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21"/>
  </p:notesMasterIdLst>
  <p:sldIdLst>
    <p:sldId id="2754" r:id="rId2"/>
    <p:sldId id="2759" r:id="rId3"/>
    <p:sldId id="2711" r:id="rId4"/>
    <p:sldId id="2745" r:id="rId5"/>
    <p:sldId id="2748" r:id="rId6"/>
    <p:sldId id="2760" r:id="rId7"/>
    <p:sldId id="2744" r:id="rId8"/>
    <p:sldId id="2761" r:id="rId9"/>
    <p:sldId id="2762" r:id="rId10"/>
    <p:sldId id="2724" r:id="rId11"/>
    <p:sldId id="2763" r:id="rId12"/>
    <p:sldId id="2764" r:id="rId13"/>
    <p:sldId id="2765" r:id="rId14"/>
    <p:sldId id="2749" r:id="rId15"/>
    <p:sldId id="2712" r:id="rId16"/>
    <p:sldId id="2756" r:id="rId17"/>
    <p:sldId id="2757" r:id="rId18"/>
    <p:sldId id="2758" r:id="rId19"/>
    <p:sldId id="2755" r:id="rId20"/>
  </p:sldIdLst>
  <p:sldSz cx="12858750" cy="7232650"/>
  <p:notesSz cx="6858000" cy="9144000"/>
  <p:custDataLst>
    <p:tags r:id="rId2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6E6E"/>
    <a:srgbClr val="B61922"/>
    <a:srgbClr val="1C1C1C"/>
    <a:srgbClr val="DD624E"/>
    <a:srgbClr val="EF8E6C"/>
    <a:srgbClr val="F4ED01"/>
    <a:srgbClr val="39A097"/>
    <a:srgbClr val="70C4BC"/>
    <a:srgbClr val="FDBD24"/>
    <a:srgbClr val="F19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4" autoAdjust="0"/>
    <p:restoredTop sz="92986" autoAdjust="0"/>
  </p:normalViewPr>
  <p:slideViewPr>
    <p:cSldViewPr>
      <p:cViewPr varScale="1">
        <p:scale>
          <a:sx n="80" d="100"/>
          <a:sy n="80" d="100"/>
        </p:scale>
        <p:origin x="330" y="84"/>
      </p:cViewPr>
      <p:guideLst>
        <p:guide orient="horz" pos="373"/>
        <p:guide pos="4050"/>
        <p:guide pos="557"/>
        <p:guide orient="horz" pos="4183"/>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75000"/>
              </a:schemeClr>
            </a:solidFill>
            <a:ln w="25400">
              <a:noFill/>
            </a:ln>
            <a:effectLst/>
          </c:spPr>
          <c:invertIfNegative val="0"/>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6="http://schemas.microsoft.com/office/drawing/2014/chart" uri="{C3380CC4-5D6E-409C-BE32-E72D297353CC}">
              <c16:uniqueId val="{00000001-94D8-4606-94E9-A7625C0762FB}"/>
            </c:ext>
          </c:extLst>
        </c:ser>
        <c:ser>
          <c:idx val="1"/>
          <c:order val="1"/>
          <c:spPr>
            <a:solidFill>
              <a:schemeClr val="bg1"/>
            </a:solidFill>
            <a:ln w="25400">
              <a:noFill/>
            </a:ln>
            <a:effectLst/>
          </c:spPr>
          <c:invertIfNegative val="0"/>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6="http://schemas.microsoft.com/office/drawing/2014/chart" uri="{C3380CC4-5D6E-409C-BE32-E72D297353CC}">
              <c16:uniqueId val="{00000002-94D8-4606-94E9-A7625C0762FB}"/>
            </c:ext>
          </c:extLst>
        </c:ser>
        <c:dLbls>
          <c:showLegendKey val="0"/>
          <c:showVal val="0"/>
          <c:showCatName val="0"/>
          <c:showSerName val="0"/>
          <c:showPercent val="0"/>
          <c:showBubbleSize val="0"/>
        </c:dLbls>
        <c:gapWidth val="20"/>
        <c:axId val="57827712"/>
        <c:axId val="57828864"/>
      </c:barChart>
      <c:catAx>
        <c:axId val="5782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defRPr sz="900" b="0" i="0" u="none" strike="noStrike" kern="1200" baseline="0">
                <a:solidFill>
                  <a:schemeClr val="bg1"/>
                </a:solidFill>
                <a:latin typeface="Roboto" panose="02000000000000000000" pitchFamily="2" charset="0"/>
                <a:ea typeface="Roboto" panose="02000000000000000000" pitchFamily="2" charset="0"/>
                <a:cs typeface="+mn-cs"/>
              </a:defRPr>
            </a:pPr>
            <a:endParaRPr lang="zh-CN"/>
          </a:p>
        </c:txPr>
        <c:crossAx val="57828864"/>
        <c:crosses val="autoZero"/>
        <c:auto val="1"/>
        <c:lblAlgn val="ctr"/>
        <c:lblOffset val="100"/>
        <c:tickMarkSkip val="1"/>
        <c:noMultiLvlLbl val="0"/>
      </c:catAx>
      <c:valAx>
        <c:axId val="578288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782771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2017/9/20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5047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27965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27965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27965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27965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1319697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pPr/>
              <a:t>15</a:t>
            </a:fld>
            <a:endParaRPr lang="zh-CN" altLang="en-US"/>
          </a:p>
        </p:txBody>
      </p:sp>
    </p:spTree>
    <p:extLst>
      <p:ext uri="{BB962C8B-B14F-4D97-AF65-F5344CB8AC3E}">
        <p14:creationId xmlns:p14="http://schemas.microsoft.com/office/powerpoint/2010/main" val="199060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pPr/>
              <a:t>16</a:t>
            </a:fld>
            <a:endParaRPr lang="zh-CN" altLang="en-US"/>
          </a:p>
        </p:txBody>
      </p:sp>
    </p:spTree>
    <p:extLst>
      <p:ext uri="{BB962C8B-B14F-4D97-AF65-F5344CB8AC3E}">
        <p14:creationId xmlns:p14="http://schemas.microsoft.com/office/powerpoint/2010/main" val="199060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pPr/>
              <a:t>17</a:t>
            </a:fld>
            <a:endParaRPr lang="zh-CN" altLang="en-US"/>
          </a:p>
        </p:txBody>
      </p:sp>
    </p:spTree>
    <p:extLst>
      <p:ext uri="{BB962C8B-B14F-4D97-AF65-F5344CB8AC3E}">
        <p14:creationId xmlns:p14="http://schemas.microsoft.com/office/powerpoint/2010/main" val="199060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pPr/>
              <a:t>18</a:t>
            </a:fld>
            <a:endParaRPr lang="zh-CN" altLang="en-US"/>
          </a:p>
        </p:txBody>
      </p:sp>
    </p:spTree>
    <p:extLst>
      <p:ext uri="{BB962C8B-B14F-4D97-AF65-F5344CB8AC3E}">
        <p14:creationId xmlns:p14="http://schemas.microsoft.com/office/powerpoint/2010/main" val="199060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115669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240192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26300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4</a:t>
            </a:fld>
            <a:endParaRPr lang="zh-CN" altLang="en-US"/>
          </a:p>
        </p:txBody>
      </p:sp>
    </p:spTree>
    <p:extLst>
      <p:ext uri="{BB962C8B-B14F-4D97-AF65-F5344CB8AC3E}">
        <p14:creationId xmlns:p14="http://schemas.microsoft.com/office/powerpoint/2010/main" val="357703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74306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6</a:t>
            </a:fld>
            <a:endParaRPr lang="zh-CN" altLang="en-US"/>
          </a:p>
        </p:txBody>
      </p:sp>
    </p:spTree>
    <p:extLst>
      <p:ext uri="{BB962C8B-B14F-4D97-AF65-F5344CB8AC3E}">
        <p14:creationId xmlns:p14="http://schemas.microsoft.com/office/powerpoint/2010/main" val="84618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7</a:t>
            </a:fld>
            <a:endParaRPr lang="zh-CN" altLang="en-US"/>
          </a:p>
        </p:txBody>
      </p:sp>
    </p:spTree>
    <p:extLst>
      <p:ext uri="{BB962C8B-B14F-4D97-AF65-F5344CB8AC3E}">
        <p14:creationId xmlns:p14="http://schemas.microsoft.com/office/powerpoint/2010/main" val="320962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1900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31969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84348" y="385763"/>
            <a:ext cx="11090055" cy="1397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84353" y="1925638"/>
            <a:ext cx="5468025" cy="458946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504792" y="1925638"/>
            <a:ext cx="5469612" cy="458946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84354" y="6704023"/>
            <a:ext cx="2892783" cy="384175"/>
          </a:xfrm>
          <a:prstGeom prst="rect">
            <a:avLst/>
          </a:prstGeom>
        </p:spPr>
        <p:txBody>
          <a:bodyPr/>
          <a:lstStyle/>
          <a:p>
            <a:fld id="{3BED4874-415F-4462-8CBD-90FA9588F106}" type="datetimeFigureOut">
              <a:rPr lang="zh-CN" altLang="en-US" smtClean="0"/>
              <a:pPr/>
              <a:t>2017/9/20</a:t>
            </a:fld>
            <a:endParaRPr lang="zh-CN" altLang="en-US"/>
          </a:p>
        </p:txBody>
      </p:sp>
      <p:sp>
        <p:nvSpPr>
          <p:cNvPr id="6" name="页脚占位符 5"/>
          <p:cNvSpPr>
            <a:spLocks noGrp="1"/>
          </p:cNvSpPr>
          <p:nvPr>
            <p:ph type="ftr" sz="quarter" idx="11"/>
          </p:nvPr>
        </p:nvSpPr>
        <p:spPr>
          <a:xfrm>
            <a:off x="4259789" y="6704023"/>
            <a:ext cx="4339173" cy="38417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081627" y="6704023"/>
            <a:ext cx="2892783" cy="384175"/>
          </a:xfrm>
          <a:prstGeom prst="rect">
            <a:avLst/>
          </a:prstGeom>
        </p:spPr>
        <p:txBody>
          <a:body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79257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84348" y="385763"/>
            <a:ext cx="11090055" cy="1397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84354" y="6704023"/>
            <a:ext cx="2892783" cy="384175"/>
          </a:xfrm>
          <a:prstGeom prst="rect">
            <a:avLst/>
          </a:prstGeom>
        </p:spPr>
        <p:txBody>
          <a:bodyPr/>
          <a:lstStyle/>
          <a:p>
            <a:fld id="{3BED4874-415F-4462-8CBD-90FA9588F106}" type="datetimeFigureOut">
              <a:rPr lang="zh-CN" altLang="en-US" smtClean="0"/>
              <a:pPr/>
              <a:t>2017/9/20</a:t>
            </a:fld>
            <a:endParaRPr lang="zh-CN" altLang="en-US"/>
          </a:p>
        </p:txBody>
      </p:sp>
      <p:sp>
        <p:nvSpPr>
          <p:cNvPr id="4" name="页脚占位符 3"/>
          <p:cNvSpPr>
            <a:spLocks noGrp="1"/>
          </p:cNvSpPr>
          <p:nvPr>
            <p:ph type="ftr" sz="quarter" idx="11"/>
          </p:nvPr>
        </p:nvSpPr>
        <p:spPr>
          <a:xfrm>
            <a:off x="4259789" y="6704023"/>
            <a:ext cx="4339173" cy="38417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9081627" y="6704023"/>
            <a:ext cx="2892783" cy="384175"/>
          </a:xfrm>
          <a:prstGeom prst="rect">
            <a:avLst/>
          </a:prstGeom>
        </p:spPr>
        <p:txBody>
          <a:body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40449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p>
            <a:fld id="{3BED4874-415F-4462-8CBD-90FA9588F106}" type="datetimeFigureOut">
              <a:rPr lang="zh-CN" altLang="en-US" smtClean="0"/>
              <a:pPr/>
              <a:t>2017/9/20</a:t>
            </a:fld>
            <a:endParaRPr lang="zh-CN" altLang="en-US"/>
          </a:p>
        </p:txBody>
      </p:sp>
      <p:sp>
        <p:nvSpPr>
          <p:cNvPr id="3" name="页脚占位符 2"/>
          <p:cNvSpPr>
            <a:spLocks noGrp="1"/>
          </p:cNvSpPr>
          <p:nvPr>
            <p:ph type="ftr" sz="quarter" idx="11"/>
          </p:nvPr>
        </p:nvSpPr>
        <p:spPr>
          <a:xfrm>
            <a:off x="4259789" y="6704023"/>
            <a:ext cx="4339173" cy="3841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189715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3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28595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节标题">
    <p:bg>
      <p:bgPr>
        <a:gradFill flip="none" rotWithShape="1">
          <a:gsLst>
            <a:gs pos="0">
              <a:srgbClr val="F4F4F4"/>
            </a:gs>
            <a:gs pos="35000">
              <a:srgbClr val="D4D4D4"/>
            </a:gs>
            <a:gs pos="100000">
              <a:srgbClr val="BABBBB"/>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133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75" y="688"/>
            <a:ext cx="12855600" cy="7231274"/>
          </a:xfrm>
          <a:prstGeom prst="rect">
            <a:avLst/>
          </a:prstGeom>
        </p:spPr>
      </p:pic>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970" r:id="rId4"/>
    <p:sldLayoutId id="2147484024" r:id="rId5"/>
  </p:sldLayoutIdLst>
  <p:txStyles>
    <p:titleStyle>
      <a:lvl1pPr algn="l" defTabSz="91447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76" rtl="0" eaLnBrk="1" latinLnBrk="0" hangingPunct="1">
        <a:defRPr sz="1800" kern="1200">
          <a:solidFill>
            <a:schemeClr val="tx1"/>
          </a:solidFill>
          <a:latin typeface="+mn-lt"/>
          <a:ea typeface="+mn-ea"/>
          <a:cs typeface="+mn-cs"/>
        </a:defRPr>
      </a:lvl1pPr>
      <a:lvl2pPr marL="457239" algn="l" defTabSz="914476" rtl="0" eaLnBrk="1" latinLnBrk="0" hangingPunct="1">
        <a:defRPr sz="1800" kern="1200">
          <a:solidFill>
            <a:schemeClr val="tx1"/>
          </a:solidFill>
          <a:latin typeface="+mn-lt"/>
          <a:ea typeface="+mn-ea"/>
          <a:cs typeface="+mn-cs"/>
        </a:defRPr>
      </a:lvl2pPr>
      <a:lvl3pPr marL="914476" algn="l" defTabSz="914476" rtl="0" eaLnBrk="1" latinLnBrk="0" hangingPunct="1">
        <a:defRPr sz="1800" kern="1200">
          <a:solidFill>
            <a:schemeClr val="tx1"/>
          </a:solidFill>
          <a:latin typeface="+mn-lt"/>
          <a:ea typeface="+mn-ea"/>
          <a:cs typeface="+mn-cs"/>
        </a:defRPr>
      </a:lvl3pPr>
      <a:lvl4pPr marL="1371714" algn="l" defTabSz="914476" rtl="0" eaLnBrk="1" latinLnBrk="0" hangingPunct="1">
        <a:defRPr sz="1800" kern="1200">
          <a:solidFill>
            <a:schemeClr val="tx1"/>
          </a:solidFill>
          <a:latin typeface="+mn-lt"/>
          <a:ea typeface="+mn-ea"/>
          <a:cs typeface="+mn-cs"/>
        </a:defRPr>
      </a:lvl4pPr>
      <a:lvl5pPr marL="1828953" algn="l" defTabSz="914476" rtl="0" eaLnBrk="1" latinLnBrk="0" hangingPunct="1">
        <a:defRPr sz="1800" kern="1200">
          <a:solidFill>
            <a:schemeClr val="tx1"/>
          </a:solidFill>
          <a:latin typeface="+mn-lt"/>
          <a:ea typeface="+mn-ea"/>
          <a:cs typeface="+mn-cs"/>
        </a:defRPr>
      </a:lvl5pPr>
      <a:lvl6pPr marL="2286191" algn="l" defTabSz="914476" rtl="0" eaLnBrk="1" latinLnBrk="0" hangingPunct="1">
        <a:defRPr sz="1800" kern="1200">
          <a:solidFill>
            <a:schemeClr val="tx1"/>
          </a:solidFill>
          <a:latin typeface="+mn-lt"/>
          <a:ea typeface="+mn-ea"/>
          <a:cs typeface="+mn-cs"/>
        </a:defRPr>
      </a:lvl6pPr>
      <a:lvl7pPr marL="2743429" algn="l" defTabSz="914476" rtl="0" eaLnBrk="1" latinLnBrk="0" hangingPunct="1">
        <a:defRPr sz="1800" kern="1200">
          <a:solidFill>
            <a:schemeClr val="tx1"/>
          </a:solidFill>
          <a:latin typeface="+mn-lt"/>
          <a:ea typeface="+mn-ea"/>
          <a:cs typeface="+mn-cs"/>
        </a:defRPr>
      </a:lvl7pPr>
      <a:lvl8pPr marL="3200667" algn="l" defTabSz="914476" rtl="0" eaLnBrk="1" latinLnBrk="0" hangingPunct="1">
        <a:defRPr sz="1800" kern="1200">
          <a:solidFill>
            <a:schemeClr val="tx1"/>
          </a:solidFill>
          <a:latin typeface="+mn-lt"/>
          <a:ea typeface="+mn-ea"/>
          <a:cs typeface="+mn-cs"/>
        </a:defRPr>
      </a:lvl8pPr>
      <a:lvl9pPr marL="3657906" algn="l" defTabSz="9144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2590172" y="1"/>
            <a:ext cx="10261881" cy="5160083"/>
          </a:xfrm>
          <a:custGeom>
            <a:avLst/>
            <a:gdLst>
              <a:gd name="T0" fmla="*/ 0 w 4597"/>
              <a:gd name="T1" fmla="*/ 0 h 2298"/>
              <a:gd name="T2" fmla="*/ 4597 w 4597"/>
              <a:gd name="T3" fmla="*/ 0 h 2298"/>
              <a:gd name="T4" fmla="*/ 2328 w 4597"/>
              <a:gd name="T5" fmla="*/ 2266 h 2298"/>
              <a:gd name="T6" fmla="*/ 2299 w 4597"/>
              <a:gd name="T7" fmla="*/ 2298 h 2298"/>
              <a:gd name="T8" fmla="*/ 0 w 4597"/>
              <a:gd name="T9" fmla="*/ 0 h 2298"/>
            </a:gdLst>
            <a:ahLst/>
            <a:cxnLst>
              <a:cxn ang="0">
                <a:pos x="T0" y="T1"/>
              </a:cxn>
              <a:cxn ang="0">
                <a:pos x="T2" y="T3"/>
              </a:cxn>
              <a:cxn ang="0">
                <a:pos x="T4" y="T5"/>
              </a:cxn>
              <a:cxn ang="0">
                <a:pos x="T6" y="T7"/>
              </a:cxn>
              <a:cxn ang="0">
                <a:pos x="T8" y="T9"/>
              </a:cxn>
            </a:cxnLst>
            <a:rect l="0" t="0" r="r" b="b"/>
            <a:pathLst>
              <a:path w="4597" h="2298">
                <a:moveTo>
                  <a:pt x="0" y="0"/>
                </a:moveTo>
                <a:lnTo>
                  <a:pt x="4597" y="0"/>
                </a:lnTo>
                <a:lnTo>
                  <a:pt x="2328" y="2266"/>
                </a:lnTo>
                <a:lnTo>
                  <a:pt x="2299" y="2298"/>
                </a:lnTo>
                <a:lnTo>
                  <a:pt x="0" y="0"/>
                </a:lnTo>
                <a:close/>
              </a:path>
            </a:pathLst>
          </a:custGeom>
          <a:solidFill>
            <a:srgbClr val="B6192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7" name="Freeform 7"/>
          <p:cNvSpPr>
            <a:spLocks/>
          </p:cNvSpPr>
          <p:nvPr/>
        </p:nvSpPr>
        <p:spPr bwMode="auto">
          <a:xfrm>
            <a:off x="7811520" y="170656"/>
            <a:ext cx="5047230" cy="7061994"/>
          </a:xfrm>
          <a:custGeom>
            <a:avLst/>
            <a:gdLst>
              <a:gd name="T0" fmla="*/ 2261 w 2261"/>
              <a:gd name="T1" fmla="*/ 0 h 3145"/>
              <a:gd name="T2" fmla="*/ 2261 w 2261"/>
              <a:gd name="T3" fmla="*/ 3145 h 3145"/>
              <a:gd name="T4" fmla="*/ 883 w 2261"/>
              <a:gd name="T5" fmla="*/ 3145 h 3145"/>
              <a:gd name="T6" fmla="*/ 0 w 2261"/>
              <a:gd name="T7" fmla="*/ 2260 h 3145"/>
              <a:gd name="T8" fmla="*/ 2261 w 2261"/>
              <a:gd name="T9" fmla="*/ 0 h 3145"/>
            </a:gdLst>
            <a:ahLst/>
            <a:cxnLst>
              <a:cxn ang="0">
                <a:pos x="T0" y="T1"/>
              </a:cxn>
              <a:cxn ang="0">
                <a:pos x="T2" y="T3"/>
              </a:cxn>
              <a:cxn ang="0">
                <a:pos x="T4" y="T5"/>
              </a:cxn>
              <a:cxn ang="0">
                <a:pos x="T6" y="T7"/>
              </a:cxn>
              <a:cxn ang="0">
                <a:pos x="T8" y="T9"/>
              </a:cxn>
            </a:cxnLst>
            <a:rect l="0" t="0" r="r" b="b"/>
            <a:pathLst>
              <a:path w="2261" h="3145">
                <a:moveTo>
                  <a:pt x="2261" y="0"/>
                </a:moveTo>
                <a:lnTo>
                  <a:pt x="2261" y="3145"/>
                </a:lnTo>
                <a:lnTo>
                  <a:pt x="883" y="3145"/>
                </a:lnTo>
                <a:lnTo>
                  <a:pt x="0" y="2260"/>
                </a:lnTo>
                <a:lnTo>
                  <a:pt x="2261" y="0"/>
                </a:lnTo>
                <a:close/>
              </a:path>
            </a:pathLst>
          </a:custGeom>
          <a:blipFill dpi="0" rotWithShape="1">
            <a:blip r:embed="rId3" cstate="email">
              <a:grayscl/>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8" name="Freeform 8"/>
          <p:cNvSpPr>
            <a:spLocks/>
          </p:cNvSpPr>
          <p:nvPr/>
        </p:nvSpPr>
        <p:spPr bwMode="auto">
          <a:xfrm>
            <a:off x="5835936" y="5348703"/>
            <a:ext cx="3748031" cy="1883948"/>
          </a:xfrm>
          <a:custGeom>
            <a:avLst/>
            <a:gdLst>
              <a:gd name="T0" fmla="*/ 839 w 1679"/>
              <a:gd name="T1" fmla="*/ 0 h 839"/>
              <a:gd name="T2" fmla="*/ 1679 w 1679"/>
              <a:gd name="T3" fmla="*/ 839 h 839"/>
              <a:gd name="T4" fmla="*/ 0 w 1679"/>
              <a:gd name="T5" fmla="*/ 839 h 839"/>
              <a:gd name="T6" fmla="*/ 839 w 1679"/>
              <a:gd name="T7" fmla="*/ 0 h 839"/>
            </a:gdLst>
            <a:ahLst/>
            <a:cxnLst>
              <a:cxn ang="0">
                <a:pos x="T0" y="T1"/>
              </a:cxn>
              <a:cxn ang="0">
                <a:pos x="T2" y="T3"/>
              </a:cxn>
              <a:cxn ang="0">
                <a:pos x="T4" y="T5"/>
              </a:cxn>
              <a:cxn ang="0">
                <a:pos x="T6" y="T7"/>
              </a:cxn>
            </a:cxnLst>
            <a:rect l="0" t="0" r="r" b="b"/>
            <a:pathLst>
              <a:path w="1679" h="839">
                <a:moveTo>
                  <a:pt x="839" y="0"/>
                </a:moveTo>
                <a:lnTo>
                  <a:pt x="1679" y="839"/>
                </a:lnTo>
                <a:lnTo>
                  <a:pt x="0" y="839"/>
                </a:lnTo>
                <a:lnTo>
                  <a:pt x="839" y="0"/>
                </a:lnTo>
                <a:close/>
              </a:path>
            </a:pathLst>
          </a:custGeom>
          <a:blipFill dpi="0" rotWithShape="1">
            <a:blip r:embed="rId5" cstate="email">
              <a:grayscl/>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9" name="Freeform 8"/>
          <p:cNvSpPr>
            <a:spLocks/>
          </p:cNvSpPr>
          <p:nvPr/>
        </p:nvSpPr>
        <p:spPr bwMode="auto">
          <a:xfrm>
            <a:off x="5977849" y="5480149"/>
            <a:ext cx="3486525" cy="1752502"/>
          </a:xfrm>
          <a:custGeom>
            <a:avLst/>
            <a:gdLst>
              <a:gd name="T0" fmla="*/ 839 w 1679"/>
              <a:gd name="T1" fmla="*/ 0 h 839"/>
              <a:gd name="T2" fmla="*/ 1679 w 1679"/>
              <a:gd name="T3" fmla="*/ 839 h 839"/>
              <a:gd name="T4" fmla="*/ 0 w 1679"/>
              <a:gd name="T5" fmla="*/ 839 h 839"/>
              <a:gd name="T6" fmla="*/ 839 w 1679"/>
              <a:gd name="T7" fmla="*/ 0 h 839"/>
            </a:gdLst>
            <a:ahLst/>
            <a:cxnLst>
              <a:cxn ang="0">
                <a:pos x="T0" y="T1"/>
              </a:cxn>
              <a:cxn ang="0">
                <a:pos x="T2" y="T3"/>
              </a:cxn>
              <a:cxn ang="0">
                <a:pos x="T4" y="T5"/>
              </a:cxn>
              <a:cxn ang="0">
                <a:pos x="T6" y="T7"/>
              </a:cxn>
            </a:cxnLst>
            <a:rect l="0" t="0" r="r" b="b"/>
            <a:pathLst>
              <a:path w="1679" h="839">
                <a:moveTo>
                  <a:pt x="839" y="0"/>
                </a:moveTo>
                <a:lnTo>
                  <a:pt x="1679" y="839"/>
                </a:lnTo>
                <a:lnTo>
                  <a:pt x="0" y="839"/>
                </a:lnTo>
                <a:lnTo>
                  <a:pt x="839" y="0"/>
                </a:lnTo>
                <a:close/>
              </a:path>
            </a:pathLst>
          </a:custGeom>
          <a:solidFill>
            <a:srgbClr val="6E6E6E">
              <a:alpha val="69804"/>
            </a:srgb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0" name="文本框 9"/>
          <p:cNvSpPr txBox="1"/>
          <p:nvPr/>
        </p:nvSpPr>
        <p:spPr>
          <a:xfrm>
            <a:off x="428583" y="2473317"/>
            <a:ext cx="10501342" cy="584775"/>
          </a:xfrm>
          <a:prstGeom prst="rect">
            <a:avLst/>
          </a:prstGeom>
          <a:noFill/>
        </p:spPr>
        <p:txBody>
          <a:bodyPr wrap="square" rtlCol="0">
            <a:spAutoFit/>
          </a:bodyPr>
          <a:lstStyle/>
          <a:p>
            <a:r>
              <a:rPr lang="zh-CN" altLang="en-US" sz="3200" b="1" cap="all" dirty="0">
                <a:solidFill>
                  <a:srgbClr val="1C1C1C"/>
                </a:solidFill>
                <a:latin typeface="+mj-ea"/>
                <a:ea typeface="+mj-ea"/>
                <a:cs typeface="Arial" panose="020B0604020202020204" pitchFamily="34" charset="0"/>
              </a:rPr>
              <a:t>跨文化管理</a:t>
            </a:r>
            <a:r>
              <a:rPr lang="en-US" altLang="zh-CN" sz="3200" b="1" cap="all" dirty="0">
                <a:solidFill>
                  <a:srgbClr val="1C1C1C"/>
                </a:solidFill>
                <a:latin typeface="+mj-ea"/>
                <a:ea typeface="+mj-ea"/>
                <a:cs typeface="Arial" panose="020B0604020202020204" pitchFamily="34" charset="0"/>
              </a:rPr>
              <a:t>(Cross-Cultural Management)</a:t>
            </a:r>
            <a:endParaRPr lang="zh-CN" altLang="en-US" sz="3200" b="1" cap="all" dirty="0">
              <a:solidFill>
                <a:srgbClr val="B61922"/>
              </a:solidFill>
              <a:latin typeface="+mj-ea"/>
              <a:ea typeface="+mj-ea"/>
              <a:cs typeface="Arial" panose="020B0604020202020204" pitchFamily="34" charset="0"/>
            </a:endParaRPr>
          </a:p>
        </p:txBody>
      </p:sp>
      <p:sp>
        <p:nvSpPr>
          <p:cNvPr id="11" name="矩形 259"/>
          <p:cNvSpPr>
            <a:spLocks noChangeArrowheads="1"/>
          </p:cNvSpPr>
          <p:nvPr/>
        </p:nvSpPr>
        <p:spPr bwMode="auto">
          <a:xfrm>
            <a:off x="524719" y="3878470"/>
            <a:ext cx="4536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cap="all" dirty="0">
                <a:cs typeface="Arial" panose="020B0604020202020204" pitchFamily="34" charset="0"/>
              </a:rPr>
              <a:t>西安电子科技大学 </a:t>
            </a:r>
          </a:p>
        </p:txBody>
      </p:sp>
      <p:sp>
        <p:nvSpPr>
          <p:cNvPr id="13" name="文本框 12"/>
          <p:cNvSpPr txBox="1"/>
          <p:nvPr/>
        </p:nvSpPr>
        <p:spPr>
          <a:xfrm>
            <a:off x="571459" y="4330705"/>
            <a:ext cx="5112568" cy="581057"/>
          </a:xfrm>
          <a:prstGeom prst="rect">
            <a:avLst/>
          </a:prstGeom>
          <a:noFill/>
        </p:spPr>
        <p:txBody>
          <a:bodyPr wrap="square" rtlCol="0">
            <a:spAutoFit/>
          </a:bodyPr>
          <a:lstStyle/>
          <a:p>
            <a:pPr>
              <a:lnSpc>
                <a:spcPct val="150000"/>
              </a:lnSpc>
              <a:buNone/>
            </a:pPr>
            <a:r>
              <a:rPr lang="zh-CN" altLang="en-US" sz="2400" cap="all" dirty="0">
                <a:latin typeface="+mj-ea"/>
                <a:ea typeface="+mj-ea"/>
                <a:cs typeface="Arial" panose="020B0604020202020204" pitchFamily="34" charset="0"/>
              </a:rPr>
              <a:t>杜荣 教授</a:t>
            </a:r>
          </a:p>
        </p:txBody>
      </p:sp>
    </p:spTree>
    <p:extLst>
      <p:ext uri="{BB962C8B-B14F-4D97-AF65-F5344CB8AC3E}">
        <p14:creationId xmlns:p14="http://schemas.microsoft.com/office/powerpoint/2010/main" val="3172029831"/>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6" presetClass="emph" presetSubtype="0" fill="hold" grpId="1" nodeType="after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par>
                          <p:cTn id="21" fill="hold">
                            <p:stCondLst>
                              <p:cond delay="2000"/>
                            </p:stCondLst>
                            <p:childTnLst>
                              <p:par>
                                <p:cTn id="22" presetID="26" presetClass="emph" presetSubtype="0" fill="hold" grpId="1"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6" presetClass="emph" presetSubtype="0" fill="hold" grpId="2" nodeType="after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10"/>
                                        </p:tgtEl>
                                      </p:cBhvr>
                                    </p:animEffect>
                                    <p:animScale>
                                      <p:cBhvr>
                                        <p:cTn id="47" dur="250" autoRev="1" fill="hold"/>
                                        <p:tgtEl>
                                          <p:spTgt spid="10"/>
                                        </p:tgtEl>
                                      </p:cBhvr>
                                      <p:by x="105000" y="105000"/>
                                    </p:animScale>
                                  </p:childTnLst>
                                </p:cTn>
                              </p:par>
                            </p:childTnLst>
                          </p:cTn>
                        </p:par>
                        <p:par>
                          <p:cTn id="48" fill="hold">
                            <p:stCondLst>
                              <p:cond delay="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gtEl>
                                      </p:cBhvr>
                                    </p:animEffect>
                                  </p:childTnLst>
                                </p:cTn>
                              </p:par>
                            </p:childTnLst>
                          </p:cTn>
                        </p:par>
                        <p:par>
                          <p:cTn id="56" fill="hold">
                            <p:stCondLst>
                              <p:cond delay="1350"/>
                            </p:stCondLst>
                            <p:childTnLst>
                              <p:par>
                                <p:cTn id="57" presetID="26" presetClass="emph" presetSubtype="0" fill="hold" grpId="1" nodeType="afterEffect">
                                  <p:stCondLst>
                                    <p:cond delay="0"/>
                                  </p:stCondLst>
                                  <p:iterate type="lt">
                                    <p:tmPct val="0"/>
                                  </p:iterate>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13"/>
                                        </p:tgtEl>
                                      </p:cBhvr>
                                    </p:animEffect>
                                    <p:animScale>
                                      <p:cBhvr>
                                        <p:cTn id="6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9" grpId="2" animBg="1"/>
      <p:bldP spid="10" grpId="0"/>
      <p:bldP spid="10" grpId="1"/>
      <p:bldP spid="11" grpId="0"/>
      <p:bldP spid="11" grpId="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4"/>
          <p:cNvSpPr txBox="1"/>
          <p:nvPr/>
        </p:nvSpPr>
        <p:spPr>
          <a:xfrm>
            <a:off x="1071525" y="5187961"/>
            <a:ext cx="3857652" cy="1015663"/>
          </a:xfrm>
          <a:prstGeom prst="rect">
            <a:avLst/>
          </a:prstGeom>
          <a:noFill/>
        </p:spPr>
        <p:txBody>
          <a:bodyPr wrap="square" rtlCol="0">
            <a:spAutoFit/>
          </a:bodyPr>
          <a:lstStyle/>
          <a:p>
            <a:r>
              <a:rPr lang="zh-CN" altLang="en-US" sz="2000" b="1" dirty="0">
                <a:solidFill>
                  <a:schemeClr val="tx1">
                    <a:lumMod val="65000"/>
                    <a:lumOff val="35000"/>
                  </a:schemeClr>
                </a:solidFill>
                <a:ea typeface="微软雅黑" panose="020B0503020204020204" pitchFamily="34" charset="-122"/>
              </a:rPr>
              <a:t>关岩，西安电子科技大学经管院大四学生</a:t>
            </a:r>
            <a:endParaRPr lang="en-US" altLang="zh-CN" sz="2000" b="1" dirty="0">
              <a:solidFill>
                <a:schemeClr val="tx1">
                  <a:lumMod val="65000"/>
                  <a:lumOff val="35000"/>
                </a:schemeClr>
              </a:solidFill>
              <a:ea typeface="微软雅黑" panose="020B0503020204020204" pitchFamily="34" charset="-122"/>
            </a:endParaRPr>
          </a:p>
          <a:p>
            <a:r>
              <a:rPr lang="en-US" altLang="zh-CN" sz="2000" b="1" dirty="0">
                <a:solidFill>
                  <a:schemeClr val="tx1">
                    <a:lumMod val="65000"/>
                    <a:lumOff val="35000"/>
                  </a:schemeClr>
                </a:solidFill>
                <a:ea typeface="微软雅黑" panose="020B0503020204020204" pitchFamily="34" charset="-122"/>
              </a:rPr>
              <a:t>2017</a:t>
            </a:r>
            <a:r>
              <a:rPr lang="zh-CN" altLang="en-US" sz="2000" b="1" dirty="0">
                <a:solidFill>
                  <a:schemeClr val="tx1">
                    <a:lumMod val="65000"/>
                    <a:lumOff val="35000"/>
                  </a:schemeClr>
                </a:solidFill>
                <a:ea typeface="微软雅黑" panose="020B0503020204020204" pitchFamily="34" charset="-122"/>
              </a:rPr>
              <a:t>年学习 “跨文化管理”课程</a:t>
            </a:r>
          </a:p>
        </p:txBody>
      </p:sp>
      <p:sp>
        <p:nvSpPr>
          <p:cNvPr id="14" name="TextBox 24"/>
          <p:cNvSpPr txBox="1"/>
          <p:nvPr/>
        </p:nvSpPr>
        <p:spPr>
          <a:xfrm>
            <a:off x="5192926" y="732439"/>
            <a:ext cx="6929486" cy="5573321"/>
          </a:xfrm>
          <a:prstGeom prst="rect">
            <a:avLst/>
          </a:prstGeom>
          <a:noFill/>
        </p:spPr>
        <p:txBody>
          <a:bodyPr wrap="square" rtlCol="0">
            <a:spAutoFit/>
          </a:bodyPr>
          <a:lstStyle/>
          <a:p>
            <a:pPr>
              <a:lnSpc>
                <a:spcPct val="150000"/>
              </a:lnSpc>
            </a:pPr>
            <a:r>
              <a:rPr lang="zh-CN" altLang="en-US" sz="2400" b="1" dirty="0">
                <a:solidFill>
                  <a:schemeClr val="tx1">
                    <a:lumMod val="65000"/>
                    <a:lumOff val="35000"/>
                  </a:schemeClr>
                </a:solidFill>
                <a:ea typeface="微软雅黑" panose="020B0503020204020204" pitchFamily="34" charset="-122"/>
              </a:rPr>
              <a:t>         杜荣老师的课堂一般会邀请不同国籍与种族的学生共同进行，并将不同国籍的国际学生安排到中国学生的学习小组中，这样的跨文化交流的机会与我们这门课程的核心本质相得益彰，不谋而合。</a:t>
            </a:r>
          </a:p>
          <a:p>
            <a:pPr>
              <a:lnSpc>
                <a:spcPct val="150000"/>
              </a:lnSpc>
            </a:pPr>
            <a:r>
              <a:rPr lang="zh-CN" altLang="en-US" sz="2400" b="1" dirty="0">
                <a:solidFill>
                  <a:schemeClr val="tx1">
                    <a:lumMod val="65000"/>
                    <a:lumOff val="35000"/>
                  </a:schemeClr>
                </a:solidFill>
                <a:ea typeface="微软雅黑" panose="020B0503020204020204" pitchFamily="34" charset="-122"/>
              </a:rPr>
              <a:t>         除此之外，杜荣老师在课堂上鼓励中外学生一起表演，在课外一起聚餐、旅行。我曾带我组的墨西哥留学生们同游法门寺，向他们介绍了佛教文化与中国儒家文化的默契关系，并带他们观看了文化实景剧</a:t>
            </a:r>
            <a:r>
              <a:rPr lang="en-US" altLang="zh-CN" sz="2400" b="1" dirty="0">
                <a:solidFill>
                  <a:schemeClr val="tx1">
                    <a:lumMod val="65000"/>
                    <a:lumOff val="35000"/>
                  </a:schemeClr>
                </a:solidFill>
                <a:ea typeface="微软雅黑" panose="020B0503020204020204" pitchFamily="34" charset="-122"/>
              </a:rPr>
              <a:t>《</a:t>
            </a:r>
            <a:r>
              <a:rPr lang="zh-CN" altLang="en-US" sz="2400" b="1" dirty="0">
                <a:solidFill>
                  <a:schemeClr val="tx1">
                    <a:lumMod val="65000"/>
                    <a:lumOff val="35000"/>
                  </a:schemeClr>
                </a:solidFill>
                <a:ea typeface="微软雅黑" panose="020B0503020204020204" pitchFamily="34" charset="-122"/>
              </a:rPr>
              <a:t>法门往事</a:t>
            </a:r>
            <a:r>
              <a:rPr lang="en-US" altLang="zh-CN" sz="2400" b="1" dirty="0">
                <a:solidFill>
                  <a:schemeClr val="tx1">
                    <a:lumMod val="65000"/>
                    <a:lumOff val="35000"/>
                  </a:schemeClr>
                </a:solidFill>
                <a:ea typeface="微软雅黑" panose="020B0503020204020204" pitchFamily="34" charset="-122"/>
              </a:rPr>
              <a:t>》</a:t>
            </a:r>
            <a:r>
              <a:rPr lang="zh-CN" altLang="en-US" sz="2400" b="1" dirty="0">
                <a:solidFill>
                  <a:schemeClr val="tx1">
                    <a:lumMod val="65000"/>
                    <a:lumOff val="35000"/>
                  </a:schemeClr>
                </a:solidFill>
                <a:ea typeface="微软雅黑" panose="020B0503020204020204" pitchFamily="34" charset="-122"/>
              </a:rPr>
              <a:t>，从她们眼眸间流露出的震撼与感喟让我更深的感受到跨文化交流的意义与神奇。</a:t>
            </a:r>
          </a:p>
        </p:txBody>
      </p:sp>
      <p:sp>
        <p:nvSpPr>
          <p:cNvPr id="18" name="Rectangle 19"/>
          <p:cNvSpPr/>
          <p:nvPr/>
        </p:nvSpPr>
        <p:spPr>
          <a:xfrm>
            <a:off x="1072824" y="361768"/>
            <a:ext cx="1826141" cy="584775"/>
          </a:xfrm>
          <a:prstGeom prst="rect">
            <a:avLst/>
          </a:prstGeom>
        </p:spPr>
        <p:txBody>
          <a:bodyPr wrap="none">
            <a:spAutoFit/>
          </a:bodyPr>
          <a:lstStyle/>
          <a:p>
            <a:r>
              <a:rPr lang="zh-CN" altLang="en-US" sz="3200" b="1" dirty="0">
                <a:solidFill>
                  <a:schemeClr val="tx1">
                    <a:lumMod val="65000"/>
                    <a:lumOff val="35000"/>
                  </a:schemeClr>
                </a:solidFill>
                <a:ea typeface="微软雅黑" panose="020B0503020204020204" pitchFamily="34" charset="-122"/>
              </a:rPr>
              <a:t>学生评价</a:t>
            </a:r>
          </a:p>
        </p:txBody>
      </p:sp>
      <p:sp>
        <p:nvSpPr>
          <p:cNvPr id="1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圆角矩形 20"/>
          <p:cNvSpPr/>
          <p:nvPr/>
        </p:nvSpPr>
        <p:spPr>
          <a:xfrm>
            <a:off x="1142963" y="2044689"/>
            <a:ext cx="3571900" cy="2786082"/>
          </a:xfrm>
          <a:prstGeom prst="round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431874519711719184.jpg"/>
          <p:cNvPicPr>
            <a:picLocks noChangeAspect="1"/>
          </p:cNvPicPr>
          <p:nvPr/>
        </p:nvPicPr>
        <p:blipFill>
          <a:blip r:embed="rId3"/>
          <a:stretch>
            <a:fillRect/>
          </a:stretch>
        </p:blipFill>
        <p:spPr>
          <a:xfrm>
            <a:off x="1714467" y="2187565"/>
            <a:ext cx="2527941" cy="2533648"/>
          </a:xfrm>
          <a:prstGeom prst="rect">
            <a:avLst/>
          </a:prstGeom>
        </p:spPr>
      </p:pic>
    </p:spTree>
    <p:extLst>
      <p:ext uri="{BB962C8B-B14F-4D97-AF65-F5344CB8AC3E}">
        <p14:creationId xmlns:p14="http://schemas.microsoft.com/office/powerpoint/2010/main" val="41419892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down)">
                                      <p:cBhvr>
                                        <p:cTn id="24" dur="500"/>
                                        <p:tgtEl>
                                          <p:spTgt spid="12"/>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4"/>
          <p:cNvSpPr txBox="1"/>
          <p:nvPr/>
        </p:nvSpPr>
        <p:spPr>
          <a:xfrm>
            <a:off x="928649" y="5045085"/>
            <a:ext cx="4071966" cy="1015663"/>
          </a:xfrm>
          <a:prstGeom prst="rect">
            <a:avLst/>
          </a:prstGeom>
          <a:noFill/>
        </p:spPr>
        <p:txBody>
          <a:bodyPr wrap="square" rtlCol="0">
            <a:spAutoFit/>
          </a:bodyPr>
          <a:lstStyle/>
          <a:p>
            <a:r>
              <a:rPr lang="zh-CN" altLang="en-US" sz="2000" b="1" dirty="0">
                <a:solidFill>
                  <a:schemeClr val="tx1">
                    <a:lumMod val="65000"/>
                    <a:lumOff val="35000"/>
                  </a:schemeClr>
                </a:solidFill>
                <a:ea typeface="微软雅黑" panose="020B0503020204020204" pitchFamily="34" charset="-122"/>
              </a:rPr>
              <a:t>李凯悦，西安电子科技大学经管院大四学生</a:t>
            </a:r>
            <a:endParaRPr lang="en-US" altLang="zh-CN" sz="2000" b="1" dirty="0">
              <a:solidFill>
                <a:schemeClr val="tx1">
                  <a:lumMod val="65000"/>
                  <a:lumOff val="35000"/>
                </a:schemeClr>
              </a:solidFill>
              <a:ea typeface="微软雅黑" panose="020B0503020204020204" pitchFamily="34" charset="-122"/>
            </a:endParaRPr>
          </a:p>
          <a:p>
            <a:r>
              <a:rPr lang="en-US" altLang="zh-CN" sz="2000" b="1" dirty="0">
                <a:solidFill>
                  <a:schemeClr val="tx1">
                    <a:lumMod val="65000"/>
                    <a:lumOff val="35000"/>
                  </a:schemeClr>
                </a:solidFill>
                <a:ea typeface="微软雅黑" panose="020B0503020204020204" pitchFamily="34" charset="-122"/>
              </a:rPr>
              <a:t>2017</a:t>
            </a:r>
            <a:r>
              <a:rPr lang="zh-CN" altLang="en-US" sz="2000" b="1" dirty="0">
                <a:solidFill>
                  <a:schemeClr val="tx1">
                    <a:lumMod val="65000"/>
                    <a:lumOff val="35000"/>
                  </a:schemeClr>
                </a:solidFill>
                <a:ea typeface="微软雅黑" panose="020B0503020204020204" pitchFamily="34" charset="-122"/>
              </a:rPr>
              <a:t>年学习 “跨文化管理”课程</a:t>
            </a:r>
          </a:p>
        </p:txBody>
      </p:sp>
      <p:sp>
        <p:nvSpPr>
          <p:cNvPr id="14" name="TextBox 24"/>
          <p:cNvSpPr txBox="1"/>
          <p:nvPr/>
        </p:nvSpPr>
        <p:spPr>
          <a:xfrm>
            <a:off x="5429243" y="2187565"/>
            <a:ext cx="6929486" cy="3357329"/>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ea typeface="微软雅黑" panose="020B0503020204020204" pitchFamily="34" charset="-122"/>
              </a:rPr>
              <a:t>一个学期的跨文化管理的学习，不仅让我对跨文化管理有了更深的理解，也让我从一个从未和外国人交流过的学生变为一个有自信和外国人交朋友的人，很感谢杜荣老师给我们一个这么好的机会去展现自己，挖掘自己的潜力。“跨文化管理”这门课程让我受益匪浅！</a:t>
            </a:r>
          </a:p>
        </p:txBody>
      </p:sp>
      <p:sp>
        <p:nvSpPr>
          <p:cNvPr id="18" name="Rectangle 19"/>
          <p:cNvSpPr/>
          <p:nvPr/>
        </p:nvSpPr>
        <p:spPr>
          <a:xfrm>
            <a:off x="1072824" y="361768"/>
            <a:ext cx="1826141" cy="584775"/>
          </a:xfrm>
          <a:prstGeom prst="rect">
            <a:avLst/>
          </a:prstGeom>
        </p:spPr>
        <p:txBody>
          <a:bodyPr wrap="none">
            <a:spAutoFit/>
          </a:bodyPr>
          <a:lstStyle/>
          <a:p>
            <a:r>
              <a:rPr lang="zh-CN" altLang="en-US" sz="3200" b="1" dirty="0">
                <a:solidFill>
                  <a:schemeClr val="tx1">
                    <a:lumMod val="65000"/>
                    <a:lumOff val="35000"/>
                  </a:schemeClr>
                </a:solidFill>
                <a:ea typeface="微软雅黑" panose="020B0503020204020204" pitchFamily="34" charset="-122"/>
              </a:rPr>
              <a:t>学生评价</a:t>
            </a:r>
          </a:p>
        </p:txBody>
      </p:sp>
      <p:sp>
        <p:nvSpPr>
          <p:cNvPr id="1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圆角矩形 20"/>
          <p:cNvSpPr/>
          <p:nvPr/>
        </p:nvSpPr>
        <p:spPr>
          <a:xfrm>
            <a:off x="1142963" y="1758937"/>
            <a:ext cx="3571900" cy="2786082"/>
          </a:xfrm>
          <a:prstGeom prst="round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866" name="Picture 2"/>
          <p:cNvPicPr>
            <a:picLocks noChangeAspect="1" noChangeArrowheads="1"/>
          </p:cNvPicPr>
          <p:nvPr/>
        </p:nvPicPr>
        <p:blipFill>
          <a:blip r:embed="rId3"/>
          <a:srcRect/>
          <a:stretch>
            <a:fillRect/>
          </a:stretch>
        </p:blipFill>
        <p:spPr bwMode="auto">
          <a:xfrm>
            <a:off x="1643029" y="1901813"/>
            <a:ext cx="2571768" cy="2517626"/>
          </a:xfrm>
          <a:prstGeom prst="rect">
            <a:avLst/>
          </a:prstGeom>
          <a:noFill/>
          <a:ln w="9525">
            <a:noFill/>
            <a:miter lim="800000"/>
            <a:headEnd/>
            <a:tailEnd/>
          </a:ln>
          <a:effectLst/>
        </p:spPr>
      </p:pic>
    </p:spTree>
    <p:extLst>
      <p:ext uri="{BB962C8B-B14F-4D97-AF65-F5344CB8AC3E}">
        <p14:creationId xmlns:p14="http://schemas.microsoft.com/office/powerpoint/2010/main" val="41419892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down)">
                                      <p:cBhvr>
                                        <p:cTn id="24" dur="500"/>
                                        <p:tgtEl>
                                          <p:spTgt spid="12"/>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4"/>
          <p:cNvSpPr txBox="1"/>
          <p:nvPr/>
        </p:nvSpPr>
        <p:spPr>
          <a:xfrm>
            <a:off x="857211" y="5045085"/>
            <a:ext cx="4286280" cy="1015663"/>
          </a:xfrm>
          <a:prstGeom prst="rect">
            <a:avLst/>
          </a:prstGeom>
          <a:noFill/>
        </p:spPr>
        <p:txBody>
          <a:bodyPr wrap="square" rtlCol="0">
            <a:spAutoFit/>
          </a:bodyPr>
          <a:lstStyle/>
          <a:p>
            <a:pPr algn="ctr"/>
            <a:r>
              <a:rPr lang="en-US" altLang="zh-CN" sz="2000" b="1" dirty="0">
                <a:solidFill>
                  <a:schemeClr val="tx1">
                    <a:lumMod val="65000"/>
                    <a:lumOff val="35000"/>
                  </a:schemeClr>
                </a:solidFill>
                <a:ea typeface="微软雅黑" panose="020B0503020204020204" pitchFamily="34" charset="-122"/>
              </a:rPr>
              <a:t>Hira Batool</a:t>
            </a:r>
            <a:r>
              <a:rPr lang="zh-CN" altLang="en-US" sz="2000" b="1" dirty="0">
                <a:solidFill>
                  <a:schemeClr val="tx1">
                    <a:lumMod val="65000"/>
                    <a:lumOff val="35000"/>
                  </a:schemeClr>
                </a:solidFill>
                <a:ea typeface="微软雅黑" panose="020B0503020204020204" pitchFamily="34" charset="-122"/>
              </a:rPr>
              <a:t>，巴基斯坦来华留学博士生，</a:t>
            </a:r>
            <a:r>
              <a:rPr lang="en-US" altLang="zh-CN" sz="2000" b="1" dirty="0">
                <a:solidFill>
                  <a:schemeClr val="tx1">
                    <a:lumMod val="65000"/>
                    <a:lumOff val="35000"/>
                  </a:schemeClr>
                </a:solidFill>
                <a:ea typeface="微软雅黑" panose="020B0503020204020204" pitchFamily="34" charset="-122"/>
              </a:rPr>
              <a:t>2017</a:t>
            </a:r>
            <a:r>
              <a:rPr lang="zh-CN" altLang="en-US" sz="2000" b="1" dirty="0">
                <a:solidFill>
                  <a:schemeClr val="tx1">
                    <a:lumMod val="65000"/>
                    <a:lumOff val="35000"/>
                  </a:schemeClr>
                </a:solidFill>
                <a:ea typeface="微软雅黑" panose="020B0503020204020204" pitchFamily="34" charset="-122"/>
              </a:rPr>
              <a:t>年学习 “跨文化管理”课程</a:t>
            </a:r>
          </a:p>
        </p:txBody>
      </p:sp>
      <p:sp>
        <p:nvSpPr>
          <p:cNvPr id="14" name="TextBox 24"/>
          <p:cNvSpPr txBox="1"/>
          <p:nvPr/>
        </p:nvSpPr>
        <p:spPr>
          <a:xfrm>
            <a:off x="5429243" y="1830375"/>
            <a:ext cx="7000924" cy="4524315"/>
          </a:xfrm>
          <a:prstGeom prst="rect">
            <a:avLst/>
          </a:prstGeom>
          <a:noFill/>
        </p:spPr>
        <p:txBody>
          <a:bodyPr wrap="square" rtlCol="0">
            <a:spAutoFit/>
          </a:bodyPr>
          <a:lstStyle/>
          <a:p>
            <a:pPr algn="just"/>
            <a:r>
              <a:rPr lang="en-US" altLang="zh-CN" sz="2400" dirty="0">
                <a:solidFill>
                  <a:schemeClr val="tx1">
                    <a:lumMod val="65000"/>
                    <a:lumOff val="35000"/>
                  </a:schemeClr>
                </a:solidFill>
                <a:ea typeface="微软雅黑" panose="020B0503020204020204" pitchFamily="34" charset="-122"/>
              </a:rPr>
              <a:t>This course explores the affect of cultural differences on organizational behavior and negotiation in the global context. It exposed me to issues and problems that inevitably arise in international business when managers have to deal with culturally determined differences in values, attitudes and behaviors. The course assists students in developing cross cultural communication competence and management and negotiation skills to successfully solve problems and capitalize on impunities in multicultural environment. I gained an opportunity to study concepts and theories from cross cultural psychology and management. </a:t>
            </a:r>
            <a:endParaRPr lang="zh-CN" altLang="en-US" sz="2400" dirty="0">
              <a:solidFill>
                <a:schemeClr val="tx1">
                  <a:lumMod val="65000"/>
                  <a:lumOff val="35000"/>
                </a:schemeClr>
              </a:solidFill>
              <a:ea typeface="微软雅黑" panose="020B0503020204020204" pitchFamily="34" charset="-122"/>
            </a:endParaRPr>
          </a:p>
        </p:txBody>
      </p:sp>
      <p:sp>
        <p:nvSpPr>
          <p:cNvPr id="18" name="Rectangle 19"/>
          <p:cNvSpPr/>
          <p:nvPr/>
        </p:nvSpPr>
        <p:spPr>
          <a:xfrm>
            <a:off x="1072824" y="361768"/>
            <a:ext cx="1826141" cy="584775"/>
          </a:xfrm>
          <a:prstGeom prst="rect">
            <a:avLst/>
          </a:prstGeom>
        </p:spPr>
        <p:txBody>
          <a:bodyPr wrap="none">
            <a:spAutoFit/>
          </a:bodyPr>
          <a:lstStyle/>
          <a:p>
            <a:r>
              <a:rPr lang="zh-CN" altLang="en-US" sz="3200" b="1" dirty="0">
                <a:solidFill>
                  <a:schemeClr val="tx1">
                    <a:lumMod val="65000"/>
                    <a:lumOff val="35000"/>
                  </a:schemeClr>
                </a:solidFill>
                <a:ea typeface="微软雅黑" panose="020B0503020204020204" pitchFamily="34" charset="-122"/>
              </a:rPr>
              <a:t>学生评价</a:t>
            </a:r>
          </a:p>
        </p:txBody>
      </p:sp>
      <p:sp>
        <p:nvSpPr>
          <p:cNvPr id="1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圆角矩形 20"/>
          <p:cNvSpPr/>
          <p:nvPr/>
        </p:nvSpPr>
        <p:spPr>
          <a:xfrm>
            <a:off x="1142963" y="1758937"/>
            <a:ext cx="3571900" cy="2786082"/>
          </a:xfrm>
          <a:prstGeom prst="round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891" name="Picture 3"/>
          <p:cNvPicPr>
            <a:picLocks noChangeAspect="1" noChangeArrowheads="1"/>
          </p:cNvPicPr>
          <p:nvPr/>
        </p:nvPicPr>
        <p:blipFill>
          <a:blip r:embed="rId3"/>
          <a:srcRect/>
          <a:stretch>
            <a:fillRect/>
          </a:stretch>
        </p:blipFill>
        <p:spPr bwMode="auto">
          <a:xfrm>
            <a:off x="1500153" y="1901813"/>
            <a:ext cx="2942429" cy="2428892"/>
          </a:xfrm>
          <a:prstGeom prst="rect">
            <a:avLst/>
          </a:prstGeom>
          <a:noFill/>
          <a:ln w="9525">
            <a:noFill/>
            <a:miter lim="800000"/>
            <a:headEnd/>
            <a:tailEnd/>
          </a:ln>
          <a:effectLst/>
        </p:spPr>
      </p:pic>
    </p:spTree>
    <p:extLst>
      <p:ext uri="{BB962C8B-B14F-4D97-AF65-F5344CB8AC3E}">
        <p14:creationId xmlns:p14="http://schemas.microsoft.com/office/powerpoint/2010/main" val="41419892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down)">
                                      <p:cBhvr>
                                        <p:cTn id="24" dur="500"/>
                                        <p:tgtEl>
                                          <p:spTgt spid="12"/>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4"/>
          <p:cNvSpPr txBox="1"/>
          <p:nvPr/>
        </p:nvSpPr>
        <p:spPr>
          <a:xfrm>
            <a:off x="1357277" y="5045085"/>
            <a:ext cx="3357586" cy="707886"/>
          </a:xfrm>
          <a:prstGeom prst="rect">
            <a:avLst/>
          </a:prstGeom>
          <a:noFill/>
        </p:spPr>
        <p:txBody>
          <a:bodyPr wrap="square" rtlCol="0">
            <a:spAutoFit/>
          </a:bodyPr>
          <a:lstStyle/>
          <a:p>
            <a:pPr algn="ctr"/>
            <a:r>
              <a:rPr lang="zh-CN" altLang="en-US" sz="2000" b="1" dirty="0">
                <a:solidFill>
                  <a:schemeClr val="tx1">
                    <a:lumMod val="65000"/>
                    <a:lumOff val="35000"/>
                  </a:schemeClr>
                </a:solidFill>
                <a:ea typeface="微软雅黑" panose="020B0503020204020204" pitchFamily="34" charset="-122"/>
              </a:rPr>
              <a:t>郎淳刚，西安电子科技大学经济与管理学院教师</a:t>
            </a:r>
          </a:p>
        </p:txBody>
      </p:sp>
      <p:sp>
        <p:nvSpPr>
          <p:cNvPr id="14" name="TextBox 24"/>
          <p:cNvSpPr txBox="1"/>
          <p:nvPr/>
        </p:nvSpPr>
        <p:spPr>
          <a:xfrm>
            <a:off x="5429243" y="2401879"/>
            <a:ext cx="6929486" cy="2803332"/>
          </a:xfrm>
          <a:prstGeom prst="rect">
            <a:avLst/>
          </a:prstGeom>
          <a:noFill/>
        </p:spPr>
        <p:txBody>
          <a:bodyPr wrap="square" rtlCol="0">
            <a:spAutoFit/>
          </a:bodyPr>
          <a:lstStyle/>
          <a:p>
            <a:pPr algn="just">
              <a:lnSpc>
                <a:spcPct val="150000"/>
              </a:lnSpc>
            </a:pPr>
            <a:r>
              <a:rPr lang="zh-CN" altLang="en-US" sz="2400" dirty="0">
                <a:solidFill>
                  <a:schemeClr val="tx1">
                    <a:lumMod val="65000"/>
                    <a:lumOff val="35000"/>
                  </a:schemeClr>
                </a:solidFill>
                <a:ea typeface="微软雅黑" panose="020B0503020204020204" pitchFamily="34" charset="-122"/>
              </a:rPr>
              <a:t>该课程讲授内容既能覆盖跨文化管理的主要理论内容，又能补充该领域的最新研究进展。课堂上采取多种形式鼓励学生参与互动，尤其是中国学生与国际学生之间能够互相学习，亲身体验不同的文化情境，教学效果优秀。</a:t>
            </a:r>
          </a:p>
        </p:txBody>
      </p:sp>
      <p:sp>
        <p:nvSpPr>
          <p:cNvPr id="18" name="Rectangle 19"/>
          <p:cNvSpPr/>
          <p:nvPr/>
        </p:nvSpPr>
        <p:spPr>
          <a:xfrm>
            <a:off x="1072824" y="361768"/>
            <a:ext cx="1826141" cy="584775"/>
          </a:xfrm>
          <a:prstGeom prst="rect">
            <a:avLst/>
          </a:prstGeom>
        </p:spPr>
        <p:txBody>
          <a:bodyPr wrap="none">
            <a:spAutoFit/>
          </a:bodyPr>
          <a:lstStyle/>
          <a:p>
            <a:r>
              <a:rPr lang="zh-CN" altLang="en-US" sz="3200" b="1" dirty="0">
                <a:solidFill>
                  <a:schemeClr val="tx1">
                    <a:lumMod val="65000"/>
                    <a:lumOff val="35000"/>
                  </a:schemeClr>
                </a:solidFill>
                <a:ea typeface="微软雅黑" panose="020B0503020204020204" pitchFamily="34" charset="-122"/>
              </a:rPr>
              <a:t>同事评价</a:t>
            </a:r>
          </a:p>
        </p:txBody>
      </p:sp>
      <p:sp>
        <p:nvSpPr>
          <p:cNvPr id="1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圆角矩形 20"/>
          <p:cNvSpPr/>
          <p:nvPr/>
        </p:nvSpPr>
        <p:spPr>
          <a:xfrm>
            <a:off x="1142963" y="1758937"/>
            <a:ext cx="3571900" cy="2786082"/>
          </a:xfrm>
          <a:prstGeom prst="round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13310970028534935.jpg"/>
          <p:cNvPicPr>
            <a:picLocks noChangeAspect="1"/>
          </p:cNvPicPr>
          <p:nvPr/>
        </p:nvPicPr>
        <p:blipFill>
          <a:blip r:embed="rId3"/>
          <a:stretch>
            <a:fillRect/>
          </a:stretch>
        </p:blipFill>
        <p:spPr>
          <a:xfrm>
            <a:off x="1643029" y="1830375"/>
            <a:ext cx="2643206" cy="2643206"/>
          </a:xfrm>
          <a:prstGeom prst="rect">
            <a:avLst/>
          </a:prstGeom>
        </p:spPr>
      </p:pic>
    </p:spTree>
    <p:extLst>
      <p:ext uri="{BB962C8B-B14F-4D97-AF65-F5344CB8AC3E}">
        <p14:creationId xmlns:p14="http://schemas.microsoft.com/office/powerpoint/2010/main" val="41419892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down)">
                                      <p:cBhvr>
                                        <p:cTn id="24" dur="500"/>
                                        <p:tgtEl>
                                          <p:spTgt spid="12"/>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58750" cy="7233047"/>
          </a:xfrm>
          <a:prstGeom prst="rect">
            <a:avLst/>
          </a:prstGeom>
        </p:spPr>
      </p:pic>
      <p:sp>
        <p:nvSpPr>
          <p:cNvPr id="2" name="圆角矩形 1"/>
          <p:cNvSpPr/>
          <p:nvPr/>
        </p:nvSpPr>
        <p:spPr>
          <a:xfrm>
            <a:off x="236687" y="124135"/>
            <a:ext cx="12385376" cy="6984776"/>
          </a:xfrm>
          <a:prstGeom prst="roundRect">
            <a:avLst/>
          </a:prstGeom>
          <a:solidFill>
            <a:srgbClr val="1C1C1C">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771319" y="1630024"/>
            <a:ext cx="2168810" cy="1520416"/>
          </a:xfrm>
          <a:prstGeom prst="rect">
            <a:avLst/>
          </a:prstGeom>
          <a:noFill/>
        </p:spPr>
        <p:txBody>
          <a:bodyPr wrap="square" rtlCol="0">
            <a:spAutoFit/>
          </a:bodyPr>
          <a:lstStyle/>
          <a:p>
            <a:pPr algn="ctr"/>
            <a:r>
              <a:rPr lang="en-US" altLang="zh-CN"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rPr>
              <a:t>04</a:t>
            </a:r>
            <a:endParaRPr lang="zh-CN" altLang="en-US"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endParaRPr>
          </a:p>
        </p:txBody>
      </p:sp>
      <p:sp>
        <p:nvSpPr>
          <p:cNvPr id="26" name="矩形 25"/>
          <p:cNvSpPr/>
          <p:nvPr/>
        </p:nvSpPr>
        <p:spPr>
          <a:xfrm>
            <a:off x="5976574" y="2897859"/>
            <a:ext cx="3758303" cy="676660"/>
          </a:xfrm>
          <a:prstGeom prst="rect">
            <a:avLst/>
          </a:prstGeom>
        </p:spPr>
        <p:txBody>
          <a:bodyPr wrap="square">
            <a:spAutoFit/>
          </a:bodyPr>
          <a:lstStyle/>
          <a:p>
            <a:pPr algn="ctr"/>
            <a:r>
              <a:rPr lang="zh-CN" altLang="en-US" sz="3797"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授课场景展示</a:t>
            </a:r>
          </a:p>
        </p:txBody>
      </p:sp>
      <p:sp>
        <p:nvSpPr>
          <p:cNvPr id="27" name="文本框 26"/>
          <p:cNvSpPr txBox="1"/>
          <p:nvPr/>
        </p:nvSpPr>
        <p:spPr>
          <a:xfrm>
            <a:off x="5949273" y="3547660"/>
            <a:ext cx="3812907" cy="390941"/>
          </a:xfrm>
          <a:prstGeom prst="rect">
            <a:avLst/>
          </a:prstGeom>
          <a:noFill/>
        </p:spPr>
        <p:txBody>
          <a:bodyPr wrap="square" rtlCol="0">
            <a:spAutoFit/>
          </a:bodyPr>
          <a:lstStyle/>
          <a:p>
            <a:pPr algn="ctr">
              <a:lnSpc>
                <a:spcPct val="150000"/>
              </a:lnSpc>
            </a:pPr>
            <a:r>
              <a:rPr lang="en-US" altLang="zh-CN" sz="1476" dirty="0">
                <a:solidFill>
                  <a:schemeClr val="bg1">
                    <a:lumMod val="95000"/>
                  </a:schemeClr>
                </a:solidFill>
                <a:latin typeface="Arial" panose="020B0604020202020204" pitchFamily="34" charset="0"/>
                <a:cs typeface="Arial" panose="020B0604020202020204" pitchFamily="34" charset="0"/>
              </a:rPr>
              <a:t>Presentation of teaching scene</a:t>
            </a:r>
            <a:endParaRPr lang="zh-CN" altLang="en-US" sz="1476" dirty="0">
              <a:solidFill>
                <a:schemeClr val="bg1">
                  <a:lumMod val="95000"/>
                </a:schemeClr>
              </a:solidFill>
              <a:latin typeface="Arial" panose="020B0604020202020204" pitchFamily="34" charset="0"/>
              <a:cs typeface="Arial" panose="020B0604020202020204" pitchFamily="34" charset="0"/>
            </a:endParaRPr>
          </a:p>
        </p:txBody>
      </p:sp>
      <p:sp>
        <p:nvSpPr>
          <p:cNvPr id="28" name="矩形 27"/>
          <p:cNvSpPr/>
          <p:nvPr/>
        </p:nvSpPr>
        <p:spPr>
          <a:xfrm>
            <a:off x="9287182" y="3198653"/>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5078474" y="3174546"/>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0027" y="654832"/>
            <a:ext cx="4042207" cy="6430782"/>
          </a:xfrm>
          <a:prstGeom prst="rect">
            <a:avLst/>
          </a:prstGeom>
        </p:spPr>
      </p:pic>
    </p:spTree>
    <p:extLst>
      <p:ext uri="{BB962C8B-B14F-4D97-AF65-F5344CB8AC3E}">
        <p14:creationId xmlns:p14="http://schemas.microsoft.com/office/powerpoint/2010/main" val="321729543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par>
                                <p:cTn id="26" presetID="23" presetClass="entr" presetSubtype="32"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ppt_w"/>
                                          </p:val>
                                        </p:tav>
                                        <p:tav tm="100000">
                                          <p:val>
                                            <p:strVal val="#ppt_w"/>
                                          </p:val>
                                        </p:tav>
                                      </p:tavLst>
                                    </p:anim>
                                    <p:anim calcmode="lin" valueType="num">
                                      <p:cBhvr>
                                        <p:cTn id="29"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19"/>
          <p:cNvSpPr/>
          <p:nvPr/>
        </p:nvSpPr>
        <p:spPr>
          <a:xfrm>
            <a:off x="1127515" y="332869"/>
            <a:ext cx="2646879" cy="584775"/>
          </a:xfrm>
          <a:prstGeom prst="rect">
            <a:avLst/>
          </a:prstGeom>
        </p:spPr>
        <p:txBody>
          <a:bodyPr wrap="none">
            <a:spAutoFit/>
          </a:bodyPr>
          <a:lstStyle/>
          <a:p>
            <a:pPr algn="ctr"/>
            <a:r>
              <a:rPr lang="zh-CN" altLang="en-US" sz="3200"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授课场景展示</a:t>
            </a:r>
          </a:p>
        </p:txBody>
      </p:sp>
      <p:sp>
        <p:nvSpPr>
          <p:cNvPr id="6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1" name="图片 70" descr="IMG_2098.JPG"/>
          <p:cNvPicPr>
            <a:picLocks noChangeAspect="1"/>
          </p:cNvPicPr>
          <p:nvPr/>
        </p:nvPicPr>
        <p:blipFill>
          <a:blip r:embed="rId4"/>
          <a:stretch>
            <a:fillRect/>
          </a:stretch>
        </p:blipFill>
        <p:spPr>
          <a:xfrm>
            <a:off x="571460" y="1115995"/>
            <a:ext cx="5357850" cy="4018388"/>
          </a:xfrm>
          <a:prstGeom prst="rect">
            <a:avLst/>
          </a:prstGeom>
          <a:ln>
            <a:noFill/>
          </a:ln>
          <a:effectLst>
            <a:softEdge rad="112500"/>
          </a:effectLst>
        </p:spPr>
      </p:pic>
      <p:pic>
        <p:nvPicPr>
          <p:cNvPr id="72" name="图片 71" descr="IMG_2099.JPG"/>
          <p:cNvPicPr>
            <a:picLocks noChangeAspect="1"/>
          </p:cNvPicPr>
          <p:nvPr/>
        </p:nvPicPr>
        <p:blipFill>
          <a:blip r:embed="rId5"/>
          <a:stretch>
            <a:fillRect/>
          </a:stretch>
        </p:blipFill>
        <p:spPr>
          <a:xfrm>
            <a:off x="6786565" y="3044821"/>
            <a:ext cx="5250395" cy="3937796"/>
          </a:xfrm>
          <a:prstGeom prst="rect">
            <a:avLst/>
          </a:prstGeom>
          <a:ln>
            <a:noFill/>
          </a:ln>
          <a:effectLst>
            <a:softEdge rad="112500"/>
          </a:effectLst>
        </p:spPr>
      </p:pic>
      <p:sp>
        <p:nvSpPr>
          <p:cNvPr id="7" name="TextBox 6"/>
          <p:cNvSpPr txBox="1"/>
          <p:nvPr/>
        </p:nvSpPr>
        <p:spPr>
          <a:xfrm>
            <a:off x="7643821" y="2187565"/>
            <a:ext cx="3500462" cy="954107"/>
          </a:xfrm>
          <a:prstGeom prst="rect">
            <a:avLst/>
          </a:prstGeom>
          <a:noFill/>
        </p:spPr>
        <p:txBody>
          <a:bodyPr wrap="square" rtlCol="0">
            <a:spAutoFit/>
          </a:bodyPr>
          <a:lstStyle/>
          <a:p>
            <a:pPr algn="ctr"/>
            <a:r>
              <a:rPr lang="zh-CN" altLang="en-US" sz="2800" dirty="0">
                <a:solidFill>
                  <a:srgbClr val="6E6E6E"/>
                </a:solidFill>
                <a:latin typeface="微软雅黑" pitchFamily="34" charset="-122"/>
                <a:ea typeface="微软雅黑" pitchFamily="34" charset="-122"/>
              </a:rPr>
              <a:t>中国学生和外国学生的小组表演</a:t>
            </a:r>
          </a:p>
        </p:txBody>
      </p:sp>
      <p:sp>
        <p:nvSpPr>
          <p:cNvPr id="8" name="TextBox 7"/>
          <p:cNvSpPr txBox="1"/>
          <p:nvPr/>
        </p:nvSpPr>
        <p:spPr>
          <a:xfrm>
            <a:off x="1428715" y="5330837"/>
            <a:ext cx="3500462" cy="523220"/>
          </a:xfrm>
          <a:prstGeom prst="rect">
            <a:avLst/>
          </a:prstGeom>
          <a:noFill/>
        </p:spPr>
        <p:txBody>
          <a:bodyPr wrap="square" rtlCol="0">
            <a:spAutoFit/>
          </a:bodyPr>
          <a:lstStyle/>
          <a:p>
            <a:r>
              <a:rPr lang="zh-CN" altLang="en-US" sz="2800" dirty="0">
                <a:solidFill>
                  <a:srgbClr val="6E6E6E"/>
                </a:solidFill>
                <a:latin typeface="微软雅黑" pitchFamily="34" charset="-122"/>
                <a:ea typeface="微软雅黑" pitchFamily="34" charset="-122"/>
              </a:rPr>
              <a:t>外国学生表演节目</a:t>
            </a:r>
          </a:p>
        </p:txBody>
      </p:sp>
    </p:spTree>
    <p:custDataLst>
      <p:tags r:id="rId1"/>
    </p:custDataLst>
    <p:extLst>
      <p:ext uri="{BB962C8B-B14F-4D97-AF65-F5344CB8AC3E}">
        <p14:creationId xmlns:p14="http://schemas.microsoft.com/office/powerpoint/2010/main" val="186794518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0-#ppt_w/2"/>
                                          </p:val>
                                        </p:tav>
                                        <p:tav tm="100000">
                                          <p:val>
                                            <p:strVal val="#ppt_x"/>
                                          </p:val>
                                        </p:tav>
                                      </p:tavLst>
                                    </p:anim>
                                    <p:anim calcmode="lin" valueType="num">
                                      <p:cBhvr additive="base">
                                        <p:cTn id="20"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19"/>
          <p:cNvSpPr/>
          <p:nvPr/>
        </p:nvSpPr>
        <p:spPr>
          <a:xfrm>
            <a:off x="611159" y="361768"/>
            <a:ext cx="3585968" cy="584775"/>
          </a:xfrm>
          <a:prstGeom prst="rect">
            <a:avLst/>
          </a:prstGeom>
        </p:spPr>
        <p:txBody>
          <a:bodyPr wrap="square">
            <a:spAutoFit/>
          </a:bodyPr>
          <a:lstStyle/>
          <a:p>
            <a:pPr algn="ctr"/>
            <a:r>
              <a:rPr lang="zh-CN" altLang="en-US" sz="3200"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授课场景展示</a:t>
            </a:r>
          </a:p>
        </p:txBody>
      </p:sp>
      <p:sp>
        <p:nvSpPr>
          <p:cNvPr id="6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8" name="图片 7" descr="IMG_2102.JPG"/>
          <p:cNvPicPr>
            <a:picLocks noChangeAspect="1"/>
          </p:cNvPicPr>
          <p:nvPr/>
        </p:nvPicPr>
        <p:blipFill>
          <a:blip r:embed="rId4"/>
          <a:stretch>
            <a:fillRect/>
          </a:stretch>
        </p:blipFill>
        <p:spPr>
          <a:xfrm>
            <a:off x="6286499" y="544491"/>
            <a:ext cx="6214708" cy="3495773"/>
          </a:xfrm>
          <a:prstGeom prst="rect">
            <a:avLst/>
          </a:prstGeom>
          <a:ln>
            <a:noFill/>
          </a:ln>
          <a:effectLst>
            <a:softEdge rad="112500"/>
          </a:effectLst>
        </p:spPr>
      </p:pic>
      <p:sp>
        <p:nvSpPr>
          <p:cNvPr id="9" name="TextBox 8"/>
          <p:cNvSpPr txBox="1"/>
          <p:nvPr/>
        </p:nvSpPr>
        <p:spPr>
          <a:xfrm>
            <a:off x="7500945" y="4187829"/>
            <a:ext cx="3500462" cy="954107"/>
          </a:xfrm>
          <a:prstGeom prst="rect">
            <a:avLst/>
          </a:prstGeom>
          <a:noFill/>
        </p:spPr>
        <p:txBody>
          <a:bodyPr wrap="square" rtlCol="0">
            <a:spAutoFit/>
          </a:bodyPr>
          <a:lstStyle/>
          <a:p>
            <a:pPr algn="ctr"/>
            <a:r>
              <a:rPr lang="zh-CN" altLang="en-US" sz="2800" dirty="0">
                <a:solidFill>
                  <a:srgbClr val="6E6E6E"/>
                </a:solidFill>
                <a:latin typeface="微软雅黑" pitchFamily="34" charset="-122"/>
                <a:ea typeface="微软雅黑" pitchFamily="34" charset="-122"/>
              </a:rPr>
              <a:t>感受西方音乐文化：“老师弹，学生唱”</a:t>
            </a:r>
          </a:p>
        </p:txBody>
      </p:sp>
      <p:pic>
        <p:nvPicPr>
          <p:cNvPr id="10" name="图片 9" descr="IMG_20170524_171855.jpg"/>
          <p:cNvPicPr>
            <a:picLocks noChangeAspect="1"/>
          </p:cNvPicPr>
          <p:nvPr/>
        </p:nvPicPr>
        <p:blipFill>
          <a:blip r:embed="rId5" cstate="print"/>
          <a:stretch>
            <a:fillRect/>
          </a:stretch>
        </p:blipFill>
        <p:spPr>
          <a:xfrm>
            <a:off x="857211" y="1758937"/>
            <a:ext cx="5072098" cy="3804074"/>
          </a:xfrm>
          <a:prstGeom prst="rect">
            <a:avLst/>
          </a:prstGeom>
          <a:ln>
            <a:noFill/>
          </a:ln>
          <a:effectLst>
            <a:softEdge rad="112500"/>
          </a:effectLst>
        </p:spPr>
      </p:pic>
      <p:sp>
        <p:nvSpPr>
          <p:cNvPr id="11" name="TextBox 10"/>
          <p:cNvSpPr txBox="1"/>
          <p:nvPr/>
        </p:nvSpPr>
        <p:spPr>
          <a:xfrm>
            <a:off x="1785905" y="5688027"/>
            <a:ext cx="3500462" cy="523220"/>
          </a:xfrm>
          <a:prstGeom prst="rect">
            <a:avLst/>
          </a:prstGeom>
          <a:noFill/>
        </p:spPr>
        <p:txBody>
          <a:bodyPr wrap="square" rtlCol="0">
            <a:spAutoFit/>
          </a:bodyPr>
          <a:lstStyle/>
          <a:p>
            <a:pPr algn="ctr"/>
            <a:r>
              <a:rPr lang="zh-CN" altLang="en-US" sz="2800" dirty="0">
                <a:solidFill>
                  <a:srgbClr val="6E6E6E"/>
                </a:solidFill>
                <a:latin typeface="微软雅黑" pitchFamily="34" charset="-122"/>
                <a:ea typeface="微软雅黑" pitchFamily="34" charset="-122"/>
              </a:rPr>
              <a:t>外国学生上台汇报</a:t>
            </a:r>
          </a:p>
        </p:txBody>
      </p:sp>
    </p:spTree>
    <p:custDataLst>
      <p:tags r:id="rId1"/>
    </p:custDataLst>
    <p:extLst>
      <p:ext uri="{BB962C8B-B14F-4D97-AF65-F5344CB8AC3E}">
        <p14:creationId xmlns:p14="http://schemas.microsoft.com/office/powerpoint/2010/main" val="186794518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0-#ppt_w/2"/>
                                          </p:val>
                                        </p:tav>
                                        <p:tav tm="100000">
                                          <p:val>
                                            <p:strVal val="#ppt_x"/>
                                          </p:val>
                                        </p:tav>
                                      </p:tavLst>
                                    </p:anim>
                                    <p:anim calcmode="lin" valueType="num">
                                      <p:cBhvr additive="base">
                                        <p:cTn id="20"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图片 8" descr="IMG_2103.JPG"/>
          <p:cNvPicPr>
            <a:picLocks noChangeAspect="1"/>
          </p:cNvPicPr>
          <p:nvPr/>
        </p:nvPicPr>
        <p:blipFill>
          <a:blip r:embed="rId4"/>
          <a:stretch>
            <a:fillRect/>
          </a:stretch>
        </p:blipFill>
        <p:spPr>
          <a:xfrm>
            <a:off x="357145" y="1044558"/>
            <a:ext cx="4398535" cy="2857520"/>
          </a:xfrm>
          <a:prstGeom prst="rect">
            <a:avLst/>
          </a:prstGeom>
          <a:ln>
            <a:noFill/>
          </a:ln>
          <a:effectLst>
            <a:softEdge rad="112500"/>
          </a:effectLst>
        </p:spPr>
      </p:pic>
      <p:pic>
        <p:nvPicPr>
          <p:cNvPr id="7" name="图片 6" descr="IMG_2101.JPG"/>
          <p:cNvPicPr>
            <a:picLocks noChangeAspect="1"/>
          </p:cNvPicPr>
          <p:nvPr/>
        </p:nvPicPr>
        <p:blipFill>
          <a:blip r:embed="rId5"/>
          <a:stretch>
            <a:fillRect/>
          </a:stretch>
        </p:blipFill>
        <p:spPr>
          <a:xfrm>
            <a:off x="5929309" y="2581867"/>
            <a:ext cx="6000792" cy="4344723"/>
          </a:xfrm>
          <a:prstGeom prst="rect">
            <a:avLst/>
          </a:prstGeom>
          <a:ln>
            <a:noFill/>
          </a:ln>
          <a:effectLst>
            <a:softEdge rad="112500"/>
          </a:effectLst>
        </p:spPr>
      </p:pic>
      <p:sp>
        <p:nvSpPr>
          <p:cNvPr id="8" name="TextBox 7"/>
          <p:cNvSpPr txBox="1"/>
          <p:nvPr/>
        </p:nvSpPr>
        <p:spPr>
          <a:xfrm>
            <a:off x="1428715" y="4830771"/>
            <a:ext cx="3500462" cy="954107"/>
          </a:xfrm>
          <a:prstGeom prst="rect">
            <a:avLst/>
          </a:prstGeom>
          <a:noFill/>
        </p:spPr>
        <p:txBody>
          <a:bodyPr wrap="square" rtlCol="0">
            <a:spAutoFit/>
          </a:bodyPr>
          <a:lstStyle/>
          <a:p>
            <a:pPr algn="ctr"/>
            <a:r>
              <a:rPr lang="en-US" altLang="zh-CN" sz="2800" dirty="0">
                <a:solidFill>
                  <a:srgbClr val="6E6E6E"/>
                </a:solidFill>
                <a:latin typeface="微软雅黑" pitchFamily="34" charset="-122"/>
                <a:ea typeface="微软雅黑" pitchFamily="34" charset="-122"/>
              </a:rPr>
              <a:t>Julia </a:t>
            </a:r>
            <a:r>
              <a:rPr lang="en-US" altLang="zh-CN" sz="2800" dirty="0" err="1">
                <a:solidFill>
                  <a:srgbClr val="6E6E6E"/>
                </a:solidFill>
                <a:latin typeface="微软雅黑" pitchFamily="34" charset="-122"/>
                <a:ea typeface="微软雅黑" pitchFamily="34" charset="-122"/>
              </a:rPr>
              <a:t>Kotlarsky</a:t>
            </a:r>
            <a:r>
              <a:rPr lang="en-US" altLang="zh-CN" sz="2800" dirty="0">
                <a:solidFill>
                  <a:srgbClr val="6E6E6E"/>
                </a:solidFill>
                <a:latin typeface="微软雅黑" pitchFamily="34" charset="-122"/>
                <a:ea typeface="微软雅黑" pitchFamily="34" charset="-122"/>
              </a:rPr>
              <a:t> </a:t>
            </a:r>
            <a:r>
              <a:rPr lang="zh-CN" altLang="en-US" sz="2800" dirty="0">
                <a:solidFill>
                  <a:srgbClr val="6E6E6E"/>
                </a:solidFill>
                <a:latin typeface="微软雅黑" pitchFamily="34" charset="-122"/>
                <a:ea typeface="微软雅黑" pitchFamily="34" charset="-122"/>
              </a:rPr>
              <a:t>教授做客学堂</a:t>
            </a:r>
          </a:p>
        </p:txBody>
      </p:sp>
      <p:sp>
        <p:nvSpPr>
          <p:cNvPr id="10" name="Rectangle 19">
            <a:extLst>
              <a:ext uri="{FF2B5EF4-FFF2-40B4-BE49-F238E27FC236}">
                <a16:creationId xmlns:a16="http://schemas.microsoft.com/office/drawing/2014/main" id="{9F12D373-254F-48D0-A7F2-0B7E35AA4DA3}"/>
              </a:ext>
            </a:extLst>
          </p:cNvPr>
          <p:cNvSpPr/>
          <p:nvPr/>
        </p:nvSpPr>
        <p:spPr>
          <a:xfrm>
            <a:off x="611159" y="361768"/>
            <a:ext cx="3585968" cy="584775"/>
          </a:xfrm>
          <a:prstGeom prst="rect">
            <a:avLst/>
          </a:prstGeom>
        </p:spPr>
        <p:txBody>
          <a:bodyPr wrap="square">
            <a:spAutoFit/>
          </a:bodyPr>
          <a:lstStyle/>
          <a:p>
            <a:pPr algn="ctr"/>
            <a:r>
              <a:rPr lang="zh-CN" altLang="en-US" sz="3200"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授课场景展示</a:t>
            </a:r>
          </a:p>
        </p:txBody>
      </p:sp>
    </p:spTree>
    <p:custDataLst>
      <p:tags r:id="rId1"/>
    </p:custDataLst>
    <p:extLst>
      <p:ext uri="{BB962C8B-B14F-4D97-AF65-F5344CB8AC3E}">
        <p14:creationId xmlns:p14="http://schemas.microsoft.com/office/powerpoint/2010/main" val="186794518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0"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6" name="图片 5" descr="mmexport1495639057773.jpg"/>
          <p:cNvPicPr>
            <a:picLocks noChangeAspect="1"/>
          </p:cNvPicPr>
          <p:nvPr/>
        </p:nvPicPr>
        <p:blipFill>
          <a:blip r:embed="rId4" cstate="print"/>
          <a:stretch>
            <a:fillRect/>
          </a:stretch>
        </p:blipFill>
        <p:spPr>
          <a:xfrm>
            <a:off x="642897" y="830243"/>
            <a:ext cx="4902209" cy="4902209"/>
          </a:xfrm>
          <a:prstGeom prst="rect">
            <a:avLst/>
          </a:prstGeom>
          <a:ln>
            <a:noFill/>
          </a:ln>
          <a:effectLst>
            <a:softEdge rad="112500"/>
          </a:effectLst>
        </p:spPr>
      </p:pic>
      <p:pic>
        <p:nvPicPr>
          <p:cNvPr id="8" name="图片 7" descr="mmexport1495639062655.jpg"/>
          <p:cNvPicPr>
            <a:picLocks noChangeAspect="1"/>
          </p:cNvPicPr>
          <p:nvPr/>
        </p:nvPicPr>
        <p:blipFill>
          <a:blip r:embed="rId5" cstate="print"/>
          <a:stretch>
            <a:fillRect/>
          </a:stretch>
        </p:blipFill>
        <p:spPr>
          <a:xfrm>
            <a:off x="6572251" y="901681"/>
            <a:ext cx="4903200" cy="4714908"/>
          </a:xfrm>
          <a:prstGeom prst="rect">
            <a:avLst/>
          </a:prstGeom>
          <a:ln>
            <a:noFill/>
          </a:ln>
          <a:effectLst>
            <a:softEdge rad="112500"/>
          </a:effectLst>
        </p:spPr>
      </p:pic>
      <p:sp>
        <p:nvSpPr>
          <p:cNvPr id="9" name="TextBox 8"/>
          <p:cNvSpPr txBox="1"/>
          <p:nvPr/>
        </p:nvSpPr>
        <p:spPr>
          <a:xfrm>
            <a:off x="4000483" y="5902341"/>
            <a:ext cx="3500462" cy="954107"/>
          </a:xfrm>
          <a:prstGeom prst="rect">
            <a:avLst/>
          </a:prstGeom>
          <a:noFill/>
        </p:spPr>
        <p:txBody>
          <a:bodyPr wrap="square" rtlCol="0">
            <a:spAutoFit/>
          </a:bodyPr>
          <a:lstStyle/>
          <a:p>
            <a:pPr algn="ctr"/>
            <a:r>
              <a:rPr lang="en-US" altLang="zh-CN" sz="2800" dirty="0">
                <a:solidFill>
                  <a:srgbClr val="6E6E6E"/>
                </a:solidFill>
                <a:latin typeface="微软雅黑" pitchFamily="34" charset="-122"/>
                <a:ea typeface="微软雅黑" pitchFamily="34" charset="-122"/>
              </a:rPr>
              <a:t>Tim Olsen</a:t>
            </a:r>
            <a:r>
              <a:rPr lang="zh-CN" altLang="en-US" sz="2800" dirty="0">
                <a:solidFill>
                  <a:srgbClr val="6E6E6E"/>
                </a:solidFill>
                <a:latin typeface="微软雅黑" pitchFamily="34" charset="-122"/>
                <a:ea typeface="微软雅黑" pitchFamily="34" charset="-122"/>
              </a:rPr>
              <a:t>教授及其学生做客学堂</a:t>
            </a:r>
          </a:p>
        </p:txBody>
      </p:sp>
      <p:sp>
        <p:nvSpPr>
          <p:cNvPr id="10" name="Rectangle 19">
            <a:extLst>
              <a:ext uri="{FF2B5EF4-FFF2-40B4-BE49-F238E27FC236}">
                <a16:creationId xmlns:a16="http://schemas.microsoft.com/office/drawing/2014/main" id="{96907098-F6DD-4B0A-88B0-636928FD48AB}"/>
              </a:ext>
            </a:extLst>
          </p:cNvPr>
          <p:cNvSpPr/>
          <p:nvPr/>
        </p:nvSpPr>
        <p:spPr>
          <a:xfrm>
            <a:off x="611159" y="361768"/>
            <a:ext cx="3585968" cy="584775"/>
          </a:xfrm>
          <a:prstGeom prst="rect">
            <a:avLst/>
          </a:prstGeom>
        </p:spPr>
        <p:txBody>
          <a:bodyPr wrap="square">
            <a:spAutoFit/>
          </a:bodyPr>
          <a:lstStyle/>
          <a:p>
            <a:pPr algn="ctr"/>
            <a:r>
              <a:rPr lang="zh-CN" altLang="en-US" sz="3200"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授课场景展示</a:t>
            </a:r>
          </a:p>
        </p:txBody>
      </p:sp>
    </p:spTree>
    <p:custDataLst>
      <p:tags r:id="rId1"/>
    </p:custDataLst>
    <p:extLst>
      <p:ext uri="{BB962C8B-B14F-4D97-AF65-F5344CB8AC3E}">
        <p14:creationId xmlns:p14="http://schemas.microsoft.com/office/powerpoint/2010/main" val="186794518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2590172" y="1"/>
            <a:ext cx="10261881" cy="5160083"/>
          </a:xfrm>
          <a:custGeom>
            <a:avLst/>
            <a:gdLst>
              <a:gd name="T0" fmla="*/ 0 w 4597"/>
              <a:gd name="T1" fmla="*/ 0 h 2298"/>
              <a:gd name="T2" fmla="*/ 4597 w 4597"/>
              <a:gd name="T3" fmla="*/ 0 h 2298"/>
              <a:gd name="T4" fmla="*/ 2328 w 4597"/>
              <a:gd name="T5" fmla="*/ 2266 h 2298"/>
              <a:gd name="T6" fmla="*/ 2299 w 4597"/>
              <a:gd name="T7" fmla="*/ 2298 h 2298"/>
              <a:gd name="T8" fmla="*/ 0 w 4597"/>
              <a:gd name="T9" fmla="*/ 0 h 2298"/>
            </a:gdLst>
            <a:ahLst/>
            <a:cxnLst>
              <a:cxn ang="0">
                <a:pos x="T0" y="T1"/>
              </a:cxn>
              <a:cxn ang="0">
                <a:pos x="T2" y="T3"/>
              </a:cxn>
              <a:cxn ang="0">
                <a:pos x="T4" y="T5"/>
              </a:cxn>
              <a:cxn ang="0">
                <a:pos x="T6" y="T7"/>
              </a:cxn>
              <a:cxn ang="0">
                <a:pos x="T8" y="T9"/>
              </a:cxn>
            </a:cxnLst>
            <a:rect l="0" t="0" r="r" b="b"/>
            <a:pathLst>
              <a:path w="4597" h="2298">
                <a:moveTo>
                  <a:pt x="0" y="0"/>
                </a:moveTo>
                <a:lnTo>
                  <a:pt x="4597" y="0"/>
                </a:lnTo>
                <a:lnTo>
                  <a:pt x="2328" y="2266"/>
                </a:lnTo>
                <a:lnTo>
                  <a:pt x="2299" y="2298"/>
                </a:lnTo>
                <a:lnTo>
                  <a:pt x="0" y="0"/>
                </a:lnTo>
                <a:close/>
              </a:path>
            </a:pathLst>
          </a:custGeom>
          <a:solidFill>
            <a:srgbClr val="B6192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7" name="Freeform 7"/>
          <p:cNvSpPr>
            <a:spLocks/>
          </p:cNvSpPr>
          <p:nvPr/>
        </p:nvSpPr>
        <p:spPr bwMode="auto">
          <a:xfrm>
            <a:off x="7811520" y="170656"/>
            <a:ext cx="5047230" cy="7061994"/>
          </a:xfrm>
          <a:custGeom>
            <a:avLst/>
            <a:gdLst>
              <a:gd name="T0" fmla="*/ 2261 w 2261"/>
              <a:gd name="T1" fmla="*/ 0 h 3145"/>
              <a:gd name="T2" fmla="*/ 2261 w 2261"/>
              <a:gd name="T3" fmla="*/ 3145 h 3145"/>
              <a:gd name="T4" fmla="*/ 883 w 2261"/>
              <a:gd name="T5" fmla="*/ 3145 h 3145"/>
              <a:gd name="T6" fmla="*/ 0 w 2261"/>
              <a:gd name="T7" fmla="*/ 2260 h 3145"/>
              <a:gd name="T8" fmla="*/ 2261 w 2261"/>
              <a:gd name="T9" fmla="*/ 0 h 3145"/>
            </a:gdLst>
            <a:ahLst/>
            <a:cxnLst>
              <a:cxn ang="0">
                <a:pos x="T0" y="T1"/>
              </a:cxn>
              <a:cxn ang="0">
                <a:pos x="T2" y="T3"/>
              </a:cxn>
              <a:cxn ang="0">
                <a:pos x="T4" y="T5"/>
              </a:cxn>
              <a:cxn ang="0">
                <a:pos x="T6" y="T7"/>
              </a:cxn>
              <a:cxn ang="0">
                <a:pos x="T8" y="T9"/>
              </a:cxn>
            </a:cxnLst>
            <a:rect l="0" t="0" r="r" b="b"/>
            <a:pathLst>
              <a:path w="2261" h="3145">
                <a:moveTo>
                  <a:pt x="2261" y="0"/>
                </a:moveTo>
                <a:lnTo>
                  <a:pt x="2261" y="3145"/>
                </a:lnTo>
                <a:lnTo>
                  <a:pt x="883" y="3145"/>
                </a:lnTo>
                <a:lnTo>
                  <a:pt x="0" y="2260"/>
                </a:lnTo>
                <a:lnTo>
                  <a:pt x="2261" y="0"/>
                </a:lnTo>
                <a:close/>
              </a:path>
            </a:pathLst>
          </a:custGeom>
          <a:blipFill dpi="0" rotWithShape="1">
            <a:blip r:embed="rId3" cstate="email">
              <a:grayscl/>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8" name="Freeform 8"/>
          <p:cNvSpPr>
            <a:spLocks/>
          </p:cNvSpPr>
          <p:nvPr/>
        </p:nvSpPr>
        <p:spPr bwMode="auto">
          <a:xfrm>
            <a:off x="5835936" y="5348703"/>
            <a:ext cx="3748031" cy="1883948"/>
          </a:xfrm>
          <a:custGeom>
            <a:avLst/>
            <a:gdLst>
              <a:gd name="T0" fmla="*/ 839 w 1679"/>
              <a:gd name="T1" fmla="*/ 0 h 839"/>
              <a:gd name="T2" fmla="*/ 1679 w 1679"/>
              <a:gd name="T3" fmla="*/ 839 h 839"/>
              <a:gd name="T4" fmla="*/ 0 w 1679"/>
              <a:gd name="T5" fmla="*/ 839 h 839"/>
              <a:gd name="T6" fmla="*/ 839 w 1679"/>
              <a:gd name="T7" fmla="*/ 0 h 839"/>
            </a:gdLst>
            <a:ahLst/>
            <a:cxnLst>
              <a:cxn ang="0">
                <a:pos x="T0" y="T1"/>
              </a:cxn>
              <a:cxn ang="0">
                <a:pos x="T2" y="T3"/>
              </a:cxn>
              <a:cxn ang="0">
                <a:pos x="T4" y="T5"/>
              </a:cxn>
              <a:cxn ang="0">
                <a:pos x="T6" y="T7"/>
              </a:cxn>
            </a:cxnLst>
            <a:rect l="0" t="0" r="r" b="b"/>
            <a:pathLst>
              <a:path w="1679" h="839">
                <a:moveTo>
                  <a:pt x="839" y="0"/>
                </a:moveTo>
                <a:lnTo>
                  <a:pt x="1679" y="839"/>
                </a:lnTo>
                <a:lnTo>
                  <a:pt x="0" y="839"/>
                </a:lnTo>
                <a:lnTo>
                  <a:pt x="839" y="0"/>
                </a:lnTo>
                <a:close/>
              </a:path>
            </a:pathLst>
          </a:custGeom>
          <a:blipFill dpi="0" rotWithShape="1">
            <a:blip r:embed="rId5" cstate="email">
              <a:grayscl/>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9" name="Freeform 8"/>
          <p:cNvSpPr>
            <a:spLocks/>
          </p:cNvSpPr>
          <p:nvPr/>
        </p:nvSpPr>
        <p:spPr bwMode="auto">
          <a:xfrm>
            <a:off x="5977849" y="5480149"/>
            <a:ext cx="3486525" cy="1752502"/>
          </a:xfrm>
          <a:custGeom>
            <a:avLst/>
            <a:gdLst>
              <a:gd name="T0" fmla="*/ 839 w 1679"/>
              <a:gd name="T1" fmla="*/ 0 h 839"/>
              <a:gd name="T2" fmla="*/ 1679 w 1679"/>
              <a:gd name="T3" fmla="*/ 839 h 839"/>
              <a:gd name="T4" fmla="*/ 0 w 1679"/>
              <a:gd name="T5" fmla="*/ 839 h 839"/>
              <a:gd name="T6" fmla="*/ 839 w 1679"/>
              <a:gd name="T7" fmla="*/ 0 h 839"/>
            </a:gdLst>
            <a:ahLst/>
            <a:cxnLst>
              <a:cxn ang="0">
                <a:pos x="T0" y="T1"/>
              </a:cxn>
              <a:cxn ang="0">
                <a:pos x="T2" y="T3"/>
              </a:cxn>
              <a:cxn ang="0">
                <a:pos x="T4" y="T5"/>
              </a:cxn>
              <a:cxn ang="0">
                <a:pos x="T6" y="T7"/>
              </a:cxn>
            </a:cxnLst>
            <a:rect l="0" t="0" r="r" b="b"/>
            <a:pathLst>
              <a:path w="1679" h="839">
                <a:moveTo>
                  <a:pt x="839" y="0"/>
                </a:moveTo>
                <a:lnTo>
                  <a:pt x="1679" y="839"/>
                </a:lnTo>
                <a:lnTo>
                  <a:pt x="0" y="839"/>
                </a:lnTo>
                <a:lnTo>
                  <a:pt x="839" y="0"/>
                </a:lnTo>
                <a:close/>
              </a:path>
            </a:pathLst>
          </a:custGeom>
          <a:solidFill>
            <a:srgbClr val="6E6E6E">
              <a:alpha val="69804"/>
            </a:srgb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0" name="文本框 9"/>
          <p:cNvSpPr txBox="1"/>
          <p:nvPr/>
        </p:nvSpPr>
        <p:spPr>
          <a:xfrm>
            <a:off x="524719" y="3352115"/>
            <a:ext cx="5112568" cy="584775"/>
          </a:xfrm>
          <a:prstGeom prst="rect">
            <a:avLst/>
          </a:prstGeom>
          <a:noFill/>
        </p:spPr>
        <p:txBody>
          <a:bodyPr wrap="square" rtlCol="0">
            <a:spAutoFit/>
          </a:bodyPr>
          <a:lstStyle/>
          <a:p>
            <a:pPr>
              <a:buNone/>
            </a:pPr>
            <a:r>
              <a:rPr lang="zh-CN" altLang="en-US" sz="3200" b="1" cap="all" dirty="0">
                <a:solidFill>
                  <a:srgbClr val="B61922"/>
                </a:solidFill>
                <a:latin typeface="+mj-ea"/>
                <a:ea typeface="+mj-ea"/>
                <a:cs typeface="Arial" panose="020B0604020202020204" pitchFamily="34" charset="0"/>
              </a:rPr>
              <a:t>感谢观看</a:t>
            </a:r>
          </a:p>
        </p:txBody>
      </p:sp>
      <p:sp>
        <p:nvSpPr>
          <p:cNvPr id="11" name="矩形 259"/>
          <p:cNvSpPr>
            <a:spLocks noChangeArrowheads="1"/>
          </p:cNvSpPr>
          <p:nvPr/>
        </p:nvSpPr>
        <p:spPr bwMode="auto">
          <a:xfrm>
            <a:off x="380703" y="4654452"/>
            <a:ext cx="6865458"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cap="all" dirty="0">
                <a:solidFill>
                  <a:srgbClr val="B61922"/>
                </a:solidFill>
                <a:cs typeface="Arial" panose="020B0604020202020204" pitchFamily="34" charset="0"/>
              </a:rPr>
              <a:t>跨文化管理</a:t>
            </a:r>
            <a:r>
              <a:rPr lang="en-US" altLang="zh-CN" sz="2400" cap="all" dirty="0">
                <a:solidFill>
                  <a:srgbClr val="B61922"/>
                </a:solidFill>
                <a:cs typeface="Arial" panose="020B0604020202020204" pitchFamily="34" charset="0"/>
              </a:rPr>
              <a:t>(Cross-Cultural Management)</a:t>
            </a:r>
          </a:p>
          <a:p>
            <a:pPr>
              <a:buNone/>
            </a:pPr>
            <a:endParaRPr lang="en-US" altLang="zh-CN" sz="2400" cap="all" dirty="0">
              <a:solidFill>
                <a:srgbClr val="B61922"/>
              </a:solidFill>
              <a:cs typeface="Arial" panose="020B0604020202020204" pitchFamily="34" charset="0"/>
            </a:endParaRPr>
          </a:p>
          <a:p>
            <a:pPr>
              <a:buNone/>
            </a:pPr>
            <a:r>
              <a:rPr lang="zh-CN" altLang="en-US" sz="2400" cap="all" dirty="0">
                <a:solidFill>
                  <a:srgbClr val="B61922"/>
                </a:solidFill>
                <a:cs typeface="Arial" panose="020B0604020202020204" pitchFamily="34" charset="0"/>
              </a:rPr>
              <a:t>西安电子科技大学 经济与管理学院</a:t>
            </a:r>
            <a:endParaRPr lang="en-US" altLang="zh-CN" sz="2400" cap="all" dirty="0">
              <a:solidFill>
                <a:srgbClr val="B61922"/>
              </a:solidFill>
              <a:cs typeface="Arial" panose="020B0604020202020204" pitchFamily="34" charset="0"/>
            </a:endParaRPr>
          </a:p>
          <a:p>
            <a:pPr>
              <a:buNone/>
            </a:pPr>
            <a:endParaRPr lang="en-US" altLang="zh-CN" sz="2400" cap="all" dirty="0">
              <a:solidFill>
                <a:srgbClr val="B61922"/>
              </a:solidFill>
              <a:cs typeface="Arial" panose="020B0604020202020204" pitchFamily="34" charset="0"/>
            </a:endParaRPr>
          </a:p>
          <a:p>
            <a:pPr>
              <a:buNone/>
            </a:pPr>
            <a:r>
              <a:rPr lang="zh-CN" altLang="en-US" sz="2400" cap="all" dirty="0">
                <a:solidFill>
                  <a:srgbClr val="B61922"/>
                </a:solidFill>
                <a:cs typeface="Arial" panose="020B0604020202020204" pitchFamily="34" charset="0"/>
              </a:rPr>
              <a:t>杜荣 教授</a:t>
            </a:r>
            <a:endParaRPr lang="en-US" altLang="zh-CN" sz="2400" cap="all" dirty="0">
              <a:solidFill>
                <a:srgbClr val="B61922"/>
              </a:solidFill>
              <a:cs typeface="Arial" panose="020B0604020202020204" pitchFamily="34" charset="0"/>
            </a:endParaRPr>
          </a:p>
        </p:txBody>
      </p:sp>
    </p:spTree>
    <p:extLst>
      <p:ext uri="{BB962C8B-B14F-4D97-AF65-F5344CB8AC3E}">
        <p14:creationId xmlns:p14="http://schemas.microsoft.com/office/powerpoint/2010/main" val="4174262871"/>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6" presetClass="emph" presetSubtype="0" fill="hold" grpId="1" nodeType="after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par>
                          <p:cTn id="21" fill="hold">
                            <p:stCondLst>
                              <p:cond delay="2000"/>
                            </p:stCondLst>
                            <p:childTnLst>
                              <p:par>
                                <p:cTn id="22" presetID="26" presetClass="emph" presetSubtype="0" fill="hold" grpId="1"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6" presetClass="emph" presetSubtype="0" fill="hold" grpId="1" nodeType="after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grpId="0" nodeType="clickEffect">
                                  <p:stCondLst>
                                    <p:cond delay="0"/>
                                  </p:stCondLst>
                                  <p:childTnLst>
                                    <p:animEffect transition="out" filter="fade">
                                      <p:cBhvr>
                                        <p:cTn id="43" dur="500" tmFilter="0, 0; .2, .5; .8, .5; 1, 0"/>
                                        <p:tgtEl>
                                          <p:spTgt spid="10"/>
                                        </p:tgtEl>
                                      </p:cBhvr>
                                    </p:animEffect>
                                    <p:animScale>
                                      <p:cBhvr>
                                        <p:cTn id="44" dur="250" autoRev="1" fill="hold"/>
                                        <p:tgtEl>
                                          <p:spTgt spid="10"/>
                                        </p:tgtEl>
                                      </p:cBhvr>
                                      <p:by x="105000" y="105000"/>
                                    </p:animScale>
                                  </p:childTnLst>
                                </p:cTn>
                              </p:par>
                            </p:childTnLst>
                          </p:cTn>
                        </p:par>
                        <p:par>
                          <p:cTn id="45" fill="hold">
                            <p:stCondLst>
                              <p:cond delay="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1"/>
                                        </p:tgtEl>
                                        <p:attrNameLst>
                                          <p:attrName>ppt_y</p:attrName>
                                        </p:attrNameLst>
                                      </p:cBhvr>
                                      <p:tavLst>
                                        <p:tav tm="0">
                                          <p:val>
                                            <p:strVal val="#ppt_y"/>
                                          </p:val>
                                        </p:tav>
                                        <p:tav tm="100000">
                                          <p:val>
                                            <p:strVal val="#ppt_y"/>
                                          </p:val>
                                        </p:tav>
                                      </p:tavLst>
                                    </p:anim>
                                    <p:anim calcmode="lin" valueType="num">
                                      <p:cBhvr>
                                        <p:cTn id="5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1"/>
                                        </p:tgtEl>
                                      </p:cBhvr>
                                    </p:animEffect>
                                  </p:childTnLst>
                                </p:cTn>
                              </p:par>
                            </p:childTnLst>
                          </p:cTn>
                        </p:par>
                        <p:par>
                          <p:cTn id="53" fill="hold">
                            <p:stCondLst>
                              <p:cond delay="3450"/>
                            </p:stCondLst>
                            <p:childTnLst>
                              <p:par>
                                <p:cTn id="54" presetID="26" presetClass="emph" presetSubtype="0" fill="hold" grpId="1" nodeType="afterEffect">
                                  <p:stCondLst>
                                    <p:cond delay="0"/>
                                  </p:stCondLst>
                                  <p:iterate type="lt">
                                    <p:tmPct val="0"/>
                                  </p:iterate>
                                  <p:childTnLst>
                                    <p:animEffect transition="out" filter="fade">
                                      <p:cBhvr>
                                        <p:cTn id="55" dur="500" tmFilter="0, 0; .2, .5; .8, .5; 1, 0"/>
                                        <p:tgtEl>
                                          <p:spTgt spid="11"/>
                                        </p:tgtEl>
                                      </p:cBhvr>
                                    </p:animEffect>
                                    <p:animScale>
                                      <p:cBhvr>
                                        <p:cTn id="56"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9" grpId="1" animBg="1"/>
      <p:bldP spid="10" grpId="0"/>
      <p:bldP spid="10"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 y="0"/>
            <a:ext cx="12867904" cy="3404595"/>
          </a:xfrm>
          <a:prstGeom prst="rect">
            <a:avLst/>
          </a:prstGeom>
        </p:spPr>
      </p:pic>
      <p:sp>
        <p:nvSpPr>
          <p:cNvPr id="16" name="文本框 15"/>
          <p:cNvSpPr txBox="1"/>
          <p:nvPr/>
        </p:nvSpPr>
        <p:spPr>
          <a:xfrm>
            <a:off x="1263551" y="3501528"/>
            <a:ext cx="1423472" cy="1163395"/>
          </a:xfrm>
          <a:prstGeom prst="rect">
            <a:avLst/>
          </a:prstGeom>
          <a:noFill/>
        </p:spPr>
        <p:txBody>
          <a:bodyPr wrap="square" rtlCol="0">
            <a:spAutoFit/>
          </a:bodyPr>
          <a:lstStyle/>
          <a:p>
            <a:pPr algn="ctr"/>
            <a:r>
              <a:rPr lang="en-US" altLang="zh-CN" sz="6960" dirty="0">
                <a:solidFill>
                  <a:srgbClr val="B61922"/>
                </a:solidFill>
                <a:latin typeface="Kozuka Gothic Pro B" panose="020B0800000000000000" pitchFamily="34" charset="-128"/>
                <a:ea typeface="Kozuka Gothic Pro B" panose="020B0800000000000000" pitchFamily="34" charset="-128"/>
              </a:rPr>
              <a:t>01</a:t>
            </a:r>
            <a:endParaRPr lang="zh-CN" altLang="en-US" sz="6960" dirty="0">
              <a:solidFill>
                <a:srgbClr val="B61922"/>
              </a:solidFill>
              <a:latin typeface="Kozuka Gothic Pro B" panose="020B0800000000000000" pitchFamily="34" charset="-128"/>
              <a:ea typeface="Kozuka Gothic Pro B" panose="020B0800000000000000" pitchFamily="34" charset="-128"/>
            </a:endParaRPr>
          </a:p>
        </p:txBody>
      </p:sp>
      <p:sp>
        <p:nvSpPr>
          <p:cNvPr id="17" name="文本框 16"/>
          <p:cNvSpPr txBox="1"/>
          <p:nvPr/>
        </p:nvSpPr>
        <p:spPr>
          <a:xfrm>
            <a:off x="4072230" y="3501528"/>
            <a:ext cx="1423472" cy="1163395"/>
          </a:xfrm>
          <a:prstGeom prst="rect">
            <a:avLst/>
          </a:prstGeom>
          <a:noFill/>
        </p:spPr>
        <p:txBody>
          <a:bodyPr wrap="square" rtlCol="0">
            <a:spAutoFit/>
          </a:bodyPr>
          <a:lstStyle/>
          <a:p>
            <a:pPr algn="ctr"/>
            <a:r>
              <a:rPr lang="en-US" altLang="zh-CN" sz="6960" dirty="0">
                <a:solidFill>
                  <a:srgbClr val="B61922"/>
                </a:solidFill>
                <a:latin typeface="Kozuka Gothic Pro B" panose="020B0800000000000000" pitchFamily="34" charset="-128"/>
                <a:ea typeface="Kozuka Gothic Pro B" panose="020B0800000000000000" pitchFamily="34" charset="-128"/>
              </a:rPr>
              <a:t>02</a:t>
            </a:r>
            <a:endParaRPr lang="zh-CN" altLang="en-US" sz="6960" dirty="0">
              <a:solidFill>
                <a:srgbClr val="B61922"/>
              </a:solidFill>
              <a:latin typeface="Kozuka Gothic Pro B" panose="020B0800000000000000" pitchFamily="34" charset="-128"/>
              <a:ea typeface="Kozuka Gothic Pro B" panose="020B0800000000000000" pitchFamily="34" charset="-128"/>
            </a:endParaRPr>
          </a:p>
        </p:txBody>
      </p:sp>
      <p:sp>
        <p:nvSpPr>
          <p:cNvPr id="18" name="文本框 17"/>
          <p:cNvSpPr txBox="1"/>
          <p:nvPr/>
        </p:nvSpPr>
        <p:spPr>
          <a:xfrm>
            <a:off x="6880910" y="3501528"/>
            <a:ext cx="1423472" cy="1163395"/>
          </a:xfrm>
          <a:prstGeom prst="rect">
            <a:avLst/>
          </a:prstGeom>
          <a:noFill/>
        </p:spPr>
        <p:txBody>
          <a:bodyPr wrap="square" rtlCol="0">
            <a:spAutoFit/>
          </a:bodyPr>
          <a:lstStyle/>
          <a:p>
            <a:pPr algn="ctr"/>
            <a:r>
              <a:rPr lang="en-US" altLang="zh-CN" sz="6960" dirty="0">
                <a:solidFill>
                  <a:srgbClr val="B61922"/>
                </a:solidFill>
                <a:latin typeface="Kozuka Gothic Pro B" panose="020B0800000000000000" pitchFamily="34" charset="-128"/>
                <a:ea typeface="Kozuka Gothic Pro B" panose="020B0800000000000000" pitchFamily="34" charset="-128"/>
              </a:rPr>
              <a:t>03</a:t>
            </a:r>
            <a:endParaRPr lang="zh-CN" altLang="en-US" sz="6960" dirty="0">
              <a:solidFill>
                <a:srgbClr val="B61922"/>
              </a:solidFill>
              <a:latin typeface="Kozuka Gothic Pro B" panose="020B0800000000000000" pitchFamily="34" charset="-128"/>
              <a:ea typeface="Kozuka Gothic Pro B" panose="020B0800000000000000" pitchFamily="34" charset="-128"/>
            </a:endParaRPr>
          </a:p>
        </p:txBody>
      </p:sp>
      <p:sp>
        <p:nvSpPr>
          <p:cNvPr id="19" name="文本框 18"/>
          <p:cNvSpPr txBox="1"/>
          <p:nvPr/>
        </p:nvSpPr>
        <p:spPr>
          <a:xfrm>
            <a:off x="9689588" y="3501528"/>
            <a:ext cx="1423472" cy="1163395"/>
          </a:xfrm>
          <a:prstGeom prst="rect">
            <a:avLst/>
          </a:prstGeom>
          <a:noFill/>
        </p:spPr>
        <p:txBody>
          <a:bodyPr wrap="square" rtlCol="0">
            <a:spAutoFit/>
          </a:bodyPr>
          <a:lstStyle/>
          <a:p>
            <a:pPr algn="ctr"/>
            <a:r>
              <a:rPr lang="en-US" altLang="zh-CN" sz="6960" dirty="0">
                <a:solidFill>
                  <a:srgbClr val="B61922"/>
                </a:solidFill>
                <a:latin typeface="Kozuka Gothic Pro B" panose="020B0800000000000000" pitchFamily="34" charset="-128"/>
                <a:ea typeface="Kozuka Gothic Pro B" panose="020B0800000000000000" pitchFamily="34" charset="-128"/>
              </a:rPr>
              <a:t>04</a:t>
            </a:r>
            <a:endParaRPr lang="zh-CN" altLang="en-US" sz="6960" dirty="0">
              <a:solidFill>
                <a:srgbClr val="B61922"/>
              </a:solidFill>
              <a:latin typeface="Kozuka Gothic Pro B" panose="020B0800000000000000" pitchFamily="34" charset="-128"/>
              <a:ea typeface="Kozuka Gothic Pro B" panose="020B0800000000000000" pitchFamily="34" charset="-128"/>
            </a:endParaRPr>
          </a:p>
        </p:txBody>
      </p:sp>
      <p:cxnSp>
        <p:nvCxnSpPr>
          <p:cNvPr id="21" name="直接连接符 20"/>
          <p:cNvCxnSpPr/>
          <p:nvPr/>
        </p:nvCxnSpPr>
        <p:spPr>
          <a:xfrm flipH="1">
            <a:off x="3214141" y="3593366"/>
            <a:ext cx="12424" cy="906891"/>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24008" y="3593366"/>
            <a:ext cx="12424" cy="906891"/>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182093" y="3593366"/>
            <a:ext cx="12424" cy="906891"/>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150773" y="3593366"/>
            <a:ext cx="12424" cy="906891"/>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1768124" y="3593366"/>
            <a:ext cx="12424" cy="9068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040728" y="4984477"/>
            <a:ext cx="1676847" cy="369332"/>
          </a:xfrm>
          <a:prstGeom prst="rect">
            <a:avLst/>
          </a:prstGeom>
        </p:spPr>
        <p:txBody>
          <a:bodyPr wrap="square">
            <a:spAutoFit/>
          </a:bodyPr>
          <a:lstStyle/>
          <a:p>
            <a:pPr algn="ctr"/>
            <a:r>
              <a:rPr lang="zh-CN" altLang="en-US" dirty="0">
                <a:solidFill>
                  <a:srgbClr val="B61922"/>
                </a:solidFill>
                <a:latin typeface="微软雅黑" panose="020B0503020204020204" pitchFamily="34" charset="-122"/>
                <a:ea typeface="微软雅黑" panose="020B0503020204020204" pitchFamily="34" charset="-122"/>
              </a:rPr>
              <a:t>课程简介</a:t>
            </a:r>
          </a:p>
        </p:txBody>
      </p:sp>
      <p:sp>
        <p:nvSpPr>
          <p:cNvPr id="23" name="文本框 22"/>
          <p:cNvSpPr txBox="1"/>
          <p:nvPr/>
        </p:nvSpPr>
        <p:spPr>
          <a:xfrm>
            <a:off x="1142963" y="5402275"/>
            <a:ext cx="1493506" cy="416011"/>
          </a:xfrm>
          <a:prstGeom prst="rect">
            <a:avLst/>
          </a:prstGeom>
          <a:noFill/>
        </p:spPr>
        <p:txBody>
          <a:bodyPr wrap="square" rtlCol="0">
            <a:spAutoFit/>
          </a:bodyPr>
          <a:lstStyle/>
          <a:p>
            <a:pPr algn="ctr">
              <a:lnSpc>
                <a:spcPct val="150000"/>
              </a:lnSpc>
            </a:pPr>
            <a:r>
              <a:rPr lang="en-US" altLang="zh-CN" sz="1600" dirty="0">
                <a:solidFill>
                  <a:srgbClr val="B61922"/>
                </a:solidFill>
                <a:latin typeface="Arial" panose="020B0604020202020204" pitchFamily="34" charset="0"/>
                <a:cs typeface="Arial" panose="020B0604020202020204" pitchFamily="34" charset="0"/>
              </a:rPr>
              <a:t>Introduction </a:t>
            </a:r>
            <a:endParaRPr lang="zh-CN" altLang="en-US" sz="1600" dirty="0">
              <a:solidFill>
                <a:srgbClr val="B61922"/>
              </a:solidFill>
              <a:latin typeface="Arial" panose="020B0604020202020204" pitchFamily="34" charset="0"/>
              <a:cs typeface="Arial" panose="020B0604020202020204" pitchFamily="34" charset="0"/>
            </a:endParaRPr>
          </a:p>
        </p:txBody>
      </p:sp>
      <p:sp>
        <p:nvSpPr>
          <p:cNvPr id="36" name="矩形 35"/>
          <p:cNvSpPr/>
          <p:nvPr/>
        </p:nvSpPr>
        <p:spPr>
          <a:xfrm>
            <a:off x="3968656" y="4984477"/>
            <a:ext cx="1676847" cy="369332"/>
          </a:xfrm>
          <a:prstGeom prst="rect">
            <a:avLst/>
          </a:prstGeom>
        </p:spPr>
        <p:txBody>
          <a:bodyPr wrap="square">
            <a:spAutoFit/>
          </a:bodyPr>
          <a:lstStyle/>
          <a:p>
            <a:pPr algn="ctr"/>
            <a:r>
              <a:rPr lang="zh-CN" altLang="en-US" dirty="0">
                <a:solidFill>
                  <a:srgbClr val="B61922"/>
                </a:solidFill>
                <a:latin typeface="微软雅黑" panose="020B0503020204020204" pitchFamily="34" charset="-122"/>
                <a:ea typeface="微软雅黑" panose="020B0503020204020204" pitchFamily="34" charset="-122"/>
              </a:rPr>
              <a:t>创新实践</a:t>
            </a:r>
          </a:p>
        </p:txBody>
      </p:sp>
      <p:sp>
        <p:nvSpPr>
          <p:cNvPr id="37" name="文本框 36"/>
          <p:cNvSpPr txBox="1"/>
          <p:nvPr/>
        </p:nvSpPr>
        <p:spPr>
          <a:xfrm>
            <a:off x="3434641" y="5353809"/>
            <a:ext cx="2744876" cy="416011"/>
          </a:xfrm>
          <a:prstGeom prst="rect">
            <a:avLst/>
          </a:prstGeom>
          <a:noFill/>
        </p:spPr>
        <p:txBody>
          <a:bodyPr wrap="square" rtlCol="0">
            <a:spAutoFit/>
          </a:bodyPr>
          <a:lstStyle/>
          <a:p>
            <a:pPr algn="ctr">
              <a:lnSpc>
                <a:spcPct val="150000"/>
              </a:lnSpc>
            </a:pPr>
            <a:r>
              <a:rPr lang="en-US" altLang="zh-CN" sz="1600" dirty="0">
                <a:solidFill>
                  <a:srgbClr val="B61922"/>
                </a:solidFill>
                <a:latin typeface="Arial" panose="020B0604020202020204" pitchFamily="34" charset="0"/>
                <a:cs typeface="Arial" panose="020B0604020202020204" pitchFamily="34" charset="0"/>
              </a:rPr>
              <a:t>Innovative  practice</a:t>
            </a:r>
          </a:p>
        </p:txBody>
      </p:sp>
      <p:sp>
        <p:nvSpPr>
          <p:cNvPr id="38" name="矩形 37"/>
          <p:cNvSpPr/>
          <p:nvPr/>
        </p:nvSpPr>
        <p:spPr>
          <a:xfrm>
            <a:off x="6643689" y="4973647"/>
            <a:ext cx="1989393" cy="369332"/>
          </a:xfrm>
          <a:prstGeom prst="rect">
            <a:avLst/>
          </a:prstGeom>
        </p:spPr>
        <p:txBody>
          <a:bodyPr wrap="square">
            <a:spAutoFit/>
          </a:bodyPr>
          <a:lstStyle/>
          <a:p>
            <a:pPr algn="ctr"/>
            <a:r>
              <a:rPr lang="zh-CN" altLang="en-US" dirty="0">
                <a:solidFill>
                  <a:srgbClr val="B61922"/>
                </a:solidFill>
                <a:latin typeface="微软雅黑" panose="020B0503020204020204" pitchFamily="34" charset="-122"/>
                <a:ea typeface="微软雅黑" panose="020B0503020204020204" pitchFamily="34" charset="-122"/>
              </a:rPr>
              <a:t>学生、同事评价</a:t>
            </a:r>
          </a:p>
        </p:txBody>
      </p:sp>
      <p:sp>
        <p:nvSpPr>
          <p:cNvPr id="39" name="文本框 38"/>
          <p:cNvSpPr txBox="1"/>
          <p:nvPr/>
        </p:nvSpPr>
        <p:spPr>
          <a:xfrm>
            <a:off x="6334859" y="5353809"/>
            <a:ext cx="2744876" cy="785343"/>
          </a:xfrm>
          <a:prstGeom prst="rect">
            <a:avLst/>
          </a:prstGeom>
          <a:noFill/>
        </p:spPr>
        <p:txBody>
          <a:bodyPr wrap="square" rtlCol="0">
            <a:spAutoFit/>
          </a:bodyPr>
          <a:lstStyle/>
          <a:p>
            <a:pPr algn="ctr">
              <a:lnSpc>
                <a:spcPct val="150000"/>
              </a:lnSpc>
            </a:pPr>
            <a:r>
              <a:rPr lang="en-US" altLang="zh-CN" sz="1600" dirty="0">
                <a:solidFill>
                  <a:srgbClr val="B61922"/>
                </a:solidFill>
                <a:latin typeface="Arial" panose="020B0604020202020204" pitchFamily="34" charset="0"/>
                <a:cs typeface="Arial" panose="020B0604020202020204" pitchFamily="34" charset="0"/>
              </a:rPr>
              <a:t>Reviews of students and colleagues</a:t>
            </a:r>
            <a:endParaRPr lang="zh-CN" altLang="en-US" sz="1600" dirty="0">
              <a:solidFill>
                <a:srgbClr val="B61922"/>
              </a:solidFill>
              <a:latin typeface="Arial" panose="020B0604020202020204" pitchFamily="34" charset="0"/>
              <a:cs typeface="Arial" panose="020B0604020202020204" pitchFamily="34" charset="0"/>
            </a:endParaRPr>
          </a:p>
        </p:txBody>
      </p:sp>
      <p:sp>
        <p:nvSpPr>
          <p:cNvPr id="40" name="矩形 39"/>
          <p:cNvSpPr/>
          <p:nvPr/>
        </p:nvSpPr>
        <p:spPr>
          <a:xfrm>
            <a:off x="9722911" y="4984477"/>
            <a:ext cx="1676847" cy="369332"/>
          </a:xfrm>
          <a:prstGeom prst="rect">
            <a:avLst/>
          </a:prstGeom>
        </p:spPr>
        <p:txBody>
          <a:bodyPr wrap="square">
            <a:spAutoFit/>
          </a:bodyPr>
          <a:lstStyle/>
          <a:p>
            <a:pPr algn="ctr"/>
            <a:r>
              <a:rPr lang="zh-CN" altLang="en-US" dirty="0">
                <a:solidFill>
                  <a:srgbClr val="B61922"/>
                </a:solidFill>
                <a:latin typeface="微软雅黑" panose="020B0503020204020204" pitchFamily="34" charset="-122"/>
                <a:ea typeface="微软雅黑" panose="020B0503020204020204" pitchFamily="34" charset="-122"/>
              </a:rPr>
              <a:t>授课场景展示</a:t>
            </a:r>
          </a:p>
        </p:txBody>
      </p:sp>
      <p:sp>
        <p:nvSpPr>
          <p:cNvPr id="41" name="文本框 40"/>
          <p:cNvSpPr txBox="1"/>
          <p:nvPr/>
        </p:nvSpPr>
        <p:spPr>
          <a:xfrm>
            <a:off x="9188896" y="5353809"/>
            <a:ext cx="2744876" cy="785343"/>
          </a:xfrm>
          <a:prstGeom prst="rect">
            <a:avLst/>
          </a:prstGeom>
          <a:noFill/>
        </p:spPr>
        <p:txBody>
          <a:bodyPr wrap="square" rtlCol="0">
            <a:spAutoFit/>
          </a:bodyPr>
          <a:lstStyle/>
          <a:p>
            <a:pPr algn="ctr">
              <a:lnSpc>
                <a:spcPct val="150000"/>
              </a:lnSpc>
            </a:pPr>
            <a:r>
              <a:rPr lang="en-US" altLang="zh-CN" sz="1600" dirty="0">
                <a:solidFill>
                  <a:srgbClr val="B61922"/>
                </a:solidFill>
                <a:latin typeface="Arial" panose="020B0604020202020204" pitchFamily="34" charset="0"/>
                <a:cs typeface="Arial" panose="020B0604020202020204" pitchFamily="34" charset="0"/>
              </a:rPr>
              <a:t>Presentation of teaching scene</a:t>
            </a:r>
          </a:p>
        </p:txBody>
      </p:sp>
      <p:sp>
        <p:nvSpPr>
          <p:cNvPr id="42" name="文本框 41"/>
          <p:cNvSpPr txBox="1"/>
          <p:nvPr/>
        </p:nvSpPr>
        <p:spPr>
          <a:xfrm>
            <a:off x="884238" y="156473"/>
            <a:ext cx="1483098" cy="871329"/>
          </a:xfrm>
          <a:prstGeom prst="rect">
            <a:avLst/>
          </a:prstGeom>
          <a:noFill/>
        </p:spPr>
        <p:txBody>
          <a:bodyPr wrap="none" rtlCol="0">
            <a:spAutoFit/>
          </a:bodyPr>
          <a:lstStyle/>
          <a:p>
            <a:r>
              <a:rPr lang="zh-CN" altLang="en-US" sz="5062" b="1" dirty="0">
                <a:solidFill>
                  <a:srgbClr val="B61922"/>
                </a:solidFill>
                <a:latin typeface="微软雅黑" panose="020B0503020204020204" pitchFamily="34" charset="-122"/>
                <a:ea typeface="微软雅黑" panose="020B0503020204020204" pitchFamily="34" charset="-122"/>
              </a:rPr>
              <a:t>目录</a:t>
            </a:r>
          </a:p>
        </p:txBody>
      </p:sp>
      <p:sp>
        <p:nvSpPr>
          <p:cNvPr id="43" name="文本框 42"/>
          <p:cNvSpPr txBox="1"/>
          <p:nvPr/>
        </p:nvSpPr>
        <p:spPr>
          <a:xfrm>
            <a:off x="365922" y="955612"/>
            <a:ext cx="2519730" cy="584775"/>
          </a:xfrm>
          <a:prstGeom prst="rect">
            <a:avLst/>
          </a:prstGeom>
          <a:noFill/>
        </p:spPr>
        <p:txBody>
          <a:bodyPr wrap="square" rtlCol="0">
            <a:spAutoFit/>
          </a:bodyPr>
          <a:lstStyle/>
          <a:p>
            <a:r>
              <a:rPr lang="en-US" altLang="zh-CN" sz="3200" dirty="0">
                <a:solidFill>
                  <a:srgbClr val="B61922"/>
                </a:solidFill>
                <a:latin typeface="+mj-lt"/>
                <a:ea typeface="微软雅黑" panose="020B0503020204020204" pitchFamily="34" charset="-122"/>
              </a:rPr>
              <a:t>CONTENTS</a:t>
            </a:r>
          </a:p>
        </p:txBody>
      </p:sp>
    </p:spTree>
    <p:extLst>
      <p:ext uri="{BB962C8B-B14F-4D97-AF65-F5344CB8AC3E}">
        <p14:creationId xmlns:p14="http://schemas.microsoft.com/office/powerpoint/2010/main" val="245739375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childTnLst>
                                </p:cTn>
                              </p:par>
                              <p:par>
                                <p:cTn id="13" presetID="47"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5"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anim calcmode="lin" valueType="num">
                                      <p:cBhvr>
                                        <p:cTn id="42" dur="2000" fill="hold"/>
                                        <p:tgtEl>
                                          <p:spTgt spid="16"/>
                                        </p:tgtEl>
                                        <p:attrNameLst>
                                          <p:attrName>ppt_w</p:attrName>
                                        </p:attrNameLst>
                                      </p:cBhvr>
                                      <p:tavLst>
                                        <p:tav tm="0" fmla="#ppt_w*sin(2.5*pi*$)">
                                          <p:val>
                                            <p:fltVal val="0"/>
                                          </p:val>
                                        </p:tav>
                                        <p:tav tm="100000">
                                          <p:val>
                                            <p:fltVal val="1"/>
                                          </p:val>
                                        </p:tav>
                                      </p:tavLst>
                                    </p:anim>
                                    <p:anim calcmode="lin" valueType="num">
                                      <p:cBhvr>
                                        <p:cTn id="43" dur="2000" fill="hold"/>
                                        <p:tgtEl>
                                          <p:spTgt spid="16"/>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anim calcmode="lin" valueType="num">
                                      <p:cBhvr>
                                        <p:cTn id="47" dur="2000" fill="hold"/>
                                        <p:tgtEl>
                                          <p:spTgt spid="17"/>
                                        </p:tgtEl>
                                        <p:attrNameLst>
                                          <p:attrName>ppt_w</p:attrName>
                                        </p:attrNameLst>
                                      </p:cBhvr>
                                      <p:tavLst>
                                        <p:tav tm="0" fmla="#ppt_w*sin(2.5*pi*$)">
                                          <p:val>
                                            <p:fltVal val="0"/>
                                          </p:val>
                                        </p:tav>
                                        <p:tav tm="100000">
                                          <p:val>
                                            <p:fltVal val="1"/>
                                          </p:val>
                                        </p:tav>
                                      </p:tavLst>
                                    </p:anim>
                                    <p:anim calcmode="lin" valueType="num">
                                      <p:cBhvr>
                                        <p:cTn id="48" dur="2000" fill="hold"/>
                                        <p:tgtEl>
                                          <p:spTgt spid="17"/>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anim calcmode="lin" valueType="num">
                                      <p:cBhvr>
                                        <p:cTn id="52" dur="2000" fill="hold"/>
                                        <p:tgtEl>
                                          <p:spTgt spid="18"/>
                                        </p:tgtEl>
                                        <p:attrNameLst>
                                          <p:attrName>ppt_w</p:attrName>
                                        </p:attrNameLst>
                                      </p:cBhvr>
                                      <p:tavLst>
                                        <p:tav tm="0" fmla="#ppt_w*sin(2.5*pi*$)">
                                          <p:val>
                                            <p:fltVal val="0"/>
                                          </p:val>
                                        </p:tav>
                                        <p:tav tm="100000">
                                          <p:val>
                                            <p:fltVal val="1"/>
                                          </p:val>
                                        </p:tav>
                                      </p:tavLst>
                                    </p:anim>
                                    <p:anim calcmode="lin" valueType="num">
                                      <p:cBhvr>
                                        <p:cTn id="53" dur="2000" fill="hold"/>
                                        <p:tgtEl>
                                          <p:spTgt spid="18"/>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anim calcmode="lin" valueType="num">
                                      <p:cBhvr>
                                        <p:cTn id="57" dur="2000" fill="hold"/>
                                        <p:tgtEl>
                                          <p:spTgt spid="19"/>
                                        </p:tgtEl>
                                        <p:attrNameLst>
                                          <p:attrName>ppt_w</p:attrName>
                                        </p:attrNameLst>
                                      </p:cBhvr>
                                      <p:tavLst>
                                        <p:tav tm="0" fmla="#ppt_w*sin(2.5*pi*$)">
                                          <p:val>
                                            <p:fltVal val="0"/>
                                          </p:val>
                                        </p:tav>
                                        <p:tav tm="100000">
                                          <p:val>
                                            <p:fltVal val="1"/>
                                          </p:val>
                                        </p:tav>
                                      </p:tavLst>
                                    </p:anim>
                                    <p:anim calcmode="lin" valueType="num">
                                      <p:cBhvr>
                                        <p:cTn id="58" dur="2000" fill="hold"/>
                                        <p:tgtEl>
                                          <p:spTgt spid="19"/>
                                        </p:tgtEl>
                                        <p:attrNameLst>
                                          <p:attrName>ppt_h</p:attrName>
                                        </p:attrNameLst>
                                      </p:cBhvr>
                                      <p:tavLst>
                                        <p:tav tm="0">
                                          <p:val>
                                            <p:strVal val="#ppt_h"/>
                                          </p:val>
                                        </p:tav>
                                        <p:tav tm="100000">
                                          <p:val>
                                            <p:strVal val="#ppt_h"/>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3" presetClass="entr" presetSubtype="32" fill="hold" grpId="0" nodeType="withEffect">
                                  <p:stCondLst>
                                    <p:cond delay="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strVal val="4*#ppt_w"/>
                                          </p:val>
                                        </p:tav>
                                        <p:tav tm="100000">
                                          <p:val>
                                            <p:strVal val="#ppt_w"/>
                                          </p:val>
                                        </p:tav>
                                      </p:tavLst>
                                    </p:anim>
                                    <p:anim calcmode="lin" valueType="num">
                                      <p:cBhvr>
                                        <p:cTn id="66" dur="500" fill="hold"/>
                                        <p:tgtEl>
                                          <p:spTgt spid="22"/>
                                        </p:tgtEl>
                                        <p:attrNameLst>
                                          <p:attrName>ppt_h</p:attrName>
                                        </p:attrNameLst>
                                      </p:cBhvr>
                                      <p:tavLst>
                                        <p:tav tm="0">
                                          <p:val>
                                            <p:strVal val="4*#ppt_h"/>
                                          </p:val>
                                        </p:tav>
                                        <p:tav tm="100000">
                                          <p:val>
                                            <p:strVal val="#ppt_h"/>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3" presetClass="entr" presetSubtype="32" fill="hold" grpId="0" nodeType="withEffect">
                                  <p:stCondLst>
                                    <p:cond delay="50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strVal val="4*#ppt_w"/>
                                          </p:val>
                                        </p:tav>
                                        <p:tav tm="100000">
                                          <p:val>
                                            <p:strVal val="#ppt_w"/>
                                          </p:val>
                                        </p:tav>
                                      </p:tavLst>
                                    </p:anim>
                                    <p:anim calcmode="lin" valueType="num">
                                      <p:cBhvr>
                                        <p:cTn id="74" dur="500" fill="hold"/>
                                        <p:tgtEl>
                                          <p:spTgt spid="36"/>
                                        </p:tgtEl>
                                        <p:attrNameLst>
                                          <p:attrName>ppt_h</p:attrName>
                                        </p:attrNameLst>
                                      </p:cBhvr>
                                      <p:tavLst>
                                        <p:tav tm="0">
                                          <p:val>
                                            <p:strVal val="4*#ppt_h"/>
                                          </p:val>
                                        </p:tav>
                                        <p:tav tm="100000">
                                          <p:val>
                                            <p:strVal val="#ppt_h"/>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par>
                                <p:cTn id="79" presetID="23" presetClass="entr" presetSubtype="32"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strVal val="4*#ppt_w"/>
                                          </p:val>
                                        </p:tav>
                                        <p:tav tm="100000">
                                          <p:val>
                                            <p:strVal val="#ppt_w"/>
                                          </p:val>
                                        </p:tav>
                                      </p:tavLst>
                                    </p:anim>
                                    <p:anim calcmode="lin" valueType="num">
                                      <p:cBhvr>
                                        <p:cTn id="82" dur="500" fill="hold"/>
                                        <p:tgtEl>
                                          <p:spTgt spid="38"/>
                                        </p:tgtEl>
                                        <p:attrNameLst>
                                          <p:attrName>ppt_h</p:attrName>
                                        </p:attrNameLst>
                                      </p:cBhvr>
                                      <p:tavLst>
                                        <p:tav tm="0">
                                          <p:val>
                                            <p:strVal val="4*#ppt_h"/>
                                          </p:val>
                                        </p:tav>
                                        <p:tav tm="100000">
                                          <p:val>
                                            <p:strVal val="#ppt_h"/>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par>
                                <p:cTn id="87" presetID="23" presetClass="entr" presetSubtype="32" fill="hold" grpId="0" nodeType="withEffect">
                                  <p:stCondLst>
                                    <p:cond delay="500"/>
                                  </p:stCondLst>
                                  <p:childTnLst>
                                    <p:set>
                                      <p:cBhvr>
                                        <p:cTn id="88" dur="1" fill="hold">
                                          <p:stCondLst>
                                            <p:cond delay="0"/>
                                          </p:stCondLst>
                                        </p:cTn>
                                        <p:tgtEl>
                                          <p:spTgt spid="40"/>
                                        </p:tgtEl>
                                        <p:attrNameLst>
                                          <p:attrName>style.visibility</p:attrName>
                                        </p:attrNameLst>
                                      </p:cBhvr>
                                      <p:to>
                                        <p:strVal val="visible"/>
                                      </p:to>
                                    </p:set>
                                    <p:anim calcmode="lin" valueType="num">
                                      <p:cBhvr>
                                        <p:cTn id="89" dur="500" fill="hold"/>
                                        <p:tgtEl>
                                          <p:spTgt spid="40"/>
                                        </p:tgtEl>
                                        <p:attrNameLst>
                                          <p:attrName>ppt_w</p:attrName>
                                        </p:attrNameLst>
                                      </p:cBhvr>
                                      <p:tavLst>
                                        <p:tav tm="0">
                                          <p:val>
                                            <p:strVal val="4*#ppt_w"/>
                                          </p:val>
                                        </p:tav>
                                        <p:tav tm="100000">
                                          <p:val>
                                            <p:strVal val="#ppt_w"/>
                                          </p:val>
                                        </p:tav>
                                      </p:tavLst>
                                    </p:anim>
                                    <p:anim calcmode="lin" valueType="num">
                                      <p:cBhvr>
                                        <p:cTn id="90" dur="5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2" grpId="0"/>
      <p:bldP spid="23" grpId="0"/>
      <p:bldP spid="36" grpId="0"/>
      <p:bldP spid="37" grpId="0"/>
      <p:bldP spid="38" grpId="0"/>
      <p:bldP spid="39" grpId="0"/>
      <p:bldP spid="40" grpId="0"/>
      <p:bldP spid="41"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18"/>
            <a:ext cx="12858750" cy="7233047"/>
          </a:xfrm>
          <a:prstGeom prst="rect">
            <a:avLst/>
          </a:prstGeom>
        </p:spPr>
      </p:pic>
      <p:sp>
        <p:nvSpPr>
          <p:cNvPr id="2" name="圆角矩形 1"/>
          <p:cNvSpPr/>
          <p:nvPr/>
        </p:nvSpPr>
        <p:spPr>
          <a:xfrm>
            <a:off x="236687" y="124135"/>
            <a:ext cx="12385376" cy="6984776"/>
          </a:xfrm>
          <a:prstGeom prst="roundRect">
            <a:avLst/>
          </a:prstGeom>
          <a:solidFill>
            <a:srgbClr val="1C1C1C">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743" y="1076009"/>
            <a:ext cx="4101044" cy="6094970"/>
          </a:xfrm>
          <a:prstGeom prst="rect">
            <a:avLst/>
          </a:prstGeom>
        </p:spPr>
      </p:pic>
      <p:sp>
        <p:nvSpPr>
          <p:cNvPr id="25" name="文本框 24"/>
          <p:cNvSpPr txBox="1"/>
          <p:nvPr/>
        </p:nvSpPr>
        <p:spPr>
          <a:xfrm>
            <a:off x="6771319" y="1630024"/>
            <a:ext cx="2168810" cy="1520416"/>
          </a:xfrm>
          <a:prstGeom prst="rect">
            <a:avLst/>
          </a:prstGeom>
          <a:noFill/>
        </p:spPr>
        <p:txBody>
          <a:bodyPr wrap="square" rtlCol="0">
            <a:spAutoFit/>
          </a:bodyPr>
          <a:lstStyle/>
          <a:p>
            <a:pPr algn="ctr"/>
            <a:r>
              <a:rPr lang="en-US" altLang="zh-CN"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rPr>
              <a:t>01</a:t>
            </a:r>
            <a:endParaRPr lang="zh-CN" altLang="en-US"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endParaRPr>
          </a:p>
        </p:txBody>
      </p:sp>
      <p:sp>
        <p:nvSpPr>
          <p:cNvPr id="26" name="矩形 25"/>
          <p:cNvSpPr/>
          <p:nvPr/>
        </p:nvSpPr>
        <p:spPr>
          <a:xfrm>
            <a:off x="5976574" y="2897859"/>
            <a:ext cx="3758303" cy="676660"/>
          </a:xfrm>
          <a:prstGeom prst="rect">
            <a:avLst/>
          </a:prstGeom>
        </p:spPr>
        <p:txBody>
          <a:bodyPr wrap="square">
            <a:spAutoFit/>
          </a:bodyPr>
          <a:lstStyle/>
          <a:p>
            <a:pPr algn="ctr"/>
            <a:r>
              <a:rPr lang="zh-CN" altLang="en-US" sz="3797"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课程简介</a:t>
            </a:r>
          </a:p>
        </p:txBody>
      </p:sp>
      <p:sp>
        <p:nvSpPr>
          <p:cNvPr id="27" name="文本框 26"/>
          <p:cNvSpPr txBox="1"/>
          <p:nvPr/>
        </p:nvSpPr>
        <p:spPr>
          <a:xfrm>
            <a:off x="5949273" y="3547660"/>
            <a:ext cx="3812907" cy="390941"/>
          </a:xfrm>
          <a:prstGeom prst="rect">
            <a:avLst/>
          </a:prstGeom>
          <a:noFill/>
        </p:spPr>
        <p:txBody>
          <a:bodyPr wrap="square" rtlCol="0">
            <a:spAutoFit/>
          </a:bodyPr>
          <a:lstStyle/>
          <a:p>
            <a:pPr algn="ctr">
              <a:lnSpc>
                <a:spcPct val="150000"/>
              </a:lnSpc>
            </a:pPr>
            <a:r>
              <a:rPr lang="en-US" altLang="zh-CN" sz="1476" dirty="0">
                <a:solidFill>
                  <a:schemeClr val="bg1">
                    <a:lumMod val="95000"/>
                  </a:schemeClr>
                </a:solidFill>
                <a:latin typeface="Arial" panose="020B0604020202020204" pitchFamily="34" charset="0"/>
                <a:cs typeface="Arial" panose="020B0604020202020204" pitchFamily="34" charset="0"/>
              </a:rPr>
              <a:t>Introduction </a:t>
            </a:r>
            <a:endParaRPr lang="zh-CN" altLang="en-US" sz="1476" dirty="0">
              <a:solidFill>
                <a:schemeClr val="bg1">
                  <a:lumMod val="95000"/>
                </a:schemeClr>
              </a:solidFill>
              <a:latin typeface="Arial" panose="020B0604020202020204" pitchFamily="34" charset="0"/>
              <a:cs typeface="Arial" panose="020B0604020202020204" pitchFamily="34" charset="0"/>
            </a:endParaRPr>
          </a:p>
        </p:txBody>
      </p:sp>
      <p:sp>
        <p:nvSpPr>
          <p:cNvPr id="28" name="矩形 27"/>
          <p:cNvSpPr/>
          <p:nvPr/>
        </p:nvSpPr>
        <p:spPr>
          <a:xfrm>
            <a:off x="9287182" y="3198653"/>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5078474" y="3174546"/>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521231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par>
                                <p:cTn id="26" presetID="23" presetClass="entr" presetSubtype="32"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ppt_w"/>
                                          </p:val>
                                        </p:tav>
                                        <p:tav tm="100000">
                                          <p:val>
                                            <p:strVal val="#ppt_w"/>
                                          </p:val>
                                        </p:tav>
                                      </p:tavLst>
                                    </p:anim>
                                    <p:anim calcmode="lin" valueType="num">
                                      <p:cBhvr>
                                        <p:cTn id="29"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5"/>
          <p:cNvSpPr/>
          <p:nvPr/>
        </p:nvSpPr>
        <p:spPr>
          <a:xfrm>
            <a:off x="353" y="4401265"/>
            <a:ext cx="12858044" cy="2831387"/>
          </a:xfrm>
          <a:prstGeom prst="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en-US"/>
          </a:p>
        </p:txBody>
      </p:sp>
      <p:graphicFrame>
        <p:nvGraphicFramePr>
          <p:cNvPr id="50" name="Chart 41"/>
          <p:cNvGraphicFramePr/>
          <p:nvPr/>
        </p:nvGraphicFramePr>
        <p:xfrm>
          <a:off x="7507001" y="4664779"/>
          <a:ext cx="4226317" cy="1844606"/>
        </p:xfrm>
        <a:graphic>
          <a:graphicData uri="http://schemas.openxmlformats.org/drawingml/2006/chart">
            <c:chart xmlns:c="http://schemas.openxmlformats.org/drawingml/2006/chart" xmlns:r="http://schemas.openxmlformats.org/officeDocument/2006/relationships" r:id="rId3"/>
          </a:graphicData>
        </a:graphic>
      </p:graphicFrame>
      <p:pic>
        <p:nvPicPr>
          <p:cNvPr id="48"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33421" y="4048042"/>
            <a:ext cx="3089387" cy="1777328"/>
          </a:xfrm>
          <a:prstGeom prst="rect">
            <a:avLst/>
          </a:prstGeom>
        </p:spPr>
      </p:pic>
      <p:sp>
        <p:nvSpPr>
          <p:cNvPr id="51" name="矩形 50"/>
          <p:cNvSpPr/>
          <p:nvPr/>
        </p:nvSpPr>
        <p:spPr>
          <a:xfrm>
            <a:off x="4492122" y="4145855"/>
            <a:ext cx="2328881" cy="1482189"/>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349"/>
          <p:cNvSpPr txBox="1"/>
          <p:nvPr/>
        </p:nvSpPr>
        <p:spPr>
          <a:xfrm>
            <a:off x="755017" y="785768"/>
            <a:ext cx="11689424" cy="4755661"/>
          </a:xfrm>
          <a:prstGeom prst="rect">
            <a:avLst/>
          </a:prstGeom>
          <a:noFill/>
        </p:spPr>
        <p:txBody>
          <a:bodyPr wrap="square" rtlCol="0">
            <a:spAutoFit/>
          </a:bodyPr>
          <a:lstStyle/>
          <a:p>
            <a:pPr algn="just">
              <a:lnSpc>
                <a:spcPct val="150000"/>
              </a:lnSpc>
            </a:pPr>
            <a:endParaRPr lang="en-US" altLang="zh-CN"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a:p>
            <a:pPr algn="just">
              <a:lnSpc>
                <a:spcPct val="150000"/>
              </a:lnSpc>
            </a:pPr>
            <a:r>
              <a:rPr lang="zh-CN" altLang="en-US"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学生构成：</a:t>
            </a:r>
            <a:r>
              <a:rPr lang="zh-CN" altLang="en-US" sz="28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在校本科生、留学生以及国际交流学生</a:t>
            </a:r>
            <a:r>
              <a:rPr lang="zh-CN" altLang="en-US"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a:t>
            </a:r>
            <a:endParaRPr lang="en-US" altLang="zh-CN"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a:p>
            <a:pPr algn="just">
              <a:lnSpc>
                <a:spcPct val="150000"/>
              </a:lnSpc>
            </a:pPr>
            <a:r>
              <a:rPr lang="zh-CN" altLang="en-US"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教学目的：让学生了解</a:t>
            </a:r>
            <a:r>
              <a:rPr lang="zh-CN" altLang="en-US" sz="28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不同文化之间的差异性</a:t>
            </a:r>
            <a:r>
              <a:rPr lang="zh-CN" altLang="en-US"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，学会用理论知识来进行分析，培养学生的</a:t>
            </a:r>
            <a:r>
              <a:rPr lang="zh-CN" altLang="en-US" sz="28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跨文化沟通和交往能力</a:t>
            </a:r>
            <a:r>
              <a:rPr lang="zh-CN" altLang="en-US"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，使学生在和不同文化背景的人进行交往的过程中，了解沟通的注意点和技巧。</a:t>
            </a:r>
            <a:endParaRPr lang="en-US" altLang="zh-CN" sz="2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a:p>
            <a:pPr algn="just">
              <a:lnSpc>
                <a:spcPct val="150000"/>
              </a:lnSpc>
            </a:pP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a:p>
            <a:pPr algn="just">
              <a:lnSpc>
                <a:spcPct val="150000"/>
              </a:lnSpc>
            </a:pP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a:p>
            <a:pPr algn="just">
              <a:lnSpc>
                <a:spcPct val="150000"/>
              </a:lnSpc>
            </a:pP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a:p>
            <a:pPr algn="just">
              <a:lnSpc>
                <a:spcPct val="150000"/>
              </a:lnSpc>
            </a:pP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0" name="Rectangle 19"/>
          <p:cNvSpPr/>
          <p:nvPr/>
        </p:nvSpPr>
        <p:spPr>
          <a:xfrm>
            <a:off x="1072823" y="361767"/>
            <a:ext cx="8452896" cy="584775"/>
          </a:xfrm>
          <a:prstGeom prst="rect">
            <a:avLst/>
          </a:prstGeom>
        </p:spPr>
        <p:txBody>
          <a:bodyPr wrap="square">
            <a:spAutoFit/>
          </a:bodyPr>
          <a:lstStyle/>
          <a:p>
            <a:r>
              <a:rPr lang="zh-CN" altLang="en-US" sz="32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跨文化管理</a:t>
            </a:r>
            <a:r>
              <a:rPr lang="en-US" altLang="zh-CN" sz="32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(Cross-Cultural Management)</a:t>
            </a:r>
            <a:endParaRPr lang="zh-CN" altLang="en-US" sz="3200" b="1" dirty="0">
              <a:solidFill>
                <a:schemeClr val="tx1">
                  <a:lumMod val="65000"/>
                  <a:lumOff val="35000"/>
                </a:schemeClr>
              </a:solidFill>
              <a:ea typeface="微软雅黑" panose="020B0503020204020204" pitchFamily="34" charset="-122"/>
            </a:endParaRPr>
          </a:p>
        </p:txBody>
      </p:sp>
      <p:sp>
        <p:nvSpPr>
          <p:cNvPr id="11"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58307070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50" grpId="0">
        <p:bldAsOne/>
      </p:bldGraphic>
      <p:bldP spid="51" grpId="0" animBg="1"/>
      <p:bldP spid="13" grpId="0"/>
      <p:bldP spid="10" grpId="0"/>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 y="0"/>
            <a:ext cx="12858044" cy="7232650"/>
          </a:xfrm>
          <a:prstGeom prst="rect">
            <a:avLst/>
          </a:prstGeom>
        </p:spPr>
      </p:pic>
      <p:sp>
        <p:nvSpPr>
          <p:cNvPr id="2" name="圆角矩形 1"/>
          <p:cNvSpPr/>
          <p:nvPr/>
        </p:nvSpPr>
        <p:spPr>
          <a:xfrm>
            <a:off x="236687" y="124135"/>
            <a:ext cx="12385376" cy="6984776"/>
          </a:xfrm>
          <a:prstGeom prst="roundRect">
            <a:avLst/>
          </a:prstGeom>
          <a:solidFill>
            <a:srgbClr val="1C1C1C">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771319" y="1630024"/>
            <a:ext cx="2168810" cy="1520416"/>
          </a:xfrm>
          <a:prstGeom prst="rect">
            <a:avLst/>
          </a:prstGeom>
          <a:noFill/>
        </p:spPr>
        <p:txBody>
          <a:bodyPr wrap="square" rtlCol="0">
            <a:spAutoFit/>
          </a:bodyPr>
          <a:lstStyle/>
          <a:p>
            <a:pPr algn="ctr"/>
            <a:r>
              <a:rPr lang="en-US" altLang="zh-CN"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rPr>
              <a:t>02</a:t>
            </a:r>
            <a:endParaRPr lang="zh-CN" altLang="en-US"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endParaRPr>
          </a:p>
        </p:txBody>
      </p:sp>
      <p:sp>
        <p:nvSpPr>
          <p:cNvPr id="26" name="矩形 25"/>
          <p:cNvSpPr/>
          <p:nvPr/>
        </p:nvSpPr>
        <p:spPr>
          <a:xfrm>
            <a:off x="5976574" y="2897859"/>
            <a:ext cx="3758303" cy="676660"/>
          </a:xfrm>
          <a:prstGeom prst="rect">
            <a:avLst/>
          </a:prstGeom>
        </p:spPr>
        <p:txBody>
          <a:bodyPr wrap="square">
            <a:spAutoFit/>
          </a:bodyPr>
          <a:lstStyle/>
          <a:p>
            <a:pPr algn="ctr"/>
            <a:r>
              <a:rPr lang="zh-CN" altLang="en-US" sz="3797"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创新实践介绍</a:t>
            </a:r>
            <a:endParaRPr lang="zh-CN" altLang="en-US" sz="3797"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文本框 26"/>
          <p:cNvSpPr txBox="1"/>
          <p:nvPr/>
        </p:nvSpPr>
        <p:spPr>
          <a:xfrm>
            <a:off x="5949273" y="3547660"/>
            <a:ext cx="3812907" cy="390941"/>
          </a:xfrm>
          <a:prstGeom prst="rect">
            <a:avLst/>
          </a:prstGeom>
          <a:noFill/>
        </p:spPr>
        <p:txBody>
          <a:bodyPr wrap="square" rtlCol="0">
            <a:spAutoFit/>
          </a:bodyPr>
          <a:lstStyle/>
          <a:p>
            <a:pPr algn="ctr">
              <a:lnSpc>
                <a:spcPct val="150000"/>
              </a:lnSpc>
            </a:pPr>
            <a:r>
              <a:rPr lang="en-US" altLang="zh-CN" sz="1476" dirty="0">
                <a:solidFill>
                  <a:schemeClr val="bg1">
                    <a:lumMod val="95000"/>
                  </a:schemeClr>
                </a:solidFill>
                <a:latin typeface="Arial" panose="020B0604020202020204" pitchFamily="34" charset="0"/>
                <a:cs typeface="Arial" panose="020B0604020202020204" pitchFamily="34" charset="0"/>
              </a:rPr>
              <a:t>Innovative  practice</a:t>
            </a:r>
            <a:endParaRPr lang="zh-CN" altLang="en-US" sz="1476" dirty="0">
              <a:solidFill>
                <a:schemeClr val="bg1">
                  <a:lumMod val="95000"/>
                </a:schemeClr>
              </a:solidFill>
              <a:latin typeface="Arial" panose="020B0604020202020204" pitchFamily="34" charset="0"/>
              <a:cs typeface="Arial" panose="020B0604020202020204" pitchFamily="34" charset="0"/>
            </a:endParaRPr>
          </a:p>
        </p:txBody>
      </p:sp>
      <p:sp>
        <p:nvSpPr>
          <p:cNvPr id="28" name="矩形 27"/>
          <p:cNvSpPr/>
          <p:nvPr/>
        </p:nvSpPr>
        <p:spPr>
          <a:xfrm>
            <a:off x="9287182" y="3198653"/>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5078474" y="3174546"/>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677" y="839661"/>
            <a:ext cx="4083969" cy="6269250"/>
          </a:xfrm>
          <a:prstGeom prst="rect">
            <a:avLst/>
          </a:prstGeom>
        </p:spPr>
      </p:pic>
    </p:spTree>
    <p:extLst>
      <p:ext uri="{BB962C8B-B14F-4D97-AF65-F5344CB8AC3E}">
        <p14:creationId xmlns:p14="http://schemas.microsoft.com/office/powerpoint/2010/main" val="59065014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par>
                                <p:cTn id="26" presetID="23" presetClass="entr" presetSubtype="32"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ppt_w"/>
                                          </p:val>
                                        </p:tav>
                                        <p:tav tm="100000">
                                          <p:val>
                                            <p:strVal val="#ppt_w"/>
                                          </p:val>
                                        </p:tav>
                                      </p:tavLst>
                                    </p:anim>
                                    <p:anim calcmode="lin" valueType="num">
                                      <p:cBhvr>
                                        <p:cTn id="29"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entagon 25"/>
          <p:cNvSpPr/>
          <p:nvPr/>
        </p:nvSpPr>
        <p:spPr>
          <a:xfrm>
            <a:off x="571459" y="1544623"/>
            <a:ext cx="640703" cy="384003"/>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r>
              <a:rPr lang="en-US" sz="2109" dirty="0">
                <a:solidFill>
                  <a:schemeClr val="tx1">
                    <a:lumMod val="65000"/>
                    <a:lumOff val="35000"/>
                  </a:schemeClr>
                </a:solidFill>
              </a:rPr>
              <a:t>01</a:t>
            </a:r>
            <a:endParaRPr lang="en-GB" sz="2109" dirty="0">
              <a:solidFill>
                <a:schemeClr val="tx1">
                  <a:lumMod val="65000"/>
                  <a:lumOff val="35000"/>
                </a:schemeClr>
              </a:solidFill>
            </a:endParaRPr>
          </a:p>
        </p:txBody>
      </p:sp>
      <p:sp>
        <p:nvSpPr>
          <p:cNvPr id="139" name="Rectangle 26"/>
          <p:cNvSpPr/>
          <p:nvPr/>
        </p:nvSpPr>
        <p:spPr>
          <a:xfrm>
            <a:off x="1285838" y="1401747"/>
            <a:ext cx="9030329" cy="1205373"/>
          </a:xfrm>
          <a:prstGeom prst="rect">
            <a:avLst/>
          </a:prstGeom>
        </p:spPr>
        <p:txBody>
          <a:bodyPr wrap="square" lIns="96435" tIns="48218" rIns="96435" bIns="48218">
            <a:spAutoFit/>
          </a:bodyPr>
          <a:lstStyle/>
          <a:p>
            <a:pPr>
              <a:lnSpc>
                <a:spcPct val="150000"/>
              </a:lnSpc>
            </a:pP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学生群体多样性</a:t>
            </a:r>
            <a:r>
              <a:rPr lang="zh-CN" altLang="en-US"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：包含在校本科生、来华留学生（含</a:t>
            </a: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BBA</a:t>
            </a:r>
            <a:r>
              <a:rPr lang="zh-CN" altLang="en-US"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项目、</a:t>
            </a: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MBA</a:t>
            </a:r>
            <a:r>
              <a:rPr lang="zh-CN" altLang="en-US"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项目、以及管理科学与工程博士项目学生）和国际交流学生。</a:t>
            </a:r>
            <a:endParaRPr lang="en-GB" altLang="zh-CN"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0" name="Pentagon 33"/>
          <p:cNvSpPr/>
          <p:nvPr/>
        </p:nvSpPr>
        <p:spPr>
          <a:xfrm>
            <a:off x="500021" y="2973383"/>
            <a:ext cx="640703" cy="384003"/>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r>
              <a:rPr lang="en-US" sz="2109" dirty="0">
                <a:solidFill>
                  <a:schemeClr val="tx1">
                    <a:lumMod val="65000"/>
                    <a:lumOff val="35000"/>
                  </a:schemeClr>
                </a:solidFill>
              </a:rPr>
              <a:t>02</a:t>
            </a:r>
            <a:endParaRPr lang="en-GB" sz="2109" dirty="0">
              <a:solidFill>
                <a:schemeClr val="tx1">
                  <a:lumMod val="65000"/>
                  <a:lumOff val="35000"/>
                </a:schemeClr>
              </a:solidFill>
            </a:endParaRPr>
          </a:p>
        </p:txBody>
      </p:sp>
      <p:sp>
        <p:nvSpPr>
          <p:cNvPr id="141" name="Rectangle 34"/>
          <p:cNvSpPr/>
          <p:nvPr/>
        </p:nvSpPr>
        <p:spPr>
          <a:xfrm>
            <a:off x="1285838" y="2830507"/>
            <a:ext cx="7543915" cy="1205373"/>
          </a:xfrm>
          <a:prstGeom prst="rect">
            <a:avLst/>
          </a:prstGeom>
        </p:spPr>
        <p:txBody>
          <a:bodyPr wrap="square" lIns="96435" tIns="48218" rIns="96435" bIns="48218">
            <a:spAutoFit/>
          </a:bodyPr>
          <a:lstStyle/>
          <a:p>
            <a:pPr>
              <a:lnSpc>
                <a:spcPct val="150000"/>
              </a:lnSpc>
            </a:pP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“师生二重唱”的授课模式</a:t>
            </a:r>
            <a:r>
              <a:rPr lang="zh-CN" altLang="en-US"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：每节课前一半时间老师讲课程的知识点，后一半时间让学生上台展示。</a:t>
            </a:r>
            <a:endParaRPr lang="en-GB" altLang="zh-CN"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2" name="Pentagon 36"/>
          <p:cNvSpPr/>
          <p:nvPr/>
        </p:nvSpPr>
        <p:spPr>
          <a:xfrm>
            <a:off x="500021" y="4330705"/>
            <a:ext cx="640703" cy="384003"/>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r>
              <a:rPr lang="en-US" sz="2109" dirty="0">
                <a:solidFill>
                  <a:schemeClr val="tx1">
                    <a:lumMod val="65000"/>
                    <a:lumOff val="35000"/>
                  </a:schemeClr>
                </a:solidFill>
              </a:rPr>
              <a:t>03</a:t>
            </a:r>
            <a:endParaRPr lang="en-GB" sz="2109" dirty="0">
              <a:solidFill>
                <a:schemeClr val="tx1">
                  <a:lumMod val="65000"/>
                  <a:lumOff val="35000"/>
                </a:schemeClr>
              </a:solidFill>
            </a:endParaRPr>
          </a:p>
        </p:txBody>
      </p:sp>
      <p:sp>
        <p:nvSpPr>
          <p:cNvPr id="143" name="Rectangle 37"/>
          <p:cNvSpPr/>
          <p:nvPr/>
        </p:nvSpPr>
        <p:spPr>
          <a:xfrm>
            <a:off x="1285839" y="4116391"/>
            <a:ext cx="6295664" cy="1205373"/>
          </a:xfrm>
          <a:prstGeom prst="rect">
            <a:avLst/>
          </a:prstGeom>
        </p:spPr>
        <p:txBody>
          <a:bodyPr wrap="square" lIns="96435" tIns="48218" rIns="96435" bIns="48218">
            <a:spAutoFit/>
          </a:bodyPr>
          <a:lstStyle/>
          <a:p>
            <a:pPr>
              <a:lnSpc>
                <a:spcPct val="150000"/>
              </a:lnSpc>
            </a:pP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互联网工具和平台的利用</a:t>
            </a:r>
            <a:r>
              <a:rPr lang="zh-CN" altLang="en-US"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：课后建立微信群，大家互相分享心得，促进学生学习。</a:t>
            </a:r>
            <a:endParaRPr lang="en-GB" altLang="zh-CN"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4" name="Pentagon 39"/>
          <p:cNvSpPr/>
          <p:nvPr/>
        </p:nvSpPr>
        <p:spPr>
          <a:xfrm>
            <a:off x="500021" y="5688027"/>
            <a:ext cx="640703" cy="384003"/>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r>
              <a:rPr lang="en-US" sz="2109" dirty="0">
                <a:solidFill>
                  <a:schemeClr val="tx1">
                    <a:lumMod val="65000"/>
                    <a:lumOff val="35000"/>
                  </a:schemeClr>
                </a:solidFill>
              </a:rPr>
              <a:t>04</a:t>
            </a:r>
            <a:endParaRPr lang="en-GB" sz="2109" dirty="0">
              <a:solidFill>
                <a:schemeClr val="tx1">
                  <a:lumMod val="65000"/>
                  <a:lumOff val="35000"/>
                </a:schemeClr>
              </a:solidFill>
            </a:endParaRPr>
          </a:p>
        </p:txBody>
      </p:sp>
      <p:sp>
        <p:nvSpPr>
          <p:cNvPr id="145" name="Rectangle 40"/>
          <p:cNvSpPr/>
          <p:nvPr/>
        </p:nvSpPr>
        <p:spPr>
          <a:xfrm>
            <a:off x="1285838" y="5545151"/>
            <a:ext cx="5639869" cy="1205373"/>
          </a:xfrm>
          <a:prstGeom prst="rect">
            <a:avLst/>
          </a:prstGeom>
        </p:spPr>
        <p:txBody>
          <a:bodyPr wrap="square" lIns="96435" tIns="48218" rIns="96435" bIns="48218">
            <a:spAutoFit/>
          </a:bodyPr>
          <a:lstStyle/>
          <a:p>
            <a:pPr>
              <a:lnSpc>
                <a:spcPct val="150000"/>
              </a:lnSpc>
            </a:pP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教师资源丰富</a:t>
            </a:r>
            <a:r>
              <a:rPr lang="zh-CN" altLang="en-US"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：邀请许多外籍教授担当客座教师到课堂。</a:t>
            </a:r>
            <a:endParaRPr lang="en-GB" altLang="zh-CN" sz="24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grpSp>
        <p:nvGrpSpPr>
          <p:cNvPr id="2" name="Group 3"/>
          <p:cNvGrpSpPr/>
          <p:nvPr/>
        </p:nvGrpSpPr>
        <p:grpSpPr>
          <a:xfrm>
            <a:off x="10060824" y="2870939"/>
            <a:ext cx="2222628" cy="964353"/>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a:solidFill>
                  <a:schemeClr val="tx1">
                    <a:lumMod val="65000"/>
                    <a:lumOff val="35000"/>
                  </a:schemeClr>
                </a:solidFill>
                <a:sym typeface="Gill Sans" charset="0"/>
              </a:endParaRPr>
            </a:p>
          </p:txBody>
        </p:sp>
      </p:grpSp>
      <p:grpSp>
        <p:nvGrpSpPr>
          <p:cNvPr id="3" name="Group 1"/>
          <p:cNvGrpSpPr/>
          <p:nvPr/>
        </p:nvGrpSpPr>
        <p:grpSpPr>
          <a:xfrm>
            <a:off x="10631143" y="1600864"/>
            <a:ext cx="2222628" cy="964353"/>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4"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sz="1547">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sz="1547">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5" name="Group 5"/>
          <p:cNvGrpSpPr/>
          <p:nvPr/>
        </p:nvGrpSpPr>
        <p:grpSpPr>
          <a:xfrm>
            <a:off x="8829754" y="5411089"/>
            <a:ext cx="2222628" cy="964353"/>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a:solidFill>
                    <a:schemeClr val="tx1">
                      <a:lumMod val="65000"/>
                      <a:lumOff val="35000"/>
                    </a:schemeClr>
                  </a:solidFill>
                  <a:sym typeface="Gill Sans" charset="0"/>
                </a:endParaRPr>
              </a:p>
            </p:txBody>
          </p:sp>
        </p:grpSp>
      </p:grpSp>
      <p:grpSp>
        <p:nvGrpSpPr>
          <p:cNvPr id="7" name="Group 4"/>
          <p:cNvGrpSpPr/>
          <p:nvPr/>
        </p:nvGrpSpPr>
        <p:grpSpPr>
          <a:xfrm>
            <a:off x="9450128" y="4141014"/>
            <a:ext cx="2222628" cy="964353"/>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sz="1547">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sz="1547">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1093" hangingPunct="0"/>
                <a:endParaRPr lang="en-US" sz="1547">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30" name="Rectangle 19"/>
          <p:cNvSpPr/>
          <p:nvPr/>
        </p:nvSpPr>
        <p:spPr>
          <a:xfrm>
            <a:off x="1072824" y="361768"/>
            <a:ext cx="5852884" cy="584775"/>
          </a:xfrm>
          <a:prstGeom prst="rect">
            <a:avLst/>
          </a:prstGeom>
        </p:spPr>
        <p:txBody>
          <a:bodyPr wrap="none">
            <a:spAutoFit/>
          </a:bodyPr>
          <a:lstStyle/>
          <a:p>
            <a:r>
              <a:rPr lang="zh-CN" altLang="en-US" sz="3200" b="1" dirty="0">
                <a:solidFill>
                  <a:schemeClr val="tx1">
                    <a:lumMod val="65000"/>
                    <a:lumOff val="35000"/>
                  </a:schemeClr>
                </a:solidFill>
                <a:ea typeface="微软雅黑" panose="020B0503020204020204" pitchFamily="34" charset="-122"/>
              </a:rPr>
              <a:t>创新实践介绍</a:t>
            </a:r>
            <a:r>
              <a:rPr lang="en-US" altLang="zh-CN" sz="3200" b="1" dirty="0">
                <a:solidFill>
                  <a:schemeClr val="tx1">
                    <a:lumMod val="65000"/>
                    <a:lumOff val="35000"/>
                  </a:schemeClr>
                </a:solidFill>
                <a:ea typeface="微软雅黑" panose="020B0503020204020204" pitchFamily="34" charset="-122"/>
              </a:rPr>
              <a:t>——</a:t>
            </a:r>
            <a:r>
              <a:rPr lang="zh-CN" altLang="en-US" sz="3200" b="1" dirty="0">
                <a:solidFill>
                  <a:schemeClr val="tx1">
                    <a:lumMod val="65000"/>
                    <a:lumOff val="35000"/>
                  </a:schemeClr>
                </a:solidFill>
                <a:ea typeface="微软雅黑" panose="020B0503020204020204" pitchFamily="34" charset="-122"/>
              </a:rPr>
              <a:t>课堂教学组织</a:t>
            </a:r>
          </a:p>
        </p:txBody>
      </p:sp>
      <p:sp>
        <p:nvSpPr>
          <p:cNvPr id="31"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2"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07211557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3"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3"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 presetClass="entr" presetSubtype="3"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par>
                          <p:cTn id="36" fill="hold">
                            <p:stCondLst>
                              <p:cond delay="2000"/>
                            </p:stCondLst>
                            <p:childTnLst>
                              <p:par>
                                <p:cTn id="37" presetID="2" presetClass="entr" presetSubtype="3"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138"/>
                                        </p:tgtEl>
                                        <p:attrNameLst>
                                          <p:attrName>style.visibility</p:attrName>
                                        </p:attrNameLst>
                                      </p:cBhvr>
                                      <p:to>
                                        <p:strVal val="visible"/>
                                      </p:to>
                                    </p:set>
                                    <p:anim calcmode="lin" valueType="num">
                                      <p:cBhvr additive="base">
                                        <p:cTn id="44" dur="500" fill="hold"/>
                                        <p:tgtEl>
                                          <p:spTgt spid="138"/>
                                        </p:tgtEl>
                                        <p:attrNameLst>
                                          <p:attrName>ppt_x</p:attrName>
                                        </p:attrNameLst>
                                      </p:cBhvr>
                                      <p:tavLst>
                                        <p:tav tm="0">
                                          <p:val>
                                            <p:strVal val="0-#ppt_w/2"/>
                                          </p:val>
                                        </p:tav>
                                        <p:tav tm="100000">
                                          <p:val>
                                            <p:strVal val="#ppt_x"/>
                                          </p:val>
                                        </p:tav>
                                      </p:tavLst>
                                    </p:anim>
                                    <p:anim calcmode="lin" valueType="num">
                                      <p:cBhvr additive="base">
                                        <p:cTn id="45" dur="500" fill="hold"/>
                                        <p:tgtEl>
                                          <p:spTgt spid="138"/>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fade">
                                      <p:cBhvr>
                                        <p:cTn id="49" dur="500"/>
                                        <p:tgtEl>
                                          <p:spTgt spid="139"/>
                                        </p:tgtEl>
                                      </p:cBhvr>
                                    </p:animEffect>
                                  </p:childTnLst>
                                </p:cTn>
                              </p:par>
                            </p:childTnLst>
                          </p:cTn>
                        </p:par>
                        <p:par>
                          <p:cTn id="50" fill="hold">
                            <p:stCondLst>
                              <p:cond delay="3500"/>
                            </p:stCondLst>
                            <p:childTnLst>
                              <p:par>
                                <p:cTn id="51" presetID="2" presetClass="entr" presetSubtype="8" fill="hold" grpId="0" nodeType="afterEffect">
                                  <p:stCondLst>
                                    <p:cond delay="0"/>
                                  </p:stCondLst>
                                  <p:childTnLst>
                                    <p:set>
                                      <p:cBhvr>
                                        <p:cTn id="52" dur="1" fill="hold">
                                          <p:stCondLst>
                                            <p:cond delay="0"/>
                                          </p:stCondLst>
                                        </p:cTn>
                                        <p:tgtEl>
                                          <p:spTgt spid="140"/>
                                        </p:tgtEl>
                                        <p:attrNameLst>
                                          <p:attrName>style.visibility</p:attrName>
                                        </p:attrNameLst>
                                      </p:cBhvr>
                                      <p:to>
                                        <p:strVal val="visible"/>
                                      </p:to>
                                    </p:set>
                                    <p:anim calcmode="lin" valueType="num">
                                      <p:cBhvr additive="base">
                                        <p:cTn id="53" dur="500" fill="hold"/>
                                        <p:tgtEl>
                                          <p:spTgt spid="140"/>
                                        </p:tgtEl>
                                        <p:attrNameLst>
                                          <p:attrName>ppt_x</p:attrName>
                                        </p:attrNameLst>
                                      </p:cBhvr>
                                      <p:tavLst>
                                        <p:tav tm="0">
                                          <p:val>
                                            <p:strVal val="0-#ppt_w/2"/>
                                          </p:val>
                                        </p:tav>
                                        <p:tav tm="100000">
                                          <p:val>
                                            <p:strVal val="#ppt_x"/>
                                          </p:val>
                                        </p:tav>
                                      </p:tavLst>
                                    </p:anim>
                                    <p:anim calcmode="lin" valueType="num">
                                      <p:cBhvr additive="base">
                                        <p:cTn id="54" dur="500" fill="hold"/>
                                        <p:tgtEl>
                                          <p:spTgt spid="140"/>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fade">
                                      <p:cBhvr>
                                        <p:cTn id="58" dur="500"/>
                                        <p:tgtEl>
                                          <p:spTgt spid="141"/>
                                        </p:tgtEl>
                                      </p:cBhvr>
                                    </p:animEffect>
                                  </p:childTnLst>
                                </p:cTn>
                              </p:par>
                            </p:childTnLst>
                          </p:cTn>
                        </p:par>
                        <p:par>
                          <p:cTn id="59" fill="hold">
                            <p:stCondLst>
                              <p:cond delay="4500"/>
                            </p:stCondLst>
                            <p:childTnLst>
                              <p:par>
                                <p:cTn id="60" presetID="2" presetClass="entr" presetSubtype="8" fill="hold" grpId="0" nodeType="after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0-#ppt_w/2"/>
                                          </p:val>
                                        </p:tav>
                                        <p:tav tm="100000">
                                          <p:val>
                                            <p:strVal val="#ppt_x"/>
                                          </p:val>
                                        </p:tav>
                                      </p:tavLst>
                                    </p:anim>
                                    <p:anim calcmode="lin" valueType="num">
                                      <p:cBhvr additive="base">
                                        <p:cTn id="63" dur="500" fill="hold"/>
                                        <p:tgtEl>
                                          <p:spTgt spid="1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fade">
                                      <p:cBhvr>
                                        <p:cTn id="67" dur="500"/>
                                        <p:tgtEl>
                                          <p:spTgt spid="143"/>
                                        </p:tgtEl>
                                      </p:cBhvr>
                                    </p:animEffect>
                                  </p:childTnLst>
                                </p:cTn>
                              </p:par>
                            </p:childTnLst>
                          </p:cTn>
                        </p:par>
                        <p:par>
                          <p:cTn id="68" fill="hold">
                            <p:stCondLst>
                              <p:cond delay="5500"/>
                            </p:stCondLst>
                            <p:childTnLst>
                              <p:par>
                                <p:cTn id="69" presetID="2" presetClass="entr" presetSubtype="8" fill="hold" grpId="0" nodeType="afterEffect">
                                  <p:stCondLst>
                                    <p:cond delay="0"/>
                                  </p:stCondLst>
                                  <p:childTnLst>
                                    <p:set>
                                      <p:cBhvr>
                                        <p:cTn id="70" dur="1" fill="hold">
                                          <p:stCondLst>
                                            <p:cond delay="0"/>
                                          </p:stCondLst>
                                        </p:cTn>
                                        <p:tgtEl>
                                          <p:spTgt spid="144"/>
                                        </p:tgtEl>
                                        <p:attrNameLst>
                                          <p:attrName>style.visibility</p:attrName>
                                        </p:attrNameLst>
                                      </p:cBhvr>
                                      <p:to>
                                        <p:strVal val="visible"/>
                                      </p:to>
                                    </p:set>
                                    <p:anim calcmode="lin" valueType="num">
                                      <p:cBhvr additive="base">
                                        <p:cTn id="71" dur="500" fill="hold"/>
                                        <p:tgtEl>
                                          <p:spTgt spid="144"/>
                                        </p:tgtEl>
                                        <p:attrNameLst>
                                          <p:attrName>ppt_x</p:attrName>
                                        </p:attrNameLst>
                                      </p:cBhvr>
                                      <p:tavLst>
                                        <p:tav tm="0">
                                          <p:val>
                                            <p:strVal val="0-#ppt_w/2"/>
                                          </p:val>
                                        </p:tav>
                                        <p:tav tm="100000">
                                          <p:val>
                                            <p:strVal val="#ppt_x"/>
                                          </p:val>
                                        </p:tav>
                                      </p:tavLst>
                                    </p:anim>
                                    <p:anim calcmode="lin" valueType="num">
                                      <p:cBhvr additive="base">
                                        <p:cTn id="72" dur="500" fill="hold"/>
                                        <p:tgtEl>
                                          <p:spTgt spid="14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0" grpId="0" animBg="1"/>
      <p:bldP spid="141" grpId="0"/>
      <p:bldP spid="142" grpId="0" animBg="1"/>
      <p:bldP spid="143" grpId="0"/>
      <p:bldP spid="144" grpId="0" animBg="1"/>
      <p:bldP spid="145" grpId="0"/>
      <p:bldP spid="30" grpId="0"/>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428715" y="1473185"/>
            <a:ext cx="2626912" cy="5030257"/>
          </a:xfrm>
          <a:prstGeom prst="rect">
            <a:avLst/>
          </a:prstGeom>
        </p:spPr>
      </p:pic>
      <p:sp>
        <p:nvSpPr>
          <p:cNvPr id="2" name="矩形 1"/>
          <p:cNvSpPr/>
          <p:nvPr/>
        </p:nvSpPr>
        <p:spPr>
          <a:xfrm>
            <a:off x="1643029" y="2116127"/>
            <a:ext cx="2190880" cy="376051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Rectangle 7"/>
          <p:cNvSpPr/>
          <p:nvPr/>
        </p:nvSpPr>
        <p:spPr>
          <a:xfrm>
            <a:off x="353" y="5267962"/>
            <a:ext cx="12858044" cy="1964689"/>
          </a:xfrm>
          <a:prstGeom prst="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en-GB"/>
          </a:p>
        </p:txBody>
      </p:sp>
      <p:sp>
        <p:nvSpPr>
          <p:cNvPr id="85" name="TextBox 84"/>
          <p:cNvSpPr txBox="1"/>
          <p:nvPr/>
        </p:nvSpPr>
        <p:spPr>
          <a:xfrm>
            <a:off x="3571855" y="5688027"/>
            <a:ext cx="6817960" cy="712931"/>
          </a:xfrm>
          <a:prstGeom prst="rect">
            <a:avLst/>
          </a:prstGeom>
          <a:noFill/>
        </p:spPr>
        <p:txBody>
          <a:bodyPr wrap="square" lIns="96435" tIns="48218" rIns="96435" bIns="48218" rtlCol="0">
            <a:spAutoFit/>
          </a:bodyPr>
          <a:lstStyle/>
          <a:p>
            <a:pPr algn="ctr"/>
            <a:r>
              <a:rPr lang="zh-CN" altLang="en-US" sz="2000" dirty="0">
                <a:solidFill>
                  <a:schemeClr val="bg1"/>
                </a:solidFill>
                <a:latin typeface="微软雅黑" pitchFamily="34" charset="-122"/>
                <a:ea typeface="微软雅黑" pitchFamily="34" charset="-122"/>
              </a:rPr>
              <a:t>这种创新模式不仅增强了学生的语言能力和交流能力，也有利于学生学习如何与不同文化背景的人进行交流与合作。</a:t>
            </a:r>
            <a:endParaRPr lang="zh-CN" altLang="en-US" sz="2000" dirty="0">
              <a:solidFill>
                <a:schemeClr val="bg1"/>
              </a:solidFill>
              <a:ea typeface="微软雅黑" panose="020B0503020204020204" pitchFamily="34" charset="-122"/>
            </a:endParaRPr>
          </a:p>
        </p:txBody>
      </p:sp>
      <p:sp>
        <p:nvSpPr>
          <p:cNvPr id="58" name="Text Placeholder 7"/>
          <p:cNvSpPr txBox="1">
            <a:spLocks/>
          </p:cNvSpPr>
          <p:nvPr/>
        </p:nvSpPr>
        <p:spPr>
          <a:xfrm>
            <a:off x="5286367" y="1830375"/>
            <a:ext cx="7072363" cy="2786082"/>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中国学生和外国学生联合建立学习小组。</a:t>
            </a:r>
            <a:endParaRPr lang="en-US" altLang="zh-CN" sz="2400" dirty="0">
              <a:latin typeface="微软雅黑" pitchFamily="34" charset="-122"/>
              <a:ea typeface="微软雅黑" pitchFamily="34" charset="-122"/>
            </a:endParaRPr>
          </a:p>
          <a:p>
            <a:pPr algn="l"/>
            <a:endParaRPr lang="en-US" altLang="zh-CN" sz="2400" dirty="0">
              <a:latin typeface="微软雅黑" pitchFamily="34" charset="-122"/>
              <a:ea typeface="微软雅黑" pitchFamily="34" charset="-122"/>
            </a:endParaRPr>
          </a:p>
          <a:p>
            <a:pPr algn="l"/>
            <a:endParaRPr lang="en-US" altLang="zh-CN" sz="2400" dirty="0">
              <a:latin typeface="微软雅黑" pitchFamily="34" charset="-122"/>
              <a:ea typeface="微软雅黑" pitchFamily="34" charset="-122"/>
            </a:endParaRPr>
          </a:p>
          <a:p>
            <a:pPr algn="l"/>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每个小组利用课堂剩余</a:t>
            </a:r>
            <a:r>
              <a:rPr lang="en-US" altLang="zh-CN" sz="2400" dirty="0">
                <a:latin typeface="微软雅黑" pitchFamily="34" charset="-122"/>
                <a:ea typeface="微软雅黑" pitchFamily="34" charset="-122"/>
              </a:rPr>
              <a:t>50%</a:t>
            </a:r>
            <a:r>
              <a:rPr lang="zh-CN" altLang="en-US" sz="2400" dirty="0">
                <a:latin typeface="微软雅黑" pitchFamily="34" charset="-122"/>
                <a:ea typeface="微软雅黑" pitchFamily="34" charset="-122"/>
              </a:rPr>
              <a:t>的时间进行小组讨论、组间辩论、小组上台报告等一系列的活动。</a:t>
            </a:r>
            <a:endParaRPr lang="en-US" altLang="zh-CN" sz="2400" dirty="0">
              <a:latin typeface="微软雅黑" pitchFamily="34" charset="-122"/>
              <a:ea typeface="微软雅黑" pitchFamily="34" charset="-122"/>
            </a:endParaRPr>
          </a:p>
          <a:p>
            <a:pPr algn="l"/>
            <a:endParaRPr lang="en-US" altLang="zh-CN" sz="2400" dirty="0">
              <a:latin typeface="微软雅黑" pitchFamily="34" charset="-122"/>
              <a:ea typeface="微软雅黑" pitchFamily="34" charset="-122"/>
            </a:endParaRPr>
          </a:p>
          <a:p>
            <a:pPr algn="l"/>
            <a:endParaRPr lang="en-US" altLang="zh-CN" sz="2400" dirty="0">
              <a:latin typeface="微软雅黑" pitchFamily="34" charset="-122"/>
              <a:ea typeface="微软雅黑" pitchFamily="34" charset="-122"/>
            </a:endParaRPr>
          </a:p>
          <a:p>
            <a:pPr algn="l"/>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每个小组的成员，需要课后进行交流合作来完成小组报告。</a:t>
            </a:r>
          </a:p>
        </p:txBody>
      </p:sp>
      <p:sp>
        <p:nvSpPr>
          <p:cNvPr id="44" name="Rectangle 19"/>
          <p:cNvSpPr/>
          <p:nvPr/>
        </p:nvSpPr>
        <p:spPr>
          <a:xfrm>
            <a:off x="1072824" y="361768"/>
            <a:ext cx="5852884" cy="584775"/>
          </a:xfrm>
          <a:prstGeom prst="rect">
            <a:avLst/>
          </a:prstGeom>
        </p:spPr>
        <p:txBody>
          <a:bodyPr wrap="none">
            <a:spAutoFit/>
          </a:bodyPr>
          <a:lstStyle/>
          <a:p>
            <a:r>
              <a:rPr lang="zh-CN" altLang="en-US" sz="3200" b="1" dirty="0">
                <a:solidFill>
                  <a:schemeClr val="tx1">
                    <a:lumMod val="65000"/>
                    <a:lumOff val="35000"/>
                  </a:schemeClr>
                </a:solidFill>
                <a:ea typeface="微软雅黑" panose="020B0503020204020204" pitchFamily="34" charset="-122"/>
              </a:rPr>
              <a:t>创新实践介绍</a:t>
            </a:r>
            <a:r>
              <a:rPr lang="en-US" altLang="zh-CN" sz="3200" b="1" dirty="0">
                <a:solidFill>
                  <a:schemeClr val="tx1">
                    <a:lumMod val="65000"/>
                    <a:lumOff val="35000"/>
                  </a:schemeClr>
                </a:solidFill>
                <a:ea typeface="微软雅黑" panose="020B0503020204020204" pitchFamily="34" charset="-122"/>
              </a:rPr>
              <a:t>——</a:t>
            </a:r>
            <a:r>
              <a:rPr lang="zh-CN" altLang="en-US" sz="3200" b="1" dirty="0">
                <a:solidFill>
                  <a:schemeClr val="tx1">
                    <a:lumMod val="65000"/>
                    <a:lumOff val="35000"/>
                  </a:schemeClr>
                </a:solidFill>
                <a:ea typeface="微软雅黑" panose="020B0503020204020204" pitchFamily="34" charset="-122"/>
              </a:rPr>
              <a:t>学生学习小组</a:t>
            </a:r>
          </a:p>
        </p:txBody>
      </p:sp>
      <p:sp>
        <p:nvSpPr>
          <p:cNvPr id="45"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9"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59666995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anim calcmode="lin" valueType="num">
                                      <p:cBhvr>
                                        <p:cTn id="25" dur="1000" fill="hold"/>
                                        <p:tgtEl>
                                          <p:spTgt spid="84"/>
                                        </p:tgtEl>
                                        <p:attrNameLst>
                                          <p:attrName>ppt_x</p:attrName>
                                        </p:attrNameLst>
                                      </p:cBhvr>
                                      <p:tavLst>
                                        <p:tav tm="0">
                                          <p:val>
                                            <p:strVal val="#ppt_x"/>
                                          </p:val>
                                        </p:tav>
                                        <p:tav tm="100000">
                                          <p:val>
                                            <p:strVal val="#ppt_x"/>
                                          </p:val>
                                        </p:tav>
                                      </p:tavLst>
                                    </p:anim>
                                    <p:anim calcmode="lin" valueType="num">
                                      <p:cBhvr>
                                        <p:cTn id="26" dur="1000" fill="hold"/>
                                        <p:tgtEl>
                                          <p:spTgt spid="8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right)">
                                      <p:cBhvr>
                                        <p:cTn id="34" dur="500"/>
                                        <p:tgtEl>
                                          <p:spTgt spid="58"/>
                                        </p:tgtEl>
                                      </p:cBhvr>
                                    </p:animEffect>
                                  </p:childTnLst>
                                </p:cTn>
                              </p:par>
                            </p:childTnLst>
                          </p:cTn>
                        </p:par>
                        <p:par>
                          <p:cTn id="35" fill="hold">
                            <p:stCondLst>
                              <p:cond delay="2500"/>
                            </p:stCondLst>
                            <p:childTnLst>
                              <p:par>
                                <p:cTn id="36" presetID="52" presetClass="entr" presetSubtype="0" fill="hold" grpId="0" nodeType="afterEffect">
                                  <p:stCondLst>
                                    <p:cond delay="0"/>
                                  </p:stCondLst>
                                  <p:iterate type="lt">
                                    <p:tmPct val="10000"/>
                                  </p:iterate>
                                  <p:childTnLst>
                                    <p:set>
                                      <p:cBhvr>
                                        <p:cTn id="37" dur="1" fill="hold">
                                          <p:stCondLst>
                                            <p:cond delay="0"/>
                                          </p:stCondLst>
                                        </p:cTn>
                                        <p:tgtEl>
                                          <p:spTgt spid="85"/>
                                        </p:tgtEl>
                                        <p:attrNameLst>
                                          <p:attrName>style.visibility</p:attrName>
                                        </p:attrNameLst>
                                      </p:cBhvr>
                                      <p:to>
                                        <p:strVal val="visible"/>
                                      </p:to>
                                    </p:set>
                                    <p:animScale>
                                      <p:cBhvr>
                                        <p:cTn id="38"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5"/>
                                        </p:tgtEl>
                                        <p:attrNameLst>
                                          <p:attrName>ppt_x</p:attrName>
                                          <p:attrName>ppt_y</p:attrName>
                                        </p:attrNameLst>
                                      </p:cBhvr>
                                    </p:animMotion>
                                    <p:animEffect transition="in" filter="fade">
                                      <p:cBhvr>
                                        <p:cTn id="40"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58" grpId="0"/>
      <p:bldP spid="44" grpId="0"/>
      <p:bldP spid="45"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751210" y="2174096"/>
            <a:ext cx="3351798" cy="4187235"/>
            <a:chOff x="4751210" y="2174096"/>
            <a:chExt cx="3351798" cy="4187235"/>
          </a:xfrm>
        </p:grpSpPr>
        <p:sp>
          <p:nvSpPr>
            <p:cNvPr id="63504" name="Line 16"/>
            <p:cNvSpPr>
              <a:spLocks noChangeShapeType="1"/>
            </p:cNvSpPr>
            <p:nvPr/>
          </p:nvSpPr>
          <p:spPr bwMode="auto">
            <a:xfrm>
              <a:off x="5615947" y="5491572"/>
              <a:ext cx="1656645" cy="495570"/>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Helvetica" charset="0"/>
                <a:ea typeface="ＭＳ Ｐゴシック" charset="0"/>
                <a:sym typeface="Helvetica" charset="0"/>
              </a:endParaRPr>
            </a:p>
          </p:txBody>
        </p:sp>
        <p:grpSp>
          <p:nvGrpSpPr>
            <p:cNvPr id="34" name="组合 33"/>
            <p:cNvGrpSpPr/>
            <p:nvPr/>
          </p:nvGrpSpPr>
          <p:grpSpPr>
            <a:xfrm>
              <a:off x="4751210" y="2174096"/>
              <a:ext cx="3351798" cy="4187235"/>
              <a:chOff x="4751210" y="2174096"/>
              <a:chExt cx="3351798" cy="4187235"/>
            </a:xfrm>
          </p:grpSpPr>
          <p:sp>
            <p:nvSpPr>
              <p:cNvPr id="63490" name="AutoShape 2"/>
              <p:cNvSpPr>
                <a:spLocks/>
              </p:cNvSpPr>
              <p:nvPr/>
            </p:nvSpPr>
            <p:spPr bwMode="auto">
              <a:xfrm>
                <a:off x="7522889" y="5691641"/>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6E6E6E"/>
              </a:solidFill>
              <a:ln>
                <a:noFill/>
              </a:ln>
              <a:effectLs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87" b="0">
                    <a:latin typeface="Helvetica Light" charset="0"/>
                    <a:sym typeface="Helvetica Light" charset="0"/>
                  </a:rPr>
                  <a:t> </a:t>
                </a:r>
                <a:endParaRPr lang="es-ES" altLang="zh-CN" sz="1318"/>
              </a:p>
            </p:txBody>
          </p:sp>
          <p:sp>
            <p:nvSpPr>
              <p:cNvPr id="63492" name="AutoShape 4"/>
              <p:cNvSpPr>
                <a:spLocks/>
              </p:cNvSpPr>
              <p:nvPr/>
            </p:nvSpPr>
            <p:spPr bwMode="auto">
              <a:xfrm>
                <a:off x="4764604" y="3567051"/>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6E6E6E"/>
              </a:solidFill>
              <a:ln>
                <a:noFill/>
              </a:ln>
              <a:effectLst/>
              <a:extLst/>
            </p:spPr>
            <p:txBody>
              <a:bodyPr lIns="0" tIns="0" rIns="0" bIns="0" anchor="ctr"/>
              <a:lstStyle/>
              <a:p>
                <a:pPr>
                  <a:lnSpc>
                    <a:spcPct val="100000"/>
                  </a:lnSpc>
                  <a:defRPr/>
                </a:pPr>
                <a:endParaRPr lang="es-ES" sz="1687">
                  <a:latin typeface="Helvetica Light" charset="0"/>
                  <a:ea typeface="ＭＳ Ｐゴシック" charset="0"/>
                  <a:cs typeface="Helvetica Light" charset="0"/>
                  <a:sym typeface="Helvetica Light" charset="0"/>
                </a:endParaRPr>
              </a:p>
            </p:txBody>
          </p:sp>
          <p:sp>
            <p:nvSpPr>
              <p:cNvPr id="63494" name="AutoShape 6"/>
              <p:cNvSpPr>
                <a:spLocks/>
              </p:cNvSpPr>
              <p:nvPr/>
            </p:nvSpPr>
            <p:spPr bwMode="auto">
              <a:xfrm>
                <a:off x="7509495" y="4120381"/>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B61922"/>
              </a:solidFill>
              <a:ln>
                <a:noFill/>
              </a:ln>
              <a:effectLst/>
              <a:extLst/>
            </p:spPr>
            <p:txBody>
              <a:bodyPr lIns="0" tIns="0" rIns="0" bIns="0" anchor="ctr"/>
              <a:lstStyle/>
              <a:p>
                <a:pPr>
                  <a:lnSpc>
                    <a:spcPct val="100000"/>
                  </a:lnSpc>
                  <a:defRPr/>
                </a:pPr>
                <a:endParaRPr lang="es-ES" sz="1687">
                  <a:latin typeface="Helvetica Light" charset="0"/>
                  <a:ea typeface="ＭＳ Ｐゴシック" charset="0"/>
                  <a:cs typeface="Helvetica Light" charset="0"/>
                  <a:sym typeface="Helvetica Light" charset="0"/>
                </a:endParaRPr>
              </a:p>
            </p:txBody>
          </p:sp>
          <p:sp>
            <p:nvSpPr>
              <p:cNvPr id="63496" name="AutoShape 8"/>
              <p:cNvSpPr>
                <a:spLocks/>
              </p:cNvSpPr>
              <p:nvPr/>
            </p:nvSpPr>
            <p:spPr bwMode="auto">
              <a:xfrm>
                <a:off x="4751210" y="2174096"/>
                <a:ext cx="580119" cy="6696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B61922"/>
              </a:solidFill>
              <a:ln>
                <a:noFill/>
              </a:ln>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87" b="0">
                    <a:latin typeface="Helvetica Light" charset="0"/>
                    <a:sym typeface="Helvetica Light" charset="0"/>
                  </a:rPr>
                  <a:t> </a:t>
                </a:r>
                <a:endParaRPr lang="es-ES" altLang="zh-CN" sz="1318"/>
              </a:p>
            </p:txBody>
          </p:sp>
          <p:sp>
            <p:nvSpPr>
              <p:cNvPr id="63498" name="AutoShape 10"/>
              <p:cNvSpPr>
                <a:spLocks/>
              </p:cNvSpPr>
              <p:nvPr/>
            </p:nvSpPr>
            <p:spPr bwMode="auto">
              <a:xfrm>
                <a:off x="4785531" y="5127428"/>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B61922"/>
              </a:solidFill>
              <a:ln>
                <a:noFill/>
              </a:ln>
              <a:effectLst/>
              <a:extLst/>
            </p:spPr>
            <p:txBody>
              <a:bodyPr lIns="0" tIns="0" rIns="0" bIns="0" anchor="ctr"/>
              <a:lstStyle/>
              <a:p>
                <a:pPr>
                  <a:lnSpc>
                    <a:spcPct val="100000"/>
                  </a:lnSpc>
                  <a:defRPr/>
                </a:pPr>
                <a:endParaRPr lang="es-ES" sz="1687">
                  <a:latin typeface="Helvetica Light" charset="0"/>
                  <a:ea typeface="ＭＳ Ｐゴシック" charset="0"/>
                  <a:cs typeface="Helvetica Light" charset="0"/>
                  <a:sym typeface="Helvetica Light" charset="0"/>
                </a:endParaRPr>
              </a:p>
            </p:txBody>
          </p:sp>
          <p:sp>
            <p:nvSpPr>
              <p:cNvPr id="63500" name="AutoShape 12"/>
              <p:cNvSpPr>
                <a:spLocks/>
              </p:cNvSpPr>
              <p:nvPr/>
            </p:nvSpPr>
            <p:spPr bwMode="auto">
              <a:xfrm>
                <a:off x="7504472" y="2727427"/>
                <a:ext cx="580119" cy="6696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6E6E6E"/>
              </a:solidFill>
              <a:ln>
                <a:noFill/>
              </a:ln>
              <a:extLst/>
            </p:spPr>
            <p:txBody>
              <a:bodyPr lIns="0" tIns="0" rIns="0" bIns="0" anchor="ctr"/>
              <a:lstStyle/>
              <a:p>
                <a:endParaRPr lang="zh-CN" altLang="en-US"/>
              </a:p>
            </p:txBody>
          </p:sp>
          <p:sp>
            <p:nvSpPr>
              <p:cNvPr id="63505" name="Line 17"/>
              <p:cNvSpPr>
                <a:spLocks noChangeShapeType="1"/>
              </p:cNvSpPr>
              <p:nvPr/>
            </p:nvSpPr>
            <p:spPr bwMode="auto">
              <a:xfrm flipV="1">
                <a:off x="5618459" y="4460249"/>
                <a:ext cx="1623160" cy="1017092"/>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Helvetica" charset="0"/>
                  <a:ea typeface="ＭＳ Ｐゴシック" charset="0"/>
                  <a:sym typeface="Helvetica" charset="0"/>
                </a:endParaRPr>
              </a:p>
            </p:txBody>
          </p:sp>
          <p:sp>
            <p:nvSpPr>
              <p:cNvPr id="63506" name="Line 18"/>
              <p:cNvSpPr>
                <a:spLocks noChangeShapeType="1"/>
              </p:cNvSpPr>
              <p:nvPr/>
            </p:nvSpPr>
            <p:spPr bwMode="auto">
              <a:xfrm>
                <a:off x="5614273" y="3910267"/>
                <a:ext cx="1625672" cy="547471"/>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Helvetica" charset="0"/>
                  <a:ea typeface="ＭＳ Ｐゴシック" charset="0"/>
                  <a:sym typeface="Helvetica" charset="0"/>
                </a:endParaRPr>
              </a:p>
            </p:txBody>
          </p:sp>
          <p:sp>
            <p:nvSpPr>
              <p:cNvPr id="63507" name="Line 19"/>
              <p:cNvSpPr>
                <a:spLocks noChangeShapeType="1"/>
              </p:cNvSpPr>
              <p:nvPr/>
            </p:nvSpPr>
            <p:spPr bwMode="auto">
              <a:xfrm flipV="1">
                <a:off x="5617621" y="3082362"/>
                <a:ext cx="1590513" cy="831253"/>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Helvetica" charset="0"/>
                  <a:ea typeface="ＭＳ Ｐゴシック" charset="0"/>
                  <a:sym typeface="Helvetica" charset="0"/>
                </a:endParaRPr>
              </a:p>
            </p:txBody>
          </p:sp>
          <p:sp>
            <p:nvSpPr>
              <p:cNvPr id="63508" name="Line 20"/>
              <p:cNvSpPr>
                <a:spLocks noChangeShapeType="1"/>
              </p:cNvSpPr>
              <p:nvPr/>
            </p:nvSpPr>
            <p:spPr bwMode="auto">
              <a:xfrm>
                <a:off x="5630178" y="2507267"/>
                <a:ext cx="1574608" cy="562539"/>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Helvetica" charset="0"/>
                  <a:ea typeface="ＭＳ Ｐゴシック" charset="0"/>
                  <a:sym typeface="Helvetica" charset="0"/>
                </a:endParaRPr>
              </a:p>
            </p:txBody>
          </p:sp>
          <p:sp>
            <p:nvSpPr>
              <p:cNvPr id="63509" name="AutoShape 21"/>
              <p:cNvSpPr>
                <a:spLocks/>
              </p:cNvSpPr>
              <p:nvPr/>
            </p:nvSpPr>
            <p:spPr bwMode="auto">
              <a:xfrm>
                <a:off x="7090102" y="2951773"/>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6E6E6E"/>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0" name="AutoShape 22"/>
              <p:cNvSpPr>
                <a:spLocks/>
              </p:cNvSpPr>
              <p:nvPr/>
            </p:nvSpPr>
            <p:spPr bwMode="auto">
              <a:xfrm>
                <a:off x="7125260" y="4335519"/>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61922"/>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1" name="AutoShape 23"/>
              <p:cNvSpPr>
                <a:spLocks/>
              </p:cNvSpPr>
              <p:nvPr/>
            </p:nvSpPr>
            <p:spPr bwMode="auto">
              <a:xfrm>
                <a:off x="7170464" y="5889200"/>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6E6E6E"/>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2" name="AutoShape 24"/>
              <p:cNvSpPr>
                <a:spLocks/>
              </p:cNvSpPr>
              <p:nvPr/>
            </p:nvSpPr>
            <p:spPr bwMode="auto">
              <a:xfrm>
                <a:off x="5533073" y="2389233"/>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61922"/>
              </a:solidFill>
              <a:ln w="25400" cap="flat" cmpd="sng">
                <a:solidFill>
                  <a:srgbClr val="000000">
                    <a:alpha val="0"/>
                  </a:srgbClr>
                </a:solidFill>
                <a:prstDash val="solid"/>
                <a:miter lim="0"/>
                <a:headEnd/>
                <a:tailEnd/>
              </a:ln>
              <a:effectLst/>
              <a:extLst/>
            </p:spPr>
            <p:txBody>
              <a:bodyPr lIns="0" tIns="0" rIns="0" bIns="0" anchor="ctr"/>
              <a:lstStyle/>
              <a:p>
                <a:pPr algn="r" defTabSz="308049">
                  <a:defRPr/>
                </a:pPr>
                <a:endParaRPr lang="es-ES" sz="2109">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3" name="AutoShape 25"/>
              <p:cNvSpPr>
                <a:spLocks/>
              </p:cNvSpPr>
              <p:nvPr/>
            </p:nvSpPr>
            <p:spPr bwMode="auto">
              <a:xfrm>
                <a:off x="5514656" y="3782188"/>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6E6E6E"/>
              </a:solidFill>
              <a:ln w="25400" cap="flat" cmpd="sng">
                <a:solidFill>
                  <a:srgbClr val="000000">
                    <a:alpha val="0"/>
                  </a:srgbClr>
                </a:solidFill>
                <a:prstDash val="solid"/>
                <a:miter lim="0"/>
                <a:headEnd/>
                <a:tailEnd/>
              </a:ln>
              <a:effectLst/>
              <a:extLst/>
            </p:spPr>
            <p:txBody>
              <a:bodyPr lIns="0" tIns="0" rIns="0" bIns="0" anchor="ctr"/>
              <a:lstStyle/>
              <a:p>
                <a:pPr algn="r" defTabSz="308049">
                  <a:defRPr/>
                </a:pPr>
                <a:endParaRPr lang="es-ES" sz="2109">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63514" name="AutoShape 26"/>
              <p:cNvSpPr>
                <a:spLocks/>
              </p:cNvSpPr>
              <p:nvPr/>
            </p:nvSpPr>
            <p:spPr bwMode="auto">
              <a:xfrm>
                <a:off x="5506285" y="5353448"/>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61922"/>
              </a:solidFill>
              <a:ln w="25400" cap="flat" cmpd="sng">
                <a:solidFill>
                  <a:srgbClr val="000000">
                    <a:alpha val="0"/>
                  </a:srgbClr>
                </a:solidFill>
                <a:prstDash val="solid"/>
                <a:miter lim="0"/>
                <a:headEnd/>
                <a:tailEnd/>
              </a:ln>
              <a:effectLst/>
              <a:extLst/>
            </p:spPr>
            <p:txBody>
              <a:bodyPr lIns="0" tIns="0" rIns="0" bIns="0" anchor="ctr"/>
              <a:lstStyle/>
              <a:p>
                <a:pPr algn="r" defTabSz="308049">
                  <a:defRPr/>
                </a:pPr>
                <a:endParaRPr lang="es-ES" sz="2109">
                  <a:solidFill>
                    <a:srgbClr val="F1F2F1"/>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grpSp>
      </p:grpSp>
      <p:grpSp>
        <p:nvGrpSpPr>
          <p:cNvPr id="39" name="组合 38"/>
          <p:cNvGrpSpPr/>
          <p:nvPr/>
        </p:nvGrpSpPr>
        <p:grpSpPr>
          <a:xfrm>
            <a:off x="642897" y="1901813"/>
            <a:ext cx="3214710" cy="3857652"/>
            <a:chOff x="642897" y="1901813"/>
            <a:chExt cx="3214710" cy="3857652"/>
          </a:xfrm>
        </p:grpSpPr>
        <p:sp>
          <p:nvSpPr>
            <p:cNvPr id="38" name="矩形 37"/>
            <p:cNvSpPr/>
            <p:nvPr/>
          </p:nvSpPr>
          <p:spPr>
            <a:xfrm>
              <a:off x="642897" y="2830507"/>
              <a:ext cx="3214710" cy="2928958"/>
            </a:xfrm>
            <a:prstGeom prst="rect">
              <a:avLst/>
            </a:prstGeom>
            <a:no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642897" y="1901813"/>
              <a:ext cx="3214710" cy="1428760"/>
            </a:xfrm>
            <a:prstGeom prst="round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4"/>
            <p:cNvSpPr txBox="1"/>
            <p:nvPr/>
          </p:nvSpPr>
          <p:spPr>
            <a:xfrm>
              <a:off x="714335" y="2116127"/>
              <a:ext cx="3143272" cy="3416320"/>
            </a:xfrm>
            <a:prstGeom prst="rect">
              <a:avLst/>
            </a:prstGeom>
            <a:noFill/>
          </p:spPr>
          <p:txBody>
            <a:bodyPr wrap="square" rtlCol="0">
              <a:spAutoFit/>
            </a:bodyPr>
            <a:lstStyle/>
            <a:p>
              <a:r>
                <a:rPr lang="zh-CN" altLang="en-US" sz="3200" dirty="0">
                  <a:solidFill>
                    <a:schemeClr val="bg1"/>
                  </a:solidFill>
                  <a:ea typeface="微软雅黑" panose="020B0503020204020204" pitchFamily="34" charset="-122"/>
                </a:rPr>
                <a:t>课后作业实践</a:t>
              </a:r>
              <a:endParaRPr lang="en-US" altLang="zh-CN" sz="3200" dirty="0">
                <a:solidFill>
                  <a:schemeClr val="bg1"/>
                </a:solidFill>
                <a:ea typeface="微软雅黑" panose="020B0503020204020204" pitchFamily="34" charset="-122"/>
              </a:endParaRPr>
            </a:p>
            <a:p>
              <a:r>
                <a:rPr lang="zh-CN" altLang="en-US" sz="3200" dirty="0">
                  <a:solidFill>
                    <a:schemeClr val="bg1"/>
                  </a:solidFill>
                  <a:ea typeface="微软雅黑" panose="020B0503020204020204" pitchFamily="34" charset="-122"/>
                </a:rPr>
                <a:t>设计创新：</a:t>
              </a:r>
              <a:endParaRPr lang="en-US" altLang="zh-CN" sz="3200" dirty="0">
                <a:solidFill>
                  <a:schemeClr val="bg1"/>
                </a:solidFill>
                <a:ea typeface="微软雅黑" panose="020B0503020204020204" pitchFamily="34" charset="-122"/>
              </a:endParaRPr>
            </a:p>
            <a:p>
              <a:endParaRPr lang="en-US" altLang="zh-CN" sz="3200" dirty="0">
                <a:solidFill>
                  <a:schemeClr val="tx1">
                    <a:lumMod val="65000"/>
                    <a:lumOff val="35000"/>
                  </a:schemeClr>
                </a:solidFill>
                <a:ea typeface="微软雅黑" panose="020B0503020204020204" pitchFamily="34" charset="-122"/>
              </a:endParaRPr>
            </a:p>
            <a:p>
              <a:r>
                <a:rPr lang="zh-CN" altLang="en-US" sz="2400" dirty="0">
                  <a:solidFill>
                    <a:schemeClr val="tx1">
                      <a:lumMod val="65000"/>
                      <a:lumOff val="35000"/>
                    </a:schemeClr>
                  </a:solidFill>
                  <a:ea typeface="微软雅黑" panose="020B0503020204020204" pitchFamily="34" charset="-122"/>
                </a:rPr>
                <a:t>随着课程的深入，</a:t>
              </a:r>
              <a:r>
                <a:rPr lang="zh-CN" altLang="en-US" sz="2400" b="1" dirty="0">
                  <a:solidFill>
                    <a:schemeClr val="tx1">
                      <a:lumMod val="65000"/>
                      <a:lumOff val="35000"/>
                    </a:schemeClr>
                  </a:solidFill>
                  <a:ea typeface="微软雅黑" panose="020B0503020204020204" pitchFamily="34" charset="-122"/>
                </a:rPr>
                <a:t>从个人任务</a:t>
              </a:r>
              <a:r>
                <a:rPr lang="zh-CN" altLang="en-US" sz="2400" dirty="0">
                  <a:solidFill>
                    <a:schemeClr val="tx1">
                      <a:lumMod val="65000"/>
                      <a:lumOff val="35000"/>
                    </a:schemeClr>
                  </a:solidFill>
                  <a:ea typeface="微软雅黑" panose="020B0503020204020204" pitchFamily="34" charset="-122"/>
                </a:rPr>
                <a:t>向</a:t>
              </a:r>
              <a:r>
                <a:rPr lang="zh-CN" altLang="en-US" sz="2400" b="1" dirty="0">
                  <a:solidFill>
                    <a:schemeClr val="tx1">
                      <a:lumMod val="65000"/>
                      <a:lumOff val="35000"/>
                    </a:schemeClr>
                  </a:solidFill>
                  <a:ea typeface="微软雅黑" panose="020B0503020204020204" pitchFamily="34" charset="-122"/>
                </a:rPr>
                <a:t>小组任务</a:t>
              </a:r>
              <a:r>
                <a:rPr lang="zh-CN" altLang="en-US" sz="2400" dirty="0">
                  <a:solidFill>
                    <a:schemeClr val="tx1">
                      <a:lumMod val="65000"/>
                      <a:lumOff val="35000"/>
                    </a:schemeClr>
                  </a:solidFill>
                  <a:ea typeface="微软雅黑" panose="020B0503020204020204" pitchFamily="34" charset="-122"/>
                </a:rPr>
                <a:t>转变，根据学习阶段进行学习任务和实践性作业设计。</a:t>
              </a:r>
            </a:p>
          </p:txBody>
        </p:sp>
      </p:grpSp>
      <p:sp>
        <p:nvSpPr>
          <p:cNvPr id="31" name="Rectangle 19"/>
          <p:cNvSpPr/>
          <p:nvPr/>
        </p:nvSpPr>
        <p:spPr>
          <a:xfrm>
            <a:off x="1072824" y="361768"/>
            <a:ext cx="8603637" cy="584775"/>
          </a:xfrm>
          <a:prstGeom prst="rect">
            <a:avLst/>
          </a:prstGeom>
        </p:spPr>
        <p:txBody>
          <a:bodyPr wrap="none">
            <a:spAutoFit/>
          </a:bodyPr>
          <a:lstStyle/>
          <a:p>
            <a:r>
              <a:rPr lang="zh-CN" altLang="en-US" sz="3200" b="1" dirty="0">
                <a:solidFill>
                  <a:schemeClr val="tx1">
                    <a:lumMod val="65000"/>
                    <a:lumOff val="35000"/>
                  </a:schemeClr>
                </a:solidFill>
                <a:ea typeface="微软雅黑" panose="020B0503020204020204" pitchFamily="34" charset="-122"/>
              </a:rPr>
              <a:t>创新实践介绍</a:t>
            </a:r>
            <a:r>
              <a:rPr lang="en-US" altLang="zh-CN" sz="3200" b="1" dirty="0">
                <a:solidFill>
                  <a:schemeClr val="tx1">
                    <a:lumMod val="65000"/>
                    <a:lumOff val="35000"/>
                  </a:schemeClr>
                </a:solidFill>
                <a:ea typeface="微软雅黑" panose="020B0503020204020204" pitchFamily="34" charset="-122"/>
              </a:rPr>
              <a:t>——</a:t>
            </a:r>
            <a:r>
              <a:rPr lang="zh-CN" altLang="en-US" sz="3200" b="1" dirty="0">
                <a:solidFill>
                  <a:schemeClr val="tx1">
                    <a:lumMod val="65000"/>
                    <a:lumOff val="35000"/>
                  </a:schemeClr>
                </a:solidFill>
                <a:ea typeface="微软雅黑" panose="020B0503020204020204" pitchFamily="34" charset="-122"/>
              </a:rPr>
              <a:t>课后作业实践</a:t>
            </a:r>
            <a:r>
              <a:rPr lang="en-US" altLang="zh-CN" sz="3200" b="1" dirty="0">
                <a:solidFill>
                  <a:schemeClr val="tx1">
                    <a:lumMod val="65000"/>
                    <a:lumOff val="35000"/>
                  </a:schemeClr>
                </a:solidFill>
                <a:ea typeface="微软雅黑" panose="020B0503020204020204" pitchFamily="34" charset="-122"/>
              </a:rPr>
              <a:t>&amp;</a:t>
            </a:r>
            <a:r>
              <a:rPr lang="zh-CN" altLang="en-US" sz="3200" b="1" dirty="0">
                <a:solidFill>
                  <a:schemeClr val="tx1">
                    <a:lumMod val="65000"/>
                    <a:lumOff val="35000"/>
                  </a:schemeClr>
                </a:solidFill>
                <a:ea typeface="微软雅黑" panose="020B0503020204020204" pitchFamily="34" charset="-122"/>
              </a:rPr>
              <a:t>课程成绩评定</a:t>
            </a:r>
          </a:p>
        </p:txBody>
      </p:sp>
      <p:sp>
        <p:nvSpPr>
          <p:cNvPr id="32" name="Oval 11"/>
          <p:cNvSpPr/>
          <p:nvPr/>
        </p:nvSpPr>
        <p:spPr>
          <a:xfrm>
            <a:off x="409225"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3" name="Oval 11"/>
          <p:cNvSpPr/>
          <p:nvPr/>
        </p:nvSpPr>
        <p:spPr>
          <a:xfrm>
            <a:off x="555092" y="332869"/>
            <a:ext cx="399850" cy="39985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52" name="组合 51"/>
          <p:cNvGrpSpPr/>
          <p:nvPr/>
        </p:nvGrpSpPr>
        <p:grpSpPr>
          <a:xfrm>
            <a:off x="9001143" y="1901813"/>
            <a:ext cx="3214710" cy="3857652"/>
            <a:chOff x="642897" y="1901813"/>
            <a:chExt cx="3214710" cy="3857652"/>
          </a:xfrm>
        </p:grpSpPr>
        <p:sp>
          <p:nvSpPr>
            <p:cNvPr id="53" name="矩形 52"/>
            <p:cNvSpPr/>
            <p:nvPr/>
          </p:nvSpPr>
          <p:spPr>
            <a:xfrm>
              <a:off x="642897" y="2830507"/>
              <a:ext cx="3214710" cy="2928958"/>
            </a:xfrm>
            <a:prstGeom prst="rect">
              <a:avLst/>
            </a:prstGeom>
            <a:no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642897" y="1901813"/>
              <a:ext cx="3214710" cy="1428760"/>
            </a:xfrm>
            <a:prstGeom prst="roundRect">
              <a:avLst/>
            </a:prstGeom>
            <a:solidFill>
              <a:srgbClr val="B61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24"/>
            <p:cNvSpPr txBox="1"/>
            <p:nvPr/>
          </p:nvSpPr>
          <p:spPr>
            <a:xfrm>
              <a:off x="714335" y="2116127"/>
              <a:ext cx="3143272" cy="3416320"/>
            </a:xfrm>
            <a:prstGeom prst="rect">
              <a:avLst/>
            </a:prstGeom>
            <a:noFill/>
          </p:spPr>
          <p:txBody>
            <a:bodyPr wrap="square" rtlCol="0">
              <a:spAutoFit/>
            </a:bodyPr>
            <a:lstStyle/>
            <a:p>
              <a:r>
                <a:rPr lang="zh-CN" altLang="en-US" sz="3200" dirty="0">
                  <a:solidFill>
                    <a:schemeClr val="bg1"/>
                  </a:solidFill>
                  <a:ea typeface="微软雅黑" panose="020B0503020204020204" pitchFamily="34" charset="-122"/>
                </a:rPr>
                <a:t>课程成绩评定</a:t>
              </a:r>
              <a:endParaRPr lang="en-US" altLang="zh-CN" sz="3200" dirty="0">
                <a:solidFill>
                  <a:schemeClr val="bg1"/>
                </a:solidFill>
                <a:ea typeface="微软雅黑" panose="020B0503020204020204" pitchFamily="34" charset="-122"/>
              </a:endParaRPr>
            </a:p>
            <a:p>
              <a:r>
                <a:rPr lang="zh-CN" altLang="en-US" sz="3200" dirty="0">
                  <a:solidFill>
                    <a:schemeClr val="bg1"/>
                  </a:solidFill>
                  <a:ea typeface="微软雅黑" panose="020B0503020204020204" pitchFamily="34" charset="-122"/>
                </a:rPr>
                <a:t>创新</a:t>
              </a:r>
              <a:r>
                <a:rPr lang="en-US" altLang="zh-CN" sz="3200" dirty="0">
                  <a:solidFill>
                    <a:schemeClr val="bg1"/>
                  </a:solidFill>
                  <a:ea typeface="微软雅黑" panose="020B0503020204020204" pitchFamily="34" charset="-122"/>
                </a:rPr>
                <a:t>:</a:t>
              </a:r>
              <a:endParaRPr lang="zh-CN" altLang="en-US" sz="3200" dirty="0">
                <a:solidFill>
                  <a:schemeClr val="bg1"/>
                </a:solidFill>
                <a:ea typeface="微软雅黑" panose="020B0503020204020204" pitchFamily="34" charset="-122"/>
              </a:endParaRPr>
            </a:p>
            <a:p>
              <a:endParaRPr lang="en-US" altLang="zh-CN" sz="3200" dirty="0">
                <a:solidFill>
                  <a:schemeClr val="tx1">
                    <a:lumMod val="65000"/>
                    <a:lumOff val="35000"/>
                  </a:schemeClr>
                </a:solidFill>
                <a:ea typeface="微软雅黑" panose="020B0503020204020204" pitchFamily="34" charset="-122"/>
              </a:endParaRPr>
            </a:p>
            <a:p>
              <a:r>
                <a:rPr lang="zh-CN" altLang="en-US" sz="2400" dirty="0">
                  <a:solidFill>
                    <a:schemeClr val="tx1">
                      <a:lumMod val="65000"/>
                      <a:lumOff val="35000"/>
                    </a:schemeClr>
                  </a:solidFill>
                  <a:ea typeface="微软雅黑" panose="020B0503020204020204" pitchFamily="34" charset="-122"/>
                </a:rPr>
                <a:t>采用期末笔试、学生个人平时成绩、小组成绩</a:t>
              </a:r>
              <a:r>
                <a:rPr lang="zh-CN" altLang="en-US" sz="2400" b="1" dirty="0">
                  <a:solidFill>
                    <a:schemeClr val="tx1">
                      <a:lumMod val="65000"/>
                      <a:lumOff val="35000"/>
                    </a:schemeClr>
                  </a:solidFill>
                  <a:ea typeface="微软雅黑" panose="020B0503020204020204" pitchFamily="34" charset="-122"/>
                </a:rPr>
                <a:t>三方位评定</a:t>
              </a:r>
              <a:r>
                <a:rPr lang="zh-CN" altLang="en-US" sz="2400" dirty="0">
                  <a:solidFill>
                    <a:schemeClr val="tx1">
                      <a:lumMod val="65000"/>
                      <a:lumOff val="35000"/>
                    </a:schemeClr>
                  </a:solidFill>
                  <a:ea typeface="微软雅黑" panose="020B0503020204020204" pitchFamily="34" charset="-122"/>
                </a:rPr>
                <a:t>的创新模式，比例分别占</a:t>
              </a:r>
              <a:r>
                <a:rPr lang="en-US" altLang="zh-CN" sz="2400" dirty="0">
                  <a:solidFill>
                    <a:schemeClr val="tx1">
                      <a:lumMod val="65000"/>
                      <a:lumOff val="35000"/>
                    </a:schemeClr>
                  </a:solidFill>
                  <a:ea typeface="微软雅黑" panose="020B0503020204020204" pitchFamily="34" charset="-122"/>
                </a:rPr>
                <a:t>50%</a:t>
              </a:r>
              <a:r>
                <a:rPr lang="zh-CN" altLang="en-US" sz="2400" dirty="0">
                  <a:solidFill>
                    <a:schemeClr val="tx1">
                      <a:lumMod val="65000"/>
                      <a:lumOff val="35000"/>
                    </a:schemeClr>
                  </a:solidFill>
                  <a:ea typeface="微软雅黑" panose="020B0503020204020204" pitchFamily="34" charset="-122"/>
                </a:rPr>
                <a:t>、</a:t>
              </a:r>
              <a:r>
                <a:rPr lang="en-US" altLang="zh-CN" sz="2400" dirty="0">
                  <a:solidFill>
                    <a:schemeClr val="tx1">
                      <a:lumMod val="65000"/>
                      <a:lumOff val="35000"/>
                    </a:schemeClr>
                  </a:solidFill>
                  <a:ea typeface="微软雅黑" panose="020B0503020204020204" pitchFamily="34" charset="-122"/>
                </a:rPr>
                <a:t>20%</a:t>
              </a:r>
              <a:r>
                <a:rPr lang="zh-CN" altLang="en-US" sz="2400" dirty="0">
                  <a:solidFill>
                    <a:schemeClr val="tx1">
                      <a:lumMod val="65000"/>
                      <a:lumOff val="35000"/>
                    </a:schemeClr>
                  </a:solidFill>
                  <a:ea typeface="微软雅黑" panose="020B0503020204020204" pitchFamily="34" charset="-122"/>
                </a:rPr>
                <a:t>、</a:t>
              </a:r>
              <a:r>
                <a:rPr lang="en-US" altLang="zh-CN" sz="2400" dirty="0">
                  <a:solidFill>
                    <a:schemeClr val="tx1">
                      <a:lumMod val="65000"/>
                      <a:lumOff val="35000"/>
                    </a:schemeClr>
                  </a:solidFill>
                  <a:ea typeface="微软雅黑" panose="020B0503020204020204" pitchFamily="34" charset="-122"/>
                </a:rPr>
                <a:t>30%</a:t>
              </a:r>
              <a:r>
                <a:rPr lang="zh-CN" altLang="en-US" sz="2400" dirty="0">
                  <a:solidFill>
                    <a:schemeClr val="tx1">
                      <a:lumMod val="65000"/>
                      <a:lumOff val="35000"/>
                    </a:schemeClr>
                  </a:solidFill>
                  <a:ea typeface="微软雅黑" panose="020B0503020204020204" pitchFamily="34" charset="-122"/>
                </a:rPr>
                <a:t>。</a:t>
              </a:r>
            </a:p>
          </p:txBody>
        </p:sp>
      </p:grpSp>
    </p:spTree>
    <p:extLst>
      <p:ext uri="{BB962C8B-B14F-4D97-AF65-F5344CB8AC3E}">
        <p14:creationId xmlns:p14="http://schemas.microsoft.com/office/powerpoint/2010/main" val="364473192"/>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20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58750" cy="7233047"/>
          </a:xfrm>
          <a:prstGeom prst="rect">
            <a:avLst/>
          </a:prstGeom>
        </p:spPr>
      </p:pic>
      <p:sp>
        <p:nvSpPr>
          <p:cNvPr id="2" name="圆角矩形 1"/>
          <p:cNvSpPr/>
          <p:nvPr/>
        </p:nvSpPr>
        <p:spPr>
          <a:xfrm>
            <a:off x="236687" y="124135"/>
            <a:ext cx="12385376" cy="6984776"/>
          </a:xfrm>
          <a:prstGeom prst="roundRect">
            <a:avLst/>
          </a:prstGeom>
          <a:solidFill>
            <a:srgbClr val="1C1C1C">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771319" y="1630024"/>
            <a:ext cx="2168810" cy="1520416"/>
          </a:xfrm>
          <a:prstGeom prst="rect">
            <a:avLst/>
          </a:prstGeom>
          <a:noFill/>
        </p:spPr>
        <p:txBody>
          <a:bodyPr wrap="square" rtlCol="0">
            <a:spAutoFit/>
          </a:bodyPr>
          <a:lstStyle/>
          <a:p>
            <a:pPr algn="ctr"/>
            <a:r>
              <a:rPr lang="en-US" altLang="zh-CN"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rPr>
              <a:t>03</a:t>
            </a:r>
            <a:endParaRPr lang="zh-CN" altLang="en-US" sz="9280" dirty="0">
              <a:solidFill>
                <a:schemeClr val="bg1"/>
              </a:solidFill>
              <a:effectLst>
                <a:outerShdw blurRad="38100" dist="38100" dir="2700000" algn="tl">
                  <a:srgbClr val="000000">
                    <a:alpha val="43137"/>
                  </a:srgbClr>
                </a:outerShdw>
              </a:effectLst>
              <a:latin typeface="Agency FB" panose="020B0503020202020204" pitchFamily="34" charset="0"/>
              <a:ea typeface="Kozuka Gothic Pro B" panose="020B0800000000000000" pitchFamily="34" charset="-128"/>
            </a:endParaRPr>
          </a:p>
        </p:txBody>
      </p:sp>
      <p:sp>
        <p:nvSpPr>
          <p:cNvPr id="26" name="矩形 25"/>
          <p:cNvSpPr/>
          <p:nvPr/>
        </p:nvSpPr>
        <p:spPr>
          <a:xfrm>
            <a:off x="5976574" y="2897859"/>
            <a:ext cx="3758303" cy="676660"/>
          </a:xfrm>
          <a:prstGeom prst="rect">
            <a:avLst/>
          </a:prstGeom>
        </p:spPr>
        <p:txBody>
          <a:bodyPr wrap="square">
            <a:spAutoFit/>
          </a:bodyPr>
          <a:lstStyle/>
          <a:p>
            <a:pPr algn="ctr"/>
            <a:r>
              <a:rPr lang="zh-CN" altLang="en-US" sz="3797" dirty="0">
                <a:solidFill>
                  <a:srgbClr val="B619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学生、同事评价</a:t>
            </a:r>
          </a:p>
        </p:txBody>
      </p:sp>
      <p:sp>
        <p:nvSpPr>
          <p:cNvPr id="27" name="文本框 26"/>
          <p:cNvSpPr txBox="1"/>
          <p:nvPr/>
        </p:nvSpPr>
        <p:spPr>
          <a:xfrm>
            <a:off x="5949273" y="3547660"/>
            <a:ext cx="3812907" cy="390941"/>
          </a:xfrm>
          <a:prstGeom prst="rect">
            <a:avLst/>
          </a:prstGeom>
          <a:noFill/>
        </p:spPr>
        <p:txBody>
          <a:bodyPr wrap="square" rtlCol="0">
            <a:spAutoFit/>
          </a:bodyPr>
          <a:lstStyle/>
          <a:p>
            <a:pPr algn="ctr">
              <a:lnSpc>
                <a:spcPct val="150000"/>
              </a:lnSpc>
            </a:pPr>
            <a:r>
              <a:rPr lang="en-US" altLang="zh-CN" sz="1476" dirty="0">
                <a:solidFill>
                  <a:schemeClr val="bg1">
                    <a:lumMod val="95000"/>
                  </a:schemeClr>
                </a:solidFill>
                <a:latin typeface="Arial" panose="020B0604020202020204" pitchFamily="34" charset="0"/>
                <a:cs typeface="Arial" panose="020B0604020202020204" pitchFamily="34" charset="0"/>
              </a:rPr>
              <a:t>Reviews of students and colleagues</a:t>
            </a:r>
          </a:p>
        </p:txBody>
      </p:sp>
      <p:sp>
        <p:nvSpPr>
          <p:cNvPr id="28" name="矩形 27"/>
          <p:cNvSpPr/>
          <p:nvPr/>
        </p:nvSpPr>
        <p:spPr>
          <a:xfrm>
            <a:off x="9287182" y="3198653"/>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5078474" y="3174546"/>
            <a:ext cx="1345796" cy="45719"/>
          </a:xfrm>
          <a:prstGeom prst="rect">
            <a:avLst/>
          </a:prstGeom>
          <a:gradFill flip="none" rotWithShape="1">
            <a:gsLst>
              <a:gs pos="0">
                <a:schemeClr val="bg1">
                  <a:lumMod val="0"/>
                  <a:lumOff val="100000"/>
                  <a:alpha val="0"/>
                </a:schemeClr>
              </a:gs>
              <a:gs pos="53200">
                <a:srgbClr val="FFFFFF"/>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0027" y="654832"/>
            <a:ext cx="4042207" cy="6430782"/>
          </a:xfrm>
          <a:prstGeom prst="rect">
            <a:avLst/>
          </a:prstGeom>
        </p:spPr>
      </p:pic>
    </p:spTree>
    <p:extLst>
      <p:ext uri="{BB962C8B-B14F-4D97-AF65-F5344CB8AC3E}">
        <p14:creationId xmlns:p14="http://schemas.microsoft.com/office/powerpoint/2010/main" val="321729543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par>
                                <p:cTn id="26" presetID="23" presetClass="entr" presetSubtype="32"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ppt_w"/>
                                          </p:val>
                                        </p:tav>
                                        <p:tav tm="100000">
                                          <p:val>
                                            <p:strVal val="#ppt_w"/>
                                          </p:val>
                                        </p:tav>
                                      </p:tavLst>
                                    </p:anim>
                                    <p:anim calcmode="lin" valueType="num">
                                      <p:cBhvr>
                                        <p:cTn id="29"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12.pptx"/>
</p:tagLst>
</file>

<file path=ppt/tags/tag2.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913</Words>
  <Application>Microsoft Office PowerPoint</Application>
  <PresentationFormat>自定义</PresentationFormat>
  <Paragraphs>114</Paragraphs>
  <Slides>19</Slides>
  <Notes>19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Gill Sans</vt:lpstr>
      <vt:lpstr>Helvetica Light</vt:lpstr>
      <vt:lpstr>Kozuka Gothic Pro B</vt:lpstr>
      <vt:lpstr>Lato</vt:lpstr>
      <vt:lpstr>Lato Regular</vt:lpstr>
      <vt:lpstr>ＭＳ Ｐゴシック</vt:lpstr>
      <vt:lpstr>ＭＳ Ｐゴシック</vt:lpstr>
      <vt:lpstr>宋体</vt:lpstr>
      <vt:lpstr>微软雅黑</vt:lpstr>
      <vt:lpstr>Agency FB</vt:lpstr>
      <vt:lpstr>Arial</vt:lpstr>
      <vt:lpstr>Calibri</vt:lpstr>
      <vt:lpstr>Helvetica</vt:lpstr>
      <vt:lpstr>Times New Roman</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通用商务汇报</dc:title>
  <dc:creator/>
  <cp:keywords>第一PPT www.1ppt.com</cp:keywords>
  <cp:lastModifiedBy/>
  <cp:revision>1</cp:revision>
  <dcterms:created xsi:type="dcterms:W3CDTF">2016-09-14T13:51:06Z</dcterms:created>
  <dcterms:modified xsi:type="dcterms:W3CDTF">2017-09-20T08:44:48Z</dcterms:modified>
</cp:coreProperties>
</file>