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72" r:id="rId13"/>
    <p:sldId id="268" r:id="rId14"/>
    <p:sldId id="269" r:id="rId15"/>
    <p:sldId id="270" r:id="rId16"/>
    <p:sldId id="271" r:id="rId17"/>
    <p:sldId id="274" r:id="rId18"/>
    <p:sldId id="277" r:id="rId19"/>
    <p:sldId id="276" r:id="rId20"/>
    <p:sldId id="275" r:id="rId21"/>
    <p:sldId id="278" r:id="rId22"/>
    <p:sldId id="279" r:id="rId23"/>
    <p:sldId id="280" r:id="rId24"/>
    <p:sldId id="281" r:id="rId25"/>
    <p:sldId id="282" r:id="rId26"/>
  </p:sldIdLst>
  <p:sldSz cx="10795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87" autoAdjust="0"/>
  </p:normalViewPr>
  <p:slideViewPr>
    <p:cSldViewPr snapToGrid="0">
      <p:cViewPr>
        <p:scale>
          <a:sx n="65" d="100"/>
          <a:sy n="65" d="100"/>
        </p:scale>
        <p:origin x="898" y="139"/>
      </p:cViewPr>
      <p:guideLst/>
    </p:cSldViewPr>
  </p:slideViewPr>
  <p:notesTextViewPr>
    <p:cViewPr>
      <p:scale>
        <a:sx n="1" d="1"/>
        <a:sy n="1" d="1"/>
      </p:scale>
      <p:origin x="0" y="0"/>
    </p:cViewPr>
  </p:notesTextViewPr>
  <p:sorterViewPr>
    <p:cViewPr>
      <p:scale>
        <a:sx n="100" d="100"/>
        <a:sy n="100" d="100"/>
      </p:scale>
      <p:origin x="0" y="-300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730250" y="685800"/>
            <a:ext cx="53975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defRPr>
                <a:solidFill>
                  <a:srgbClr val="0070C0"/>
                </a:solidFill>
              </a:defRPr>
            </a:pPr>
            <a:r>
              <a:t>以</a:t>
            </a:r>
            <a:r>
              <a:rPr b="1"/>
              <a:t>港口物流、智慧物流两个</a:t>
            </a:r>
            <a:r>
              <a:t>方向为突破口，形成在“面向港口供应链的智慧物流”方面的专业特色。</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30250" y="685800"/>
            <a:ext cx="5397500" cy="3429000"/>
          </a:xfrm>
        </p:spPr>
      </p:sp>
      <p:sp>
        <p:nvSpPr>
          <p:cNvPr id="3" name="备注占位符 2"/>
          <p:cNvSpPr>
            <a:spLocks noGrp="1"/>
          </p:cNvSpPr>
          <p:nvPr>
            <p:ph type="body" idx="1"/>
          </p:nvPr>
        </p:nvSpPr>
        <p:spPr/>
        <p:txBody>
          <a:bodyPr/>
          <a:lstStyle/>
          <a:p>
            <a:r>
              <a:rPr lang="zh-CN" altLang="en-US" dirty="0"/>
              <a:t>类似列方程解方程一样得到创意的全解</a:t>
            </a:r>
          </a:p>
        </p:txBody>
      </p:sp>
    </p:spTree>
    <p:extLst>
      <p:ext uri="{BB962C8B-B14F-4D97-AF65-F5344CB8AC3E}">
        <p14:creationId xmlns:p14="http://schemas.microsoft.com/office/powerpoint/2010/main" val="98640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pPr>
              <a:defRPr>
                <a:solidFill>
                  <a:srgbClr val="0070C0"/>
                </a:solidFill>
              </a:defRPr>
            </a:pPr>
            <a:r>
              <a:t>以</a:t>
            </a:r>
            <a:r>
              <a:rPr b="1"/>
              <a:t>港口物流、智慧物流两个</a:t>
            </a:r>
            <a:r>
              <a:t>方向为突破口，形成在“面向港口供应链的智慧物流”方面的专业特色。</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730250" y="685800"/>
            <a:ext cx="5397500" cy="3429000"/>
          </a:xfrm>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pPr>
              <a:defRPr>
                <a:solidFill>
                  <a:srgbClr val="0070C0"/>
                </a:solidFill>
              </a:defRPr>
            </a:pPr>
            <a:r>
              <a:t>以</a:t>
            </a:r>
            <a:r>
              <a:rPr b="1"/>
              <a:t>港口物流、智慧物流两个</a:t>
            </a:r>
            <a:r>
              <a:t>方向为突破口，形成在“面向港口供应链的智慧物流”方面的专业特色。</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730250" y="685800"/>
            <a:ext cx="53975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a:defRPr>
                <a:solidFill>
                  <a:srgbClr val="0070C0"/>
                </a:solidFill>
              </a:defRPr>
            </a:pPr>
            <a:r>
              <a:t>以</a:t>
            </a:r>
            <a:r>
              <a:rPr b="1"/>
              <a:t>港口物流、智慧物流两个</a:t>
            </a:r>
            <a:r>
              <a:t>方向为突破口，形成在“面向港口供应链的智慧物流”方面的专业特色。</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730250" y="685800"/>
            <a:ext cx="53975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defRPr>
                <a:solidFill>
                  <a:srgbClr val="0070C0"/>
                </a:solidFill>
              </a:defRPr>
            </a:pPr>
            <a:r>
              <a:t>以</a:t>
            </a:r>
            <a:r>
              <a:rPr b="1"/>
              <a:t>港口物流、智慧物流两个</a:t>
            </a:r>
            <a:r>
              <a:t>方向为突破口，形成在“面向港口供应链的智慧物流”方面的专业特色。</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730250" y="685800"/>
            <a:ext cx="53975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pPr>
              <a:defRPr>
                <a:solidFill>
                  <a:srgbClr val="0070C0"/>
                </a:solidFill>
              </a:defRPr>
            </a:pPr>
            <a:r>
              <a:t>以</a:t>
            </a:r>
            <a:r>
              <a:rPr b="1"/>
              <a:t>港口物流、智慧物流两个</a:t>
            </a:r>
            <a:r>
              <a:t>方向为突破口，形成在“面向港口供应链的智慧物流”方面的专业特色。</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730250" y="685800"/>
            <a:ext cx="5397500" cy="3429000"/>
          </a:xfrm>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defRPr>
                <a:solidFill>
                  <a:srgbClr val="0070C0"/>
                </a:solidFill>
              </a:defRPr>
            </a:pPr>
            <a:r>
              <a:t>以</a:t>
            </a:r>
            <a:r>
              <a:rPr b="1"/>
              <a:t>港口物流、智慧物流两个</a:t>
            </a:r>
            <a:r>
              <a:t>方向为突破口，形成在“面向港口供应链的智慧物流”方面的专业特色。</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730250" y="685800"/>
            <a:ext cx="53975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marL="136859" indent="-136859" defTabSz="832103">
              <a:lnSpc>
                <a:spcPct val="120000"/>
              </a:lnSpc>
              <a:spcBef>
                <a:spcPts val="300"/>
              </a:spcBef>
              <a:buFontTx/>
              <a:defRPr sz="1600">
                <a:latin typeface="Times"/>
                <a:ea typeface="Times"/>
                <a:cs typeface="Times"/>
                <a:sym typeface="Times"/>
              </a:defRPr>
            </a:pPr>
            <a:r>
              <a:rPr lang="zh-CN" altLang="en-US" dirty="0"/>
              <a:t>主持和主参各类教学改革和教研项目</a:t>
            </a:r>
            <a:r>
              <a:rPr lang="en-US" altLang="zh-CN" b="1" dirty="0"/>
              <a:t>6</a:t>
            </a:r>
            <a:r>
              <a:rPr lang="zh-CN" altLang="en-US" dirty="0"/>
              <a:t>项</a:t>
            </a:r>
            <a:endParaRPr lang="zh-CN" altLang="en-US" b="1" dirty="0"/>
          </a:p>
          <a:p>
            <a:pPr marL="676084" lvl="1" indent="-260031" defTabSz="832103">
              <a:lnSpc>
                <a:spcPct val="120000"/>
              </a:lnSpc>
              <a:spcBef>
                <a:spcPts val="300"/>
              </a:spcBef>
              <a:buClr>
                <a:srgbClr val="7067AF"/>
              </a:buClr>
              <a:buSzPct val="75000"/>
              <a:buFontTx/>
              <a:buChar char="£"/>
              <a:defRPr sz="1600">
                <a:latin typeface="Times"/>
                <a:ea typeface="Times"/>
                <a:cs typeface="Times"/>
                <a:sym typeface="Times"/>
              </a:defRPr>
            </a:pPr>
            <a:r>
              <a:rPr lang="zh-CN" altLang="en-US" dirty="0"/>
              <a:t>泛在信息环境下本科生协同创新能力培养机制研究，浙江省教育科学规划课题</a:t>
            </a:r>
          </a:p>
          <a:p>
            <a:pPr marL="676084" lvl="1" indent="-260031" defTabSz="832103">
              <a:lnSpc>
                <a:spcPct val="120000"/>
              </a:lnSpc>
              <a:spcBef>
                <a:spcPts val="300"/>
              </a:spcBef>
              <a:buClr>
                <a:srgbClr val="7067AF"/>
              </a:buClr>
              <a:buSzPct val="75000"/>
              <a:buFontTx/>
              <a:buChar char="£"/>
              <a:defRPr sz="1600">
                <a:latin typeface="Times"/>
                <a:ea typeface="Times"/>
                <a:cs typeface="Times"/>
                <a:sym typeface="Times"/>
              </a:defRPr>
            </a:pPr>
            <a:r>
              <a:rPr lang="zh-CN" altLang="en-US" dirty="0"/>
              <a:t>基于可拓学的创业教育方法论研究与实践，浙江省高等教育教学改革项目</a:t>
            </a:r>
          </a:p>
          <a:p>
            <a:pPr marL="136859" indent="-136859" defTabSz="832103">
              <a:lnSpc>
                <a:spcPct val="120000"/>
              </a:lnSpc>
              <a:spcBef>
                <a:spcPts val="300"/>
              </a:spcBef>
              <a:buFontTx/>
              <a:defRPr sz="1600">
                <a:latin typeface="Times"/>
                <a:ea typeface="Times"/>
                <a:cs typeface="Times"/>
                <a:sym typeface="Times"/>
              </a:defRPr>
            </a:pPr>
            <a:r>
              <a:rPr lang="zh-CN" altLang="en-US" dirty="0"/>
              <a:t>撰写教研论文</a:t>
            </a:r>
            <a:r>
              <a:rPr lang="en-US" altLang="zh-CN" b="1" dirty="0"/>
              <a:t>12</a:t>
            </a:r>
            <a:r>
              <a:rPr lang="zh-CN" altLang="en-US" dirty="0"/>
              <a:t>篇，</a:t>
            </a:r>
            <a:r>
              <a:rPr lang="zh-CN" altLang="en-US" b="1" dirty="0"/>
              <a:t>其中</a:t>
            </a:r>
            <a:r>
              <a:rPr lang="en-US" altLang="zh-CN" b="1" dirty="0"/>
              <a:t>CPCI-SSH</a:t>
            </a:r>
            <a:r>
              <a:rPr lang="zh-CN" altLang="en-US" b="1" dirty="0"/>
              <a:t>收录论文</a:t>
            </a:r>
            <a:r>
              <a:rPr lang="en-US" altLang="zh-CN" b="1" dirty="0"/>
              <a:t>5</a:t>
            </a:r>
            <a:r>
              <a:rPr lang="zh-CN" altLang="en-US" b="1" dirty="0"/>
              <a:t>篇</a:t>
            </a:r>
            <a:r>
              <a:rPr lang="zh-CN" altLang="en-US" dirty="0"/>
              <a:t>：</a:t>
            </a:r>
            <a:endParaRPr lang="zh-CN" altLang="en-US" b="1" dirty="0"/>
          </a:p>
          <a:p>
            <a:pPr marL="136859" indent="-136859" defTabSz="832103">
              <a:lnSpc>
                <a:spcPct val="120000"/>
              </a:lnSpc>
              <a:spcBef>
                <a:spcPts val="300"/>
              </a:spcBef>
              <a:buFontTx/>
              <a:defRPr sz="1600">
                <a:latin typeface="Times"/>
                <a:ea typeface="Times"/>
                <a:cs typeface="Times"/>
                <a:sym typeface="Times"/>
              </a:defRPr>
            </a:pPr>
            <a:r>
              <a:rPr lang="zh-CN" altLang="en-US" dirty="0"/>
              <a:t>与中科院大学石勇教授合作翻译美国院士</a:t>
            </a:r>
            <a:r>
              <a:rPr lang="en-US" altLang="zh-CN" b="1" dirty="0" err="1"/>
              <a:t>Saaty</a:t>
            </a:r>
            <a:r>
              <a:rPr lang="zh-CN" altLang="en-US" dirty="0"/>
              <a:t>的创新能力培养训练教材</a:t>
            </a:r>
            <a:r>
              <a:rPr lang="en-US" altLang="zh-CN" b="1" dirty="0"/>
              <a:t>1</a:t>
            </a:r>
            <a:r>
              <a:rPr lang="zh-CN" altLang="en-US" dirty="0"/>
              <a:t>部（机械工业出版社</a:t>
            </a:r>
            <a:r>
              <a:rPr lang="en-US" altLang="zh-CN" b="1" dirty="0"/>
              <a:t>2016</a:t>
            </a:r>
            <a:r>
              <a:rPr lang="zh-CN" altLang="en-US" dirty="0"/>
              <a:t>年出版）</a:t>
            </a:r>
            <a:endParaRPr lang="zh-CN" altLang="en-US" b="1" dirty="0"/>
          </a:p>
          <a:p>
            <a:pPr marL="136859" indent="-136859" defTabSz="832103">
              <a:lnSpc>
                <a:spcPct val="120000"/>
              </a:lnSpc>
              <a:spcBef>
                <a:spcPts val="300"/>
              </a:spcBef>
              <a:buFontTx/>
              <a:defRPr sz="1600">
                <a:latin typeface="Times"/>
                <a:ea typeface="Times"/>
                <a:cs typeface="Times"/>
                <a:sym typeface="Times"/>
              </a:defRPr>
            </a:pPr>
            <a:r>
              <a:rPr lang="zh-CN" altLang="en-US" dirty="0"/>
              <a:t>主编可拓创新思维训练教材</a:t>
            </a:r>
            <a:r>
              <a:rPr lang="en-US" altLang="zh-CN" b="1" dirty="0"/>
              <a:t>1</a:t>
            </a:r>
            <a:r>
              <a:rPr lang="zh-CN" altLang="en-US" dirty="0"/>
              <a:t>部（机械工业出版社</a:t>
            </a:r>
            <a:r>
              <a:rPr lang="en-US" altLang="zh-CN" b="1" dirty="0"/>
              <a:t>2016</a:t>
            </a:r>
            <a:r>
              <a:rPr lang="zh-CN" altLang="en-US" dirty="0"/>
              <a:t>年出版，</a:t>
            </a:r>
            <a:r>
              <a:rPr lang="en-US" altLang="zh-CN" b="1" dirty="0"/>
              <a:t>2017</a:t>
            </a:r>
            <a:r>
              <a:rPr lang="zh-CN" altLang="en-US" dirty="0"/>
              <a:t>年第二次印刷）</a:t>
            </a:r>
            <a:endParaRPr lang="zh-CN" altLang="en-US" b="1" dirty="0"/>
          </a:p>
          <a:p>
            <a:pPr marL="136859" indent="-136859" defTabSz="832103">
              <a:lnSpc>
                <a:spcPct val="120000"/>
              </a:lnSpc>
              <a:spcBef>
                <a:spcPts val="300"/>
              </a:spcBef>
              <a:buFontTx/>
              <a:defRPr sz="1600" b="1">
                <a:latin typeface="Times"/>
                <a:ea typeface="Times"/>
                <a:cs typeface="Times"/>
                <a:sym typeface="Times"/>
              </a:defRPr>
            </a:pPr>
            <a:r>
              <a:rPr lang="zh-CN" altLang="en-US" dirty="0"/>
              <a:t>思想政治教育“优秀辅导员（班主任）”</a:t>
            </a:r>
            <a:r>
              <a:rPr lang="zh-CN" altLang="en-US" b="0" dirty="0"/>
              <a:t>，宁波市教育局，</a:t>
            </a:r>
            <a:r>
              <a:rPr lang="en-US" altLang="zh-CN" dirty="0"/>
              <a:t>2015.1</a:t>
            </a:r>
            <a:endParaRPr lang="zh-CN" altLang="en-US" dirty="0">
              <a:solidFill>
                <a:srgbClr val="CC3300"/>
              </a:solidFill>
            </a:endParaRPr>
          </a:p>
          <a:p>
            <a:pPr marL="136859" indent="-136859" defTabSz="832103">
              <a:lnSpc>
                <a:spcPct val="120000"/>
              </a:lnSpc>
              <a:spcBef>
                <a:spcPts val="300"/>
              </a:spcBef>
              <a:buFontTx/>
              <a:defRPr sz="1600">
                <a:latin typeface="Times"/>
                <a:ea typeface="Times"/>
                <a:cs typeface="Times"/>
                <a:sym typeface="Times"/>
              </a:defRPr>
            </a:pPr>
            <a:r>
              <a:rPr lang="zh-CN" altLang="en-US" dirty="0"/>
              <a:t>为</a:t>
            </a:r>
            <a:r>
              <a:rPr lang="en-US" altLang="zh-CN" b="1" dirty="0"/>
              <a:t>6</a:t>
            </a:r>
            <a:r>
              <a:rPr lang="zh-CN" altLang="en-US" dirty="0"/>
              <a:t>门课程设计了实用性强的实践教学环节，均为国内高校首创</a:t>
            </a:r>
            <a:endParaRPr lang="zh-CN" altLang="en-US" b="1" dirty="0"/>
          </a:p>
          <a:p>
            <a:pPr marL="136859" indent="-136859" defTabSz="832103">
              <a:lnSpc>
                <a:spcPct val="120000"/>
              </a:lnSpc>
              <a:spcBef>
                <a:spcPts val="300"/>
              </a:spcBef>
              <a:buFontTx/>
              <a:defRPr sz="1600">
                <a:latin typeface="Times"/>
                <a:ea typeface="Times"/>
                <a:cs typeface="Times"/>
                <a:sym typeface="Times"/>
              </a:defRPr>
            </a:pPr>
            <a:r>
              <a:rPr lang="zh-CN" altLang="en-US" dirty="0"/>
              <a:t>新开设一门专业特色课程</a:t>
            </a:r>
            <a:r>
              <a:rPr lang="zh-CN" altLang="en-US" b="1" dirty="0"/>
              <a:t>“</a:t>
            </a:r>
            <a:r>
              <a:rPr lang="zh-CN" altLang="en-US" dirty="0"/>
              <a:t>可拓创新方法</a:t>
            </a:r>
            <a:r>
              <a:rPr lang="zh-CN" altLang="en-US" b="1" dirty="0"/>
              <a:t>” </a:t>
            </a:r>
          </a:p>
          <a:p>
            <a:pPr marL="136859" indent="-136859" defTabSz="832103">
              <a:lnSpc>
                <a:spcPct val="120000"/>
              </a:lnSpc>
              <a:spcBef>
                <a:spcPts val="300"/>
              </a:spcBef>
              <a:buFontTx/>
              <a:defRPr sz="1600" b="1">
                <a:latin typeface="Times"/>
                <a:ea typeface="Times"/>
                <a:cs typeface="Times"/>
                <a:sym typeface="Times"/>
              </a:defRPr>
            </a:pPr>
            <a:r>
              <a:rPr lang="zh-CN" altLang="en-US" dirty="0"/>
              <a:t>研发了一种实践性强的实践教学工具，形成知识学习</a:t>
            </a:r>
            <a:r>
              <a:rPr lang="en-US" altLang="zh-CN" dirty="0"/>
              <a:t>+</a:t>
            </a:r>
            <a:r>
              <a:rPr lang="zh-CN" altLang="en-US" dirty="0"/>
              <a:t>知识创新运用的双螺旋模型，思维拓展度提升</a:t>
            </a:r>
            <a:r>
              <a:rPr lang="en-US" altLang="zh-CN" dirty="0"/>
              <a:t>186%</a:t>
            </a:r>
            <a:r>
              <a:rPr lang="zh-CN" altLang="en-US" dirty="0"/>
              <a:t>。</a:t>
            </a:r>
          </a:p>
          <a:p>
            <a:pPr marL="136859" indent="-136859" defTabSz="832103">
              <a:lnSpc>
                <a:spcPct val="120000"/>
              </a:lnSpc>
              <a:spcBef>
                <a:spcPts val="300"/>
              </a:spcBef>
              <a:buFontTx/>
              <a:defRPr sz="1600">
                <a:latin typeface="Times"/>
                <a:ea typeface="Times"/>
                <a:cs typeface="Times"/>
                <a:sym typeface="Times"/>
              </a:defRPr>
            </a:pPr>
            <a:r>
              <a:rPr lang="zh-CN" altLang="en-US" dirty="0"/>
              <a:t>设计了</a:t>
            </a:r>
            <a:r>
              <a:rPr lang="en-US" altLang="zh-CN" b="1" dirty="0"/>
              <a:t>1</a:t>
            </a:r>
            <a:r>
              <a:rPr lang="zh-CN" altLang="en-US" dirty="0"/>
              <a:t>套可拓创新思维训练习题集</a:t>
            </a:r>
            <a:endParaRPr lang="zh-CN" altLang="en-US" b="1" dirty="0"/>
          </a:p>
          <a:p>
            <a:pPr marL="136859" indent="-136859" defTabSz="832103">
              <a:lnSpc>
                <a:spcPct val="120000"/>
              </a:lnSpc>
              <a:spcBef>
                <a:spcPts val="300"/>
              </a:spcBef>
              <a:buFontTx/>
              <a:defRPr sz="1600">
                <a:latin typeface="Times"/>
                <a:ea typeface="Times"/>
                <a:cs typeface="Times"/>
                <a:sym typeface="Times"/>
              </a:defRPr>
            </a:pPr>
            <a:r>
              <a:rPr lang="zh-CN" altLang="en-US" dirty="0"/>
              <a:t>部分题目被中国人工智能学会可拓创新训练营、师资骨干班和宁波市中学教师培训等采用。</a:t>
            </a:r>
          </a:p>
          <a:p>
            <a:pPr>
              <a:defRPr>
                <a:solidFill>
                  <a:srgbClr val="0070C0"/>
                </a:solidFill>
              </a:defRP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730250" y="685800"/>
            <a:ext cx="53975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pPr marL="136859" indent="-136859" defTabSz="832103">
              <a:lnSpc>
                <a:spcPct val="120000"/>
              </a:lnSpc>
              <a:spcBef>
                <a:spcPts val="300"/>
              </a:spcBef>
              <a:buFontTx/>
              <a:defRPr sz="1600" b="1">
                <a:latin typeface="Times"/>
                <a:ea typeface="Times"/>
                <a:cs typeface="Times"/>
                <a:sym typeface="Times"/>
              </a:defRPr>
            </a:pPr>
            <a:r>
              <a:rPr lang="zh-CN" altLang="en-US" dirty="0"/>
              <a:t>思想政治教育“优秀辅导员（班主任）”</a:t>
            </a:r>
            <a:r>
              <a:rPr lang="zh-CN" altLang="en-US" b="0" dirty="0"/>
              <a:t>，宁波市教育局，</a:t>
            </a:r>
            <a:r>
              <a:rPr lang="en-US" altLang="zh-CN" dirty="0"/>
              <a:t>2015.1</a:t>
            </a:r>
            <a:endParaRPr lang="zh-CN" altLang="en-US" dirty="0">
              <a:solidFill>
                <a:srgbClr val="CC3300"/>
              </a:solidFill>
            </a:endParaRPr>
          </a:p>
          <a:p>
            <a:pPr marL="136859" indent="-136859" defTabSz="832103">
              <a:lnSpc>
                <a:spcPct val="120000"/>
              </a:lnSpc>
              <a:spcBef>
                <a:spcPts val="300"/>
              </a:spcBef>
              <a:buFontTx/>
              <a:defRPr sz="1600">
                <a:latin typeface="Times"/>
                <a:ea typeface="Times"/>
                <a:cs typeface="Times"/>
                <a:sym typeface="Times"/>
              </a:defRPr>
            </a:pPr>
            <a:r>
              <a:rPr lang="zh-CN" altLang="en-US" dirty="0"/>
              <a:t>为</a:t>
            </a:r>
            <a:r>
              <a:rPr lang="en-US" altLang="zh-CN" b="1" dirty="0"/>
              <a:t>6</a:t>
            </a:r>
            <a:r>
              <a:rPr lang="zh-CN" altLang="en-US" dirty="0"/>
              <a:t>门课程设计了实用性强的实践教学环节，均为国内高校首创</a:t>
            </a:r>
            <a:endParaRPr lang="zh-CN" altLang="en-US" b="1" dirty="0"/>
          </a:p>
          <a:p>
            <a:pPr marL="136859" indent="-136859" defTabSz="832103">
              <a:lnSpc>
                <a:spcPct val="120000"/>
              </a:lnSpc>
              <a:spcBef>
                <a:spcPts val="300"/>
              </a:spcBef>
              <a:buFontTx/>
              <a:defRPr sz="1600">
                <a:latin typeface="Times"/>
                <a:ea typeface="Times"/>
                <a:cs typeface="Times"/>
                <a:sym typeface="Times"/>
              </a:defRPr>
            </a:pPr>
            <a:r>
              <a:rPr lang="zh-CN" altLang="en-US" dirty="0"/>
              <a:t>新开设一门专业特色课程</a:t>
            </a:r>
            <a:r>
              <a:rPr lang="zh-CN" altLang="en-US" b="1" dirty="0"/>
              <a:t>“</a:t>
            </a:r>
            <a:r>
              <a:rPr lang="zh-CN" altLang="en-US" dirty="0"/>
              <a:t>可拓创新方法</a:t>
            </a:r>
            <a:r>
              <a:rPr lang="zh-CN" altLang="en-US" b="1" dirty="0"/>
              <a:t>” </a:t>
            </a:r>
          </a:p>
          <a:p>
            <a:pPr marL="136859" indent="-136859" defTabSz="832103">
              <a:lnSpc>
                <a:spcPct val="120000"/>
              </a:lnSpc>
              <a:spcBef>
                <a:spcPts val="300"/>
              </a:spcBef>
              <a:buFontTx/>
              <a:defRPr sz="1600" b="1">
                <a:latin typeface="Times"/>
                <a:ea typeface="Times"/>
                <a:cs typeface="Times"/>
                <a:sym typeface="Times"/>
              </a:defRPr>
            </a:pPr>
            <a:r>
              <a:rPr lang="zh-CN" altLang="en-US" dirty="0"/>
              <a:t>研发了一种实践性强的实践教学工具，形成知识学习</a:t>
            </a:r>
            <a:r>
              <a:rPr lang="en-US" altLang="zh-CN" dirty="0"/>
              <a:t>+</a:t>
            </a:r>
            <a:r>
              <a:rPr lang="zh-CN" altLang="en-US" dirty="0"/>
              <a:t>知识创新运用的双螺旋模型，思维拓展度提升</a:t>
            </a:r>
            <a:r>
              <a:rPr lang="en-US" altLang="zh-CN" dirty="0"/>
              <a:t>186%</a:t>
            </a:r>
            <a:r>
              <a:rPr lang="zh-CN" altLang="en-US" dirty="0"/>
              <a:t>。</a:t>
            </a:r>
          </a:p>
          <a:p>
            <a:pPr marL="136859" indent="-136859" defTabSz="832103">
              <a:lnSpc>
                <a:spcPct val="120000"/>
              </a:lnSpc>
              <a:spcBef>
                <a:spcPts val="300"/>
              </a:spcBef>
              <a:buFontTx/>
              <a:defRPr sz="1600">
                <a:latin typeface="Times"/>
                <a:ea typeface="Times"/>
                <a:cs typeface="Times"/>
                <a:sym typeface="Times"/>
              </a:defRPr>
            </a:pPr>
            <a:r>
              <a:rPr lang="zh-CN" altLang="en-US" dirty="0"/>
              <a:t>设计了</a:t>
            </a:r>
            <a:r>
              <a:rPr lang="en-US" altLang="zh-CN" b="1" dirty="0"/>
              <a:t>1</a:t>
            </a:r>
            <a:r>
              <a:rPr lang="zh-CN" altLang="en-US" dirty="0"/>
              <a:t>套可拓创新思维训练习题集</a:t>
            </a:r>
            <a:endParaRPr lang="zh-CN" altLang="en-US" b="1" dirty="0"/>
          </a:p>
          <a:p>
            <a:pPr marL="136859" indent="-136859" defTabSz="832103">
              <a:lnSpc>
                <a:spcPct val="120000"/>
              </a:lnSpc>
              <a:spcBef>
                <a:spcPts val="300"/>
              </a:spcBef>
              <a:buFontTx/>
              <a:defRPr sz="1600">
                <a:latin typeface="Times"/>
                <a:ea typeface="Times"/>
                <a:cs typeface="Times"/>
                <a:sym typeface="Times"/>
              </a:defRPr>
            </a:pPr>
            <a:r>
              <a:rPr lang="zh-CN" altLang="en-US" dirty="0"/>
              <a:t>部分题目被中国人工智能学会可拓创新训练营、师资骨干班和宁波市中学教师培训等采用。</a:t>
            </a:r>
          </a:p>
          <a:p>
            <a:pPr>
              <a:defRPr>
                <a:solidFill>
                  <a:srgbClr val="0070C0"/>
                </a:solidFill>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12" name="标题文本"/>
          <p:cNvSpPr txBox="1">
            <a:spLocks noGrp="1"/>
          </p:cNvSpPr>
          <p:nvPr>
            <p:ph type="title"/>
          </p:nvPr>
        </p:nvSpPr>
        <p:spPr>
          <a:xfrm>
            <a:off x="810100" y="2130425"/>
            <a:ext cx="9181150" cy="1470026"/>
          </a:xfrm>
          <a:prstGeom prst="rect">
            <a:avLst/>
          </a:prstGeom>
        </p:spPr>
        <p:txBody>
          <a:bodyPr/>
          <a:lstStyle>
            <a:lvl1pPr algn="ctr">
              <a:defRPr sz="4400" b="0">
                <a:solidFill>
                  <a:srgbClr val="000000"/>
                </a:solidFill>
                <a:latin typeface="+mn-lt"/>
                <a:ea typeface="+mn-ea"/>
                <a:cs typeface="+mn-cs"/>
                <a:sym typeface="Calibri"/>
              </a:defRPr>
            </a:lvl1pPr>
          </a:lstStyle>
          <a:p>
            <a:r>
              <a:t>标题文本</a:t>
            </a:r>
          </a:p>
        </p:txBody>
      </p:sp>
      <p:sp>
        <p:nvSpPr>
          <p:cNvPr id="13" name="正文级别 1…"/>
          <p:cNvSpPr txBox="1">
            <a:spLocks noGrp="1"/>
          </p:cNvSpPr>
          <p:nvPr>
            <p:ph type="body" sz="quarter" idx="1"/>
          </p:nvPr>
        </p:nvSpPr>
        <p:spPr>
          <a:xfrm>
            <a:off x="1620203" y="3886200"/>
            <a:ext cx="7560945"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图片与标题">
    <p:spTree>
      <p:nvGrpSpPr>
        <p:cNvPr id="1" name=""/>
        <p:cNvGrpSpPr/>
        <p:nvPr/>
      </p:nvGrpSpPr>
      <p:grpSpPr>
        <a:xfrm>
          <a:off x="0" y="0"/>
          <a:ext cx="0" cy="0"/>
          <a:chOff x="0" y="0"/>
          <a:chExt cx="0" cy="0"/>
        </a:xfrm>
      </p:grpSpPr>
      <p:sp>
        <p:nvSpPr>
          <p:cNvPr id="92" name="标题文本"/>
          <p:cNvSpPr txBox="1">
            <a:spLocks noGrp="1"/>
          </p:cNvSpPr>
          <p:nvPr>
            <p:ph type="title"/>
          </p:nvPr>
        </p:nvSpPr>
        <p:spPr>
          <a:xfrm>
            <a:off x="2117138" y="4800600"/>
            <a:ext cx="6480812" cy="566738"/>
          </a:xfrm>
          <a:prstGeom prst="rect">
            <a:avLst/>
          </a:prstGeom>
        </p:spPr>
        <p:txBody>
          <a:bodyPr anchor="b"/>
          <a:lstStyle>
            <a:lvl1pPr>
              <a:defRPr sz="2000">
                <a:solidFill>
                  <a:srgbClr val="000000"/>
                </a:solidFill>
                <a:latin typeface="+mn-lt"/>
                <a:ea typeface="+mn-ea"/>
                <a:cs typeface="+mn-cs"/>
                <a:sym typeface="Calibri"/>
              </a:defRPr>
            </a:lvl1pPr>
          </a:lstStyle>
          <a:p>
            <a:r>
              <a:t>标题文本</a:t>
            </a:r>
          </a:p>
        </p:txBody>
      </p:sp>
      <p:sp>
        <p:nvSpPr>
          <p:cNvPr id="93" name="图片占位符 2"/>
          <p:cNvSpPr>
            <a:spLocks noGrp="1"/>
          </p:cNvSpPr>
          <p:nvPr>
            <p:ph type="pic" sz="half" idx="13"/>
          </p:nvPr>
        </p:nvSpPr>
        <p:spPr>
          <a:xfrm>
            <a:off x="2117138" y="612775"/>
            <a:ext cx="6480812" cy="4114800"/>
          </a:xfrm>
          <a:prstGeom prst="rect">
            <a:avLst/>
          </a:prstGeom>
        </p:spPr>
        <p:txBody>
          <a:bodyPr lIns="91439" tIns="45719" rIns="91439" bIns="45719">
            <a:noAutofit/>
          </a:bodyPr>
          <a:lstStyle/>
          <a:p>
            <a:endParaRPr/>
          </a:p>
        </p:txBody>
      </p:sp>
      <p:sp>
        <p:nvSpPr>
          <p:cNvPr id="94" name="正文级别 1…"/>
          <p:cNvSpPr txBox="1">
            <a:spLocks noGrp="1"/>
          </p:cNvSpPr>
          <p:nvPr>
            <p:ph type="body" sz="quarter" idx="1"/>
          </p:nvPr>
        </p:nvSpPr>
        <p:spPr>
          <a:xfrm>
            <a:off x="2117138" y="5367337"/>
            <a:ext cx="648081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正文级别 1</a:t>
            </a:r>
          </a:p>
          <a:p>
            <a:pPr lvl="1"/>
            <a:r>
              <a:t>正文级别 2</a:t>
            </a:r>
          </a:p>
          <a:p>
            <a:pPr lvl="2"/>
            <a:r>
              <a:t>正文级别 3</a:t>
            </a:r>
          </a:p>
          <a:p>
            <a:pPr lvl="3"/>
            <a:r>
              <a:t>正文级别 4</a:t>
            </a:r>
          </a:p>
          <a:p>
            <a:pPr lvl="4"/>
            <a:r>
              <a:t>正文级别 5</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标题和竖排文字">
    <p:spTree>
      <p:nvGrpSpPr>
        <p:cNvPr id="1" name=""/>
        <p:cNvGrpSpPr/>
        <p:nvPr/>
      </p:nvGrpSpPr>
      <p:grpSpPr>
        <a:xfrm>
          <a:off x="0" y="0"/>
          <a:ext cx="0" cy="0"/>
          <a:chOff x="0" y="0"/>
          <a:chExt cx="0" cy="0"/>
        </a:xfrm>
      </p:grpSpPr>
      <p:sp>
        <p:nvSpPr>
          <p:cNvPr id="102" name="标题文本"/>
          <p:cNvSpPr txBox="1">
            <a:spLocks noGrp="1"/>
          </p:cNvSpPr>
          <p:nvPr>
            <p:ph type="title"/>
          </p:nvPr>
        </p:nvSpPr>
        <p:spPr>
          <a:xfrm>
            <a:off x="539750" y="274638"/>
            <a:ext cx="9721850" cy="1143001"/>
          </a:xfrm>
          <a:prstGeom prst="rect">
            <a:avLst/>
          </a:prstGeom>
        </p:spPr>
        <p:txBody>
          <a:bodyPr/>
          <a:lstStyle>
            <a:lvl1pPr algn="ctr">
              <a:defRPr sz="4400" b="0">
                <a:solidFill>
                  <a:srgbClr val="000000"/>
                </a:solidFill>
                <a:latin typeface="+mn-lt"/>
                <a:ea typeface="+mn-ea"/>
                <a:cs typeface="+mn-cs"/>
                <a:sym typeface="Calibri"/>
              </a:defRPr>
            </a:lvl1pPr>
          </a:lstStyle>
          <a:p>
            <a:r>
              <a:t>标题文本</a:t>
            </a:r>
          </a:p>
        </p:txBody>
      </p:sp>
      <p:sp>
        <p:nvSpPr>
          <p:cNvPr id="103" name="正文级别 1…"/>
          <p:cNvSpPr txBox="1">
            <a:spLocks noGrp="1"/>
          </p:cNvSpPr>
          <p:nvPr>
            <p:ph type="body" idx="1"/>
          </p:nvPr>
        </p:nvSpPr>
        <p:spPr>
          <a:xfrm>
            <a:off x="539750" y="1600200"/>
            <a:ext cx="9721850" cy="4525963"/>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0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垂直排列标题与文本">
    <p:spTree>
      <p:nvGrpSpPr>
        <p:cNvPr id="1" name=""/>
        <p:cNvGrpSpPr/>
        <p:nvPr/>
      </p:nvGrpSpPr>
      <p:grpSpPr>
        <a:xfrm>
          <a:off x="0" y="0"/>
          <a:ext cx="0" cy="0"/>
          <a:chOff x="0" y="0"/>
          <a:chExt cx="0" cy="0"/>
        </a:xfrm>
      </p:grpSpPr>
      <p:sp>
        <p:nvSpPr>
          <p:cNvPr id="111" name="标题文本"/>
          <p:cNvSpPr txBox="1">
            <a:spLocks noGrp="1"/>
          </p:cNvSpPr>
          <p:nvPr>
            <p:ph type="title"/>
          </p:nvPr>
        </p:nvSpPr>
        <p:spPr>
          <a:xfrm>
            <a:off x="7830979" y="274639"/>
            <a:ext cx="2430306" cy="5851527"/>
          </a:xfrm>
          <a:prstGeom prst="rect">
            <a:avLst/>
          </a:prstGeom>
        </p:spPr>
        <p:txBody>
          <a:bodyPr/>
          <a:lstStyle>
            <a:lvl1pPr algn="ctr">
              <a:defRPr sz="4400" b="0">
                <a:solidFill>
                  <a:srgbClr val="000000"/>
                </a:solidFill>
                <a:latin typeface="+mn-lt"/>
                <a:ea typeface="+mn-ea"/>
                <a:cs typeface="+mn-cs"/>
                <a:sym typeface="Calibri"/>
              </a:defRPr>
            </a:lvl1pPr>
          </a:lstStyle>
          <a:p>
            <a:r>
              <a:t>标题文本</a:t>
            </a:r>
          </a:p>
        </p:txBody>
      </p:sp>
      <p:sp>
        <p:nvSpPr>
          <p:cNvPr id="112" name="正文级别 1…"/>
          <p:cNvSpPr txBox="1">
            <a:spLocks noGrp="1"/>
          </p:cNvSpPr>
          <p:nvPr>
            <p:ph type="body" idx="1"/>
          </p:nvPr>
        </p:nvSpPr>
        <p:spPr>
          <a:xfrm>
            <a:off x="540066" y="274639"/>
            <a:ext cx="7110891" cy="5851527"/>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标题和内容">
    <p:spTree>
      <p:nvGrpSpPr>
        <p:cNvPr id="1" name=""/>
        <p:cNvGrpSpPr/>
        <p:nvPr/>
      </p:nvGrpSpPr>
      <p:grpSpPr>
        <a:xfrm>
          <a:off x="0" y="0"/>
          <a:ext cx="0" cy="0"/>
          <a:chOff x="0" y="0"/>
          <a:chExt cx="0" cy="0"/>
        </a:xfrm>
      </p:grpSpPr>
      <p:sp>
        <p:nvSpPr>
          <p:cNvPr id="12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内容">
    <p:spTree>
      <p:nvGrpSpPr>
        <p:cNvPr id="1" name=""/>
        <p:cNvGrpSpPr/>
        <p:nvPr/>
      </p:nvGrpSpPr>
      <p:grpSpPr>
        <a:xfrm>
          <a:off x="0" y="0"/>
          <a:ext cx="0" cy="0"/>
          <a:chOff x="0" y="0"/>
          <a:chExt cx="0" cy="0"/>
        </a:xfrm>
      </p:grpSpPr>
      <p:sp>
        <p:nvSpPr>
          <p:cNvPr id="127" name="正文级别 1…"/>
          <p:cNvSpPr txBox="1">
            <a:spLocks noGrp="1"/>
          </p:cNvSpPr>
          <p:nvPr>
            <p:ph type="body" idx="1"/>
          </p:nvPr>
        </p:nvSpPr>
        <p:spPr>
          <a:xfrm>
            <a:off x="539750" y="228600"/>
            <a:ext cx="9715500" cy="5867400"/>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28" name="幻灯片编号"/>
          <p:cNvSpPr txBox="1">
            <a:spLocks noGrp="1"/>
          </p:cNvSpPr>
          <p:nvPr>
            <p:ph type="sldNum" sz="quarter" idx="2"/>
          </p:nvPr>
        </p:nvSpPr>
        <p:spPr>
          <a:xfrm>
            <a:off x="9991270" y="6342380"/>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1" name="标题文本"/>
          <p:cNvSpPr txBox="1">
            <a:spLocks noGrp="1"/>
          </p:cNvSpPr>
          <p:nvPr>
            <p:ph type="title"/>
          </p:nvPr>
        </p:nvSpPr>
        <p:spPr>
          <a:prstGeom prst="rect">
            <a:avLst/>
          </a:prstGeom>
        </p:spPr>
        <p:txBody>
          <a:bodyPr/>
          <a:lstStyle/>
          <a:p>
            <a:r>
              <a:t>标题文本</a:t>
            </a:r>
          </a:p>
        </p:txBody>
      </p:sp>
      <p:sp>
        <p:nvSpPr>
          <p:cNvPr id="22"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标题和内容 0">
    <p:spTree>
      <p:nvGrpSpPr>
        <p:cNvPr id="1" name=""/>
        <p:cNvGrpSpPr/>
        <p:nvPr/>
      </p:nvGrpSpPr>
      <p:grpSpPr>
        <a:xfrm>
          <a:off x="0" y="0"/>
          <a:ext cx="0" cy="0"/>
          <a:chOff x="0" y="0"/>
          <a:chExt cx="0" cy="0"/>
        </a:xfrm>
      </p:grpSpPr>
      <p:sp>
        <p:nvSpPr>
          <p:cNvPr id="30" name="标题文本"/>
          <p:cNvSpPr txBox="1">
            <a:spLocks noGrp="1"/>
          </p:cNvSpPr>
          <p:nvPr>
            <p:ph type="title"/>
          </p:nvPr>
        </p:nvSpPr>
        <p:spPr>
          <a:prstGeom prst="rect">
            <a:avLst/>
          </a:prstGeom>
        </p:spPr>
        <p:txBody>
          <a:bodyPr/>
          <a:lstStyle/>
          <a:p>
            <a:r>
              <a:t>标题文本</a:t>
            </a:r>
          </a:p>
        </p:txBody>
      </p:sp>
      <p:sp>
        <p:nvSpPr>
          <p:cNvPr id="31"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3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节标题">
    <p:spTree>
      <p:nvGrpSpPr>
        <p:cNvPr id="1" name=""/>
        <p:cNvGrpSpPr/>
        <p:nvPr/>
      </p:nvGrpSpPr>
      <p:grpSpPr>
        <a:xfrm>
          <a:off x="0" y="0"/>
          <a:ext cx="0" cy="0"/>
          <a:chOff x="0" y="0"/>
          <a:chExt cx="0" cy="0"/>
        </a:xfrm>
      </p:grpSpPr>
      <p:sp>
        <p:nvSpPr>
          <p:cNvPr id="39" name="标题文本"/>
          <p:cNvSpPr txBox="1">
            <a:spLocks noGrp="1"/>
          </p:cNvSpPr>
          <p:nvPr>
            <p:ph type="title"/>
          </p:nvPr>
        </p:nvSpPr>
        <p:spPr>
          <a:xfrm>
            <a:off x="853232" y="4406901"/>
            <a:ext cx="9181149" cy="1362077"/>
          </a:xfrm>
          <a:prstGeom prst="rect">
            <a:avLst/>
          </a:prstGeom>
        </p:spPr>
        <p:txBody>
          <a:bodyPr anchor="t"/>
          <a:lstStyle>
            <a:lvl1pPr>
              <a:defRPr sz="4000" cap="all">
                <a:solidFill>
                  <a:srgbClr val="000000"/>
                </a:solidFill>
                <a:latin typeface="+mn-lt"/>
                <a:ea typeface="+mn-ea"/>
                <a:cs typeface="+mn-cs"/>
                <a:sym typeface="Calibri"/>
              </a:defRPr>
            </a:lvl1pPr>
          </a:lstStyle>
          <a:p>
            <a:r>
              <a:t>标题文本</a:t>
            </a:r>
          </a:p>
        </p:txBody>
      </p:sp>
      <p:sp>
        <p:nvSpPr>
          <p:cNvPr id="40" name="正文级别 1…"/>
          <p:cNvSpPr txBox="1">
            <a:spLocks noGrp="1"/>
          </p:cNvSpPr>
          <p:nvPr>
            <p:ph type="body" sz="quarter" idx="1"/>
          </p:nvPr>
        </p:nvSpPr>
        <p:spPr>
          <a:xfrm>
            <a:off x="853232" y="2906713"/>
            <a:ext cx="9181149"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两栏内容">
    <p:spTree>
      <p:nvGrpSpPr>
        <p:cNvPr id="1" name=""/>
        <p:cNvGrpSpPr/>
        <p:nvPr/>
      </p:nvGrpSpPr>
      <p:grpSpPr>
        <a:xfrm>
          <a:off x="0" y="0"/>
          <a:ext cx="0" cy="0"/>
          <a:chOff x="0" y="0"/>
          <a:chExt cx="0" cy="0"/>
        </a:xfrm>
      </p:grpSpPr>
      <p:sp>
        <p:nvSpPr>
          <p:cNvPr id="48" name="标题文本"/>
          <p:cNvSpPr txBox="1">
            <a:spLocks noGrp="1"/>
          </p:cNvSpPr>
          <p:nvPr>
            <p:ph type="title"/>
          </p:nvPr>
        </p:nvSpPr>
        <p:spPr>
          <a:xfrm>
            <a:off x="539750" y="274638"/>
            <a:ext cx="9721850" cy="1143001"/>
          </a:xfrm>
          <a:prstGeom prst="rect">
            <a:avLst/>
          </a:prstGeom>
        </p:spPr>
        <p:txBody>
          <a:bodyPr/>
          <a:lstStyle>
            <a:lvl1pPr algn="ctr">
              <a:defRPr sz="4400" b="0">
                <a:solidFill>
                  <a:srgbClr val="000000"/>
                </a:solidFill>
                <a:latin typeface="+mn-lt"/>
                <a:ea typeface="+mn-ea"/>
                <a:cs typeface="+mn-cs"/>
                <a:sym typeface="Calibri"/>
              </a:defRPr>
            </a:lvl1pPr>
          </a:lstStyle>
          <a:p>
            <a:r>
              <a:t>标题文本</a:t>
            </a:r>
          </a:p>
        </p:txBody>
      </p:sp>
      <p:sp>
        <p:nvSpPr>
          <p:cNvPr id="49" name="正文级别 1…"/>
          <p:cNvSpPr txBox="1">
            <a:spLocks noGrp="1"/>
          </p:cNvSpPr>
          <p:nvPr>
            <p:ph type="body" sz="half" idx="1"/>
          </p:nvPr>
        </p:nvSpPr>
        <p:spPr>
          <a:xfrm>
            <a:off x="540068" y="1600200"/>
            <a:ext cx="4770598" cy="4525965"/>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正文级别 1</a:t>
            </a:r>
          </a:p>
          <a:p>
            <a:pPr lvl="1"/>
            <a:r>
              <a:t>正文级别 2</a:t>
            </a:r>
          </a:p>
          <a:p>
            <a:pPr lvl="2"/>
            <a:r>
              <a:t>正文级别 3</a:t>
            </a:r>
          </a:p>
          <a:p>
            <a:pPr lvl="3"/>
            <a:r>
              <a:t>正文级别 4</a:t>
            </a:r>
          </a:p>
          <a:p>
            <a:pPr lvl="4"/>
            <a:r>
              <a:t>正文级别 5</a:t>
            </a:r>
          </a:p>
        </p:txBody>
      </p:sp>
      <p:sp>
        <p:nvSpPr>
          <p:cNvPr id="5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比较">
    <p:spTree>
      <p:nvGrpSpPr>
        <p:cNvPr id="1" name=""/>
        <p:cNvGrpSpPr/>
        <p:nvPr/>
      </p:nvGrpSpPr>
      <p:grpSpPr>
        <a:xfrm>
          <a:off x="0" y="0"/>
          <a:ext cx="0" cy="0"/>
          <a:chOff x="0" y="0"/>
          <a:chExt cx="0" cy="0"/>
        </a:xfrm>
      </p:grpSpPr>
      <p:sp>
        <p:nvSpPr>
          <p:cNvPr id="57" name="标题文本"/>
          <p:cNvSpPr txBox="1">
            <a:spLocks noGrp="1"/>
          </p:cNvSpPr>
          <p:nvPr>
            <p:ph type="title"/>
          </p:nvPr>
        </p:nvSpPr>
        <p:spPr>
          <a:xfrm>
            <a:off x="539750" y="274638"/>
            <a:ext cx="9721850" cy="1143001"/>
          </a:xfrm>
          <a:prstGeom prst="rect">
            <a:avLst/>
          </a:prstGeom>
        </p:spPr>
        <p:txBody>
          <a:bodyPr/>
          <a:lstStyle>
            <a:lvl1pPr algn="ctr">
              <a:defRPr sz="4400" b="0">
                <a:solidFill>
                  <a:srgbClr val="000000"/>
                </a:solidFill>
                <a:latin typeface="+mn-lt"/>
                <a:ea typeface="+mn-ea"/>
                <a:cs typeface="+mn-cs"/>
                <a:sym typeface="Calibri"/>
              </a:defRPr>
            </a:lvl1pPr>
          </a:lstStyle>
          <a:p>
            <a:r>
              <a:t>标题文本</a:t>
            </a:r>
          </a:p>
        </p:txBody>
      </p:sp>
      <p:sp>
        <p:nvSpPr>
          <p:cNvPr id="58" name="正文级别 1…"/>
          <p:cNvSpPr txBox="1">
            <a:spLocks noGrp="1"/>
          </p:cNvSpPr>
          <p:nvPr>
            <p:ph type="body" sz="quarter" idx="1"/>
          </p:nvPr>
        </p:nvSpPr>
        <p:spPr>
          <a:xfrm>
            <a:off x="540068" y="1535112"/>
            <a:ext cx="4772472"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59" name="文本占位符 4"/>
          <p:cNvSpPr>
            <a:spLocks noGrp="1"/>
          </p:cNvSpPr>
          <p:nvPr>
            <p:ph type="body" sz="quarter" idx="13"/>
          </p:nvPr>
        </p:nvSpPr>
        <p:spPr>
          <a:xfrm>
            <a:off x="5486936" y="1535111"/>
            <a:ext cx="4774347" cy="639765"/>
          </a:xfrm>
          <a:prstGeom prst="rect">
            <a:avLst/>
          </a:prstGeom>
        </p:spPr>
        <p:txBody>
          <a:bodyPr anchor="b"/>
          <a:lstStyle/>
          <a:p>
            <a:endParaRPr/>
          </a:p>
        </p:txBody>
      </p:sp>
      <p:sp>
        <p:nvSpPr>
          <p:cNvPr id="6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仅标题">
    <p:spTree>
      <p:nvGrpSpPr>
        <p:cNvPr id="1" name=""/>
        <p:cNvGrpSpPr/>
        <p:nvPr/>
      </p:nvGrpSpPr>
      <p:grpSpPr>
        <a:xfrm>
          <a:off x="0" y="0"/>
          <a:ext cx="0" cy="0"/>
          <a:chOff x="0" y="0"/>
          <a:chExt cx="0" cy="0"/>
        </a:xfrm>
      </p:grpSpPr>
      <p:sp>
        <p:nvSpPr>
          <p:cNvPr id="67" name="标题文本"/>
          <p:cNvSpPr txBox="1">
            <a:spLocks noGrp="1"/>
          </p:cNvSpPr>
          <p:nvPr>
            <p:ph type="title"/>
          </p:nvPr>
        </p:nvSpPr>
        <p:spPr>
          <a:xfrm>
            <a:off x="539750" y="274638"/>
            <a:ext cx="9721850" cy="1143001"/>
          </a:xfrm>
          <a:prstGeom prst="rect">
            <a:avLst/>
          </a:prstGeom>
        </p:spPr>
        <p:txBody>
          <a:bodyPr/>
          <a:lstStyle>
            <a:lvl1pPr algn="ctr">
              <a:defRPr sz="4400" b="0">
                <a:solidFill>
                  <a:srgbClr val="000000"/>
                </a:solidFill>
                <a:latin typeface="+mn-lt"/>
                <a:ea typeface="+mn-ea"/>
                <a:cs typeface="+mn-cs"/>
                <a:sym typeface="Calibri"/>
              </a:defRPr>
            </a:lvl1pPr>
          </a:lstStyle>
          <a:p>
            <a:r>
              <a:t>标题文本</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7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内容与标题">
    <p:spTree>
      <p:nvGrpSpPr>
        <p:cNvPr id="1" name=""/>
        <p:cNvGrpSpPr/>
        <p:nvPr/>
      </p:nvGrpSpPr>
      <p:grpSpPr>
        <a:xfrm>
          <a:off x="0" y="0"/>
          <a:ext cx="0" cy="0"/>
          <a:chOff x="0" y="0"/>
          <a:chExt cx="0" cy="0"/>
        </a:xfrm>
      </p:grpSpPr>
      <p:sp>
        <p:nvSpPr>
          <p:cNvPr id="82" name="标题文本"/>
          <p:cNvSpPr txBox="1">
            <a:spLocks noGrp="1"/>
          </p:cNvSpPr>
          <p:nvPr>
            <p:ph type="title"/>
          </p:nvPr>
        </p:nvSpPr>
        <p:spPr>
          <a:xfrm>
            <a:off x="540068" y="273050"/>
            <a:ext cx="3553570" cy="1162050"/>
          </a:xfrm>
          <a:prstGeom prst="rect">
            <a:avLst/>
          </a:prstGeom>
        </p:spPr>
        <p:txBody>
          <a:bodyPr anchor="b"/>
          <a:lstStyle>
            <a:lvl1pPr>
              <a:defRPr sz="2000">
                <a:solidFill>
                  <a:srgbClr val="000000"/>
                </a:solidFill>
                <a:latin typeface="+mn-lt"/>
                <a:ea typeface="+mn-ea"/>
                <a:cs typeface="+mn-cs"/>
                <a:sym typeface="Calibri"/>
              </a:defRPr>
            </a:lvl1pPr>
          </a:lstStyle>
          <a:p>
            <a:r>
              <a:t>标题文本</a:t>
            </a:r>
          </a:p>
        </p:txBody>
      </p:sp>
      <p:sp>
        <p:nvSpPr>
          <p:cNvPr id="83" name="正文级别 1…"/>
          <p:cNvSpPr txBox="1">
            <a:spLocks noGrp="1"/>
          </p:cNvSpPr>
          <p:nvPr>
            <p:ph type="body" idx="1"/>
          </p:nvPr>
        </p:nvSpPr>
        <p:spPr>
          <a:xfrm>
            <a:off x="4223027" y="273050"/>
            <a:ext cx="6038256" cy="5853115"/>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84" name="文本占位符 3"/>
          <p:cNvSpPr>
            <a:spLocks noGrp="1"/>
          </p:cNvSpPr>
          <p:nvPr>
            <p:ph type="body" sz="half" idx="13"/>
          </p:nvPr>
        </p:nvSpPr>
        <p:spPr>
          <a:xfrm>
            <a:off x="540068" y="1435101"/>
            <a:ext cx="3553570" cy="4691063"/>
          </a:xfrm>
          <a:prstGeom prst="rect">
            <a:avLst/>
          </a:prstGeom>
        </p:spPr>
        <p:txBody>
          <a:bodyPr/>
          <a:lstStyle/>
          <a:p>
            <a:endParaRPr/>
          </a:p>
        </p:txBody>
      </p:sp>
      <p:sp>
        <p:nvSpPr>
          <p:cNvPr id="8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3" descr="图片 3"/>
          <p:cNvPicPr>
            <a:picLocks noChangeAspect="1"/>
          </p:cNvPicPr>
          <p:nvPr/>
        </p:nvPicPr>
        <p:blipFill>
          <a:blip r:embed="rId16">
            <a:extLst/>
          </a:blip>
          <a:srcRect l="15287" t="16833" r="12672" b="55101"/>
          <a:stretch>
            <a:fillRect/>
          </a:stretch>
        </p:blipFill>
        <p:spPr>
          <a:xfrm>
            <a:off x="-23738" y="6439961"/>
            <a:ext cx="10836124" cy="418040"/>
          </a:xfrm>
          <a:prstGeom prst="rect">
            <a:avLst/>
          </a:prstGeom>
          <a:ln w="12700">
            <a:miter lim="400000"/>
          </a:ln>
        </p:spPr>
      </p:pic>
      <p:sp>
        <p:nvSpPr>
          <p:cNvPr id="3" name="标题文本"/>
          <p:cNvSpPr txBox="1">
            <a:spLocks noGrp="1"/>
          </p:cNvSpPr>
          <p:nvPr>
            <p:ph type="title"/>
          </p:nvPr>
        </p:nvSpPr>
        <p:spPr>
          <a:xfrm>
            <a:off x="533398" y="7788"/>
            <a:ext cx="9721851" cy="93610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标题文本</a:t>
            </a:r>
          </a:p>
        </p:txBody>
      </p:sp>
      <p:sp>
        <p:nvSpPr>
          <p:cNvPr id="4" name="正文级别 1…"/>
          <p:cNvSpPr txBox="1">
            <a:spLocks noGrp="1"/>
          </p:cNvSpPr>
          <p:nvPr>
            <p:ph type="body" idx="1"/>
          </p:nvPr>
        </p:nvSpPr>
        <p:spPr>
          <a:xfrm>
            <a:off x="533398" y="1166017"/>
            <a:ext cx="9721851" cy="489789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9997621" y="6404293"/>
            <a:ext cx="263980" cy="269239"/>
          </a:xfrm>
          <a:prstGeom prst="rect">
            <a:avLst/>
          </a:prstGeom>
          <a:ln w="12700">
            <a:miter lim="400000"/>
          </a:ln>
        </p:spPr>
        <p:txBody>
          <a:bodyPr wrap="none" lIns="45718" tIns="45718" rIns="45718" bIns="45718" anchor="ctr">
            <a:spAutoFit/>
          </a:bodyPr>
          <a:lstStyle>
            <a:lvl1pPr algn="r">
              <a:defRPr sz="1200">
                <a:solidFill>
                  <a:srgbClr val="898989"/>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微软雅黑"/>
          <a:ea typeface="微软雅黑"/>
          <a:cs typeface="微软雅黑"/>
          <a:sym typeface="微软雅黑"/>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微软雅黑"/>
          <a:ea typeface="微软雅黑"/>
          <a:cs typeface="微软雅黑"/>
          <a:sym typeface="微软雅黑"/>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微软雅黑"/>
          <a:ea typeface="微软雅黑"/>
          <a:cs typeface="微软雅黑"/>
          <a:sym typeface="微软雅黑"/>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微软雅黑"/>
          <a:ea typeface="微软雅黑"/>
          <a:cs typeface="微软雅黑"/>
          <a:sym typeface="微软雅黑"/>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微软雅黑"/>
          <a:ea typeface="微软雅黑"/>
          <a:cs typeface="微软雅黑"/>
          <a:sym typeface="微软雅黑"/>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微软雅黑"/>
          <a:ea typeface="微软雅黑"/>
          <a:cs typeface="微软雅黑"/>
          <a:sym typeface="微软雅黑"/>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微软雅黑"/>
          <a:ea typeface="微软雅黑"/>
          <a:cs typeface="微软雅黑"/>
          <a:sym typeface="微软雅黑"/>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微软雅黑"/>
          <a:ea typeface="微软雅黑"/>
          <a:cs typeface="微软雅黑"/>
          <a:sym typeface="微软雅黑"/>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FFFFFF"/>
          </a:solidFill>
          <a:uFillTx/>
          <a:latin typeface="微软雅黑"/>
          <a:ea typeface="微软雅黑"/>
          <a:cs typeface="微软雅黑"/>
          <a:sym typeface="微软雅黑"/>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4.png"/><Relationship Id="rId21" Type="http://schemas.openxmlformats.org/officeDocument/2006/relationships/image" Target="../media/image31.jpeg"/><Relationship Id="rId7" Type="http://schemas.openxmlformats.org/officeDocument/2006/relationships/image" Target="../media/image18.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3.png"/><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1.jpeg"/><Relationship Id="rId24" Type="http://schemas.openxmlformats.org/officeDocument/2006/relationships/image" Target="../media/image34.jpg"/><Relationship Id="rId5" Type="http://schemas.openxmlformats.org/officeDocument/2006/relationships/image" Target="../media/image16.jpeg"/><Relationship Id="rId15" Type="http://schemas.openxmlformats.org/officeDocument/2006/relationships/image" Target="../media/image25.jpeg"/><Relationship Id="rId23" Type="http://schemas.openxmlformats.org/officeDocument/2006/relationships/image" Target="../media/image33.jpe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5.jpeg"/><Relationship Id="rId9" Type="http://schemas.microsoft.com/office/2007/relationships/hdphoto" Target="../media/hdphoto1.wdp"/><Relationship Id="rId14" Type="http://schemas.openxmlformats.org/officeDocument/2006/relationships/image" Target="../media/image24.jpeg"/><Relationship Id="rId22"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Rectangle 1_2"/>
          <p:cNvSpPr/>
          <p:nvPr/>
        </p:nvSpPr>
        <p:spPr>
          <a:xfrm>
            <a:off x="0" y="1330960"/>
            <a:ext cx="10801350" cy="744327"/>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38" name="文本框 11"/>
          <p:cNvSpPr txBox="1"/>
          <p:nvPr/>
        </p:nvSpPr>
        <p:spPr>
          <a:xfrm>
            <a:off x="-325217" y="1339902"/>
            <a:ext cx="11233153" cy="726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600" b="1">
                <a:solidFill>
                  <a:srgbClr val="F6F6F8"/>
                </a:solidFill>
                <a:latin typeface="汉仪家书简"/>
                <a:ea typeface="汉仪家书简"/>
                <a:cs typeface="汉仪家书简"/>
                <a:sym typeface="汉仪家书简"/>
              </a:defRPr>
            </a:lvl1pPr>
          </a:lstStyle>
          <a:p>
            <a:r>
              <a:t>大学生创新能力培养的双螺旋教学模式与实践</a:t>
            </a:r>
          </a:p>
        </p:txBody>
      </p:sp>
      <p:sp>
        <p:nvSpPr>
          <p:cNvPr id="139" name="矩形 12"/>
          <p:cNvSpPr txBox="1"/>
          <p:nvPr/>
        </p:nvSpPr>
        <p:spPr>
          <a:xfrm>
            <a:off x="2645546" y="3214176"/>
            <a:ext cx="5935746" cy="250837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2600" b="1">
                <a:solidFill>
                  <a:srgbClr val="0070C0"/>
                </a:solidFill>
                <a:latin typeface="微软雅黑"/>
                <a:ea typeface="微软雅黑"/>
                <a:cs typeface="微软雅黑"/>
                <a:sym typeface="微软雅黑"/>
              </a:defRPr>
            </a:pPr>
            <a:r>
              <a:rPr dirty="0" err="1"/>
              <a:t>李兴森</a:t>
            </a:r>
            <a:r>
              <a:rPr lang="en-US" altLang="zh-CN" dirty="0"/>
              <a:t> </a:t>
            </a:r>
            <a:r>
              <a:rPr sz="2000" dirty="0" err="1"/>
              <a:t>博士</a:t>
            </a:r>
            <a:r>
              <a:rPr sz="2000" dirty="0"/>
              <a:t> </a:t>
            </a:r>
            <a:r>
              <a:rPr sz="2000" dirty="0" err="1"/>
              <a:t>教授</a:t>
            </a:r>
            <a:r>
              <a:rPr sz="2000" dirty="0"/>
              <a:t> </a:t>
            </a:r>
            <a:r>
              <a:rPr sz="2000" dirty="0" err="1"/>
              <a:t>高级工程师</a:t>
            </a:r>
            <a:endParaRPr lang="en-US" altLang="zh-CN" dirty="0"/>
          </a:p>
          <a:p>
            <a:pPr algn="ctr">
              <a:defRPr sz="1900" b="1">
                <a:solidFill>
                  <a:srgbClr val="0070C0"/>
                </a:solidFill>
                <a:latin typeface="微软雅黑"/>
                <a:ea typeface="微软雅黑"/>
                <a:cs typeface="微软雅黑"/>
                <a:sym typeface="微软雅黑"/>
              </a:defRPr>
            </a:pPr>
            <a:endParaRPr lang="en-US" altLang="zh-CN" dirty="0"/>
          </a:p>
          <a:p>
            <a:pPr algn="ctr">
              <a:defRPr sz="1900" b="1">
                <a:solidFill>
                  <a:srgbClr val="0070C0"/>
                </a:solidFill>
                <a:latin typeface="微软雅黑"/>
                <a:ea typeface="微软雅黑"/>
                <a:cs typeface="微软雅黑"/>
                <a:sym typeface="微软雅黑"/>
              </a:defRPr>
            </a:pPr>
            <a:r>
              <a:rPr lang="zh-CN" altLang="en-US" dirty="0">
                <a:latin typeface="黑体" panose="02010609060101010101" pitchFamily="49" charset="-122"/>
                <a:ea typeface="黑体" panose="02010609060101010101" pitchFamily="49" charset="-122"/>
              </a:rPr>
              <a:t>浙江大学宁波理工学院计算机与数据工程学院 副院长</a:t>
            </a:r>
            <a:endParaRPr lang="en-US" altLang="zh-CN" dirty="0">
              <a:latin typeface="黑体" panose="02010609060101010101" pitchFamily="49" charset="-122"/>
              <a:ea typeface="黑体" panose="02010609060101010101" pitchFamily="49" charset="-122"/>
            </a:endParaRPr>
          </a:p>
          <a:p>
            <a:pPr algn="ctr">
              <a:defRPr sz="1900" b="1">
                <a:solidFill>
                  <a:srgbClr val="0070C0"/>
                </a:solidFill>
                <a:latin typeface="微软雅黑"/>
                <a:ea typeface="微软雅黑"/>
                <a:cs typeface="微软雅黑"/>
                <a:sym typeface="微软雅黑"/>
              </a:defRPr>
            </a:pPr>
            <a:r>
              <a:rPr lang="zh-CN" altLang="en-US" dirty="0">
                <a:latin typeface="黑体" panose="02010609060101010101" pitchFamily="49" charset="-122"/>
                <a:ea typeface="黑体" panose="02010609060101010101" pitchFamily="49" charset="-122"/>
              </a:rPr>
              <a:t>中国人工智能学会可拓学专委会副主任兼秘书长</a:t>
            </a:r>
            <a:endParaRPr lang="en-US" altLang="zh-CN" dirty="0">
              <a:latin typeface="黑体" panose="02010609060101010101" pitchFamily="49" charset="-122"/>
              <a:ea typeface="黑体" panose="02010609060101010101" pitchFamily="49" charset="-122"/>
            </a:endParaRPr>
          </a:p>
          <a:p>
            <a:pPr algn="ctr">
              <a:defRPr sz="1900" b="1">
                <a:solidFill>
                  <a:srgbClr val="0070C0"/>
                </a:solidFill>
                <a:latin typeface="微软雅黑"/>
                <a:ea typeface="微软雅黑"/>
                <a:cs typeface="微软雅黑"/>
                <a:sym typeface="微软雅黑"/>
              </a:defRPr>
            </a:pPr>
            <a:r>
              <a:rPr lang="zh-CN" altLang="en-US" dirty="0">
                <a:latin typeface="黑体" panose="02010609060101010101" pitchFamily="49" charset="-122"/>
                <a:ea typeface="黑体" panose="02010609060101010101" pitchFamily="49" charset="-122"/>
              </a:rPr>
              <a:t>中国管理现代化研究会 理事</a:t>
            </a:r>
            <a:endParaRPr lang="en-US" altLang="zh-CN" dirty="0">
              <a:latin typeface="黑体" panose="02010609060101010101" pitchFamily="49" charset="-122"/>
              <a:ea typeface="黑体" panose="02010609060101010101" pitchFamily="49" charset="-122"/>
            </a:endParaRPr>
          </a:p>
          <a:p>
            <a:pPr algn="ctr">
              <a:defRPr sz="1900" b="1">
                <a:solidFill>
                  <a:srgbClr val="0070C0"/>
                </a:solidFill>
                <a:latin typeface="微软雅黑"/>
                <a:ea typeface="微软雅黑"/>
                <a:cs typeface="微软雅黑"/>
                <a:sym typeface="微软雅黑"/>
              </a:defRPr>
            </a:pPr>
            <a:r>
              <a:rPr lang="zh-CN" altLang="en-US" dirty="0">
                <a:latin typeface="黑体" panose="02010609060101010101" pitchFamily="49" charset="-122"/>
                <a:ea typeface="黑体" panose="02010609060101010101" pitchFamily="49" charset="-122"/>
              </a:rPr>
              <a:t>中国创造学会 理事</a:t>
            </a:r>
            <a:endParaRPr dirty="0">
              <a:latin typeface="黑体" panose="02010609060101010101" pitchFamily="49" charset="-122"/>
              <a:ea typeface="黑体" panose="02010609060101010101" pitchFamily="49" charset="-122"/>
            </a:endParaRPr>
          </a:p>
          <a:p>
            <a:pPr algn="ctr">
              <a:defRPr b="1">
                <a:solidFill>
                  <a:srgbClr val="0070C0"/>
                </a:solidFill>
                <a:latin typeface="微软雅黑"/>
                <a:ea typeface="微软雅黑"/>
                <a:cs typeface="微软雅黑"/>
                <a:sym typeface="微软雅黑"/>
              </a:defRPr>
            </a:pPr>
            <a:endParaRPr dirty="0"/>
          </a:p>
          <a:p>
            <a:pPr algn="ctr">
              <a:defRPr b="1">
                <a:solidFill>
                  <a:srgbClr val="0070C0"/>
                </a:solidFill>
                <a:latin typeface="微软雅黑"/>
                <a:ea typeface="微软雅黑"/>
                <a:cs typeface="微软雅黑"/>
                <a:sym typeface="微软雅黑"/>
              </a:defRPr>
            </a:pPr>
            <a:r>
              <a:rPr dirty="0"/>
              <a:t>2017.11.</a:t>
            </a:r>
            <a:r>
              <a:rPr lang="en-US" altLang="zh-CN" dirty="0"/>
              <a:t>2</a:t>
            </a:r>
            <a:r>
              <a:rPr dirty="0"/>
              <a:t>9</a:t>
            </a:r>
          </a:p>
        </p:txBody>
      </p:sp>
      <p:sp>
        <p:nvSpPr>
          <p:cNvPr id="140" name="矩形 12"/>
          <p:cNvSpPr txBox="1"/>
          <p:nvPr/>
        </p:nvSpPr>
        <p:spPr>
          <a:xfrm>
            <a:off x="1224211" y="489372"/>
            <a:ext cx="2736304" cy="447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2000" b="1">
                <a:solidFill>
                  <a:srgbClr val="0070C0"/>
                </a:solidFill>
                <a:latin typeface="隶书"/>
                <a:ea typeface="隶书"/>
                <a:cs typeface="隶书"/>
                <a:sym typeface="隶书"/>
              </a:defRPr>
            </a:lvl1pPr>
          </a:lstStyle>
          <a:p>
            <a:r>
              <a:t>浙江大学宁波理工学院</a:t>
            </a:r>
          </a:p>
        </p:txBody>
      </p:sp>
      <p:pic>
        <p:nvPicPr>
          <p:cNvPr id="141" name="图片 3" descr="图片 3"/>
          <p:cNvPicPr>
            <a:picLocks noChangeAspect="1"/>
          </p:cNvPicPr>
          <p:nvPr/>
        </p:nvPicPr>
        <p:blipFill>
          <a:blip r:embed="rId3">
            <a:extLst/>
          </a:blip>
          <a:srcRect l="15286" t="6325" r="12672" b="36204"/>
          <a:stretch>
            <a:fillRect/>
          </a:stretch>
        </p:blipFill>
        <p:spPr>
          <a:xfrm>
            <a:off x="-6163" y="6001344"/>
            <a:ext cx="10807500" cy="853783"/>
          </a:xfrm>
          <a:prstGeom prst="rect">
            <a:avLst/>
          </a:prstGeom>
          <a:ln w="12700">
            <a:solidFill>
              <a:srgbClr val="DDDDDD"/>
            </a:solidFill>
            <a:miter lim="400000"/>
          </a:ln>
        </p:spPr>
      </p:pic>
      <p:pic>
        <p:nvPicPr>
          <p:cNvPr id="142" name="图片 2" descr="图片 2"/>
          <p:cNvPicPr>
            <a:picLocks noChangeAspect="1"/>
          </p:cNvPicPr>
          <p:nvPr/>
        </p:nvPicPr>
        <p:blipFill>
          <a:blip r:embed="rId4">
            <a:extLst/>
          </a:blip>
          <a:stretch>
            <a:fillRect/>
          </a:stretch>
        </p:blipFill>
        <p:spPr>
          <a:xfrm>
            <a:off x="72081" y="151263"/>
            <a:ext cx="1193802" cy="10287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3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2" nodeType="afterEffect">
                                  <p:stCondLst>
                                    <p:cond delay="0"/>
                                  </p:stCondLst>
                                  <p:iterate>
                                    <p:tmAbs val="0"/>
                                  </p:iterate>
                                  <p:childTnLst>
                                    <p:set>
                                      <p:cBhvr>
                                        <p:cTn id="9" fill="hold"/>
                                        <p:tgtEl>
                                          <p:spTgt spid="137"/>
                                        </p:tgtEl>
                                        <p:attrNameLst>
                                          <p:attrName>style.visibility</p:attrName>
                                        </p:attrNameLst>
                                      </p:cBhvr>
                                      <p:to>
                                        <p:strVal val="visible"/>
                                      </p:to>
                                    </p:set>
                                    <p:animEffect transition="in" filter="wipe(left)">
                                      <p:cBhvr>
                                        <p:cTn id="10" dur="500"/>
                                        <p:tgtEl>
                                          <p:spTgt spid="137"/>
                                        </p:tgtEl>
                                      </p:cBhvr>
                                    </p:animEffect>
                                  </p:childTnLst>
                                </p:cTn>
                              </p:par>
                            </p:childTnLst>
                          </p:cTn>
                        </p:par>
                        <p:par>
                          <p:cTn id="11" fill="hold">
                            <p:stCondLst>
                              <p:cond delay="500"/>
                            </p:stCondLst>
                            <p:childTnLst>
                              <p:par>
                                <p:cTn id="12" presetID="9" presetClass="entr" fill="hold" grpId="3" nodeType="afterEffect">
                                  <p:stCondLst>
                                    <p:cond delay="0"/>
                                  </p:stCondLst>
                                  <p:iterate>
                                    <p:tmAbs val="0"/>
                                  </p:iterate>
                                  <p:childTnLst>
                                    <p:set>
                                      <p:cBhvr>
                                        <p:cTn id="13" fill="hold"/>
                                        <p:tgtEl>
                                          <p:spTgt spid="139"/>
                                        </p:tgtEl>
                                        <p:attrNameLst>
                                          <p:attrName>style.visibility</p:attrName>
                                        </p:attrNameLst>
                                      </p:cBhvr>
                                      <p:to>
                                        <p:strVal val="visible"/>
                                      </p:to>
                                    </p:set>
                                    <p:animEffect transition="in" filter="dissolve">
                                      <p:cBhvr>
                                        <p:cTn id="14" dur="500"/>
                                        <p:tgtEl>
                                          <p:spTgt spid="139"/>
                                        </p:tgtEl>
                                      </p:cBhvr>
                                    </p:animEffect>
                                  </p:childTnLst>
                                </p:cTn>
                              </p:par>
                            </p:childTnLst>
                          </p:cTn>
                        </p:par>
                        <p:par>
                          <p:cTn id="15" fill="hold">
                            <p:stCondLst>
                              <p:cond delay="1000"/>
                            </p:stCondLst>
                            <p:childTnLst>
                              <p:par>
                                <p:cTn id="16" presetID="9" presetClass="entr" fill="hold" grpId="4" nodeType="afterEffect">
                                  <p:stCondLst>
                                    <p:cond delay="0"/>
                                  </p:stCondLst>
                                  <p:iterate>
                                    <p:tmAbs val="0"/>
                                  </p:iterate>
                                  <p:childTnLst>
                                    <p:set>
                                      <p:cBhvr>
                                        <p:cTn id="17" fill="hold"/>
                                        <p:tgtEl>
                                          <p:spTgt spid="140"/>
                                        </p:tgtEl>
                                        <p:attrNameLst>
                                          <p:attrName>style.visibility</p:attrName>
                                        </p:attrNameLst>
                                      </p:cBhvr>
                                      <p:to>
                                        <p:strVal val="visible"/>
                                      </p:to>
                                    </p:set>
                                    <p:animEffect transition="in" filter="dissolve">
                                      <p:cBhvr>
                                        <p:cTn id="1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2" animBg="1" advAuto="0"/>
      <p:bldP spid="138" grpId="1" animBg="1" advAuto="0"/>
      <p:bldP spid="139" grpId="3" animBg="1" advAuto="0"/>
      <p:bldP spid="140" grpId="4"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13" name="标题 1"/>
          <p:cNvSpPr txBox="1">
            <a:spLocks noGrp="1"/>
          </p:cNvSpPr>
          <p:nvPr>
            <p:ph type="title"/>
          </p:nvPr>
        </p:nvSpPr>
        <p:spPr>
          <a:xfrm>
            <a:off x="215900" y="-69850"/>
            <a:ext cx="8229600" cy="1143000"/>
          </a:xfrm>
          <a:prstGeom prst="rect">
            <a:avLst/>
          </a:prstGeom>
        </p:spPr>
        <p:txBody>
          <a:bodyPr/>
          <a:lstStyle/>
          <a:p>
            <a:r>
              <a:t>三、相关成果</a:t>
            </a:r>
          </a:p>
        </p:txBody>
      </p:sp>
      <p:sp>
        <p:nvSpPr>
          <p:cNvPr id="214" name="内容占位符 2"/>
          <p:cNvSpPr txBox="1">
            <a:spLocks noGrp="1"/>
          </p:cNvSpPr>
          <p:nvPr>
            <p:ph type="body" idx="1"/>
          </p:nvPr>
        </p:nvSpPr>
        <p:spPr>
          <a:xfrm>
            <a:off x="752983" y="1549431"/>
            <a:ext cx="9289034" cy="4176466"/>
          </a:xfrm>
          <a:prstGeom prst="rect">
            <a:avLst/>
          </a:prstGeom>
        </p:spPr>
        <p:txBody>
          <a:bodyPr>
            <a:normAutofit lnSpcReduction="10000"/>
          </a:bodyPr>
          <a:lstStyle/>
          <a:p>
            <a:pPr marL="208208" indent="-208208" defTabSz="555223">
              <a:lnSpc>
                <a:spcPct val="150000"/>
              </a:lnSpc>
              <a:spcBef>
                <a:spcPts val="400"/>
              </a:spcBef>
              <a:defRPr sz="2200">
                <a:latin typeface="Times"/>
                <a:ea typeface="Times"/>
                <a:cs typeface="Times"/>
                <a:sym typeface="Times"/>
              </a:defRPr>
            </a:pPr>
            <a:r>
              <a:rPr dirty="0"/>
              <a:t>分析了本科生创新能力的</a:t>
            </a:r>
            <a:r>
              <a:rPr b="1" dirty="0"/>
              <a:t>瓶颈因素和创新能力提升的切入点</a:t>
            </a:r>
            <a:r>
              <a:rPr dirty="0"/>
              <a:t>，发表论文</a:t>
            </a:r>
            <a:r>
              <a:rPr lang="en-US" dirty="0"/>
              <a:t>2</a:t>
            </a:r>
            <a:r>
              <a:rPr dirty="0"/>
              <a:t>篇。</a:t>
            </a:r>
            <a:endParaRPr lang="en-US" dirty="0"/>
          </a:p>
          <a:p>
            <a:pPr marL="208208" indent="-208208" defTabSz="555223">
              <a:lnSpc>
                <a:spcPct val="150000"/>
              </a:lnSpc>
              <a:spcBef>
                <a:spcPts val="400"/>
              </a:spcBef>
              <a:defRPr sz="2200">
                <a:latin typeface="Times"/>
                <a:ea typeface="Times"/>
                <a:cs typeface="Times"/>
                <a:sym typeface="Times"/>
              </a:defRPr>
            </a:pPr>
            <a:r>
              <a:rPr dirty="0" err="1"/>
              <a:t>基于可拓学理论，设计了一套从理论到方法、工具的创新能力提升的系统教学体系</a:t>
            </a:r>
            <a:r>
              <a:rPr dirty="0"/>
              <a:t>，</a:t>
            </a:r>
            <a:r>
              <a:rPr lang="zh-CN" altLang="en-US" dirty="0"/>
              <a:t>新开设一门专业特色创新课程</a:t>
            </a:r>
            <a:r>
              <a:rPr lang="zh-CN" altLang="en-US" b="1" dirty="0"/>
              <a:t>“可拓创新方法” ，</a:t>
            </a:r>
            <a:r>
              <a:rPr lang="zh-CN" altLang="en-US" dirty="0"/>
              <a:t>出版教材</a:t>
            </a:r>
            <a:r>
              <a:rPr lang="en-US" altLang="zh-CN" dirty="0"/>
              <a:t>2</a:t>
            </a:r>
            <a:r>
              <a:rPr lang="zh-CN" altLang="en-US" dirty="0"/>
              <a:t>部。</a:t>
            </a:r>
          </a:p>
          <a:p>
            <a:pPr marL="208208" indent="-208208" defTabSz="555223">
              <a:lnSpc>
                <a:spcPct val="150000"/>
              </a:lnSpc>
              <a:spcBef>
                <a:spcPts val="400"/>
              </a:spcBef>
              <a:defRPr sz="2200">
                <a:latin typeface="Times"/>
                <a:ea typeface="Times"/>
                <a:cs typeface="Times"/>
                <a:sym typeface="Times"/>
              </a:defRPr>
            </a:pPr>
            <a:r>
              <a:rPr dirty="0"/>
              <a:t>形成</a:t>
            </a:r>
            <a:r>
              <a:rPr b="1" dirty="0"/>
              <a:t>知识学习基元化+知识创新形式化</a:t>
            </a:r>
            <a:r>
              <a:rPr dirty="0"/>
              <a:t>的与实践应用对接的双螺旋模型。发表相关论文</a:t>
            </a:r>
            <a:r>
              <a:rPr lang="en-US" dirty="0"/>
              <a:t>6</a:t>
            </a:r>
            <a:r>
              <a:rPr dirty="0"/>
              <a:t>篇。</a:t>
            </a:r>
          </a:p>
          <a:p>
            <a:pPr marL="208208" indent="-208208" defTabSz="555223">
              <a:lnSpc>
                <a:spcPct val="150000"/>
              </a:lnSpc>
              <a:spcBef>
                <a:spcPts val="400"/>
              </a:spcBef>
              <a:defRPr sz="2200">
                <a:latin typeface="Times"/>
                <a:ea typeface="Times"/>
                <a:cs typeface="Times"/>
                <a:sym typeface="Times"/>
              </a:defRPr>
            </a:pPr>
            <a:r>
              <a:rPr dirty="0" err="1"/>
              <a:t>设计了一系列</a:t>
            </a:r>
            <a:r>
              <a:rPr b="1" dirty="0" err="1"/>
              <a:t>具有丰富内涵和趣味性的原创训练题库</a:t>
            </a:r>
            <a:r>
              <a:rPr dirty="0" err="1"/>
              <a:t>。被</a:t>
            </a:r>
            <a:r>
              <a:rPr lang="zh-CN" altLang="en-US" dirty="0"/>
              <a:t>中国人工智能学会可拓学专委会及</a:t>
            </a:r>
            <a:r>
              <a:rPr dirty="0" err="1"/>
              <a:t>多所</a:t>
            </a:r>
            <a:r>
              <a:rPr lang="zh-CN" altLang="en-US" dirty="0"/>
              <a:t>高校</a:t>
            </a:r>
            <a:r>
              <a:rPr dirty="0" err="1"/>
              <a:t>采用</a:t>
            </a:r>
            <a:r>
              <a:rPr dirty="0"/>
              <a:t>。</a:t>
            </a:r>
          </a:p>
        </p:txBody>
      </p:sp>
      <p:sp>
        <p:nvSpPr>
          <p:cNvPr id="215"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14">
                                            <p:bg/>
                                          </p:spTgt>
                                        </p:tgtEl>
                                        <p:attrNameLst>
                                          <p:attrName>style.visibility</p:attrName>
                                        </p:attrNameLst>
                                      </p:cBhvr>
                                      <p:to>
                                        <p:strVal val="visible"/>
                                      </p:to>
                                    </p:set>
                                    <p:animEffect transition="in" filter="wipe(left)">
                                      <p:cBhvr>
                                        <p:cTn id="7" dur="500"/>
                                        <p:tgtEl>
                                          <p:spTgt spid="214">
                                            <p:bg/>
                                          </p:spTgt>
                                        </p:tgtEl>
                                      </p:cBhvr>
                                    </p:animEffect>
                                  </p:childTnLst>
                                </p:cTn>
                              </p:par>
                              <p:par>
                                <p:cTn id="8" presetID="22" presetClass="entr" presetSubtype="8" fill="hold" grpId="1" nodeType="withEffect">
                                  <p:stCondLst>
                                    <p:cond delay="0"/>
                                  </p:stCondLst>
                                  <p:iterate>
                                    <p:tmAbs val="0"/>
                                  </p:iterate>
                                  <p:childTnLst>
                                    <p:set>
                                      <p:cBhvr>
                                        <p:cTn id="9" fill="hold"/>
                                        <p:tgtEl>
                                          <p:spTgt spid="214">
                                            <p:txEl>
                                              <p:pRg st="0" end="0"/>
                                            </p:txEl>
                                          </p:spTgt>
                                        </p:tgtEl>
                                        <p:attrNameLst>
                                          <p:attrName>style.visibility</p:attrName>
                                        </p:attrNameLst>
                                      </p:cBhvr>
                                      <p:to>
                                        <p:strVal val="visible"/>
                                      </p:to>
                                    </p:set>
                                    <p:animEffect transition="in" filter="wipe(left)">
                                      <p:cBhvr>
                                        <p:cTn id="10" dur="500"/>
                                        <p:tgtEl>
                                          <p:spTgt spid="214">
                                            <p:txEl>
                                              <p:pRg st="0" end="0"/>
                                            </p:txEl>
                                          </p:spTgt>
                                        </p:tgtEl>
                                      </p:cBhvr>
                                    </p:animEffect>
                                  </p:childTnLst>
                                </p:cTn>
                              </p:par>
                            </p:childTnLst>
                          </p:cTn>
                        </p:par>
                        <p:par>
                          <p:cTn id="11" fill="hold">
                            <p:stCondLst>
                              <p:cond delay="500"/>
                            </p:stCondLst>
                            <p:childTnLst>
                              <p:par>
                                <p:cTn id="12" presetID="22" presetClass="entr" presetSubtype="8" fill="hold" grpId="1" nodeType="afterEffect">
                                  <p:stCondLst>
                                    <p:cond delay="0"/>
                                  </p:stCondLst>
                                  <p:iterate>
                                    <p:tmAbs val="0"/>
                                  </p:iterate>
                                  <p:childTnLst>
                                    <p:set>
                                      <p:cBhvr>
                                        <p:cTn id="13" fill="hold"/>
                                        <p:tgtEl>
                                          <p:spTgt spid="214">
                                            <p:txEl>
                                              <p:pRg st="1" end="1"/>
                                            </p:txEl>
                                          </p:spTgt>
                                        </p:tgtEl>
                                        <p:attrNameLst>
                                          <p:attrName>style.visibility</p:attrName>
                                        </p:attrNameLst>
                                      </p:cBhvr>
                                      <p:to>
                                        <p:strVal val="visible"/>
                                      </p:to>
                                    </p:set>
                                    <p:animEffect transition="in" filter="wipe(left)">
                                      <p:cBhvr>
                                        <p:cTn id="14" dur="500"/>
                                        <p:tgtEl>
                                          <p:spTgt spid="214">
                                            <p:txEl>
                                              <p:pRg st="1" end="1"/>
                                            </p:txEl>
                                          </p:spTgt>
                                        </p:tgtEl>
                                      </p:cBhvr>
                                    </p:animEffect>
                                  </p:childTnLst>
                                </p:cTn>
                              </p:par>
                              <p:par>
                                <p:cTn id="15" presetID="22" presetClass="entr" presetSubtype="8" fill="hold" grpId="1" nodeType="withEffect">
                                  <p:stCondLst>
                                    <p:cond delay="0"/>
                                  </p:stCondLst>
                                  <p:iterate>
                                    <p:tmAbs val="0"/>
                                  </p:iterate>
                                  <p:childTnLst>
                                    <p:set>
                                      <p:cBhvr>
                                        <p:cTn id="16" fill="hold"/>
                                        <p:tgtEl>
                                          <p:spTgt spid="214">
                                            <p:txEl>
                                              <p:pRg st="2" end="2"/>
                                            </p:txEl>
                                          </p:spTgt>
                                        </p:tgtEl>
                                        <p:attrNameLst>
                                          <p:attrName>style.visibility</p:attrName>
                                        </p:attrNameLst>
                                      </p:cBhvr>
                                      <p:to>
                                        <p:strVal val="visible"/>
                                      </p:to>
                                    </p:set>
                                    <p:animEffect transition="in" filter="wipe(left)">
                                      <p:cBhvr>
                                        <p:cTn id="17" dur="500"/>
                                        <p:tgtEl>
                                          <p:spTgt spid="2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1" nodeType="clickEffect">
                                  <p:stCondLst>
                                    <p:cond delay="0"/>
                                  </p:stCondLst>
                                  <p:iterate>
                                    <p:tmAbs val="0"/>
                                  </p:iterate>
                                  <p:childTnLst>
                                    <p:set>
                                      <p:cBhvr>
                                        <p:cTn id="21" fill="hold"/>
                                        <p:tgtEl>
                                          <p:spTgt spid="214">
                                            <p:txEl>
                                              <p:pRg st="3" end="3"/>
                                            </p:txEl>
                                          </p:spTgt>
                                        </p:tgtEl>
                                        <p:attrNameLst>
                                          <p:attrName>style.visibility</p:attrName>
                                        </p:attrNameLst>
                                      </p:cBhvr>
                                      <p:to>
                                        <p:strVal val="visible"/>
                                      </p:to>
                                    </p:set>
                                    <p:animEffect transition="in" filter="wipe(left)">
                                      <p:cBhvr>
                                        <p:cTn id="22" dur="500"/>
                                        <p:tgtEl>
                                          <p:spTgt spid="2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20" name="内容占位符 2"/>
          <p:cNvSpPr txBox="1">
            <a:spLocks noGrp="1"/>
          </p:cNvSpPr>
          <p:nvPr>
            <p:ph type="body" idx="1"/>
          </p:nvPr>
        </p:nvSpPr>
        <p:spPr>
          <a:xfrm>
            <a:off x="752983" y="1549431"/>
            <a:ext cx="9289034" cy="4176466"/>
          </a:xfrm>
          <a:prstGeom prst="rect">
            <a:avLst/>
          </a:prstGeom>
        </p:spPr>
        <p:txBody>
          <a:bodyPr>
            <a:normAutofit fontScale="92500"/>
          </a:bodyPr>
          <a:lstStyle/>
          <a:p>
            <a:pPr marL="250316" indent="-250316" defTabSz="667512">
              <a:lnSpc>
                <a:spcPct val="150000"/>
              </a:lnSpc>
              <a:spcBef>
                <a:spcPts val="500"/>
              </a:spcBef>
              <a:defRPr sz="2300">
                <a:latin typeface="Times"/>
                <a:ea typeface="Times"/>
                <a:cs typeface="Times"/>
                <a:sym typeface="Times"/>
              </a:defRPr>
            </a:pPr>
            <a:r>
              <a:rPr dirty="0"/>
              <a:t>承担地厅级以上</a:t>
            </a:r>
            <a:r>
              <a:rPr b="1" dirty="0"/>
              <a:t>教研教改项目</a:t>
            </a:r>
            <a:r>
              <a:rPr dirty="0"/>
              <a:t>6项，</a:t>
            </a:r>
            <a:r>
              <a:rPr lang="zh-CN" altLang="en-US" dirty="0"/>
              <a:t>出版教材</a:t>
            </a:r>
            <a:r>
              <a:rPr lang="en-US" altLang="zh-CN" dirty="0"/>
              <a:t>3</a:t>
            </a:r>
            <a:r>
              <a:rPr lang="zh-CN" altLang="en-US" dirty="0"/>
              <a:t>部，</a:t>
            </a:r>
            <a:r>
              <a:rPr dirty="0"/>
              <a:t>发表论文8篇，在国内外学术会议交流8次</a:t>
            </a:r>
          </a:p>
          <a:p>
            <a:pPr marL="250316" indent="-250316" defTabSz="667512">
              <a:lnSpc>
                <a:spcPct val="150000"/>
              </a:lnSpc>
              <a:spcBef>
                <a:spcPts val="500"/>
              </a:spcBef>
              <a:defRPr sz="2300">
                <a:latin typeface="Times"/>
                <a:ea typeface="Times"/>
                <a:cs typeface="Times"/>
                <a:sym typeface="Times"/>
              </a:defRPr>
            </a:pPr>
            <a:r>
              <a:rPr lang="zh-CN" altLang="en-US" dirty="0"/>
              <a:t>该模式</a:t>
            </a:r>
            <a:r>
              <a:rPr dirty="0"/>
              <a:t>在全校大学生</a:t>
            </a:r>
            <a:r>
              <a:rPr b="1" dirty="0"/>
              <a:t>创新素质提升课</a:t>
            </a:r>
            <a:r>
              <a:rPr dirty="0"/>
              <a:t>及7门专业课中应用，指导学生发表论文9篇，其中CPCI收录8篇</a:t>
            </a:r>
            <a:r>
              <a:rPr lang="zh-CN" altLang="en-US" dirty="0"/>
              <a:t>，国际会议优秀论文</a:t>
            </a:r>
            <a:r>
              <a:rPr lang="en-US" altLang="zh-CN" dirty="0"/>
              <a:t>1</a:t>
            </a:r>
            <a:r>
              <a:rPr lang="zh-CN" altLang="en-US" dirty="0"/>
              <a:t>篇</a:t>
            </a:r>
            <a:r>
              <a:rPr dirty="0"/>
              <a:t>。</a:t>
            </a:r>
          </a:p>
          <a:p>
            <a:pPr marL="250316" indent="-250316" defTabSz="667512">
              <a:lnSpc>
                <a:spcPct val="150000"/>
              </a:lnSpc>
              <a:spcBef>
                <a:spcPts val="500"/>
              </a:spcBef>
              <a:defRPr sz="2300">
                <a:latin typeface="Times"/>
                <a:ea typeface="Times"/>
                <a:cs typeface="Times"/>
                <a:sym typeface="Times"/>
              </a:defRPr>
            </a:pPr>
            <a:r>
              <a:rPr dirty="0" err="1"/>
              <a:t>使学生实现了从掌握知识到应用知识解决问题的转变</a:t>
            </a:r>
            <a:r>
              <a:rPr dirty="0"/>
              <a:t>，</a:t>
            </a:r>
            <a:r>
              <a:rPr lang="zh-CN" altLang="en-US" dirty="0"/>
              <a:t>思维拓展度平均提升</a:t>
            </a:r>
            <a:r>
              <a:rPr lang="en-US" altLang="zh-CN" dirty="0"/>
              <a:t>186%</a:t>
            </a:r>
            <a:r>
              <a:rPr lang="zh-CN" altLang="en-US" dirty="0"/>
              <a:t>。</a:t>
            </a:r>
            <a:r>
              <a:rPr dirty="0"/>
              <a:t>在</a:t>
            </a:r>
            <a:r>
              <a:rPr lang="zh-CN" altLang="en-US" dirty="0"/>
              <a:t>各类</a:t>
            </a:r>
            <a:r>
              <a:rPr dirty="0"/>
              <a:t>竞赛中获得10多个奖项，学生创业公司入围全国大学生</a:t>
            </a:r>
            <a:r>
              <a:rPr b="1" dirty="0"/>
              <a:t>创业大赛</a:t>
            </a:r>
            <a:r>
              <a:rPr dirty="0"/>
              <a:t>决赛。</a:t>
            </a:r>
            <a:endParaRPr lang="en-US" dirty="0"/>
          </a:p>
          <a:p>
            <a:pPr marL="250316" indent="-250316" defTabSz="667512">
              <a:lnSpc>
                <a:spcPct val="150000"/>
              </a:lnSpc>
              <a:spcBef>
                <a:spcPts val="500"/>
              </a:spcBef>
              <a:defRPr sz="2300">
                <a:latin typeface="Times"/>
                <a:ea typeface="Times"/>
                <a:cs typeface="Times"/>
                <a:sym typeface="Times"/>
              </a:defRPr>
            </a:pPr>
            <a:r>
              <a:rPr lang="zh-CN" altLang="en-US" dirty="0"/>
              <a:t>获宁波市优秀班主任、</a:t>
            </a:r>
            <a:r>
              <a:rPr lang="zh-CN" altLang="en-US" b="1" dirty="0"/>
              <a:t>浙江大学教学成果奖</a:t>
            </a:r>
            <a:r>
              <a:rPr lang="zh-CN" altLang="en-US" dirty="0"/>
              <a:t>、宁波市教学成果奖等荣誉。</a:t>
            </a:r>
            <a:endParaRPr dirty="0"/>
          </a:p>
        </p:txBody>
      </p:sp>
      <p:sp>
        <p:nvSpPr>
          <p:cNvPr id="221"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
        <p:nvSpPr>
          <p:cNvPr id="222" name="标题 1"/>
          <p:cNvSpPr txBox="1">
            <a:spLocks noGrp="1"/>
          </p:cNvSpPr>
          <p:nvPr>
            <p:ph type="title"/>
          </p:nvPr>
        </p:nvSpPr>
        <p:spPr>
          <a:xfrm>
            <a:off x="215900" y="-69850"/>
            <a:ext cx="8229600" cy="1143000"/>
          </a:xfrm>
          <a:prstGeom prst="rect">
            <a:avLst/>
          </a:prstGeom>
        </p:spPr>
        <p:txBody>
          <a:bodyPr/>
          <a:lstStyle/>
          <a:p>
            <a:r>
              <a:t>三、相关成果</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20">
                                            <p:bg/>
                                          </p:spTgt>
                                        </p:tgtEl>
                                        <p:attrNameLst>
                                          <p:attrName>style.visibility</p:attrName>
                                        </p:attrNameLst>
                                      </p:cBhvr>
                                      <p:to>
                                        <p:strVal val="visible"/>
                                      </p:to>
                                    </p:set>
                                    <p:animEffect transition="in" filter="wipe(left)">
                                      <p:cBhvr>
                                        <p:cTn id="7" dur="500"/>
                                        <p:tgtEl>
                                          <p:spTgt spid="220">
                                            <p:bg/>
                                          </p:spTgt>
                                        </p:tgtEl>
                                      </p:cBhvr>
                                    </p:animEffect>
                                  </p:childTnLst>
                                </p:cTn>
                              </p:par>
                              <p:par>
                                <p:cTn id="8" presetID="22" presetClass="entr" presetSubtype="8" fill="hold" grpId="1" nodeType="withEffect">
                                  <p:stCondLst>
                                    <p:cond delay="0"/>
                                  </p:stCondLst>
                                  <p:iterate>
                                    <p:tmAbs val="0"/>
                                  </p:iterate>
                                  <p:childTnLst>
                                    <p:set>
                                      <p:cBhvr>
                                        <p:cTn id="9" fill="hold"/>
                                        <p:tgtEl>
                                          <p:spTgt spid="220">
                                            <p:txEl>
                                              <p:pRg st="0" end="0"/>
                                            </p:txEl>
                                          </p:spTgt>
                                        </p:tgtEl>
                                        <p:attrNameLst>
                                          <p:attrName>style.visibility</p:attrName>
                                        </p:attrNameLst>
                                      </p:cBhvr>
                                      <p:to>
                                        <p:strVal val="visible"/>
                                      </p:to>
                                    </p:set>
                                    <p:animEffect transition="in" filter="wipe(left)">
                                      <p:cBhvr>
                                        <p:cTn id="10" dur="500"/>
                                        <p:tgtEl>
                                          <p:spTgt spid="220">
                                            <p:txEl>
                                              <p:pRg st="0" end="0"/>
                                            </p:txEl>
                                          </p:spTgt>
                                        </p:tgtEl>
                                      </p:cBhvr>
                                    </p:animEffect>
                                  </p:childTnLst>
                                </p:cTn>
                              </p:par>
                            </p:childTnLst>
                          </p:cTn>
                        </p:par>
                        <p:par>
                          <p:cTn id="11" fill="hold">
                            <p:stCondLst>
                              <p:cond delay="500"/>
                            </p:stCondLst>
                            <p:childTnLst>
                              <p:par>
                                <p:cTn id="12" presetID="22" presetClass="entr" presetSubtype="8" fill="hold" grpId="1" nodeType="afterEffect">
                                  <p:stCondLst>
                                    <p:cond delay="0"/>
                                  </p:stCondLst>
                                  <p:iterate>
                                    <p:tmAbs val="0"/>
                                  </p:iterate>
                                  <p:childTnLst>
                                    <p:set>
                                      <p:cBhvr>
                                        <p:cTn id="13" fill="hold"/>
                                        <p:tgtEl>
                                          <p:spTgt spid="220">
                                            <p:txEl>
                                              <p:pRg st="1" end="1"/>
                                            </p:txEl>
                                          </p:spTgt>
                                        </p:tgtEl>
                                        <p:attrNameLst>
                                          <p:attrName>style.visibility</p:attrName>
                                        </p:attrNameLst>
                                      </p:cBhvr>
                                      <p:to>
                                        <p:strVal val="visible"/>
                                      </p:to>
                                    </p:set>
                                    <p:animEffect transition="in" filter="wipe(left)">
                                      <p:cBhvr>
                                        <p:cTn id="14" dur="500"/>
                                        <p:tgtEl>
                                          <p:spTgt spid="22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1" nodeType="clickEffect">
                                  <p:stCondLst>
                                    <p:cond delay="0"/>
                                  </p:stCondLst>
                                  <p:iterate>
                                    <p:tmAbs val="0"/>
                                  </p:iterate>
                                  <p:childTnLst>
                                    <p:set>
                                      <p:cBhvr>
                                        <p:cTn id="18" fill="hold"/>
                                        <p:tgtEl>
                                          <p:spTgt spid="220">
                                            <p:txEl>
                                              <p:pRg st="2" end="2"/>
                                            </p:txEl>
                                          </p:spTgt>
                                        </p:tgtEl>
                                        <p:attrNameLst>
                                          <p:attrName>style.visibility</p:attrName>
                                        </p:attrNameLst>
                                      </p:cBhvr>
                                      <p:to>
                                        <p:strVal val="visible"/>
                                      </p:to>
                                    </p:set>
                                    <p:animEffect transition="in" filter="wipe(left)">
                                      <p:cBhvr>
                                        <p:cTn id="19" dur="500"/>
                                        <p:tgtEl>
                                          <p:spTgt spid="220">
                                            <p:txEl>
                                              <p:pRg st="2" end="2"/>
                                            </p:txEl>
                                          </p:spTgt>
                                        </p:tgtEl>
                                      </p:cBhvr>
                                    </p:animEffect>
                                  </p:childTnLst>
                                </p:cTn>
                              </p:par>
                            </p:childTnLst>
                          </p:cTn>
                        </p:par>
                        <p:par>
                          <p:cTn id="20" fill="hold">
                            <p:stCondLst>
                              <p:cond delay="500"/>
                            </p:stCondLst>
                            <p:childTnLst>
                              <p:par>
                                <p:cTn id="21" presetID="22" presetClass="entr" presetSubtype="8" fill="hold" grpId="1" nodeType="afterEffect">
                                  <p:stCondLst>
                                    <p:cond delay="0"/>
                                  </p:stCondLst>
                                  <p:iterate>
                                    <p:tmAbs val="0"/>
                                  </p:iterate>
                                  <p:childTnLst>
                                    <p:set>
                                      <p:cBhvr>
                                        <p:cTn id="22" fill="hold"/>
                                        <p:tgtEl>
                                          <p:spTgt spid="220">
                                            <p:txEl>
                                              <p:pRg st="3" end="3"/>
                                            </p:txEl>
                                          </p:spTgt>
                                        </p:tgtEl>
                                        <p:attrNameLst>
                                          <p:attrName>style.visibility</p:attrName>
                                        </p:attrNameLst>
                                      </p:cBhvr>
                                      <p:to>
                                        <p:strVal val="visible"/>
                                      </p:to>
                                    </p:set>
                                    <p:animEffect transition="in" filter="wipe(left)">
                                      <p:cBhvr>
                                        <p:cTn id="23" dur="500"/>
                                        <p:tgtEl>
                                          <p:spTgt spid="2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62" name="标题 1"/>
          <p:cNvSpPr txBox="1"/>
          <p:nvPr/>
        </p:nvSpPr>
        <p:spPr>
          <a:xfrm>
            <a:off x="215900" y="-69850"/>
            <a:ext cx="8229600" cy="11430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3600" b="1">
                <a:solidFill>
                  <a:srgbClr val="FFFFFF"/>
                </a:solidFill>
                <a:latin typeface="微软雅黑"/>
                <a:ea typeface="微软雅黑"/>
                <a:cs typeface="微软雅黑"/>
                <a:sym typeface="微软雅黑"/>
              </a:defRPr>
            </a:lvl1pPr>
          </a:lstStyle>
          <a:p>
            <a:r>
              <a:rPr lang="zh-CN" altLang="en-US" dirty="0"/>
              <a:t>三、相关成果</a:t>
            </a:r>
            <a:endParaRPr dirty="0"/>
          </a:p>
        </p:txBody>
      </p:sp>
      <p:sp>
        <p:nvSpPr>
          <p:cNvPr id="263" name="大学生创新能力不足的瓶颈分析"/>
          <p:cNvSpPr txBox="1"/>
          <p:nvPr/>
        </p:nvSpPr>
        <p:spPr>
          <a:xfrm>
            <a:off x="403134" y="1191111"/>
            <a:ext cx="4555089" cy="53860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900" b="1">
                <a:latin typeface="微软雅黑"/>
                <a:ea typeface="微软雅黑"/>
                <a:cs typeface="微软雅黑"/>
                <a:sym typeface="微软雅黑"/>
              </a:defRPr>
            </a:lvl1pPr>
          </a:lstStyle>
          <a:p>
            <a:r>
              <a:rPr dirty="0" err="1"/>
              <a:t>部分论文</a:t>
            </a:r>
            <a:r>
              <a:rPr lang="zh-CN" altLang="en-US" dirty="0"/>
              <a:t>、</a:t>
            </a:r>
            <a:r>
              <a:rPr dirty="0" err="1"/>
              <a:t>获奖</a:t>
            </a:r>
            <a:r>
              <a:rPr lang="zh-CN" altLang="en-US" dirty="0"/>
              <a:t>及专利</a:t>
            </a:r>
            <a:r>
              <a:rPr dirty="0" err="1"/>
              <a:t>证书</a:t>
            </a:r>
            <a:endParaRPr dirty="0"/>
          </a:p>
        </p:txBody>
      </p:sp>
      <p:grpSp>
        <p:nvGrpSpPr>
          <p:cNvPr id="267" name="Group 8"/>
          <p:cNvGrpSpPr/>
          <p:nvPr/>
        </p:nvGrpSpPr>
        <p:grpSpPr>
          <a:xfrm>
            <a:off x="2911546" y="1620776"/>
            <a:ext cx="5353525" cy="4792757"/>
            <a:chOff x="25887" y="0"/>
            <a:chExt cx="5353524" cy="4792756"/>
          </a:xfrm>
        </p:grpSpPr>
        <p:pic>
          <p:nvPicPr>
            <p:cNvPr id="264" name="Picture 5" descr="Picture 5"/>
            <p:cNvPicPr>
              <a:picLocks noChangeAspect="1"/>
            </p:cNvPicPr>
            <p:nvPr/>
          </p:nvPicPr>
          <p:blipFill>
            <a:blip r:embed="rId2">
              <a:extLst/>
            </a:blip>
            <a:srcRect r="5806" b="7100"/>
            <a:stretch>
              <a:fillRect/>
            </a:stretch>
          </p:blipFill>
          <p:spPr>
            <a:xfrm rot="1821389">
              <a:off x="1391788" y="696493"/>
              <a:ext cx="3333378" cy="3493433"/>
            </a:xfrm>
            <a:prstGeom prst="rect">
              <a:avLst/>
            </a:prstGeom>
            <a:ln w="12700" cap="flat">
              <a:noFill/>
              <a:miter lim="400000"/>
            </a:ln>
            <a:effectLst/>
          </p:spPr>
        </p:pic>
        <p:pic>
          <p:nvPicPr>
            <p:cNvPr id="265" name="Picture 6" descr="Picture 6"/>
            <p:cNvPicPr>
              <a:picLocks noChangeAspect="1"/>
            </p:cNvPicPr>
            <p:nvPr/>
          </p:nvPicPr>
          <p:blipFill>
            <a:blip r:embed="rId3">
              <a:extLst/>
            </a:blip>
            <a:srcRect l="1094" b="1500"/>
            <a:stretch>
              <a:fillRect/>
            </a:stretch>
          </p:blipFill>
          <p:spPr>
            <a:xfrm rot="19717659">
              <a:off x="829892" y="431069"/>
              <a:ext cx="2739518" cy="3858106"/>
            </a:xfrm>
            <a:prstGeom prst="rect">
              <a:avLst/>
            </a:prstGeom>
            <a:ln w="12700" cap="flat">
              <a:noFill/>
              <a:miter lim="400000"/>
            </a:ln>
            <a:effectLst/>
          </p:spPr>
        </p:pic>
        <p:pic>
          <p:nvPicPr>
            <p:cNvPr id="266" name="Picture 7" descr="Picture 7"/>
            <p:cNvPicPr>
              <a:picLocks noChangeAspect="1"/>
            </p:cNvPicPr>
            <p:nvPr/>
          </p:nvPicPr>
          <p:blipFill>
            <a:blip r:embed="rId4">
              <a:extLst/>
            </a:blip>
            <a:stretch>
              <a:fillRect/>
            </a:stretch>
          </p:blipFill>
          <p:spPr>
            <a:xfrm>
              <a:off x="964810" y="1321013"/>
              <a:ext cx="2080096" cy="2481993"/>
            </a:xfrm>
            <a:prstGeom prst="rect">
              <a:avLst/>
            </a:prstGeom>
            <a:ln w="12700" cap="flat">
              <a:noFill/>
              <a:miter lim="400000"/>
            </a:ln>
            <a:effectLst/>
          </p:spPr>
        </p:pic>
      </p:grpSp>
      <p:pic>
        <p:nvPicPr>
          <p:cNvPr id="268" name="图片 3" descr="图片 3"/>
          <p:cNvPicPr>
            <a:picLocks noChangeAspect="1"/>
          </p:cNvPicPr>
          <p:nvPr/>
        </p:nvPicPr>
        <p:blipFill>
          <a:blip r:embed="rId5">
            <a:extLst/>
          </a:blip>
          <a:stretch>
            <a:fillRect/>
          </a:stretch>
        </p:blipFill>
        <p:spPr>
          <a:xfrm>
            <a:off x="6767937" y="1089511"/>
            <a:ext cx="3557718" cy="2502750"/>
          </a:xfrm>
          <a:prstGeom prst="rect">
            <a:avLst/>
          </a:prstGeom>
          <a:ln w="12700">
            <a:miter lim="400000"/>
          </a:ln>
        </p:spPr>
      </p:pic>
      <p:pic>
        <p:nvPicPr>
          <p:cNvPr id="269" name="图片 5" descr="图片 5"/>
          <p:cNvPicPr>
            <a:picLocks noChangeAspect="1"/>
          </p:cNvPicPr>
          <p:nvPr/>
        </p:nvPicPr>
        <p:blipFill>
          <a:blip r:embed="rId6">
            <a:extLst/>
          </a:blip>
          <a:srcRect t="811" r="1157"/>
          <a:stretch>
            <a:fillRect/>
          </a:stretch>
        </p:blipFill>
        <p:spPr>
          <a:xfrm rot="16200000">
            <a:off x="7233283" y="3149192"/>
            <a:ext cx="2626994" cy="3759169"/>
          </a:xfrm>
          <a:prstGeom prst="rect">
            <a:avLst/>
          </a:prstGeom>
          <a:ln w="12700">
            <a:miter lim="400000"/>
          </a:ln>
        </p:spPr>
      </p:pic>
      <p:pic>
        <p:nvPicPr>
          <p:cNvPr id="270" name="图片 8" descr="图片 8"/>
          <p:cNvPicPr>
            <a:picLocks noChangeAspect="1"/>
          </p:cNvPicPr>
          <p:nvPr/>
        </p:nvPicPr>
        <p:blipFill>
          <a:blip r:embed="rId7">
            <a:extLst/>
          </a:blip>
          <a:stretch>
            <a:fillRect/>
          </a:stretch>
        </p:blipFill>
        <p:spPr>
          <a:xfrm>
            <a:off x="1968130" y="1682659"/>
            <a:ext cx="4443980" cy="2950977"/>
          </a:xfrm>
          <a:prstGeom prst="rect">
            <a:avLst/>
          </a:prstGeom>
          <a:ln w="12700">
            <a:miter lim="400000"/>
          </a:ln>
        </p:spPr>
      </p:pic>
      <p:sp>
        <p:nvSpPr>
          <p:cNvPr id="271"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pic>
        <p:nvPicPr>
          <p:cNvPr id="3" name="图片 2" descr="图片包含 文字&#10;&#10;已生成高可信度的说明">
            <a:extLst>
              <a:ext uri="{FF2B5EF4-FFF2-40B4-BE49-F238E27FC236}">
                <a16:creationId xmlns:a16="http://schemas.microsoft.com/office/drawing/2014/main" id="{66011AB6-5037-4A64-8D25-6CBCEFC51A9D}"/>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8000" contrast="1000"/>
                    </a14:imgEffect>
                  </a14:imgLayer>
                </a14:imgProps>
              </a:ext>
              <a:ext uri="{28A0092B-C50C-407E-A947-70E740481C1C}">
                <a14:useLocalDpi xmlns:a14="http://schemas.microsoft.com/office/drawing/2010/main" val="0"/>
              </a:ext>
            </a:extLst>
          </a:blip>
          <a:stretch>
            <a:fillRect/>
          </a:stretch>
        </p:blipFill>
        <p:spPr>
          <a:xfrm>
            <a:off x="50167" y="3030601"/>
            <a:ext cx="5347333" cy="3516211"/>
          </a:xfrm>
          <a:prstGeom prst="rect">
            <a:avLst/>
          </a:prstGeom>
        </p:spPr>
      </p:pic>
      <p:pic>
        <p:nvPicPr>
          <p:cNvPr id="15" name="图片 1" descr="图片 1">
            <a:extLst>
              <a:ext uri="{FF2B5EF4-FFF2-40B4-BE49-F238E27FC236}">
                <a16:creationId xmlns:a16="http://schemas.microsoft.com/office/drawing/2014/main" id="{F7704DBF-D50E-41AD-8AA3-5B152A8A5CD8}"/>
              </a:ext>
            </a:extLst>
          </p:cNvPr>
          <p:cNvPicPr>
            <a:picLocks noChangeAspect="1"/>
          </p:cNvPicPr>
          <p:nvPr/>
        </p:nvPicPr>
        <p:blipFill>
          <a:blip r:embed="rId10">
            <a:extLst/>
          </a:blip>
          <a:stretch>
            <a:fillRect/>
          </a:stretch>
        </p:blipFill>
        <p:spPr>
          <a:xfrm>
            <a:off x="127120" y="1939110"/>
            <a:ext cx="3108586" cy="4381625"/>
          </a:xfrm>
          <a:prstGeom prst="rect">
            <a:avLst/>
          </a:prstGeom>
          <a:ln w="12700">
            <a:miter lim="400000"/>
          </a:ln>
        </p:spPr>
      </p:pic>
      <p:grpSp>
        <p:nvGrpSpPr>
          <p:cNvPr id="16" name="Group 17">
            <a:extLst>
              <a:ext uri="{FF2B5EF4-FFF2-40B4-BE49-F238E27FC236}">
                <a16:creationId xmlns:a16="http://schemas.microsoft.com/office/drawing/2014/main" id="{B806DD91-1E9E-475F-A71C-2ECC1C48DE24}"/>
              </a:ext>
            </a:extLst>
          </p:cNvPr>
          <p:cNvGrpSpPr/>
          <p:nvPr/>
        </p:nvGrpSpPr>
        <p:grpSpPr>
          <a:xfrm>
            <a:off x="5203530" y="1601520"/>
            <a:ext cx="5292686" cy="4608227"/>
            <a:chOff x="0" y="0"/>
            <a:chExt cx="5292684" cy="4608226"/>
          </a:xfrm>
        </p:grpSpPr>
        <p:pic>
          <p:nvPicPr>
            <p:cNvPr id="17" name="Picture 4" descr="Picture 4">
              <a:extLst>
                <a:ext uri="{FF2B5EF4-FFF2-40B4-BE49-F238E27FC236}">
                  <a16:creationId xmlns:a16="http://schemas.microsoft.com/office/drawing/2014/main" id="{A204A971-FC57-4EF8-ACC7-2DB458F6B006}"/>
                </a:ext>
              </a:extLst>
            </p:cNvPr>
            <p:cNvPicPr>
              <a:picLocks noChangeAspect="1"/>
            </p:cNvPicPr>
            <p:nvPr/>
          </p:nvPicPr>
          <p:blipFill>
            <a:blip r:embed="rId11">
              <a:extLst/>
            </a:blip>
            <a:stretch>
              <a:fillRect/>
            </a:stretch>
          </p:blipFill>
          <p:spPr>
            <a:xfrm>
              <a:off x="1251736" y="301074"/>
              <a:ext cx="2485983" cy="3811097"/>
            </a:xfrm>
            <a:prstGeom prst="rect">
              <a:avLst/>
            </a:prstGeom>
            <a:ln w="12700" cap="flat">
              <a:noFill/>
              <a:miter lim="400000"/>
            </a:ln>
            <a:effectLst/>
          </p:spPr>
        </p:pic>
        <p:pic>
          <p:nvPicPr>
            <p:cNvPr id="18" name="Picture 5" descr="Picture 5">
              <a:extLst>
                <a:ext uri="{FF2B5EF4-FFF2-40B4-BE49-F238E27FC236}">
                  <a16:creationId xmlns:a16="http://schemas.microsoft.com/office/drawing/2014/main" id="{2D28774D-B7DF-49F0-B666-F92D5DA84AC2}"/>
                </a:ext>
              </a:extLst>
            </p:cNvPr>
            <p:cNvPicPr>
              <a:picLocks noChangeAspect="1"/>
            </p:cNvPicPr>
            <p:nvPr/>
          </p:nvPicPr>
          <p:blipFill>
            <a:blip r:embed="rId12">
              <a:extLst/>
            </a:blip>
            <a:stretch>
              <a:fillRect/>
            </a:stretch>
          </p:blipFill>
          <p:spPr>
            <a:xfrm>
              <a:off x="1233979" y="327710"/>
              <a:ext cx="2521497" cy="3757826"/>
            </a:xfrm>
            <a:prstGeom prst="rect">
              <a:avLst/>
            </a:prstGeom>
            <a:ln w="12700" cap="flat">
              <a:noFill/>
              <a:miter lim="400000"/>
            </a:ln>
            <a:effectLst/>
          </p:spPr>
        </p:pic>
        <p:pic>
          <p:nvPicPr>
            <p:cNvPr id="19" name="Picture 8" descr="Picture 8">
              <a:extLst>
                <a:ext uri="{FF2B5EF4-FFF2-40B4-BE49-F238E27FC236}">
                  <a16:creationId xmlns:a16="http://schemas.microsoft.com/office/drawing/2014/main" id="{EBA5C131-DBC3-455D-ACD8-D3FA6924482F}"/>
                </a:ext>
              </a:extLst>
            </p:cNvPr>
            <p:cNvPicPr>
              <a:picLocks noChangeAspect="1"/>
            </p:cNvPicPr>
            <p:nvPr/>
          </p:nvPicPr>
          <p:blipFill>
            <a:blip r:embed="rId13">
              <a:extLst/>
            </a:blip>
            <a:stretch>
              <a:fillRect/>
            </a:stretch>
          </p:blipFill>
          <p:spPr>
            <a:xfrm>
              <a:off x="1233979" y="402067"/>
              <a:ext cx="2521497" cy="3608002"/>
            </a:xfrm>
            <a:prstGeom prst="rect">
              <a:avLst/>
            </a:prstGeom>
            <a:ln w="12700" cap="flat">
              <a:noFill/>
              <a:miter lim="400000"/>
            </a:ln>
            <a:effectLst/>
          </p:spPr>
        </p:pic>
        <p:pic>
          <p:nvPicPr>
            <p:cNvPr id="20" name="Picture 10" descr="Picture 10">
              <a:extLst>
                <a:ext uri="{FF2B5EF4-FFF2-40B4-BE49-F238E27FC236}">
                  <a16:creationId xmlns:a16="http://schemas.microsoft.com/office/drawing/2014/main" id="{C484D532-BD26-4475-965C-6CE2CE3598C8}"/>
                </a:ext>
              </a:extLst>
            </p:cNvPr>
            <p:cNvPicPr>
              <a:picLocks noChangeAspect="1"/>
            </p:cNvPicPr>
            <p:nvPr/>
          </p:nvPicPr>
          <p:blipFill>
            <a:blip r:embed="rId14">
              <a:extLst/>
            </a:blip>
            <a:stretch>
              <a:fillRect/>
            </a:stretch>
          </p:blipFill>
          <p:spPr>
            <a:xfrm>
              <a:off x="1251736" y="458668"/>
              <a:ext cx="2485983" cy="3494801"/>
            </a:xfrm>
            <a:prstGeom prst="rect">
              <a:avLst/>
            </a:prstGeom>
            <a:ln w="12700" cap="flat">
              <a:noFill/>
              <a:miter lim="400000"/>
            </a:ln>
            <a:effectLst/>
          </p:spPr>
        </p:pic>
        <p:pic>
          <p:nvPicPr>
            <p:cNvPr id="21" name="Picture 11" descr="Picture 11">
              <a:extLst>
                <a:ext uri="{FF2B5EF4-FFF2-40B4-BE49-F238E27FC236}">
                  <a16:creationId xmlns:a16="http://schemas.microsoft.com/office/drawing/2014/main" id="{A601F3D6-1E37-442B-A801-F051FFC31817}"/>
                </a:ext>
              </a:extLst>
            </p:cNvPr>
            <p:cNvPicPr>
              <a:picLocks noChangeAspect="1"/>
            </p:cNvPicPr>
            <p:nvPr/>
          </p:nvPicPr>
          <p:blipFill>
            <a:blip r:embed="rId15">
              <a:extLst/>
            </a:blip>
            <a:stretch>
              <a:fillRect/>
            </a:stretch>
          </p:blipFill>
          <p:spPr>
            <a:xfrm>
              <a:off x="1251736" y="448679"/>
              <a:ext cx="2485983" cy="3515888"/>
            </a:xfrm>
            <a:prstGeom prst="rect">
              <a:avLst/>
            </a:prstGeom>
            <a:ln w="12700" cap="flat">
              <a:noFill/>
              <a:miter lim="400000"/>
            </a:ln>
            <a:effectLst/>
          </p:spPr>
        </p:pic>
        <p:pic>
          <p:nvPicPr>
            <p:cNvPr id="22" name="Picture 12" descr="Picture 12">
              <a:extLst>
                <a:ext uri="{FF2B5EF4-FFF2-40B4-BE49-F238E27FC236}">
                  <a16:creationId xmlns:a16="http://schemas.microsoft.com/office/drawing/2014/main" id="{440C7B41-A212-453F-8DD0-A6AF575EF9C5}"/>
                </a:ext>
              </a:extLst>
            </p:cNvPr>
            <p:cNvPicPr>
              <a:picLocks noChangeAspect="1"/>
            </p:cNvPicPr>
            <p:nvPr/>
          </p:nvPicPr>
          <p:blipFill>
            <a:blip r:embed="rId16">
              <a:extLst/>
            </a:blip>
            <a:stretch>
              <a:fillRect/>
            </a:stretch>
          </p:blipFill>
          <p:spPr>
            <a:xfrm>
              <a:off x="1251736" y="439801"/>
              <a:ext cx="2485983" cy="3533644"/>
            </a:xfrm>
            <a:prstGeom prst="rect">
              <a:avLst/>
            </a:prstGeom>
            <a:ln w="12700" cap="flat">
              <a:noFill/>
              <a:miter lim="400000"/>
            </a:ln>
            <a:effectLst/>
          </p:spPr>
        </p:pic>
        <p:pic>
          <p:nvPicPr>
            <p:cNvPr id="23" name="Picture 13" descr="Picture 13">
              <a:extLst>
                <a:ext uri="{FF2B5EF4-FFF2-40B4-BE49-F238E27FC236}">
                  <a16:creationId xmlns:a16="http://schemas.microsoft.com/office/drawing/2014/main" id="{9AA5603C-E48A-4521-982B-50F1B82185A0}"/>
                </a:ext>
              </a:extLst>
            </p:cNvPr>
            <p:cNvPicPr>
              <a:picLocks noChangeAspect="1"/>
            </p:cNvPicPr>
            <p:nvPr/>
          </p:nvPicPr>
          <p:blipFill>
            <a:blip r:embed="rId17">
              <a:extLst/>
            </a:blip>
            <a:stretch>
              <a:fillRect/>
            </a:stretch>
          </p:blipFill>
          <p:spPr>
            <a:xfrm>
              <a:off x="1251736" y="324380"/>
              <a:ext cx="2485983" cy="3764486"/>
            </a:xfrm>
            <a:prstGeom prst="rect">
              <a:avLst/>
            </a:prstGeom>
            <a:ln w="12700" cap="flat">
              <a:noFill/>
              <a:miter lim="400000"/>
            </a:ln>
            <a:effectLst/>
          </p:spPr>
        </p:pic>
        <p:pic>
          <p:nvPicPr>
            <p:cNvPr id="24" name="Picture 14" descr="Picture 14">
              <a:extLst>
                <a:ext uri="{FF2B5EF4-FFF2-40B4-BE49-F238E27FC236}">
                  <a16:creationId xmlns:a16="http://schemas.microsoft.com/office/drawing/2014/main" id="{17315B23-7DA8-4999-A489-8CED382F3CCC}"/>
                </a:ext>
              </a:extLst>
            </p:cNvPr>
            <p:cNvPicPr>
              <a:picLocks noChangeAspect="1"/>
            </p:cNvPicPr>
            <p:nvPr/>
          </p:nvPicPr>
          <p:blipFill>
            <a:blip r:embed="rId18">
              <a:extLst/>
            </a:blip>
            <a:stretch>
              <a:fillRect/>
            </a:stretch>
          </p:blipFill>
          <p:spPr>
            <a:xfrm rot="1141536">
              <a:off x="2242799" y="495291"/>
              <a:ext cx="2497080" cy="3809988"/>
            </a:xfrm>
            <a:prstGeom prst="rect">
              <a:avLst/>
            </a:prstGeom>
            <a:ln w="12700" cap="flat">
              <a:noFill/>
              <a:miter lim="400000"/>
            </a:ln>
            <a:effectLst/>
          </p:spPr>
        </p:pic>
        <p:pic>
          <p:nvPicPr>
            <p:cNvPr id="25" name="Picture 15" descr="Picture 15">
              <a:extLst>
                <a:ext uri="{FF2B5EF4-FFF2-40B4-BE49-F238E27FC236}">
                  <a16:creationId xmlns:a16="http://schemas.microsoft.com/office/drawing/2014/main" id="{28D92B40-7B1B-4101-B9FA-E3E9426620B9}"/>
                </a:ext>
              </a:extLst>
            </p:cNvPr>
            <p:cNvPicPr>
              <a:picLocks noChangeAspect="1"/>
            </p:cNvPicPr>
            <p:nvPr/>
          </p:nvPicPr>
          <p:blipFill>
            <a:blip r:embed="rId19">
              <a:extLst/>
            </a:blip>
            <a:stretch>
              <a:fillRect/>
            </a:stretch>
          </p:blipFill>
          <p:spPr>
            <a:xfrm rot="20682288">
              <a:off x="1251736" y="258901"/>
              <a:ext cx="2485983" cy="3895443"/>
            </a:xfrm>
            <a:prstGeom prst="rect">
              <a:avLst/>
            </a:prstGeom>
            <a:ln w="12700" cap="flat">
              <a:noFill/>
              <a:miter lim="400000"/>
            </a:ln>
            <a:effectLst/>
          </p:spPr>
        </p:pic>
        <p:pic>
          <p:nvPicPr>
            <p:cNvPr id="26" name="Picture 16" descr="Picture 16">
              <a:extLst>
                <a:ext uri="{FF2B5EF4-FFF2-40B4-BE49-F238E27FC236}">
                  <a16:creationId xmlns:a16="http://schemas.microsoft.com/office/drawing/2014/main" id="{0BDB0EAA-2E28-4FBC-B752-23550044F61D}"/>
                </a:ext>
              </a:extLst>
            </p:cNvPr>
            <p:cNvPicPr>
              <a:picLocks noChangeAspect="1"/>
            </p:cNvPicPr>
            <p:nvPr/>
          </p:nvPicPr>
          <p:blipFill>
            <a:blip r:embed="rId20">
              <a:extLst/>
            </a:blip>
            <a:stretch>
              <a:fillRect/>
            </a:stretch>
          </p:blipFill>
          <p:spPr>
            <a:xfrm rot="20570757">
              <a:off x="481527" y="545232"/>
              <a:ext cx="2485981" cy="3640187"/>
            </a:xfrm>
            <a:prstGeom prst="rect">
              <a:avLst/>
            </a:prstGeom>
            <a:ln w="12700" cap="flat">
              <a:noFill/>
              <a:miter lim="400000"/>
            </a:ln>
            <a:effectLst/>
          </p:spPr>
        </p:pic>
        <p:pic>
          <p:nvPicPr>
            <p:cNvPr id="27" name="Picture 7" descr="Picture 7">
              <a:extLst>
                <a:ext uri="{FF2B5EF4-FFF2-40B4-BE49-F238E27FC236}">
                  <a16:creationId xmlns:a16="http://schemas.microsoft.com/office/drawing/2014/main" id="{135BF679-203F-4C89-9079-01A3F5DC98A0}"/>
                </a:ext>
              </a:extLst>
            </p:cNvPr>
            <p:cNvPicPr>
              <a:picLocks noChangeAspect="1"/>
            </p:cNvPicPr>
            <p:nvPr/>
          </p:nvPicPr>
          <p:blipFill>
            <a:blip r:embed="rId21">
              <a:extLst/>
            </a:blip>
            <a:stretch>
              <a:fillRect/>
            </a:stretch>
          </p:blipFill>
          <p:spPr>
            <a:xfrm>
              <a:off x="1236199" y="466436"/>
              <a:ext cx="2989837" cy="4137383"/>
            </a:xfrm>
            <a:prstGeom prst="rect">
              <a:avLst/>
            </a:prstGeom>
            <a:ln w="12700" cap="flat">
              <a:noFill/>
              <a:miter lim="400000"/>
            </a:ln>
            <a:effectLst/>
          </p:spPr>
        </p:pic>
        <p:pic>
          <p:nvPicPr>
            <p:cNvPr id="28" name="Picture 9" descr="Picture 9">
              <a:extLst>
                <a:ext uri="{FF2B5EF4-FFF2-40B4-BE49-F238E27FC236}">
                  <a16:creationId xmlns:a16="http://schemas.microsoft.com/office/drawing/2014/main" id="{DE49FA1D-998C-4D50-807B-D3B7923C0EE0}"/>
                </a:ext>
              </a:extLst>
            </p:cNvPr>
            <p:cNvPicPr>
              <a:picLocks noChangeAspect="1"/>
            </p:cNvPicPr>
            <p:nvPr/>
          </p:nvPicPr>
          <p:blipFill>
            <a:blip r:embed="rId22">
              <a:extLst/>
            </a:blip>
            <a:stretch>
              <a:fillRect/>
            </a:stretch>
          </p:blipFill>
          <p:spPr>
            <a:xfrm>
              <a:off x="934330" y="495291"/>
              <a:ext cx="2649124" cy="3856600"/>
            </a:xfrm>
            <a:prstGeom prst="rect">
              <a:avLst/>
            </a:prstGeom>
            <a:ln w="12700" cap="flat">
              <a:noFill/>
              <a:miter lim="400000"/>
            </a:ln>
            <a:effectLst/>
          </p:spPr>
        </p:pic>
        <p:pic>
          <p:nvPicPr>
            <p:cNvPr id="29" name="Picture 6" descr="Picture 6">
              <a:extLst>
                <a:ext uri="{FF2B5EF4-FFF2-40B4-BE49-F238E27FC236}">
                  <a16:creationId xmlns:a16="http://schemas.microsoft.com/office/drawing/2014/main" id="{8BCE3886-0DB1-42F7-A2B6-E7F435B41815}"/>
                </a:ext>
              </a:extLst>
            </p:cNvPr>
            <p:cNvPicPr>
              <a:picLocks noChangeAspect="1"/>
            </p:cNvPicPr>
            <p:nvPr/>
          </p:nvPicPr>
          <p:blipFill>
            <a:blip r:embed="rId23">
              <a:extLst/>
            </a:blip>
            <a:stretch>
              <a:fillRect/>
            </a:stretch>
          </p:blipFill>
          <p:spPr>
            <a:xfrm rot="746763">
              <a:off x="1589119" y="696167"/>
              <a:ext cx="2382770" cy="3292816"/>
            </a:xfrm>
            <a:prstGeom prst="rect">
              <a:avLst/>
            </a:prstGeom>
            <a:ln w="12700" cap="flat">
              <a:noFill/>
              <a:miter lim="400000"/>
            </a:ln>
            <a:effectLst/>
          </p:spPr>
        </p:pic>
      </p:grpSp>
      <p:pic>
        <p:nvPicPr>
          <p:cNvPr id="5" name="图片 4" descr="图片包含 文字, 收据&#10;&#10;已生成极高可信度的说明">
            <a:extLst>
              <a:ext uri="{FF2B5EF4-FFF2-40B4-BE49-F238E27FC236}">
                <a16:creationId xmlns:a16="http://schemas.microsoft.com/office/drawing/2014/main" id="{ACD26336-A71F-4AD1-9ED2-E20D7BADACE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5813" y="1841365"/>
            <a:ext cx="3293877" cy="444274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2" nodeType="clickEffect">
                                  <p:stCondLst>
                                    <p:cond delay="0"/>
                                  </p:stCondLst>
                                  <p:iterate>
                                    <p:tmAbs val="0"/>
                                  </p:iterate>
                                  <p:childTnLst>
                                    <p:set>
                                      <p:cBhvr>
                                        <p:cTn id="10" fill="hold"/>
                                        <p:tgtEl>
                                          <p:spTgt spid="268"/>
                                        </p:tgtEl>
                                        <p:attrNameLst>
                                          <p:attrName>style.visibility</p:attrName>
                                        </p:attrNameLst>
                                      </p:cBhvr>
                                      <p:to>
                                        <p:strVal val="visible"/>
                                      </p:to>
                                    </p:set>
                                    <p:anim calcmode="lin" valueType="num">
                                      <p:cBhvr>
                                        <p:cTn id="11" dur="500" fill="hold"/>
                                        <p:tgtEl>
                                          <p:spTgt spid="268"/>
                                        </p:tgtEl>
                                        <p:attrNameLst>
                                          <p:attrName>ppt_w</p:attrName>
                                        </p:attrNameLst>
                                      </p:cBhvr>
                                      <p:tavLst>
                                        <p:tav tm="0">
                                          <p:val>
                                            <p:fltVal val="0"/>
                                          </p:val>
                                        </p:tav>
                                        <p:tav tm="100000">
                                          <p:val>
                                            <p:strVal val="#ppt_w"/>
                                          </p:val>
                                        </p:tav>
                                      </p:tavLst>
                                    </p:anim>
                                    <p:anim calcmode="lin" valueType="num">
                                      <p:cBhvr>
                                        <p:cTn id="12" dur="500" fill="hold"/>
                                        <p:tgtEl>
                                          <p:spTgt spid="26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269"/>
                                        </p:tgtEl>
                                        <p:attrNameLst>
                                          <p:attrName>style.visibility</p:attrName>
                                        </p:attrNameLst>
                                      </p:cBhvr>
                                      <p:to>
                                        <p:strVal val="visible"/>
                                      </p:to>
                                    </p:set>
                                    <p:anim calcmode="lin" valueType="num">
                                      <p:cBhvr>
                                        <p:cTn id="17" dur="500" fill="hold"/>
                                        <p:tgtEl>
                                          <p:spTgt spid="269"/>
                                        </p:tgtEl>
                                        <p:attrNameLst>
                                          <p:attrName>ppt_w</p:attrName>
                                        </p:attrNameLst>
                                      </p:cBhvr>
                                      <p:tavLst>
                                        <p:tav tm="0">
                                          <p:val>
                                            <p:fltVal val="0"/>
                                          </p:val>
                                        </p:tav>
                                        <p:tav tm="100000">
                                          <p:val>
                                            <p:strVal val="#ppt_w"/>
                                          </p:val>
                                        </p:tav>
                                      </p:tavLst>
                                    </p:anim>
                                    <p:anim calcmode="lin" valueType="num">
                                      <p:cBhvr>
                                        <p:cTn id="18" dur="500" fill="hold"/>
                                        <p:tgtEl>
                                          <p:spTgt spid="26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4" nodeType="clickEffect">
                                  <p:stCondLst>
                                    <p:cond delay="0"/>
                                  </p:stCondLst>
                                  <p:iterate>
                                    <p:tmAbs val="0"/>
                                  </p:iterate>
                                  <p:childTnLst>
                                    <p:set>
                                      <p:cBhvr>
                                        <p:cTn id="22" fill="hold"/>
                                        <p:tgtEl>
                                          <p:spTgt spid="270"/>
                                        </p:tgtEl>
                                        <p:attrNameLst>
                                          <p:attrName>style.visibility</p:attrName>
                                        </p:attrNameLst>
                                      </p:cBhvr>
                                      <p:to>
                                        <p:strVal val="visible"/>
                                      </p:to>
                                    </p:set>
                                    <p:anim calcmode="lin" valueType="num">
                                      <p:cBhvr>
                                        <p:cTn id="23" dur="500" fill="hold"/>
                                        <p:tgtEl>
                                          <p:spTgt spid="270"/>
                                        </p:tgtEl>
                                        <p:attrNameLst>
                                          <p:attrName>ppt_w</p:attrName>
                                        </p:attrNameLst>
                                      </p:cBhvr>
                                      <p:tavLst>
                                        <p:tav tm="0">
                                          <p:val>
                                            <p:fltVal val="0"/>
                                          </p:val>
                                        </p:tav>
                                        <p:tav tm="100000">
                                          <p:val>
                                            <p:strVal val="#ppt_w"/>
                                          </p:val>
                                        </p:tav>
                                      </p:tavLst>
                                    </p:anim>
                                    <p:anim calcmode="lin" valueType="num">
                                      <p:cBhvr>
                                        <p:cTn id="24" dur="500" fill="hold"/>
                                        <p:tgtEl>
                                          <p:spTgt spid="27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animBg="1" advAuto="0"/>
      <p:bldP spid="268" grpId="2" animBg="1" advAuto="0"/>
      <p:bldP spid="269" grpId="3" animBg="1" advAuto="0"/>
      <p:bldP spid="270" grpId="4" animBg="1" advAuto="0"/>
      <p:bldP spid="15" grpId="0" animBg="1" advAuto="0"/>
      <p:bldP spid="16"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屏幕快照 2017-11-29 下午10.07.08.png" descr="屏幕快照 2017-11-29 下午10.07.08.png"/>
          <p:cNvPicPr>
            <a:picLocks noChangeAspect="1"/>
          </p:cNvPicPr>
          <p:nvPr/>
        </p:nvPicPr>
        <p:blipFill rotWithShape="1">
          <a:blip r:embed="rId2">
            <a:extLst/>
          </a:blip>
          <a:srcRect r="14111"/>
          <a:stretch/>
        </p:blipFill>
        <p:spPr>
          <a:xfrm>
            <a:off x="2865259" y="938559"/>
            <a:ext cx="7781799" cy="5398210"/>
          </a:xfrm>
          <a:prstGeom prst="rect">
            <a:avLst/>
          </a:prstGeom>
          <a:ln w="12700">
            <a:miter lim="400000"/>
          </a:ln>
        </p:spPr>
      </p:pic>
      <p:sp>
        <p:nvSpPr>
          <p:cNvPr id="234" name="Rectangle 2"/>
          <p:cNvSpPr txBox="1">
            <a:spLocks noGrp="1"/>
          </p:cNvSpPr>
          <p:nvPr>
            <p:ph type="title"/>
          </p:nvPr>
        </p:nvSpPr>
        <p:spPr>
          <a:xfrm>
            <a:off x="324853" y="46040"/>
            <a:ext cx="9187447" cy="1143001"/>
          </a:xfrm>
          <a:prstGeom prst="rect">
            <a:avLst/>
          </a:prstGeom>
        </p:spPr>
        <p:txBody>
          <a:bodyPr/>
          <a:lstStyle>
            <a:lvl1pPr defTabSz="877822">
              <a:defRPr sz="3000">
                <a:latin typeface="黑体"/>
                <a:ea typeface="黑体"/>
                <a:cs typeface="黑体"/>
                <a:sym typeface="黑体"/>
              </a:defRPr>
            </a:lvl1pPr>
          </a:lstStyle>
          <a:p>
            <a:r>
              <a:t>专家评价</a:t>
            </a:r>
          </a:p>
        </p:txBody>
      </p:sp>
      <p:sp>
        <p:nvSpPr>
          <p:cNvPr id="235"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36" name="标题 1"/>
          <p:cNvSpPr txBox="1"/>
          <p:nvPr/>
        </p:nvSpPr>
        <p:spPr>
          <a:xfrm>
            <a:off x="215900" y="-69850"/>
            <a:ext cx="8229600" cy="11430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3600" b="1">
                <a:solidFill>
                  <a:srgbClr val="FFFFFF"/>
                </a:solidFill>
                <a:latin typeface="微软雅黑"/>
                <a:ea typeface="微软雅黑"/>
                <a:cs typeface="微软雅黑"/>
                <a:sym typeface="微软雅黑"/>
              </a:defRPr>
            </a:lvl1pPr>
          </a:lstStyle>
          <a:p>
            <a:r>
              <a:rPr lang="zh-CN" altLang="en-US" dirty="0"/>
              <a:t>四</a:t>
            </a:r>
            <a:r>
              <a:rPr dirty="0"/>
              <a:t>、</a:t>
            </a:r>
            <a:r>
              <a:rPr dirty="0" err="1"/>
              <a:t>成果</a:t>
            </a:r>
            <a:r>
              <a:rPr lang="zh-CN" altLang="en-US" dirty="0"/>
              <a:t>评价</a:t>
            </a:r>
            <a:endParaRPr dirty="0"/>
          </a:p>
        </p:txBody>
      </p:sp>
      <p:sp>
        <p:nvSpPr>
          <p:cNvPr id="237" name="大学生创新能力不足的瓶颈分析"/>
          <p:cNvSpPr txBox="1"/>
          <p:nvPr/>
        </p:nvSpPr>
        <p:spPr>
          <a:xfrm>
            <a:off x="324853" y="2957222"/>
            <a:ext cx="2185313" cy="253999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lnSpc>
                <a:spcPct val="110000"/>
              </a:lnSpc>
              <a:defRPr sz="2200">
                <a:latin typeface="Times"/>
                <a:ea typeface="Times"/>
                <a:cs typeface="Times"/>
                <a:sym typeface="Times"/>
              </a:defRPr>
            </a:pPr>
            <a:r>
              <a:rPr dirty="0" err="1"/>
              <a:t>中国科学院学科与学部战略研究中心刘益东研究员评价该模式为</a:t>
            </a:r>
            <a:r>
              <a:rPr dirty="0"/>
              <a:t>: </a:t>
            </a:r>
          </a:p>
          <a:p>
            <a:pPr>
              <a:lnSpc>
                <a:spcPct val="110000"/>
              </a:lnSpc>
              <a:defRPr sz="2200">
                <a:latin typeface="Times"/>
                <a:ea typeface="Times"/>
                <a:cs typeface="Times"/>
                <a:sym typeface="Times"/>
              </a:defRPr>
            </a:pPr>
            <a:endParaRPr dirty="0"/>
          </a:p>
          <a:p>
            <a:pPr>
              <a:lnSpc>
                <a:spcPct val="110000"/>
              </a:lnSpc>
              <a:defRPr sz="2200" b="1">
                <a:latin typeface="Times"/>
                <a:ea typeface="Times"/>
                <a:cs typeface="Times"/>
                <a:sym typeface="Times"/>
              </a:defRPr>
            </a:pPr>
            <a:r>
              <a:rPr dirty="0"/>
              <a:t>“</a:t>
            </a:r>
            <a:r>
              <a:rPr dirty="0" err="1"/>
              <a:t>学习的革命</a:t>
            </a:r>
            <a:r>
              <a:rPr dirty="0"/>
              <a:t>”</a:t>
            </a:r>
          </a:p>
        </p:txBody>
      </p:sp>
      <p:sp>
        <p:nvSpPr>
          <p:cNvPr id="238"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标题 1"/>
          <p:cNvSpPr txBox="1">
            <a:spLocks noGrp="1"/>
          </p:cNvSpPr>
          <p:nvPr>
            <p:ph type="title"/>
          </p:nvPr>
        </p:nvSpPr>
        <p:spPr>
          <a:xfrm>
            <a:off x="792413" y="88399"/>
            <a:ext cx="7886701" cy="831626"/>
          </a:xfrm>
          <a:prstGeom prst="rect">
            <a:avLst/>
          </a:prstGeom>
        </p:spPr>
        <p:txBody>
          <a:bodyPr/>
          <a:lstStyle/>
          <a:p>
            <a:r>
              <a:t>专家对教材的评价-1</a:t>
            </a:r>
          </a:p>
        </p:txBody>
      </p:sp>
      <p:sp>
        <p:nvSpPr>
          <p:cNvPr id="241" name="内容占位符 2"/>
          <p:cNvSpPr txBox="1">
            <a:spLocks noGrp="1"/>
          </p:cNvSpPr>
          <p:nvPr>
            <p:ph type="body" idx="1"/>
          </p:nvPr>
        </p:nvSpPr>
        <p:spPr>
          <a:xfrm>
            <a:off x="1090247" y="2021802"/>
            <a:ext cx="8375706" cy="3781121"/>
          </a:xfrm>
          <a:prstGeom prst="rect">
            <a:avLst/>
          </a:prstGeom>
        </p:spPr>
        <p:txBody>
          <a:bodyPr/>
          <a:lstStyle/>
          <a:p>
            <a:pPr marL="0" indent="0" defTabSz="886967">
              <a:spcBef>
                <a:spcPts val="500"/>
              </a:spcBef>
              <a:buSzTx/>
              <a:buNone/>
              <a:defRPr sz="2300">
                <a:latin typeface="Times"/>
                <a:ea typeface="Times"/>
                <a:cs typeface="Times"/>
                <a:sym typeface="Times"/>
              </a:defRPr>
            </a:pPr>
            <a:r>
              <a:rPr dirty="0" err="1"/>
              <a:t>本书用较通俗的语言来介绍可拓创新方法，并辅以一批实例，将为人们解决各种矛盾问题提供可操作、可应用的理论和方法</a:t>
            </a:r>
            <a:r>
              <a:rPr dirty="0"/>
              <a:t>。</a:t>
            </a:r>
          </a:p>
          <a:p>
            <a:pPr marL="0" indent="0" defTabSz="886967">
              <a:spcBef>
                <a:spcPts val="500"/>
              </a:spcBef>
              <a:buSzTx/>
              <a:buNone/>
              <a:defRPr sz="2300">
                <a:latin typeface="Times"/>
                <a:ea typeface="Times"/>
                <a:cs typeface="Times"/>
                <a:sym typeface="Times"/>
              </a:defRPr>
            </a:pPr>
            <a:r>
              <a:rPr dirty="0"/>
              <a:t>     </a:t>
            </a:r>
            <a:r>
              <a:rPr dirty="0">
                <a:solidFill>
                  <a:srgbClr val="002060"/>
                </a:solidFill>
              </a:rPr>
              <a:t>——</a:t>
            </a:r>
            <a:r>
              <a:rPr dirty="0" err="1">
                <a:solidFill>
                  <a:srgbClr val="002060"/>
                </a:solidFill>
              </a:rPr>
              <a:t>国际系统与控制科学院院士，中国科学院数学与系统科学研究院顾基发研究员</a:t>
            </a:r>
            <a:endParaRPr dirty="0">
              <a:solidFill>
                <a:srgbClr val="002060"/>
              </a:solidFill>
            </a:endParaRPr>
          </a:p>
          <a:p>
            <a:pPr marL="0" indent="0" defTabSz="886967">
              <a:spcBef>
                <a:spcPts val="500"/>
              </a:spcBef>
              <a:buSzTx/>
              <a:buNone/>
              <a:defRPr sz="2300">
                <a:latin typeface="Times"/>
                <a:ea typeface="Times"/>
                <a:cs typeface="Times"/>
                <a:sym typeface="Times"/>
              </a:defRPr>
            </a:pPr>
            <a:r>
              <a:rPr dirty="0"/>
              <a:t> </a:t>
            </a:r>
          </a:p>
          <a:p>
            <a:pPr marL="0" indent="0" defTabSz="886967">
              <a:spcBef>
                <a:spcPts val="500"/>
              </a:spcBef>
              <a:buSzTx/>
              <a:buNone/>
              <a:defRPr sz="2300">
                <a:latin typeface="Times"/>
                <a:ea typeface="Times"/>
                <a:cs typeface="Times"/>
                <a:sym typeface="Times"/>
              </a:defRPr>
            </a:pPr>
            <a:r>
              <a:rPr dirty="0" err="1"/>
              <a:t>本书以通俗易懂的案例和故事解读的形式，深入浅出地介绍了可拓学，对培养可拓创新思维很有好处，是有意义的尝试</a:t>
            </a:r>
            <a:r>
              <a:rPr dirty="0"/>
              <a:t>。</a:t>
            </a:r>
          </a:p>
          <a:p>
            <a:pPr marL="0" indent="0" defTabSz="886967">
              <a:spcBef>
                <a:spcPts val="500"/>
              </a:spcBef>
              <a:buSzTx/>
              <a:buNone/>
              <a:defRPr sz="2300">
                <a:latin typeface="Times"/>
                <a:ea typeface="Times"/>
                <a:cs typeface="Times"/>
                <a:sym typeface="Times"/>
              </a:defRPr>
            </a:pPr>
            <a:r>
              <a:rPr dirty="0"/>
              <a:t>         </a:t>
            </a:r>
            <a:r>
              <a:rPr dirty="0">
                <a:solidFill>
                  <a:srgbClr val="002060"/>
                </a:solidFill>
              </a:rPr>
              <a:t>——</a:t>
            </a:r>
            <a:r>
              <a:rPr dirty="0" err="1">
                <a:solidFill>
                  <a:srgbClr val="002060"/>
                </a:solidFill>
              </a:rPr>
              <a:t>国家有突出贡献专家、可拓学创始人</a:t>
            </a:r>
            <a:r>
              <a:rPr dirty="0">
                <a:solidFill>
                  <a:srgbClr val="002060"/>
                </a:solidFill>
              </a:rPr>
              <a:t> </a:t>
            </a:r>
            <a:r>
              <a:rPr dirty="0" err="1">
                <a:solidFill>
                  <a:srgbClr val="002060"/>
                </a:solidFill>
              </a:rPr>
              <a:t>蔡文研究员</a:t>
            </a:r>
            <a:endParaRPr dirty="0">
              <a:solidFill>
                <a:srgbClr val="002060"/>
              </a:solidFill>
            </a:endParaRPr>
          </a:p>
          <a:p>
            <a:pPr marL="0" indent="0" defTabSz="886967">
              <a:spcBef>
                <a:spcPts val="500"/>
              </a:spcBef>
              <a:buSzTx/>
              <a:buNone/>
              <a:defRPr sz="2300"/>
            </a:pPr>
            <a:r>
              <a:rPr dirty="0"/>
              <a:t> </a:t>
            </a:r>
          </a:p>
        </p:txBody>
      </p:sp>
      <p:sp>
        <p:nvSpPr>
          <p:cNvPr id="242" name="大学生创新能力不足的瓶颈分析"/>
          <p:cNvSpPr txBox="1"/>
          <p:nvPr/>
        </p:nvSpPr>
        <p:spPr>
          <a:xfrm>
            <a:off x="403134" y="1191111"/>
            <a:ext cx="1577339" cy="6121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900" b="1">
                <a:latin typeface="微软雅黑"/>
                <a:ea typeface="微软雅黑"/>
                <a:cs typeface="微软雅黑"/>
                <a:sym typeface="微软雅黑"/>
              </a:defRPr>
            </a:lvl1pPr>
          </a:lstStyle>
          <a:p>
            <a:r>
              <a:t>业界评价</a:t>
            </a:r>
          </a:p>
        </p:txBody>
      </p:sp>
      <p:sp>
        <p:nvSpPr>
          <p:cNvPr id="243"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44" name="标题 1"/>
          <p:cNvSpPr txBox="1"/>
          <p:nvPr/>
        </p:nvSpPr>
        <p:spPr>
          <a:xfrm>
            <a:off x="215900" y="-69850"/>
            <a:ext cx="8229600" cy="11430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3600" b="1">
                <a:solidFill>
                  <a:srgbClr val="FFFFFF"/>
                </a:solidFill>
                <a:latin typeface="微软雅黑"/>
                <a:ea typeface="微软雅黑"/>
                <a:cs typeface="微软雅黑"/>
                <a:sym typeface="微软雅黑"/>
              </a:defRPr>
            </a:lvl1pPr>
          </a:lstStyle>
          <a:p>
            <a:r>
              <a:rPr lang="zh-CN" altLang="en-US" dirty="0"/>
              <a:t>四、成果评价</a:t>
            </a:r>
          </a:p>
        </p:txBody>
      </p:sp>
      <p:sp>
        <p:nvSpPr>
          <p:cNvPr id="245"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标题 1"/>
          <p:cNvSpPr txBox="1">
            <a:spLocks noGrp="1"/>
          </p:cNvSpPr>
          <p:nvPr>
            <p:ph type="title"/>
          </p:nvPr>
        </p:nvSpPr>
        <p:spPr>
          <a:xfrm>
            <a:off x="1454150" y="365126"/>
            <a:ext cx="7886700" cy="1325563"/>
          </a:xfrm>
          <a:prstGeom prst="rect">
            <a:avLst/>
          </a:prstGeom>
        </p:spPr>
        <p:txBody>
          <a:bodyPr/>
          <a:lstStyle/>
          <a:p>
            <a:r>
              <a:t>专家对教材的评价-2</a:t>
            </a:r>
          </a:p>
        </p:txBody>
      </p:sp>
      <p:sp>
        <p:nvSpPr>
          <p:cNvPr id="248" name="内容占位符 2"/>
          <p:cNvSpPr txBox="1">
            <a:spLocks noGrp="1"/>
          </p:cNvSpPr>
          <p:nvPr>
            <p:ph type="body" idx="1"/>
          </p:nvPr>
        </p:nvSpPr>
        <p:spPr>
          <a:xfrm>
            <a:off x="1295139" y="1830388"/>
            <a:ext cx="8280922" cy="4351339"/>
          </a:xfrm>
          <a:prstGeom prst="rect">
            <a:avLst/>
          </a:prstGeom>
        </p:spPr>
        <p:txBody>
          <a:bodyPr/>
          <a:lstStyle/>
          <a:p>
            <a:pPr marL="0" indent="0" defTabSz="877823">
              <a:spcBef>
                <a:spcPts val="400"/>
              </a:spcBef>
              <a:buSzTx/>
              <a:buNone/>
              <a:defRPr sz="2208">
                <a:latin typeface="Times"/>
                <a:ea typeface="Times"/>
                <a:cs typeface="Times"/>
                <a:sym typeface="Times"/>
              </a:defRPr>
            </a:pPr>
            <a:r>
              <a:t>该书设计了大量生动有趣的训练题，边学边练中掌握可拓创新思维，适合作为大学生和研究生创新能力提升的教材和普通大众拓展思维的通俗读物。</a:t>
            </a:r>
          </a:p>
          <a:p>
            <a:pPr marL="0" indent="0" defTabSz="877823">
              <a:spcBef>
                <a:spcPts val="400"/>
              </a:spcBef>
              <a:buSzTx/>
              <a:buNone/>
              <a:defRPr sz="2208">
                <a:latin typeface="Times"/>
                <a:ea typeface="Times"/>
                <a:cs typeface="Times"/>
                <a:sym typeface="Times"/>
              </a:defRPr>
            </a:pPr>
            <a:r>
              <a:t>     </a:t>
            </a:r>
            <a:r>
              <a:rPr>
                <a:solidFill>
                  <a:srgbClr val="002060"/>
                </a:solidFill>
              </a:rPr>
              <a:t>——中国人工智能学会可拓学专委会主任杨春燕研究员</a:t>
            </a:r>
            <a:r>
              <a:t> </a:t>
            </a:r>
          </a:p>
          <a:p>
            <a:pPr marL="0" indent="0" defTabSz="877823">
              <a:spcBef>
                <a:spcPts val="600"/>
              </a:spcBef>
              <a:buSzTx/>
              <a:buNone/>
              <a:defRPr sz="2208">
                <a:latin typeface="Times"/>
                <a:ea typeface="Times"/>
                <a:cs typeface="Times"/>
                <a:sym typeface="Times"/>
              </a:defRPr>
            </a:pPr>
            <a:endParaRPr/>
          </a:p>
          <a:p>
            <a:pPr marL="0" indent="0" defTabSz="877823">
              <a:spcBef>
                <a:spcPts val="400"/>
              </a:spcBef>
              <a:buSzTx/>
              <a:buNone/>
              <a:defRPr sz="2208">
                <a:latin typeface="Times"/>
                <a:ea typeface="Times"/>
                <a:cs typeface="Times"/>
                <a:sym typeface="Times"/>
              </a:defRPr>
            </a:pPr>
            <a:r>
              <a:t>这是一本将可拓学与信息技术相结合的大学生创新能力培训的特色教材和科普读物，在互联网和移动互联环境下，具有很强的理论意义和实践价值，值得推广。  </a:t>
            </a:r>
          </a:p>
          <a:p>
            <a:pPr marL="0" indent="0" defTabSz="877823">
              <a:spcBef>
                <a:spcPts val="400"/>
              </a:spcBef>
              <a:buSzTx/>
              <a:buNone/>
              <a:defRPr sz="2208">
                <a:latin typeface="Times"/>
                <a:ea typeface="Times"/>
                <a:cs typeface="Times"/>
                <a:sym typeface="Times"/>
              </a:defRPr>
            </a:pPr>
            <a:r>
              <a:t>       </a:t>
            </a:r>
            <a:r>
              <a:rPr>
                <a:solidFill>
                  <a:srgbClr val="002060"/>
                </a:solidFill>
              </a:rPr>
              <a:t> ——国家首批“特支计划”教学名师，浙江工业大学计算机科学与技术学院、软件学院院长 王万良教授</a:t>
            </a:r>
          </a:p>
        </p:txBody>
      </p:sp>
      <p:sp>
        <p:nvSpPr>
          <p:cNvPr id="249"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50" name="标题 1"/>
          <p:cNvSpPr txBox="1"/>
          <p:nvPr/>
        </p:nvSpPr>
        <p:spPr>
          <a:xfrm>
            <a:off x="215900" y="-69850"/>
            <a:ext cx="8229600" cy="11430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3600" b="1">
                <a:solidFill>
                  <a:srgbClr val="FFFFFF"/>
                </a:solidFill>
                <a:latin typeface="微软雅黑"/>
                <a:ea typeface="微软雅黑"/>
                <a:cs typeface="微软雅黑"/>
                <a:sym typeface="微软雅黑"/>
              </a:defRPr>
            </a:lvl1pPr>
          </a:lstStyle>
          <a:p>
            <a:r>
              <a:rPr lang="zh-CN" altLang="en-US" dirty="0"/>
              <a:t>四、成果评价</a:t>
            </a:r>
          </a:p>
        </p:txBody>
      </p:sp>
      <p:sp>
        <p:nvSpPr>
          <p:cNvPr id="251" name="大学生创新能力不足的瓶颈分析"/>
          <p:cNvSpPr txBox="1"/>
          <p:nvPr/>
        </p:nvSpPr>
        <p:spPr>
          <a:xfrm>
            <a:off x="403134" y="1191111"/>
            <a:ext cx="1577339" cy="6121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900" b="1">
                <a:latin typeface="微软雅黑"/>
                <a:ea typeface="微软雅黑"/>
                <a:cs typeface="微软雅黑"/>
                <a:sym typeface="微软雅黑"/>
              </a:defRPr>
            </a:lvl1pPr>
          </a:lstStyle>
          <a:p>
            <a:r>
              <a:t>业界评价</a:t>
            </a:r>
          </a:p>
        </p:txBody>
      </p:sp>
      <p:sp>
        <p:nvSpPr>
          <p:cNvPr id="252"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标题 1"/>
          <p:cNvSpPr txBox="1">
            <a:spLocks noGrp="1"/>
          </p:cNvSpPr>
          <p:nvPr>
            <p:ph type="title"/>
          </p:nvPr>
        </p:nvSpPr>
        <p:spPr>
          <a:xfrm>
            <a:off x="1454150" y="365125"/>
            <a:ext cx="7886700" cy="1325564"/>
          </a:xfrm>
          <a:prstGeom prst="rect">
            <a:avLst/>
          </a:prstGeom>
        </p:spPr>
        <p:txBody>
          <a:bodyPr/>
          <a:lstStyle/>
          <a:p>
            <a:r>
              <a:t>专家对教材的评价-2</a:t>
            </a:r>
          </a:p>
        </p:txBody>
      </p:sp>
      <p:sp>
        <p:nvSpPr>
          <p:cNvPr id="255"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56" name="标题 1"/>
          <p:cNvSpPr txBox="1"/>
          <p:nvPr/>
        </p:nvSpPr>
        <p:spPr>
          <a:xfrm>
            <a:off x="215900" y="-69850"/>
            <a:ext cx="8229600" cy="11430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3600" b="1">
                <a:solidFill>
                  <a:srgbClr val="FFFFFF"/>
                </a:solidFill>
                <a:latin typeface="微软雅黑"/>
                <a:ea typeface="微软雅黑"/>
                <a:cs typeface="微软雅黑"/>
                <a:sym typeface="微软雅黑"/>
              </a:defRPr>
            </a:lvl1pPr>
          </a:lstStyle>
          <a:p>
            <a:r>
              <a:rPr lang="zh-CN" altLang="en-US" dirty="0"/>
              <a:t>四、成果评价</a:t>
            </a:r>
          </a:p>
        </p:txBody>
      </p:sp>
      <p:sp>
        <p:nvSpPr>
          <p:cNvPr id="257" name="内容占位符 2"/>
          <p:cNvSpPr txBox="1">
            <a:spLocks noGrp="1"/>
          </p:cNvSpPr>
          <p:nvPr>
            <p:ph type="body" idx="1"/>
          </p:nvPr>
        </p:nvSpPr>
        <p:spPr>
          <a:xfrm>
            <a:off x="1308100" y="1847848"/>
            <a:ext cx="8468522" cy="4857752"/>
          </a:xfrm>
          <a:prstGeom prst="rect">
            <a:avLst/>
          </a:prstGeom>
        </p:spPr>
        <p:txBody>
          <a:bodyPr/>
          <a:lstStyle/>
          <a:p>
            <a:pPr>
              <a:lnSpc>
                <a:spcPct val="90000"/>
              </a:lnSpc>
              <a:spcBef>
                <a:spcPts val="400"/>
              </a:spcBef>
              <a:defRPr sz="2000">
                <a:latin typeface="Times"/>
                <a:ea typeface="Times"/>
                <a:cs typeface="Times"/>
                <a:sym typeface="Times"/>
              </a:defRPr>
            </a:pPr>
            <a:r>
              <a:t>李老师，我是贵璐 09届的 我在澳洲上研究生，这学期又选了ERP，幸好原来有好好跟着你拿excel做的规划，现在觉得对企业资源流转的逻辑好熟悉，上手就好快！然后那会儿你教我们的技巧，我现在上好多课都还在用。超级开心 超级谢谢你！</a:t>
            </a:r>
          </a:p>
          <a:p>
            <a:pPr>
              <a:lnSpc>
                <a:spcPct val="90000"/>
              </a:lnSpc>
              <a:spcBef>
                <a:spcPts val="400"/>
              </a:spcBef>
              <a:defRPr sz="2000">
                <a:latin typeface="Times"/>
                <a:ea typeface="Times"/>
                <a:cs typeface="Times"/>
                <a:sym typeface="Times"/>
              </a:defRPr>
            </a:pPr>
            <a:r>
              <a:t>让我对自己更有信心，可拓创新重要的理论已经深深在我的心中扎根了，对我未来整个人生都会有影响，这是我最大的收获。</a:t>
            </a:r>
          </a:p>
          <a:p>
            <a:pPr marL="0" lvl="1" indent="457200">
              <a:lnSpc>
                <a:spcPct val="90000"/>
              </a:lnSpc>
              <a:spcBef>
                <a:spcPts val="400"/>
              </a:spcBef>
              <a:buSzTx/>
              <a:buNone/>
              <a:defRPr sz="1800">
                <a:latin typeface="Times"/>
                <a:ea typeface="Times"/>
                <a:cs typeface="Times"/>
                <a:sym typeface="Times"/>
              </a:defRPr>
            </a:pPr>
            <a:r>
              <a:t>                          ——信息管理06级实习经验分享</a:t>
            </a:r>
            <a:endParaRPr sz="2400"/>
          </a:p>
          <a:p>
            <a:pPr>
              <a:lnSpc>
                <a:spcPct val="90000"/>
              </a:lnSpc>
              <a:spcBef>
                <a:spcPts val="400"/>
              </a:spcBef>
              <a:defRPr sz="2000">
                <a:latin typeface="Times"/>
                <a:ea typeface="Times"/>
                <a:cs typeface="Times"/>
                <a:sym typeface="Times"/>
              </a:defRPr>
            </a:pPr>
            <a:r>
              <a:t>掌握了方法，发现做什么事情都不是很难了。 </a:t>
            </a:r>
          </a:p>
          <a:p>
            <a:pPr marL="0" lvl="1" indent="457200">
              <a:lnSpc>
                <a:spcPct val="90000"/>
              </a:lnSpc>
              <a:spcBef>
                <a:spcPts val="400"/>
              </a:spcBef>
              <a:buSzTx/>
              <a:buNone/>
              <a:defRPr sz="1800">
                <a:latin typeface="Times"/>
                <a:ea typeface="Times"/>
                <a:cs typeface="Times"/>
                <a:sym typeface="Times"/>
              </a:defRPr>
            </a:pPr>
            <a:r>
              <a:t>                                               ——信息管理06级</a:t>
            </a:r>
            <a:endParaRPr sz="2400"/>
          </a:p>
          <a:p>
            <a:pPr>
              <a:lnSpc>
                <a:spcPct val="90000"/>
              </a:lnSpc>
              <a:spcBef>
                <a:spcPts val="400"/>
              </a:spcBef>
              <a:defRPr sz="2000">
                <a:latin typeface="Times"/>
                <a:ea typeface="Times"/>
                <a:cs typeface="Times"/>
                <a:sym typeface="Times"/>
              </a:defRPr>
            </a:pPr>
            <a:r>
              <a:t>我们</a:t>
            </a:r>
            <a:r>
              <a:rPr>
                <a:solidFill>
                  <a:srgbClr val="FF0000"/>
                </a:solidFill>
              </a:rPr>
              <a:t>英语口语大赛的第一名</a:t>
            </a:r>
            <a:r>
              <a:t>跟你课程有很大关系。这是我们那天晚上讨论的结论。我觉得上了可拓学课程，大家都</a:t>
            </a:r>
            <a:r>
              <a:rPr b="1"/>
              <a:t>变得很大胆的把自己的想法去做出来</a:t>
            </a:r>
            <a:r>
              <a:t>了！！</a:t>
            </a:r>
          </a:p>
          <a:p>
            <a:pPr>
              <a:lnSpc>
                <a:spcPct val="90000"/>
              </a:lnSpc>
              <a:spcBef>
                <a:spcPts val="400"/>
              </a:spcBef>
              <a:buSzTx/>
              <a:buNone/>
              <a:defRPr sz="2000">
                <a:latin typeface="Times"/>
                <a:ea typeface="Times"/>
                <a:cs typeface="Times"/>
                <a:sym typeface="Times"/>
              </a:defRPr>
            </a:pPr>
            <a:r>
              <a:t>				                                     ——学生获奖后的致谢短信</a:t>
            </a:r>
          </a:p>
        </p:txBody>
      </p:sp>
      <p:sp>
        <p:nvSpPr>
          <p:cNvPr id="258" name="大学生创新能力不足的瓶颈分析"/>
          <p:cNvSpPr txBox="1"/>
          <p:nvPr/>
        </p:nvSpPr>
        <p:spPr>
          <a:xfrm>
            <a:off x="403134" y="1191111"/>
            <a:ext cx="2313939" cy="6121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900" b="1">
                <a:latin typeface="微软雅黑"/>
                <a:ea typeface="微软雅黑"/>
                <a:cs typeface="微软雅黑"/>
                <a:sym typeface="微软雅黑"/>
              </a:defRPr>
            </a:lvl1pPr>
          </a:lstStyle>
          <a:p>
            <a:r>
              <a:t>部分学生反馈</a:t>
            </a:r>
          </a:p>
        </p:txBody>
      </p:sp>
      <p:sp>
        <p:nvSpPr>
          <p:cNvPr id="259"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94" name="标题 1"/>
          <p:cNvSpPr txBox="1"/>
          <p:nvPr/>
        </p:nvSpPr>
        <p:spPr>
          <a:xfrm>
            <a:off x="215900" y="178486"/>
            <a:ext cx="8229600"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defRPr sz="3600" b="1">
                <a:solidFill>
                  <a:srgbClr val="FFFFFF"/>
                </a:solidFill>
                <a:latin typeface="微软雅黑"/>
                <a:ea typeface="微软雅黑"/>
                <a:cs typeface="微软雅黑"/>
                <a:sym typeface="微软雅黑"/>
              </a:defRPr>
            </a:pPr>
            <a:r>
              <a:rPr lang="en-US" altLang="zh-CN" dirty="0"/>
              <a:t> </a:t>
            </a:r>
            <a:r>
              <a:rPr dirty="0" err="1"/>
              <a:t>结论分享</a:t>
            </a:r>
            <a:endParaRPr dirty="0"/>
          </a:p>
        </p:txBody>
      </p:sp>
      <p:sp>
        <p:nvSpPr>
          <p:cNvPr id="295" name="内容占位符 2"/>
          <p:cNvSpPr txBox="1">
            <a:spLocks noGrp="1"/>
          </p:cNvSpPr>
          <p:nvPr>
            <p:ph type="body" sz="quarter" idx="1"/>
          </p:nvPr>
        </p:nvSpPr>
        <p:spPr>
          <a:xfrm>
            <a:off x="4169162" y="1868834"/>
            <a:ext cx="5984043" cy="1102977"/>
          </a:xfrm>
          <a:prstGeom prst="rect">
            <a:avLst/>
          </a:prstGeom>
        </p:spPr>
        <p:txBody>
          <a:bodyPr/>
          <a:lstStyle>
            <a:lvl1pPr marL="0" indent="0" defTabSz="877822">
              <a:buSzTx/>
              <a:buNone/>
              <a:defRPr sz="2800" b="1">
                <a:solidFill>
                  <a:schemeClr val="accent1"/>
                </a:solidFill>
                <a:latin typeface="微软雅黑"/>
                <a:ea typeface="微软雅黑"/>
                <a:cs typeface="微软雅黑"/>
                <a:sym typeface="微软雅黑"/>
              </a:defRPr>
            </a:lvl1pPr>
          </a:lstStyle>
          <a:p>
            <a:r>
              <a:t>创新型人才培养缺乏有效的覆盖面宽的科学方法</a:t>
            </a:r>
          </a:p>
        </p:txBody>
      </p:sp>
      <p:grpSp>
        <p:nvGrpSpPr>
          <p:cNvPr id="298" name="MH_Other_1"/>
          <p:cNvGrpSpPr/>
          <p:nvPr/>
        </p:nvGrpSpPr>
        <p:grpSpPr>
          <a:xfrm>
            <a:off x="2304076" y="4797849"/>
            <a:ext cx="1483088" cy="1159616"/>
            <a:chOff x="0" y="0"/>
            <a:chExt cx="1483086" cy="1159615"/>
          </a:xfrm>
        </p:grpSpPr>
        <p:sp>
          <p:nvSpPr>
            <p:cNvPr id="296" name="圆角矩形"/>
            <p:cNvSpPr/>
            <p:nvPr/>
          </p:nvSpPr>
          <p:spPr>
            <a:xfrm rot="21439215">
              <a:off x="24785" y="32912"/>
              <a:ext cx="1433516" cy="1093790"/>
            </a:xfrm>
            <a:prstGeom prst="roundRect">
              <a:avLst>
                <a:gd name="adj" fmla="val 18567"/>
              </a:avLst>
            </a:prstGeom>
            <a:solidFill>
              <a:srgbClr val="0070C0"/>
            </a:solidFill>
            <a:ln w="12700" cap="flat">
              <a:noFill/>
              <a:miter lim="400000"/>
            </a:ln>
            <a:effectLst/>
          </p:spPr>
          <p:txBody>
            <a:bodyPr wrap="square" lIns="45718" tIns="45718" rIns="45718" bIns="45718" numCol="1" anchor="ctr">
              <a:noAutofit/>
            </a:bodyPr>
            <a:lstStyle/>
            <a:p>
              <a:pPr algn="ctr">
                <a:defRPr sz="5400">
                  <a:solidFill>
                    <a:srgbClr val="FFFFFF"/>
                  </a:solidFill>
                  <a:latin typeface="+mn-lt"/>
                  <a:ea typeface="+mn-ea"/>
                  <a:cs typeface="+mn-cs"/>
                  <a:sym typeface="Calibri"/>
                </a:defRPr>
              </a:pPr>
              <a:endParaRPr/>
            </a:p>
          </p:txBody>
        </p:sp>
        <p:sp>
          <p:nvSpPr>
            <p:cNvPr id="297" name="3"/>
            <p:cNvSpPr txBox="1"/>
            <p:nvPr/>
          </p:nvSpPr>
          <p:spPr>
            <a:xfrm rot="21439215">
              <a:off x="84266" y="92393"/>
              <a:ext cx="1314554" cy="974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1424" tIns="51424" rIns="51424" bIns="51424" numCol="1" anchor="ctr">
              <a:normAutofit/>
            </a:bodyPr>
            <a:lstStyle>
              <a:lvl1pPr algn="ctr">
                <a:defRPr sz="5400">
                  <a:solidFill>
                    <a:srgbClr val="FFFFFF"/>
                  </a:solidFill>
                  <a:latin typeface="+mn-lt"/>
                  <a:ea typeface="+mn-ea"/>
                  <a:cs typeface="+mn-cs"/>
                  <a:sym typeface="Calibri"/>
                </a:defRPr>
              </a:lvl1pPr>
            </a:lstStyle>
            <a:p>
              <a:r>
                <a:t>3</a:t>
              </a:r>
            </a:p>
          </p:txBody>
        </p:sp>
      </p:grpSp>
      <p:grpSp>
        <p:nvGrpSpPr>
          <p:cNvPr id="301" name="MH_Other_3"/>
          <p:cNvGrpSpPr/>
          <p:nvPr/>
        </p:nvGrpSpPr>
        <p:grpSpPr>
          <a:xfrm>
            <a:off x="2735878" y="3356324"/>
            <a:ext cx="1486258" cy="1159765"/>
            <a:chOff x="0" y="0"/>
            <a:chExt cx="1486257" cy="1159764"/>
          </a:xfrm>
        </p:grpSpPr>
        <p:sp>
          <p:nvSpPr>
            <p:cNvPr id="299" name="圆角矩形"/>
            <p:cNvSpPr/>
            <p:nvPr/>
          </p:nvSpPr>
          <p:spPr>
            <a:xfrm rot="21439215">
              <a:off x="24783" y="32986"/>
              <a:ext cx="1436690" cy="1093791"/>
            </a:xfrm>
            <a:prstGeom prst="roundRect">
              <a:avLst>
                <a:gd name="adj" fmla="val 18567"/>
              </a:avLst>
            </a:prstGeom>
            <a:solidFill>
              <a:srgbClr val="0070C0"/>
            </a:solidFill>
            <a:ln w="12700" cap="flat">
              <a:noFill/>
              <a:miter lim="400000"/>
            </a:ln>
            <a:effectLst/>
          </p:spPr>
          <p:txBody>
            <a:bodyPr wrap="square" lIns="45718" tIns="45718" rIns="45718" bIns="45718" numCol="1" anchor="ctr">
              <a:noAutofit/>
            </a:bodyPr>
            <a:lstStyle/>
            <a:p>
              <a:pPr algn="ctr">
                <a:defRPr sz="5400">
                  <a:solidFill>
                    <a:srgbClr val="FFFFFF"/>
                  </a:solidFill>
                  <a:latin typeface="+mn-lt"/>
                  <a:ea typeface="+mn-ea"/>
                  <a:cs typeface="+mn-cs"/>
                  <a:sym typeface="Calibri"/>
                </a:defRPr>
              </a:pPr>
              <a:endParaRPr/>
            </a:p>
          </p:txBody>
        </p:sp>
        <p:sp>
          <p:nvSpPr>
            <p:cNvPr id="300" name="2"/>
            <p:cNvSpPr txBox="1"/>
            <p:nvPr/>
          </p:nvSpPr>
          <p:spPr>
            <a:xfrm rot="21439215">
              <a:off x="84264" y="92467"/>
              <a:ext cx="1317728" cy="974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1424" tIns="51424" rIns="51424" bIns="51424" numCol="1" anchor="ctr">
              <a:normAutofit/>
            </a:bodyPr>
            <a:lstStyle>
              <a:lvl1pPr algn="ctr">
                <a:defRPr sz="5400">
                  <a:solidFill>
                    <a:srgbClr val="FFFFFF"/>
                  </a:solidFill>
                  <a:latin typeface="+mn-lt"/>
                  <a:ea typeface="+mn-ea"/>
                  <a:cs typeface="+mn-cs"/>
                  <a:sym typeface="Calibri"/>
                </a:defRPr>
              </a:lvl1pPr>
            </a:lstStyle>
            <a:p>
              <a:r>
                <a:t>2</a:t>
              </a:r>
            </a:p>
          </p:txBody>
        </p:sp>
      </p:grpSp>
      <p:grpSp>
        <p:nvGrpSpPr>
          <p:cNvPr id="304" name="MH_Other_5"/>
          <p:cNvGrpSpPr/>
          <p:nvPr/>
        </p:nvGrpSpPr>
        <p:grpSpPr>
          <a:xfrm>
            <a:off x="2346711" y="1844981"/>
            <a:ext cx="1570854" cy="1282089"/>
            <a:chOff x="0" y="0"/>
            <a:chExt cx="1570853" cy="1282087"/>
          </a:xfrm>
        </p:grpSpPr>
        <p:sp>
          <p:nvSpPr>
            <p:cNvPr id="302" name="圆角矩形"/>
            <p:cNvSpPr/>
            <p:nvPr/>
          </p:nvSpPr>
          <p:spPr>
            <a:xfrm rot="21116664">
              <a:off x="69462" y="94942"/>
              <a:ext cx="1431928" cy="1092203"/>
            </a:xfrm>
            <a:prstGeom prst="roundRect">
              <a:avLst>
                <a:gd name="adj" fmla="val 18567"/>
              </a:avLst>
            </a:prstGeom>
            <a:solidFill>
              <a:srgbClr val="0070C0"/>
            </a:solidFill>
            <a:ln w="12700" cap="flat">
              <a:noFill/>
              <a:miter lim="400000"/>
            </a:ln>
            <a:effectLst/>
          </p:spPr>
          <p:txBody>
            <a:bodyPr wrap="square" lIns="45718" tIns="45718" rIns="45718" bIns="45718" numCol="1" anchor="ctr">
              <a:noAutofit/>
            </a:bodyPr>
            <a:lstStyle/>
            <a:p>
              <a:pPr algn="ctr">
                <a:lnSpc>
                  <a:spcPct val="90000"/>
                </a:lnSpc>
                <a:defRPr sz="6100">
                  <a:solidFill>
                    <a:srgbClr val="FFFFFF"/>
                  </a:solidFill>
                  <a:latin typeface="+mn-lt"/>
                  <a:ea typeface="+mn-ea"/>
                  <a:cs typeface="+mn-cs"/>
                  <a:sym typeface="Calibri"/>
                </a:defRPr>
              </a:pPr>
              <a:endParaRPr/>
            </a:p>
          </p:txBody>
        </p:sp>
        <p:sp>
          <p:nvSpPr>
            <p:cNvPr id="303" name="1"/>
            <p:cNvSpPr txBox="1"/>
            <p:nvPr/>
          </p:nvSpPr>
          <p:spPr>
            <a:xfrm rot="21116664">
              <a:off x="128857" y="154337"/>
              <a:ext cx="1313138" cy="10077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1424" tIns="51424" rIns="51424" bIns="51424" numCol="1" anchor="ctr">
              <a:normAutofit/>
            </a:bodyPr>
            <a:lstStyle>
              <a:lvl1pPr algn="ctr" defTabSz="877822">
                <a:lnSpc>
                  <a:spcPct val="90000"/>
                </a:lnSpc>
                <a:defRPr sz="5800">
                  <a:solidFill>
                    <a:srgbClr val="FFFFFF"/>
                  </a:solidFill>
                  <a:latin typeface="+mn-lt"/>
                  <a:ea typeface="+mn-ea"/>
                  <a:cs typeface="+mn-cs"/>
                  <a:sym typeface="Calibri"/>
                </a:defRPr>
              </a:lvl1pPr>
            </a:lstStyle>
            <a:p>
              <a:r>
                <a:t>1</a:t>
              </a:r>
            </a:p>
          </p:txBody>
        </p:sp>
      </p:grpSp>
      <p:sp>
        <p:nvSpPr>
          <p:cNvPr id="305" name="MH_Other_7"/>
          <p:cNvSpPr/>
          <p:nvPr/>
        </p:nvSpPr>
        <p:spPr>
          <a:xfrm>
            <a:off x="504129" y="1868834"/>
            <a:ext cx="2089893" cy="3789018"/>
          </a:xfrm>
          <a:custGeom>
            <a:avLst/>
            <a:gdLst/>
            <a:ahLst/>
            <a:cxnLst>
              <a:cxn ang="0">
                <a:pos x="wd2" y="hd2"/>
              </a:cxn>
              <a:cxn ang="5400000">
                <a:pos x="wd2" y="hd2"/>
              </a:cxn>
              <a:cxn ang="10800000">
                <a:pos x="wd2" y="hd2"/>
              </a:cxn>
              <a:cxn ang="16200000">
                <a:pos x="wd2" y="hd2"/>
              </a:cxn>
            </a:cxnLst>
            <a:rect l="0" t="0" r="r" b="b"/>
            <a:pathLst>
              <a:path w="21519" h="21600" extrusionOk="0">
                <a:moveTo>
                  <a:pt x="4840" y="0"/>
                </a:moveTo>
                <a:cubicBezTo>
                  <a:pt x="7494" y="0"/>
                  <a:pt x="9646" y="1050"/>
                  <a:pt x="9646" y="2345"/>
                </a:cubicBezTo>
                <a:cubicBezTo>
                  <a:pt x="9646" y="2507"/>
                  <a:pt x="9613" y="2665"/>
                  <a:pt x="9549" y="2818"/>
                </a:cubicBezTo>
                <a:lnTo>
                  <a:pt x="9508" y="2882"/>
                </a:lnTo>
                <a:lnTo>
                  <a:pt x="15408" y="771"/>
                </a:lnTo>
                <a:cubicBezTo>
                  <a:pt x="15661" y="680"/>
                  <a:pt x="16018" y="707"/>
                  <a:pt x="16204" y="831"/>
                </a:cubicBezTo>
                <a:lnTo>
                  <a:pt x="17551" y="1727"/>
                </a:lnTo>
                <a:cubicBezTo>
                  <a:pt x="17736" y="1850"/>
                  <a:pt x="17682" y="2024"/>
                  <a:pt x="17428" y="2115"/>
                </a:cubicBezTo>
                <a:lnTo>
                  <a:pt x="10105" y="4736"/>
                </a:lnTo>
                <a:lnTo>
                  <a:pt x="19477" y="1973"/>
                </a:lnTo>
                <a:cubicBezTo>
                  <a:pt x="19747" y="1894"/>
                  <a:pt x="20097" y="1936"/>
                  <a:pt x="20259" y="2067"/>
                </a:cubicBezTo>
                <a:lnTo>
                  <a:pt x="21437" y="3019"/>
                </a:lnTo>
                <a:cubicBezTo>
                  <a:pt x="21600" y="3150"/>
                  <a:pt x="21514" y="3321"/>
                  <a:pt x="21244" y="3400"/>
                </a:cubicBezTo>
                <a:lnTo>
                  <a:pt x="8575" y="7135"/>
                </a:lnTo>
                <a:lnTo>
                  <a:pt x="8575" y="12305"/>
                </a:lnTo>
                <a:lnTo>
                  <a:pt x="8519" y="12439"/>
                </a:lnTo>
                <a:lnTo>
                  <a:pt x="8640" y="12530"/>
                </a:lnTo>
                <a:lnTo>
                  <a:pt x="9859" y="14052"/>
                </a:lnTo>
                <a:lnTo>
                  <a:pt x="9926" y="14065"/>
                </a:lnTo>
                <a:cubicBezTo>
                  <a:pt x="10042" y="14122"/>
                  <a:pt x="10113" y="14200"/>
                  <a:pt x="10113" y="14286"/>
                </a:cubicBezTo>
                <a:lnTo>
                  <a:pt x="10113" y="21216"/>
                </a:lnTo>
                <a:cubicBezTo>
                  <a:pt x="10113" y="21388"/>
                  <a:pt x="9826" y="21528"/>
                  <a:pt x="9472" y="21528"/>
                </a:cubicBezTo>
                <a:lnTo>
                  <a:pt x="6907" y="21528"/>
                </a:lnTo>
                <a:cubicBezTo>
                  <a:pt x="6553" y="21528"/>
                  <a:pt x="6266" y="21388"/>
                  <a:pt x="6266" y="21216"/>
                </a:cubicBezTo>
                <a:lnTo>
                  <a:pt x="6266" y="14594"/>
                </a:lnTo>
                <a:lnTo>
                  <a:pt x="5146" y="13197"/>
                </a:lnTo>
                <a:lnTo>
                  <a:pt x="5076" y="13002"/>
                </a:lnTo>
                <a:lnTo>
                  <a:pt x="3848" y="13002"/>
                </a:lnTo>
                <a:lnTo>
                  <a:pt x="3848" y="21295"/>
                </a:lnTo>
                <a:cubicBezTo>
                  <a:pt x="3848" y="21463"/>
                  <a:pt x="3568" y="21600"/>
                  <a:pt x="3223" y="21600"/>
                </a:cubicBezTo>
                <a:lnTo>
                  <a:pt x="722" y="21600"/>
                </a:lnTo>
                <a:cubicBezTo>
                  <a:pt x="376" y="21600"/>
                  <a:pt x="96" y="21463"/>
                  <a:pt x="96" y="21295"/>
                </a:cubicBezTo>
                <a:lnTo>
                  <a:pt x="96" y="12717"/>
                </a:lnTo>
                <a:lnTo>
                  <a:pt x="176" y="12622"/>
                </a:lnTo>
                <a:lnTo>
                  <a:pt x="112" y="12576"/>
                </a:lnTo>
                <a:cubicBezTo>
                  <a:pt x="40" y="12493"/>
                  <a:pt x="0" y="12401"/>
                  <a:pt x="0" y="12305"/>
                </a:cubicBezTo>
                <a:lnTo>
                  <a:pt x="0" y="5593"/>
                </a:lnTo>
                <a:cubicBezTo>
                  <a:pt x="0" y="5208"/>
                  <a:pt x="640" y="4896"/>
                  <a:pt x="1429" y="4896"/>
                </a:cubicBezTo>
                <a:lnTo>
                  <a:pt x="3883" y="4896"/>
                </a:lnTo>
                <a:lnTo>
                  <a:pt x="4538" y="4661"/>
                </a:lnTo>
                <a:lnTo>
                  <a:pt x="2969" y="4507"/>
                </a:lnTo>
                <a:cubicBezTo>
                  <a:pt x="1243" y="4151"/>
                  <a:pt x="33" y="3317"/>
                  <a:pt x="33" y="2345"/>
                </a:cubicBezTo>
                <a:cubicBezTo>
                  <a:pt x="33" y="1050"/>
                  <a:pt x="2185" y="0"/>
                  <a:pt x="4840" y="0"/>
                </a:cubicBezTo>
                <a:close/>
              </a:path>
            </a:pathLst>
          </a:custGeom>
          <a:solidFill>
            <a:srgbClr val="002060"/>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06" name="矩形 1"/>
          <p:cNvSpPr txBox="1"/>
          <p:nvPr/>
        </p:nvSpPr>
        <p:spPr>
          <a:xfrm>
            <a:off x="4469048" y="3539501"/>
            <a:ext cx="5676159" cy="1107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877822">
              <a:spcBef>
                <a:spcPts val="700"/>
              </a:spcBef>
              <a:defRPr sz="2800" b="1">
                <a:solidFill>
                  <a:schemeClr val="accent1"/>
                </a:solidFill>
                <a:latin typeface="微软雅黑"/>
                <a:ea typeface="微软雅黑"/>
                <a:cs typeface="微软雅黑"/>
                <a:sym typeface="微软雅黑"/>
              </a:defRPr>
            </a:lvl1pPr>
          </a:lstStyle>
          <a:p>
            <a:r>
              <a:t>创新型人才培养的切入点是创新思维的方法训练</a:t>
            </a:r>
          </a:p>
        </p:txBody>
      </p:sp>
      <p:sp>
        <p:nvSpPr>
          <p:cNvPr id="307" name="矩形 2"/>
          <p:cNvSpPr txBox="1"/>
          <p:nvPr/>
        </p:nvSpPr>
        <p:spPr>
          <a:xfrm>
            <a:off x="3957311" y="4900602"/>
            <a:ext cx="5400677" cy="1107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877822">
              <a:spcBef>
                <a:spcPts val="700"/>
              </a:spcBef>
              <a:defRPr sz="2800" b="1">
                <a:solidFill>
                  <a:schemeClr val="accent1"/>
                </a:solidFill>
                <a:latin typeface="微软雅黑"/>
                <a:ea typeface="微软雅黑"/>
                <a:cs typeface="微软雅黑"/>
                <a:sym typeface="微软雅黑"/>
              </a:defRPr>
            </a:lvl1pPr>
          </a:lstStyle>
          <a:p>
            <a:r>
              <a:t>移动网络环境和可拓学为大学生创新能力培养提供了新的条件</a:t>
            </a:r>
          </a:p>
        </p:txBody>
      </p:sp>
      <p:sp>
        <p:nvSpPr>
          <p:cNvPr id="308"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04"/>
                                        </p:tgtEl>
                                        <p:attrNameLst>
                                          <p:attrName>style.visibility</p:attrName>
                                        </p:attrNameLst>
                                      </p:cBhvr>
                                      <p:to>
                                        <p:strVal val="visible"/>
                                      </p:to>
                                    </p:set>
                                    <p:anim calcmode="lin" valueType="num">
                                      <p:cBhvr>
                                        <p:cTn id="7" dur="500" fill="hold"/>
                                        <p:tgtEl>
                                          <p:spTgt spid="304"/>
                                        </p:tgtEl>
                                        <p:attrNameLst>
                                          <p:attrName>ppt_x</p:attrName>
                                        </p:attrNameLst>
                                      </p:cBhvr>
                                      <p:tavLst>
                                        <p:tav tm="0">
                                          <p:val>
                                            <p:strVal val="#ppt_x"/>
                                          </p:val>
                                        </p:tav>
                                        <p:tav tm="100000">
                                          <p:val>
                                            <p:strVal val="#ppt_x"/>
                                          </p:val>
                                        </p:tav>
                                      </p:tavLst>
                                    </p:anim>
                                    <p:anim calcmode="lin" valueType="num">
                                      <p:cBhvr>
                                        <p:cTn id="8" dur="500" fill="hold"/>
                                        <p:tgtEl>
                                          <p:spTgt spid="30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fill="hold" grpId="2" nodeType="afterEffect">
                                  <p:stCondLst>
                                    <p:cond delay="0"/>
                                  </p:stCondLst>
                                  <p:iterate>
                                    <p:tmAbs val="0"/>
                                  </p:iterate>
                                  <p:childTnLst>
                                    <p:set>
                                      <p:cBhvr>
                                        <p:cTn id="11" fill="hold"/>
                                        <p:tgtEl>
                                          <p:spTgt spid="295">
                                            <p:bg/>
                                          </p:spTgt>
                                        </p:tgtEl>
                                        <p:attrNameLst>
                                          <p:attrName>style.visibility</p:attrName>
                                        </p:attrNameLst>
                                      </p:cBhvr>
                                      <p:to>
                                        <p:strVal val="visible"/>
                                      </p:to>
                                    </p:set>
                                    <p:animEffect transition="in" filter="dissolve">
                                      <p:cBhvr>
                                        <p:cTn id="12" dur="500"/>
                                        <p:tgtEl>
                                          <p:spTgt spid="295">
                                            <p:bg/>
                                          </p:spTgt>
                                        </p:tgtEl>
                                      </p:cBhvr>
                                    </p:animEffect>
                                  </p:childTnLst>
                                </p:cTn>
                              </p:par>
                              <p:par>
                                <p:cTn id="13" presetID="9" presetClass="entr" presetSubtype="0" fill="hold" grpId="2" nodeType="withEffect">
                                  <p:stCondLst>
                                    <p:cond delay="0"/>
                                  </p:stCondLst>
                                  <p:iterate>
                                    <p:tmAbs val="0"/>
                                  </p:iterate>
                                  <p:childTnLst>
                                    <p:set>
                                      <p:cBhvr>
                                        <p:cTn id="14" fill="hold"/>
                                        <p:tgtEl>
                                          <p:spTgt spid="295">
                                            <p:txEl>
                                              <p:pRg st="0" end="0"/>
                                            </p:txEl>
                                          </p:spTgt>
                                        </p:tgtEl>
                                        <p:attrNameLst>
                                          <p:attrName>style.visibility</p:attrName>
                                        </p:attrNameLst>
                                      </p:cBhvr>
                                      <p:to>
                                        <p:strVal val="visible"/>
                                      </p:to>
                                    </p:set>
                                    <p:animEffect transition="in" filter="dissolve">
                                      <p:cBhvr>
                                        <p:cTn id="15" dur="500"/>
                                        <p:tgtEl>
                                          <p:spTgt spid="29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3" nodeType="clickEffect">
                                  <p:stCondLst>
                                    <p:cond delay="0"/>
                                  </p:stCondLst>
                                  <p:iterate>
                                    <p:tmAbs val="0"/>
                                  </p:iterate>
                                  <p:childTnLst>
                                    <p:set>
                                      <p:cBhvr>
                                        <p:cTn id="19" fill="hold"/>
                                        <p:tgtEl>
                                          <p:spTgt spid="301"/>
                                        </p:tgtEl>
                                        <p:attrNameLst>
                                          <p:attrName>style.visibility</p:attrName>
                                        </p:attrNameLst>
                                      </p:cBhvr>
                                      <p:to>
                                        <p:strVal val="visible"/>
                                      </p:to>
                                    </p:set>
                                    <p:anim calcmode="lin" valueType="num">
                                      <p:cBhvr>
                                        <p:cTn id="20" dur="500" fill="hold"/>
                                        <p:tgtEl>
                                          <p:spTgt spid="301"/>
                                        </p:tgtEl>
                                        <p:attrNameLst>
                                          <p:attrName>ppt_x</p:attrName>
                                        </p:attrNameLst>
                                      </p:cBhvr>
                                      <p:tavLst>
                                        <p:tav tm="0">
                                          <p:val>
                                            <p:strVal val="#ppt_x"/>
                                          </p:val>
                                        </p:tav>
                                        <p:tav tm="100000">
                                          <p:val>
                                            <p:strVal val="#ppt_x"/>
                                          </p:val>
                                        </p:tav>
                                      </p:tavLst>
                                    </p:anim>
                                    <p:anim calcmode="lin" valueType="num">
                                      <p:cBhvr>
                                        <p:cTn id="21" dur="500" fill="hold"/>
                                        <p:tgtEl>
                                          <p:spTgt spid="301"/>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3" presetClass="entr" presetSubtype="16" fill="hold" grpId="4" nodeType="afterEffect">
                                  <p:stCondLst>
                                    <p:cond delay="0"/>
                                  </p:stCondLst>
                                  <p:iterate>
                                    <p:tmAbs val="0"/>
                                  </p:iterate>
                                  <p:childTnLst>
                                    <p:set>
                                      <p:cBhvr>
                                        <p:cTn id="24" fill="hold"/>
                                        <p:tgtEl>
                                          <p:spTgt spid="306"/>
                                        </p:tgtEl>
                                        <p:attrNameLst>
                                          <p:attrName>style.visibility</p:attrName>
                                        </p:attrNameLst>
                                      </p:cBhvr>
                                      <p:to>
                                        <p:strVal val="visible"/>
                                      </p:to>
                                    </p:set>
                                    <p:anim calcmode="lin" valueType="num">
                                      <p:cBhvr>
                                        <p:cTn id="25" dur="500" fill="hold"/>
                                        <p:tgtEl>
                                          <p:spTgt spid="306"/>
                                        </p:tgtEl>
                                        <p:attrNameLst>
                                          <p:attrName>ppt_w</p:attrName>
                                        </p:attrNameLst>
                                      </p:cBhvr>
                                      <p:tavLst>
                                        <p:tav tm="0">
                                          <p:val>
                                            <p:fltVal val="0"/>
                                          </p:val>
                                        </p:tav>
                                        <p:tav tm="100000">
                                          <p:val>
                                            <p:strVal val="#ppt_w"/>
                                          </p:val>
                                        </p:tav>
                                      </p:tavLst>
                                    </p:anim>
                                    <p:anim calcmode="lin" valueType="num">
                                      <p:cBhvr>
                                        <p:cTn id="26" dur="500" fill="hold"/>
                                        <p:tgtEl>
                                          <p:spTgt spid="30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5" nodeType="clickEffect">
                                  <p:stCondLst>
                                    <p:cond delay="0"/>
                                  </p:stCondLst>
                                  <p:iterate>
                                    <p:tmAbs val="0"/>
                                  </p:iterate>
                                  <p:childTnLst>
                                    <p:set>
                                      <p:cBhvr>
                                        <p:cTn id="30" fill="hold"/>
                                        <p:tgtEl>
                                          <p:spTgt spid="298"/>
                                        </p:tgtEl>
                                        <p:attrNameLst>
                                          <p:attrName>style.visibility</p:attrName>
                                        </p:attrNameLst>
                                      </p:cBhvr>
                                      <p:to>
                                        <p:strVal val="visible"/>
                                      </p:to>
                                    </p:set>
                                    <p:anim calcmode="lin" valueType="num">
                                      <p:cBhvr>
                                        <p:cTn id="31" dur="500" fill="hold"/>
                                        <p:tgtEl>
                                          <p:spTgt spid="298"/>
                                        </p:tgtEl>
                                        <p:attrNameLst>
                                          <p:attrName>ppt_x</p:attrName>
                                        </p:attrNameLst>
                                      </p:cBhvr>
                                      <p:tavLst>
                                        <p:tav tm="0">
                                          <p:val>
                                            <p:strVal val="#ppt_x"/>
                                          </p:val>
                                        </p:tav>
                                        <p:tav tm="100000">
                                          <p:val>
                                            <p:strVal val="#ppt_x"/>
                                          </p:val>
                                        </p:tav>
                                      </p:tavLst>
                                    </p:anim>
                                    <p:anim calcmode="lin" valueType="num">
                                      <p:cBhvr>
                                        <p:cTn id="32" dur="500" fill="hold"/>
                                        <p:tgtEl>
                                          <p:spTgt spid="298"/>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8" fill="hold" grpId="6" nodeType="afterEffect">
                                  <p:stCondLst>
                                    <p:cond delay="0"/>
                                  </p:stCondLst>
                                  <p:iterate>
                                    <p:tmAbs val="0"/>
                                  </p:iterate>
                                  <p:childTnLst>
                                    <p:set>
                                      <p:cBhvr>
                                        <p:cTn id="35" fill="hold"/>
                                        <p:tgtEl>
                                          <p:spTgt spid="307"/>
                                        </p:tgtEl>
                                        <p:attrNameLst>
                                          <p:attrName>style.visibility</p:attrName>
                                        </p:attrNameLst>
                                      </p:cBhvr>
                                      <p:to>
                                        <p:strVal val="visible"/>
                                      </p:to>
                                    </p:set>
                                    <p:animEffect transition="in" filter="wipe(left)">
                                      <p:cBhvr>
                                        <p:cTn id="36"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2" build="p" animBg="1" advAuto="0"/>
      <p:bldP spid="298" grpId="5" animBg="1" advAuto="0"/>
      <p:bldP spid="301" grpId="3" animBg="1" advAuto="0"/>
      <p:bldP spid="304" grpId="1" animBg="1" advAuto="0"/>
      <p:bldP spid="306" grpId="4" animBg="1" advAuto="0"/>
      <p:bldP spid="307" grpId="6"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5" name="AutoShape 21"/>
          <p:cNvSpPr/>
          <p:nvPr/>
        </p:nvSpPr>
        <p:spPr>
          <a:xfrm>
            <a:off x="2044700" y="19050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26" name="AutoShape 22"/>
          <p:cNvSpPr/>
          <p:nvPr/>
        </p:nvSpPr>
        <p:spPr>
          <a:xfrm>
            <a:off x="3111500" y="21336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27" name="AutoShape 23"/>
          <p:cNvSpPr/>
          <p:nvPr/>
        </p:nvSpPr>
        <p:spPr>
          <a:xfrm>
            <a:off x="3721100" y="28956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28" name="AutoShape 24"/>
          <p:cNvSpPr/>
          <p:nvPr/>
        </p:nvSpPr>
        <p:spPr>
          <a:xfrm>
            <a:off x="4711700" y="34290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29" name="AutoShape 25"/>
          <p:cNvSpPr/>
          <p:nvPr/>
        </p:nvSpPr>
        <p:spPr>
          <a:xfrm>
            <a:off x="6070601" y="4146882"/>
            <a:ext cx="533401" cy="457201"/>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30" name="AutoShape 26"/>
          <p:cNvSpPr/>
          <p:nvPr/>
        </p:nvSpPr>
        <p:spPr>
          <a:xfrm>
            <a:off x="5549900" y="19050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31" name="AutoShape 29"/>
          <p:cNvSpPr/>
          <p:nvPr/>
        </p:nvSpPr>
        <p:spPr>
          <a:xfrm>
            <a:off x="6692900" y="1219200"/>
            <a:ext cx="457200" cy="457200"/>
          </a:xfrm>
          <a:prstGeom prst="star4">
            <a:avLst>
              <a:gd name="adj" fmla="val 12500"/>
            </a:avLst>
          </a:prstGeom>
          <a:solidFill>
            <a:srgbClr val="FFFF99"/>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32" name="AutoShape 30"/>
          <p:cNvSpPr/>
          <p:nvPr/>
        </p:nvSpPr>
        <p:spPr>
          <a:xfrm>
            <a:off x="7150100" y="685800"/>
            <a:ext cx="914400" cy="8382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grpSp>
        <p:nvGrpSpPr>
          <p:cNvPr id="338" name="Group 36"/>
          <p:cNvGrpSpPr/>
          <p:nvPr/>
        </p:nvGrpSpPr>
        <p:grpSpPr>
          <a:xfrm>
            <a:off x="8750300" y="2057400"/>
            <a:ext cx="1295401" cy="228600"/>
            <a:chOff x="0" y="0"/>
            <a:chExt cx="1295399" cy="228600"/>
          </a:xfrm>
        </p:grpSpPr>
        <p:sp>
          <p:nvSpPr>
            <p:cNvPr id="333" name="AutoShape 31"/>
            <p:cNvSpPr/>
            <p:nvPr/>
          </p:nvSpPr>
          <p:spPr>
            <a:xfrm>
              <a:off x="1036320" y="0"/>
              <a:ext cx="259081" cy="228600"/>
            </a:xfrm>
            <a:prstGeom prst="ellipse">
              <a:avLst/>
            </a:prstGeom>
            <a:solidFill>
              <a:srgbClr val="FFFF00"/>
            </a:solidFill>
            <a:ln w="9525" cap="flat">
              <a:solidFill>
                <a:srgbClr val="FFFF99"/>
              </a:solidFill>
              <a:prstDash val="solid"/>
              <a:round/>
            </a:ln>
            <a:effectLst/>
          </p:spPr>
          <p:txBody>
            <a:bodyPr wrap="square" lIns="45718" tIns="45718" rIns="45718" bIns="45718" numCol="1" anchor="ctr">
              <a:noAutofit/>
            </a:bodyPr>
            <a:lstStyle/>
            <a:p>
              <a:pPr>
                <a:defRPr>
                  <a:latin typeface="Arial"/>
                  <a:ea typeface="Arial"/>
                  <a:cs typeface="Arial"/>
                  <a:sym typeface="Arial"/>
                </a:defRPr>
              </a:pPr>
              <a:endParaRPr/>
            </a:p>
          </p:txBody>
        </p:sp>
        <p:sp>
          <p:nvSpPr>
            <p:cNvPr id="334" name="Line 32"/>
            <p:cNvSpPr/>
            <p:nvPr/>
          </p:nvSpPr>
          <p:spPr>
            <a:xfrm flipH="1" flipV="1">
              <a:off x="518159" y="114299"/>
              <a:ext cx="647702" cy="1"/>
            </a:xfrm>
            <a:prstGeom prst="line">
              <a:avLst/>
            </a:prstGeom>
            <a:solidFill>
              <a:srgbClr val="FFFF00"/>
            </a:solidFill>
            <a:ln w="9525" cap="flat">
              <a:solidFill>
                <a:srgbClr val="FFFF99"/>
              </a:solidFill>
              <a:prstDash val="solid"/>
              <a:round/>
            </a:ln>
            <a:effectLst/>
          </p:spPr>
          <p:txBody>
            <a:bodyPr wrap="square" lIns="45718" tIns="45718" rIns="45718" bIns="45718" numCol="1" anchor="t">
              <a:noAutofit/>
            </a:bodyPr>
            <a:lstStyle/>
            <a:p>
              <a:endParaRPr/>
            </a:p>
          </p:txBody>
        </p:sp>
        <p:sp>
          <p:nvSpPr>
            <p:cNvPr id="335" name="Line 33"/>
            <p:cNvSpPr/>
            <p:nvPr/>
          </p:nvSpPr>
          <p:spPr>
            <a:xfrm flipH="1" flipV="1">
              <a:off x="0" y="114299"/>
              <a:ext cx="1165861" cy="1"/>
            </a:xfrm>
            <a:prstGeom prst="line">
              <a:avLst/>
            </a:prstGeom>
            <a:solidFill>
              <a:srgbClr val="FFFF00"/>
            </a:solidFill>
            <a:ln w="9525" cap="flat">
              <a:solidFill>
                <a:srgbClr val="FFFF99"/>
              </a:solidFill>
              <a:prstDash val="dashDot"/>
              <a:round/>
            </a:ln>
            <a:effectLst/>
          </p:spPr>
          <p:txBody>
            <a:bodyPr wrap="square" lIns="45718" tIns="45718" rIns="45718" bIns="45718" numCol="1" anchor="t">
              <a:noAutofit/>
            </a:bodyPr>
            <a:lstStyle/>
            <a:p>
              <a:endParaRPr/>
            </a:p>
          </p:txBody>
        </p:sp>
        <p:sp>
          <p:nvSpPr>
            <p:cNvPr id="336" name="Line 34"/>
            <p:cNvSpPr/>
            <p:nvPr/>
          </p:nvSpPr>
          <p:spPr>
            <a:xfrm flipH="1" flipV="1">
              <a:off x="539749" y="133349"/>
              <a:ext cx="647702" cy="1"/>
            </a:xfrm>
            <a:prstGeom prst="line">
              <a:avLst/>
            </a:prstGeom>
            <a:solidFill>
              <a:srgbClr val="FFFF00"/>
            </a:solidFill>
            <a:ln w="9525" cap="flat">
              <a:solidFill>
                <a:srgbClr val="FFFF99"/>
              </a:solidFill>
              <a:prstDash val="solid"/>
              <a:round/>
            </a:ln>
            <a:effectLst/>
          </p:spPr>
          <p:txBody>
            <a:bodyPr wrap="square" lIns="45718" tIns="45718" rIns="45718" bIns="45718" numCol="1" anchor="t">
              <a:noAutofit/>
            </a:bodyPr>
            <a:lstStyle/>
            <a:p>
              <a:endParaRPr/>
            </a:p>
          </p:txBody>
        </p:sp>
        <p:sp>
          <p:nvSpPr>
            <p:cNvPr id="337" name="Line 35"/>
            <p:cNvSpPr/>
            <p:nvPr/>
          </p:nvSpPr>
          <p:spPr>
            <a:xfrm>
              <a:off x="647699" y="95250"/>
              <a:ext cx="518162" cy="0"/>
            </a:xfrm>
            <a:prstGeom prst="line">
              <a:avLst/>
            </a:prstGeom>
            <a:solidFill>
              <a:srgbClr val="FFFF00"/>
            </a:solidFill>
            <a:ln w="9525" cap="flat">
              <a:solidFill>
                <a:srgbClr val="FFFF99"/>
              </a:solidFill>
              <a:prstDash val="solid"/>
              <a:round/>
            </a:ln>
            <a:effectLst/>
          </p:spPr>
          <p:txBody>
            <a:bodyPr wrap="square" lIns="45718" tIns="45718" rIns="45718" bIns="45718" numCol="1" anchor="t">
              <a:noAutofit/>
            </a:bodyPr>
            <a:lstStyle/>
            <a:p>
              <a:endParaRPr/>
            </a:p>
          </p:txBody>
        </p:sp>
      </p:grpSp>
      <p:grpSp>
        <p:nvGrpSpPr>
          <p:cNvPr id="341" name="Picture 37"/>
          <p:cNvGrpSpPr/>
          <p:nvPr/>
        </p:nvGrpSpPr>
        <p:grpSpPr>
          <a:xfrm>
            <a:off x="184942" y="4350542"/>
            <a:ext cx="2255840" cy="2424115"/>
            <a:chOff x="0" y="0"/>
            <a:chExt cx="2255838" cy="2424113"/>
          </a:xfrm>
        </p:grpSpPr>
        <p:sp>
          <p:nvSpPr>
            <p:cNvPr id="339" name="矩形"/>
            <p:cNvSpPr/>
            <p:nvPr/>
          </p:nvSpPr>
          <p:spPr>
            <a:xfrm>
              <a:off x="0" y="0"/>
              <a:ext cx="2255839" cy="2424114"/>
            </a:xfrm>
            <a:prstGeom prst="rect">
              <a:avLst/>
            </a:prstGeom>
            <a:solidFill>
              <a:srgbClr val="535353"/>
            </a:solidFill>
            <a:ln w="12700" cap="flat">
              <a:noFill/>
              <a:miter lim="400000"/>
            </a:ln>
            <a:effectLst/>
          </p:spPr>
          <p:txBody>
            <a:bodyPr wrap="square" lIns="45718" tIns="45718" rIns="45718" bIns="45718" numCol="1" anchor="ctr">
              <a:noAutofit/>
            </a:bodyPr>
            <a:lstStyle/>
            <a:p>
              <a:endParaRPr/>
            </a:p>
          </p:txBody>
        </p:sp>
        <p:pic>
          <p:nvPicPr>
            <p:cNvPr id="340" name="image38.pdf" descr="image38.pdf"/>
            <p:cNvPicPr>
              <a:picLocks noChangeAspect="1"/>
            </p:cNvPicPr>
            <p:nvPr/>
          </p:nvPicPr>
          <p:blipFill>
            <a:blip r:embed="rId2">
              <a:extLst/>
            </a:blip>
            <a:stretch>
              <a:fillRect/>
            </a:stretch>
          </p:blipFill>
          <p:spPr>
            <a:xfrm>
              <a:off x="0" y="0"/>
              <a:ext cx="2255839" cy="2424114"/>
            </a:xfrm>
            <a:prstGeom prst="rect">
              <a:avLst/>
            </a:prstGeom>
            <a:ln w="12700" cap="flat">
              <a:noFill/>
              <a:miter lim="400000"/>
            </a:ln>
            <a:effectLst/>
          </p:spPr>
        </p:pic>
      </p:grpSp>
      <p:sp>
        <p:nvSpPr>
          <p:cNvPr id="342" name="Rectangle 38"/>
          <p:cNvSpPr txBox="1"/>
          <p:nvPr/>
        </p:nvSpPr>
        <p:spPr>
          <a:xfrm>
            <a:off x="2731321" y="4345871"/>
            <a:ext cx="3505201" cy="2631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solidFill>
                  <a:srgbClr val="FFFFFF"/>
                </a:solidFill>
                <a:latin typeface="Arial"/>
                <a:ea typeface="Arial"/>
                <a:cs typeface="Arial"/>
                <a:sym typeface="Arial"/>
              </a:defRPr>
            </a:pPr>
            <a:r>
              <a:rPr b="0">
                <a:latin typeface="宋体"/>
                <a:ea typeface="宋体"/>
                <a:cs typeface="宋体"/>
                <a:sym typeface="宋体"/>
              </a:rPr>
              <a:t>灵感思维的特点：</a:t>
            </a:r>
          </a:p>
          <a:p>
            <a:pPr>
              <a:defRPr sz="2800" b="1">
                <a:solidFill>
                  <a:srgbClr val="FFFFFF"/>
                </a:solidFill>
                <a:latin typeface="Arial"/>
                <a:ea typeface="Arial"/>
                <a:cs typeface="Arial"/>
                <a:sym typeface="Arial"/>
              </a:defRPr>
            </a:pPr>
            <a:r>
              <a:rPr b="0">
                <a:latin typeface="宋体"/>
                <a:ea typeface="宋体"/>
                <a:cs typeface="宋体"/>
                <a:sym typeface="宋体"/>
              </a:rPr>
              <a:t>突发性</a:t>
            </a:r>
          </a:p>
          <a:p>
            <a:pPr>
              <a:defRPr sz="2800" b="1">
                <a:solidFill>
                  <a:srgbClr val="FFFFFF"/>
                </a:solidFill>
                <a:latin typeface="Arial"/>
                <a:ea typeface="Arial"/>
                <a:cs typeface="Arial"/>
                <a:sym typeface="Arial"/>
              </a:defRPr>
            </a:pPr>
            <a:r>
              <a:rPr b="0">
                <a:latin typeface="宋体"/>
                <a:ea typeface="宋体"/>
                <a:cs typeface="宋体"/>
                <a:sym typeface="宋体"/>
              </a:rPr>
              <a:t>随机性</a:t>
            </a:r>
          </a:p>
          <a:p>
            <a:pPr>
              <a:defRPr sz="2800" b="1">
                <a:solidFill>
                  <a:srgbClr val="FFFFFF"/>
                </a:solidFill>
                <a:latin typeface="Arial"/>
                <a:ea typeface="Arial"/>
                <a:cs typeface="Arial"/>
                <a:sym typeface="Arial"/>
              </a:defRPr>
            </a:pPr>
            <a:r>
              <a:rPr b="0">
                <a:latin typeface="宋体"/>
                <a:ea typeface="宋体"/>
                <a:cs typeface="宋体"/>
                <a:sym typeface="宋体"/>
              </a:rPr>
              <a:t>跳跃性</a:t>
            </a:r>
          </a:p>
          <a:p>
            <a:pPr>
              <a:defRPr sz="2800" b="1">
                <a:solidFill>
                  <a:srgbClr val="FFFFFF"/>
                </a:solidFill>
                <a:latin typeface="Arial"/>
                <a:ea typeface="Arial"/>
                <a:cs typeface="Arial"/>
                <a:sym typeface="Arial"/>
              </a:defRPr>
            </a:pPr>
            <a:r>
              <a:rPr b="0">
                <a:latin typeface="宋体"/>
                <a:ea typeface="宋体"/>
                <a:cs typeface="宋体"/>
                <a:sym typeface="宋体"/>
              </a:rPr>
              <a:t>兴奋性</a:t>
            </a:r>
          </a:p>
        </p:txBody>
      </p:sp>
      <p:grpSp>
        <p:nvGrpSpPr>
          <p:cNvPr id="345" name="AutoShape 39"/>
          <p:cNvGrpSpPr/>
          <p:nvPr/>
        </p:nvGrpSpPr>
        <p:grpSpPr>
          <a:xfrm>
            <a:off x="6640763" y="5899482"/>
            <a:ext cx="914401" cy="609601"/>
            <a:chOff x="0" y="0"/>
            <a:chExt cx="914400" cy="609600"/>
          </a:xfrm>
        </p:grpSpPr>
        <p:sp>
          <p:nvSpPr>
            <p:cNvPr id="343" name="引文气泡"/>
            <p:cNvSpPr/>
            <p:nvPr/>
          </p:nvSpPr>
          <p:spPr>
            <a:xfrm>
              <a:off x="0" y="0"/>
              <a:ext cx="914400" cy="609600"/>
            </a:xfrm>
            <a:prstGeom prst="wedgeEllipseCallout">
              <a:avLst>
                <a:gd name="adj1" fmla="val -11806"/>
                <a:gd name="adj2" fmla="val 61718"/>
              </a:avLst>
            </a:prstGeom>
            <a:solidFill>
              <a:srgbClr val="00B0F0"/>
            </a:solidFill>
            <a:ln w="9525" cap="flat">
              <a:solidFill>
                <a:srgbClr val="000000"/>
              </a:solidFill>
              <a:prstDash val="solid"/>
              <a:miter lim="800000"/>
            </a:ln>
            <a:effectLst/>
          </p:spPr>
          <p:txBody>
            <a:bodyPr wrap="square" lIns="45718" tIns="45718" rIns="45718" bIns="45718" numCol="1" anchor="ctr">
              <a:noAutofit/>
            </a:bodyPr>
            <a:lstStyle/>
            <a:p>
              <a:pPr>
                <a:defRPr>
                  <a:latin typeface="Arial"/>
                  <a:ea typeface="Arial"/>
                  <a:cs typeface="Arial"/>
                  <a:sym typeface="Arial"/>
                </a:defRPr>
              </a:pPr>
              <a:endParaRPr/>
            </a:p>
          </p:txBody>
        </p:sp>
        <p:sp>
          <p:nvSpPr>
            <p:cNvPr id="344" name="直觉"/>
            <p:cNvSpPr txBox="1"/>
            <p:nvPr/>
          </p:nvSpPr>
          <p:spPr>
            <a:xfrm>
              <a:off x="133910" y="100330"/>
              <a:ext cx="646580" cy="4089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a:latin typeface="宋体"/>
                  <a:ea typeface="宋体"/>
                  <a:cs typeface="宋体"/>
                  <a:sym typeface="宋体"/>
                </a:defRPr>
              </a:lvl1pPr>
            </a:lstStyle>
            <a:p>
              <a:pPr>
                <a:defRPr>
                  <a:latin typeface="Arial"/>
                  <a:ea typeface="Arial"/>
                  <a:cs typeface="Arial"/>
                  <a:sym typeface="Arial"/>
                </a:defRPr>
              </a:pPr>
              <a:r>
                <a:rPr>
                  <a:latin typeface="宋体"/>
                  <a:ea typeface="宋体"/>
                  <a:cs typeface="宋体"/>
                  <a:sym typeface="宋体"/>
                </a:rPr>
                <a:t>直觉</a:t>
              </a:r>
            </a:p>
          </p:txBody>
        </p:sp>
      </p:grpSp>
      <p:grpSp>
        <p:nvGrpSpPr>
          <p:cNvPr id="348" name="AutoShape 40"/>
          <p:cNvGrpSpPr/>
          <p:nvPr/>
        </p:nvGrpSpPr>
        <p:grpSpPr>
          <a:xfrm>
            <a:off x="7707563" y="5747082"/>
            <a:ext cx="1582487" cy="762001"/>
            <a:chOff x="0" y="0"/>
            <a:chExt cx="1582485" cy="762000"/>
          </a:xfrm>
        </p:grpSpPr>
        <p:sp>
          <p:nvSpPr>
            <p:cNvPr id="346" name="引文气泡"/>
            <p:cNvSpPr/>
            <p:nvPr/>
          </p:nvSpPr>
          <p:spPr>
            <a:xfrm>
              <a:off x="0" y="0"/>
              <a:ext cx="1582486" cy="762000"/>
            </a:xfrm>
            <a:prstGeom prst="wedgeEllipseCallout">
              <a:avLst>
                <a:gd name="adj1" fmla="val -17917"/>
                <a:gd name="adj2" fmla="val 64375"/>
              </a:avLst>
            </a:prstGeom>
            <a:solidFill>
              <a:srgbClr val="00B0F0"/>
            </a:solidFill>
            <a:ln w="9525" cap="flat">
              <a:solidFill>
                <a:srgbClr val="000000"/>
              </a:solidFill>
              <a:prstDash val="solid"/>
              <a:miter lim="800000"/>
            </a:ln>
            <a:effectLst/>
          </p:spPr>
          <p:txBody>
            <a:bodyPr wrap="square" lIns="45718" tIns="45718" rIns="45718" bIns="45718" numCol="1" anchor="ctr">
              <a:noAutofit/>
            </a:bodyPr>
            <a:lstStyle/>
            <a:p>
              <a:pPr>
                <a:defRPr>
                  <a:latin typeface="Arial"/>
                  <a:ea typeface="Arial"/>
                  <a:cs typeface="Arial"/>
                  <a:sym typeface="Arial"/>
                </a:defRPr>
              </a:pPr>
              <a:endParaRPr/>
            </a:p>
          </p:txBody>
        </p:sp>
        <p:sp>
          <p:nvSpPr>
            <p:cNvPr id="347" name="智慧的自由创造"/>
            <p:cNvSpPr txBox="1"/>
            <p:nvPr/>
          </p:nvSpPr>
          <p:spPr>
            <a:xfrm>
              <a:off x="231749" y="17780"/>
              <a:ext cx="1118988"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a:latin typeface="宋体"/>
                  <a:ea typeface="宋体"/>
                  <a:cs typeface="宋体"/>
                  <a:sym typeface="宋体"/>
                </a:defRPr>
              </a:lvl1pPr>
            </a:lstStyle>
            <a:p>
              <a:pPr>
                <a:defRPr>
                  <a:latin typeface="Arial"/>
                  <a:ea typeface="Arial"/>
                  <a:cs typeface="Arial"/>
                  <a:sym typeface="Arial"/>
                </a:defRPr>
              </a:pPr>
              <a:r>
                <a:rPr>
                  <a:latin typeface="宋体"/>
                  <a:ea typeface="宋体"/>
                  <a:cs typeface="宋体"/>
                  <a:sym typeface="宋体"/>
                </a:rPr>
                <a:t>智慧的自由创造</a:t>
              </a:r>
            </a:p>
          </p:txBody>
        </p:sp>
      </p:grpSp>
      <p:grpSp>
        <p:nvGrpSpPr>
          <p:cNvPr id="351" name="AutoShape 41"/>
          <p:cNvGrpSpPr/>
          <p:nvPr/>
        </p:nvGrpSpPr>
        <p:grpSpPr>
          <a:xfrm>
            <a:off x="5726364" y="5366082"/>
            <a:ext cx="1066801" cy="762001"/>
            <a:chOff x="0" y="0"/>
            <a:chExt cx="1066800" cy="762000"/>
          </a:xfrm>
        </p:grpSpPr>
        <p:sp>
          <p:nvSpPr>
            <p:cNvPr id="349" name="引文气泡"/>
            <p:cNvSpPr/>
            <p:nvPr/>
          </p:nvSpPr>
          <p:spPr>
            <a:xfrm>
              <a:off x="0" y="0"/>
              <a:ext cx="1066800" cy="762000"/>
            </a:xfrm>
            <a:prstGeom prst="wedgeEllipseCallout">
              <a:avLst>
                <a:gd name="adj1" fmla="val -26787"/>
                <a:gd name="adj2" fmla="val 56042"/>
              </a:avLst>
            </a:prstGeom>
            <a:solidFill>
              <a:srgbClr val="00B0F0"/>
            </a:solidFill>
            <a:ln w="9525" cap="flat">
              <a:solidFill>
                <a:srgbClr val="000000"/>
              </a:solidFill>
              <a:prstDash val="solid"/>
              <a:miter lim="800000"/>
            </a:ln>
            <a:effectLst/>
          </p:spPr>
          <p:txBody>
            <a:bodyPr wrap="square" lIns="45718" tIns="45718" rIns="45718" bIns="45718" numCol="1" anchor="ctr">
              <a:noAutofit/>
            </a:bodyPr>
            <a:lstStyle/>
            <a:p>
              <a:pPr>
                <a:defRPr>
                  <a:latin typeface="Arial"/>
                  <a:ea typeface="Arial"/>
                  <a:cs typeface="Arial"/>
                  <a:sym typeface="Arial"/>
                </a:defRPr>
              </a:pPr>
              <a:endParaRPr/>
            </a:p>
          </p:txBody>
        </p:sp>
        <p:sp>
          <p:nvSpPr>
            <p:cNvPr id="350" name="灵光显现"/>
            <p:cNvSpPr txBox="1"/>
            <p:nvPr/>
          </p:nvSpPr>
          <p:spPr>
            <a:xfrm>
              <a:off x="156229" y="17780"/>
              <a:ext cx="754342"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a:latin typeface="宋体"/>
                  <a:ea typeface="宋体"/>
                  <a:cs typeface="宋体"/>
                  <a:sym typeface="宋体"/>
                </a:defRPr>
              </a:lvl1pPr>
            </a:lstStyle>
            <a:p>
              <a:pPr>
                <a:defRPr>
                  <a:latin typeface="Arial"/>
                  <a:ea typeface="Arial"/>
                  <a:cs typeface="Arial"/>
                  <a:sym typeface="Arial"/>
                </a:defRPr>
              </a:pPr>
              <a:r>
                <a:rPr>
                  <a:latin typeface="宋体"/>
                  <a:ea typeface="宋体"/>
                  <a:cs typeface="宋体"/>
                  <a:sym typeface="宋体"/>
                </a:rPr>
                <a:t>灵光显现</a:t>
              </a:r>
            </a:p>
          </p:txBody>
        </p:sp>
      </p:grpSp>
      <p:grpSp>
        <p:nvGrpSpPr>
          <p:cNvPr id="354" name="AutoShape 42"/>
          <p:cNvGrpSpPr/>
          <p:nvPr/>
        </p:nvGrpSpPr>
        <p:grpSpPr>
          <a:xfrm>
            <a:off x="8240963" y="4375482"/>
            <a:ext cx="914401" cy="609601"/>
            <a:chOff x="0" y="0"/>
            <a:chExt cx="914400" cy="609600"/>
          </a:xfrm>
        </p:grpSpPr>
        <p:sp>
          <p:nvSpPr>
            <p:cNvPr id="352" name="引文气泡"/>
            <p:cNvSpPr/>
            <p:nvPr/>
          </p:nvSpPr>
          <p:spPr>
            <a:xfrm>
              <a:off x="0" y="0"/>
              <a:ext cx="914400" cy="609600"/>
            </a:xfrm>
            <a:prstGeom prst="wedgeEllipseCallout">
              <a:avLst>
                <a:gd name="adj1" fmla="val 3472"/>
                <a:gd name="adj2" fmla="val 61718"/>
              </a:avLst>
            </a:prstGeom>
            <a:solidFill>
              <a:srgbClr val="00B0F0"/>
            </a:solidFill>
            <a:ln w="9525" cap="flat">
              <a:solidFill>
                <a:srgbClr val="000000"/>
              </a:solidFill>
              <a:prstDash val="solid"/>
              <a:miter lim="800000"/>
            </a:ln>
            <a:effectLst/>
          </p:spPr>
          <p:txBody>
            <a:bodyPr wrap="square" lIns="45718" tIns="45718" rIns="45718" bIns="45718" numCol="1" anchor="ctr">
              <a:noAutofit/>
            </a:bodyPr>
            <a:lstStyle/>
            <a:p>
              <a:pPr>
                <a:defRPr>
                  <a:latin typeface="Arial"/>
                  <a:ea typeface="Arial"/>
                  <a:cs typeface="Arial"/>
                  <a:sym typeface="Arial"/>
                </a:defRPr>
              </a:pPr>
              <a:endParaRPr/>
            </a:p>
          </p:txBody>
        </p:sp>
        <p:sp>
          <p:nvSpPr>
            <p:cNvPr id="353" name="猜测"/>
            <p:cNvSpPr txBox="1"/>
            <p:nvPr/>
          </p:nvSpPr>
          <p:spPr>
            <a:xfrm>
              <a:off x="133910" y="100330"/>
              <a:ext cx="646580" cy="4089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a:latin typeface="宋体"/>
                  <a:ea typeface="宋体"/>
                  <a:cs typeface="宋体"/>
                  <a:sym typeface="宋体"/>
                </a:defRPr>
              </a:lvl1pPr>
            </a:lstStyle>
            <a:p>
              <a:pPr>
                <a:defRPr>
                  <a:latin typeface="Arial"/>
                  <a:ea typeface="Arial"/>
                  <a:cs typeface="Arial"/>
                  <a:sym typeface="Arial"/>
                </a:defRPr>
              </a:pPr>
              <a:r>
                <a:rPr>
                  <a:latin typeface="宋体"/>
                  <a:ea typeface="宋体"/>
                  <a:cs typeface="宋体"/>
                  <a:sym typeface="宋体"/>
                </a:rPr>
                <a:t>猜测</a:t>
              </a:r>
            </a:p>
          </p:txBody>
        </p:sp>
      </p:grpSp>
      <p:grpSp>
        <p:nvGrpSpPr>
          <p:cNvPr id="357" name="AutoShape 43"/>
          <p:cNvGrpSpPr/>
          <p:nvPr/>
        </p:nvGrpSpPr>
        <p:grpSpPr>
          <a:xfrm>
            <a:off x="6930190" y="3918282"/>
            <a:ext cx="943295" cy="838201"/>
            <a:chOff x="0" y="0"/>
            <a:chExt cx="943293" cy="838200"/>
          </a:xfrm>
        </p:grpSpPr>
        <p:sp>
          <p:nvSpPr>
            <p:cNvPr id="355" name="引文气泡"/>
            <p:cNvSpPr/>
            <p:nvPr/>
          </p:nvSpPr>
          <p:spPr>
            <a:xfrm>
              <a:off x="0" y="0"/>
              <a:ext cx="943294" cy="838200"/>
            </a:xfrm>
            <a:prstGeom prst="wedgeEllipseCallout">
              <a:avLst>
                <a:gd name="adj1" fmla="val -11806"/>
                <a:gd name="adj2" fmla="val 61718"/>
              </a:avLst>
            </a:prstGeom>
            <a:solidFill>
              <a:srgbClr val="00B0F0"/>
            </a:solidFill>
            <a:ln w="9525" cap="flat">
              <a:solidFill>
                <a:srgbClr val="000000"/>
              </a:solidFill>
              <a:prstDash val="solid"/>
              <a:miter lim="800000"/>
            </a:ln>
            <a:effectLst/>
          </p:spPr>
          <p:txBody>
            <a:bodyPr wrap="square" lIns="45718" tIns="45718" rIns="45718" bIns="45718" numCol="1" anchor="ctr">
              <a:noAutofit/>
            </a:bodyPr>
            <a:lstStyle/>
            <a:p>
              <a:pPr>
                <a:defRPr>
                  <a:latin typeface="Arial"/>
                  <a:ea typeface="Arial"/>
                  <a:cs typeface="Arial"/>
                  <a:sym typeface="Arial"/>
                </a:defRPr>
              </a:pPr>
              <a:endParaRPr/>
            </a:p>
          </p:txBody>
        </p:sp>
        <p:sp>
          <p:nvSpPr>
            <p:cNvPr id="356" name="第六感"/>
            <p:cNvSpPr txBox="1"/>
            <p:nvPr/>
          </p:nvSpPr>
          <p:spPr>
            <a:xfrm>
              <a:off x="138141" y="55879"/>
              <a:ext cx="667012" cy="726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a:latin typeface="宋体"/>
                  <a:ea typeface="宋体"/>
                  <a:cs typeface="宋体"/>
                  <a:sym typeface="宋体"/>
                </a:defRPr>
              </a:lvl1pPr>
            </a:lstStyle>
            <a:p>
              <a:pPr>
                <a:defRPr>
                  <a:latin typeface="Arial"/>
                  <a:ea typeface="Arial"/>
                  <a:cs typeface="Arial"/>
                  <a:sym typeface="Arial"/>
                </a:defRPr>
              </a:pPr>
              <a:r>
                <a:rPr>
                  <a:latin typeface="宋体"/>
                  <a:ea typeface="宋体"/>
                  <a:cs typeface="宋体"/>
                  <a:sym typeface="宋体"/>
                </a:rPr>
                <a:t>第六感</a:t>
              </a:r>
            </a:p>
          </p:txBody>
        </p:sp>
      </p:grpSp>
      <p:grpSp>
        <p:nvGrpSpPr>
          <p:cNvPr id="360" name="AutoShape 44"/>
          <p:cNvGrpSpPr/>
          <p:nvPr/>
        </p:nvGrpSpPr>
        <p:grpSpPr>
          <a:xfrm>
            <a:off x="7631363" y="5061282"/>
            <a:ext cx="914401" cy="609601"/>
            <a:chOff x="0" y="0"/>
            <a:chExt cx="914400" cy="609600"/>
          </a:xfrm>
        </p:grpSpPr>
        <p:sp>
          <p:nvSpPr>
            <p:cNvPr id="358" name="引文气泡"/>
            <p:cNvSpPr/>
            <p:nvPr/>
          </p:nvSpPr>
          <p:spPr>
            <a:xfrm>
              <a:off x="0" y="0"/>
              <a:ext cx="914400" cy="609600"/>
            </a:xfrm>
            <a:prstGeom prst="wedgeEllipseCallout">
              <a:avLst>
                <a:gd name="adj1" fmla="val -11806"/>
                <a:gd name="adj2" fmla="val 61718"/>
              </a:avLst>
            </a:prstGeom>
            <a:solidFill>
              <a:srgbClr val="00B0F0"/>
            </a:solidFill>
            <a:ln w="9525" cap="flat">
              <a:solidFill>
                <a:srgbClr val="000000"/>
              </a:solidFill>
              <a:prstDash val="solid"/>
              <a:miter lim="800000"/>
            </a:ln>
            <a:effectLst/>
          </p:spPr>
          <p:txBody>
            <a:bodyPr wrap="square" lIns="45718" tIns="45718" rIns="45718" bIns="45718" numCol="1" anchor="ctr">
              <a:noAutofit/>
            </a:bodyPr>
            <a:lstStyle/>
            <a:p>
              <a:pPr>
                <a:defRPr>
                  <a:latin typeface="Arial"/>
                  <a:ea typeface="Arial"/>
                  <a:cs typeface="Arial"/>
                  <a:sym typeface="Arial"/>
                </a:defRPr>
              </a:pPr>
              <a:endParaRPr/>
            </a:p>
          </p:txBody>
        </p:sp>
        <p:sp>
          <p:nvSpPr>
            <p:cNvPr id="359" name="顿悟"/>
            <p:cNvSpPr txBox="1"/>
            <p:nvPr/>
          </p:nvSpPr>
          <p:spPr>
            <a:xfrm>
              <a:off x="133910" y="100330"/>
              <a:ext cx="646580" cy="4089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a:latin typeface="宋体"/>
                  <a:ea typeface="宋体"/>
                  <a:cs typeface="宋体"/>
                  <a:sym typeface="宋体"/>
                </a:defRPr>
              </a:lvl1pPr>
            </a:lstStyle>
            <a:p>
              <a:pPr>
                <a:defRPr>
                  <a:latin typeface="Arial"/>
                  <a:ea typeface="Arial"/>
                  <a:cs typeface="Arial"/>
                  <a:sym typeface="Arial"/>
                </a:defRPr>
              </a:pPr>
              <a:r>
                <a:rPr>
                  <a:latin typeface="宋体"/>
                  <a:ea typeface="宋体"/>
                  <a:cs typeface="宋体"/>
                  <a:sym typeface="宋体"/>
                </a:rPr>
                <a:t>顿悟</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p:tmAbs val="0"/>
                                  </p:iterate>
                                  <p:childTnLst>
                                    <p:set>
                                      <p:cBhvr>
                                        <p:cTn id="6" fill="hold"/>
                                        <p:tgtEl>
                                          <p:spTgt spid="341"/>
                                        </p:tgtEl>
                                        <p:attrNameLst>
                                          <p:attrName>style.visibility</p:attrName>
                                        </p:attrNameLst>
                                      </p:cBhvr>
                                      <p:to>
                                        <p:strVal val="visible"/>
                                      </p:to>
                                    </p:set>
                                    <p:animEffect transition="in" filter="blinds(horizontal)">
                                      <p:cBhvr>
                                        <p:cTn id="7" dur="5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3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3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32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5" nodeType="afterEffect">
                                  <p:stCondLst>
                                    <p:cond delay="0"/>
                                  </p:stCondLst>
                                  <p:iterate>
                                    <p:tmAbs val="0"/>
                                  </p:iterate>
                                  <p:childTnLst>
                                    <p:set>
                                      <p:cBhvr>
                                        <p:cTn id="22" fill="hold"/>
                                        <p:tgtEl>
                                          <p:spTgt spid="3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3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3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9" nodeType="clickEffect">
                                  <p:stCondLst>
                                    <p:cond delay="0"/>
                                  </p:stCondLst>
                                  <p:iterate>
                                    <p:tmAbs val="0"/>
                                  </p:iterate>
                                  <p:childTnLst>
                                    <p:set>
                                      <p:cBhvr>
                                        <p:cTn id="38" fill="hold"/>
                                        <p:tgtEl>
                                          <p:spTgt spid="329"/>
                                        </p:tgtEl>
                                        <p:attrNameLst>
                                          <p:attrName>style.visibility</p:attrName>
                                        </p:attrNameLst>
                                      </p:cBhvr>
                                      <p:to>
                                        <p:strVal val="visible"/>
                                      </p:to>
                                    </p:set>
                                    <p:anim calcmode="lin" valueType="num">
                                      <p:cBhvr>
                                        <p:cTn id="39" dur="500" fill="hold"/>
                                        <p:tgtEl>
                                          <p:spTgt spid="329"/>
                                        </p:tgtEl>
                                        <p:attrNameLst>
                                          <p:attrName>ppt_w</p:attrName>
                                        </p:attrNameLst>
                                      </p:cBhvr>
                                      <p:tavLst>
                                        <p:tav tm="0">
                                          <p:val>
                                            <p:fltVal val="0"/>
                                          </p:val>
                                        </p:tav>
                                        <p:tav tm="100000">
                                          <p:val>
                                            <p:strVal val="#ppt_w"/>
                                          </p:val>
                                        </p:tav>
                                      </p:tavLst>
                                    </p:anim>
                                    <p:anim calcmode="lin" valueType="num">
                                      <p:cBhvr>
                                        <p:cTn id="40" dur="500" fill="hold"/>
                                        <p:tgtEl>
                                          <p:spTgt spid="329"/>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10" nodeType="clickEffect">
                                  <p:stCondLst>
                                    <p:cond delay="0"/>
                                  </p:stCondLst>
                                  <p:iterate>
                                    <p:tmAbs val="0"/>
                                  </p:iterate>
                                  <p:childTnLst>
                                    <p:set>
                                      <p:cBhvr>
                                        <p:cTn id="44" fill="hold"/>
                                        <p:tgtEl>
                                          <p:spTgt spid="338"/>
                                        </p:tgtEl>
                                        <p:attrNameLst>
                                          <p:attrName>style.visibility</p:attrName>
                                        </p:attrNameLst>
                                      </p:cBhvr>
                                      <p:to>
                                        <p:strVal val="visible"/>
                                      </p:to>
                                    </p:set>
                                    <p:anim calcmode="lin" valueType="num">
                                      <p:cBhvr>
                                        <p:cTn id="45" dur="600" fill="hold"/>
                                        <p:tgtEl>
                                          <p:spTgt spid="338"/>
                                        </p:tgtEl>
                                        <p:attrNameLst>
                                          <p:attrName>ppt_x</p:attrName>
                                        </p:attrNameLst>
                                      </p:cBhvr>
                                      <p:tavLst>
                                        <p:tav tm="0">
                                          <p:val>
                                            <p:strVal val="0-#ppt_w/2"/>
                                          </p:val>
                                        </p:tav>
                                        <p:tav tm="100000">
                                          <p:val>
                                            <p:strVal val="#ppt_x"/>
                                          </p:val>
                                        </p:tav>
                                      </p:tavLst>
                                    </p:anim>
                                    <p:anim calcmode="lin" valueType="num">
                                      <p:cBhvr>
                                        <p:cTn id="46" dur="600" fill="hold"/>
                                        <p:tgtEl>
                                          <p:spTgt spid="33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11" nodeType="clickEffect">
                                  <p:stCondLst>
                                    <p:cond delay="0"/>
                                  </p:stCondLst>
                                  <p:iterate>
                                    <p:tmAbs val="0"/>
                                  </p:iterate>
                                  <p:childTnLst>
                                    <p:set>
                                      <p:cBhvr>
                                        <p:cTn id="50" fill="hold"/>
                                        <p:tgtEl>
                                          <p:spTgt spid="342"/>
                                        </p:tgtEl>
                                        <p:attrNameLst>
                                          <p:attrName>style.visibility</p:attrName>
                                        </p:attrNameLst>
                                      </p:cBhvr>
                                      <p:to>
                                        <p:strVal val="visible"/>
                                      </p:to>
                                    </p:set>
                                    <p:animEffect transition="in" filter="box(in)">
                                      <p:cBhvr>
                                        <p:cTn id="51" dur="500"/>
                                        <p:tgtEl>
                                          <p:spTgt spid="342"/>
                                        </p:tgtEl>
                                      </p:cBhvr>
                                    </p:animEffect>
                                  </p:childTnLst>
                                </p:cTn>
                              </p:par>
                            </p:childTnLst>
                          </p:cTn>
                        </p:par>
                        <p:par>
                          <p:cTn id="52" fill="hold">
                            <p:stCondLst>
                              <p:cond delay="500"/>
                            </p:stCondLst>
                            <p:childTnLst>
                              <p:par>
                                <p:cTn id="53" presetID="7" presetClass="entr" presetSubtype="4" fill="hold" grpId="12" nodeType="afterEffect">
                                  <p:stCondLst>
                                    <p:cond delay="0"/>
                                  </p:stCondLst>
                                  <p:iterate>
                                    <p:tmAbs val="0"/>
                                  </p:iterate>
                                  <p:childTnLst>
                                    <p:set>
                                      <p:cBhvr>
                                        <p:cTn id="54" fill="hold"/>
                                        <p:tgtEl>
                                          <p:spTgt spid="345"/>
                                        </p:tgtEl>
                                        <p:attrNameLst>
                                          <p:attrName>style.visibility</p:attrName>
                                        </p:attrNameLst>
                                      </p:cBhvr>
                                      <p:to>
                                        <p:strVal val="visible"/>
                                      </p:to>
                                    </p:set>
                                    <p:anim calcmode="lin" valueType="num">
                                      <p:cBhvr>
                                        <p:cTn id="55" dur="2000" fill="hold"/>
                                        <p:tgtEl>
                                          <p:spTgt spid="345"/>
                                        </p:tgtEl>
                                        <p:attrNameLst>
                                          <p:attrName>ppt_x</p:attrName>
                                        </p:attrNameLst>
                                      </p:cBhvr>
                                      <p:tavLst>
                                        <p:tav tm="0">
                                          <p:val>
                                            <p:strVal val="#ppt_x"/>
                                          </p:val>
                                        </p:tav>
                                        <p:tav tm="100000">
                                          <p:val>
                                            <p:strVal val="#ppt_x"/>
                                          </p:val>
                                        </p:tav>
                                      </p:tavLst>
                                    </p:anim>
                                    <p:anim calcmode="lin" valueType="num">
                                      <p:cBhvr>
                                        <p:cTn id="56" dur="2000" fill="hold"/>
                                        <p:tgtEl>
                                          <p:spTgt spid="345"/>
                                        </p:tgtEl>
                                        <p:attrNameLst>
                                          <p:attrName>ppt_y</p:attrName>
                                        </p:attrNameLst>
                                      </p:cBhvr>
                                      <p:tavLst>
                                        <p:tav tm="0">
                                          <p:val>
                                            <p:strVal val="1+#ppt_h/2"/>
                                          </p:val>
                                        </p:tav>
                                        <p:tav tm="100000">
                                          <p:val>
                                            <p:strVal val="#ppt_y"/>
                                          </p:val>
                                        </p:tav>
                                      </p:tavLst>
                                    </p:anim>
                                  </p:childTnLst>
                                </p:cTn>
                              </p:par>
                            </p:childTnLst>
                          </p:cTn>
                        </p:par>
                        <p:par>
                          <p:cTn id="57" fill="hold">
                            <p:stCondLst>
                              <p:cond delay="2500"/>
                            </p:stCondLst>
                            <p:childTnLst>
                              <p:par>
                                <p:cTn id="58" presetID="2" presetClass="entr" presetSubtype="4" fill="hold" grpId="13" nodeType="afterEffect">
                                  <p:stCondLst>
                                    <p:cond delay="0"/>
                                  </p:stCondLst>
                                  <p:iterate>
                                    <p:tmAbs val="0"/>
                                  </p:iterate>
                                  <p:childTnLst>
                                    <p:set>
                                      <p:cBhvr>
                                        <p:cTn id="59" fill="hold"/>
                                        <p:tgtEl>
                                          <p:spTgt spid="348"/>
                                        </p:tgtEl>
                                        <p:attrNameLst>
                                          <p:attrName>style.visibility</p:attrName>
                                        </p:attrNameLst>
                                      </p:cBhvr>
                                      <p:to>
                                        <p:strVal val="visible"/>
                                      </p:to>
                                    </p:set>
                                    <p:anim calcmode="lin" valueType="num">
                                      <p:cBhvr>
                                        <p:cTn id="60" dur="500" fill="hold"/>
                                        <p:tgtEl>
                                          <p:spTgt spid="348"/>
                                        </p:tgtEl>
                                        <p:attrNameLst>
                                          <p:attrName>ppt_x</p:attrName>
                                        </p:attrNameLst>
                                      </p:cBhvr>
                                      <p:tavLst>
                                        <p:tav tm="0">
                                          <p:val>
                                            <p:strVal val="#ppt_x"/>
                                          </p:val>
                                        </p:tav>
                                        <p:tav tm="100000">
                                          <p:val>
                                            <p:strVal val="#ppt_x"/>
                                          </p:val>
                                        </p:tav>
                                      </p:tavLst>
                                    </p:anim>
                                    <p:anim calcmode="lin" valueType="num">
                                      <p:cBhvr>
                                        <p:cTn id="61" dur="500" fill="hold"/>
                                        <p:tgtEl>
                                          <p:spTgt spid="348"/>
                                        </p:tgtEl>
                                        <p:attrNameLst>
                                          <p:attrName>ppt_y</p:attrName>
                                        </p:attrNameLst>
                                      </p:cBhvr>
                                      <p:tavLst>
                                        <p:tav tm="0">
                                          <p:val>
                                            <p:strVal val="1+#ppt_h/2"/>
                                          </p:val>
                                        </p:tav>
                                        <p:tav tm="100000">
                                          <p:val>
                                            <p:strVal val="#ppt_y"/>
                                          </p:val>
                                        </p:tav>
                                      </p:tavLst>
                                    </p:anim>
                                  </p:childTnLst>
                                </p:cTn>
                              </p:par>
                            </p:childTnLst>
                          </p:cTn>
                        </p:par>
                        <p:par>
                          <p:cTn id="62" fill="hold">
                            <p:stCondLst>
                              <p:cond delay="3000"/>
                            </p:stCondLst>
                            <p:childTnLst>
                              <p:par>
                                <p:cTn id="63" presetID="2" presetClass="entr" presetSubtype="4" fill="hold" grpId="14" nodeType="afterEffect">
                                  <p:stCondLst>
                                    <p:cond delay="0"/>
                                  </p:stCondLst>
                                  <p:iterate>
                                    <p:tmAbs val="0"/>
                                  </p:iterate>
                                  <p:childTnLst>
                                    <p:set>
                                      <p:cBhvr>
                                        <p:cTn id="64" fill="hold"/>
                                        <p:tgtEl>
                                          <p:spTgt spid="351"/>
                                        </p:tgtEl>
                                        <p:attrNameLst>
                                          <p:attrName>style.visibility</p:attrName>
                                        </p:attrNameLst>
                                      </p:cBhvr>
                                      <p:to>
                                        <p:strVal val="visible"/>
                                      </p:to>
                                    </p:set>
                                    <p:anim calcmode="lin" valueType="num">
                                      <p:cBhvr>
                                        <p:cTn id="65" dur="500" fill="hold"/>
                                        <p:tgtEl>
                                          <p:spTgt spid="351"/>
                                        </p:tgtEl>
                                        <p:attrNameLst>
                                          <p:attrName>ppt_x</p:attrName>
                                        </p:attrNameLst>
                                      </p:cBhvr>
                                      <p:tavLst>
                                        <p:tav tm="0">
                                          <p:val>
                                            <p:strVal val="#ppt_x"/>
                                          </p:val>
                                        </p:tav>
                                        <p:tav tm="100000">
                                          <p:val>
                                            <p:strVal val="#ppt_x"/>
                                          </p:val>
                                        </p:tav>
                                      </p:tavLst>
                                    </p:anim>
                                    <p:anim calcmode="lin" valueType="num">
                                      <p:cBhvr>
                                        <p:cTn id="66" dur="500" fill="hold"/>
                                        <p:tgtEl>
                                          <p:spTgt spid="351"/>
                                        </p:tgtEl>
                                        <p:attrNameLst>
                                          <p:attrName>ppt_y</p:attrName>
                                        </p:attrNameLst>
                                      </p:cBhvr>
                                      <p:tavLst>
                                        <p:tav tm="0">
                                          <p:val>
                                            <p:strVal val="1+#ppt_h/2"/>
                                          </p:val>
                                        </p:tav>
                                        <p:tav tm="100000">
                                          <p:val>
                                            <p:strVal val="#ppt_y"/>
                                          </p:val>
                                        </p:tav>
                                      </p:tavLst>
                                    </p:anim>
                                  </p:childTnLst>
                                </p:cTn>
                              </p:par>
                            </p:childTnLst>
                          </p:cTn>
                        </p:par>
                        <p:par>
                          <p:cTn id="67" fill="hold">
                            <p:stCondLst>
                              <p:cond delay="3500"/>
                            </p:stCondLst>
                            <p:childTnLst>
                              <p:par>
                                <p:cTn id="68" presetID="2" presetClass="entr" presetSubtype="4" fill="hold" grpId="15" nodeType="afterEffect">
                                  <p:stCondLst>
                                    <p:cond delay="0"/>
                                  </p:stCondLst>
                                  <p:iterate>
                                    <p:tmAbs val="0"/>
                                  </p:iterate>
                                  <p:childTnLst>
                                    <p:set>
                                      <p:cBhvr>
                                        <p:cTn id="69" fill="hold"/>
                                        <p:tgtEl>
                                          <p:spTgt spid="354"/>
                                        </p:tgtEl>
                                        <p:attrNameLst>
                                          <p:attrName>style.visibility</p:attrName>
                                        </p:attrNameLst>
                                      </p:cBhvr>
                                      <p:to>
                                        <p:strVal val="visible"/>
                                      </p:to>
                                    </p:set>
                                    <p:anim calcmode="lin" valueType="num">
                                      <p:cBhvr>
                                        <p:cTn id="70" dur="500" fill="hold"/>
                                        <p:tgtEl>
                                          <p:spTgt spid="354"/>
                                        </p:tgtEl>
                                        <p:attrNameLst>
                                          <p:attrName>ppt_x</p:attrName>
                                        </p:attrNameLst>
                                      </p:cBhvr>
                                      <p:tavLst>
                                        <p:tav tm="0">
                                          <p:val>
                                            <p:strVal val="#ppt_x"/>
                                          </p:val>
                                        </p:tav>
                                        <p:tav tm="100000">
                                          <p:val>
                                            <p:strVal val="#ppt_x"/>
                                          </p:val>
                                        </p:tav>
                                      </p:tavLst>
                                    </p:anim>
                                    <p:anim calcmode="lin" valueType="num">
                                      <p:cBhvr>
                                        <p:cTn id="71" dur="500" fill="hold"/>
                                        <p:tgtEl>
                                          <p:spTgt spid="354"/>
                                        </p:tgtEl>
                                        <p:attrNameLst>
                                          <p:attrName>ppt_y</p:attrName>
                                        </p:attrNameLst>
                                      </p:cBhvr>
                                      <p:tavLst>
                                        <p:tav tm="0">
                                          <p:val>
                                            <p:strVal val="1+#ppt_h/2"/>
                                          </p:val>
                                        </p:tav>
                                        <p:tav tm="100000">
                                          <p:val>
                                            <p:strVal val="#ppt_y"/>
                                          </p:val>
                                        </p:tav>
                                      </p:tavLst>
                                    </p:anim>
                                  </p:childTnLst>
                                </p:cTn>
                              </p:par>
                            </p:childTnLst>
                          </p:cTn>
                        </p:par>
                        <p:par>
                          <p:cTn id="72" fill="hold">
                            <p:stCondLst>
                              <p:cond delay="4000"/>
                            </p:stCondLst>
                            <p:childTnLst>
                              <p:par>
                                <p:cTn id="73" presetID="2" presetClass="entr" presetSubtype="4" fill="hold" grpId="16" nodeType="afterEffect">
                                  <p:stCondLst>
                                    <p:cond delay="0"/>
                                  </p:stCondLst>
                                  <p:iterate>
                                    <p:tmAbs val="0"/>
                                  </p:iterate>
                                  <p:childTnLst>
                                    <p:set>
                                      <p:cBhvr>
                                        <p:cTn id="74" fill="hold"/>
                                        <p:tgtEl>
                                          <p:spTgt spid="357"/>
                                        </p:tgtEl>
                                        <p:attrNameLst>
                                          <p:attrName>style.visibility</p:attrName>
                                        </p:attrNameLst>
                                      </p:cBhvr>
                                      <p:to>
                                        <p:strVal val="visible"/>
                                      </p:to>
                                    </p:set>
                                    <p:anim calcmode="lin" valueType="num">
                                      <p:cBhvr>
                                        <p:cTn id="75" dur="500" fill="hold"/>
                                        <p:tgtEl>
                                          <p:spTgt spid="357"/>
                                        </p:tgtEl>
                                        <p:attrNameLst>
                                          <p:attrName>ppt_x</p:attrName>
                                        </p:attrNameLst>
                                      </p:cBhvr>
                                      <p:tavLst>
                                        <p:tav tm="0">
                                          <p:val>
                                            <p:strVal val="#ppt_x"/>
                                          </p:val>
                                        </p:tav>
                                        <p:tav tm="100000">
                                          <p:val>
                                            <p:strVal val="#ppt_x"/>
                                          </p:val>
                                        </p:tav>
                                      </p:tavLst>
                                    </p:anim>
                                    <p:anim calcmode="lin" valueType="num">
                                      <p:cBhvr>
                                        <p:cTn id="76" dur="500" fill="hold"/>
                                        <p:tgtEl>
                                          <p:spTgt spid="357"/>
                                        </p:tgtEl>
                                        <p:attrNameLst>
                                          <p:attrName>ppt_y</p:attrName>
                                        </p:attrNameLst>
                                      </p:cBhvr>
                                      <p:tavLst>
                                        <p:tav tm="0">
                                          <p:val>
                                            <p:strVal val="1+#ppt_h/2"/>
                                          </p:val>
                                        </p:tav>
                                        <p:tav tm="100000">
                                          <p:val>
                                            <p:strVal val="#ppt_y"/>
                                          </p:val>
                                        </p:tav>
                                      </p:tavLst>
                                    </p:anim>
                                  </p:childTnLst>
                                </p:cTn>
                              </p:par>
                            </p:childTnLst>
                          </p:cTn>
                        </p:par>
                        <p:par>
                          <p:cTn id="77" fill="hold">
                            <p:stCondLst>
                              <p:cond delay="4500"/>
                            </p:stCondLst>
                            <p:childTnLst>
                              <p:par>
                                <p:cTn id="78" presetID="2" presetClass="entr" presetSubtype="4" fill="hold" grpId="17" nodeType="afterEffect">
                                  <p:stCondLst>
                                    <p:cond delay="0"/>
                                  </p:stCondLst>
                                  <p:iterate>
                                    <p:tmAbs val="0"/>
                                  </p:iterate>
                                  <p:childTnLst>
                                    <p:set>
                                      <p:cBhvr>
                                        <p:cTn id="79" fill="hold"/>
                                        <p:tgtEl>
                                          <p:spTgt spid="360"/>
                                        </p:tgtEl>
                                        <p:attrNameLst>
                                          <p:attrName>style.visibility</p:attrName>
                                        </p:attrNameLst>
                                      </p:cBhvr>
                                      <p:to>
                                        <p:strVal val="visible"/>
                                      </p:to>
                                    </p:set>
                                    <p:anim calcmode="lin" valueType="num">
                                      <p:cBhvr>
                                        <p:cTn id="80" dur="500" fill="hold"/>
                                        <p:tgtEl>
                                          <p:spTgt spid="360"/>
                                        </p:tgtEl>
                                        <p:attrNameLst>
                                          <p:attrName>ppt_x</p:attrName>
                                        </p:attrNameLst>
                                      </p:cBhvr>
                                      <p:tavLst>
                                        <p:tav tm="0">
                                          <p:val>
                                            <p:strVal val="#ppt_x"/>
                                          </p:val>
                                        </p:tav>
                                        <p:tav tm="100000">
                                          <p:val>
                                            <p:strVal val="#ppt_x"/>
                                          </p:val>
                                        </p:tav>
                                      </p:tavLst>
                                    </p:anim>
                                    <p:anim calcmode="lin" valueType="num">
                                      <p:cBhvr>
                                        <p:cTn id="81" dur="500" fill="hold"/>
                                        <p:tgtEl>
                                          <p:spTgt spid="3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2" animBg="1" advAuto="0"/>
      <p:bldP spid="326" grpId="5" animBg="1" advAuto="0"/>
      <p:bldP spid="327" grpId="3" animBg="1" advAuto="0"/>
      <p:bldP spid="328" grpId="4" animBg="1" advAuto="0"/>
      <p:bldP spid="329" grpId="9" animBg="1" advAuto="0"/>
      <p:bldP spid="330" grpId="6" animBg="1" advAuto="0"/>
      <p:bldP spid="331" grpId="7" animBg="1" advAuto="0"/>
      <p:bldP spid="332" grpId="8" animBg="1" advAuto="0"/>
      <p:bldP spid="338" grpId="10" animBg="1" advAuto="0"/>
      <p:bldP spid="341" grpId="1" animBg="1" advAuto="0"/>
      <p:bldP spid="342" grpId="11" animBg="1" advAuto="0"/>
      <p:bldP spid="345" grpId="12" animBg="1" advAuto="0"/>
      <p:bldP spid="348" grpId="13" animBg="1" advAuto="0"/>
      <p:bldP spid="351" grpId="14" animBg="1" advAuto="0"/>
      <p:bldP spid="354" grpId="15" animBg="1" advAuto="0"/>
      <p:bldP spid="357" grpId="16" animBg="1" advAuto="0"/>
      <p:bldP spid="360" grpId="17"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50000">
              <a:srgbClr val="002060"/>
            </a:gs>
            <a:gs pos="2000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314" name="AutoShape 2"/>
          <p:cNvSpPr/>
          <p:nvPr/>
        </p:nvSpPr>
        <p:spPr>
          <a:xfrm>
            <a:off x="2044700" y="19050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15" name="AutoShape 3"/>
          <p:cNvSpPr/>
          <p:nvPr/>
        </p:nvSpPr>
        <p:spPr>
          <a:xfrm>
            <a:off x="3111500" y="21336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16" name="AutoShape 4"/>
          <p:cNvSpPr/>
          <p:nvPr/>
        </p:nvSpPr>
        <p:spPr>
          <a:xfrm>
            <a:off x="3721100" y="28956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17" name="AutoShape 5"/>
          <p:cNvSpPr/>
          <p:nvPr/>
        </p:nvSpPr>
        <p:spPr>
          <a:xfrm>
            <a:off x="4711700" y="34290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18" name="AutoShape 6"/>
          <p:cNvSpPr/>
          <p:nvPr/>
        </p:nvSpPr>
        <p:spPr>
          <a:xfrm>
            <a:off x="6921500" y="44196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19" name="AutoShape 7"/>
          <p:cNvSpPr/>
          <p:nvPr/>
        </p:nvSpPr>
        <p:spPr>
          <a:xfrm>
            <a:off x="5549900" y="1905000"/>
            <a:ext cx="381000" cy="381000"/>
          </a:xfrm>
          <a:prstGeom prst="star4">
            <a:avLst>
              <a:gd name="adj" fmla="val 12500"/>
            </a:avLst>
          </a:prstGeom>
          <a:solidFill>
            <a:srgbClr val="FFFF00"/>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20" name="AutoShape 8"/>
          <p:cNvSpPr/>
          <p:nvPr/>
        </p:nvSpPr>
        <p:spPr>
          <a:xfrm>
            <a:off x="6769100" y="1295400"/>
            <a:ext cx="381000" cy="381000"/>
          </a:xfrm>
          <a:prstGeom prst="star4">
            <a:avLst>
              <a:gd name="adj" fmla="val 12500"/>
            </a:avLst>
          </a:prstGeom>
          <a:solidFill>
            <a:srgbClr val="FFFF99"/>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21" name="AutoShape 9"/>
          <p:cNvSpPr/>
          <p:nvPr/>
        </p:nvSpPr>
        <p:spPr>
          <a:xfrm>
            <a:off x="7150100" y="990600"/>
            <a:ext cx="457200" cy="533400"/>
          </a:xfrm>
          <a:prstGeom prst="star4">
            <a:avLst>
              <a:gd name="adj" fmla="val 12500"/>
            </a:avLst>
          </a:prstGeom>
          <a:solidFill>
            <a:srgbClr val="FFCCFF"/>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22" name="AutoShape 10"/>
          <p:cNvSpPr/>
          <p:nvPr/>
        </p:nvSpPr>
        <p:spPr>
          <a:xfrm rot="12843721">
            <a:off x="543035" y="320288"/>
            <a:ext cx="680922" cy="11593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lnTo>
                  <a:pt x="21600" y="0"/>
                </a:lnTo>
                <a:cubicBezTo>
                  <a:pt x="9671" y="3507"/>
                  <a:pt x="5687" y="11186"/>
                  <a:pt x="12702" y="17151"/>
                </a:cubicBezTo>
                <a:cubicBezTo>
                  <a:pt x="14863" y="18988"/>
                  <a:pt x="17925" y="20520"/>
                  <a:pt x="21600" y="21600"/>
                </a:cubicBezTo>
                <a:close/>
              </a:path>
            </a:pathLst>
          </a:custGeom>
          <a:solidFill>
            <a:srgbClr val="FFFF99"/>
          </a:solidFill>
          <a:ln>
            <a:solidFill>
              <a:srgbClr val="000000"/>
            </a:solidFill>
            <a:miter/>
          </a:ln>
        </p:spPr>
        <p:txBody>
          <a:bodyPr lIns="45718" tIns="45718" rIns="45718" bIns="45718" anchor="ctr"/>
          <a:lstStyle/>
          <a:p>
            <a:pPr>
              <a:defRPr>
                <a:latin typeface="Arial"/>
                <a:ea typeface="Arial"/>
                <a:cs typeface="Arial"/>
                <a:sym typeface="Arial"/>
              </a:defRPr>
            </a:pPr>
            <a:endParaRPr/>
          </a:p>
        </p:txBody>
      </p:sp>
      <p:sp>
        <p:nvSpPr>
          <p:cNvPr id="323" name="WordArt 11"/>
          <p:cNvSpPr txBox="1"/>
          <p:nvPr/>
        </p:nvSpPr>
        <p:spPr>
          <a:xfrm>
            <a:off x="2197100" y="457200"/>
            <a:ext cx="2514600" cy="1143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649223">
              <a:defRPr sz="6390" b="1">
                <a:solidFill>
                  <a:srgbClr val="FFCC1A"/>
                </a:solidFill>
                <a:effectLst>
                  <a:outerShdw dist="25503" dir="2700000" rotWithShape="0">
                    <a:srgbClr val="C0C0C0">
                      <a:alpha val="79999"/>
                    </a:srgbClr>
                  </a:outerShdw>
                </a:effectLst>
                <a:latin typeface="+mn-lt"/>
                <a:ea typeface="+mn-ea"/>
                <a:cs typeface="+mn-cs"/>
                <a:sym typeface="Calibri"/>
              </a:defRPr>
            </a:lvl1pPr>
          </a:lstStyle>
          <a:p>
            <a:pPr>
              <a:defRPr b="0">
                <a:latin typeface="宋体"/>
                <a:ea typeface="宋体"/>
                <a:cs typeface="宋体"/>
                <a:sym typeface="宋体"/>
              </a:defRPr>
            </a:pPr>
            <a:r>
              <a:rPr b="1">
                <a:latin typeface="+mn-lt"/>
                <a:ea typeface="+mn-ea"/>
                <a:cs typeface="+mn-cs"/>
                <a:sym typeface="Calibri"/>
              </a:rPr>
              <a:t>可拓学</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22"/>
                                        </p:tgtEl>
                                        <p:attrNameLst>
                                          <p:attrName>style.visibility</p:attrName>
                                        </p:attrNameLst>
                                      </p:cBhvr>
                                      <p:to>
                                        <p:strVal val="visible"/>
                                      </p:to>
                                    </p:set>
                                    <p:anim calcmode="lin" valueType="num">
                                      <p:cBhvr>
                                        <p:cTn id="7" dur="5000" fill="hold"/>
                                        <p:tgtEl>
                                          <p:spTgt spid="322"/>
                                        </p:tgtEl>
                                        <p:attrNameLst>
                                          <p:attrName>ppt_x</p:attrName>
                                        </p:attrNameLst>
                                      </p:cBhvr>
                                      <p:tavLst>
                                        <p:tav tm="0">
                                          <p:val>
                                            <p:strVal val="#ppt_x"/>
                                          </p:val>
                                        </p:tav>
                                        <p:tav tm="100000">
                                          <p:val>
                                            <p:strVal val="#ppt_x"/>
                                          </p:val>
                                        </p:tav>
                                      </p:tavLst>
                                    </p:anim>
                                    <p:anim calcmode="lin" valueType="num">
                                      <p:cBhvr>
                                        <p:cTn id="8" dur="5000" fill="hold"/>
                                        <p:tgtEl>
                                          <p:spTgt spid="3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mph" presetSubtype="0" fill="hold" grpId="2" nodeType="clickEffect">
                                  <p:stCondLst>
                                    <p:cond delay="0"/>
                                  </p:stCondLst>
                                  <p:childTnLst>
                                    <p:anim calcmode="discrete" valueType="str">
                                      <p:cBhvr>
                                        <p:cTn id="12" dur="250" fill="hold"/>
                                        <p:tgtEl>
                                          <p:spTgt spid="322"/>
                                        </p:tgtEl>
                                        <p:attrNameLst>
                                          <p:attrName>style.visibility</p:attrName>
                                        </p:attrNameLst>
                                      </p:cBhvr>
                                      <p:tavLst>
                                        <p:tav tm="0">
                                          <p:val>
                                            <p:strVal val="hidden"/>
                                          </p:val>
                                        </p:tav>
                                        <p:tav tm="50000">
                                          <p:val>
                                            <p:strVal val="visible"/>
                                          </p:val>
                                        </p:tav>
                                      </p:tavLst>
                                    </p:anim>
                                  </p:childTnLst>
                                </p:cTn>
                              </p:par>
                            </p:childTnLst>
                          </p:cTn>
                        </p:par>
                        <p:par>
                          <p:cTn id="13" fill="hold">
                            <p:stCondLst>
                              <p:cond delay="0"/>
                            </p:stCondLst>
                            <p:childTnLst>
                              <p:par>
                                <p:cTn id="14" presetID="35" presetClass="emph" presetSubtype="0" fill="hold" grpId="3" nodeType="withEffect">
                                  <p:stCondLst>
                                    <p:cond delay="0"/>
                                  </p:stCondLst>
                                  <p:childTnLst>
                                    <p:anim calcmode="discrete" valueType="str">
                                      <p:cBhvr>
                                        <p:cTn id="15" dur="250" fill="hold"/>
                                        <p:tgtEl>
                                          <p:spTgt spid="317"/>
                                        </p:tgtEl>
                                        <p:attrNameLst>
                                          <p:attrName>style.visibility</p:attrName>
                                        </p:attrNameLst>
                                      </p:cBhvr>
                                      <p:tavLst>
                                        <p:tav tm="0">
                                          <p:val>
                                            <p:strVal val="hidden"/>
                                          </p:val>
                                        </p:tav>
                                        <p:tav tm="50000">
                                          <p:val>
                                            <p:strVal val="visible"/>
                                          </p:val>
                                        </p:tav>
                                      </p:tavLst>
                                    </p:anim>
                                  </p:childTnLst>
                                </p:cTn>
                              </p:par>
                            </p:childTnLst>
                          </p:cTn>
                        </p:par>
                        <p:par>
                          <p:cTn id="16" fill="hold">
                            <p:stCondLst>
                              <p:cond delay="0"/>
                            </p:stCondLst>
                            <p:childTnLst>
                              <p:par>
                                <p:cTn id="17" presetID="35" presetClass="emph" presetSubtype="0" fill="hold" grpId="4" nodeType="withEffect">
                                  <p:stCondLst>
                                    <p:cond delay="0"/>
                                  </p:stCondLst>
                                  <p:childTnLst>
                                    <p:anim calcmode="discrete" valueType="str">
                                      <p:cBhvr>
                                        <p:cTn id="18" dur="250" fill="hold"/>
                                        <p:tgtEl>
                                          <p:spTgt spid="315"/>
                                        </p:tgtEl>
                                        <p:attrNameLst>
                                          <p:attrName>style.visibility</p:attrName>
                                        </p:attrNameLst>
                                      </p:cBhvr>
                                      <p:tavLst>
                                        <p:tav tm="0">
                                          <p:val>
                                            <p:strVal val="hidden"/>
                                          </p:val>
                                        </p:tav>
                                        <p:tav tm="50000">
                                          <p:val>
                                            <p:strVal val="visible"/>
                                          </p:val>
                                        </p:tav>
                                      </p:tavLst>
                                    </p:anim>
                                  </p:childTnLst>
                                </p:cTn>
                              </p:par>
                            </p:childTnLst>
                          </p:cTn>
                        </p:par>
                        <p:par>
                          <p:cTn id="19" fill="hold">
                            <p:stCondLst>
                              <p:cond delay="0"/>
                            </p:stCondLst>
                            <p:childTnLst>
                              <p:par>
                                <p:cTn id="20" presetID="35" presetClass="emph" presetSubtype="0" fill="hold" grpId="5" nodeType="withEffect">
                                  <p:stCondLst>
                                    <p:cond delay="0"/>
                                  </p:stCondLst>
                                  <p:childTnLst>
                                    <p:anim calcmode="discrete" valueType="str">
                                      <p:cBhvr>
                                        <p:cTn id="21" dur="250" fill="hold"/>
                                        <p:tgtEl>
                                          <p:spTgt spid="321"/>
                                        </p:tgtEl>
                                        <p:attrNameLst>
                                          <p:attrName>style.visibility</p:attrName>
                                        </p:attrNameLst>
                                      </p:cBhvr>
                                      <p:tavLst>
                                        <p:tav tm="0">
                                          <p:val>
                                            <p:strVal val="hidden"/>
                                          </p:val>
                                        </p:tav>
                                        <p:tav tm="50000">
                                          <p:val>
                                            <p:strVal val="visible"/>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6" nodeType="clickEffect">
                                  <p:stCondLst>
                                    <p:cond delay="0"/>
                                  </p:stCondLst>
                                  <p:iterate>
                                    <p:tmAbs val="0"/>
                                  </p:iterate>
                                  <p:childTnLst>
                                    <p:set>
                                      <p:cBhvr>
                                        <p:cTn id="25" fill="hold"/>
                                        <p:tgtEl>
                                          <p:spTgt spid="323"/>
                                        </p:tgtEl>
                                        <p:attrNameLst>
                                          <p:attrName>style.visibility</p:attrName>
                                        </p:attrNameLst>
                                      </p:cBhvr>
                                      <p:to>
                                        <p:strVal val="visible"/>
                                      </p:to>
                                    </p:set>
                                    <p:anim calcmode="lin" valueType="num">
                                      <p:cBhvr>
                                        <p:cTn id="26" dur="1000" fill="hold"/>
                                        <p:tgtEl>
                                          <p:spTgt spid="323"/>
                                        </p:tgtEl>
                                        <p:attrNameLst>
                                          <p:attrName>ppt_w</p:attrName>
                                        </p:attrNameLst>
                                      </p:cBhvr>
                                      <p:tavLst>
                                        <p:tav tm="0">
                                          <p:val>
                                            <p:fltVal val="0"/>
                                          </p:val>
                                        </p:tav>
                                        <p:tav tm="100000">
                                          <p:val>
                                            <p:strVal val="#ppt_w"/>
                                          </p:val>
                                        </p:tav>
                                      </p:tavLst>
                                    </p:anim>
                                    <p:anim calcmode="lin" valueType="num">
                                      <p:cBhvr>
                                        <p:cTn id="27" dur="1000" fill="hold"/>
                                        <p:tgtEl>
                                          <p:spTgt spid="3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4" animBg="1" advAuto="0"/>
      <p:bldP spid="317" grpId="3" animBg="1" advAuto="0"/>
      <p:bldP spid="321" grpId="5" animBg="1" advAuto="0"/>
      <p:bldP spid="322" grpId="1" animBg="1" advAuto="0"/>
      <p:bldP spid="322" grpId="2" animBg="1" advAuto="0"/>
      <p:bldP spid="323" grpId="6"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45" name="标题 1"/>
          <p:cNvSpPr txBox="1">
            <a:spLocks noGrp="1"/>
          </p:cNvSpPr>
          <p:nvPr>
            <p:ph type="title"/>
          </p:nvPr>
        </p:nvSpPr>
        <p:spPr>
          <a:xfrm>
            <a:off x="215900" y="-69850"/>
            <a:ext cx="8229600" cy="1143000"/>
          </a:xfrm>
          <a:prstGeom prst="rect">
            <a:avLst/>
          </a:prstGeom>
        </p:spPr>
        <p:txBody>
          <a:bodyPr/>
          <a:lstStyle/>
          <a:p>
            <a:r>
              <a:t>汇报内容</a:t>
            </a:r>
          </a:p>
        </p:txBody>
      </p:sp>
      <p:sp>
        <p:nvSpPr>
          <p:cNvPr id="146" name="内容占位符 2"/>
          <p:cNvSpPr txBox="1">
            <a:spLocks noGrp="1"/>
          </p:cNvSpPr>
          <p:nvPr>
            <p:ph type="body" sz="quarter" idx="1"/>
          </p:nvPr>
        </p:nvSpPr>
        <p:spPr>
          <a:xfrm>
            <a:off x="666216" y="938558"/>
            <a:ext cx="3577310" cy="4665980"/>
          </a:xfrm>
          <a:prstGeom prst="rect">
            <a:avLst/>
          </a:prstGeom>
        </p:spPr>
        <p:txBody>
          <a:bodyPr anchor="ctr"/>
          <a:lstStyle/>
          <a:p>
            <a:pPr marL="0" indent="0" defTabSz="841247">
              <a:lnSpc>
                <a:spcPct val="120000"/>
              </a:lnSpc>
              <a:spcBef>
                <a:spcPts val="600"/>
              </a:spcBef>
              <a:buSzTx/>
              <a:buNone/>
              <a:defRPr sz="2800">
                <a:solidFill>
                  <a:schemeClr val="accent1"/>
                </a:solidFill>
                <a:latin typeface="Arial Black"/>
                <a:ea typeface="Arial Black"/>
                <a:cs typeface="Arial Black"/>
                <a:sym typeface="Arial Black"/>
              </a:defRPr>
            </a:pPr>
            <a:r>
              <a:rPr b="1" dirty="0">
                <a:latin typeface="黑体" panose="02010609060101010101" pitchFamily="49" charset="-122"/>
                <a:ea typeface="黑体" panose="02010609060101010101" pitchFamily="49" charset="-122"/>
              </a:rPr>
              <a:t>一、 </a:t>
            </a:r>
            <a:r>
              <a:rPr b="1" dirty="0" err="1">
                <a:latin typeface="黑体" panose="02010609060101010101" pitchFamily="49" charset="-122"/>
                <a:ea typeface="黑体" panose="02010609060101010101" pitchFamily="49" charset="-122"/>
              </a:rPr>
              <a:t>教学背景</a:t>
            </a:r>
            <a:endParaRPr b="1" dirty="0">
              <a:latin typeface="黑体" panose="02010609060101010101" pitchFamily="49" charset="-122"/>
              <a:ea typeface="黑体" panose="02010609060101010101" pitchFamily="49" charset="-122"/>
            </a:endParaRPr>
          </a:p>
          <a:p>
            <a:pPr marL="0" indent="0" defTabSz="841247">
              <a:lnSpc>
                <a:spcPct val="120000"/>
              </a:lnSpc>
              <a:spcBef>
                <a:spcPts val="600"/>
              </a:spcBef>
              <a:buSzTx/>
              <a:buNone/>
              <a:defRPr sz="2800" b="1">
                <a:solidFill>
                  <a:schemeClr val="accent1"/>
                </a:solidFill>
                <a:latin typeface="+mj-lt"/>
                <a:ea typeface="+mj-ea"/>
                <a:cs typeface="+mj-cs"/>
                <a:sym typeface="Helvetica"/>
              </a:defRPr>
            </a:pPr>
            <a:r>
              <a:rPr b="1" dirty="0">
                <a:latin typeface="黑体" panose="02010609060101010101" pitchFamily="49" charset="-122"/>
                <a:ea typeface="黑体" panose="02010609060101010101" pitchFamily="49" charset="-122"/>
              </a:rPr>
              <a:t>二、 </a:t>
            </a:r>
            <a:r>
              <a:rPr b="1" dirty="0" err="1">
                <a:latin typeface="黑体" panose="02010609060101010101" pitchFamily="49" charset="-122"/>
                <a:ea typeface="黑体" panose="02010609060101010101" pitchFamily="49" charset="-122"/>
                <a:cs typeface="Arial Black"/>
                <a:sym typeface="Arial Black"/>
              </a:rPr>
              <a:t>教学模式</a:t>
            </a:r>
            <a:r>
              <a:rPr b="1" dirty="0">
                <a:latin typeface="黑体" panose="02010609060101010101" pitchFamily="49" charset="-122"/>
                <a:ea typeface="黑体" panose="02010609060101010101" pitchFamily="49" charset="-122"/>
                <a:cs typeface="Arial Black"/>
                <a:sym typeface="Arial Black"/>
              </a:rPr>
              <a:t>  </a:t>
            </a:r>
          </a:p>
          <a:p>
            <a:pPr marL="0" indent="0" defTabSz="841247">
              <a:lnSpc>
                <a:spcPct val="120000"/>
              </a:lnSpc>
              <a:spcBef>
                <a:spcPts val="600"/>
              </a:spcBef>
              <a:buSzTx/>
              <a:buNone/>
              <a:defRPr sz="2800" b="1">
                <a:solidFill>
                  <a:schemeClr val="accent1"/>
                </a:solidFill>
                <a:latin typeface="+mj-lt"/>
                <a:ea typeface="+mj-ea"/>
                <a:cs typeface="+mj-cs"/>
                <a:sym typeface="Helvetica"/>
              </a:defRPr>
            </a:pPr>
            <a:r>
              <a:rPr b="1" dirty="0">
                <a:latin typeface="黑体" panose="02010609060101010101" pitchFamily="49" charset="-122"/>
                <a:ea typeface="黑体" panose="02010609060101010101" pitchFamily="49" charset="-122"/>
              </a:rPr>
              <a:t>三、 </a:t>
            </a:r>
            <a:r>
              <a:rPr b="1" dirty="0" err="1">
                <a:latin typeface="黑体" panose="02010609060101010101" pitchFamily="49" charset="-122"/>
                <a:ea typeface="黑体" panose="02010609060101010101" pitchFamily="49" charset="-122"/>
                <a:cs typeface="Arial Black"/>
                <a:sym typeface="Arial Black"/>
              </a:rPr>
              <a:t>相关成果</a:t>
            </a:r>
            <a:r>
              <a:rPr b="1" dirty="0">
                <a:latin typeface="黑体" panose="02010609060101010101" pitchFamily="49" charset="-122"/>
                <a:ea typeface="黑体" panose="02010609060101010101" pitchFamily="49" charset="-122"/>
                <a:cs typeface="Arial Black"/>
                <a:sym typeface="Arial Black"/>
              </a:rPr>
              <a:t> </a:t>
            </a:r>
          </a:p>
          <a:p>
            <a:pPr marL="0" indent="0" defTabSz="841247">
              <a:lnSpc>
                <a:spcPct val="120000"/>
              </a:lnSpc>
              <a:spcBef>
                <a:spcPts val="600"/>
              </a:spcBef>
              <a:buSzTx/>
              <a:buNone/>
              <a:defRPr sz="2800" b="1">
                <a:solidFill>
                  <a:schemeClr val="accent1"/>
                </a:solidFill>
                <a:latin typeface="+mj-lt"/>
                <a:ea typeface="+mj-ea"/>
                <a:cs typeface="+mj-cs"/>
                <a:sym typeface="Helvetica"/>
              </a:defRPr>
            </a:pPr>
            <a:r>
              <a:rPr b="1" dirty="0">
                <a:latin typeface="黑体" panose="02010609060101010101" pitchFamily="49" charset="-122"/>
                <a:ea typeface="黑体" panose="02010609060101010101" pitchFamily="49" charset="-122"/>
              </a:rPr>
              <a:t>四、 </a:t>
            </a:r>
            <a:r>
              <a:rPr lang="zh-CN" altLang="en-US" b="1" dirty="0">
                <a:latin typeface="黑体" panose="02010609060101010101" pitchFamily="49" charset="-122"/>
                <a:ea typeface="黑体" panose="02010609060101010101" pitchFamily="49" charset="-122"/>
              </a:rPr>
              <a:t>成果评价</a:t>
            </a:r>
            <a:endParaRPr b="1" dirty="0">
              <a:latin typeface="黑体" panose="02010609060101010101" pitchFamily="49" charset="-122"/>
              <a:ea typeface="黑体" panose="02010609060101010101" pitchFamily="49" charset="-122"/>
            </a:endParaRPr>
          </a:p>
        </p:txBody>
      </p:sp>
      <p:sp>
        <p:nvSpPr>
          <p:cNvPr id="147"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58ED5"/>
        </a:solidFill>
        <a:effectLst/>
      </p:bgPr>
    </p:bg>
    <p:spTree>
      <p:nvGrpSpPr>
        <p:cNvPr id="1" name=""/>
        <p:cNvGrpSpPr/>
        <p:nvPr/>
      </p:nvGrpSpPr>
      <p:grpSpPr>
        <a:xfrm>
          <a:off x="0" y="0"/>
          <a:ext cx="0" cy="0"/>
          <a:chOff x="0" y="0"/>
          <a:chExt cx="0" cy="0"/>
        </a:xfrm>
      </p:grpSpPr>
      <p:sp>
        <p:nvSpPr>
          <p:cNvPr id="310" name="文本框 18"/>
          <p:cNvSpPr txBox="1"/>
          <p:nvPr/>
        </p:nvSpPr>
        <p:spPr>
          <a:xfrm>
            <a:off x="1380332" y="1497649"/>
            <a:ext cx="8034336" cy="2542539"/>
          </a:xfrm>
          <a:prstGeom prst="rect">
            <a:avLst/>
          </a:prstGeom>
          <a:ln w="12700">
            <a:miter lim="400000"/>
          </a:ln>
          <a:effectLst>
            <a:outerShdw blurRad="190500" dist="8455" dir="5400000" rotWithShape="0">
              <a:srgbClr val="000000">
                <a:alpha val="47976"/>
              </a:srgbClr>
            </a:outerShdw>
          </a:effectLst>
          <a:extLst>
            <a:ext uri="{C572A759-6A51-4108-AA02-DFA0A04FC94B}">
              <ma14:wrappingTextBoxFlag xmlns:ma14="http://schemas.microsoft.com/office/mac/drawingml/2011/main" xmlns="" val="1"/>
            </a:ext>
          </a:extLst>
        </p:spPr>
        <p:txBody>
          <a:bodyPr lIns="45718" tIns="45718" rIns="45718" bIns="45718">
            <a:spAutoFit/>
          </a:bodyPr>
          <a:lstStyle>
            <a:lvl1pPr algn="ctr">
              <a:defRPr sz="13800">
                <a:solidFill>
                  <a:srgbClr val="FFFFFF"/>
                </a:solidFill>
                <a:latin typeface="Arial"/>
                <a:ea typeface="Arial"/>
                <a:cs typeface="Arial"/>
                <a:sym typeface="Arial"/>
              </a:defRPr>
            </a:lvl1pPr>
          </a:lstStyle>
          <a:p>
            <a:r>
              <a:t>谢谢</a:t>
            </a:r>
          </a:p>
        </p:txBody>
      </p:sp>
      <p:pic>
        <p:nvPicPr>
          <p:cNvPr id="311" name="图片 8" descr="图片 8"/>
          <p:cNvPicPr>
            <a:picLocks noChangeAspect="1"/>
          </p:cNvPicPr>
          <p:nvPr/>
        </p:nvPicPr>
        <p:blipFill>
          <a:blip r:embed="rId2">
            <a:alphaModFix amt="41853"/>
            <a:extLst/>
          </a:blip>
          <a:srcRect b="76775"/>
          <a:stretch>
            <a:fillRect/>
          </a:stretch>
        </p:blipFill>
        <p:spPr>
          <a:xfrm>
            <a:off x="432121" y="3273959"/>
            <a:ext cx="9510716" cy="901702"/>
          </a:xfrm>
          <a:prstGeom prst="rect">
            <a:avLst/>
          </a:prstGeom>
          <a:ln w="12700">
            <a:miter lim="400000"/>
          </a:ln>
          <a:effectLst>
            <a:outerShdw blurRad="355600" dir="5400000" rotWithShape="0">
              <a:srgbClr val="000000">
                <a:alpha val="22906"/>
              </a:srgbClr>
            </a:outerShdw>
          </a:effectLst>
        </p:spPr>
      </p:pic>
      <p:sp>
        <p:nvSpPr>
          <p:cNvPr id="312" name="TextBox 7"/>
          <p:cNvSpPr txBox="1"/>
          <p:nvPr/>
        </p:nvSpPr>
        <p:spPr>
          <a:xfrm>
            <a:off x="3641723" y="4332287"/>
            <a:ext cx="3761739" cy="7264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3600">
                <a:solidFill>
                  <a:srgbClr val="C6D9F1"/>
                </a:solidFill>
                <a:latin typeface="宋体"/>
                <a:ea typeface="宋体"/>
                <a:cs typeface="宋体"/>
                <a:sym typeface="宋体"/>
              </a:defRPr>
            </a:lvl1pPr>
          </a:lstStyle>
          <a:p>
            <a:r>
              <a:t>请多提宝贵意见！</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 name="AutoShape 4"/>
          <p:cNvGrpSpPr/>
          <p:nvPr/>
        </p:nvGrpSpPr>
        <p:grpSpPr>
          <a:xfrm>
            <a:off x="1644651" y="2356338"/>
            <a:ext cx="5181601" cy="3733801"/>
            <a:chOff x="0" y="0"/>
            <a:chExt cx="5181600" cy="3733800"/>
          </a:xfrm>
        </p:grpSpPr>
        <p:sp>
          <p:nvSpPr>
            <p:cNvPr id="362" name="形状"/>
            <p:cNvSpPr/>
            <p:nvPr/>
          </p:nvSpPr>
          <p:spPr>
            <a:xfrm>
              <a:off x="0" y="0"/>
              <a:ext cx="5181601" cy="3733801"/>
            </a:xfrm>
            <a:custGeom>
              <a:avLst/>
              <a:gdLst/>
              <a:ahLst/>
              <a:cxnLst>
                <a:cxn ang="0">
                  <a:pos x="wd2" y="hd2"/>
                </a:cxn>
                <a:cxn ang="5400000">
                  <a:pos x="wd2" y="hd2"/>
                </a:cxn>
                <a:cxn ang="10800000">
                  <a:pos x="wd2" y="hd2"/>
                </a:cxn>
                <a:cxn ang="16200000">
                  <a:pos x="wd2" y="hd2"/>
                </a:cxn>
              </a:cxnLst>
              <a:rect l="0" t="0" r="r" b="b"/>
              <a:pathLst>
                <a:path w="21600" h="21600" extrusionOk="0">
                  <a:moveTo>
                    <a:pt x="0" y="5344"/>
                  </a:moveTo>
                  <a:lnTo>
                    <a:pt x="3851" y="0"/>
                  </a:lnTo>
                  <a:lnTo>
                    <a:pt x="21600" y="0"/>
                  </a:lnTo>
                  <a:lnTo>
                    <a:pt x="21600" y="16256"/>
                  </a:lnTo>
                  <a:lnTo>
                    <a:pt x="17749" y="21600"/>
                  </a:lnTo>
                  <a:lnTo>
                    <a:pt x="0" y="21600"/>
                  </a:lnTo>
                  <a:close/>
                </a:path>
              </a:pathLst>
            </a:custGeom>
            <a:gradFill flip="none" rotWithShape="1">
              <a:gsLst>
                <a:gs pos="0">
                  <a:schemeClr val="accent1">
                    <a:alpha val="35001"/>
                  </a:schemeClr>
                </a:gs>
                <a:gs pos="100000">
                  <a:srgbClr val="778DD2">
                    <a:alpha val="42000"/>
                  </a:srgbClr>
                </a:gs>
              </a:gsLst>
              <a:lin ang="5400000" scaled="0"/>
            </a:gra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endParaRPr/>
            </a:p>
          </p:txBody>
        </p:sp>
        <p:sp>
          <p:nvSpPr>
            <p:cNvPr id="363" name="形状"/>
            <p:cNvSpPr/>
            <p:nvPr/>
          </p:nvSpPr>
          <p:spPr>
            <a:xfrm>
              <a:off x="4257821" y="0"/>
              <a:ext cx="923780" cy="3733801"/>
            </a:xfrm>
            <a:custGeom>
              <a:avLst/>
              <a:gdLst/>
              <a:ahLst/>
              <a:cxnLst>
                <a:cxn ang="0">
                  <a:pos x="wd2" y="hd2"/>
                </a:cxn>
                <a:cxn ang="5400000">
                  <a:pos x="wd2" y="hd2"/>
                </a:cxn>
                <a:cxn ang="10800000">
                  <a:pos x="wd2" y="hd2"/>
                </a:cxn>
                <a:cxn ang="16200000">
                  <a:pos x="wd2" y="hd2"/>
                </a:cxn>
              </a:cxnLst>
              <a:rect l="0" t="0" r="r" b="b"/>
              <a:pathLst>
                <a:path w="21600" h="21600" extrusionOk="0">
                  <a:moveTo>
                    <a:pt x="0" y="5344"/>
                  </a:moveTo>
                  <a:lnTo>
                    <a:pt x="21600" y="0"/>
                  </a:lnTo>
                  <a:lnTo>
                    <a:pt x="21600" y="16256"/>
                  </a:lnTo>
                  <a:lnTo>
                    <a:pt x="0" y="21600"/>
                  </a:lnTo>
                  <a:close/>
                </a:path>
              </a:pathLst>
            </a:custGeom>
            <a:solidFill>
              <a:srgbClr val="000000">
                <a:alpha val="20000"/>
              </a:srgbClr>
            </a:soli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endParaRPr/>
            </a:p>
          </p:txBody>
        </p:sp>
        <p:sp>
          <p:nvSpPr>
            <p:cNvPr id="364" name="形状"/>
            <p:cNvSpPr/>
            <p:nvPr/>
          </p:nvSpPr>
          <p:spPr>
            <a:xfrm>
              <a:off x="0" y="-1"/>
              <a:ext cx="5181601" cy="9237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51" y="0"/>
                  </a:lnTo>
                  <a:lnTo>
                    <a:pt x="21600" y="0"/>
                  </a:lnTo>
                  <a:lnTo>
                    <a:pt x="17749" y="21600"/>
                  </a:lnTo>
                  <a:close/>
                </a:path>
              </a:pathLst>
            </a:custGeom>
            <a:solidFill>
              <a:srgbClr val="FFFFFF">
                <a:alpha val="20000"/>
              </a:srgbClr>
            </a:soli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endParaRPr/>
            </a:p>
          </p:txBody>
        </p:sp>
        <p:sp>
          <p:nvSpPr>
            <p:cNvPr id="365" name="形状"/>
            <p:cNvSpPr/>
            <p:nvPr/>
          </p:nvSpPr>
          <p:spPr>
            <a:xfrm>
              <a:off x="0" y="0"/>
              <a:ext cx="5181601" cy="3733801"/>
            </a:xfrm>
            <a:custGeom>
              <a:avLst/>
              <a:gdLst/>
              <a:ahLst/>
              <a:cxnLst>
                <a:cxn ang="0">
                  <a:pos x="wd2" y="hd2"/>
                </a:cxn>
                <a:cxn ang="5400000">
                  <a:pos x="wd2" y="hd2"/>
                </a:cxn>
                <a:cxn ang="10800000">
                  <a:pos x="wd2" y="hd2"/>
                </a:cxn>
                <a:cxn ang="16200000">
                  <a:pos x="wd2" y="hd2"/>
                </a:cxn>
              </a:cxnLst>
              <a:rect l="0" t="0" r="r" b="b"/>
              <a:pathLst>
                <a:path w="21600" h="21600" extrusionOk="0">
                  <a:moveTo>
                    <a:pt x="0" y="5344"/>
                  </a:moveTo>
                  <a:lnTo>
                    <a:pt x="3851" y="0"/>
                  </a:lnTo>
                  <a:lnTo>
                    <a:pt x="21600" y="0"/>
                  </a:lnTo>
                  <a:lnTo>
                    <a:pt x="21600" y="16256"/>
                  </a:lnTo>
                  <a:lnTo>
                    <a:pt x="17749" y="21600"/>
                  </a:lnTo>
                  <a:lnTo>
                    <a:pt x="0" y="21600"/>
                  </a:lnTo>
                  <a:close/>
                  <a:moveTo>
                    <a:pt x="0" y="5344"/>
                  </a:moveTo>
                  <a:lnTo>
                    <a:pt x="17749" y="5344"/>
                  </a:lnTo>
                  <a:lnTo>
                    <a:pt x="21600" y="0"/>
                  </a:lnTo>
                  <a:moveTo>
                    <a:pt x="17749" y="5344"/>
                  </a:moveTo>
                  <a:lnTo>
                    <a:pt x="17749" y="21600"/>
                  </a:lnTo>
                </a:path>
              </a:pathLst>
            </a:custGeom>
            <a:noFill/>
            <a:ln w="9525" cap="flat">
              <a:solidFill>
                <a:srgbClr val="000000"/>
              </a:solidFill>
              <a:prstDash val="solid"/>
              <a:miter lim="800000"/>
            </a:ln>
            <a:effectLst/>
          </p:spPr>
          <p:txBody>
            <a:bodyPr wrap="square" lIns="45718" tIns="45718" rIns="45718" bIns="45718" numCol="1" anchor="ctr">
              <a:noAutofit/>
            </a:bodyPr>
            <a:lstStyle/>
            <a:p>
              <a:pPr algn="ctr">
                <a:defRPr>
                  <a:latin typeface="Arial"/>
                  <a:ea typeface="Arial"/>
                  <a:cs typeface="Arial"/>
                  <a:sym typeface="Arial"/>
                </a:defRPr>
              </a:pPr>
              <a:endParaRPr/>
            </a:p>
          </p:txBody>
        </p:sp>
      </p:grpSp>
      <p:sp>
        <p:nvSpPr>
          <p:cNvPr id="367" name="Line 41"/>
          <p:cNvSpPr/>
          <p:nvPr/>
        </p:nvSpPr>
        <p:spPr>
          <a:xfrm flipV="1">
            <a:off x="2501900" y="2356337"/>
            <a:ext cx="914401" cy="914401"/>
          </a:xfrm>
          <a:prstGeom prst="line">
            <a:avLst/>
          </a:prstGeom>
          <a:ln>
            <a:solidFill>
              <a:srgbClr val="000000"/>
            </a:solidFill>
          </a:ln>
        </p:spPr>
        <p:txBody>
          <a:bodyPr lIns="45718" tIns="45718" rIns="45718" bIns="45718"/>
          <a:lstStyle/>
          <a:p>
            <a:endParaRPr/>
          </a:p>
        </p:txBody>
      </p:sp>
      <p:sp>
        <p:nvSpPr>
          <p:cNvPr id="368" name="Line 42"/>
          <p:cNvSpPr/>
          <p:nvPr/>
        </p:nvSpPr>
        <p:spPr>
          <a:xfrm flipV="1">
            <a:off x="3340100" y="2356337"/>
            <a:ext cx="838201" cy="914401"/>
          </a:xfrm>
          <a:prstGeom prst="line">
            <a:avLst/>
          </a:prstGeom>
          <a:ln>
            <a:solidFill>
              <a:srgbClr val="000000"/>
            </a:solidFill>
          </a:ln>
        </p:spPr>
        <p:txBody>
          <a:bodyPr lIns="45718" tIns="45718" rIns="45718" bIns="45718"/>
          <a:lstStyle/>
          <a:p>
            <a:endParaRPr/>
          </a:p>
        </p:txBody>
      </p:sp>
      <p:sp>
        <p:nvSpPr>
          <p:cNvPr id="369" name="Line 46"/>
          <p:cNvSpPr/>
          <p:nvPr/>
        </p:nvSpPr>
        <p:spPr>
          <a:xfrm flipV="1">
            <a:off x="6235700" y="2965937"/>
            <a:ext cx="0" cy="2743201"/>
          </a:xfrm>
          <a:prstGeom prst="line">
            <a:avLst/>
          </a:prstGeom>
          <a:ln>
            <a:solidFill>
              <a:srgbClr val="000000"/>
            </a:solidFill>
          </a:ln>
        </p:spPr>
        <p:txBody>
          <a:bodyPr lIns="45718" tIns="45718" rIns="45718" bIns="45718"/>
          <a:lstStyle/>
          <a:p>
            <a:endParaRPr/>
          </a:p>
        </p:txBody>
      </p:sp>
      <p:sp>
        <p:nvSpPr>
          <p:cNvPr id="370" name="Line 47"/>
          <p:cNvSpPr/>
          <p:nvPr/>
        </p:nvSpPr>
        <p:spPr>
          <a:xfrm>
            <a:off x="1968500" y="2937371"/>
            <a:ext cx="4267201" cy="28576"/>
          </a:xfrm>
          <a:prstGeom prst="line">
            <a:avLst/>
          </a:prstGeom>
          <a:ln>
            <a:solidFill>
              <a:srgbClr val="000000"/>
            </a:solidFill>
          </a:ln>
        </p:spPr>
        <p:txBody>
          <a:bodyPr lIns="45718" tIns="45718" rIns="45718" bIns="45718"/>
          <a:lstStyle/>
          <a:p>
            <a:endParaRPr/>
          </a:p>
        </p:txBody>
      </p:sp>
      <p:sp>
        <p:nvSpPr>
          <p:cNvPr id="371" name="Line 48"/>
          <p:cNvSpPr/>
          <p:nvPr/>
        </p:nvSpPr>
        <p:spPr>
          <a:xfrm flipV="1">
            <a:off x="4254500" y="2356337"/>
            <a:ext cx="838201" cy="914401"/>
          </a:xfrm>
          <a:prstGeom prst="line">
            <a:avLst/>
          </a:prstGeom>
          <a:ln>
            <a:solidFill>
              <a:srgbClr val="000000"/>
            </a:solidFill>
          </a:ln>
        </p:spPr>
        <p:txBody>
          <a:bodyPr lIns="45718" tIns="45718" rIns="45718" bIns="45718"/>
          <a:lstStyle/>
          <a:p>
            <a:endParaRPr/>
          </a:p>
        </p:txBody>
      </p:sp>
      <p:sp>
        <p:nvSpPr>
          <p:cNvPr id="372" name="Line 49"/>
          <p:cNvSpPr/>
          <p:nvPr/>
        </p:nvSpPr>
        <p:spPr>
          <a:xfrm flipV="1">
            <a:off x="5930900" y="2965937"/>
            <a:ext cx="914401" cy="990601"/>
          </a:xfrm>
          <a:prstGeom prst="line">
            <a:avLst/>
          </a:prstGeom>
          <a:ln>
            <a:solidFill>
              <a:srgbClr val="000000"/>
            </a:solidFill>
          </a:ln>
        </p:spPr>
        <p:txBody>
          <a:bodyPr lIns="45718" tIns="45718" rIns="45718" bIns="45718"/>
          <a:lstStyle/>
          <a:p>
            <a:endParaRPr/>
          </a:p>
        </p:txBody>
      </p:sp>
      <p:sp>
        <p:nvSpPr>
          <p:cNvPr id="373" name="Line 50"/>
          <p:cNvSpPr/>
          <p:nvPr/>
        </p:nvSpPr>
        <p:spPr>
          <a:xfrm flipV="1">
            <a:off x="5930900" y="3651737"/>
            <a:ext cx="914401" cy="990601"/>
          </a:xfrm>
          <a:prstGeom prst="line">
            <a:avLst/>
          </a:prstGeom>
          <a:ln>
            <a:solidFill>
              <a:srgbClr val="000000"/>
            </a:solidFill>
          </a:ln>
        </p:spPr>
        <p:txBody>
          <a:bodyPr lIns="45718" tIns="45718" rIns="45718" bIns="45718"/>
          <a:lstStyle/>
          <a:p>
            <a:endParaRPr/>
          </a:p>
        </p:txBody>
      </p:sp>
      <p:sp>
        <p:nvSpPr>
          <p:cNvPr id="374" name="Line 51"/>
          <p:cNvSpPr/>
          <p:nvPr/>
        </p:nvSpPr>
        <p:spPr>
          <a:xfrm flipV="1">
            <a:off x="5930900" y="4337544"/>
            <a:ext cx="914401" cy="1019176"/>
          </a:xfrm>
          <a:prstGeom prst="line">
            <a:avLst/>
          </a:prstGeom>
          <a:ln>
            <a:solidFill>
              <a:srgbClr val="000000"/>
            </a:solidFill>
          </a:ln>
        </p:spPr>
        <p:txBody>
          <a:bodyPr lIns="45718" tIns="45718" rIns="45718" bIns="45718"/>
          <a:lstStyle/>
          <a:p>
            <a:endParaRPr/>
          </a:p>
        </p:txBody>
      </p:sp>
      <p:sp>
        <p:nvSpPr>
          <p:cNvPr id="375" name="Line 52"/>
          <p:cNvSpPr/>
          <p:nvPr/>
        </p:nvSpPr>
        <p:spPr>
          <a:xfrm>
            <a:off x="2273300" y="2632571"/>
            <a:ext cx="4267201" cy="28576"/>
          </a:xfrm>
          <a:prstGeom prst="line">
            <a:avLst/>
          </a:prstGeom>
          <a:ln>
            <a:solidFill>
              <a:srgbClr val="000000"/>
            </a:solidFill>
          </a:ln>
        </p:spPr>
        <p:txBody>
          <a:bodyPr lIns="45718" tIns="45718" rIns="45718" bIns="45718"/>
          <a:lstStyle/>
          <a:p>
            <a:endParaRPr/>
          </a:p>
        </p:txBody>
      </p:sp>
      <p:sp>
        <p:nvSpPr>
          <p:cNvPr id="376" name="Line 53"/>
          <p:cNvSpPr/>
          <p:nvPr/>
        </p:nvSpPr>
        <p:spPr>
          <a:xfrm>
            <a:off x="6521453" y="2680193"/>
            <a:ext cx="19052" cy="2800352"/>
          </a:xfrm>
          <a:prstGeom prst="line">
            <a:avLst/>
          </a:prstGeom>
          <a:ln>
            <a:solidFill>
              <a:srgbClr val="000000"/>
            </a:solidFill>
          </a:ln>
        </p:spPr>
        <p:txBody>
          <a:bodyPr lIns="45718" tIns="45718" rIns="45718" bIns="45718"/>
          <a:lstStyle/>
          <a:p>
            <a:endParaRPr/>
          </a:p>
        </p:txBody>
      </p:sp>
      <p:sp>
        <p:nvSpPr>
          <p:cNvPr id="377" name="AutoShape 57"/>
          <p:cNvSpPr/>
          <p:nvPr/>
        </p:nvSpPr>
        <p:spPr>
          <a:xfrm>
            <a:off x="2844800" y="2642088"/>
            <a:ext cx="10668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910" y="0"/>
                </a:lnTo>
                <a:lnTo>
                  <a:pt x="21600" y="0"/>
                </a:lnTo>
                <a:lnTo>
                  <a:pt x="15690" y="21600"/>
                </a:lnTo>
                <a:close/>
              </a:path>
            </a:pathLst>
          </a:custGeom>
          <a:solidFill>
            <a:srgbClr val="FFFF00"/>
          </a:solidFill>
          <a:ln>
            <a:solidFill>
              <a:srgbClr val="000000"/>
            </a:solidFill>
            <a:miter/>
          </a:ln>
        </p:spPr>
        <p:txBody>
          <a:bodyPr lIns="45718" tIns="45718" rIns="45718" bIns="45718" anchor="ctr"/>
          <a:lstStyle/>
          <a:p>
            <a:pPr algn="ctr">
              <a:defRPr>
                <a:latin typeface="Arial"/>
                <a:ea typeface="Arial"/>
                <a:cs typeface="Arial"/>
                <a:sym typeface="Arial"/>
              </a:defRPr>
            </a:pPr>
            <a:endParaRPr/>
          </a:p>
        </p:txBody>
      </p:sp>
      <p:sp>
        <p:nvSpPr>
          <p:cNvPr id="378" name="Text Box 54"/>
          <p:cNvSpPr txBox="1"/>
          <p:nvPr/>
        </p:nvSpPr>
        <p:spPr>
          <a:xfrm rot="18962498">
            <a:off x="1501234" y="2370120"/>
            <a:ext cx="1143001" cy="408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Times New Roman"/>
                <a:ea typeface="Times New Roman"/>
                <a:cs typeface="Times New Roman"/>
                <a:sym typeface="Times New Roman"/>
              </a:defRPr>
            </a:pPr>
            <a:r>
              <a:t>3</a:t>
            </a:r>
            <a:r>
              <a:rPr>
                <a:latin typeface="宋体"/>
                <a:ea typeface="宋体"/>
                <a:cs typeface="宋体"/>
                <a:sym typeface="宋体"/>
              </a:rPr>
              <a:t>条路径</a:t>
            </a:r>
          </a:p>
        </p:txBody>
      </p:sp>
      <p:sp>
        <p:nvSpPr>
          <p:cNvPr id="379" name="Text Box 55"/>
          <p:cNvSpPr txBox="1"/>
          <p:nvPr/>
        </p:nvSpPr>
        <p:spPr>
          <a:xfrm>
            <a:off x="1206502" y="3575538"/>
            <a:ext cx="393701" cy="1945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Times New Roman"/>
                <a:ea typeface="Times New Roman"/>
                <a:cs typeface="Times New Roman"/>
                <a:sym typeface="Times New Roman"/>
              </a:defRPr>
            </a:pPr>
            <a:r>
              <a:t>4</a:t>
            </a:r>
            <a:r>
              <a:rPr>
                <a:latin typeface="宋体"/>
                <a:ea typeface="宋体"/>
                <a:cs typeface="宋体"/>
                <a:sym typeface="宋体"/>
              </a:rPr>
              <a:t>类拓展方向</a:t>
            </a:r>
          </a:p>
        </p:txBody>
      </p:sp>
      <p:sp>
        <p:nvSpPr>
          <p:cNvPr id="380" name="Text Box 56"/>
          <p:cNvSpPr txBox="1"/>
          <p:nvPr/>
        </p:nvSpPr>
        <p:spPr>
          <a:xfrm>
            <a:off x="1816100" y="6166339"/>
            <a:ext cx="2590800" cy="408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Times New Roman"/>
                <a:ea typeface="Times New Roman"/>
                <a:cs typeface="Times New Roman"/>
                <a:sym typeface="Times New Roman"/>
              </a:defRPr>
            </a:pPr>
            <a:r>
              <a:t>5</a:t>
            </a:r>
            <a:r>
              <a:rPr>
                <a:latin typeface="宋体"/>
                <a:ea typeface="宋体"/>
                <a:cs typeface="宋体"/>
                <a:sym typeface="宋体"/>
              </a:rPr>
              <a:t>种基本变换</a:t>
            </a:r>
          </a:p>
        </p:txBody>
      </p:sp>
      <p:sp>
        <p:nvSpPr>
          <p:cNvPr id="381" name="Text Box 59"/>
          <p:cNvSpPr txBox="1"/>
          <p:nvPr/>
        </p:nvSpPr>
        <p:spPr>
          <a:xfrm>
            <a:off x="2788981" y="4870939"/>
            <a:ext cx="2410345" cy="408941"/>
          </a:xfrm>
          <a:prstGeom prst="rect">
            <a:avLst/>
          </a:prstGeom>
          <a:solidFill>
            <a:srgbClr val="D6ECEE"/>
          </a:solidFill>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a:defRPr>
                <a:solidFill>
                  <a:srgbClr val="0000FF"/>
                </a:solidFill>
                <a:latin typeface="Arial"/>
                <a:ea typeface="Arial"/>
                <a:cs typeface="Arial"/>
                <a:sym typeface="Arial"/>
              </a:defRPr>
            </a:pPr>
            <a:r>
              <a:t>3×4×5 = 60</a:t>
            </a:r>
            <a:r>
              <a:rPr>
                <a:latin typeface="宋体"/>
                <a:ea typeface="宋体"/>
                <a:cs typeface="宋体"/>
                <a:sym typeface="宋体"/>
              </a:rPr>
              <a:t>种创新方向</a:t>
            </a:r>
          </a:p>
        </p:txBody>
      </p:sp>
      <p:graphicFrame>
        <p:nvGraphicFramePr>
          <p:cNvPr id="382" name="Group 116"/>
          <p:cNvGraphicFramePr/>
          <p:nvPr>
            <p:extLst>
              <p:ext uri="{D42A27DB-BD31-4B8C-83A1-F6EECF244321}">
                <p14:modId xmlns:p14="http://schemas.microsoft.com/office/powerpoint/2010/main" val="443778960"/>
              </p:ext>
            </p:extLst>
          </p:nvPr>
        </p:nvGraphicFramePr>
        <p:xfrm>
          <a:off x="1663700" y="3270746"/>
          <a:ext cx="4267200" cy="2819401"/>
        </p:xfrm>
        <a:graphic>
          <a:graphicData uri="http://schemas.openxmlformats.org/drawingml/2006/table">
            <a:tbl>
              <a:tblPr>
                <a:tableStyleId>{4C3C2611-4C71-4FC5-86AE-919BDF0F9419}</a:tableStyleId>
              </a:tblPr>
              <a:tblGrid>
                <a:gridCol w="852488">
                  <a:extLst>
                    <a:ext uri="{9D8B030D-6E8A-4147-A177-3AD203B41FA5}">
                      <a16:colId xmlns:a16="http://schemas.microsoft.com/office/drawing/2014/main" val="20000"/>
                    </a:ext>
                  </a:extLst>
                </a:gridCol>
                <a:gridCol w="854075">
                  <a:extLst>
                    <a:ext uri="{9D8B030D-6E8A-4147-A177-3AD203B41FA5}">
                      <a16:colId xmlns:a16="http://schemas.microsoft.com/office/drawing/2014/main" val="20001"/>
                    </a:ext>
                  </a:extLst>
                </a:gridCol>
                <a:gridCol w="854075">
                  <a:extLst>
                    <a:ext uri="{9D8B030D-6E8A-4147-A177-3AD203B41FA5}">
                      <a16:colId xmlns:a16="http://schemas.microsoft.com/office/drawing/2014/main" val="20002"/>
                    </a:ext>
                  </a:extLst>
                </a:gridCol>
                <a:gridCol w="854075">
                  <a:extLst>
                    <a:ext uri="{9D8B030D-6E8A-4147-A177-3AD203B41FA5}">
                      <a16:colId xmlns:a16="http://schemas.microsoft.com/office/drawing/2014/main" val="20003"/>
                    </a:ext>
                  </a:extLst>
                </a:gridCol>
                <a:gridCol w="852487">
                  <a:extLst>
                    <a:ext uri="{9D8B030D-6E8A-4147-A177-3AD203B41FA5}">
                      <a16:colId xmlns:a16="http://schemas.microsoft.com/office/drawing/2014/main" val="20004"/>
                    </a:ext>
                  </a:extLst>
                </a:gridCol>
              </a:tblGrid>
              <a:tr h="698500">
                <a:tc>
                  <a:txBody>
                    <a:bodyPr/>
                    <a:lstStyle/>
                    <a:p>
                      <a:pPr algn="l">
                        <a:spcBef>
                          <a:spcPts val="600"/>
                        </a:spcBef>
                        <a:defRPr sz="2800">
                          <a:latin typeface="Arial"/>
                          <a:ea typeface="Arial"/>
                          <a:cs typeface="Arial"/>
                          <a:sym typeface="Arial"/>
                        </a:defRPr>
                      </a:pPr>
                      <a:endParaRPr/>
                    </a:p>
                  </a:txBody>
                  <a:tcPr marL="45720" marR="4572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28575">
                      <a:solidFill>
                        <a:srgbClr val="000000"/>
                      </a:solidFill>
                    </a:lnR>
                    <a:lnT w="28575">
                      <a:solidFill>
                        <a:srgbClr val="000000"/>
                      </a:solidFill>
                    </a:lnT>
                    <a:lnB w="12700">
                      <a:solidFill>
                        <a:srgbClr val="000000"/>
                      </a:solidFill>
                    </a:lnB>
                    <a:noFill/>
                  </a:tcPr>
                </a:tc>
                <a:extLst>
                  <a:ext uri="{0D108BD9-81ED-4DB2-BD59-A6C34878D82A}">
                    <a16:rowId xmlns:a16="http://schemas.microsoft.com/office/drawing/2014/main" val="10000"/>
                  </a:ext>
                </a:extLst>
              </a:tr>
              <a:tr h="698500">
                <a:tc>
                  <a:txBody>
                    <a:bodyPr/>
                    <a:lstStyle/>
                    <a:p>
                      <a:pPr algn="l">
                        <a:spcBef>
                          <a:spcPts val="600"/>
                        </a:spcBef>
                        <a:defRPr sz="2800">
                          <a:latin typeface="Arial"/>
                          <a:ea typeface="Arial"/>
                          <a:cs typeface="Arial"/>
                          <a:sym typeface="Arial"/>
                        </a:defRPr>
                      </a:pPr>
                      <a:endParaRP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696913">
                <a:tc>
                  <a:txBody>
                    <a:bodyPr/>
                    <a:lstStyle/>
                    <a:p>
                      <a:pPr algn="l">
                        <a:spcBef>
                          <a:spcPts val="600"/>
                        </a:spcBef>
                        <a:defRPr sz="2800">
                          <a:latin typeface="Arial"/>
                          <a:ea typeface="Arial"/>
                          <a:cs typeface="Arial"/>
                          <a:sym typeface="Arial"/>
                        </a:defRPr>
                      </a:pPr>
                      <a:endParaRP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725488">
                <a:tc>
                  <a:txBody>
                    <a:bodyPr/>
                    <a:lstStyle/>
                    <a:p>
                      <a:pPr algn="l">
                        <a:spcBef>
                          <a:spcPts val="600"/>
                        </a:spcBef>
                        <a:defRPr sz="2800">
                          <a:latin typeface="Arial"/>
                          <a:ea typeface="Arial"/>
                          <a:cs typeface="Arial"/>
                          <a:sym typeface="Arial"/>
                        </a:defRPr>
                      </a:pPr>
                      <a:endParaRPr/>
                    </a:p>
                  </a:txBody>
                  <a:tcPr marL="45720" marR="4572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600"/>
                        </a:spcBef>
                        <a:defRPr sz="2800">
                          <a:latin typeface="Arial"/>
                          <a:ea typeface="Arial"/>
                          <a:cs typeface="Arial"/>
                          <a:sym typeface="Arial"/>
                        </a:defRPr>
                      </a:pPr>
                      <a:endParaRPr/>
                    </a:p>
                  </a:txBody>
                  <a:tcPr marL="45720" marR="45720" horzOverflow="overflow">
                    <a:lnL w="12700">
                      <a:solidFill>
                        <a:srgbClr val="000000"/>
                      </a:solidFill>
                    </a:lnL>
                    <a:lnR w="28575">
                      <a:solidFill>
                        <a:srgbClr val="000000"/>
                      </a:solidFill>
                    </a:lnR>
                    <a:lnT w="12700">
                      <a:solidFill>
                        <a:srgbClr val="000000"/>
                      </a:solidFill>
                    </a:lnT>
                    <a:lnB w="28575">
                      <a:solidFill>
                        <a:srgbClr val="000000"/>
                      </a:solidFill>
                    </a:lnB>
                    <a:noFill/>
                  </a:tcPr>
                </a:tc>
                <a:extLst>
                  <a:ext uri="{0D108BD9-81ED-4DB2-BD59-A6C34878D82A}">
                    <a16:rowId xmlns:a16="http://schemas.microsoft.com/office/drawing/2014/main" val="10003"/>
                  </a:ext>
                </a:extLst>
              </a:tr>
            </a:tbl>
          </a:graphicData>
        </a:graphic>
      </p:graphicFrame>
      <p:sp>
        <p:nvSpPr>
          <p:cNvPr id="383" name="Line 48"/>
          <p:cNvSpPr/>
          <p:nvPr/>
        </p:nvSpPr>
        <p:spPr>
          <a:xfrm flipV="1">
            <a:off x="5092700" y="2356337"/>
            <a:ext cx="838201" cy="914401"/>
          </a:xfrm>
          <a:prstGeom prst="line">
            <a:avLst/>
          </a:prstGeom>
          <a:ln>
            <a:solidFill>
              <a:srgbClr val="000000"/>
            </a:solidFill>
          </a:ln>
        </p:spPr>
        <p:txBody>
          <a:bodyPr lIns="45718" tIns="45718" rIns="45718" bIns="45718"/>
          <a:lstStyle/>
          <a:p>
            <a:endParaRPr/>
          </a:p>
        </p:txBody>
      </p:sp>
      <p:sp>
        <p:nvSpPr>
          <p:cNvPr id="384" name="Rectangle 60"/>
          <p:cNvSpPr/>
          <p:nvPr/>
        </p:nvSpPr>
        <p:spPr>
          <a:xfrm>
            <a:off x="1663700" y="5404338"/>
            <a:ext cx="838200" cy="609600"/>
          </a:xfrm>
          <a:prstGeom prst="rect">
            <a:avLst/>
          </a:prstGeom>
          <a:solidFill>
            <a:srgbClr val="66FF33"/>
          </a:solidFill>
          <a:ln w="12700">
            <a:miter lim="400000"/>
          </a:ln>
        </p:spPr>
        <p:txBody>
          <a:bodyPr lIns="45718" tIns="45718" rIns="45718" bIns="45718" anchor="ctr"/>
          <a:lstStyle/>
          <a:p>
            <a:pPr algn="ctr">
              <a:defRPr>
                <a:latin typeface="Arial"/>
                <a:ea typeface="Arial"/>
                <a:cs typeface="Arial"/>
                <a:sym typeface="Arial"/>
              </a:defRPr>
            </a:pPr>
            <a:endParaRPr/>
          </a:p>
        </p:txBody>
      </p:sp>
      <p:sp>
        <p:nvSpPr>
          <p:cNvPr id="385" name="Rectangle 58"/>
          <p:cNvSpPr/>
          <p:nvPr/>
        </p:nvSpPr>
        <p:spPr>
          <a:xfrm>
            <a:off x="3416300" y="4013689"/>
            <a:ext cx="762000" cy="609601"/>
          </a:xfrm>
          <a:prstGeom prst="rect">
            <a:avLst/>
          </a:prstGeom>
          <a:solidFill>
            <a:srgbClr val="B3A2C7"/>
          </a:solidFill>
          <a:ln w="12700">
            <a:miter lim="400000"/>
          </a:ln>
        </p:spPr>
        <p:txBody>
          <a:bodyPr lIns="45718" tIns="45718" rIns="45718" bIns="45718" anchor="ctr"/>
          <a:lstStyle/>
          <a:p>
            <a:pPr algn="ctr">
              <a:defRPr>
                <a:latin typeface="Arial"/>
                <a:ea typeface="Arial"/>
                <a:cs typeface="Arial"/>
                <a:sym typeface="Arial"/>
              </a:defRPr>
            </a:pPr>
            <a:endParaRPr/>
          </a:p>
        </p:txBody>
      </p:sp>
      <p:sp>
        <p:nvSpPr>
          <p:cNvPr id="386" name="AutoShape 117"/>
          <p:cNvSpPr/>
          <p:nvPr/>
        </p:nvSpPr>
        <p:spPr>
          <a:xfrm>
            <a:off x="5397500" y="2661138"/>
            <a:ext cx="11430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980" y="0"/>
                </a:lnTo>
                <a:lnTo>
                  <a:pt x="21600" y="0"/>
                </a:lnTo>
                <a:lnTo>
                  <a:pt x="16620" y="21600"/>
                </a:lnTo>
                <a:close/>
              </a:path>
            </a:pathLst>
          </a:custGeom>
          <a:solidFill>
            <a:srgbClr val="FFFFFF"/>
          </a:solidFill>
          <a:ln>
            <a:solidFill>
              <a:srgbClr val="000000"/>
            </a:solidFill>
            <a:miter/>
          </a:ln>
        </p:spPr>
        <p:txBody>
          <a:bodyPr lIns="45718" tIns="45718" rIns="45718" bIns="45718" anchor="ctr"/>
          <a:lstStyle/>
          <a:p>
            <a:pPr>
              <a:defRPr>
                <a:latin typeface="+mn-lt"/>
                <a:ea typeface="+mn-ea"/>
                <a:cs typeface="+mn-cs"/>
                <a:sym typeface="Calibri"/>
              </a:defRPr>
            </a:pPr>
            <a:endParaRPr/>
          </a:p>
        </p:txBody>
      </p:sp>
      <p:sp>
        <p:nvSpPr>
          <p:cNvPr id="387" name="AutoShape 118"/>
          <p:cNvSpPr/>
          <p:nvPr/>
        </p:nvSpPr>
        <p:spPr>
          <a:xfrm rot="18684342">
            <a:off x="5876137" y="2912765"/>
            <a:ext cx="989014" cy="4857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636" y="0"/>
                </a:lnTo>
                <a:lnTo>
                  <a:pt x="21600" y="0"/>
                </a:lnTo>
                <a:lnTo>
                  <a:pt x="8964" y="21600"/>
                </a:lnTo>
                <a:close/>
              </a:path>
            </a:pathLst>
          </a:custGeom>
          <a:solidFill>
            <a:srgbClr val="FFFFFF"/>
          </a:solidFill>
          <a:ln>
            <a:solidFill>
              <a:srgbClr val="000000"/>
            </a:solidFill>
            <a:miter/>
          </a:ln>
        </p:spPr>
        <p:txBody>
          <a:bodyPr lIns="45718" tIns="45718" rIns="45718" bIns="45718" anchor="ctr"/>
          <a:lstStyle/>
          <a:p>
            <a:pPr>
              <a:defRPr>
                <a:latin typeface="+mn-lt"/>
                <a:ea typeface="+mn-ea"/>
                <a:cs typeface="+mn-cs"/>
                <a:sym typeface="Calibri"/>
              </a:defRPr>
            </a:pPr>
            <a:endParaRPr/>
          </a:p>
        </p:txBody>
      </p:sp>
      <p:grpSp>
        <p:nvGrpSpPr>
          <p:cNvPr id="404" name="Group 125"/>
          <p:cNvGrpSpPr/>
          <p:nvPr/>
        </p:nvGrpSpPr>
        <p:grpSpPr>
          <a:xfrm>
            <a:off x="7302499" y="2432537"/>
            <a:ext cx="1448437" cy="2209801"/>
            <a:chOff x="0" y="0"/>
            <a:chExt cx="1448435" cy="2209800"/>
          </a:xfrm>
        </p:grpSpPr>
        <p:grpSp>
          <p:nvGrpSpPr>
            <p:cNvPr id="400" name="Group 126"/>
            <p:cNvGrpSpPr/>
            <p:nvPr/>
          </p:nvGrpSpPr>
          <p:grpSpPr>
            <a:xfrm>
              <a:off x="0" y="0"/>
              <a:ext cx="1448436" cy="2209801"/>
              <a:chOff x="0" y="0"/>
              <a:chExt cx="1448435" cy="2209800"/>
            </a:xfrm>
          </p:grpSpPr>
          <p:grpSp>
            <p:nvGrpSpPr>
              <p:cNvPr id="392" name="AutoShape 127"/>
              <p:cNvGrpSpPr/>
              <p:nvPr/>
            </p:nvGrpSpPr>
            <p:grpSpPr>
              <a:xfrm>
                <a:off x="-1" y="0"/>
                <a:ext cx="1447802" cy="2209801"/>
                <a:chOff x="0" y="0"/>
                <a:chExt cx="1447800" cy="2209800"/>
              </a:xfrm>
            </p:grpSpPr>
            <p:sp>
              <p:nvSpPr>
                <p:cNvPr id="388" name="形状"/>
                <p:cNvSpPr/>
                <p:nvPr/>
              </p:nvSpPr>
              <p:spPr>
                <a:xfrm rot="16200000">
                  <a:off x="-381000" y="381000"/>
                  <a:ext cx="2209801" cy="1447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538" y="0"/>
                      </a:lnTo>
                      <a:lnTo>
                        <a:pt x="21600" y="0"/>
                      </a:lnTo>
                      <a:lnTo>
                        <a:pt x="21600" y="16200"/>
                      </a:lnTo>
                      <a:lnTo>
                        <a:pt x="18062" y="21600"/>
                      </a:lnTo>
                      <a:lnTo>
                        <a:pt x="0" y="21600"/>
                      </a:ln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389" name="形状"/>
                <p:cNvSpPr/>
                <p:nvPr/>
              </p:nvSpPr>
              <p:spPr>
                <a:xfrm rot="16200000">
                  <a:off x="542925" y="-542925"/>
                  <a:ext cx="361951" cy="1447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390" name="形状"/>
                <p:cNvSpPr/>
                <p:nvPr/>
              </p:nvSpPr>
              <p:spPr>
                <a:xfrm rot="16200000">
                  <a:off x="-923926" y="923925"/>
                  <a:ext cx="2209802" cy="3619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538" y="0"/>
                      </a:lnTo>
                      <a:lnTo>
                        <a:pt x="21600" y="0"/>
                      </a:lnTo>
                      <a:lnTo>
                        <a:pt x="18062" y="21600"/>
                      </a:lnTo>
                      <a:close/>
                    </a:path>
                  </a:pathLst>
                </a:custGeom>
                <a:solidFill>
                  <a:srgbClr val="FFFFFF">
                    <a:alpha val="20000"/>
                  </a:srgbClr>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391" name="形状"/>
                <p:cNvSpPr/>
                <p:nvPr/>
              </p:nvSpPr>
              <p:spPr>
                <a:xfrm rot="16200000">
                  <a:off x="-381000" y="381000"/>
                  <a:ext cx="2209801" cy="1447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538" y="0"/>
                      </a:lnTo>
                      <a:lnTo>
                        <a:pt x="21600" y="0"/>
                      </a:lnTo>
                      <a:lnTo>
                        <a:pt x="21600" y="16200"/>
                      </a:lnTo>
                      <a:lnTo>
                        <a:pt x="18062" y="21600"/>
                      </a:lnTo>
                      <a:lnTo>
                        <a:pt x="0" y="21600"/>
                      </a:lnTo>
                      <a:close/>
                      <a:moveTo>
                        <a:pt x="0" y="5400"/>
                      </a:moveTo>
                      <a:lnTo>
                        <a:pt x="18062" y="5400"/>
                      </a:lnTo>
                      <a:lnTo>
                        <a:pt x="21600" y="0"/>
                      </a:lnTo>
                      <a:moveTo>
                        <a:pt x="18062" y="5400"/>
                      </a:moveTo>
                      <a:lnTo>
                        <a:pt x="18062" y="21600"/>
                      </a:lnTo>
                    </a:path>
                  </a:pathLst>
                </a:custGeom>
                <a:noFill/>
                <a:ln w="9525" cap="flat">
                  <a:solidFill>
                    <a:srgbClr val="00000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grpSp>
          <p:sp>
            <p:nvSpPr>
              <p:cNvPr id="393" name="Line 128"/>
              <p:cNvSpPr/>
              <p:nvPr/>
            </p:nvSpPr>
            <p:spPr>
              <a:xfrm>
                <a:off x="362585" y="1733009"/>
                <a:ext cx="1085851" cy="1"/>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394" name="Line 129"/>
              <p:cNvSpPr/>
              <p:nvPr/>
            </p:nvSpPr>
            <p:spPr>
              <a:xfrm>
                <a:off x="362585" y="1501116"/>
                <a:ext cx="1085851" cy="1"/>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395" name="Line 130"/>
              <p:cNvSpPr/>
              <p:nvPr/>
            </p:nvSpPr>
            <p:spPr>
              <a:xfrm>
                <a:off x="362585" y="1269223"/>
                <a:ext cx="1085851" cy="1"/>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396" name="Line 131"/>
              <p:cNvSpPr/>
              <p:nvPr/>
            </p:nvSpPr>
            <p:spPr>
              <a:xfrm>
                <a:off x="362585" y="1037331"/>
                <a:ext cx="1085851" cy="1"/>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397" name="Line 132"/>
              <p:cNvSpPr/>
              <p:nvPr/>
            </p:nvSpPr>
            <p:spPr>
              <a:xfrm>
                <a:off x="362585" y="805438"/>
                <a:ext cx="1085851" cy="1"/>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398" name="Line 133"/>
              <p:cNvSpPr/>
              <p:nvPr/>
            </p:nvSpPr>
            <p:spPr>
              <a:xfrm>
                <a:off x="362585" y="573546"/>
                <a:ext cx="1085851" cy="1"/>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399" name="Line 134"/>
              <p:cNvSpPr/>
              <p:nvPr/>
            </p:nvSpPr>
            <p:spPr>
              <a:xfrm>
                <a:off x="362585" y="1964901"/>
                <a:ext cx="1085851" cy="1"/>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grpSp>
        <p:sp>
          <p:nvSpPr>
            <p:cNvPr id="401" name="Line 135"/>
            <p:cNvSpPr/>
            <p:nvPr/>
          </p:nvSpPr>
          <p:spPr>
            <a:xfrm flipH="1" flipV="1">
              <a:off x="0" y="1371600"/>
              <a:ext cx="344715" cy="381001"/>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402" name="Line 136"/>
            <p:cNvSpPr/>
            <p:nvPr/>
          </p:nvSpPr>
          <p:spPr>
            <a:xfrm flipH="1" flipV="1">
              <a:off x="0" y="876300"/>
              <a:ext cx="344715" cy="381001"/>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403" name="Line 137"/>
            <p:cNvSpPr/>
            <p:nvPr/>
          </p:nvSpPr>
          <p:spPr>
            <a:xfrm flipH="1" flipV="1">
              <a:off x="0" y="457200"/>
              <a:ext cx="344715" cy="381001"/>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grpSp>
      <p:sp>
        <p:nvSpPr>
          <p:cNvPr id="405" name="AutoShape 145"/>
          <p:cNvSpPr/>
          <p:nvPr/>
        </p:nvSpPr>
        <p:spPr>
          <a:xfrm>
            <a:off x="7226300" y="2356338"/>
            <a:ext cx="1600200" cy="914400"/>
          </a:xfrm>
          <a:prstGeom prst="wedgeEllipseCallout">
            <a:avLst>
              <a:gd name="adj1" fmla="val -107144"/>
              <a:gd name="adj2" fmla="val 18231"/>
            </a:avLst>
          </a:prstGeom>
          <a:ln>
            <a:solidFill>
              <a:srgbClr val="000000"/>
            </a:solidFill>
            <a:prstDash val="dash"/>
            <a:miter/>
          </a:ln>
        </p:spPr>
        <p:txBody>
          <a:bodyPr lIns="45718" tIns="45718" rIns="45718" bIns="45718"/>
          <a:lstStyle/>
          <a:p>
            <a:pPr>
              <a:defRPr>
                <a:latin typeface="Arial"/>
                <a:ea typeface="Arial"/>
                <a:cs typeface="Arial"/>
                <a:sym typeface="Arial"/>
              </a:defRPr>
            </a:pPr>
            <a:endParaRPr/>
          </a:p>
        </p:txBody>
      </p:sp>
      <p:sp>
        <p:nvSpPr>
          <p:cNvPr id="406" name="Line 146"/>
          <p:cNvSpPr/>
          <p:nvPr/>
        </p:nvSpPr>
        <p:spPr>
          <a:xfrm>
            <a:off x="7959734" y="2432538"/>
            <a:ext cx="409576" cy="381001"/>
          </a:xfrm>
          <a:prstGeom prst="line">
            <a:avLst/>
          </a:prstGeom>
          <a:ln>
            <a:solidFill>
              <a:srgbClr val="000000"/>
            </a:solidFill>
          </a:ln>
        </p:spPr>
        <p:txBody>
          <a:bodyPr lIns="45718" tIns="45718" rIns="45718" bIns="45718"/>
          <a:lstStyle/>
          <a:p>
            <a:endParaRPr/>
          </a:p>
        </p:txBody>
      </p:sp>
      <p:sp>
        <p:nvSpPr>
          <p:cNvPr id="407" name="Line 147"/>
          <p:cNvSpPr/>
          <p:nvPr/>
        </p:nvSpPr>
        <p:spPr>
          <a:xfrm>
            <a:off x="8369300" y="2813538"/>
            <a:ext cx="0" cy="1828801"/>
          </a:xfrm>
          <a:prstGeom prst="line">
            <a:avLst/>
          </a:prstGeom>
          <a:ln>
            <a:solidFill>
              <a:srgbClr val="000000"/>
            </a:solidFill>
            <a:prstDash val="dash"/>
          </a:ln>
        </p:spPr>
        <p:txBody>
          <a:bodyPr lIns="45718" tIns="45718" rIns="45718" bIns="45718"/>
          <a:lstStyle/>
          <a:p>
            <a:endParaRPr/>
          </a:p>
        </p:txBody>
      </p:sp>
      <p:sp>
        <p:nvSpPr>
          <p:cNvPr id="408" name="Text Box 148"/>
          <p:cNvSpPr txBox="1"/>
          <p:nvPr/>
        </p:nvSpPr>
        <p:spPr>
          <a:xfrm>
            <a:off x="7607306" y="4718537"/>
            <a:ext cx="561341" cy="4089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latin typeface="+mn-lt"/>
                <a:ea typeface="+mn-ea"/>
                <a:cs typeface="+mn-cs"/>
                <a:sym typeface="Calibri"/>
              </a:defRPr>
            </a:lvl1pPr>
          </a:lstStyle>
          <a:p>
            <a:r>
              <a:t>条件</a:t>
            </a:r>
          </a:p>
        </p:txBody>
      </p:sp>
      <p:sp>
        <p:nvSpPr>
          <p:cNvPr id="409" name="Text Box 149"/>
          <p:cNvSpPr txBox="1"/>
          <p:nvPr/>
        </p:nvSpPr>
        <p:spPr>
          <a:xfrm>
            <a:off x="8350259" y="4718537"/>
            <a:ext cx="561341" cy="4089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latin typeface="+mn-lt"/>
                <a:ea typeface="+mn-ea"/>
                <a:cs typeface="+mn-cs"/>
                <a:sym typeface="Calibri"/>
              </a:defRPr>
            </a:lvl1pPr>
          </a:lstStyle>
          <a:p>
            <a:r>
              <a:t>目标</a:t>
            </a:r>
          </a:p>
        </p:txBody>
      </p:sp>
      <p:grpSp>
        <p:nvGrpSpPr>
          <p:cNvPr id="414" name="Group 150"/>
          <p:cNvGrpSpPr/>
          <p:nvPr/>
        </p:nvGrpSpPr>
        <p:grpSpPr>
          <a:xfrm>
            <a:off x="7732034" y="3357624"/>
            <a:ext cx="1018269" cy="838201"/>
            <a:chOff x="0" y="0"/>
            <a:chExt cx="1018267" cy="838200"/>
          </a:xfrm>
        </p:grpSpPr>
        <p:pic>
          <p:nvPicPr>
            <p:cNvPr id="410" name="Picture 151" descr="Picture 151"/>
            <p:cNvPicPr>
              <a:picLocks noChangeAspect="1"/>
            </p:cNvPicPr>
            <p:nvPr/>
          </p:nvPicPr>
          <p:blipFill>
            <a:blip r:embed="rId2">
              <a:extLst/>
            </a:blip>
            <a:srcRect r="33496"/>
            <a:stretch>
              <a:fillRect/>
            </a:stretch>
          </p:blipFill>
          <p:spPr>
            <a:xfrm>
              <a:off x="0" y="0"/>
              <a:ext cx="1018268" cy="838200"/>
            </a:xfrm>
            <a:prstGeom prst="rect">
              <a:avLst/>
            </a:prstGeom>
            <a:ln w="12700" cap="flat">
              <a:noFill/>
              <a:miter lim="400000"/>
            </a:ln>
            <a:effectLst/>
          </p:spPr>
        </p:pic>
        <p:grpSp>
          <p:nvGrpSpPr>
            <p:cNvPr id="413" name="Oval 152"/>
            <p:cNvGrpSpPr/>
            <p:nvPr/>
          </p:nvGrpSpPr>
          <p:grpSpPr>
            <a:xfrm>
              <a:off x="135979" y="142775"/>
              <a:ext cx="650258" cy="523511"/>
              <a:chOff x="0" y="0"/>
              <a:chExt cx="650256" cy="523510"/>
            </a:xfrm>
          </p:grpSpPr>
          <p:sp>
            <p:nvSpPr>
              <p:cNvPr id="411" name="椭圆形"/>
              <p:cNvSpPr/>
              <p:nvPr/>
            </p:nvSpPr>
            <p:spPr>
              <a:xfrm>
                <a:off x="0" y="0"/>
                <a:ext cx="607166" cy="523511"/>
              </a:xfrm>
              <a:prstGeom prst="ellipse">
                <a:avLst/>
              </a:prstGeom>
              <a:gradFill flip="none" rotWithShape="1">
                <a:gsLst>
                  <a:gs pos="0">
                    <a:srgbClr val="FCCCC4"/>
                  </a:gs>
                  <a:gs pos="100000">
                    <a:srgbClr val="3399FF"/>
                  </a:gs>
                </a:gsLst>
                <a:path path="circle">
                  <a:fillToRect l="37721" t="-19636" r="62278" b="119636"/>
                </a:path>
              </a:gra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12" name="基元"/>
              <p:cNvSpPr txBox="1"/>
              <p:nvPr/>
            </p:nvSpPr>
            <p:spPr>
              <a:xfrm>
                <a:off x="88916" y="57284"/>
                <a:ext cx="561341" cy="408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a:latin typeface="+mn-lt"/>
                    <a:ea typeface="+mn-ea"/>
                    <a:cs typeface="+mn-cs"/>
                    <a:sym typeface="Calibri"/>
                  </a:defRPr>
                </a:lvl1pPr>
              </a:lstStyle>
              <a:p>
                <a:r>
                  <a:t>基元</a:t>
                </a:r>
              </a:p>
            </p:txBody>
          </p:sp>
        </p:grpSp>
      </p:grpSp>
      <p:sp>
        <p:nvSpPr>
          <p:cNvPr id="415" name="Line 153"/>
          <p:cNvSpPr/>
          <p:nvPr/>
        </p:nvSpPr>
        <p:spPr>
          <a:xfrm>
            <a:off x="5702300" y="6090138"/>
            <a:ext cx="838201" cy="0"/>
          </a:xfrm>
          <a:prstGeom prst="line">
            <a:avLst/>
          </a:prstGeom>
          <a:ln w="28575">
            <a:solidFill>
              <a:srgbClr val="000000"/>
            </a:solidFill>
            <a:tailEnd type="triangle"/>
          </a:ln>
        </p:spPr>
        <p:txBody>
          <a:bodyPr lIns="45718" tIns="45718" rIns="45718" bIns="45718"/>
          <a:lstStyle/>
          <a:p>
            <a:endParaRPr/>
          </a:p>
        </p:txBody>
      </p:sp>
      <p:sp>
        <p:nvSpPr>
          <p:cNvPr id="416" name="Line 155"/>
          <p:cNvSpPr/>
          <p:nvPr/>
        </p:nvSpPr>
        <p:spPr>
          <a:xfrm flipV="1">
            <a:off x="1663700" y="2280137"/>
            <a:ext cx="0" cy="990601"/>
          </a:xfrm>
          <a:prstGeom prst="line">
            <a:avLst/>
          </a:prstGeom>
          <a:ln w="28575">
            <a:solidFill>
              <a:srgbClr val="000000"/>
            </a:solidFill>
            <a:tailEnd type="triangle"/>
          </a:ln>
        </p:spPr>
        <p:txBody>
          <a:bodyPr lIns="45718" tIns="45718" rIns="45718" bIns="45718"/>
          <a:lstStyle/>
          <a:p>
            <a:endParaRPr/>
          </a:p>
        </p:txBody>
      </p:sp>
      <p:sp>
        <p:nvSpPr>
          <p:cNvPr id="417" name="标题 1"/>
          <p:cNvSpPr txBox="1">
            <a:spLocks noGrp="1"/>
          </p:cNvSpPr>
          <p:nvPr>
            <p:ph type="title"/>
          </p:nvPr>
        </p:nvSpPr>
        <p:spPr>
          <a:xfrm>
            <a:off x="536575" y="964366"/>
            <a:ext cx="9721850" cy="1143001"/>
          </a:xfrm>
          <a:prstGeom prst="rect">
            <a:avLst/>
          </a:prstGeom>
        </p:spPr>
        <p:txBody>
          <a:bodyPr/>
          <a:lstStyle>
            <a:lvl1pPr>
              <a:defRPr b="1"/>
            </a:lvl1pPr>
          </a:lstStyle>
          <a:p>
            <a:r>
              <a:rPr b="0" dirty="0" err="1"/>
              <a:t>创新策略生成魔方</a:t>
            </a:r>
            <a:endParaRPr b="0" dirty="0"/>
          </a:p>
        </p:txBody>
      </p:sp>
      <p:sp>
        <p:nvSpPr>
          <p:cNvPr id="58" name="Rectangle 1_2">
            <a:extLst>
              <a:ext uri="{FF2B5EF4-FFF2-40B4-BE49-F238E27FC236}">
                <a16:creationId xmlns:a16="http://schemas.microsoft.com/office/drawing/2014/main" id="{47AEE3A8-6500-4B43-8D62-CFF34507AB21}"/>
              </a:ext>
            </a:extLst>
          </p:cNvPr>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defRPr>
                <a:solidFill>
                  <a:srgbClr val="FFFFFF"/>
                </a:solidFill>
                <a:latin typeface="+mn-lt"/>
                <a:ea typeface="+mn-ea"/>
                <a:cs typeface="+mn-cs"/>
                <a:sym typeface="Calibri"/>
              </a:defRPr>
            </a:pPr>
            <a:r>
              <a:rPr lang="zh-CN" altLang="en-US" sz="4000" dirty="0"/>
              <a:t>   附件</a:t>
            </a:r>
            <a:endParaRPr sz="4000" dirty="0"/>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5" presetClass="emph" presetSubtype="0" repeatCount="4000" fill="hold" grpId="1" nodeType="clickEffect">
                                  <p:stCondLst>
                                    <p:cond delay="0"/>
                                  </p:stCondLst>
                                  <p:childTnLst>
                                    <p:anim calcmode="discrete" valueType="str">
                                      <p:cBhvr>
                                        <p:cTn id="6" dur="250" fill="hold"/>
                                        <p:tgtEl>
                                          <p:spTgt spid="37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2" nodeType="clickEffect">
                                  <p:stCondLst>
                                    <p:cond delay="0"/>
                                  </p:stCondLst>
                                  <p:iterate>
                                    <p:tmAbs val="0"/>
                                  </p:iterate>
                                  <p:childTnLst>
                                    <p:set>
                                      <p:cBhvr>
                                        <p:cTn id="10" fill="hold"/>
                                        <p:tgtEl>
                                          <p:spTgt spid="385"/>
                                        </p:tgtEl>
                                        <p:attrNameLst>
                                          <p:attrName>style.visibility</p:attrName>
                                        </p:attrNameLst>
                                      </p:cBhvr>
                                      <p:to>
                                        <p:strVal val="visible"/>
                                      </p:to>
                                    </p:set>
                                    <p:anim calcmode="lin" valueType="num">
                                      <p:cBhvr>
                                        <p:cTn id="11" dur="500" fill="hold"/>
                                        <p:tgtEl>
                                          <p:spTgt spid="385"/>
                                        </p:tgtEl>
                                        <p:attrNameLst>
                                          <p:attrName>ppt_w</p:attrName>
                                        </p:attrNameLst>
                                      </p:cBhvr>
                                      <p:tavLst>
                                        <p:tav tm="0">
                                          <p:val>
                                            <p:fltVal val="0"/>
                                          </p:val>
                                        </p:tav>
                                        <p:tav tm="100000">
                                          <p:val>
                                            <p:strVal val="#ppt_w"/>
                                          </p:val>
                                        </p:tav>
                                      </p:tavLst>
                                    </p:anim>
                                    <p:anim calcmode="lin" valueType="num">
                                      <p:cBhvr>
                                        <p:cTn id="12" dur="500" fill="hold"/>
                                        <p:tgtEl>
                                          <p:spTgt spid="38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mph" presetSubtype="0" repeatCount="3000" fill="hold" grpId="3" nodeType="clickEffect">
                                  <p:stCondLst>
                                    <p:cond delay="0"/>
                                  </p:stCondLst>
                                  <p:childTnLst>
                                    <p:anim calcmode="discrete" valueType="str">
                                      <p:cBhvr>
                                        <p:cTn id="16" dur="250" fill="hold"/>
                                        <p:tgtEl>
                                          <p:spTgt spid="384"/>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mph" presetSubtype="0" repeatCount="4000" fill="hold" grpId="4" nodeType="clickEffect">
                                  <p:stCondLst>
                                    <p:cond delay="0"/>
                                  </p:stCondLst>
                                  <p:childTnLst>
                                    <p:anim calcmode="discrete" valueType="str">
                                      <p:cBhvr>
                                        <p:cTn id="20" dur="250" fill="hold"/>
                                        <p:tgtEl>
                                          <p:spTgt spid="38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animBg="1" advAuto="0"/>
      <p:bldP spid="384" grpId="3" animBg="1" advAuto="0"/>
      <p:bldP spid="385" grpId="2" animBg="1" advAuto="0"/>
      <p:bldP spid="386" grpId="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Text Box 36"/>
          <p:cNvSpPr txBox="1"/>
          <p:nvPr/>
        </p:nvSpPr>
        <p:spPr>
          <a:xfrm>
            <a:off x="159660" y="1137478"/>
            <a:ext cx="2656841" cy="447041"/>
          </a:xfrm>
          <a:prstGeom prst="rect">
            <a:avLst/>
          </a:prstGeom>
          <a:ln w="38100">
            <a:solidFill>
              <a:srgbClr val="FFFFFF"/>
            </a:solidFill>
            <a:miter/>
          </a:ln>
          <a:extLst>
            <a:ext uri="{C572A759-6A51-4108-AA02-DFA0A04FC94B}">
              <ma14:wrappingTextBoxFlag xmlns:ma14="http://schemas.microsoft.com/office/mac/drawingml/2011/main" xmlns="" val="1"/>
            </a:ext>
          </a:extLst>
        </p:spPr>
        <p:txBody>
          <a:bodyPr wrap="none" lIns="45719" rIns="45719">
            <a:spAutoFit/>
          </a:bodyPr>
          <a:lstStyle>
            <a:lvl1pPr>
              <a:defRPr b="1">
                <a:latin typeface="+mn-lt"/>
                <a:ea typeface="+mn-ea"/>
                <a:cs typeface="+mn-cs"/>
                <a:sym typeface="Calibri"/>
              </a:defRPr>
            </a:lvl1pPr>
          </a:lstStyle>
          <a:p>
            <a:r>
              <a:rPr dirty="0" err="1"/>
              <a:t>问题的解空间可拓路径图</a:t>
            </a:r>
            <a:endParaRPr dirty="0"/>
          </a:p>
        </p:txBody>
      </p:sp>
      <p:grpSp>
        <p:nvGrpSpPr>
          <p:cNvPr id="2" name="组合 1">
            <a:extLst>
              <a:ext uri="{FF2B5EF4-FFF2-40B4-BE49-F238E27FC236}">
                <a16:creationId xmlns:a16="http://schemas.microsoft.com/office/drawing/2014/main" id="{BA7A340B-2EBB-4E2A-9D7F-14D681FA387C}"/>
              </a:ext>
            </a:extLst>
          </p:cNvPr>
          <p:cNvGrpSpPr/>
          <p:nvPr/>
        </p:nvGrpSpPr>
        <p:grpSpPr>
          <a:xfrm>
            <a:off x="1956593" y="1295823"/>
            <a:ext cx="7084221" cy="5392342"/>
            <a:chOff x="1956593" y="662781"/>
            <a:chExt cx="7084221" cy="5392342"/>
          </a:xfrm>
        </p:grpSpPr>
        <p:grpSp>
          <p:nvGrpSpPr>
            <p:cNvPr id="421" name="AutoShape 2"/>
            <p:cNvGrpSpPr/>
            <p:nvPr/>
          </p:nvGrpSpPr>
          <p:grpSpPr>
            <a:xfrm>
              <a:off x="4520405" y="662781"/>
              <a:ext cx="809626" cy="404814"/>
              <a:chOff x="0" y="0"/>
              <a:chExt cx="809625" cy="404813"/>
            </a:xfrm>
          </p:grpSpPr>
          <p:sp>
            <p:nvSpPr>
              <p:cNvPr id="419"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20" name="问题描述"/>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问题描述</a:t>
                </a:r>
              </a:p>
            </p:txBody>
          </p:sp>
        </p:grpSp>
        <p:grpSp>
          <p:nvGrpSpPr>
            <p:cNvPr id="424" name="AutoShape 3"/>
            <p:cNvGrpSpPr/>
            <p:nvPr/>
          </p:nvGrpSpPr>
          <p:grpSpPr>
            <a:xfrm>
              <a:off x="4655344" y="5048249"/>
              <a:ext cx="1079501" cy="404815"/>
              <a:chOff x="0" y="0"/>
              <a:chExt cx="1079500" cy="404813"/>
            </a:xfrm>
          </p:grpSpPr>
          <p:sp>
            <p:nvSpPr>
              <p:cNvPr id="422" name="形状"/>
              <p:cNvSpPr/>
              <p:nvPr/>
            </p:nvSpPr>
            <p:spPr>
              <a:xfrm>
                <a:off x="0" y="-1"/>
                <a:ext cx="1079501"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04" y="0"/>
                      <a:pt x="1350" y="0"/>
                    </a:cubicBezTo>
                    <a:lnTo>
                      <a:pt x="20250" y="0"/>
                    </a:lnTo>
                    <a:cubicBezTo>
                      <a:pt x="20996" y="0"/>
                      <a:pt x="21600" y="1612"/>
                      <a:pt x="21600" y="3600"/>
                    </a:cubicBezTo>
                    <a:lnTo>
                      <a:pt x="21600" y="18000"/>
                    </a:lnTo>
                    <a:cubicBezTo>
                      <a:pt x="21600" y="19988"/>
                      <a:pt x="20996" y="21600"/>
                      <a:pt x="20250" y="21600"/>
                    </a:cubicBezTo>
                    <a:lnTo>
                      <a:pt x="1350" y="21600"/>
                    </a:lnTo>
                    <a:cubicBezTo>
                      <a:pt x="604"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23" name="组合与运算"/>
              <p:cNvSpPr txBox="1"/>
              <p:nvPr/>
            </p:nvSpPr>
            <p:spPr>
              <a:xfrm>
                <a:off x="33733" y="48736"/>
                <a:ext cx="8661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组合与运算</a:t>
                </a:r>
              </a:p>
            </p:txBody>
          </p:sp>
        </p:grpSp>
        <p:grpSp>
          <p:nvGrpSpPr>
            <p:cNvPr id="427" name="AutoShape 4"/>
            <p:cNvGrpSpPr/>
            <p:nvPr/>
          </p:nvGrpSpPr>
          <p:grpSpPr>
            <a:xfrm>
              <a:off x="6544468" y="1404937"/>
              <a:ext cx="809626" cy="404814"/>
              <a:chOff x="0" y="0"/>
              <a:chExt cx="809625" cy="404813"/>
            </a:xfrm>
          </p:grpSpPr>
          <p:sp>
            <p:nvSpPr>
              <p:cNvPr id="425"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26" name="目标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目标变换</a:t>
                </a:r>
              </a:p>
            </p:txBody>
          </p:sp>
        </p:grpSp>
        <p:grpSp>
          <p:nvGrpSpPr>
            <p:cNvPr id="430" name="AutoShape 5"/>
            <p:cNvGrpSpPr/>
            <p:nvPr/>
          </p:nvGrpSpPr>
          <p:grpSpPr>
            <a:xfrm>
              <a:off x="4149328" y="1404937"/>
              <a:ext cx="1551782" cy="404814"/>
              <a:chOff x="0" y="0"/>
              <a:chExt cx="1551781" cy="404813"/>
            </a:xfrm>
          </p:grpSpPr>
          <p:sp>
            <p:nvSpPr>
              <p:cNvPr id="428" name="形状"/>
              <p:cNvSpPr/>
              <p:nvPr/>
            </p:nvSpPr>
            <p:spPr>
              <a:xfrm>
                <a:off x="-1" y="-1"/>
                <a:ext cx="1551782"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20" y="0"/>
                      <a:pt x="939" y="0"/>
                    </a:cubicBezTo>
                    <a:lnTo>
                      <a:pt x="20661" y="0"/>
                    </a:lnTo>
                    <a:cubicBezTo>
                      <a:pt x="21180" y="0"/>
                      <a:pt x="21600" y="1612"/>
                      <a:pt x="21600" y="3600"/>
                    </a:cubicBezTo>
                    <a:lnTo>
                      <a:pt x="21600" y="18000"/>
                    </a:lnTo>
                    <a:cubicBezTo>
                      <a:pt x="21600" y="19988"/>
                      <a:pt x="21180" y="21600"/>
                      <a:pt x="20661" y="21600"/>
                    </a:cubicBezTo>
                    <a:lnTo>
                      <a:pt x="939" y="21600"/>
                    </a:lnTo>
                    <a:cubicBezTo>
                      <a:pt x="420"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29" name="条件目标同时变换"/>
              <p:cNvSpPr txBox="1"/>
              <p:nvPr/>
            </p:nvSpPr>
            <p:spPr>
              <a:xfrm>
                <a:off x="33734" y="48736"/>
                <a:ext cx="13233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条件目标同时变换</a:t>
                </a:r>
              </a:p>
            </p:txBody>
          </p:sp>
        </p:grpSp>
        <p:grpSp>
          <p:nvGrpSpPr>
            <p:cNvPr id="433" name="AutoShape 6"/>
            <p:cNvGrpSpPr/>
            <p:nvPr/>
          </p:nvGrpSpPr>
          <p:grpSpPr>
            <a:xfrm>
              <a:off x="2024063" y="2214561"/>
              <a:ext cx="809626" cy="404814"/>
              <a:chOff x="0" y="0"/>
              <a:chExt cx="809625" cy="404813"/>
            </a:xfrm>
          </p:grpSpPr>
          <p:sp>
            <p:nvSpPr>
              <p:cNvPr id="431"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32" name="论域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论域变换</a:t>
                </a:r>
              </a:p>
            </p:txBody>
          </p:sp>
        </p:grpSp>
        <p:grpSp>
          <p:nvGrpSpPr>
            <p:cNvPr id="436" name="AutoShape 7"/>
            <p:cNvGrpSpPr/>
            <p:nvPr/>
          </p:nvGrpSpPr>
          <p:grpSpPr>
            <a:xfrm>
              <a:off x="4520405" y="2214561"/>
              <a:ext cx="809626" cy="404814"/>
              <a:chOff x="0" y="0"/>
              <a:chExt cx="809625" cy="404813"/>
            </a:xfrm>
          </p:grpSpPr>
          <p:sp>
            <p:nvSpPr>
              <p:cNvPr id="434"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35" name="准则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准则变换</a:t>
                </a:r>
              </a:p>
            </p:txBody>
          </p:sp>
        </p:grpSp>
        <p:grpSp>
          <p:nvGrpSpPr>
            <p:cNvPr id="439" name="AutoShape 8"/>
            <p:cNvGrpSpPr/>
            <p:nvPr/>
          </p:nvGrpSpPr>
          <p:grpSpPr>
            <a:xfrm>
              <a:off x="2968625" y="2214561"/>
              <a:ext cx="809626" cy="404814"/>
              <a:chOff x="0" y="0"/>
              <a:chExt cx="809625" cy="404813"/>
            </a:xfrm>
          </p:grpSpPr>
          <p:sp>
            <p:nvSpPr>
              <p:cNvPr id="437"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38" name="元素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元素变换</a:t>
                </a:r>
              </a:p>
            </p:txBody>
          </p:sp>
        </p:grpSp>
        <p:grpSp>
          <p:nvGrpSpPr>
            <p:cNvPr id="442" name="AutoShape 9"/>
            <p:cNvGrpSpPr/>
            <p:nvPr/>
          </p:nvGrpSpPr>
          <p:grpSpPr>
            <a:xfrm>
              <a:off x="1956593" y="3698874"/>
              <a:ext cx="809626" cy="404815"/>
              <a:chOff x="0" y="0"/>
              <a:chExt cx="809625" cy="404813"/>
            </a:xfrm>
          </p:grpSpPr>
          <p:sp>
            <p:nvSpPr>
              <p:cNvPr id="440"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41" name="置换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置换变换</a:t>
                </a:r>
              </a:p>
            </p:txBody>
          </p:sp>
        </p:grpSp>
        <p:grpSp>
          <p:nvGrpSpPr>
            <p:cNvPr id="445" name="AutoShape 10"/>
            <p:cNvGrpSpPr/>
            <p:nvPr/>
          </p:nvGrpSpPr>
          <p:grpSpPr>
            <a:xfrm>
              <a:off x="3036093" y="3698874"/>
              <a:ext cx="809626" cy="404815"/>
              <a:chOff x="0" y="0"/>
              <a:chExt cx="809625" cy="404813"/>
            </a:xfrm>
          </p:grpSpPr>
          <p:sp>
            <p:nvSpPr>
              <p:cNvPr id="443"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44" name="增删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增删变换</a:t>
                </a:r>
              </a:p>
            </p:txBody>
          </p:sp>
        </p:grpSp>
        <p:grpSp>
          <p:nvGrpSpPr>
            <p:cNvPr id="448" name="AutoShape 11"/>
            <p:cNvGrpSpPr/>
            <p:nvPr/>
          </p:nvGrpSpPr>
          <p:grpSpPr>
            <a:xfrm>
              <a:off x="4115594" y="3698874"/>
              <a:ext cx="809626" cy="404815"/>
              <a:chOff x="0" y="0"/>
              <a:chExt cx="809625" cy="404813"/>
            </a:xfrm>
          </p:grpSpPr>
          <p:sp>
            <p:nvSpPr>
              <p:cNvPr id="446"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47" name="扩缩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扩缩变换</a:t>
                </a:r>
              </a:p>
            </p:txBody>
          </p:sp>
        </p:grpSp>
        <p:grpSp>
          <p:nvGrpSpPr>
            <p:cNvPr id="451" name="AutoShape 12"/>
            <p:cNvGrpSpPr/>
            <p:nvPr/>
          </p:nvGrpSpPr>
          <p:grpSpPr>
            <a:xfrm>
              <a:off x="5127625" y="3698874"/>
              <a:ext cx="809626" cy="404815"/>
              <a:chOff x="0" y="0"/>
              <a:chExt cx="809625" cy="404813"/>
            </a:xfrm>
          </p:grpSpPr>
          <p:sp>
            <p:nvSpPr>
              <p:cNvPr id="449"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50" name="组分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组分变换</a:t>
                </a:r>
              </a:p>
            </p:txBody>
          </p:sp>
        </p:grpSp>
        <p:grpSp>
          <p:nvGrpSpPr>
            <p:cNvPr id="454" name="AutoShape 13"/>
            <p:cNvGrpSpPr/>
            <p:nvPr/>
          </p:nvGrpSpPr>
          <p:grpSpPr>
            <a:xfrm>
              <a:off x="6139655" y="3698874"/>
              <a:ext cx="809626" cy="404815"/>
              <a:chOff x="0" y="0"/>
              <a:chExt cx="809625" cy="404813"/>
            </a:xfrm>
          </p:grpSpPr>
          <p:sp>
            <p:nvSpPr>
              <p:cNvPr id="452"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53" name="逆变换"/>
              <p:cNvSpPr txBox="1"/>
              <p:nvPr/>
            </p:nvSpPr>
            <p:spPr>
              <a:xfrm>
                <a:off x="33733" y="48736"/>
                <a:ext cx="5613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逆变换</a:t>
                </a:r>
              </a:p>
            </p:txBody>
          </p:sp>
        </p:grpSp>
        <p:grpSp>
          <p:nvGrpSpPr>
            <p:cNvPr id="457" name="AutoShape 14"/>
            <p:cNvGrpSpPr/>
            <p:nvPr/>
          </p:nvGrpSpPr>
          <p:grpSpPr>
            <a:xfrm>
              <a:off x="7151688" y="3698874"/>
              <a:ext cx="809626" cy="404815"/>
              <a:chOff x="0" y="0"/>
              <a:chExt cx="809625" cy="404813"/>
            </a:xfrm>
          </p:grpSpPr>
          <p:sp>
            <p:nvSpPr>
              <p:cNvPr id="455"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56" name="复制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复制变换</a:t>
                </a:r>
              </a:p>
            </p:txBody>
          </p:sp>
        </p:grpSp>
        <p:grpSp>
          <p:nvGrpSpPr>
            <p:cNvPr id="460" name="AutoShape 15"/>
            <p:cNvGrpSpPr/>
            <p:nvPr/>
          </p:nvGrpSpPr>
          <p:grpSpPr>
            <a:xfrm>
              <a:off x="1956593" y="2956718"/>
              <a:ext cx="809626" cy="404814"/>
              <a:chOff x="0" y="0"/>
              <a:chExt cx="809625" cy="404813"/>
            </a:xfrm>
          </p:grpSpPr>
          <p:sp>
            <p:nvSpPr>
              <p:cNvPr id="458"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59" name="物元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物元变换</a:t>
                </a:r>
              </a:p>
            </p:txBody>
          </p:sp>
        </p:grpSp>
        <p:grpSp>
          <p:nvGrpSpPr>
            <p:cNvPr id="463" name="AutoShape 16"/>
            <p:cNvGrpSpPr/>
            <p:nvPr/>
          </p:nvGrpSpPr>
          <p:grpSpPr>
            <a:xfrm>
              <a:off x="2968625" y="2956718"/>
              <a:ext cx="809626" cy="404814"/>
              <a:chOff x="0" y="0"/>
              <a:chExt cx="809625" cy="404813"/>
            </a:xfrm>
          </p:grpSpPr>
          <p:sp>
            <p:nvSpPr>
              <p:cNvPr id="461"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62" name="事元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事元变换</a:t>
                </a:r>
              </a:p>
            </p:txBody>
          </p:sp>
        </p:grpSp>
        <p:grpSp>
          <p:nvGrpSpPr>
            <p:cNvPr id="466" name="AutoShape 17"/>
            <p:cNvGrpSpPr/>
            <p:nvPr/>
          </p:nvGrpSpPr>
          <p:grpSpPr>
            <a:xfrm>
              <a:off x="3913187" y="2956718"/>
              <a:ext cx="944564" cy="404814"/>
              <a:chOff x="0" y="0"/>
              <a:chExt cx="944562" cy="404813"/>
            </a:xfrm>
          </p:grpSpPr>
          <p:sp>
            <p:nvSpPr>
              <p:cNvPr id="464" name="形状"/>
              <p:cNvSpPr/>
              <p:nvPr/>
            </p:nvSpPr>
            <p:spPr>
              <a:xfrm>
                <a:off x="0" y="-1"/>
                <a:ext cx="944564"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91" y="0"/>
                      <a:pt x="1543" y="0"/>
                    </a:cubicBezTo>
                    <a:lnTo>
                      <a:pt x="20057" y="0"/>
                    </a:lnTo>
                    <a:cubicBezTo>
                      <a:pt x="20909" y="0"/>
                      <a:pt x="21600" y="1612"/>
                      <a:pt x="21600" y="3600"/>
                    </a:cubicBezTo>
                    <a:lnTo>
                      <a:pt x="21600" y="18000"/>
                    </a:lnTo>
                    <a:cubicBezTo>
                      <a:pt x="21600" y="19988"/>
                      <a:pt x="20909" y="21600"/>
                      <a:pt x="20057" y="21600"/>
                    </a:cubicBezTo>
                    <a:lnTo>
                      <a:pt x="1543" y="21600"/>
                    </a:lnTo>
                    <a:cubicBezTo>
                      <a:pt x="691"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65" name="关系元变换"/>
              <p:cNvSpPr txBox="1"/>
              <p:nvPr/>
            </p:nvSpPr>
            <p:spPr>
              <a:xfrm>
                <a:off x="33733" y="48736"/>
                <a:ext cx="8661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关系元变换</a:t>
                </a:r>
              </a:p>
            </p:txBody>
          </p:sp>
        </p:grpSp>
        <p:grpSp>
          <p:nvGrpSpPr>
            <p:cNvPr id="469" name="AutoShape 18"/>
            <p:cNvGrpSpPr/>
            <p:nvPr/>
          </p:nvGrpSpPr>
          <p:grpSpPr>
            <a:xfrm>
              <a:off x="2563813" y="1404937"/>
              <a:ext cx="809626" cy="404814"/>
              <a:chOff x="0" y="0"/>
              <a:chExt cx="809625" cy="404813"/>
            </a:xfrm>
          </p:grpSpPr>
          <p:sp>
            <p:nvSpPr>
              <p:cNvPr id="467"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68" name="条件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条件变换</a:t>
                </a:r>
              </a:p>
            </p:txBody>
          </p:sp>
        </p:grpSp>
        <p:grpSp>
          <p:nvGrpSpPr>
            <p:cNvPr id="472" name="AutoShape 19"/>
            <p:cNvGrpSpPr/>
            <p:nvPr/>
          </p:nvGrpSpPr>
          <p:grpSpPr>
            <a:xfrm>
              <a:off x="6139655" y="2214561"/>
              <a:ext cx="809626" cy="404814"/>
              <a:chOff x="0" y="0"/>
              <a:chExt cx="809625" cy="404813"/>
            </a:xfrm>
          </p:grpSpPr>
          <p:sp>
            <p:nvSpPr>
              <p:cNvPr id="470"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71" name="论域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论域变换</a:t>
                </a:r>
              </a:p>
            </p:txBody>
          </p:sp>
        </p:grpSp>
        <p:grpSp>
          <p:nvGrpSpPr>
            <p:cNvPr id="475" name="AutoShape 20"/>
            <p:cNvGrpSpPr/>
            <p:nvPr/>
          </p:nvGrpSpPr>
          <p:grpSpPr>
            <a:xfrm>
              <a:off x="7084218" y="2214561"/>
              <a:ext cx="809626" cy="404814"/>
              <a:chOff x="0" y="0"/>
              <a:chExt cx="809625" cy="404813"/>
            </a:xfrm>
          </p:grpSpPr>
          <p:sp>
            <p:nvSpPr>
              <p:cNvPr id="473"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74" name="元素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元素变换</a:t>
                </a:r>
              </a:p>
            </p:txBody>
          </p:sp>
        </p:grpSp>
        <p:grpSp>
          <p:nvGrpSpPr>
            <p:cNvPr id="478" name="AutoShape 21"/>
            <p:cNvGrpSpPr/>
            <p:nvPr/>
          </p:nvGrpSpPr>
          <p:grpSpPr>
            <a:xfrm>
              <a:off x="5667375" y="2956718"/>
              <a:ext cx="809626" cy="404814"/>
              <a:chOff x="0" y="0"/>
              <a:chExt cx="809625" cy="404813"/>
            </a:xfrm>
          </p:grpSpPr>
          <p:sp>
            <p:nvSpPr>
              <p:cNvPr id="476"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77" name="物元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物元变换</a:t>
                </a:r>
              </a:p>
            </p:txBody>
          </p:sp>
        </p:grpSp>
        <p:grpSp>
          <p:nvGrpSpPr>
            <p:cNvPr id="481" name="AutoShape 22"/>
            <p:cNvGrpSpPr/>
            <p:nvPr/>
          </p:nvGrpSpPr>
          <p:grpSpPr>
            <a:xfrm>
              <a:off x="6679406" y="2956718"/>
              <a:ext cx="809626" cy="404814"/>
              <a:chOff x="0" y="0"/>
              <a:chExt cx="809625" cy="404813"/>
            </a:xfrm>
          </p:grpSpPr>
          <p:sp>
            <p:nvSpPr>
              <p:cNvPr id="479"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80" name="事元变换"/>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事元变换</a:t>
                </a:r>
              </a:p>
            </p:txBody>
          </p:sp>
        </p:grpSp>
        <p:grpSp>
          <p:nvGrpSpPr>
            <p:cNvPr id="484" name="AutoShape 23"/>
            <p:cNvGrpSpPr/>
            <p:nvPr/>
          </p:nvGrpSpPr>
          <p:grpSpPr>
            <a:xfrm>
              <a:off x="7623968" y="2956718"/>
              <a:ext cx="1012031" cy="404814"/>
              <a:chOff x="0" y="0"/>
              <a:chExt cx="1012029" cy="404813"/>
            </a:xfrm>
          </p:grpSpPr>
          <p:sp>
            <p:nvSpPr>
              <p:cNvPr id="482" name="形状"/>
              <p:cNvSpPr/>
              <p:nvPr/>
            </p:nvSpPr>
            <p:spPr>
              <a:xfrm>
                <a:off x="0" y="-1"/>
                <a:ext cx="1012031"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45" y="0"/>
                      <a:pt x="1440" y="0"/>
                    </a:cubicBezTo>
                    <a:lnTo>
                      <a:pt x="20160" y="0"/>
                    </a:lnTo>
                    <a:cubicBezTo>
                      <a:pt x="20955" y="0"/>
                      <a:pt x="21600" y="1612"/>
                      <a:pt x="21600" y="3600"/>
                    </a:cubicBezTo>
                    <a:lnTo>
                      <a:pt x="21600" y="18000"/>
                    </a:lnTo>
                    <a:cubicBezTo>
                      <a:pt x="21600" y="19988"/>
                      <a:pt x="20955" y="21600"/>
                      <a:pt x="20160" y="21600"/>
                    </a:cubicBezTo>
                    <a:lnTo>
                      <a:pt x="1440" y="21600"/>
                    </a:lnTo>
                    <a:cubicBezTo>
                      <a:pt x="645"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83" name="关系元变换"/>
              <p:cNvSpPr txBox="1"/>
              <p:nvPr/>
            </p:nvSpPr>
            <p:spPr>
              <a:xfrm>
                <a:off x="33733" y="48736"/>
                <a:ext cx="8661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关系元变换</a:t>
                </a:r>
              </a:p>
            </p:txBody>
          </p:sp>
        </p:grpSp>
        <p:grpSp>
          <p:nvGrpSpPr>
            <p:cNvPr id="487" name="AutoShape 24"/>
            <p:cNvGrpSpPr/>
            <p:nvPr/>
          </p:nvGrpSpPr>
          <p:grpSpPr>
            <a:xfrm>
              <a:off x="5532437" y="4363161"/>
              <a:ext cx="742157" cy="410055"/>
              <a:chOff x="0" y="0"/>
              <a:chExt cx="742156" cy="410054"/>
            </a:xfrm>
          </p:grpSpPr>
          <p:sp>
            <p:nvSpPr>
              <p:cNvPr id="485" name="形状"/>
              <p:cNvSpPr/>
              <p:nvPr/>
            </p:nvSpPr>
            <p:spPr>
              <a:xfrm>
                <a:off x="0" y="10400"/>
                <a:ext cx="742157" cy="39965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CCFFFF"/>
              </a:soli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86" name="可能解"/>
              <p:cNvSpPr txBox="1"/>
              <p:nvPr/>
            </p:nvSpPr>
            <p:spPr>
              <a:xfrm>
                <a:off x="0" y="0"/>
                <a:ext cx="637540" cy="345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400" b="1">
                    <a:solidFill>
                      <a:srgbClr val="FF0000"/>
                    </a:solidFill>
                    <a:latin typeface="+mn-lt"/>
                    <a:ea typeface="+mn-ea"/>
                    <a:cs typeface="+mn-cs"/>
                    <a:sym typeface="Calibri"/>
                  </a:defRPr>
                </a:lvl1pPr>
              </a:lstStyle>
              <a:p>
                <a:r>
                  <a:t>可能解</a:t>
                </a:r>
              </a:p>
            </p:txBody>
          </p:sp>
        </p:grpSp>
        <p:grpSp>
          <p:nvGrpSpPr>
            <p:cNvPr id="490" name="AutoShape 25"/>
            <p:cNvGrpSpPr/>
            <p:nvPr/>
          </p:nvGrpSpPr>
          <p:grpSpPr>
            <a:xfrm>
              <a:off x="4655344" y="4363161"/>
              <a:ext cx="742157" cy="410055"/>
              <a:chOff x="0" y="0"/>
              <a:chExt cx="742156" cy="410054"/>
            </a:xfrm>
          </p:grpSpPr>
          <p:sp>
            <p:nvSpPr>
              <p:cNvPr id="488" name="形状"/>
              <p:cNvSpPr/>
              <p:nvPr/>
            </p:nvSpPr>
            <p:spPr>
              <a:xfrm>
                <a:off x="0" y="10400"/>
                <a:ext cx="742157" cy="39965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CCFFFF"/>
              </a:soli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89" name="可能解"/>
              <p:cNvSpPr txBox="1"/>
              <p:nvPr/>
            </p:nvSpPr>
            <p:spPr>
              <a:xfrm>
                <a:off x="0" y="0"/>
                <a:ext cx="637540" cy="345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400" b="1">
                    <a:solidFill>
                      <a:srgbClr val="FF0000"/>
                    </a:solidFill>
                    <a:latin typeface="+mn-lt"/>
                    <a:ea typeface="+mn-ea"/>
                    <a:cs typeface="+mn-cs"/>
                    <a:sym typeface="Calibri"/>
                  </a:defRPr>
                </a:lvl1pPr>
              </a:lstStyle>
              <a:p>
                <a:r>
                  <a:t>可能解</a:t>
                </a:r>
              </a:p>
            </p:txBody>
          </p:sp>
        </p:grpSp>
        <p:grpSp>
          <p:nvGrpSpPr>
            <p:cNvPr id="493" name="AutoShape 26"/>
            <p:cNvGrpSpPr/>
            <p:nvPr/>
          </p:nvGrpSpPr>
          <p:grpSpPr>
            <a:xfrm>
              <a:off x="1956593" y="4363161"/>
              <a:ext cx="742157" cy="410055"/>
              <a:chOff x="0" y="0"/>
              <a:chExt cx="742156" cy="410054"/>
            </a:xfrm>
          </p:grpSpPr>
          <p:sp>
            <p:nvSpPr>
              <p:cNvPr id="491" name="形状"/>
              <p:cNvSpPr/>
              <p:nvPr/>
            </p:nvSpPr>
            <p:spPr>
              <a:xfrm>
                <a:off x="0" y="10400"/>
                <a:ext cx="742157" cy="39965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CCFFFF"/>
              </a:soli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92" name="可能解"/>
              <p:cNvSpPr txBox="1"/>
              <p:nvPr/>
            </p:nvSpPr>
            <p:spPr>
              <a:xfrm>
                <a:off x="0" y="0"/>
                <a:ext cx="637540" cy="345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400" b="1">
                    <a:solidFill>
                      <a:srgbClr val="FF0000"/>
                    </a:solidFill>
                    <a:latin typeface="+mn-lt"/>
                    <a:ea typeface="+mn-ea"/>
                    <a:cs typeface="+mn-cs"/>
                    <a:sym typeface="Calibri"/>
                  </a:defRPr>
                </a:lvl1pPr>
              </a:lstStyle>
              <a:p>
                <a:r>
                  <a:t>可能解</a:t>
                </a:r>
              </a:p>
            </p:txBody>
          </p:sp>
        </p:grpSp>
        <p:grpSp>
          <p:nvGrpSpPr>
            <p:cNvPr id="496" name="AutoShape 27"/>
            <p:cNvGrpSpPr/>
            <p:nvPr/>
          </p:nvGrpSpPr>
          <p:grpSpPr>
            <a:xfrm>
              <a:off x="3778249" y="4363161"/>
              <a:ext cx="742158" cy="410055"/>
              <a:chOff x="0" y="0"/>
              <a:chExt cx="742156" cy="410054"/>
            </a:xfrm>
          </p:grpSpPr>
          <p:sp>
            <p:nvSpPr>
              <p:cNvPr id="494" name="形状"/>
              <p:cNvSpPr/>
              <p:nvPr/>
            </p:nvSpPr>
            <p:spPr>
              <a:xfrm>
                <a:off x="0" y="10400"/>
                <a:ext cx="742157" cy="39965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CCFFFF"/>
              </a:soli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95" name="可能解"/>
              <p:cNvSpPr txBox="1"/>
              <p:nvPr/>
            </p:nvSpPr>
            <p:spPr>
              <a:xfrm>
                <a:off x="0" y="0"/>
                <a:ext cx="637540" cy="345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400" b="1">
                    <a:solidFill>
                      <a:srgbClr val="FF0000"/>
                    </a:solidFill>
                    <a:latin typeface="+mn-lt"/>
                    <a:ea typeface="+mn-ea"/>
                    <a:cs typeface="+mn-cs"/>
                    <a:sym typeface="Calibri"/>
                  </a:defRPr>
                </a:lvl1pPr>
              </a:lstStyle>
              <a:p>
                <a:r>
                  <a:t>可能解</a:t>
                </a:r>
              </a:p>
            </p:txBody>
          </p:sp>
        </p:grpSp>
        <p:grpSp>
          <p:nvGrpSpPr>
            <p:cNvPr id="499" name="AutoShape 28"/>
            <p:cNvGrpSpPr/>
            <p:nvPr/>
          </p:nvGrpSpPr>
          <p:grpSpPr>
            <a:xfrm>
              <a:off x="2901156" y="4363161"/>
              <a:ext cx="742157" cy="410055"/>
              <a:chOff x="0" y="0"/>
              <a:chExt cx="742156" cy="410054"/>
            </a:xfrm>
          </p:grpSpPr>
          <p:sp>
            <p:nvSpPr>
              <p:cNvPr id="497" name="形状"/>
              <p:cNvSpPr/>
              <p:nvPr/>
            </p:nvSpPr>
            <p:spPr>
              <a:xfrm>
                <a:off x="0" y="10400"/>
                <a:ext cx="742157" cy="39965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CCFFFF"/>
              </a:soli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98" name="可能解"/>
              <p:cNvSpPr txBox="1"/>
              <p:nvPr/>
            </p:nvSpPr>
            <p:spPr>
              <a:xfrm>
                <a:off x="0" y="0"/>
                <a:ext cx="637540" cy="345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400" b="1">
                    <a:solidFill>
                      <a:srgbClr val="FF0000"/>
                    </a:solidFill>
                    <a:latin typeface="+mn-lt"/>
                    <a:ea typeface="+mn-ea"/>
                    <a:cs typeface="+mn-cs"/>
                    <a:sym typeface="Calibri"/>
                  </a:defRPr>
                </a:lvl1pPr>
              </a:lstStyle>
              <a:p>
                <a:r>
                  <a:t>可能解</a:t>
                </a:r>
              </a:p>
            </p:txBody>
          </p:sp>
        </p:grpSp>
        <p:grpSp>
          <p:nvGrpSpPr>
            <p:cNvPr id="502" name="AutoShape 29"/>
            <p:cNvGrpSpPr/>
            <p:nvPr/>
          </p:nvGrpSpPr>
          <p:grpSpPr>
            <a:xfrm>
              <a:off x="6476999" y="4363161"/>
              <a:ext cx="742158" cy="410055"/>
              <a:chOff x="0" y="0"/>
              <a:chExt cx="742156" cy="410054"/>
            </a:xfrm>
          </p:grpSpPr>
          <p:sp>
            <p:nvSpPr>
              <p:cNvPr id="500" name="形状"/>
              <p:cNvSpPr/>
              <p:nvPr/>
            </p:nvSpPr>
            <p:spPr>
              <a:xfrm>
                <a:off x="0" y="10400"/>
                <a:ext cx="742157" cy="39965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CCFFFF"/>
              </a:soli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01" name="可能解"/>
              <p:cNvSpPr txBox="1"/>
              <p:nvPr/>
            </p:nvSpPr>
            <p:spPr>
              <a:xfrm>
                <a:off x="0" y="0"/>
                <a:ext cx="637540" cy="345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400" b="1">
                    <a:solidFill>
                      <a:srgbClr val="FF0000"/>
                    </a:solidFill>
                    <a:latin typeface="+mn-lt"/>
                    <a:ea typeface="+mn-ea"/>
                    <a:cs typeface="+mn-cs"/>
                    <a:sym typeface="Calibri"/>
                  </a:defRPr>
                </a:lvl1pPr>
              </a:lstStyle>
              <a:p>
                <a:r>
                  <a:t>可能解</a:t>
                </a:r>
              </a:p>
            </p:txBody>
          </p:sp>
        </p:grpSp>
        <p:grpSp>
          <p:nvGrpSpPr>
            <p:cNvPr id="505" name="AutoShape 30"/>
            <p:cNvGrpSpPr/>
            <p:nvPr/>
          </p:nvGrpSpPr>
          <p:grpSpPr>
            <a:xfrm>
              <a:off x="8298656" y="4363161"/>
              <a:ext cx="742157" cy="410055"/>
              <a:chOff x="0" y="0"/>
              <a:chExt cx="742156" cy="410054"/>
            </a:xfrm>
          </p:grpSpPr>
          <p:sp>
            <p:nvSpPr>
              <p:cNvPr id="503" name="形状"/>
              <p:cNvSpPr/>
              <p:nvPr/>
            </p:nvSpPr>
            <p:spPr>
              <a:xfrm>
                <a:off x="0" y="10400"/>
                <a:ext cx="742157" cy="39965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CCFFFF"/>
              </a:soli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04" name="可能解"/>
              <p:cNvSpPr txBox="1"/>
              <p:nvPr/>
            </p:nvSpPr>
            <p:spPr>
              <a:xfrm>
                <a:off x="0" y="0"/>
                <a:ext cx="637540" cy="345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400" b="1">
                    <a:solidFill>
                      <a:srgbClr val="FF0000"/>
                    </a:solidFill>
                    <a:latin typeface="+mn-lt"/>
                    <a:ea typeface="+mn-ea"/>
                    <a:cs typeface="+mn-cs"/>
                    <a:sym typeface="Calibri"/>
                  </a:defRPr>
                </a:lvl1pPr>
              </a:lstStyle>
              <a:p>
                <a:r>
                  <a:t>可能解</a:t>
                </a:r>
              </a:p>
            </p:txBody>
          </p:sp>
        </p:grpSp>
        <p:grpSp>
          <p:nvGrpSpPr>
            <p:cNvPr id="508" name="AutoShape 31"/>
            <p:cNvGrpSpPr/>
            <p:nvPr/>
          </p:nvGrpSpPr>
          <p:grpSpPr>
            <a:xfrm>
              <a:off x="7421563" y="4363161"/>
              <a:ext cx="742157" cy="410055"/>
              <a:chOff x="0" y="0"/>
              <a:chExt cx="742156" cy="410054"/>
            </a:xfrm>
          </p:grpSpPr>
          <p:sp>
            <p:nvSpPr>
              <p:cNvPr id="506" name="形状"/>
              <p:cNvSpPr/>
              <p:nvPr/>
            </p:nvSpPr>
            <p:spPr>
              <a:xfrm>
                <a:off x="0" y="10400"/>
                <a:ext cx="742157" cy="39965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CCFFFF"/>
              </a:soli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07" name="可能解"/>
              <p:cNvSpPr txBox="1"/>
              <p:nvPr/>
            </p:nvSpPr>
            <p:spPr>
              <a:xfrm>
                <a:off x="0" y="0"/>
                <a:ext cx="637540" cy="345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400" b="1">
                    <a:solidFill>
                      <a:srgbClr val="FF0000"/>
                    </a:solidFill>
                    <a:latin typeface="+mn-lt"/>
                    <a:ea typeface="+mn-ea"/>
                    <a:cs typeface="+mn-cs"/>
                    <a:sym typeface="Calibri"/>
                  </a:defRPr>
                </a:lvl1pPr>
              </a:lstStyle>
              <a:p>
                <a:r>
                  <a:t>可能解</a:t>
                </a:r>
              </a:p>
            </p:txBody>
          </p:sp>
        </p:grpSp>
        <p:grpSp>
          <p:nvGrpSpPr>
            <p:cNvPr id="511" name="AutoShape 32"/>
            <p:cNvGrpSpPr/>
            <p:nvPr/>
          </p:nvGrpSpPr>
          <p:grpSpPr>
            <a:xfrm>
              <a:off x="6072187" y="5655469"/>
              <a:ext cx="742157" cy="399654"/>
              <a:chOff x="0" y="0"/>
              <a:chExt cx="742156" cy="399653"/>
            </a:xfrm>
          </p:grpSpPr>
          <p:sp>
            <p:nvSpPr>
              <p:cNvPr id="509" name="形状"/>
              <p:cNvSpPr/>
              <p:nvPr/>
            </p:nvSpPr>
            <p:spPr>
              <a:xfrm>
                <a:off x="0" y="0"/>
                <a:ext cx="742157" cy="399654"/>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gradFill flip="none" rotWithShape="1">
                <a:gsLst>
                  <a:gs pos="0">
                    <a:srgbClr val="66FF33">
                      <a:alpha val="67000"/>
                    </a:srgbClr>
                  </a:gs>
                  <a:gs pos="100000">
                    <a:srgbClr val="A9FF8C">
                      <a:alpha val="62000"/>
                    </a:srgbClr>
                  </a:gs>
                </a:gsLst>
                <a:lin ang="5400000" scaled="0"/>
              </a:gra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10" name="可行解"/>
              <p:cNvSpPr txBox="1"/>
              <p:nvPr/>
            </p:nvSpPr>
            <p:spPr>
              <a:xfrm>
                <a:off x="0" y="8648"/>
                <a:ext cx="561340"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solidFill>
                      <a:srgbClr val="071215"/>
                    </a:solidFill>
                    <a:latin typeface="+mn-lt"/>
                    <a:ea typeface="+mn-ea"/>
                    <a:cs typeface="+mn-cs"/>
                    <a:sym typeface="Calibri"/>
                  </a:defRPr>
                </a:lvl1pPr>
              </a:lstStyle>
              <a:p>
                <a:r>
                  <a:t>可行解</a:t>
                </a:r>
              </a:p>
            </p:txBody>
          </p:sp>
        </p:grpSp>
        <p:grpSp>
          <p:nvGrpSpPr>
            <p:cNvPr id="514" name="AutoShape 33"/>
            <p:cNvGrpSpPr/>
            <p:nvPr/>
          </p:nvGrpSpPr>
          <p:grpSpPr>
            <a:xfrm>
              <a:off x="3373437" y="5655469"/>
              <a:ext cx="742157" cy="399654"/>
              <a:chOff x="0" y="0"/>
              <a:chExt cx="742156" cy="399653"/>
            </a:xfrm>
          </p:grpSpPr>
          <p:sp>
            <p:nvSpPr>
              <p:cNvPr id="512" name="形状"/>
              <p:cNvSpPr/>
              <p:nvPr/>
            </p:nvSpPr>
            <p:spPr>
              <a:xfrm>
                <a:off x="0" y="0"/>
                <a:ext cx="742157" cy="399654"/>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gradFill flip="none" rotWithShape="1">
                <a:gsLst>
                  <a:gs pos="0">
                    <a:srgbClr val="66FF33">
                      <a:alpha val="67000"/>
                    </a:srgbClr>
                  </a:gs>
                  <a:gs pos="100000">
                    <a:srgbClr val="A9FF8C">
                      <a:alpha val="62000"/>
                    </a:srgbClr>
                  </a:gs>
                </a:gsLst>
                <a:lin ang="5400000" scaled="0"/>
              </a:gra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13" name="可行解"/>
              <p:cNvSpPr txBox="1"/>
              <p:nvPr/>
            </p:nvSpPr>
            <p:spPr>
              <a:xfrm>
                <a:off x="0" y="8648"/>
                <a:ext cx="561340"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solidFill>
                      <a:srgbClr val="071215"/>
                    </a:solidFill>
                    <a:latin typeface="+mn-lt"/>
                    <a:ea typeface="+mn-ea"/>
                    <a:cs typeface="+mn-cs"/>
                    <a:sym typeface="Calibri"/>
                  </a:defRPr>
                </a:lvl1pPr>
              </a:lstStyle>
              <a:p>
                <a:r>
                  <a:t>可行解</a:t>
                </a:r>
              </a:p>
            </p:txBody>
          </p:sp>
        </p:grpSp>
        <p:grpSp>
          <p:nvGrpSpPr>
            <p:cNvPr id="517" name="AutoShape 34"/>
            <p:cNvGrpSpPr/>
            <p:nvPr/>
          </p:nvGrpSpPr>
          <p:grpSpPr>
            <a:xfrm>
              <a:off x="5195094" y="5655469"/>
              <a:ext cx="742157" cy="399654"/>
              <a:chOff x="0" y="0"/>
              <a:chExt cx="742156" cy="399653"/>
            </a:xfrm>
          </p:grpSpPr>
          <p:sp>
            <p:nvSpPr>
              <p:cNvPr id="515" name="形状"/>
              <p:cNvSpPr/>
              <p:nvPr/>
            </p:nvSpPr>
            <p:spPr>
              <a:xfrm>
                <a:off x="0" y="0"/>
                <a:ext cx="742157" cy="399654"/>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gradFill flip="none" rotWithShape="1">
                <a:gsLst>
                  <a:gs pos="0">
                    <a:srgbClr val="66FF33">
                      <a:alpha val="67000"/>
                    </a:srgbClr>
                  </a:gs>
                  <a:gs pos="100000">
                    <a:srgbClr val="A9FF8C">
                      <a:alpha val="62000"/>
                    </a:srgbClr>
                  </a:gs>
                </a:gsLst>
                <a:lin ang="5400000" scaled="0"/>
              </a:gra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16" name="可行解"/>
              <p:cNvSpPr txBox="1"/>
              <p:nvPr/>
            </p:nvSpPr>
            <p:spPr>
              <a:xfrm>
                <a:off x="0" y="8648"/>
                <a:ext cx="561340"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solidFill>
                      <a:srgbClr val="071215"/>
                    </a:solidFill>
                    <a:latin typeface="+mn-lt"/>
                    <a:ea typeface="+mn-ea"/>
                    <a:cs typeface="+mn-cs"/>
                    <a:sym typeface="Calibri"/>
                  </a:defRPr>
                </a:lvl1pPr>
              </a:lstStyle>
              <a:p>
                <a:r>
                  <a:t>可行解</a:t>
                </a:r>
              </a:p>
            </p:txBody>
          </p:sp>
        </p:grpSp>
        <p:grpSp>
          <p:nvGrpSpPr>
            <p:cNvPr id="520" name="AutoShape 35"/>
            <p:cNvGrpSpPr/>
            <p:nvPr/>
          </p:nvGrpSpPr>
          <p:grpSpPr>
            <a:xfrm>
              <a:off x="4317999" y="5655469"/>
              <a:ext cx="742158" cy="399654"/>
              <a:chOff x="0" y="0"/>
              <a:chExt cx="742156" cy="399653"/>
            </a:xfrm>
          </p:grpSpPr>
          <p:sp>
            <p:nvSpPr>
              <p:cNvPr id="518" name="形状"/>
              <p:cNvSpPr/>
              <p:nvPr/>
            </p:nvSpPr>
            <p:spPr>
              <a:xfrm>
                <a:off x="0" y="0"/>
                <a:ext cx="742157" cy="399654"/>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gradFill flip="none" rotWithShape="1">
                <a:gsLst>
                  <a:gs pos="0">
                    <a:srgbClr val="66FF33">
                      <a:alpha val="67000"/>
                    </a:srgbClr>
                  </a:gs>
                  <a:gs pos="100000">
                    <a:srgbClr val="A9FF8C">
                      <a:alpha val="62000"/>
                    </a:srgbClr>
                  </a:gs>
                </a:gsLst>
                <a:lin ang="5400000" scaled="0"/>
              </a:grad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19" name="可行解"/>
              <p:cNvSpPr txBox="1"/>
              <p:nvPr/>
            </p:nvSpPr>
            <p:spPr>
              <a:xfrm>
                <a:off x="0" y="8648"/>
                <a:ext cx="561340"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solidFill>
                      <a:srgbClr val="071215"/>
                    </a:solidFill>
                    <a:latin typeface="+mn-lt"/>
                    <a:ea typeface="+mn-ea"/>
                    <a:cs typeface="+mn-cs"/>
                    <a:sym typeface="Calibri"/>
                  </a:defRPr>
                </a:lvl1pPr>
              </a:lstStyle>
              <a:p>
                <a:r>
                  <a:t>可行解</a:t>
                </a:r>
              </a:p>
            </p:txBody>
          </p:sp>
        </p:grpSp>
        <p:sp>
          <p:nvSpPr>
            <p:cNvPr id="584" name="AutoShape 37"/>
            <p:cNvSpPr/>
            <p:nvPr/>
          </p:nvSpPr>
          <p:spPr>
            <a:xfrm>
              <a:off x="3388932" y="1024614"/>
              <a:ext cx="1115980" cy="423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585" name="AutoShape 38"/>
            <p:cNvSpPr/>
            <p:nvPr/>
          </p:nvSpPr>
          <p:spPr>
            <a:xfrm>
              <a:off x="4925218" y="1086643"/>
              <a:ext cx="1" cy="2992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586" name="AutoShape 39"/>
            <p:cNvSpPr/>
            <p:nvPr/>
          </p:nvSpPr>
          <p:spPr>
            <a:xfrm>
              <a:off x="5346811" y="1019771"/>
              <a:ext cx="1180877" cy="4329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587" name="AutoShape 40"/>
            <p:cNvSpPr/>
            <p:nvPr/>
          </p:nvSpPr>
          <p:spPr>
            <a:xfrm>
              <a:off x="2576513" y="1828799"/>
              <a:ext cx="244476"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588" name="AutoShape 41"/>
            <p:cNvSpPr/>
            <p:nvPr/>
          </p:nvSpPr>
          <p:spPr>
            <a:xfrm>
              <a:off x="3079353" y="1828799"/>
              <a:ext cx="183357" cy="366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589" name="AutoShape 42"/>
            <p:cNvSpPr/>
            <p:nvPr/>
          </p:nvSpPr>
          <p:spPr>
            <a:xfrm>
              <a:off x="3384128" y="1779276"/>
              <a:ext cx="1125587" cy="4657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590" name="AutoShape 43"/>
            <p:cNvSpPr/>
            <p:nvPr/>
          </p:nvSpPr>
          <p:spPr>
            <a:xfrm>
              <a:off x="5342861" y="1774400"/>
              <a:ext cx="1188777" cy="4755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591" name="AutoShape 44"/>
            <p:cNvSpPr/>
            <p:nvPr/>
          </p:nvSpPr>
          <p:spPr>
            <a:xfrm>
              <a:off x="6655196" y="1828799"/>
              <a:ext cx="183358"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592" name="AutoShape 45"/>
            <p:cNvSpPr/>
            <p:nvPr/>
          </p:nvSpPr>
          <p:spPr>
            <a:xfrm>
              <a:off x="7096918" y="1828799"/>
              <a:ext cx="244476" cy="366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593" name="AutoShape 46"/>
            <p:cNvSpPr/>
            <p:nvPr/>
          </p:nvSpPr>
          <p:spPr>
            <a:xfrm>
              <a:off x="2663392" y="2638424"/>
              <a:ext cx="408061" cy="2992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594" name="AutoShape 47"/>
            <p:cNvSpPr/>
            <p:nvPr/>
          </p:nvSpPr>
          <p:spPr>
            <a:xfrm>
              <a:off x="3373437" y="2638424"/>
              <a:ext cx="1" cy="299245"/>
            </a:xfrm>
            <a:custGeom>
              <a:avLst/>
              <a:gdLst/>
              <a:ahLst/>
              <a:cxnLst>
                <a:cxn ang="0">
                  <a:pos x="wd2" y="hd2"/>
                </a:cxn>
                <a:cxn ang="5400000">
                  <a:pos x="wd2" y="hd2"/>
                </a:cxn>
                <a:cxn ang="10800000">
                  <a:pos x="wd2" y="hd2"/>
                </a:cxn>
                <a:cxn ang="16200000">
                  <a:pos x="wd2" y="hd2"/>
                </a:cxn>
              </a:cxnLst>
              <a:rect l="0" t="0" r="r" b="b"/>
              <a:pathLst>
                <a:path h="21600" extrusionOk="0">
                  <a:moveTo>
                    <a:pt x="0" y="0"/>
                  </a:moveTo>
                  <a:cubicBezTo>
                    <a:pt x="0" y="7200"/>
                    <a:pt x="0" y="14400"/>
                    <a:pt x="0" y="21600"/>
                  </a:cubicBezTo>
                </a:path>
              </a:pathLst>
            </a:custGeom>
            <a:ln w="38100">
              <a:solidFill>
                <a:srgbClr val="00B050"/>
              </a:solidFill>
              <a:tailEnd type="triangle"/>
            </a:ln>
          </p:spPr>
          <p:txBody>
            <a:bodyPr/>
            <a:lstStyle/>
            <a:p>
              <a:endParaRPr/>
            </a:p>
          </p:txBody>
        </p:sp>
        <p:sp>
          <p:nvSpPr>
            <p:cNvPr id="595" name="AutoShape 48"/>
            <p:cNvSpPr/>
            <p:nvPr/>
          </p:nvSpPr>
          <p:spPr>
            <a:xfrm>
              <a:off x="3675422" y="2638424"/>
              <a:ext cx="408061" cy="2992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596" name="AutoShape 49"/>
            <p:cNvSpPr/>
            <p:nvPr/>
          </p:nvSpPr>
          <p:spPr>
            <a:xfrm>
              <a:off x="7680288" y="2638424"/>
              <a:ext cx="258439" cy="2992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597" name="AutoShape 50"/>
            <p:cNvSpPr/>
            <p:nvPr/>
          </p:nvSpPr>
          <p:spPr>
            <a:xfrm>
              <a:off x="6213114" y="2638424"/>
              <a:ext cx="190429" cy="2992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598" name="AutoShape 51"/>
            <p:cNvSpPr/>
            <p:nvPr/>
          </p:nvSpPr>
          <p:spPr>
            <a:xfrm>
              <a:off x="6705527" y="2638424"/>
              <a:ext cx="217633" cy="2992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599" name="AutoShape 52"/>
            <p:cNvSpPr/>
            <p:nvPr/>
          </p:nvSpPr>
          <p:spPr>
            <a:xfrm>
              <a:off x="6948978" y="2606313"/>
              <a:ext cx="716473" cy="3353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00" name="AutoShape 53"/>
            <p:cNvSpPr/>
            <p:nvPr/>
          </p:nvSpPr>
          <p:spPr>
            <a:xfrm>
              <a:off x="2361406" y="3380581"/>
              <a:ext cx="1" cy="299244"/>
            </a:xfrm>
            <a:custGeom>
              <a:avLst/>
              <a:gdLst/>
              <a:ahLst/>
              <a:cxnLst>
                <a:cxn ang="0">
                  <a:pos x="wd2" y="hd2"/>
                </a:cxn>
                <a:cxn ang="5400000">
                  <a:pos x="wd2" y="hd2"/>
                </a:cxn>
                <a:cxn ang="10800000">
                  <a:pos x="wd2" y="hd2"/>
                </a:cxn>
                <a:cxn ang="16200000">
                  <a:pos x="wd2" y="hd2"/>
                </a:cxn>
              </a:cxnLst>
              <a:rect l="0" t="0" r="r" b="b"/>
              <a:pathLst>
                <a:path h="21600" extrusionOk="0">
                  <a:moveTo>
                    <a:pt x="0" y="0"/>
                  </a:moveTo>
                  <a:cubicBezTo>
                    <a:pt x="0" y="7200"/>
                    <a:pt x="0" y="14400"/>
                    <a:pt x="0" y="21600"/>
                  </a:cubicBezTo>
                </a:path>
              </a:pathLst>
            </a:custGeom>
            <a:ln w="38100">
              <a:solidFill>
                <a:srgbClr val="00B050"/>
              </a:solidFill>
              <a:tailEnd type="triangle"/>
            </a:ln>
          </p:spPr>
          <p:txBody>
            <a:bodyPr/>
            <a:lstStyle/>
            <a:p>
              <a:endParaRPr/>
            </a:p>
          </p:txBody>
        </p:sp>
        <p:sp>
          <p:nvSpPr>
            <p:cNvPr id="601" name="AutoShape 54"/>
            <p:cNvSpPr/>
            <p:nvPr/>
          </p:nvSpPr>
          <p:spPr>
            <a:xfrm>
              <a:off x="2683524" y="3380581"/>
              <a:ext cx="435264" cy="2992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02" name="AutoShape 55"/>
            <p:cNvSpPr/>
            <p:nvPr/>
          </p:nvSpPr>
          <p:spPr>
            <a:xfrm>
              <a:off x="2784623" y="3304606"/>
              <a:ext cx="1312567" cy="4511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03" name="AutoShape 56"/>
            <p:cNvSpPr/>
            <p:nvPr/>
          </p:nvSpPr>
          <p:spPr>
            <a:xfrm>
              <a:off x="2785268" y="3258327"/>
              <a:ext cx="2323307" cy="5437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04" name="AutoShape 57"/>
            <p:cNvSpPr/>
            <p:nvPr/>
          </p:nvSpPr>
          <p:spPr>
            <a:xfrm>
              <a:off x="2785268" y="3234326"/>
              <a:ext cx="3335338" cy="5917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05" name="AutoShape 58"/>
            <p:cNvSpPr/>
            <p:nvPr/>
          </p:nvSpPr>
          <p:spPr>
            <a:xfrm>
              <a:off x="2785268" y="3219677"/>
              <a:ext cx="4347371" cy="6210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06" name="AutoShape 59"/>
            <p:cNvSpPr/>
            <p:nvPr/>
          </p:nvSpPr>
          <p:spPr>
            <a:xfrm>
              <a:off x="6468484" y="3357273"/>
              <a:ext cx="691720" cy="3458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07" name="AutoShape 60"/>
            <p:cNvSpPr/>
            <p:nvPr/>
          </p:nvSpPr>
          <p:spPr>
            <a:xfrm>
              <a:off x="6213113" y="3380581"/>
              <a:ext cx="190429" cy="2992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08" name="AutoShape 61"/>
            <p:cNvSpPr/>
            <p:nvPr/>
          </p:nvSpPr>
          <p:spPr>
            <a:xfrm>
              <a:off x="5693496" y="3380581"/>
              <a:ext cx="217633" cy="2992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09" name="AutoShape 62"/>
            <p:cNvSpPr/>
            <p:nvPr/>
          </p:nvSpPr>
          <p:spPr>
            <a:xfrm>
              <a:off x="4922432" y="3351398"/>
              <a:ext cx="747730" cy="3576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10" name="AutoShape 63"/>
            <p:cNvSpPr/>
            <p:nvPr/>
          </p:nvSpPr>
          <p:spPr>
            <a:xfrm>
              <a:off x="3864768" y="3278676"/>
              <a:ext cx="1783557" cy="5030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11" name="AutoShape 64"/>
            <p:cNvSpPr/>
            <p:nvPr/>
          </p:nvSpPr>
          <p:spPr>
            <a:xfrm>
              <a:off x="2785268" y="3243897"/>
              <a:ext cx="2863057" cy="5726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12" name="AutoShape 65"/>
            <p:cNvSpPr/>
            <p:nvPr/>
          </p:nvSpPr>
          <p:spPr>
            <a:xfrm>
              <a:off x="2338484" y="4122737"/>
              <a:ext cx="11721" cy="2316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13" name="AutoShape 66"/>
            <p:cNvSpPr/>
            <p:nvPr/>
          </p:nvSpPr>
          <p:spPr>
            <a:xfrm>
              <a:off x="2663859" y="4122737"/>
              <a:ext cx="316435" cy="2316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14" name="AutoShape 67"/>
            <p:cNvSpPr/>
            <p:nvPr/>
          </p:nvSpPr>
          <p:spPr>
            <a:xfrm>
              <a:off x="3676148" y="4122737"/>
              <a:ext cx="246116" cy="2316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15" name="AutoShape 68"/>
            <p:cNvSpPr/>
            <p:nvPr/>
          </p:nvSpPr>
          <p:spPr>
            <a:xfrm>
              <a:off x="4688436" y="4122737"/>
              <a:ext cx="175798" cy="2316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16" name="AutoShape 69"/>
            <p:cNvSpPr/>
            <p:nvPr/>
          </p:nvSpPr>
          <p:spPr>
            <a:xfrm>
              <a:off x="5655659" y="4122737"/>
              <a:ext cx="128919" cy="2316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17" name="AutoShape 70"/>
            <p:cNvSpPr/>
            <p:nvPr/>
          </p:nvSpPr>
          <p:spPr>
            <a:xfrm>
              <a:off x="6645286" y="4122737"/>
              <a:ext cx="105479" cy="2316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18" name="AutoShape 71"/>
            <p:cNvSpPr/>
            <p:nvPr/>
          </p:nvSpPr>
          <p:spPr>
            <a:xfrm>
              <a:off x="7919590" y="4118798"/>
              <a:ext cx="393329" cy="2356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19" name="AutoShape 72"/>
            <p:cNvSpPr/>
            <p:nvPr/>
          </p:nvSpPr>
          <p:spPr>
            <a:xfrm>
              <a:off x="6930589" y="4107588"/>
              <a:ext cx="471925" cy="25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20" name="AutoShape 73"/>
            <p:cNvSpPr/>
            <p:nvPr/>
          </p:nvSpPr>
          <p:spPr>
            <a:xfrm>
              <a:off x="5188611" y="4122737"/>
              <a:ext cx="175797" cy="2316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21" name="AutoShape 74"/>
            <p:cNvSpPr/>
            <p:nvPr/>
          </p:nvSpPr>
          <p:spPr>
            <a:xfrm>
              <a:off x="4387048" y="4723324"/>
              <a:ext cx="468702" cy="3058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22" name="AutoShape 75"/>
            <p:cNvSpPr/>
            <p:nvPr/>
          </p:nvSpPr>
          <p:spPr>
            <a:xfrm>
              <a:off x="5424972" y="4789954"/>
              <a:ext cx="248345" cy="2392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23" name="AutoShape 76"/>
            <p:cNvSpPr/>
            <p:nvPr/>
          </p:nvSpPr>
          <p:spPr>
            <a:xfrm>
              <a:off x="5707469" y="4729260"/>
              <a:ext cx="750481" cy="3098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24" name="AutoShape 77"/>
            <p:cNvSpPr/>
            <p:nvPr/>
          </p:nvSpPr>
          <p:spPr>
            <a:xfrm>
              <a:off x="5073573" y="4758966"/>
              <a:ext cx="66789" cy="2702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25" name="AutoShape 78"/>
            <p:cNvSpPr/>
            <p:nvPr/>
          </p:nvSpPr>
          <p:spPr>
            <a:xfrm>
              <a:off x="2717800" y="4661041"/>
              <a:ext cx="1918495" cy="4566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26" name="AutoShape 79"/>
            <p:cNvSpPr/>
            <p:nvPr/>
          </p:nvSpPr>
          <p:spPr>
            <a:xfrm>
              <a:off x="4134644" y="5463314"/>
              <a:ext cx="550266" cy="2293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27" name="AutoShape 80"/>
            <p:cNvSpPr/>
            <p:nvPr/>
          </p:nvSpPr>
          <p:spPr>
            <a:xfrm>
              <a:off x="4872253" y="5472112"/>
              <a:ext cx="137507" cy="1643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28" name="AutoShape 81"/>
            <p:cNvSpPr/>
            <p:nvPr/>
          </p:nvSpPr>
          <p:spPr>
            <a:xfrm>
              <a:off x="5331005" y="5472112"/>
              <a:ext cx="100839" cy="1643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29" name="AutoShape 82"/>
            <p:cNvSpPr/>
            <p:nvPr/>
          </p:nvSpPr>
          <p:spPr>
            <a:xfrm>
              <a:off x="5652251" y="5472112"/>
              <a:ext cx="400887" cy="1941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30" name="AutoShape 83"/>
            <p:cNvSpPr/>
            <p:nvPr/>
          </p:nvSpPr>
          <p:spPr>
            <a:xfrm>
              <a:off x="4925218" y="1828799"/>
              <a:ext cx="1" cy="3667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31" name="AutoShape 84"/>
            <p:cNvSpPr/>
            <p:nvPr/>
          </p:nvSpPr>
          <p:spPr>
            <a:xfrm>
              <a:off x="5267270" y="2638296"/>
              <a:ext cx="462866" cy="2995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32" name="AutoShape 85"/>
            <p:cNvSpPr/>
            <p:nvPr/>
          </p:nvSpPr>
          <p:spPr>
            <a:xfrm>
              <a:off x="4546527" y="2638424"/>
              <a:ext cx="217633" cy="2992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sp>
          <p:nvSpPr>
            <p:cNvPr id="633" name="AutoShape 86"/>
            <p:cNvSpPr/>
            <p:nvPr/>
          </p:nvSpPr>
          <p:spPr>
            <a:xfrm>
              <a:off x="7727625" y="3380581"/>
              <a:ext cx="231235" cy="2992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B050"/>
              </a:solidFill>
              <a:tailEnd type="triangle"/>
            </a:ln>
          </p:spPr>
          <p:txBody>
            <a:bodyPr/>
            <a:lstStyle/>
            <a:p>
              <a:endParaRPr/>
            </a:p>
          </p:txBody>
        </p:sp>
        <p:grpSp>
          <p:nvGrpSpPr>
            <p:cNvPr id="574" name="AutoShape 87"/>
            <p:cNvGrpSpPr/>
            <p:nvPr/>
          </p:nvGrpSpPr>
          <p:grpSpPr>
            <a:xfrm>
              <a:off x="8096250" y="3698874"/>
              <a:ext cx="944564" cy="404815"/>
              <a:chOff x="0" y="0"/>
              <a:chExt cx="944562" cy="404813"/>
            </a:xfrm>
          </p:grpSpPr>
          <p:sp>
            <p:nvSpPr>
              <p:cNvPr id="572" name="形状"/>
              <p:cNvSpPr/>
              <p:nvPr/>
            </p:nvSpPr>
            <p:spPr>
              <a:xfrm>
                <a:off x="0" y="-1"/>
                <a:ext cx="944564"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91" y="0"/>
                      <a:pt x="1543" y="0"/>
                    </a:cubicBezTo>
                    <a:lnTo>
                      <a:pt x="20057" y="0"/>
                    </a:lnTo>
                    <a:cubicBezTo>
                      <a:pt x="20909" y="0"/>
                      <a:pt x="21600" y="1612"/>
                      <a:pt x="21600" y="3600"/>
                    </a:cubicBezTo>
                    <a:lnTo>
                      <a:pt x="21600" y="18000"/>
                    </a:lnTo>
                    <a:cubicBezTo>
                      <a:pt x="21600" y="19988"/>
                      <a:pt x="20909" y="21600"/>
                      <a:pt x="20057" y="21600"/>
                    </a:cubicBezTo>
                    <a:lnTo>
                      <a:pt x="1543" y="21600"/>
                    </a:lnTo>
                    <a:cubicBezTo>
                      <a:pt x="691"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73" name="转换桥方法"/>
              <p:cNvSpPr txBox="1"/>
              <p:nvPr/>
            </p:nvSpPr>
            <p:spPr>
              <a:xfrm>
                <a:off x="33733" y="48736"/>
                <a:ext cx="8661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转换桥方法</a:t>
                </a:r>
              </a:p>
            </p:txBody>
          </p:sp>
        </p:grpSp>
        <p:sp>
          <p:nvSpPr>
            <p:cNvPr id="634" name="AutoShape 88"/>
            <p:cNvSpPr/>
            <p:nvPr/>
          </p:nvSpPr>
          <p:spPr>
            <a:xfrm>
              <a:off x="8260844" y="3380581"/>
              <a:ext cx="176827" cy="2992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635" name="AutoShape 89"/>
            <p:cNvSpPr/>
            <p:nvPr/>
          </p:nvSpPr>
          <p:spPr>
            <a:xfrm>
              <a:off x="8602137" y="4122737"/>
              <a:ext cx="35160" cy="2316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B050"/>
              </a:solidFill>
              <a:tailEnd type="triangle"/>
            </a:ln>
          </p:spPr>
          <p:txBody>
            <a:bodyPr/>
            <a:lstStyle/>
            <a:p>
              <a:endParaRPr/>
            </a:p>
          </p:txBody>
        </p:sp>
        <p:sp>
          <p:nvSpPr>
            <p:cNvPr id="577" name="Line 90"/>
            <p:cNvSpPr/>
            <p:nvPr/>
          </p:nvSpPr>
          <p:spPr>
            <a:xfrm flipH="1">
              <a:off x="3710780" y="1809749"/>
              <a:ext cx="877095" cy="404815"/>
            </a:xfrm>
            <a:prstGeom prst="line">
              <a:avLst/>
            </a:prstGeom>
            <a:ln>
              <a:solidFill>
                <a:srgbClr val="00B050"/>
              </a:solidFill>
              <a:tailEnd type="triangle"/>
            </a:ln>
          </p:spPr>
          <p:txBody>
            <a:bodyPr lIns="45718" tIns="45718" rIns="45718" bIns="45718"/>
            <a:lstStyle/>
            <a:p>
              <a:endParaRPr/>
            </a:p>
          </p:txBody>
        </p:sp>
        <p:sp>
          <p:nvSpPr>
            <p:cNvPr id="578" name="Line 91"/>
            <p:cNvSpPr/>
            <p:nvPr/>
          </p:nvSpPr>
          <p:spPr>
            <a:xfrm>
              <a:off x="5262562" y="1809749"/>
              <a:ext cx="1146970" cy="404815"/>
            </a:xfrm>
            <a:prstGeom prst="line">
              <a:avLst/>
            </a:prstGeom>
            <a:ln>
              <a:solidFill>
                <a:srgbClr val="00B050"/>
              </a:solidFill>
              <a:tailEnd type="triangle"/>
            </a:ln>
          </p:spPr>
          <p:txBody>
            <a:bodyPr lIns="45718" tIns="45718" rIns="45718" bIns="45718"/>
            <a:lstStyle/>
            <a:p>
              <a:endParaRPr/>
            </a:p>
          </p:txBody>
        </p:sp>
        <p:grpSp>
          <p:nvGrpSpPr>
            <p:cNvPr id="581" name="AutoShape 92"/>
            <p:cNvGrpSpPr/>
            <p:nvPr/>
          </p:nvGrpSpPr>
          <p:grpSpPr>
            <a:xfrm>
              <a:off x="5802312" y="662781"/>
              <a:ext cx="809626" cy="404814"/>
              <a:chOff x="0" y="0"/>
              <a:chExt cx="809625" cy="404813"/>
            </a:xfrm>
          </p:grpSpPr>
          <p:sp>
            <p:nvSpPr>
              <p:cNvPr id="579" name="形状"/>
              <p:cNvSpPr/>
              <p:nvPr/>
            </p:nvSpPr>
            <p:spPr>
              <a:xfrm>
                <a:off x="0" y="-1"/>
                <a:ext cx="809626" cy="40481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806" y="0"/>
                      <a:pt x="1800" y="0"/>
                    </a:cubicBezTo>
                    <a:lnTo>
                      <a:pt x="19800" y="0"/>
                    </a:lnTo>
                    <a:cubicBezTo>
                      <a:pt x="20794" y="0"/>
                      <a:pt x="21600" y="1612"/>
                      <a:pt x="21600" y="3600"/>
                    </a:cubicBezTo>
                    <a:lnTo>
                      <a:pt x="21600" y="18000"/>
                    </a:lnTo>
                    <a:cubicBezTo>
                      <a:pt x="21600" y="19988"/>
                      <a:pt x="20794" y="21600"/>
                      <a:pt x="19800" y="21600"/>
                    </a:cubicBezTo>
                    <a:lnTo>
                      <a:pt x="1800" y="21600"/>
                    </a:lnTo>
                    <a:cubicBezTo>
                      <a:pt x="806" y="21600"/>
                      <a:pt x="0" y="19988"/>
                      <a:pt x="0" y="18000"/>
                    </a:cubicBezTo>
                    <a:close/>
                  </a:path>
                </a:pathLst>
              </a:custGeom>
              <a:noFill/>
              <a:ln w="38100" cap="flat">
                <a:solidFill>
                  <a:srgbClr val="00B050"/>
                </a:solidFill>
                <a:prstDash val="solid"/>
                <a:miter lim="8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80" name="拓展分析"/>
              <p:cNvSpPr txBox="1"/>
              <p:nvPr/>
            </p:nvSpPr>
            <p:spPr>
              <a:xfrm>
                <a:off x="33733" y="48736"/>
                <a:ext cx="713741" cy="307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1200" b="1">
                    <a:latin typeface="+mn-lt"/>
                    <a:ea typeface="+mn-ea"/>
                    <a:cs typeface="+mn-cs"/>
                    <a:sym typeface="Calibri"/>
                  </a:defRPr>
                </a:lvl1pPr>
              </a:lstStyle>
              <a:p>
                <a:r>
                  <a:t>拓展分析</a:t>
                </a:r>
              </a:p>
            </p:txBody>
          </p:sp>
        </p:grpSp>
        <p:sp>
          <p:nvSpPr>
            <p:cNvPr id="582" name="Line 93"/>
            <p:cNvSpPr/>
            <p:nvPr/>
          </p:nvSpPr>
          <p:spPr>
            <a:xfrm>
              <a:off x="5330030" y="797718"/>
              <a:ext cx="472282" cy="1"/>
            </a:xfrm>
            <a:prstGeom prst="line">
              <a:avLst/>
            </a:prstGeom>
            <a:ln>
              <a:solidFill>
                <a:srgbClr val="00B050"/>
              </a:solidFill>
              <a:tailEnd type="triangle"/>
            </a:ln>
          </p:spPr>
          <p:txBody>
            <a:bodyPr lIns="45718" tIns="45718" rIns="45718" bIns="45718"/>
            <a:lstStyle/>
            <a:p>
              <a:endParaRPr/>
            </a:p>
          </p:txBody>
        </p:sp>
        <p:sp>
          <p:nvSpPr>
            <p:cNvPr id="583" name="Line 94"/>
            <p:cNvSpPr/>
            <p:nvPr/>
          </p:nvSpPr>
          <p:spPr>
            <a:xfrm flipH="1">
              <a:off x="5397500" y="932655"/>
              <a:ext cx="404814" cy="1"/>
            </a:xfrm>
            <a:prstGeom prst="line">
              <a:avLst/>
            </a:prstGeom>
            <a:ln>
              <a:solidFill>
                <a:srgbClr val="00B050"/>
              </a:solidFill>
              <a:tailEnd type="triangle"/>
            </a:ln>
          </p:spPr>
          <p:txBody>
            <a:bodyPr lIns="45718" tIns="45718" rIns="45718" bIns="45718"/>
            <a:lstStyle/>
            <a:p>
              <a:endParaRPr/>
            </a:p>
          </p:txBody>
        </p:sp>
      </p:grpSp>
      <p:sp>
        <p:nvSpPr>
          <p:cNvPr id="168" name="Rectangle 1_2">
            <a:extLst>
              <a:ext uri="{FF2B5EF4-FFF2-40B4-BE49-F238E27FC236}">
                <a16:creationId xmlns:a16="http://schemas.microsoft.com/office/drawing/2014/main" id="{3FE54F99-1DB4-4723-8BA2-61EE2FDCC59E}"/>
              </a:ext>
            </a:extLst>
          </p:cNvPr>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defRPr>
                <a:solidFill>
                  <a:srgbClr val="FFFFFF"/>
                </a:solidFill>
                <a:latin typeface="+mn-lt"/>
                <a:ea typeface="+mn-ea"/>
                <a:cs typeface="+mn-cs"/>
                <a:sym typeface="Calibri"/>
              </a:defRPr>
            </a:pPr>
            <a:r>
              <a:rPr lang="zh-CN" altLang="en-US" sz="4000" dirty="0"/>
              <a:t>   附件</a:t>
            </a:r>
            <a:endParaRPr sz="4000"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标题 1"/>
          <p:cNvSpPr txBox="1">
            <a:spLocks noGrp="1"/>
          </p:cNvSpPr>
          <p:nvPr>
            <p:ph type="title"/>
          </p:nvPr>
        </p:nvSpPr>
        <p:spPr>
          <a:xfrm>
            <a:off x="533398" y="7788"/>
            <a:ext cx="9721851" cy="936108"/>
          </a:xfrm>
          <a:prstGeom prst="rect">
            <a:avLst/>
          </a:prstGeom>
        </p:spPr>
        <p:txBody>
          <a:bodyPr/>
          <a:lstStyle/>
          <a:p>
            <a:r>
              <a:t>训练题举例——挑战矛盾</a:t>
            </a:r>
          </a:p>
        </p:txBody>
      </p:sp>
      <p:pic>
        <p:nvPicPr>
          <p:cNvPr id="638" name="内容占位符 4" descr="内容占位符 4"/>
          <p:cNvPicPr>
            <a:picLocks noChangeAspect="1"/>
          </p:cNvPicPr>
          <p:nvPr/>
        </p:nvPicPr>
        <p:blipFill>
          <a:blip r:embed="rId2">
            <a:extLst/>
          </a:blip>
          <a:stretch>
            <a:fillRect/>
          </a:stretch>
        </p:blipFill>
        <p:spPr>
          <a:xfrm>
            <a:off x="7607539" y="3691095"/>
            <a:ext cx="2269254" cy="2447071"/>
          </a:xfrm>
          <a:prstGeom prst="rect">
            <a:avLst/>
          </a:prstGeom>
          <a:ln w="12700">
            <a:miter lim="400000"/>
          </a:ln>
        </p:spPr>
      </p:pic>
      <p:sp>
        <p:nvSpPr>
          <p:cNvPr id="639" name="矩形 5"/>
          <p:cNvSpPr txBox="1"/>
          <p:nvPr/>
        </p:nvSpPr>
        <p:spPr>
          <a:xfrm>
            <a:off x="533398" y="1498310"/>
            <a:ext cx="6814344" cy="34163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b="1">
                <a:latin typeface="Arial"/>
                <a:ea typeface="Arial"/>
                <a:cs typeface="Arial"/>
                <a:sym typeface="Arial"/>
              </a:defRPr>
            </a:pPr>
            <a:r>
              <a:rPr lang="zh-CN" altLang="en-US" dirty="0">
                <a:latin typeface="+mn-lt"/>
                <a:ea typeface="+mn-ea"/>
                <a:cs typeface="+mn-cs"/>
                <a:sym typeface="Calibri"/>
              </a:rPr>
              <a:t>思维训练题举例</a:t>
            </a:r>
            <a:endParaRPr lang="en-US" altLang="zh-CN" dirty="0">
              <a:latin typeface="+mn-lt"/>
              <a:ea typeface="+mn-ea"/>
              <a:cs typeface="+mn-cs"/>
              <a:sym typeface="Calibri"/>
            </a:endParaRPr>
          </a:p>
          <a:p>
            <a:pPr>
              <a:defRPr sz="2400" b="1">
                <a:latin typeface="Arial"/>
                <a:ea typeface="Arial"/>
                <a:cs typeface="Arial"/>
                <a:sym typeface="Arial"/>
              </a:defRPr>
            </a:pPr>
            <a:endParaRPr lang="en-US" altLang="zh-CN" dirty="0">
              <a:latin typeface="+mn-lt"/>
              <a:ea typeface="+mn-ea"/>
              <a:cs typeface="+mn-cs"/>
              <a:sym typeface="Calibri"/>
            </a:endParaRPr>
          </a:p>
          <a:p>
            <a:pPr>
              <a:defRPr sz="2400" b="1">
                <a:latin typeface="Arial"/>
                <a:ea typeface="Arial"/>
                <a:cs typeface="Arial"/>
                <a:sym typeface="Arial"/>
              </a:defRPr>
            </a:pPr>
            <a:r>
              <a:rPr dirty="0">
                <a:latin typeface="黑体" panose="02010609060101010101" pitchFamily="49" charset="-122"/>
                <a:ea typeface="黑体" panose="02010609060101010101" pitchFamily="49" charset="-122"/>
                <a:cs typeface="+mn-cs"/>
                <a:sym typeface="Calibri"/>
              </a:rPr>
              <a:t>有个卖矛和盾的人，称赞他的盾的坚固：</a:t>
            </a:r>
            <a:r>
              <a:rPr dirty="0">
                <a:latin typeface="黑体" panose="02010609060101010101" pitchFamily="49" charset="-122"/>
                <a:ea typeface="黑体" panose="02010609060101010101" pitchFamily="49" charset="-122"/>
              </a:rPr>
              <a:t>“</a:t>
            </a:r>
            <a:r>
              <a:rPr dirty="0">
                <a:latin typeface="黑体" panose="02010609060101010101" pitchFamily="49" charset="-122"/>
                <a:ea typeface="黑体" panose="02010609060101010101" pitchFamily="49" charset="-122"/>
                <a:cs typeface="+mn-cs"/>
                <a:sym typeface="Calibri"/>
              </a:rPr>
              <a:t>任何锋利的东西都穿不透它。</a:t>
            </a:r>
            <a:r>
              <a:rPr dirty="0">
                <a:latin typeface="黑体" panose="02010609060101010101" pitchFamily="49" charset="-122"/>
                <a:ea typeface="黑体" panose="02010609060101010101" pitchFamily="49" charset="-122"/>
              </a:rPr>
              <a:t>”</a:t>
            </a:r>
            <a:r>
              <a:rPr dirty="0">
                <a:latin typeface="黑体" panose="02010609060101010101" pitchFamily="49" charset="-122"/>
                <a:ea typeface="黑体" panose="02010609060101010101" pitchFamily="49" charset="-122"/>
                <a:cs typeface="+mn-cs"/>
                <a:sym typeface="Calibri"/>
              </a:rPr>
              <a:t>一会儿又赞美自己的矛，说：</a:t>
            </a:r>
            <a:r>
              <a:rPr dirty="0">
                <a:latin typeface="黑体" panose="02010609060101010101" pitchFamily="49" charset="-122"/>
                <a:ea typeface="黑体" panose="02010609060101010101" pitchFamily="49" charset="-122"/>
              </a:rPr>
              <a:t>“</a:t>
            </a:r>
            <a:r>
              <a:rPr dirty="0">
                <a:latin typeface="黑体" panose="02010609060101010101" pitchFamily="49" charset="-122"/>
                <a:ea typeface="黑体" panose="02010609060101010101" pitchFamily="49" charset="-122"/>
                <a:cs typeface="+mn-cs"/>
                <a:sym typeface="Calibri"/>
              </a:rPr>
              <a:t>我的矛锋利极了，什么坚固的东西都能刺穿。</a:t>
            </a:r>
            <a:r>
              <a:rPr dirty="0">
                <a:latin typeface="黑体" panose="02010609060101010101" pitchFamily="49" charset="-122"/>
                <a:ea typeface="黑体" panose="02010609060101010101" pitchFamily="49" charset="-122"/>
              </a:rPr>
              <a:t>”</a:t>
            </a:r>
            <a:r>
              <a:rPr dirty="0">
                <a:latin typeface="黑体" panose="02010609060101010101" pitchFamily="49" charset="-122"/>
                <a:ea typeface="黑体" panose="02010609060101010101" pitchFamily="49" charset="-122"/>
                <a:cs typeface="+mn-cs"/>
                <a:sym typeface="Calibri"/>
              </a:rPr>
              <a:t>有人问他：</a:t>
            </a:r>
            <a:r>
              <a:rPr dirty="0">
                <a:latin typeface="黑体" panose="02010609060101010101" pitchFamily="49" charset="-122"/>
                <a:ea typeface="黑体" panose="02010609060101010101" pitchFamily="49" charset="-122"/>
              </a:rPr>
              <a:t>“</a:t>
            </a:r>
            <a:r>
              <a:rPr dirty="0">
                <a:latin typeface="黑体" panose="02010609060101010101" pitchFamily="49" charset="-122"/>
                <a:ea typeface="黑体" panose="02010609060101010101" pitchFamily="49" charset="-122"/>
                <a:cs typeface="+mn-cs"/>
                <a:sym typeface="Calibri"/>
              </a:rPr>
              <a:t>用你的矛来刺你的盾，结果会怎么样呢？</a:t>
            </a:r>
            <a:r>
              <a:rPr dirty="0">
                <a:latin typeface="黑体" panose="02010609060101010101" pitchFamily="49" charset="-122"/>
                <a:ea typeface="黑体" panose="02010609060101010101" pitchFamily="49" charset="-122"/>
              </a:rPr>
              <a:t>”</a:t>
            </a:r>
            <a:r>
              <a:rPr dirty="0">
                <a:latin typeface="黑体" panose="02010609060101010101" pitchFamily="49" charset="-122"/>
                <a:ea typeface="黑体" panose="02010609060101010101" pitchFamily="49" charset="-122"/>
                <a:cs typeface="+mn-cs"/>
                <a:sym typeface="Calibri"/>
              </a:rPr>
              <a:t>那人便答不上话来了。</a:t>
            </a:r>
          </a:p>
          <a:p>
            <a:pPr>
              <a:defRPr sz="2400" b="1">
                <a:latin typeface="Arial"/>
                <a:ea typeface="Arial"/>
                <a:cs typeface="Arial"/>
                <a:sym typeface="Arial"/>
              </a:defRPr>
            </a:pPr>
            <a:endParaRPr dirty="0">
              <a:latin typeface="黑体" panose="02010609060101010101" pitchFamily="49" charset="-122"/>
              <a:ea typeface="黑体" panose="02010609060101010101" pitchFamily="49" charset="-122"/>
              <a:cs typeface="+mn-cs"/>
              <a:sym typeface="Calibri"/>
            </a:endParaRPr>
          </a:p>
          <a:p>
            <a:pPr>
              <a:defRPr sz="2400" b="1">
                <a:solidFill>
                  <a:srgbClr val="002060"/>
                </a:solidFill>
                <a:latin typeface="Arial"/>
                <a:ea typeface="Arial"/>
                <a:cs typeface="Arial"/>
                <a:sym typeface="Arial"/>
              </a:defRPr>
            </a:pPr>
            <a:r>
              <a:rPr dirty="0">
                <a:latin typeface="黑体" panose="02010609060101010101" pitchFamily="49" charset="-122"/>
                <a:ea typeface="黑体" panose="02010609060101010101" pitchFamily="49" charset="-122"/>
                <a:cs typeface="+mn-cs"/>
                <a:sym typeface="Calibri"/>
              </a:rPr>
              <a:t>请帮卖家想出</a:t>
            </a:r>
            <a:r>
              <a:rPr dirty="0">
                <a:latin typeface="黑体" panose="02010609060101010101" pitchFamily="49" charset="-122"/>
                <a:ea typeface="黑体" panose="02010609060101010101" pitchFamily="49" charset="-122"/>
              </a:rPr>
              <a:t>3</a:t>
            </a:r>
            <a:r>
              <a:rPr dirty="0">
                <a:latin typeface="黑体" panose="02010609060101010101" pitchFamily="49" charset="-122"/>
                <a:ea typeface="黑体" panose="02010609060101010101" pitchFamily="49" charset="-122"/>
                <a:cs typeface="+mn-cs"/>
                <a:sym typeface="Calibri"/>
              </a:rPr>
              <a:t>个不自相矛盾的解释。</a:t>
            </a:r>
          </a:p>
        </p:txBody>
      </p:sp>
      <p:sp>
        <p:nvSpPr>
          <p:cNvPr id="5" name="Rectangle 1_2">
            <a:extLst>
              <a:ext uri="{FF2B5EF4-FFF2-40B4-BE49-F238E27FC236}">
                <a16:creationId xmlns:a16="http://schemas.microsoft.com/office/drawing/2014/main" id="{411FBCFF-FE5F-433E-B7AF-E42F95D40CDE}"/>
              </a:ext>
            </a:extLst>
          </p:cNvPr>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defRPr>
                <a:solidFill>
                  <a:srgbClr val="FFFFFF"/>
                </a:solidFill>
                <a:latin typeface="+mn-lt"/>
                <a:ea typeface="+mn-ea"/>
                <a:cs typeface="+mn-cs"/>
                <a:sym typeface="Calibri"/>
              </a:defRPr>
            </a:pPr>
            <a:r>
              <a:rPr lang="zh-CN" altLang="en-US" sz="4000" dirty="0"/>
              <a:t>   附件</a:t>
            </a:r>
            <a:endParaRPr sz="4000"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Rectangle 2"/>
          <p:cNvSpPr txBox="1">
            <a:spLocks noGrp="1"/>
          </p:cNvSpPr>
          <p:nvPr>
            <p:ph type="title"/>
          </p:nvPr>
        </p:nvSpPr>
        <p:spPr>
          <a:xfrm>
            <a:off x="533398" y="7788"/>
            <a:ext cx="9721851" cy="936108"/>
          </a:xfrm>
          <a:prstGeom prst="rect">
            <a:avLst/>
          </a:prstGeom>
        </p:spPr>
        <p:txBody>
          <a:bodyPr/>
          <a:lstStyle/>
          <a:p>
            <a:r>
              <a:t>训练题举例——罗素悖论</a:t>
            </a:r>
          </a:p>
        </p:txBody>
      </p:sp>
      <p:sp>
        <p:nvSpPr>
          <p:cNvPr id="642" name="Rectangle 3"/>
          <p:cNvSpPr txBox="1">
            <a:spLocks noGrp="1"/>
          </p:cNvSpPr>
          <p:nvPr>
            <p:ph type="body" idx="1"/>
          </p:nvPr>
        </p:nvSpPr>
        <p:spPr>
          <a:xfrm>
            <a:off x="533398" y="1438671"/>
            <a:ext cx="6324602" cy="4575267"/>
          </a:xfrm>
          <a:prstGeom prst="rect">
            <a:avLst/>
          </a:prstGeom>
        </p:spPr>
        <p:txBody>
          <a:bodyPr>
            <a:normAutofit fontScale="92500" lnSpcReduction="10000"/>
          </a:bodyPr>
          <a:lstStyle/>
          <a:p>
            <a:pPr marL="0" indent="0">
              <a:buNone/>
              <a:defRPr sz="2400" b="1"/>
            </a:pPr>
            <a:r>
              <a:rPr lang="zh-CN" altLang="en-US" dirty="0"/>
              <a:t>思维训练题举例</a:t>
            </a:r>
            <a:endParaRPr lang="en-US" altLang="zh-CN" dirty="0"/>
          </a:p>
          <a:p>
            <a:pPr marL="0" indent="0">
              <a:buNone/>
              <a:defRPr sz="2400" b="1"/>
            </a:pPr>
            <a:endParaRPr lang="en-US" altLang="zh-CN" dirty="0"/>
          </a:p>
          <a:p>
            <a:pPr marL="0" indent="0">
              <a:lnSpc>
                <a:spcPct val="120000"/>
              </a:lnSpc>
              <a:buNone/>
              <a:defRPr sz="2400" b="1"/>
            </a:pPr>
            <a:r>
              <a:rPr dirty="0" err="1">
                <a:latin typeface="黑体" panose="02010609060101010101" pitchFamily="49" charset="-122"/>
                <a:ea typeface="黑体" panose="02010609060101010101" pitchFamily="49" charset="-122"/>
              </a:rPr>
              <a:t>某镇上只有一名理发师，他定了一条规则</a:t>
            </a:r>
            <a:r>
              <a:rPr dirty="0">
                <a:latin typeface="黑体" panose="02010609060101010101" pitchFamily="49" charset="-122"/>
                <a:ea typeface="黑体" panose="02010609060101010101" pitchFamily="49" charset="-122"/>
              </a:rPr>
              <a:t>：“</a:t>
            </a:r>
            <a:r>
              <a:rPr dirty="0" err="1">
                <a:latin typeface="黑体" panose="02010609060101010101" pitchFamily="49" charset="-122"/>
                <a:ea typeface="黑体" panose="02010609060101010101" pitchFamily="49" charset="-122"/>
              </a:rPr>
              <a:t>我只给本镇上不给自己理发的人理发</a:t>
            </a:r>
            <a:r>
              <a:rPr dirty="0">
                <a:latin typeface="黑体" panose="02010609060101010101" pitchFamily="49" charset="-122"/>
                <a:ea typeface="黑体" panose="02010609060101010101" pitchFamily="49" charset="-122"/>
              </a:rPr>
              <a:t>”</a:t>
            </a:r>
          </a:p>
          <a:p>
            <a:pPr marL="0" indent="0">
              <a:lnSpc>
                <a:spcPct val="120000"/>
              </a:lnSpc>
              <a:buNone/>
              <a:defRPr sz="2400" b="1"/>
            </a:pPr>
            <a:r>
              <a:rPr dirty="0" err="1">
                <a:latin typeface="黑体" panose="02010609060101010101" pitchFamily="49" charset="-122"/>
                <a:ea typeface="黑体" panose="02010609060101010101" pitchFamily="49" charset="-122"/>
              </a:rPr>
              <a:t>罗素问理发师</a:t>
            </a:r>
            <a:r>
              <a:rPr dirty="0">
                <a:latin typeface="黑体" panose="02010609060101010101" pitchFamily="49" charset="-122"/>
                <a:ea typeface="黑体" panose="02010609060101010101" pitchFamily="49" charset="-122"/>
              </a:rPr>
              <a:t>：“</a:t>
            </a:r>
            <a:r>
              <a:rPr dirty="0" err="1">
                <a:latin typeface="黑体" panose="02010609060101010101" pitchFamily="49" charset="-122"/>
                <a:ea typeface="黑体" panose="02010609060101010101" pitchFamily="49" charset="-122"/>
              </a:rPr>
              <a:t>你能不能给自己理发</a:t>
            </a:r>
            <a:r>
              <a:rPr dirty="0">
                <a:latin typeface="黑体" panose="02010609060101010101" pitchFamily="49" charset="-122"/>
                <a:ea typeface="黑体" panose="02010609060101010101" pitchFamily="49" charset="-122"/>
              </a:rPr>
              <a:t>？” </a:t>
            </a:r>
          </a:p>
          <a:p>
            <a:pPr marL="0" indent="0">
              <a:lnSpc>
                <a:spcPct val="120000"/>
              </a:lnSpc>
              <a:buNone/>
              <a:defRPr sz="2400" b="1"/>
            </a:pPr>
            <a:r>
              <a:rPr dirty="0">
                <a:latin typeface="黑体" panose="02010609060101010101" pitchFamily="49" charset="-122"/>
                <a:ea typeface="黑体" panose="02010609060101010101" pitchFamily="49" charset="-122"/>
              </a:rPr>
              <a:t>理发师如果说“</a:t>
            </a:r>
            <a:r>
              <a:rPr dirty="0" err="1">
                <a:latin typeface="黑体" panose="02010609060101010101" pitchFamily="49" charset="-122"/>
                <a:ea typeface="黑体" panose="02010609060101010101" pitchFamily="49" charset="-122"/>
              </a:rPr>
              <a:t>给自己理发</a:t>
            </a:r>
            <a:r>
              <a:rPr dirty="0">
                <a:latin typeface="黑体" panose="02010609060101010101" pitchFamily="49" charset="-122"/>
                <a:ea typeface="黑体" panose="02010609060101010101" pitchFamily="49" charset="-122"/>
              </a:rPr>
              <a:t>”，他就是“</a:t>
            </a:r>
            <a:r>
              <a:rPr dirty="0" err="1">
                <a:latin typeface="黑体" panose="02010609060101010101" pitchFamily="49" charset="-122"/>
                <a:ea typeface="黑体" panose="02010609060101010101" pitchFamily="49" charset="-122"/>
              </a:rPr>
              <a:t>能给自己理发的人</a:t>
            </a:r>
            <a:r>
              <a:rPr dirty="0">
                <a:latin typeface="黑体" panose="02010609060101010101" pitchFamily="49" charset="-122"/>
                <a:ea typeface="黑体" panose="02010609060101010101" pitchFamily="49" charset="-122"/>
              </a:rPr>
              <a:t>”，</a:t>
            </a:r>
            <a:r>
              <a:rPr dirty="0" err="1">
                <a:latin typeface="黑体" panose="02010609060101010101" pitchFamily="49" charset="-122"/>
                <a:ea typeface="黑体" panose="02010609060101010101" pitchFamily="49" charset="-122"/>
              </a:rPr>
              <a:t>按规则他就不该给自己理发</a:t>
            </a:r>
            <a:r>
              <a:rPr dirty="0">
                <a:latin typeface="黑体" panose="02010609060101010101" pitchFamily="49" charset="-122"/>
                <a:ea typeface="黑体" panose="02010609060101010101" pitchFamily="49" charset="-122"/>
              </a:rPr>
              <a:t>；</a:t>
            </a:r>
          </a:p>
          <a:p>
            <a:pPr marL="0" indent="0">
              <a:lnSpc>
                <a:spcPct val="120000"/>
              </a:lnSpc>
              <a:buNone/>
              <a:defRPr sz="2400" b="1"/>
            </a:pPr>
            <a:r>
              <a:rPr dirty="0">
                <a:latin typeface="黑体" panose="02010609060101010101" pitchFamily="49" charset="-122"/>
                <a:ea typeface="黑体" panose="02010609060101010101" pitchFamily="49" charset="-122"/>
              </a:rPr>
              <a:t>理发师如果说“</a:t>
            </a:r>
            <a:r>
              <a:rPr dirty="0" err="1">
                <a:latin typeface="黑体" panose="02010609060101010101" pitchFamily="49" charset="-122"/>
                <a:ea typeface="黑体" panose="02010609060101010101" pitchFamily="49" charset="-122"/>
              </a:rPr>
              <a:t>不给自己理发</a:t>
            </a:r>
            <a:r>
              <a:rPr dirty="0">
                <a:latin typeface="黑体" panose="02010609060101010101" pitchFamily="49" charset="-122"/>
                <a:ea typeface="黑体" panose="02010609060101010101" pitchFamily="49" charset="-122"/>
              </a:rPr>
              <a:t>”，他就属于“</a:t>
            </a:r>
            <a:r>
              <a:rPr dirty="0" err="1">
                <a:latin typeface="黑体" panose="02010609060101010101" pitchFamily="49" charset="-122"/>
                <a:ea typeface="黑体" panose="02010609060101010101" pitchFamily="49" charset="-122"/>
              </a:rPr>
              <a:t>不给自己理发的人</a:t>
            </a:r>
            <a:r>
              <a:rPr dirty="0">
                <a:latin typeface="黑体" panose="02010609060101010101" pitchFamily="49" charset="-122"/>
                <a:ea typeface="黑体" panose="02010609060101010101" pitchFamily="49" charset="-122"/>
              </a:rPr>
              <a:t>”，</a:t>
            </a:r>
            <a:r>
              <a:rPr dirty="0" err="1">
                <a:latin typeface="黑体" panose="02010609060101010101" pitchFamily="49" charset="-122"/>
                <a:ea typeface="黑体" panose="02010609060101010101" pitchFamily="49" charset="-122"/>
              </a:rPr>
              <a:t>按规则他就可以给自己理发</a:t>
            </a:r>
            <a:r>
              <a:rPr dirty="0">
                <a:latin typeface="黑体" panose="02010609060101010101" pitchFamily="49" charset="-122"/>
                <a:ea typeface="黑体" panose="02010609060101010101" pitchFamily="49" charset="-122"/>
              </a:rPr>
              <a:t>。</a:t>
            </a:r>
          </a:p>
          <a:p>
            <a:pPr marL="0" indent="0">
              <a:buNone/>
              <a:defRPr sz="2400" b="1"/>
            </a:pPr>
            <a:endParaRPr lang="en-US" altLang="zh-CN" dirty="0">
              <a:latin typeface="黑体" panose="02010609060101010101" pitchFamily="49" charset="-122"/>
              <a:ea typeface="黑体" panose="02010609060101010101" pitchFamily="49" charset="-122"/>
            </a:endParaRPr>
          </a:p>
          <a:p>
            <a:pPr marL="0" indent="0">
              <a:buNone/>
              <a:defRPr sz="2400" b="1"/>
            </a:pPr>
            <a:r>
              <a:rPr lang="zh-CN" altLang="en-US" dirty="0">
                <a:solidFill>
                  <a:srgbClr val="0070C0"/>
                </a:solidFill>
                <a:latin typeface="黑体" panose="02010609060101010101" pitchFamily="49" charset="-122"/>
                <a:ea typeface="黑体" panose="02010609060101010101" pitchFamily="49" charset="-122"/>
              </a:rPr>
              <a:t>问题：该</a:t>
            </a:r>
            <a:r>
              <a:rPr dirty="0" err="1">
                <a:solidFill>
                  <a:srgbClr val="0070C0"/>
                </a:solidFill>
                <a:latin typeface="黑体" panose="02010609060101010101" pitchFamily="49" charset="-122"/>
                <a:ea typeface="黑体" panose="02010609060101010101" pitchFamily="49" charset="-122"/>
              </a:rPr>
              <a:t>理发师到底能不能给自己理发</a:t>
            </a:r>
            <a:r>
              <a:rPr dirty="0">
                <a:solidFill>
                  <a:srgbClr val="0070C0"/>
                </a:solidFill>
                <a:latin typeface="黑体" panose="02010609060101010101" pitchFamily="49" charset="-122"/>
                <a:ea typeface="黑体" panose="02010609060101010101" pitchFamily="49" charset="-122"/>
              </a:rPr>
              <a:t>？</a:t>
            </a:r>
          </a:p>
        </p:txBody>
      </p:sp>
      <p:pic>
        <p:nvPicPr>
          <p:cNvPr id="643" name="Picture 2" descr="Picture 2"/>
          <p:cNvPicPr>
            <a:picLocks noChangeAspect="1"/>
          </p:cNvPicPr>
          <p:nvPr/>
        </p:nvPicPr>
        <p:blipFill>
          <a:blip r:embed="rId2">
            <a:extLst/>
          </a:blip>
          <a:srcRect b="4265"/>
          <a:stretch>
            <a:fillRect/>
          </a:stretch>
        </p:blipFill>
        <p:spPr>
          <a:xfrm>
            <a:off x="6988862" y="3720637"/>
            <a:ext cx="3806138" cy="2430381"/>
          </a:xfrm>
          <a:prstGeom prst="rect">
            <a:avLst/>
          </a:prstGeom>
          <a:ln w="12700">
            <a:miter lim="400000"/>
          </a:ln>
        </p:spPr>
      </p:pic>
      <p:sp>
        <p:nvSpPr>
          <p:cNvPr id="5" name="Rectangle 1_2">
            <a:extLst>
              <a:ext uri="{FF2B5EF4-FFF2-40B4-BE49-F238E27FC236}">
                <a16:creationId xmlns:a16="http://schemas.microsoft.com/office/drawing/2014/main" id="{E62AE2DA-B760-4148-A20E-F7783C2F65EB}"/>
              </a:ext>
            </a:extLst>
          </p:cNvPr>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defRPr>
                <a:solidFill>
                  <a:srgbClr val="FFFFFF"/>
                </a:solidFill>
                <a:latin typeface="+mn-lt"/>
                <a:ea typeface="+mn-ea"/>
                <a:cs typeface="+mn-cs"/>
                <a:sym typeface="Calibri"/>
              </a:defRPr>
            </a:pPr>
            <a:r>
              <a:rPr lang="zh-CN" altLang="en-US" sz="4000" dirty="0"/>
              <a:t>   附件</a:t>
            </a:r>
            <a:endParaRPr sz="4000" dirty="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Rectangle 2"/>
          <p:cNvSpPr txBox="1">
            <a:spLocks noGrp="1"/>
          </p:cNvSpPr>
          <p:nvPr>
            <p:ph type="title"/>
          </p:nvPr>
        </p:nvSpPr>
        <p:spPr>
          <a:xfrm>
            <a:off x="539750" y="42659"/>
            <a:ext cx="9715500" cy="1012030"/>
          </a:xfrm>
          <a:prstGeom prst="rect">
            <a:avLst/>
          </a:prstGeom>
        </p:spPr>
        <p:txBody>
          <a:bodyPr/>
          <a:lstStyle>
            <a:lvl1pPr>
              <a:defRPr sz="3200" b="0">
                <a:latin typeface="宋体"/>
                <a:ea typeface="宋体"/>
                <a:cs typeface="宋体"/>
                <a:sym typeface="宋体"/>
              </a:defRPr>
            </a:lvl1pPr>
          </a:lstStyle>
          <a:p>
            <a:pPr>
              <a:defRPr b="1">
                <a:latin typeface="微软雅黑"/>
                <a:ea typeface="微软雅黑"/>
                <a:cs typeface="微软雅黑"/>
                <a:sym typeface="微软雅黑"/>
              </a:defRPr>
            </a:pPr>
            <a:r>
              <a:rPr b="0">
                <a:latin typeface="宋体"/>
                <a:ea typeface="宋体"/>
                <a:cs typeface="宋体"/>
                <a:sym typeface="宋体"/>
              </a:rPr>
              <a:t>个人吉尼斯纪录训练</a:t>
            </a:r>
          </a:p>
        </p:txBody>
      </p:sp>
      <p:sp>
        <p:nvSpPr>
          <p:cNvPr id="646" name="Rectangle 3"/>
          <p:cNvSpPr txBox="1">
            <a:spLocks noGrp="1"/>
          </p:cNvSpPr>
          <p:nvPr>
            <p:ph type="body" idx="1"/>
          </p:nvPr>
        </p:nvSpPr>
        <p:spPr>
          <a:xfrm>
            <a:off x="539750" y="1438671"/>
            <a:ext cx="9715500" cy="4540098"/>
          </a:xfrm>
          <a:prstGeom prst="rect">
            <a:avLst/>
          </a:prstGeom>
        </p:spPr>
        <p:txBody>
          <a:bodyPr>
            <a:normAutofit fontScale="92500" lnSpcReduction="10000"/>
          </a:bodyPr>
          <a:lstStyle/>
          <a:p>
            <a:pPr marL="0" indent="0" defTabSz="859536">
              <a:lnSpc>
                <a:spcPct val="110000"/>
              </a:lnSpc>
              <a:spcBef>
                <a:spcPts val="600"/>
              </a:spcBef>
              <a:buNone/>
              <a:defRPr sz="2820" b="1"/>
            </a:pPr>
            <a:r>
              <a:rPr lang="zh-CN" altLang="en-US" b="0" dirty="0">
                <a:latin typeface="黑体" panose="02010609060101010101" pitchFamily="49" charset="-122"/>
                <a:ea typeface="黑体" panose="02010609060101010101" pitchFamily="49" charset="-122"/>
                <a:cs typeface="宋体"/>
                <a:sym typeface="宋体"/>
              </a:rPr>
              <a:t>实践训练题举例</a:t>
            </a:r>
            <a:endParaRPr lang="en-US" altLang="zh-CN" b="0" dirty="0">
              <a:latin typeface="黑体" panose="02010609060101010101" pitchFamily="49" charset="-122"/>
              <a:ea typeface="黑体" panose="02010609060101010101" pitchFamily="49" charset="-122"/>
              <a:cs typeface="宋体"/>
              <a:sym typeface="宋体"/>
            </a:endParaRPr>
          </a:p>
          <a:p>
            <a:pPr marL="0" indent="0" defTabSz="859536">
              <a:lnSpc>
                <a:spcPct val="110000"/>
              </a:lnSpc>
              <a:spcBef>
                <a:spcPts val="600"/>
              </a:spcBef>
              <a:buNone/>
              <a:defRPr sz="2820" b="1"/>
            </a:pPr>
            <a:endParaRPr lang="en-US" altLang="zh-CN" dirty="0">
              <a:latin typeface="宋体"/>
              <a:ea typeface="宋体"/>
              <a:cs typeface="宋体"/>
              <a:sym typeface="宋体"/>
            </a:endParaRPr>
          </a:p>
          <a:p>
            <a:pPr marL="0" indent="0" defTabSz="859536">
              <a:lnSpc>
                <a:spcPct val="110000"/>
              </a:lnSpc>
              <a:spcBef>
                <a:spcPts val="600"/>
              </a:spcBef>
              <a:buNone/>
              <a:defRPr sz="2820" b="1"/>
            </a:pPr>
            <a:r>
              <a:rPr lang="en-US" altLang="zh-CN" b="0" dirty="0">
                <a:latin typeface="宋体"/>
                <a:ea typeface="宋体"/>
                <a:cs typeface="宋体"/>
                <a:sym typeface="宋体"/>
              </a:rPr>
              <a:t>1.</a:t>
            </a:r>
            <a:r>
              <a:rPr b="0" dirty="0">
                <a:latin typeface="宋体"/>
                <a:ea typeface="宋体"/>
                <a:cs typeface="宋体"/>
                <a:sym typeface="宋体"/>
              </a:rPr>
              <a:t>构建与自己相关的基元库，与班级同学对比，找出排名第一的信息，分组演讲</a:t>
            </a:r>
            <a:r>
              <a:rPr b="1" dirty="0">
                <a:latin typeface="宋体"/>
                <a:ea typeface="宋体"/>
                <a:cs typeface="宋体"/>
                <a:sym typeface="宋体"/>
              </a:rPr>
              <a:t>个人吉尼斯纪录</a:t>
            </a:r>
            <a:r>
              <a:rPr b="0" dirty="0">
                <a:latin typeface="宋体"/>
                <a:ea typeface="宋体"/>
                <a:cs typeface="宋体"/>
                <a:sym typeface="宋体"/>
              </a:rPr>
              <a:t>，每项有效记录得</a:t>
            </a:r>
            <a:r>
              <a:rPr dirty="0"/>
              <a:t>2-10</a:t>
            </a:r>
            <a:r>
              <a:rPr b="0" dirty="0">
                <a:latin typeface="宋体"/>
                <a:ea typeface="宋体"/>
                <a:cs typeface="宋体"/>
                <a:sym typeface="宋体"/>
              </a:rPr>
              <a:t>分。</a:t>
            </a:r>
            <a:endParaRPr sz="2726" dirty="0"/>
          </a:p>
          <a:p>
            <a:pPr marL="429768" lvl="1" indent="0" defTabSz="859536">
              <a:lnSpc>
                <a:spcPct val="110000"/>
              </a:lnSpc>
              <a:spcBef>
                <a:spcPts val="600"/>
              </a:spcBef>
              <a:buNone/>
              <a:defRPr sz="2350" b="1"/>
            </a:pPr>
            <a:r>
              <a:rPr b="0" dirty="0" err="1">
                <a:latin typeface="宋体"/>
                <a:ea typeface="宋体"/>
                <a:cs typeface="宋体"/>
                <a:sym typeface="宋体"/>
              </a:rPr>
              <a:t>排名有数据、信息依据</a:t>
            </a:r>
            <a:endParaRPr sz="2726" dirty="0"/>
          </a:p>
          <a:p>
            <a:pPr marL="429768" lvl="1" indent="0" defTabSz="859536">
              <a:lnSpc>
                <a:spcPct val="110000"/>
              </a:lnSpc>
              <a:spcBef>
                <a:spcPts val="600"/>
              </a:spcBef>
              <a:buNone/>
              <a:defRPr sz="2350" b="1"/>
            </a:pPr>
            <a:r>
              <a:rPr b="0" dirty="0" err="1">
                <a:latin typeface="宋体"/>
                <a:ea typeface="宋体"/>
                <a:cs typeface="宋体"/>
                <a:sym typeface="宋体"/>
              </a:rPr>
              <a:t>吉尼斯有现实意义，乐观向上，不低俗</a:t>
            </a:r>
            <a:endParaRPr sz="2726" dirty="0"/>
          </a:p>
          <a:p>
            <a:pPr marL="429768" lvl="1" indent="0" defTabSz="859536">
              <a:lnSpc>
                <a:spcPct val="110000"/>
              </a:lnSpc>
              <a:spcBef>
                <a:spcPts val="600"/>
              </a:spcBef>
              <a:buNone/>
              <a:defRPr sz="2350" b="1"/>
            </a:pPr>
            <a:r>
              <a:rPr b="0" dirty="0" err="1">
                <a:latin typeface="宋体"/>
                <a:ea typeface="宋体"/>
                <a:cs typeface="宋体"/>
                <a:sym typeface="宋体"/>
              </a:rPr>
              <a:t>最后整理成</a:t>
            </a:r>
            <a:r>
              <a:rPr dirty="0" err="1"/>
              <a:t>excel</a:t>
            </a:r>
            <a:r>
              <a:rPr b="0" dirty="0" err="1">
                <a:latin typeface="宋体"/>
                <a:ea typeface="宋体"/>
                <a:cs typeface="宋体"/>
                <a:sym typeface="宋体"/>
              </a:rPr>
              <a:t>资源文件，便于后续合作</a:t>
            </a:r>
            <a:r>
              <a:rPr b="0" dirty="0">
                <a:latin typeface="宋体"/>
                <a:ea typeface="宋体"/>
                <a:cs typeface="宋体"/>
                <a:sym typeface="宋体"/>
              </a:rPr>
              <a:t>。</a:t>
            </a:r>
            <a:endParaRPr sz="2726" dirty="0"/>
          </a:p>
          <a:p>
            <a:pPr marL="0" indent="0" defTabSz="859536">
              <a:lnSpc>
                <a:spcPct val="110000"/>
              </a:lnSpc>
              <a:spcBef>
                <a:spcPts val="600"/>
              </a:spcBef>
              <a:buNone/>
              <a:defRPr sz="2820" b="1"/>
            </a:pPr>
            <a:r>
              <a:rPr lang="en-US" altLang="zh-CN" b="0" dirty="0">
                <a:latin typeface="宋体"/>
                <a:ea typeface="宋体"/>
                <a:cs typeface="宋体"/>
                <a:sym typeface="宋体"/>
              </a:rPr>
              <a:t>2.</a:t>
            </a:r>
            <a:r>
              <a:rPr b="0" dirty="0">
                <a:latin typeface="宋体"/>
                <a:ea typeface="宋体"/>
                <a:cs typeface="宋体"/>
                <a:sym typeface="宋体"/>
              </a:rPr>
              <a:t>在上述基础上，制作个人特色简介</a:t>
            </a:r>
            <a:endParaRPr sz="2726" dirty="0"/>
          </a:p>
          <a:p>
            <a:pPr marL="429768" lvl="1" indent="0" defTabSz="859536">
              <a:lnSpc>
                <a:spcPct val="110000"/>
              </a:lnSpc>
              <a:spcBef>
                <a:spcPts val="600"/>
              </a:spcBef>
              <a:buNone/>
              <a:defRPr sz="2350" b="1"/>
            </a:pPr>
            <a:r>
              <a:rPr b="0" dirty="0" err="1">
                <a:latin typeface="宋体"/>
                <a:ea typeface="宋体"/>
                <a:cs typeface="宋体"/>
                <a:sym typeface="宋体"/>
              </a:rPr>
              <a:t>个人基本信息、个性化简介、照片</a:t>
            </a:r>
            <a:endParaRPr sz="2632" dirty="0"/>
          </a:p>
          <a:p>
            <a:pPr marL="429768" lvl="1" indent="0" defTabSz="859536">
              <a:lnSpc>
                <a:spcPct val="110000"/>
              </a:lnSpc>
              <a:spcBef>
                <a:spcPts val="600"/>
              </a:spcBef>
              <a:buNone/>
              <a:defRPr sz="2350" b="1"/>
            </a:pPr>
            <a:r>
              <a:rPr b="0" dirty="0" err="1">
                <a:latin typeface="宋体"/>
                <a:ea typeface="宋体"/>
                <a:cs typeface="宋体"/>
                <a:sym typeface="宋体"/>
              </a:rPr>
              <a:t>爱好特长及吉尼斯列表</a:t>
            </a:r>
            <a:endParaRPr b="0" dirty="0">
              <a:latin typeface="宋体"/>
              <a:ea typeface="宋体"/>
              <a:cs typeface="宋体"/>
              <a:sym typeface="宋体"/>
            </a:endParaRPr>
          </a:p>
        </p:txBody>
      </p:sp>
      <p:sp>
        <p:nvSpPr>
          <p:cNvPr id="4" name="Rectangle 1_2">
            <a:extLst>
              <a:ext uri="{FF2B5EF4-FFF2-40B4-BE49-F238E27FC236}">
                <a16:creationId xmlns:a16="http://schemas.microsoft.com/office/drawing/2014/main" id="{F4E8AA7F-E6D7-4412-ADE5-998D28AD7658}"/>
              </a:ext>
            </a:extLst>
          </p:cNvPr>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defRPr>
                <a:solidFill>
                  <a:srgbClr val="FFFFFF"/>
                </a:solidFill>
                <a:latin typeface="+mn-lt"/>
                <a:ea typeface="+mn-ea"/>
                <a:cs typeface="+mn-cs"/>
                <a:sym typeface="Calibri"/>
              </a:defRPr>
            </a:pPr>
            <a:r>
              <a:rPr lang="zh-CN" altLang="en-US" sz="4000" dirty="0"/>
              <a:t>   附件</a:t>
            </a:r>
            <a:endParaRPr sz="4000"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_2"/>
          <p:cNvSpPr/>
          <p:nvPr/>
        </p:nvSpPr>
        <p:spPr>
          <a:xfrm>
            <a:off x="-6353" y="-3899"/>
            <a:ext cx="10801351"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50" name="时代变化促使教学模式的变革"/>
          <p:cNvSpPr txBox="1"/>
          <p:nvPr/>
        </p:nvSpPr>
        <p:spPr>
          <a:xfrm>
            <a:off x="403133" y="1255880"/>
            <a:ext cx="4994365" cy="6121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900" b="1">
                <a:latin typeface="微软雅黑"/>
                <a:ea typeface="微软雅黑"/>
                <a:cs typeface="微软雅黑"/>
                <a:sym typeface="微软雅黑"/>
              </a:defRPr>
            </a:lvl1pPr>
          </a:lstStyle>
          <a:p>
            <a:r>
              <a:t>时代变化促使教学模式的变革 </a:t>
            </a:r>
          </a:p>
        </p:txBody>
      </p:sp>
      <p:sp>
        <p:nvSpPr>
          <p:cNvPr id="151" name="移动网络环境下，…"/>
          <p:cNvSpPr txBox="1"/>
          <p:nvPr/>
        </p:nvSpPr>
        <p:spPr>
          <a:xfrm>
            <a:off x="428533" y="2013599"/>
            <a:ext cx="8219554" cy="119006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spcBef>
                <a:spcPts val="500"/>
              </a:spcBef>
              <a:defRPr sz="2100">
                <a:latin typeface="Times"/>
                <a:ea typeface="Times"/>
                <a:cs typeface="Times"/>
                <a:sym typeface="Times"/>
              </a:defRPr>
            </a:pPr>
            <a:r>
              <a:rPr dirty="0" err="1">
                <a:latin typeface="黑体" panose="02010609060101010101" pitchFamily="49" charset="-122"/>
                <a:ea typeface="黑体" panose="02010609060101010101" pitchFamily="49" charset="-122"/>
              </a:rPr>
              <a:t>移动网络环境下</a:t>
            </a:r>
            <a:endParaRPr dirty="0">
              <a:latin typeface="黑体" panose="02010609060101010101" pitchFamily="49" charset="-122"/>
              <a:ea typeface="黑体" panose="02010609060101010101" pitchFamily="49" charset="-122"/>
            </a:endParaRPr>
          </a:p>
          <a:p>
            <a:pPr>
              <a:spcBef>
                <a:spcPts val="500"/>
              </a:spcBef>
              <a:defRPr sz="2100">
                <a:latin typeface="Times"/>
                <a:ea typeface="Times"/>
                <a:cs typeface="Times"/>
                <a:sym typeface="Times"/>
              </a:defRPr>
            </a:pPr>
            <a:r>
              <a:rPr dirty="0" err="1">
                <a:latin typeface="黑体" panose="02010609060101010101" pitchFamily="49" charset="-122"/>
                <a:ea typeface="黑体" panose="02010609060101010101" pitchFamily="49" charset="-122"/>
              </a:rPr>
              <a:t>知识获取的方便性、及时性和内容的丰富性、趣味性有了极大地提高</a:t>
            </a:r>
            <a:endParaRPr dirty="0">
              <a:latin typeface="黑体" panose="02010609060101010101" pitchFamily="49" charset="-122"/>
              <a:ea typeface="黑体" panose="02010609060101010101" pitchFamily="49" charset="-122"/>
            </a:endParaRPr>
          </a:p>
          <a:p>
            <a:pPr>
              <a:spcBef>
                <a:spcPts val="500"/>
              </a:spcBef>
              <a:defRPr sz="2100">
                <a:latin typeface="Times"/>
                <a:ea typeface="Times"/>
                <a:cs typeface="Times"/>
                <a:sym typeface="Times"/>
              </a:defRPr>
            </a:pPr>
            <a:r>
              <a:rPr dirty="0" err="1">
                <a:latin typeface="黑体" panose="02010609060101010101" pitchFamily="49" charset="-122"/>
                <a:ea typeface="黑体" panose="02010609060101010101" pitchFamily="49" charset="-122"/>
              </a:rPr>
              <a:t>原有的靠教师书本传授为主的教学方式正发生重大变化</a:t>
            </a:r>
            <a:endParaRPr dirty="0">
              <a:latin typeface="黑体" panose="02010609060101010101" pitchFamily="49" charset="-122"/>
              <a:ea typeface="黑体" panose="02010609060101010101" pitchFamily="49" charset="-122"/>
            </a:endParaRPr>
          </a:p>
        </p:txBody>
      </p:sp>
      <p:sp>
        <p:nvSpPr>
          <p:cNvPr id="152" name="核心能力从记忆能力到创新能力转型…"/>
          <p:cNvSpPr txBox="1"/>
          <p:nvPr/>
        </p:nvSpPr>
        <p:spPr>
          <a:xfrm>
            <a:off x="997295" y="4637168"/>
            <a:ext cx="5514339" cy="13487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457200" indent="-457200">
              <a:buSzPct val="100000"/>
              <a:buAutoNum type="arabicPeriod"/>
              <a:defRPr sz="2400" b="1">
                <a:solidFill>
                  <a:srgbClr val="2B7AB9"/>
                </a:solidFill>
                <a:latin typeface="Times"/>
                <a:ea typeface="Times"/>
                <a:cs typeface="Times"/>
                <a:sym typeface="Times"/>
              </a:defRPr>
            </a:pPr>
            <a:r>
              <a:t>核心能力从记忆能力到创新能力转型</a:t>
            </a:r>
          </a:p>
          <a:p>
            <a:pPr marL="457200" indent="-457200">
              <a:buSzPct val="100000"/>
              <a:buAutoNum type="arabicPeriod"/>
              <a:defRPr sz="2400" b="1">
                <a:solidFill>
                  <a:srgbClr val="2B7AB9"/>
                </a:solidFill>
                <a:latin typeface="Times"/>
                <a:ea typeface="Times"/>
                <a:cs typeface="Times"/>
                <a:sym typeface="Times"/>
              </a:defRPr>
            </a:pPr>
            <a:r>
              <a:t>教学方式从教师主导到教师引导转型</a:t>
            </a:r>
          </a:p>
          <a:p>
            <a:pPr marL="457200" indent="-457200">
              <a:buSzPct val="100000"/>
              <a:buAutoNum type="arabicPeriod"/>
              <a:defRPr sz="2400" b="1">
                <a:solidFill>
                  <a:srgbClr val="2B7AB9"/>
                </a:solidFill>
                <a:latin typeface="Times"/>
                <a:ea typeface="Times"/>
                <a:cs typeface="Times"/>
                <a:sym typeface="Times"/>
              </a:defRPr>
            </a:pPr>
            <a:r>
              <a:t>考核方式从知识掌握到实践运用转型</a:t>
            </a:r>
          </a:p>
        </p:txBody>
      </p:sp>
      <p:sp>
        <p:nvSpPr>
          <p:cNvPr id="153" name="箭头"/>
          <p:cNvSpPr/>
          <p:nvPr/>
        </p:nvSpPr>
        <p:spPr>
          <a:xfrm rot="16200000" flipH="1">
            <a:off x="3528596" y="3741455"/>
            <a:ext cx="842648" cy="672606"/>
          </a:xfrm>
          <a:prstGeom prst="rightArrow">
            <a:avLst>
              <a:gd name="adj1" fmla="val 37381"/>
              <a:gd name="adj2" fmla="val 53638"/>
            </a:avLst>
          </a:prstGeom>
          <a:solidFill>
            <a:srgbClr val="FFFFFF"/>
          </a:solidFill>
          <a:ln w="25400">
            <a:solidFill>
              <a:srgbClr val="2B7AB9"/>
            </a:solidFill>
          </a:ln>
        </p:spPr>
        <p:txBody>
          <a:bodyPr lIns="45718" tIns="45718" rIns="45718" bIns="45718" anchor="ctr"/>
          <a:lstStyle/>
          <a:p>
            <a:pPr>
              <a:defRPr>
                <a:latin typeface="+mn-lt"/>
                <a:ea typeface="+mn-ea"/>
                <a:cs typeface="+mn-cs"/>
                <a:sym typeface="Calibri"/>
              </a:defRPr>
            </a:pPr>
            <a:endParaRPr/>
          </a:p>
        </p:txBody>
      </p:sp>
      <p:pic>
        <p:nvPicPr>
          <p:cNvPr id="154" name="Picture 10" descr="Picture 10"/>
          <p:cNvPicPr>
            <a:picLocks noChangeAspect="1"/>
          </p:cNvPicPr>
          <p:nvPr/>
        </p:nvPicPr>
        <p:blipFill>
          <a:blip r:embed="rId3">
            <a:extLst/>
          </a:blip>
          <a:stretch>
            <a:fillRect/>
          </a:stretch>
        </p:blipFill>
        <p:spPr>
          <a:xfrm>
            <a:off x="7118388" y="3744991"/>
            <a:ext cx="3004163" cy="2253619"/>
          </a:xfrm>
          <a:prstGeom prst="rect">
            <a:avLst/>
          </a:prstGeom>
          <a:ln w="12700">
            <a:miter lim="400000"/>
          </a:ln>
        </p:spPr>
      </p:pic>
      <p:sp>
        <p:nvSpPr>
          <p:cNvPr id="155"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
        <p:nvSpPr>
          <p:cNvPr id="156" name="标题 1"/>
          <p:cNvSpPr txBox="1">
            <a:spLocks noGrp="1"/>
          </p:cNvSpPr>
          <p:nvPr>
            <p:ph type="title"/>
          </p:nvPr>
        </p:nvSpPr>
        <p:spPr>
          <a:xfrm>
            <a:off x="209547" y="-76200"/>
            <a:ext cx="8229601" cy="1143000"/>
          </a:xfrm>
          <a:prstGeom prst="rect">
            <a:avLst/>
          </a:prstGeom>
        </p:spPr>
        <p:txBody>
          <a:bodyPr/>
          <a:lstStyle/>
          <a:p>
            <a:r>
              <a:t>一、教学背景</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1_2"/>
          <p:cNvSpPr/>
          <p:nvPr/>
        </p:nvSpPr>
        <p:spPr>
          <a:xfrm>
            <a:off x="-6353" y="-3899"/>
            <a:ext cx="10801351"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61" name="标题 1"/>
          <p:cNvSpPr txBox="1">
            <a:spLocks noGrp="1"/>
          </p:cNvSpPr>
          <p:nvPr>
            <p:ph type="title"/>
          </p:nvPr>
        </p:nvSpPr>
        <p:spPr>
          <a:xfrm>
            <a:off x="209547" y="-76201"/>
            <a:ext cx="8229601" cy="1143001"/>
          </a:xfrm>
          <a:prstGeom prst="rect">
            <a:avLst/>
          </a:prstGeom>
        </p:spPr>
        <p:txBody>
          <a:bodyPr/>
          <a:lstStyle/>
          <a:p>
            <a:r>
              <a:t>一、教学背景</a:t>
            </a:r>
          </a:p>
        </p:txBody>
      </p:sp>
      <p:sp>
        <p:nvSpPr>
          <p:cNvPr id="162" name="大学生创新能力不足的瓶颈分析"/>
          <p:cNvSpPr txBox="1"/>
          <p:nvPr/>
        </p:nvSpPr>
        <p:spPr>
          <a:xfrm>
            <a:off x="403134" y="1217780"/>
            <a:ext cx="5260339" cy="6121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900" b="1">
                <a:latin typeface="微软雅黑"/>
                <a:ea typeface="微软雅黑"/>
                <a:cs typeface="微软雅黑"/>
                <a:sym typeface="微软雅黑"/>
              </a:defRPr>
            </a:lvl1pPr>
          </a:lstStyle>
          <a:p>
            <a:r>
              <a:t>大学生创新能力不足的瓶颈分析</a:t>
            </a:r>
          </a:p>
        </p:txBody>
      </p:sp>
      <p:pic>
        <p:nvPicPr>
          <p:cNvPr id="163" name="Picture 4" descr="Picture 4"/>
          <p:cNvPicPr>
            <a:picLocks noChangeAspect="1"/>
          </p:cNvPicPr>
          <p:nvPr/>
        </p:nvPicPr>
        <p:blipFill>
          <a:blip r:embed="rId3">
            <a:extLst/>
          </a:blip>
          <a:stretch>
            <a:fillRect/>
          </a:stretch>
        </p:blipFill>
        <p:spPr>
          <a:xfrm>
            <a:off x="2397825" y="2201126"/>
            <a:ext cx="5999350" cy="3917303"/>
          </a:xfrm>
          <a:prstGeom prst="rect">
            <a:avLst/>
          </a:prstGeom>
          <a:ln w="12700">
            <a:miter lim="400000"/>
          </a:ln>
        </p:spPr>
      </p:pic>
      <p:sp>
        <p:nvSpPr>
          <p:cNvPr id="164"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69" name="内容占位符 2"/>
          <p:cNvSpPr txBox="1">
            <a:spLocks noGrp="1"/>
          </p:cNvSpPr>
          <p:nvPr>
            <p:ph type="body" idx="1"/>
          </p:nvPr>
        </p:nvSpPr>
        <p:spPr>
          <a:xfrm>
            <a:off x="645064" y="1549430"/>
            <a:ext cx="8916186" cy="4176467"/>
          </a:xfrm>
          <a:prstGeom prst="rect">
            <a:avLst/>
          </a:prstGeom>
        </p:spPr>
        <p:txBody>
          <a:bodyPr/>
          <a:lstStyle/>
          <a:p>
            <a:pPr marL="457200" indent="-457200" defTabSz="795527">
              <a:lnSpc>
                <a:spcPct val="150000"/>
              </a:lnSpc>
              <a:spcBef>
                <a:spcPts val="600"/>
              </a:spcBef>
              <a:buFont typeface="+mj-lt"/>
              <a:buAutoNum type="arabicPeriod"/>
              <a:defRPr sz="2500">
                <a:latin typeface="Times"/>
                <a:ea typeface="Times"/>
                <a:cs typeface="Times"/>
                <a:sym typeface="Times"/>
              </a:defRPr>
            </a:pPr>
            <a:r>
              <a:rPr dirty="0" err="1">
                <a:latin typeface="黑体" panose="02010609060101010101" pitchFamily="49" charset="-122"/>
                <a:ea typeface="黑体" panose="02010609060101010101" pitchFamily="49" charset="-122"/>
              </a:rPr>
              <a:t>引入可拓学理论开发新课程用于提升知识创新运用能力</a:t>
            </a:r>
            <a:r>
              <a:rPr dirty="0">
                <a:latin typeface="黑体" panose="02010609060101010101" pitchFamily="49" charset="-122"/>
                <a:ea typeface="黑体" panose="02010609060101010101" pitchFamily="49" charset="-122"/>
              </a:rPr>
              <a:t>。</a:t>
            </a:r>
          </a:p>
          <a:p>
            <a:pPr marL="457200" indent="-457200" defTabSz="795527">
              <a:lnSpc>
                <a:spcPct val="150000"/>
              </a:lnSpc>
              <a:spcBef>
                <a:spcPts val="600"/>
              </a:spcBef>
              <a:buFont typeface="+mj-lt"/>
              <a:buAutoNum type="arabicPeriod"/>
              <a:defRPr sz="2500">
                <a:latin typeface="Times"/>
                <a:ea typeface="Times"/>
                <a:cs typeface="Times"/>
                <a:sym typeface="Times"/>
              </a:defRPr>
            </a:pPr>
            <a:r>
              <a:rPr dirty="0" err="1">
                <a:latin typeface="黑体" panose="02010609060101010101" pitchFamily="49" charset="-122"/>
                <a:ea typeface="黑体" panose="02010609060101010101" pitchFamily="49" charset="-122"/>
              </a:rPr>
              <a:t>设计了系列原创题库用于实践训练</a:t>
            </a:r>
            <a:r>
              <a:rPr dirty="0">
                <a:latin typeface="黑体" panose="02010609060101010101" pitchFamily="49" charset="-122"/>
                <a:ea typeface="黑体" panose="02010609060101010101" pitchFamily="49" charset="-122"/>
              </a:rPr>
              <a:t>。</a:t>
            </a:r>
          </a:p>
          <a:p>
            <a:pPr marL="457200" indent="-457200" defTabSz="795527">
              <a:lnSpc>
                <a:spcPct val="150000"/>
              </a:lnSpc>
              <a:spcBef>
                <a:spcPts val="600"/>
              </a:spcBef>
              <a:buFont typeface="+mj-lt"/>
              <a:buAutoNum type="arabicPeriod"/>
              <a:defRPr sz="2500">
                <a:latin typeface="Times"/>
                <a:ea typeface="Times"/>
                <a:cs typeface="Times"/>
                <a:sym typeface="Times"/>
              </a:defRPr>
            </a:pPr>
            <a:r>
              <a:rPr dirty="0" err="1">
                <a:latin typeface="黑体" panose="02010609060101010101" pitchFamily="49" charset="-122"/>
                <a:ea typeface="黑体" panose="02010609060101010101" pitchFamily="49" charset="-122"/>
              </a:rPr>
              <a:t>引导学生合理利用网络，提高知识的综合运用能力和创新能力，实现从掌握知识到运用知识创新性解决实际问题的根本转变</a:t>
            </a:r>
            <a:r>
              <a:rPr dirty="0">
                <a:latin typeface="黑体" panose="02010609060101010101" pitchFamily="49" charset="-122"/>
                <a:ea typeface="黑体" panose="02010609060101010101" pitchFamily="49" charset="-122"/>
              </a:rPr>
              <a:t>。</a:t>
            </a:r>
          </a:p>
        </p:txBody>
      </p:sp>
      <p:sp>
        <p:nvSpPr>
          <p:cNvPr id="170"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
        <p:nvSpPr>
          <p:cNvPr id="171" name="标题 1"/>
          <p:cNvSpPr txBox="1">
            <a:spLocks noGrp="1"/>
          </p:cNvSpPr>
          <p:nvPr>
            <p:ph type="title"/>
          </p:nvPr>
        </p:nvSpPr>
        <p:spPr>
          <a:xfrm>
            <a:off x="215900" y="-69850"/>
            <a:ext cx="8229600" cy="1143000"/>
          </a:xfrm>
          <a:prstGeom prst="rect">
            <a:avLst/>
          </a:prstGeom>
        </p:spPr>
        <p:txBody>
          <a:bodyPr/>
          <a:lstStyle/>
          <a:p>
            <a:r>
              <a:t>二、教学模式</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69">
                                            <p:bg/>
                                          </p:spTgt>
                                        </p:tgtEl>
                                        <p:attrNameLst>
                                          <p:attrName>style.visibility</p:attrName>
                                        </p:attrNameLst>
                                      </p:cBhvr>
                                      <p:to>
                                        <p:strVal val="visible"/>
                                      </p:to>
                                    </p:set>
                                    <p:animEffect transition="in" filter="wipe(left)">
                                      <p:cBhvr>
                                        <p:cTn id="7" dur="500"/>
                                        <p:tgtEl>
                                          <p:spTgt spid="169">
                                            <p:bg/>
                                          </p:spTgt>
                                        </p:tgtEl>
                                      </p:cBhvr>
                                    </p:animEffect>
                                  </p:childTnLst>
                                </p:cTn>
                              </p:par>
                              <p:par>
                                <p:cTn id="8" presetID="22" presetClass="entr" presetSubtype="8" fill="hold" grpId="1" nodeType="withEffect">
                                  <p:stCondLst>
                                    <p:cond delay="0"/>
                                  </p:stCondLst>
                                  <p:iterate>
                                    <p:tmAbs val="0"/>
                                  </p:iterate>
                                  <p:childTnLst>
                                    <p:set>
                                      <p:cBhvr>
                                        <p:cTn id="9" fill="hold"/>
                                        <p:tgtEl>
                                          <p:spTgt spid="169">
                                            <p:txEl>
                                              <p:pRg st="0" end="0"/>
                                            </p:txEl>
                                          </p:spTgt>
                                        </p:tgtEl>
                                        <p:attrNameLst>
                                          <p:attrName>style.visibility</p:attrName>
                                        </p:attrNameLst>
                                      </p:cBhvr>
                                      <p:to>
                                        <p:strVal val="visible"/>
                                      </p:to>
                                    </p:set>
                                    <p:animEffect transition="in" filter="wipe(left)">
                                      <p:cBhvr>
                                        <p:cTn id="10" dur="500"/>
                                        <p:tgtEl>
                                          <p:spTgt spid="169">
                                            <p:txEl>
                                              <p:pRg st="0" end="0"/>
                                            </p:txEl>
                                          </p:spTgt>
                                        </p:tgtEl>
                                      </p:cBhvr>
                                    </p:animEffect>
                                  </p:childTnLst>
                                </p:cTn>
                              </p:par>
                            </p:childTnLst>
                          </p:cTn>
                        </p:par>
                        <p:par>
                          <p:cTn id="11" fill="hold">
                            <p:stCondLst>
                              <p:cond delay="500"/>
                            </p:stCondLst>
                            <p:childTnLst>
                              <p:par>
                                <p:cTn id="12" presetID="22" presetClass="entr" presetSubtype="8" fill="hold" grpId="1" nodeType="afterEffect">
                                  <p:stCondLst>
                                    <p:cond delay="0"/>
                                  </p:stCondLst>
                                  <p:iterate>
                                    <p:tmAbs val="0"/>
                                  </p:iterate>
                                  <p:childTnLst>
                                    <p:set>
                                      <p:cBhvr>
                                        <p:cTn id="13" fill="hold"/>
                                        <p:tgtEl>
                                          <p:spTgt spid="169">
                                            <p:txEl>
                                              <p:pRg st="1" end="1"/>
                                            </p:txEl>
                                          </p:spTgt>
                                        </p:tgtEl>
                                        <p:attrNameLst>
                                          <p:attrName>style.visibility</p:attrName>
                                        </p:attrNameLst>
                                      </p:cBhvr>
                                      <p:to>
                                        <p:strVal val="visible"/>
                                      </p:to>
                                    </p:set>
                                    <p:animEffect transition="in" filter="wipe(left)">
                                      <p:cBhvr>
                                        <p:cTn id="14" dur="500"/>
                                        <p:tgtEl>
                                          <p:spTgt spid="16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1" nodeType="clickEffect">
                                  <p:stCondLst>
                                    <p:cond delay="0"/>
                                  </p:stCondLst>
                                  <p:iterate>
                                    <p:tmAbs val="0"/>
                                  </p:iterate>
                                  <p:childTnLst>
                                    <p:set>
                                      <p:cBhvr>
                                        <p:cTn id="18" fill="hold"/>
                                        <p:tgtEl>
                                          <p:spTgt spid="169">
                                            <p:txEl>
                                              <p:pRg st="2" end="2"/>
                                            </p:txEl>
                                          </p:spTgt>
                                        </p:tgtEl>
                                        <p:attrNameLst>
                                          <p:attrName>style.visibility</p:attrName>
                                        </p:attrNameLst>
                                      </p:cBhvr>
                                      <p:to>
                                        <p:strVal val="visible"/>
                                      </p:to>
                                    </p:set>
                                    <p:animEffect transition="in" filter="wipe(left)">
                                      <p:cBhvr>
                                        <p:cTn id="19" dur="500"/>
                                        <p:tgtEl>
                                          <p:spTgt spid="1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77" name="大学生创新能力不足的瓶颈分析"/>
          <p:cNvSpPr txBox="1"/>
          <p:nvPr/>
        </p:nvSpPr>
        <p:spPr>
          <a:xfrm>
            <a:off x="403134" y="1191111"/>
            <a:ext cx="7902159" cy="53860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900" b="1">
                <a:latin typeface="微软雅黑"/>
                <a:ea typeface="微软雅黑"/>
                <a:cs typeface="微软雅黑"/>
                <a:sym typeface="微软雅黑"/>
              </a:defRPr>
            </a:lvl1pPr>
          </a:lstStyle>
          <a:p>
            <a:r>
              <a:rPr dirty="0" err="1"/>
              <a:t>可拓创新模型（</a:t>
            </a:r>
            <a:r>
              <a:rPr b="0" dirty="0" err="1"/>
              <a:t>浙江省自然科学学术奖三等奖</a:t>
            </a:r>
            <a:r>
              <a:rPr dirty="0"/>
              <a:t>）</a:t>
            </a:r>
          </a:p>
        </p:txBody>
      </p:sp>
      <p:sp>
        <p:nvSpPr>
          <p:cNvPr id="178"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
        <p:nvSpPr>
          <p:cNvPr id="179" name="标题 1"/>
          <p:cNvSpPr txBox="1">
            <a:spLocks noGrp="1"/>
          </p:cNvSpPr>
          <p:nvPr>
            <p:ph type="title"/>
          </p:nvPr>
        </p:nvSpPr>
        <p:spPr>
          <a:xfrm>
            <a:off x="215900" y="-69850"/>
            <a:ext cx="8229600" cy="1143000"/>
          </a:xfrm>
          <a:prstGeom prst="rect">
            <a:avLst/>
          </a:prstGeom>
        </p:spPr>
        <p:txBody>
          <a:bodyPr/>
          <a:lstStyle/>
          <a:p>
            <a:r>
              <a:t>二、教学模式</a:t>
            </a:r>
          </a:p>
        </p:txBody>
      </p:sp>
      <p:grpSp>
        <p:nvGrpSpPr>
          <p:cNvPr id="2" name="组合 1">
            <a:extLst>
              <a:ext uri="{FF2B5EF4-FFF2-40B4-BE49-F238E27FC236}">
                <a16:creationId xmlns:a16="http://schemas.microsoft.com/office/drawing/2014/main" id="{7FDB2205-ACAD-4D7A-AF59-F6CEB903815A}"/>
              </a:ext>
            </a:extLst>
          </p:cNvPr>
          <p:cNvGrpSpPr/>
          <p:nvPr/>
        </p:nvGrpSpPr>
        <p:grpSpPr>
          <a:xfrm>
            <a:off x="1547446" y="1847677"/>
            <a:ext cx="7466774" cy="4314398"/>
            <a:chOff x="1358900" y="1307429"/>
            <a:chExt cx="8113648" cy="5257800"/>
          </a:xfrm>
        </p:grpSpPr>
        <p:sp>
          <p:nvSpPr>
            <p:cNvPr id="7" name="AutoShape 2">
              <a:extLst>
                <a:ext uri="{FF2B5EF4-FFF2-40B4-BE49-F238E27FC236}">
                  <a16:creationId xmlns:a16="http://schemas.microsoft.com/office/drawing/2014/main" id="{0FAE6BDF-AF1B-4C41-9F84-AEDB2F4856D7}"/>
                </a:ext>
              </a:extLst>
            </p:cNvPr>
            <p:cNvSpPr>
              <a:spLocks noChangeArrowheads="1"/>
            </p:cNvSpPr>
            <p:nvPr/>
          </p:nvSpPr>
          <p:spPr bwMode="auto">
            <a:xfrm>
              <a:off x="1663706" y="2755235"/>
              <a:ext cx="1214439" cy="1214439"/>
            </a:xfrm>
            <a:prstGeom prst="cube">
              <a:avLst>
                <a:gd name="adj" fmla="val 25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zh-CN"/>
            </a:p>
          </p:txBody>
        </p:sp>
        <p:sp>
          <p:nvSpPr>
            <p:cNvPr id="8" name="Rectangle 3">
              <a:extLst>
                <a:ext uri="{FF2B5EF4-FFF2-40B4-BE49-F238E27FC236}">
                  <a16:creationId xmlns:a16="http://schemas.microsoft.com/office/drawing/2014/main" id="{960C5F1A-3DB7-43CC-A8C6-B3A76671F39D}"/>
                </a:ext>
              </a:extLst>
            </p:cNvPr>
            <p:cNvSpPr>
              <a:spLocks noChangeArrowheads="1"/>
            </p:cNvSpPr>
            <p:nvPr/>
          </p:nvSpPr>
          <p:spPr bwMode="auto">
            <a:xfrm>
              <a:off x="1663700" y="3136229"/>
              <a:ext cx="914400" cy="762000"/>
            </a:xfrm>
            <a:prstGeom prst="rect">
              <a:avLst/>
            </a:prstGeom>
            <a:noFill/>
            <a:ln>
              <a:noFill/>
            </a:ln>
            <a:effectLst/>
            <a:extLst>
              <a:ext uri="{909E8E84-426E-40DD-AFC4-6F175D3DCCD1}">
                <a14:hiddenFill xmlns:a14="http://schemas.microsoft.com/office/drawing/2010/main">
                  <a:solidFill>
                    <a:srgbClr val="E3E3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400" b="1">
                  <a:solidFill>
                    <a:schemeClr val="bg1"/>
                  </a:solidFill>
                  <a:latin typeface="Arial" panose="020B0604020202020204" pitchFamily="34" charset="0"/>
                </a:rPr>
                <a:t>创新</a:t>
              </a:r>
            </a:p>
            <a:p>
              <a:r>
                <a:rPr lang="zh-CN" altLang="en-US" sz="2400" b="1">
                  <a:solidFill>
                    <a:schemeClr val="bg1"/>
                  </a:solidFill>
                  <a:latin typeface="Arial" panose="020B0604020202020204" pitchFamily="34" charset="0"/>
                </a:rPr>
                <a:t>活动</a:t>
              </a:r>
            </a:p>
          </p:txBody>
        </p:sp>
        <p:sp>
          <p:nvSpPr>
            <p:cNvPr id="9" name="Rectangle 4">
              <a:extLst>
                <a:ext uri="{FF2B5EF4-FFF2-40B4-BE49-F238E27FC236}">
                  <a16:creationId xmlns:a16="http://schemas.microsoft.com/office/drawing/2014/main" id="{D8703F19-F8F2-4718-A89E-EFEE44D538B3}"/>
                </a:ext>
              </a:extLst>
            </p:cNvPr>
            <p:cNvSpPr>
              <a:spLocks noChangeArrowheads="1"/>
            </p:cNvSpPr>
            <p:nvPr/>
          </p:nvSpPr>
          <p:spPr bwMode="auto">
            <a:xfrm>
              <a:off x="1358900" y="5041232"/>
              <a:ext cx="2128826" cy="1012706"/>
            </a:xfrm>
            <a:prstGeom prst="rect">
              <a:avLst/>
            </a:prstGeom>
            <a:solidFill>
              <a:srgbClr val="E3E3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600" dirty="0">
                  <a:latin typeface="Arial" panose="020B0604020202020204" pitchFamily="34" charset="0"/>
                </a:rPr>
                <a:t>具有很高的知识水平和思维能力的创新型人才</a:t>
              </a:r>
            </a:p>
          </p:txBody>
        </p:sp>
        <p:sp>
          <p:nvSpPr>
            <p:cNvPr id="10" name="Oval 5">
              <a:extLst>
                <a:ext uri="{FF2B5EF4-FFF2-40B4-BE49-F238E27FC236}">
                  <a16:creationId xmlns:a16="http://schemas.microsoft.com/office/drawing/2014/main" id="{74902A98-77F2-4051-967D-211D287A5F89}"/>
                </a:ext>
              </a:extLst>
            </p:cNvPr>
            <p:cNvSpPr>
              <a:spLocks noChangeArrowheads="1"/>
            </p:cNvSpPr>
            <p:nvPr/>
          </p:nvSpPr>
          <p:spPr bwMode="auto">
            <a:xfrm>
              <a:off x="4102100" y="1536029"/>
              <a:ext cx="2133600" cy="914400"/>
            </a:xfrm>
            <a:prstGeom prst="ellipse">
              <a:avLst/>
            </a:prstGeom>
            <a:solidFill>
              <a:srgbClr val="E3E3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1600" dirty="0">
                  <a:latin typeface="Arial" panose="020B0604020202020204" pitchFamily="34" charset="0"/>
                </a:rPr>
                <a:t>网络环境下</a:t>
              </a:r>
            </a:p>
            <a:p>
              <a:r>
                <a:rPr lang="zh-CN" altLang="en-US" sz="1600" dirty="0">
                  <a:latin typeface="Arial" panose="020B0604020202020204" pitchFamily="34" charset="0"/>
                </a:rPr>
                <a:t>相关信息收集</a:t>
              </a:r>
            </a:p>
          </p:txBody>
        </p:sp>
        <p:sp>
          <p:nvSpPr>
            <p:cNvPr id="11" name="Oval 6">
              <a:extLst>
                <a:ext uri="{FF2B5EF4-FFF2-40B4-BE49-F238E27FC236}">
                  <a16:creationId xmlns:a16="http://schemas.microsoft.com/office/drawing/2014/main" id="{8690D74A-BCD1-4F4D-ACA0-1E1A69A1C13E}"/>
                </a:ext>
              </a:extLst>
            </p:cNvPr>
            <p:cNvSpPr>
              <a:spLocks noChangeArrowheads="1"/>
            </p:cNvSpPr>
            <p:nvPr/>
          </p:nvSpPr>
          <p:spPr bwMode="auto">
            <a:xfrm>
              <a:off x="4102100" y="2679029"/>
              <a:ext cx="2133600" cy="914400"/>
            </a:xfrm>
            <a:prstGeom prst="ellipse">
              <a:avLst/>
            </a:prstGeom>
            <a:solidFill>
              <a:srgbClr val="E3E3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1600" dirty="0">
                  <a:latin typeface="Arial" panose="020B0604020202020204" pitchFamily="34" charset="0"/>
                </a:rPr>
                <a:t>基于可拓集合的</a:t>
              </a:r>
            </a:p>
            <a:p>
              <a:r>
                <a:rPr lang="zh-CN" altLang="en-US" sz="1600" dirty="0">
                  <a:latin typeface="Arial" panose="020B0604020202020204" pitchFamily="34" charset="0"/>
                </a:rPr>
                <a:t>创新路径选择</a:t>
              </a:r>
            </a:p>
          </p:txBody>
        </p:sp>
        <p:sp>
          <p:nvSpPr>
            <p:cNvPr id="12" name="Oval 7">
              <a:extLst>
                <a:ext uri="{FF2B5EF4-FFF2-40B4-BE49-F238E27FC236}">
                  <a16:creationId xmlns:a16="http://schemas.microsoft.com/office/drawing/2014/main" id="{726A09F0-4A92-41D6-A7A7-26B09F0EEC6B}"/>
                </a:ext>
              </a:extLst>
            </p:cNvPr>
            <p:cNvSpPr>
              <a:spLocks noChangeArrowheads="1"/>
            </p:cNvSpPr>
            <p:nvPr/>
          </p:nvSpPr>
          <p:spPr bwMode="auto">
            <a:xfrm>
              <a:off x="4102100" y="3745829"/>
              <a:ext cx="2133600" cy="914400"/>
            </a:xfrm>
            <a:prstGeom prst="ellipse">
              <a:avLst/>
            </a:prstGeom>
            <a:solidFill>
              <a:srgbClr val="E3E3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1600" dirty="0">
                  <a:latin typeface="Arial" panose="020B0604020202020204" pitchFamily="34" charset="0"/>
                </a:rPr>
                <a:t>拓展分析与</a:t>
              </a:r>
            </a:p>
            <a:p>
              <a:r>
                <a:rPr lang="zh-CN" altLang="en-US" sz="1600" dirty="0">
                  <a:latin typeface="Arial" panose="020B0604020202020204" pitchFamily="34" charset="0"/>
                </a:rPr>
                <a:t>可拓变换</a:t>
              </a:r>
            </a:p>
          </p:txBody>
        </p:sp>
        <p:sp>
          <p:nvSpPr>
            <p:cNvPr id="13" name="Oval 8">
              <a:extLst>
                <a:ext uri="{FF2B5EF4-FFF2-40B4-BE49-F238E27FC236}">
                  <a16:creationId xmlns:a16="http://schemas.microsoft.com/office/drawing/2014/main" id="{087A24E7-DCC3-427C-8D89-023632680A97}"/>
                </a:ext>
              </a:extLst>
            </p:cNvPr>
            <p:cNvSpPr>
              <a:spLocks noChangeArrowheads="1"/>
            </p:cNvSpPr>
            <p:nvPr/>
          </p:nvSpPr>
          <p:spPr bwMode="auto">
            <a:xfrm>
              <a:off x="4102100" y="4888829"/>
              <a:ext cx="2133600" cy="762000"/>
            </a:xfrm>
            <a:prstGeom prst="ellipse">
              <a:avLst/>
            </a:prstGeom>
            <a:solidFill>
              <a:srgbClr val="E3E3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1600">
                  <a:latin typeface="Arial" panose="020B0604020202020204" pitchFamily="34" charset="0"/>
                </a:rPr>
                <a:t>方案运算</a:t>
              </a:r>
            </a:p>
            <a:p>
              <a:r>
                <a:rPr lang="zh-CN" altLang="en-US" sz="1600">
                  <a:latin typeface="Arial" panose="020B0604020202020204" pitchFamily="34" charset="0"/>
                </a:rPr>
                <a:t>与优度评价</a:t>
              </a:r>
            </a:p>
          </p:txBody>
        </p:sp>
        <p:sp>
          <p:nvSpPr>
            <p:cNvPr id="14" name="AutoShape 9">
              <a:extLst>
                <a:ext uri="{FF2B5EF4-FFF2-40B4-BE49-F238E27FC236}">
                  <a16:creationId xmlns:a16="http://schemas.microsoft.com/office/drawing/2014/main" id="{D813392C-D8B2-41F6-8E5C-8FA97B3EBAF6}"/>
                </a:ext>
              </a:extLst>
            </p:cNvPr>
            <p:cNvSpPr>
              <a:spLocks noChangeArrowheads="1"/>
            </p:cNvSpPr>
            <p:nvPr/>
          </p:nvSpPr>
          <p:spPr bwMode="auto">
            <a:xfrm>
              <a:off x="1739900" y="1840829"/>
              <a:ext cx="990600" cy="609600"/>
            </a:xfrm>
            <a:prstGeom prst="flowChartDocument">
              <a:avLst/>
            </a:prstGeom>
            <a:noFill/>
            <a:ln w="9525" algn="ctr">
              <a:solidFill>
                <a:srgbClr val="00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1600">
                  <a:latin typeface="Arial" panose="020B0604020202020204" pitchFamily="34" charset="0"/>
                </a:rPr>
                <a:t>创新方案</a:t>
              </a:r>
            </a:p>
          </p:txBody>
        </p:sp>
        <p:sp>
          <p:nvSpPr>
            <p:cNvPr id="15" name="AutoShape 10">
              <a:extLst>
                <a:ext uri="{FF2B5EF4-FFF2-40B4-BE49-F238E27FC236}">
                  <a16:creationId xmlns:a16="http://schemas.microsoft.com/office/drawing/2014/main" id="{682E6277-88DE-41C6-B1FB-B79F87E1EC09}"/>
                </a:ext>
              </a:extLst>
            </p:cNvPr>
            <p:cNvSpPr>
              <a:spLocks noChangeArrowheads="1"/>
            </p:cNvSpPr>
            <p:nvPr/>
          </p:nvSpPr>
          <p:spPr bwMode="auto">
            <a:xfrm>
              <a:off x="6540500" y="3898235"/>
              <a:ext cx="685800" cy="879615"/>
            </a:xfrm>
            <a:prstGeom prst="flowChartMultidocument">
              <a:avLst/>
            </a:prstGeom>
            <a:noFill/>
            <a:ln w="9525">
              <a:solidFill>
                <a:srgbClr val="00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1400" dirty="0">
                  <a:latin typeface="Arial" panose="020B0604020202020204" pitchFamily="34" charset="0"/>
                </a:rPr>
                <a:t>创新</a:t>
              </a:r>
              <a:endParaRPr lang="en-US" altLang="zh-CN" sz="1400" dirty="0">
                <a:latin typeface="Arial" panose="020B0604020202020204" pitchFamily="34" charset="0"/>
              </a:endParaRPr>
            </a:p>
            <a:p>
              <a:r>
                <a:rPr lang="zh-CN" altLang="en-US" sz="1400" dirty="0">
                  <a:latin typeface="Arial" panose="020B0604020202020204" pitchFamily="34" charset="0"/>
                </a:rPr>
                <a:t>方案</a:t>
              </a:r>
              <a:r>
                <a:rPr lang="en-US" altLang="zh-CN" sz="1400" dirty="0">
                  <a:latin typeface="Arial" panose="020B0604020202020204" pitchFamily="34" charset="0"/>
                </a:rPr>
                <a:t>n</a:t>
              </a:r>
            </a:p>
          </p:txBody>
        </p:sp>
        <p:sp>
          <p:nvSpPr>
            <p:cNvPr id="16" name="Line 15">
              <a:extLst>
                <a:ext uri="{FF2B5EF4-FFF2-40B4-BE49-F238E27FC236}">
                  <a16:creationId xmlns:a16="http://schemas.microsoft.com/office/drawing/2014/main" id="{FABE1708-C226-44E4-9B4A-F0F1B79AD6CC}"/>
                </a:ext>
              </a:extLst>
            </p:cNvPr>
            <p:cNvSpPr>
              <a:spLocks noChangeShapeType="1"/>
            </p:cNvSpPr>
            <p:nvPr/>
          </p:nvSpPr>
          <p:spPr bwMode="auto">
            <a:xfrm flipV="1">
              <a:off x="2273300" y="2374229"/>
              <a:ext cx="0" cy="381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Line 21">
              <a:extLst>
                <a:ext uri="{FF2B5EF4-FFF2-40B4-BE49-F238E27FC236}">
                  <a16:creationId xmlns:a16="http://schemas.microsoft.com/office/drawing/2014/main" id="{4AF6DC5B-2B0C-4CD9-9908-57842AAC45AE}"/>
                </a:ext>
              </a:extLst>
            </p:cNvPr>
            <p:cNvSpPr>
              <a:spLocks noChangeShapeType="1"/>
            </p:cNvSpPr>
            <p:nvPr/>
          </p:nvSpPr>
          <p:spPr bwMode="auto">
            <a:xfrm>
              <a:off x="4940300" y="2450429"/>
              <a:ext cx="0" cy="228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Line 22">
              <a:extLst>
                <a:ext uri="{FF2B5EF4-FFF2-40B4-BE49-F238E27FC236}">
                  <a16:creationId xmlns:a16="http://schemas.microsoft.com/office/drawing/2014/main" id="{EEF0EA43-036C-4D2F-8F2F-EA43D991AE49}"/>
                </a:ext>
              </a:extLst>
            </p:cNvPr>
            <p:cNvSpPr>
              <a:spLocks noChangeShapeType="1"/>
            </p:cNvSpPr>
            <p:nvPr/>
          </p:nvSpPr>
          <p:spPr bwMode="auto">
            <a:xfrm>
              <a:off x="4940300" y="3593429"/>
              <a:ext cx="0" cy="152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Line 23">
              <a:extLst>
                <a:ext uri="{FF2B5EF4-FFF2-40B4-BE49-F238E27FC236}">
                  <a16:creationId xmlns:a16="http://schemas.microsoft.com/office/drawing/2014/main" id="{C5F8400F-B314-4FC5-A40C-251B7973243F}"/>
                </a:ext>
              </a:extLst>
            </p:cNvPr>
            <p:cNvSpPr>
              <a:spLocks noChangeShapeType="1"/>
            </p:cNvSpPr>
            <p:nvPr/>
          </p:nvSpPr>
          <p:spPr bwMode="auto">
            <a:xfrm>
              <a:off x="4940300" y="4660229"/>
              <a:ext cx="0" cy="228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Line 24">
              <a:extLst>
                <a:ext uri="{FF2B5EF4-FFF2-40B4-BE49-F238E27FC236}">
                  <a16:creationId xmlns:a16="http://schemas.microsoft.com/office/drawing/2014/main" id="{6FBFB9A9-D844-4217-A0ED-41B14416A06B}"/>
                </a:ext>
              </a:extLst>
            </p:cNvPr>
            <p:cNvSpPr>
              <a:spLocks noChangeShapeType="1"/>
            </p:cNvSpPr>
            <p:nvPr/>
          </p:nvSpPr>
          <p:spPr bwMode="auto">
            <a:xfrm>
              <a:off x="3721100" y="1307429"/>
              <a:ext cx="0" cy="5257800"/>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 name="Text Box 25">
              <a:extLst>
                <a:ext uri="{FF2B5EF4-FFF2-40B4-BE49-F238E27FC236}">
                  <a16:creationId xmlns:a16="http://schemas.microsoft.com/office/drawing/2014/main" id="{3C61E2B7-3053-442E-AF5B-5813A5D187DB}"/>
                </a:ext>
              </a:extLst>
            </p:cNvPr>
            <p:cNvSpPr txBox="1">
              <a:spLocks noChangeArrowheads="1"/>
            </p:cNvSpPr>
            <p:nvPr/>
          </p:nvSpPr>
          <p:spPr bwMode="auto">
            <a:xfrm>
              <a:off x="1892300" y="6184230"/>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latin typeface="Arial" panose="020B0604020202020204" pitchFamily="34" charset="0"/>
                </a:rPr>
                <a:t>传统的创新</a:t>
              </a:r>
            </a:p>
          </p:txBody>
        </p:sp>
        <p:sp>
          <p:nvSpPr>
            <p:cNvPr id="22" name="Text Box 26">
              <a:extLst>
                <a:ext uri="{FF2B5EF4-FFF2-40B4-BE49-F238E27FC236}">
                  <a16:creationId xmlns:a16="http://schemas.microsoft.com/office/drawing/2014/main" id="{15B1FF4F-DE07-4128-9809-5340F24C56D0}"/>
                </a:ext>
              </a:extLst>
            </p:cNvPr>
            <p:cNvSpPr txBox="1">
              <a:spLocks noChangeArrowheads="1"/>
            </p:cNvSpPr>
            <p:nvPr/>
          </p:nvSpPr>
          <p:spPr bwMode="auto">
            <a:xfrm>
              <a:off x="4445000" y="6184230"/>
              <a:ext cx="24929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latin typeface="Arial" panose="020B0604020202020204" pitchFamily="34" charset="0"/>
                </a:rPr>
                <a:t>网络环境下的可拓创新</a:t>
              </a:r>
            </a:p>
          </p:txBody>
        </p:sp>
        <p:sp>
          <p:nvSpPr>
            <p:cNvPr id="23" name="Line 27">
              <a:extLst>
                <a:ext uri="{FF2B5EF4-FFF2-40B4-BE49-F238E27FC236}">
                  <a16:creationId xmlns:a16="http://schemas.microsoft.com/office/drawing/2014/main" id="{37520410-19C5-45B3-A0BE-D91B0512E405}"/>
                </a:ext>
              </a:extLst>
            </p:cNvPr>
            <p:cNvSpPr>
              <a:spLocks noChangeShapeType="1"/>
            </p:cNvSpPr>
            <p:nvPr/>
          </p:nvSpPr>
          <p:spPr bwMode="auto">
            <a:xfrm flipV="1">
              <a:off x="2273300" y="3974429"/>
              <a:ext cx="0" cy="304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 name="AutoShape 37">
              <a:extLst>
                <a:ext uri="{FF2B5EF4-FFF2-40B4-BE49-F238E27FC236}">
                  <a16:creationId xmlns:a16="http://schemas.microsoft.com/office/drawing/2014/main" id="{D0821A7A-2F54-4C8E-80BE-1BD36C9B071A}"/>
                </a:ext>
              </a:extLst>
            </p:cNvPr>
            <p:cNvSpPr>
              <a:spLocks noChangeArrowheads="1"/>
            </p:cNvSpPr>
            <p:nvPr/>
          </p:nvSpPr>
          <p:spPr bwMode="auto">
            <a:xfrm>
              <a:off x="6464300" y="4930249"/>
              <a:ext cx="685800" cy="796787"/>
            </a:xfrm>
            <a:prstGeom prst="flowChartMultidocument">
              <a:avLst/>
            </a:prstGeom>
            <a:noFill/>
            <a:ln w="9525">
              <a:solidFill>
                <a:srgbClr val="00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1400" dirty="0">
                  <a:latin typeface="Arial" panose="020B0604020202020204" pitchFamily="34" charset="0"/>
                </a:rPr>
                <a:t>创新</a:t>
              </a:r>
              <a:endParaRPr lang="en-US" altLang="zh-CN" sz="1400" dirty="0">
                <a:latin typeface="Arial" panose="020B0604020202020204" pitchFamily="34" charset="0"/>
              </a:endParaRPr>
            </a:p>
            <a:p>
              <a:r>
                <a:rPr lang="zh-CN" altLang="en-US" sz="1400" dirty="0">
                  <a:latin typeface="Arial" panose="020B0604020202020204" pitchFamily="34" charset="0"/>
                </a:rPr>
                <a:t>方案</a:t>
              </a:r>
              <a:r>
                <a:rPr lang="en-US" altLang="zh-CN" sz="1400" dirty="0">
                  <a:latin typeface="Arial" panose="020B0604020202020204" pitchFamily="34" charset="0"/>
                </a:rPr>
                <a:t>m</a:t>
              </a:r>
            </a:p>
          </p:txBody>
        </p:sp>
        <p:sp>
          <p:nvSpPr>
            <p:cNvPr id="25" name="Line 38">
              <a:extLst>
                <a:ext uri="{FF2B5EF4-FFF2-40B4-BE49-F238E27FC236}">
                  <a16:creationId xmlns:a16="http://schemas.microsoft.com/office/drawing/2014/main" id="{75CA9B3C-4417-4E5D-A35F-EFFBE20B6E21}"/>
                </a:ext>
              </a:extLst>
            </p:cNvPr>
            <p:cNvSpPr>
              <a:spLocks noChangeShapeType="1"/>
            </p:cNvSpPr>
            <p:nvPr/>
          </p:nvSpPr>
          <p:spPr bwMode="auto">
            <a:xfrm>
              <a:off x="4940300" y="5650829"/>
              <a:ext cx="0" cy="3810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Line 39">
              <a:extLst>
                <a:ext uri="{FF2B5EF4-FFF2-40B4-BE49-F238E27FC236}">
                  <a16:creationId xmlns:a16="http://schemas.microsoft.com/office/drawing/2014/main" id="{E2DBDD84-3B9E-44CB-BA8E-7F8730FEC362}"/>
                </a:ext>
              </a:extLst>
            </p:cNvPr>
            <p:cNvSpPr>
              <a:spLocks noChangeShapeType="1"/>
            </p:cNvSpPr>
            <p:nvPr/>
          </p:nvSpPr>
          <p:spPr bwMode="auto">
            <a:xfrm>
              <a:off x="4940300" y="6031829"/>
              <a:ext cx="18288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Line 40">
              <a:extLst>
                <a:ext uri="{FF2B5EF4-FFF2-40B4-BE49-F238E27FC236}">
                  <a16:creationId xmlns:a16="http://schemas.microsoft.com/office/drawing/2014/main" id="{B0157269-01FA-401F-BA29-955BF58A3138}"/>
                </a:ext>
              </a:extLst>
            </p:cNvPr>
            <p:cNvSpPr>
              <a:spLocks noChangeShapeType="1"/>
            </p:cNvSpPr>
            <p:nvPr/>
          </p:nvSpPr>
          <p:spPr bwMode="auto">
            <a:xfrm flipV="1">
              <a:off x="6769100" y="5650829"/>
              <a:ext cx="0" cy="381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900"/>
            </a:p>
          </p:txBody>
        </p:sp>
        <p:pic>
          <p:nvPicPr>
            <p:cNvPr id="28" name="Picture 43" descr="j0285380">
              <a:extLst>
                <a:ext uri="{FF2B5EF4-FFF2-40B4-BE49-F238E27FC236}">
                  <a16:creationId xmlns:a16="http://schemas.microsoft.com/office/drawing/2014/main" id="{A4E7E832-3055-4E37-A882-83D4B8FF22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702" y="4203029"/>
              <a:ext cx="876300" cy="762000"/>
            </a:xfrm>
            <a:prstGeom prst="rect">
              <a:avLst/>
            </a:prstGeom>
            <a:noFill/>
            <a:extLst>
              <a:ext uri="{909E8E84-426E-40DD-AFC4-6F175D3DCCD1}">
                <a14:hiddenFill xmlns:a14="http://schemas.microsoft.com/office/drawing/2010/main">
                  <a:solidFill>
                    <a:srgbClr val="FFFFFF"/>
                  </a:solidFill>
                </a14:hiddenFill>
              </a:ext>
            </a:extLst>
          </p:spPr>
        </p:pic>
        <p:sp>
          <p:nvSpPr>
            <p:cNvPr id="29" name="Line 44">
              <a:extLst>
                <a:ext uri="{FF2B5EF4-FFF2-40B4-BE49-F238E27FC236}">
                  <a16:creationId xmlns:a16="http://schemas.microsoft.com/office/drawing/2014/main" id="{4566F95D-E5A2-4320-B5BE-E4C3EACA329C}"/>
                </a:ext>
              </a:extLst>
            </p:cNvPr>
            <p:cNvSpPr>
              <a:spLocks noChangeShapeType="1"/>
            </p:cNvSpPr>
            <p:nvPr/>
          </p:nvSpPr>
          <p:spPr bwMode="auto">
            <a:xfrm>
              <a:off x="6235700" y="4203029"/>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p>
          </p:txBody>
        </p:sp>
        <p:cxnSp>
          <p:nvCxnSpPr>
            <p:cNvPr id="30" name="AutoShape 45">
              <a:extLst>
                <a:ext uri="{FF2B5EF4-FFF2-40B4-BE49-F238E27FC236}">
                  <a16:creationId xmlns:a16="http://schemas.microsoft.com/office/drawing/2014/main" id="{8CFA1C6D-D469-4D10-9449-98C608F5B163}"/>
                </a:ext>
              </a:extLst>
            </p:cNvPr>
            <p:cNvCxnSpPr>
              <a:cxnSpLocks noChangeShapeType="1"/>
              <a:stCxn id="11" idx="0"/>
              <a:endCxn id="10" idx="4"/>
            </p:cNvCxnSpPr>
            <p:nvPr/>
          </p:nvCxnSpPr>
          <p:spPr bwMode="auto">
            <a:xfrm rot="16200000">
              <a:off x="5054600" y="2564729"/>
              <a:ext cx="22860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7">
              <a:extLst>
                <a:ext uri="{FF2B5EF4-FFF2-40B4-BE49-F238E27FC236}">
                  <a16:creationId xmlns:a16="http://schemas.microsoft.com/office/drawing/2014/main" id="{F6D99FCA-B92E-48F3-AC9E-93A79EECC5F3}"/>
                </a:ext>
              </a:extLst>
            </p:cNvPr>
            <p:cNvCxnSpPr>
              <a:cxnSpLocks noChangeShapeType="1"/>
              <a:stCxn id="12" idx="7"/>
              <a:endCxn id="10" idx="6"/>
            </p:cNvCxnSpPr>
            <p:nvPr/>
          </p:nvCxnSpPr>
          <p:spPr bwMode="auto">
            <a:xfrm rot="16200000">
              <a:off x="5136363" y="2779843"/>
              <a:ext cx="1885951" cy="312737"/>
            </a:xfrm>
            <a:prstGeom prst="bentConnector4">
              <a:avLst>
                <a:gd name="adj1" fmla="val 333"/>
                <a:gd name="adj2" fmla="val 173097"/>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Line 48">
              <a:extLst>
                <a:ext uri="{FF2B5EF4-FFF2-40B4-BE49-F238E27FC236}">
                  <a16:creationId xmlns:a16="http://schemas.microsoft.com/office/drawing/2014/main" id="{C7B341AB-3FA5-4FCD-AEFF-511564FAF31C}"/>
                </a:ext>
              </a:extLst>
            </p:cNvPr>
            <p:cNvSpPr>
              <a:spLocks noChangeShapeType="1"/>
            </p:cNvSpPr>
            <p:nvPr/>
          </p:nvSpPr>
          <p:spPr bwMode="auto">
            <a:xfrm flipV="1">
              <a:off x="5178425" y="3564854"/>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 name="Line 49">
              <a:extLst>
                <a:ext uri="{FF2B5EF4-FFF2-40B4-BE49-F238E27FC236}">
                  <a16:creationId xmlns:a16="http://schemas.microsoft.com/office/drawing/2014/main" id="{835F4CC4-7594-4396-9C95-6F90979465FD}"/>
                </a:ext>
              </a:extLst>
            </p:cNvPr>
            <p:cNvSpPr>
              <a:spLocks noChangeShapeType="1"/>
            </p:cNvSpPr>
            <p:nvPr/>
          </p:nvSpPr>
          <p:spPr bwMode="auto">
            <a:xfrm flipV="1">
              <a:off x="5168900" y="4660229"/>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4" name="矩形: 圆角 33">
              <a:extLst>
                <a:ext uri="{FF2B5EF4-FFF2-40B4-BE49-F238E27FC236}">
                  <a16:creationId xmlns:a16="http://schemas.microsoft.com/office/drawing/2014/main" id="{6D64B917-5C7D-4447-A1F0-903949F377B6}"/>
                </a:ext>
              </a:extLst>
            </p:cNvPr>
            <p:cNvSpPr/>
            <p:nvPr/>
          </p:nvSpPr>
          <p:spPr bwMode="auto">
            <a:xfrm>
              <a:off x="7407205" y="1735331"/>
              <a:ext cx="1853304" cy="457200"/>
            </a:xfrm>
            <a:prstGeom prst="roundRect">
              <a:avLst/>
            </a:prstGeom>
            <a:solidFill>
              <a:srgbClr val="D1FFE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1600" dirty="0">
                  <a:ea typeface="宋体" panose="02010600030101010101" pitchFamily="2" charset="-122"/>
                </a:rPr>
                <a:t>基元理论</a:t>
              </a:r>
              <a:r>
                <a:rPr lang="en-US" altLang="zh-CN" sz="1600" dirty="0">
                  <a:ea typeface="宋体" panose="02010600030101010101" pitchFamily="2" charset="-122"/>
                </a:rPr>
                <a:t>(</a:t>
              </a:r>
              <a:r>
                <a:rPr lang="zh-CN" altLang="en-US" sz="1600" dirty="0">
                  <a:ea typeface="宋体" panose="02010600030101010101" pitchFamily="2" charset="-122"/>
                </a:rPr>
                <a:t>西方思维</a:t>
              </a:r>
              <a:r>
                <a:rPr lang="en-US" altLang="zh-CN" sz="1600" dirty="0">
                  <a:ea typeface="宋体" panose="02010600030101010101" pitchFamily="2" charset="-122"/>
                </a:rPr>
                <a:t>)</a:t>
              </a:r>
              <a:endParaRPr lang="zh-CN" altLang="en-US" sz="1600" dirty="0">
                <a:ea typeface="宋体" panose="02010600030101010101" pitchFamily="2" charset="-122"/>
              </a:endParaRPr>
            </a:p>
          </p:txBody>
        </p:sp>
        <p:sp>
          <p:nvSpPr>
            <p:cNvPr id="35" name="矩形: 圆角 34">
              <a:extLst>
                <a:ext uri="{FF2B5EF4-FFF2-40B4-BE49-F238E27FC236}">
                  <a16:creationId xmlns:a16="http://schemas.microsoft.com/office/drawing/2014/main" id="{180FA76C-9DF9-4C42-99A2-9C8DCBFD4AA1}"/>
                </a:ext>
              </a:extLst>
            </p:cNvPr>
            <p:cNvSpPr/>
            <p:nvPr/>
          </p:nvSpPr>
          <p:spPr bwMode="auto">
            <a:xfrm>
              <a:off x="7407209" y="3999796"/>
              <a:ext cx="2065339" cy="457200"/>
            </a:xfrm>
            <a:prstGeom prst="roundRect">
              <a:avLst/>
            </a:prstGeom>
            <a:solidFill>
              <a:srgbClr val="E9F75F"/>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1600" dirty="0">
                  <a:ea typeface="宋体" panose="02010600030101010101" pitchFamily="2" charset="-122"/>
                </a:rPr>
                <a:t>共轭分析与拓展变换</a:t>
              </a:r>
              <a:endParaRPr lang="en-US" altLang="zh-CN" sz="1600" dirty="0">
                <a:ea typeface="宋体" panose="02010600030101010101" pitchFamily="2" charset="-122"/>
              </a:endParaRPr>
            </a:p>
            <a:p>
              <a:pPr algn="ctr" eaLnBrk="1" hangingPunct="1"/>
              <a:r>
                <a:rPr lang="en-US" altLang="zh-CN" sz="1600" dirty="0">
                  <a:ea typeface="宋体" panose="02010600030101010101" pitchFamily="2" charset="-122"/>
                </a:rPr>
                <a:t>(</a:t>
              </a:r>
              <a:r>
                <a:rPr lang="zh-CN" altLang="en-US" sz="1600" dirty="0">
                  <a:ea typeface="宋体" panose="02010600030101010101" pitchFamily="2" charset="-122"/>
                </a:rPr>
                <a:t>东方思维</a:t>
              </a:r>
              <a:r>
                <a:rPr lang="en-US" altLang="zh-CN" sz="1600" dirty="0">
                  <a:ea typeface="宋体" panose="02010600030101010101" pitchFamily="2" charset="-122"/>
                </a:rPr>
                <a:t>)</a:t>
              </a:r>
              <a:endParaRPr lang="zh-CN" altLang="en-US" sz="1600" dirty="0">
                <a:ea typeface="宋体" panose="02010600030101010101" pitchFamily="2" charset="-122"/>
              </a:endParaRPr>
            </a:p>
          </p:txBody>
        </p:sp>
        <p:sp>
          <p:nvSpPr>
            <p:cNvPr id="36" name="矩形: 圆角 35">
              <a:extLst>
                <a:ext uri="{FF2B5EF4-FFF2-40B4-BE49-F238E27FC236}">
                  <a16:creationId xmlns:a16="http://schemas.microsoft.com/office/drawing/2014/main" id="{DD1F5E50-E87C-467B-B94A-394FBE140768}"/>
                </a:ext>
              </a:extLst>
            </p:cNvPr>
            <p:cNvSpPr/>
            <p:nvPr/>
          </p:nvSpPr>
          <p:spPr bwMode="auto">
            <a:xfrm>
              <a:off x="7407212" y="2934656"/>
              <a:ext cx="1821173" cy="566531"/>
            </a:xfrm>
            <a:prstGeom prst="roundRect">
              <a:avLst/>
            </a:prstGeom>
            <a:gradFill flip="none" rotWithShape="1">
              <a:gsLst>
                <a:gs pos="0">
                  <a:srgbClr val="A1B8E7">
                    <a:tint val="66000"/>
                    <a:satMod val="160000"/>
                  </a:srgbClr>
                </a:gs>
                <a:gs pos="50000">
                  <a:srgbClr val="A1B8E7">
                    <a:tint val="44500"/>
                    <a:satMod val="160000"/>
                  </a:srgbClr>
                </a:gs>
                <a:gs pos="100000">
                  <a:srgbClr val="A1B8E7">
                    <a:tint val="23500"/>
                    <a:satMod val="160000"/>
                  </a:srgbClr>
                </a:gs>
              </a:gsLst>
              <a:lin ang="10800000" scaled="1"/>
              <a:tileRect/>
            </a:gra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1600" dirty="0">
                  <a:ea typeface="宋体" panose="02010600030101010101" pitchFamily="2" charset="-122"/>
                </a:rPr>
                <a:t>可拓集合理论</a:t>
              </a:r>
              <a:endParaRPr lang="en-US" altLang="zh-CN" sz="1600" dirty="0">
                <a:ea typeface="宋体" panose="02010600030101010101" pitchFamily="2" charset="-122"/>
              </a:endParaRPr>
            </a:p>
            <a:p>
              <a:pPr algn="ctr" eaLnBrk="1" hangingPunct="1"/>
              <a:r>
                <a:rPr lang="en-US" altLang="zh-CN" sz="1600" dirty="0">
                  <a:ea typeface="宋体" panose="02010600030101010101" pitchFamily="2" charset="-122"/>
                </a:rPr>
                <a:t>(</a:t>
              </a:r>
              <a:r>
                <a:rPr lang="zh-CN" altLang="en-US" sz="1600" dirty="0">
                  <a:ea typeface="宋体" panose="02010600030101010101" pitchFamily="2" charset="-122"/>
                </a:rPr>
                <a:t>东西方思维融合</a:t>
              </a:r>
              <a:r>
                <a:rPr lang="en-US" altLang="zh-CN" sz="1600" dirty="0">
                  <a:ea typeface="宋体" panose="02010600030101010101" pitchFamily="2" charset="-122"/>
                </a:rPr>
                <a:t>)</a:t>
              </a:r>
              <a:endParaRPr lang="zh-CN" altLang="en-US" sz="1600" dirty="0">
                <a:ea typeface="宋体" panose="02010600030101010101" pitchFamily="2" charset="-122"/>
              </a:endParaRPr>
            </a:p>
          </p:txBody>
        </p:sp>
        <p:sp>
          <p:nvSpPr>
            <p:cNvPr id="37" name="矩形: 圆角 36">
              <a:extLst>
                <a:ext uri="{FF2B5EF4-FFF2-40B4-BE49-F238E27FC236}">
                  <a16:creationId xmlns:a16="http://schemas.microsoft.com/office/drawing/2014/main" id="{B1723DDC-449D-4234-A97A-89B33DB1D928}"/>
                </a:ext>
              </a:extLst>
            </p:cNvPr>
            <p:cNvSpPr/>
            <p:nvPr/>
          </p:nvSpPr>
          <p:spPr bwMode="auto">
            <a:xfrm>
              <a:off x="7407215" y="5048374"/>
              <a:ext cx="1853303" cy="457200"/>
            </a:xfrm>
            <a:prstGeom prst="roundRect">
              <a:avLst/>
            </a:prstGeom>
            <a:solidFill>
              <a:srgbClr val="D1FFE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1" hangingPunct="1"/>
              <a:r>
                <a:rPr lang="zh-CN" altLang="en-US" sz="1600" dirty="0">
                  <a:ea typeface="宋体" panose="02010600030101010101" pitchFamily="2" charset="-122"/>
                </a:rPr>
                <a:t>可拓距与关联函数</a:t>
              </a:r>
              <a:endParaRPr lang="en-US" altLang="zh-CN" sz="1600" dirty="0">
                <a:ea typeface="宋体" panose="02010600030101010101" pitchFamily="2" charset="-122"/>
              </a:endParaRPr>
            </a:p>
            <a:p>
              <a:pPr algn="ctr" eaLnBrk="1" hangingPunct="1"/>
              <a:r>
                <a:rPr lang="en-US" altLang="zh-CN" sz="1600" dirty="0">
                  <a:ea typeface="宋体" panose="02010600030101010101" pitchFamily="2" charset="-122"/>
                </a:rPr>
                <a:t>(</a:t>
              </a:r>
              <a:r>
                <a:rPr lang="zh-CN" altLang="en-US" sz="1600" dirty="0">
                  <a:ea typeface="宋体" panose="02010600030101010101" pitchFamily="2" charset="-122"/>
                </a:rPr>
                <a:t>西方思维</a:t>
              </a:r>
              <a:r>
                <a:rPr lang="en-US" altLang="zh-CN" sz="1600" dirty="0">
                  <a:ea typeface="宋体" panose="02010600030101010101" pitchFamily="2" charset="-122"/>
                </a:rPr>
                <a:t>)</a:t>
              </a:r>
              <a:endParaRPr lang="zh-CN" altLang="en-US" sz="1600" dirty="0">
                <a:ea typeface="宋体" panose="02010600030101010101" pitchFamily="2" charset="-122"/>
              </a:endParaRPr>
            </a:p>
          </p:txBody>
        </p:sp>
        <p:sp>
          <p:nvSpPr>
            <p:cNvPr id="38" name="箭头: 虚尾 37">
              <a:extLst>
                <a:ext uri="{FF2B5EF4-FFF2-40B4-BE49-F238E27FC236}">
                  <a16:creationId xmlns:a16="http://schemas.microsoft.com/office/drawing/2014/main" id="{0D98F36B-5857-4C6D-B89B-11FA20866F6D}"/>
                </a:ext>
              </a:extLst>
            </p:cNvPr>
            <p:cNvSpPr/>
            <p:nvPr/>
          </p:nvSpPr>
          <p:spPr bwMode="auto">
            <a:xfrm>
              <a:off x="3219456" y="3136229"/>
              <a:ext cx="735013" cy="457200"/>
            </a:xfrm>
            <a:prstGeom prst="stripedRightArrow">
              <a:avLst/>
            </a:prstGeom>
            <a:solidFill>
              <a:srgbClr val="F1F89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屏幕快照 2017-11-29 下午9.24.43.png" descr="屏幕快照 2017-11-29 下午9.24.43.png"/>
          <p:cNvPicPr>
            <a:picLocks noChangeAspect="1"/>
          </p:cNvPicPr>
          <p:nvPr/>
        </p:nvPicPr>
        <p:blipFill>
          <a:blip r:embed="rId3">
            <a:extLst/>
          </a:blip>
          <a:stretch>
            <a:fillRect/>
          </a:stretch>
        </p:blipFill>
        <p:spPr>
          <a:xfrm>
            <a:off x="1064040" y="1207344"/>
            <a:ext cx="6993368" cy="4860639"/>
          </a:xfrm>
          <a:prstGeom prst="rect">
            <a:avLst/>
          </a:prstGeom>
          <a:ln w="12700">
            <a:miter lim="400000"/>
          </a:ln>
        </p:spPr>
      </p:pic>
      <p:sp>
        <p:nvSpPr>
          <p:cNvPr id="184"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85" name="大学生创新能力不足的瓶颈分析"/>
          <p:cNvSpPr txBox="1"/>
          <p:nvPr/>
        </p:nvSpPr>
        <p:spPr>
          <a:xfrm>
            <a:off x="403134" y="1191111"/>
            <a:ext cx="3811296" cy="53860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900" b="1">
                <a:latin typeface="微软雅黑"/>
                <a:ea typeface="微软雅黑"/>
                <a:cs typeface="微软雅黑"/>
                <a:sym typeface="微软雅黑"/>
              </a:defRPr>
            </a:lvl1pPr>
          </a:lstStyle>
          <a:p>
            <a:r>
              <a:rPr dirty="0" err="1"/>
              <a:t>可拓创新</a:t>
            </a:r>
            <a:r>
              <a:rPr lang="zh-CN" altLang="en-US" dirty="0"/>
              <a:t>的双螺旋结构</a:t>
            </a:r>
            <a:endParaRPr dirty="0"/>
          </a:p>
        </p:txBody>
      </p:sp>
      <p:sp>
        <p:nvSpPr>
          <p:cNvPr id="186"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
        <p:nvSpPr>
          <p:cNvPr id="187" name="标题 1"/>
          <p:cNvSpPr txBox="1">
            <a:spLocks noGrp="1"/>
          </p:cNvSpPr>
          <p:nvPr>
            <p:ph type="title"/>
          </p:nvPr>
        </p:nvSpPr>
        <p:spPr>
          <a:xfrm>
            <a:off x="215900" y="-69850"/>
            <a:ext cx="8229600" cy="1143000"/>
          </a:xfrm>
          <a:prstGeom prst="rect">
            <a:avLst/>
          </a:prstGeom>
        </p:spPr>
        <p:txBody>
          <a:bodyPr/>
          <a:lstStyle/>
          <a:p>
            <a:r>
              <a:t>二、教学模式</a:t>
            </a:r>
          </a:p>
        </p:txBody>
      </p:sp>
      <p:sp>
        <p:nvSpPr>
          <p:cNvPr id="2" name="文本框 1">
            <a:extLst>
              <a:ext uri="{FF2B5EF4-FFF2-40B4-BE49-F238E27FC236}">
                <a16:creationId xmlns:a16="http://schemas.microsoft.com/office/drawing/2014/main" id="{EB23049D-C20A-490A-9195-6B990AFD57D1}"/>
              </a:ext>
            </a:extLst>
          </p:cNvPr>
          <p:cNvSpPr txBox="1"/>
          <p:nvPr/>
        </p:nvSpPr>
        <p:spPr>
          <a:xfrm>
            <a:off x="7725508" y="4915902"/>
            <a:ext cx="2952261"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1" i="0" u="none" strike="noStrike" cap="none" spc="0" normalizeH="0" baseline="0" dirty="0">
                <a:ln>
                  <a:noFill/>
                </a:ln>
                <a:solidFill>
                  <a:srgbClr val="0070C0"/>
                </a:solidFill>
                <a:effectLst/>
                <a:uFillTx/>
                <a:latin typeface="+mj-lt"/>
                <a:ea typeface="+mj-ea"/>
                <a:cs typeface="+mj-cs"/>
                <a:sym typeface="Helvetica"/>
              </a:rPr>
              <a:t>1.</a:t>
            </a:r>
            <a:r>
              <a:rPr kumimoji="0" lang="zh-CN" altLang="en-US" sz="1800" b="1" i="0" u="none" strike="noStrike" cap="none" spc="0" normalizeH="0" baseline="0" dirty="0">
                <a:ln>
                  <a:noFill/>
                </a:ln>
                <a:solidFill>
                  <a:srgbClr val="0070C0"/>
                </a:solidFill>
                <a:effectLst/>
                <a:uFillTx/>
                <a:latin typeface="+mj-lt"/>
                <a:ea typeface="+mj-ea"/>
                <a:cs typeface="+mj-cs"/>
                <a:sym typeface="Helvetica"/>
              </a:rPr>
              <a:t>描述性知识</a:t>
            </a:r>
            <a:r>
              <a:rPr kumimoji="0" lang="en-US" altLang="zh-CN" sz="1800" b="1" i="0" u="none" strike="noStrike" cap="none" spc="0" normalizeH="0" baseline="0" dirty="0">
                <a:ln>
                  <a:noFill/>
                </a:ln>
                <a:solidFill>
                  <a:srgbClr val="0070C0"/>
                </a:solidFill>
                <a:effectLst/>
                <a:uFillTx/>
                <a:latin typeface="+mj-lt"/>
                <a:ea typeface="+mj-ea"/>
                <a:cs typeface="+mj-cs"/>
                <a:sym typeface="Helvetica"/>
              </a:rPr>
              <a:t>+</a:t>
            </a:r>
            <a:r>
              <a:rPr kumimoji="0" lang="zh-CN" altLang="en-US" sz="1800" b="1" i="0" u="none" strike="noStrike" cap="none" spc="0" normalizeH="0" baseline="0" dirty="0">
                <a:ln>
                  <a:noFill/>
                </a:ln>
                <a:solidFill>
                  <a:srgbClr val="0070C0"/>
                </a:solidFill>
                <a:effectLst/>
                <a:uFillTx/>
                <a:latin typeface="+mj-lt"/>
                <a:ea typeface="+mj-ea"/>
                <a:cs typeface="+mj-cs"/>
                <a:sym typeface="Helvetica"/>
              </a:rPr>
              <a:t>方法论知识</a:t>
            </a:r>
            <a:endParaRPr kumimoji="0" lang="en-US" altLang="zh-CN" sz="1800" b="1" i="0" u="none" strike="noStrike" cap="none" spc="0" normalizeH="0" baseline="0" dirty="0">
              <a:ln>
                <a:noFill/>
              </a:ln>
              <a:solidFill>
                <a:srgbClr val="0070C0"/>
              </a:solidFill>
              <a:effectLst/>
              <a:uFillTx/>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altLang="zh-CN" b="1" dirty="0">
                <a:solidFill>
                  <a:srgbClr val="0070C0"/>
                </a:solidFill>
              </a:rPr>
              <a:t>2.</a:t>
            </a:r>
            <a:r>
              <a:rPr lang="zh-CN" altLang="en-US" b="1" dirty="0">
                <a:solidFill>
                  <a:srgbClr val="0070C0"/>
                </a:solidFill>
              </a:rPr>
              <a:t>经验知识</a:t>
            </a:r>
            <a:r>
              <a:rPr lang="en-US" altLang="zh-CN" b="1" dirty="0">
                <a:solidFill>
                  <a:srgbClr val="0070C0"/>
                </a:solidFill>
              </a:rPr>
              <a:t>+</a:t>
            </a:r>
            <a:r>
              <a:rPr lang="zh-CN" altLang="en-US" b="1" dirty="0">
                <a:solidFill>
                  <a:srgbClr val="0070C0"/>
                </a:solidFill>
              </a:rPr>
              <a:t>数据挖掘获取的知识，人机交互</a:t>
            </a:r>
            <a:endParaRPr kumimoji="0" lang="zh-CN" altLang="en-US" sz="1800" b="1" i="0" u="none" strike="noStrike" cap="none" spc="0" normalizeH="0" baseline="0" dirty="0">
              <a:ln>
                <a:noFill/>
              </a:ln>
              <a:solidFill>
                <a:srgbClr val="0070C0"/>
              </a:solidFill>
              <a:effectLst/>
              <a:uFillTx/>
              <a:sym typeface="Helvetica"/>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92" name="大学生创新能力不足的瓶颈分析"/>
          <p:cNvSpPr txBox="1"/>
          <p:nvPr/>
        </p:nvSpPr>
        <p:spPr>
          <a:xfrm>
            <a:off x="391411" y="1145451"/>
            <a:ext cx="5781387" cy="53860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900" b="1">
                <a:latin typeface="微软雅黑"/>
                <a:ea typeface="微软雅黑"/>
                <a:cs typeface="微软雅黑"/>
                <a:sym typeface="微软雅黑"/>
              </a:defRPr>
            </a:lvl1pPr>
          </a:lstStyle>
          <a:p>
            <a:r>
              <a:rPr b="0" dirty="0" err="1"/>
              <a:t>知识创新应用的实践教学实施路径</a:t>
            </a:r>
            <a:r>
              <a:rPr b="0" dirty="0"/>
              <a:t> </a:t>
            </a:r>
          </a:p>
        </p:txBody>
      </p:sp>
      <p:sp>
        <p:nvSpPr>
          <p:cNvPr id="193"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sp>
        <p:nvSpPr>
          <p:cNvPr id="194" name="标题 1"/>
          <p:cNvSpPr txBox="1">
            <a:spLocks noGrp="1"/>
          </p:cNvSpPr>
          <p:nvPr>
            <p:ph type="title"/>
          </p:nvPr>
        </p:nvSpPr>
        <p:spPr>
          <a:xfrm>
            <a:off x="215900" y="-69850"/>
            <a:ext cx="8229600" cy="1143000"/>
          </a:xfrm>
          <a:prstGeom prst="rect">
            <a:avLst/>
          </a:prstGeom>
        </p:spPr>
        <p:txBody>
          <a:bodyPr/>
          <a:lstStyle/>
          <a:p>
            <a:r>
              <a:t>二、教学模式</a:t>
            </a:r>
          </a:p>
        </p:txBody>
      </p:sp>
      <p:pic>
        <p:nvPicPr>
          <p:cNvPr id="195" name="Picture 4" descr="Picture 4"/>
          <p:cNvPicPr>
            <a:picLocks noChangeAspect="1"/>
          </p:cNvPicPr>
          <p:nvPr/>
        </p:nvPicPr>
        <p:blipFill>
          <a:blip r:embed="rId3">
            <a:extLst/>
          </a:blip>
          <a:stretch>
            <a:fillRect/>
          </a:stretch>
        </p:blipFill>
        <p:spPr>
          <a:xfrm>
            <a:off x="2143933" y="1820834"/>
            <a:ext cx="6727786" cy="431645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1_2"/>
          <p:cNvSpPr/>
          <p:nvPr/>
        </p:nvSpPr>
        <p:spPr>
          <a:xfrm>
            <a:off x="0" y="2451"/>
            <a:ext cx="10801350" cy="936108"/>
          </a:xfrm>
          <a:prstGeom prst="rect">
            <a:avLst/>
          </a:prstGeom>
          <a:gradFill>
            <a:gsLst>
              <a:gs pos="0">
                <a:srgbClr val="5EADCE"/>
              </a:gs>
              <a:gs pos="35000">
                <a:srgbClr val="3585C1"/>
              </a:gs>
              <a:gs pos="62000">
                <a:srgbClr val="2674B6"/>
              </a:gs>
              <a:gs pos="86000">
                <a:srgbClr val="2674B6"/>
              </a:gs>
            </a:gsLst>
            <a:lin ang="258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00" name="Text Box 6"/>
          <p:cNvSpPr txBox="1"/>
          <p:nvPr/>
        </p:nvSpPr>
        <p:spPr>
          <a:xfrm>
            <a:off x="7423257" y="2073515"/>
            <a:ext cx="1908388" cy="4216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342899" indent="-342899">
              <a:buSzPct val="100000"/>
              <a:buChar char="•"/>
              <a:defRPr sz="1900" b="1">
                <a:latin typeface="Arial"/>
                <a:ea typeface="Arial"/>
                <a:cs typeface="Arial"/>
                <a:sym typeface="Arial"/>
              </a:defRPr>
            </a:pPr>
            <a:r>
              <a:rPr dirty="0" err="1"/>
              <a:t>ERP</a:t>
            </a:r>
            <a:r>
              <a:rPr b="0" dirty="0" err="1">
                <a:latin typeface="宋体"/>
                <a:ea typeface="宋体"/>
                <a:cs typeface="宋体"/>
                <a:sym typeface="宋体"/>
              </a:rPr>
              <a:t>游戏训练</a:t>
            </a:r>
            <a:endParaRPr b="0" dirty="0">
              <a:latin typeface="宋体"/>
              <a:ea typeface="宋体"/>
              <a:cs typeface="宋体"/>
              <a:sym typeface="宋体"/>
            </a:endParaRPr>
          </a:p>
        </p:txBody>
      </p:sp>
      <p:pic>
        <p:nvPicPr>
          <p:cNvPr id="201" name="图片 2" descr="图片 2"/>
          <p:cNvPicPr>
            <a:picLocks noChangeAspect="1"/>
          </p:cNvPicPr>
          <p:nvPr/>
        </p:nvPicPr>
        <p:blipFill>
          <a:blip r:embed="rId3">
            <a:extLst/>
          </a:blip>
          <a:srcRect t="7051" r="3236"/>
          <a:stretch>
            <a:fillRect/>
          </a:stretch>
        </p:blipFill>
        <p:spPr>
          <a:xfrm>
            <a:off x="538862" y="1183200"/>
            <a:ext cx="4703733" cy="2535987"/>
          </a:xfrm>
          <a:prstGeom prst="rect">
            <a:avLst/>
          </a:prstGeom>
          <a:ln w="12700">
            <a:miter lim="400000"/>
          </a:ln>
        </p:spPr>
      </p:pic>
      <p:pic>
        <p:nvPicPr>
          <p:cNvPr id="202" name="图片 4" descr="图片 4"/>
          <p:cNvPicPr>
            <a:picLocks noChangeAspect="1"/>
          </p:cNvPicPr>
          <p:nvPr/>
        </p:nvPicPr>
        <p:blipFill>
          <a:blip r:embed="rId4">
            <a:extLst/>
          </a:blip>
          <a:srcRect t="4552" r="1918"/>
          <a:stretch>
            <a:fillRect/>
          </a:stretch>
        </p:blipFill>
        <p:spPr>
          <a:xfrm>
            <a:off x="538862" y="3826973"/>
            <a:ext cx="4701897" cy="2574889"/>
          </a:xfrm>
          <a:prstGeom prst="rect">
            <a:avLst/>
          </a:prstGeom>
          <a:ln w="12700">
            <a:miter lim="400000"/>
          </a:ln>
        </p:spPr>
      </p:pic>
      <p:sp>
        <p:nvSpPr>
          <p:cNvPr id="203" name="标题 1"/>
          <p:cNvSpPr txBox="1">
            <a:spLocks noGrp="1"/>
          </p:cNvSpPr>
          <p:nvPr>
            <p:ph type="title"/>
          </p:nvPr>
        </p:nvSpPr>
        <p:spPr>
          <a:xfrm>
            <a:off x="215900" y="-69850"/>
            <a:ext cx="8229600" cy="1143000"/>
          </a:xfrm>
          <a:prstGeom prst="rect">
            <a:avLst/>
          </a:prstGeom>
        </p:spPr>
        <p:txBody>
          <a:bodyPr/>
          <a:lstStyle/>
          <a:p>
            <a:r>
              <a:t>二、教学模式</a:t>
            </a:r>
          </a:p>
        </p:txBody>
      </p:sp>
      <p:sp>
        <p:nvSpPr>
          <p:cNvPr id="204" name="Rectangle 2"/>
          <p:cNvSpPr txBox="1"/>
          <p:nvPr/>
        </p:nvSpPr>
        <p:spPr>
          <a:xfrm>
            <a:off x="8607769" y="6336769"/>
            <a:ext cx="3206318" cy="6121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defRPr sz="1200" b="1">
                <a:solidFill>
                  <a:srgbClr val="FFFFFF"/>
                </a:solidFill>
                <a:latin typeface="微软雅黑"/>
                <a:ea typeface="微软雅黑"/>
                <a:cs typeface="微软雅黑"/>
                <a:sym typeface="微软雅黑"/>
              </a:defRPr>
            </a:lvl1pPr>
          </a:lstStyle>
          <a:p>
            <a:r>
              <a:t>创新能力培养的双螺旋结构</a:t>
            </a:r>
          </a:p>
        </p:txBody>
      </p:sp>
      <p:pic>
        <p:nvPicPr>
          <p:cNvPr id="205" name="Picture 4" descr="Picture 4"/>
          <p:cNvPicPr>
            <a:picLocks noChangeAspect="1"/>
          </p:cNvPicPr>
          <p:nvPr/>
        </p:nvPicPr>
        <p:blipFill>
          <a:blip r:embed="rId5">
            <a:extLst/>
          </a:blip>
          <a:stretch>
            <a:fillRect/>
          </a:stretch>
        </p:blipFill>
        <p:spPr>
          <a:xfrm>
            <a:off x="5308255" y="3042203"/>
            <a:ext cx="4483491" cy="3359659"/>
          </a:xfrm>
          <a:prstGeom prst="rect">
            <a:avLst/>
          </a:prstGeom>
          <a:ln w="12700">
            <a:miter lim="400000"/>
          </a:ln>
        </p:spPr>
      </p:pic>
      <p:pic>
        <p:nvPicPr>
          <p:cNvPr id="206" name="图片 6" descr="图片 6"/>
          <p:cNvPicPr>
            <a:picLocks noChangeAspect="1"/>
          </p:cNvPicPr>
          <p:nvPr/>
        </p:nvPicPr>
        <p:blipFill>
          <a:blip r:embed="rId6">
            <a:extLst/>
          </a:blip>
          <a:srcRect l="15158" r="9418"/>
          <a:stretch>
            <a:fillRect/>
          </a:stretch>
        </p:blipFill>
        <p:spPr>
          <a:xfrm>
            <a:off x="2027671" y="1598405"/>
            <a:ext cx="4861082" cy="3625422"/>
          </a:xfrm>
          <a:prstGeom prst="rect">
            <a:avLst/>
          </a:prstGeom>
          <a:ln w="12700">
            <a:miter lim="400000"/>
          </a:ln>
          <a:effectLst>
            <a:outerShdw blurRad="101600" dist="25400" dir="5400000" rotWithShape="0">
              <a:srgbClr val="000000">
                <a:alpha val="75000"/>
              </a:srgbClr>
            </a:outerShdw>
          </a:effectLst>
        </p:spPr>
      </p:pic>
      <p:sp>
        <p:nvSpPr>
          <p:cNvPr id="207" name="Text Box 6"/>
          <p:cNvSpPr txBox="1"/>
          <p:nvPr/>
        </p:nvSpPr>
        <p:spPr>
          <a:xfrm>
            <a:off x="7423257" y="1399800"/>
            <a:ext cx="2618738" cy="4216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marL="342899" indent="-342899">
              <a:buSzPct val="100000"/>
              <a:buChar char="•"/>
              <a:defRPr sz="1900">
                <a:latin typeface="宋体"/>
                <a:ea typeface="宋体"/>
                <a:cs typeface="宋体"/>
                <a:sym typeface="宋体"/>
              </a:defRPr>
            </a:lvl1pPr>
          </a:lstStyle>
          <a:p>
            <a:r>
              <a:rPr dirty="0" err="1"/>
              <a:t>数据挖掘测试与训练</a:t>
            </a:r>
            <a:endParaRPr dirty="0"/>
          </a:p>
        </p:txBody>
      </p:sp>
      <p:sp>
        <p:nvSpPr>
          <p:cNvPr id="208" name="Text Box 6"/>
          <p:cNvSpPr txBox="1"/>
          <p:nvPr/>
        </p:nvSpPr>
        <p:spPr>
          <a:xfrm>
            <a:off x="7423257" y="1721145"/>
            <a:ext cx="2377438" cy="4216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marL="342899" indent="-342899">
              <a:buSzPct val="100000"/>
              <a:buChar char="•"/>
              <a:defRPr sz="1900">
                <a:latin typeface="宋体"/>
                <a:ea typeface="宋体"/>
                <a:cs typeface="宋体"/>
                <a:sym typeface="宋体"/>
              </a:defRPr>
            </a:lvl1pPr>
          </a:lstStyle>
          <a:p>
            <a:r>
              <a:rPr dirty="0" err="1"/>
              <a:t>矛盾问题处理训练</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3" nodeType="click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10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201"/>
                                        </p:tgtEl>
                                        <p:attrNameLst>
                                          <p:attrName>style.visibility</p:attrName>
                                        </p:attrNameLst>
                                      </p:cBhvr>
                                      <p:to>
                                        <p:strVal val="visible"/>
                                      </p:to>
                                    </p:set>
                                    <p:anim calcmode="lin" valueType="num">
                                      <p:cBhvr>
                                        <p:cTn id="12" dur="500" fill="hold"/>
                                        <p:tgtEl>
                                          <p:spTgt spid="201"/>
                                        </p:tgtEl>
                                        <p:attrNameLst>
                                          <p:attrName>ppt_x</p:attrName>
                                        </p:attrNameLst>
                                      </p:cBhvr>
                                      <p:tavLst>
                                        <p:tav tm="0">
                                          <p:val>
                                            <p:strVal val="0-#ppt_w/2"/>
                                          </p:val>
                                        </p:tav>
                                        <p:tav tm="100000">
                                          <p:val>
                                            <p:strVal val="#ppt_x"/>
                                          </p:val>
                                        </p:tav>
                                      </p:tavLst>
                                    </p:anim>
                                    <p:anim calcmode="lin" valueType="num">
                                      <p:cBhvr>
                                        <p:cTn id="13" dur="5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fill="hold" grpId="5" nodeType="clickEffect">
                                  <p:stCondLst>
                                    <p:cond delay="0"/>
                                  </p:stCondLst>
                                  <p:iterate>
                                    <p:tmAbs val="0"/>
                                  </p:iterate>
                                  <p:childTnLst>
                                    <p:set>
                                      <p:cBhvr>
                                        <p:cTn id="17" fill="hold"/>
                                        <p:tgtEl>
                                          <p:spTgt spid="208"/>
                                        </p:tgtEl>
                                        <p:attrNameLst>
                                          <p:attrName>style.visibility</p:attrName>
                                        </p:attrNameLst>
                                      </p:cBhvr>
                                      <p:to>
                                        <p:strVal val="visible"/>
                                      </p:to>
                                    </p:set>
                                    <p:animEffect transition="in" filter="dissolve">
                                      <p:cBhvr>
                                        <p:cTn id="18" dur="1000"/>
                                        <p:tgtEl>
                                          <p:spTgt spid="20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4" nodeType="clickEffect">
                                  <p:stCondLst>
                                    <p:cond delay="0"/>
                                  </p:stCondLst>
                                  <p:iterate>
                                    <p:tmAbs val="0"/>
                                  </p:iterate>
                                  <p:childTnLst>
                                    <p:set>
                                      <p:cBhvr>
                                        <p:cTn id="22" fill="hold"/>
                                        <p:tgtEl>
                                          <p:spTgt spid="202"/>
                                        </p:tgtEl>
                                        <p:attrNameLst>
                                          <p:attrName>style.visibility</p:attrName>
                                        </p:attrNameLst>
                                      </p:cBhvr>
                                      <p:to>
                                        <p:strVal val="visible"/>
                                      </p:to>
                                    </p:set>
                                    <p:anim calcmode="lin" valueType="num">
                                      <p:cBhvr>
                                        <p:cTn id="23" dur="499" fill="hold"/>
                                        <p:tgtEl>
                                          <p:spTgt spid="202"/>
                                        </p:tgtEl>
                                        <p:attrNameLst>
                                          <p:attrName>ppt_x</p:attrName>
                                        </p:attrNameLst>
                                      </p:cBhvr>
                                      <p:tavLst>
                                        <p:tav tm="0">
                                          <p:val>
                                            <p:strVal val="0-#ppt_w/2"/>
                                          </p:val>
                                        </p:tav>
                                        <p:tav tm="100000">
                                          <p:val>
                                            <p:strVal val="#ppt_x"/>
                                          </p:val>
                                        </p:tav>
                                      </p:tavLst>
                                    </p:anim>
                                    <p:anim calcmode="lin" valueType="num">
                                      <p:cBhvr>
                                        <p:cTn id="24" dur="499" fill="hold"/>
                                        <p:tgtEl>
                                          <p:spTgt spid="20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fill="hold" grpId="1" nodeType="clickEffect">
                                  <p:stCondLst>
                                    <p:cond delay="0"/>
                                  </p:stCondLst>
                                  <p:iterate>
                                    <p:tmAbs val="0"/>
                                  </p:iterate>
                                  <p:childTnLst>
                                    <p:set>
                                      <p:cBhvr>
                                        <p:cTn id="28" fill="hold"/>
                                        <p:tgtEl>
                                          <p:spTgt spid="200"/>
                                        </p:tgtEl>
                                        <p:attrNameLst>
                                          <p:attrName>style.visibility</p:attrName>
                                        </p:attrNameLst>
                                      </p:cBhvr>
                                      <p:to>
                                        <p:strVal val="visible"/>
                                      </p:to>
                                    </p:set>
                                    <p:animEffect transition="in" filter="dissolve">
                                      <p:cBhvr>
                                        <p:cTn id="29" dur="500"/>
                                        <p:tgtEl>
                                          <p:spTgt spid="20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6" nodeType="clickEffect">
                                  <p:stCondLst>
                                    <p:cond delay="0"/>
                                  </p:stCondLst>
                                  <p:iterate>
                                    <p:tmAbs val="0"/>
                                  </p:iterate>
                                  <p:childTnLst>
                                    <p:set>
                                      <p:cBhvr>
                                        <p:cTn id="33" fill="hold"/>
                                        <p:tgtEl>
                                          <p:spTgt spid="205"/>
                                        </p:tgtEl>
                                        <p:attrNameLst>
                                          <p:attrName>style.visibility</p:attrName>
                                        </p:attrNameLst>
                                      </p:cBhvr>
                                      <p:to>
                                        <p:strVal val="visible"/>
                                      </p:to>
                                    </p:set>
                                    <p:anim calcmode="lin" valueType="num">
                                      <p:cBhvr>
                                        <p:cTn id="34" dur="499" fill="hold"/>
                                        <p:tgtEl>
                                          <p:spTgt spid="205"/>
                                        </p:tgtEl>
                                        <p:attrNameLst>
                                          <p:attrName>ppt_x</p:attrName>
                                        </p:attrNameLst>
                                      </p:cBhvr>
                                      <p:tavLst>
                                        <p:tav tm="0">
                                          <p:val>
                                            <p:strVal val="0-#ppt_w/2"/>
                                          </p:val>
                                        </p:tav>
                                        <p:tav tm="100000">
                                          <p:val>
                                            <p:strVal val="#ppt_x"/>
                                          </p:val>
                                        </p:tav>
                                      </p:tavLst>
                                    </p:anim>
                                    <p:anim calcmode="lin" valueType="num">
                                      <p:cBhvr>
                                        <p:cTn id="35" dur="499"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7" nodeType="clickEffect">
                                  <p:stCondLst>
                                    <p:cond delay="0"/>
                                  </p:stCondLst>
                                  <p:iterate>
                                    <p:tmAbs val="0"/>
                                  </p:iterate>
                                  <p:childTnLst>
                                    <p:set>
                                      <p:cBhvr>
                                        <p:cTn id="39" fill="hold"/>
                                        <p:tgtEl>
                                          <p:spTgt spid="206"/>
                                        </p:tgtEl>
                                        <p:attrNameLst>
                                          <p:attrName>style.visibility</p:attrName>
                                        </p:attrNameLst>
                                      </p:cBhvr>
                                      <p:to>
                                        <p:strVal val="visible"/>
                                      </p:to>
                                    </p:set>
                                    <p:anim calcmode="lin" valueType="num">
                                      <p:cBhvr>
                                        <p:cTn id="40" dur="500" fill="hold"/>
                                        <p:tgtEl>
                                          <p:spTgt spid="206"/>
                                        </p:tgtEl>
                                        <p:attrNameLst>
                                          <p:attrName>ppt_x</p:attrName>
                                        </p:attrNameLst>
                                      </p:cBhvr>
                                      <p:tavLst>
                                        <p:tav tm="0">
                                          <p:val>
                                            <p:strVal val="0-#ppt_w/2"/>
                                          </p:val>
                                        </p:tav>
                                        <p:tav tm="100000">
                                          <p:val>
                                            <p:strVal val="#ppt_x"/>
                                          </p:val>
                                        </p:tav>
                                      </p:tavLst>
                                    </p:anim>
                                    <p:anim calcmode="lin" valueType="num">
                                      <p:cBhvr>
                                        <p:cTn id="41" dur="500" fill="hold"/>
                                        <p:tgtEl>
                                          <p:spTgt spid="2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animBg="1" advAuto="0"/>
      <p:bldP spid="201" grpId="2" animBg="1" advAuto="0"/>
      <p:bldP spid="202" grpId="4" animBg="1" advAuto="0"/>
      <p:bldP spid="205" grpId="6" animBg="1" advAuto="0"/>
      <p:bldP spid="206" grpId="7" animBg="1" advAuto="0"/>
      <p:bldP spid="207" grpId="3" animBg="1" advAuto="0"/>
      <p:bldP spid="208" grpId="5" animBg="1" advAuto="0"/>
    </p:bldLst>
  </p:timing>
</p:sld>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62</TotalTime>
  <Words>1054</Words>
  <Application>Microsoft Office PowerPoint</Application>
  <PresentationFormat>自定义</PresentationFormat>
  <Paragraphs>248</Paragraphs>
  <Slides>25</Slides>
  <Notes>10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25</vt:i4>
      </vt:variant>
    </vt:vector>
  </HeadingPairs>
  <TitlesOfParts>
    <vt:vector size="37" baseType="lpstr">
      <vt:lpstr>汉仪家书简</vt:lpstr>
      <vt:lpstr>黑体</vt:lpstr>
      <vt:lpstr>隶书</vt:lpstr>
      <vt:lpstr>宋体</vt:lpstr>
      <vt:lpstr>微软雅黑</vt:lpstr>
      <vt:lpstr>Arial</vt:lpstr>
      <vt:lpstr>Arial Black</vt:lpstr>
      <vt:lpstr>Calibri</vt:lpstr>
      <vt:lpstr>Helvetica</vt:lpstr>
      <vt:lpstr>Times</vt:lpstr>
      <vt:lpstr>Times New Roman</vt:lpstr>
      <vt:lpstr>Office 主题</vt:lpstr>
      <vt:lpstr>PowerPoint 演示文稿</vt:lpstr>
      <vt:lpstr>汇报内容</vt:lpstr>
      <vt:lpstr>一、教学背景</vt:lpstr>
      <vt:lpstr>一、教学背景</vt:lpstr>
      <vt:lpstr>二、教学模式</vt:lpstr>
      <vt:lpstr>二、教学模式</vt:lpstr>
      <vt:lpstr>二、教学模式</vt:lpstr>
      <vt:lpstr>二、教学模式</vt:lpstr>
      <vt:lpstr>二、教学模式</vt:lpstr>
      <vt:lpstr>三、相关成果</vt:lpstr>
      <vt:lpstr>三、相关成果</vt:lpstr>
      <vt:lpstr>PowerPoint 演示文稿</vt:lpstr>
      <vt:lpstr>专家评价</vt:lpstr>
      <vt:lpstr>专家对教材的评价-1</vt:lpstr>
      <vt:lpstr>专家对教材的评价-2</vt:lpstr>
      <vt:lpstr>专家对教材的评价-2</vt:lpstr>
      <vt:lpstr>PowerPoint 演示文稿</vt:lpstr>
      <vt:lpstr>PowerPoint 演示文稿</vt:lpstr>
      <vt:lpstr>PowerPoint 演示文稿</vt:lpstr>
      <vt:lpstr>PowerPoint 演示文稿</vt:lpstr>
      <vt:lpstr>创新策略生成魔方</vt:lpstr>
      <vt:lpstr>PowerPoint 演示文稿</vt:lpstr>
      <vt:lpstr>训练题举例——挑战矛盾</vt:lpstr>
      <vt:lpstr>训练题举例——罗素悖论</vt:lpstr>
      <vt:lpstr>个人吉尼斯纪录训练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cp:lastModifiedBy>
  <cp:revision>13</cp:revision>
  <dcterms:modified xsi:type="dcterms:W3CDTF">2017-11-30T07:45:15Z</dcterms:modified>
</cp:coreProperties>
</file>