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sldIdLst>
    <p:sldId id="309" r:id="rId2"/>
    <p:sldId id="391" r:id="rId3"/>
    <p:sldId id="344" r:id="rId4"/>
    <p:sldId id="448" r:id="rId5"/>
    <p:sldId id="415" r:id="rId6"/>
    <p:sldId id="417" r:id="rId7"/>
    <p:sldId id="419" r:id="rId8"/>
    <p:sldId id="421" r:id="rId9"/>
    <p:sldId id="424" r:id="rId10"/>
    <p:sldId id="443" r:id="rId11"/>
    <p:sldId id="385" r:id="rId12"/>
    <p:sldId id="453" r:id="rId13"/>
    <p:sldId id="449" r:id="rId14"/>
    <p:sldId id="454" r:id="rId15"/>
    <p:sldId id="455" r:id="rId16"/>
    <p:sldId id="456" r:id="rId17"/>
    <p:sldId id="450" r:id="rId18"/>
    <p:sldId id="451" r:id="rId19"/>
    <p:sldId id="452" r:id="rId20"/>
    <p:sldId id="444" r:id="rId21"/>
    <p:sldId id="445" r:id="rId22"/>
    <p:sldId id="446" r:id="rId23"/>
    <p:sldId id="447" r:id="rId24"/>
    <p:sldId id="409" r:id="rId25"/>
    <p:sldId id="343" r:id="rId2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610" autoAdjust="0"/>
  </p:normalViewPr>
  <p:slideViewPr>
    <p:cSldViewPr>
      <p:cViewPr>
        <p:scale>
          <a:sx n="50" d="100"/>
          <a:sy n="50" d="100"/>
        </p:scale>
        <p:origin x="-1253" y="-28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A0E1A-51A5-42B2-81AC-3442EBDCB49D}" type="datetimeFigureOut">
              <a:rPr lang="zh-CN" altLang="en-US" smtClean="0"/>
              <a:pPr/>
              <a:t>2017/11/28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A551-6788-417D-BD17-E4F134885A1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660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26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73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485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a_1"/>
          <p:cNvPicPr>
            <a:picLocks noChangeAspect="1" noChangeArrowheads="1"/>
          </p:cNvPicPr>
          <p:nvPr userDrawn="1"/>
        </p:nvPicPr>
        <p:blipFill>
          <a:blip r:embed="rId3" cstate="print"/>
          <a:srcRect l="2174"/>
          <a:stretch>
            <a:fillRect/>
          </a:stretch>
        </p:blipFill>
        <p:spPr bwMode="auto">
          <a:xfrm>
            <a:off x="0" y="0"/>
            <a:ext cx="91440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2"/>
          <p:cNvSpPr>
            <a:spLocks noChangeArrowheads="1"/>
          </p:cNvSpPr>
          <p:nvPr userDrawn="1"/>
        </p:nvSpPr>
        <p:spPr bwMode="gray">
          <a:xfrm>
            <a:off x="0" y="1943100"/>
            <a:ext cx="9144000" cy="800100"/>
          </a:xfrm>
          <a:prstGeom prst="rect">
            <a:avLst/>
          </a:prstGeom>
          <a:gradFill rotWithShape="1">
            <a:gsLst>
              <a:gs pos="0">
                <a:srgbClr val="3191D3"/>
              </a:gs>
              <a:gs pos="100000">
                <a:srgbClr val="17436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5" name="Rectangle 14" descr="mao1-1"/>
          <p:cNvSpPr>
            <a:spLocks noChangeAspect="1" noChangeArrowheads="1"/>
          </p:cNvSpPr>
          <p:nvPr userDrawn="1"/>
        </p:nvSpPr>
        <p:spPr bwMode="auto">
          <a:xfrm>
            <a:off x="8153401" y="3725466"/>
            <a:ext cx="969963" cy="67508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6" name="Rectangle 15" descr="xmy2-1"/>
          <p:cNvSpPr>
            <a:spLocks noChangeAspect="1" noChangeArrowheads="1"/>
          </p:cNvSpPr>
          <p:nvPr userDrawn="1"/>
        </p:nvSpPr>
        <p:spPr bwMode="auto">
          <a:xfrm>
            <a:off x="8153401" y="2982516"/>
            <a:ext cx="969963" cy="675084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7" name="Rectangle 16" descr="xm-1"/>
          <p:cNvSpPr>
            <a:spLocks noChangeArrowheads="1"/>
          </p:cNvSpPr>
          <p:nvPr userDrawn="1"/>
        </p:nvSpPr>
        <p:spPr bwMode="auto">
          <a:xfrm>
            <a:off x="6019800" y="4468416"/>
            <a:ext cx="1066800" cy="675084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8" name="Rectangle 17" descr="xue2-1"/>
          <p:cNvSpPr>
            <a:spLocks noChangeAspect="1" noChangeArrowheads="1"/>
          </p:cNvSpPr>
          <p:nvPr userDrawn="1"/>
        </p:nvSpPr>
        <p:spPr bwMode="auto">
          <a:xfrm>
            <a:off x="7134226" y="4457700"/>
            <a:ext cx="969963" cy="675085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9" name="Rectangle 18" descr="mao-1"/>
          <p:cNvSpPr>
            <a:spLocks noChangeAspect="1" noChangeArrowheads="1"/>
          </p:cNvSpPr>
          <p:nvPr userDrawn="1"/>
        </p:nvSpPr>
        <p:spPr bwMode="auto">
          <a:xfrm>
            <a:off x="7107238" y="3725466"/>
            <a:ext cx="969962" cy="675084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0" name="Rectangle 19" descr="xiaoxun-1"/>
          <p:cNvSpPr>
            <a:spLocks noChangeAspect="1" noChangeArrowheads="1"/>
          </p:cNvSpPr>
          <p:nvPr userDrawn="1"/>
        </p:nvSpPr>
        <p:spPr bwMode="auto">
          <a:xfrm>
            <a:off x="8153401" y="4457700"/>
            <a:ext cx="969963" cy="675085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1" name="Line 26"/>
          <p:cNvSpPr>
            <a:spLocks noChangeShapeType="1"/>
          </p:cNvSpPr>
          <p:nvPr userDrawn="1"/>
        </p:nvSpPr>
        <p:spPr bwMode="auto">
          <a:xfrm>
            <a:off x="0" y="27432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2" name="Line 27"/>
          <p:cNvSpPr>
            <a:spLocks noChangeShapeType="1"/>
          </p:cNvSpPr>
          <p:nvPr userDrawn="1"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3" name="Rectangle 29"/>
          <p:cNvSpPr>
            <a:spLocks noChangeArrowheads="1"/>
          </p:cNvSpPr>
          <p:nvPr userDrawn="1"/>
        </p:nvSpPr>
        <p:spPr bwMode="gray">
          <a:xfrm>
            <a:off x="1" y="0"/>
            <a:ext cx="9142413" cy="1085850"/>
          </a:xfrm>
          <a:prstGeom prst="rect">
            <a:avLst/>
          </a:prstGeom>
          <a:gradFill rotWithShape="1">
            <a:gsLst>
              <a:gs pos="0">
                <a:srgbClr val="81CFEB">
                  <a:alpha val="18999"/>
                </a:srgbClr>
              </a:gs>
              <a:gs pos="100000">
                <a:srgbClr val="FFFFFF"/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4" name="Rectangle 33"/>
          <p:cNvSpPr>
            <a:spLocks noChangeArrowheads="1"/>
          </p:cNvSpPr>
          <p:nvPr userDrawn="1"/>
        </p:nvSpPr>
        <p:spPr bwMode="auto">
          <a:xfrm>
            <a:off x="0" y="1085850"/>
            <a:ext cx="9144000" cy="857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pic>
        <p:nvPicPr>
          <p:cNvPr id="15" name="Picture 31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171450"/>
            <a:ext cx="3733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34"/>
          <p:cNvSpPr>
            <a:spLocks noChangeShapeType="1"/>
          </p:cNvSpPr>
          <p:nvPr userDrawn="1"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BDCB1-9C75-4287-B00D-A9DE15880F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a_1"/>
          <p:cNvPicPr>
            <a:picLocks noChangeAspect="1" noChangeArrowheads="1"/>
          </p:cNvPicPr>
          <p:nvPr userDrawn="1"/>
        </p:nvPicPr>
        <p:blipFill>
          <a:blip r:embed="rId3" cstate="print"/>
          <a:srcRect l="2174"/>
          <a:stretch>
            <a:fillRect/>
          </a:stretch>
        </p:blipFill>
        <p:spPr bwMode="auto">
          <a:xfrm>
            <a:off x="0" y="0"/>
            <a:ext cx="91440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2"/>
          <p:cNvSpPr>
            <a:spLocks noChangeArrowheads="1"/>
          </p:cNvSpPr>
          <p:nvPr userDrawn="1"/>
        </p:nvSpPr>
        <p:spPr bwMode="gray">
          <a:xfrm>
            <a:off x="0" y="1943100"/>
            <a:ext cx="9144000" cy="800100"/>
          </a:xfrm>
          <a:prstGeom prst="rect">
            <a:avLst/>
          </a:prstGeom>
          <a:gradFill rotWithShape="1">
            <a:gsLst>
              <a:gs pos="0">
                <a:srgbClr val="3191D3"/>
              </a:gs>
              <a:gs pos="100000">
                <a:srgbClr val="17436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5" name="Rectangle 14" descr="mao1-1"/>
          <p:cNvSpPr>
            <a:spLocks noChangeAspect="1" noChangeArrowheads="1"/>
          </p:cNvSpPr>
          <p:nvPr userDrawn="1"/>
        </p:nvSpPr>
        <p:spPr bwMode="auto">
          <a:xfrm>
            <a:off x="8153401" y="3725466"/>
            <a:ext cx="969963" cy="67508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6" name="Rectangle 15" descr="xmy2-1"/>
          <p:cNvSpPr>
            <a:spLocks noChangeAspect="1" noChangeArrowheads="1"/>
          </p:cNvSpPr>
          <p:nvPr userDrawn="1"/>
        </p:nvSpPr>
        <p:spPr bwMode="auto">
          <a:xfrm>
            <a:off x="8153401" y="2982516"/>
            <a:ext cx="969963" cy="675084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7" name="Rectangle 16" descr="xm-1"/>
          <p:cNvSpPr>
            <a:spLocks noChangeArrowheads="1"/>
          </p:cNvSpPr>
          <p:nvPr userDrawn="1"/>
        </p:nvSpPr>
        <p:spPr bwMode="auto">
          <a:xfrm>
            <a:off x="6019800" y="4468416"/>
            <a:ext cx="1066800" cy="675084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8" name="Rectangle 17" descr="xue2-1"/>
          <p:cNvSpPr>
            <a:spLocks noChangeAspect="1" noChangeArrowheads="1"/>
          </p:cNvSpPr>
          <p:nvPr userDrawn="1"/>
        </p:nvSpPr>
        <p:spPr bwMode="auto">
          <a:xfrm>
            <a:off x="7134226" y="4457700"/>
            <a:ext cx="969963" cy="675085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9" name="Rectangle 18" descr="mao-1"/>
          <p:cNvSpPr>
            <a:spLocks noChangeAspect="1" noChangeArrowheads="1"/>
          </p:cNvSpPr>
          <p:nvPr userDrawn="1"/>
        </p:nvSpPr>
        <p:spPr bwMode="auto">
          <a:xfrm>
            <a:off x="7107238" y="3725466"/>
            <a:ext cx="969962" cy="675084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0" name="Rectangle 19" descr="xiaoxun-1"/>
          <p:cNvSpPr>
            <a:spLocks noChangeAspect="1" noChangeArrowheads="1"/>
          </p:cNvSpPr>
          <p:nvPr userDrawn="1"/>
        </p:nvSpPr>
        <p:spPr bwMode="auto">
          <a:xfrm>
            <a:off x="8153401" y="4457700"/>
            <a:ext cx="969963" cy="675085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1" name="Line 26"/>
          <p:cNvSpPr>
            <a:spLocks noChangeShapeType="1"/>
          </p:cNvSpPr>
          <p:nvPr userDrawn="1"/>
        </p:nvSpPr>
        <p:spPr bwMode="auto">
          <a:xfrm>
            <a:off x="0" y="27432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2" name="Line 27"/>
          <p:cNvSpPr>
            <a:spLocks noChangeShapeType="1"/>
          </p:cNvSpPr>
          <p:nvPr userDrawn="1"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3" name="Rectangle 29"/>
          <p:cNvSpPr>
            <a:spLocks noChangeArrowheads="1"/>
          </p:cNvSpPr>
          <p:nvPr userDrawn="1"/>
        </p:nvSpPr>
        <p:spPr bwMode="gray">
          <a:xfrm>
            <a:off x="1" y="0"/>
            <a:ext cx="9142413" cy="1085850"/>
          </a:xfrm>
          <a:prstGeom prst="rect">
            <a:avLst/>
          </a:prstGeom>
          <a:gradFill rotWithShape="1">
            <a:gsLst>
              <a:gs pos="0">
                <a:srgbClr val="81CFEB">
                  <a:alpha val="18999"/>
                </a:srgbClr>
              </a:gs>
              <a:gs pos="100000">
                <a:srgbClr val="FFFFFF"/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4" name="Rectangle 33"/>
          <p:cNvSpPr>
            <a:spLocks noChangeArrowheads="1"/>
          </p:cNvSpPr>
          <p:nvPr userDrawn="1"/>
        </p:nvSpPr>
        <p:spPr bwMode="auto">
          <a:xfrm>
            <a:off x="0" y="1085850"/>
            <a:ext cx="9144000" cy="857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pic>
        <p:nvPicPr>
          <p:cNvPr id="15" name="Picture 31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171450"/>
            <a:ext cx="3733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34"/>
          <p:cNvSpPr>
            <a:spLocks noChangeShapeType="1"/>
          </p:cNvSpPr>
          <p:nvPr userDrawn="1"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BDCB1-9C75-4287-B00D-A9DE15880F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57200" y="-20002"/>
            <a:ext cx="8229600" cy="345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600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57200" y="4649153"/>
            <a:ext cx="8229600" cy="4943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882020" y="4763452"/>
            <a:ext cx="3268523" cy="3093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1300" b="1" spc="27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— </a:t>
            </a:r>
            <a:r>
              <a:rPr lang="zh-CN" altLang="en-US" sz="1300" b="1" spc="27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北京大学数字化学习研究中心</a:t>
            </a:r>
            <a:r>
              <a:rPr lang="en-US" altLang="zh-CN" sz="1300" b="1" spc="27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endParaRPr lang="zh-CN" altLang="en-US" sz="1300" b="1" spc="27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88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98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40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89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24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56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12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7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CE1C056-6C3D-4A07-8A5D-691F5D5FC2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A3B8523-4D77-42A7-9AE9-EA0C51AB6F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69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51520" y="2057400"/>
            <a:ext cx="866388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以学习者为中心的混合式教学模式的实践</a:t>
            </a:r>
            <a:endParaRPr lang="zh-CN" altLang="en-US" sz="3600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3995936" y="3111811"/>
            <a:ext cx="12241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李鹤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3657600" y="3600451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2017.11.28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-20538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困难</a:t>
            </a:r>
            <a:endParaRPr lang="zh-CN" altLang="en-US" sz="3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1847850" cy="265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椭圆 6"/>
          <p:cNvSpPr/>
          <p:nvPr/>
        </p:nvSpPr>
        <p:spPr>
          <a:xfrm>
            <a:off x="1907704" y="177484"/>
            <a:ext cx="158417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71750"/>
            <a:ext cx="470869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68144" y="15466"/>
            <a:ext cx="259228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olSlant"/>
            <a:bevelB/>
          </a:sp3d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学习目标</a:t>
            </a:r>
            <a:endParaRPr lang="zh-CN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609532"/>
            <a:ext cx="2592288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92D050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olSlant"/>
            <a:bevelB/>
          </a:sp3d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微视频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1203598"/>
            <a:ext cx="259228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olSlant"/>
            <a:bevelB/>
          </a:sp3d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思考题</a:t>
            </a:r>
            <a:endParaRPr lang="zh-CN" alt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868144" y="1743658"/>
            <a:ext cx="259228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olSlant"/>
            <a:bevelB/>
          </a:sp3d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自测题</a:t>
            </a:r>
            <a:endParaRPr lang="zh-CN" alt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2931790"/>
            <a:ext cx="3203848" cy="40011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3.</a:t>
            </a:r>
            <a:r>
              <a:rPr lang="zh-CN" altLang="en-US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高教社</a:t>
            </a:r>
            <a:r>
              <a:rPr lang="en-US" altLang="zh-CN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ICC</a:t>
            </a:r>
            <a:r>
              <a:rPr lang="zh-CN" altLang="en-US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平台</a:t>
            </a:r>
            <a:endParaRPr lang="zh-CN" altLang="en-US" sz="2000" dirty="0">
              <a:solidFill>
                <a:srgbClr val="0070C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876350"/>
            <a:ext cx="4903068" cy="22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7494"/>
            <a:ext cx="27813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987574"/>
            <a:ext cx="24384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右箭头 4"/>
          <p:cNvSpPr/>
          <p:nvPr/>
        </p:nvSpPr>
        <p:spPr>
          <a:xfrm>
            <a:off x="6156176" y="1707654"/>
            <a:ext cx="288032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9622"/>
            <a:ext cx="4211960" cy="212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15308"/>
            <a:ext cx="377991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左箭头 11"/>
          <p:cNvSpPr/>
          <p:nvPr/>
        </p:nvSpPr>
        <p:spPr>
          <a:xfrm rot="2790016">
            <a:off x="4030859" y="1038980"/>
            <a:ext cx="850396" cy="26311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左箭头 12"/>
          <p:cNvSpPr/>
          <p:nvPr/>
        </p:nvSpPr>
        <p:spPr>
          <a:xfrm>
            <a:off x="3923928" y="2067694"/>
            <a:ext cx="838859" cy="252083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箭头 13"/>
          <p:cNvSpPr/>
          <p:nvPr/>
        </p:nvSpPr>
        <p:spPr>
          <a:xfrm rot="18330574">
            <a:off x="3734906" y="3137694"/>
            <a:ext cx="1326032" cy="218396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0"/>
            <a:ext cx="3851920" cy="149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1442" y="2931790"/>
            <a:ext cx="3202558" cy="120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下箭头 21"/>
          <p:cNvSpPr/>
          <p:nvPr/>
        </p:nvSpPr>
        <p:spPr>
          <a:xfrm>
            <a:off x="7452320" y="2859782"/>
            <a:ext cx="288032" cy="14401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652120" y="2859782"/>
            <a:ext cx="3491880" cy="14401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3"/>
          <p:cNvGrpSpPr>
            <a:grpSpLocks/>
          </p:cNvGrpSpPr>
          <p:nvPr/>
        </p:nvGrpSpPr>
        <p:grpSpPr bwMode="auto">
          <a:xfrm>
            <a:off x="251520" y="411510"/>
            <a:ext cx="5029200" cy="478632"/>
            <a:chOff x="1248" y="2030"/>
            <a:chExt cx="3216" cy="402"/>
          </a:xfrm>
        </p:grpSpPr>
        <p:sp>
          <p:nvSpPr>
            <p:cNvPr id="3" name="Line 234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" name="Rectangle 235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5" name="Text Box 237"/>
            <p:cNvSpPr txBox="1">
              <a:spLocks noChangeArrowheads="1"/>
            </p:cNvSpPr>
            <p:nvPr/>
          </p:nvSpPr>
          <p:spPr bwMode="gray">
            <a:xfrm>
              <a:off x="1250" y="20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一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Text Box 241"/>
          <p:cNvSpPr txBox="1">
            <a:spLocks noChangeArrowheads="1"/>
          </p:cNvSpPr>
          <p:nvPr/>
        </p:nvSpPr>
        <p:spPr bwMode="gray">
          <a:xfrm>
            <a:off x="1089721" y="289419"/>
            <a:ext cx="379142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混合式教学实践的历程</a:t>
            </a:r>
            <a:endParaRPr lang="en-US" altLang="zh-CN" sz="28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11"/>
          <p:cNvSpPr>
            <a:spLocks noChangeArrowheads="1"/>
          </p:cNvSpPr>
          <p:nvPr/>
        </p:nvSpPr>
        <p:spPr bwMode="auto">
          <a:xfrm flipH="1">
            <a:off x="0" y="843558"/>
            <a:ext cx="583264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en-US" altLang="zh-CN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</a:t>
            </a:r>
            <a:r>
              <a:rPr lang="en-US" altLang="zh-CN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2.  </a:t>
            </a: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课下学生能力的培养</a:t>
            </a:r>
            <a:endParaRPr lang="en-US" altLang="zh-CN" sz="2400" dirty="0" smtClean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80985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）互动教学设备的开发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260252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）翻转课堂的开展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33638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 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“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邮理有李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”公众号建设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422793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4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）小老师习题课教学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对象 1"/>
          <p:cNvPicPr>
            <a:picLocks noChangeArrowheads="1"/>
          </p:cNvPicPr>
          <p:nvPr/>
        </p:nvPicPr>
        <p:blipFill>
          <a:blip r:embed="rId2" cstate="print"/>
          <a:srcRect l="-1575" t="-7005" b="-37"/>
          <a:stretch>
            <a:fillRect/>
          </a:stretch>
        </p:blipFill>
        <p:spPr bwMode="auto">
          <a:xfrm>
            <a:off x="251520" y="411510"/>
            <a:ext cx="3456384" cy="24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对象 2"/>
          <p:cNvPicPr>
            <a:picLocks noChangeArrowheads="1"/>
          </p:cNvPicPr>
          <p:nvPr/>
        </p:nvPicPr>
        <p:blipFill>
          <a:blip r:embed="rId3" cstate="print"/>
          <a:srcRect l="-3683" t="-7123" b="-310"/>
          <a:stretch>
            <a:fillRect/>
          </a:stretch>
        </p:blipFill>
        <p:spPr bwMode="auto">
          <a:xfrm>
            <a:off x="3779912" y="627534"/>
            <a:ext cx="3096344" cy="22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0"/>
            <a:ext cx="1723926" cy="18225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7575" y="1995686"/>
            <a:ext cx="3146425" cy="15843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123728" y="2715766"/>
            <a:ext cx="3670176" cy="1359818"/>
          </a:xfrm>
          <a:prstGeom prst="rect">
            <a:avLst/>
          </a:prstGeom>
        </p:spPr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硬件电路搭建完成</a:t>
            </a:r>
            <a:endParaRPr kumimoji="0" lang="en-US" altLang="zh-CN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点对点传输基本实现</a:t>
            </a:r>
            <a:endParaRPr kumimoji="0" lang="en-US" altLang="zh-CN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多功能按键初步设计完毕 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131840" y="4443958"/>
            <a:ext cx="3096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CC6600"/>
                </a:solidFill>
                <a:ea typeface="楷体_GB2312" pitchFamily="49" charset="-122"/>
              </a:rPr>
              <a:t>互动教学设备的开发</a:t>
            </a:r>
            <a:endParaRPr lang="en-US" altLang="zh-CN" sz="2400" b="1" dirty="0" smtClean="0">
              <a:solidFill>
                <a:srgbClr val="CC6600"/>
              </a:solidFill>
              <a:ea typeface="楷体_GB2312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）互动教学设备的开发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2910"/>
            <a:ext cx="3110475" cy="23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4580"/>
            <a:ext cx="3076600" cy="230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67494"/>
            <a:ext cx="3363594" cy="421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1117" y="2893572"/>
            <a:ext cx="3262883" cy="224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）翻转课堂的开展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400" y="555526"/>
            <a:ext cx="54006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5526"/>
            <a:ext cx="4616648" cy="343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1"/>
          <p:cNvSpPr>
            <a:spLocks noChangeArrowheads="1"/>
          </p:cNvSpPr>
          <p:nvPr/>
        </p:nvSpPr>
        <p:spPr bwMode="auto">
          <a:xfrm flipH="1">
            <a:off x="1547664" y="4482632"/>
            <a:ext cx="1368152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物理班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sp>
        <p:nvSpPr>
          <p:cNvPr id="5" name="TextBox 11"/>
          <p:cNvSpPr>
            <a:spLocks noChangeArrowheads="1"/>
          </p:cNvSpPr>
          <p:nvPr/>
        </p:nvSpPr>
        <p:spPr bwMode="auto">
          <a:xfrm flipH="1">
            <a:off x="5724128" y="4410624"/>
            <a:ext cx="2088232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物理实验班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5486"/>
            <a:ext cx="136815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小组汇报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627534"/>
            <a:ext cx="44196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19375"/>
            <a:ext cx="34671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1"/>
          <p:cNvSpPr>
            <a:spLocks noChangeArrowheads="1"/>
          </p:cNvSpPr>
          <p:nvPr/>
        </p:nvSpPr>
        <p:spPr bwMode="auto">
          <a:xfrm flipH="1">
            <a:off x="251520" y="123478"/>
            <a:ext cx="2952328" cy="6093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chemeClr val="accent5"/>
                </a:solidFill>
                <a:ea typeface="黑体" pitchFamily="49" charset="-122"/>
                <a:sym typeface="微软雅黑" pitchFamily="34" charset="-122"/>
              </a:rPr>
              <a:t>◆期中试卷讲解</a:t>
            </a:r>
            <a:endParaRPr lang="en-US" altLang="en-US" sz="2400" dirty="0">
              <a:solidFill>
                <a:schemeClr val="accent5"/>
              </a:solidFill>
              <a:ea typeface="黑体" pitchFamily="49" charset="-122"/>
              <a:sym typeface="微软雅黑" pitchFamily="34" charset="-122"/>
            </a:endParaRPr>
          </a:p>
        </p:txBody>
      </p:sp>
      <p:sp>
        <p:nvSpPr>
          <p:cNvPr id="5" name="TextBox 11"/>
          <p:cNvSpPr>
            <a:spLocks noChangeArrowheads="1"/>
          </p:cNvSpPr>
          <p:nvPr/>
        </p:nvSpPr>
        <p:spPr bwMode="auto">
          <a:xfrm flipH="1">
            <a:off x="5652120" y="4534102"/>
            <a:ext cx="1440160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双培班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7574"/>
            <a:ext cx="377991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椭圆 6"/>
          <p:cNvSpPr/>
          <p:nvPr/>
        </p:nvSpPr>
        <p:spPr>
          <a:xfrm>
            <a:off x="0" y="1275606"/>
            <a:ext cx="1872208" cy="50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251520" y="483518"/>
            <a:ext cx="8892480" cy="4492757"/>
            <a:chOff x="251520" y="483518"/>
            <a:chExt cx="8892480" cy="449275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1347614"/>
              <a:ext cx="3927872" cy="2209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483518"/>
              <a:ext cx="2527176" cy="4492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60232" y="484138"/>
              <a:ext cx="2483768" cy="441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矩形 5"/>
          <p:cNvSpPr/>
          <p:nvPr/>
        </p:nvSpPr>
        <p:spPr>
          <a:xfrm>
            <a:off x="5831632" y="4515966"/>
            <a:ext cx="3312368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03848" y="3795886"/>
            <a:ext cx="30963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CC6600"/>
                </a:solidFill>
                <a:ea typeface="楷体_GB2312" pitchFamily="49" charset="-122"/>
              </a:rPr>
              <a:t>“邮理有李” </a:t>
            </a:r>
            <a:r>
              <a:rPr lang="zh-CN" altLang="en-US" sz="2400" b="1" dirty="0" smtClean="0">
                <a:solidFill>
                  <a:srgbClr val="CC6600"/>
                </a:solidFill>
                <a:ea typeface="楷体_GB2312" pitchFamily="49" charset="-122"/>
              </a:rPr>
              <a:t>公众号     </a:t>
            </a:r>
            <a:endParaRPr lang="en-US" altLang="zh-CN" sz="2400" b="1" dirty="0" smtClean="0">
              <a:solidFill>
                <a:srgbClr val="CC6600"/>
              </a:solidFill>
              <a:ea typeface="楷体_GB2312" pitchFamily="49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CC6600"/>
                </a:solidFill>
                <a:ea typeface="楷体_GB2312" pitchFamily="49" charset="-122"/>
              </a:rPr>
              <a:t> </a:t>
            </a:r>
            <a:r>
              <a:rPr lang="en-US" altLang="zh-CN" sz="2400" b="1" dirty="0" smtClean="0">
                <a:solidFill>
                  <a:srgbClr val="CC6600"/>
                </a:solidFill>
                <a:ea typeface="楷体_GB2312" pitchFamily="49" charset="-122"/>
              </a:rPr>
              <a:t>         </a:t>
            </a:r>
            <a:r>
              <a:rPr lang="zh-CN" altLang="en-US" sz="2400" b="1" dirty="0" smtClean="0">
                <a:solidFill>
                  <a:srgbClr val="CC6600"/>
                </a:solidFill>
                <a:ea typeface="楷体_GB2312" pitchFamily="49" charset="-122"/>
              </a:rPr>
              <a:t>建设团队</a:t>
            </a:r>
            <a:endParaRPr lang="zh-CN" altLang="en-US" sz="2400" b="1" dirty="0">
              <a:solidFill>
                <a:srgbClr val="CC6600"/>
              </a:solidFill>
              <a:ea typeface="楷体_GB2312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 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“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邮理有李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”公众号建设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486"/>
            <a:ext cx="2396658" cy="426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5486"/>
            <a:ext cx="2304256" cy="421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95486"/>
            <a:ext cx="2376264" cy="422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8065" y="195486"/>
            <a:ext cx="2422164" cy="430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4235" y="195486"/>
            <a:ext cx="238976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87824" y="4461960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CC6600"/>
                </a:solidFill>
                <a:ea typeface="楷体_GB2312" pitchFamily="49" charset="-122"/>
              </a:rPr>
              <a:t>“邮理有李” 内容</a:t>
            </a:r>
            <a:endParaRPr lang="zh-CN" altLang="en-US" sz="2400" b="1" dirty="0">
              <a:solidFill>
                <a:srgbClr val="CC6600"/>
              </a:solidFill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11510"/>
              <a:ext cx="5112567" cy="4309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9952" y="0"/>
              <a:ext cx="3744416" cy="2807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71592" y="2389859"/>
              <a:ext cx="3672408" cy="2753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915816" y="4681835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CC6600"/>
                </a:solidFill>
                <a:ea typeface="楷体_GB2312" pitchFamily="49" charset="-122"/>
              </a:rPr>
              <a:t>学生习题课</a:t>
            </a:r>
            <a:endParaRPr lang="zh-CN" altLang="en-US" sz="2400" b="1" dirty="0">
              <a:solidFill>
                <a:srgbClr val="CC6600"/>
              </a:solidFill>
              <a:ea typeface="楷体_GB2312" pitchFamily="49" charset="-12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4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）小老师习题课教学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3"/>
          <p:cNvGrpSpPr>
            <a:grpSpLocks/>
          </p:cNvGrpSpPr>
          <p:nvPr/>
        </p:nvGrpSpPr>
        <p:grpSpPr bwMode="auto">
          <a:xfrm>
            <a:off x="1905000" y="1029895"/>
            <a:ext cx="5029200" cy="496492"/>
            <a:chOff x="1248" y="1963"/>
            <a:chExt cx="3216" cy="417"/>
          </a:xfrm>
        </p:grpSpPr>
        <p:sp>
          <p:nvSpPr>
            <p:cNvPr id="3" name="Line 234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" name="Rectangle 235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5" name="Text Box 237"/>
            <p:cNvSpPr txBox="1">
              <a:spLocks noChangeArrowheads="1"/>
            </p:cNvSpPr>
            <p:nvPr/>
          </p:nvSpPr>
          <p:spPr bwMode="gray">
            <a:xfrm>
              <a:off x="1250" y="1963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一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 Box 236"/>
          <p:cNvSpPr txBox="1">
            <a:spLocks noChangeArrowheads="1"/>
          </p:cNvSpPr>
          <p:nvPr/>
        </p:nvSpPr>
        <p:spPr bwMode="gray">
          <a:xfrm>
            <a:off x="2771800" y="987574"/>
            <a:ext cx="379142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混合式教学实践的历程</a:t>
            </a:r>
            <a:endParaRPr lang="en-US" altLang="zh-CN" sz="28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2" name="Group 243"/>
          <p:cNvGrpSpPr>
            <a:grpSpLocks/>
          </p:cNvGrpSpPr>
          <p:nvPr/>
        </p:nvGrpSpPr>
        <p:grpSpPr bwMode="auto">
          <a:xfrm>
            <a:off x="1907704" y="2356095"/>
            <a:ext cx="5029200" cy="570309"/>
            <a:chOff x="1248" y="3153"/>
            <a:chExt cx="3216" cy="479"/>
          </a:xfrm>
        </p:grpSpPr>
        <p:sp>
          <p:nvSpPr>
            <p:cNvPr id="13" name="Line 244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Rectangle 245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15" name="Text Box 246"/>
            <p:cNvSpPr txBox="1">
              <a:spLocks noChangeArrowheads="1"/>
            </p:cNvSpPr>
            <p:nvPr/>
          </p:nvSpPr>
          <p:spPr bwMode="gray">
            <a:xfrm>
              <a:off x="1784" y="3153"/>
              <a:ext cx="1963" cy="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800" b="1" dirty="0" smtClean="0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学生的评价及思考</a:t>
              </a:r>
              <a:endParaRPr lang="en-US" altLang="zh-CN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6" name="Text Box 247"/>
            <p:cNvSpPr txBox="1">
              <a:spLocks noChangeArrowheads="1"/>
            </p:cNvSpPr>
            <p:nvPr/>
          </p:nvSpPr>
          <p:spPr bwMode="gray">
            <a:xfrm>
              <a:off x="1250" y="32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二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787774"/>
            <a:ext cx="4445317" cy="22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5"/>
          <p:cNvGrpSpPr/>
          <p:nvPr/>
        </p:nvGrpSpPr>
        <p:grpSpPr>
          <a:xfrm>
            <a:off x="0" y="1491630"/>
            <a:ext cx="3347864" cy="3347864"/>
            <a:chOff x="0" y="1491630"/>
            <a:chExt cx="3347864" cy="3347864"/>
          </a:xfrm>
        </p:grpSpPr>
        <p:pic>
          <p:nvPicPr>
            <p:cNvPr id="4301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91630"/>
              <a:ext cx="3347864" cy="334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直接连接符 17"/>
            <p:cNvCxnSpPr/>
            <p:nvPr/>
          </p:nvCxnSpPr>
          <p:spPr>
            <a:xfrm>
              <a:off x="755576" y="2643758"/>
              <a:ext cx="21602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55576" y="2859782"/>
              <a:ext cx="21602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683568" y="3075806"/>
              <a:ext cx="64807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6"/>
          <p:cNvGrpSpPr/>
          <p:nvPr/>
        </p:nvGrpSpPr>
        <p:grpSpPr>
          <a:xfrm>
            <a:off x="5724128" y="0"/>
            <a:ext cx="3171825" cy="3448050"/>
            <a:chOff x="5724128" y="0"/>
            <a:chExt cx="3171825" cy="3448050"/>
          </a:xfrm>
        </p:grpSpPr>
        <p:pic>
          <p:nvPicPr>
            <p:cNvPr id="4301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0"/>
              <a:ext cx="3171825" cy="344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直接连接符 24"/>
            <p:cNvCxnSpPr/>
            <p:nvPr/>
          </p:nvCxnSpPr>
          <p:spPr>
            <a:xfrm>
              <a:off x="5796136" y="2067694"/>
              <a:ext cx="12961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11"/>
          <p:cNvSpPr>
            <a:spLocks noChangeArrowheads="1"/>
          </p:cNvSpPr>
          <p:nvPr/>
        </p:nvSpPr>
        <p:spPr bwMode="auto">
          <a:xfrm flipH="1">
            <a:off x="3923928" y="1779662"/>
            <a:ext cx="1368152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物理班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grpSp>
        <p:nvGrpSpPr>
          <p:cNvPr id="14" name="Group 243"/>
          <p:cNvGrpSpPr>
            <a:grpSpLocks/>
          </p:cNvGrpSpPr>
          <p:nvPr/>
        </p:nvGrpSpPr>
        <p:grpSpPr bwMode="auto">
          <a:xfrm>
            <a:off x="0" y="195486"/>
            <a:ext cx="5029200" cy="570309"/>
            <a:chOff x="1248" y="3153"/>
            <a:chExt cx="3216" cy="479"/>
          </a:xfrm>
        </p:grpSpPr>
        <p:sp>
          <p:nvSpPr>
            <p:cNvPr id="15" name="Line 244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" name="Rectangle 245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17" name="Text Box 246"/>
            <p:cNvSpPr txBox="1">
              <a:spLocks noChangeArrowheads="1"/>
            </p:cNvSpPr>
            <p:nvPr/>
          </p:nvSpPr>
          <p:spPr bwMode="gray">
            <a:xfrm>
              <a:off x="1784" y="3153"/>
              <a:ext cx="1963" cy="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800" b="1" dirty="0" smtClean="0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学生的评价及思考</a:t>
              </a:r>
              <a:endParaRPr lang="en-US" altLang="zh-CN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9" name="Text Box 247"/>
            <p:cNvSpPr txBox="1">
              <a:spLocks noChangeArrowheads="1"/>
            </p:cNvSpPr>
            <p:nvPr/>
          </p:nvSpPr>
          <p:spPr bwMode="gray">
            <a:xfrm>
              <a:off x="1250" y="32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二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0"/>
            <a:ext cx="52006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11710"/>
            <a:ext cx="7692518" cy="271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>
            <a:spLocks noChangeArrowheads="1"/>
          </p:cNvSpPr>
          <p:nvPr/>
        </p:nvSpPr>
        <p:spPr bwMode="auto">
          <a:xfrm flipH="1">
            <a:off x="6372200" y="123478"/>
            <a:ext cx="1368152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物理班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7614"/>
            <a:ext cx="1958347" cy="14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43"/>
          <p:cNvGrpSpPr>
            <a:grpSpLocks/>
          </p:cNvGrpSpPr>
          <p:nvPr/>
        </p:nvGrpSpPr>
        <p:grpSpPr bwMode="auto">
          <a:xfrm>
            <a:off x="0" y="0"/>
            <a:ext cx="5029200" cy="570309"/>
            <a:chOff x="1248" y="3153"/>
            <a:chExt cx="3216" cy="479"/>
          </a:xfrm>
        </p:grpSpPr>
        <p:sp>
          <p:nvSpPr>
            <p:cNvPr id="8" name="Line 244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Rectangle 245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10" name="Text Box 246"/>
            <p:cNvSpPr txBox="1">
              <a:spLocks noChangeArrowheads="1"/>
            </p:cNvSpPr>
            <p:nvPr/>
          </p:nvSpPr>
          <p:spPr bwMode="gray">
            <a:xfrm>
              <a:off x="1784" y="3153"/>
              <a:ext cx="1963" cy="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800" b="1" dirty="0" smtClean="0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学生的评价及思考</a:t>
              </a:r>
              <a:endParaRPr lang="en-US" altLang="zh-CN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4" name="Text Box 247"/>
            <p:cNvSpPr txBox="1">
              <a:spLocks noChangeArrowheads="1"/>
            </p:cNvSpPr>
            <p:nvPr/>
          </p:nvSpPr>
          <p:spPr bwMode="gray">
            <a:xfrm>
              <a:off x="1250" y="32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二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7"/>
          <p:cNvGrpSpPr/>
          <p:nvPr/>
        </p:nvGrpSpPr>
        <p:grpSpPr>
          <a:xfrm>
            <a:off x="4716016" y="707628"/>
            <a:ext cx="3251293" cy="4435872"/>
            <a:chOff x="4716016" y="707628"/>
            <a:chExt cx="3251293" cy="4435872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6016" y="707628"/>
              <a:ext cx="3251293" cy="4435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直接连接符 11"/>
            <p:cNvCxnSpPr/>
            <p:nvPr/>
          </p:nvCxnSpPr>
          <p:spPr>
            <a:xfrm>
              <a:off x="6516216" y="2283718"/>
              <a:ext cx="12961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860032" y="2499742"/>
              <a:ext cx="144016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860032" y="4155926"/>
              <a:ext cx="29523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15"/>
          <p:cNvGrpSpPr/>
          <p:nvPr/>
        </p:nvGrpSpPr>
        <p:grpSpPr>
          <a:xfrm>
            <a:off x="539552" y="1344711"/>
            <a:ext cx="3960440" cy="3798789"/>
            <a:chOff x="539552" y="1344711"/>
            <a:chExt cx="3960440" cy="3798789"/>
          </a:xfrm>
        </p:grpSpPr>
        <p:pic>
          <p:nvPicPr>
            <p:cNvPr id="430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344711"/>
              <a:ext cx="3960440" cy="3798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直接连接符 16"/>
            <p:cNvCxnSpPr/>
            <p:nvPr/>
          </p:nvCxnSpPr>
          <p:spPr>
            <a:xfrm>
              <a:off x="1619672" y="4359250"/>
              <a:ext cx="223224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1"/>
          <p:cNvSpPr>
            <a:spLocks noChangeArrowheads="1"/>
          </p:cNvSpPr>
          <p:nvPr/>
        </p:nvSpPr>
        <p:spPr bwMode="auto">
          <a:xfrm flipH="1">
            <a:off x="5220072" y="195486"/>
            <a:ext cx="1944216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物理实验班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grpSp>
        <p:nvGrpSpPr>
          <p:cNvPr id="14" name="Group 243"/>
          <p:cNvGrpSpPr>
            <a:grpSpLocks/>
          </p:cNvGrpSpPr>
          <p:nvPr/>
        </p:nvGrpSpPr>
        <p:grpSpPr bwMode="auto">
          <a:xfrm>
            <a:off x="0" y="0"/>
            <a:ext cx="5029200" cy="570309"/>
            <a:chOff x="1248" y="3153"/>
            <a:chExt cx="3216" cy="479"/>
          </a:xfrm>
        </p:grpSpPr>
        <p:sp>
          <p:nvSpPr>
            <p:cNvPr id="18" name="Line 244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Rectangle 245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21" name="Text Box 246"/>
            <p:cNvSpPr txBox="1">
              <a:spLocks noChangeArrowheads="1"/>
            </p:cNvSpPr>
            <p:nvPr/>
          </p:nvSpPr>
          <p:spPr bwMode="gray">
            <a:xfrm>
              <a:off x="1784" y="3153"/>
              <a:ext cx="1963" cy="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800" b="1" dirty="0" smtClean="0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学生的评价及思考</a:t>
              </a:r>
              <a:endParaRPr lang="en-US" altLang="zh-CN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2" name="Text Box 247"/>
            <p:cNvSpPr txBox="1">
              <a:spLocks noChangeArrowheads="1"/>
            </p:cNvSpPr>
            <p:nvPr/>
          </p:nvSpPr>
          <p:spPr bwMode="gray">
            <a:xfrm>
              <a:off x="1250" y="32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二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1"/>
          <p:cNvSpPr>
            <a:spLocks noChangeArrowheads="1"/>
          </p:cNvSpPr>
          <p:nvPr/>
        </p:nvSpPr>
        <p:spPr bwMode="auto">
          <a:xfrm flipH="1">
            <a:off x="5580112" y="555526"/>
            <a:ext cx="1332656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双培班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grpSp>
        <p:nvGrpSpPr>
          <p:cNvPr id="7" name="组合 16"/>
          <p:cNvGrpSpPr/>
          <p:nvPr/>
        </p:nvGrpSpPr>
        <p:grpSpPr>
          <a:xfrm>
            <a:off x="395536" y="1347614"/>
            <a:ext cx="3709675" cy="3795886"/>
            <a:chOff x="4860032" y="987574"/>
            <a:chExt cx="4105211" cy="401191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60032" y="987574"/>
              <a:ext cx="4105211" cy="40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直接连接符 10"/>
            <p:cNvCxnSpPr/>
            <p:nvPr/>
          </p:nvCxnSpPr>
          <p:spPr>
            <a:xfrm>
              <a:off x="5004048" y="3795886"/>
              <a:ext cx="3600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5004048" y="4443958"/>
              <a:ext cx="3600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17"/>
          <p:cNvGrpSpPr/>
          <p:nvPr/>
        </p:nvGrpSpPr>
        <p:grpSpPr>
          <a:xfrm>
            <a:off x="4427984" y="1275606"/>
            <a:ext cx="4464496" cy="3623557"/>
            <a:chOff x="323528" y="1328302"/>
            <a:chExt cx="4464496" cy="36235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1328302"/>
              <a:ext cx="4464496" cy="3623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直接连接符 15"/>
            <p:cNvCxnSpPr/>
            <p:nvPr/>
          </p:nvCxnSpPr>
          <p:spPr>
            <a:xfrm>
              <a:off x="683568" y="3291830"/>
              <a:ext cx="3600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11510"/>
            <a:ext cx="1251248" cy="108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243"/>
          <p:cNvGrpSpPr>
            <a:grpSpLocks/>
          </p:cNvGrpSpPr>
          <p:nvPr/>
        </p:nvGrpSpPr>
        <p:grpSpPr bwMode="auto">
          <a:xfrm>
            <a:off x="0" y="0"/>
            <a:ext cx="5029200" cy="570309"/>
            <a:chOff x="1248" y="3153"/>
            <a:chExt cx="3216" cy="479"/>
          </a:xfrm>
        </p:grpSpPr>
        <p:sp>
          <p:nvSpPr>
            <p:cNvPr id="13" name="Line 244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Rectangle 245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20" name="Text Box 246"/>
            <p:cNvSpPr txBox="1">
              <a:spLocks noChangeArrowheads="1"/>
            </p:cNvSpPr>
            <p:nvPr/>
          </p:nvSpPr>
          <p:spPr bwMode="gray">
            <a:xfrm>
              <a:off x="1784" y="3153"/>
              <a:ext cx="1963" cy="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800" b="1" dirty="0" smtClean="0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学生的评价及思考</a:t>
              </a:r>
              <a:endParaRPr lang="en-US" altLang="zh-CN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1" name="Text Box 247"/>
            <p:cNvSpPr txBox="1">
              <a:spLocks noChangeArrowheads="1"/>
            </p:cNvSpPr>
            <p:nvPr/>
          </p:nvSpPr>
          <p:spPr bwMode="gray">
            <a:xfrm>
              <a:off x="1250" y="32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二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99592" y="149163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（</a:t>
            </a:r>
            <a:r>
              <a:rPr lang="en-US" altLang="zh-CN" sz="28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1</a:t>
            </a:r>
            <a:r>
              <a:rPr lang="zh-CN" altLang="en-US" sz="28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）混合教学的关键是学习目标的设定</a:t>
            </a:r>
            <a:endParaRPr lang="zh-CN" altLang="en-US" sz="2600" b="1" dirty="0" smtClean="0">
              <a:solidFill>
                <a:srgbClr val="00B050"/>
              </a:solidFill>
              <a:latin typeface="黑体" pitchFamily="49" charset="-122"/>
              <a:ea typeface="黑体" pitchFamily="49" charset="-122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9592" y="228371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（</a:t>
            </a:r>
            <a:r>
              <a:rPr lang="en-US" altLang="zh-CN" sz="2800" dirty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2</a:t>
            </a:r>
            <a:r>
              <a:rPr lang="zh-CN" altLang="en-US" sz="28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）不在形式，重在内涵（学生参与）</a:t>
            </a:r>
            <a:endParaRPr lang="zh-CN" altLang="en-US" sz="2600" b="1" dirty="0" smtClean="0">
              <a:solidFill>
                <a:srgbClr val="00B050"/>
              </a:solidFill>
              <a:latin typeface="黑体" pitchFamily="49" charset="-122"/>
              <a:ea typeface="黑体" pitchFamily="49" charset="-122"/>
              <a:cs typeface="+mj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71600" y="3075806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（</a:t>
            </a:r>
            <a:r>
              <a:rPr lang="en-US" altLang="zh-CN" sz="2800" dirty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3</a:t>
            </a:r>
            <a:r>
              <a:rPr lang="zh-CN" altLang="en-US" sz="28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）积极学习</a:t>
            </a:r>
            <a:endParaRPr lang="zh-CN" altLang="en-US" sz="2600" b="1" dirty="0" smtClean="0">
              <a:solidFill>
                <a:srgbClr val="00B050"/>
              </a:solidFill>
              <a:latin typeface="黑体" pitchFamily="49" charset="-122"/>
              <a:ea typeface="黑体" pitchFamily="49" charset="-122"/>
              <a:cs typeface="+mj-cs"/>
            </a:endParaRPr>
          </a:p>
        </p:txBody>
      </p:sp>
      <p:grpSp>
        <p:nvGrpSpPr>
          <p:cNvPr id="12" name="Group 243"/>
          <p:cNvGrpSpPr>
            <a:grpSpLocks/>
          </p:cNvGrpSpPr>
          <p:nvPr/>
        </p:nvGrpSpPr>
        <p:grpSpPr bwMode="auto">
          <a:xfrm>
            <a:off x="0" y="267494"/>
            <a:ext cx="5029200" cy="570309"/>
            <a:chOff x="1248" y="3153"/>
            <a:chExt cx="3216" cy="479"/>
          </a:xfrm>
        </p:grpSpPr>
        <p:sp>
          <p:nvSpPr>
            <p:cNvPr id="13" name="Line 244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Rectangle 245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15" name="Text Box 246"/>
            <p:cNvSpPr txBox="1">
              <a:spLocks noChangeArrowheads="1"/>
            </p:cNvSpPr>
            <p:nvPr/>
          </p:nvSpPr>
          <p:spPr bwMode="gray">
            <a:xfrm>
              <a:off x="1784" y="3153"/>
              <a:ext cx="1963" cy="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800" b="1" dirty="0" smtClean="0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学生的评价及思考</a:t>
              </a:r>
              <a:endParaRPr lang="en-US" altLang="zh-CN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6" name="Text Box 247"/>
            <p:cNvSpPr txBox="1">
              <a:spLocks noChangeArrowheads="1"/>
            </p:cNvSpPr>
            <p:nvPr/>
          </p:nvSpPr>
          <p:spPr bwMode="gray">
            <a:xfrm>
              <a:off x="1250" y="32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二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1"/>
          <p:cNvSpPr>
            <a:spLocks noChangeArrowheads="1"/>
          </p:cNvSpPr>
          <p:nvPr/>
        </p:nvSpPr>
        <p:spPr bwMode="auto">
          <a:xfrm flipH="1">
            <a:off x="683568" y="843558"/>
            <a:ext cx="1332656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</a:t>
            </a: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思考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7"/>
          <p:cNvSpPr>
            <a:spLocks noChangeArrowheads="1" noChangeShapeType="1" noTextEdit="1"/>
          </p:cNvSpPr>
          <p:nvPr/>
        </p:nvSpPr>
        <p:spPr bwMode="gray">
          <a:xfrm>
            <a:off x="2590800" y="2057400"/>
            <a:ext cx="4114800" cy="6286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zh-CN" altLang="en-US" sz="3600" kern="10" dirty="0" smtClean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6338E"/>
                    </a:gs>
                    <a:gs pos="100000">
                      <a:srgbClr val="2AA1DC"/>
                    </a:gs>
                  </a:gsLst>
                  <a:lin ang="0" scaled="1"/>
                </a:gradFill>
                <a:effectLst>
                  <a:outerShdw dist="35921" dir="2700000" sy="50000" rotWithShape="0">
                    <a:srgbClr val="5F5F5F">
                      <a:alpha val="70000"/>
                    </a:srgbClr>
                  </a:outerShdw>
                </a:effectLst>
                <a:latin typeface="Arial Black"/>
              </a:rPr>
              <a:t>预祝大家一切顺利！</a:t>
            </a:r>
            <a:endParaRPr lang="zh-CN" altLang="en-US" sz="3600" kern="10" dirty="0">
              <a:ln w="3810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6338E"/>
                  </a:gs>
                  <a:gs pos="100000">
                    <a:srgbClr val="2AA1DC"/>
                  </a:gs>
                </a:gsLst>
                <a:lin ang="0" scaled="1"/>
              </a:gradFill>
              <a:effectLst>
                <a:outerShdw dist="35921" dir="2700000" sy="50000" rotWithShape="0">
                  <a:srgbClr val="5F5F5F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>
            <a:spLocks noChangeArrowheads="1"/>
          </p:cNvSpPr>
          <p:nvPr/>
        </p:nvSpPr>
        <p:spPr bwMode="auto">
          <a:xfrm flipH="1">
            <a:off x="1691680" y="2139702"/>
            <a:ext cx="4752528" cy="60939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en-US" altLang="zh-CN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 2.  </a:t>
            </a: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课下学生能力的培养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sp>
        <p:nvSpPr>
          <p:cNvPr id="6" name="TextBox 11"/>
          <p:cNvSpPr>
            <a:spLocks noChangeArrowheads="1"/>
          </p:cNvSpPr>
          <p:nvPr/>
        </p:nvSpPr>
        <p:spPr bwMode="auto">
          <a:xfrm flipH="1">
            <a:off x="1691680" y="1275606"/>
            <a:ext cx="583264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en-US" altLang="zh-CN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 1.  </a:t>
            </a: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课堂上下互动教学的开展</a:t>
            </a:r>
            <a:endParaRPr lang="en-US" sz="2400" dirty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547664" y="1131590"/>
            <a:ext cx="5328592" cy="1728192"/>
          </a:xfrm>
          <a:prstGeom prst="roundRect">
            <a:avLst/>
          </a:prstGeom>
          <a:noFill/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91680" y="1347614"/>
            <a:ext cx="4600316" cy="504056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233"/>
          <p:cNvGrpSpPr>
            <a:grpSpLocks/>
          </p:cNvGrpSpPr>
          <p:nvPr/>
        </p:nvGrpSpPr>
        <p:grpSpPr bwMode="auto">
          <a:xfrm>
            <a:off x="251520" y="411510"/>
            <a:ext cx="5029200" cy="478632"/>
            <a:chOff x="1248" y="2030"/>
            <a:chExt cx="3216" cy="402"/>
          </a:xfrm>
        </p:grpSpPr>
        <p:sp>
          <p:nvSpPr>
            <p:cNvPr id="16" name="Line 234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Rectangle 235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18" name="Text Box 237"/>
            <p:cNvSpPr txBox="1">
              <a:spLocks noChangeArrowheads="1"/>
            </p:cNvSpPr>
            <p:nvPr/>
          </p:nvSpPr>
          <p:spPr bwMode="gray">
            <a:xfrm>
              <a:off x="1250" y="20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一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 Box 241"/>
          <p:cNvSpPr txBox="1">
            <a:spLocks noChangeArrowheads="1"/>
          </p:cNvSpPr>
          <p:nvPr/>
        </p:nvSpPr>
        <p:spPr bwMode="gray">
          <a:xfrm>
            <a:off x="1089721" y="289419"/>
            <a:ext cx="379142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混合式教学实践的历程</a:t>
            </a:r>
            <a:endParaRPr lang="en-US" altLang="zh-CN" sz="28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3"/>
          <p:cNvGrpSpPr>
            <a:grpSpLocks/>
          </p:cNvGrpSpPr>
          <p:nvPr/>
        </p:nvGrpSpPr>
        <p:grpSpPr bwMode="auto">
          <a:xfrm>
            <a:off x="251520" y="411510"/>
            <a:ext cx="5029200" cy="478632"/>
            <a:chOff x="1248" y="2030"/>
            <a:chExt cx="3216" cy="402"/>
          </a:xfrm>
        </p:grpSpPr>
        <p:sp>
          <p:nvSpPr>
            <p:cNvPr id="3" name="Line 234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" name="Rectangle 235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5" name="Text Box 237"/>
            <p:cNvSpPr txBox="1">
              <a:spLocks noChangeArrowheads="1"/>
            </p:cNvSpPr>
            <p:nvPr/>
          </p:nvSpPr>
          <p:spPr bwMode="gray">
            <a:xfrm>
              <a:off x="1250" y="2044"/>
              <a:ext cx="316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 smtClean="0">
                  <a:solidFill>
                    <a:srgbClr val="FFFFFF"/>
                  </a:solidFill>
                </a:rPr>
                <a:t>二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Text Box 241"/>
          <p:cNvSpPr txBox="1">
            <a:spLocks noChangeArrowheads="1"/>
          </p:cNvSpPr>
          <p:nvPr/>
        </p:nvSpPr>
        <p:spPr bwMode="gray">
          <a:xfrm>
            <a:off x="1089721" y="289419"/>
            <a:ext cx="379142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混合式教学实践的历程</a:t>
            </a:r>
            <a:endParaRPr lang="en-US" altLang="zh-CN" sz="28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11"/>
          <p:cNvSpPr>
            <a:spLocks noChangeArrowheads="1"/>
          </p:cNvSpPr>
          <p:nvPr/>
        </p:nvSpPr>
        <p:spPr bwMode="auto">
          <a:xfrm flipH="1">
            <a:off x="0" y="843558"/>
            <a:ext cx="583264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40000"/>
              </a:lnSpc>
            </a:pPr>
            <a:r>
              <a:rPr lang="en-US" altLang="zh-CN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  1.  </a:t>
            </a: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课堂</a:t>
            </a: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课堂上下互动</a:t>
            </a: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教学的</a:t>
            </a:r>
            <a:r>
              <a:rPr lang="zh-CN" altLang="en-US" sz="2400" dirty="0" smtClean="0">
                <a:solidFill>
                  <a:srgbClr val="0000FF"/>
                </a:solidFill>
                <a:ea typeface="黑体" pitchFamily="49" charset="-122"/>
                <a:sym typeface="微软雅黑" pitchFamily="34" charset="-122"/>
              </a:rPr>
              <a:t>开展</a:t>
            </a:r>
            <a:endParaRPr lang="en-US" altLang="zh-CN" sz="2400" dirty="0" smtClean="0">
              <a:solidFill>
                <a:srgbClr val="0000FF"/>
              </a:solidFill>
              <a:ea typeface="黑体" pitchFamily="49" charset="-122"/>
              <a:sym typeface="微软雅黑" pitchFamily="34" charset="-122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80985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Clicker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，智夫子微信平台，雨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课堂，课堂派在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课堂中应用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260252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4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）课下借助平台展开互动教学</a:t>
            </a:r>
            <a:endParaRPr lang="zh-CN" altLang="en-US" sz="24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347614"/>
            <a:ext cx="3275856" cy="2099320"/>
            <a:chOff x="287" y="480"/>
            <a:chExt cx="2593" cy="1776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576" y="480"/>
              <a:ext cx="2304" cy="1776"/>
              <a:chOff x="96" y="720"/>
              <a:chExt cx="3024" cy="2320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8000"/>
              </a:blip>
              <a:srcRect/>
              <a:stretch>
                <a:fillRect/>
              </a:stretch>
            </p:blipFill>
            <p:spPr bwMode="auto">
              <a:xfrm>
                <a:off x="144" y="720"/>
                <a:ext cx="2976" cy="2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3"/>
              <p:cNvSpPr txBox="1">
                <a:spLocks noChangeArrowheads="1"/>
              </p:cNvSpPr>
              <p:nvPr/>
            </p:nvSpPr>
            <p:spPr bwMode="auto">
              <a:xfrm>
                <a:off x="96" y="1199"/>
                <a:ext cx="1316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b="1">
                    <a:solidFill>
                      <a:srgbClr val="FF0000"/>
                    </a:solidFill>
                  </a:rPr>
                  <a:t>无线主控基站</a:t>
                </a:r>
              </a:p>
            </p:txBody>
          </p:sp>
          <p:cxnSp>
            <p:nvCxnSpPr>
              <p:cNvPr id="8" name="直接箭头连接符 6"/>
              <p:cNvCxnSpPr>
                <a:cxnSpLocks noChangeShapeType="1"/>
              </p:cNvCxnSpPr>
              <p:nvPr/>
            </p:nvCxnSpPr>
            <p:spPr bwMode="auto">
              <a:xfrm rot="16200000" flipH="1">
                <a:off x="696" y="1464"/>
                <a:ext cx="288" cy="14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9" name="直接箭头连接符 9"/>
              <p:cNvCxnSpPr>
                <a:cxnSpLocks noChangeShapeType="1"/>
              </p:cNvCxnSpPr>
              <p:nvPr/>
            </p:nvCxnSpPr>
            <p:spPr bwMode="auto">
              <a:xfrm rot="10800000" flipV="1">
                <a:off x="2064" y="1440"/>
                <a:ext cx="288" cy="24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0" name="Rectangle 14"/>
              <p:cNvSpPr>
                <a:spLocks noChangeArrowheads="1"/>
              </p:cNvSpPr>
              <p:nvPr/>
            </p:nvSpPr>
            <p:spPr bwMode="auto">
              <a:xfrm>
                <a:off x="1825" y="1199"/>
                <a:ext cx="1151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zh-CN" altLang="en-US" b="1">
                    <a:solidFill>
                      <a:srgbClr val="FF0000"/>
                    </a:solidFill>
                  </a:rPr>
                  <a:t>学生手持键盘</a:t>
                </a:r>
              </a:p>
            </p:txBody>
          </p:sp>
        </p:grpSp>
        <p:sp>
          <p:nvSpPr>
            <p:cNvPr id="4" name="Text Box 15"/>
            <p:cNvSpPr txBox="1">
              <a:spLocks noChangeArrowheads="1"/>
            </p:cNvSpPr>
            <p:nvPr/>
          </p:nvSpPr>
          <p:spPr bwMode="auto">
            <a:xfrm>
              <a:off x="287" y="624"/>
              <a:ext cx="289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prstClr val="black"/>
                  </a:solidFill>
                  <a:ea typeface="楷体_GB2312" pitchFamily="49" charset="-122"/>
                </a:rPr>
                <a:t>我们正在使用的</a:t>
              </a:r>
            </a:p>
          </p:txBody>
        </p:sp>
        <p:sp>
          <p:nvSpPr>
            <p:cNvPr id="5" name="AutoShape 16"/>
            <p:cNvSpPr>
              <a:spLocks noChangeArrowheads="1"/>
            </p:cNvSpPr>
            <p:nvPr/>
          </p:nvSpPr>
          <p:spPr bwMode="auto">
            <a:xfrm>
              <a:off x="528" y="1104"/>
              <a:ext cx="48" cy="4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</a:t>
            </a:r>
            <a:r>
              <a:rPr lang="en-US" altLang="zh-CN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Clicker</a:t>
            </a:r>
            <a:r>
              <a:rPr lang="zh-CN" altLang="en-US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，智夫子微信平台，雨</a:t>
            </a:r>
            <a:r>
              <a:rPr lang="zh-CN" altLang="en-US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课堂，课堂派在</a:t>
            </a:r>
            <a:r>
              <a:rPr lang="zh-CN" altLang="en-US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课堂中应用</a:t>
            </a:r>
            <a:endParaRPr lang="zh-CN" altLang="en-US" sz="28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7824" y="408391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Clicker</a:t>
            </a:r>
            <a:r>
              <a:rPr lang="zh-CN" altLang="en-US" dirty="0" smtClean="0">
                <a:solidFill>
                  <a:srgbClr val="FF0000"/>
                </a:solidFill>
              </a:rPr>
              <a:t>互动教学系统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95936" y="1059582"/>
            <a:ext cx="4680520" cy="2549897"/>
            <a:chOff x="0" y="141480"/>
            <a:chExt cx="8964488" cy="5184790"/>
          </a:xfrm>
        </p:grpSpPr>
        <p:pic>
          <p:nvPicPr>
            <p:cNvPr id="15" name="Picture 2" descr="F:\教学研究\汇报材料\录像\clicker学生使用\答题进行中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1480"/>
              <a:ext cx="4320480" cy="2160240"/>
            </a:xfrm>
            <a:prstGeom prst="rect">
              <a:avLst/>
            </a:prstGeom>
            <a:noFill/>
          </p:spPr>
        </p:pic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551663" y="4387551"/>
              <a:ext cx="5331765" cy="93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CC6600"/>
                  </a:solidFill>
                  <a:ea typeface="楷体_GB2312" pitchFamily="49" charset="-122"/>
                </a:rPr>
                <a:t>学生投票进行中</a:t>
              </a:r>
            </a:p>
          </p:txBody>
        </p:sp>
        <p:pic>
          <p:nvPicPr>
            <p:cNvPr id="18" name="Picture 2" descr="F:\教学研究\汇报材料\录像\clicker学生使用\20121205_10260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195486"/>
              <a:ext cx="3816424" cy="2160240"/>
            </a:xfrm>
            <a:prstGeom prst="rect">
              <a:avLst/>
            </a:prstGeom>
            <a:noFill/>
          </p:spPr>
        </p:pic>
        <p:pic>
          <p:nvPicPr>
            <p:cNvPr id="20" name="Picture 2" descr="C:\Users\1\Pictures\高数-李鹤-横幅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301721"/>
              <a:ext cx="4211960" cy="1849250"/>
            </a:xfrm>
            <a:prstGeom prst="rect">
              <a:avLst/>
            </a:prstGeom>
            <a:noFill/>
          </p:spPr>
        </p:pic>
        <p:pic>
          <p:nvPicPr>
            <p:cNvPr id="22" name="Picture 2" descr="C:\Users\1\Desktop\20151105_14410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39952" y="2193708"/>
              <a:ext cx="3131840" cy="1761660"/>
            </a:xfrm>
            <a:prstGeom prst="rect">
              <a:avLst/>
            </a:prstGeom>
            <a:noFill/>
          </p:spPr>
        </p:pic>
        <p:pic>
          <p:nvPicPr>
            <p:cNvPr id="23" name="Picture 3" descr="C:\Users\1\Desktop\20151105_09150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28184" y="3334299"/>
              <a:ext cx="2736304" cy="153917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黑板显示答题进行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283968" cy="2355726"/>
          </a:xfrm>
          <a:prstGeom prst="rect">
            <a:avLst/>
          </a:prstGeom>
          <a:noFill/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395536" y="2517744"/>
            <a:ext cx="373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C6600"/>
                </a:solidFill>
                <a:ea typeface="楷体_GB2312" pitchFamily="49" charset="-122"/>
              </a:rPr>
              <a:t>学生答题进行中屏幕显示</a:t>
            </a:r>
          </a:p>
        </p:txBody>
      </p:sp>
      <p:sp>
        <p:nvSpPr>
          <p:cNvPr id="101383" name="AutoShape 7"/>
          <p:cNvSpPr>
            <a:spLocks noChangeArrowheads="1"/>
          </p:cNvSpPr>
          <p:nvPr/>
        </p:nvSpPr>
        <p:spPr bwMode="auto">
          <a:xfrm>
            <a:off x="1259632" y="1383618"/>
            <a:ext cx="2514600" cy="800100"/>
          </a:xfrm>
          <a:prstGeom prst="wedgeRoundRectCallout">
            <a:avLst>
              <a:gd name="adj1" fmla="val -34996"/>
              <a:gd name="adj2" fmla="val 99455"/>
              <a:gd name="adj3" fmla="val 16667"/>
            </a:avLst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195486"/>
            <a:ext cx="230425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</a:rPr>
              <a:t>2011</a:t>
            </a:r>
            <a:r>
              <a:rPr lang="zh-CN" altLang="en-US" dirty="0" smtClean="0">
                <a:solidFill>
                  <a:srgbClr val="002060"/>
                </a:solidFill>
              </a:rPr>
              <a:t>级自动化学院</a:t>
            </a:r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6" name="Picture 4" descr="答题进行中对学生答题结果的跟踪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0"/>
            <a:ext cx="4187957" cy="2355726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88024" y="2463738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C6600"/>
                </a:solidFill>
                <a:ea typeface="楷体_GB2312" pitchFamily="49" charset="-122"/>
              </a:rPr>
              <a:t>每道题目答题情况统计表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216" y="141480"/>
            <a:ext cx="230425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</a:rPr>
              <a:t>2011</a:t>
            </a:r>
            <a:r>
              <a:rPr lang="zh-CN" altLang="en-US" dirty="0" smtClean="0">
                <a:solidFill>
                  <a:srgbClr val="002060"/>
                </a:solidFill>
              </a:rPr>
              <a:t>级自动化学院</a:t>
            </a:r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895786"/>
            <a:ext cx="3972295" cy="178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4623978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C6600"/>
                </a:solidFill>
                <a:ea typeface="楷体_GB2312" pitchFamily="49" charset="-122"/>
              </a:rPr>
              <a:t>答题结束后选择题结果即时输出形式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2555776" y="3867894"/>
            <a:ext cx="1944216" cy="702078"/>
          </a:xfrm>
          <a:prstGeom prst="wedgeRoundRectCallout">
            <a:avLst>
              <a:gd name="adj1" fmla="val -71016"/>
              <a:gd name="adj2" fmla="val 7289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787774"/>
            <a:ext cx="3999514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20072" y="4569972"/>
            <a:ext cx="3923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C6600"/>
                </a:solidFill>
                <a:ea typeface="楷体_GB2312" pitchFamily="49" charset="-122"/>
              </a:rPr>
              <a:t>每堂课学生答题情况统计表</a:t>
            </a:r>
          </a:p>
        </p:txBody>
      </p:sp>
      <p:sp>
        <p:nvSpPr>
          <p:cNvPr id="14" name="流程图: 终止 13"/>
          <p:cNvSpPr/>
          <p:nvPr/>
        </p:nvSpPr>
        <p:spPr>
          <a:xfrm>
            <a:off x="7236296" y="3003798"/>
            <a:ext cx="720080" cy="594066"/>
          </a:xfrm>
          <a:prstGeom prst="flowChartTermina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终止 14"/>
          <p:cNvSpPr/>
          <p:nvPr/>
        </p:nvSpPr>
        <p:spPr>
          <a:xfrm>
            <a:off x="4716016" y="3975906"/>
            <a:ext cx="4427984" cy="162018"/>
          </a:xfrm>
          <a:prstGeom prst="flowChartTermina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195736" y="2949792"/>
            <a:ext cx="230425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</a:rPr>
              <a:t>2014</a:t>
            </a:r>
            <a:r>
              <a:rPr lang="zh-CN" altLang="en-US" dirty="0" smtClean="0">
                <a:solidFill>
                  <a:srgbClr val="002060"/>
                </a:solidFill>
              </a:rPr>
              <a:t>级计算机学院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048" y="2949792"/>
            <a:ext cx="230425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</a:rPr>
              <a:t>2014</a:t>
            </a:r>
            <a:r>
              <a:rPr lang="zh-CN" altLang="en-US" dirty="0" smtClean="0">
                <a:solidFill>
                  <a:srgbClr val="002060"/>
                </a:solidFill>
              </a:rPr>
              <a:t>级计算机学院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4680520" cy="3302168"/>
            <a:chOff x="1187624" y="163314"/>
            <a:chExt cx="5976664" cy="49818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9992" y="195486"/>
              <a:ext cx="2664296" cy="431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3491880" y="4587973"/>
              <a:ext cx="2890195" cy="55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rgbClr val="FF0000"/>
                  </a:solidFill>
                </a:rPr>
                <a:t>智夫子微信平台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163314"/>
              <a:ext cx="2797464" cy="442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4788024" y="0"/>
            <a:ext cx="3816424" cy="2555599"/>
            <a:chOff x="1403648" y="195485"/>
            <a:chExt cx="5904656" cy="498816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3648" y="195486"/>
              <a:ext cx="2496254" cy="4443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6016" y="195485"/>
              <a:ext cx="2592288" cy="4320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978223" y="4462769"/>
              <a:ext cx="4067650" cy="720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rgbClr val="FF0000"/>
                  </a:solidFill>
                </a:rPr>
                <a:t>雨课堂微信平台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779912" y="2613928"/>
            <a:ext cx="4394854" cy="2529572"/>
            <a:chOff x="323528" y="627534"/>
            <a:chExt cx="8715334" cy="449786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627534"/>
              <a:ext cx="4337323" cy="325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16016" y="627534"/>
              <a:ext cx="4322846" cy="324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036679" y="4468683"/>
              <a:ext cx="3970190" cy="65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rgbClr val="FF0000"/>
                  </a:solidFill>
                </a:rPr>
                <a:t>课堂派平台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91451"/>
            <a:ext cx="4320480" cy="355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椭圆 11"/>
          <p:cNvSpPr/>
          <p:nvPr/>
        </p:nvSpPr>
        <p:spPr>
          <a:xfrm>
            <a:off x="0" y="2715766"/>
            <a:ext cx="1368152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547664" y="3219822"/>
            <a:ext cx="741901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</a:rPr>
              <a:t>课件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3723878"/>
            <a:ext cx="741901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</a:rPr>
              <a:t>作业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1059582"/>
            <a:ext cx="3203848" cy="40011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1.</a:t>
            </a:r>
            <a:r>
              <a:rPr lang="zh-CN" altLang="en-US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公共邮箱</a:t>
            </a:r>
            <a:r>
              <a:rPr lang="en-US" altLang="zh-CN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+</a:t>
            </a:r>
            <a:r>
              <a:rPr lang="zh-CN" altLang="en-US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聊天软件</a:t>
            </a:r>
            <a:endParaRPr lang="zh-CN" altLang="en-US" sz="2000" dirty="0">
              <a:solidFill>
                <a:srgbClr val="0070C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723900"/>
            <a:ext cx="35242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椭圆 17"/>
          <p:cNvSpPr/>
          <p:nvPr/>
        </p:nvSpPr>
        <p:spPr>
          <a:xfrm>
            <a:off x="5004048" y="2715766"/>
            <a:ext cx="2039038" cy="22322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21544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800" b="1" dirty="0" smtClean="0">
                <a:solidFill>
                  <a:srgbClr val="C0504D"/>
                </a:solidFill>
                <a:latin typeface="楷体_GB2312" pitchFamily="49" charset="-122"/>
                <a:ea typeface="楷体_GB2312" pitchFamily="49" charset="-122"/>
              </a:rPr>
              <a:t>）课下互动教学的展开</a:t>
            </a:r>
            <a:endParaRPr lang="zh-CN" altLang="en-US" sz="2800" b="1" dirty="0">
              <a:solidFill>
                <a:srgbClr val="C0504D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779662"/>
            <a:ext cx="3203848" cy="40011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2.</a:t>
            </a:r>
            <a:r>
              <a:rPr lang="zh-CN" altLang="en-US" sz="2000" dirty="0" smtClean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北邮爱课堂平台</a:t>
            </a:r>
            <a:endParaRPr lang="zh-CN" altLang="en-US" sz="2000" dirty="0">
              <a:solidFill>
                <a:srgbClr val="0070C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9702"/>
            <a:ext cx="4839887" cy="275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839" y="267494"/>
            <a:ext cx="18954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5960823" y="2139702"/>
            <a:ext cx="1584176" cy="1458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6727" y="3723878"/>
            <a:ext cx="4047273" cy="37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60823" y="4317944"/>
            <a:ext cx="2088232" cy="46166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课程设计模式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困难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6024" y="4320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1.   </a:t>
            </a:r>
            <a:r>
              <a:rPr lang="zh-CN" altLang="en-US" dirty="0" smtClean="0"/>
              <a:t>学生的大作业提交困难，不能相互分享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24" y="79208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zh-CN" altLang="en-US" dirty="0" smtClean="0"/>
              <a:t>课程补充的内容放到邮件里或群文件里</a:t>
            </a:r>
            <a:endParaRPr lang="en-US" altLang="zh-CN" dirty="0" smtClean="0"/>
          </a:p>
          <a:p>
            <a:pPr marL="514350" indent="-514350"/>
            <a:r>
              <a:rPr lang="en-US" altLang="zh-CN" dirty="0" smtClean="0"/>
              <a:t>      </a:t>
            </a:r>
            <a:r>
              <a:rPr lang="zh-CN" altLang="en-US" dirty="0" smtClean="0"/>
              <a:t>不能分门别类，</a:t>
            </a:r>
            <a:r>
              <a:rPr lang="en-US" altLang="zh-CN" dirty="0" smtClean="0"/>
              <a:t> </a:t>
            </a:r>
            <a:r>
              <a:rPr lang="zh-CN" altLang="en-US" dirty="0" smtClean="0"/>
              <a:t>不方便查找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024" y="144016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dirty="0" smtClean="0"/>
              <a:t>3. </a:t>
            </a:r>
            <a:r>
              <a:rPr lang="zh-CN" altLang="en-US" dirty="0" smtClean="0"/>
              <a:t>缺乏对学生学习过程的跟踪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494</Words>
  <Application>Microsoft Office PowerPoint</Application>
  <PresentationFormat>全屏显示(16:9)</PresentationFormat>
  <Paragraphs>94</Paragraphs>
  <Slides>25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1_Office 主题</vt:lpstr>
      <vt:lpstr>以学习者为中心的混合式教学模式的实践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微课录制的感受</dc:title>
  <dc:creator>1</dc:creator>
  <cp:lastModifiedBy>1</cp:lastModifiedBy>
  <cp:revision>93</cp:revision>
  <dcterms:created xsi:type="dcterms:W3CDTF">2015-10-09T13:54:19Z</dcterms:created>
  <dcterms:modified xsi:type="dcterms:W3CDTF">2017-11-28T13:48:20Z</dcterms:modified>
</cp:coreProperties>
</file>