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8" r:id="rId4"/>
    <p:sldId id="258" r:id="rId5"/>
    <p:sldId id="259" r:id="rId6"/>
    <p:sldId id="279" r:id="rId7"/>
    <p:sldId id="261" r:id="rId8"/>
    <p:sldId id="260" r:id="rId9"/>
    <p:sldId id="280" r:id="rId10"/>
    <p:sldId id="277" r:id="rId11"/>
    <p:sldId id="272" r:id="rId12"/>
    <p:sldId id="273" r:id="rId13"/>
    <p:sldId id="274" r:id="rId14"/>
    <p:sldId id="275" r:id="rId15"/>
    <p:sldId id="276" r:id="rId16"/>
    <p:sldId id="281" r:id="rId17"/>
    <p:sldId id="265" r:id="rId18"/>
    <p:sldId id="282" r:id="rId19"/>
    <p:sldId id="264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0E3"/>
    <a:srgbClr val="B0A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67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t="39691" b="-1"/>
          <a:stretch/>
        </p:blipFill>
        <p:spPr>
          <a:xfrm rot="5400000">
            <a:off x="3566032" y="-1738819"/>
            <a:ext cx="6887149" cy="103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-185004" y="-1408908"/>
            <a:ext cx="6187501" cy="39825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75771" y="275772"/>
            <a:ext cx="156754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451428" y="928915"/>
            <a:ext cx="27141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400660"/>
            <a:ext cx="317500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1451428" y="995209"/>
            <a:ext cx="2374900" cy="328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altLang="zh-CN" dirty="0" smtClean="0"/>
              <a:t>ADD YOUR TITLE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48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22500"/>
          <a:stretch/>
        </p:blipFill>
        <p:spPr>
          <a:xfrm>
            <a:off x="0" y="0"/>
            <a:ext cx="12192000" cy="403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-185004" y="-1408908"/>
            <a:ext cx="6187501" cy="3982500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275771" y="275772"/>
            <a:ext cx="156754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451428" y="928915"/>
            <a:ext cx="27141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400660"/>
            <a:ext cx="317500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1451428" y="995209"/>
            <a:ext cx="2374900" cy="328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altLang="zh-CN" dirty="0" smtClean="0"/>
              <a:t>ADD YOUR TITLE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29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/>
          <a:stretch/>
        </p:blipFill>
        <p:spPr>
          <a:xfrm>
            <a:off x="0" y="0"/>
            <a:ext cx="8572500" cy="6858000"/>
          </a:xfrm>
          <a:prstGeom prst="trapezoid">
            <a:avLst/>
          </a:prstGeom>
        </p:spPr>
      </p:pic>
      <p:sp>
        <p:nvSpPr>
          <p:cNvPr id="12" name="等腰三角形 11"/>
          <p:cNvSpPr/>
          <p:nvPr userDrawn="1"/>
        </p:nvSpPr>
        <p:spPr>
          <a:xfrm rot="10800000">
            <a:off x="0" y="0"/>
            <a:ext cx="2171700" cy="6858000"/>
          </a:xfrm>
          <a:prstGeom prst="triangle">
            <a:avLst>
              <a:gd name="adj" fmla="val 1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 userDrawn="1"/>
        </p:nvSpPr>
        <p:spPr>
          <a:xfrm rot="10800000">
            <a:off x="0" y="0"/>
            <a:ext cx="2370852" cy="6858000"/>
          </a:xfrm>
          <a:prstGeom prst="triangle">
            <a:avLst>
              <a:gd name="adj" fmla="val 10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-185004" y="-1408908"/>
            <a:ext cx="6187501" cy="39825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75771" y="275772"/>
            <a:ext cx="156754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451428" y="928915"/>
            <a:ext cx="27141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400660"/>
            <a:ext cx="317500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点击此处添加标题</a:t>
            </a:r>
            <a:endParaRPr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1451428" y="995209"/>
            <a:ext cx="2374900" cy="328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altLang="zh-CN" dirty="0" smtClean="0"/>
              <a:t>ADD YOUR TITLE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52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90" y="1135298"/>
            <a:ext cx="3318750" cy="3847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96196" y="2797438"/>
            <a:ext cx="28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“三人行”讲堂</a:t>
            </a:r>
            <a:endParaRPr lang="zh-CN" altLang="en-US" sz="2800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/>
          <p:nvPr/>
        </p:nvSpPr>
        <p:spPr>
          <a:xfrm>
            <a:off x="3196750" y="5413338"/>
            <a:ext cx="5869429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200" dirty="0" smtClean="0"/>
              <a:t>“三人行讲堂”打破传统教学模式，</a:t>
            </a:r>
            <a:endParaRPr kumimoji="1" lang="en-US" altLang="zh-CN" sz="1200" dirty="0" smtClean="0"/>
          </a:p>
          <a:p>
            <a:pPr algn="ctr">
              <a:lnSpc>
                <a:spcPct val="130000"/>
              </a:lnSpc>
            </a:pPr>
            <a:r>
              <a:rPr kumimoji="1" lang="zh-CN" altLang="en-US" sz="1200" dirty="0" smtClean="0"/>
              <a:t>收获自信，</a:t>
            </a:r>
            <a:endParaRPr kumimoji="1" lang="en-US" altLang="zh-CN" sz="1200" dirty="0" smtClean="0"/>
          </a:p>
          <a:p>
            <a:pPr algn="ctr">
              <a:lnSpc>
                <a:spcPct val="130000"/>
              </a:lnSpc>
            </a:pPr>
            <a:r>
              <a:rPr kumimoji="1" lang="zh-CN" altLang="en-US" sz="1200" dirty="0" smtClean="0"/>
              <a:t>展示本不平凡的自己！</a:t>
            </a:r>
            <a:endParaRPr kumimoji="1" lang="zh-CN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864247" y="62880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sz="1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61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96" y="3545508"/>
            <a:ext cx="3743501" cy="2105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59" y="3333750"/>
            <a:ext cx="2193882" cy="29251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89" y="3545508"/>
            <a:ext cx="3246330" cy="18229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476831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96280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15729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03082" y="2468924"/>
            <a:ext cx="2057024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党课学习分享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24680" y="2757543"/>
            <a:ext cx="74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ONE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4650" y="2469537"/>
            <a:ext cx="2057024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钢琴乐理讲解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67395" y="2757543"/>
            <a:ext cx="89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TWO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43673" y="2469359"/>
            <a:ext cx="2057024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越剧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赏析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THREE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994628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205009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7384962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5" y="3545508"/>
            <a:ext cx="3562631" cy="2000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80" y="3471727"/>
            <a:ext cx="2049980" cy="2868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34" y="3499894"/>
            <a:ext cx="2977675" cy="22332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476831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96280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15729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03082" y="2468924"/>
            <a:ext cx="2057024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书法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基础讲解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24680" y="2757543"/>
            <a:ext cx="9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FOUR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4650" y="2469537"/>
            <a:ext cx="2057024" cy="42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篆刻基础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7395" y="2757543"/>
            <a:ext cx="89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FIVE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43673" y="2469359"/>
            <a:ext cx="205702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PS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系列培训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3"/>
                </a:solidFill>
              </a:rPr>
              <a:t>SIX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994628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205009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7384962" y="4505777"/>
            <a:ext cx="1061534" cy="81915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7" y="2029216"/>
            <a:ext cx="2199000" cy="391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083501"/>
            <a:ext cx="3445256" cy="52255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7915729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MATLAB</a:t>
            </a:r>
            <a:r>
              <a:rPr lang="zh-CN" altLang="en-US" sz="2000" b="1" dirty="0">
                <a:solidFill>
                  <a:schemeClr val="tx1"/>
                </a:solidFill>
              </a:rPr>
              <a:t>系列课程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55926" y="5031870"/>
            <a:ext cx="1541045" cy="1174776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5" y="3619351"/>
            <a:ext cx="3561478" cy="199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7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1" y="1902019"/>
            <a:ext cx="6619741" cy="371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8391718" y="2253641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焊接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系列</a:t>
            </a:r>
            <a:r>
              <a:rPr lang="zh-CN" altLang="en-US" sz="2000" b="1" dirty="0">
                <a:solidFill>
                  <a:schemeClr val="tx1"/>
                </a:solidFill>
              </a:rPr>
              <a:t>课程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55926" y="5031870"/>
            <a:ext cx="1541045" cy="1174776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0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1" y="1746979"/>
            <a:ext cx="6570017" cy="368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8285717" y="2209800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网站开发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系列</a:t>
            </a:r>
            <a:r>
              <a:rPr lang="zh-CN" altLang="en-US" sz="2000" b="1" dirty="0">
                <a:solidFill>
                  <a:schemeClr val="tx1"/>
                </a:solidFill>
              </a:rPr>
              <a:t>课程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55926" y="5031870"/>
            <a:ext cx="1541045" cy="1174776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87" y="1509386"/>
            <a:ext cx="3306744" cy="521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3" y="1728593"/>
            <a:ext cx="2623624" cy="46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我们的课程回顾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8404714" y="3093146"/>
            <a:ext cx="2737247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CAD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系列</a:t>
            </a:r>
            <a:r>
              <a:rPr lang="zh-CN" altLang="en-US" sz="2000" b="1" dirty="0">
                <a:solidFill>
                  <a:schemeClr val="tx1"/>
                </a:solidFill>
              </a:rPr>
              <a:t>课程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654341" y="2757543"/>
            <a:ext cx="12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55926" y="5031870"/>
            <a:ext cx="1541045" cy="1174776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90" y="1135298"/>
            <a:ext cx="3318750" cy="3847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05993" y="2940153"/>
            <a:ext cx="305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 smtClean="0"/>
              <a:t>讲堂与我们</a:t>
            </a:r>
            <a:endParaRPr lang="zh-CN" altLang="en-US" sz="2800" b="1" spc="3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4247" y="62880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sz="1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9721" y="5392455"/>
            <a:ext cx="653255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300" dirty="0">
                <a:latin typeface="+mj-ea"/>
                <a:ea typeface="+mj-ea"/>
              </a:rPr>
              <a:t>讲堂陪伴我们心灵的成长，怀念它带给我的一切，怀念它与我们之间的故事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3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故事分享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</a:t>
            </a:r>
            <a:r>
              <a:rPr lang="zh-CN" altLang="en-US" b="1" dirty="0" smtClean="0"/>
              <a:t>行讲堂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400631" y="1924050"/>
            <a:ext cx="9429750" cy="3848100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05184" y="2638540"/>
            <a:ext cx="37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/>
                </a:solidFill>
              </a:rPr>
              <a:t>讲堂</a:t>
            </a:r>
            <a:r>
              <a:rPr lang="zh-CN" altLang="en-US" sz="2800" b="1" dirty="0" smtClean="0">
                <a:solidFill>
                  <a:schemeClr val="accent3"/>
                </a:solidFill>
              </a:rPr>
              <a:t>与我们的故事</a:t>
            </a:r>
            <a:endParaRPr lang="zh-CN" altLang="en-US" sz="2800" b="1" dirty="0">
              <a:solidFill>
                <a:schemeClr val="accent3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56701" y="1924051"/>
            <a:ext cx="803730" cy="184150"/>
            <a:chOff x="9156701" y="1924051"/>
            <a:chExt cx="803730" cy="184150"/>
          </a:xfrm>
        </p:grpSpPr>
        <p:sp>
          <p:nvSpPr>
            <p:cNvPr id="9" name="椭圆 8"/>
            <p:cNvSpPr/>
            <p:nvPr/>
          </p:nvSpPr>
          <p:spPr>
            <a:xfrm>
              <a:off x="9156701" y="1924051"/>
              <a:ext cx="184150" cy="184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466491" y="1924051"/>
              <a:ext cx="184150" cy="184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776281" y="1924051"/>
              <a:ext cx="184150" cy="184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等腰三角形 13"/>
          <p:cNvSpPr/>
          <p:nvPr/>
        </p:nvSpPr>
        <p:spPr>
          <a:xfrm rot="17527498">
            <a:off x="9697691" y="4558433"/>
            <a:ext cx="852910" cy="809192"/>
          </a:xfrm>
          <a:prstGeom prst="triangl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595865">
            <a:off x="9895662" y="4569807"/>
            <a:ext cx="750324" cy="579000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05184" y="4474221"/>
            <a:ext cx="937350" cy="937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13350" y="4474221"/>
            <a:ext cx="937350" cy="93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06125" y="4474221"/>
            <a:ext cx="937350" cy="937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 4"/>
          <p:cNvGrpSpPr/>
          <p:nvPr/>
        </p:nvGrpSpPr>
        <p:grpSpPr>
          <a:xfrm>
            <a:off x="1966019" y="4547692"/>
            <a:ext cx="630444" cy="75557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3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6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0" y="1312761"/>
            <a:ext cx="2695891" cy="4724784"/>
          </a:xfrm>
          <a:prstGeom prst="rect">
            <a:avLst/>
          </a:prstGeom>
        </p:spPr>
      </p:pic>
      <p:sp>
        <p:nvSpPr>
          <p:cNvPr id="31" name="Line 110"/>
          <p:cNvSpPr>
            <a:spLocks noChangeShapeType="1"/>
          </p:cNvSpPr>
          <p:nvPr/>
        </p:nvSpPr>
        <p:spPr bwMode="auto">
          <a:xfrm>
            <a:off x="3230169" y="4653047"/>
            <a:ext cx="1377" cy="137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69" y="1419232"/>
            <a:ext cx="2636772" cy="4695621"/>
          </a:xfrm>
          <a:prstGeom prst="rect">
            <a:avLst/>
          </a:prstGeom>
        </p:spPr>
      </p:pic>
      <p:sp>
        <p:nvSpPr>
          <p:cNvPr id="32" name="Line 111"/>
          <p:cNvSpPr>
            <a:spLocks noChangeShapeType="1"/>
          </p:cNvSpPr>
          <p:nvPr/>
        </p:nvSpPr>
        <p:spPr bwMode="auto">
          <a:xfrm>
            <a:off x="3230169" y="4653047"/>
            <a:ext cx="1377" cy="137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3" name="Freeform 112"/>
          <p:cNvSpPr>
            <a:spLocks/>
          </p:cNvSpPr>
          <p:nvPr/>
        </p:nvSpPr>
        <p:spPr bwMode="auto">
          <a:xfrm>
            <a:off x="3163494" y="4589547"/>
            <a:ext cx="517481" cy="68538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4" name="Freeform 94"/>
          <p:cNvSpPr>
            <a:spLocks noEditPoints="1"/>
          </p:cNvSpPr>
          <p:nvPr/>
        </p:nvSpPr>
        <p:spPr bwMode="auto">
          <a:xfrm>
            <a:off x="4137682" y="4610285"/>
            <a:ext cx="660668" cy="660668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48" y="2234532"/>
            <a:ext cx="5282625" cy="296639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51" y="2108201"/>
            <a:ext cx="4508654" cy="33814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19" y="2236344"/>
            <a:ext cx="5563644" cy="31252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7" y="2306026"/>
            <a:ext cx="5612526" cy="315164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02973" y="3275111"/>
            <a:ext cx="3420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 smtClean="0"/>
              <a:t>课程之后，董爱国赠与授课学生字画留念</a:t>
            </a:r>
            <a:endParaRPr lang="zh-CN" altLang="en-US" sz="1400" spc="300" dirty="0"/>
          </a:p>
        </p:txBody>
      </p:sp>
    </p:spTree>
    <p:extLst>
      <p:ext uri="{BB962C8B-B14F-4D97-AF65-F5344CB8AC3E}">
        <p14:creationId xmlns:p14="http://schemas.microsoft.com/office/powerpoint/2010/main" val="3358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故事分享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</a:t>
            </a:r>
            <a:r>
              <a:rPr lang="zh-CN" altLang="en-US" b="1" dirty="0" smtClean="0"/>
              <a:t>行讲堂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400631" y="1924050"/>
            <a:ext cx="9429750" cy="3848100"/>
          </a:xfrm>
          <a:prstGeom prst="rect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05184" y="2638540"/>
            <a:ext cx="37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/>
                </a:solidFill>
              </a:rPr>
              <a:t>讲堂</a:t>
            </a:r>
            <a:r>
              <a:rPr lang="zh-CN" altLang="en-US" sz="2800" b="1" dirty="0" smtClean="0">
                <a:solidFill>
                  <a:schemeClr val="accent3"/>
                </a:solidFill>
              </a:rPr>
              <a:t>与我们的故事</a:t>
            </a:r>
            <a:endParaRPr lang="zh-CN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 rot="17527498">
            <a:off x="9697691" y="4558433"/>
            <a:ext cx="852910" cy="809192"/>
          </a:xfrm>
          <a:prstGeom prst="triangl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595865">
            <a:off x="9895662" y="4569807"/>
            <a:ext cx="750324" cy="579000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05184" y="4474221"/>
            <a:ext cx="937350" cy="937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13350" y="4474221"/>
            <a:ext cx="937350" cy="93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06125" y="4474221"/>
            <a:ext cx="937350" cy="937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 4"/>
          <p:cNvGrpSpPr/>
          <p:nvPr/>
        </p:nvGrpSpPr>
        <p:grpSpPr>
          <a:xfrm>
            <a:off x="1966019" y="4547692"/>
            <a:ext cx="630444" cy="75557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3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6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  <p:sp>
        <p:nvSpPr>
          <p:cNvPr id="31" name="Line 110"/>
          <p:cNvSpPr>
            <a:spLocks noChangeShapeType="1"/>
          </p:cNvSpPr>
          <p:nvPr/>
        </p:nvSpPr>
        <p:spPr bwMode="auto">
          <a:xfrm>
            <a:off x="3230169" y="4653047"/>
            <a:ext cx="1377" cy="137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2" name="Line 111"/>
          <p:cNvSpPr>
            <a:spLocks noChangeShapeType="1"/>
          </p:cNvSpPr>
          <p:nvPr/>
        </p:nvSpPr>
        <p:spPr bwMode="auto">
          <a:xfrm>
            <a:off x="3230169" y="4653047"/>
            <a:ext cx="1377" cy="137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3" name="Freeform 112"/>
          <p:cNvSpPr>
            <a:spLocks/>
          </p:cNvSpPr>
          <p:nvPr/>
        </p:nvSpPr>
        <p:spPr bwMode="auto">
          <a:xfrm>
            <a:off x="3163494" y="4589547"/>
            <a:ext cx="517481" cy="68538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34" name="Freeform 94"/>
          <p:cNvSpPr>
            <a:spLocks noEditPoints="1"/>
          </p:cNvSpPr>
          <p:nvPr/>
        </p:nvSpPr>
        <p:spPr bwMode="auto">
          <a:xfrm>
            <a:off x="4137682" y="4610285"/>
            <a:ext cx="660668" cy="660668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sp>
        <p:nvSpPr>
          <p:cNvPr id="41" name="TextBox 40"/>
          <p:cNvSpPr txBox="1"/>
          <p:nvPr/>
        </p:nvSpPr>
        <p:spPr>
          <a:xfrm>
            <a:off x="1802973" y="3275111"/>
            <a:ext cx="342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spc="300" dirty="0" smtClean="0"/>
              <a:t>章明</a:t>
            </a:r>
            <a:r>
              <a:rPr lang="zh-CN" altLang="en-US" sz="1600" b="1" spc="300" dirty="0"/>
              <a:t>、衡星的故事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4731" y="2601443"/>
            <a:ext cx="4051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 smtClean="0">
                <a:latin typeface="迷你简南宫" panose="02010609000101010101" pitchFamily="49" charset="-122"/>
                <a:ea typeface="迷你简南宫" panose="02010609000101010101" pitchFamily="49" charset="-122"/>
              </a:rPr>
              <a:t>   一般来说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，女生成双入对的多，男生很少。章明、衡星就是那很少的人：两个人是同班同宿舍，所以几乎每次碰到都是两个人在一起，学习、讨论、研究。而且两人对比非常鲜明：一个非常胖，一个非常瘦。像金庸武侠里的搭档胖头陀、矮行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0969" y="2667953"/>
            <a:ext cx="3663863" cy="198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初识他们是在大一，来参加第一届物理学术竞赛。两人和前面提到的吕将等人都入选国赛队初选人员。然后一个假期在实验室做实验、写报告、改</a:t>
            </a:r>
            <a:r>
              <a:rPr lang="en-US" altLang="zh-CN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PPT</a:t>
            </a:r>
            <a:endParaRPr lang="zh-CN" altLang="en-US" sz="1600" spc="300" dirty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3917" y="2318417"/>
            <a:ext cx="459690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印象深的是在章明入选国赛队之后，每次吴秀文教授审查报告都会指出大家做的报告中的错误，吴老师对学生要求非常严格</a:t>
            </a:r>
            <a:r>
              <a:rPr lang="en-US" altLang="zh-CN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­——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其实吴老师是我大学物理老师，我参加工作后又和吴老师成为了同事，虽然时间也不算短，但是两个教研室，所以没有真正体会到吴老师的风格，只是简单地认为吴老师是一个很直的老师</a:t>
            </a:r>
            <a:r>
              <a:rPr lang="zh-CN" altLang="en-US" dirty="0"/>
              <a:t>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2505" y="2324606"/>
            <a:ext cx="4919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直到和吴老师组织并参加两届全国大学生物理学术竞赛，才真正体会到了吴老师的严格、严谨、以大局为重、关爱学生、热爱教育事业、无私奉献的高风亮节，这也让我受益匪浅</a:t>
            </a:r>
            <a:r>
              <a:rPr lang="en-US" altLang="zh-CN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——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要求每个同学必须用笔记录报告中的错误和改正方案，章明是唯一一个很少自己记录的，用他自己的话说“秘书帮我记录一下”，衡星就是那个秘书。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33192" y="2634127"/>
            <a:ext cx="4359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因为整个假期大家都在实验室，所以和他们这群同学就非常熟，自然就比较随意一些，交流的也就更多。后来只要我在“恰同学少年”群里发喝茶的信息，只要不上课，他们就都过来。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5512" y="2634127"/>
            <a:ext cx="387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后来他们都跟随吴老师和我做了大创项目，发了几篇核心期刊的论文，水平在本科生里应该还算比较高。加上实验室和学校的各种竞赛他们也都积极参加，所以每人至少获得了四五个荣誉证书，用比较流行的话说：拿奖拿到手软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64731" y="2667953"/>
            <a:ext cx="428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每次和他们聊，看他们得意洋洋、意气风发的样子，真想自己也能重回大学时代</a:t>
            </a:r>
            <a:r>
              <a:rPr lang="zh-CN" altLang="en-US" sz="1600" spc="300" dirty="0" smtClean="0">
                <a:latin typeface="迷你简南宫" panose="02010609000101010101" pitchFamily="49" charset="-122"/>
                <a:ea typeface="迷你简南宫" panose="02010609000101010101" pitchFamily="49" charset="-122"/>
              </a:rPr>
              <a:t>！</a:t>
            </a:r>
            <a:endParaRPr lang="en-US" altLang="zh-CN" sz="1600" spc="300" dirty="0" smtClean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 smtClean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 spc="300" dirty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 smtClean="0">
                <a:latin typeface="迷你简南宫" panose="02010609000101010101" pitchFamily="49" charset="-122"/>
                <a:ea typeface="迷你简南宫" panose="02010609000101010101" pitchFamily="49" charset="-122"/>
              </a:rPr>
              <a:t>           董爱国   </a:t>
            </a:r>
            <a:endParaRPr lang="en-US" altLang="zh-CN" sz="1600" spc="300" dirty="0" smtClean="0"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600" spc="300" dirty="0" smtClean="0">
                <a:latin typeface="迷你简南宫" panose="02010609000101010101" pitchFamily="49" charset="-122"/>
                <a:ea typeface="迷你简南宫" panose="02010609000101010101" pitchFamily="49" charset="-122"/>
              </a:rPr>
              <a:t>2017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年</a:t>
            </a:r>
            <a:r>
              <a:rPr lang="en-US" altLang="zh-CN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11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月</a:t>
            </a:r>
            <a:r>
              <a:rPr lang="en-US" altLang="zh-CN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24</a:t>
            </a:r>
            <a:r>
              <a:rPr lang="zh-CN" altLang="en-US" sz="1600" spc="300" dirty="0">
                <a:latin typeface="迷你简南宫" panose="02010609000101010101" pitchFamily="49" charset="-122"/>
                <a:ea typeface="迷你简南宫" panose="02010609000101010101" pitchFamily="49" charset="-122"/>
              </a:rPr>
              <a:t>日星期五</a:t>
            </a:r>
          </a:p>
        </p:txBody>
      </p:sp>
    </p:spTree>
    <p:extLst>
      <p:ext uri="{BB962C8B-B14F-4D97-AF65-F5344CB8AC3E}">
        <p14:creationId xmlns:p14="http://schemas.microsoft.com/office/powerpoint/2010/main" val="36375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6" grpId="0"/>
      <p:bldP spid="16" grpId="1"/>
      <p:bldP spid="35" grpId="0"/>
      <p:bldP spid="35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写在最后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三人行讲堂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92038" y="2019300"/>
            <a:ext cx="6252109" cy="2457450"/>
            <a:chOff x="2592038" y="2019300"/>
            <a:chExt cx="6252109" cy="2457450"/>
          </a:xfrm>
        </p:grpSpPr>
        <p:sp>
          <p:nvSpPr>
            <p:cNvPr id="5" name="椭圆 4"/>
            <p:cNvSpPr/>
            <p:nvPr/>
          </p:nvSpPr>
          <p:spPr>
            <a:xfrm>
              <a:off x="3295651" y="2446687"/>
              <a:ext cx="1753837" cy="1753837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92038" y="2660380"/>
              <a:ext cx="1326449" cy="1326449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427086" y="2446687"/>
              <a:ext cx="1753837" cy="1753837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517698" y="2660380"/>
              <a:ext cx="1326449" cy="1326449"/>
            </a:xfrm>
            <a:prstGeom prst="ellipse">
              <a:avLst/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629150" y="2019300"/>
              <a:ext cx="2457450" cy="245745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162549" y="2322701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丰富技能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2549" y="2763917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开拓眼界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62549" y="3225582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教学相长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51338" y="3703325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拓宽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人际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7801" y="4763494"/>
            <a:ext cx="285750" cy="285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1"/>
          <p:cNvSpPr/>
          <p:nvPr/>
        </p:nvSpPr>
        <p:spPr>
          <a:xfrm>
            <a:off x="837352" y="5190882"/>
            <a:ext cx="2569152" cy="3323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200" dirty="0" smtClean="0"/>
              <a:t>课程丰富，教授技能种类丰富</a:t>
            </a:r>
            <a:endParaRPr kumimoji="1"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74442" y="4675536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丰富技能</a:t>
            </a:r>
            <a:endParaRPr lang="zh-CN" altLang="en-US" sz="2400" b="1" dirty="0"/>
          </a:p>
        </p:txBody>
      </p:sp>
      <p:sp>
        <p:nvSpPr>
          <p:cNvPr id="17" name="椭圆 16"/>
          <p:cNvSpPr/>
          <p:nvPr/>
        </p:nvSpPr>
        <p:spPr>
          <a:xfrm>
            <a:off x="3406504" y="4763494"/>
            <a:ext cx="285750" cy="285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1"/>
          <p:cNvSpPr/>
          <p:nvPr/>
        </p:nvSpPr>
        <p:spPr>
          <a:xfrm>
            <a:off x="3616055" y="5209932"/>
            <a:ext cx="2569152" cy="5724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200" dirty="0" smtClean="0"/>
              <a:t>让我们多角度多维度认识我们身边的知识，身边的世界</a:t>
            </a:r>
            <a:endParaRPr kumimoji="1" lang="zh-CN" altLang="en-US" sz="1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653145" y="4694586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开拓眼界</a:t>
            </a:r>
          </a:p>
        </p:txBody>
      </p:sp>
      <p:sp>
        <p:nvSpPr>
          <p:cNvPr id="20" name="椭圆 19"/>
          <p:cNvSpPr/>
          <p:nvPr/>
        </p:nvSpPr>
        <p:spPr>
          <a:xfrm>
            <a:off x="6185207" y="4763494"/>
            <a:ext cx="285750" cy="285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11"/>
          <p:cNvSpPr/>
          <p:nvPr/>
        </p:nvSpPr>
        <p:spPr>
          <a:xfrm>
            <a:off x="6394758" y="5209932"/>
            <a:ext cx="2569152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200" dirty="0" smtClean="0"/>
              <a:t>教师得到</a:t>
            </a:r>
            <a:r>
              <a:rPr kumimoji="1" lang="zh-CN" altLang="en-US" sz="1200" dirty="0" smtClean="0"/>
              <a:t>新的知识与思维，学生在技能方面得到老师专业的点评与补充</a:t>
            </a:r>
            <a:endParaRPr kumimoji="1" lang="zh-CN" altLang="en-US" sz="12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431848" y="4694586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教学相长</a:t>
            </a:r>
          </a:p>
        </p:txBody>
      </p:sp>
      <p:sp>
        <p:nvSpPr>
          <p:cNvPr id="23" name="椭圆 22"/>
          <p:cNvSpPr/>
          <p:nvPr/>
        </p:nvSpPr>
        <p:spPr>
          <a:xfrm>
            <a:off x="8963910" y="4763494"/>
            <a:ext cx="285750" cy="285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1"/>
          <p:cNvSpPr/>
          <p:nvPr/>
        </p:nvSpPr>
        <p:spPr>
          <a:xfrm>
            <a:off x="9173461" y="5209932"/>
            <a:ext cx="2569152" cy="5724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/>
              <a:t>在不断讨论</a:t>
            </a:r>
            <a:r>
              <a:rPr lang="zh-CN" altLang="en-US" sz="1200" dirty="0" smtClean="0"/>
              <a:t>中，认识更多优秀的同学们</a:t>
            </a:r>
            <a:endParaRPr kumimoji="1" lang="zh-CN" altLang="en-US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9210551" y="4694586"/>
            <a:ext cx="17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拓宽人际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39460" y="6253195"/>
            <a:ext cx="2252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</a:p>
          <a:p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7721" y="1365337"/>
            <a:ext cx="461665" cy="16151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spc="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三人行讲堂</a:t>
            </a:r>
            <a:endParaRPr lang="zh-CN" altLang="en-US" b="1" spc="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6548" y="1835063"/>
            <a:ext cx="461665" cy="19197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spc="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欢迎优秀的你</a:t>
            </a:r>
            <a:endParaRPr lang="zh-CN" altLang="en-US" b="1" spc="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2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6076950" y="1447800"/>
            <a:ext cx="2286000" cy="4953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讲堂初心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30203" y="362153"/>
            <a:ext cx="525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提纲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三人行讲堂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6344433" y="2705100"/>
            <a:ext cx="2630465" cy="4953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课程设计及分类</a:t>
            </a:r>
            <a:endParaRPr lang="zh-CN" altLang="en-US" sz="2000" b="1" dirty="0"/>
          </a:p>
        </p:txBody>
      </p:sp>
      <p:sp>
        <p:nvSpPr>
          <p:cNvPr id="6" name="平行四边形 5"/>
          <p:cNvSpPr/>
          <p:nvPr/>
        </p:nvSpPr>
        <p:spPr>
          <a:xfrm>
            <a:off x="6972300" y="3962400"/>
            <a:ext cx="2286000" cy="4953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课程回顾</a:t>
            </a:r>
          </a:p>
        </p:txBody>
      </p:sp>
      <p:sp>
        <p:nvSpPr>
          <p:cNvPr id="7" name="平行四边形 6"/>
          <p:cNvSpPr/>
          <p:nvPr/>
        </p:nvSpPr>
        <p:spPr>
          <a:xfrm>
            <a:off x="7277100" y="5219700"/>
            <a:ext cx="2286000" cy="4953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讲堂与我们</a:t>
            </a:r>
            <a:endParaRPr lang="zh-CN" altLang="en-US" sz="2400" b="1" dirty="0"/>
          </a:p>
        </p:txBody>
      </p:sp>
      <p:sp>
        <p:nvSpPr>
          <p:cNvPr id="8" name="Rectangle 11"/>
          <p:cNvSpPr/>
          <p:nvPr/>
        </p:nvSpPr>
        <p:spPr>
          <a:xfrm>
            <a:off x="8590959" y="1270914"/>
            <a:ext cx="2630081" cy="65248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华康布丁体W12" panose="040B0C09000000000000" pitchFamily="81" charset="-122"/>
                <a:ea typeface="华康布丁体W12" panose="040B0C09000000000000" pitchFamily="81" charset="-122"/>
              </a:rPr>
              <a:t>讲堂的</a:t>
            </a:r>
            <a:r>
              <a:rPr lang="zh-CN" altLang="en-US" sz="1400" dirty="0" smtClean="0">
                <a:latin typeface="华康布丁体W12" panose="040B0C09000000000000" pitchFamily="81" charset="-122"/>
                <a:ea typeface="华康布丁体W12" panose="040B0C09000000000000" pitchFamily="81" charset="-122"/>
              </a:rPr>
              <a:t>开设，起于我们对创新教育的初心</a:t>
            </a:r>
            <a:endParaRPr kumimoji="1" lang="zh-CN" altLang="en-US" sz="1400" dirty="0">
              <a:latin typeface="华康布丁体W12" panose="040B0C09000000000000" pitchFamily="81" charset="-122"/>
              <a:ea typeface="华康布丁体W12" panose="040B0C09000000000000" pitchFamily="81" charset="-122"/>
            </a:endParaRPr>
          </a:p>
        </p:txBody>
      </p:sp>
      <p:pic>
        <p:nvPicPr>
          <p:cNvPr id="12" name="图片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20464"/>
            <a:ext cx="1828800" cy="243840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9104719" y="2560039"/>
            <a:ext cx="2630081" cy="61260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华康布丁体W12" panose="040B0C09000000000000" pitchFamily="81" charset="-122"/>
                <a:ea typeface="华康布丁体W12" panose="040B0C09000000000000" pitchFamily="81" charset="-122"/>
              </a:rPr>
              <a:t>课程的设计创新点，课题分类繁多，涉及面广泛</a:t>
            </a:r>
          </a:p>
        </p:txBody>
      </p:sp>
      <p:sp>
        <p:nvSpPr>
          <p:cNvPr id="14" name="Rectangle 11"/>
          <p:cNvSpPr/>
          <p:nvPr/>
        </p:nvSpPr>
        <p:spPr>
          <a:xfrm>
            <a:off x="4033220" y="3903750"/>
            <a:ext cx="2630081" cy="61260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在长时间的探索中，我们留下了珍贵的课程资料及知识财富</a:t>
            </a:r>
          </a:p>
        </p:txBody>
      </p:sp>
      <p:sp>
        <p:nvSpPr>
          <p:cNvPr id="15" name="Rectangle 11"/>
          <p:cNvSpPr/>
          <p:nvPr/>
        </p:nvSpPr>
        <p:spPr>
          <a:xfrm>
            <a:off x="4373211" y="5077954"/>
            <a:ext cx="2630081" cy="89267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康布丁体W12" panose="040B0C09000000000000" pitchFamily="81" charset="-122"/>
                <a:ea typeface="华康布丁体W12" panose="040B0C09000000000000" pitchFamily="81" charset="-122"/>
              </a:rPr>
              <a:t>讲堂陪伴我们心灵的成长，怀念它带给我的一切，怀念它与我们之间的故事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2980" y="6299574"/>
            <a:ext cx="2252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12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2" y="1234735"/>
            <a:ext cx="4033527" cy="37871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0397" y="2797438"/>
            <a:ext cx="282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“三人行讲堂”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923815" y="3320658"/>
            <a:ext cx="237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THANK YOU !</a:t>
            </a:r>
            <a:endParaRPr lang="zh-CN" altLang="en-US" sz="2800" b="1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3196750" y="5413338"/>
            <a:ext cx="5869429" cy="34874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400" dirty="0" smtClean="0"/>
              <a:t>希望“三人行”讲堂能使更多的师生受益！</a:t>
            </a:r>
            <a:endParaRPr kumimoji="1"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438362" y="37578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4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90" y="1135298"/>
            <a:ext cx="3318750" cy="3847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96196" y="2797437"/>
            <a:ext cx="305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/>
              <a:t>我们的初心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4247" y="62880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sz="1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4520" y="5392455"/>
            <a:ext cx="3647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>
                <a:latin typeface="+mj-ea"/>
                <a:ea typeface="+mj-ea"/>
              </a:rPr>
              <a:t>讲堂的开设，起于我们对创新教育的初心</a:t>
            </a:r>
            <a:endParaRPr kumimoji="1" lang="zh-CN" altLang="en-US" sz="1200" spc="3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99" y="3354441"/>
            <a:ext cx="6956121" cy="3538887"/>
          </a:xfrm>
          <a:prstGeom prst="rect">
            <a:avLst/>
          </a:prstGeom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grpSp>
        <p:nvGrpSpPr>
          <p:cNvPr id="39" name="组合 38"/>
          <p:cNvGrpSpPr/>
          <p:nvPr/>
        </p:nvGrpSpPr>
        <p:grpSpPr>
          <a:xfrm>
            <a:off x="1430689" y="1614368"/>
            <a:ext cx="672148" cy="880631"/>
            <a:chOff x="1430689" y="1614368"/>
            <a:chExt cx="672148" cy="880631"/>
          </a:xfrm>
        </p:grpSpPr>
        <p:sp>
          <p:nvSpPr>
            <p:cNvPr id="37" name="等腰三角形 36"/>
            <p:cNvSpPr/>
            <p:nvPr/>
          </p:nvSpPr>
          <p:spPr>
            <a:xfrm rot="17527498">
              <a:off x="1345027" y="1700030"/>
              <a:ext cx="750324" cy="579000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4313681">
              <a:off x="1438175" y="1830337"/>
              <a:ext cx="750324" cy="579000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30203" y="362153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关于我们</a:t>
            </a:r>
            <a:r>
              <a:rPr lang="zh-CN" altLang="en-US" sz="2800" b="1" dirty="0">
                <a:solidFill>
                  <a:schemeClr val="bg1"/>
                </a:solidFill>
              </a:rPr>
              <a:t>初心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 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9" name="Rectangle 11"/>
          <p:cNvSpPr/>
          <p:nvPr/>
        </p:nvSpPr>
        <p:spPr>
          <a:xfrm>
            <a:off x="2071885" y="1914060"/>
            <a:ext cx="8152516" cy="89254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spc="300" dirty="0">
                <a:solidFill>
                  <a:schemeClr val="bg2">
                    <a:lumMod val="50000"/>
                  </a:schemeClr>
                </a:solidFill>
              </a:rPr>
              <a:t>激发主观能动性，快乐学习</a:t>
            </a:r>
            <a:endParaRPr lang="zh-CN" altLang="en-US" sz="2400" spc="300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endParaRPr kumimoji="1" lang="zh-CN" altLang="en-US" sz="1600" dirty="0"/>
          </a:p>
        </p:txBody>
      </p:sp>
      <p:sp>
        <p:nvSpPr>
          <p:cNvPr id="10" name="椭圆 9"/>
          <p:cNvSpPr/>
          <p:nvPr/>
        </p:nvSpPr>
        <p:spPr>
          <a:xfrm>
            <a:off x="1809750" y="3608716"/>
            <a:ext cx="681266" cy="681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809750" y="4587574"/>
            <a:ext cx="681266" cy="681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809750" y="5649940"/>
            <a:ext cx="681266" cy="681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1"/>
          <p:cNvSpPr/>
          <p:nvPr/>
        </p:nvSpPr>
        <p:spPr>
          <a:xfrm>
            <a:off x="2719616" y="3477456"/>
            <a:ext cx="4309834" cy="93255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 smtClean="0"/>
              <a:t>在生活学习中，我们普通人在某些特定的方面也是专家，对一个技能的熟练了解与应用，对一种思考方式的深入研究，这都是我们人生中独特而又宝贵的技能。</a:t>
            </a:r>
            <a:endParaRPr kumimoji="1" lang="zh-CN" altLang="en-US" sz="1400" dirty="0"/>
          </a:p>
        </p:txBody>
      </p:sp>
      <p:sp>
        <p:nvSpPr>
          <p:cNvPr id="14" name="Rectangle 11"/>
          <p:cNvSpPr/>
          <p:nvPr/>
        </p:nvSpPr>
        <p:spPr>
          <a:xfrm>
            <a:off x="2719616" y="4517016"/>
            <a:ext cx="4309834" cy="93255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 smtClean="0"/>
              <a:t>教学相长。教师有着多年丰富的教学经验，但在了解学生的学习动态和思考方式后，更加利于共同进步，共同成长</a:t>
            </a:r>
            <a:r>
              <a:rPr kumimoji="1" lang="zh-CN" altLang="en-US" sz="1200" dirty="0" smtClean="0"/>
              <a:t>。</a:t>
            </a:r>
            <a:endParaRPr kumimoji="1" lang="zh-CN" altLang="en-US" sz="1200" dirty="0"/>
          </a:p>
        </p:txBody>
      </p:sp>
      <p:sp>
        <p:nvSpPr>
          <p:cNvPr id="15" name="Rectangle 11"/>
          <p:cNvSpPr/>
          <p:nvPr/>
        </p:nvSpPr>
        <p:spPr>
          <a:xfrm>
            <a:off x="2719616" y="5518680"/>
            <a:ext cx="4309834" cy="11726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dirty="0"/>
              <a:t>讲堂成为生</a:t>
            </a:r>
            <a:r>
              <a:rPr lang="en-US" altLang="zh-CN" sz="1400" dirty="0"/>
              <a:t>-</a:t>
            </a:r>
            <a:r>
              <a:rPr lang="zh-CN" altLang="zh-CN" sz="1400" dirty="0"/>
              <a:t>生、师</a:t>
            </a:r>
            <a:r>
              <a:rPr lang="en-US" altLang="zh-CN" sz="1400" dirty="0"/>
              <a:t>-</a:t>
            </a:r>
            <a:r>
              <a:rPr lang="zh-CN" altLang="zh-CN" sz="1400" dirty="0"/>
              <a:t>生沟通的良好通道，不同思维方式相</a:t>
            </a:r>
            <a:r>
              <a:rPr lang="zh-CN" altLang="zh-CN" sz="1400" dirty="0" smtClean="0"/>
              <a:t>融合</a:t>
            </a:r>
            <a:r>
              <a:rPr lang="zh-CN" altLang="en-US" sz="1400" dirty="0" smtClean="0"/>
              <a:t>。在</a:t>
            </a:r>
            <a:r>
              <a:rPr lang="zh-CN" altLang="zh-CN" sz="1400" dirty="0" smtClean="0"/>
              <a:t>今后</a:t>
            </a:r>
            <a:r>
              <a:rPr lang="zh-CN" altLang="en-US" sz="1400" dirty="0" smtClean="0"/>
              <a:t>的学习中，培养了我们</a:t>
            </a:r>
            <a:r>
              <a:rPr lang="zh-CN" altLang="zh-CN" sz="1400" dirty="0" smtClean="0"/>
              <a:t>从</a:t>
            </a:r>
            <a:r>
              <a:rPr lang="zh-CN" altLang="zh-CN" sz="1400" dirty="0"/>
              <a:t>多专业、多领域思考</a:t>
            </a:r>
            <a:r>
              <a:rPr lang="zh-CN" altLang="zh-CN" sz="1400" dirty="0" smtClean="0"/>
              <a:t>问题</a:t>
            </a:r>
            <a:r>
              <a:rPr lang="zh-CN" altLang="en-US" sz="1400" dirty="0" smtClean="0"/>
              <a:t>的思维习惯</a:t>
            </a:r>
            <a:r>
              <a:rPr lang="zh-CN" altLang="en-US" sz="1400" dirty="0"/>
              <a:t>。</a:t>
            </a:r>
            <a:endParaRPr lang="zh-CN" altLang="zh-CN" sz="1400" dirty="0"/>
          </a:p>
          <a:p>
            <a:pPr>
              <a:lnSpc>
                <a:spcPct val="130000"/>
              </a:lnSpc>
            </a:pPr>
            <a:endParaRPr kumimoji="1" lang="zh-CN" altLang="en-US" sz="1200" dirty="0"/>
          </a:p>
        </p:txBody>
      </p:sp>
      <p:grpSp>
        <p:nvGrpSpPr>
          <p:cNvPr id="16" name="组 1"/>
          <p:cNvGrpSpPr/>
          <p:nvPr/>
        </p:nvGrpSpPr>
        <p:grpSpPr>
          <a:xfrm>
            <a:off x="1876125" y="3737062"/>
            <a:ext cx="548515" cy="439975"/>
            <a:chOff x="301625" y="1724025"/>
            <a:chExt cx="898525" cy="720725"/>
          </a:xfrm>
          <a:solidFill>
            <a:schemeClr val="bg1"/>
          </a:solidFill>
        </p:grpSpPr>
        <p:sp>
          <p:nvSpPr>
            <p:cNvPr id="17" name="Freeform 92"/>
            <p:cNvSpPr>
              <a:spLocks/>
            </p:cNvSpPr>
            <p:nvPr/>
          </p:nvSpPr>
          <p:spPr bwMode="auto">
            <a:xfrm>
              <a:off x="927100" y="1743075"/>
              <a:ext cx="200025" cy="2000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4"/>
                </a:cxn>
                <a:cxn ang="0">
                  <a:pos x="98" y="10"/>
                </a:cxn>
                <a:cxn ang="0">
                  <a:pos x="108" y="18"/>
                </a:cxn>
                <a:cxn ang="0">
                  <a:pos x="116" y="28"/>
                </a:cxn>
                <a:cxn ang="0">
                  <a:pos x="120" y="38"/>
                </a:cxn>
                <a:cxn ang="0">
                  <a:pos x="124" y="50"/>
                </a:cxn>
                <a:cxn ang="0">
                  <a:pos x="126" y="62"/>
                </a:cxn>
                <a:cxn ang="0">
                  <a:pos x="126" y="62"/>
                </a:cxn>
                <a:cxn ang="0">
                  <a:pos x="124" y="76"/>
                </a:cxn>
                <a:cxn ang="0">
                  <a:pos x="120" y="86"/>
                </a:cxn>
                <a:cxn ang="0">
                  <a:pos x="116" y="98"/>
                </a:cxn>
                <a:cxn ang="0">
                  <a:pos x="108" y="106"/>
                </a:cxn>
                <a:cxn ang="0">
                  <a:pos x="98" y="114"/>
                </a:cxn>
                <a:cxn ang="0">
                  <a:pos x="88" y="120"/>
                </a:cxn>
                <a:cxn ang="0">
                  <a:pos x="76" y="124"/>
                </a:cxn>
                <a:cxn ang="0">
                  <a:pos x="64" y="126"/>
                </a:cxn>
                <a:cxn ang="0">
                  <a:pos x="64" y="126"/>
                </a:cxn>
                <a:cxn ang="0">
                  <a:pos x="50" y="124"/>
                </a:cxn>
                <a:cxn ang="0">
                  <a:pos x="38" y="120"/>
                </a:cxn>
                <a:cxn ang="0">
                  <a:pos x="28" y="114"/>
                </a:cxn>
                <a:cxn ang="0">
                  <a:pos x="18" y="106"/>
                </a:cxn>
                <a:cxn ang="0">
                  <a:pos x="12" y="98"/>
                </a:cxn>
                <a:cxn ang="0">
                  <a:pos x="6" y="8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50"/>
                </a:cxn>
                <a:cxn ang="0">
                  <a:pos x="6" y="38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8" y="10"/>
                </a:cxn>
                <a:cxn ang="0">
                  <a:pos x="38" y="4"/>
                </a:cxn>
                <a:cxn ang="0">
                  <a:pos x="50" y="2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126" h="126">
                  <a:moveTo>
                    <a:pt x="64" y="0"/>
                  </a:moveTo>
                  <a:lnTo>
                    <a:pt x="64" y="0"/>
                  </a:lnTo>
                  <a:lnTo>
                    <a:pt x="76" y="2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4" y="76"/>
                  </a:lnTo>
                  <a:lnTo>
                    <a:pt x="120" y="86"/>
                  </a:lnTo>
                  <a:lnTo>
                    <a:pt x="116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3"/>
            <p:cNvSpPr>
              <a:spLocks/>
            </p:cNvSpPr>
            <p:nvPr/>
          </p:nvSpPr>
          <p:spPr bwMode="auto">
            <a:xfrm>
              <a:off x="365125" y="1825625"/>
              <a:ext cx="165100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62" y="0"/>
                </a:cxn>
                <a:cxn ang="0">
                  <a:pos x="72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2"/>
                </a:cxn>
                <a:cxn ang="0">
                  <a:pos x="100" y="32"/>
                </a:cxn>
                <a:cxn ang="0">
                  <a:pos x="104" y="42"/>
                </a:cxn>
                <a:cxn ang="0">
                  <a:pos x="104" y="52"/>
                </a:cxn>
                <a:cxn ang="0">
                  <a:pos x="104" y="52"/>
                </a:cxn>
                <a:cxn ang="0">
                  <a:pos x="104" y="62"/>
                </a:cxn>
                <a:cxn ang="0">
                  <a:pos x="100" y="72"/>
                </a:cxn>
                <a:cxn ang="0">
                  <a:pos x="96" y="82"/>
                </a:cxn>
                <a:cxn ang="0">
                  <a:pos x="90" y="90"/>
                </a:cxn>
                <a:cxn ang="0">
                  <a:pos x="82" y="96"/>
                </a:cxn>
                <a:cxn ang="0">
                  <a:pos x="72" y="100"/>
                </a:cxn>
                <a:cxn ang="0">
                  <a:pos x="62" y="104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42" y="104"/>
                </a:cxn>
                <a:cxn ang="0">
                  <a:pos x="32" y="100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lnTo>
                    <a:pt x="52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0" y="72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2" y="100"/>
                  </a:lnTo>
                  <a:lnTo>
                    <a:pt x="6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4"/>
            <p:cNvSpPr>
              <a:spLocks/>
            </p:cNvSpPr>
            <p:nvPr/>
          </p:nvSpPr>
          <p:spPr bwMode="auto">
            <a:xfrm>
              <a:off x="546100" y="2085975"/>
              <a:ext cx="47625" cy="123825"/>
            </a:xfrm>
            <a:custGeom>
              <a:avLst/>
              <a:gdLst/>
              <a:ahLst/>
              <a:cxnLst>
                <a:cxn ang="0">
                  <a:pos x="2" y="68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6"/>
                </a:cxn>
                <a:cxn ang="0">
                  <a:pos x="12" y="78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76"/>
                </a:cxn>
                <a:cxn ang="0">
                  <a:pos x="26" y="7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30" y="62"/>
                </a:cxn>
                <a:cxn ang="0">
                  <a:pos x="24" y="38"/>
                </a:cxn>
                <a:cxn ang="0">
                  <a:pos x="20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3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2" y="68"/>
                </a:cxn>
              </a:cxnLst>
              <a:rect l="0" t="0" r="r" b="b"/>
              <a:pathLst>
                <a:path w="30" h="78">
                  <a:moveTo>
                    <a:pt x="2" y="68"/>
                  </a:moveTo>
                  <a:lnTo>
                    <a:pt x="2" y="68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26" y="7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38"/>
                  </a:lnTo>
                  <a:lnTo>
                    <a:pt x="20" y="2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3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5"/>
            <p:cNvSpPr>
              <a:spLocks/>
            </p:cNvSpPr>
            <p:nvPr/>
          </p:nvSpPr>
          <p:spPr bwMode="auto">
            <a:xfrm>
              <a:off x="301625" y="2006600"/>
              <a:ext cx="244475" cy="368300"/>
            </a:xfrm>
            <a:custGeom>
              <a:avLst/>
              <a:gdLst/>
              <a:ahLst/>
              <a:cxnLst>
                <a:cxn ang="0">
                  <a:pos x="138" y="146"/>
                </a:cxn>
                <a:cxn ang="0">
                  <a:pos x="130" y="132"/>
                </a:cxn>
                <a:cxn ang="0">
                  <a:pos x="130" y="116"/>
                </a:cxn>
                <a:cxn ang="0">
                  <a:pos x="134" y="92"/>
                </a:cxn>
                <a:cxn ang="0">
                  <a:pos x="140" y="62"/>
                </a:cxn>
                <a:cxn ang="0">
                  <a:pos x="140" y="56"/>
                </a:cxn>
                <a:cxn ang="0">
                  <a:pos x="142" y="60"/>
                </a:cxn>
                <a:cxn ang="0">
                  <a:pos x="148" y="42"/>
                </a:cxn>
                <a:cxn ang="0">
                  <a:pos x="154" y="22"/>
                </a:cxn>
                <a:cxn ang="0">
                  <a:pos x="144" y="12"/>
                </a:cxn>
                <a:cxn ang="0">
                  <a:pos x="122" y="4"/>
                </a:cxn>
                <a:cxn ang="0">
                  <a:pos x="92" y="0"/>
                </a:cxn>
                <a:cxn ang="0">
                  <a:pos x="62" y="4"/>
                </a:cxn>
                <a:cxn ang="0">
                  <a:pos x="40" y="12"/>
                </a:cxn>
                <a:cxn ang="0">
                  <a:pos x="30" y="20"/>
                </a:cxn>
                <a:cxn ang="0">
                  <a:pos x="18" y="46"/>
                </a:cxn>
                <a:cxn ang="0">
                  <a:pos x="4" y="92"/>
                </a:cxn>
                <a:cxn ang="0">
                  <a:pos x="0" y="112"/>
                </a:cxn>
                <a:cxn ang="0">
                  <a:pos x="2" y="124"/>
                </a:cxn>
                <a:cxn ang="0">
                  <a:pos x="12" y="128"/>
                </a:cxn>
                <a:cxn ang="0">
                  <a:pos x="14" y="128"/>
                </a:cxn>
                <a:cxn ang="0">
                  <a:pos x="18" y="128"/>
                </a:cxn>
                <a:cxn ang="0">
                  <a:pos x="26" y="122"/>
                </a:cxn>
                <a:cxn ang="0">
                  <a:pos x="28" y="116"/>
                </a:cxn>
                <a:cxn ang="0">
                  <a:pos x="44" y="52"/>
                </a:cxn>
                <a:cxn ang="0">
                  <a:pos x="44" y="62"/>
                </a:cxn>
                <a:cxn ang="0">
                  <a:pos x="44" y="102"/>
                </a:cxn>
                <a:cxn ang="0">
                  <a:pos x="44" y="102"/>
                </a:cxn>
                <a:cxn ang="0">
                  <a:pos x="46" y="216"/>
                </a:cxn>
                <a:cxn ang="0">
                  <a:pos x="48" y="222"/>
                </a:cxn>
                <a:cxn ang="0">
                  <a:pos x="58" y="230"/>
                </a:cxn>
                <a:cxn ang="0">
                  <a:pos x="64" y="232"/>
                </a:cxn>
                <a:cxn ang="0">
                  <a:pos x="64" y="232"/>
                </a:cxn>
                <a:cxn ang="0">
                  <a:pos x="76" y="226"/>
                </a:cxn>
                <a:cxn ang="0">
                  <a:pos x="80" y="214"/>
                </a:cxn>
                <a:cxn ang="0">
                  <a:pos x="78" y="168"/>
                </a:cxn>
                <a:cxn ang="0">
                  <a:pos x="76" y="122"/>
                </a:cxn>
                <a:cxn ang="0">
                  <a:pos x="106" y="122"/>
                </a:cxn>
                <a:cxn ang="0">
                  <a:pos x="106" y="168"/>
                </a:cxn>
                <a:cxn ang="0">
                  <a:pos x="104" y="214"/>
                </a:cxn>
                <a:cxn ang="0">
                  <a:pos x="108" y="226"/>
                </a:cxn>
                <a:cxn ang="0">
                  <a:pos x="118" y="232"/>
                </a:cxn>
                <a:cxn ang="0">
                  <a:pos x="120" y="232"/>
                </a:cxn>
                <a:cxn ang="0">
                  <a:pos x="126" y="230"/>
                </a:cxn>
                <a:cxn ang="0">
                  <a:pos x="134" y="222"/>
                </a:cxn>
                <a:cxn ang="0">
                  <a:pos x="136" y="216"/>
                </a:cxn>
                <a:cxn ang="0">
                  <a:pos x="140" y="148"/>
                </a:cxn>
                <a:cxn ang="0">
                  <a:pos x="138" y="146"/>
                </a:cxn>
              </a:cxnLst>
              <a:rect l="0" t="0" r="r" b="b"/>
              <a:pathLst>
                <a:path w="154" h="232">
                  <a:moveTo>
                    <a:pt x="138" y="146"/>
                  </a:moveTo>
                  <a:lnTo>
                    <a:pt x="138" y="146"/>
                  </a:lnTo>
                  <a:lnTo>
                    <a:pt x="134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4" y="92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8" y="4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34" y="8"/>
                  </a:lnTo>
                  <a:lnTo>
                    <a:pt x="122" y="4"/>
                  </a:lnTo>
                  <a:lnTo>
                    <a:pt x="108" y="2"/>
                  </a:lnTo>
                  <a:lnTo>
                    <a:pt x="92" y="0"/>
                  </a:lnTo>
                  <a:lnTo>
                    <a:pt x="76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0" y="20"/>
                  </a:lnTo>
                  <a:lnTo>
                    <a:pt x="24" y="32"/>
                  </a:lnTo>
                  <a:lnTo>
                    <a:pt x="18" y="46"/>
                  </a:lnTo>
                  <a:lnTo>
                    <a:pt x="12" y="62"/>
                  </a:lnTo>
                  <a:lnTo>
                    <a:pt x="4" y="9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6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34" y="8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6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6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22"/>
                  </a:lnTo>
                  <a:lnTo>
                    <a:pt x="52" y="228"/>
                  </a:lnTo>
                  <a:lnTo>
                    <a:pt x="5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70" y="230"/>
                  </a:lnTo>
                  <a:lnTo>
                    <a:pt x="76" y="226"/>
                  </a:lnTo>
                  <a:lnTo>
                    <a:pt x="80" y="220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8" y="16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92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6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4" y="220"/>
                  </a:lnTo>
                  <a:lnTo>
                    <a:pt x="108" y="226"/>
                  </a:lnTo>
                  <a:lnTo>
                    <a:pt x="112" y="230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6" y="230"/>
                  </a:lnTo>
                  <a:lnTo>
                    <a:pt x="132" y="22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8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6"/>
            <p:cNvSpPr>
              <a:spLocks/>
            </p:cNvSpPr>
            <p:nvPr/>
          </p:nvSpPr>
          <p:spPr bwMode="auto">
            <a:xfrm>
              <a:off x="901700" y="1962150"/>
              <a:ext cx="298450" cy="434975"/>
            </a:xfrm>
            <a:custGeom>
              <a:avLst/>
              <a:gdLst/>
              <a:ahLst/>
              <a:cxnLst>
                <a:cxn ang="0">
                  <a:pos x="142" y="14"/>
                </a:cxn>
                <a:cxn ang="0">
                  <a:pos x="116" y="2"/>
                </a:cxn>
                <a:cxn ang="0">
                  <a:pos x="80" y="0"/>
                </a:cxn>
                <a:cxn ang="0">
                  <a:pos x="44" y="2"/>
                </a:cxn>
                <a:cxn ang="0">
                  <a:pos x="18" y="12"/>
                </a:cxn>
                <a:cxn ang="0">
                  <a:pos x="8" y="20"/>
                </a:cxn>
                <a:cxn ang="0">
                  <a:pos x="0" y="30"/>
                </a:cxn>
                <a:cxn ang="0">
                  <a:pos x="18" y="72"/>
                </a:cxn>
                <a:cxn ang="0">
                  <a:pos x="22" y="62"/>
                </a:cxn>
                <a:cxn ang="0">
                  <a:pos x="22" y="72"/>
                </a:cxn>
                <a:cxn ang="0">
                  <a:pos x="22" y="84"/>
                </a:cxn>
                <a:cxn ang="0">
                  <a:pos x="36" y="144"/>
                </a:cxn>
                <a:cxn ang="0">
                  <a:pos x="36" y="154"/>
                </a:cxn>
                <a:cxn ang="0">
                  <a:pos x="28" y="172"/>
                </a:cxn>
                <a:cxn ang="0">
                  <a:pos x="22" y="180"/>
                </a:cxn>
                <a:cxn ang="0">
                  <a:pos x="26" y="256"/>
                </a:cxn>
                <a:cxn ang="0">
                  <a:pos x="32" y="270"/>
                </a:cxn>
                <a:cxn ang="0">
                  <a:pos x="46" y="274"/>
                </a:cxn>
                <a:cxn ang="0">
                  <a:pos x="46" y="274"/>
                </a:cxn>
                <a:cxn ang="0">
                  <a:pos x="54" y="272"/>
                </a:cxn>
                <a:cxn ang="0">
                  <a:pos x="64" y="262"/>
                </a:cxn>
                <a:cxn ang="0">
                  <a:pos x="66" y="254"/>
                </a:cxn>
                <a:cxn ang="0">
                  <a:pos x="62" y="142"/>
                </a:cxn>
                <a:cxn ang="0">
                  <a:pos x="78" y="144"/>
                </a:cxn>
                <a:cxn ang="0">
                  <a:pos x="96" y="142"/>
                </a:cxn>
                <a:cxn ang="0">
                  <a:pos x="92" y="254"/>
                </a:cxn>
                <a:cxn ang="0">
                  <a:pos x="94" y="262"/>
                </a:cxn>
                <a:cxn ang="0">
                  <a:pos x="104" y="272"/>
                </a:cxn>
                <a:cxn ang="0">
                  <a:pos x="112" y="274"/>
                </a:cxn>
                <a:cxn ang="0">
                  <a:pos x="112" y="274"/>
                </a:cxn>
                <a:cxn ang="0">
                  <a:pos x="126" y="270"/>
                </a:cxn>
                <a:cxn ang="0">
                  <a:pos x="132" y="256"/>
                </a:cxn>
                <a:cxn ang="0">
                  <a:pos x="136" y="190"/>
                </a:cxn>
                <a:cxn ang="0">
                  <a:pos x="136" y="122"/>
                </a:cxn>
                <a:cxn ang="0">
                  <a:pos x="136" y="72"/>
                </a:cxn>
                <a:cxn ang="0">
                  <a:pos x="136" y="64"/>
                </a:cxn>
                <a:cxn ang="0">
                  <a:pos x="148" y="100"/>
                </a:cxn>
                <a:cxn ang="0">
                  <a:pos x="156" y="138"/>
                </a:cxn>
                <a:cxn ang="0">
                  <a:pos x="162" y="148"/>
                </a:cxn>
                <a:cxn ang="0">
                  <a:pos x="174" y="152"/>
                </a:cxn>
                <a:cxn ang="0">
                  <a:pos x="180" y="148"/>
                </a:cxn>
                <a:cxn ang="0">
                  <a:pos x="188" y="138"/>
                </a:cxn>
                <a:cxn ang="0">
                  <a:pos x="188" y="132"/>
                </a:cxn>
                <a:cxn ang="0">
                  <a:pos x="174" y="76"/>
                </a:cxn>
                <a:cxn ang="0">
                  <a:pos x="160" y="38"/>
                </a:cxn>
                <a:cxn ang="0">
                  <a:pos x="142" y="14"/>
                </a:cxn>
              </a:cxnLst>
              <a:rect l="0" t="0" r="r" b="b"/>
              <a:pathLst>
                <a:path w="188" h="274">
                  <a:moveTo>
                    <a:pt x="142" y="14"/>
                  </a:moveTo>
                  <a:lnTo>
                    <a:pt x="142" y="14"/>
                  </a:lnTo>
                  <a:lnTo>
                    <a:pt x="130" y="6"/>
                  </a:lnTo>
                  <a:lnTo>
                    <a:pt x="116" y="2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8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5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30" y="11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54"/>
                  </a:lnTo>
                  <a:lnTo>
                    <a:pt x="34" y="164"/>
                  </a:lnTo>
                  <a:lnTo>
                    <a:pt x="28" y="172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8" y="272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54" y="272"/>
                  </a:lnTo>
                  <a:lnTo>
                    <a:pt x="60" y="268"/>
                  </a:lnTo>
                  <a:lnTo>
                    <a:pt x="64" y="262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2" y="200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8" y="144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20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2"/>
                  </a:lnTo>
                  <a:lnTo>
                    <a:pt x="98" y="268"/>
                  </a:lnTo>
                  <a:lnTo>
                    <a:pt x="104" y="272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120" y="274"/>
                  </a:lnTo>
                  <a:lnTo>
                    <a:pt x="126" y="270"/>
                  </a:lnTo>
                  <a:lnTo>
                    <a:pt x="130" y="264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6" y="190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48" y="100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44"/>
                  </a:lnTo>
                  <a:lnTo>
                    <a:pt x="162" y="148"/>
                  </a:lnTo>
                  <a:lnTo>
                    <a:pt x="16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80" y="148"/>
                  </a:lnTo>
                  <a:lnTo>
                    <a:pt x="186" y="144"/>
                  </a:lnTo>
                  <a:lnTo>
                    <a:pt x="188" y="138"/>
                  </a:lnTo>
                  <a:lnTo>
                    <a:pt x="188" y="132"/>
                  </a:lnTo>
                  <a:lnTo>
                    <a:pt x="188" y="132"/>
                  </a:lnTo>
                  <a:lnTo>
                    <a:pt x="184" y="110"/>
                  </a:lnTo>
                  <a:lnTo>
                    <a:pt x="174" y="76"/>
                  </a:lnTo>
                  <a:lnTo>
                    <a:pt x="168" y="56"/>
                  </a:lnTo>
                  <a:lnTo>
                    <a:pt x="160" y="38"/>
                  </a:lnTo>
                  <a:lnTo>
                    <a:pt x="152" y="24"/>
                  </a:lnTo>
                  <a:lnTo>
                    <a:pt x="142" y="14"/>
                  </a:lnTo>
                  <a:lnTo>
                    <a:pt x="14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7"/>
            <p:cNvSpPr>
              <a:spLocks/>
            </p:cNvSpPr>
            <p:nvPr/>
          </p:nvSpPr>
          <p:spPr bwMode="auto">
            <a:xfrm>
              <a:off x="857250" y="2051050"/>
              <a:ext cx="53975" cy="15240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4" y="96"/>
                </a:cxn>
                <a:cxn ang="0">
                  <a:pos x="14" y="96"/>
                </a:cxn>
                <a:cxn ang="0">
                  <a:pos x="20" y="94"/>
                </a:cxn>
                <a:cxn ang="0">
                  <a:pos x="26" y="92"/>
                </a:cxn>
                <a:cxn ang="0">
                  <a:pos x="28" y="88"/>
                </a:cxn>
                <a:cxn ang="0">
                  <a:pos x="30" y="82"/>
                </a:cxn>
                <a:cxn ang="0">
                  <a:pos x="30" y="82"/>
                </a:cxn>
                <a:cxn ang="0">
                  <a:pos x="34" y="58"/>
                </a:cxn>
                <a:cxn ang="0">
                  <a:pos x="34" y="58"/>
                </a:cxn>
                <a:cxn ang="0">
                  <a:pos x="28" y="3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18"/>
                </a:cxn>
                <a:cxn ang="0">
                  <a:pos x="6" y="36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34" h="96">
                  <a:moveTo>
                    <a:pt x="0" y="68"/>
                  </a:moveTo>
                  <a:lnTo>
                    <a:pt x="0" y="6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20" y="94"/>
                  </a:lnTo>
                  <a:lnTo>
                    <a:pt x="26" y="92"/>
                  </a:lnTo>
                  <a:lnTo>
                    <a:pt x="28" y="8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8" y="3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8"/>
                  </a:lnTo>
                  <a:lnTo>
                    <a:pt x="6" y="3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8"/>
            <p:cNvSpPr>
              <a:spLocks/>
            </p:cNvSpPr>
            <p:nvPr/>
          </p:nvSpPr>
          <p:spPr bwMode="auto">
            <a:xfrm>
              <a:off x="542925" y="1962150"/>
              <a:ext cx="381000" cy="482600"/>
            </a:xfrm>
            <a:custGeom>
              <a:avLst/>
              <a:gdLst/>
              <a:ahLst/>
              <a:cxnLst>
                <a:cxn ang="0">
                  <a:pos x="222" y="168"/>
                </a:cxn>
                <a:cxn ang="0">
                  <a:pos x="224" y="168"/>
                </a:cxn>
                <a:cxn ang="0">
                  <a:pos x="236" y="160"/>
                </a:cxn>
                <a:cxn ang="0">
                  <a:pos x="240" y="146"/>
                </a:cxn>
                <a:cxn ang="0">
                  <a:pos x="234" y="122"/>
                </a:cxn>
                <a:cxn ang="0">
                  <a:pos x="218" y="64"/>
                </a:cxn>
                <a:cxn ang="0">
                  <a:pos x="200" y="28"/>
                </a:cxn>
                <a:cxn ang="0">
                  <a:pos x="190" y="16"/>
                </a:cxn>
                <a:cxn ang="0">
                  <a:pos x="160" y="4"/>
                </a:cxn>
                <a:cxn ang="0">
                  <a:pos x="122" y="0"/>
                </a:cxn>
                <a:cxn ang="0">
                  <a:pos x="102" y="2"/>
                </a:cxn>
                <a:cxn ang="0">
                  <a:pos x="64" y="8"/>
                </a:cxn>
                <a:cxn ang="0">
                  <a:pos x="52" y="16"/>
                </a:cxn>
                <a:cxn ang="0">
                  <a:pos x="40" y="26"/>
                </a:cxn>
                <a:cxn ang="0">
                  <a:pos x="22" y="60"/>
                </a:cxn>
                <a:cxn ang="0">
                  <a:pos x="4" y="118"/>
                </a:cxn>
                <a:cxn ang="0">
                  <a:pos x="0" y="148"/>
                </a:cxn>
                <a:cxn ang="0">
                  <a:pos x="4" y="160"/>
                </a:cxn>
                <a:cxn ang="0">
                  <a:pos x="16" y="168"/>
                </a:cxn>
                <a:cxn ang="0">
                  <a:pos x="18" y="168"/>
                </a:cxn>
                <a:cxn ang="0">
                  <a:pos x="24" y="168"/>
                </a:cxn>
                <a:cxn ang="0">
                  <a:pos x="34" y="158"/>
                </a:cxn>
                <a:cxn ang="0">
                  <a:pos x="36" y="152"/>
                </a:cxn>
                <a:cxn ang="0">
                  <a:pos x="50" y="86"/>
                </a:cxn>
                <a:cxn ang="0">
                  <a:pos x="58" y="68"/>
                </a:cxn>
                <a:cxn ang="0">
                  <a:pos x="56" y="134"/>
                </a:cxn>
                <a:cxn ang="0">
                  <a:pos x="56" y="134"/>
                </a:cxn>
                <a:cxn ang="0">
                  <a:pos x="58" y="210"/>
                </a:cxn>
                <a:cxn ang="0">
                  <a:pos x="60" y="284"/>
                </a:cxn>
                <a:cxn ang="0">
                  <a:pos x="68" y="298"/>
                </a:cxn>
                <a:cxn ang="0">
                  <a:pos x="82" y="304"/>
                </a:cxn>
                <a:cxn ang="0">
                  <a:pos x="84" y="304"/>
                </a:cxn>
                <a:cxn ang="0">
                  <a:pos x="92" y="302"/>
                </a:cxn>
                <a:cxn ang="0">
                  <a:pos x="104" y="288"/>
                </a:cxn>
                <a:cxn ang="0">
                  <a:pos x="104" y="280"/>
                </a:cxn>
                <a:cxn ang="0">
                  <a:pos x="100" y="158"/>
                </a:cxn>
                <a:cxn ang="0">
                  <a:pos x="120" y="160"/>
                </a:cxn>
                <a:cxn ang="0">
                  <a:pos x="140" y="158"/>
                </a:cxn>
                <a:cxn ang="0">
                  <a:pos x="138" y="220"/>
                </a:cxn>
                <a:cxn ang="0">
                  <a:pos x="134" y="280"/>
                </a:cxn>
                <a:cxn ang="0">
                  <a:pos x="140" y="296"/>
                </a:cxn>
                <a:cxn ang="0">
                  <a:pos x="154" y="304"/>
                </a:cxn>
                <a:cxn ang="0">
                  <a:pos x="156" y="304"/>
                </a:cxn>
                <a:cxn ang="0">
                  <a:pos x="164" y="302"/>
                </a:cxn>
                <a:cxn ang="0">
                  <a:pos x="176" y="292"/>
                </a:cxn>
                <a:cxn ang="0">
                  <a:pos x="178" y="284"/>
                </a:cxn>
                <a:cxn ang="0">
                  <a:pos x="182" y="136"/>
                </a:cxn>
                <a:cxn ang="0">
                  <a:pos x="184" y="134"/>
                </a:cxn>
                <a:cxn ang="0">
                  <a:pos x="184" y="80"/>
                </a:cxn>
                <a:cxn ang="0">
                  <a:pos x="182" y="72"/>
                </a:cxn>
                <a:cxn ang="0">
                  <a:pos x="204" y="154"/>
                </a:cxn>
                <a:cxn ang="0">
                  <a:pos x="206" y="160"/>
                </a:cxn>
                <a:cxn ang="0">
                  <a:pos x="216" y="168"/>
                </a:cxn>
                <a:cxn ang="0">
                  <a:pos x="222" y="168"/>
                </a:cxn>
              </a:cxnLst>
              <a:rect l="0" t="0" r="r" b="b"/>
              <a:pathLst>
                <a:path w="240" h="304">
                  <a:moveTo>
                    <a:pt x="222" y="168"/>
                  </a:moveTo>
                  <a:lnTo>
                    <a:pt x="22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2" y="166"/>
                  </a:lnTo>
                  <a:lnTo>
                    <a:pt x="236" y="160"/>
                  </a:lnTo>
                  <a:lnTo>
                    <a:pt x="240" y="15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4" y="122"/>
                  </a:lnTo>
                  <a:lnTo>
                    <a:pt x="224" y="84"/>
                  </a:lnTo>
                  <a:lnTo>
                    <a:pt x="218" y="64"/>
                  </a:lnTo>
                  <a:lnTo>
                    <a:pt x="210" y="44"/>
                  </a:lnTo>
                  <a:lnTo>
                    <a:pt x="200" y="28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6" y="10"/>
                  </a:lnTo>
                  <a:lnTo>
                    <a:pt x="160" y="4"/>
                  </a:lnTo>
                  <a:lnTo>
                    <a:pt x="14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2" y="2"/>
                  </a:lnTo>
                  <a:lnTo>
                    <a:pt x="82" y="4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20"/>
                  </a:lnTo>
                  <a:lnTo>
                    <a:pt x="40" y="26"/>
                  </a:lnTo>
                  <a:lnTo>
                    <a:pt x="30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4" y="11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4" y="160"/>
                  </a:lnTo>
                  <a:lnTo>
                    <a:pt x="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30" y="164"/>
                  </a:lnTo>
                  <a:lnTo>
                    <a:pt x="34" y="158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44" y="108"/>
                  </a:lnTo>
                  <a:lnTo>
                    <a:pt x="50" y="86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6" y="80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6" y="134"/>
                  </a:lnTo>
                  <a:lnTo>
                    <a:pt x="58" y="210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62" y="292"/>
                  </a:lnTo>
                  <a:lnTo>
                    <a:pt x="68" y="298"/>
                  </a:lnTo>
                  <a:lnTo>
                    <a:pt x="74" y="302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92" y="302"/>
                  </a:lnTo>
                  <a:lnTo>
                    <a:pt x="100" y="296"/>
                  </a:lnTo>
                  <a:lnTo>
                    <a:pt x="104" y="288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20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40" y="158"/>
                  </a:lnTo>
                  <a:lnTo>
                    <a:pt x="140" y="158"/>
                  </a:lnTo>
                  <a:lnTo>
                    <a:pt x="138" y="220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90"/>
                  </a:lnTo>
                  <a:lnTo>
                    <a:pt x="140" y="296"/>
                  </a:lnTo>
                  <a:lnTo>
                    <a:pt x="146" y="302"/>
                  </a:lnTo>
                  <a:lnTo>
                    <a:pt x="154" y="304"/>
                  </a:lnTo>
                  <a:lnTo>
                    <a:pt x="154" y="304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4" y="302"/>
                  </a:lnTo>
                  <a:lnTo>
                    <a:pt x="172" y="298"/>
                  </a:lnTo>
                  <a:lnTo>
                    <a:pt x="176" y="29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82" y="212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4" y="134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94" y="112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6" y="160"/>
                  </a:lnTo>
                  <a:lnTo>
                    <a:pt x="210" y="164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9"/>
            <p:cNvSpPr>
              <a:spLocks/>
            </p:cNvSpPr>
            <p:nvPr/>
          </p:nvSpPr>
          <p:spPr bwMode="auto">
            <a:xfrm>
              <a:off x="622300" y="1724025"/>
              <a:ext cx="219075" cy="2190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6" y="4"/>
                </a:cxn>
                <a:cxn ang="0">
                  <a:pos x="108" y="12"/>
                </a:cxn>
                <a:cxn ang="0">
                  <a:pos x="118" y="20"/>
                </a:cxn>
                <a:cxn ang="0">
                  <a:pos x="126" y="30"/>
                </a:cxn>
                <a:cxn ang="0">
                  <a:pos x="134" y="42"/>
                </a:cxn>
                <a:cxn ang="0">
                  <a:pos x="138" y="54"/>
                </a:cxn>
                <a:cxn ang="0">
                  <a:pos x="138" y="68"/>
                </a:cxn>
                <a:cxn ang="0">
                  <a:pos x="138" y="68"/>
                </a:cxn>
                <a:cxn ang="0">
                  <a:pos x="138" y="82"/>
                </a:cxn>
                <a:cxn ang="0">
                  <a:pos x="134" y="96"/>
                </a:cxn>
                <a:cxn ang="0">
                  <a:pos x="126" y="106"/>
                </a:cxn>
                <a:cxn ang="0">
                  <a:pos x="118" y="118"/>
                </a:cxn>
                <a:cxn ang="0">
                  <a:pos x="108" y="126"/>
                </a:cxn>
                <a:cxn ang="0">
                  <a:pos x="96" y="132"/>
                </a:cxn>
                <a:cxn ang="0">
                  <a:pos x="84" y="136"/>
                </a:cxn>
                <a:cxn ang="0">
                  <a:pos x="70" y="138"/>
                </a:cxn>
                <a:cxn ang="0">
                  <a:pos x="70" y="138"/>
                </a:cxn>
                <a:cxn ang="0">
                  <a:pos x="56" y="136"/>
                </a:cxn>
                <a:cxn ang="0">
                  <a:pos x="42" y="132"/>
                </a:cxn>
                <a:cxn ang="0">
                  <a:pos x="32" y="126"/>
                </a:cxn>
                <a:cxn ang="0">
                  <a:pos x="20" y="118"/>
                </a:cxn>
                <a:cxn ang="0">
                  <a:pos x="12" y="106"/>
                </a:cxn>
                <a:cxn ang="0">
                  <a:pos x="6" y="96"/>
                </a:cxn>
                <a:cxn ang="0">
                  <a:pos x="2" y="82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" y="54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2" y="4"/>
                </a:cxn>
                <a:cxn ang="0">
                  <a:pos x="56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38" h="138">
                  <a:moveTo>
                    <a:pt x="70" y="0"/>
                  </a:move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4" y="42"/>
                  </a:lnTo>
                  <a:lnTo>
                    <a:pt x="138" y="54"/>
                  </a:lnTo>
                  <a:lnTo>
                    <a:pt x="138" y="68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4" y="96"/>
                  </a:lnTo>
                  <a:lnTo>
                    <a:pt x="126" y="106"/>
                  </a:lnTo>
                  <a:lnTo>
                    <a:pt x="118" y="118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4" y="136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56" y="136"/>
                  </a:lnTo>
                  <a:lnTo>
                    <a:pt x="42" y="132"/>
                  </a:lnTo>
                  <a:lnTo>
                    <a:pt x="32" y="126"/>
                  </a:lnTo>
                  <a:lnTo>
                    <a:pt x="20" y="118"/>
                  </a:lnTo>
                  <a:lnTo>
                    <a:pt x="12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194"/>
          <p:cNvSpPr>
            <a:spLocks noEditPoints="1"/>
          </p:cNvSpPr>
          <p:nvPr/>
        </p:nvSpPr>
        <p:spPr bwMode="auto">
          <a:xfrm>
            <a:off x="1914889" y="4723385"/>
            <a:ext cx="398250" cy="400500"/>
          </a:xfrm>
          <a:custGeom>
            <a:avLst/>
            <a:gdLst/>
            <a:ahLst/>
            <a:cxnLst>
              <a:cxn ang="0">
                <a:pos x="350" y="2"/>
              </a:cxn>
              <a:cxn ang="0">
                <a:pos x="350" y="2"/>
              </a:cxn>
              <a:cxn ang="0">
                <a:pos x="344" y="0"/>
              </a:cxn>
              <a:cxn ang="0">
                <a:pos x="344" y="0"/>
              </a:cxn>
              <a:cxn ang="0">
                <a:pos x="336" y="2"/>
              </a:cxn>
              <a:cxn ang="0">
                <a:pos x="4" y="224"/>
              </a:cxn>
              <a:cxn ang="0">
                <a:pos x="4" y="224"/>
              </a:cxn>
              <a:cxn ang="0">
                <a:pos x="0" y="230"/>
              </a:cxn>
              <a:cxn ang="0">
                <a:pos x="0" y="236"/>
              </a:cxn>
              <a:cxn ang="0">
                <a:pos x="0" y="236"/>
              </a:cxn>
              <a:cxn ang="0">
                <a:pos x="2" y="240"/>
              </a:cxn>
              <a:cxn ang="0">
                <a:pos x="6" y="244"/>
              </a:cxn>
              <a:cxn ang="0">
                <a:pos x="92" y="278"/>
              </a:cxn>
              <a:cxn ang="0">
                <a:pos x="134" y="350"/>
              </a:cxn>
              <a:cxn ang="0">
                <a:pos x="134" y="350"/>
              </a:cxn>
              <a:cxn ang="0">
                <a:pos x="138" y="354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4" y="356"/>
              </a:cxn>
              <a:cxn ang="0">
                <a:pos x="148" y="354"/>
              </a:cxn>
              <a:cxn ang="0">
                <a:pos x="152" y="350"/>
              </a:cxn>
              <a:cxn ang="0">
                <a:pos x="176" y="312"/>
              </a:cxn>
              <a:cxn ang="0">
                <a:pos x="284" y="356"/>
              </a:cxn>
              <a:cxn ang="0">
                <a:pos x="284" y="356"/>
              </a:cxn>
              <a:cxn ang="0">
                <a:pos x="288" y="356"/>
              </a:cxn>
              <a:cxn ang="0">
                <a:pos x="288" y="356"/>
              </a:cxn>
              <a:cxn ang="0">
                <a:pos x="294" y="354"/>
              </a:cxn>
              <a:cxn ang="0">
                <a:pos x="294" y="354"/>
              </a:cxn>
              <a:cxn ang="0">
                <a:pos x="296" y="352"/>
              </a:cxn>
              <a:cxn ang="0">
                <a:pos x="298" y="346"/>
              </a:cxn>
              <a:cxn ang="0">
                <a:pos x="354" y="14"/>
              </a:cxn>
              <a:cxn ang="0">
                <a:pos x="354" y="14"/>
              </a:cxn>
              <a:cxn ang="0">
                <a:pos x="354" y="8"/>
              </a:cxn>
              <a:cxn ang="0">
                <a:pos x="350" y="2"/>
              </a:cxn>
              <a:cxn ang="0">
                <a:pos x="350" y="2"/>
              </a:cxn>
              <a:cxn ang="0">
                <a:pos x="34" y="232"/>
              </a:cxn>
              <a:cxn ang="0">
                <a:pos x="292" y="60"/>
              </a:cxn>
              <a:cxn ang="0">
                <a:pos x="104" y="260"/>
              </a:cxn>
              <a:cxn ang="0">
                <a:pos x="104" y="260"/>
              </a:cxn>
              <a:cxn ang="0">
                <a:pos x="102" y="258"/>
              </a:cxn>
              <a:cxn ang="0">
                <a:pos x="34" y="232"/>
              </a:cxn>
              <a:cxn ang="0">
                <a:pos x="112" y="268"/>
              </a:cxn>
              <a:cxn ang="0">
                <a:pos x="112" y="268"/>
              </a:cxn>
              <a:cxn ang="0">
                <a:pos x="112" y="268"/>
              </a:cxn>
              <a:cxn ang="0">
                <a:pos x="322" y="42"/>
              </a:cxn>
              <a:cxn ang="0">
                <a:pos x="144" y="322"/>
              </a:cxn>
              <a:cxn ang="0">
                <a:pos x="112" y="268"/>
              </a:cxn>
              <a:cxn ang="0">
                <a:pos x="278" y="330"/>
              </a:cxn>
              <a:cxn ang="0">
                <a:pos x="184" y="292"/>
              </a:cxn>
              <a:cxn ang="0">
                <a:pos x="184" y="292"/>
              </a:cxn>
              <a:cxn ang="0">
                <a:pos x="178" y="290"/>
              </a:cxn>
              <a:cxn ang="0">
                <a:pos x="324" y="64"/>
              </a:cxn>
              <a:cxn ang="0">
                <a:pos x="278" y="330"/>
              </a:cxn>
            </a:cxnLst>
            <a:rect l="0" t="0" r="r" b="b"/>
            <a:pathLst>
              <a:path w="354" h="356">
                <a:moveTo>
                  <a:pt x="350" y="2"/>
                </a:moveTo>
                <a:lnTo>
                  <a:pt x="350" y="2"/>
                </a:lnTo>
                <a:lnTo>
                  <a:pt x="344" y="0"/>
                </a:lnTo>
                <a:lnTo>
                  <a:pt x="344" y="0"/>
                </a:lnTo>
                <a:lnTo>
                  <a:pt x="336" y="2"/>
                </a:lnTo>
                <a:lnTo>
                  <a:pt x="4" y="224"/>
                </a:lnTo>
                <a:lnTo>
                  <a:pt x="4" y="224"/>
                </a:lnTo>
                <a:lnTo>
                  <a:pt x="0" y="230"/>
                </a:lnTo>
                <a:lnTo>
                  <a:pt x="0" y="236"/>
                </a:lnTo>
                <a:lnTo>
                  <a:pt x="0" y="236"/>
                </a:lnTo>
                <a:lnTo>
                  <a:pt x="2" y="240"/>
                </a:lnTo>
                <a:lnTo>
                  <a:pt x="6" y="244"/>
                </a:lnTo>
                <a:lnTo>
                  <a:pt x="92" y="278"/>
                </a:lnTo>
                <a:lnTo>
                  <a:pt x="134" y="350"/>
                </a:lnTo>
                <a:lnTo>
                  <a:pt x="134" y="350"/>
                </a:lnTo>
                <a:lnTo>
                  <a:pt x="138" y="354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4" y="356"/>
                </a:lnTo>
                <a:lnTo>
                  <a:pt x="148" y="354"/>
                </a:lnTo>
                <a:lnTo>
                  <a:pt x="152" y="350"/>
                </a:lnTo>
                <a:lnTo>
                  <a:pt x="176" y="312"/>
                </a:lnTo>
                <a:lnTo>
                  <a:pt x="284" y="356"/>
                </a:lnTo>
                <a:lnTo>
                  <a:pt x="284" y="356"/>
                </a:lnTo>
                <a:lnTo>
                  <a:pt x="288" y="356"/>
                </a:lnTo>
                <a:lnTo>
                  <a:pt x="288" y="356"/>
                </a:lnTo>
                <a:lnTo>
                  <a:pt x="294" y="354"/>
                </a:lnTo>
                <a:lnTo>
                  <a:pt x="294" y="354"/>
                </a:lnTo>
                <a:lnTo>
                  <a:pt x="296" y="352"/>
                </a:lnTo>
                <a:lnTo>
                  <a:pt x="298" y="346"/>
                </a:lnTo>
                <a:lnTo>
                  <a:pt x="354" y="14"/>
                </a:lnTo>
                <a:lnTo>
                  <a:pt x="354" y="14"/>
                </a:lnTo>
                <a:lnTo>
                  <a:pt x="354" y="8"/>
                </a:lnTo>
                <a:lnTo>
                  <a:pt x="350" y="2"/>
                </a:lnTo>
                <a:lnTo>
                  <a:pt x="350" y="2"/>
                </a:lnTo>
                <a:close/>
                <a:moveTo>
                  <a:pt x="34" y="232"/>
                </a:moveTo>
                <a:lnTo>
                  <a:pt x="292" y="60"/>
                </a:lnTo>
                <a:lnTo>
                  <a:pt x="104" y="260"/>
                </a:lnTo>
                <a:lnTo>
                  <a:pt x="104" y="260"/>
                </a:lnTo>
                <a:lnTo>
                  <a:pt x="102" y="258"/>
                </a:lnTo>
                <a:lnTo>
                  <a:pt x="34" y="232"/>
                </a:lnTo>
                <a:close/>
                <a:moveTo>
                  <a:pt x="112" y="268"/>
                </a:moveTo>
                <a:lnTo>
                  <a:pt x="112" y="268"/>
                </a:lnTo>
                <a:lnTo>
                  <a:pt x="112" y="268"/>
                </a:lnTo>
                <a:lnTo>
                  <a:pt x="322" y="42"/>
                </a:lnTo>
                <a:lnTo>
                  <a:pt x="144" y="322"/>
                </a:lnTo>
                <a:lnTo>
                  <a:pt x="112" y="268"/>
                </a:lnTo>
                <a:close/>
                <a:moveTo>
                  <a:pt x="278" y="330"/>
                </a:moveTo>
                <a:lnTo>
                  <a:pt x="184" y="292"/>
                </a:lnTo>
                <a:lnTo>
                  <a:pt x="184" y="292"/>
                </a:lnTo>
                <a:lnTo>
                  <a:pt x="178" y="290"/>
                </a:lnTo>
                <a:lnTo>
                  <a:pt x="324" y="64"/>
                </a:lnTo>
                <a:lnTo>
                  <a:pt x="278" y="3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" name="组 4"/>
          <p:cNvGrpSpPr/>
          <p:nvPr/>
        </p:nvGrpSpPr>
        <p:grpSpPr>
          <a:xfrm>
            <a:off x="1944435" y="5735668"/>
            <a:ext cx="408565" cy="489654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28217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2135316"/>
            <a:ext cx="1998499" cy="112223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28" y="2102460"/>
            <a:ext cx="2112463" cy="11862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3" y="362153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关于我们</a:t>
            </a:r>
            <a:r>
              <a:rPr lang="zh-CN" altLang="en-US" sz="2800" b="1" dirty="0">
                <a:solidFill>
                  <a:schemeClr val="bg1"/>
                </a:solidFill>
              </a:rPr>
              <a:t>初心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 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三人行讲堂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67080" y="231734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ONE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787208" y="231734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TWO</a:t>
            </a:r>
            <a:endParaRPr lang="zh-CN" altLang="en-US" sz="2400" b="1" dirty="0"/>
          </a:p>
        </p:txBody>
      </p:sp>
      <p:sp>
        <p:nvSpPr>
          <p:cNvPr id="8" name="等腰三角形 7"/>
          <p:cNvSpPr/>
          <p:nvPr/>
        </p:nvSpPr>
        <p:spPr>
          <a:xfrm rot="17527498">
            <a:off x="1341460" y="2691903"/>
            <a:ext cx="750324" cy="57900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6770344">
            <a:off x="1256866" y="3201814"/>
            <a:ext cx="750324" cy="579000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7527498">
            <a:off x="6417153" y="2691903"/>
            <a:ext cx="750324" cy="57900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6770344">
            <a:off x="6332559" y="3201814"/>
            <a:ext cx="750324" cy="579000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725080" y="2695575"/>
            <a:ext cx="2141716" cy="93255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学生</a:t>
            </a:r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需要与老师更紧密的交流，教师需要了解学生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的思维</a:t>
            </a:r>
            <a:r>
              <a:rPr kumimoji="1"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模式。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28014" y="4210050"/>
            <a:ext cx="358289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/>
          <p:nvPr/>
        </p:nvSpPr>
        <p:spPr>
          <a:xfrm>
            <a:off x="2014735" y="5329699"/>
            <a:ext cx="8152516" cy="73250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/>
              <a:t>“三人行，必有我师焉”。学习技能不分年龄，师生交流，教学相长</a:t>
            </a:r>
            <a:endParaRPr lang="en-US" altLang="zh-CN" sz="1600" dirty="0" smtClean="0"/>
          </a:p>
          <a:p>
            <a:pPr algn="ctr">
              <a:lnSpc>
                <a:spcPct val="130000"/>
              </a:lnSpc>
            </a:pPr>
            <a:r>
              <a:rPr kumimoji="1" lang="zh-CN" altLang="en-US" sz="1600" dirty="0"/>
              <a:t>这是</a:t>
            </a:r>
            <a:r>
              <a:rPr kumimoji="1" lang="zh-CN" altLang="en-US" sz="1600" dirty="0" smtClean="0"/>
              <a:t>我们不变的初心</a:t>
            </a:r>
            <a:r>
              <a:rPr kumimoji="1" lang="en-US" altLang="zh-CN" sz="1600" dirty="0" smtClean="0"/>
              <a:t>——</a:t>
            </a:r>
            <a:r>
              <a:rPr kumimoji="1" lang="zh-CN" altLang="en-US" sz="1600" b="1" dirty="0" smtClean="0"/>
              <a:t>“三人行”讲堂</a:t>
            </a:r>
            <a:endParaRPr kumimoji="1" lang="zh-CN" altLang="en-US" sz="1600" b="1" dirty="0"/>
          </a:p>
        </p:txBody>
      </p:sp>
      <p:sp>
        <p:nvSpPr>
          <p:cNvPr id="17" name="矩形 16"/>
          <p:cNvSpPr/>
          <p:nvPr/>
        </p:nvSpPr>
        <p:spPr>
          <a:xfrm>
            <a:off x="4800600" y="4629150"/>
            <a:ext cx="2686945" cy="5100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三人</a:t>
            </a:r>
            <a:r>
              <a:rPr lang="zh-CN" altLang="en-US" sz="2800" b="1" dirty="0" smtClean="0"/>
              <a:t>行讲堂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43375" y="2753193"/>
            <a:ext cx="2518638" cy="348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学生需要展示自我，强化能力</a:t>
            </a:r>
          </a:p>
        </p:txBody>
      </p:sp>
    </p:spTree>
    <p:extLst>
      <p:ext uri="{BB962C8B-B14F-4D97-AF65-F5344CB8AC3E}">
        <p14:creationId xmlns:p14="http://schemas.microsoft.com/office/powerpoint/2010/main" val="9423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90" y="1135298"/>
            <a:ext cx="3318750" cy="3847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05993" y="2940153"/>
            <a:ext cx="305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 smtClean="0"/>
              <a:t>课程设计及分类</a:t>
            </a:r>
            <a:endParaRPr lang="zh-CN" altLang="en-US" sz="2400" b="1" spc="3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4247" y="62880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sz="1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3883" y="5392455"/>
            <a:ext cx="422423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pc="300" dirty="0">
                <a:latin typeface="+mj-ea"/>
                <a:ea typeface="+mj-ea"/>
              </a:rPr>
              <a:t>课程的设计创新点，课题分类繁多，涉及面广泛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0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03" y="362153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关于课程设计  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三人</a:t>
            </a:r>
            <a:r>
              <a:rPr lang="zh-CN" altLang="en-US" b="1" dirty="0" smtClean="0"/>
              <a:t>行讲堂</a:t>
            </a:r>
            <a:endParaRPr lang="zh-CN" altLang="en-US" b="1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691493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620409" y="2274207"/>
            <a:ext cx="1083312" cy="259444"/>
            <a:chOff x="2681516" y="2324099"/>
            <a:chExt cx="1988593" cy="476251"/>
          </a:xfrm>
        </p:grpSpPr>
        <p:sp>
          <p:nvSpPr>
            <p:cNvPr id="5" name="燕尾形 4"/>
            <p:cNvSpPr/>
            <p:nvPr/>
          </p:nvSpPr>
          <p:spPr>
            <a:xfrm>
              <a:off x="2681516" y="2324099"/>
              <a:ext cx="476251" cy="47625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041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422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3812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193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reeform 5"/>
          <p:cNvSpPr>
            <a:spLocks/>
          </p:cNvSpPr>
          <p:nvPr/>
        </p:nvSpPr>
        <p:spPr bwMode="auto">
          <a:xfrm>
            <a:off x="5148036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085043" y="2274207"/>
            <a:ext cx="518276" cy="259444"/>
            <a:chOff x="5646057" y="2413451"/>
            <a:chExt cx="772887" cy="386900"/>
          </a:xfrm>
        </p:grpSpPr>
        <p:sp>
          <p:nvSpPr>
            <p:cNvPr id="12" name="燕尾形 11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EC6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5"/>
          <p:cNvSpPr>
            <a:spLocks/>
          </p:cNvSpPr>
          <p:nvPr/>
        </p:nvSpPr>
        <p:spPr bwMode="auto">
          <a:xfrm>
            <a:off x="6754619" y="1759851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392471" y="2641600"/>
            <a:ext cx="1487382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授课人报名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5039005" y="2641600"/>
            <a:ext cx="1034143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选课</a:t>
            </a:r>
            <a:r>
              <a:rPr lang="zh-CN" altLang="en-US" b="1" dirty="0"/>
              <a:t>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645588" y="2641600"/>
            <a:ext cx="1034143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备课</a:t>
            </a: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5794033" y="2945585"/>
            <a:ext cx="1083312" cy="259444"/>
            <a:chOff x="2681516" y="2324099"/>
            <a:chExt cx="1988593" cy="476251"/>
          </a:xfrm>
        </p:grpSpPr>
        <p:sp>
          <p:nvSpPr>
            <p:cNvPr id="20" name="燕尾形 19"/>
            <p:cNvSpPr/>
            <p:nvPr/>
          </p:nvSpPr>
          <p:spPr>
            <a:xfrm>
              <a:off x="2681516" y="2324099"/>
              <a:ext cx="476251" cy="47625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041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3422091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3812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4193858" y="2324099"/>
              <a:ext cx="476251" cy="476251"/>
            </a:xfrm>
            <a:prstGeom prst="chevr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Freeform 5"/>
          <p:cNvSpPr>
            <a:spLocks/>
          </p:cNvSpPr>
          <p:nvPr/>
        </p:nvSpPr>
        <p:spPr bwMode="auto">
          <a:xfrm>
            <a:off x="6967676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8953002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3070095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4925053" y="3646955"/>
            <a:ext cx="816083" cy="773800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961064" y="4493800"/>
            <a:ext cx="1034143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老师</a:t>
            </a:r>
          </a:p>
        </p:txBody>
      </p:sp>
      <p:sp>
        <p:nvSpPr>
          <p:cNvPr id="30" name="矩形 29"/>
          <p:cNvSpPr/>
          <p:nvPr/>
        </p:nvSpPr>
        <p:spPr>
          <a:xfrm>
            <a:off x="4816022" y="4493800"/>
            <a:ext cx="1034143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学生</a:t>
            </a:r>
          </a:p>
        </p:txBody>
      </p:sp>
      <p:sp>
        <p:nvSpPr>
          <p:cNvPr id="31" name="矩形 30"/>
          <p:cNvSpPr/>
          <p:nvPr/>
        </p:nvSpPr>
        <p:spPr>
          <a:xfrm>
            <a:off x="6807896" y="4493800"/>
            <a:ext cx="132434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课堂实践</a:t>
            </a:r>
            <a:endParaRPr lang="zh-CN" altLang="en-US" b="1" dirty="0"/>
          </a:p>
        </p:txBody>
      </p:sp>
      <p:sp>
        <p:nvSpPr>
          <p:cNvPr id="32" name="矩形 31"/>
          <p:cNvSpPr/>
          <p:nvPr/>
        </p:nvSpPr>
        <p:spPr>
          <a:xfrm>
            <a:off x="8730641" y="4493800"/>
            <a:ext cx="1147474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课余讨论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255477" y="4161311"/>
            <a:ext cx="518276" cy="259444"/>
            <a:chOff x="5646057" y="2413451"/>
            <a:chExt cx="772887" cy="386900"/>
          </a:xfrm>
        </p:grpSpPr>
        <p:sp>
          <p:nvSpPr>
            <p:cNvPr id="34" name="燕尾形 33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EC6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84737" y="4161311"/>
            <a:ext cx="518276" cy="259444"/>
            <a:chOff x="5646057" y="2413451"/>
            <a:chExt cx="772887" cy="386900"/>
          </a:xfrm>
        </p:grpSpPr>
        <p:sp>
          <p:nvSpPr>
            <p:cNvPr id="37" name="燕尾形 36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EC6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32236" y="4161311"/>
            <a:ext cx="518276" cy="259444"/>
            <a:chOff x="5646057" y="2413451"/>
            <a:chExt cx="772887" cy="386900"/>
          </a:xfrm>
        </p:grpSpPr>
        <p:sp>
          <p:nvSpPr>
            <p:cNvPr id="40" name="燕尾形 39"/>
            <p:cNvSpPr/>
            <p:nvPr/>
          </p:nvSpPr>
          <p:spPr>
            <a:xfrm>
              <a:off x="5646057" y="2413451"/>
              <a:ext cx="386900" cy="386900"/>
            </a:xfrm>
            <a:prstGeom prst="chevron">
              <a:avLst/>
            </a:prstGeom>
            <a:solidFill>
              <a:srgbClr val="B0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flipH="1">
              <a:off x="6032044" y="2413451"/>
              <a:ext cx="386900" cy="386900"/>
            </a:xfrm>
            <a:prstGeom prst="chevron">
              <a:avLst/>
            </a:prstGeom>
            <a:solidFill>
              <a:srgbClr val="EC6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11"/>
          <p:cNvSpPr/>
          <p:nvPr/>
        </p:nvSpPr>
        <p:spPr>
          <a:xfrm>
            <a:off x="7846733" y="2006592"/>
            <a:ext cx="3401640" cy="161274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以学生讲课为主要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内容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给学生当老师，学生给老师当老师。打破固有教师授课模式，教学相长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师生</a:t>
            </a:r>
            <a:r>
              <a:rPr lang="zh-CN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模式相互融合、碰撞。</a:t>
            </a:r>
          </a:p>
          <a:p>
            <a:pPr>
              <a:lnSpc>
                <a:spcPct val="130000"/>
              </a:lnSpc>
            </a:pPr>
            <a:endParaRPr kumimoji="1" lang="zh-CN" altLang="en-US" sz="1200" dirty="0"/>
          </a:p>
        </p:txBody>
      </p:sp>
      <p:sp>
        <p:nvSpPr>
          <p:cNvPr id="48" name="右大括号 47"/>
          <p:cNvSpPr/>
          <p:nvPr/>
        </p:nvSpPr>
        <p:spPr>
          <a:xfrm rot="5400000">
            <a:off x="4372979" y="4467611"/>
            <a:ext cx="246374" cy="15615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大括号 48"/>
          <p:cNvSpPr/>
          <p:nvPr/>
        </p:nvSpPr>
        <p:spPr>
          <a:xfrm rot="5400000">
            <a:off x="8499724" y="4566947"/>
            <a:ext cx="242981" cy="13663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931162" y="556764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chemeClr val="bg1">
                    <a:lumMod val="6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授课对象</a:t>
            </a:r>
            <a:endParaRPr lang="zh-CN" altLang="en-US" sz="1600" spc="300" dirty="0">
              <a:solidFill>
                <a:schemeClr val="bg1">
                  <a:lumMod val="6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1568" y="556764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bg1">
                    <a:lumMod val="6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课堂内容</a:t>
            </a:r>
          </a:p>
        </p:txBody>
      </p:sp>
    </p:spTree>
    <p:extLst>
      <p:ext uri="{BB962C8B-B14F-4D97-AF65-F5344CB8AC3E}">
        <p14:creationId xmlns:p14="http://schemas.microsoft.com/office/powerpoint/2010/main" val="24512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03" y="362153"/>
            <a:ext cx="23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关于</a:t>
            </a:r>
            <a:r>
              <a:rPr lang="zh-CN" altLang="en-US" sz="2800" b="1" dirty="0">
                <a:solidFill>
                  <a:schemeClr val="bg1"/>
                </a:solidFill>
              </a:rPr>
              <a:t>课题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种类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631" y="943429"/>
            <a:ext cx="25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三人行讲堂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98812" y="2740563"/>
            <a:ext cx="205702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         </a:t>
            </a:r>
            <a:r>
              <a:rPr lang="zh-CN" alt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艺术课题</a:t>
            </a:r>
            <a:endParaRPr lang="zh-CN" altLang="en-US" sz="1600" b="1" spc="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3540" y="3374552"/>
            <a:ext cx="1668028" cy="901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65504" y="3519252"/>
            <a:ext cx="586064" cy="5860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54743" y="3374552"/>
            <a:ext cx="1668028" cy="90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54743" y="2707689"/>
            <a:ext cx="586064" cy="58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2671794" y="4735851"/>
            <a:ext cx="205702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软件</a:t>
            </a:r>
            <a:r>
              <a:rPr lang="zh-CN" alt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技能</a:t>
            </a:r>
          </a:p>
        </p:txBody>
      </p:sp>
      <p:sp>
        <p:nvSpPr>
          <p:cNvPr id="34" name="矩形 33"/>
          <p:cNvSpPr/>
          <p:nvPr/>
        </p:nvSpPr>
        <p:spPr>
          <a:xfrm>
            <a:off x="2856522" y="5394193"/>
            <a:ext cx="1668028" cy="901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38486" y="5538291"/>
            <a:ext cx="586064" cy="58606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627725" y="5394193"/>
            <a:ext cx="1668028" cy="9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627725" y="4702977"/>
            <a:ext cx="586064" cy="58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571795" y="2808040"/>
            <a:ext cx="205702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    哲学</a:t>
            </a:r>
            <a:r>
              <a:rPr lang="zh-CN" alt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课题</a:t>
            </a:r>
          </a:p>
        </p:txBody>
      </p:sp>
      <p:sp>
        <p:nvSpPr>
          <p:cNvPr id="47" name="矩形 46"/>
          <p:cNvSpPr/>
          <p:nvPr/>
        </p:nvSpPr>
        <p:spPr>
          <a:xfrm>
            <a:off x="5852680" y="3374552"/>
            <a:ext cx="1668028" cy="901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934644" y="3519252"/>
            <a:ext cx="586064" cy="58606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623883" y="3374552"/>
            <a:ext cx="1668028" cy="90174"/>
          </a:xfrm>
          <a:prstGeom prst="rect">
            <a:avLst/>
          </a:prstGeom>
          <a:solidFill>
            <a:srgbClr val="1B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623883" y="2707689"/>
            <a:ext cx="586064" cy="586064"/>
          </a:xfrm>
          <a:prstGeom prst="rect">
            <a:avLst/>
          </a:prstGeom>
          <a:solidFill>
            <a:srgbClr val="1B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7444091" y="4735851"/>
            <a:ext cx="205702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专业</a:t>
            </a:r>
            <a:r>
              <a:rPr lang="zh-CN" altLang="en-US" sz="16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课程知识</a:t>
            </a:r>
          </a:p>
        </p:txBody>
      </p:sp>
      <p:sp>
        <p:nvSpPr>
          <p:cNvPr id="52" name="矩形 51"/>
          <p:cNvSpPr/>
          <p:nvPr/>
        </p:nvSpPr>
        <p:spPr>
          <a:xfrm>
            <a:off x="7628819" y="5394193"/>
            <a:ext cx="1668028" cy="901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710783" y="5538291"/>
            <a:ext cx="586064" cy="58606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9400022" y="5394193"/>
            <a:ext cx="1668028" cy="90174"/>
          </a:xfrm>
          <a:prstGeom prst="rect">
            <a:avLst/>
          </a:prstGeom>
          <a:solidFill>
            <a:srgbClr val="39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9400022" y="4702977"/>
            <a:ext cx="586064" cy="586064"/>
          </a:xfrm>
          <a:prstGeom prst="rect">
            <a:avLst/>
          </a:prstGeom>
          <a:solidFill>
            <a:srgbClr val="39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7" name="组 4"/>
          <p:cNvGrpSpPr/>
          <p:nvPr/>
        </p:nvGrpSpPr>
        <p:grpSpPr>
          <a:xfrm>
            <a:off x="1584501" y="1731630"/>
            <a:ext cx="731170" cy="876287"/>
            <a:chOff x="1536700" y="911225"/>
            <a:chExt cx="831850" cy="996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u="sng"/>
            </a:p>
          </p:txBody>
        </p:sp>
      </p:grpSp>
      <p:sp>
        <p:nvSpPr>
          <p:cNvPr id="68" name="Freeform 124"/>
          <p:cNvSpPr>
            <a:spLocks noEditPoints="1"/>
          </p:cNvSpPr>
          <p:nvPr/>
        </p:nvSpPr>
        <p:spPr bwMode="auto">
          <a:xfrm>
            <a:off x="6371062" y="1790361"/>
            <a:ext cx="650804" cy="800686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u="sng"/>
          </a:p>
        </p:txBody>
      </p:sp>
      <p:grpSp>
        <p:nvGrpSpPr>
          <p:cNvPr id="79" name="组合 78"/>
          <p:cNvGrpSpPr/>
          <p:nvPr/>
        </p:nvGrpSpPr>
        <p:grpSpPr>
          <a:xfrm>
            <a:off x="3421758" y="3980389"/>
            <a:ext cx="864493" cy="701538"/>
            <a:chOff x="5813425" y="1647825"/>
            <a:chExt cx="993775" cy="806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9" name="Freeform 112"/>
            <p:cNvSpPr>
              <a:spLocks noEditPoints="1"/>
            </p:cNvSpPr>
            <p:nvPr/>
          </p:nvSpPr>
          <p:spPr bwMode="auto">
            <a:xfrm>
              <a:off x="5813425" y="1647825"/>
              <a:ext cx="993775" cy="806450"/>
            </a:xfrm>
            <a:custGeom>
              <a:avLst/>
              <a:gdLst/>
              <a:ahLst/>
              <a:cxnLst>
                <a:cxn ang="0">
                  <a:pos x="402" y="294"/>
                </a:cxn>
                <a:cxn ang="0">
                  <a:pos x="490" y="198"/>
                </a:cxn>
                <a:cxn ang="0">
                  <a:pos x="574" y="146"/>
                </a:cxn>
                <a:cxn ang="0">
                  <a:pos x="490" y="92"/>
                </a:cxn>
                <a:cxn ang="0">
                  <a:pos x="408" y="146"/>
                </a:cxn>
                <a:cxn ang="0">
                  <a:pos x="312" y="220"/>
                </a:cxn>
                <a:cxn ang="0">
                  <a:pos x="244" y="164"/>
                </a:cxn>
                <a:cxn ang="0">
                  <a:pos x="228" y="96"/>
                </a:cxn>
                <a:cxn ang="0">
                  <a:pos x="116" y="70"/>
                </a:cxn>
                <a:cxn ang="0">
                  <a:pos x="156" y="30"/>
                </a:cxn>
                <a:cxn ang="0">
                  <a:pos x="70" y="2"/>
                </a:cxn>
                <a:cxn ang="0">
                  <a:pos x="14" y="44"/>
                </a:cxn>
                <a:cxn ang="0">
                  <a:pos x="100" y="72"/>
                </a:cxn>
                <a:cxn ang="0">
                  <a:pos x="58" y="136"/>
                </a:cxn>
                <a:cxn ang="0">
                  <a:pos x="74" y="212"/>
                </a:cxn>
                <a:cxn ang="0">
                  <a:pos x="0" y="242"/>
                </a:cxn>
                <a:cxn ang="0">
                  <a:pos x="50" y="290"/>
                </a:cxn>
                <a:cxn ang="0">
                  <a:pos x="124" y="260"/>
                </a:cxn>
                <a:cxn ang="0">
                  <a:pos x="110" y="186"/>
                </a:cxn>
                <a:cxn ang="0">
                  <a:pos x="208" y="242"/>
                </a:cxn>
                <a:cxn ang="0">
                  <a:pos x="182" y="314"/>
                </a:cxn>
                <a:cxn ang="0">
                  <a:pos x="186" y="390"/>
                </a:cxn>
                <a:cxn ang="0">
                  <a:pos x="60" y="436"/>
                </a:cxn>
                <a:cxn ang="0">
                  <a:pos x="146" y="506"/>
                </a:cxn>
                <a:cxn ang="0">
                  <a:pos x="274" y="462"/>
                </a:cxn>
                <a:cxn ang="0">
                  <a:pos x="232" y="400"/>
                </a:cxn>
                <a:cxn ang="0">
                  <a:pos x="338" y="362"/>
                </a:cxn>
                <a:cxn ang="0">
                  <a:pos x="442" y="408"/>
                </a:cxn>
                <a:cxn ang="0">
                  <a:pos x="492" y="478"/>
                </a:cxn>
                <a:cxn ang="0">
                  <a:pos x="618" y="450"/>
                </a:cxn>
                <a:cxn ang="0">
                  <a:pos x="568" y="380"/>
                </a:cxn>
                <a:cxn ang="0">
                  <a:pos x="538" y="132"/>
                </a:cxn>
                <a:cxn ang="0">
                  <a:pos x="512" y="170"/>
                </a:cxn>
                <a:cxn ang="0">
                  <a:pos x="436" y="150"/>
                </a:cxn>
                <a:cxn ang="0">
                  <a:pos x="490" y="120"/>
                </a:cxn>
                <a:cxn ang="0">
                  <a:pos x="86" y="14"/>
                </a:cxn>
                <a:cxn ang="0">
                  <a:pos x="144" y="40"/>
                </a:cxn>
                <a:cxn ang="0">
                  <a:pos x="36" y="48"/>
                </a:cxn>
                <a:cxn ang="0">
                  <a:pos x="104" y="266"/>
                </a:cxn>
                <a:cxn ang="0">
                  <a:pos x="14" y="256"/>
                </a:cxn>
                <a:cxn ang="0">
                  <a:pos x="62" y="224"/>
                </a:cxn>
                <a:cxn ang="0">
                  <a:pos x="86" y="136"/>
                </a:cxn>
                <a:cxn ang="0">
                  <a:pos x="158" y="106"/>
                </a:cxn>
                <a:cxn ang="0">
                  <a:pos x="230" y="136"/>
                </a:cxn>
                <a:cxn ang="0">
                  <a:pos x="158" y="166"/>
                </a:cxn>
                <a:cxn ang="0">
                  <a:pos x="86" y="136"/>
                </a:cxn>
                <a:cxn ang="0">
                  <a:pos x="186" y="480"/>
                </a:cxn>
                <a:cxn ang="0">
                  <a:pos x="86" y="454"/>
                </a:cxn>
                <a:cxn ang="0">
                  <a:pos x="150" y="416"/>
                </a:cxn>
                <a:cxn ang="0">
                  <a:pos x="248" y="444"/>
                </a:cxn>
                <a:cxn ang="0">
                  <a:pos x="230" y="312"/>
                </a:cxn>
                <a:cxn ang="0">
                  <a:pos x="248" y="264"/>
                </a:cxn>
                <a:cxn ang="0">
                  <a:pos x="350" y="274"/>
                </a:cxn>
                <a:cxn ang="0">
                  <a:pos x="330" y="324"/>
                </a:cxn>
                <a:cxn ang="0">
                  <a:pos x="490" y="450"/>
                </a:cxn>
                <a:cxn ang="0">
                  <a:pos x="472" y="416"/>
                </a:cxn>
                <a:cxn ang="0">
                  <a:pos x="570" y="408"/>
                </a:cxn>
                <a:cxn ang="0">
                  <a:pos x="588" y="442"/>
                </a:cxn>
              </a:cxnLst>
              <a:rect l="0" t="0" r="r" b="b"/>
              <a:pathLst>
                <a:path w="626" h="508">
                  <a:moveTo>
                    <a:pt x="530" y="376"/>
                  </a:moveTo>
                  <a:lnTo>
                    <a:pt x="530" y="376"/>
                  </a:lnTo>
                  <a:lnTo>
                    <a:pt x="502" y="378"/>
                  </a:lnTo>
                  <a:lnTo>
                    <a:pt x="478" y="384"/>
                  </a:lnTo>
                  <a:lnTo>
                    <a:pt x="398" y="310"/>
                  </a:lnTo>
                  <a:lnTo>
                    <a:pt x="398" y="310"/>
                  </a:lnTo>
                  <a:lnTo>
                    <a:pt x="400" y="302"/>
                  </a:lnTo>
                  <a:lnTo>
                    <a:pt x="402" y="294"/>
                  </a:lnTo>
                  <a:lnTo>
                    <a:pt x="402" y="294"/>
                  </a:lnTo>
                  <a:lnTo>
                    <a:pt x="400" y="282"/>
                  </a:lnTo>
                  <a:lnTo>
                    <a:pt x="396" y="270"/>
                  </a:lnTo>
                  <a:lnTo>
                    <a:pt x="390" y="258"/>
                  </a:lnTo>
                  <a:lnTo>
                    <a:pt x="380" y="250"/>
                  </a:lnTo>
                  <a:lnTo>
                    <a:pt x="444" y="190"/>
                  </a:lnTo>
                  <a:lnTo>
                    <a:pt x="444" y="190"/>
                  </a:lnTo>
                  <a:lnTo>
                    <a:pt x="466" y="196"/>
                  </a:lnTo>
                  <a:lnTo>
                    <a:pt x="490" y="198"/>
                  </a:lnTo>
                  <a:lnTo>
                    <a:pt x="490" y="198"/>
                  </a:lnTo>
                  <a:lnTo>
                    <a:pt x="508" y="198"/>
                  </a:lnTo>
                  <a:lnTo>
                    <a:pt x="524" y="194"/>
                  </a:lnTo>
                  <a:lnTo>
                    <a:pt x="538" y="190"/>
                  </a:lnTo>
                  <a:lnTo>
                    <a:pt x="550" y="182"/>
                  </a:lnTo>
                  <a:lnTo>
                    <a:pt x="560" y="176"/>
                  </a:lnTo>
                  <a:lnTo>
                    <a:pt x="566" y="166"/>
                  </a:lnTo>
                  <a:lnTo>
                    <a:pt x="572" y="156"/>
                  </a:lnTo>
                  <a:lnTo>
                    <a:pt x="574" y="146"/>
                  </a:lnTo>
                  <a:lnTo>
                    <a:pt x="574" y="146"/>
                  </a:lnTo>
                  <a:lnTo>
                    <a:pt x="572" y="134"/>
                  </a:lnTo>
                  <a:lnTo>
                    <a:pt x="566" y="124"/>
                  </a:lnTo>
                  <a:lnTo>
                    <a:pt x="560" y="116"/>
                  </a:lnTo>
                  <a:lnTo>
                    <a:pt x="550" y="108"/>
                  </a:lnTo>
                  <a:lnTo>
                    <a:pt x="538" y="102"/>
                  </a:lnTo>
                  <a:lnTo>
                    <a:pt x="524" y="96"/>
                  </a:lnTo>
                  <a:lnTo>
                    <a:pt x="508" y="94"/>
                  </a:lnTo>
                  <a:lnTo>
                    <a:pt x="490" y="92"/>
                  </a:lnTo>
                  <a:lnTo>
                    <a:pt x="490" y="92"/>
                  </a:lnTo>
                  <a:lnTo>
                    <a:pt x="474" y="94"/>
                  </a:lnTo>
                  <a:lnTo>
                    <a:pt x="458" y="96"/>
                  </a:lnTo>
                  <a:lnTo>
                    <a:pt x="444" y="102"/>
                  </a:lnTo>
                  <a:lnTo>
                    <a:pt x="432" y="108"/>
                  </a:lnTo>
                  <a:lnTo>
                    <a:pt x="422" y="116"/>
                  </a:lnTo>
                  <a:lnTo>
                    <a:pt x="414" y="124"/>
                  </a:lnTo>
                  <a:lnTo>
                    <a:pt x="410" y="134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10" y="156"/>
                  </a:lnTo>
                  <a:lnTo>
                    <a:pt x="414" y="166"/>
                  </a:lnTo>
                  <a:lnTo>
                    <a:pt x="422" y="176"/>
                  </a:lnTo>
                  <a:lnTo>
                    <a:pt x="432" y="184"/>
                  </a:lnTo>
                  <a:lnTo>
                    <a:pt x="370" y="240"/>
                  </a:lnTo>
                  <a:lnTo>
                    <a:pt x="370" y="240"/>
                  </a:lnTo>
                  <a:lnTo>
                    <a:pt x="354" y="232"/>
                  </a:lnTo>
                  <a:lnTo>
                    <a:pt x="334" y="224"/>
                  </a:lnTo>
                  <a:lnTo>
                    <a:pt x="312" y="220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66" y="220"/>
                  </a:lnTo>
                  <a:lnTo>
                    <a:pt x="242" y="224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28" y="176"/>
                  </a:lnTo>
                  <a:lnTo>
                    <a:pt x="236" y="170"/>
                  </a:lnTo>
                  <a:lnTo>
                    <a:pt x="244" y="164"/>
                  </a:lnTo>
                  <a:lnTo>
                    <a:pt x="250" y="158"/>
                  </a:lnTo>
                  <a:lnTo>
                    <a:pt x="254" y="150"/>
                  </a:lnTo>
                  <a:lnTo>
                    <a:pt x="256" y="144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54" y="124"/>
                  </a:lnTo>
                  <a:lnTo>
                    <a:pt x="250" y="114"/>
                  </a:lnTo>
                  <a:lnTo>
                    <a:pt x="240" y="104"/>
                  </a:lnTo>
                  <a:lnTo>
                    <a:pt x="228" y="96"/>
                  </a:lnTo>
                  <a:lnTo>
                    <a:pt x="214" y="88"/>
                  </a:lnTo>
                  <a:lnTo>
                    <a:pt x="196" y="84"/>
                  </a:lnTo>
                  <a:lnTo>
                    <a:pt x="178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40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16" y="70"/>
                  </a:lnTo>
                  <a:lnTo>
                    <a:pt x="116" y="70"/>
                  </a:lnTo>
                  <a:lnTo>
                    <a:pt x="132" y="64"/>
                  </a:lnTo>
                  <a:lnTo>
                    <a:pt x="146" y="56"/>
                  </a:lnTo>
                  <a:lnTo>
                    <a:pt x="152" y="52"/>
                  </a:lnTo>
                  <a:lnTo>
                    <a:pt x="154" y="48"/>
                  </a:lnTo>
                  <a:lnTo>
                    <a:pt x="156" y="42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56" y="30"/>
                  </a:lnTo>
                  <a:lnTo>
                    <a:pt x="152" y="22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6" y="6"/>
                  </a:lnTo>
                  <a:lnTo>
                    <a:pt x="114" y="4"/>
                  </a:lnTo>
                  <a:lnTo>
                    <a:pt x="10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0" y="2"/>
                  </a:lnTo>
                  <a:lnTo>
                    <a:pt x="56" y="4"/>
                  </a:lnTo>
                  <a:lnTo>
                    <a:pt x="44" y="6"/>
                  </a:lnTo>
                  <a:lnTo>
                    <a:pt x="34" y="10"/>
                  </a:lnTo>
                  <a:lnTo>
                    <a:pt x="24" y="16"/>
                  </a:lnTo>
                  <a:lnTo>
                    <a:pt x="18" y="22"/>
                  </a:lnTo>
                  <a:lnTo>
                    <a:pt x="14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44"/>
                  </a:lnTo>
                  <a:lnTo>
                    <a:pt x="18" y="52"/>
                  </a:lnTo>
                  <a:lnTo>
                    <a:pt x="24" y="58"/>
                  </a:lnTo>
                  <a:lnTo>
                    <a:pt x="34" y="62"/>
                  </a:lnTo>
                  <a:lnTo>
                    <a:pt x="44" y="66"/>
                  </a:lnTo>
                  <a:lnTo>
                    <a:pt x="56" y="70"/>
                  </a:lnTo>
                  <a:lnTo>
                    <a:pt x="70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90" y="94"/>
                  </a:lnTo>
                  <a:lnTo>
                    <a:pt x="80" y="100"/>
                  </a:lnTo>
                  <a:lnTo>
                    <a:pt x="72" y="106"/>
                  </a:lnTo>
                  <a:lnTo>
                    <a:pt x="66" y="112"/>
                  </a:lnTo>
                  <a:lnTo>
                    <a:pt x="62" y="120"/>
                  </a:lnTo>
                  <a:lnTo>
                    <a:pt x="60" y="128"/>
                  </a:lnTo>
                  <a:lnTo>
                    <a:pt x="58" y="136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2" y="150"/>
                  </a:lnTo>
                  <a:lnTo>
                    <a:pt x="64" y="156"/>
                  </a:lnTo>
                  <a:lnTo>
                    <a:pt x="70" y="162"/>
                  </a:lnTo>
                  <a:lnTo>
                    <a:pt x="82" y="172"/>
                  </a:lnTo>
                  <a:lnTo>
                    <a:pt x="98" y="180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50" y="212"/>
                  </a:lnTo>
                  <a:lnTo>
                    <a:pt x="38" y="214"/>
                  </a:lnTo>
                  <a:lnTo>
                    <a:pt x="26" y="218"/>
                  </a:lnTo>
                  <a:lnTo>
                    <a:pt x="18" y="222"/>
                  </a:lnTo>
                  <a:lnTo>
                    <a:pt x="10" y="228"/>
                  </a:lnTo>
                  <a:lnTo>
                    <a:pt x="4" y="236"/>
                  </a:lnTo>
                  <a:lnTo>
                    <a:pt x="0" y="242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60"/>
                  </a:lnTo>
                  <a:lnTo>
                    <a:pt x="4" y="266"/>
                  </a:lnTo>
                  <a:lnTo>
                    <a:pt x="10" y="274"/>
                  </a:lnTo>
                  <a:lnTo>
                    <a:pt x="18" y="280"/>
                  </a:lnTo>
                  <a:lnTo>
                    <a:pt x="26" y="284"/>
                  </a:lnTo>
                  <a:lnTo>
                    <a:pt x="38" y="288"/>
                  </a:lnTo>
                  <a:lnTo>
                    <a:pt x="50" y="290"/>
                  </a:lnTo>
                  <a:lnTo>
                    <a:pt x="62" y="290"/>
                  </a:lnTo>
                  <a:lnTo>
                    <a:pt x="62" y="290"/>
                  </a:lnTo>
                  <a:lnTo>
                    <a:pt x="74" y="290"/>
                  </a:lnTo>
                  <a:lnTo>
                    <a:pt x="86" y="288"/>
                  </a:lnTo>
                  <a:lnTo>
                    <a:pt x="98" y="284"/>
                  </a:lnTo>
                  <a:lnTo>
                    <a:pt x="106" y="280"/>
                  </a:lnTo>
                  <a:lnTo>
                    <a:pt x="114" y="274"/>
                  </a:lnTo>
                  <a:lnTo>
                    <a:pt x="120" y="266"/>
                  </a:lnTo>
                  <a:lnTo>
                    <a:pt x="124" y="260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24" y="246"/>
                  </a:lnTo>
                  <a:lnTo>
                    <a:pt x="122" y="240"/>
                  </a:lnTo>
                  <a:lnTo>
                    <a:pt x="114" y="230"/>
                  </a:lnTo>
                  <a:lnTo>
                    <a:pt x="104" y="222"/>
                  </a:lnTo>
                  <a:lnTo>
                    <a:pt x="88" y="216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32" y="190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78" y="190"/>
                  </a:lnTo>
                  <a:lnTo>
                    <a:pt x="196" y="188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218" y="236"/>
                  </a:lnTo>
                  <a:lnTo>
                    <a:pt x="208" y="242"/>
                  </a:lnTo>
                  <a:lnTo>
                    <a:pt x="200" y="248"/>
                  </a:lnTo>
                  <a:lnTo>
                    <a:pt x="192" y="256"/>
                  </a:lnTo>
                  <a:lnTo>
                    <a:pt x="186" y="264"/>
                  </a:lnTo>
                  <a:lnTo>
                    <a:pt x="182" y="274"/>
                  </a:lnTo>
                  <a:lnTo>
                    <a:pt x="178" y="284"/>
                  </a:lnTo>
                  <a:lnTo>
                    <a:pt x="178" y="294"/>
                  </a:lnTo>
                  <a:lnTo>
                    <a:pt x="178" y="294"/>
                  </a:lnTo>
                  <a:lnTo>
                    <a:pt x="178" y="304"/>
                  </a:lnTo>
                  <a:lnTo>
                    <a:pt x="182" y="314"/>
                  </a:lnTo>
                  <a:lnTo>
                    <a:pt x="186" y="324"/>
                  </a:lnTo>
                  <a:lnTo>
                    <a:pt x="192" y="332"/>
                  </a:lnTo>
                  <a:lnTo>
                    <a:pt x="200" y="340"/>
                  </a:lnTo>
                  <a:lnTo>
                    <a:pt x="210" y="348"/>
                  </a:lnTo>
                  <a:lnTo>
                    <a:pt x="222" y="354"/>
                  </a:lnTo>
                  <a:lnTo>
                    <a:pt x="234" y="36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186" y="390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46" y="390"/>
                  </a:lnTo>
                  <a:lnTo>
                    <a:pt x="124" y="394"/>
                  </a:lnTo>
                  <a:lnTo>
                    <a:pt x="106" y="400"/>
                  </a:lnTo>
                  <a:lnTo>
                    <a:pt x="90" y="406"/>
                  </a:lnTo>
                  <a:lnTo>
                    <a:pt x="76" y="416"/>
                  </a:lnTo>
                  <a:lnTo>
                    <a:pt x="68" y="426"/>
                  </a:lnTo>
                  <a:lnTo>
                    <a:pt x="60" y="436"/>
                  </a:lnTo>
                  <a:lnTo>
                    <a:pt x="58" y="448"/>
                  </a:lnTo>
                  <a:lnTo>
                    <a:pt x="58" y="448"/>
                  </a:lnTo>
                  <a:lnTo>
                    <a:pt x="60" y="462"/>
                  </a:lnTo>
                  <a:lnTo>
                    <a:pt x="68" y="472"/>
                  </a:lnTo>
                  <a:lnTo>
                    <a:pt x="76" y="482"/>
                  </a:lnTo>
                  <a:lnTo>
                    <a:pt x="90" y="492"/>
                  </a:lnTo>
                  <a:lnTo>
                    <a:pt x="106" y="498"/>
                  </a:lnTo>
                  <a:lnTo>
                    <a:pt x="124" y="504"/>
                  </a:lnTo>
                  <a:lnTo>
                    <a:pt x="146" y="506"/>
                  </a:lnTo>
                  <a:lnTo>
                    <a:pt x="168" y="508"/>
                  </a:lnTo>
                  <a:lnTo>
                    <a:pt x="168" y="508"/>
                  </a:lnTo>
                  <a:lnTo>
                    <a:pt x="190" y="506"/>
                  </a:lnTo>
                  <a:lnTo>
                    <a:pt x="210" y="504"/>
                  </a:lnTo>
                  <a:lnTo>
                    <a:pt x="230" y="498"/>
                  </a:lnTo>
                  <a:lnTo>
                    <a:pt x="246" y="492"/>
                  </a:lnTo>
                  <a:lnTo>
                    <a:pt x="258" y="482"/>
                  </a:lnTo>
                  <a:lnTo>
                    <a:pt x="268" y="472"/>
                  </a:lnTo>
                  <a:lnTo>
                    <a:pt x="274" y="462"/>
                  </a:lnTo>
                  <a:lnTo>
                    <a:pt x="276" y="448"/>
                  </a:lnTo>
                  <a:lnTo>
                    <a:pt x="276" y="448"/>
                  </a:lnTo>
                  <a:lnTo>
                    <a:pt x="276" y="440"/>
                  </a:lnTo>
                  <a:lnTo>
                    <a:pt x="272" y="432"/>
                  </a:lnTo>
                  <a:lnTo>
                    <a:pt x="268" y="424"/>
                  </a:lnTo>
                  <a:lnTo>
                    <a:pt x="260" y="418"/>
                  </a:lnTo>
                  <a:lnTo>
                    <a:pt x="252" y="410"/>
                  </a:lnTo>
                  <a:lnTo>
                    <a:pt x="242" y="404"/>
                  </a:lnTo>
                  <a:lnTo>
                    <a:pt x="232" y="400"/>
                  </a:lnTo>
                  <a:lnTo>
                    <a:pt x="218" y="396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68" y="368"/>
                  </a:lnTo>
                  <a:lnTo>
                    <a:pt x="290" y="370"/>
                  </a:lnTo>
                  <a:lnTo>
                    <a:pt x="290" y="370"/>
                  </a:lnTo>
                  <a:lnTo>
                    <a:pt x="306" y="368"/>
                  </a:lnTo>
                  <a:lnTo>
                    <a:pt x="324" y="366"/>
                  </a:lnTo>
                  <a:lnTo>
                    <a:pt x="338" y="362"/>
                  </a:lnTo>
                  <a:lnTo>
                    <a:pt x="352" y="356"/>
                  </a:lnTo>
                  <a:lnTo>
                    <a:pt x="366" y="350"/>
                  </a:lnTo>
                  <a:lnTo>
                    <a:pt x="376" y="342"/>
                  </a:lnTo>
                  <a:lnTo>
                    <a:pt x="386" y="334"/>
                  </a:lnTo>
                  <a:lnTo>
                    <a:pt x="394" y="324"/>
                  </a:lnTo>
                  <a:lnTo>
                    <a:pt x="464" y="390"/>
                  </a:lnTo>
                  <a:lnTo>
                    <a:pt x="464" y="390"/>
                  </a:lnTo>
                  <a:lnTo>
                    <a:pt x="452" y="398"/>
                  </a:lnTo>
                  <a:lnTo>
                    <a:pt x="442" y="408"/>
                  </a:lnTo>
                  <a:lnTo>
                    <a:pt x="436" y="418"/>
                  </a:lnTo>
                  <a:lnTo>
                    <a:pt x="434" y="428"/>
                  </a:lnTo>
                  <a:lnTo>
                    <a:pt x="434" y="428"/>
                  </a:lnTo>
                  <a:lnTo>
                    <a:pt x="436" y="440"/>
                  </a:lnTo>
                  <a:lnTo>
                    <a:pt x="442" y="450"/>
                  </a:lnTo>
                  <a:lnTo>
                    <a:pt x="450" y="458"/>
                  </a:lnTo>
                  <a:lnTo>
                    <a:pt x="462" y="466"/>
                  </a:lnTo>
                  <a:lnTo>
                    <a:pt x="476" y="472"/>
                  </a:lnTo>
                  <a:lnTo>
                    <a:pt x="492" y="478"/>
                  </a:lnTo>
                  <a:lnTo>
                    <a:pt x="510" y="480"/>
                  </a:lnTo>
                  <a:lnTo>
                    <a:pt x="530" y="482"/>
                  </a:lnTo>
                  <a:lnTo>
                    <a:pt x="530" y="482"/>
                  </a:lnTo>
                  <a:lnTo>
                    <a:pt x="550" y="480"/>
                  </a:lnTo>
                  <a:lnTo>
                    <a:pt x="568" y="478"/>
                  </a:lnTo>
                  <a:lnTo>
                    <a:pt x="584" y="472"/>
                  </a:lnTo>
                  <a:lnTo>
                    <a:pt x="598" y="466"/>
                  </a:lnTo>
                  <a:lnTo>
                    <a:pt x="610" y="458"/>
                  </a:lnTo>
                  <a:lnTo>
                    <a:pt x="618" y="450"/>
                  </a:lnTo>
                  <a:lnTo>
                    <a:pt x="624" y="440"/>
                  </a:lnTo>
                  <a:lnTo>
                    <a:pt x="626" y="428"/>
                  </a:lnTo>
                  <a:lnTo>
                    <a:pt x="626" y="428"/>
                  </a:lnTo>
                  <a:lnTo>
                    <a:pt x="624" y="418"/>
                  </a:lnTo>
                  <a:lnTo>
                    <a:pt x="618" y="408"/>
                  </a:lnTo>
                  <a:lnTo>
                    <a:pt x="610" y="400"/>
                  </a:lnTo>
                  <a:lnTo>
                    <a:pt x="598" y="392"/>
                  </a:lnTo>
                  <a:lnTo>
                    <a:pt x="584" y="384"/>
                  </a:lnTo>
                  <a:lnTo>
                    <a:pt x="568" y="380"/>
                  </a:lnTo>
                  <a:lnTo>
                    <a:pt x="550" y="378"/>
                  </a:lnTo>
                  <a:lnTo>
                    <a:pt x="530" y="376"/>
                  </a:lnTo>
                  <a:lnTo>
                    <a:pt x="530" y="376"/>
                  </a:lnTo>
                  <a:close/>
                  <a:moveTo>
                    <a:pt x="490" y="120"/>
                  </a:moveTo>
                  <a:lnTo>
                    <a:pt x="490" y="120"/>
                  </a:lnTo>
                  <a:lnTo>
                    <a:pt x="502" y="120"/>
                  </a:lnTo>
                  <a:lnTo>
                    <a:pt x="512" y="122"/>
                  </a:lnTo>
                  <a:lnTo>
                    <a:pt x="530" y="128"/>
                  </a:lnTo>
                  <a:lnTo>
                    <a:pt x="538" y="132"/>
                  </a:lnTo>
                  <a:lnTo>
                    <a:pt x="542" y="136"/>
                  </a:lnTo>
                  <a:lnTo>
                    <a:pt x="546" y="140"/>
                  </a:lnTo>
                  <a:lnTo>
                    <a:pt x="546" y="146"/>
                  </a:lnTo>
                  <a:lnTo>
                    <a:pt x="546" y="146"/>
                  </a:lnTo>
                  <a:lnTo>
                    <a:pt x="546" y="150"/>
                  </a:lnTo>
                  <a:lnTo>
                    <a:pt x="542" y="154"/>
                  </a:lnTo>
                  <a:lnTo>
                    <a:pt x="538" y="160"/>
                  </a:lnTo>
                  <a:lnTo>
                    <a:pt x="530" y="164"/>
                  </a:lnTo>
                  <a:lnTo>
                    <a:pt x="512" y="170"/>
                  </a:lnTo>
                  <a:lnTo>
                    <a:pt x="502" y="172"/>
                  </a:lnTo>
                  <a:lnTo>
                    <a:pt x="490" y="172"/>
                  </a:lnTo>
                  <a:lnTo>
                    <a:pt x="490" y="172"/>
                  </a:lnTo>
                  <a:lnTo>
                    <a:pt x="480" y="172"/>
                  </a:lnTo>
                  <a:lnTo>
                    <a:pt x="468" y="170"/>
                  </a:lnTo>
                  <a:lnTo>
                    <a:pt x="450" y="164"/>
                  </a:lnTo>
                  <a:lnTo>
                    <a:pt x="444" y="160"/>
                  </a:lnTo>
                  <a:lnTo>
                    <a:pt x="438" y="154"/>
                  </a:lnTo>
                  <a:lnTo>
                    <a:pt x="436" y="150"/>
                  </a:lnTo>
                  <a:lnTo>
                    <a:pt x="434" y="146"/>
                  </a:lnTo>
                  <a:lnTo>
                    <a:pt x="434" y="146"/>
                  </a:lnTo>
                  <a:lnTo>
                    <a:pt x="436" y="140"/>
                  </a:lnTo>
                  <a:lnTo>
                    <a:pt x="438" y="136"/>
                  </a:lnTo>
                  <a:lnTo>
                    <a:pt x="444" y="132"/>
                  </a:lnTo>
                  <a:lnTo>
                    <a:pt x="450" y="128"/>
                  </a:lnTo>
                  <a:lnTo>
                    <a:pt x="468" y="122"/>
                  </a:lnTo>
                  <a:lnTo>
                    <a:pt x="480" y="120"/>
                  </a:lnTo>
                  <a:lnTo>
                    <a:pt x="490" y="120"/>
                  </a:lnTo>
                  <a:lnTo>
                    <a:pt x="490" y="120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6" y="24"/>
                  </a:lnTo>
                  <a:lnTo>
                    <a:pt x="42" y="22"/>
                  </a:lnTo>
                  <a:lnTo>
                    <a:pt x="62" y="16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108" y="16"/>
                  </a:lnTo>
                  <a:lnTo>
                    <a:pt x="128" y="22"/>
                  </a:lnTo>
                  <a:lnTo>
                    <a:pt x="134" y="24"/>
                  </a:lnTo>
                  <a:lnTo>
                    <a:pt x="140" y="28"/>
                  </a:lnTo>
                  <a:lnTo>
                    <a:pt x="144" y="32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40"/>
                  </a:lnTo>
                  <a:lnTo>
                    <a:pt x="140" y="44"/>
                  </a:lnTo>
                  <a:lnTo>
                    <a:pt x="134" y="48"/>
                  </a:lnTo>
                  <a:lnTo>
                    <a:pt x="128" y="52"/>
                  </a:lnTo>
                  <a:lnTo>
                    <a:pt x="108" y="5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62" y="58"/>
                  </a:lnTo>
                  <a:lnTo>
                    <a:pt x="42" y="52"/>
                  </a:lnTo>
                  <a:lnTo>
                    <a:pt x="36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6" y="36"/>
                  </a:lnTo>
                  <a:lnTo>
                    <a:pt x="26" y="36"/>
                  </a:lnTo>
                  <a:close/>
                  <a:moveTo>
                    <a:pt x="112" y="250"/>
                  </a:moveTo>
                  <a:lnTo>
                    <a:pt x="112" y="250"/>
                  </a:lnTo>
                  <a:lnTo>
                    <a:pt x="110" y="256"/>
                  </a:lnTo>
                  <a:lnTo>
                    <a:pt x="108" y="262"/>
                  </a:lnTo>
                  <a:lnTo>
                    <a:pt x="104" y="266"/>
                  </a:lnTo>
                  <a:lnTo>
                    <a:pt x="96" y="270"/>
                  </a:lnTo>
                  <a:lnTo>
                    <a:pt x="82" y="276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44" y="276"/>
                  </a:lnTo>
                  <a:lnTo>
                    <a:pt x="28" y="270"/>
                  </a:lnTo>
                  <a:lnTo>
                    <a:pt x="22" y="266"/>
                  </a:lnTo>
                  <a:lnTo>
                    <a:pt x="16" y="262"/>
                  </a:lnTo>
                  <a:lnTo>
                    <a:pt x="14" y="256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4" y="246"/>
                  </a:lnTo>
                  <a:lnTo>
                    <a:pt x="16" y="240"/>
                  </a:lnTo>
                  <a:lnTo>
                    <a:pt x="22" y="236"/>
                  </a:lnTo>
                  <a:lnTo>
                    <a:pt x="28" y="232"/>
                  </a:lnTo>
                  <a:lnTo>
                    <a:pt x="44" y="226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82" y="226"/>
                  </a:lnTo>
                  <a:lnTo>
                    <a:pt x="96" y="232"/>
                  </a:lnTo>
                  <a:lnTo>
                    <a:pt x="104" y="236"/>
                  </a:lnTo>
                  <a:lnTo>
                    <a:pt x="108" y="240"/>
                  </a:lnTo>
                  <a:lnTo>
                    <a:pt x="110" y="246"/>
                  </a:lnTo>
                  <a:lnTo>
                    <a:pt x="112" y="250"/>
                  </a:lnTo>
                  <a:lnTo>
                    <a:pt x="112" y="250"/>
                  </a:lnTo>
                  <a:close/>
                  <a:moveTo>
                    <a:pt x="86" y="136"/>
                  </a:moveTo>
                  <a:lnTo>
                    <a:pt x="86" y="136"/>
                  </a:lnTo>
                  <a:lnTo>
                    <a:pt x="86" y="130"/>
                  </a:lnTo>
                  <a:lnTo>
                    <a:pt x="90" y="126"/>
                  </a:lnTo>
                  <a:lnTo>
                    <a:pt x="96" y="120"/>
                  </a:lnTo>
                  <a:lnTo>
                    <a:pt x="104" y="116"/>
                  </a:lnTo>
                  <a:lnTo>
                    <a:pt x="116" y="112"/>
                  </a:lnTo>
                  <a:lnTo>
                    <a:pt x="128" y="108"/>
                  </a:lnTo>
                  <a:lnTo>
                    <a:pt x="142" y="10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74" y="106"/>
                  </a:lnTo>
                  <a:lnTo>
                    <a:pt x="188" y="108"/>
                  </a:lnTo>
                  <a:lnTo>
                    <a:pt x="200" y="112"/>
                  </a:lnTo>
                  <a:lnTo>
                    <a:pt x="210" y="116"/>
                  </a:lnTo>
                  <a:lnTo>
                    <a:pt x="218" y="120"/>
                  </a:lnTo>
                  <a:lnTo>
                    <a:pt x="226" y="126"/>
                  </a:lnTo>
                  <a:lnTo>
                    <a:pt x="228" y="130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28" y="140"/>
                  </a:lnTo>
                  <a:lnTo>
                    <a:pt x="226" y="146"/>
                  </a:lnTo>
                  <a:lnTo>
                    <a:pt x="218" y="150"/>
                  </a:lnTo>
                  <a:lnTo>
                    <a:pt x="210" y="154"/>
                  </a:lnTo>
                  <a:lnTo>
                    <a:pt x="200" y="160"/>
                  </a:lnTo>
                  <a:lnTo>
                    <a:pt x="188" y="162"/>
                  </a:lnTo>
                  <a:lnTo>
                    <a:pt x="174" y="164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42" y="164"/>
                  </a:lnTo>
                  <a:lnTo>
                    <a:pt x="128" y="162"/>
                  </a:lnTo>
                  <a:lnTo>
                    <a:pt x="116" y="160"/>
                  </a:lnTo>
                  <a:lnTo>
                    <a:pt x="104" y="154"/>
                  </a:lnTo>
                  <a:lnTo>
                    <a:pt x="96" y="150"/>
                  </a:lnTo>
                  <a:lnTo>
                    <a:pt x="90" y="146"/>
                  </a:lnTo>
                  <a:lnTo>
                    <a:pt x="86" y="140"/>
                  </a:lnTo>
                  <a:lnTo>
                    <a:pt x="86" y="136"/>
                  </a:lnTo>
                  <a:lnTo>
                    <a:pt x="86" y="136"/>
                  </a:lnTo>
                  <a:close/>
                  <a:moveTo>
                    <a:pt x="250" y="448"/>
                  </a:moveTo>
                  <a:lnTo>
                    <a:pt x="250" y="448"/>
                  </a:lnTo>
                  <a:lnTo>
                    <a:pt x="248" y="454"/>
                  </a:lnTo>
                  <a:lnTo>
                    <a:pt x="244" y="460"/>
                  </a:lnTo>
                  <a:lnTo>
                    <a:pt x="238" y="466"/>
                  </a:lnTo>
                  <a:lnTo>
                    <a:pt x="228" y="470"/>
                  </a:lnTo>
                  <a:lnTo>
                    <a:pt x="216" y="474"/>
                  </a:lnTo>
                  <a:lnTo>
                    <a:pt x="202" y="478"/>
                  </a:lnTo>
                  <a:lnTo>
                    <a:pt x="186" y="480"/>
                  </a:lnTo>
                  <a:lnTo>
                    <a:pt x="168" y="482"/>
                  </a:lnTo>
                  <a:lnTo>
                    <a:pt x="168" y="482"/>
                  </a:lnTo>
                  <a:lnTo>
                    <a:pt x="150" y="480"/>
                  </a:lnTo>
                  <a:lnTo>
                    <a:pt x="134" y="478"/>
                  </a:lnTo>
                  <a:lnTo>
                    <a:pt x="120" y="474"/>
                  </a:lnTo>
                  <a:lnTo>
                    <a:pt x="108" y="470"/>
                  </a:lnTo>
                  <a:lnTo>
                    <a:pt x="98" y="466"/>
                  </a:lnTo>
                  <a:lnTo>
                    <a:pt x="92" y="460"/>
                  </a:lnTo>
                  <a:lnTo>
                    <a:pt x="86" y="454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44"/>
                  </a:lnTo>
                  <a:lnTo>
                    <a:pt x="92" y="438"/>
                  </a:lnTo>
                  <a:lnTo>
                    <a:pt x="98" y="432"/>
                  </a:lnTo>
                  <a:lnTo>
                    <a:pt x="108" y="428"/>
                  </a:lnTo>
                  <a:lnTo>
                    <a:pt x="120" y="422"/>
                  </a:lnTo>
                  <a:lnTo>
                    <a:pt x="134" y="420"/>
                  </a:lnTo>
                  <a:lnTo>
                    <a:pt x="150" y="416"/>
                  </a:lnTo>
                  <a:lnTo>
                    <a:pt x="168" y="416"/>
                  </a:lnTo>
                  <a:lnTo>
                    <a:pt x="168" y="416"/>
                  </a:lnTo>
                  <a:lnTo>
                    <a:pt x="186" y="416"/>
                  </a:lnTo>
                  <a:lnTo>
                    <a:pt x="202" y="420"/>
                  </a:lnTo>
                  <a:lnTo>
                    <a:pt x="216" y="422"/>
                  </a:lnTo>
                  <a:lnTo>
                    <a:pt x="228" y="428"/>
                  </a:lnTo>
                  <a:lnTo>
                    <a:pt x="238" y="432"/>
                  </a:lnTo>
                  <a:lnTo>
                    <a:pt x="244" y="438"/>
                  </a:lnTo>
                  <a:lnTo>
                    <a:pt x="248" y="444"/>
                  </a:lnTo>
                  <a:lnTo>
                    <a:pt x="250" y="448"/>
                  </a:lnTo>
                  <a:lnTo>
                    <a:pt x="250" y="448"/>
                  </a:lnTo>
                  <a:close/>
                  <a:moveTo>
                    <a:pt x="290" y="330"/>
                  </a:moveTo>
                  <a:lnTo>
                    <a:pt x="290" y="330"/>
                  </a:lnTo>
                  <a:lnTo>
                    <a:pt x="274" y="330"/>
                  </a:lnTo>
                  <a:lnTo>
                    <a:pt x="260" y="326"/>
                  </a:lnTo>
                  <a:lnTo>
                    <a:pt x="248" y="324"/>
                  </a:lnTo>
                  <a:lnTo>
                    <a:pt x="238" y="318"/>
                  </a:lnTo>
                  <a:lnTo>
                    <a:pt x="230" y="312"/>
                  </a:lnTo>
                  <a:lnTo>
                    <a:pt x="222" y="306"/>
                  </a:lnTo>
                  <a:lnTo>
                    <a:pt x="218" y="300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88"/>
                  </a:lnTo>
                  <a:lnTo>
                    <a:pt x="222" y="280"/>
                  </a:lnTo>
                  <a:lnTo>
                    <a:pt x="230" y="274"/>
                  </a:lnTo>
                  <a:lnTo>
                    <a:pt x="238" y="270"/>
                  </a:lnTo>
                  <a:lnTo>
                    <a:pt x="248" y="264"/>
                  </a:lnTo>
                  <a:lnTo>
                    <a:pt x="260" y="260"/>
                  </a:lnTo>
                  <a:lnTo>
                    <a:pt x="274" y="258"/>
                  </a:lnTo>
                  <a:lnTo>
                    <a:pt x="290" y="258"/>
                  </a:lnTo>
                  <a:lnTo>
                    <a:pt x="290" y="258"/>
                  </a:lnTo>
                  <a:lnTo>
                    <a:pt x="304" y="258"/>
                  </a:lnTo>
                  <a:lnTo>
                    <a:pt x="318" y="260"/>
                  </a:lnTo>
                  <a:lnTo>
                    <a:pt x="330" y="264"/>
                  </a:lnTo>
                  <a:lnTo>
                    <a:pt x="342" y="270"/>
                  </a:lnTo>
                  <a:lnTo>
                    <a:pt x="350" y="274"/>
                  </a:lnTo>
                  <a:lnTo>
                    <a:pt x="356" y="280"/>
                  </a:lnTo>
                  <a:lnTo>
                    <a:pt x="360" y="288"/>
                  </a:lnTo>
                  <a:lnTo>
                    <a:pt x="362" y="294"/>
                  </a:lnTo>
                  <a:lnTo>
                    <a:pt x="362" y="294"/>
                  </a:lnTo>
                  <a:lnTo>
                    <a:pt x="360" y="300"/>
                  </a:lnTo>
                  <a:lnTo>
                    <a:pt x="356" y="306"/>
                  </a:lnTo>
                  <a:lnTo>
                    <a:pt x="350" y="312"/>
                  </a:lnTo>
                  <a:lnTo>
                    <a:pt x="342" y="318"/>
                  </a:lnTo>
                  <a:lnTo>
                    <a:pt x="330" y="324"/>
                  </a:lnTo>
                  <a:lnTo>
                    <a:pt x="318" y="326"/>
                  </a:lnTo>
                  <a:lnTo>
                    <a:pt x="304" y="330"/>
                  </a:lnTo>
                  <a:lnTo>
                    <a:pt x="290" y="330"/>
                  </a:lnTo>
                  <a:lnTo>
                    <a:pt x="290" y="330"/>
                  </a:lnTo>
                  <a:close/>
                  <a:moveTo>
                    <a:pt x="530" y="456"/>
                  </a:moveTo>
                  <a:lnTo>
                    <a:pt x="530" y="456"/>
                  </a:lnTo>
                  <a:lnTo>
                    <a:pt x="516" y="454"/>
                  </a:lnTo>
                  <a:lnTo>
                    <a:pt x="502" y="452"/>
                  </a:lnTo>
                  <a:lnTo>
                    <a:pt x="490" y="450"/>
                  </a:lnTo>
                  <a:lnTo>
                    <a:pt x="480" y="446"/>
                  </a:lnTo>
                  <a:lnTo>
                    <a:pt x="472" y="442"/>
                  </a:lnTo>
                  <a:lnTo>
                    <a:pt x="466" y="438"/>
                  </a:lnTo>
                  <a:lnTo>
                    <a:pt x="462" y="434"/>
                  </a:lnTo>
                  <a:lnTo>
                    <a:pt x="460" y="428"/>
                  </a:lnTo>
                  <a:lnTo>
                    <a:pt x="460" y="428"/>
                  </a:lnTo>
                  <a:lnTo>
                    <a:pt x="462" y="424"/>
                  </a:lnTo>
                  <a:lnTo>
                    <a:pt x="466" y="420"/>
                  </a:lnTo>
                  <a:lnTo>
                    <a:pt x="472" y="416"/>
                  </a:lnTo>
                  <a:lnTo>
                    <a:pt x="480" y="412"/>
                  </a:lnTo>
                  <a:lnTo>
                    <a:pt x="490" y="408"/>
                  </a:lnTo>
                  <a:lnTo>
                    <a:pt x="502" y="406"/>
                  </a:lnTo>
                  <a:lnTo>
                    <a:pt x="516" y="404"/>
                  </a:lnTo>
                  <a:lnTo>
                    <a:pt x="530" y="402"/>
                  </a:lnTo>
                  <a:lnTo>
                    <a:pt x="530" y="402"/>
                  </a:lnTo>
                  <a:lnTo>
                    <a:pt x="546" y="404"/>
                  </a:lnTo>
                  <a:lnTo>
                    <a:pt x="558" y="406"/>
                  </a:lnTo>
                  <a:lnTo>
                    <a:pt x="570" y="408"/>
                  </a:lnTo>
                  <a:lnTo>
                    <a:pt x="580" y="412"/>
                  </a:lnTo>
                  <a:lnTo>
                    <a:pt x="588" y="416"/>
                  </a:lnTo>
                  <a:lnTo>
                    <a:pt x="594" y="420"/>
                  </a:lnTo>
                  <a:lnTo>
                    <a:pt x="598" y="424"/>
                  </a:lnTo>
                  <a:lnTo>
                    <a:pt x="600" y="428"/>
                  </a:lnTo>
                  <a:lnTo>
                    <a:pt x="600" y="428"/>
                  </a:lnTo>
                  <a:lnTo>
                    <a:pt x="598" y="434"/>
                  </a:lnTo>
                  <a:lnTo>
                    <a:pt x="594" y="438"/>
                  </a:lnTo>
                  <a:lnTo>
                    <a:pt x="588" y="442"/>
                  </a:lnTo>
                  <a:lnTo>
                    <a:pt x="580" y="446"/>
                  </a:lnTo>
                  <a:lnTo>
                    <a:pt x="570" y="450"/>
                  </a:lnTo>
                  <a:lnTo>
                    <a:pt x="558" y="452"/>
                  </a:lnTo>
                  <a:lnTo>
                    <a:pt x="546" y="454"/>
                  </a:lnTo>
                  <a:lnTo>
                    <a:pt x="530" y="456"/>
                  </a:lnTo>
                  <a:lnTo>
                    <a:pt x="530" y="4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113"/>
            <p:cNvSpPr>
              <a:spLocks noChangeArrowheads="1"/>
            </p:cNvSpPr>
            <p:nvPr/>
          </p:nvSpPr>
          <p:spPr bwMode="auto">
            <a:xfrm>
              <a:off x="5895975" y="1689100"/>
              <a:ext cx="104775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14"/>
            <p:cNvSpPr>
              <a:spLocks/>
            </p:cNvSpPr>
            <p:nvPr/>
          </p:nvSpPr>
          <p:spPr bwMode="auto">
            <a:xfrm>
              <a:off x="5991225" y="1847850"/>
              <a:ext cx="146050" cy="3175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12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92" y="0"/>
                </a:cxn>
              </a:cxnLst>
              <a:rect l="0" t="0" r="r" b="b"/>
              <a:pathLst>
                <a:path w="92" h="20">
                  <a:moveTo>
                    <a:pt x="92" y="0"/>
                  </a:moveTo>
                  <a:lnTo>
                    <a:pt x="92" y="1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5"/>
            <p:cNvSpPr>
              <a:spLocks/>
            </p:cNvSpPr>
            <p:nvPr/>
          </p:nvSpPr>
          <p:spPr bwMode="auto">
            <a:xfrm>
              <a:off x="6197600" y="2076450"/>
              <a:ext cx="161925" cy="539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2" y="8"/>
                </a:cxn>
                <a:cxn ang="0">
                  <a:pos x="100" y="34"/>
                </a:cxn>
                <a:cxn ang="0">
                  <a:pos x="0" y="28"/>
                </a:cxn>
                <a:cxn ang="0">
                  <a:pos x="2" y="0"/>
                </a:cxn>
              </a:cxnLst>
              <a:rect l="0" t="0" r="r" b="b"/>
              <a:pathLst>
                <a:path w="102" h="34">
                  <a:moveTo>
                    <a:pt x="2" y="0"/>
                  </a:moveTo>
                  <a:lnTo>
                    <a:pt x="102" y="8"/>
                  </a:lnTo>
                  <a:lnTo>
                    <a:pt x="100" y="34"/>
                  </a:lnTo>
                  <a:lnTo>
                    <a:pt x="0" y="2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6"/>
            <p:cNvSpPr>
              <a:spLocks/>
            </p:cNvSpPr>
            <p:nvPr/>
          </p:nvSpPr>
          <p:spPr bwMode="auto">
            <a:xfrm>
              <a:off x="6543675" y="1866900"/>
              <a:ext cx="107950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8"/>
                </a:cxn>
                <a:cxn ang="0">
                  <a:pos x="66" y="0"/>
                </a:cxn>
                <a:cxn ang="0">
                  <a:pos x="68" y="14"/>
                </a:cxn>
                <a:cxn ang="0">
                  <a:pos x="2" y="20"/>
                </a:cxn>
              </a:cxnLst>
              <a:rect l="0" t="0" r="r" b="b"/>
              <a:pathLst>
                <a:path w="68" h="20">
                  <a:moveTo>
                    <a:pt x="2" y="20"/>
                  </a:moveTo>
                  <a:lnTo>
                    <a:pt x="0" y="8"/>
                  </a:lnTo>
                  <a:lnTo>
                    <a:pt x="66" y="0"/>
                  </a:lnTo>
                  <a:lnTo>
                    <a:pt x="68" y="14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117"/>
            <p:cNvSpPr>
              <a:spLocks noChangeArrowheads="1"/>
            </p:cNvSpPr>
            <p:nvPr/>
          </p:nvSpPr>
          <p:spPr bwMode="auto">
            <a:xfrm>
              <a:off x="6588125" y="2317750"/>
              <a:ext cx="60325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118"/>
            <p:cNvSpPr>
              <a:spLocks noChangeArrowheads="1"/>
            </p:cNvSpPr>
            <p:nvPr/>
          </p:nvSpPr>
          <p:spPr bwMode="auto">
            <a:xfrm>
              <a:off x="6680200" y="2317750"/>
              <a:ext cx="635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119"/>
            <p:cNvSpPr>
              <a:spLocks noChangeArrowheads="1"/>
            </p:cNvSpPr>
            <p:nvPr/>
          </p:nvSpPr>
          <p:spPr bwMode="auto">
            <a:xfrm>
              <a:off x="6000750" y="2349500"/>
              <a:ext cx="104775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20"/>
            <p:cNvSpPr>
              <a:spLocks/>
            </p:cNvSpPr>
            <p:nvPr/>
          </p:nvSpPr>
          <p:spPr bwMode="auto">
            <a:xfrm>
              <a:off x="6124575" y="2339975"/>
              <a:ext cx="666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6"/>
                </a:cxn>
                <a:cxn ang="0">
                  <a:pos x="40" y="0"/>
                </a:cxn>
                <a:cxn ang="0">
                  <a:pos x="42" y="12"/>
                </a:cxn>
                <a:cxn ang="0">
                  <a:pos x="2" y="20"/>
                </a:cxn>
              </a:cxnLst>
              <a:rect l="0" t="0" r="r" b="b"/>
              <a:pathLst>
                <a:path w="42" h="20">
                  <a:moveTo>
                    <a:pt x="2" y="20"/>
                  </a:moveTo>
                  <a:lnTo>
                    <a:pt x="0" y="6"/>
                  </a:lnTo>
                  <a:lnTo>
                    <a:pt x="40" y="0"/>
                  </a:lnTo>
                  <a:lnTo>
                    <a:pt x="42" y="12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121"/>
            <p:cNvSpPr>
              <a:spLocks noChangeArrowheads="1"/>
            </p:cNvSpPr>
            <p:nvPr/>
          </p:nvSpPr>
          <p:spPr bwMode="auto">
            <a:xfrm>
              <a:off x="5864225" y="2035175"/>
              <a:ext cx="85725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0" name="Freeform 110"/>
          <p:cNvSpPr>
            <a:spLocks noEditPoints="1"/>
          </p:cNvSpPr>
          <p:nvPr/>
        </p:nvSpPr>
        <p:spPr bwMode="auto">
          <a:xfrm>
            <a:off x="8209947" y="4025961"/>
            <a:ext cx="656067" cy="659859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42" y="64"/>
              </a:cxn>
              <a:cxn ang="0">
                <a:pos x="42" y="130"/>
              </a:cxn>
              <a:cxn ang="0">
                <a:pos x="42" y="196"/>
              </a:cxn>
              <a:cxn ang="0">
                <a:pos x="42" y="260"/>
              </a:cxn>
              <a:cxn ang="0">
                <a:pos x="64" y="228"/>
              </a:cxn>
              <a:cxn ang="0">
                <a:pos x="70" y="210"/>
              </a:cxn>
              <a:cxn ang="0">
                <a:pos x="90" y="196"/>
              </a:cxn>
              <a:cxn ang="0">
                <a:pos x="136" y="160"/>
              </a:cxn>
              <a:cxn ang="0">
                <a:pos x="130" y="142"/>
              </a:cxn>
              <a:cxn ang="0">
                <a:pos x="140" y="118"/>
              </a:cxn>
              <a:cxn ang="0">
                <a:pos x="162" y="108"/>
              </a:cxn>
              <a:cxn ang="0">
                <a:pos x="180" y="114"/>
              </a:cxn>
              <a:cxn ang="0">
                <a:pos x="194" y="134"/>
              </a:cxn>
              <a:cxn ang="0">
                <a:pos x="232" y="180"/>
              </a:cxn>
              <a:cxn ang="0">
                <a:pos x="250" y="174"/>
              </a:cxn>
              <a:cxn ang="0">
                <a:pos x="284" y="88"/>
              </a:cxn>
              <a:cxn ang="0">
                <a:pos x="282" y="70"/>
              </a:cxn>
              <a:cxn ang="0">
                <a:pos x="296" y="48"/>
              </a:cxn>
              <a:cxn ang="0">
                <a:pos x="314" y="44"/>
              </a:cxn>
              <a:cxn ang="0">
                <a:pos x="338" y="52"/>
              </a:cxn>
              <a:cxn ang="0">
                <a:pos x="346" y="76"/>
              </a:cxn>
              <a:cxn ang="0">
                <a:pos x="342" y="94"/>
              </a:cxn>
              <a:cxn ang="0">
                <a:pos x="320" y="108"/>
              </a:cxn>
              <a:cxn ang="0">
                <a:pos x="272" y="184"/>
              </a:cxn>
              <a:cxn ang="0">
                <a:pos x="282" y="206"/>
              </a:cxn>
              <a:cxn ang="0">
                <a:pos x="276" y="224"/>
              </a:cxn>
              <a:cxn ang="0">
                <a:pos x="256" y="238"/>
              </a:cxn>
              <a:cxn ang="0">
                <a:pos x="236" y="236"/>
              </a:cxn>
              <a:cxn ang="0">
                <a:pos x="220" y="218"/>
              </a:cxn>
              <a:cxn ang="0">
                <a:pos x="218" y="196"/>
              </a:cxn>
              <a:cxn ang="0">
                <a:pos x="162" y="174"/>
              </a:cxn>
              <a:cxn ang="0">
                <a:pos x="124" y="210"/>
              </a:cxn>
              <a:cxn ang="0">
                <a:pos x="130" y="234"/>
              </a:cxn>
              <a:cxn ang="0">
                <a:pos x="116" y="254"/>
              </a:cxn>
              <a:cxn ang="0">
                <a:pos x="98" y="260"/>
              </a:cxn>
              <a:cxn ang="0">
                <a:pos x="74" y="250"/>
              </a:cxn>
              <a:cxn ang="0">
                <a:pos x="64" y="228"/>
              </a:cxn>
              <a:cxn ang="0">
                <a:pos x="304" y="80"/>
              </a:cxn>
              <a:cxn ang="0">
                <a:pos x="314" y="86"/>
              </a:cxn>
              <a:cxn ang="0">
                <a:pos x="326" y="76"/>
              </a:cxn>
              <a:cxn ang="0">
                <a:pos x="318" y="66"/>
              </a:cxn>
              <a:cxn ang="0">
                <a:pos x="306" y="68"/>
              </a:cxn>
              <a:cxn ang="0">
                <a:pos x="238" y="206"/>
              </a:cxn>
              <a:cxn ang="0">
                <a:pos x="244" y="216"/>
              </a:cxn>
              <a:cxn ang="0">
                <a:pos x="256" y="214"/>
              </a:cxn>
              <a:cxn ang="0">
                <a:pos x="260" y="202"/>
              </a:cxn>
              <a:cxn ang="0">
                <a:pos x="250" y="196"/>
              </a:cxn>
              <a:cxn ang="0">
                <a:pos x="238" y="206"/>
              </a:cxn>
              <a:cxn ang="0">
                <a:pos x="152" y="146"/>
              </a:cxn>
              <a:cxn ang="0">
                <a:pos x="162" y="152"/>
              </a:cxn>
              <a:cxn ang="0">
                <a:pos x="174" y="142"/>
              </a:cxn>
              <a:cxn ang="0">
                <a:pos x="166" y="130"/>
              </a:cxn>
              <a:cxn ang="0">
                <a:pos x="154" y="134"/>
              </a:cxn>
              <a:cxn ang="0">
                <a:pos x="86" y="228"/>
              </a:cxn>
              <a:cxn ang="0">
                <a:pos x="92" y="238"/>
              </a:cxn>
              <a:cxn ang="0">
                <a:pos x="104" y="236"/>
              </a:cxn>
              <a:cxn ang="0">
                <a:pos x="108" y="224"/>
              </a:cxn>
              <a:cxn ang="0">
                <a:pos x="98" y="218"/>
              </a:cxn>
              <a:cxn ang="0">
                <a:pos x="86" y="228"/>
              </a:cxn>
            </a:cxnLst>
            <a:rect l="0" t="0" r="r" b="b"/>
            <a:pathLst>
              <a:path w="346" h="348">
                <a:moveTo>
                  <a:pt x="22" y="326"/>
                </a:moveTo>
                <a:lnTo>
                  <a:pt x="346" y="326"/>
                </a:lnTo>
                <a:lnTo>
                  <a:pt x="346" y="348"/>
                </a:lnTo>
                <a:lnTo>
                  <a:pt x="0" y="348"/>
                </a:lnTo>
                <a:lnTo>
                  <a:pt x="0" y="0"/>
                </a:lnTo>
                <a:lnTo>
                  <a:pt x="22" y="0"/>
                </a:lnTo>
                <a:lnTo>
                  <a:pt x="22" y="64"/>
                </a:lnTo>
                <a:lnTo>
                  <a:pt x="42" y="64"/>
                </a:lnTo>
                <a:lnTo>
                  <a:pt x="42" y="86"/>
                </a:lnTo>
                <a:lnTo>
                  <a:pt x="22" y="86"/>
                </a:lnTo>
                <a:lnTo>
                  <a:pt x="22" y="130"/>
                </a:lnTo>
                <a:lnTo>
                  <a:pt x="42" y="130"/>
                </a:lnTo>
                <a:lnTo>
                  <a:pt x="42" y="152"/>
                </a:lnTo>
                <a:lnTo>
                  <a:pt x="22" y="152"/>
                </a:lnTo>
                <a:lnTo>
                  <a:pt x="22" y="196"/>
                </a:lnTo>
                <a:lnTo>
                  <a:pt x="42" y="196"/>
                </a:lnTo>
                <a:lnTo>
                  <a:pt x="42" y="218"/>
                </a:lnTo>
                <a:lnTo>
                  <a:pt x="22" y="218"/>
                </a:lnTo>
                <a:lnTo>
                  <a:pt x="22" y="260"/>
                </a:lnTo>
                <a:lnTo>
                  <a:pt x="42" y="260"/>
                </a:lnTo>
                <a:lnTo>
                  <a:pt x="42" y="282"/>
                </a:lnTo>
                <a:lnTo>
                  <a:pt x="22" y="282"/>
                </a:lnTo>
                <a:lnTo>
                  <a:pt x="22" y="326"/>
                </a:lnTo>
                <a:close/>
                <a:moveTo>
                  <a:pt x="64" y="228"/>
                </a:moveTo>
                <a:lnTo>
                  <a:pt x="64" y="228"/>
                </a:lnTo>
                <a:lnTo>
                  <a:pt x="66" y="222"/>
                </a:lnTo>
                <a:lnTo>
                  <a:pt x="68" y="216"/>
                </a:lnTo>
                <a:lnTo>
                  <a:pt x="70" y="210"/>
                </a:lnTo>
                <a:lnTo>
                  <a:pt x="74" y="204"/>
                </a:lnTo>
                <a:lnTo>
                  <a:pt x="78" y="200"/>
                </a:lnTo>
                <a:lnTo>
                  <a:pt x="84" y="198"/>
                </a:lnTo>
                <a:lnTo>
                  <a:pt x="90" y="196"/>
                </a:lnTo>
                <a:lnTo>
                  <a:pt x="98" y="196"/>
                </a:lnTo>
                <a:lnTo>
                  <a:pt x="98" y="196"/>
                </a:lnTo>
                <a:lnTo>
                  <a:pt x="106" y="196"/>
                </a:lnTo>
                <a:lnTo>
                  <a:pt x="136" y="160"/>
                </a:lnTo>
                <a:lnTo>
                  <a:pt x="136" y="160"/>
                </a:lnTo>
                <a:lnTo>
                  <a:pt x="132" y="150"/>
                </a:lnTo>
                <a:lnTo>
                  <a:pt x="130" y="142"/>
                </a:lnTo>
                <a:lnTo>
                  <a:pt x="130" y="142"/>
                </a:lnTo>
                <a:lnTo>
                  <a:pt x="130" y="134"/>
                </a:lnTo>
                <a:lnTo>
                  <a:pt x="132" y="128"/>
                </a:lnTo>
                <a:lnTo>
                  <a:pt x="136" y="122"/>
                </a:lnTo>
                <a:lnTo>
                  <a:pt x="140" y="118"/>
                </a:lnTo>
                <a:lnTo>
                  <a:pt x="144" y="114"/>
                </a:lnTo>
                <a:lnTo>
                  <a:pt x="150" y="110"/>
                </a:lnTo>
                <a:lnTo>
                  <a:pt x="156" y="110"/>
                </a:lnTo>
                <a:lnTo>
                  <a:pt x="162" y="108"/>
                </a:lnTo>
                <a:lnTo>
                  <a:pt x="162" y="108"/>
                </a:lnTo>
                <a:lnTo>
                  <a:pt x="168" y="110"/>
                </a:lnTo>
                <a:lnTo>
                  <a:pt x="174" y="110"/>
                </a:lnTo>
                <a:lnTo>
                  <a:pt x="180" y="114"/>
                </a:lnTo>
                <a:lnTo>
                  <a:pt x="186" y="118"/>
                </a:lnTo>
                <a:lnTo>
                  <a:pt x="190" y="122"/>
                </a:lnTo>
                <a:lnTo>
                  <a:pt x="192" y="128"/>
                </a:lnTo>
                <a:lnTo>
                  <a:pt x="194" y="134"/>
                </a:lnTo>
                <a:lnTo>
                  <a:pt x="194" y="142"/>
                </a:lnTo>
                <a:lnTo>
                  <a:pt x="194" y="142"/>
                </a:lnTo>
                <a:lnTo>
                  <a:pt x="194" y="150"/>
                </a:lnTo>
                <a:lnTo>
                  <a:pt x="232" y="180"/>
                </a:lnTo>
                <a:lnTo>
                  <a:pt x="232" y="180"/>
                </a:lnTo>
                <a:lnTo>
                  <a:pt x="240" y="176"/>
                </a:lnTo>
                <a:lnTo>
                  <a:pt x="250" y="174"/>
                </a:lnTo>
                <a:lnTo>
                  <a:pt x="250" y="174"/>
                </a:lnTo>
                <a:lnTo>
                  <a:pt x="254" y="174"/>
                </a:lnTo>
                <a:lnTo>
                  <a:pt x="290" y="98"/>
                </a:lnTo>
                <a:lnTo>
                  <a:pt x="290" y="98"/>
                </a:lnTo>
                <a:lnTo>
                  <a:pt x="284" y="88"/>
                </a:lnTo>
                <a:lnTo>
                  <a:pt x="282" y="82"/>
                </a:lnTo>
                <a:lnTo>
                  <a:pt x="282" y="76"/>
                </a:lnTo>
                <a:lnTo>
                  <a:pt x="282" y="76"/>
                </a:lnTo>
                <a:lnTo>
                  <a:pt x="282" y="70"/>
                </a:lnTo>
                <a:lnTo>
                  <a:pt x="284" y="64"/>
                </a:lnTo>
                <a:lnTo>
                  <a:pt x="288" y="58"/>
                </a:lnTo>
                <a:lnTo>
                  <a:pt x="292" y="52"/>
                </a:lnTo>
                <a:lnTo>
                  <a:pt x="296" y="48"/>
                </a:lnTo>
                <a:lnTo>
                  <a:pt x="302" y="46"/>
                </a:lnTo>
                <a:lnTo>
                  <a:pt x="308" y="44"/>
                </a:lnTo>
                <a:lnTo>
                  <a:pt x="314" y="44"/>
                </a:lnTo>
                <a:lnTo>
                  <a:pt x="314" y="44"/>
                </a:lnTo>
                <a:lnTo>
                  <a:pt x="320" y="44"/>
                </a:lnTo>
                <a:lnTo>
                  <a:pt x="328" y="46"/>
                </a:lnTo>
                <a:lnTo>
                  <a:pt x="332" y="48"/>
                </a:lnTo>
                <a:lnTo>
                  <a:pt x="338" y="52"/>
                </a:lnTo>
                <a:lnTo>
                  <a:pt x="342" y="58"/>
                </a:lnTo>
                <a:lnTo>
                  <a:pt x="344" y="64"/>
                </a:lnTo>
                <a:lnTo>
                  <a:pt x="346" y="70"/>
                </a:lnTo>
                <a:lnTo>
                  <a:pt x="346" y="76"/>
                </a:lnTo>
                <a:lnTo>
                  <a:pt x="346" y="76"/>
                </a:lnTo>
                <a:lnTo>
                  <a:pt x="346" y="82"/>
                </a:lnTo>
                <a:lnTo>
                  <a:pt x="344" y="88"/>
                </a:lnTo>
                <a:lnTo>
                  <a:pt x="342" y="94"/>
                </a:lnTo>
                <a:lnTo>
                  <a:pt x="338" y="98"/>
                </a:lnTo>
                <a:lnTo>
                  <a:pt x="332" y="102"/>
                </a:lnTo>
                <a:lnTo>
                  <a:pt x="328" y="106"/>
                </a:lnTo>
                <a:lnTo>
                  <a:pt x="320" y="108"/>
                </a:lnTo>
                <a:lnTo>
                  <a:pt x="314" y="108"/>
                </a:lnTo>
                <a:lnTo>
                  <a:pt x="314" y="108"/>
                </a:lnTo>
                <a:lnTo>
                  <a:pt x="310" y="108"/>
                </a:lnTo>
                <a:lnTo>
                  <a:pt x="272" y="184"/>
                </a:lnTo>
                <a:lnTo>
                  <a:pt x="272" y="184"/>
                </a:lnTo>
                <a:lnTo>
                  <a:pt x="280" y="194"/>
                </a:lnTo>
                <a:lnTo>
                  <a:pt x="282" y="200"/>
                </a:lnTo>
                <a:lnTo>
                  <a:pt x="282" y="206"/>
                </a:lnTo>
                <a:lnTo>
                  <a:pt x="282" y="206"/>
                </a:lnTo>
                <a:lnTo>
                  <a:pt x="282" y="212"/>
                </a:lnTo>
                <a:lnTo>
                  <a:pt x="280" y="218"/>
                </a:lnTo>
                <a:lnTo>
                  <a:pt x="276" y="224"/>
                </a:lnTo>
                <a:lnTo>
                  <a:pt x="272" y="230"/>
                </a:lnTo>
                <a:lnTo>
                  <a:pt x="268" y="234"/>
                </a:lnTo>
                <a:lnTo>
                  <a:pt x="262" y="236"/>
                </a:lnTo>
                <a:lnTo>
                  <a:pt x="256" y="238"/>
                </a:lnTo>
                <a:lnTo>
                  <a:pt x="250" y="238"/>
                </a:lnTo>
                <a:lnTo>
                  <a:pt x="250" y="238"/>
                </a:lnTo>
                <a:lnTo>
                  <a:pt x="242" y="238"/>
                </a:lnTo>
                <a:lnTo>
                  <a:pt x="236" y="236"/>
                </a:lnTo>
                <a:lnTo>
                  <a:pt x="230" y="234"/>
                </a:lnTo>
                <a:lnTo>
                  <a:pt x="226" y="230"/>
                </a:lnTo>
                <a:lnTo>
                  <a:pt x="222" y="224"/>
                </a:lnTo>
                <a:lnTo>
                  <a:pt x="220" y="218"/>
                </a:lnTo>
                <a:lnTo>
                  <a:pt x="218" y="212"/>
                </a:lnTo>
                <a:lnTo>
                  <a:pt x="216" y="206"/>
                </a:lnTo>
                <a:lnTo>
                  <a:pt x="216" y="206"/>
                </a:lnTo>
                <a:lnTo>
                  <a:pt x="218" y="196"/>
                </a:lnTo>
                <a:lnTo>
                  <a:pt x="180" y="168"/>
                </a:lnTo>
                <a:lnTo>
                  <a:pt x="180" y="168"/>
                </a:lnTo>
                <a:lnTo>
                  <a:pt x="172" y="172"/>
                </a:lnTo>
                <a:lnTo>
                  <a:pt x="162" y="174"/>
                </a:lnTo>
                <a:lnTo>
                  <a:pt x="162" y="174"/>
                </a:lnTo>
                <a:lnTo>
                  <a:pt x="152" y="172"/>
                </a:lnTo>
                <a:lnTo>
                  <a:pt x="124" y="210"/>
                </a:lnTo>
                <a:lnTo>
                  <a:pt x="124" y="210"/>
                </a:lnTo>
                <a:lnTo>
                  <a:pt x="128" y="218"/>
                </a:lnTo>
                <a:lnTo>
                  <a:pt x="130" y="228"/>
                </a:lnTo>
                <a:lnTo>
                  <a:pt x="130" y="228"/>
                </a:lnTo>
                <a:lnTo>
                  <a:pt x="130" y="234"/>
                </a:lnTo>
                <a:lnTo>
                  <a:pt x="128" y="240"/>
                </a:lnTo>
                <a:lnTo>
                  <a:pt x="124" y="246"/>
                </a:lnTo>
                <a:lnTo>
                  <a:pt x="120" y="250"/>
                </a:lnTo>
                <a:lnTo>
                  <a:pt x="116" y="254"/>
                </a:lnTo>
                <a:lnTo>
                  <a:pt x="110" y="258"/>
                </a:lnTo>
                <a:lnTo>
                  <a:pt x="104" y="260"/>
                </a:lnTo>
                <a:lnTo>
                  <a:pt x="98" y="260"/>
                </a:lnTo>
                <a:lnTo>
                  <a:pt x="98" y="260"/>
                </a:lnTo>
                <a:lnTo>
                  <a:pt x="90" y="260"/>
                </a:lnTo>
                <a:lnTo>
                  <a:pt x="84" y="258"/>
                </a:lnTo>
                <a:lnTo>
                  <a:pt x="78" y="254"/>
                </a:lnTo>
                <a:lnTo>
                  <a:pt x="74" y="250"/>
                </a:lnTo>
                <a:lnTo>
                  <a:pt x="70" y="246"/>
                </a:lnTo>
                <a:lnTo>
                  <a:pt x="68" y="240"/>
                </a:lnTo>
                <a:lnTo>
                  <a:pt x="66" y="234"/>
                </a:lnTo>
                <a:lnTo>
                  <a:pt x="64" y="228"/>
                </a:lnTo>
                <a:lnTo>
                  <a:pt x="64" y="228"/>
                </a:lnTo>
                <a:close/>
                <a:moveTo>
                  <a:pt x="304" y="76"/>
                </a:moveTo>
                <a:lnTo>
                  <a:pt x="304" y="76"/>
                </a:lnTo>
                <a:lnTo>
                  <a:pt x="304" y="80"/>
                </a:lnTo>
                <a:lnTo>
                  <a:pt x="306" y="84"/>
                </a:lnTo>
                <a:lnTo>
                  <a:pt x="310" y="86"/>
                </a:lnTo>
                <a:lnTo>
                  <a:pt x="314" y="86"/>
                </a:lnTo>
                <a:lnTo>
                  <a:pt x="314" y="86"/>
                </a:lnTo>
                <a:lnTo>
                  <a:pt x="318" y="86"/>
                </a:lnTo>
                <a:lnTo>
                  <a:pt x="322" y="84"/>
                </a:lnTo>
                <a:lnTo>
                  <a:pt x="324" y="80"/>
                </a:lnTo>
                <a:lnTo>
                  <a:pt x="326" y="76"/>
                </a:lnTo>
                <a:lnTo>
                  <a:pt x="326" y="76"/>
                </a:lnTo>
                <a:lnTo>
                  <a:pt x="324" y="72"/>
                </a:lnTo>
                <a:lnTo>
                  <a:pt x="322" y="68"/>
                </a:lnTo>
                <a:lnTo>
                  <a:pt x="318" y="66"/>
                </a:lnTo>
                <a:lnTo>
                  <a:pt x="314" y="64"/>
                </a:lnTo>
                <a:lnTo>
                  <a:pt x="314" y="64"/>
                </a:lnTo>
                <a:lnTo>
                  <a:pt x="310" y="66"/>
                </a:lnTo>
                <a:lnTo>
                  <a:pt x="306" y="68"/>
                </a:lnTo>
                <a:lnTo>
                  <a:pt x="304" y="72"/>
                </a:lnTo>
                <a:lnTo>
                  <a:pt x="304" y="76"/>
                </a:lnTo>
                <a:lnTo>
                  <a:pt x="304" y="76"/>
                </a:lnTo>
                <a:close/>
                <a:moveTo>
                  <a:pt x="238" y="206"/>
                </a:moveTo>
                <a:lnTo>
                  <a:pt x="238" y="206"/>
                </a:lnTo>
                <a:lnTo>
                  <a:pt x="240" y="210"/>
                </a:lnTo>
                <a:lnTo>
                  <a:pt x="242" y="214"/>
                </a:lnTo>
                <a:lnTo>
                  <a:pt x="244" y="216"/>
                </a:lnTo>
                <a:lnTo>
                  <a:pt x="250" y="218"/>
                </a:lnTo>
                <a:lnTo>
                  <a:pt x="250" y="218"/>
                </a:lnTo>
                <a:lnTo>
                  <a:pt x="254" y="216"/>
                </a:lnTo>
                <a:lnTo>
                  <a:pt x="256" y="214"/>
                </a:lnTo>
                <a:lnTo>
                  <a:pt x="260" y="210"/>
                </a:lnTo>
                <a:lnTo>
                  <a:pt x="260" y="206"/>
                </a:lnTo>
                <a:lnTo>
                  <a:pt x="260" y="206"/>
                </a:lnTo>
                <a:lnTo>
                  <a:pt x="260" y="202"/>
                </a:lnTo>
                <a:lnTo>
                  <a:pt x="256" y="198"/>
                </a:lnTo>
                <a:lnTo>
                  <a:pt x="254" y="196"/>
                </a:lnTo>
                <a:lnTo>
                  <a:pt x="250" y="196"/>
                </a:lnTo>
                <a:lnTo>
                  <a:pt x="250" y="196"/>
                </a:lnTo>
                <a:lnTo>
                  <a:pt x="244" y="196"/>
                </a:lnTo>
                <a:lnTo>
                  <a:pt x="242" y="198"/>
                </a:lnTo>
                <a:lnTo>
                  <a:pt x="240" y="202"/>
                </a:lnTo>
                <a:lnTo>
                  <a:pt x="238" y="206"/>
                </a:lnTo>
                <a:lnTo>
                  <a:pt x="238" y="206"/>
                </a:lnTo>
                <a:close/>
                <a:moveTo>
                  <a:pt x="152" y="142"/>
                </a:moveTo>
                <a:lnTo>
                  <a:pt x="152" y="142"/>
                </a:lnTo>
                <a:lnTo>
                  <a:pt x="152" y="146"/>
                </a:lnTo>
                <a:lnTo>
                  <a:pt x="154" y="148"/>
                </a:lnTo>
                <a:lnTo>
                  <a:pt x="158" y="152"/>
                </a:lnTo>
                <a:lnTo>
                  <a:pt x="162" y="152"/>
                </a:lnTo>
                <a:lnTo>
                  <a:pt x="162" y="152"/>
                </a:lnTo>
                <a:lnTo>
                  <a:pt x="166" y="152"/>
                </a:lnTo>
                <a:lnTo>
                  <a:pt x="170" y="148"/>
                </a:lnTo>
                <a:lnTo>
                  <a:pt x="172" y="146"/>
                </a:lnTo>
                <a:lnTo>
                  <a:pt x="174" y="142"/>
                </a:lnTo>
                <a:lnTo>
                  <a:pt x="174" y="142"/>
                </a:lnTo>
                <a:lnTo>
                  <a:pt x="172" y="136"/>
                </a:lnTo>
                <a:lnTo>
                  <a:pt x="170" y="134"/>
                </a:lnTo>
                <a:lnTo>
                  <a:pt x="166" y="130"/>
                </a:lnTo>
                <a:lnTo>
                  <a:pt x="162" y="130"/>
                </a:lnTo>
                <a:lnTo>
                  <a:pt x="162" y="130"/>
                </a:lnTo>
                <a:lnTo>
                  <a:pt x="158" y="130"/>
                </a:lnTo>
                <a:lnTo>
                  <a:pt x="154" y="134"/>
                </a:lnTo>
                <a:lnTo>
                  <a:pt x="152" y="136"/>
                </a:lnTo>
                <a:lnTo>
                  <a:pt x="152" y="142"/>
                </a:lnTo>
                <a:lnTo>
                  <a:pt x="152" y="142"/>
                </a:lnTo>
                <a:close/>
                <a:moveTo>
                  <a:pt x="86" y="228"/>
                </a:moveTo>
                <a:lnTo>
                  <a:pt x="86" y="228"/>
                </a:lnTo>
                <a:lnTo>
                  <a:pt x="88" y="232"/>
                </a:lnTo>
                <a:lnTo>
                  <a:pt x="90" y="236"/>
                </a:lnTo>
                <a:lnTo>
                  <a:pt x="92" y="238"/>
                </a:lnTo>
                <a:lnTo>
                  <a:pt x="98" y="238"/>
                </a:lnTo>
                <a:lnTo>
                  <a:pt x="98" y="238"/>
                </a:lnTo>
                <a:lnTo>
                  <a:pt x="102" y="238"/>
                </a:lnTo>
                <a:lnTo>
                  <a:pt x="104" y="236"/>
                </a:lnTo>
                <a:lnTo>
                  <a:pt x="108" y="232"/>
                </a:lnTo>
                <a:lnTo>
                  <a:pt x="108" y="228"/>
                </a:lnTo>
                <a:lnTo>
                  <a:pt x="108" y="228"/>
                </a:lnTo>
                <a:lnTo>
                  <a:pt x="108" y="224"/>
                </a:lnTo>
                <a:lnTo>
                  <a:pt x="104" y="220"/>
                </a:lnTo>
                <a:lnTo>
                  <a:pt x="102" y="218"/>
                </a:lnTo>
                <a:lnTo>
                  <a:pt x="98" y="218"/>
                </a:lnTo>
                <a:lnTo>
                  <a:pt x="98" y="218"/>
                </a:lnTo>
                <a:lnTo>
                  <a:pt x="92" y="218"/>
                </a:lnTo>
                <a:lnTo>
                  <a:pt x="90" y="220"/>
                </a:lnTo>
                <a:lnTo>
                  <a:pt x="88" y="224"/>
                </a:lnTo>
                <a:lnTo>
                  <a:pt x="86" y="228"/>
                </a:lnTo>
                <a:lnTo>
                  <a:pt x="86" y="2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843964" y="885373"/>
            <a:ext cx="615553" cy="2753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spc="600" dirty="0" smtClean="0">
                <a:solidFill>
                  <a:schemeClr val="bg2">
                    <a:lumMod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以及更多</a:t>
            </a:r>
            <a:r>
              <a:rPr lang="en-US" altLang="zh-CN" sz="2800" spc="600" dirty="0" smtClean="0">
                <a:solidFill>
                  <a:schemeClr val="bg2">
                    <a:lumMod val="2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……</a:t>
            </a:r>
            <a:endParaRPr lang="zh-CN" altLang="en-US" sz="2800" spc="600" dirty="0">
              <a:solidFill>
                <a:schemeClr val="bg2">
                  <a:lumMod val="2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90" y="1135298"/>
            <a:ext cx="3318750" cy="3847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05993" y="2940153"/>
            <a:ext cx="305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 smtClean="0"/>
              <a:t>课程回顾</a:t>
            </a:r>
            <a:endParaRPr lang="zh-CN" altLang="en-US" sz="2800" b="1" spc="3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348162" y="5200650"/>
            <a:ext cx="3523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4247" y="6288067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中国地质大学（北京）</a:t>
            </a:r>
            <a:endParaRPr lang="zh-CN" altLang="en-US" sz="14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982" y="5392455"/>
            <a:ext cx="5186035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spc="300" dirty="0">
                <a:latin typeface="+mj-ea"/>
                <a:ea typeface="+mj-ea"/>
              </a:rPr>
              <a:t>在长时间的探索中，我们留下了珍贵的课程资料及知识财富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52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1178</Words>
  <Application>Microsoft Office PowerPoint</Application>
  <PresentationFormat>自定义</PresentationFormat>
  <Paragraphs>135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z</cp:lastModifiedBy>
  <cp:revision>57</cp:revision>
  <dcterms:created xsi:type="dcterms:W3CDTF">2015-10-15T04:54:15Z</dcterms:created>
  <dcterms:modified xsi:type="dcterms:W3CDTF">2017-12-01T08:39:20Z</dcterms:modified>
</cp:coreProperties>
</file>