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57" r:id="rId3"/>
    <p:sldId id="267" r:id="rId4"/>
    <p:sldId id="275" r:id="rId5"/>
    <p:sldId id="284" r:id="rId6"/>
    <p:sldId id="262" r:id="rId7"/>
    <p:sldId id="277" r:id="rId8"/>
    <p:sldId id="279" r:id="rId9"/>
    <p:sldId id="285" r:id="rId10"/>
    <p:sldId id="281" r:id="rId11"/>
    <p:sldId id="286" r:id="rId12"/>
    <p:sldId id="288" r:id="rId13"/>
    <p:sldId id="289" r:id="rId14"/>
    <p:sldId id="290" r:id="rId15"/>
    <p:sldId id="291" r:id="rId16"/>
    <p:sldId id="271" r:id="rId17"/>
    <p:sldId id="274" r:id="rId18"/>
    <p:sldId id="273" r:id="rId19"/>
    <p:sldId id="282" r:id="rId20"/>
    <p:sldId id="29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69C"/>
    <a:srgbClr val="00BCFF"/>
    <a:srgbClr val="FFCD15"/>
    <a:srgbClr val="59DB3C"/>
    <a:srgbClr val="7CBAD7"/>
    <a:srgbClr val="D0001F"/>
    <a:srgbClr val="A27DE9"/>
    <a:srgbClr val="B4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0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PNY:SSC:Final%20Reports:Fall%202015%20Pieces:Chart%20Consultation%20by%20Class%20Yea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PNY:SSC:Final%20Reports:Fall%202015%20Pieces:Graph%20Sessions%20by%20Majo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353889516819"/>
          <c:y val="0.194611630627732"/>
          <c:w val="0.429116399388989"/>
          <c:h val="0.7169108141297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Tutoring Consultations </a:t>
            </a:r>
            <a:r>
              <a:rPr lang="en-US" sz="2800" dirty="0"/>
              <a:t>- Fall Semester</a:t>
            </a:r>
          </a:p>
        </c:rich>
      </c:tx>
      <c:layout>
        <c:manualLayout>
          <c:xMode val="edge"/>
          <c:yMode val="edge"/>
          <c:x val="0.198083122498914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9669072615923"/>
          <c:y val="0.215740740740741"/>
          <c:w val="0.587553149606299"/>
          <c:h val="0.67154345290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Consultations</c:v>
                </c:pt>
              </c:strCache>
            </c:strRef>
          </c:tx>
          <c:spPr>
            <a:solidFill>
              <a:srgbClr val="71ADFF"/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Sheet1!$A$12:$A$13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218.0</c:v>
                </c:pt>
                <c:pt idx="1">
                  <c:v>449.0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40"/>
        <c:axId val="2126121304"/>
        <c:axId val="2126124312"/>
      </c:barChart>
      <c:catAx>
        <c:axId val="212612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6124312"/>
        <c:crosses val="autoZero"/>
        <c:auto val="1"/>
        <c:lblAlgn val="ctr"/>
        <c:lblOffset val="100"/>
        <c:noMultiLvlLbl val="0"/>
      </c:catAx>
      <c:valAx>
        <c:axId val="2126124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26121304"/>
        <c:crosses val="autoZero"/>
        <c:crossBetween val="between"/>
      </c:valAx>
      <c:spPr>
        <a:solidFill>
          <a:schemeClr val="accent4">
            <a:lumMod val="60000"/>
            <a:lumOff val="4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4845BF-F56A-BB45-B719-4E512F805414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A631A0-9D5D-5C47-B27E-97C95D553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Voluntary Faculty Application for WF Program – This will help us fairly distribute fellows and make sure the teachers who are in the program are motivated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Student Intake Method – Teachers assign in-class writing on day one.  Use this to select lowest 1/3 students of all classes.  These students are given priority to sign-up with fellows.  Fellows can then contribute more effectively.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12-14 students:  Now that students are trained, instead of  working with 8 students they can work with 12-14.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40B6FF-3700-1D4A-8106-99795C325CB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A294-6FDC-1041-9BC0-09970E312A5D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6198-92DE-B145-9A35-246D78899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4C0E-E0E3-BB44-B435-D78075B947C2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C12D-A8AB-494A-AB76-6EBB98AE5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A8AEC-C5EA-5848-B733-EE4F3024242D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0DA3-0DC0-AA4D-B083-1D4748604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4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EAF2-4EC7-5845-A77E-A06463C0FF53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104C-12C7-5540-BDB6-A4B222B84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8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55CA-9DEE-9744-8A70-4BF024428FC2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7813-D545-9C47-9007-8AAA0E49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2D4D-881A-E649-B398-D7BBF59DE214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07A7-7437-E64F-84AA-2EAE2DA52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A222-B8D1-6440-AF71-8FA8C731C006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FC00-3BC6-1041-8CF0-3BEDFE804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0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9E45-1054-2E4F-BEB9-EBB1A7E73F3B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6C63-D29D-5F43-B6B0-B72E91A06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2137-B078-9E4D-9AE2-2B367BACE1ED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460B-D752-3744-B316-2F946D05F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0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F9AF-FDE6-D947-BD25-C7898EC568BD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0B3D-7877-7E43-84A8-D37D2FACA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B74A-19F4-F343-90CD-8DE9F540869C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CF3F-0B51-BA4E-8625-302136F68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0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7C2713-C3D6-5040-A053-D80BCD83DADE}" type="datetime1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434ED56F-0767-A645-B659-266FE2405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75" r:id="rId5"/>
    <p:sldLayoutId id="2147483768" r:id="rId6"/>
    <p:sldLayoutId id="2147483769" r:id="rId7"/>
    <p:sldLayoutId id="2147483776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Two Wri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58312"/>
            <a:ext cx="3410074" cy="22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 descr="SIG - Chess Clu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34" y="4541449"/>
            <a:ext cx="3088104" cy="231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Content Placeholder 3" descr="WF Group Photo 20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7" t="6796" r="2" b="3874"/>
          <a:stretch>
            <a:fillRect/>
          </a:stretch>
        </p:blipFill>
        <p:spPr bwMode="auto">
          <a:xfrm>
            <a:off x="1476375" y="5162"/>
            <a:ext cx="4695825" cy="254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65" name="Picture 3" descr="imag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25739" r="19690" b="32256"/>
          <a:stretch>
            <a:fillRect/>
          </a:stretch>
        </p:blipFill>
        <p:spPr bwMode="auto">
          <a:xfrm rot="5400000">
            <a:off x="-1239609" y="3948219"/>
            <a:ext cx="3873753" cy="19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 descr="SIG - Pos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04232" cy="300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SIG - Stock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22" y="8136"/>
            <a:ext cx="3518378" cy="26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WS - UK MB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4308"/>
          <a:stretch>
            <a:fillRect/>
          </a:stretch>
        </p:blipFill>
        <p:spPr bwMode="auto">
          <a:xfrm>
            <a:off x="6651633" y="2648550"/>
            <a:ext cx="2492368" cy="42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1640" y="2255198"/>
            <a:ext cx="5976664" cy="2232248"/>
          </a:xfrm>
          <a:prstGeom prst="rect">
            <a:avLst/>
          </a:prstGeom>
          <a:solidFill>
            <a:srgbClr val="B4E3F9"/>
          </a:solidFill>
          <a:ln/>
          <a:effectLst>
            <a:glow rad="203200">
              <a:schemeClr val="tx2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2" name="Title 1"/>
          <p:cNvSpPr>
            <a:spLocks noGrp="1"/>
          </p:cNvSpPr>
          <p:nvPr>
            <p:ph type="ctrTitle"/>
          </p:nvPr>
        </p:nvSpPr>
        <p:spPr>
          <a:xfrm>
            <a:off x="1187624" y="3039419"/>
            <a:ext cx="6192688" cy="1470025"/>
          </a:xfrm>
        </p:spPr>
        <p:txBody>
          <a:bodyPr/>
          <a:lstStyle/>
          <a:p>
            <a:pPr algn="ctr"/>
            <a:r>
              <a:rPr lang="en-US" sz="4800" u="sng" dirty="0">
                <a:solidFill>
                  <a:srgbClr val="FFFF00"/>
                </a:solidFill>
                <a:latin typeface="Arial" charset="0"/>
                <a:ea typeface="黑体" charset="0"/>
              </a:rPr>
              <a:t>Student Support </a:t>
            </a:r>
            <a:r>
              <a:rPr lang="en-US" sz="4800" u="sng" dirty="0" smtClean="0">
                <a:solidFill>
                  <a:srgbClr val="FFFF00"/>
                </a:solidFill>
                <a:latin typeface="Arial" charset="0"/>
                <a:ea typeface="黑体" charset="0"/>
              </a:rPr>
              <a:t>Activities: </a:t>
            </a:r>
            <a:r>
              <a:rPr lang="en-US" sz="4800" b="1" u="sng" dirty="0" smtClean="0">
                <a:solidFill>
                  <a:srgbClr val="FFFF00"/>
                </a:solidFill>
                <a:latin typeface="Arial" charset="0"/>
                <a:ea typeface="黑体" charset="0"/>
              </a:rPr>
              <a:t/>
            </a:r>
            <a:br>
              <a:rPr lang="en-US" sz="4800" b="1" u="sng" dirty="0" smtClean="0">
                <a:solidFill>
                  <a:srgbClr val="FFFF00"/>
                </a:solidFill>
                <a:latin typeface="Arial" charset="0"/>
                <a:ea typeface="黑体" charset="0"/>
              </a:rPr>
            </a:br>
            <a:r>
              <a:rPr lang="en-US" sz="4800" b="1" u="sng" dirty="0" smtClean="0">
                <a:solidFill>
                  <a:srgbClr val="FFFF00"/>
                </a:solidFill>
                <a:latin typeface="Arial" charset="0"/>
                <a:ea typeface="黑体" charset="0"/>
              </a:rPr>
              <a:t>Writing Fellows</a:t>
            </a:r>
            <a:endParaRPr lang="en-US" sz="4800" b="1" u="sng" dirty="0">
              <a:solidFill>
                <a:srgbClr val="FFFF00"/>
              </a:solidFill>
              <a:latin typeface="Arial" charset="0"/>
              <a:ea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72614" y="5079702"/>
            <a:ext cx="8382000" cy="1092498"/>
          </a:xfrm>
        </p:spPr>
        <p:txBody>
          <a:bodyPr/>
          <a:lstStyle/>
          <a:p>
            <a:r>
              <a:rPr lang="en-US" dirty="0">
                <a:latin typeface="Impact" charset="0"/>
              </a:rPr>
              <a:t>Fellows </a:t>
            </a:r>
            <a:r>
              <a:rPr lang="en-US" dirty="0" smtClean="0">
                <a:latin typeface="Impact" charset="0"/>
              </a:rPr>
              <a:t>matched </a:t>
            </a:r>
            <a:r>
              <a:rPr lang="en-US" dirty="0">
                <a:latin typeface="Impact" charset="0"/>
              </a:rPr>
              <a:t>to Students</a:t>
            </a:r>
          </a:p>
        </p:txBody>
      </p:sp>
      <p:pic>
        <p:nvPicPr>
          <p:cNvPr id="3" name="Content Placeholder 2" descr="Screen Shot 2017-09-15 at 10.56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8" r="-8798"/>
          <a:stretch>
            <a:fillRect/>
          </a:stretch>
        </p:blipFill>
        <p:spPr>
          <a:xfrm>
            <a:off x="178386" y="685800"/>
            <a:ext cx="8873160" cy="457102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902877"/>
            <a:ext cx="6781800" cy="996048"/>
          </a:xfrm>
        </p:spPr>
        <p:txBody>
          <a:bodyPr/>
          <a:lstStyle/>
          <a:p>
            <a:r>
              <a:rPr lang="en-US" dirty="0" smtClean="0"/>
              <a:t>Classroom View</a:t>
            </a:r>
            <a:endParaRPr lang="en-US" dirty="0"/>
          </a:p>
        </p:txBody>
      </p:sp>
      <p:pic>
        <p:nvPicPr>
          <p:cNvPr id="4" name="Content Placeholder 3" descr="Screen Shot 2017-09-15 at 10.58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25" r="-11825"/>
          <a:stretch>
            <a:fillRect/>
          </a:stretch>
        </p:blipFill>
        <p:spPr>
          <a:xfrm>
            <a:off x="119709" y="685799"/>
            <a:ext cx="8186091" cy="4217077"/>
          </a:xfrm>
        </p:spPr>
      </p:pic>
      <p:sp>
        <p:nvSpPr>
          <p:cNvPr id="5" name="TextBox 4"/>
          <p:cNvSpPr txBox="1"/>
          <p:nvPr/>
        </p:nvSpPr>
        <p:spPr>
          <a:xfrm>
            <a:off x="2032111" y="1382451"/>
            <a:ext cx="1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5427" y="695823"/>
            <a:ext cx="1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Fellows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7942" y="670570"/>
            <a:ext cx="1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4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866" y="4870727"/>
            <a:ext cx="4662436" cy="10603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Fellow Sessions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471" y="457200"/>
            <a:ext cx="3130188" cy="5715000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Fellows read students’ papers prior to student conferences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Fellows meet each of their students for 40 minutes during the drafting </a:t>
            </a:r>
            <a:r>
              <a:rPr lang="en-US" dirty="0" smtClean="0"/>
              <a:t>process and provide </a:t>
            </a:r>
            <a:r>
              <a:rPr lang="en-US" i="1" dirty="0" smtClean="0"/>
              <a:t>verbal</a:t>
            </a:r>
            <a:r>
              <a:rPr lang="en-US" dirty="0" smtClean="0"/>
              <a:t> and </a:t>
            </a:r>
            <a:r>
              <a:rPr lang="en-US" i="1" dirty="0" smtClean="0"/>
              <a:t>Written </a:t>
            </a:r>
            <a:r>
              <a:rPr lang="en-US" dirty="0" smtClean="0"/>
              <a:t>feedback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Fellows hold students conferences twice: prior to midterms &amp; prior to finals</a:t>
            </a:r>
            <a:endParaRPr lang="en-US" dirty="0"/>
          </a:p>
        </p:txBody>
      </p:sp>
      <p:pic>
        <p:nvPicPr>
          <p:cNvPr id="5" name="Content Placeholder 3" descr="Two Writ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2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320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39450"/>
            <a:ext cx="7543800" cy="3886200"/>
          </a:xfrm>
        </p:spPr>
        <p:txBody>
          <a:bodyPr/>
          <a:lstStyle/>
          <a:p>
            <a:r>
              <a:rPr lang="en-US" dirty="0" smtClean="0"/>
              <a:t>What is the quality of Peer Feedback? (</a:t>
            </a:r>
            <a:r>
              <a:rPr lang="en-US" dirty="0" err="1" smtClean="0"/>
              <a:t>Leki</a:t>
            </a:r>
            <a:r>
              <a:rPr lang="en-US" dirty="0" smtClean="0"/>
              <a:t>, 1990)	</a:t>
            </a:r>
          </a:p>
          <a:p>
            <a:endParaRPr lang="en-US" dirty="0"/>
          </a:p>
          <a:p>
            <a:r>
              <a:rPr lang="en-US" dirty="0" smtClean="0"/>
              <a:t>Students overwhelmingly prefer teacher Feedback (Zhang, 1995). Will students listen to Fellows?</a:t>
            </a:r>
          </a:p>
          <a:p>
            <a:endParaRPr lang="en-US" dirty="0"/>
          </a:p>
          <a:p>
            <a:r>
              <a:rPr lang="en-US" dirty="0" smtClean="0"/>
              <a:t>Will Fellows respect the independence of unsupervised meetings?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9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7-09-15 at 11.10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4" r="-9484"/>
          <a:stretch>
            <a:fillRect/>
          </a:stretch>
        </p:blipFill>
        <p:spPr>
          <a:xfrm>
            <a:off x="-900333" y="0"/>
            <a:ext cx="10702265" cy="57387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999" y="6097651"/>
            <a:ext cx="7726847" cy="867448"/>
          </a:xfrm>
        </p:spPr>
        <p:txBody>
          <a:bodyPr/>
          <a:lstStyle/>
          <a:p>
            <a:r>
              <a:rPr lang="en-US" dirty="0" smtClean="0"/>
              <a:t>Overheard in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lliot's Graph III S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7" r="-22677"/>
          <a:stretch>
            <a:fillRect/>
          </a:stretch>
        </p:blipFill>
        <p:spPr>
          <a:xfrm>
            <a:off x="-2114477" y="1"/>
            <a:ext cx="13312588" cy="6858000"/>
          </a:xfrm>
        </p:spPr>
      </p:pic>
    </p:spTree>
    <p:extLst>
      <p:ext uri="{BB962C8B-B14F-4D97-AF65-F5344CB8AC3E}">
        <p14:creationId xmlns:p14="http://schemas.microsoft.com/office/powerpoint/2010/main" val="387641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62000" y="412750"/>
            <a:ext cx="7361238" cy="922338"/>
          </a:xfrm>
        </p:spPr>
        <p:txBody>
          <a:bodyPr/>
          <a:lstStyle/>
          <a:p>
            <a:r>
              <a:rPr lang="en-US">
                <a:latin typeface="Impact" charset="0"/>
              </a:rPr>
              <a:t>Student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70088"/>
            <a:ext cx="7543800" cy="5232400"/>
          </a:xfrm>
        </p:spPr>
        <p:txBody>
          <a:bodyPr/>
          <a:lstStyle/>
          <a:p>
            <a:pPr>
              <a:buFont typeface="Wingdings" charset="2"/>
              <a:buChar char="u"/>
              <a:defRPr/>
            </a:pPr>
            <a:r>
              <a:rPr lang="en-US" sz="3200" dirty="0" smtClean="0"/>
              <a:t> 90% of students met Fellows</a:t>
            </a:r>
          </a:p>
          <a:p>
            <a:pPr>
              <a:buFont typeface="Wingdings" charset="2"/>
              <a:buChar char="u"/>
              <a:defRPr/>
            </a:pPr>
            <a:endParaRPr lang="en-US" sz="3200" dirty="0"/>
          </a:p>
          <a:p>
            <a:pPr>
              <a:buFont typeface="Wingdings" charset="2"/>
              <a:buChar char="u"/>
              <a:defRPr/>
            </a:pPr>
            <a:r>
              <a:rPr lang="en-US" sz="3200" dirty="0" smtClean="0"/>
              <a:t>91% of those agree the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200" dirty="0" smtClean="0"/>
              <a:t>    Fellows were helpful</a:t>
            </a:r>
          </a:p>
          <a:p>
            <a:pPr>
              <a:buFont typeface="Wingdings" charset="2"/>
              <a:buChar char="u"/>
              <a:defRPr/>
            </a:pPr>
            <a:endParaRPr lang="en-US" sz="3200" dirty="0" smtClean="0"/>
          </a:p>
          <a:p>
            <a:pPr>
              <a:buFont typeface="Wingdings" charset="2"/>
              <a:buChar char="u"/>
              <a:defRPr/>
            </a:pPr>
            <a:r>
              <a:rPr lang="en-US" sz="3200" dirty="0" smtClean="0"/>
              <a:t>Offered over minimum 229 1-on-1 hours for students ( 1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semester)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>
          <a:xfrm>
            <a:off x="1528763" y="393700"/>
            <a:ext cx="6781800" cy="944563"/>
          </a:xfrm>
        </p:spPr>
        <p:txBody>
          <a:bodyPr/>
          <a:lstStyle/>
          <a:p>
            <a:r>
              <a:rPr lang="en-US">
                <a:latin typeface="Impact" charset="0"/>
              </a:rPr>
              <a:t>Student Feedback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8825" y="1328738"/>
            <a:ext cx="3657600" cy="48434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Fellows </a:t>
            </a:r>
            <a:r>
              <a:rPr lang="en-US" dirty="0"/>
              <a:t>helped </a:t>
            </a:r>
            <a:r>
              <a:rPr lang="en-US" dirty="0" smtClean="0"/>
              <a:t>with hook, structure</a:t>
            </a:r>
            <a:r>
              <a:rPr lang="en-US" dirty="0"/>
              <a:t>, task response, academic </a:t>
            </a:r>
            <a:r>
              <a:rPr lang="en-US" dirty="0" smtClean="0"/>
              <a:t>language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Fellows could explain </a:t>
            </a:r>
            <a:r>
              <a:rPr lang="en-US" dirty="0" smtClean="0"/>
              <a:t>assignments </a:t>
            </a:r>
            <a:r>
              <a:rPr lang="en-US" dirty="0"/>
              <a:t>in Chinese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Students would like more time with fellows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0723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3" r="-9483"/>
          <a:stretch>
            <a:fillRect/>
          </a:stretch>
        </p:blipFill>
        <p:spPr>
          <a:xfrm>
            <a:off x="4645025" y="2095500"/>
            <a:ext cx="3657600" cy="304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62000" y="658813"/>
            <a:ext cx="6781800" cy="1092200"/>
          </a:xfrm>
        </p:spPr>
        <p:txBody>
          <a:bodyPr/>
          <a:lstStyle/>
          <a:p>
            <a:pPr algn="ctr"/>
            <a:r>
              <a:rPr lang="en-US" dirty="0">
                <a:latin typeface="Impact" charset="0"/>
              </a:rPr>
              <a:t>Changes for </a:t>
            </a:r>
            <a:r>
              <a:rPr lang="en-US" dirty="0" smtClean="0">
                <a:latin typeface="Impact" charset="0"/>
              </a:rPr>
              <a:t>Future</a:t>
            </a:r>
            <a:endParaRPr lang="en-US" dirty="0">
              <a:latin typeface="Impact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84163" y="1751013"/>
            <a:ext cx="8474075" cy="422275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</a:rPr>
              <a:t>Mandatory Fellow-Teacher Meetings to align Fellow and teacher priorities when reading.</a:t>
            </a:r>
            <a:endParaRPr lang="en-US" sz="2800" dirty="0">
              <a:latin typeface="Times New Roman" charset="0"/>
            </a:endParaRPr>
          </a:p>
          <a:p>
            <a:endParaRPr lang="en-US" sz="2800" dirty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“Expectations of a Session” 1-page paper given to all Fellows &amp; Students</a:t>
            </a:r>
            <a:r>
              <a:rPr lang="en-US" sz="2800" dirty="0" smtClean="0">
                <a:latin typeface="Times New Roman" charset="0"/>
              </a:rPr>
              <a:t>. (i.e. </a:t>
            </a:r>
            <a:r>
              <a:rPr lang="en-US" sz="2800" dirty="0" err="1" smtClean="0">
                <a:latin typeface="Times New Roman" charset="0"/>
              </a:rPr>
              <a:t>wechat</a:t>
            </a:r>
            <a:r>
              <a:rPr lang="en-US" sz="2800" dirty="0" smtClean="0">
                <a:latin typeface="Times New Roman" charset="0"/>
              </a:rPr>
              <a:t> sessions are forbidden, Fellows are expected to meet students </a:t>
            </a:r>
            <a:r>
              <a:rPr lang="en-US" sz="2800" i="1" dirty="0" smtClean="0">
                <a:latin typeface="Times New Roman" charset="0"/>
              </a:rPr>
              <a:t>only</a:t>
            </a:r>
            <a:r>
              <a:rPr lang="en-US" sz="2800" dirty="0" smtClean="0">
                <a:latin typeface="Times New Roman" charset="0"/>
              </a:rPr>
              <a:t> twice)</a:t>
            </a:r>
            <a:endParaRPr lang="en-US" sz="2800" dirty="0" smtClean="0">
              <a:latin typeface="Times New Roman" charset="0"/>
            </a:endParaRPr>
          </a:p>
          <a:p>
            <a:endParaRPr lang="en-US" sz="2800" dirty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Application </a:t>
            </a:r>
            <a:r>
              <a:rPr lang="en-US" sz="2800" dirty="0" smtClean="0">
                <a:latin typeface="Times New Roman" charset="0"/>
              </a:rPr>
              <a:t>&amp; Check list for </a:t>
            </a:r>
            <a:r>
              <a:rPr lang="en-US" sz="2800" dirty="0">
                <a:latin typeface="Times New Roman" charset="0"/>
              </a:rPr>
              <a:t>f</a:t>
            </a:r>
            <a:r>
              <a:rPr lang="en-US" sz="2800" dirty="0" smtClean="0">
                <a:latin typeface="Times New Roman" charset="0"/>
              </a:rPr>
              <a:t>aculty </a:t>
            </a:r>
            <a:r>
              <a:rPr lang="en-US" sz="2800" dirty="0" smtClean="0">
                <a:latin typeface="Times New Roman" charset="0"/>
              </a:rPr>
              <a:t>who want Fellows</a:t>
            </a:r>
            <a:endParaRPr lang="en-US" sz="2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6868372" cy="4896844"/>
          </a:xfrm>
          <a:prstGeom prst="rect">
            <a:avLst/>
          </a:prstGeom>
          <a:solidFill>
            <a:srgbClr val="AB06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/>
              <a:t>Writing Fellows</a:t>
            </a:r>
          </a:p>
          <a:p>
            <a:pPr algn="ctr">
              <a:defRPr/>
            </a:pPr>
            <a:endParaRPr lang="en-US" sz="2200" dirty="0" smtClean="0"/>
          </a:p>
          <a:p>
            <a:pPr algn="ctr">
              <a:defRPr/>
            </a:pPr>
            <a:r>
              <a:rPr lang="en-US" sz="2200" dirty="0" smtClean="0"/>
              <a:t>Provided 240 </a:t>
            </a:r>
            <a:r>
              <a:rPr lang="en-US" sz="2200" dirty="0"/>
              <a:t>1-on-1 </a:t>
            </a:r>
            <a:r>
              <a:rPr lang="en-US" sz="2200" dirty="0" smtClean="0"/>
              <a:t>hours </a:t>
            </a:r>
          </a:p>
          <a:p>
            <a:pPr algn="ctr">
              <a:defRPr/>
            </a:pPr>
            <a:r>
              <a:rPr lang="en-US" sz="2200" dirty="0" smtClean="0"/>
              <a:t>of student support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48000" y="2438400"/>
            <a:ext cx="2490788" cy="1778000"/>
          </a:xfrm>
          <a:prstGeom prst="ellipse">
            <a:avLst/>
          </a:prstGeom>
          <a:solidFill>
            <a:srgbClr val="CCFFCC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Support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8" name="Oval 7"/>
          <p:cNvSpPr/>
          <p:nvPr/>
        </p:nvSpPr>
        <p:spPr>
          <a:xfrm>
            <a:off x="3048000" y="539300"/>
            <a:ext cx="2601665" cy="1424438"/>
          </a:xfrm>
          <a:prstGeom prst="ellipse">
            <a:avLst/>
          </a:prstGeom>
          <a:solidFill>
            <a:srgbClr val="00B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Student Support Center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38788" y="4437063"/>
            <a:ext cx="2805363" cy="1430315"/>
          </a:xfrm>
          <a:prstGeom prst="ellipse">
            <a:avLst/>
          </a:prstGeom>
          <a:solidFill>
            <a:srgbClr val="59DB3C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Student Interest Groups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23913" y="1963738"/>
            <a:ext cx="1957387" cy="1185862"/>
          </a:xfrm>
          <a:prstGeom prst="ellipse">
            <a:avLst/>
          </a:prstGeom>
          <a:solidFill>
            <a:srgbClr val="A27DE9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Tutorials</a:t>
            </a:r>
          </a:p>
        </p:txBody>
      </p:sp>
      <p:sp>
        <p:nvSpPr>
          <p:cNvPr id="11" name="Oval 10"/>
          <p:cNvSpPr/>
          <p:nvPr/>
        </p:nvSpPr>
        <p:spPr>
          <a:xfrm>
            <a:off x="6013450" y="1963738"/>
            <a:ext cx="2459320" cy="1347714"/>
          </a:xfrm>
          <a:prstGeom prst="ellipse">
            <a:avLst/>
          </a:prstGeom>
          <a:solidFill>
            <a:srgbClr val="AB06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Writing Fellows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1252537" y="4437063"/>
            <a:ext cx="2155863" cy="1430315"/>
          </a:xfrm>
          <a:prstGeom prst="ellipse">
            <a:avLst/>
          </a:prstGeom>
          <a:solidFill>
            <a:srgbClr val="FFCD15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Workshops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0388" y="603600"/>
            <a:ext cx="941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1.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9665" y="1703696"/>
            <a:ext cx="941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cxnSp>
        <p:nvCxnSpPr>
          <p:cNvPr id="4" name="Straight Connector 3"/>
          <p:cNvCxnSpPr>
            <a:stCxn id="8" idx="4"/>
            <a:endCxn id="7" idx="0"/>
          </p:cNvCxnSpPr>
          <p:nvPr/>
        </p:nvCxnSpPr>
        <p:spPr>
          <a:xfrm flipH="1">
            <a:off x="4293394" y="1963738"/>
            <a:ext cx="55439" cy="474662"/>
          </a:xfrm>
          <a:prstGeom prst="line">
            <a:avLst/>
          </a:prstGeom>
          <a:ln>
            <a:solidFill>
              <a:srgbClr val="00B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38788" y="2909576"/>
            <a:ext cx="474662" cy="112525"/>
          </a:xfrm>
          <a:prstGeom prst="line">
            <a:avLst/>
          </a:prstGeom>
          <a:ln>
            <a:solidFill>
              <a:srgbClr val="00B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48292" y="4050902"/>
            <a:ext cx="601373" cy="723375"/>
          </a:xfrm>
          <a:prstGeom prst="line">
            <a:avLst/>
          </a:prstGeom>
          <a:ln>
            <a:solidFill>
              <a:srgbClr val="00B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</p:cNvCxnSpPr>
          <p:nvPr/>
        </p:nvCxnSpPr>
        <p:spPr>
          <a:xfrm flipH="1">
            <a:off x="2926080" y="3956018"/>
            <a:ext cx="486687" cy="657509"/>
          </a:xfrm>
          <a:prstGeom prst="line">
            <a:avLst/>
          </a:prstGeom>
          <a:ln>
            <a:solidFill>
              <a:srgbClr val="00B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" idx="5"/>
          </p:cNvCxnSpPr>
          <p:nvPr/>
        </p:nvCxnSpPr>
        <p:spPr>
          <a:xfrm flipH="1" flipV="1">
            <a:off x="2494647" y="2975935"/>
            <a:ext cx="553353" cy="173665"/>
          </a:xfrm>
          <a:prstGeom prst="line">
            <a:avLst/>
          </a:prstGeom>
          <a:ln>
            <a:solidFill>
              <a:srgbClr val="00B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F Group Photo 20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63" b="-1716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1136386"/>
            <a:ext cx="3710865" cy="6266828"/>
          </a:xfrm>
        </p:spPr>
        <p:txBody>
          <a:bodyPr>
            <a:normAutofit/>
          </a:bodyPr>
          <a:lstStyle/>
          <a:p>
            <a:r>
              <a:rPr lang="en-US" b="1" dirty="0" smtClean="0"/>
              <a:t>A Writing Fellows Program </a:t>
            </a:r>
          </a:p>
          <a:p>
            <a:pPr marL="457200" indent="-457200">
              <a:buAutoNum type="arabicParenR"/>
            </a:pPr>
            <a:r>
              <a:rPr lang="en-US" dirty="0" smtClean="0"/>
              <a:t>Provides Peer Review</a:t>
            </a:r>
          </a:p>
          <a:p>
            <a:pPr marL="457200" indent="-457200">
              <a:buAutoNum type="arabicParenR"/>
            </a:pPr>
            <a:r>
              <a:rPr lang="en-US" dirty="0" smtClean="0"/>
              <a:t>Develops Student Leaders</a:t>
            </a:r>
          </a:p>
          <a:p>
            <a:pPr marL="457200" indent="-457200">
              <a:buAutoNum type="arabicParenR"/>
            </a:pPr>
            <a:r>
              <a:rPr lang="en-US" dirty="0" smtClean="0"/>
              <a:t>Increases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a</a:t>
            </a:r>
            <a:r>
              <a:rPr lang="en-US" dirty="0" smtClean="0"/>
              <a:t>way from the teacher/classroom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Provides a safe space for Lower-level </a:t>
            </a:r>
            <a:r>
              <a:rPr lang="en-US" dirty="0" smtClean="0"/>
              <a:t>language </a:t>
            </a:r>
            <a:r>
              <a:rPr lang="en-US" dirty="0" smtClean="0"/>
              <a:t>students to ask questions</a:t>
            </a:r>
          </a:p>
          <a:p>
            <a:pPr marL="457200" indent="-457200">
              <a:buAutoNum type="arabicParenR"/>
            </a:pPr>
            <a:r>
              <a:rPr lang="en-US" dirty="0" smtClean="0"/>
              <a:t>Raises </a:t>
            </a:r>
            <a:r>
              <a:rPr lang="en-US" dirty="0" smtClean="0"/>
              <a:t>writing </a:t>
            </a:r>
            <a:r>
              <a:rPr lang="en-US" dirty="0"/>
              <a:t>q</a:t>
            </a:r>
            <a:r>
              <a:rPr lang="en-US" dirty="0" smtClean="0"/>
              <a:t>uality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Can be used across </a:t>
            </a:r>
            <a:r>
              <a:rPr lang="en-US" dirty="0" smtClean="0"/>
              <a:t>disciplines at undergraduate &amp; graduate levels</a:t>
            </a: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1430" y="618327"/>
            <a:ext cx="303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WF Expansion </a:t>
            </a:r>
            <a:r>
              <a:rPr lang="en-US" dirty="0" smtClean="0"/>
              <a:t>in 2016-17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1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7625" y="4572000"/>
            <a:ext cx="8552375" cy="1600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Impact" charset="0"/>
              </a:rPr>
              <a:t>Dramatic Growth in Need: Year </a:t>
            </a:r>
            <a:r>
              <a:rPr lang="en-US" sz="3600" b="1" dirty="0">
                <a:latin typeface="Impact" charset="0"/>
              </a:rPr>
              <a:t>2014 vs. 2015</a:t>
            </a:r>
            <a:endParaRPr lang="en-US" sz="3600" dirty="0">
              <a:latin typeface="Impact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90500" y="541904"/>
          <a:ext cx="8458120" cy="506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326679"/>
              </p:ext>
            </p:extLst>
          </p:nvPr>
        </p:nvGraphicFramePr>
        <p:xfrm>
          <a:off x="1420171" y="541904"/>
          <a:ext cx="7207868" cy="506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-39474" y="787400"/>
            <a:ext cx="2354611" cy="2202551"/>
          </a:xfrm>
          <a:prstGeom prst="ellipse">
            <a:avLst/>
          </a:prstGeom>
          <a:solidFill>
            <a:srgbClr val="00B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Student Support Center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156615" y="5257800"/>
            <a:ext cx="7097631" cy="1009029"/>
          </a:xfrm>
        </p:spPr>
        <p:txBody>
          <a:bodyPr/>
          <a:lstStyle/>
          <a:p>
            <a:r>
              <a:rPr lang="en-US" sz="4000" dirty="0">
                <a:latin typeface="Impact" charset="0"/>
              </a:rPr>
              <a:t>Semester Change 2014 </a:t>
            </a:r>
            <a:r>
              <a:rPr lang="en-US" sz="4000" dirty="0" err="1">
                <a:latin typeface="Impact" charset="0"/>
              </a:rPr>
              <a:t>vs</a:t>
            </a:r>
            <a:r>
              <a:rPr lang="en-US" sz="4000" dirty="0">
                <a:latin typeface="Impact" charset="0"/>
              </a:rPr>
              <a:t> </a:t>
            </a:r>
            <a:r>
              <a:rPr lang="en-US" sz="4000" dirty="0" smtClean="0">
                <a:latin typeface="Impact" charset="0"/>
              </a:rPr>
              <a:t>2015</a:t>
            </a:r>
            <a:endParaRPr lang="en-US" sz="4000" dirty="0">
              <a:latin typeface="Impact" charset="0"/>
            </a:endParaRPr>
          </a:p>
        </p:txBody>
      </p:sp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2679"/>
          <a:stretch>
            <a:fillRect/>
          </a:stretch>
        </p:blipFill>
        <p:spPr>
          <a:xfrm>
            <a:off x="166607" y="751984"/>
            <a:ext cx="8528050" cy="4684713"/>
          </a:xfrm>
        </p:spPr>
      </p:pic>
      <p:sp>
        <p:nvSpPr>
          <p:cNvPr id="2" name="TextBox 1"/>
          <p:cNvSpPr txBox="1"/>
          <p:nvPr/>
        </p:nvSpPr>
        <p:spPr>
          <a:xfrm>
            <a:off x="1156614" y="6266829"/>
            <a:ext cx="689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mpact" charset="0"/>
              </a:rPr>
              <a:t>(Tutoring Sessions by week)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98" y="3602075"/>
            <a:ext cx="7373146" cy="1600200"/>
          </a:xfrm>
        </p:spPr>
        <p:txBody>
          <a:bodyPr/>
          <a:lstStyle/>
          <a:p>
            <a:r>
              <a:rPr lang="en-US" dirty="0" smtClean="0"/>
              <a:t>Too many students,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Too few faculty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 enough writing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3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Impact" charset="0"/>
              </a:rPr>
              <a:t>New Program</a:t>
            </a:r>
            <a:endParaRPr lang="en-US" dirty="0">
              <a:latin typeface="Impact" charset="0"/>
            </a:endParaRPr>
          </a:p>
        </p:txBody>
      </p:sp>
      <p:sp>
        <p:nvSpPr>
          <p:cNvPr id="24578" name="Content Placeholder 5"/>
          <p:cNvSpPr>
            <a:spLocks noGrp="1"/>
          </p:cNvSpPr>
          <p:nvPr>
            <p:ph sz="half" idx="2"/>
          </p:nvPr>
        </p:nvSpPr>
        <p:spPr>
          <a:xfrm>
            <a:off x="4113213" y="960438"/>
            <a:ext cx="4914900" cy="37671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>
                <a:latin typeface="Times New Roman" charset="0"/>
              </a:rPr>
              <a:t>]</a:t>
            </a:r>
          </a:p>
        </p:txBody>
      </p:sp>
      <p:sp>
        <p:nvSpPr>
          <p:cNvPr id="5" name="Oval 4"/>
          <p:cNvSpPr/>
          <p:nvPr/>
        </p:nvSpPr>
        <p:spPr>
          <a:xfrm>
            <a:off x="2627313" y="1087438"/>
            <a:ext cx="3503612" cy="3484562"/>
          </a:xfrm>
          <a:prstGeom prst="ellipse">
            <a:avLst/>
          </a:prstGeom>
          <a:solidFill>
            <a:srgbClr val="AB06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Writing Fellows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62000" y="4616450"/>
            <a:ext cx="6781800" cy="1600200"/>
          </a:xfrm>
        </p:spPr>
        <p:txBody>
          <a:bodyPr/>
          <a:lstStyle/>
          <a:p>
            <a:pPr algn="ctr"/>
            <a:r>
              <a:rPr lang="en-US" dirty="0" smtClean="0">
                <a:latin typeface="Impact" charset="0"/>
              </a:rPr>
              <a:t>Writing Fellows - Pilot</a:t>
            </a:r>
            <a:endParaRPr lang="en-US" dirty="0">
              <a:latin typeface="Impact" charset="0"/>
            </a:endParaRPr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6775"/>
          <a:stretch>
            <a:fillRect/>
          </a:stretch>
        </p:blipFill>
        <p:spPr>
          <a:xfrm>
            <a:off x="-4763" y="685800"/>
            <a:ext cx="9209088" cy="4743450"/>
          </a:xfrm>
        </p:spPr>
      </p:pic>
      <p:sp>
        <p:nvSpPr>
          <p:cNvPr id="2" name="TextBox 1"/>
          <p:cNvSpPr txBox="1"/>
          <p:nvPr/>
        </p:nvSpPr>
        <p:spPr>
          <a:xfrm>
            <a:off x="900333" y="6216650"/>
            <a:ext cx="752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&amp; Train 15 Talented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year students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762000" y="412750"/>
            <a:ext cx="6781800" cy="989013"/>
          </a:xfrm>
        </p:spPr>
        <p:txBody>
          <a:bodyPr/>
          <a:lstStyle/>
          <a:p>
            <a:pPr algn="ctr"/>
            <a:r>
              <a:rPr lang="en-US">
                <a:latin typeface="Impact" charset="0"/>
              </a:rPr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50359"/>
            <a:ext cx="8017496" cy="3257460"/>
          </a:xfrm>
        </p:spPr>
        <p:txBody>
          <a:bodyPr/>
          <a:lstStyle/>
          <a:p>
            <a:pPr lvl="1">
              <a:defRPr/>
            </a:pPr>
            <a:r>
              <a:rPr lang="en-US" sz="2800" dirty="0" smtClean="0"/>
              <a:t>1  Writing Process</a:t>
            </a:r>
          </a:p>
          <a:p>
            <a:pPr lvl="1">
              <a:defRPr/>
            </a:pPr>
            <a:r>
              <a:rPr lang="en-US" sz="2800" dirty="0" smtClean="0"/>
              <a:t>2 Tutoring </a:t>
            </a:r>
            <a:r>
              <a:rPr lang="en-US" sz="2800" dirty="0" smtClean="0"/>
              <a:t>Techniques I</a:t>
            </a:r>
            <a:endParaRPr lang="en-US" sz="2800" dirty="0" smtClean="0"/>
          </a:p>
          <a:p>
            <a:pPr lvl="1">
              <a:defRPr/>
            </a:pPr>
            <a:r>
              <a:rPr lang="en-US" sz="2800" dirty="0" smtClean="0"/>
              <a:t>3 </a:t>
            </a:r>
            <a:r>
              <a:rPr lang="en-US" sz="2800" dirty="0" smtClean="0"/>
              <a:t>Tutoring Techniques II</a:t>
            </a:r>
            <a:endParaRPr lang="en-US" sz="2800" dirty="0" smtClean="0"/>
          </a:p>
          <a:p>
            <a:pPr lvl="1">
              <a:defRPr/>
            </a:pPr>
            <a:r>
              <a:rPr lang="en-US" sz="2800" dirty="0" smtClean="0"/>
              <a:t>4 </a:t>
            </a:r>
            <a:r>
              <a:rPr lang="en-US" sz="2800" dirty="0" smtClean="0"/>
              <a:t>Narrative Structure &amp; Rubric</a:t>
            </a:r>
            <a:endParaRPr lang="en-US" sz="2800" dirty="0" smtClean="0"/>
          </a:p>
          <a:p>
            <a:pPr marL="1143000" lvl="4" indent="0">
              <a:buFont typeface="Arial" charset="0"/>
              <a:buNone/>
              <a:defRPr/>
            </a:pPr>
            <a:r>
              <a:rPr lang="en-US" sz="2800" b="1" dirty="0" smtClean="0"/>
              <a:t>Mid-term</a:t>
            </a:r>
          </a:p>
          <a:p>
            <a:pPr lvl="1">
              <a:defRPr/>
            </a:pPr>
            <a:r>
              <a:rPr lang="en-US" sz="2800" dirty="0" smtClean="0"/>
              <a:t>5 Feedback about Student Sessions</a:t>
            </a:r>
          </a:p>
          <a:p>
            <a:pPr lvl="1">
              <a:defRPr/>
            </a:pPr>
            <a:r>
              <a:rPr lang="en-US" sz="2800" dirty="0" smtClean="0"/>
              <a:t>6 Understanding Teachers Fin </a:t>
            </a:r>
            <a:r>
              <a:rPr lang="en-US" sz="2800" dirty="0" smtClean="0"/>
              <a:t>Rubric</a:t>
            </a:r>
          </a:p>
          <a:p>
            <a:pPr lvl="1">
              <a:defRPr/>
            </a:pPr>
            <a:r>
              <a:rPr lang="en-US" sz="2800" dirty="0" smtClean="0"/>
              <a:t>7.  Feedback Conversation (Optional) </a:t>
            </a:r>
            <a:endParaRPr lang="en-US" sz="2800" dirty="0" smtClean="0"/>
          </a:p>
          <a:p>
            <a:pPr marL="320675" lvl="1" indent="0">
              <a:buFont typeface="Arial" charset="0"/>
              <a:buNone/>
              <a:defRPr/>
            </a:pPr>
            <a:r>
              <a:rPr lang="en-US" dirty="0" smtClean="0"/>
              <a:t>                      Each session is 1.5 </a:t>
            </a:r>
            <a:r>
              <a:rPr lang="en-US" dirty="0" err="1" smtClean="0"/>
              <a:t>hrs</a:t>
            </a:r>
            <a:r>
              <a:rPr lang="en-US" dirty="0" smtClean="0"/>
              <a:t>*</a:t>
            </a:r>
            <a:endParaRPr lang="en-US" sz="26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16240" cy="1600200"/>
          </a:xfrm>
        </p:spPr>
        <p:txBody>
          <a:bodyPr/>
          <a:lstStyle/>
          <a:p>
            <a:r>
              <a:rPr lang="en-US" dirty="0" smtClean="0"/>
              <a:t>Fellows put in teams;</a:t>
            </a:r>
            <a:br>
              <a:rPr lang="en-US" dirty="0" smtClean="0"/>
            </a:br>
            <a:r>
              <a:rPr lang="en-US" dirty="0" smtClean="0"/>
              <a:t>Teams matched to teachers</a:t>
            </a:r>
            <a:endParaRPr lang="en-US" dirty="0"/>
          </a:p>
        </p:txBody>
      </p:sp>
      <p:pic>
        <p:nvPicPr>
          <p:cNvPr id="6" name="Content Placeholder 5" descr="Screen Shot 2017-09-15 at 10.54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2" r="-10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420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886</TotalTime>
  <Words>474</Words>
  <Application>Microsoft Macintosh PowerPoint</Application>
  <PresentationFormat>On-screen Show (4:3)</PresentationFormat>
  <Paragraphs>92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Student Support Activities:  Writing Fellows</vt:lpstr>
      <vt:lpstr>PowerPoint Presentation</vt:lpstr>
      <vt:lpstr>Dramatic Growth in Need: Year 2014 vs. 2015</vt:lpstr>
      <vt:lpstr>Semester Change 2014 vs 2015</vt:lpstr>
      <vt:lpstr>Too many students,   Too few faculty  Not enough writing help</vt:lpstr>
      <vt:lpstr>New Program</vt:lpstr>
      <vt:lpstr>Writing Fellows - Pilot</vt:lpstr>
      <vt:lpstr>TRAINING</vt:lpstr>
      <vt:lpstr>Fellows put in teams; Teams matched to teachers</vt:lpstr>
      <vt:lpstr>Fellows matched to Students</vt:lpstr>
      <vt:lpstr>Classroom View</vt:lpstr>
      <vt:lpstr>Fellow Sessions</vt:lpstr>
      <vt:lpstr>Concerns</vt:lpstr>
      <vt:lpstr>Overheard in Observation</vt:lpstr>
      <vt:lpstr>PowerPoint Presentation</vt:lpstr>
      <vt:lpstr>Student Surveys</vt:lpstr>
      <vt:lpstr>Student Feedback</vt:lpstr>
      <vt:lpstr>Changes for Future</vt:lpstr>
      <vt:lpstr>PowerPoint Presentation</vt:lpstr>
      <vt:lpstr>PowerPoint Presentation</vt:lpstr>
    </vt:vector>
  </TitlesOfParts>
  <Company>Teachers College 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Support Activities</dc:title>
  <dc:creator>Elliot Hirshon</dc:creator>
  <cp:lastModifiedBy>Elliot Hirshon</cp:lastModifiedBy>
  <cp:revision>61</cp:revision>
  <dcterms:created xsi:type="dcterms:W3CDTF">2015-12-02T15:27:29Z</dcterms:created>
  <dcterms:modified xsi:type="dcterms:W3CDTF">2017-09-19T14:48:25Z</dcterms:modified>
</cp:coreProperties>
</file>