
<file path=[Content_Types].xml><?xml version="1.0" encoding="utf-8"?>
<Types xmlns="http://schemas.openxmlformats.org/package/2006/content-types">
  <Default Extension="jpeg" ContentType="image/jpeg"/>
  <Default Extension="xlsx" ContentType="application/vnd.openxmlformats-officedocument.spreadsheetml.sheet"/>
  <Default Extension="wdp" ContentType="image/vnd.ms-photo"/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6" r:id="rId3"/>
    <p:sldId id="257" r:id="rId4"/>
    <p:sldId id="258" r:id="rId5"/>
    <p:sldId id="267" r:id="rId6"/>
    <p:sldId id="397" r:id="rId8"/>
    <p:sldId id="398" r:id="rId9"/>
    <p:sldId id="399" r:id="rId10"/>
    <p:sldId id="309" r:id="rId11"/>
    <p:sldId id="259" r:id="rId12"/>
    <p:sldId id="311" r:id="rId13"/>
    <p:sldId id="363" r:id="rId14"/>
    <p:sldId id="378" r:id="rId15"/>
    <p:sldId id="316" r:id="rId16"/>
    <p:sldId id="315" r:id="rId17"/>
    <p:sldId id="395" r:id="rId18"/>
    <p:sldId id="394" r:id="rId19"/>
    <p:sldId id="337" r:id="rId20"/>
    <p:sldId id="393" r:id="rId21"/>
    <p:sldId id="338" r:id="rId22"/>
    <p:sldId id="317" r:id="rId23"/>
    <p:sldId id="318" r:id="rId24"/>
    <p:sldId id="335" r:id="rId25"/>
    <p:sldId id="336" r:id="rId26"/>
    <p:sldId id="400" r:id="rId27"/>
    <p:sldId id="362" r:id="rId28"/>
    <p:sldId id="261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461F"/>
    <a:srgbClr val="338EA1"/>
    <a:srgbClr val="006376"/>
    <a:srgbClr val="014F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469" autoAdjust="0"/>
  </p:normalViewPr>
  <p:slideViewPr>
    <p:cSldViewPr snapToGrid="0" showGuides="1">
      <p:cViewPr varScale="1">
        <p:scale>
          <a:sx n="113" d="100"/>
          <a:sy n="113" d="100"/>
        </p:scale>
        <p:origin x="474" y="114"/>
      </p:cViewPr>
      <p:guideLst>
        <p:guide pos="3775"/>
        <p:guide orient="horz" pos="2430"/>
        <p:guide orient="horz" pos="1651"/>
        <p:guide orient="horz" pos="2753"/>
        <p:guide orient="horz" pos="4182"/>
        <p:guide pos="250"/>
        <p:guide pos="7035"/>
      </p:guideLst>
    </p:cSldViewPr>
  </p:slideViewPr>
  <p:notesTextViewPr>
    <p:cViewPr>
      <p:scale>
        <a:sx n="25" d="100"/>
        <a:sy n="25" d="100"/>
      </p:scale>
      <p:origin x="0" y="-306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 defTabSz="914400">
              <a:defRPr lang="zh-CN" sz="1800" b="0" i="0" u="none" strike="noStrike" kern="1200" spc="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r>
              <a:rPr sz="1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2016级会计学专业毕业生就业情况</a:t>
            </a:r>
            <a:endParaRPr sz="18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c:rich>
      </c:tx>
      <c:layout>
        <c:manualLayout>
          <c:xMode val="edge"/>
          <c:yMode val="edge"/>
          <c:x val="0.0778136088811209"/>
          <c:y val="0.00571973307912297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0484171892809471"/>
          <c:y val="0.169266943062288"/>
          <c:w val="0.605318039624609"/>
          <c:h val="0.825013323858589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2016级会计学专业毕业生就业情况统计</c:v>
                </c:pt>
              </c:strCache>
            </c:strRef>
          </c:tx>
          <c:spPr/>
          <c:explosion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defRPr>
                </a:pPr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Sheet1!$A$2:$A$5</c15:sqref>
                  </c15:fullRef>
                </c:ext>
              </c:extLst>
              <c:f>Sheet1!$A$2:$A$3</c:f>
              <c:strCache>
                <c:ptCount val="2"/>
                <c:pt idx="0">
                  <c:v>就业人数:1528</c:v>
                </c:pt>
                <c:pt idx="1">
                  <c:v>未就业人数:28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Sheet1!$B$2:$B$5</c15:sqref>
                  </c15:fullRef>
                </c:ext>
              </c:extLst>
              <c:f>Sheet1!$B$2:$B$3</c:f>
              <c:numCache>
                <c:formatCode>General</c:formatCode>
                <c:ptCount val="2"/>
                <c:pt idx="0">
                  <c:v>1528</c:v>
                </c:pt>
                <c:pt idx="1">
                  <c:v>28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zh-CN" sz="1600" b="0" i="0" u="none" strike="noStrike" kern="12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</a:p>
        </c:txPr>
      </c:legendEntry>
      <c:legendEntry>
        <c:idx val="1"/>
        <c:txPr>
          <a:bodyPr rot="0" spcFirstLastPara="0" vertOverflow="ellipsis" vert="horz" wrap="square" anchor="ctr" anchorCtr="1"/>
          <a:lstStyle/>
          <a:p>
            <a:pPr>
              <a:defRPr lang="zh-CN" sz="1600" b="0" i="0" u="none" strike="noStrike" kern="12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</a:p>
        </c:txPr>
      </c:legendEntry>
      <c:layout>
        <c:manualLayout>
          <c:xMode val="edge"/>
          <c:yMode val="edge"/>
          <c:x val="0.650827073403241"/>
          <c:y val="0.485733333333333"/>
          <c:w val="0.1856"/>
          <c:h val="0.271866666666667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96F192-8F03-4479-A00D-9B07D7A5FE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224775-D816-48A8-8B0E-88C9708D7B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24775-D816-48A8-8B0E-88C9708D7B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24775-D816-48A8-8B0E-88C9708D7B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24775-D816-48A8-8B0E-88C9708D7B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24775-D816-48A8-8B0E-88C9708D7B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24775-D816-48A8-8B0E-88C9708D7B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24775-D816-48A8-8B0E-88C9708D7B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24775-D816-48A8-8B0E-88C9708D7B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24775-D816-48A8-8B0E-88C9708D7B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24775-D816-48A8-8B0E-88C9708D7B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24775-D816-48A8-8B0E-88C9708D7B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24775-D816-48A8-8B0E-88C9708D7B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24775-D816-48A8-8B0E-88C9708D7B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24775-D816-48A8-8B0E-88C9708D7B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24775-D816-48A8-8B0E-88C9708D7B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24775-D816-48A8-8B0E-88C9708D7B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24775-D816-48A8-8B0E-88C9708D7B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24775-D816-48A8-8B0E-88C9708D7B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24775-D816-48A8-8B0E-88C9708D7B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3A9C7-DB65-4BB4-B8EC-37AC925293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2C195-EFD2-4A7E-B20E-5C0830BDE12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3A9C7-DB65-4BB4-B8EC-37AC925293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2C195-EFD2-4A7E-B20E-5C0830BDE12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 Work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527895" y="1600200"/>
            <a:ext cx="1828800" cy="1828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Team Image</a:t>
            </a:r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2401882" y="1600200"/>
            <a:ext cx="1828800" cy="1828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Team Image</a:t>
            </a:r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527895" y="3470119"/>
            <a:ext cx="1828800" cy="1828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Team Image</a:t>
            </a:r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2401882" y="3470119"/>
            <a:ext cx="1828800" cy="1828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Team Image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3A9C7-DB65-4BB4-B8EC-37AC925293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2C195-EFD2-4A7E-B20E-5C0830BDE12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3A9C7-DB65-4BB4-B8EC-37AC925293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2C195-EFD2-4A7E-B20E-5C0830BDE12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3A9C7-DB65-4BB4-B8EC-37AC925293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2C195-EFD2-4A7E-B20E-5C0830BDE12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3A9C7-DB65-4BB4-B8EC-37AC925293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2C195-EFD2-4A7E-B20E-5C0830BDE12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3A9C7-DB65-4BB4-B8EC-37AC925293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2C195-EFD2-4A7E-B20E-5C0830BDE12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3A9C7-DB65-4BB4-B8EC-37AC925293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2C195-EFD2-4A7E-B20E-5C0830BDE12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63A9C7-DB65-4BB4-B8EC-37AC925293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2C195-EFD2-4A7E-B20E-5C0830BDE12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.png"/><Relationship Id="rId2" Type="http://schemas.microsoft.com/office/2007/relationships/hdphoto" Target="../media/hdphoto1.wdp"/><Relationship Id="rId1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1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3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5.jpeg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.png"/><Relationship Id="rId2" Type="http://schemas.microsoft.com/office/2007/relationships/hdphoto" Target="../media/hdphoto1.wdp"/><Relationship Id="rId1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2.png"/><Relationship Id="rId7" Type="http://schemas.openxmlformats.org/officeDocument/2006/relationships/image" Target="../media/image31.png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0" Type="http://schemas.openxmlformats.org/officeDocument/2006/relationships/notesSlide" Target="../notesSlides/notesSlide15.xml"/><Relationship Id="rId1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jpeg"/><Relationship Id="rId8" Type="http://schemas.openxmlformats.org/officeDocument/2006/relationships/image" Target="../media/image39.jpeg"/><Relationship Id="rId7" Type="http://schemas.openxmlformats.org/officeDocument/2006/relationships/image" Target="../media/image38.jpeg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1" Type="http://schemas.openxmlformats.org/officeDocument/2006/relationships/notesSlide" Target="../notesSlides/notesSlide16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microsoft.com/office/2007/relationships/hdphoto" Target="../media/hdphoto1.wdp"/><Relationship Id="rId1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.png"/><Relationship Id="rId2" Type="http://schemas.microsoft.com/office/2007/relationships/hdphoto" Target="../media/hdphoto1.wdp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.emf"/><Relationship Id="rId3" Type="http://schemas.openxmlformats.org/officeDocument/2006/relationships/image" Target="../media/image10.emf"/><Relationship Id="rId2" Type="http://schemas.openxmlformats.org/officeDocument/2006/relationships/image" Target="../media/image2.png"/><Relationship Id="rId1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.png"/><Relationship Id="rId2" Type="http://schemas.microsoft.com/office/2007/relationships/hdphoto" Target="../media/hdphoto1.wdp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522095" y="2481580"/>
            <a:ext cx="10222865" cy="1070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dist"/>
            <a:r>
              <a:rPr lang="zh-CN" altLang="en-US" sz="6000" b="1" cap="none" spc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 Narrow" panose="020B0606020202030204" pitchFamily="34" charset="0"/>
                <a:ea typeface="微软雅黑" panose="020B0503020204020204" pitchFamily="34" charset="-122"/>
              </a:rPr>
              <a:t>《成本会计》</a:t>
            </a:r>
            <a:r>
              <a:rPr lang="zh-CN" altLang="en-US" sz="6000" b="1" cap="none" spc="0">
                <a:ln w="0"/>
                <a:solidFill>
                  <a:schemeClr val="bg1"/>
                </a:solidFill>
                <a:latin typeface="Arial Narrow" panose="020B0606020202030204" pitchFamily="34" charset="0"/>
                <a:ea typeface="微软雅黑" panose="020B0503020204020204" pitchFamily="34" charset="-122"/>
              </a:rPr>
              <a:t>应用型课程建设</a:t>
            </a:r>
            <a:endParaRPr lang="zh-CN" altLang="en-US" sz="6000" b="1" cap="none" spc="0">
              <a:ln w="0"/>
              <a:solidFill>
                <a:schemeClr val="bg1"/>
              </a:solidFill>
              <a:latin typeface="Arial Narrow" panose="020B0606020202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1053465" y="4934585"/>
            <a:ext cx="3713480" cy="128016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338EA1"/>
              </a:gs>
              <a:gs pos="100000">
                <a:srgbClr val="006376"/>
              </a:gs>
            </a:gsLst>
            <a:lin ang="5400000" scaled="1"/>
          </a:gradFill>
          <a:ln>
            <a:noFill/>
          </a:ln>
          <a:effectLst>
            <a:outerShdw blurRad="190500" dist="63500" dir="5400000" algn="t" rotWithShape="0">
              <a:srgbClr val="338EA1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0" algn="l" eaLnBrk="0" hangingPunct="0"/>
            <a:r>
              <a:rPr lang="en-US" altLang="zh-CN" sz="4000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   </a:t>
            </a:r>
            <a:r>
              <a:rPr lang="zh-CN" altLang="en-US" sz="4000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会计学院</a:t>
            </a:r>
            <a:endParaRPr lang="zh-CN" altLang="en-US" sz="4000" dirty="0"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  <a:p>
            <a:pPr lvl="0" indent="0" algn="l" eaLnBrk="0" hangingPunct="0"/>
            <a:r>
              <a: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  汇报人：李丹</a:t>
            </a:r>
            <a:endParaRPr lang="zh-CN" altLang="en-US"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15" y="214630"/>
            <a:ext cx="3711575" cy="831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581910" y="4686935"/>
            <a:ext cx="298450" cy="301625"/>
          </a:xfrm>
          <a:prstGeom prst="ellipse">
            <a:avLst/>
          </a:prstGeom>
          <a:noFill/>
          <a:ln w="19050">
            <a:solidFill>
              <a:srgbClr val="338E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2931160" y="4832350"/>
            <a:ext cx="3013710" cy="571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olid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8" idx="6"/>
            <a:endCxn id="9" idx="2"/>
          </p:cNvCxnSpPr>
          <p:nvPr/>
        </p:nvCxnSpPr>
        <p:spPr>
          <a:xfrm>
            <a:off x="6292215" y="4857115"/>
            <a:ext cx="321564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olid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reeform 28"/>
          <p:cNvSpPr/>
          <p:nvPr/>
        </p:nvSpPr>
        <p:spPr>
          <a:xfrm>
            <a:off x="2573020" y="5152390"/>
            <a:ext cx="320040" cy="294640"/>
          </a:xfrm>
          <a:custGeom>
            <a:avLst/>
            <a:gdLst/>
            <a:ahLst/>
            <a:cxnLst/>
            <a:rect l="l" t="t" r="r" b="b"/>
            <a:pathLst>
              <a:path w="228600" h="195943">
                <a:moveTo>
                  <a:pt x="97972" y="114300"/>
                </a:moveTo>
                <a:lnTo>
                  <a:pt x="130629" y="114300"/>
                </a:lnTo>
                <a:lnTo>
                  <a:pt x="130629" y="130629"/>
                </a:lnTo>
                <a:lnTo>
                  <a:pt x="97972" y="130629"/>
                </a:lnTo>
                <a:close/>
                <a:moveTo>
                  <a:pt x="0" y="114300"/>
                </a:moveTo>
                <a:lnTo>
                  <a:pt x="85725" y="114300"/>
                </a:lnTo>
                <a:lnTo>
                  <a:pt x="85725" y="134711"/>
                </a:lnTo>
                <a:cubicBezTo>
                  <a:pt x="85725" y="136922"/>
                  <a:pt x="86533" y="138836"/>
                  <a:pt x="88149" y="140452"/>
                </a:cubicBezTo>
                <a:cubicBezTo>
                  <a:pt x="89765" y="142067"/>
                  <a:pt x="91678" y="142875"/>
                  <a:pt x="93890" y="142875"/>
                </a:cubicBezTo>
                <a:lnTo>
                  <a:pt x="134711" y="142875"/>
                </a:lnTo>
                <a:cubicBezTo>
                  <a:pt x="136922" y="142875"/>
                  <a:pt x="138836" y="142067"/>
                  <a:pt x="140451" y="140452"/>
                </a:cubicBezTo>
                <a:cubicBezTo>
                  <a:pt x="142067" y="138836"/>
                  <a:pt x="142875" y="136922"/>
                  <a:pt x="142875" y="134711"/>
                </a:cubicBezTo>
                <a:lnTo>
                  <a:pt x="142875" y="114300"/>
                </a:lnTo>
                <a:lnTo>
                  <a:pt x="228600" y="114300"/>
                </a:lnTo>
                <a:lnTo>
                  <a:pt x="228600" y="175533"/>
                </a:lnTo>
                <a:cubicBezTo>
                  <a:pt x="228600" y="181145"/>
                  <a:pt x="226602" y="185950"/>
                  <a:pt x="222605" y="189948"/>
                </a:cubicBezTo>
                <a:cubicBezTo>
                  <a:pt x="218607" y="193945"/>
                  <a:pt x="213802" y="195943"/>
                  <a:pt x="208190" y="195943"/>
                </a:cubicBezTo>
                <a:lnTo>
                  <a:pt x="20411" y="195943"/>
                </a:lnTo>
                <a:cubicBezTo>
                  <a:pt x="14798" y="195943"/>
                  <a:pt x="9993" y="193945"/>
                  <a:pt x="5996" y="189948"/>
                </a:cubicBezTo>
                <a:cubicBezTo>
                  <a:pt x="1999" y="185950"/>
                  <a:pt x="0" y="181145"/>
                  <a:pt x="0" y="175533"/>
                </a:cubicBezTo>
                <a:close/>
                <a:moveTo>
                  <a:pt x="81643" y="16329"/>
                </a:moveTo>
                <a:lnTo>
                  <a:pt x="81643" y="32658"/>
                </a:lnTo>
                <a:lnTo>
                  <a:pt x="146957" y="32658"/>
                </a:lnTo>
                <a:lnTo>
                  <a:pt x="146957" y="16329"/>
                </a:lnTo>
                <a:close/>
                <a:moveTo>
                  <a:pt x="77561" y="0"/>
                </a:moveTo>
                <a:lnTo>
                  <a:pt x="151040" y="0"/>
                </a:lnTo>
                <a:cubicBezTo>
                  <a:pt x="154441" y="0"/>
                  <a:pt x="157333" y="1191"/>
                  <a:pt x="159714" y="3572"/>
                </a:cubicBezTo>
                <a:cubicBezTo>
                  <a:pt x="162095" y="5954"/>
                  <a:pt x="163286" y="8845"/>
                  <a:pt x="163286" y="12247"/>
                </a:cubicBezTo>
                <a:lnTo>
                  <a:pt x="163286" y="32658"/>
                </a:lnTo>
                <a:lnTo>
                  <a:pt x="208190" y="32658"/>
                </a:lnTo>
                <a:cubicBezTo>
                  <a:pt x="213802" y="32658"/>
                  <a:pt x="218607" y="34656"/>
                  <a:pt x="222605" y="38653"/>
                </a:cubicBezTo>
                <a:cubicBezTo>
                  <a:pt x="226602" y="42650"/>
                  <a:pt x="228600" y="47455"/>
                  <a:pt x="228600" y="53068"/>
                </a:cubicBezTo>
                <a:lnTo>
                  <a:pt x="228600" y="102054"/>
                </a:lnTo>
                <a:lnTo>
                  <a:pt x="0" y="102054"/>
                </a:lnTo>
                <a:lnTo>
                  <a:pt x="0" y="53068"/>
                </a:lnTo>
                <a:cubicBezTo>
                  <a:pt x="0" y="47455"/>
                  <a:pt x="1999" y="42650"/>
                  <a:pt x="5996" y="38653"/>
                </a:cubicBezTo>
                <a:cubicBezTo>
                  <a:pt x="9993" y="34656"/>
                  <a:pt x="14798" y="32658"/>
                  <a:pt x="20411" y="32658"/>
                </a:cubicBezTo>
                <a:lnTo>
                  <a:pt x="65315" y="32658"/>
                </a:lnTo>
                <a:lnTo>
                  <a:pt x="65315" y="12247"/>
                </a:lnTo>
                <a:cubicBezTo>
                  <a:pt x="65315" y="8845"/>
                  <a:pt x="66505" y="5954"/>
                  <a:pt x="68886" y="3572"/>
                </a:cubicBezTo>
                <a:cubicBezTo>
                  <a:pt x="71268" y="1191"/>
                  <a:pt x="74159" y="0"/>
                  <a:pt x="77561" y="0"/>
                </a:cubicBezTo>
                <a:close/>
              </a:path>
            </a:pathLst>
          </a:custGeom>
          <a:solidFill>
            <a:srgbClr val="338EA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5970270" y="5126990"/>
            <a:ext cx="347345" cy="320675"/>
          </a:xfrm>
          <a:custGeom>
            <a:avLst/>
            <a:gdLst/>
            <a:ahLst/>
            <a:cxnLst/>
            <a:rect l="l" t="t" r="r" b="b"/>
            <a:pathLst>
              <a:path w="244929" h="228600">
                <a:moveTo>
                  <a:pt x="76796" y="122465"/>
                </a:moveTo>
                <a:cubicBezTo>
                  <a:pt x="77646" y="122465"/>
                  <a:pt x="79474" y="123379"/>
                  <a:pt x="82281" y="125207"/>
                </a:cubicBezTo>
                <a:cubicBezTo>
                  <a:pt x="85087" y="127036"/>
                  <a:pt x="88192" y="129077"/>
                  <a:pt x="91593" y="131331"/>
                </a:cubicBezTo>
                <a:cubicBezTo>
                  <a:pt x="94995" y="133584"/>
                  <a:pt x="99545" y="135625"/>
                  <a:pt x="105243" y="137454"/>
                </a:cubicBezTo>
                <a:cubicBezTo>
                  <a:pt x="110941" y="139282"/>
                  <a:pt x="116681" y="140196"/>
                  <a:pt x="122465" y="140196"/>
                </a:cubicBezTo>
                <a:cubicBezTo>
                  <a:pt x="128248" y="140196"/>
                  <a:pt x="133988" y="139282"/>
                  <a:pt x="139686" y="137454"/>
                </a:cubicBezTo>
                <a:cubicBezTo>
                  <a:pt x="145384" y="135625"/>
                  <a:pt x="149934" y="133584"/>
                  <a:pt x="153336" y="131331"/>
                </a:cubicBezTo>
                <a:cubicBezTo>
                  <a:pt x="156738" y="129077"/>
                  <a:pt x="159842" y="127036"/>
                  <a:pt x="162648" y="125207"/>
                </a:cubicBezTo>
                <a:cubicBezTo>
                  <a:pt x="165455" y="123379"/>
                  <a:pt x="167283" y="122465"/>
                  <a:pt x="168133" y="122465"/>
                </a:cubicBezTo>
                <a:cubicBezTo>
                  <a:pt x="173321" y="122465"/>
                  <a:pt x="178062" y="123315"/>
                  <a:pt x="182357" y="125016"/>
                </a:cubicBezTo>
                <a:cubicBezTo>
                  <a:pt x="186652" y="126717"/>
                  <a:pt x="190288" y="128992"/>
                  <a:pt x="193264" y="131841"/>
                </a:cubicBezTo>
                <a:cubicBezTo>
                  <a:pt x="196241" y="134690"/>
                  <a:pt x="198877" y="138134"/>
                  <a:pt x="201173" y="142174"/>
                </a:cubicBezTo>
                <a:cubicBezTo>
                  <a:pt x="203470" y="146213"/>
                  <a:pt x="205298" y="150359"/>
                  <a:pt x="206659" y="154612"/>
                </a:cubicBezTo>
                <a:cubicBezTo>
                  <a:pt x="208019" y="158864"/>
                  <a:pt x="209146" y="163477"/>
                  <a:pt x="210039" y="168453"/>
                </a:cubicBezTo>
                <a:cubicBezTo>
                  <a:pt x="210932" y="173428"/>
                  <a:pt x="211528" y="178063"/>
                  <a:pt x="211825" y="182357"/>
                </a:cubicBezTo>
                <a:cubicBezTo>
                  <a:pt x="212123" y="186652"/>
                  <a:pt x="212272" y="191053"/>
                  <a:pt x="212272" y="195561"/>
                </a:cubicBezTo>
                <a:cubicBezTo>
                  <a:pt x="212272" y="205766"/>
                  <a:pt x="209168" y="213824"/>
                  <a:pt x="202959" y="219734"/>
                </a:cubicBezTo>
                <a:cubicBezTo>
                  <a:pt x="196751" y="225645"/>
                  <a:pt x="188502" y="228600"/>
                  <a:pt x="178211" y="228600"/>
                </a:cubicBezTo>
                <a:lnTo>
                  <a:pt x="66718" y="228600"/>
                </a:lnTo>
                <a:cubicBezTo>
                  <a:pt x="56427" y="228600"/>
                  <a:pt x="48178" y="225645"/>
                  <a:pt x="41970" y="219734"/>
                </a:cubicBezTo>
                <a:cubicBezTo>
                  <a:pt x="35762" y="213824"/>
                  <a:pt x="32657" y="205766"/>
                  <a:pt x="32657" y="195561"/>
                </a:cubicBezTo>
                <a:cubicBezTo>
                  <a:pt x="32657" y="191053"/>
                  <a:pt x="32806" y="186652"/>
                  <a:pt x="33104" y="182357"/>
                </a:cubicBezTo>
                <a:cubicBezTo>
                  <a:pt x="33402" y="178063"/>
                  <a:pt x="33997" y="173428"/>
                  <a:pt x="34890" y="168453"/>
                </a:cubicBezTo>
                <a:cubicBezTo>
                  <a:pt x="35783" y="163477"/>
                  <a:pt x="36910" y="158864"/>
                  <a:pt x="38270" y="154612"/>
                </a:cubicBezTo>
                <a:cubicBezTo>
                  <a:pt x="39631" y="150359"/>
                  <a:pt x="41460" y="146213"/>
                  <a:pt x="43756" y="142174"/>
                </a:cubicBezTo>
                <a:cubicBezTo>
                  <a:pt x="46052" y="138134"/>
                  <a:pt x="48688" y="134690"/>
                  <a:pt x="51665" y="131841"/>
                </a:cubicBezTo>
                <a:cubicBezTo>
                  <a:pt x="54641" y="128992"/>
                  <a:pt x="58277" y="126717"/>
                  <a:pt x="62572" y="125016"/>
                </a:cubicBezTo>
                <a:cubicBezTo>
                  <a:pt x="66867" y="123315"/>
                  <a:pt x="71608" y="122465"/>
                  <a:pt x="76796" y="122465"/>
                </a:cubicBezTo>
                <a:close/>
                <a:moveTo>
                  <a:pt x="229111" y="65315"/>
                </a:moveTo>
                <a:cubicBezTo>
                  <a:pt x="239656" y="65315"/>
                  <a:pt x="244929" y="80325"/>
                  <a:pt x="244929" y="110346"/>
                </a:cubicBezTo>
                <a:cubicBezTo>
                  <a:pt x="244929" y="116979"/>
                  <a:pt x="242548" y="122018"/>
                  <a:pt x="237785" y="125462"/>
                </a:cubicBezTo>
                <a:cubicBezTo>
                  <a:pt x="233023" y="128907"/>
                  <a:pt x="227154" y="130629"/>
                  <a:pt x="220181" y="130629"/>
                </a:cubicBezTo>
                <a:lnTo>
                  <a:pt x="203087" y="130629"/>
                </a:lnTo>
                <a:cubicBezTo>
                  <a:pt x="194327" y="120168"/>
                  <a:pt x="183059" y="114726"/>
                  <a:pt x="169282" y="114300"/>
                </a:cubicBezTo>
                <a:cubicBezTo>
                  <a:pt x="176170" y="104350"/>
                  <a:pt x="179615" y="93464"/>
                  <a:pt x="179615" y="81643"/>
                </a:cubicBezTo>
                <a:cubicBezTo>
                  <a:pt x="179615" y="79177"/>
                  <a:pt x="179402" y="76370"/>
                  <a:pt x="178977" y="73224"/>
                </a:cubicBezTo>
                <a:cubicBezTo>
                  <a:pt x="184590" y="75180"/>
                  <a:pt x="190245" y="76158"/>
                  <a:pt x="195943" y="76158"/>
                </a:cubicBezTo>
                <a:cubicBezTo>
                  <a:pt x="200961" y="76158"/>
                  <a:pt x="206021" y="75244"/>
                  <a:pt x="211124" y="73415"/>
                </a:cubicBezTo>
                <a:cubicBezTo>
                  <a:pt x="216226" y="71587"/>
                  <a:pt x="220372" y="69780"/>
                  <a:pt x="223561" y="67994"/>
                </a:cubicBezTo>
                <a:cubicBezTo>
                  <a:pt x="226751" y="66208"/>
                  <a:pt x="228600" y="65315"/>
                  <a:pt x="229111" y="65315"/>
                </a:cubicBezTo>
                <a:close/>
                <a:moveTo>
                  <a:pt x="15819" y="65315"/>
                </a:moveTo>
                <a:cubicBezTo>
                  <a:pt x="16329" y="65315"/>
                  <a:pt x="18179" y="66208"/>
                  <a:pt x="21368" y="67994"/>
                </a:cubicBezTo>
                <a:cubicBezTo>
                  <a:pt x="24557" y="69780"/>
                  <a:pt x="28703" y="71587"/>
                  <a:pt x="33805" y="73415"/>
                </a:cubicBezTo>
                <a:cubicBezTo>
                  <a:pt x="38908" y="75244"/>
                  <a:pt x="43968" y="76158"/>
                  <a:pt x="48986" y="76158"/>
                </a:cubicBezTo>
                <a:cubicBezTo>
                  <a:pt x="54684" y="76158"/>
                  <a:pt x="60339" y="75180"/>
                  <a:pt x="65952" y="73224"/>
                </a:cubicBezTo>
                <a:cubicBezTo>
                  <a:pt x="65527" y="76370"/>
                  <a:pt x="65315" y="79177"/>
                  <a:pt x="65315" y="81643"/>
                </a:cubicBezTo>
                <a:cubicBezTo>
                  <a:pt x="65315" y="93464"/>
                  <a:pt x="68759" y="104350"/>
                  <a:pt x="75647" y="114300"/>
                </a:cubicBezTo>
                <a:cubicBezTo>
                  <a:pt x="61870" y="114726"/>
                  <a:pt x="50602" y="120168"/>
                  <a:pt x="41842" y="130629"/>
                </a:cubicBezTo>
                <a:lnTo>
                  <a:pt x="24748" y="130629"/>
                </a:lnTo>
                <a:cubicBezTo>
                  <a:pt x="17775" y="130629"/>
                  <a:pt x="11906" y="128907"/>
                  <a:pt x="7144" y="125462"/>
                </a:cubicBezTo>
                <a:cubicBezTo>
                  <a:pt x="2381" y="122018"/>
                  <a:pt x="0" y="116979"/>
                  <a:pt x="0" y="110346"/>
                </a:cubicBezTo>
                <a:cubicBezTo>
                  <a:pt x="0" y="80325"/>
                  <a:pt x="5273" y="65315"/>
                  <a:pt x="15819" y="65315"/>
                </a:cubicBezTo>
                <a:close/>
                <a:moveTo>
                  <a:pt x="122465" y="32658"/>
                </a:moveTo>
                <a:cubicBezTo>
                  <a:pt x="135987" y="32658"/>
                  <a:pt x="147531" y="37441"/>
                  <a:pt x="157099" y="47009"/>
                </a:cubicBezTo>
                <a:cubicBezTo>
                  <a:pt x="166666" y="56576"/>
                  <a:pt x="171450" y="68121"/>
                  <a:pt x="171450" y="81643"/>
                </a:cubicBezTo>
                <a:cubicBezTo>
                  <a:pt x="171450" y="95165"/>
                  <a:pt x="166666" y="106710"/>
                  <a:pt x="157099" y="116278"/>
                </a:cubicBezTo>
                <a:cubicBezTo>
                  <a:pt x="147531" y="125845"/>
                  <a:pt x="135987" y="130629"/>
                  <a:pt x="122465" y="130629"/>
                </a:cubicBezTo>
                <a:cubicBezTo>
                  <a:pt x="108942" y="130629"/>
                  <a:pt x="97398" y="125845"/>
                  <a:pt x="87830" y="116278"/>
                </a:cubicBezTo>
                <a:cubicBezTo>
                  <a:pt x="78263" y="106710"/>
                  <a:pt x="73479" y="95165"/>
                  <a:pt x="73479" y="81643"/>
                </a:cubicBezTo>
                <a:cubicBezTo>
                  <a:pt x="73479" y="68121"/>
                  <a:pt x="78263" y="56576"/>
                  <a:pt x="87830" y="47009"/>
                </a:cubicBezTo>
                <a:cubicBezTo>
                  <a:pt x="97398" y="37441"/>
                  <a:pt x="108942" y="32658"/>
                  <a:pt x="122465" y="32658"/>
                </a:cubicBezTo>
                <a:close/>
                <a:moveTo>
                  <a:pt x="195943" y="0"/>
                </a:moveTo>
                <a:cubicBezTo>
                  <a:pt x="204958" y="0"/>
                  <a:pt x="212654" y="3190"/>
                  <a:pt x="219033" y="9568"/>
                </a:cubicBezTo>
                <a:cubicBezTo>
                  <a:pt x="225411" y="15946"/>
                  <a:pt x="228600" y="23643"/>
                  <a:pt x="228600" y="32658"/>
                </a:cubicBezTo>
                <a:cubicBezTo>
                  <a:pt x="228600" y="41672"/>
                  <a:pt x="225411" y="49369"/>
                  <a:pt x="219033" y="55747"/>
                </a:cubicBezTo>
                <a:cubicBezTo>
                  <a:pt x="212654" y="62126"/>
                  <a:pt x="204958" y="65315"/>
                  <a:pt x="195943" y="65315"/>
                </a:cubicBezTo>
                <a:cubicBezTo>
                  <a:pt x="186928" y="65315"/>
                  <a:pt x="179232" y="62126"/>
                  <a:pt x="172853" y="55747"/>
                </a:cubicBezTo>
                <a:cubicBezTo>
                  <a:pt x="166475" y="49369"/>
                  <a:pt x="163286" y="41672"/>
                  <a:pt x="163286" y="32658"/>
                </a:cubicBezTo>
                <a:cubicBezTo>
                  <a:pt x="163286" y="23643"/>
                  <a:pt x="166475" y="15946"/>
                  <a:pt x="172853" y="9568"/>
                </a:cubicBezTo>
                <a:cubicBezTo>
                  <a:pt x="179232" y="3190"/>
                  <a:pt x="186928" y="0"/>
                  <a:pt x="195943" y="0"/>
                </a:cubicBezTo>
                <a:close/>
                <a:moveTo>
                  <a:pt x="48986" y="0"/>
                </a:moveTo>
                <a:cubicBezTo>
                  <a:pt x="58001" y="0"/>
                  <a:pt x="65697" y="3190"/>
                  <a:pt x="72076" y="9568"/>
                </a:cubicBezTo>
                <a:cubicBezTo>
                  <a:pt x="78454" y="15946"/>
                  <a:pt x="81643" y="23643"/>
                  <a:pt x="81643" y="32658"/>
                </a:cubicBezTo>
                <a:cubicBezTo>
                  <a:pt x="81643" y="41672"/>
                  <a:pt x="78454" y="49369"/>
                  <a:pt x="72076" y="55747"/>
                </a:cubicBezTo>
                <a:cubicBezTo>
                  <a:pt x="65697" y="62126"/>
                  <a:pt x="58001" y="65315"/>
                  <a:pt x="48986" y="65315"/>
                </a:cubicBezTo>
                <a:cubicBezTo>
                  <a:pt x="39971" y="65315"/>
                  <a:pt x="32275" y="62126"/>
                  <a:pt x="25896" y="55747"/>
                </a:cubicBezTo>
                <a:cubicBezTo>
                  <a:pt x="19518" y="49369"/>
                  <a:pt x="16329" y="41672"/>
                  <a:pt x="16329" y="32658"/>
                </a:cubicBezTo>
                <a:cubicBezTo>
                  <a:pt x="16329" y="23643"/>
                  <a:pt x="19518" y="15946"/>
                  <a:pt x="25896" y="9568"/>
                </a:cubicBezTo>
                <a:cubicBezTo>
                  <a:pt x="32275" y="3190"/>
                  <a:pt x="39971" y="0"/>
                  <a:pt x="48986" y="0"/>
                </a:cubicBezTo>
                <a:close/>
              </a:path>
            </a:pathLst>
          </a:custGeom>
          <a:solidFill>
            <a:srgbClr val="338EA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9507855" y="5126990"/>
            <a:ext cx="336550" cy="304165"/>
          </a:xfrm>
          <a:custGeom>
            <a:avLst/>
            <a:gdLst/>
            <a:ahLst/>
            <a:cxnLst/>
            <a:rect l="l" t="t" r="r" b="b"/>
            <a:pathLst>
              <a:path w="244929" h="212272">
                <a:moveTo>
                  <a:pt x="122464" y="85725"/>
                </a:moveTo>
                <a:cubicBezTo>
                  <a:pt x="132585" y="85725"/>
                  <a:pt x="141238" y="89319"/>
                  <a:pt x="148424" y="96505"/>
                </a:cubicBezTo>
                <a:cubicBezTo>
                  <a:pt x="155610" y="103691"/>
                  <a:pt x="159204" y="112344"/>
                  <a:pt x="159204" y="122465"/>
                </a:cubicBezTo>
                <a:cubicBezTo>
                  <a:pt x="159204" y="132585"/>
                  <a:pt x="155610" y="141238"/>
                  <a:pt x="148424" y="148425"/>
                </a:cubicBezTo>
                <a:cubicBezTo>
                  <a:pt x="141238" y="155611"/>
                  <a:pt x="132585" y="159204"/>
                  <a:pt x="122464" y="159204"/>
                </a:cubicBezTo>
                <a:cubicBezTo>
                  <a:pt x="112344" y="159204"/>
                  <a:pt x="103691" y="155611"/>
                  <a:pt x="96504" y="148425"/>
                </a:cubicBezTo>
                <a:cubicBezTo>
                  <a:pt x="89318" y="141238"/>
                  <a:pt x="85725" y="132585"/>
                  <a:pt x="85725" y="122465"/>
                </a:cubicBezTo>
                <a:cubicBezTo>
                  <a:pt x="85725" y="112344"/>
                  <a:pt x="89318" y="103691"/>
                  <a:pt x="96504" y="96505"/>
                </a:cubicBezTo>
                <a:cubicBezTo>
                  <a:pt x="103691" y="89319"/>
                  <a:pt x="112344" y="85725"/>
                  <a:pt x="122464" y="85725"/>
                </a:cubicBezTo>
                <a:close/>
                <a:moveTo>
                  <a:pt x="122464" y="65315"/>
                </a:moveTo>
                <a:cubicBezTo>
                  <a:pt x="106731" y="65315"/>
                  <a:pt x="93273" y="70906"/>
                  <a:pt x="82089" y="82090"/>
                </a:cubicBezTo>
                <a:cubicBezTo>
                  <a:pt x="70906" y="93273"/>
                  <a:pt x="65314" y="106731"/>
                  <a:pt x="65314" y="122465"/>
                </a:cubicBezTo>
                <a:cubicBezTo>
                  <a:pt x="65314" y="138198"/>
                  <a:pt x="70906" y="151656"/>
                  <a:pt x="82089" y="162840"/>
                </a:cubicBezTo>
                <a:cubicBezTo>
                  <a:pt x="93273" y="174023"/>
                  <a:pt x="106731" y="179615"/>
                  <a:pt x="122464" y="179615"/>
                </a:cubicBezTo>
                <a:cubicBezTo>
                  <a:pt x="138198" y="179615"/>
                  <a:pt x="151656" y="174023"/>
                  <a:pt x="162839" y="162840"/>
                </a:cubicBezTo>
                <a:cubicBezTo>
                  <a:pt x="174023" y="151656"/>
                  <a:pt x="179614" y="138198"/>
                  <a:pt x="179614" y="122465"/>
                </a:cubicBezTo>
                <a:cubicBezTo>
                  <a:pt x="179614" y="106731"/>
                  <a:pt x="174023" y="93273"/>
                  <a:pt x="162839" y="82090"/>
                </a:cubicBezTo>
                <a:cubicBezTo>
                  <a:pt x="151656" y="70906"/>
                  <a:pt x="138198" y="65315"/>
                  <a:pt x="122464" y="65315"/>
                </a:cubicBezTo>
                <a:close/>
                <a:moveTo>
                  <a:pt x="89807" y="0"/>
                </a:moveTo>
                <a:lnTo>
                  <a:pt x="155121" y="0"/>
                </a:lnTo>
                <a:cubicBezTo>
                  <a:pt x="159629" y="0"/>
                  <a:pt x="164030" y="1510"/>
                  <a:pt x="168325" y="4529"/>
                </a:cubicBezTo>
                <a:cubicBezTo>
                  <a:pt x="172619" y="7548"/>
                  <a:pt x="175575" y="11141"/>
                  <a:pt x="177190" y="15308"/>
                </a:cubicBezTo>
                <a:lnTo>
                  <a:pt x="183696" y="32658"/>
                </a:lnTo>
                <a:lnTo>
                  <a:pt x="212271" y="32658"/>
                </a:lnTo>
                <a:cubicBezTo>
                  <a:pt x="221286" y="32658"/>
                  <a:pt x="228983" y="35847"/>
                  <a:pt x="235361" y="42225"/>
                </a:cubicBezTo>
                <a:cubicBezTo>
                  <a:pt x="241739" y="48603"/>
                  <a:pt x="244929" y="56300"/>
                  <a:pt x="244929" y="65315"/>
                </a:cubicBezTo>
                <a:lnTo>
                  <a:pt x="244929" y="179615"/>
                </a:lnTo>
                <a:cubicBezTo>
                  <a:pt x="244929" y="188629"/>
                  <a:pt x="241739" y="196326"/>
                  <a:pt x="235361" y="202704"/>
                </a:cubicBezTo>
                <a:cubicBezTo>
                  <a:pt x="228983" y="209083"/>
                  <a:pt x="221286" y="212272"/>
                  <a:pt x="212271" y="212272"/>
                </a:cubicBezTo>
                <a:lnTo>
                  <a:pt x="32657" y="212272"/>
                </a:lnTo>
                <a:cubicBezTo>
                  <a:pt x="23643" y="212272"/>
                  <a:pt x="15946" y="209083"/>
                  <a:pt x="9568" y="202704"/>
                </a:cubicBezTo>
                <a:cubicBezTo>
                  <a:pt x="3189" y="196326"/>
                  <a:pt x="0" y="188629"/>
                  <a:pt x="0" y="179615"/>
                </a:cubicBezTo>
                <a:lnTo>
                  <a:pt x="0" y="65315"/>
                </a:lnTo>
                <a:cubicBezTo>
                  <a:pt x="0" y="56300"/>
                  <a:pt x="3189" y="48603"/>
                  <a:pt x="9568" y="42225"/>
                </a:cubicBezTo>
                <a:cubicBezTo>
                  <a:pt x="15946" y="35847"/>
                  <a:pt x="23643" y="32658"/>
                  <a:pt x="32657" y="32658"/>
                </a:cubicBezTo>
                <a:lnTo>
                  <a:pt x="61232" y="32658"/>
                </a:lnTo>
                <a:lnTo>
                  <a:pt x="67738" y="15308"/>
                </a:lnTo>
                <a:cubicBezTo>
                  <a:pt x="69354" y="11141"/>
                  <a:pt x="72309" y="7548"/>
                  <a:pt x="76604" y="4529"/>
                </a:cubicBezTo>
                <a:cubicBezTo>
                  <a:pt x="80899" y="1510"/>
                  <a:pt x="85300" y="0"/>
                  <a:pt x="89807" y="0"/>
                </a:cubicBezTo>
                <a:close/>
              </a:path>
            </a:pathLst>
          </a:custGeom>
          <a:solidFill>
            <a:srgbClr val="338EA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2260" y="198755"/>
            <a:ext cx="3711575" cy="831215"/>
          </a:xfrm>
          <a:prstGeom prst="rect">
            <a:avLst/>
          </a:prstGeom>
        </p:spPr>
      </p:pic>
      <p:sp>
        <p:nvSpPr>
          <p:cNvPr id="70" name="TextBox 43"/>
          <p:cNvSpPr txBox="1"/>
          <p:nvPr/>
        </p:nvSpPr>
        <p:spPr>
          <a:xfrm>
            <a:off x="8851169" y="274789"/>
            <a:ext cx="2283460" cy="67881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600" b="1">
                <a:solidFill>
                  <a:srgbClr val="338EA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课程设计  </a:t>
            </a:r>
            <a:endParaRPr lang="zh-CN" altLang="en-US" sz="3600" b="1">
              <a:solidFill>
                <a:srgbClr val="338EA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995805" y="1791335"/>
            <a:ext cx="1736090" cy="2080260"/>
            <a:chOff x="3143" y="2821"/>
            <a:chExt cx="2734" cy="3276"/>
          </a:xfrm>
        </p:grpSpPr>
        <p:sp>
          <p:nvSpPr>
            <p:cNvPr id="15" name="Rectangle 14"/>
            <p:cNvSpPr/>
            <p:nvPr/>
          </p:nvSpPr>
          <p:spPr>
            <a:xfrm>
              <a:off x="3143" y="3999"/>
              <a:ext cx="2734" cy="20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00000"/>
                </a:lnSpc>
              </a:pPr>
              <a:r>
                <a:rPr lang="zh-CN" sz="2000" smtClean="0">
                  <a:ln>
                    <a:noFill/>
                  </a:ln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以</a:t>
              </a:r>
              <a:r>
                <a:rPr lang="zh-CN" altLang="en-US" sz="2000" smtClean="0">
                  <a:ln>
                    <a:noFill/>
                  </a:ln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成本核算岗位</a:t>
              </a:r>
              <a:r>
                <a:rPr lang="zh-CN" sz="2000" smtClean="0">
                  <a:ln>
                    <a:noFill/>
                  </a:ln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能力</a:t>
              </a:r>
              <a:r>
                <a:rPr lang="zh-CN" sz="2000">
                  <a:ln>
                    <a:noFill/>
                  </a:ln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培养为重点，以工作任务为导向</a:t>
              </a:r>
              <a:endParaRPr lang="en-US" sz="20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endParaRPr>
            </a:p>
          </p:txBody>
        </p:sp>
        <p:sp>
          <p:nvSpPr>
            <p:cNvPr id="5" name="TextBox 35"/>
            <p:cNvSpPr txBox="1"/>
            <p:nvPr/>
          </p:nvSpPr>
          <p:spPr>
            <a:xfrm>
              <a:off x="3275" y="2821"/>
              <a:ext cx="2356" cy="843"/>
            </a:xfrm>
            <a:prstGeom prst="roundRect">
              <a:avLst/>
            </a:prstGeom>
            <a:solidFill>
              <a:srgbClr val="338EA1"/>
            </a:solidFill>
          </p:spPr>
          <p:txBody>
            <a:bodyPr wrap="square" rtlCol="0">
              <a:spAutoFit/>
            </a:bodyPr>
            <a:p>
              <a:pPr algn="l"/>
              <a:r>
                <a:rPr lang="zh-CN" altLang="en-US" sz="24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设计导向</a:t>
              </a:r>
              <a:endParaRPr lang="zh-CN" altLang="en-US" sz="24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  <a:sym typeface="+mn-ea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248275" y="1778635"/>
            <a:ext cx="1736090" cy="2621280"/>
            <a:chOff x="8265" y="2801"/>
            <a:chExt cx="2734" cy="4128"/>
          </a:xfrm>
        </p:grpSpPr>
        <p:sp>
          <p:nvSpPr>
            <p:cNvPr id="4" name="Rectangle 14"/>
            <p:cNvSpPr/>
            <p:nvPr/>
          </p:nvSpPr>
          <p:spPr>
            <a:xfrm>
              <a:off x="8265" y="3871"/>
              <a:ext cx="2734" cy="3058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just">
                <a:lnSpc>
                  <a:spcPct val="100000"/>
                </a:lnSpc>
              </a:pPr>
              <a:r>
                <a:rPr lang="zh-CN" altLang="en-US" sz="2000" noProof="0" dirty="0" smtClean="0">
                  <a:ln>
                    <a:noFill/>
                  </a:ln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模拟不同类型企业进行成本核算，开展校企合作，在真实环境中进行实务操作</a:t>
              </a:r>
              <a:endParaRPr lang="en-US" sz="20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endParaRPr>
            </a:p>
          </p:txBody>
        </p:sp>
        <p:sp>
          <p:nvSpPr>
            <p:cNvPr id="6" name="TextBox 35"/>
            <p:cNvSpPr txBox="1"/>
            <p:nvPr/>
          </p:nvSpPr>
          <p:spPr>
            <a:xfrm>
              <a:off x="8454" y="2801"/>
              <a:ext cx="2356" cy="843"/>
            </a:xfrm>
            <a:prstGeom prst="roundRect">
              <a:avLst/>
            </a:prstGeom>
            <a:solidFill>
              <a:srgbClr val="338EA1"/>
            </a:solidFill>
          </p:spPr>
          <p:txBody>
            <a:bodyPr wrap="square" rtlCol="0">
              <a:spAutoFit/>
            </a:bodyPr>
            <a:p>
              <a:pPr algn="l"/>
              <a:r>
                <a:rPr lang="zh-CN" altLang="en-US" sz="240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  <a:sym typeface="+mn-ea"/>
                </a:rPr>
                <a:t>教学内容</a:t>
              </a:r>
              <a:endParaRPr lang="zh-CN" altLang="en-US" sz="24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  <a:sym typeface="+mn-ea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8789670" y="1778635"/>
            <a:ext cx="1736090" cy="2621280"/>
            <a:chOff x="13842" y="2801"/>
            <a:chExt cx="2734" cy="4128"/>
          </a:xfrm>
        </p:grpSpPr>
        <p:sp>
          <p:nvSpPr>
            <p:cNvPr id="11" name="Rectangle 14"/>
            <p:cNvSpPr/>
            <p:nvPr/>
          </p:nvSpPr>
          <p:spPr>
            <a:xfrm>
              <a:off x="13842" y="3871"/>
              <a:ext cx="2734" cy="30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00000"/>
                </a:lnSpc>
              </a:pPr>
              <a:r>
                <a:rPr lang="zh-CN" altLang="en-US" sz="2000" noProof="0" dirty="0" smtClean="0">
                  <a:ln>
                    <a:noFill/>
                  </a:ln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使学生掌握成本核算流程和方法，在学中做、做中学，学做合一、理实一体</a:t>
              </a:r>
              <a:endParaRPr lang="zh-CN" altLang="en-US" sz="200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  <a:sym typeface="+mn-ea"/>
              </a:endParaRPr>
            </a:p>
          </p:txBody>
        </p:sp>
        <p:sp>
          <p:nvSpPr>
            <p:cNvPr id="7" name="TextBox 35"/>
            <p:cNvSpPr txBox="1"/>
            <p:nvPr/>
          </p:nvSpPr>
          <p:spPr>
            <a:xfrm>
              <a:off x="14031" y="2801"/>
              <a:ext cx="2356" cy="843"/>
            </a:xfrm>
            <a:prstGeom prst="roundRect">
              <a:avLst/>
            </a:prstGeom>
            <a:solidFill>
              <a:srgbClr val="338EA1"/>
            </a:solidFill>
          </p:spPr>
          <p:txBody>
            <a:bodyPr wrap="square" rtlCol="0">
              <a:spAutoFit/>
            </a:bodyPr>
            <a:p>
              <a:pPr algn="l"/>
              <a:r>
                <a:rPr lang="zh-CN" altLang="en-US" sz="240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  <a:sym typeface="+mn-ea"/>
                </a:rPr>
                <a:t>教学目的</a:t>
              </a:r>
              <a:endParaRPr lang="zh-CN" altLang="en-US" sz="24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  <a:sym typeface="+mn-ea"/>
              </a:endParaRPr>
            </a:p>
          </p:txBody>
        </p:sp>
      </p:grpSp>
      <p:sp>
        <p:nvSpPr>
          <p:cNvPr id="8" name="Oval 2"/>
          <p:cNvSpPr/>
          <p:nvPr/>
        </p:nvSpPr>
        <p:spPr>
          <a:xfrm>
            <a:off x="5993765" y="4705985"/>
            <a:ext cx="298450" cy="301625"/>
          </a:xfrm>
          <a:prstGeom prst="ellipse">
            <a:avLst/>
          </a:prstGeom>
          <a:noFill/>
          <a:ln w="19050">
            <a:solidFill>
              <a:srgbClr val="338E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9" name="Oval 2"/>
          <p:cNvSpPr/>
          <p:nvPr/>
        </p:nvSpPr>
        <p:spPr>
          <a:xfrm>
            <a:off x="9507855" y="4705985"/>
            <a:ext cx="298450" cy="301625"/>
          </a:xfrm>
          <a:prstGeom prst="ellipse">
            <a:avLst/>
          </a:prstGeom>
          <a:noFill/>
          <a:ln w="19050">
            <a:solidFill>
              <a:srgbClr val="338E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组合 85"/>
          <p:cNvGrpSpPr/>
          <p:nvPr/>
        </p:nvGrpSpPr>
        <p:grpSpPr>
          <a:xfrm>
            <a:off x="5395663" y="3509974"/>
            <a:ext cx="351080" cy="416130"/>
            <a:chOff x="8526463" y="4002088"/>
            <a:chExt cx="582613" cy="690563"/>
          </a:xfrm>
          <a:solidFill>
            <a:schemeClr val="bg1"/>
          </a:solidFill>
        </p:grpSpPr>
        <p:sp>
          <p:nvSpPr>
            <p:cNvPr id="69" name="Freeform 141"/>
            <p:cNvSpPr/>
            <p:nvPr/>
          </p:nvSpPr>
          <p:spPr bwMode="auto">
            <a:xfrm>
              <a:off x="8643938" y="4002088"/>
              <a:ext cx="30163" cy="138113"/>
            </a:xfrm>
            <a:custGeom>
              <a:avLst/>
              <a:gdLst>
                <a:gd name="T0" fmla="*/ 6 w 13"/>
                <a:gd name="T1" fmla="*/ 58 h 58"/>
                <a:gd name="T2" fmla="*/ 0 w 13"/>
                <a:gd name="T3" fmla="*/ 51 h 58"/>
                <a:gd name="T4" fmla="*/ 0 w 13"/>
                <a:gd name="T5" fmla="*/ 7 h 58"/>
                <a:gd name="T6" fmla="*/ 6 w 13"/>
                <a:gd name="T7" fmla="*/ 0 h 58"/>
                <a:gd name="T8" fmla="*/ 13 w 13"/>
                <a:gd name="T9" fmla="*/ 7 h 58"/>
                <a:gd name="T10" fmla="*/ 13 w 13"/>
                <a:gd name="T11" fmla="*/ 51 h 58"/>
                <a:gd name="T12" fmla="*/ 6 w 13"/>
                <a:gd name="T13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58">
                  <a:moveTo>
                    <a:pt x="6" y="58"/>
                  </a:moveTo>
                  <a:cubicBezTo>
                    <a:pt x="3" y="58"/>
                    <a:pt x="0" y="55"/>
                    <a:pt x="0" y="5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0" y="0"/>
                    <a:pt x="13" y="3"/>
                    <a:pt x="13" y="7"/>
                  </a:cubicBezTo>
                  <a:cubicBezTo>
                    <a:pt x="13" y="51"/>
                    <a:pt x="13" y="51"/>
                    <a:pt x="13" y="51"/>
                  </a:cubicBezTo>
                  <a:cubicBezTo>
                    <a:pt x="13" y="55"/>
                    <a:pt x="10" y="58"/>
                    <a:pt x="6" y="5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142"/>
            <p:cNvSpPr/>
            <p:nvPr/>
          </p:nvSpPr>
          <p:spPr bwMode="auto">
            <a:xfrm>
              <a:off x="8723313" y="4002088"/>
              <a:ext cx="31750" cy="138113"/>
            </a:xfrm>
            <a:custGeom>
              <a:avLst/>
              <a:gdLst>
                <a:gd name="T0" fmla="*/ 6 w 13"/>
                <a:gd name="T1" fmla="*/ 58 h 58"/>
                <a:gd name="T2" fmla="*/ 0 w 13"/>
                <a:gd name="T3" fmla="*/ 51 h 58"/>
                <a:gd name="T4" fmla="*/ 0 w 13"/>
                <a:gd name="T5" fmla="*/ 7 h 58"/>
                <a:gd name="T6" fmla="*/ 6 w 13"/>
                <a:gd name="T7" fmla="*/ 0 h 58"/>
                <a:gd name="T8" fmla="*/ 13 w 13"/>
                <a:gd name="T9" fmla="*/ 7 h 58"/>
                <a:gd name="T10" fmla="*/ 13 w 13"/>
                <a:gd name="T11" fmla="*/ 51 h 58"/>
                <a:gd name="T12" fmla="*/ 6 w 13"/>
                <a:gd name="T13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58">
                  <a:moveTo>
                    <a:pt x="6" y="58"/>
                  </a:moveTo>
                  <a:cubicBezTo>
                    <a:pt x="3" y="58"/>
                    <a:pt x="0" y="55"/>
                    <a:pt x="0" y="5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0" y="0"/>
                    <a:pt x="13" y="3"/>
                    <a:pt x="13" y="7"/>
                  </a:cubicBezTo>
                  <a:cubicBezTo>
                    <a:pt x="13" y="51"/>
                    <a:pt x="13" y="51"/>
                    <a:pt x="13" y="51"/>
                  </a:cubicBezTo>
                  <a:cubicBezTo>
                    <a:pt x="13" y="55"/>
                    <a:pt x="10" y="58"/>
                    <a:pt x="6" y="5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143"/>
            <p:cNvSpPr/>
            <p:nvPr/>
          </p:nvSpPr>
          <p:spPr bwMode="auto">
            <a:xfrm>
              <a:off x="8807451" y="4002088"/>
              <a:ext cx="30163" cy="138113"/>
            </a:xfrm>
            <a:custGeom>
              <a:avLst/>
              <a:gdLst>
                <a:gd name="T0" fmla="*/ 6 w 13"/>
                <a:gd name="T1" fmla="*/ 58 h 58"/>
                <a:gd name="T2" fmla="*/ 0 w 13"/>
                <a:gd name="T3" fmla="*/ 51 h 58"/>
                <a:gd name="T4" fmla="*/ 0 w 13"/>
                <a:gd name="T5" fmla="*/ 7 h 58"/>
                <a:gd name="T6" fmla="*/ 6 w 13"/>
                <a:gd name="T7" fmla="*/ 0 h 58"/>
                <a:gd name="T8" fmla="*/ 13 w 13"/>
                <a:gd name="T9" fmla="*/ 7 h 58"/>
                <a:gd name="T10" fmla="*/ 13 w 13"/>
                <a:gd name="T11" fmla="*/ 51 h 58"/>
                <a:gd name="T12" fmla="*/ 6 w 13"/>
                <a:gd name="T13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58">
                  <a:moveTo>
                    <a:pt x="6" y="58"/>
                  </a:moveTo>
                  <a:cubicBezTo>
                    <a:pt x="3" y="58"/>
                    <a:pt x="0" y="55"/>
                    <a:pt x="0" y="5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0" y="0"/>
                    <a:pt x="13" y="3"/>
                    <a:pt x="13" y="7"/>
                  </a:cubicBezTo>
                  <a:cubicBezTo>
                    <a:pt x="13" y="51"/>
                    <a:pt x="13" y="51"/>
                    <a:pt x="13" y="51"/>
                  </a:cubicBezTo>
                  <a:cubicBezTo>
                    <a:pt x="13" y="55"/>
                    <a:pt x="10" y="58"/>
                    <a:pt x="6" y="5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144"/>
            <p:cNvSpPr/>
            <p:nvPr/>
          </p:nvSpPr>
          <p:spPr bwMode="auto">
            <a:xfrm>
              <a:off x="8526463" y="4662488"/>
              <a:ext cx="427038" cy="30163"/>
            </a:xfrm>
            <a:custGeom>
              <a:avLst/>
              <a:gdLst>
                <a:gd name="T0" fmla="*/ 173 w 180"/>
                <a:gd name="T1" fmla="*/ 13 h 13"/>
                <a:gd name="T2" fmla="*/ 7 w 180"/>
                <a:gd name="T3" fmla="*/ 13 h 13"/>
                <a:gd name="T4" fmla="*/ 0 w 180"/>
                <a:gd name="T5" fmla="*/ 7 h 13"/>
                <a:gd name="T6" fmla="*/ 7 w 180"/>
                <a:gd name="T7" fmla="*/ 0 h 13"/>
                <a:gd name="T8" fmla="*/ 173 w 180"/>
                <a:gd name="T9" fmla="*/ 0 h 13"/>
                <a:gd name="T10" fmla="*/ 180 w 180"/>
                <a:gd name="T11" fmla="*/ 7 h 13"/>
                <a:gd name="T12" fmla="*/ 173 w 180"/>
                <a:gd name="T1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" h="13">
                  <a:moveTo>
                    <a:pt x="173" y="13"/>
                  </a:moveTo>
                  <a:cubicBezTo>
                    <a:pt x="7" y="13"/>
                    <a:pt x="7" y="13"/>
                    <a:pt x="7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177" y="0"/>
                    <a:pt x="180" y="3"/>
                    <a:pt x="180" y="7"/>
                  </a:cubicBezTo>
                  <a:cubicBezTo>
                    <a:pt x="180" y="10"/>
                    <a:pt x="177" y="13"/>
                    <a:pt x="173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145"/>
            <p:cNvSpPr/>
            <p:nvPr/>
          </p:nvSpPr>
          <p:spPr bwMode="auto">
            <a:xfrm>
              <a:off x="8942388" y="4241800"/>
              <a:ext cx="166688" cy="244475"/>
            </a:xfrm>
            <a:custGeom>
              <a:avLst/>
              <a:gdLst>
                <a:gd name="T0" fmla="*/ 18 w 70"/>
                <a:gd name="T1" fmla="*/ 103 h 103"/>
                <a:gd name="T2" fmla="*/ 0 w 70"/>
                <a:gd name="T3" fmla="*/ 103 h 103"/>
                <a:gd name="T4" fmla="*/ 0 w 70"/>
                <a:gd name="T5" fmla="*/ 91 h 103"/>
                <a:gd name="T6" fmla="*/ 18 w 70"/>
                <a:gd name="T7" fmla="*/ 91 h 103"/>
                <a:gd name="T8" fmla="*/ 57 w 70"/>
                <a:gd name="T9" fmla="*/ 52 h 103"/>
                <a:gd name="T10" fmla="*/ 18 w 70"/>
                <a:gd name="T11" fmla="*/ 13 h 103"/>
                <a:gd name="T12" fmla="*/ 0 w 70"/>
                <a:gd name="T13" fmla="*/ 13 h 103"/>
                <a:gd name="T14" fmla="*/ 0 w 70"/>
                <a:gd name="T15" fmla="*/ 0 h 103"/>
                <a:gd name="T16" fmla="*/ 18 w 70"/>
                <a:gd name="T17" fmla="*/ 0 h 103"/>
                <a:gd name="T18" fmla="*/ 70 w 70"/>
                <a:gd name="T19" fmla="*/ 52 h 103"/>
                <a:gd name="T20" fmla="*/ 18 w 70"/>
                <a:gd name="T21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" h="103">
                  <a:moveTo>
                    <a:pt x="18" y="103"/>
                  </a:moveTo>
                  <a:cubicBezTo>
                    <a:pt x="0" y="103"/>
                    <a:pt x="0" y="103"/>
                    <a:pt x="0" y="103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18" y="91"/>
                    <a:pt x="18" y="91"/>
                    <a:pt x="18" y="91"/>
                  </a:cubicBezTo>
                  <a:cubicBezTo>
                    <a:pt x="40" y="91"/>
                    <a:pt x="57" y="73"/>
                    <a:pt x="57" y="52"/>
                  </a:cubicBezTo>
                  <a:cubicBezTo>
                    <a:pt x="57" y="30"/>
                    <a:pt x="40" y="13"/>
                    <a:pt x="18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47" y="0"/>
                    <a:pt x="70" y="23"/>
                    <a:pt x="70" y="52"/>
                  </a:cubicBezTo>
                  <a:cubicBezTo>
                    <a:pt x="70" y="80"/>
                    <a:pt x="47" y="103"/>
                    <a:pt x="18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146"/>
            <p:cNvSpPr>
              <a:spLocks noEditPoints="1"/>
            </p:cNvSpPr>
            <p:nvPr/>
          </p:nvSpPr>
          <p:spPr bwMode="auto">
            <a:xfrm>
              <a:off x="8526463" y="4173538"/>
              <a:ext cx="427038" cy="471488"/>
            </a:xfrm>
            <a:custGeom>
              <a:avLst/>
              <a:gdLst>
                <a:gd name="T0" fmla="*/ 90 w 180"/>
                <a:gd name="T1" fmla="*/ 199 h 199"/>
                <a:gd name="T2" fmla="*/ 0 w 180"/>
                <a:gd name="T3" fmla="*/ 109 h 199"/>
                <a:gd name="T4" fmla="*/ 0 w 180"/>
                <a:gd name="T5" fmla="*/ 0 h 199"/>
                <a:gd name="T6" fmla="*/ 180 w 180"/>
                <a:gd name="T7" fmla="*/ 0 h 199"/>
                <a:gd name="T8" fmla="*/ 180 w 180"/>
                <a:gd name="T9" fmla="*/ 109 h 199"/>
                <a:gd name="T10" fmla="*/ 90 w 180"/>
                <a:gd name="T11" fmla="*/ 199 h 199"/>
                <a:gd name="T12" fmla="*/ 13 w 180"/>
                <a:gd name="T13" fmla="*/ 13 h 199"/>
                <a:gd name="T14" fmla="*/ 13 w 180"/>
                <a:gd name="T15" fmla="*/ 109 h 199"/>
                <a:gd name="T16" fmla="*/ 90 w 180"/>
                <a:gd name="T17" fmla="*/ 186 h 199"/>
                <a:gd name="T18" fmla="*/ 167 w 180"/>
                <a:gd name="T19" fmla="*/ 109 h 199"/>
                <a:gd name="T20" fmla="*/ 167 w 180"/>
                <a:gd name="T21" fmla="*/ 13 h 199"/>
                <a:gd name="T22" fmla="*/ 13 w 180"/>
                <a:gd name="T23" fmla="*/ 13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0" h="199">
                  <a:moveTo>
                    <a:pt x="90" y="199"/>
                  </a:moveTo>
                  <a:cubicBezTo>
                    <a:pt x="40" y="199"/>
                    <a:pt x="0" y="158"/>
                    <a:pt x="0" y="10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80" y="109"/>
                    <a:pt x="180" y="109"/>
                    <a:pt x="180" y="109"/>
                  </a:cubicBezTo>
                  <a:cubicBezTo>
                    <a:pt x="180" y="158"/>
                    <a:pt x="139" y="199"/>
                    <a:pt x="90" y="199"/>
                  </a:cubicBezTo>
                  <a:close/>
                  <a:moveTo>
                    <a:pt x="13" y="13"/>
                  </a:moveTo>
                  <a:cubicBezTo>
                    <a:pt x="13" y="109"/>
                    <a:pt x="13" y="109"/>
                    <a:pt x="13" y="109"/>
                  </a:cubicBezTo>
                  <a:cubicBezTo>
                    <a:pt x="13" y="151"/>
                    <a:pt x="47" y="186"/>
                    <a:pt x="90" y="186"/>
                  </a:cubicBezTo>
                  <a:cubicBezTo>
                    <a:pt x="132" y="186"/>
                    <a:pt x="167" y="151"/>
                    <a:pt x="167" y="109"/>
                  </a:cubicBezTo>
                  <a:cubicBezTo>
                    <a:pt x="167" y="13"/>
                    <a:pt x="167" y="13"/>
                    <a:pt x="167" y="13"/>
                  </a:cubicBezTo>
                  <a:lnTo>
                    <a:pt x="13" y="1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5395663" y="4462677"/>
            <a:ext cx="343694" cy="335756"/>
            <a:chOff x="3219451" y="4011613"/>
            <a:chExt cx="687388" cy="671512"/>
          </a:xfrm>
          <a:solidFill>
            <a:schemeClr val="bg1"/>
          </a:solidFill>
        </p:grpSpPr>
        <p:sp>
          <p:nvSpPr>
            <p:cNvPr id="87" name="Freeform 64"/>
            <p:cNvSpPr/>
            <p:nvPr/>
          </p:nvSpPr>
          <p:spPr bwMode="auto">
            <a:xfrm>
              <a:off x="3219451" y="4011613"/>
              <a:ext cx="687388" cy="360363"/>
            </a:xfrm>
            <a:custGeom>
              <a:avLst/>
              <a:gdLst>
                <a:gd name="T0" fmla="*/ 284 w 290"/>
                <a:gd name="T1" fmla="*/ 152 h 152"/>
                <a:gd name="T2" fmla="*/ 277 w 290"/>
                <a:gd name="T3" fmla="*/ 145 h 152"/>
                <a:gd name="T4" fmla="*/ 145 w 290"/>
                <a:gd name="T5" fmla="*/ 13 h 152"/>
                <a:gd name="T6" fmla="*/ 13 w 290"/>
                <a:gd name="T7" fmla="*/ 145 h 152"/>
                <a:gd name="T8" fmla="*/ 6 w 290"/>
                <a:gd name="T9" fmla="*/ 152 h 152"/>
                <a:gd name="T10" fmla="*/ 0 w 290"/>
                <a:gd name="T11" fmla="*/ 145 h 152"/>
                <a:gd name="T12" fmla="*/ 145 w 290"/>
                <a:gd name="T13" fmla="*/ 0 h 152"/>
                <a:gd name="T14" fmla="*/ 290 w 290"/>
                <a:gd name="T15" fmla="*/ 145 h 152"/>
                <a:gd name="T16" fmla="*/ 284 w 290"/>
                <a:gd name="T17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0" h="152">
                  <a:moveTo>
                    <a:pt x="284" y="152"/>
                  </a:moveTo>
                  <a:cubicBezTo>
                    <a:pt x="280" y="152"/>
                    <a:pt x="277" y="149"/>
                    <a:pt x="277" y="145"/>
                  </a:cubicBezTo>
                  <a:cubicBezTo>
                    <a:pt x="277" y="72"/>
                    <a:pt x="218" y="13"/>
                    <a:pt x="145" y="13"/>
                  </a:cubicBezTo>
                  <a:cubicBezTo>
                    <a:pt x="72" y="13"/>
                    <a:pt x="13" y="72"/>
                    <a:pt x="13" y="145"/>
                  </a:cubicBezTo>
                  <a:cubicBezTo>
                    <a:pt x="13" y="149"/>
                    <a:pt x="10" y="152"/>
                    <a:pt x="6" y="152"/>
                  </a:cubicBezTo>
                  <a:cubicBezTo>
                    <a:pt x="3" y="152"/>
                    <a:pt x="0" y="149"/>
                    <a:pt x="0" y="145"/>
                  </a:cubicBezTo>
                  <a:cubicBezTo>
                    <a:pt x="0" y="65"/>
                    <a:pt x="65" y="0"/>
                    <a:pt x="145" y="0"/>
                  </a:cubicBezTo>
                  <a:cubicBezTo>
                    <a:pt x="225" y="0"/>
                    <a:pt x="290" y="65"/>
                    <a:pt x="290" y="145"/>
                  </a:cubicBezTo>
                  <a:cubicBezTo>
                    <a:pt x="290" y="149"/>
                    <a:pt x="287" y="152"/>
                    <a:pt x="284" y="1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65"/>
            <p:cNvSpPr/>
            <p:nvPr/>
          </p:nvSpPr>
          <p:spPr bwMode="auto">
            <a:xfrm>
              <a:off x="3219451" y="4262438"/>
              <a:ext cx="687388" cy="119063"/>
            </a:xfrm>
            <a:custGeom>
              <a:avLst/>
              <a:gdLst>
                <a:gd name="T0" fmla="*/ 283 w 290"/>
                <a:gd name="T1" fmla="*/ 50 h 50"/>
                <a:gd name="T2" fmla="*/ 277 w 290"/>
                <a:gd name="T3" fmla="*/ 43 h 50"/>
                <a:gd name="T4" fmla="*/ 249 w 290"/>
                <a:gd name="T5" fmla="*/ 15 h 50"/>
                <a:gd name="T6" fmla="*/ 220 w 290"/>
                <a:gd name="T7" fmla="*/ 43 h 50"/>
                <a:gd name="T8" fmla="*/ 214 w 290"/>
                <a:gd name="T9" fmla="*/ 50 h 50"/>
                <a:gd name="T10" fmla="*/ 208 w 290"/>
                <a:gd name="T11" fmla="*/ 43 h 50"/>
                <a:gd name="T12" fmla="*/ 208 w 290"/>
                <a:gd name="T13" fmla="*/ 42 h 50"/>
                <a:gd name="T14" fmla="*/ 179 w 290"/>
                <a:gd name="T15" fmla="*/ 13 h 50"/>
                <a:gd name="T16" fmla="*/ 151 w 290"/>
                <a:gd name="T17" fmla="*/ 42 h 50"/>
                <a:gd name="T18" fmla="*/ 151 w 290"/>
                <a:gd name="T19" fmla="*/ 43 h 50"/>
                <a:gd name="T20" fmla="*/ 145 w 290"/>
                <a:gd name="T21" fmla="*/ 50 h 50"/>
                <a:gd name="T22" fmla="*/ 138 w 290"/>
                <a:gd name="T23" fmla="*/ 43 h 50"/>
                <a:gd name="T24" fmla="*/ 110 w 290"/>
                <a:gd name="T25" fmla="*/ 15 h 50"/>
                <a:gd name="T26" fmla="*/ 82 w 290"/>
                <a:gd name="T27" fmla="*/ 43 h 50"/>
                <a:gd name="T28" fmla="*/ 75 w 290"/>
                <a:gd name="T29" fmla="*/ 50 h 50"/>
                <a:gd name="T30" fmla="*/ 69 w 290"/>
                <a:gd name="T31" fmla="*/ 43 h 50"/>
                <a:gd name="T32" fmla="*/ 41 w 290"/>
                <a:gd name="T33" fmla="*/ 15 h 50"/>
                <a:gd name="T34" fmla="*/ 13 w 290"/>
                <a:gd name="T35" fmla="*/ 43 h 50"/>
                <a:gd name="T36" fmla="*/ 6 w 290"/>
                <a:gd name="T37" fmla="*/ 50 h 50"/>
                <a:gd name="T38" fmla="*/ 0 w 290"/>
                <a:gd name="T39" fmla="*/ 43 h 50"/>
                <a:gd name="T40" fmla="*/ 41 w 290"/>
                <a:gd name="T41" fmla="*/ 2 h 50"/>
                <a:gd name="T42" fmla="*/ 75 w 290"/>
                <a:gd name="T43" fmla="*/ 21 h 50"/>
                <a:gd name="T44" fmla="*/ 110 w 290"/>
                <a:gd name="T45" fmla="*/ 2 h 50"/>
                <a:gd name="T46" fmla="*/ 144 w 290"/>
                <a:gd name="T47" fmla="*/ 20 h 50"/>
                <a:gd name="T48" fmla="*/ 179 w 290"/>
                <a:gd name="T49" fmla="*/ 0 h 50"/>
                <a:gd name="T50" fmla="*/ 215 w 290"/>
                <a:gd name="T51" fmla="*/ 20 h 50"/>
                <a:gd name="T52" fmla="*/ 249 w 290"/>
                <a:gd name="T53" fmla="*/ 2 h 50"/>
                <a:gd name="T54" fmla="*/ 290 w 290"/>
                <a:gd name="T55" fmla="*/ 43 h 50"/>
                <a:gd name="T56" fmla="*/ 283 w 290"/>
                <a:gd name="T5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0" h="50">
                  <a:moveTo>
                    <a:pt x="283" y="50"/>
                  </a:moveTo>
                  <a:cubicBezTo>
                    <a:pt x="280" y="50"/>
                    <a:pt x="277" y="47"/>
                    <a:pt x="277" y="43"/>
                  </a:cubicBezTo>
                  <a:cubicBezTo>
                    <a:pt x="277" y="28"/>
                    <a:pt x="264" y="15"/>
                    <a:pt x="249" y="15"/>
                  </a:cubicBezTo>
                  <a:cubicBezTo>
                    <a:pt x="233" y="15"/>
                    <a:pt x="220" y="28"/>
                    <a:pt x="220" y="43"/>
                  </a:cubicBezTo>
                  <a:cubicBezTo>
                    <a:pt x="220" y="47"/>
                    <a:pt x="218" y="50"/>
                    <a:pt x="214" y="50"/>
                  </a:cubicBezTo>
                  <a:cubicBezTo>
                    <a:pt x="211" y="50"/>
                    <a:pt x="208" y="47"/>
                    <a:pt x="208" y="43"/>
                  </a:cubicBezTo>
                  <a:cubicBezTo>
                    <a:pt x="208" y="42"/>
                    <a:pt x="208" y="42"/>
                    <a:pt x="208" y="42"/>
                  </a:cubicBezTo>
                  <a:cubicBezTo>
                    <a:pt x="208" y="26"/>
                    <a:pt x="195" y="13"/>
                    <a:pt x="179" y="13"/>
                  </a:cubicBezTo>
                  <a:cubicBezTo>
                    <a:pt x="164" y="13"/>
                    <a:pt x="151" y="26"/>
                    <a:pt x="151" y="42"/>
                  </a:cubicBezTo>
                  <a:cubicBezTo>
                    <a:pt x="151" y="43"/>
                    <a:pt x="151" y="43"/>
                    <a:pt x="151" y="43"/>
                  </a:cubicBezTo>
                  <a:cubicBezTo>
                    <a:pt x="151" y="47"/>
                    <a:pt x="148" y="50"/>
                    <a:pt x="145" y="50"/>
                  </a:cubicBezTo>
                  <a:cubicBezTo>
                    <a:pt x="141" y="50"/>
                    <a:pt x="138" y="47"/>
                    <a:pt x="138" y="43"/>
                  </a:cubicBezTo>
                  <a:cubicBezTo>
                    <a:pt x="138" y="28"/>
                    <a:pt x="126" y="15"/>
                    <a:pt x="110" y="15"/>
                  </a:cubicBezTo>
                  <a:cubicBezTo>
                    <a:pt x="95" y="15"/>
                    <a:pt x="82" y="28"/>
                    <a:pt x="82" y="43"/>
                  </a:cubicBezTo>
                  <a:cubicBezTo>
                    <a:pt x="82" y="47"/>
                    <a:pt x="79" y="50"/>
                    <a:pt x="75" y="50"/>
                  </a:cubicBezTo>
                  <a:cubicBezTo>
                    <a:pt x="72" y="50"/>
                    <a:pt x="69" y="47"/>
                    <a:pt x="69" y="43"/>
                  </a:cubicBezTo>
                  <a:cubicBezTo>
                    <a:pt x="69" y="28"/>
                    <a:pt x="56" y="15"/>
                    <a:pt x="41" y="15"/>
                  </a:cubicBezTo>
                  <a:cubicBezTo>
                    <a:pt x="25" y="15"/>
                    <a:pt x="13" y="28"/>
                    <a:pt x="13" y="43"/>
                  </a:cubicBezTo>
                  <a:cubicBezTo>
                    <a:pt x="13" y="47"/>
                    <a:pt x="10" y="50"/>
                    <a:pt x="6" y="50"/>
                  </a:cubicBezTo>
                  <a:cubicBezTo>
                    <a:pt x="3" y="50"/>
                    <a:pt x="0" y="47"/>
                    <a:pt x="0" y="43"/>
                  </a:cubicBezTo>
                  <a:cubicBezTo>
                    <a:pt x="0" y="21"/>
                    <a:pt x="18" y="2"/>
                    <a:pt x="41" y="2"/>
                  </a:cubicBezTo>
                  <a:cubicBezTo>
                    <a:pt x="55" y="2"/>
                    <a:pt x="68" y="10"/>
                    <a:pt x="75" y="21"/>
                  </a:cubicBezTo>
                  <a:cubicBezTo>
                    <a:pt x="83" y="10"/>
                    <a:pt x="96" y="2"/>
                    <a:pt x="110" y="2"/>
                  </a:cubicBezTo>
                  <a:cubicBezTo>
                    <a:pt x="124" y="2"/>
                    <a:pt x="137" y="9"/>
                    <a:pt x="144" y="20"/>
                  </a:cubicBezTo>
                  <a:cubicBezTo>
                    <a:pt x="152" y="8"/>
                    <a:pt x="165" y="0"/>
                    <a:pt x="179" y="0"/>
                  </a:cubicBezTo>
                  <a:cubicBezTo>
                    <a:pt x="194" y="0"/>
                    <a:pt x="207" y="8"/>
                    <a:pt x="215" y="20"/>
                  </a:cubicBezTo>
                  <a:cubicBezTo>
                    <a:pt x="222" y="9"/>
                    <a:pt x="234" y="2"/>
                    <a:pt x="249" y="2"/>
                  </a:cubicBezTo>
                  <a:cubicBezTo>
                    <a:pt x="271" y="2"/>
                    <a:pt x="290" y="21"/>
                    <a:pt x="290" y="43"/>
                  </a:cubicBezTo>
                  <a:cubicBezTo>
                    <a:pt x="290" y="47"/>
                    <a:pt x="287" y="50"/>
                    <a:pt x="283" y="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66"/>
            <p:cNvSpPr/>
            <p:nvPr/>
          </p:nvSpPr>
          <p:spPr bwMode="auto">
            <a:xfrm>
              <a:off x="3546476" y="4341813"/>
              <a:ext cx="31750" cy="298450"/>
            </a:xfrm>
            <a:custGeom>
              <a:avLst/>
              <a:gdLst>
                <a:gd name="T0" fmla="*/ 7 w 13"/>
                <a:gd name="T1" fmla="*/ 126 h 126"/>
                <a:gd name="T2" fmla="*/ 0 w 13"/>
                <a:gd name="T3" fmla="*/ 120 h 126"/>
                <a:gd name="T4" fmla="*/ 0 w 13"/>
                <a:gd name="T5" fmla="*/ 6 h 126"/>
                <a:gd name="T6" fmla="*/ 7 w 13"/>
                <a:gd name="T7" fmla="*/ 0 h 126"/>
                <a:gd name="T8" fmla="*/ 13 w 13"/>
                <a:gd name="T9" fmla="*/ 6 h 126"/>
                <a:gd name="T10" fmla="*/ 13 w 13"/>
                <a:gd name="T11" fmla="*/ 120 h 126"/>
                <a:gd name="T12" fmla="*/ 7 w 13"/>
                <a:gd name="T13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26">
                  <a:moveTo>
                    <a:pt x="7" y="126"/>
                  </a:moveTo>
                  <a:cubicBezTo>
                    <a:pt x="3" y="126"/>
                    <a:pt x="0" y="123"/>
                    <a:pt x="0" y="12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0" y="0"/>
                    <a:pt x="13" y="3"/>
                    <a:pt x="13" y="6"/>
                  </a:cubicBezTo>
                  <a:cubicBezTo>
                    <a:pt x="13" y="120"/>
                    <a:pt x="13" y="120"/>
                    <a:pt x="13" y="120"/>
                  </a:cubicBezTo>
                  <a:cubicBezTo>
                    <a:pt x="13" y="123"/>
                    <a:pt x="10" y="126"/>
                    <a:pt x="7" y="1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67"/>
            <p:cNvSpPr/>
            <p:nvPr/>
          </p:nvSpPr>
          <p:spPr bwMode="auto">
            <a:xfrm>
              <a:off x="3546476" y="4610100"/>
              <a:ext cx="119063" cy="73025"/>
            </a:xfrm>
            <a:custGeom>
              <a:avLst/>
              <a:gdLst>
                <a:gd name="T0" fmla="*/ 26 w 50"/>
                <a:gd name="T1" fmla="*/ 31 h 31"/>
                <a:gd name="T2" fmla="*/ 25 w 50"/>
                <a:gd name="T3" fmla="*/ 31 h 31"/>
                <a:gd name="T4" fmla="*/ 0 w 50"/>
                <a:gd name="T5" fmla="*/ 7 h 31"/>
                <a:gd name="T6" fmla="*/ 7 w 50"/>
                <a:gd name="T7" fmla="*/ 0 h 31"/>
                <a:gd name="T8" fmla="*/ 13 w 50"/>
                <a:gd name="T9" fmla="*/ 7 h 31"/>
                <a:gd name="T10" fmla="*/ 25 w 50"/>
                <a:gd name="T11" fmla="*/ 18 h 31"/>
                <a:gd name="T12" fmla="*/ 26 w 50"/>
                <a:gd name="T13" fmla="*/ 18 h 31"/>
                <a:gd name="T14" fmla="*/ 37 w 50"/>
                <a:gd name="T15" fmla="*/ 7 h 31"/>
                <a:gd name="T16" fmla="*/ 44 w 50"/>
                <a:gd name="T17" fmla="*/ 0 h 31"/>
                <a:gd name="T18" fmla="*/ 50 w 50"/>
                <a:gd name="T19" fmla="*/ 7 h 31"/>
                <a:gd name="T20" fmla="*/ 26 w 50"/>
                <a:gd name="T21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31">
                  <a:moveTo>
                    <a:pt x="26" y="31"/>
                  </a:moveTo>
                  <a:cubicBezTo>
                    <a:pt x="25" y="31"/>
                    <a:pt x="25" y="31"/>
                    <a:pt x="25" y="31"/>
                  </a:cubicBezTo>
                  <a:cubicBezTo>
                    <a:pt x="11" y="31"/>
                    <a:pt x="0" y="20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0" y="0"/>
                    <a:pt x="13" y="3"/>
                    <a:pt x="13" y="7"/>
                  </a:cubicBezTo>
                  <a:cubicBezTo>
                    <a:pt x="13" y="13"/>
                    <a:pt x="18" y="18"/>
                    <a:pt x="25" y="18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32" y="18"/>
                    <a:pt x="37" y="13"/>
                    <a:pt x="37" y="7"/>
                  </a:cubicBezTo>
                  <a:cubicBezTo>
                    <a:pt x="37" y="3"/>
                    <a:pt x="40" y="0"/>
                    <a:pt x="44" y="0"/>
                  </a:cubicBezTo>
                  <a:cubicBezTo>
                    <a:pt x="47" y="0"/>
                    <a:pt x="50" y="3"/>
                    <a:pt x="50" y="7"/>
                  </a:cubicBezTo>
                  <a:cubicBezTo>
                    <a:pt x="50" y="20"/>
                    <a:pt x="39" y="31"/>
                    <a:pt x="26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3050" y="153035"/>
            <a:ext cx="3711575" cy="831215"/>
          </a:xfrm>
          <a:prstGeom prst="rect">
            <a:avLst/>
          </a:prstGeom>
        </p:spPr>
      </p:pic>
      <p:sp>
        <p:nvSpPr>
          <p:cNvPr id="31" name="TextBox 43"/>
          <p:cNvSpPr txBox="1"/>
          <p:nvPr/>
        </p:nvSpPr>
        <p:spPr>
          <a:xfrm>
            <a:off x="8564245" y="229235"/>
            <a:ext cx="2214245" cy="6788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rgbClr val="338EA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课程设计  </a:t>
            </a:r>
            <a:endParaRPr lang="zh-CN" altLang="en-US" sz="3600" b="1">
              <a:solidFill>
                <a:srgbClr val="338EA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graphicFrame>
        <p:nvGraphicFramePr>
          <p:cNvPr id="17" name="表格 16"/>
          <p:cNvGraphicFramePr/>
          <p:nvPr/>
        </p:nvGraphicFramePr>
        <p:xfrm>
          <a:off x="1384300" y="2126615"/>
          <a:ext cx="3823970" cy="4051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23970"/>
              </a:tblGrid>
              <a:tr h="368300">
                <a:tc>
                  <a:txBody>
                    <a:bodyPr/>
                    <a:p>
                      <a:pPr algn="l" fontAlgn="auto">
                        <a:lnSpc>
                          <a:spcPts val="1500"/>
                        </a:lnSpc>
                        <a:buNone/>
                      </a:pPr>
                      <a:r>
                        <a:rPr lang="zh-CN" altLang="en-US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第一章  总论</a:t>
                      </a:r>
                      <a:endParaRPr lang="zh-CN" altLang="en-US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68300">
                <a:tc>
                  <a:txBody>
                    <a:bodyPr/>
                    <a:p>
                      <a:pPr algn="l" fontAlgn="auto">
                        <a:lnSpc>
                          <a:spcPts val="1500"/>
                        </a:lnSpc>
                        <a:buNone/>
                      </a:pPr>
                      <a:r>
                        <a:rPr lang="zh-CN" altLang="en-US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第二章  成本核算的要求和程序</a:t>
                      </a: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368300">
                <a:tc>
                  <a:txBody>
                    <a:bodyPr/>
                    <a:p>
                      <a:pPr algn="ctr" fontAlgn="auto">
                        <a:lnSpc>
                          <a:spcPts val="2000"/>
                        </a:lnSpc>
                        <a:buNone/>
                      </a:pPr>
                      <a:r>
                        <a:rPr lang="zh-CN" altLang="en-US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第三章</a:t>
                      </a:r>
                      <a:r>
                        <a:rPr lang="zh-CN" altLang="en-US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费用在各种产品及期间费用                       之间的分配和归集</a:t>
                      </a: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635000">
                <a:tc>
                  <a:txBody>
                    <a:bodyPr/>
                    <a:p>
                      <a:pPr algn="ctr" fontAlgn="auto">
                        <a:lnSpc>
                          <a:spcPts val="2000"/>
                        </a:lnSpc>
                        <a:buNone/>
                      </a:pPr>
                      <a:r>
                        <a:rPr lang="zh-CN" altLang="en-US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第四章</a:t>
                      </a:r>
                      <a:r>
                        <a:rPr lang="zh-CN" altLang="en-US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生产费用在完工产品与在产品之间的归集和分配 </a:t>
                      </a: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368300">
                <a:tc>
                  <a:txBody>
                    <a:bodyPr/>
                    <a:p>
                      <a:pPr algn="l" fontAlgn="auto">
                        <a:lnSpc>
                          <a:spcPts val="1500"/>
                        </a:lnSpc>
                        <a:buNone/>
                      </a:pPr>
                      <a:r>
                        <a:rPr lang="zh-CN" altLang="en-US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第五章  产品成本计算方法概述</a:t>
                      </a: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368300">
                <a:tc>
                  <a:txBody>
                    <a:bodyPr/>
                    <a:p>
                      <a:pPr algn="l" fontAlgn="auto">
                        <a:lnSpc>
                          <a:spcPts val="1500"/>
                        </a:lnSpc>
                        <a:buNone/>
                      </a:pPr>
                      <a:r>
                        <a:rPr lang="zh-CN" altLang="en-US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第六章</a:t>
                      </a:r>
                      <a:r>
                        <a:rPr lang="zh-CN" altLang="en-US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产品成本计算的品种法</a:t>
                      </a: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368300">
                <a:tc>
                  <a:txBody>
                    <a:bodyPr/>
                    <a:p>
                      <a:pPr algn="l" fontAlgn="auto">
                        <a:lnSpc>
                          <a:spcPts val="1500"/>
                        </a:lnSpc>
                        <a:buNone/>
                      </a:pPr>
                      <a:r>
                        <a:rPr lang="zh-CN" altLang="en-US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第七章</a:t>
                      </a:r>
                      <a:r>
                        <a:rPr lang="zh-CN" altLang="en-US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产品成本计算的分批法</a:t>
                      </a: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368300">
                <a:tc>
                  <a:txBody>
                    <a:bodyPr/>
                    <a:p>
                      <a:pPr algn="l" fontAlgn="auto">
                        <a:lnSpc>
                          <a:spcPts val="1500"/>
                        </a:lnSpc>
                        <a:buNone/>
                      </a:pPr>
                      <a:r>
                        <a:rPr lang="zh-CN" altLang="en-US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第八章</a:t>
                      </a:r>
                      <a:r>
                        <a:rPr lang="zh-CN" altLang="en-US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产品成本计算的分步法</a:t>
                      </a: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368300">
                <a:tc>
                  <a:txBody>
                    <a:bodyPr/>
                    <a:p>
                      <a:pPr algn="l" fontAlgn="auto">
                        <a:lnSpc>
                          <a:spcPts val="1500"/>
                        </a:lnSpc>
                        <a:buNone/>
                      </a:pPr>
                      <a:r>
                        <a:rPr lang="zh-CN" altLang="en-US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第九章</a:t>
                      </a:r>
                      <a:r>
                        <a:rPr lang="zh-CN" altLang="en-US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产品成本计算的分类法</a:t>
                      </a: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368300">
                <a:tc>
                  <a:txBody>
                    <a:bodyPr/>
                    <a:p>
                      <a:pPr algn="l" fontAlgn="auto">
                        <a:lnSpc>
                          <a:spcPts val="1500"/>
                        </a:lnSpc>
                        <a:buNone/>
                      </a:pPr>
                      <a:r>
                        <a:rPr lang="zh-CN" altLang="en-US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第十章</a:t>
                      </a:r>
                      <a:r>
                        <a:rPr lang="zh-CN" altLang="en-US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产品成本计算的定额法</a:t>
                      </a: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368300">
                <a:tc>
                  <a:txBody>
                    <a:bodyPr/>
                    <a:p>
                      <a:pPr algn="l" fontAlgn="auto">
                        <a:lnSpc>
                          <a:spcPts val="1500"/>
                        </a:lnSpc>
                        <a:buNone/>
                      </a:pPr>
                      <a:r>
                        <a:rPr lang="zh-CN" altLang="en-US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第十一章  成本报表的编制和分析</a:t>
                      </a: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38" name="组合 37"/>
          <p:cNvGrpSpPr/>
          <p:nvPr/>
        </p:nvGrpSpPr>
        <p:grpSpPr>
          <a:xfrm>
            <a:off x="2324735" y="1056005"/>
            <a:ext cx="2382520" cy="1070610"/>
            <a:chOff x="3683" y="1910"/>
            <a:chExt cx="3752" cy="1686"/>
          </a:xfrm>
        </p:grpSpPr>
        <p:sp>
          <p:nvSpPr>
            <p:cNvPr id="13" name="文本框 12"/>
            <p:cNvSpPr txBox="1"/>
            <p:nvPr/>
          </p:nvSpPr>
          <p:spPr>
            <a:xfrm>
              <a:off x="3683" y="1910"/>
              <a:ext cx="3752" cy="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rPr>
                <a:t>原有课程单元</a:t>
              </a:r>
              <a:endPara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 rot="0">
              <a:off x="3683" y="2420"/>
              <a:ext cx="2592" cy="860"/>
              <a:chOff x="3683" y="2420"/>
              <a:chExt cx="2592" cy="860"/>
            </a:xfrm>
          </p:grpSpPr>
          <p:cxnSp>
            <p:nvCxnSpPr>
              <p:cNvPr id="14" name="直接箭头连接符 13"/>
              <p:cNvCxnSpPr/>
              <p:nvPr/>
            </p:nvCxnSpPr>
            <p:spPr>
              <a:xfrm>
                <a:off x="4967" y="2420"/>
                <a:ext cx="0" cy="31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流程图: 终止 14"/>
              <p:cNvSpPr/>
              <p:nvPr/>
            </p:nvSpPr>
            <p:spPr>
              <a:xfrm>
                <a:off x="3683" y="2736"/>
                <a:ext cx="2592" cy="545"/>
              </a:xfrm>
              <a:prstGeom prst="flowChartTerminator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按章节划分</a:t>
                </a:r>
                <a:endParaRPr lang="zh-CN" altLang="en-US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cxnSp>
          <p:nvCxnSpPr>
            <p:cNvPr id="18" name="直接箭头连接符 17"/>
            <p:cNvCxnSpPr/>
            <p:nvPr/>
          </p:nvCxnSpPr>
          <p:spPr>
            <a:xfrm>
              <a:off x="4967" y="3280"/>
              <a:ext cx="0" cy="31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组合 35"/>
          <p:cNvGrpSpPr/>
          <p:nvPr/>
        </p:nvGrpSpPr>
        <p:grpSpPr>
          <a:xfrm>
            <a:off x="7765415" y="956310"/>
            <a:ext cx="2382520" cy="1329690"/>
            <a:chOff x="12259" y="1838"/>
            <a:chExt cx="3752" cy="2094"/>
          </a:xfrm>
        </p:grpSpPr>
        <p:sp>
          <p:nvSpPr>
            <p:cNvPr id="21" name="文本框 20"/>
            <p:cNvSpPr txBox="1"/>
            <p:nvPr/>
          </p:nvSpPr>
          <p:spPr>
            <a:xfrm>
              <a:off x="12259" y="1838"/>
              <a:ext cx="3752" cy="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rPr>
                <a:t>优化后的课程单元</a:t>
              </a:r>
              <a:endPara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12751" y="2348"/>
              <a:ext cx="2592" cy="1584"/>
              <a:chOff x="12751" y="2348"/>
              <a:chExt cx="2592" cy="1584"/>
            </a:xfrm>
          </p:grpSpPr>
          <p:cxnSp>
            <p:nvCxnSpPr>
              <p:cNvPr id="22" name="直接箭头连接符 21"/>
              <p:cNvCxnSpPr/>
              <p:nvPr/>
            </p:nvCxnSpPr>
            <p:spPr>
              <a:xfrm>
                <a:off x="14047" y="2348"/>
                <a:ext cx="0" cy="31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箭头连接符 22"/>
              <p:cNvCxnSpPr/>
              <p:nvPr/>
            </p:nvCxnSpPr>
            <p:spPr>
              <a:xfrm>
                <a:off x="14047" y="3616"/>
                <a:ext cx="0" cy="31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流程图: 终止 23"/>
              <p:cNvSpPr/>
              <p:nvPr/>
            </p:nvSpPr>
            <p:spPr>
              <a:xfrm>
                <a:off x="12751" y="2663"/>
                <a:ext cx="2592" cy="862"/>
              </a:xfrm>
              <a:prstGeom prst="flowChartTerminator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按成本核算方法划分</a:t>
                </a:r>
                <a:endParaRPr lang="zh-CN" altLang="en-US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aphicFrame>
        <p:nvGraphicFramePr>
          <p:cNvPr id="25" name="表格 24"/>
          <p:cNvGraphicFramePr/>
          <p:nvPr/>
        </p:nvGraphicFramePr>
        <p:xfrm>
          <a:off x="7112635" y="2286000"/>
          <a:ext cx="3871595" cy="31845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71595"/>
              </a:tblGrid>
              <a:tr h="45466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项目一  成本核算认知</a:t>
                      </a:r>
                      <a:endParaRPr lang="zh-CN" altLang="en-US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5529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7030A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项目二</a:t>
                      </a:r>
                      <a:r>
                        <a:rPr lang="zh-CN" altLang="en-US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采用品种法计算产品成本</a:t>
                      </a: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45466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7030A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项目三</a:t>
                      </a:r>
                      <a:r>
                        <a:rPr lang="zh-CN" altLang="en-US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采用分批法计算产品成本</a:t>
                      </a: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45529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7030A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项目四</a:t>
                      </a:r>
                      <a:r>
                        <a:rPr lang="zh-CN" altLang="en-US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采用分步法计算产品成本</a:t>
                      </a: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45466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7030A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项目五</a:t>
                      </a:r>
                      <a:r>
                        <a:rPr lang="zh-CN" altLang="en-US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采用分类法计算产品成本</a:t>
                      </a: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45529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7030A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项目六</a:t>
                      </a:r>
                      <a:r>
                        <a:rPr lang="zh-CN" altLang="en-US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采用定额法计算产品成本</a:t>
                      </a: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45466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项目七  编制与分析成本报表</a:t>
                      </a: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6" name="右中括号 25"/>
          <p:cNvSpPr/>
          <p:nvPr/>
        </p:nvSpPr>
        <p:spPr>
          <a:xfrm>
            <a:off x="5148580" y="3201670"/>
            <a:ext cx="247015" cy="724535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右中括号 27"/>
          <p:cNvSpPr/>
          <p:nvPr/>
        </p:nvSpPr>
        <p:spPr>
          <a:xfrm>
            <a:off x="5148580" y="4647565"/>
            <a:ext cx="255270" cy="1536065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右弧形箭头 28"/>
          <p:cNvSpPr/>
          <p:nvPr/>
        </p:nvSpPr>
        <p:spPr>
          <a:xfrm>
            <a:off x="5395595" y="3654425"/>
            <a:ext cx="730885" cy="202628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30" name="直接箭头连接符 29"/>
          <p:cNvCxnSpPr>
            <a:stCxn id="15" idx="3"/>
          </p:cNvCxnSpPr>
          <p:nvPr/>
        </p:nvCxnSpPr>
        <p:spPr>
          <a:xfrm flipV="1">
            <a:off x="3970655" y="1740535"/>
            <a:ext cx="4107180" cy="1333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/>
        </p:nvSpPr>
        <p:spPr>
          <a:xfrm>
            <a:off x="5208270" y="1901190"/>
            <a:ext cx="2382520" cy="3848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企业类型及管理要求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bldLvl="0" animBg="1"/>
      <p:bldP spid="29" grpId="0" animBg="1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8120" y="52705"/>
            <a:ext cx="3711575" cy="831215"/>
          </a:xfrm>
          <a:prstGeom prst="rect">
            <a:avLst/>
          </a:prstGeom>
        </p:spPr>
      </p:pic>
      <p:sp>
        <p:nvSpPr>
          <p:cNvPr id="31" name="TextBox 43"/>
          <p:cNvSpPr txBox="1"/>
          <p:nvPr/>
        </p:nvSpPr>
        <p:spPr>
          <a:xfrm>
            <a:off x="8303799" y="128739"/>
            <a:ext cx="2283460" cy="67881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600" b="1">
                <a:solidFill>
                  <a:srgbClr val="338EA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课程设计  </a:t>
            </a:r>
            <a:endParaRPr lang="zh-CN" altLang="en-US" sz="3600" b="1">
              <a:solidFill>
                <a:srgbClr val="338EA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grpSp>
        <p:nvGrpSpPr>
          <p:cNvPr id="129" name="组合 128"/>
          <p:cNvGrpSpPr/>
          <p:nvPr/>
        </p:nvGrpSpPr>
        <p:grpSpPr>
          <a:xfrm>
            <a:off x="-34925" y="1056640"/>
            <a:ext cx="1648460" cy="5100320"/>
            <a:chOff x="-55" y="1664"/>
            <a:chExt cx="2596" cy="8032"/>
          </a:xfrm>
        </p:grpSpPr>
        <p:sp>
          <p:nvSpPr>
            <p:cNvPr id="8" name="流程图: 可选过程 7"/>
            <p:cNvSpPr/>
            <p:nvPr/>
          </p:nvSpPr>
          <p:spPr>
            <a:xfrm>
              <a:off x="528" y="1664"/>
              <a:ext cx="1513" cy="1423"/>
            </a:xfrm>
            <a:prstGeom prst="flowChartAlternateProcess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项目一</a:t>
              </a:r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成本核算认知</a:t>
              </a:r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流程图: 可选过程 14"/>
            <p:cNvSpPr/>
            <p:nvPr/>
          </p:nvSpPr>
          <p:spPr>
            <a:xfrm>
              <a:off x="312" y="4872"/>
              <a:ext cx="1868" cy="1111"/>
            </a:xfrm>
            <a:prstGeom prst="flowChartAlternateProcess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任务一：产品成本核算费用认知</a:t>
              </a:r>
              <a:endParaRPr lang="zh-CN" altLang="en-US"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流程图: 可选过程 17"/>
            <p:cNvSpPr/>
            <p:nvPr/>
          </p:nvSpPr>
          <p:spPr>
            <a:xfrm>
              <a:off x="312" y="6017"/>
              <a:ext cx="1868" cy="1250"/>
            </a:xfrm>
            <a:prstGeom prst="flowChartAlternateProcess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任务二：产品成本核算工作认知</a:t>
              </a:r>
              <a:endParaRPr lang="zh-CN" altLang="en-US"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流程图: 可选过程 18"/>
            <p:cNvSpPr/>
            <p:nvPr/>
          </p:nvSpPr>
          <p:spPr>
            <a:xfrm>
              <a:off x="312" y="7297"/>
              <a:ext cx="1868" cy="1780"/>
            </a:xfrm>
            <a:prstGeom prst="flowChartAlternateProcess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任务三：企业生产类型及产品成本计算方法认知</a:t>
              </a:r>
              <a:endParaRPr lang="zh-CN" altLang="en-US"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竖卷形 28"/>
            <p:cNvSpPr/>
            <p:nvPr/>
          </p:nvSpPr>
          <p:spPr>
            <a:xfrm>
              <a:off x="-55" y="4158"/>
              <a:ext cx="2596" cy="5538"/>
            </a:xfrm>
            <a:prstGeom prst="verticalScroll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2" name="下箭头 111"/>
            <p:cNvSpPr/>
            <p:nvPr/>
          </p:nvSpPr>
          <p:spPr>
            <a:xfrm>
              <a:off x="1047" y="3087"/>
              <a:ext cx="475" cy="1071"/>
            </a:xfrm>
            <a:prstGeom prst="downArrow">
              <a:avLst/>
            </a:prstGeom>
            <a:gradFill>
              <a:gsLst>
                <a:gs pos="0">
                  <a:schemeClr val="accent2">
                    <a:satMod val="103000"/>
                    <a:lumMod val="102000"/>
                    <a:tint val="94000"/>
                    <a:alpha val="40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30" name="组合 129"/>
          <p:cNvGrpSpPr/>
          <p:nvPr/>
        </p:nvGrpSpPr>
        <p:grpSpPr>
          <a:xfrm>
            <a:off x="1444625" y="1041400"/>
            <a:ext cx="1630680" cy="5365115"/>
            <a:chOff x="2275" y="1640"/>
            <a:chExt cx="2568" cy="8449"/>
          </a:xfrm>
        </p:grpSpPr>
        <p:sp>
          <p:nvSpPr>
            <p:cNvPr id="20" name="流程图: 可选过程 19"/>
            <p:cNvSpPr/>
            <p:nvPr/>
          </p:nvSpPr>
          <p:spPr>
            <a:xfrm>
              <a:off x="2828" y="1640"/>
              <a:ext cx="1513" cy="1035"/>
            </a:xfrm>
            <a:prstGeom prst="flowChartAlternateProcess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项目二</a:t>
              </a:r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品种法</a:t>
              </a:r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2" name="组合 31"/>
            <p:cNvGrpSpPr/>
            <p:nvPr/>
          </p:nvGrpSpPr>
          <p:grpSpPr>
            <a:xfrm>
              <a:off x="2275" y="3263"/>
              <a:ext cx="2568" cy="6827"/>
              <a:chOff x="2707" y="3311"/>
              <a:chExt cx="2568" cy="6827"/>
            </a:xfrm>
          </p:grpSpPr>
          <p:sp>
            <p:nvSpPr>
              <p:cNvPr id="26" name="流程图: 可选过程 25"/>
              <p:cNvSpPr/>
              <p:nvPr/>
            </p:nvSpPr>
            <p:spPr>
              <a:xfrm>
                <a:off x="2994" y="3758"/>
                <a:ext cx="1899" cy="1140"/>
              </a:xfrm>
              <a:prstGeom prst="flowChartAlternateProcess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任务一：选用账簿开设成本明细账</a:t>
                </a:r>
                <a:endParaRPr lang="zh-CN" altLang="en-US" sz="1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" name="流程图: 可选过程 1"/>
              <p:cNvSpPr/>
              <p:nvPr/>
            </p:nvSpPr>
            <p:spPr>
              <a:xfrm>
                <a:off x="3018" y="4927"/>
                <a:ext cx="1899" cy="1045"/>
              </a:xfrm>
              <a:prstGeom prst="flowChartAlternateProcess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任务二：要素费用的归集与分配</a:t>
                </a:r>
                <a:endParaRPr lang="zh-CN" altLang="en-US" sz="1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" name="流程图: 可选过程 3"/>
              <p:cNvSpPr/>
              <p:nvPr/>
            </p:nvSpPr>
            <p:spPr>
              <a:xfrm>
                <a:off x="3042" y="5983"/>
                <a:ext cx="1875" cy="1218"/>
              </a:xfrm>
              <a:prstGeom prst="flowChartAlternateProcess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任务三：综合费用的归集与分配</a:t>
                </a:r>
                <a:endParaRPr lang="zh-CN" altLang="en-US" sz="1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" name="流程图: 可选过程 4"/>
              <p:cNvSpPr/>
              <p:nvPr/>
            </p:nvSpPr>
            <p:spPr>
              <a:xfrm>
                <a:off x="3068" y="8885"/>
                <a:ext cx="1849" cy="974"/>
              </a:xfrm>
              <a:prstGeom prst="flowChartAlternateProcess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任务五：结转完工产品成本</a:t>
                </a:r>
                <a:endParaRPr lang="zh-CN" altLang="en-US" sz="1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" name="流程图: 可选过程 8"/>
              <p:cNvSpPr/>
              <p:nvPr/>
            </p:nvSpPr>
            <p:spPr>
              <a:xfrm>
                <a:off x="3066" y="7269"/>
                <a:ext cx="1851" cy="1558"/>
              </a:xfrm>
              <a:prstGeom prst="flowChartAlternateProcess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任务四：生产费用在完工产品与在产品之间的分配</a:t>
                </a:r>
                <a:endParaRPr lang="zh-CN" altLang="en-US" sz="1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竖卷形 29"/>
              <p:cNvSpPr/>
              <p:nvPr/>
            </p:nvSpPr>
            <p:spPr>
              <a:xfrm>
                <a:off x="2707" y="3311"/>
                <a:ext cx="2568" cy="6827"/>
              </a:xfrm>
              <a:prstGeom prst="verticalScroll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119" name="下箭头 118"/>
            <p:cNvSpPr/>
            <p:nvPr/>
          </p:nvSpPr>
          <p:spPr>
            <a:xfrm>
              <a:off x="3347" y="2675"/>
              <a:ext cx="475" cy="572"/>
            </a:xfrm>
            <a:prstGeom prst="downArrow">
              <a:avLst/>
            </a:prstGeom>
            <a:gradFill>
              <a:gsLst>
                <a:gs pos="0">
                  <a:schemeClr val="accent2">
                    <a:satMod val="103000"/>
                    <a:lumMod val="102000"/>
                    <a:tint val="94000"/>
                    <a:alpha val="40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31" name="组合 130"/>
          <p:cNvGrpSpPr/>
          <p:nvPr/>
        </p:nvGrpSpPr>
        <p:grpSpPr>
          <a:xfrm>
            <a:off x="2927985" y="1041400"/>
            <a:ext cx="1630680" cy="5370195"/>
            <a:chOff x="4611" y="1640"/>
            <a:chExt cx="2568" cy="8457"/>
          </a:xfrm>
        </p:grpSpPr>
        <p:sp>
          <p:nvSpPr>
            <p:cNvPr id="21" name="流程图: 可选过程 20"/>
            <p:cNvSpPr/>
            <p:nvPr/>
          </p:nvSpPr>
          <p:spPr>
            <a:xfrm>
              <a:off x="5160" y="1640"/>
              <a:ext cx="1513" cy="1035"/>
            </a:xfrm>
            <a:prstGeom prst="flowChartAlternateProcess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项目三</a:t>
              </a:r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分批法</a:t>
              </a:r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71" name="组合 70"/>
            <p:cNvGrpSpPr/>
            <p:nvPr/>
          </p:nvGrpSpPr>
          <p:grpSpPr>
            <a:xfrm>
              <a:off x="4611" y="3271"/>
              <a:ext cx="2568" cy="6827"/>
              <a:chOff x="2707" y="3311"/>
              <a:chExt cx="2568" cy="6827"/>
            </a:xfrm>
          </p:grpSpPr>
          <p:sp>
            <p:nvSpPr>
              <p:cNvPr id="72" name="流程图: 可选过程 71"/>
              <p:cNvSpPr/>
              <p:nvPr/>
            </p:nvSpPr>
            <p:spPr>
              <a:xfrm>
                <a:off x="2994" y="3758"/>
                <a:ext cx="1899" cy="1140"/>
              </a:xfrm>
              <a:prstGeom prst="flowChartAlternateProcess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任务一：选用账簿开设成本明细账</a:t>
                </a:r>
                <a:endParaRPr lang="zh-CN" altLang="en-US" sz="1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3" name="流程图: 可选过程 72"/>
              <p:cNvSpPr/>
              <p:nvPr/>
            </p:nvSpPr>
            <p:spPr>
              <a:xfrm>
                <a:off x="3018" y="4927"/>
                <a:ext cx="1899" cy="1045"/>
              </a:xfrm>
              <a:prstGeom prst="flowChartAlternateProcess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任务二：要素费用的归集与分配</a:t>
                </a:r>
                <a:endParaRPr lang="zh-CN" altLang="en-US" sz="1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4" name="流程图: 可选过程 73"/>
              <p:cNvSpPr/>
              <p:nvPr/>
            </p:nvSpPr>
            <p:spPr>
              <a:xfrm>
                <a:off x="3042" y="5983"/>
                <a:ext cx="1875" cy="1218"/>
              </a:xfrm>
              <a:prstGeom prst="flowChartAlternateProcess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任务三：综合费用的归集与分配</a:t>
                </a:r>
                <a:endParaRPr lang="zh-CN" altLang="en-US" sz="1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0" name="流程图: 可选过程 79"/>
              <p:cNvSpPr/>
              <p:nvPr/>
            </p:nvSpPr>
            <p:spPr>
              <a:xfrm>
                <a:off x="3068" y="8885"/>
                <a:ext cx="1849" cy="974"/>
              </a:xfrm>
              <a:prstGeom prst="flowChartAlternateProcess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任务五：结转完工产品成本</a:t>
                </a:r>
                <a:endParaRPr lang="zh-CN" altLang="en-US" sz="1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1" name="流程图: 可选过程 80"/>
              <p:cNvSpPr/>
              <p:nvPr/>
            </p:nvSpPr>
            <p:spPr>
              <a:xfrm>
                <a:off x="3066" y="7269"/>
                <a:ext cx="1851" cy="1558"/>
              </a:xfrm>
              <a:prstGeom prst="flowChartAlternateProcess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任务四：生产费用在完工产品与在产品之间的分配</a:t>
                </a:r>
                <a:endParaRPr lang="zh-CN" altLang="en-US" sz="1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" name="竖卷形 81"/>
              <p:cNvSpPr/>
              <p:nvPr/>
            </p:nvSpPr>
            <p:spPr>
              <a:xfrm>
                <a:off x="2707" y="3311"/>
                <a:ext cx="2568" cy="6827"/>
              </a:xfrm>
              <a:prstGeom prst="verticalScroll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120" name="下箭头 119"/>
            <p:cNvSpPr/>
            <p:nvPr/>
          </p:nvSpPr>
          <p:spPr>
            <a:xfrm>
              <a:off x="5679" y="2699"/>
              <a:ext cx="475" cy="572"/>
            </a:xfrm>
            <a:prstGeom prst="downArrow">
              <a:avLst/>
            </a:prstGeom>
            <a:gradFill>
              <a:gsLst>
                <a:gs pos="0">
                  <a:schemeClr val="accent2">
                    <a:satMod val="103000"/>
                    <a:lumMod val="102000"/>
                    <a:tint val="94000"/>
                    <a:alpha val="40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32" name="组合 131"/>
          <p:cNvGrpSpPr/>
          <p:nvPr/>
        </p:nvGrpSpPr>
        <p:grpSpPr>
          <a:xfrm>
            <a:off x="4406265" y="1041400"/>
            <a:ext cx="1630680" cy="5385435"/>
            <a:chOff x="6939" y="1640"/>
            <a:chExt cx="2568" cy="8481"/>
          </a:xfrm>
        </p:grpSpPr>
        <p:sp>
          <p:nvSpPr>
            <p:cNvPr id="22" name="流程图: 可选过程 21"/>
            <p:cNvSpPr/>
            <p:nvPr/>
          </p:nvSpPr>
          <p:spPr>
            <a:xfrm>
              <a:off x="7462" y="1640"/>
              <a:ext cx="1513" cy="1035"/>
            </a:xfrm>
            <a:prstGeom prst="flowChartAlternateProcess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项目四</a:t>
              </a:r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分步法</a:t>
              </a:r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83" name="组合 82"/>
            <p:cNvGrpSpPr/>
            <p:nvPr/>
          </p:nvGrpSpPr>
          <p:grpSpPr>
            <a:xfrm>
              <a:off x="6939" y="3295"/>
              <a:ext cx="2568" cy="6827"/>
              <a:chOff x="2707" y="3311"/>
              <a:chExt cx="2568" cy="6827"/>
            </a:xfrm>
          </p:grpSpPr>
          <p:sp>
            <p:nvSpPr>
              <p:cNvPr id="84" name="流程图: 可选过程 83"/>
              <p:cNvSpPr/>
              <p:nvPr/>
            </p:nvSpPr>
            <p:spPr>
              <a:xfrm>
                <a:off x="2994" y="3758"/>
                <a:ext cx="1899" cy="1140"/>
              </a:xfrm>
              <a:prstGeom prst="flowChartAlternateProcess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任务一：选用账簿开设成本明细账</a:t>
                </a:r>
                <a:endParaRPr lang="zh-CN" altLang="en-US" sz="1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6" name="流程图: 可选过程 85"/>
              <p:cNvSpPr/>
              <p:nvPr/>
            </p:nvSpPr>
            <p:spPr>
              <a:xfrm>
                <a:off x="3018" y="4927"/>
                <a:ext cx="1899" cy="1045"/>
              </a:xfrm>
              <a:prstGeom prst="flowChartAlternateProcess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任务二：要素费用的归集与分配</a:t>
                </a:r>
                <a:endParaRPr lang="zh-CN" altLang="en-US" sz="1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2" name="流程图: 可选过程 91"/>
              <p:cNvSpPr/>
              <p:nvPr/>
            </p:nvSpPr>
            <p:spPr>
              <a:xfrm>
                <a:off x="3042" y="5983"/>
                <a:ext cx="1875" cy="1218"/>
              </a:xfrm>
              <a:prstGeom prst="flowChartAlternateProcess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任务三：综合费用的归集与分配</a:t>
                </a:r>
                <a:endParaRPr lang="zh-CN" altLang="en-US" sz="1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3" name="流程图: 可选过程 92"/>
              <p:cNvSpPr/>
              <p:nvPr/>
            </p:nvSpPr>
            <p:spPr>
              <a:xfrm>
                <a:off x="3068" y="8885"/>
                <a:ext cx="1849" cy="974"/>
              </a:xfrm>
              <a:prstGeom prst="flowChartAlternateProcess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任务五：结转完工产品成本</a:t>
                </a:r>
                <a:endParaRPr lang="zh-CN" altLang="en-US" sz="1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" name="流程图: 可选过程 93"/>
              <p:cNvSpPr/>
              <p:nvPr/>
            </p:nvSpPr>
            <p:spPr>
              <a:xfrm>
                <a:off x="3066" y="7269"/>
                <a:ext cx="1851" cy="1558"/>
              </a:xfrm>
              <a:prstGeom prst="flowChartAlternateProcess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任务四：生产费用在完工产品与在产品之间的分配</a:t>
                </a:r>
                <a:endParaRPr lang="zh-CN" altLang="en-US" sz="1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5" name="竖卷形 94"/>
              <p:cNvSpPr/>
              <p:nvPr/>
            </p:nvSpPr>
            <p:spPr>
              <a:xfrm>
                <a:off x="2707" y="3311"/>
                <a:ext cx="2568" cy="6827"/>
              </a:xfrm>
              <a:prstGeom prst="verticalScroll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121" name="下箭头 120"/>
            <p:cNvSpPr/>
            <p:nvPr/>
          </p:nvSpPr>
          <p:spPr>
            <a:xfrm>
              <a:off x="7987" y="2675"/>
              <a:ext cx="475" cy="572"/>
            </a:xfrm>
            <a:prstGeom prst="downArrow">
              <a:avLst/>
            </a:prstGeom>
            <a:gradFill>
              <a:gsLst>
                <a:gs pos="0">
                  <a:schemeClr val="accent2">
                    <a:satMod val="103000"/>
                    <a:lumMod val="102000"/>
                    <a:tint val="94000"/>
                    <a:alpha val="40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33" name="组合 132"/>
          <p:cNvGrpSpPr/>
          <p:nvPr/>
        </p:nvGrpSpPr>
        <p:grpSpPr>
          <a:xfrm>
            <a:off x="5869305" y="1041400"/>
            <a:ext cx="1630680" cy="5370195"/>
            <a:chOff x="9243" y="1640"/>
            <a:chExt cx="2568" cy="8457"/>
          </a:xfrm>
        </p:grpSpPr>
        <p:sp>
          <p:nvSpPr>
            <p:cNvPr id="23" name="流程图: 可选过程 22"/>
            <p:cNvSpPr/>
            <p:nvPr/>
          </p:nvSpPr>
          <p:spPr>
            <a:xfrm>
              <a:off x="9764" y="1640"/>
              <a:ext cx="1513" cy="1035"/>
            </a:xfrm>
            <a:prstGeom prst="flowChartAlternateProcess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项目五</a:t>
              </a:r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分类法</a:t>
              </a:r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96" name="组合 95"/>
            <p:cNvGrpSpPr/>
            <p:nvPr/>
          </p:nvGrpSpPr>
          <p:grpSpPr>
            <a:xfrm>
              <a:off x="9243" y="3271"/>
              <a:ext cx="2568" cy="6827"/>
              <a:chOff x="2707" y="3311"/>
              <a:chExt cx="2568" cy="6827"/>
            </a:xfrm>
          </p:grpSpPr>
          <p:sp>
            <p:nvSpPr>
              <p:cNvPr id="97" name="流程图: 可选过程 96"/>
              <p:cNvSpPr/>
              <p:nvPr/>
            </p:nvSpPr>
            <p:spPr>
              <a:xfrm>
                <a:off x="2994" y="3758"/>
                <a:ext cx="1899" cy="1140"/>
              </a:xfrm>
              <a:prstGeom prst="flowChartAlternateProcess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任务一：选用账簿开设成本明细账</a:t>
                </a:r>
                <a:endParaRPr lang="zh-CN" altLang="en-US" sz="1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8" name="流程图: 可选过程 97"/>
              <p:cNvSpPr/>
              <p:nvPr/>
            </p:nvSpPr>
            <p:spPr>
              <a:xfrm>
                <a:off x="3018" y="4927"/>
                <a:ext cx="1899" cy="1045"/>
              </a:xfrm>
              <a:prstGeom prst="flowChartAlternateProcess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任务二：要素费用的归集与分配</a:t>
                </a:r>
                <a:endParaRPr lang="zh-CN" altLang="en-US" sz="1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9" name="流程图: 可选过程 98"/>
              <p:cNvSpPr/>
              <p:nvPr/>
            </p:nvSpPr>
            <p:spPr>
              <a:xfrm>
                <a:off x="3042" y="5983"/>
                <a:ext cx="1875" cy="1218"/>
              </a:xfrm>
              <a:prstGeom prst="flowChartAlternateProcess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任务三：综合费用的归集与分配</a:t>
                </a:r>
                <a:endParaRPr lang="zh-CN" altLang="en-US" sz="1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0" name="流程图: 可选过程 99"/>
              <p:cNvSpPr/>
              <p:nvPr/>
            </p:nvSpPr>
            <p:spPr>
              <a:xfrm>
                <a:off x="3068" y="8885"/>
                <a:ext cx="1849" cy="974"/>
              </a:xfrm>
              <a:prstGeom prst="flowChartAlternateProcess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任务五：结转完工产品成本</a:t>
                </a:r>
                <a:endParaRPr lang="zh-CN" altLang="en-US" sz="1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1" name="流程图: 可选过程 100"/>
              <p:cNvSpPr/>
              <p:nvPr/>
            </p:nvSpPr>
            <p:spPr>
              <a:xfrm>
                <a:off x="3066" y="7269"/>
                <a:ext cx="1851" cy="1558"/>
              </a:xfrm>
              <a:prstGeom prst="flowChartAlternateProcess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任务四：生产费用在完工产品与在产品之间的分配</a:t>
                </a:r>
                <a:endParaRPr lang="zh-CN" altLang="en-US" sz="1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2" name="竖卷形 101"/>
              <p:cNvSpPr/>
              <p:nvPr/>
            </p:nvSpPr>
            <p:spPr>
              <a:xfrm>
                <a:off x="2707" y="3311"/>
                <a:ext cx="2568" cy="6827"/>
              </a:xfrm>
              <a:prstGeom prst="verticalScroll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122" name="下箭头 121"/>
            <p:cNvSpPr/>
            <p:nvPr/>
          </p:nvSpPr>
          <p:spPr>
            <a:xfrm>
              <a:off x="10290" y="2699"/>
              <a:ext cx="475" cy="572"/>
            </a:xfrm>
            <a:prstGeom prst="downArrow">
              <a:avLst/>
            </a:prstGeom>
            <a:gradFill>
              <a:gsLst>
                <a:gs pos="0">
                  <a:schemeClr val="accent2">
                    <a:satMod val="103000"/>
                    <a:lumMod val="102000"/>
                    <a:tint val="94000"/>
                    <a:alpha val="40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34" name="组合 133"/>
          <p:cNvGrpSpPr/>
          <p:nvPr/>
        </p:nvGrpSpPr>
        <p:grpSpPr>
          <a:xfrm>
            <a:off x="7362825" y="1041400"/>
            <a:ext cx="1630680" cy="5354955"/>
            <a:chOff x="11595" y="1640"/>
            <a:chExt cx="2568" cy="8433"/>
          </a:xfrm>
        </p:grpSpPr>
        <p:sp>
          <p:nvSpPr>
            <p:cNvPr id="24" name="流程图: 可选过程 23"/>
            <p:cNvSpPr/>
            <p:nvPr/>
          </p:nvSpPr>
          <p:spPr>
            <a:xfrm>
              <a:off x="12116" y="1640"/>
              <a:ext cx="1513" cy="1035"/>
            </a:xfrm>
            <a:prstGeom prst="flowChartAlternateProcess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项目六</a:t>
              </a:r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定额法</a:t>
              </a:r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03" name="组合 102"/>
            <p:cNvGrpSpPr/>
            <p:nvPr/>
          </p:nvGrpSpPr>
          <p:grpSpPr>
            <a:xfrm>
              <a:off x="11595" y="3247"/>
              <a:ext cx="2568" cy="6827"/>
              <a:chOff x="2707" y="3311"/>
              <a:chExt cx="2568" cy="6827"/>
            </a:xfrm>
          </p:grpSpPr>
          <p:sp>
            <p:nvSpPr>
              <p:cNvPr id="104" name="流程图: 可选过程 103"/>
              <p:cNvSpPr/>
              <p:nvPr/>
            </p:nvSpPr>
            <p:spPr>
              <a:xfrm>
                <a:off x="2994" y="3758"/>
                <a:ext cx="1899" cy="1140"/>
              </a:xfrm>
              <a:prstGeom prst="flowChartAlternateProcess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任务一：选用账簿开设成本明细账</a:t>
                </a:r>
                <a:endParaRPr lang="zh-CN" altLang="en-US" sz="1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5" name="流程图: 可选过程 104"/>
              <p:cNvSpPr/>
              <p:nvPr/>
            </p:nvSpPr>
            <p:spPr>
              <a:xfrm>
                <a:off x="3018" y="4927"/>
                <a:ext cx="1899" cy="1045"/>
              </a:xfrm>
              <a:prstGeom prst="flowChartAlternateProcess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任务二：要素费用的归集与分配</a:t>
                </a:r>
                <a:endParaRPr lang="zh-CN" altLang="en-US" sz="1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6" name="流程图: 可选过程 105"/>
              <p:cNvSpPr/>
              <p:nvPr/>
            </p:nvSpPr>
            <p:spPr>
              <a:xfrm>
                <a:off x="3042" y="5983"/>
                <a:ext cx="1875" cy="1218"/>
              </a:xfrm>
              <a:prstGeom prst="flowChartAlternateProcess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任务三：综合费用的归集与分配</a:t>
                </a:r>
                <a:endParaRPr lang="zh-CN" altLang="en-US" sz="1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7" name="流程图: 可选过程 106"/>
              <p:cNvSpPr/>
              <p:nvPr/>
            </p:nvSpPr>
            <p:spPr>
              <a:xfrm>
                <a:off x="3068" y="8885"/>
                <a:ext cx="1849" cy="974"/>
              </a:xfrm>
              <a:prstGeom prst="flowChartAlternateProcess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任务五：结转完工产品成本</a:t>
                </a:r>
                <a:endParaRPr lang="zh-CN" altLang="en-US" sz="1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8" name="流程图: 可选过程 107"/>
              <p:cNvSpPr/>
              <p:nvPr/>
            </p:nvSpPr>
            <p:spPr>
              <a:xfrm>
                <a:off x="3066" y="7269"/>
                <a:ext cx="1851" cy="1558"/>
              </a:xfrm>
              <a:prstGeom prst="flowChartAlternateProcess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任务四：生产费用在完工产品与在产品之间的分配</a:t>
                </a:r>
                <a:endParaRPr lang="zh-CN" altLang="en-US" sz="1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9" name="竖卷形 108"/>
              <p:cNvSpPr/>
              <p:nvPr/>
            </p:nvSpPr>
            <p:spPr>
              <a:xfrm>
                <a:off x="2707" y="3311"/>
                <a:ext cx="2568" cy="6827"/>
              </a:xfrm>
              <a:prstGeom prst="verticalScroll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123" name="下箭头 122"/>
            <p:cNvSpPr/>
            <p:nvPr/>
          </p:nvSpPr>
          <p:spPr>
            <a:xfrm>
              <a:off x="12643" y="2699"/>
              <a:ext cx="475" cy="572"/>
            </a:xfrm>
            <a:prstGeom prst="downArrow">
              <a:avLst/>
            </a:prstGeom>
            <a:gradFill>
              <a:gsLst>
                <a:gs pos="0">
                  <a:schemeClr val="accent2">
                    <a:satMod val="103000"/>
                    <a:lumMod val="102000"/>
                    <a:tint val="94000"/>
                    <a:alpha val="40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35" name="组合 134"/>
          <p:cNvGrpSpPr/>
          <p:nvPr/>
        </p:nvGrpSpPr>
        <p:grpSpPr>
          <a:xfrm>
            <a:off x="8674735" y="1026160"/>
            <a:ext cx="3611880" cy="5358765"/>
            <a:chOff x="13661" y="1616"/>
            <a:chExt cx="5688" cy="8439"/>
          </a:xfrm>
        </p:grpSpPr>
        <p:sp>
          <p:nvSpPr>
            <p:cNvPr id="25" name="流程图: 可选过程 24"/>
            <p:cNvSpPr/>
            <p:nvPr/>
          </p:nvSpPr>
          <p:spPr>
            <a:xfrm>
              <a:off x="15428" y="1616"/>
              <a:ext cx="2015" cy="1035"/>
            </a:xfrm>
            <a:prstGeom prst="flowChartAlternateProcess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项目七</a:t>
              </a:r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编制报表</a:t>
              </a:r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11" name="组合 110"/>
            <p:cNvGrpSpPr/>
            <p:nvPr/>
          </p:nvGrpSpPr>
          <p:grpSpPr>
            <a:xfrm>
              <a:off x="13661" y="3059"/>
              <a:ext cx="5688" cy="6996"/>
              <a:chOff x="13853" y="2699"/>
              <a:chExt cx="5688" cy="6996"/>
            </a:xfrm>
          </p:grpSpPr>
          <p:sp>
            <p:nvSpPr>
              <p:cNvPr id="16" name="流程图: 可选过程 15"/>
              <p:cNvSpPr/>
              <p:nvPr/>
            </p:nvSpPr>
            <p:spPr>
              <a:xfrm>
                <a:off x="14597" y="3287"/>
                <a:ext cx="2104" cy="1140"/>
              </a:xfrm>
              <a:prstGeom prst="flowChartAlternateProcess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任务一：分析企业类型及管理要求</a:t>
                </a:r>
                <a:endParaRPr lang="zh-CN" altLang="en-US" sz="1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" name="流程图: 可选过程 16"/>
              <p:cNvSpPr/>
              <p:nvPr/>
            </p:nvSpPr>
            <p:spPr>
              <a:xfrm>
                <a:off x="16701" y="3255"/>
                <a:ext cx="2096" cy="1140"/>
              </a:xfrm>
              <a:prstGeom prst="flowChartAlternateProcess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任务七：编制辅助生产费用记账凭证</a:t>
                </a:r>
                <a:endParaRPr lang="zh-CN" altLang="en-US" sz="1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" name="流程图: 可选过程 60"/>
              <p:cNvSpPr/>
              <p:nvPr/>
            </p:nvSpPr>
            <p:spPr>
              <a:xfrm>
                <a:off x="14597" y="4447"/>
                <a:ext cx="2104" cy="757"/>
              </a:xfrm>
              <a:prstGeom prst="flowChartAlternateProcess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任务二：开设成本明细账</a:t>
                </a:r>
                <a:endParaRPr lang="zh-CN" altLang="en-US" sz="1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2" name="流程图: 可选过程 61"/>
              <p:cNvSpPr/>
              <p:nvPr/>
            </p:nvSpPr>
            <p:spPr>
              <a:xfrm>
                <a:off x="14597" y="5227"/>
                <a:ext cx="2104" cy="1140"/>
              </a:xfrm>
              <a:prstGeom prst="flowChartAlternateProcess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任务三：计算并编制要素费用分配表</a:t>
                </a:r>
                <a:endParaRPr lang="zh-CN" altLang="en-US" sz="1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3" name="流程图: 可选过程 62"/>
              <p:cNvSpPr/>
              <p:nvPr/>
            </p:nvSpPr>
            <p:spPr>
              <a:xfrm>
                <a:off x="14596" y="6391"/>
                <a:ext cx="2105" cy="1140"/>
              </a:xfrm>
              <a:prstGeom prst="flowChartAlternateProcess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任务四：编制要素费用分配记账凭证</a:t>
                </a:r>
                <a:endParaRPr lang="zh-CN" altLang="en-US" sz="1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4" name="流程图: 可选过程 63"/>
              <p:cNvSpPr/>
              <p:nvPr/>
            </p:nvSpPr>
            <p:spPr>
              <a:xfrm>
                <a:off x="14597" y="7561"/>
                <a:ext cx="2104" cy="802"/>
              </a:xfrm>
              <a:prstGeom prst="flowChartAlternateProcess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任务五：归集辅助生产费用</a:t>
                </a:r>
                <a:endParaRPr lang="zh-CN" altLang="en-US" sz="1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5" name="流程图: 可选过程 64"/>
              <p:cNvSpPr/>
              <p:nvPr/>
            </p:nvSpPr>
            <p:spPr>
              <a:xfrm>
                <a:off x="14597" y="8391"/>
                <a:ext cx="2104" cy="1140"/>
              </a:xfrm>
              <a:prstGeom prst="flowChartAlternateProcess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任务六：编制辅助生产费用分配表</a:t>
                </a:r>
                <a:endParaRPr lang="zh-CN" altLang="en-US" sz="1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6" name="流程图: 可选过程 65"/>
              <p:cNvSpPr/>
              <p:nvPr/>
            </p:nvSpPr>
            <p:spPr>
              <a:xfrm>
                <a:off x="16703" y="8381"/>
                <a:ext cx="2094" cy="1140"/>
              </a:xfrm>
              <a:prstGeom prst="flowChartAlternateProcess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任务十二：编制与分析成本报表</a:t>
                </a:r>
                <a:endParaRPr lang="zh-CN" altLang="en-US" sz="1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" name="流程图: 可选过程 66"/>
              <p:cNvSpPr/>
              <p:nvPr/>
            </p:nvSpPr>
            <p:spPr>
              <a:xfrm>
                <a:off x="16701" y="5227"/>
                <a:ext cx="2096" cy="1139"/>
              </a:xfrm>
              <a:prstGeom prst="flowChartAlternateProcess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任务九：编制产品成本计算单</a:t>
                </a:r>
                <a:endParaRPr lang="zh-CN" altLang="en-US" sz="1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" name="流程图: 可选过程 67"/>
              <p:cNvSpPr/>
              <p:nvPr/>
            </p:nvSpPr>
            <p:spPr>
              <a:xfrm>
                <a:off x="16703" y="6397"/>
                <a:ext cx="2094" cy="788"/>
              </a:xfrm>
              <a:prstGeom prst="flowChartAlternateProcess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任务十：汇总完工产品成本</a:t>
                </a:r>
                <a:endParaRPr lang="zh-CN" altLang="en-US" sz="1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9" name="流程图: 可选过程 68"/>
              <p:cNvSpPr/>
              <p:nvPr/>
            </p:nvSpPr>
            <p:spPr>
              <a:xfrm>
                <a:off x="16703" y="7201"/>
                <a:ext cx="2094" cy="1140"/>
              </a:xfrm>
              <a:prstGeom prst="flowChartAlternateProcess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任务十一：编制完工产品入库记账凭证</a:t>
                </a:r>
                <a:endParaRPr lang="zh-CN" altLang="en-US" sz="1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0" name="流程图: 可选过程 69"/>
              <p:cNvSpPr/>
              <p:nvPr/>
            </p:nvSpPr>
            <p:spPr>
              <a:xfrm>
                <a:off x="16702" y="4427"/>
                <a:ext cx="2095" cy="777"/>
              </a:xfrm>
              <a:prstGeom prst="flowChartAlternateProcess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任务八：归集分配制造费用</a:t>
                </a:r>
                <a:endParaRPr lang="zh-CN" altLang="en-US" sz="1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0" name="竖卷形 109"/>
              <p:cNvSpPr/>
              <p:nvPr/>
            </p:nvSpPr>
            <p:spPr>
              <a:xfrm>
                <a:off x="13853" y="2699"/>
                <a:ext cx="5689" cy="6997"/>
              </a:xfrm>
              <a:prstGeom prst="verticalScroll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124" name="下箭头 123"/>
            <p:cNvSpPr/>
            <p:nvPr/>
          </p:nvSpPr>
          <p:spPr>
            <a:xfrm>
              <a:off x="16198" y="2675"/>
              <a:ext cx="475" cy="572"/>
            </a:xfrm>
            <a:prstGeom prst="downArrow">
              <a:avLst/>
            </a:prstGeom>
            <a:gradFill>
              <a:gsLst>
                <a:gs pos="0">
                  <a:schemeClr val="accent2">
                    <a:satMod val="103000"/>
                    <a:lumMod val="102000"/>
                    <a:tint val="94000"/>
                    <a:alpha val="40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25" name="燕尾形箭头 124"/>
          <p:cNvSpPr/>
          <p:nvPr/>
        </p:nvSpPr>
        <p:spPr>
          <a:xfrm>
            <a:off x="69215" y="6356985"/>
            <a:ext cx="11950700" cy="485775"/>
          </a:xfrm>
          <a:prstGeom prst="notchedRightArrow">
            <a:avLst/>
          </a:prstGeom>
          <a:gradFill>
            <a:gsLst>
              <a:gs pos="4000">
                <a:srgbClr val="F4843F">
                  <a:alpha val="100000"/>
                </a:srgbClr>
              </a:gs>
              <a:gs pos="0">
                <a:schemeClr val="accent2">
                  <a:satMod val="103000"/>
                  <a:lumMod val="102000"/>
                  <a:tint val="94000"/>
                  <a:alpha val="0"/>
                </a:schemeClr>
              </a:gs>
              <a:gs pos="53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>
            <a:solidFill>
              <a:schemeClr val="accent2">
                <a:lumMod val="60000"/>
                <a:lumOff val="40000"/>
                <a:alpha val="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6" name="流程图: 可选过程 125"/>
          <p:cNvSpPr/>
          <p:nvPr/>
        </p:nvSpPr>
        <p:spPr>
          <a:xfrm>
            <a:off x="332105" y="6427470"/>
            <a:ext cx="914400" cy="352425"/>
          </a:xfrm>
          <a:prstGeom prst="flowChartAlternateProcess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基础</a:t>
            </a:r>
            <a:endParaRPr lang="zh-CN" altLang="en-US" sz="20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7" name="流程图: 可选过程 126"/>
          <p:cNvSpPr/>
          <p:nvPr/>
        </p:nvSpPr>
        <p:spPr>
          <a:xfrm>
            <a:off x="4406265" y="6412230"/>
            <a:ext cx="1793875" cy="352425"/>
          </a:xfrm>
          <a:prstGeom prst="flowChartAlternateProcess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单项要素</a:t>
            </a:r>
            <a:endParaRPr lang="zh-CN" altLang="en-US" sz="20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8" name="流程图: 可选过程 127"/>
          <p:cNvSpPr/>
          <p:nvPr/>
        </p:nvSpPr>
        <p:spPr>
          <a:xfrm>
            <a:off x="9584055" y="6412230"/>
            <a:ext cx="1793875" cy="352425"/>
          </a:xfrm>
          <a:prstGeom prst="flowChartAlternateProcess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综合业务</a:t>
            </a:r>
            <a:endParaRPr lang="zh-CN" altLang="en-US" sz="20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 bldLvl="0" animBg="1"/>
      <p:bldP spid="127" grpId="0" bldLvl="0" animBg="1"/>
      <p:bldP spid="128" grpId="0" bldLvl="0" animBg="1"/>
      <p:bldP spid="125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Blur radius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1" descr="e7d195523061f1c0f0ec610a92cff745ee13794c7b8d98f8E73673273C9E8BE17CC3D63B9B1D6426C348A354AD505654C28F453CD7C8F90EADD06C08281DAED7140E5AAAED5880ECE414DFB6A93B82BEABE0F0512262E07E11735E23F66310F385D43288903BE78D690525B8A7A840CFCFE6FE901AE8C60BD721C90440F2DB8B55AE823A38CEE5F7"/>
          <p:cNvSpPr txBox="1"/>
          <p:nvPr/>
        </p:nvSpPr>
        <p:spPr>
          <a:xfrm>
            <a:off x="6076950" y="3048000"/>
            <a:ext cx="2983230" cy="7620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zh-CN" altLang="en-US" sz="4400">
                <a:solidFill>
                  <a:srgbClr val="338EA1"/>
                </a:solidFill>
                <a:ea typeface="宋体" panose="02010600030101010101" pitchFamily="2" charset="-122"/>
              </a:rPr>
              <a:t>课程实施</a:t>
            </a:r>
            <a:endParaRPr lang="zh-CN" altLang="en-US" sz="4400">
              <a:solidFill>
                <a:srgbClr val="338EA1"/>
              </a:solidFill>
              <a:ea typeface="宋体" panose="02010600030101010101" pitchFamily="2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5759270" y="2870200"/>
            <a:ext cx="0" cy="1123950"/>
          </a:xfrm>
          <a:prstGeom prst="line">
            <a:avLst/>
          </a:prstGeom>
          <a:ln>
            <a:solidFill>
              <a:srgbClr val="338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4055317" y="2892883"/>
            <a:ext cx="1053658" cy="1075867"/>
            <a:chOff x="2122488" y="1120775"/>
            <a:chExt cx="677863" cy="692151"/>
          </a:xfrm>
          <a:solidFill>
            <a:srgbClr val="338EA1"/>
          </a:solidFill>
        </p:grpSpPr>
        <p:sp>
          <p:nvSpPr>
            <p:cNvPr id="16" name="Freeform 5"/>
            <p:cNvSpPr>
              <a:spLocks noEditPoints="1"/>
            </p:cNvSpPr>
            <p:nvPr/>
          </p:nvSpPr>
          <p:spPr bwMode="auto">
            <a:xfrm>
              <a:off x="2271713" y="1120775"/>
              <a:ext cx="384175" cy="477838"/>
            </a:xfrm>
            <a:custGeom>
              <a:avLst/>
              <a:gdLst>
                <a:gd name="T0" fmla="*/ 81 w 162"/>
                <a:gd name="T1" fmla="*/ 201 h 201"/>
                <a:gd name="T2" fmla="*/ 0 w 162"/>
                <a:gd name="T3" fmla="*/ 120 h 201"/>
                <a:gd name="T4" fmla="*/ 0 w 162"/>
                <a:gd name="T5" fmla="*/ 81 h 201"/>
                <a:gd name="T6" fmla="*/ 81 w 162"/>
                <a:gd name="T7" fmla="*/ 0 h 201"/>
                <a:gd name="T8" fmla="*/ 162 w 162"/>
                <a:gd name="T9" fmla="*/ 81 h 201"/>
                <a:gd name="T10" fmla="*/ 162 w 162"/>
                <a:gd name="T11" fmla="*/ 120 h 201"/>
                <a:gd name="T12" fmla="*/ 81 w 162"/>
                <a:gd name="T13" fmla="*/ 201 h 201"/>
                <a:gd name="T14" fmla="*/ 81 w 162"/>
                <a:gd name="T15" fmla="*/ 13 h 201"/>
                <a:gd name="T16" fmla="*/ 13 w 162"/>
                <a:gd name="T17" fmla="*/ 81 h 201"/>
                <a:gd name="T18" fmla="*/ 13 w 162"/>
                <a:gd name="T19" fmla="*/ 120 h 201"/>
                <a:gd name="T20" fmla="*/ 81 w 162"/>
                <a:gd name="T21" fmla="*/ 188 h 201"/>
                <a:gd name="T22" fmla="*/ 149 w 162"/>
                <a:gd name="T23" fmla="*/ 120 h 201"/>
                <a:gd name="T24" fmla="*/ 149 w 162"/>
                <a:gd name="T25" fmla="*/ 81 h 201"/>
                <a:gd name="T26" fmla="*/ 81 w 162"/>
                <a:gd name="T27" fmla="*/ 13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2" h="201">
                  <a:moveTo>
                    <a:pt x="81" y="201"/>
                  </a:moveTo>
                  <a:cubicBezTo>
                    <a:pt x="36" y="201"/>
                    <a:pt x="0" y="165"/>
                    <a:pt x="0" y="12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36"/>
                    <a:pt x="36" y="0"/>
                    <a:pt x="81" y="0"/>
                  </a:cubicBezTo>
                  <a:cubicBezTo>
                    <a:pt x="125" y="0"/>
                    <a:pt x="162" y="36"/>
                    <a:pt x="162" y="81"/>
                  </a:cubicBezTo>
                  <a:cubicBezTo>
                    <a:pt x="162" y="120"/>
                    <a:pt x="162" y="120"/>
                    <a:pt x="162" y="120"/>
                  </a:cubicBezTo>
                  <a:cubicBezTo>
                    <a:pt x="162" y="165"/>
                    <a:pt x="125" y="201"/>
                    <a:pt x="81" y="201"/>
                  </a:cubicBezTo>
                  <a:close/>
                  <a:moveTo>
                    <a:pt x="81" y="13"/>
                  </a:moveTo>
                  <a:cubicBezTo>
                    <a:pt x="43" y="13"/>
                    <a:pt x="13" y="43"/>
                    <a:pt x="13" y="81"/>
                  </a:cubicBezTo>
                  <a:cubicBezTo>
                    <a:pt x="13" y="120"/>
                    <a:pt x="13" y="120"/>
                    <a:pt x="13" y="120"/>
                  </a:cubicBezTo>
                  <a:cubicBezTo>
                    <a:pt x="13" y="158"/>
                    <a:pt x="43" y="188"/>
                    <a:pt x="81" y="188"/>
                  </a:cubicBezTo>
                  <a:cubicBezTo>
                    <a:pt x="118" y="188"/>
                    <a:pt x="149" y="158"/>
                    <a:pt x="149" y="120"/>
                  </a:cubicBezTo>
                  <a:cubicBezTo>
                    <a:pt x="149" y="81"/>
                    <a:pt x="149" y="81"/>
                    <a:pt x="149" y="81"/>
                  </a:cubicBezTo>
                  <a:cubicBezTo>
                    <a:pt x="149" y="43"/>
                    <a:pt x="118" y="13"/>
                    <a:pt x="81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6"/>
            <p:cNvSpPr/>
            <p:nvPr/>
          </p:nvSpPr>
          <p:spPr bwMode="auto">
            <a:xfrm>
              <a:off x="2122488" y="1554163"/>
              <a:ext cx="677863" cy="258763"/>
            </a:xfrm>
            <a:custGeom>
              <a:avLst/>
              <a:gdLst>
                <a:gd name="T0" fmla="*/ 252 w 286"/>
                <a:gd name="T1" fmla="*/ 109 h 109"/>
                <a:gd name="T2" fmla="*/ 35 w 286"/>
                <a:gd name="T3" fmla="*/ 109 h 109"/>
                <a:gd name="T4" fmla="*/ 0 w 286"/>
                <a:gd name="T5" fmla="*/ 74 h 109"/>
                <a:gd name="T6" fmla="*/ 0 w 286"/>
                <a:gd name="T7" fmla="*/ 44 h 109"/>
                <a:gd name="T8" fmla="*/ 33 w 286"/>
                <a:gd name="T9" fmla="*/ 10 h 109"/>
                <a:gd name="T10" fmla="*/ 65 w 286"/>
                <a:gd name="T11" fmla="*/ 1 h 109"/>
                <a:gd name="T12" fmla="*/ 73 w 286"/>
                <a:gd name="T13" fmla="*/ 6 h 109"/>
                <a:gd name="T14" fmla="*/ 69 w 286"/>
                <a:gd name="T15" fmla="*/ 14 h 109"/>
                <a:gd name="T16" fmla="*/ 36 w 286"/>
                <a:gd name="T17" fmla="*/ 23 h 109"/>
                <a:gd name="T18" fmla="*/ 13 w 286"/>
                <a:gd name="T19" fmla="*/ 44 h 109"/>
                <a:gd name="T20" fmla="*/ 13 w 286"/>
                <a:gd name="T21" fmla="*/ 74 h 109"/>
                <a:gd name="T22" fmla="*/ 35 w 286"/>
                <a:gd name="T23" fmla="*/ 96 h 109"/>
                <a:gd name="T24" fmla="*/ 252 w 286"/>
                <a:gd name="T25" fmla="*/ 96 h 109"/>
                <a:gd name="T26" fmla="*/ 273 w 286"/>
                <a:gd name="T27" fmla="*/ 74 h 109"/>
                <a:gd name="T28" fmla="*/ 273 w 286"/>
                <a:gd name="T29" fmla="*/ 44 h 109"/>
                <a:gd name="T30" fmla="*/ 250 w 286"/>
                <a:gd name="T31" fmla="*/ 23 h 109"/>
                <a:gd name="T32" fmla="*/ 219 w 286"/>
                <a:gd name="T33" fmla="*/ 14 h 109"/>
                <a:gd name="T34" fmla="*/ 215 w 286"/>
                <a:gd name="T35" fmla="*/ 6 h 109"/>
                <a:gd name="T36" fmla="*/ 223 w 286"/>
                <a:gd name="T37" fmla="*/ 2 h 109"/>
                <a:gd name="T38" fmla="*/ 254 w 286"/>
                <a:gd name="T39" fmla="*/ 10 h 109"/>
                <a:gd name="T40" fmla="*/ 286 w 286"/>
                <a:gd name="T41" fmla="*/ 44 h 109"/>
                <a:gd name="T42" fmla="*/ 286 w 286"/>
                <a:gd name="T43" fmla="*/ 74 h 109"/>
                <a:gd name="T44" fmla="*/ 252 w 286"/>
                <a:gd name="T45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6" h="109">
                  <a:moveTo>
                    <a:pt x="252" y="109"/>
                  </a:moveTo>
                  <a:cubicBezTo>
                    <a:pt x="35" y="109"/>
                    <a:pt x="35" y="109"/>
                    <a:pt x="35" y="109"/>
                  </a:cubicBezTo>
                  <a:cubicBezTo>
                    <a:pt x="16" y="109"/>
                    <a:pt x="0" y="93"/>
                    <a:pt x="0" y="7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33"/>
                    <a:pt x="6" y="18"/>
                    <a:pt x="33" y="10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9" y="0"/>
                    <a:pt x="72" y="2"/>
                    <a:pt x="73" y="6"/>
                  </a:cubicBezTo>
                  <a:cubicBezTo>
                    <a:pt x="74" y="9"/>
                    <a:pt x="72" y="13"/>
                    <a:pt x="69" y="14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13" y="29"/>
                    <a:pt x="13" y="41"/>
                    <a:pt x="13" y="44"/>
                  </a:cubicBezTo>
                  <a:cubicBezTo>
                    <a:pt x="13" y="74"/>
                    <a:pt x="13" y="74"/>
                    <a:pt x="13" y="74"/>
                  </a:cubicBezTo>
                  <a:cubicBezTo>
                    <a:pt x="13" y="86"/>
                    <a:pt x="23" y="96"/>
                    <a:pt x="35" y="96"/>
                  </a:cubicBezTo>
                  <a:cubicBezTo>
                    <a:pt x="252" y="96"/>
                    <a:pt x="252" y="96"/>
                    <a:pt x="252" y="96"/>
                  </a:cubicBezTo>
                  <a:cubicBezTo>
                    <a:pt x="264" y="96"/>
                    <a:pt x="273" y="86"/>
                    <a:pt x="273" y="74"/>
                  </a:cubicBezTo>
                  <a:cubicBezTo>
                    <a:pt x="273" y="44"/>
                    <a:pt x="273" y="44"/>
                    <a:pt x="273" y="44"/>
                  </a:cubicBezTo>
                  <a:cubicBezTo>
                    <a:pt x="273" y="34"/>
                    <a:pt x="266" y="27"/>
                    <a:pt x="250" y="23"/>
                  </a:cubicBezTo>
                  <a:cubicBezTo>
                    <a:pt x="219" y="14"/>
                    <a:pt x="219" y="14"/>
                    <a:pt x="219" y="14"/>
                  </a:cubicBezTo>
                  <a:cubicBezTo>
                    <a:pt x="216" y="13"/>
                    <a:pt x="214" y="9"/>
                    <a:pt x="215" y="6"/>
                  </a:cubicBezTo>
                  <a:cubicBezTo>
                    <a:pt x="216" y="3"/>
                    <a:pt x="219" y="1"/>
                    <a:pt x="223" y="2"/>
                  </a:cubicBezTo>
                  <a:cubicBezTo>
                    <a:pt x="254" y="10"/>
                    <a:pt x="254" y="10"/>
                    <a:pt x="254" y="10"/>
                  </a:cubicBezTo>
                  <a:cubicBezTo>
                    <a:pt x="281" y="18"/>
                    <a:pt x="286" y="33"/>
                    <a:pt x="286" y="44"/>
                  </a:cubicBezTo>
                  <a:cubicBezTo>
                    <a:pt x="286" y="74"/>
                    <a:pt x="286" y="74"/>
                    <a:pt x="286" y="74"/>
                  </a:cubicBezTo>
                  <a:cubicBezTo>
                    <a:pt x="286" y="93"/>
                    <a:pt x="271" y="109"/>
                    <a:pt x="252" y="10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05" y="180340"/>
            <a:ext cx="3711575" cy="831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665" y="120650"/>
            <a:ext cx="3711575" cy="831215"/>
          </a:xfrm>
          <a:prstGeom prst="rect">
            <a:avLst/>
          </a:prstGeom>
        </p:spPr>
      </p:pic>
      <p:sp>
        <p:nvSpPr>
          <p:cNvPr id="31" name="TextBox 43"/>
          <p:cNvSpPr txBox="1"/>
          <p:nvPr/>
        </p:nvSpPr>
        <p:spPr>
          <a:xfrm>
            <a:off x="8717819" y="196684"/>
            <a:ext cx="2283460" cy="67881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600" b="1">
                <a:solidFill>
                  <a:srgbClr val="338EA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课程实施  </a:t>
            </a:r>
            <a:endParaRPr lang="zh-CN" altLang="en-US" sz="3600" b="1">
              <a:solidFill>
                <a:srgbClr val="338EA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29" name="矩形 29"/>
          <p:cNvSpPr/>
          <p:nvPr/>
        </p:nvSpPr>
        <p:spPr>
          <a:xfrm>
            <a:off x="5145405" y="2995295"/>
            <a:ext cx="4895850" cy="163893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upright="1"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i="0" u="none" strike="noStrike" kern="100" cap="none" spc="0" normalizeH="0" baseline="0" noProof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  <a:sym typeface="Times New Roman" panose="02020603050405020304"/>
              </a:rPr>
              <a:t>1.</a:t>
            </a:r>
            <a:r>
              <a:rPr kumimoji="0" lang="zh-CN" altLang="en-US" i="0" u="none" strike="noStrike" kern="100" cap="none" spc="0" normalizeH="0" baseline="0" noProof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  <a:sym typeface="Times New Roman" panose="02020603050405020304"/>
              </a:rPr>
              <a:t>教学组织</a:t>
            </a:r>
            <a:endParaRPr kumimoji="0" lang="en-US" altLang="zh-CN" i="0" u="none" strike="noStrike" kern="100" cap="none" spc="0" normalizeH="0" baseline="0" noProof="1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/>
              <a:sym typeface="Times New Roman" panose="02020603050405020304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i="0" u="none" strike="noStrike" kern="1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altLang="zh-CN" i="0" u="none" strike="noStrike" kern="100" cap="none" spc="0" normalizeH="0" baseline="0" noProof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  <a:sym typeface="Times New Roman" panose="02020603050405020304"/>
              </a:rPr>
              <a:t>  </a:t>
            </a:r>
            <a:r>
              <a:rPr kumimoji="0" lang="zh-CN" altLang="en-US" i="0" u="none" strike="noStrike" kern="100" cap="none" spc="0" normalizeH="0" baseline="0" noProof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  <a:sym typeface="Times New Roman" panose="02020603050405020304"/>
              </a:rPr>
              <a:t>模拟成本岗位进行项目实训、角色扮演法</a:t>
            </a:r>
            <a:endParaRPr kumimoji="0" lang="en-US" altLang="zh-CN" i="0" u="none" strike="noStrike" kern="100" cap="none" spc="0" normalizeH="0" baseline="0" noProof="1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/>
              <a:sym typeface="Times New Roman" panose="02020603050405020304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i="0" u="none" strike="noStrike" kern="100" cap="none" spc="0" normalizeH="0" baseline="0" noProof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  <a:sym typeface="Times New Roman" panose="02020603050405020304"/>
              </a:rPr>
              <a:t>2.</a:t>
            </a:r>
            <a:r>
              <a:rPr kumimoji="0" lang="zh-CN" altLang="en-US" i="0" u="none" strike="noStrike" kern="100" cap="none" spc="0" normalizeH="0" baseline="0" noProof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  <a:sym typeface="Times New Roman" panose="02020603050405020304"/>
              </a:rPr>
              <a:t>分组与分岗</a:t>
            </a:r>
            <a:endParaRPr kumimoji="0" lang="en-US" altLang="zh-CN" i="0" u="none" strike="noStrike" kern="100" cap="none" spc="0" normalizeH="0" baseline="0" noProof="1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/>
              <a:sym typeface="Times New Roman" panose="020206030504050203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350" i="0" u="none" strike="noStrike" kern="1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4" name="矩形 27"/>
          <p:cNvSpPr/>
          <p:nvPr/>
        </p:nvSpPr>
        <p:spPr>
          <a:xfrm>
            <a:off x="897255" y="1892300"/>
            <a:ext cx="476250" cy="399859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upright="1"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b="1" i="0" u="none" strike="noStrike" kern="1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 </a:t>
            </a:r>
            <a:endParaRPr kumimoji="0" lang="en-US" altLang="zh-CN" b="1" i="0" u="none" strike="noStrike" kern="1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650" b="1" i="0" u="none" strike="noStrike" kern="1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工</a:t>
            </a:r>
            <a:endParaRPr kumimoji="0" lang="en-US" altLang="zh-CN" sz="1650" b="1" i="0" u="none" strike="noStrike" kern="1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650" b="1" i="0" u="none" strike="noStrike" kern="1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 </a:t>
            </a:r>
            <a:endParaRPr kumimoji="0" lang="en-US" altLang="zh-CN" sz="1650" b="1" i="0" u="none" strike="noStrike" kern="1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650" b="1" i="0" u="none" strike="noStrike" kern="1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作</a:t>
            </a:r>
            <a:endParaRPr kumimoji="0" lang="en-US" altLang="zh-CN" sz="1650" b="1" i="0" u="none" strike="noStrike" kern="1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650" b="1" i="0" u="none" strike="noStrike" kern="1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 </a:t>
            </a:r>
            <a:endParaRPr kumimoji="0" lang="en-US" altLang="zh-CN" sz="1650" b="1" i="0" u="none" strike="noStrike" kern="1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650" b="1" i="0" u="none" strike="noStrike" kern="1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过</a:t>
            </a:r>
            <a:endParaRPr kumimoji="0" lang="en-US" altLang="zh-CN" sz="1650" b="1" i="0" u="none" strike="noStrike" kern="1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650" b="1" i="0" u="none" strike="noStrike" kern="1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 </a:t>
            </a:r>
            <a:endParaRPr kumimoji="0" lang="en-US" altLang="zh-CN" sz="1650" b="1" i="0" u="none" strike="noStrike" kern="1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650" b="1" i="0" u="none" strike="noStrike" kern="1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程</a:t>
            </a:r>
            <a:endParaRPr kumimoji="0" lang="en-US" altLang="zh-CN" sz="1650" b="1" i="0" u="none" strike="noStrike" kern="1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650" b="1" i="0" u="none" strike="noStrike" kern="1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 </a:t>
            </a:r>
            <a:endParaRPr kumimoji="0" lang="en-US" altLang="zh-CN" sz="1650" b="1" i="0" u="none" strike="noStrike" kern="1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650" b="1" i="0" u="none" strike="noStrike" kern="1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课</a:t>
            </a:r>
            <a:endParaRPr kumimoji="0" lang="en-US" altLang="zh-CN" sz="1650" b="1" i="0" u="none" strike="noStrike" kern="1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650" b="1" i="0" u="none" strike="noStrike" kern="1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 </a:t>
            </a:r>
            <a:endParaRPr kumimoji="0" lang="en-US" altLang="zh-CN" sz="1650" b="1" i="0" u="none" strike="noStrike" kern="1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650" b="1" i="0" u="none" strike="noStrike" kern="1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程</a:t>
            </a:r>
            <a:endParaRPr kumimoji="0" lang="en-US" altLang="zh-CN" sz="1650" b="1" i="0" u="none" strike="noStrike" kern="1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650" b="1" i="0" u="none" strike="noStrike" kern="1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 </a:t>
            </a:r>
            <a:endParaRPr kumimoji="0" lang="en-US" altLang="zh-CN" sz="1650" b="1" i="0" u="none" strike="noStrike" kern="1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650" b="1" i="0" u="none" strike="noStrike" kern="1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化</a:t>
            </a:r>
            <a:endParaRPr kumimoji="0" lang="en-US" altLang="zh-CN" sz="1650" b="1" i="0" u="none" strike="noStrike" kern="1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8" name="矩形 28"/>
          <p:cNvSpPr/>
          <p:nvPr/>
        </p:nvSpPr>
        <p:spPr>
          <a:xfrm>
            <a:off x="10645140" y="1892300"/>
            <a:ext cx="476250" cy="399859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upright="1"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650" b="1" i="0" u="none" strike="noStrike" kern="1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 </a:t>
            </a:r>
            <a:endParaRPr kumimoji="0" lang="en-US" altLang="zh-CN" sz="1650" b="1" i="0" u="none" strike="noStrike" kern="1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650" b="1" i="0" u="none" strike="noStrike" kern="1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教</a:t>
            </a:r>
            <a:endParaRPr kumimoji="0" lang="en-US" altLang="zh-CN" sz="1650" b="1" i="0" u="none" strike="noStrike" kern="1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650" b="1" i="0" u="none" strike="noStrike" kern="1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 </a:t>
            </a:r>
            <a:endParaRPr kumimoji="0" lang="en-US" altLang="zh-CN" sz="1650" b="1" i="0" u="none" strike="noStrike" kern="1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650" b="1" i="0" u="none" strike="noStrike" kern="1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学</a:t>
            </a:r>
            <a:endParaRPr kumimoji="0" lang="en-US" altLang="zh-CN" sz="1650" b="1" i="0" u="none" strike="noStrike" kern="1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650" b="1" i="0" u="none" strike="noStrike" kern="1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 </a:t>
            </a:r>
            <a:endParaRPr kumimoji="0" lang="en-US" altLang="zh-CN" sz="1650" b="1" i="0" u="none" strike="noStrike" kern="1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650" b="1" i="0" u="none" strike="noStrike" kern="1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任</a:t>
            </a:r>
            <a:endParaRPr kumimoji="0" lang="en-US" altLang="zh-CN" sz="1650" b="1" i="0" u="none" strike="noStrike" kern="1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650" b="1" i="0" u="none" strike="noStrike" kern="1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 </a:t>
            </a:r>
            <a:endParaRPr kumimoji="0" lang="en-US" altLang="zh-CN" sz="1650" b="1" i="0" u="none" strike="noStrike" kern="1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650" b="1" i="0" u="none" strike="noStrike" kern="1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务</a:t>
            </a:r>
            <a:endParaRPr kumimoji="0" lang="en-US" altLang="zh-CN" sz="1650" b="1" i="0" u="none" strike="noStrike" kern="1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650" b="1" i="0" u="none" strike="noStrike" kern="1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 </a:t>
            </a:r>
            <a:endParaRPr kumimoji="0" lang="en-US" altLang="zh-CN" sz="1650" b="1" i="0" u="none" strike="noStrike" kern="1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650" b="1" i="0" u="none" strike="noStrike" kern="1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工</a:t>
            </a:r>
            <a:endParaRPr kumimoji="0" lang="en-US" altLang="zh-CN" sz="1650" b="1" i="0" u="none" strike="noStrike" kern="1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650" b="1" i="0" u="none" strike="noStrike" kern="1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 </a:t>
            </a:r>
            <a:endParaRPr kumimoji="0" lang="en-US" altLang="zh-CN" sz="1650" b="1" i="0" u="none" strike="noStrike" kern="1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650" b="1" i="0" u="none" strike="noStrike" kern="1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作</a:t>
            </a:r>
            <a:endParaRPr kumimoji="0" lang="en-US" altLang="zh-CN" sz="1650" b="1" i="0" u="none" strike="noStrike" kern="1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650" b="1" i="0" u="none" strike="noStrike" kern="1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 </a:t>
            </a:r>
            <a:endParaRPr kumimoji="0" lang="en-US" altLang="zh-CN" sz="1650" b="1" i="0" u="none" strike="noStrike" kern="1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650" b="1" i="0" u="none" strike="noStrike" kern="1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化</a:t>
            </a:r>
            <a:endParaRPr kumimoji="0" lang="en-US" altLang="zh-CN" sz="1650" b="1" i="0" u="none" strike="noStrike" kern="1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790" b="0" i="0" u="none" strike="noStrike" kern="1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 </a:t>
            </a:r>
            <a:endParaRPr kumimoji="0" lang="en-US" altLang="zh-CN" sz="790" b="0" i="0" u="none" strike="noStrike" kern="1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</p:txBody>
      </p:sp>
      <p:grpSp>
        <p:nvGrpSpPr>
          <p:cNvPr id="19460" name="组合 1"/>
          <p:cNvGrpSpPr/>
          <p:nvPr/>
        </p:nvGrpSpPr>
        <p:grpSpPr>
          <a:xfrm rot="0">
            <a:off x="1625600" y="2058670"/>
            <a:ext cx="3604260" cy="3312795"/>
            <a:chOff x="692150" y="2191657"/>
            <a:chExt cx="4368800" cy="3495675"/>
          </a:xfrm>
        </p:grpSpPr>
        <p:sp>
          <p:nvSpPr>
            <p:cNvPr id="19461" name="竖卷形 1073742956"/>
            <p:cNvSpPr/>
            <p:nvPr/>
          </p:nvSpPr>
          <p:spPr>
            <a:xfrm>
              <a:off x="692150" y="2191657"/>
              <a:ext cx="4368800" cy="3495675"/>
            </a:xfrm>
            <a:prstGeom prst="verticalScroll">
              <a:avLst>
                <a:gd name="adj" fmla="val 12500"/>
              </a:avLst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p>
              <a:pPr lvl="0" indent="0" fontAlgn="base"/>
              <a:endParaRPr lang="zh-CN" altLang="en-US" sz="1350" strike="noStrike" noProof="1" dirty="0"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19462" name="流程图: 可选过程 6"/>
            <p:cNvSpPr/>
            <p:nvPr/>
          </p:nvSpPr>
          <p:spPr>
            <a:xfrm>
              <a:off x="1196974" y="2693307"/>
              <a:ext cx="1590675" cy="420688"/>
            </a:xfrm>
            <a:prstGeom prst="flowChartAlternateProcess">
              <a:avLst/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p>
              <a:pPr lvl="0" indent="0"/>
              <a:r>
                <a:rPr lang="zh-CN" altLang="en-US" sz="1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任务一：分析企业类型及管理要</a:t>
              </a:r>
              <a:r>
                <a:rPr lang="zh-CN" altLang="en-US" sz="1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求</a:t>
              </a:r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lvl="0" indent="0"/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463" name="流程图: 可选过程 1073742962"/>
            <p:cNvSpPr/>
            <p:nvPr/>
          </p:nvSpPr>
          <p:spPr>
            <a:xfrm>
              <a:off x="1196974" y="3168365"/>
              <a:ext cx="1530350" cy="436564"/>
            </a:xfrm>
            <a:prstGeom prst="flowChartAlternateProcess">
              <a:avLst/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p>
              <a:pPr lvl="0" indent="0"/>
              <a:r>
                <a:rPr lang="zh-CN" altLang="en-US" sz="1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任务二：开设成本明细账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464" name="流程图: 可选过程 1073742958"/>
            <p:cNvSpPr/>
            <p:nvPr/>
          </p:nvSpPr>
          <p:spPr>
            <a:xfrm>
              <a:off x="1196974" y="3665651"/>
              <a:ext cx="1527175" cy="615156"/>
            </a:xfrm>
            <a:prstGeom prst="flowChartAlternateProcess">
              <a:avLst/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p>
              <a:pPr lvl="0" indent="0"/>
              <a:r>
                <a:rPr lang="zh-CN" altLang="en-US" sz="1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任务三：审核原始凭证，计算并编制要素费用分配表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465" name="流程图: 可选过程 1073742959"/>
            <p:cNvSpPr/>
            <p:nvPr/>
          </p:nvSpPr>
          <p:spPr>
            <a:xfrm>
              <a:off x="1196974" y="4304619"/>
              <a:ext cx="1514475" cy="511175"/>
            </a:xfrm>
            <a:prstGeom prst="flowChartAlternateProcess">
              <a:avLst/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p>
              <a:pPr lvl="0" indent="0"/>
              <a:r>
                <a:rPr lang="zh-CN" altLang="en-US" sz="1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任务四：编制要素费用分配记账凭证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466" name="流程图: 可选过程 1073742960"/>
            <p:cNvSpPr/>
            <p:nvPr/>
          </p:nvSpPr>
          <p:spPr>
            <a:xfrm>
              <a:off x="1196974" y="4828495"/>
              <a:ext cx="1530350" cy="431800"/>
            </a:xfrm>
            <a:prstGeom prst="flowChartAlternateProcess">
              <a:avLst/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p>
              <a:pPr lvl="0" indent="0"/>
              <a:r>
                <a:rPr lang="zh-CN" altLang="en-US" sz="1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任务五：归集辅助生产费用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467" name="流程图: 可选过程 1073742961"/>
            <p:cNvSpPr/>
            <p:nvPr/>
          </p:nvSpPr>
          <p:spPr>
            <a:xfrm>
              <a:off x="1196974" y="5260295"/>
              <a:ext cx="1551781" cy="424656"/>
            </a:xfrm>
            <a:prstGeom prst="flowChartAlternateProcess">
              <a:avLst/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p>
              <a:pPr lvl="0" indent="0"/>
              <a:r>
                <a:rPr lang="zh-CN" altLang="en-US" sz="1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任务六：编制辅助生产费用分配表</a:t>
              </a:r>
              <a:endPara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lvl="0" indent="0"/>
              <a:endPara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468" name="流程图: 可选过程 1073742963"/>
            <p:cNvSpPr/>
            <p:nvPr/>
          </p:nvSpPr>
          <p:spPr>
            <a:xfrm>
              <a:off x="2836862" y="2777445"/>
              <a:ext cx="1749425" cy="442912"/>
            </a:xfrm>
            <a:prstGeom prst="flowChartAlternateProcess">
              <a:avLst/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p>
              <a:pPr lvl="0" indent="0"/>
              <a:r>
                <a:rPr lang="zh-CN" altLang="en-US" sz="1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任务七：编制记账凭证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469" name="流程图: 可选过程 1073742964"/>
            <p:cNvSpPr/>
            <p:nvPr/>
          </p:nvSpPr>
          <p:spPr>
            <a:xfrm>
              <a:off x="2843212" y="3234645"/>
              <a:ext cx="1741487" cy="419100"/>
            </a:xfrm>
            <a:prstGeom prst="flowChartAlternateProcess">
              <a:avLst/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p>
              <a:pPr lvl="0" indent="0"/>
              <a:r>
                <a:rPr lang="zh-CN" altLang="en-US" sz="1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任务八：归集与分配制造费用</a:t>
              </a:r>
              <a:endPara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470" name="流程图: 可选过程 1073742967"/>
            <p:cNvSpPr/>
            <p:nvPr/>
          </p:nvSpPr>
          <p:spPr>
            <a:xfrm>
              <a:off x="2836862" y="3714070"/>
              <a:ext cx="1741487" cy="449262"/>
            </a:xfrm>
            <a:prstGeom prst="flowChartAlternateProcess">
              <a:avLst/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p>
              <a:pPr lvl="0" indent="0"/>
              <a:r>
                <a:rPr lang="zh-CN" altLang="en-US" sz="1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任务九：编制产品成本计算单</a:t>
              </a:r>
              <a:endPara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471" name="流程图: 可选过程 1073742966"/>
            <p:cNvSpPr/>
            <p:nvPr/>
          </p:nvSpPr>
          <p:spPr>
            <a:xfrm>
              <a:off x="2836862" y="4250645"/>
              <a:ext cx="1741487" cy="495300"/>
            </a:xfrm>
            <a:prstGeom prst="flowChartAlternateProcess">
              <a:avLst/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p>
              <a:pPr lvl="0" indent="0"/>
              <a:r>
                <a:rPr lang="zh-CN" altLang="en-US" sz="1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任务十：汇总完工产品成本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472" name="流程图: 可选过程 1073742965"/>
            <p:cNvSpPr/>
            <p:nvPr/>
          </p:nvSpPr>
          <p:spPr>
            <a:xfrm>
              <a:off x="2836862" y="4745945"/>
              <a:ext cx="1741487" cy="433387"/>
            </a:xfrm>
            <a:prstGeom prst="flowChartAlternateProcess">
              <a:avLst/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p>
              <a:pPr lvl="0" indent="0"/>
              <a:r>
                <a:rPr lang="zh-CN" altLang="en-US" sz="1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任务十一：编制完工产品入库记账凭证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473" name="流程图: 可选过程 1073742968"/>
            <p:cNvSpPr/>
            <p:nvPr/>
          </p:nvSpPr>
          <p:spPr>
            <a:xfrm>
              <a:off x="2836862" y="5226957"/>
              <a:ext cx="1741487" cy="460375"/>
            </a:xfrm>
            <a:prstGeom prst="flowChartAlternateProcess">
              <a:avLst/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p>
              <a:pPr lvl="0" indent="0"/>
              <a:r>
                <a:rPr lang="zh-CN" altLang="en-US" sz="1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任务十二：编制与分析成本报表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749425" y="5490845"/>
            <a:ext cx="8574405" cy="683260"/>
            <a:chOff x="2755" y="8647"/>
            <a:chExt cx="13503" cy="1076"/>
          </a:xfrm>
        </p:grpSpPr>
        <p:grpSp>
          <p:nvGrpSpPr>
            <p:cNvPr id="19490" name="组合 4"/>
            <p:cNvGrpSpPr/>
            <p:nvPr/>
          </p:nvGrpSpPr>
          <p:grpSpPr>
            <a:xfrm rot="0">
              <a:off x="4256" y="8647"/>
              <a:ext cx="12003" cy="1077"/>
              <a:chOff x="959806" y="5829337"/>
              <a:chExt cx="9615747" cy="858837"/>
            </a:xfrm>
          </p:grpSpPr>
          <p:sp>
            <p:nvSpPr>
              <p:cNvPr id="19491" name="矩形 1073742898"/>
              <p:cNvSpPr/>
              <p:nvPr/>
            </p:nvSpPr>
            <p:spPr>
              <a:xfrm>
                <a:off x="959806" y="5836952"/>
                <a:ext cx="1415587" cy="841076"/>
              </a:xfrm>
              <a:prstGeom prst="rect">
                <a:avLst/>
              </a:prstGeom>
              <a:solidFill>
                <a:srgbClr val="92D050"/>
              </a:soli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/>
              <a:p>
                <a:pPr lvl="0" indent="0" fontAlgn="base"/>
                <a:r>
                  <a:rPr lang="zh-CN" altLang="en-US" sz="1125" strike="noStrike" noProof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</a:rPr>
                  <a:t>1.下发成本会计岗位职责、工作任务流程</a:t>
                </a:r>
                <a:endParaRPr lang="zh-CN" altLang="en-US" sz="1125" strike="noStrike" noProof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lvl="0" indent="0" fontAlgn="base"/>
                <a:endParaRPr lang="zh-CN" altLang="en-US" sz="1125" strike="noStrike" noProof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492" name="矩形 1073742905"/>
              <p:cNvSpPr/>
              <p:nvPr/>
            </p:nvSpPr>
            <p:spPr>
              <a:xfrm>
                <a:off x="2704737" y="5836952"/>
                <a:ext cx="1443526" cy="841076"/>
              </a:xfrm>
              <a:prstGeom prst="rect">
                <a:avLst/>
              </a:prstGeom>
              <a:solidFill>
                <a:srgbClr val="92D050"/>
              </a:soli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/>
              <a:p>
                <a:pPr lvl="0" indent="0" fontAlgn="base"/>
                <a:r>
                  <a:rPr lang="zh-CN" altLang="en-US" sz="1125" strike="noStrike" noProof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</a:rPr>
                  <a:t>2.指导学生对所收集信息进行筛选判断</a:t>
                </a:r>
                <a:endParaRPr lang="zh-CN" altLang="en-US" sz="1125" strike="noStrike" noProof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19493" name="直接箭头连接符 17"/>
              <p:cNvCxnSpPr/>
              <p:nvPr/>
            </p:nvCxnSpPr>
            <p:spPr>
              <a:xfrm>
                <a:off x="2376116" y="6237324"/>
                <a:ext cx="328612" cy="3175"/>
              </a:xfrm>
              <a:prstGeom prst="straightConnector1">
                <a:avLst/>
              </a:prstGeom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19494" name="直接箭头连接符 18"/>
              <p:cNvCxnSpPr/>
              <p:nvPr/>
            </p:nvCxnSpPr>
            <p:spPr>
              <a:xfrm flipV="1">
                <a:off x="4009653" y="6250024"/>
                <a:ext cx="371475" cy="0"/>
              </a:xfrm>
              <a:prstGeom prst="straightConnector1">
                <a:avLst/>
              </a:prstGeom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19495" name="矩形 1073742904"/>
              <p:cNvSpPr/>
              <p:nvPr/>
            </p:nvSpPr>
            <p:spPr>
              <a:xfrm>
                <a:off x="4399716" y="5829337"/>
                <a:ext cx="1149741" cy="841076"/>
              </a:xfrm>
              <a:prstGeom prst="rect">
                <a:avLst/>
              </a:prstGeom>
              <a:solidFill>
                <a:srgbClr val="92D050"/>
              </a:soli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/>
              <a:p>
                <a:pPr lvl="0" indent="0" fontAlgn="base"/>
                <a:r>
                  <a:rPr lang="zh-CN" altLang="en-US" sz="1125" strike="noStrike" noProof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</a:rPr>
                  <a:t>3.指导填制分配计算单</a:t>
                </a:r>
                <a:endParaRPr lang="zh-CN" altLang="en-US" sz="1125" strike="noStrike" noProof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496" name="矩形 1073742907"/>
              <p:cNvSpPr/>
              <p:nvPr/>
            </p:nvSpPr>
            <p:spPr>
              <a:xfrm>
                <a:off x="6041358" y="5829337"/>
                <a:ext cx="1301290" cy="831768"/>
              </a:xfrm>
              <a:prstGeom prst="rect">
                <a:avLst/>
              </a:prstGeom>
              <a:solidFill>
                <a:srgbClr val="92D050"/>
              </a:soli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/>
              <a:p>
                <a:pPr lvl="0" indent="0" fontAlgn="base"/>
                <a:r>
                  <a:rPr lang="zh-CN" altLang="en-US" sz="1125" strike="noStrike" noProof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</a:rPr>
                  <a:t>4.指导完工产品成本计算单的编制</a:t>
                </a:r>
                <a:endParaRPr lang="zh-CN" altLang="en-US" sz="1125" strike="noStrike" noProof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19497" name="直接箭头连接符 19"/>
              <p:cNvCxnSpPr/>
              <p:nvPr/>
            </p:nvCxnSpPr>
            <p:spPr>
              <a:xfrm>
                <a:off x="5550591" y="6250668"/>
                <a:ext cx="442913" cy="3175"/>
              </a:xfrm>
              <a:prstGeom prst="straightConnector1">
                <a:avLst/>
              </a:prstGeom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19498" name="矩形 1073742900"/>
              <p:cNvSpPr/>
              <p:nvPr/>
            </p:nvSpPr>
            <p:spPr>
              <a:xfrm>
                <a:off x="7749803" y="5837274"/>
                <a:ext cx="1211263" cy="839788"/>
              </a:xfrm>
              <a:prstGeom prst="rect">
                <a:avLst/>
              </a:prstGeom>
              <a:solidFill>
                <a:srgbClr val="92D050"/>
              </a:soli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/>
              <a:p>
                <a:pPr lvl="0" indent="0" fontAlgn="base"/>
                <a:r>
                  <a:rPr lang="zh-CN" altLang="en-US" sz="1125" strike="noStrike" noProof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</a:rPr>
                  <a:t>5.监督及时编制成本报表</a:t>
                </a:r>
                <a:endParaRPr lang="zh-CN" altLang="en-US" sz="1125" strike="noStrike" noProof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19499" name="直接箭头连接符 20"/>
              <p:cNvCxnSpPr/>
              <p:nvPr/>
            </p:nvCxnSpPr>
            <p:spPr>
              <a:xfrm flipV="1">
                <a:off x="7343403" y="6277012"/>
                <a:ext cx="406400" cy="1587"/>
              </a:xfrm>
              <a:prstGeom prst="straightConnector1">
                <a:avLst/>
              </a:prstGeom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19500" name="矩形 1073742910"/>
              <p:cNvSpPr/>
              <p:nvPr/>
            </p:nvSpPr>
            <p:spPr>
              <a:xfrm>
                <a:off x="9402391" y="5869024"/>
                <a:ext cx="1173162" cy="819150"/>
              </a:xfrm>
              <a:prstGeom prst="rect">
                <a:avLst/>
              </a:prstGeom>
              <a:solidFill>
                <a:srgbClr val="92D050"/>
              </a:soli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/>
              <a:p>
                <a:pPr lvl="0" indent="0" fontAlgn="base"/>
                <a:r>
                  <a:rPr lang="zh-CN" altLang="en-US" sz="1125" strike="noStrike" noProof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</a:rPr>
                  <a:t>6.指导分析报表的角度和方法</a:t>
                </a:r>
                <a:endParaRPr lang="zh-CN" altLang="en-US" sz="1125" strike="noStrike" noProof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lvl="0" indent="0" fontAlgn="base"/>
                <a:endParaRPr lang="zh-CN" altLang="en-US" sz="1125" strike="noStrike" noProof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19501" name="直接箭头连接符 21"/>
              <p:cNvCxnSpPr/>
              <p:nvPr/>
            </p:nvCxnSpPr>
            <p:spPr>
              <a:xfrm>
                <a:off x="9016628" y="6264312"/>
                <a:ext cx="385763" cy="4762"/>
              </a:xfrm>
              <a:prstGeom prst="straightConnector1">
                <a:avLst/>
              </a:prstGeom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</p:grpSp>
        <p:sp>
          <p:nvSpPr>
            <p:cNvPr id="5" name="矩形 29"/>
            <p:cNvSpPr/>
            <p:nvPr/>
          </p:nvSpPr>
          <p:spPr>
            <a:xfrm>
              <a:off x="2755" y="8870"/>
              <a:ext cx="1324" cy="581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upright="1"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100" b="1" i="0" u="none" strike="noStrike" kern="100" cap="none" spc="0" normalizeH="0" baseline="0" noProof="1" smtClean="0">
                  <a:ln>
                    <a:noFill/>
                  </a:ln>
                  <a:solidFill>
                    <a:schemeClr val="dk1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Times New Roman" panose="02020603050405020304"/>
                  <a:sym typeface="Times New Roman" panose="02020603050405020304"/>
                </a:rPr>
                <a:t>教师</a:t>
              </a:r>
              <a:endParaRPr kumimoji="0" lang="en-US" altLang="zh-CN" sz="2100" b="1" i="0" u="none" strike="noStrike" kern="1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624965" y="1506855"/>
            <a:ext cx="8749030" cy="741680"/>
            <a:chOff x="2559" y="2478"/>
            <a:chExt cx="13778" cy="1168"/>
          </a:xfrm>
        </p:grpSpPr>
        <p:grpSp>
          <p:nvGrpSpPr>
            <p:cNvPr id="19474" name="组合 3"/>
            <p:cNvGrpSpPr/>
            <p:nvPr/>
          </p:nvGrpSpPr>
          <p:grpSpPr>
            <a:xfrm rot="0">
              <a:off x="4079" y="2478"/>
              <a:ext cx="12258" cy="1169"/>
              <a:chOff x="1752600" y="954995"/>
              <a:chExt cx="9820769" cy="931862"/>
            </a:xfrm>
          </p:grpSpPr>
          <p:sp>
            <p:nvSpPr>
              <p:cNvPr id="19475" name="矩形 1073742879"/>
              <p:cNvSpPr/>
              <p:nvPr/>
            </p:nvSpPr>
            <p:spPr>
              <a:xfrm>
                <a:off x="1752600" y="954995"/>
                <a:ext cx="1070469" cy="893762"/>
              </a:xfrm>
              <a:prstGeom prst="rect">
                <a:avLst/>
              </a:prstGeom>
              <a:solidFill>
                <a:srgbClr val="92D050"/>
              </a:soli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/>
              <a:p>
                <a:pPr lvl="0" indent="0"/>
                <a:r>
                  <a:rPr lang="zh-CN" altLang="en-US" sz="12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1.认识成本会计岗位职责</a:t>
                </a:r>
                <a:endPara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19476" name="直接箭头连接符 1073742890"/>
              <p:cNvCxnSpPr/>
              <p:nvPr/>
            </p:nvCxnSpPr>
            <p:spPr>
              <a:xfrm flipV="1">
                <a:off x="2823069" y="1412195"/>
                <a:ext cx="204788" cy="4762"/>
              </a:xfrm>
              <a:prstGeom prst="straightConnector1">
                <a:avLst/>
              </a:prstGeom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19477" name="矩形 1073742881"/>
              <p:cNvSpPr/>
              <p:nvPr/>
            </p:nvSpPr>
            <p:spPr>
              <a:xfrm>
                <a:off x="3027857" y="972457"/>
                <a:ext cx="1071562" cy="895350"/>
              </a:xfrm>
              <a:prstGeom prst="rect">
                <a:avLst/>
              </a:prstGeom>
              <a:solidFill>
                <a:srgbClr val="92D050"/>
              </a:soli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/>
              <a:p>
                <a:pPr lvl="0" indent="0"/>
                <a:r>
                  <a:rPr lang="zh-CN" altLang="en-US" sz="12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2.收集每一项业务的数据</a:t>
                </a:r>
                <a:endPara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lvl="0" indent="0"/>
                <a:endPara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478" name="矩形 1073742882"/>
              <p:cNvSpPr/>
              <p:nvPr/>
            </p:nvSpPr>
            <p:spPr>
              <a:xfrm>
                <a:off x="4293094" y="972457"/>
                <a:ext cx="1101725" cy="895350"/>
              </a:xfrm>
              <a:prstGeom prst="rect">
                <a:avLst/>
              </a:prstGeom>
              <a:solidFill>
                <a:srgbClr val="92D050"/>
              </a:soli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/>
              <a:p>
                <a:pPr lvl="0" indent="0"/>
                <a:r>
                  <a:rPr lang="zh-CN" altLang="en-US" sz="12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3.归集与分配所收集的数据</a:t>
                </a:r>
                <a:endPara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lvl="0" indent="0"/>
                <a:endParaRPr lang="zh-CN" altLang="en-US" sz="1200" dirty="0">
                  <a:latin typeface="Calibri" panose="020F0502020204030204" charset="0"/>
                  <a:ea typeface="宋体" panose="02010600030101010101" pitchFamily="2" charset="-122"/>
                </a:endParaRPr>
              </a:p>
            </p:txBody>
          </p:sp>
          <p:cxnSp>
            <p:nvCxnSpPr>
              <p:cNvPr id="19479" name="直接箭头连接符 1"/>
              <p:cNvCxnSpPr/>
              <p:nvPr/>
            </p:nvCxnSpPr>
            <p:spPr>
              <a:xfrm flipV="1">
                <a:off x="4099419" y="1412195"/>
                <a:ext cx="193675" cy="12700"/>
              </a:xfrm>
              <a:prstGeom prst="straightConnector1">
                <a:avLst/>
              </a:prstGeom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19480" name="矩形 1073742883"/>
              <p:cNvSpPr/>
              <p:nvPr/>
            </p:nvSpPr>
            <p:spPr>
              <a:xfrm>
                <a:off x="5586912" y="980352"/>
                <a:ext cx="1037331" cy="895095"/>
              </a:xfrm>
              <a:prstGeom prst="rect">
                <a:avLst/>
              </a:prstGeom>
              <a:solidFill>
                <a:srgbClr val="92D050"/>
              </a:soli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/>
              <a:p>
                <a:pPr lvl="0" indent="0"/>
                <a:r>
                  <a:rPr lang="zh-CN" altLang="en-US" sz="12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4.编制分配计算单</a:t>
                </a:r>
                <a:endPara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19481" name="直接箭头连接符 2"/>
              <p:cNvCxnSpPr/>
              <p:nvPr/>
            </p:nvCxnSpPr>
            <p:spPr>
              <a:xfrm flipV="1">
                <a:off x="5394819" y="1424895"/>
                <a:ext cx="192088" cy="4762"/>
              </a:xfrm>
              <a:prstGeom prst="straightConnector1">
                <a:avLst/>
              </a:prstGeom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19482" name="直接箭头连接符 1073742893"/>
              <p:cNvCxnSpPr>
                <a:stCxn id="19480" idx="3"/>
              </p:cNvCxnSpPr>
              <p:nvPr/>
            </p:nvCxnSpPr>
            <p:spPr>
              <a:xfrm>
                <a:off x="6624243" y="1428744"/>
                <a:ext cx="166820" cy="5071"/>
              </a:xfrm>
              <a:prstGeom prst="straightConnector1">
                <a:avLst/>
              </a:prstGeom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19483" name="矩形 1073742887"/>
              <p:cNvSpPr/>
              <p:nvPr/>
            </p:nvSpPr>
            <p:spPr>
              <a:xfrm>
                <a:off x="6791063" y="980352"/>
                <a:ext cx="1105921" cy="895095"/>
              </a:xfrm>
              <a:prstGeom prst="rect">
                <a:avLst/>
              </a:prstGeom>
              <a:solidFill>
                <a:srgbClr val="92D050"/>
              </a:soli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/>
              <a:p>
                <a:pPr lvl="0" indent="0"/>
                <a:r>
                  <a:rPr lang="zh-CN" altLang="en-US" sz="12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5.结转完工产品成本</a:t>
                </a:r>
                <a:endPara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19484" name="直接箭头连接符 10"/>
              <p:cNvCxnSpPr/>
              <p:nvPr/>
            </p:nvCxnSpPr>
            <p:spPr>
              <a:xfrm>
                <a:off x="7946971" y="1432832"/>
                <a:ext cx="238125" cy="6350"/>
              </a:xfrm>
              <a:prstGeom prst="straightConnector1">
                <a:avLst/>
              </a:prstGeom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19485" name="矩形 1073742886"/>
              <p:cNvSpPr/>
              <p:nvPr/>
            </p:nvSpPr>
            <p:spPr>
              <a:xfrm>
                <a:off x="8184896" y="993030"/>
                <a:ext cx="1130479" cy="893405"/>
              </a:xfrm>
              <a:prstGeom prst="rect">
                <a:avLst/>
              </a:prstGeom>
              <a:solidFill>
                <a:srgbClr val="92D050"/>
              </a:soli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/>
              <a:p>
                <a:pPr lvl="0" indent="0"/>
                <a:r>
                  <a:rPr lang="zh-CN" altLang="en-US" sz="12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6.编制完工入库记账凭证</a:t>
                </a:r>
                <a:endPara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486" name="矩形 1073742885"/>
              <p:cNvSpPr/>
              <p:nvPr/>
            </p:nvSpPr>
            <p:spPr>
              <a:xfrm>
                <a:off x="9547719" y="993095"/>
                <a:ext cx="860425" cy="893762"/>
              </a:xfrm>
              <a:prstGeom prst="rect">
                <a:avLst/>
              </a:prstGeom>
              <a:solidFill>
                <a:srgbClr val="92D050"/>
              </a:soli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/>
              <a:p>
                <a:pPr lvl="0" indent="0"/>
                <a:r>
                  <a:rPr lang="zh-CN" altLang="en-US" sz="12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7.编制成本报表</a:t>
                </a:r>
                <a:endPara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19487" name="直接箭头连接符 11"/>
              <p:cNvCxnSpPr/>
              <p:nvPr/>
            </p:nvCxnSpPr>
            <p:spPr>
              <a:xfrm>
                <a:off x="9315944" y="1429657"/>
                <a:ext cx="230188" cy="9525"/>
              </a:xfrm>
              <a:prstGeom prst="straightConnector1">
                <a:avLst/>
              </a:prstGeom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19488" name="矩形 1073742884"/>
              <p:cNvSpPr/>
              <p:nvPr/>
            </p:nvSpPr>
            <p:spPr>
              <a:xfrm>
                <a:off x="10638332" y="993095"/>
                <a:ext cx="935037" cy="893762"/>
              </a:xfrm>
              <a:prstGeom prst="rect">
                <a:avLst/>
              </a:prstGeom>
              <a:solidFill>
                <a:srgbClr val="92D050"/>
              </a:soli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/>
              <a:p>
                <a:pPr lvl="0" indent="0"/>
                <a:r>
                  <a:rPr lang="zh-CN" altLang="en-US" sz="12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8.分析成本报表</a:t>
                </a:r>
                <a:endPara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19489" name="直接箭头连接符 12"/>
              <p:cNvCxnSpPr/>
              <p:nvPr/>
            </p:nvCxnSpPr>
            <p:spPr>
              <a:xfrm>
                <a:off x="10408144" y="1423307"/>
                <a:ext cx="230188" cy="9525"/>
              </a:xfrm>
              <a:prstGeom prst="straightConnector1">
                <a:avLst/>
              </a:prstGeom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</p:grpSp>
        <p:sp>
          <p:nvSpPr>
            <p:cNvPr id="14" name="矩形 29"/>
            <p:cNvSpPr/>
            <p:nvPr/>
          </p:nvSpPr>
          <p:spPr>
            <a:xfrm>
              <a:off x="2559" y="2595"/>
              <a:ext cx="1375" cy="647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upright="1"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100" b="1" i="0" u="none" strike="noStrike" kern="100" cap="none" spc="0" normalizeH="0" baseline="0" noProof="1" smtClean="0">
                  <a:ln>
                    <a:noFill/>
                  </a:ln>
                  <a:solidFill>
                    <a:schemeClr val="dk1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Times New Roman" panose="02020603050405020304"/>
                  <a:sym typeface="Times New Roman" panose="02020603050405020304"/>
                </a:rPr>
                <a:t>学生</a:t>
              </a:r>
              <a:endParaRPr kumimoji="0" lang="en-US" altLang="zh-CN" sz="2100" b="1" i="0" u="none" strike="noStrike" kern="1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" grpId="0" animBg="1"/>
      <p:bldP spid="28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5395663" y="4462677"/>
            <a:ext cx="343694" cy="335756"/>
            <a:chOff x="3219451" y="4011613"/>
            <a:chExt cx="687388" cy="671512"/>
          </a:xfrm>
          <a:solidFill>
            <a:schemeClr val="bg1"/>
          </a:solidFill>
        </p:grpSpPr>
        <p:sp>
          <p:nvSpPr>
            <p:cNvPr id="87" name="Freeform 64"/>
            <p:cNvSpPr/>
            <p:nvPr/>
          </p:nvSpPr>
          <p:spPr bwMode="auto">
            <a:xfrm>
              <a:off x="3219451" y="4011613"/>
              <a:ext cx="687388" cy="360363"/>
            </a:xfrm>
            <a:custGeom>
              <a:avLst/>
              <a:gdLst>
                <a:gd name="T0" fmla="*/ 284 w 290"/>
                <a:gd name="T1" fmla="*/ 152 h 152"/>
                <a:gd name="T2" fmla="*/ 277 w 290"/>
                <a:gd name="T3" fmla="*/ 145 h 152"/>
                <a:gd name="T4" fmla="*/ 145 w 290"/>
                <a:gd name="T5" fmla="*/ 13 h 152"/>
                <a:gd name="T6" fmla="*/ 13 w 290"/>
                <a:gd name="T7" fmla="*/ 145 h 152"/>
                <a:gd name="T8" fmla="*/ 6 w 290"/>
                <a:gd name="T9" fmla="*/ 152 h 152"/>
                <a:gd name="T10" fmla="*/ 0 w 290"/>
                <a:gd name="T11" fmla="*/ 145 h 152"/>
                <a:gd name="T12" fmla="*/ 145 w 290"/>
                <a:gd name="T13" fmla="*/ 0 h 152"/>
                <a:gd name="T14" fmla="*/ 290 w 290"/>
                <a:gd name="T15" fmla="*/ 145 h 152"/>
                <a:gd name="T16" fmla="*/ 284 w 290"/>
                <a:gd name="T17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0" h="152">
                  <a:moveTo>
                    <a:pt x="284" y="152"/>
                  </a:moveTo>
                  <a:cubicBezTo>
                    <a:pt x="280" y="152"/>
                    <a:pt x="277" y="149"/>
                    <a:pt x="277" y="145"/>
                  </a:cubicBezTo>
                  <a:cubicBezTo>
                    <a:pt x="277" y="72"/>
                    <a:pt x="218" y="13"/>
                    <a:pt x="145" y="13"/>
                  </a:cubicBezTo>
                  <a:cubicBezTo>
                    <a:pt x="72" y="13"/>
                    <a:pt x="13" y="72"/>
                    <a:pt x="13" y="145"/>
                  </a:cubicBezTo>
                  <a:cubicBezTo>
                    <a:pt x="13" y="149"/>
                    <a:pt x="10" y="152"/>
                    <a:pt x="6" y="152"/>
                  </a:cubicBezTo>
                  <a:cubicBezTo>
                    <a:pt x="3" y="152"/>
                    <a:pt x="0" y="149"/>
                    <a:pt x="0" y="145"/>
                  </a:cubicBezTo>
                  <a:cubicBezTo>
                    <a:pt x="0" y="65"/>
                    <a:pt x="65" y="0"/>
                    <a:pt x="145" y="0"/>
                  </a:cubicBezTo>
                  <a:cubicBezTo>
                    <a:pt x="225" y="0"/>
                    <a:pt x="290" y="65"/>
                    <a:pt x="290" y="145"/>
                  </a:cubicBezTo>
                  <a:cubicBezTo>
                    <a:pt x="290" y="149"/>
                    <a:pt x="287" y="152"/>
                    <a:pt x="284" y="1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65"/>
            <p:cNvSpPr/>
            <p:nvPr/>
          </p:nvSpPr>
          <p:spPr bwMode="auto">
            <a:xfrm>
              <a:off x="3219451" y="4262438"/>
              <a:ext cx="687388" cy="119063"/>
            </a:xfrm>
            <a:custGeom>
              <a:avLst/>
              <a:gdLst>
                <a:gd name="T0" fmla="*/ 283 w 290"/>
                <a:gd name="T1" fmla="*/ 50 h 50"/>
                <a:gd name="T2" fmla="*/ 277 w 290"/>
                <a:gd name="T3" fmla="*/ 43 h 50"/>
                <a:gd name="T4" fmla="*/ 249 w 290"/>
                <a:gd name="T5" fmla="*/ 15 h 50"/>
                <a:gd name="T6" fmla="*/ 220 w 290"/>
                <a:gd name="T7" fmla="*/ 43 h 50"/>
                <a:gd name="T8" fmla="*/ 214 w 290"/>
                <a:gd name="T9" fmla="*/ 50 h 50"/>
                <a:gd name="T10" fmla="*/ 208 w 290"/>
                <a:gd name="T11" fmla="*/ 43 h 50"/>
                <a:gd name="T12" fmla="*/ 208 w 290"/>
                <a:gd name="T13" fmla="*/ 42 h 50"/>
                <a:gd name="T14" fmla="*/ 179 w 290"/>
                <a:gd name="T15" fmla="*/ 13 h 50"/>
                <a:gd name="T16" fmla="*/ 151 w 290"/>
                <a:gd name="T17" fmla="*/ 42 h 50"/>
                <a:gd name="T18" fmla="*/ 151 w 290"/>
                <a:gd name="T19" fmla="*/ 43 h 50"/>
                <a:gd name="T20" fmla="*/ 145 w 290"/>
                <a:gd name="T21" fmla="*/ 50 h 50"/>
                <a:gd name="T22" fmla="*/ 138 w 290"/>
                <a:gd name="T23" fmla="*/ 43 h 50"/>
                <a:gd name="T24" fmla="*/ 110 w 290"/>
                <a:gd name="T25" fmla="*/ 15 h 50"/>
                <a:gd name="T26" fmla="*/ 82 w 290"/>
                <a:gd name="T27" fmla="*/ 43 h 50"/>
                <a:gd name="T28" fmla="*/ 75 w 290"/>
                <a:gd name="T29" fmla="*/ 50 h 50"/>
                <a:gd name="T30" fmla="*/ 69 w 290"/>
                <a:gd name="T31" fmla="*/ 43 h 50"/>
                <a:gd name="T32" fmla="*/ 41 w 290"/>
                <a:gd name="T33" fmla="*/ 15 h 50"/>
                <a:gd name="T34" fmla="*/ 13 w 290"/>
                <a:gd name="T35" fmla="*/ 43 h 50"/>
                <a:gd name="T36" fmla="*/ 6 w 290"/>
                <a:gd name="T37" fmla="*/ 50 h 50"/>
                <a:gd name="T38" fmla="*/ 0 w 290"/>
                <a:gd name="T39" fmla="*/ 43 h 50"/>
                <a:gd name="T40" fmla="*/ 41 w 290"/>
                <a:gd name="T41" fmla="*/ 2 h 50"/>
                <a:gd name="T42" fmla="*/ 75 w 290"/>
                <a:gd name="T43" fmla="*/ 21 h 50"/>
                <a:gd name="T44" fmla="*/ 110 w 290"/>
                <a:gd name="T45" fmla="*/ 2 h 50"/>
                <a:gd name="T46" fmla="*/ 144 w 290"/>
                <a:gd name="T47" fmla="*/ 20 h 50"/>
                <a:gd name="T48" fmla="*/ 179 w 290"/>
                <a:gd name="T49" fmla="*/ 0 h 50"/>
                <a:gd name="T50" fmla="*/ 215 w 290"/>
                <a:gd name="T51" fmla="*/ 20 h 50"/>
                <a:gd name="T52" fmla="*/ 249 w 290"/>
                <a:gd name="T53" fmla="*/ 2 h 50"/>
                <a:gd name="T54" fmla="*/ 290 w 290"/>
                <a:gd name="T55" fmla="*/ 43 h 50"/>
                <a:gd name="T56" fmla="*/ 283 w 290"/>
                <a:gd name="T5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0" h="50">
                  <a:moveTo>
                    <a:pt x="283" y="50"/>
                  </a:moveTo>
                  <a:cubicBezTo>
                    <a:pt x="280" y="50"/>
                    <a:pt x="277" y="47"/>
                    <a:pt x="277" y="43"/>
                  </a:cubicBezTo>
                  <a:cubicBezTo>
                    <a:pt x="277" y="28"/>
                    <a:pt x="264" y="15"/>
                    <a:pt x="249" y="15"/>
                  </a:cubicBezTo>
                  <a:cubicBezTo>
                    <a:pt x="233" y="15"/>
                    <a:pt x="220" y="28"/>
                    <a:pt x="220" y="43"/>
                  </a:cubicBezTo>
                  <a:cubicBezTo>
                    <a:pt x="220" y="47"/>
                    <a:pt x="218" y="50"/>
                    <a:pt x="214" y="50"/>
                  </a:cubicBezTo>
                  <a:cubicBezTo>
                    <a:pt x="211" y="50"/>
                    <a:pt x="208" y="47"/>
                    <a:pt x="208" y="43"/>
                  </a:cubicBezTo>
                  <a:cubicBezTo>
                    <a:pt x="208" y="42"/>
                    <a:pt x="208" y="42"/>
                    <a:pt x="208" y="42"/>
                  </a:cubicBezTo>
                  <a:cubicBezTo>
                    <a:pt x="208" y="26"/>
                    <a:pt x="195" y="13"/>
                    <a:pt x="179" y="13"/>
                  </a:cubicBezTo>
                  <a:cubicBezTo>
                    <a:pt x="164" y="13"/>
                    <a:pt x="151" y="26"/>
                    <a:pt x="151" y="42"/>
                  </a:cubicBezTo>
                  <a:cubicBezTo>
                    <a:pt x="151" y="43"/>
                    <a:pt x="151" y="43"/>
                    <a:pt x="151" y="43"/>
                  </a:cubicBezTo>
                  <a:cubicBezTo>
                    <a:pt x="151" y="47"/>
                    <a:pt x="148" y="50"/>
                    <a:pt x="145" y="50"/>
                  </a:cubicBezTo>
                  <a:cubicBezTo>
                    <a:pt x="141" y="50"/>
                    <a:pt x="138" y="47"/>
                    <a:pt x="138" y="43"/>
                  </a:cubicBezTo>
                  <a:cubicBezTo>
                    <a:pt x="138" y="28"/>
                    <a:pt x="126" y="15"/>
                    <a:pt x="110" y="15"/>
                  </a:cubicBezTo>
                  <a:cubicBezTo>
                    <a:pt x="95" y="15"/>
                    <a:pt x="82" y="28"/>
                    <a:pt x="82" y="43"/>
                  </a:cubicBezTo>
                  <a:cubicBezTo>
                    <a:pt x="82" y="47"/>
                    <a:pt x="79" y="50"/>
                    <a:pt x="75" y="50"/>
                  </a:cubicBezTo>
                  <a:cubicBezTo>
                    <a:pt x="72" y="50"/>
                    <a:pt x="69" y="47"/>
                    <a:pt x="69" y="43"/>
                  </a:cubicBezTo>
                  <a:cubicBezTo>
                    <a:pt x="69" y="28"/>
                    <a:pt x="56" y="15"/>
                    <a:pt x="41" y="15"/>
                  </a:cubicBezTo>
                  <a:cubicBezTo>
                    <a:pt x="25" y="15"/>
                    <a:pt x="13" y="28"/>
                    <a:pt x="13" y="43"/>
                  </a:cubicBezTo>
                  <a:cubicBezTo>
                    <a:pt x="13" y="47"/>
                    <a:pt x="10" y="50"/>
                    <a:pt x="6" y="50"/>
                  </a:cubicBezTo>
                  <a:cubicBezTo>
                    <a:pt x="3" y="50"/>
                    <a:pt x="0" y="47"/>
                    <a:pt x="0" y="43"/>
                  </a:cubicBezTo>
                  <a:cubicBezTo>
                    <a:pt x="0" y="21"/>
                    <a:pt x="18" y="2"/>
                    <a:pt x="41" y="2"/>
                  </a:cubicBezTo>
                  <a:cubicBezTo>
                    <a:pt x="55" y="2"/>
                    <a:pt x="68" y="10"/>
                    <a:pt x="75" y="21"/>
                  </a:cubicBezTo>
                  <a:cubicBezTo>
                    <a:pt x="83" y="10"/>
                    <a:pt x="96" y="2"/>
                    <a:pt x="110" y="2"/>
                  </a:cubicBezTo>
                  <a:cubicBezTo>
                    <a:pt x="124" y="2"/>
                    <a:pt x="137" y="9"/>
                    <a:pt x="144" y="20"/>
                  </a:cubicBezTo>
                  <a:cubicBezTo>
                    <a:pt x="152" y="8"/>
                    <a:pt x="165" y="0"/>
                    <a:pt x="179" y="0"/>
                  </a:cubicBezTo>
                  <a:cubicBezTo>
                    <a:pt x="194" y="0"/>
                    <a:pt x="207" y="8"/>
                    <a:pt x="215" y="20"/>
                  </a:cubicBezTo>
                  <a:cubicBezTo>
                    <a:pt x="222" y="9"/>
                    <a:pt x="234" y="2"/>
                    <a:pt x="249" y="2"/>
                  </a:cubicBezTo>
                  <a:cubicBezTo>
                    <a:pt x="271" y="2"/>
                    <a:pt x="290" y="21"/>
                    <a:pt x="290" y="43"/>
                  </a:cubicBezTo>
                  <a:cubicBezTo>
                    <a:pt x="290" y="47"/>
                    <a:pt x="287" y="50"/>
                    <a:pt x="283" y="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66"/>
            <p:cNvSpPr/>
            <p:nvPr/>
          </p:nvSpPr>
          <p:spPr bwMode="auto">
            <a:xfrm>
              <a:off x="3546476" y="4341813"/>
              <a:ext cx="31750" cy="298450"/>
            </a:xfrm>
            <a:custGeom>
              <a:avLst/>
              <a:gdLst>
                <a:gd name="T0" fmla="*/ 7 w 13"/>
                <a:gd name="T1" fmla="*/ 126 h 126"/>
                <a:gd name="T2" fmla="*/ 0 w 13"/>
                <a:gd name="T3" fmla="*/ 120 h 126"/>
                <a:gd name="T4" fmla="*/ 0 w 13"/>
                <a:gd name="T5" fmla="*/ 6 h 126"/>
                <a:gd name="T6" fmla="*/ 7 w 13"/>
                <a:gd name="T7" fmla="*/ 0 h 126"/>
                <a:gd name="T8" fmla="*/ 13 w 13"/>
                <a:gd name="T9" fmla="*/ 6 h 126"/>
                <a:gd name="T10" fmla="*/ 13 w 13"/>
                <a:gd name="T11" fmla="*/ 120 h 126"/>
                <a:gd name="T12" fmla="*/ 7 w 13"/>
                <a:gd name="T13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26">
                  <a:moveTo>
                    <a:pt x="7" y="126"/>
                  </a:moveTo>
                  <a:cubicBezTo>
                    <a:pt x="3" y="126"/>
                    <a:pt x="0" y="123"/>
                    <a:pt x="0" y="12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0" y="0"/>
                    <a:pt x="13" y="3"/>
                    <a:pt x="13" y="6"/>
                  </a:cubicBezTo>
                  <a:cubicBezTo>
                    <a:pt x="13" y="120"/>
                    <a:pt x="13" y="120"/>
                    <a:pt x="13" y="120"/>
                  </a:cubicBezTo>
                  <a:cubicBezTo>
                    <a:pt x="13" y="123"/>
                    <a:pt x="10" y="126"/>
                    <a:pt x="7" y="1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67"/>
            <p:cNvSpPr/>
            <p:nvPr/>
          </p:nvSpPr>
          <p:spPr bwMode="auto">
            <a:xfrm>
              <a:off x="3546476" y="4610100"/>
              <a:ext cx="119063" cy="73025"/>
            </a:xfrm>
            <a:custGeom>
              <a:avLst/>
              <a:gdLst>
                <a:gd name="T0" fmla="*/ 26 w 50"/>
                <a:gd name="T1" fmla="*/ 31 h 31"/>
                <a:gd name="T2" fmla="*/ 25 w 50"/>
                <a:gd name="T3" fmla="*/ 31 h 31"/>
                <a:gd name="T4" fmla="*/ 0 w 50"/>
                <a:gd name="T5" fmla="*/ 7 h 31"/>
                <a:gd name="T6" fmla="*/ 7 w 50"/>
                <a:gd name="T7" fmla="*/ 0 h 31"/>
                <a:gd name="T8" fmla="*/ 13 w 50"/>
                <a:gd name="T9" fmla="*/ 7 h 31"/>
                <a:gd name="T10" fmla="*/ 25 w 50"/>
                <a:gd name="T11" fmla="*/ 18 h 31"/>
                <a:gd name="T12" fmla="*/ 26 w 50"/>
                <a:gd name="T13" fmla="*/ 18 h 31"/>
                <a:gd name="T14" fmla="*/ 37 w 50"/>
                <a:gd name="T15" fmla="*/ 7 h 31"/>
                <a:gd name="T16" fmla="*/ 44 w 50"/>
                <a:gd name="T17" fmla="*/ 0 h 31"/>
                <a:gd name="T18" fmla="*/ 50 w 50"/>
                <a:gd name="T19" fmla="*/ 7 h 31"/>
                <a:gd name="T20" fmla="*/ 26 w 50"/>
                <a:gd name="T21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31">
                  <a:moveTo>
                    <a:pt x="26" y="31"/>
                  </a:moveTo>
                  <a:cubicBezTo>
                    <a:pt x="25" y="31"/>
                    <a:pt x="25" y="31"/>
                    <a:pt x="25" y="31"/>
                  </a:cubicBezTo>
                  <a:cubicBezTo>
                    <a:pt x="11" y="31"/>
                    <a:pt x="0" y="20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0" y="0"/>
                    <a:pt x="13" y="3"/>
                    <a:pt x="13" y="7"/>
                  </a:cubicBezTo>
                  <a:cubicBezTo>
                    <a:pt x="13" y="13"/>
                    <a:pt x="18" y="18"/>
                    <a:pt x="25" y="18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32" y="18"/>
                    <a:pt x="37" y="13"/>
                    <a:pt x="37" y="7"/>
                  </a:cubicBezTo>
                  <a:cubicBezTo>
                    <a:pt x="37" y="3"/>
                    <a:pt x="40" y="0"/>
                    <a:pt x="44" y="0"/>
                  </a:cubicBezTo>
                  <a:cubicBezTo>
                    <a:pt x="47" y="0"/>
                    <a:pt x="50" y="3"/>
                    <a:pt x="50" y="7"/>
                  </a:cubicBezTo>
                  <a:cubicBezTo>
                    <a:pt x="50" y="20"/>
                    <a:pt x="39" y="31"/>
                    <a:pt x="26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7175" y="134620"/>
            <a:ext cx="3711575" cy="831215"/>
          </a:xfrm>
          <a:prstGeom prst="rect">
            <a:avLst/>
          </a:prstGeom>
        </p:spPr>
      </p:pic>
      <p:sp>
        <p:nvSpPr>
          <p:cNvPr id="31" name="TextBox 43"/>
          <p:cNvSpPr txBox="1"/>
          <p:nvPr/>
        </p:nvSpPr>
        <p:spPr>
          <a:xfrm>
            <a:off x="8770620" y="210820"/>
            <a:ext cx="2075180" cy="6788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rgbClr val="338EA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课程实施  </a:t>
            </a:r>
            <a:endParaRPr lang="zh-CN" altLang="en-US" sz="3600" b="1">
              <a:solidFill>
                <a:srgbClr val="338EA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 rot="21586618">
            <a:off x="1138555" y="3340735"/>
            <a:ext cx="10183495" cy="392430"/>
          </a:xfrm>
          <a:prstGeom prst="rect">
            <a:avLst/>
          </a:prstGeom>
          <a:solidFill>
            <a:srgbClr val="0070C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组合 11"/>
          <p:cNvGrpSpPr/>
          <p:nvPr/>
        </p:nvGrpSpPr>
        <p:grpSpPr>
          <a:xfrm rot="0">
            <a:off x="1290955" y="1739265"/>
            <a:ext cx="1640205" cy="1454150"/>
            <a:chOff x="411429" y="2379138"/>
            <a:chExt cx="1640114" cy="1455646"/>
          </a:xfrm>
        </p:grpSpPr>
        <p:sp>
          <p:nvSpPr>
            <p:cNvPr id="5" name="下箭头 4"/>
            <p:cNvSpPr/>
            <p:nvPr/>
          </p:nvSpPr>
          <p:spPr>
            <a:xfrm>
              <a:off x="411429" y="2379138"/>
              <a:ext cx="1640114" cy="1455646"/>
            </a:xfrm>
            <a:prstGeom prst="downArrow">
              <a:avLst/>
            </a:prstGeom>
            <a:solidFill>
              <a:srgbClr val="0070C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20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835" name="文本框 4"/>
            <p:cNvSpPr txBox="1"/>
            <p:nvPr/>
          </p:nvSpPr>
          <p:spPr>
            <a:xfrm>
              <a:off x="990055" y="2392494"/>
              <a:ext cx="487653" cy="1254762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>
              <a:spAutoFit/>
            </a:bodyPr>
            <a:p>
              <a:pPr lvl="0" algn="ctr" eaLnBrk="1" hangingPunct="1">
                <a:buFont typeface="Arial" panose="020B0604020202020204" pitchFamily="34" charset="0"/>
                <a:buNone/>
              </a:pPr>
              <a:r>
                <a:rPr lang="zh-CN" altLang="en-US" sz="2000" b="1" dirty="0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改革前</a:t>
              </a:r>
              <a:endParaRPr lang="zh-CN" altLang="en-US" sz="20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 rot="0">
            <a:off x="9874885" y="3896995"/>
            <a:ext cx="1640205" cy="1455420"/>
            <a:chOff x="7055945" y="4194060"/>
            <a:chExt cx="1640114" cy="1455648"/>
          </a:xfrm>
        </p:grpSpPr>
        <p:sp>
          <p:nvSpPr>
            <p:cNvPr id="22" name="下箭头 21"/>
            <p:cNvSpPr/>
            <p:nvPr/>
          </p:nvSpPr>
          <p:spPr>
            <a:xfrm flipV="1">
              <a:off x="7055945" y="4194060"/>
              <a:ext cx="1640114" cy="1455648"/>
            </a:xfrm>
            <a:prstGeom prst="downArrow">
              <a:avLst/>
            </a:prstGeom>
            <a:solidFill>
              <a:srgbClr val="0070C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anchor="ctr"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20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833" name="文本框 22"/>
            <p:cNvSpPr txBox="1"/>
            <p:nvPr/>
          </p:nvSpPr>
          <p:spPr>
            <a:xfrm>
              <a:off x="7634571" y="4371789"/>
              <a:ext cx="487653" cy="1254762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>
              <a:spAutoFit/>
            </a:bodyPr>
            <a:p>
              <a:pPr lvl="0" algn="ctr" eaLnBrk="1" hangingPunct="1">
                <a:buFont typeface="Arial" panose="020B0604020202020204" pitchFamily="34" charset="0"/>
                <a:buNone/>
              </a:pPr>
              <a:r>
                <a:rPr lang="zh-CN" altLang="en-US" sz="2000" b="1" dirty="0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改革后</a:t>
              </a:r>
              <a:endParaRPr lang="zh-CN" altLang="en-US" sz="20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cxnSp>
        <p:nvCxnSpPr>
          <p:cNvPr id="30" name="直接连接符 29"/>
          <p:cNvCxnSpPr/>
          <p:nvPr/>
        </p:nvCxnSpPr>
        <p:spPr>
          <a:xfrm flipV="1">
            <a:off x="688975" y="1576705"/>
            <a:ext cx="9979025" cy="4318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5" name="文本框 1"/>
          <p:cNvSpPr txBox="1"/>
          <p:nvPr/>
        </p:nvSpPr>
        <p:spPr>
          <a:xfrm>
            <a:off x="3213100" y="1839595"/>
            <a:ext cx="4460875" cy="7962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1 品种法的基本内容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2 品种法的应用举例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826" name="文本框 4"/>
          <p:cNvSpPr txBox="1"/>
          <p:nvPr/>
        </p:nvSpPr>
        <p:spPr>
          <a:xfrm>
            <a:off x="6012815" y="3896995"/>
            <a:ext cx="3917315" cy="13106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2000" b="1" dirty="0">
                <a:solidFill>
                  <a:srgbClr val="FF33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以实际工作任务为驱动</a:t>
            </a:r>
            <a:endParaRPr lang="zh-CN" altLang="en-US" sz="2400" b="1" dirty="0">
              <a:solidFill>
                <a:srgbClr val="FF3300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pPr lvl="0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2000" b="1" dirty="0">
                <a:solidFill>
                  <a:srgbClr val="FF33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按实际工作过程组织</a:t>
            </a:r>
            <a:endParaRPr lang="zh-CN" altLang="en-US" sz="2400" b="1" dirty="0">
              <a:solidFill>
                <a:srgbClr val="FF3300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pPr lvl="0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2000" b="1" dirty="0">
                <a:solidFill>
                  <a:srgbClr val="FF33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培养实际工业岗位的知识与技能</a:t>
            </a:r>
            <a:endParaRPr lang="zh-CN" altLang="en-US" sz="2000" b="1" dirty="0">
              <a:solidFill>
                <a:srgbClr val="FF3300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4828" name="文本框 8"/>
          <p:cNvSpPr txBox="1"/>
          <p:nvPr/>
        </p:nvSpPr>
        <p:spPr>
          <a:xfrm>
            <a:off x="6376670" y="1907540"/>
            <a:ext cx="4076700" cy="39624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2000" b="1" dirty="0">
                <a:solidFill>
                  <a:srgbClr val="FF3300"/>
                </a:solidFill>
                <a:latin typeface="宋体" panose="02010600030101010101" pitchFamily="2" charset="-122"/>
                <a:ea typeface="宋体" panose="02010600030101010101" pitchFamily="2" charset="-122"/>
                <a:sym typeface="Arial" panose="020B0604020202020204" pitchFamily="34" charset="0"/>
              </a:rPr>
              <a:t>割裂的成本会计知识和核算方法</a:t>
            </a:r>
            <a:endParaRPr lang="zh-CN" altLang="en-US" sz="2000" b="1" dirty="0">
              <a:solidFill>
                <a:srgbClr val="FF3300"/>
              </a:solidFill>
              <a:latin typeface="宋体" panose="02010600030101010101" pitchFamily="2" charset="-122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7" name="TextBox 35"/>
          <p:cNvSpPr txBox="1"/>
          <p:nvPr/>
        </p:nvSpPr>
        <p:spPr>
          <a:xfrm>
            <a:off x="869315" y="1062990"/>
            <a:ext cx="6675755" cy="535517"/>
          </a:xfrm>
          <a:prstGeom prst="roundRect">
            <a:avLst/>
          </a:prstGeom>
          <a:solidFill>
            <a:srgbClr val="338EA1"/>
          </a:solidFill>
        </p:spPr>
        <p:txBody>
          <a:bodyPr wrap="square" rtlCol="0">
            <a:spAutoFit/>
          </a:bodyPr>
          <a:p>
            <a:pPr algn="l"/>
            <a:r>
              <a:rPr lang="zh-CN" altLang="en-US" sz="24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  <a:sym typeface="+mn-ea"/>
              </a:rPr>
              <a:t>依据实际工作过程调整课程内容</a:t>
            </a:r>
            <a:r>
              <a:rPr lang="en-US" altLang="zh-CN" sz="24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  <a:sym typeface="+mn-ea"/>
              </a:rPr>
              <a:t>-</a:t>
            </a:r>
            <a:r>
              <a:rPr lang="zh-CN" altLang="en-US" sz="24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  <a:sym typeface="+mn-ea"/>
              </a:rPr>
              <a:t>品种法</a:t>
            </a:r>
            <a:endParaRPr lang="zh-CN" altLang="en-US" sz="240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64790" y="3896995"/>
            <a:ext cx="2854325" cy="2030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1 开设成本明细账</a:t>
            </a:r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2 编制费用分配表</a:t>
            </a:r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3 填制记账凭证</a:t>
            </a:r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4 登记账簿</a:t>
            </a:r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5 编制成本计算单</a:t>
            </a:r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665" y="120650"/>
            <a:ext cx="3711575" cy="831215"/>
          </a:xfrm>
          <a:prstGeom prst="rect">
            <a:avLst/>
          </a:prstGeom>
        </p:spPr>
      </p:pic>
      <p:sp>
        <p:nvSpPr>
          <p:cNvPr id="31" name="TextBox 43"/>
          <p:cNvSpPr txBox="1"/>
          <p:nvPr/>
        </p:nvSpPr>
        <p:spPr>
          <a:xfrm>
            <a:off x="8717819" y="196684"/>
            <a:ext cx="2283460" cy="67881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600" b="1">
                <a:solidFill>
                  <a:srgbClr val="338EA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课程实施  </a:t>
            </a:r>
            <a:endParaRPr lang="zh-CN" altLang="en-US" sz="3600" b="1">
              <a:solidFill>
                <a:srgbClr val="338EA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pic>
        <p:nvPicPr>
          <p:cNvPr id="35842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07288" y="1233488"/>
            <a:ext cx="4703762" cy="54117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右箭头 5"/>
          <p:cNvSpPr/>
          <p:nvPr/>
        </p:nvSpPr>
        <p:spPr>
          <a:xfrm>
            <a:off x="6703060" y="3879850"/>
            <a:ext cx="840105" cy="249555"/>
          </a:xfrm>
          <a:prstGeom prst="rightArrow">
            <a:avLst/>
          </a:prstGeom>
          <a:solidFill>
            <a:schemeClr val="accent1"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TextBox 35"/>
          <p:cNvSpPr txBox="1"/>
          <p:nvPr/>
        </p:nvSpPr>
        <p:spPr>
          <a:xfrm>
            <a:off x="2562860" y="1249045"/>
            <a:ext cx="1496060" cy="535517"/>
          </a:xfrm>
          <a:prstGeom prst="roundRect">
            <a:avLst/>
          </a:prstGeom>
          <a:solidFill>
            <a:srgbClr val="338EA1"/>
          </a:solidFill>
        </p:spPr>
        <p:txBody>
          <a:bodyPr wrap="square" rtlCol="0">
            <a:spAutoFit/>
          </a:bodyPr>
          <a:p>
            <a:pPr algn="l"/>
            <a:r>
              <a:rPr lang="zh-CN" altLang="en-US" sz="24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  <a:sym typeface="+mn-ea"/>
              </a:rPr>
              <a:t>传统模式</a:t>
            </a:r>
            <a:endParaRPr lang="zh-CN" altLang="en-US" sz="240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  <a:sym typeface="+mn-ea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95250" y="1995805"/>
            <a:ext cx="3135630" cy="3452495"/>
            <a:chOff x="9530" y="2131"/>
            <a:chExt cx="4938" cy="5437"/>
          </a:xfrm>
        </p:grpSpPr>
        <p:sp>
          <p:nvSpPr>
            <p:cNvPr id="2" name="文本框 1"/>
            <p:cNvSpPr txBox="1"/>
            <p:nvPr/>
          </p:nvSpPr>
          <p:spPr>
            <a:xfrm>
              <a:off x="11112" y="2131"/>
              <a:ext cx="1728" cy="6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zh-CN">
                  <a:latin typeface="微软雅黑" panose="020B0503020204020204" pitchFamily="34" charset="-122"/>
                  <a:ea typeface="微软雅黑" panose="020B0503020204020204" pitchFamily="34" charset="-122"/>
                </a:rPr>
                <a:t>课下学习</a:t>
              </a:r>
              <a:endParaRPr lang="zh-CN" altLang="zh-CN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9912" y="3084"/>
              <a:ext cx="1104" cy="98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教师</a:t>
              </a:r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2936" y="3084"/>
              <a:ext cx="1104" cy="98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学生</a:t>
              </a:r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9530" y="5052"/>
              <a:ext cx="1868" cy="69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布置作业</a:t>
              </a:r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2600" y="5052"/>
              <a:ext cx="1868" cy="69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完成作业</a:t>
              </a:r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流程图: 终止 11"/>
            <p:cNvSpPr/>
            <p:nvPr/>
          </p:nvSpPr>
          <p:spPr>
            <a:xfrm>
              <a:off x="11016" y="6828"/>
              <a:ext cx="2209" cy="741"/>
            </a:xfrm>
            <a:prstGeom prst="flowChartTerminator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网络交流</a:t>
              </a:r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3" name="直接箭头连接符 12"/>
            <p:cNvCxnSpPr>
              <a:stCxn id="7" idx="2"/>
              <a:endCxn id="9" idx="0"/>
            </p:cNvCxnSpPr>
            <p:nvPr/>
          </p:nvCxnSpPr>
          <p:spPr>
            <a:xfrm>
              <a:off x="10464" y="4069"/>
              <a:ext cx="0" cy="98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箭头连接符 13"/>
            <p:cNvCxnSpPr/>
            <p:nvPr/>
          </p:nvCxnSpPr>
          <p:spPr>
            <a:xfrm>
              <a:off x="13488" y="4069"/>
              <a:ext cx="0" cy="98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箭头连接符 14"/>
            <p:cNvCxnSpPr>
              <a:stCxn id="9" idx="2"/>
            </p:cNvCxnSpPr>
            <p:nvPr/>
          </p:nvCxnSpPr>
          <p:spPr>
            <a:xfrm>
              <a:off x="10464" y="5750"/>
              <a:ext cx="1320" cy="100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箭头连接符 15"/>
            <p:cNvCxnSpPr/>
            <p:nvPr/>
          </p:nvCxnSpPr>
          <p:spPr>
            <a:xfrm flipH="1">
              <a:off x="12552" y="5750"/>
              <a:ext cx="936" cy="103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箭头连接符 16"/>
            <p:cNvCxnSpPr>
              <a:stCxn id="9" idx="3"/>
              <a:endCxn id="10" idx="1"/>
            </p:cNvCxnSpPr>
            <p:nvPr/>
          </p:nvCxnSpPr>
          <p:spPr>
            <a:xfrm>
              <a:off x="11398" y="5401"/>
              <a:ext cx="120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23"/>
          <p:cNvGrpSpPr/>
          <p:nvPr/>
        </p:nvGrpSpPr>
        <p:grpSpPr>
          <a:xfrm>
            <a:off x="3399790" y="1991995"/>
            <a:ext cx="3135630" cy="4519295"/>
            <a:chOff x="7010" y="1963"/>
            <a:chExt cx="4938" cy="7117"/>
          </a:xfrm>
        </p:grpSpPr>
        <p:sp>
          <p:nvSpPr>
            <p:cNvPr id="4" name="文本框 3"/>
            <p:cNvSpPr txBox="1"/>
            <p:nvPr/>
          </p:nvSpPr>
          <p:spPr>
            <a:xfrm>
              <a:off x="8592" y="1963"/>
              <a:ext cx="1728" cy="6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zh-CN">
                  <a:latin typeface="微软雅黑" panose="020B0503020204020204" pitchFamily="34" charset="-122"/>
                  <a:ea typeface="微软雅黑" panose="020B0503020204020204" pitchFamily="34" charset="-122"/>
                </a:rPr>
                <a:t>课堂学习</a:t>
              </a:r>
              <a:endParaRPr lang="zh-CN" altLang="zh-CN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7392" y="2916"/>
              <a:ext cx="1104" cy="98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教师</a:t>
              </a:r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0416" y="2916"/>
              <a:ext cx="1104" cy="98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学生</a:t>
              </a:r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7010" y="4884"/>
              <a:ext cx="1868" cy="69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讲授知识</a:t>
              </a:r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080" y="4884"/>
              <a:ext cx="1868" cy="69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听讲</a:t>
              </a:r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流程图: 终止 21"/>
            <p:cNvSpPr/>
            <p:nvPr/>
          </p:nvSpPr>
          <p:spPr>
            <a:xfrm>
              <a:off x="8496" y="8340"/>
              <a:ext cx="2209" cy="741"/>
            </a:xfrm>
            <a:prstGeom prst="flowChartTerminator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评价反馈</a:t>
              </a:r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3" name="直接箭头连接符 22"/>
            <p:cNvCxnSpPr>
              <a:stCxn id="11" idx="2"/>
              <a:endCxn id="20" idx="0"/>
            </p:cNvCxnSpPr>
            <p:nvPr/>
          </p:nvCxnSpPr>
          <p:spPr>
            <a:xfrm>
              <a:off x="7944" y="3901"/>
              <a:ext cx="0" cy="98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箭头连接符 24"/>
            <p:cNvCxnSpPr/>
            <p:nvPr/>
          </p:nvCxnSpPr>
          <p:spPr>
            <a:xfrm>
              <a:off x="10968" y="3901"/>
              <a:ext cx="0" cy="98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箭头连接符 25"/>
            <p:cNvCxnSpPr/>
            <p:nvPr/>
          </p:nvCxnSpPr>
          <p:spPr>
            <a:xfrm>
              <a:off x="7944" y="7262"/>
              <a:ext cx="1320" cy="100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箭头连接符 26"/>
            <p:cNvCxnSpPr/>
            <p:nvPr/>
          </p:nvCxnSpPr>
          <p:spPr>
            <a:xfrm flipH="1">
              <a:off x="10032" y="7238"/>
              <a:ext cx="936" cy="103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箭头连接符 27"/>
            <p:cNvCxnSpPr>
              <a:stCxn id="20" idx="3"/>
              <a:endCxn id="21" idx="1"/>
            </p:cNvCxnSpPr>
            <p:nvPr/>
          </p:nvCxnSpPr>
          <p:spPr>
            <a:xfrm>
              <a:off x="8878" y="5233"/>
              <a:ext cx="120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矩形 28"/>
            <p:cNvSpPr/>
            <p:nvPr/>
          </p:nvSpPr>
          <p:spPr>
            <a:xfrm>
              <a:off x="7010" y="6540"/>
              <a:ext cx="1868" cy="69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辅导答疑</a:t>
              </a:r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10080" y="6540"/>
              <a:ext cx="1868" cy="69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作业汇报</a:t>
              </a:r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32" name="直接箭头连接符 31"/>
            <p:cNvCxnSpPr/>
            <p:nvPr/>
          </p:nvCxnSpPr>
          <p:spPr>
            <a:xfrm>
              <a:off x="10968" y="5582"/>
              <a:ext cx="0" cy="98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箭头连接符 32"/>
            <p:cNvCxnSpPr/>
            <p:nvPr/>
          </p:nvCxnSpPr>
          <p:spPr>
            <a:xfrm>
              <a:off x="7944" y="5582"/>
              <a:ext cx="0" cy="98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箭头连接符 33"/>
            <p:cNvCxnSpPr>
              <a:endCxn id="29" idx="3"/>
            </p:cNvCxnSpPr>
            <p:nvPr/>
          </p:nvCxnSpPr>
          <p:spPr>
            <a:xfrm flipH="1">
              <a:off x="8878" y="6889"/>
              <a:ext cx="120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组合 84"/>
          <p:cNvGrpSpPr/>
          <p:nvPr/>
        </p:nvGrpSpPr>
        <p:grpSpPr>
          <a:xfrm>
            <a:off x="5395663" y="2661232"/>
            <a:ext cx="328120" cy="363515"/>
            <a:chOff x="9531351" y="2095500"/>
            <a:chExt cx="544513" cy="603251"/>
          </a:xfrm>
          <a:solidFill>
            <a:schemeClr val="bg1"/>
          </a:solidFill>
        </p:grpSpPr>
        <p:sp>
          <p:nvSpPr>
            <p:cNvPr id="75" name="Freeform 154"/>
            <p:cNvSpPr>
              <a:spLocks noEditPoints="1"/>
            </p:cNvSpPr>
            <p:nvPr/>
          </p:nvSpPr>
          <p:spPr bwMode="auto">
            <a:xfrm>
              <a:off x="9531351" y="2095500"/>
              <a:ext cx="544513" cy="387350"/>
            </a:xfrm>
            <a:custGeom>
              <a:avLst/>
              <a:gdLst>
                <a:gd name="T0" fmla="*/ 216 w 229"/>
                <a:gd name="T1" fmla="*/ 163 h 163"/>
                <a:gd name="T2" fmla="*/ 12 w 229"/>
                <a:gd name="T3" fmla="*/ 163 h 163"/>
                <a:gd name="T4" fmla="*/ 0 w 229"/>
                <a:gd name="T5" fmla="*/ 150 h 163"/>
                <a:gd name="T6" fmla="*/ 0 w 229"/>
                <a:gd name="T7" fmla="*/ 13 h 163"/>
                <a:gd name="T8" fmla="*/ 12 w 229"/>
                <a:gd name="T9" fmla="*/ 0 h 163"/>
                <a:gd name="T10" fmla="*/ 216 w 229"/>
                <a:gd name="T11" fmla="*/ 0 h 163"/>
                <a:gd name="T12" fmla="*/ 229 w 229"/>
                <a:gd name="T13" fmla="*/ 13 h 163"/>
                <a:gd name="T14" fmla="*/ 229 w 229"/>
                <a:gd name="T15" fmla="*/ 150 h 163"/>
                <a:gd name="T16" fmla="*/ 216 w 229"/>
                <a:gd name="T17" fmla="*/ 163 h 163"/>
                <a:gd name="T18" fmla="*/ 13 w 229"/>
                <a:gd name="T19" fmla="*/ 150 h 163"/>
                <a:gd name="T20" fmla="*/ 216 w 229"/>
                <a:gd name="T21" fmla="*/ 150 h 163"/>
                <a:gd name="T22" fmla="*/ 216 w 229"/>
                <a:gd name="T23" fmla="*/ 13 h 163"/>
                <a:gd name="T24" fmla="*/ 13 w 229"/>
                <a:gd name="T25" fmla="*/ 13 h 163"/>
                <a:gd name="T26" fmla="*/ 13 w 229"/>
                <a:gd name="T27" fmla="*/ 15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9" h="163">
                  <a:moveTo>
                    <a:pt x="216" y="163"/>
                  </a:moveTo>
                  <a:cubicBezTo>
                    <a:pt x="12" y="163"/>
                    <a:pt x="12" y="163"/>
                    <a:pt x="12" y="163"/>
                  </a:cubicBezTo>
                  <a:cubicBezTo>
                    <a:pt x="5" y="163"/>
                    <a:pt x="0" y="157"/>
                    <a:pt x="0" y="15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216" y="0"/>
                    <a:pt x="216" y="0"/>
                    <a:pt x="216" y="0"/>
                  </a:cubicBezTo>
                  <a:cubicBezTo>
                    <a:pt x="223" y="0"/>
                    <a:pt x="229" y="6"/>
                    <a:pt x="229" y="13"/>
                  </a:cubicBezTo>
                  <a:cubicBezTo>
                    <a:pt x="229" y="150"/>
                    <a:pt x="229" y="150"/>
                    <a:pt x="229" y="150"/>
                  </a:cubicBezTo>
                  <a:cubicBezTo>
                    <a:pt x="229" y="157"/>
                    <a:pt x="223" y="163"/>
                    <a:pt x="216" y="163"/>
                  </a:cubicBezTo>
                  <a:close/>
                  <a:moveTo>
                    <a:pt x="13" y="150"/>
                  </a:moveTo>
                  <a:cubicBezTo>
                    <a:pt x="216" y="150"/>
                    <a:pt x="216" y="150"/>
                    <a:pt x="216" y="150"/>
                  </a:cubicBezTo>
                  <a:cubicBezTo>
                    <a:pt x="216" y="13"/>
                    <a:pt x="216" y="13"/>
                    <a:pt x="216" y="13"/>
                  </a:cubicBezTo>
                  <a:cubicBezTo>
                    <a:pt x="13" y="13"/>
                    <a:pt x="13" y="13"/>
                    <a:pt x="13" y="13"/>
                  </a:cubicBezTo>
                  <a:lnTo>
                    <a:pt x="13" y="15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155"/>
            <p:cNvSpPr/>
            <p:nvPr/>
          </p:nvSpPr>
          <p:spPr bwMode="auto">
            <a:xfrm>
              <a:off x="9702801" y="2519363"/>
              <a:ext cx="201613" cy="30163"/>
            </a:xfrm>
            <a:custGeom>
              <a:avLst/>
              <a:gdLst>
                <a:gd name="T0" fmla="*/ 79 w 85"/>
                <a:gd name="T1" fmla="*/ 13 h 13"/>
                <a:gd name="T2" fmla="*/ 6 w 85"/>
                <a:gd name="T3" fmla="*/ 13 h 13"/>
                <a:gd name="T4" fmla="*/ 0 w 85"/>
                <a:gd name="T5" fmla="*/ 7 h 13"/>
                <a:gd name="T6" fmla="*/ 6 w 85"/>
                <a:gd name="T7" fmla="*/ 0 h 13"/>
                <a:gd name="T8" fmla="*/ 79 w 85"/>
                <a:gd name="T9" fmla="*/ 0 h 13"/>
                <a:gd name="T10" fmla="*/ 85 w 85"/>
                <a:gd name="T11" fmla="*/ 7 h 13"/>
                <a:gd name="T12" fmla="*/ 79 w 85"/>
                <a:gd name="T1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13">
                  <a:moveTo>
                    <a:pt x="7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82" y="0"/>
                    <a:pt x="85" y="3"/>
                    <a:pt x="85" y="7"/>
                  </a:cubicBezTo>
                  <a:cubicBezTo>
                    <a:pt x="85" y="10"/>
                    <a:pt x="82" y="13"/>
                    <a:pt x="79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Line 156"/>
            <p:cNvSpPr>
              <a:spLocks noChangeShapeType="1"/>
            </p:cNvSpPr>
            <p:nvPr/>
          </p:nvSpPr>
          <p:spPr bwMode="auto">
            <a:xfrm>
              <a:off x="9802813" y="2378075"/>
              <a:ext cx="0" cy="0"/>
            </a:xfrm>
            <a:prstGeom prst="line">
              <a:avLst/>
            </a:prstGeom>
            <a:grpFill/>
            <a:ln w="47625" cap="rnd">
              <a:solidFill>
                <a:srgbClr val="FFFFFF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157"/>
            <p:cNvSpPr/>
            <p:nvPr/>
          </p:nvSpPr>
          <p:spPr bwMode="auto">
            <a:xfrm>
              <a:off x="9785351" y="2581275"/>
              <a:ext cx="28575" cy="117475"/>
            </a:xfrm>
            <a:custGeom>
              <a:avLst/>
              <a:gdLst>
                <a:gd name="T0" fmla="*/ 6 w 12"/>
                <a:gd name="T1" fmla="*/ 50 h 50"/>
                <a:gd name="T2" fmla="*/ 0 w 12"/>
                <a:gd name="T3" fmla="*/ 43 h 50"/>
                <a:gd name="T4" fmla="*/ 0 w 12"/>
                <a:gd name="T5" fmla="*/ 6 h 50"/>
                <a:gd name="T6" fmla="*/ 6 w 12"/>
                <a:gd name="T7" fmla="*/ 0 h 50"/>
                <a:gd name="T8" fmla="*/ 12 w 12"/>
                <a:gd name="T9" fmla="*/ 6 h 50"/>
                <a:gd name="T10" fmla="*/ 12 w 12"/>
                <a:gd name="T11" fmla="*/ 43 h 50"/>
                <a:gd name="T12" fmla="*/ 6 w 12"/>
                <a:gd name="T13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50">
                  <a:moveTo>
                    <a:pt x="6" y="50"/>
                  </a:moveTo>
                  <a:cubicBezTo>
                    <a:pt x="2" y="50"/>
                    <a:pt x="0" y="47"/>
                    <a:pt x="0" y="4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2" y="0"/>
                    <a:pt x="6" y="0"/>
                  </a:cubicBezTo>
                  <a:cubicBezTo>
                    <a:pt x="10" y="0"/>
                    <a:pt x="12" y="2"/>
                    <a:pt x="12" y="6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7"/>
                    <a:pt x="10" y="50"/>
                    <a:pt x="6" y="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158"/>
            <p:cNvSpPr/>
            <p:nvPr/>
          </p:nvSpPr>
          <p:spPr bwMode="auto">
            <a:xfrm>
              <a:off x="9531351" y="2668588"/>
              <a:ext cx="544513" cy="30163"/>
            </a:xfrm>
            <a:custGeom>
              <a:avLst/>
              <a:gdLst>
                <a:gd name="T0" fmla="*/ 223 w 229"/>
                <a:gd name="T1" fmla="*/ 13 h 13"/>
                <a:gd name="T2" fmla="*/ 6 w 229"/>
                <a:gd name="T3" fmla="*/ 13 h 13"/>
                <a:gd name="T4" fmla="*/ 0 w 229"/>
                <a:gd name="T5" fmla="*/ 6 h 13"/>
                <a:gd name="T6" fmla="*/ 6 w 229"/>
                <a:gd name="T7" fmla="*/ 0 h 13"/>
                <a:gd name="T8" fmla="*/ 223 w 229"/>
                <a:gd name="T9" fmla="*/ 0 h 13"/>
                <a:gd name="T10" fmla="*/ 229 w 229"/>
                <a:gd name="T11" fmla="*/ 6 h 13"/>
                <a:gd name="T12" fmla="*/ 223 w 229"/>
                <a:gd name="T1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9" h="13">
                  <a:moveTo>
                    <a:pt x="223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23" y="0"/>
                    <a:pt x="223" y="0"/>
                    <a:pt x="223" y="0"/>
                  </a:cubicBezTo>
                  <a:cubicBezTo>
                    <a:pt x="226" y="0"/>
                    <a:pt x="229" y="3"/>
                    <a:pt x="229" y="6"/>
                  </a:cubicBezTo>
                  <a:cubicBezTo>
                    <a:pt x="229" y="10"/>
                    <a:pt x="226" y="13"/>
                    <a:pt x="223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5395663" y="4462677"/>
            <a:ext cx="343694" cy="335756"/>
            <a:chOff x="3219451" y="4011613"/>
            <a:chExt cx="687388" cy="671512"/>
          </a:xfrm>
          <a:solidFill>
            <a:schemeClr val="bg1"/>
          </a:solidFill>
        </p:grpSpPr>
        <p:sp>
          <p:nvSpPr>
            <p:cNvPr id="87" name="Freeform 64"/>
            <p:cNvSpPr/>
            <p:nvPr/>
          </p:nvSpPr>
          <p:spPr bwMode="auto">
            <a:xfrm>
              <a:off x="3219451" y="4011613"/>
              <a:ext cx="687388" cy="360363"/>
            </a:xfrm>
            <a:custGeom>
              <a:avLst/>
              <a:gdLst>
                <a:gd name="T0" fmla="*/ 284 w 290"/>
                <a:gd name="T1" fmla="*/ 152 h 152"/>
                <a:gd name="T2" fmla="*/ 277 w 290"/>
                <a:gd name="T3" fmla="*/ 145 h 152"/>
                <a:gd name="T4" fmla="*/ 145 w 290"/>
                <a:gd name="T5" fmla="*/ 13 h 152"/>
                <a:gd name="T6" fmla="*/ 13 w 290"/>
                <a:gd name="T7" fmla="*/ 145 h 152"/>
                <a:gd name="T8" fmla="*/ 6 w 290"/>
                <a:gd name="T9" fmla="*/ 152 h 152"/>
                <a:gd name="T10" fmla="*/ 0 w 290"/>
                <a:gd name="T11" fmla="*/ 145 h 152"/>
                <a:gd name="T12" fmla="*/ 145 w 290"/>
                <a:gd name="T13" fmla="*/ 0 h 152"/>
                <a:gd name="T14" fmla="*/ 290 w 290"/>
                <a:gd name="T15" fmla="*/ 145 h 152"/>
                <a:gd name="T16" fmla="*/ 284 w 290"/>
                <a:gd name="T17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0" h="152">
                  <a:moveTo>
                    <a:pt x="284" y="152"/>
                  </a:moveTo>
                  <a:cubicBezTo>
                    <a:pt x="280" y="152"/>
                    <a:pt x="277" y="149"/>
                    <a:pt x="277" y="145"/>
                  </a:cubicBezTo>
                  <a:cubicBezTo>
                    <a:pt x="277" y="72"/>
                    <a:pt x="218" y="13"/>
                    <a:pt x="145" y="13"/>
                  </a:cubicBezTo>
                  <a:cubicBezTo>
                    <a:pt x="72" y="13"/>
                    <a:pt x="13" y="72"/>
                    <a:pt x="13" y="145"/>
                  </a:cubicBezTo>
                  <a:cubicBezTo>
                    <a:pt x="13" y="149"/>
                    <a:pt x="10" y="152"/>
                    <a:pt x="6" y="152"/>
                  </a:cubicBezTo>
                  <a:cubicBezTo>
                    <a:pt x="3" y="152"/>
                    <a:pt x="0" y="149"/>
                    <a:pt x="0" y="145"/>
                  </a:cubicBezTo>
                  <a:cubicBezTo>
                    <a:pt x="0" y="65"/>
                    <a:pt x="65" y="0"/>
                    <a:pt x="145" y="0"/>
                  </a:cubicBezTo>
                  <a:cubicBezTo>
                    <a:pt x="225" y="0"/>
                    <a:pt x="290" y="65"/>
                    <a:pt x="290" y="145"/>
                  </a:cubicBezTo>
                  <a:cubicBezTo>
                    <a:pt x="290" y="149"/>
                    <a:pt x="287" y="152"/>
                    <a:pt x="284" y="1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65"/>
            <p:cNvSpPr/>
            <p:nvPr/>
          </p:nvSpPr>
          <p:spPr bwMode="auto">
            <a:xfrm>
              <a:off x="3219451" y="4262438"/>
              <a:ext cx="687388" cy="119063"/>
            </a:xfrm>
            <a:custGeom>
              <a:avLst/>
              <a:gdLst>
                <a:gd name="T0" fmla="*/ 283 w 290"/>
                <a:gd name="T1" fmla="*/ 50 h 50"/>
                <a:gd name="T2" fmla="*/ 277 w 290"/>
                <a:gd name="T3" fmla="*/ 43 h 50"/>
                <a:gd name="T4" fmla="*/ 249 w 290"/>
                <a:gd name="T5" fmla="*/ 15 h 50"/>
                <a:gd name="T6" fmla="*/ 220 w 290"/>
                <a:gd name="T7" fmla="*/ 43 h 50"/>
                <a:gd name="T8" fmla="*/ 214 w 290"/>
                <a:gd name="T9" fmla="*/ 50 h 50"/>
                <a:gd name="T10" fmla="*/ 208 w 290"/>
                <a:gd name="T11" fmla="*/ 43 h 50"/>
                <a:gd name="T12" fmla="*/ 208 w 290"/>
                <a:gd name="T13" fmla="*/ 42 h 50"/>
                <a:gd name="T14" fmla="*/ 179 w 290"/>
                <a:gd name="T15" fmla="*/ 13 h 50"/>
                <a:gd name="T16" fmla="*/ 151 w 290"/>
                <a:gd name="T17" fmla="*/ 42 h 50"/>
                <a:gd name="T18" fmla="*/ 151 w 290"/>
                <a:gd name="T19" fmla="*/ 43 h 50"/>
                <a:gd name="T20" fmla="*/ 145 w 290"/>
                <a:gd name="T21" fmla="*/ 50 h 50"/>
                <a:gd name="T22" fmla="*/ 138 w 290"/>
                <a:gd name="T23" fmla="*/ 43 h 50"/>
                <a:gd name="T24" fmla="*/ 110 w 290"/>
                <a:gd name="T25" fmla="*/ 15 h 50"/>
                <a:gd name="T26" fmla="*/ 82 w 290"/>
                <a:gd name="T27" fmla="*/ 43 h 50"/>
                <a:gd name="T28" fmla="*/ 75 w 290"/>
                <a:gd name="T29" fmla="*/ 50 h 50"/>
                <a:gd name="T30" fmla="*/ 69 w 290"/>
                <a:gd name="T31" fmla="*/ 43 h 50"/>
                <a:gd name="T32" fmla="*/ 41 w 290"/>
                <a:gd name="T33" fmla="*/ 15 h 50"/>
                <a:gd name="T34" fmla="*/ 13 w 290"/>
                <a:gd name="T35" fmla="*/ 43 h 50"/>
                <a:gd name="T36" fmla="*/ 6 w 290"/>
                <a:gd name="T37" fmla="*/ 50 h 50"/>
                <a:gd name="T38" fmla="*/ 0 w 290"/>
                <a:gd name="T39" fmla="*/ 43 h 50"/>
                <a:gd name="T40" fmla="*/ 41 w 290"/>
                <a:gd name="T41" fmla="*/ 2 h 50"/>
                <a:gd name="T42" fmla="*/ 75 w 290"/>
                <a:gd name="T43" fmla="*/ 21 h 50"/>
                <a:gd name="T44" fmla="*/ 110 w 290"/>
                <a:gd name="T45" fmla="*/ 2 h 50"/>
                <a:gd name="T46" fmla="*/ 144 w 290"/>
                <a:gd name="T47" fmla="*/ 20 h 50"/>
                <a:gd name="T48" fmla="*/ 179 w 290"/>
                <a:gd name="T49" fmla="*/ 0 h 50"/>
                <a:gd name="T50" fmla="*/ 215 w 290"/>
                <a:gd name="T51" fmla="*/ 20 h 50"/>
                <a:gd name="T52" fmla="*/ 249 w 290"/>
                <a:gd name="T53" fmla="*/ 2 h 50"/>
                <a:gd name="T54" fmla="*/ 290 w 290"/>
                <a:gd name="T55" fmla="*/ 43 h 50"/>
                <a:gd name="T56" fmla="*/ 283 w 290"/>
                <a:gd name="T5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0" h="50">
                  <a:moveTo>
                    <a:pt x="283" y="50"/>
                  </a:moveTo>
                  <a:cubicBezTo>
                    <a:pt x="280" y="50"/>
                    <a:pt x="277" y="47"/>
                    <a:pt x="277" y="43"/>
                  </a:cubicBezTo>
                  <a:cubicBezTo>
                    <a:pt x="277" y="28"/>
                    <a:pt x="264" y="15"/>
                    <a:pt x="249" y="15"/>
                  </a:cubicBezTo>
                  <a:cubicBezTo>
                    <a:pt x="233" y="15"/>
                    <a:pt x="220" y="28"/>
                    <a:pt x="220" y="43"/>
                  </a:cubicBezTo>
                  <a:cubicBezTo>
                    <a:pt x="220" y="47"/>
                    <a:pt x="218" y="50"/>
                    <a:pt x="214" y="50"/>
                  </a:cubicBezTo>
                  <a:cubicBezTo>
                    <a:pt x="211" y="50"/>
                    <a:pt x="208" y="47"/>
                    <a:pt x="208" y="43"/>
                  </a:cubicBezTo>
                  <a:cubicBezTo>
                    <a:pt x="208" y="42"/>
                    <a:pt x="208" y="42"/>
                    <a:pt x="208" y="42"/>
                  </a:cubicBezTo>
                  <a:cubicBezTo>
                    <a:pt x="208" y="26"/>
                    <a:pt x="195" y="13"/>
                    <a:pt x="179" y="13"/>
                  </a:cubicBezTo>
                  <a:cubicBezTo>
                    <a:pt x="164" y="13"/>
                    <a:pt x="151" y="26"/>
                    <a:pt x="151" y="42"/>
                  </a:cubicBezTo>
                  <a:cubicBezTo>
                    <a:pt x="151" y="43"/>
                    <a:pt x="151" y="43"/>
                    <a:pt x="151" y="43"/>
                  </a:cubicBezTo>
                  <a:cubicBezTo>
                    <a:pt x="151" y="47"/>
                    <a:pt x="148" y="50"/>
                    <a:pt x="145" y="50"/>
                  </a:cubicBezTo>
                  <a:cubicBezTo>
                    <a:pt x="141" y="50"/>
                    <a:pt x="138" y="47"/>
                    <a:pt x="138" y="43"/>
                  </a:cubicBezTo>
                  <a:cubicBezTo>
                    <a:pt x="138" y="28"/>
                    <a:pt x="126" y="15"/>
                    <a:pt x="110" y="15"/>
                  </a:cubicBezTo>
                  <a:cubicBezTo>
                    <a:pt x="95" y="15"/>
                    <a:pt x="82" y="28"/>
                    <a:pt x="82" y="43"/>
                  </a:cubicBezTo>
                  <a:cubicBezTo>
                    <a:pt x="82" y="47"/>
                    <a:pt x="79" y="50"/>
                    <a:pt x="75" y="50"/>
                  </a:cubicBezTo>
                  <a:cubicBezTo>
                    <a:pt x="72" y="50"/>
                    <a:pt x="69" y="47"/>
                    <a:pt x="69" y="43"/>
                  </a:cubicBezTo>
                  <a:cubicBezTo>
                    <a:pt x="69" y="28"/>
                    <a:pt x="56" y="15"/>
                    <a:pt x="41" y="15"/>
                  </a:cubicBezTo>
                  <a:cubicBezTo>
                    <a:pt x="25" y="15"/>
                    <a:pt x="13" y="28"/>
                    <a:pt x="13" y="43"/>
                  </a:cubicBezTo>
                  <a:cubicBezTo>
                    <a:pt x="13" y="47"/>
                    <a:pt x="10" y="50"/>
                    <a:pt x="6" y="50"/>
                  </a:cubicBezTo>
                  <a:cubicBezTo>
                    <a:pt x="3" y="50"/>
                    <a:pt x="0" y="47"/>
                    <a:pt x="0" y="43"/>
                  </a:cubicBezTo>
                  <a:cubicBezTo>
                    <a:pt x="0" y="21"/>
                    <a:pt x="18" y="2"/>
                    <a:pt x="41" y="2"/>
                  </a:cubicBezTo>
                  <a:cubicBezTo>
                    <a:pt x="55" y="2"/>
                    <a:pt x="68" y="10"/>
                    <a:pt x="75" y="21"/>
                  </a:cubicBezTo>
                  <a:cubicBezTo>
                    <a:pt x="83" y="10"/>
                    <a:pt x="96" y="2"/>
                    <a:pt x="110" y="2"/>
                  </a:cubicBezTo>
                  <a:cubicBezTo>
                    <a:pt x="124" y="2"/>
                    <a:pt x="137" y="9"/>
                    <a:pt x="144" y="20"/>
                  </a:cubicBezTo>
                  <a:cubicBezTo>
                    <a:pt x="152" y="8"/>
                    <a:pt x="165" y="0"/>
                    <a:pt x="179" y="0"/>
                  </a:cubicBezTo>
                  <a:cubicBezTo>
                    <a:pt x="194" y="0"/>
                    <a:pt x="207" y="8"/>
                    <a:pt x="215" y="20"/>
                  </a:cubicBezTo>
                  <a:cubicBezTo>
                    <a:pt x="222" y="9"/>
                    <a:pt x="234" y="2"/>
                    <a:pt x="249" y="2"/>
                  </a:cubicBezTo>
                  <a:cubicBezTo>
                    <a:pt x="271" y="2"/>
                    <a:pt x="290" y="21"/>
                    <a:pt x="290" y="43"/>
                  </a:cubicBezTo>
                  <a:cubicBezTo>
                    <a:pt x="290" y="47"/>
                    <a:pt x="287" y="50"/>
                    <a:pt x="283" y="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66"/>
            <p:cNvSpPr/>
            <p:nvPr/>
          </p:nvSpPr>
          <p:spPr bwMode="auto">
            <a:xfrm>
              <a:off x="3546476" y="4341813"/>
              <a:ext cx="31750" cy="298450"/>
            </a:xfrm>
            <a:custGeom>
              <a:avLst/>
              <a:gdLst>
                <a:gd name="T0" fmla="*/ 7 w 13"/>
                <a:gd name="T1" fmla="*/ 126 h 126"/>
                <a:gd name="T2" fmla="*/ 0 w 13"/>
                <a:gd name="T3" fmla="*/ 120 h 126"/>
                <a:gd name="T4" fmla="*/ 0 w 13"/>
                <a:gd name="T5" fmla="*/ 6 h 126"/>
                <a:gd name="T6" fmla="*/ 7 w 13"/>
                <a:gd name="T7" fmla="*/ 0 h 126"/>
                <a:gd name="T8" fmla="*/ 13 w 13"/>
                <a:gd name="T9" fmla="*/ 6 h 126"/>
                <a:gd name="T10" fmla="*/ 13 w 13"/>
                <a:gd name="T11" fmla="*/ 120 h 126"/>
                <a:gd name="T12" fmla="*/ 7 w 13"/>
                <a:gd name="T13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26">
                  <a:moveTo>
                    <a:pt x="7" y="126"/>
                  </a:moveTo>
                  <a:cubicBezTo>
                    <a:pt x="3" y="126"/>
                    <a:pt x="0" y="123"/>
                    <a:pt x="0" y="12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0" y="0"/>
                    <a:pt x="13" y="3"/>
                    <a:pt x="13" y="6"/>
                  </a:cubicBezTo>
                  <a:cubicBezTo>
                    <a:pt x="13" y="120"/>
                    <a:pt x="13" y="120"/>
                    <a:pt x="13" y="120"/>
                  </a:cubicBezTo>
                  <a:cubicBezTo>
                    <a:pt x="13" y="123"/>
                    <a:pt x="10" y="126"/>
                    <a:pt x="7" y="1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67"/>
            <p:cNvSpPr/>
            <p:nvPr/>
          </p:nvSpPr>
          <p:spPr bwMode="auto">
            <a:xfrm>
              <a:off x="3546476" y="4610100"/>
              <a:ext cx="119063" cy="73025"/>
            </a:xfrm>
            <a:custGeom>
              <a:avLst/>
              <a:gdLst>
                <a:gd name="T0" fmla="*/ 26 w 50"/>
                <a:gd name="T1" fmla="*/ 31 h 31"/>
                <a:gd name="T2" fmla="*/ 25 w 50"/>
                <a:gd name="T3" fmla="*/ 31 h 31"/>
                <a:gd name="T4" fmla="*/ 0 w 50"/>
                <a:gd name="T5" fmla="*/ 7 h 31"/>
                <a:gd name="T6" fmla="*/ 7 w 50"/>
                <a:gd name="T7" fmla="*/ 0 h 31"/>
                <a:gd name="T8" fmla="*/ 13 w 50"/>
                <a:gd name="T9" fmla="*/ 7 h 31"/>
                <a:gd name="T10" fmla="*/ 25 w 50"/>
                <a:gd name="T11" fmla="*/ 18 h 31"/>
                <a:gd name="T12" fmla="*/ 26 w 50"/>
                <a:gd name="T13" fmla="*/ 18 h 31"/>
                <a:gd name="T14" fmla="*/ 37 w 50"/>
                <a:gd name="T15" fmla="*/ 7 h 31"/>
                <a:gd name="T16" fmla="*/ 44 w 50"/>
                <a:gd name="T17" fmla="*/ 0 h 31"/>
                <a:gd name="T18" fmla="*/ 50 w 50"/>
                <a:gd name="T19" fmla="*/ 7 h 31"/>
                <a:gd name="T20" fmla="*/ 26 w 50"/>
                <a:gd name="T21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31">
                  <a:moveTo>
                    <a:pt x="26" y="31"/>
                  </a:moveTo>
                  <a:cubicBezTo>
                    <a:pt x="25" y="31"/>
                    <a:pt x="25" y="31"/>
                    <a:pt x="25" y="31"/>
                  </a:cubicBezTo>
                  <a:cubicBezTo>
                    <a:pt x="11" y="31"/>
                    <a:pt x="0" y="20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0" y="0"/>
                    <a:pt x="13" y="3"/>
                    <a:pt x="13" y="7"/>
                  </a:cubicBezTo>
                  <a:cubicBezTo>
                    <a:pt x="13" y="13"/>
                    <a:pt x="18" y="18"/>
                    <a:pt x="25" y="18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32" y="18"/>
                    <a:pt x="37" y="13"/>
                    <a:pt x="37" y="7"/>
                  </a:cubicBezTo>
                  <a:cubicBezTo>
                    <a:pt x="37" y="3"/>
                    <a:pt x="40" y="0"/>
                    <a:pt x="44" y="0"/>
                  </a:cubicBezTo>
                  <a:cubicBezTo>
                    <a:pt x="47" y="0"/>
                    <a:pt x="50" y="3"/>
                    <a:pt x="50" y="7"/>
                  </a:cubicBezTo>
                  <a:cubicBezTo>
                    <a:pt x="50" y="20"/>
                    <a:pt x="39" y="31"/>
                    <a:pt x="26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7175" y="134620"/>
            <a:ext cx="3711575" cy="831215"/>
          </a:xfrm>
          <a:prstGeom prst="rect">
            <a:avLst/>
          </a:prstGeom>
        </p:spPr>
      </p:pic>
      <p:sp>
        <p:nvSpPr>
          <p:cNvPr id="31" name="TextBox 43"/>
          <p:cNvSpPr txBox="1"/>
          <p:nvPr/>
        </p:nvSpPr>
        <p:spPr>
          <a:xfrm>
            <a:off x="8770620" y="210820"/>
            <a:ext cx="2075180" cy="6788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rgbClr val="338EA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课程实施  </a:t>
            </a:r>
            <a:endParaRPr lang="zh-CN" altLang="en-US" sz="3600" b="1">
              <a:solidFill>
                <a:srgbClr val="338EA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pic>
        <p:nvPicPr>
          <p:cNvPr id="21505" name="图片 4" descr="QQ图片201704010923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" y="1104265"/>
            <a:ext cx="4803775" cy="55619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6" name="图片 5" descr="QQ图片201704010924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5080" y="1104265"/>
            <a:ext cx="5127625" cy="55651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29" name="图片 1" descr="QQ图片201704010924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8330" y="1104900"/>
            <a:ext cx="5143500" cy="55606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0" name="图片 2" descr="QQ图片201704010924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7020" y="1104900"/>
            <a:ext cx="5438140" cy="55606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2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组合 84"/>
          <p:cNvGrpSpPr/>
          <p:nvPr/>
        </p:nvGrpSpPr>
        <p:grpSpPr>
          <a:xfrm>
            <a:off x="5395663" y="2661232"/>
            <a:ext cx="328120" cy="363515"/>
            <a:chOff x="9531351" y="2095500"/>
            <a:chExt cx="544513" cy="603251"/>
          </a:xfrm>
          <a:solidFill>
            <a:schemeClr val="bg1"/>
          </a:solidFill>
        </p:grpSpPr>
        <p:sp>
          <p:nvSpPr>
            <p:cNvPr id="75" name="Freeform 154"/>
            <p:cNvSpPr>
              <a:spLocks noEditPoints="1"/>
            </p:cNvSpPr>
            <p:nvPr/>
          </p:nvSpPr>
          <p:spPr bwMode="auto">
            <a:xfrm>
              <a:off x="9531351" y="2095500"/>
              <a:ext cx="544513" cy="387350"/>
            </a:xfrm>
            <a:custGeom>
              <a:avLst/>
              <a:gdLst>
                <a:gd name="T0" fmla="*/ 216 w 229"/>
                <a:gd name="T1" fmla="*/ 163 h 163"/>
                <a:gd name="T2" fmla="*/ 12 w 229"/>
                <a:gd name="T3" fmla="*/ 163 h 163"/>
                <a:gd name="T4" fmla="*/ 0 w 229"/>
                <a:gd name="T5" fmla="*/ 150 h 163"/>
                <a:gd name="T6" fmla="*/ 0 w 229"/>
                <a:gd name="T7" fmla="*/ 13 h 163"/>
                <a:gd name="T8" fmla="*/ 12 w 229"/>
                <a:gd name="T9" fmla="*/ 0 h 163"/>
                <a:gd name="T10" fmla="*/ 216 w 229"/>
                <a:gd name="T11" fmla="*/ 0 h 163"/>
                <a:gd name="T12" fmla="*/ 229 w 229"/>
                <a:gd name="T13" fmla="*/ 13 h 163"/>
                <a:gd name="T14" fmla="*/ 229 w 229"/>
                <a:gd name="T15" fmla="*/ 150 h 163"/>
                <a:gd name="T16" fmla="*/ 216 w 229"/>
                <a:gd name="T17" fmla="*/ 163 h 163"/>
                <a:gd name="T18" fmla="*/ 13 w 229"/>
                <a:gd name="T19" fmla="*/ 150 h 163"/>
                <a:gd name="T20" fmla="*/ 216 w 229"/>
                <a:gd name="T21" fmla="*/ 150 h 163"/>
                <a:gd name="T22" fmla="*/ 216 w 229"/>
                <a:gd name="T23" fmla="*/ 13 h 163"/>
                <a:gd name="T24" fmla="*/ 13 w 229"/>
                <a:gd name="T25" fmla="*/ 13 h 163"/>
                <a:gd name="T26" fmla="*/ 13 w 229"/>
                <a:gd name="T27" fmla="*/ 15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9" h="163">
                  <a:moveTo>
                    <a:pt x="216" y="163"/>
                  </a:moveTo>
                  <a:cubicBezTo>
                    <a:pt x="12" y="163"/>
                    <a:pt x="12" y="163"/>
                    <a:pt x="12" y="163"/>
                  </a:cubicBezTo>
                  <a:cubicBezTo>
                    <a:pt x="5" y="163"/>
                    <a:pt x="0" y="157"/>
                    <a:pt x="0" y="15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216" y="0"/>
                    <a:pt x="216" y="0"/>
                    <a:pt x="216" y="0"/>
                  </a:cubicBezTo>
                  <a:cubicBezTo>
                    <a:pt x="223" y="0"/>
                    <a:pt x="229" y="6"/>
                    <a:pt x="229" y="13"/>
                  </a:cubicBezTo>
                  <a:cubicBezTo>
                    <a:pt x="229" y="150"/>
                    <a:pt x="229" y="150"/>
                    <a:pt x="229" y="150"/>
                  </a:cubicBezTo>
                  <a:cubicBezTo>
                    <a:pt x="229" y="157"/>
                    <a:pt x="223" y="163"/>
                    <a:pt x="216" y="163"/>
                  </a:cubicBezTo>
                  <a:close/>
                  <a:moveTo>
                    <a:pt x="13" y="150"/>
                  </a:moveTo>
                  <a:cubicBezTo>
                    <a:pt x="216" y="150"/>
                    <a:pt x="216" y="150"/>
                    <a:pt x="216" y="150"/>
                  </a:cubicBezTo>
                  <a:cubicBezTo>
                    <a:pt x="216" y="13"/>
                    <a:pt x="216" y="13"/>
                    <a:pt x="216" y="13"/>
                  </a:cubicBezTo>
                  <a:cubicBezTo>
                    <a:pt x="13" y="13"/>
                    <a:pt x="13" y="13"/>
                    <a:pt x="13" y="13"/>
                  </a:cubicBezTo>
                  <a:lnTo>
                    <a:pt x="13" y="15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155"/>
            <p:cNvSpPr/>
            <p:nvPr/>
          </p:nvSpPr>
          <p:spPr bwMode="auto">
            <a:xfrm>
              <a:off x="9702801" y="2519363"/>
              <a:ext cx="201613" cy="30163"/>
            </a:xfrm>
            <a:custGeom>
              <a:avLst/>
              <a:gdLst>
                <a:gd name="T0" fmla="*/ 79 w 85"/>
                <a:gd name="T1" fmla="*/ 13 h 13"/>
                <a:gd name="T2" fmla="*/ 6 w 85"/>
                <a:gd name="T3" fmla="*/ 13 h 13"/>
                <a:gd name="T4" fmla="*/ 0 w 85"/>
                <a:gd name="T5" fmla="*/ 7 h 13"/>
                <a:gd name="T6" fmla="*/ 6 w 85"/>
                <a:gd name="T7" fmla="*/ 0 h 13"/>
                <a:gd name="T8" fmla="*/ 79 w 85"/>
                <a:gd name="T9" fmla="*/ 0 h 13"/>
                <a:gd name="T10" fmla="*/ 85 w 85"/>
                <a:gd name="T11" fmla="*/ 7 h 13"/>
                <a:gd name="T12" fmla="*/ 79 w 85"/>
                <a:gd name="T1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13">
                  <a:moveTo>
                    <a:pt x="7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82" y="0"/>
                    <a:pt x="85" y="3"/>
                    <a:pt x="85" y="7"/>
                  </a:cubicBezTo>
                  <a:cubicBezTo>
                    <a:pt x="85" y="10"/>
                    <a:pt x="82" y="13"/>
                    <a:pt x="79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Line 156"/>
            <p:cNvSpPr>
              <a:spLocks noChangeShapeType="1"/>
            </p:cNvSpPr>
            <p:nvPr/>
          </p:nvSpPr>
          <p:spPr bwMode="auto">
            <a:xfrm>
              <a:off x="9802813" y="2378075"/>
              <a:ext cx="0" cy="0"/>
            </a:xfrm>
            <a:prstGeom prst="line">
              <a:avLst/>
            </a:prstGeom>
            <a:grpFill/>
            <a:ln w="47625" cap="rnd">
              <a:solidFill>
                <a:srgbClr val="FFFFFF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157"/>
            <p:cNvSpPr/>
            <p:nvPr/>
          </p:nvSpPr>
          <p:spPr bwMode="auto">
            <a:xfrm>
              <a:off x="9785351" y="2581275"/>
              <a:ext cx="28575" cy="117475"/>
            </a:xfrm>
            <a:custGeom>
              <a:avLst/>
              <a:gdLst>
                <a:gd name="T0" fmla="*/ 6 w 12"/>
                <a:gd name="T1" fmla="*/ 50 h 50"/>
                <a:gd name="T2" fmla="*/ 0 w 12"/>
                <a:gd name="T3" fmla="*/ 43 h 50"/>
                <a:gd name="T4" fmla="*/ 0 w 12"/>
                <a:gd name="T5" fmla="*/ 6 h 50"/>
                <a:gd name="T6" fmla="*/ 6 w 12"/>
                <a:gd name="T7" fmla="*/ 0 h 50"/>
                <a:gd name="T8" fmla="*/ 12 w 12"/>
                <a:gd name="T9" fmla="*/ 6 h 50"/>
                <a:gd name="T10" fmla="*/ 12 w 12"/>
                <a:gd name="T11" fmla="*/ 43 h 50"/>
                <a:gd name="T12" fmla="*/ 6 w 12"/>
                <a:gd name="T13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50">
                  <a:moveTo>
                    <a:pt x="6" y="50"/>
                  </a:moveTo>
                  <a:cubicBezTo>
                    <a:pt x="2" y="50"/>
                    <a:pt x="0" y="47"/>
                    <a:pt x="0" y="4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2" y="0"/>
                    <a:pt x="6" y="0"/>
                  </a:cubicBezTo>
                  <a:cubicBezTo>
                    <a:pt x="10" y="0"/>
                    <a:pt x="12" y="2"/>
                    <a:pt x="12" y="6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7"/>
                    <a:pt x="10" y="50"/>
                    <a:pt x="6" y="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158"/>
            <p:cNvSpPr/>
            <p:nvPr/>
          </p:nvSpPr>
          <p:spPr bwMode="auto">
            <a:xfrm>
              <a:off x="9531351" y="2668588"/>
              <a:ext cx="544513" cy="30163"/>
            </a:xfrm>
            <a:custGeom>
              <a:avLst/>
              <a:gdLst>
                <a:gd name="T0" fmla="*/ 223 w 229"/>
                <a:gd name="T1" fmla="*/ 13 h 13"/>
                <a:gd name="T2" fmla="*/ 6 w 229"/>
                <a:gd name="T3" fmla="*/ 13 h 13"/>
                <a:gd name="T4" fmla="*/ 0 w 229"/>
                <a:gd name="T5" fmla="*/ 6 h 13"/>
                <a:gd name="T6" fmla="*/ 6 w 229"/>
                <a:gd name="T7" fmla="*/ 0 h 13"/>
                <a:gd name="T8" fmla="*/ 223 w 229"/>
                <a:gd name="T9" fmla="*/ 0 h 13"/>
                <a:gd name="T10" fmla="*/ 229 w 229"/>
                <a:gd name="T11" fmla="*/ 6 h 13"/>
                <a:gd name="T12" fmla="*/ 223 w 229"/>
                <a:gd name="T1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9" h="13">
                  <a:moveTo>
                    <a:pt x="223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23" y="0"/>
                    <a:pt x="223" y="0"/>
                    <a:pt x="223" y="0"/>
                  </a:cubicBezTo>
                  <a:cubicBezTo>
                    <a:pt x="226" y="0"/>
                    <a:pt x="229" y="3"/>
                    <a:pt x="229" y="6"/>
                  </a:cubicBezTo>
                  <a:cubicBezTo>
                    <a:pt x="229" y="10"/>
                    <a:pt x="226" y="13"/>
                    <a:pt x="223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5395663" y="4462677"/>
            <a:ext cx="343694" cy="335756"/>
            <a:chOff x="3219451" y="4011613"/>
            <a:chExt cx="687388" cy="671512"/>
          </a:xfrm>
          <a:solidFill>
            <a:schemeClr val="bg1"/>
          </a:solidFill>
        </p:grpSpPr>
        <p:sp>
          <p:nvSpPr>
            <p:cNvPr id="87" name="Freeform 64"/>
            <p:cNvSpPr/>
            <p:nvPr/>
          </p:nvSpPr>
          <p:spPr bwMode="auto">
            <a:xfrm>
              <a:off x="3219451" y="4011613"/>
              <a:ext cx="687388" cy="360363"/>
            </a:xfrm>
            <a:custGeom>
              <a:avLst/>
              <a:gdLst>
                <a:gd name="T0" fmla="*/ 284 w 290"/>
                <a:gd name="T1" fmla="*/ 152 h 152"/>
                <a:gd name="T2" fmla="*/ 277 w 290"/>
                <a:gd name="T3" fmla="*/ 145 h 152"/>
                <a:gd name="T4" fmla="*/ 145 w 290"/>
                <a:gd name="T5" fmla="*/ 13 h 152"/>
                <a:gd name="T6" fmla="*/ 13 w 290"/>
                <a:gd name="T7" fmla="*/ 145 h 152"/>
                <a:gd name="T8" fmla="*/ 6 w 290"/>
                <a:gd name="T9" fmla="*/ 152 h 152"/>
                <a:gd name="T10" fmla="*/ 0 w 290"/>
                <a:gd name="T11" fmla="*/ 145 h 152"/>
                <a:gd name="T12" fmla="*/ 145 w 290"/>
                <a:gd name="T13" fmla="*/ 0 h 152"/>
                <a:gd name="T14" fmla="*/ 290 w 290"/>
                <a:gd name="T15" fmla="*/ 145 h 152"/>
                <a:gd name="T16" fmla="*/ 284 w 290"/>
                <a:gd name="T17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0" h="152">
                  <a:moveTo>
                    <a:pt x="284" y="152"/>
                  </a:moveTo>
                  <a:cubicBezTo>
                    <a:pt x="280" y="152"/>
                    <a:pt x="277" y="149"/>
                    <a:pt x="277" y="145"/>
                  </a:cubicBezTo>
                  <a:cubicBezTo>
                    <a:pt x="277" y="72"/>
                    <a:pt x="218" y="13"/>
                    <a:pt x="145" y="13"/>
                  </a:cubicBezTo>
                  <a:cubicBezTo>
                    <a:pt x="72" y="13"/>
                    <a:pt x="13" y="72"/>
                    <a:pt x="13" y="145"/>
                  </a:cubicBezTo>
                  <a:cubicBezTo>
                    <a:pt x="13" y="149"/>
                    <a:pt x="10" y="152"/>
                    <a:pt x="6" y="152"/>
                  </a:cubicBezTo>
                  <a:cubicBezTo>
                    <a:pt x="3" y="152"/>
                    <a:pt x="0" y="149"/>
                    <a:pt x="0" y="145"/>
                  </a:cubicBezTo>
                  <a:cubicBezTo>
                    <a:pt x="0" y="65"/>
                    <a:pt x="65" y="0"/>
                    <a:pt x="145" y="0"/>
                  </a:cubicBezTo>
                  <a:cubicBezTo>
                    <a:pt x="225" y="0"/>
                    <a:pt x="290" y="65"/>
                    <a:pt x="290" y="145"/>
                  </a:cubicBezTo>
                  <a:cubicBezTo>
                    <a:pt x="290" y="149"/>
                    <a:pt x="287" y="152"/>
                    <a:pt x="284" y="1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65"/>
            <p:cNvSpPr/>
            <p:nvPr/>
          </p:nvSpPr>
          <p:spPr bwMode="auto">
            <a:xfrm>
              <a:off x="3219451" y="4262438"/>
              <a:ext cx="687388" cy="119063"/>
            </a:xfrm>
            <a:custGeom>
              <a:avLst/>
              <a:gdLst>
                <a:gd name="T0" fmla="*/ 283 w 290"/>
                <a:gd name="T1" fmla="*/ 50 h 50"/>
                <a:gd name="T2" fmla="*/ 277 w 290"/>
                <a:gd name="T3" fmla="*/ 43 h 50"/>
                <a:gd name="T4" fmla="*/ 249 w 290"/>
                <a:gd name="T5" fmla="*/ 15 h 50"/>
                <a:gd name="T6" fmla="*/ 220 w 290"/>
                <a:gd name="T7" fmla="*/ 43 h 50"/>
                <a:gd name="T8" fmla="*/ 214 w 290"/>
                <a:gd name="T9" fmla="*/ 50 h 50"/>
                <a:gd name="T10" fmla="*/ 208 w 290"/>
                <a:gd name="T11" fmla="*/ 43 h 50"/>
                <a:gd name="T12" fmla="*/ 208 w 290"/>
                <a:gd name="T13" fmla="*/ 42 h 50"/>
                <a:gd name="T14" fmla="*/ 179 w 290"/>
                <a:gd name="T15" fmla="*/ 13 h 50"/>
                <a:gd name="T16" fmla="*/ 151 w 290"/>
                <a:gd name="T17" fmla="*/ 42 h 50"/>
                <a:gd name="T18" fmla="*/ 151 w 290"/>
                <a:gd name="T19" fmla="*/ 43 h 50"/>
                <a:gd name="T20" fmla="*/ 145 w 290"/>
                <a:gd name="T21" fmla="*/ 50 h 50"/>
                <a:gd name="T22" fmla="*/ 138 w 290"/>
                <a:gd name="T23" fmla="*/ 43 h 50"/>
                <a:gd name="T24" fmla="*/ 110 w 290"/>
                <a:gd name="T25" fmla="*/ 15 h 50"/>
                <a:gd name="T26" fmla="*/ 82 w 290"/>
                <a:gd name="T27" fmla="*/ 43 h 50"/>
                <a:gd name="T28" fmla="*/ 75 w 290"/>
                <a:gd name="T29" fmla="*/ 50 h 50"/>
                <a:gd name="T30" fmla="*/ 69 w 290"/>
                <a:gd name="T31" fmla="*/ 43 h 50"/>
                <a:gd name="T32" fmla="*/ 41 w 290"/>
                <a:gd name="T33" fmla="*/ 15 h 50"/>
                <a:gd name="T34" fmla="*/ 13 w 290"/>
                <a:gd name="T35" fmla="*/ 43 h 50"/>
                <a:gd name="T36" fmla="*/ 6 w 290"/>
                <a:gd name="T37" fmla="*/ 50 h 50"/>
                <a:gd name="T38" fmla="*/ 0 w 290"/>
                <a:gd name="T39" fmla="*/ 43 h 50"/>
                <a:gd name="T40" fmla="*/ 41 w 290"/>
                <a:gd name="T41" fmla="*/ 2 h 50"/>
                <a:gd name="T42" fmla="*/ 75 w 290"/>
                <a:gd name="T43" fmla="*/ 21 h 50"/>
                <a:gd name="T44" fmla="*/ 110 w 290"/>
                <a:gd name="T45" fmla="*/ 2 h 50"/>
                <a:gd name="T46" fmla="*/ 144 w 290"/>
                <a:gd name="T47" fmla="*/ 20 h 50"/>
                <a:gd name="T48" fmla="*/ 179 w 290"/>
                <a:gd name="T49" fmla="*/ 0 h 50"/>
                <a:gd name="T50" fmla="*/ 215 w 290"/>
                <a:gd name="T51" fmla="*/ 20 h 50"/>
                <a:gd name="T52" fmla="*/ 249 w 290"/>
                <a:gd name="T53" fmla="*/ 2 h 50"/>
                <a:gd name="T54" fmla="*/ 290 w 290"/>
                <a:gd name="T55" fmla="*/ 43 h 50"/>
                <a:gd name="T56" fmla="*/ 283 w 290"/>
                <a:gd name="T5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0" h="50">
                  <a:moveTo>
                    <a:pt x="283" y="50"/>
                  </a:moveTo>
                  <a:cubicBezTo>
                    <a:pt x="280" y="50"/>
                    <a:pt x="277" y="47"/>
                    <a:pt x="277" y="43"/>
                  </a:cubicBezTo>
                  <a:cubicBezTo>
                    <a:pt x="277" y="28"/>
                    <a:pt x="264" y="15"/>
                    <a:pt x="249" y="15"/>
                  </a:cubicBezTo>
                  <a:cubicBezTo>
                    <a:pt x="233" y="15"/>
                    <a:pt x="220" y="28"/>
                    <a:pt x="220" y="43"/>
                  </a:cubicBezTo>
                  <a:cubicBezTo>
                    <a:pt x="220" y="47"/>
                    <a:pt x="218" y="50"/>
                    <a:pt x="214" y="50"/>
                  </a:cubicBezTo>
                  <a:cubicBezTo>
                    <a:pt x="211" y="50"/>
                    <a:pt x="208" y="47"/>
                    <a:pt x="208" y="43"/>
                  </a:cubicBezTo>
                  <a:cubicBezTo>
                    <a:pt x="208" y="42"/>
                    <a:pt x="208" y="42"/>
                    <a:pt x="208" y="42"/>
                  </a:cubicBezTo>
                  <a:cubicBezTo>
                    <a:pt x="208" y="26"/>
                    <a:pt x="195" y="13"/>
                    <a:pt x="179" y="13"/>
                  </a:cubicBezTo>
                  <a:cubicBezTo>
                    <a:pt x="164" y="13"/>
                    <a:pt x="151" y="26"/>
                    <a:pt x="151" y="42"/>
                  </a:cubicBezTo>
                  <a:cubicBezTo>
                    <a:pt x="151" y="43"/>
                    <a:pt x="151" y="43"/>
                    <a:pt x="151" y="43"/>
                  </a:cubicBezTo>
                  <a:cubicBezTo>
                    <a:pt x="151" y="47"/>
                    <a:pt x="148" y="50"/>
                    <a:pt x="145" y="50"/>
                  </a:cubicBezTo>
                  <a:cubicBezTo>
                    <a:pt x="141" y="50"/>
                    <a:pt x="138" y="47"/>
                    <a:pt x="138" y="43"/>
                  </a:cubicBezTo>
                  <a:cubicBezTo>
                    <a:pt x="138" y="28"/>
                    <a:pt x="126" y="15"/>
                    <a:pt x="110" y="15"/>
                  </a:cubicBezTo>
                  <a:cubicBezTo>
                    <a:pt x="95" y="15"/>
                    <a:pt x="82" y="28"/>
                    <a:pt x="82" y="43"/>
                  </a:cubicBezTo>
                  <a:cubicBezTo>
                    <a:pt x="82" y="47"/>
                    <a:pt x="79" y="50"/>
                    <a:pt x="75" y="50"/>
                  </a:cubicBezTo>
                  <a:cubicBezTo>
                    <a:pt x="72" y="50"/>
                    <a:pt x="69" y="47"/>
                    <a:pt x="69" y="43"/>
                  </a:cubicBezTo>
                  <a:cubicBezTo>
                    <a:pt x="69" y="28"/>
                    <a:pt x="56" y="15"/>
                    <a:pt x="41" y="15"/>
                  </a:cubicBezTo>
                  <a:cubicBezTo>
                    <a:pt x="25" y="15"/>
                    <a:pt x="13" y="28"/>
                    <a:pt x="13" y="43"/>
                  </a:cubicBezTo>
                  <a:cubicBezTo>
                    <a:pt x="13" y="47"/>
                    <a:pt x="10" y="50"/>
                    <a:pt x="6" y="50"/>
                  </a:cubicBezTo>
                  <a:cubicBezTo>
                    <a:pt x="3" y="50"/>
                    <a:pt x="0" y="47"/>
                    <a:pt x="0" y="43"/>
                  </a:cubicBezTo>
                  <a:cubicBezTo>
                    <a:pt x="0" y="21"/>
                    <a:pt x="18" y="2"/>
                    <a:pt x="41" y="2"/>
                  </a:cubicBezTo>
                  <a:cubicBezTo>
                    <a:pt x="55" y="2"/>
                    <a:pt x="68" y="10"/>
                    <a:pt x="75" y="21"/>
                  </a:cubicBezTo>
                  <a:cubicBezTo>
                    <a:pt x="83" y="10"/>
                    <a:pt x="96" y="2"/>
                    <a:pt x="110" y="2"/>
                  </a:cubicBezTo>
                  <a:cubicBezTo>
                    <a:pt x="124" y="2"/>
                    <a:pt x="137" y="9"/>
                    <a:pt x="144" y="20"/>
                  </a:cubicBezTo>
                  <a:cubicBezTo>
                    <a:pt x="152" y="8"/>
                    <a:pt x="165" y="0"/>
                    <a:pt x="179" y="0"/>
                  </a:cubicBezTo>
                  <a:cubicBezTo>
                    <a:pt x="194" y="0"/>
                    <a:pt x="207" y="8"/>
                    <a:pt x="215" y="20"/>
                  </a:cubicBezTo>
                  <a:cubicBezTo>
                    <a:pt x="222" y="9"/>
                    <a:pt x="234" y="2"/>
                    <a:pt x="249" y="2"/>
                  </a:cubicBezTo>
                  <a:cubicBezTo>
                    <a:pt x="271" y="2"/>
                    <a:pt x="290" y="21"/>
                    <a:pt x="290" y="43"/>
                  </a:cubicBezTo>
                  <a:cubicBezTo>
                    <a:pt x="290" y="47"/>
                    <a:pt x="287" y="50"/>
                    <a:pt x="283" y="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66"/>
            <p:cNvSpPr/>
            <p:nvPr/>
          </p:nvSpPr>
          <p:spPr bwMode="auto">
            <a:xfrm>
              <a:off x="3546476" y="4341813"/>
              <a:ext cx="31750" cy="298450"/>
            </a:xfrm>
            <a:custGeom>
              <a:avLst/>
              <a:gdLst>
                <a:gd name="T0" fmla="*/ 7 w 13"/>
                <a:gd name="T1" fmla="*/ 126 h 126"/>
                <a:gd name="T2" fmla="*/ 0 w 13"/>
                <a:gd name="T3" fmla="*/ 120 h 126"/>
                <a:gd name="T4" fmla="*/ 0 w 13"/>
                <a:gd name="T5" fmla="*/ 6 h 126"/>
                <a:gd name="T6" fmla="*/ 7 w 13"/>
                <a:gd name="T7" fmla="*/ 0 h 126"/>
                <a:gd name="T8" fmla="*/ 13 w 13"/>
                <a:gd name="T9" fmla="*/ 6 h 126"/>
                <a:gd name="T10" fmla="*/ 13 w 13"/>
                <a:gd name="T11" fmla="*/ 120 h 126"/>
                <a:gd name="T12" fmla="*/ 7 w 13"/>
                <a:gd name="T13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26">
                  <a:moveTo>
                    <a:pt x="7" y="126"/>
                  </a:moveTo>
                  <a:cubicBezTo>
                    <a:pt x="3" y="126"/>
                    <a:pt x="0" y="123"/>
                    <a:pt x="0" y="12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0" y="0"/>
                    <a:pt x="13" y="3"/>
                    <a:pt x="13" y="6"/>
                  </a:cubicBezTo>
                  <a:cubicBezTo>
                    <a:pt x="13" y="120"/>
                    <a:pt x="13" y="120"/>
                    <a:pt x="13" y="120"/>
                  </a:cubicBezTo>
                  <a:cubicBezTo>
                    <a:pt x="13" y="123"/>
                    <a:pt x="10" y="126"/>
                    <a:pt x="7" y="1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67"/>
            <p:cNvSpPr/>
            <p:nvPr/>
          </p:nvSpPr>
          <p:spPr bwMode="auto">
            <a:xfrm>
              <a:off x="3546476" y="4610100"/>
              <a:ext cx="119063" cy="73025"/>
            </a:xfrm>
            <a:custGeom>
              <a:avLst/>
              <a:gdLst>
                <a:gd name="T0" fmla="*/ 26 w 50"/>
                <a:gd name="T1" fmla="*/ 31 h 31"/>
                <a:gd name="T2" fmla="*/ 25 w 50"/>
                <a:gd name="T3" fmla="*/ 31 h 31"/>
                <a:gd name="T4" fmla="*/ 0 w 50"/>
                <a:gd name="T5" fmla="*/ 7 h 31"/>
                <a:gd name="T6" fmla="*/ 7 w 50"/>
                <a:gd name="T7" fmla="*/ 0 h 31"/>
                <a:gd name="T8" fmla="*/ 13 w 50"/>
                <a:gd name="T9" fmla="*/ 7 h 31"/>
                <a:gd name="T10" fmla="*/ 25 w 50"/>
                <a:gd name="T11" fmla="*/ 18 h 31"/>
                <a:gd name="T12" fmla="*/ 26 w 50"/>
                <a:gd name="T13" fmla="*/ 18 h 31"/>
                <a:gd name="T14" fmla="*/ 37 w 50"/>
                <a:gd name="T15" fmla="*/ 7 h 31"/>
                <a:gd name="T16" fmla="*/ 44 w 50"/>
                <a:gd name="T17" fmla="*/ 0 h 31"/>
                <a:gd name="T18" fmla="*/ 50 w 50"/>
                <a:gd name="T19" fmla="*/ 7 h 31"/>
                <a:gd name="T20" fmla="*/ 26 w 50"/>
                <a:gd name="T21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31">
                  <a:moveTo>
                    <a:pt x="26" y="31"/>
                  </a:moveTo>
                  <a:cubicBezTo>
                    <a:pt x="25" y="31"/>
                    <a:pt x="25" y="31"/>
                    <a:pt x="25" y="31"/>
                  </a:cubicBezTo>
                  <a:cubicBezTo>
                    <a:pt x="11" y="31"/>
                    <a:pt x="0" y="20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0" y="0"/>
                    <a:pt x="13" y="3"/>
                    <a:pt x="13" y="7"/>
                  </a:cubicBezTo>
                  <a:cubicBezTo>
                    <a:pt x="13" y="13"/>
                    <a:pt x="18" y="18"/>
                    <a:pt x="25" y="18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32" y="18"/>
                    <a:pt x="37" y="13"/>
                    <a:pt x="37" y="7"/>
                  </a:cubicBezTo>
                  <a:cubicBezTo>
                    <a:pt x="37" y="3"/>
                    <a:pt x="40" y="0"/>
                    <a:pt x="44" y="0"/>
                  </a:cubicBezTo>
                  <a:cubicBezTo>
                    <a:pt x="47" y="0"/>
                    <a:pt x="50" y="3"/>
                    <a:pt x="50" y="7"/>
                  </a:cubicBezTo>
                  <a:cubicBezTo>
                    <a:pt x="50" y="20"/>
                    <a:pt x="39" y="31"/>
                    <a:pt x="26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7640" y="134620"/>
            <a:ext cx="3711575" cy="831215"/>
          </a:xfrm>
          <a:prstGeom prst="rect">
            <a:avLst/>
          </a:prstGeom>
        </p:spPr>
      </p:pic>
      <p:sp>
        <p:nvSpPr>
          <p:cNvPr id="31" name="TextBox 43"/>
          <p:cNvSpPr txBox="1"/>
          <p:nvPr/>
        </p:nvSpPr>
        <p:spPr>
          <a:xfrm>
            <a:off x="8311419" y="210654"/>
            <a:ext cx="2283460" cy="67881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600" b="1">
                <a:solidFill>
                  <a:srgbClr val="338EA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课程实施  </a:t>
            </a:r>
            <a:endParaRPr lang="zh-CN" altLang="en-US" sz="3600" b="1">
              <a:solidFill>
                <a:srgbClr val="338EA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pic>
        <p:nvPicPr>
          <p:cNvPr id="24577" name="Picture 1" descr="C:\Users\Administrator\Documents\Tencent Files\244075922\Image\C2C\157C119FC07F4EBA359BE2D18E28B8B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" y="1304925"/>
            <a:ext cx="3756025" cy="50812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1" name="Picture 1" descr="C:\Users\Administrator\Documents\Tencent Files\244075922\Image\C2C\B88975B2B799712DC69ED8D6FBB266C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2565" y="1304925"/>
            <a:ext cx="3500120" cy="50819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2" name="Picture 2" descr="C:\Users\Administrator\Documents\Tencent Files\244075922\Image\C2C\B5707E2DA745AA9C62DE1862B853BEF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1585" y="1356995"/>
            <a:ext cx="3703320" cy="49771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wipe dir="d"/>
      </p:transition>
    </mc:Choice>
    <mc:Fallback>
      <p:transition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4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5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组合 84"/>
          <p:cNvGrpSpPr/>
          <p:nvPr/>
        </p:nvGrpSpPr>
        <p:grpSpPr>
          <a:xfrm>
            <a:off x="5395663" y="2661232"/>
            <a:ext cx="328120" cy="363515"/>
            <a:chOff x="9531351" y="2095500"/>
            <a:chExt cx="544513" cy="603251"/>
          </a:xfrm>
          <a:solidFill>
            <a:schemeClr val="bg1"/>
          </a:solidFill>
        </p:grpSpPr>
        <p:sp>
          <p:nvSpPr>
            <p:cNvPr id="75" name="Freeform 154"/>
            <p:cNvSpPr>
              <a:spLocks noEditPoints="1"/>
            </p:cNvSpPr>
            <p:nvPr/>
          </p:nvSpPr>
          <p:spPr bwMode="auto">
            <a:xfrm>
              <a:off x="9531351" y="2095500"/>
              <a:ext cx="544513" cy="387350"/>
            </a:xfrm>
            <a:custGeom>
              <a:avLst/>
              <a:gdLst>
                <a:gd name="T0" fmla="*/ 216 w 229"/>
                <a:gd name="T1" fmla="*/ 163 h 163"/>
                <a:gd name="T2" fmla="*/ 12 w 229"/>
                <a:gd name="T3" fmla="*/ 163 h 163"/>
                <a:gd name="T4" fmla="*/ 0 w 229"/>
                <a:gd name="T5" fmla="*/ 150 h 163"/>
                <a:gd name="T6" fmla="*/ 0 w 229"/>
                <a:gd name="T7" fmla="*/ 13 h 163"/>
                <a:gd name="T8" fmla="*/ 12 w 229"/>
                <a:gd name="T9" fmla="*/ 0 h 163"/>
                <a:gd name="T10" fmla="*/ 216 w 229"/>
                <a:gd name="T11" fmla="*/ 0 h 163"/>
                <a:gd name="T12" fmla="*/ 229 w 229"/>
                <a:gd name="T13" fmla="*/ 13 h 163"/>
                <a:gd name="T14" fmla="*/ 229 w 229"/>
                <a:gd name="T15" fmla="*/ 150 h 163"/>
                <a:gd name="T16" fmla="*/ 216 w 229"/>
                <a:gd name="T17" fmla="*/ 163 h 163"/>
                <a:gd name="T18" fmla="*/ 13 w 229"/>
                <a:gd name="T19" fmla="*/ 150 h 163"/>
                <a:gd name="T20" fmla="*/ 216 w 229"/>
                <a:gd name="T21" fmla="*/ 150 h 163"/>
                <a:gd name="T22" fmla="*/ 216 w 229"/>
                <a:gd name="T23" fmla="*/ 13 h 163"/>
                <a:gd name="T24" fmla="*/ 13 w 229"/>
                <a:gd name="T25" fmla="*/ 13 h 163"/>
                <a:gd name="T26" fmla="*/ 13 w 229"/>
                <a:gd name="T27" fmla="*/ 15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9" h="163">
                  <a:moveTo>
                    <a:pt x="216" y="163"/>
                  </a:moveTo>
                  <a:cubicBezTo>
                    <a:pt x="12" y="163"/>
                    <a:pt x="12" y="163"/>
                    <a:pt x="12" y="163"/>
                  </a:cubicBezTo>
                  <a:cubicBezTo>
                    <a:pt x="5" y="163"/>
                    <a:pt x="0" y="157"/>
                    <a:pt x="0" y="15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216" y="0"/>
                    <a:pt x="216" y="0"/>
                    <a:pt x="216" y="0"/>
                  </a:cubicBezTo>
                  <a:cubicBezTo>
                    <a:pt x="223" y="0"/>
                    <a:pt x="229" y="6"/>
                    <a:pt x="229" y="13"/>
                  </a:cubicBezTo>
                  <a:cubicBezTo>
                    <a:pt x="229" y="150"/>
                    <a:pt x="229" y="150"/>
                    <a:pt x="229" y="150"/>
                  </a:cubicBezTo>
                  <a:cubicBezTo>
                    <a:pt x="229" y="157"/>
                    <a:pt x="223" y="163"/>
                    <a:pt x="216" y="163"/>
                  </a:cubicBezTo>
                  <a:close/>
                  <a:moveTo>
                    <a:pt x="13" y="150"/>
                  </a:moveTo>
                  <a:cubicBezTo>
                    <a:pt x="216" y="150"/>
                    <a:pt x="216" y="150"/>
                    <a:pt x="216" y="150"/>
                  </a:cubicBezTo>
                  <a:cubicBezTo>
                    <a:pt x="216" y="13"/>
                    <a:pt x="216" y="13"/>
                    <a:pt x="216" y="13"/>
                  </a:cubicBezTo>
                  <a:cubicBezTo>
                    <a:pt x="13" y="13"/>
                    <a:pt x="13" y="13"/>
                    <a:pt x="13" y="13"/>
                  </a:cubicBezTo>
                  <a:lnTo>
                    <a:pt x="13" y="15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155"/>
            <p:cNvSpPr/>
            <p:nvPr/>
          </p:nvSpPr>
          <p:spPr bwMode="auto">
            <a:xfrm>
              <a:off x="9702801" y="2519363"/>
              <a:ext cx="201613" cy="30163"/>
            </a:xfrm>
            <a:custGeom>
              <a:avLst/>
              <a:gdLst>
                <a:gd name="T0" fmla="*/ 79 w 85"/>
                <a:gd name="T1" fmla="*/ 13 h 13"/>
                <a:gd name="T2" fmla="*/ 6 w 85"/>
                <a:gd name="T3" fmla="*/ 13 h 13"/>
                <a:gd name="T4" fmla="*/ 0 w 85"/>
                <a:gd name="T5" fmla="*/ 7 h 13"/>
                <a:gd name="T6" fmla="*/ 6 w 85"/>
                <a:gd name="T7" fmla="*/ 0 h 13"/>
                <a:gd name="T8" fmla="*/ 79 w 85"/>
                <a:gd name="T9" fmla="*/ 0 h 13"/>
                <a:gd name="T10" fmla="*/ 85 w 85"/>
                <a:gd name="T11" fmla="*/ 7 h 13"/>
                <a:gd name="T12" fmla="*/ 79 w 85"/>
                <a:gd name="T1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13">
                  <a:moveTo>
                    <a:pt x="7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82" y="0"/>
                    <a:pt x="85" y="3"/>
                    <a:pt x="85" y="7"/>
                  </a:cubicBezTo>
                  <a:cubicBezTo>
                    <a:pt x="85" y="10"/>
                    <a:pt x="82" y="13"/>
                    <a:pt x="79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Line 156"/>
            <p:cNvSpPr>
              <a:spLocks noChangeShapeType="1"/>
            </p:cNvSpPr>
            <p:nvPr/>
          </p:nvSpPr>
          <p:spPr bwMode="auto">
            <a:xfrm>
              <a:off x="9802813" y="2378075"/>
              <a:ext cx="0" cy="0"/>
            </a:xfrm>
            <a:prstGeom prst="line">
              <a:avLst/>
            </a:prstGeom>
            <a:grpFill/>
            <a:ln w="47625" cap="rnd">
              <a:solidFill>
                <a:srgbClr val="FFFFFF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157"/>
            <p:cNvSpPr/>
            <p:nvPr/>
          </p:nvSpPr>
          <p:spPr bwMode="auto">
            <a:xfrm>
              <a:off x="9785351" y="2581275"/>
              <a:ext cx="28575" cy="117475"/>
            </a:xfrm>
            <a:custGeom>
              <a:avLst/>
              <a:gdLst>
                <a:gd name="T0" fmla="*/ 6 w 12"/>
                <a:gd name="T1" fmla="*/ 50 h 50"/>
                <a:gd name="T2" fmla="*/ 0 w 12"/>
                <a:gd name="T3" fmla="*/ 43 h 50"/>
                <a:gd name="T4" fmla="*/ 0 w 12"/>
                <a:gd name="T5" fmla="*/ 6 h 50"/>
                <a:gd name="T6" fmla="*/ 6 w 12"/>
                <a:gd name="T7" fmla="*/ 0 h 50"/>
                <a:gd name="T8" fmla="*/ 12 w 12"/>
                <a:gd name="T9" fmla="*/ 6 h 50"/>
                <a:gd name="T10" fmla="*/ 12 w 12"/>
                <a:gd name="T11" fmla="*/ 43 h 50"/>
                <a:gd name="T12" fmla="*/ 6 w 12"/>
                <a:gd name="T13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50">
                  <a:moveTo>
                    <a:pt x="6" y="50"/>
                  </a:moveTo>
                  <a:cubicBezTo>
                    <a:pt x="2" y="50"/>
                    <a:pt x="0" y="47"/>
                    <a:pt x="0" y="4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2" y="0"/>
                    <a:pt x="6" y="0"/>
                  </a:cubicBezTo>
                  <a:cubicBezTo>
                    <a:pt x="10" y="0"/>
                    <a:pt x="12" y="2"/>
                    <a:pt x="12" y="6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7"/>
                    <a:pt x="10" y="50"/>
                    <a:pt x="6" y="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158"/>
            <p:cNvSpPr/>
            <p:nvPr/>
          </p:nvSpPr>
          <p:spPr bwMode="auto">
            <a:xfrm>
              <a:off x="9531351" y="2668588"/>
              <a:ext cx="544513" cy="30163"/>
            </a:xfrm>
            <a:custGeom>
              <a:avLst/>
              <a:gdLst>
                <a:gd name="T0" fmla="*/ 223 w 229"/>
                <a:gd name="T1" fmla="*/ 13 h 13"/>
                <a:gd name="T2" fmla="*/ 6 w 229"/>
                <a:gd name="T3" fmla="*/ 13 h 13"/>
                <a:gd name="T4" fmla="*/ 0 w 229"/>
                <a:gd name="T5" fmla="*/ 6 h 13"/>
                <a:gd name="T6" fmla="*/ 6 w 229"/>
                <a:gd name="T7" fmla="*/ 0 h 13"/>
                <a:gd name="T8" fmla="*/ 223 w 229"/>
                <a:gd name="T9" fmla="*/ 0 h 13"/>
                <a:gd name="T10" fmla="*/ 229 w 229"/>
                <a:gd name="T11" fmla="*/ 6 h 13"/>
                <a:gd name="T12" fmla="*/ 223 w 229"/>
                <a:gd name="T1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9" h="13">
                  <a:moveTo>
                    <a:pt x="223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23" y="0"/>
                    <a:pt x="223" y="0"/>
                    <a:pt x="223" y="0"/>
                  </a:cubicBezTo>
                  <a:cubicBezTo>
                    <a:pt x="226" y="0"/>
                    <a:pt x="229" y="3"/>
                    <a:pt x="229" y="6"/>
                  </a:cubicBezTo>
                  <a:cubicBezTo>
                    <a:pt x="229" y="10"/>
                    <a:pt x="226" y="13"/>
                    <a:pt x="223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5395663" y="4462677"/>
            <a:ext cx="343694" cy="335756"/>
            <a:chOff x="3219451" y="4011613"/>
            <a:chExt cx="687388" cy="671512"/>
          </a:xfrm>
          <a:solidFill>
            <a:schemeClr val="bg1"/>
          </a:solidFill>
        </p:grpSpPr>
        <p:sp>
          <p:nvSpPr>
            <p:cNvPr id="87" name="Freeform 64"/>
            <p:cNvSpPr/>
            <p:nvPr/>
          </p:nvSpPr>
          <p:spPr bwMode="auto">
            <a:xfrm>
              <a:off x="3219451" y="4011613"/>
              <a:ext cx="687388" cy="360363"/>
            </a:xfrm>
            <a:custGeom>
              <a:avLst/>
              <a:gdLst>
                <a:gd name="T0" fmla="*/ 284 w 290"/>
                <a:gd name="T1" fmla="*/ 152 h 152"/>
                <a:gd name="T2" fmla="*/ 277 w 290"/>
                <a:gd name="T3" fmla="*/ 145 h 152"/>
                <a:gd name="T4" fmla="*/ 145 w 290"/>
                <a:gd name="T5" fmla="*/ 13 h 152"/>
                <a:gd name="T6" fmla="*/ 13 w 290"/>
                <a:gd name="T7" fmla="*/ 145 h 152"/>
                <a:gd name="T8" fmla="*/ 6 w 290"/>
                <a:gd name="T9" fmla="*/ 152 h 152"/>
                <a:gd name="T10" fmla="*/ 0 w 290"/>
                <a:gd name="T11" fmla="*/ 145 h 152"/>
                <a:gd name="T12" fmla="*/ 145 w 290"/>
                <a:gd name="T13" fmla="*/ 0 h 152"/>
                <a:gd name="T14" fmla="*/ 290 w 290"/>
                <a:gd name="T15" fmla="*/ 145 h 152"/>
                <a:gd name="T16" fmla="*/ 284 w 290"/>
                <a:gd name="T17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0" h="152">
                  <a:moveTo>
                    <a:pt x="284" y="152"/>
                  </a:moveTo>
                  <a:cubicBezTo>
                    <a:pt x="280" y="152"/>
                    <a:pt x="277" y="149"/>
                    <a:pt x="277" y="145"/>
                  </a:cubicBezTo>
                  <a:cubicBezTo>
                    <a:pt x="277" y="72"/>
                    <a:pt x="218" y="13"/>
                    <a:pt x="145" y="13"/>
                  </a:cubicBezTo>
                  <a:cubicBezTo>
                    <a:pt x="72" y="13"/>
                    <a:pt x="13" y="72"/>
                    <a:pt x="13" y="145"/>
                  </a:cubicBezTo>
                  <a:cubicBezTo>
                    <a:pt x="13" y="149"/>
                    <a:pt x="10" y="152"/>
                    <a:pt x="6" y="152"/>
                  </a:cubicBezTo>
                  <a:cubicBezTo>
                    <a:pt x="3" y="152"/>
                    <a:pt x="0" y="149"/>
                    <a:pt x="0" y="145"/>
                  </a:cubicBezTo>
                  <a:cubicBezTo>
                    <a:pt x="0" y="65"/>
                    <a:pt x="65" y="0"/>
                    <a:pt x="145" y="0"/>
                  </a:cubicBezTo>
                  <a:cubicBezTo>
                    <a:pt x="225" y="0"/>
                    <a:pt x="290" y="65"/>
                    <a:pt x="290" y="145"/>
                  </a:cubicBezTo>
                  <a:cubicBezTo>
                    <a:pt x="290" y="149"/>
                    <a:pt x="287" y="152"/>
                    <a:pt x="284" y="1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65"/>
            <p:cNvSpPr/>
            <p:nvPr/>
          </p:nvSpPr>
          <p:spPr bwMode="auto">
            <a:xfrm>
              <a:off x="3219451" y="4262438"/>
              <a:ext cx="687388" cy="119063"/>
            </a:xfrm>
            <a:custGeom>
              <a:avLst/>
              <a:gdLst>
                <a:gd name="T0" fmla="*/ 283 w 290"/>
                <a:gd name="T1" fmla="*/ 50 h 50"/>
                <a:gd name="T2" fmla="*/ 277 w 290"/>
                <a:gd name="T3" fmla="*/ 43 h 50"/>
                <a:gd name="T4" fmla="*/ 249 w 290"/>
                <a:gd name="T5" fmla="*/ 15 h 50"/>
                <a:gd name="T6" fmla="*/ 220 w 290"/>
                <a:gd name="T7" fmla="*/ 43 h 50"/>
                <a:gd name="T8" fmla="*/ 214 w 290"/>
                <a:gd name="T9" fmla="*/ 50 h 50"/>
                <a:gd name="T10" fmla="*/ 208 w 290"/>
                <a:gd name="T11" fmla="*/ 43 h 50"/>
                <a:gd name="T12" fmla="*/ 208 w 290"/>
                <a:gd name="T13" fmla="*/ 42 h 50"/>
                <a:gd name="T14" fmla="*/ 179 w 290"/>
                <a:gd name="T15" fmla="*/ 13 h 50"/>
                <a:gd name="T16" fmla="*/ 151 w 290"/>
                <a:gd name="T17" fmla="*/ 42 h 50"/>
                <a:gd name="T18" fmla="*/ 151 w 290"/>
                <a:gd name="T19" fmla="*/ 43 h 50"/>
                <a:gd name="T20" fmla="*/ 145 w 290"/>
                <a:gd name="T21" fmla="*/ 50 h 50"/>
                <a:gd name="T22" fmla="*/ 138 w 290"/>
                <a:gd name="T23" fmla="*/ 43 h 50"/>
                <a:gd name="T24" fmla="*/ 110 w 290"/>
                <a:gd name="T25" fmla="*/ 15 h 50"/>
                <a:gd name="T26" fmla="*/ 82 w 290"/>
                <a:gd name="T27" fmla="*/ 43 h 50"/>
                <a:gd name="T28" fmla="*/ 75 w 290"/>
                <a:gd name="T29" fmla="*/ 50 h 50"/>
                <a:gd name="T30" fmla="*/ 69 w 290"/>
                <a:gd name="T31" fmla="*/ 43 h 50"/>
                <a:gd name="T32" fmla="*/ 41 w 290"/>
                <a:gd name="T33" fmla="*/ 15 h 50"/>
                <a:gd name="T34" fmla="*/ 13 w 290"/>
                <a:gd name="T35" fmla="*/ 43 h 50"/>
                <a:gd name="T36" fmla="*/ 6 w 290"/>
                <a:gd name="T37" fmla="*/ 50 h 50"/>
                <a:gd name="T38" fmla="*/ 0 w 290"/>
                <a:gd name="T39" fmla="*/ 43 h 50"/>
                <a:gd name="T40" fmla="*/ 41 w 290"/>
                <a:gd name="T41" fmla="*/ 2 h 50"/>
                <a:gd name="T42" fmla="*/ 75 w 290"/>
                <a:gd name="T43" fmla="*/ 21 h 50"/>
                <a:gd name="T44" fmla="*/ 110 w 290"/>
                <a:gd name="T45" fmla="*/ 2 h 50"/>
                <a:gd name="T46" fmla="*/ 144 w 290"/>
                <a:gd name="T47" fmla="*/ 20 h 50"/>
                <a:gd name="T48" fmla="*/ 179 w 290"/>
                <a:gd name="T49" fmla="*/ 0 h 50"/>
                <a:gd name="T50" fmla="*/ 215 w 290"/>
                <a:gd name="T51" fmla="*/ 20 h 50"/>
                <a:gd name="T52" fmla="*/ 249 w 290"/>
                <a:gd name="T53" fmla="*/ 2 h 50"/>
                <a:gd name="T54" fmla="*/ 290 w 290"/>
                <a:gd name="T55" fmla="*/ 43 h 50"/>
                <a:gd name="T56" fmla="*/ 283 w 290"/>
                <a:gd name="T5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0" h="50">
                  <a:moveTo>
                    <a:pt x="283" y="50"/>
                  </a:moveTo>
                  <a:cubicBezTo>
                    <a:pt x="280" y="50"/>
                    <a:pt x="277" y="47"/>
                    <a:pt x="277" y="43"/>
                  </a:cubicBezTo>
                  <a:cubicBezTo>
                    <a:pt x="277" y="28"/>
                    <a:pt x="264" y="15"/>
                    <a:pt x="249" y="15"/>
                  </a:cubicBezTo>
                  <a:cubicBezTo>
                    <a:pt x="233" y="15"/>
                    <a:pt x="220" y="28"/>
                    <a:pt x="220" y="43"/>
                  </a:cubicBezTo>
                  <a:cubicBezTo>
                    <a:pt x="220" y="47"/>
                    <a:pt x="218" y="50"/>
                    <a:pt x="214" y="50"/>
                  </a:cubicBezTo>
                  <a:cubicBezTo>
                    <a:pt x="211" y="50"/>
                    <a:pt x="208" y="47"/>
                    <a:pt x="208" y="43"/>
                  </a:cubicBezTo>
                  <a:cubicBezTo>
                    <a:pt x="208" y="42"/>
                    <a:pt x="208" y="42"/>
                    <a:pt x="208" y="42"/>
                  </a:cubicBezTo>
                  <a:cubicBezTo>
                    <a:pt x="208" y="26"/>
                    <a:pt x="195" y="13"/>
                    <a:pt x="179" y="13"/>
                  </a:cubicBezTo>
                  <a:cubicBezTo>
                    <a:pt x="164" y="13"/>
                    <a:pt x="151" y="26"/>
                    <a:pt x="151" y="42"/>
                  </a:cubicBezTo>
                  <a:cubicBezTo>
                    <a:pt x="151" y="43"/>
                    <a:pt x="151" y="43"/>
                    <a:pt x="151" y="43"/>
                  </a:cubicBezTo>
                  <a:cubicBezTo>
                    <a:pt x="151" y="47"/>
                    <a:pt x="148" y="50"/>
                    <a:pt x="145" y="50"/>
                  </a:cubicBezTo>
                  <a:cubicBezTo>
                    <a:pt x="141" y="50"/>
                    <a:pt x="138" y="47"/>
                    <a:pt x="138" y="43"/>
                  </a:cubicBezTo>
                  <a:cubicBezTo>
                    <a:pt x="138" y="28"/>
                    <a:pt x="126" y="15"/>
                    <a:pt x="110" y="15"/>
                  </a:cubicBezTo>
                  <a:cubicBezTo>
                    <a:pt x="95" y="15"/>
                    <a:pt x="82" y="28"/>
                    <a:pt x="82" y="43"/>
                  </a:cubicBezTo>
                  <a:cubicBezTo>
                    <a:pt x="82" y="47"/>
                    <a:pt x="79" y="50"/>
                    <a:pt x="75" y="50"/>
                  </a:cubicBezTo>
                  <a:cubicBezTo>
                    <a:pt x="72" y="50"/>
                    <a:pt x="69" y="47"/>
                    <a:pt x="69" y="43"/>
                  </a:cubicBezTo>
                  <a:cubicBezTo>
                    <a:pt x="69" y="28"/>
                    <a:pt x="56" y="15"/>
                    <a:pt x="41" y="15"/>
                  </a:cubicBezTo>
                  <a:cubicBezTo>
                    <a:pt x="25" y="15"/>
                    <a:pt x="13" y="28"/>
                    <a:pt x="13" y="43"/>
                  </a:cubicBezTo>
                  <a:cubicBezTo>
                    <a:pt x="13" y="47"/>
                    <a:pt x="10" y="50"/>
                    <a:pt x="6" y="50"/>
                  </a:cubicBezTo>
                  <a:cubicBezTo>
                    <a:pt x="3" y="50"/>
                    <a:pt x="0" y="47"/>
                    <a:pt x="0" y="43"/>
                  </a:cubicBezTo>
                  <a:cubicBezTo>
                    <a:pt x="0" y="21"/>
                    <a:pt x="18" y="2"/>
                    <a:pt x="41" y="2"/>
                  </a:cubicBezTo>
                  <a:cubicBezTo>
                    <a:pt x="55" y="2"/>
                    <a:pt x="68" y="10"/>
                    <a:pt x="75" y="21"/>
                  </a:cubicBezTo>
                  <a:cubicBezTo>
                    <a:pt x="83" y="10"/>
                    <a:pt x="96" y="2"/>
                    <a:pt x="110" y="2"/>
                  </a:cubicBezTo>
                  <a:cubicBezTo>
                    <a:pt x="124" y="2"/>
                    <a:pt x="137" y="9"/>
                    <a:pt x="144" y="20"/>
                  </a:cubicBezTo>
                  <a:cubicBezTo>
                    <a:pt x="152" y="8"/>
                    <a:pt x="165" y="0"/>
                    <a:pt x="179" y="0"/>
                  </a:cubicBezTo>
                  <a:cubicBezTo>
                    <a:pt x="194" y="0"/>
                    <a:pt x="207" y="8"/>
                    <a:pt x="215" y="20"/>
                  </a:cubicBezTo>
                  <a:cubicBezTo>
                    <a:pt x="222" y="9"/>
                    <a:pt x="234" y="2"/>
                    <a:pt x="249" y="2"/>
                  </a:cubicBezTo>
                  <a:cubicBezTo>
                    <a:pt x="271" y="2"/>
                    <a:pt x="290" y="21"/>
                    <a:pt x="290" y="43"/>
                  </a:cubicBezTo>
                  <a:cubicBezTo>
                    <a:pt x="290" y="47"/>
                    <a:pt x="287" y="50"/>
                    <a:pt x="283" y="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66"/>
            <p:cNvSpPr/>
            <p:nvPr/>
          </p:nvSpPr>
          <p:spPr bwMode="auto">
            <a:xfrm>
              <a:off x="3546476" y="4341813"/>
              <a:ext cx="31750" cy="298450"/>
            </a:xfrm>
            <a:custGeom>
              <a:avLst/>
              <a:gdLst>
                <a:gd name="T0" fmla="*/ 7 w 13"/>
                <a:gd name="T1" fmla="*/ 126 h 126"/>
                <a:gd name="T2" fmla="*/ 0 w 13"/>
                <a:gd name="T3" fmla="*/ 120 h 126"/>
                <a:gd name="T4" fmla="*/ 0 w 13"/>
                <a:gd name="T5" fmla="*/ 6 h 126"/>
                <a:gd name="T6" fmla="*/ 7 w 13"/>
                <a:gd name="T7" fmla="*/ 0 h 126"/>
                <a:gd name="T8" fmla="*/ 13 w 13"/>
                <a:gd name="T9" fmla="*/ 6 h 126"/>
                <a:gd name="T10" fmla="*/ 13 w 13"/>
                <a:gd name="T11" fmla="*/ 120 h 126"/>
                <a:gd name="T12" fmla="*/ 7 w 13"/>
                <a:gd name="T13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26">
                  <a:moveTo>
                    <a:pt x="7" y="126"/>
                  </a:moveTo>
                  <a:cubicBezTo>
                    <a:pt x="3" y="126"/>
                    <a:pt x="0" y="123"/>
                    <a:pt x="0" y="12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0" y="0"/>
                    <a:pt x="13" y="3"/>
                    <a:pt x="13" y="6"/>
                  </a:cubicBezTo>
                  <a:cubicBezTo>
                    <a:pt x="13" y="120"/>
                    <a:pt x="13" y="120"/>
                    <a:pt x="13" y="120"/>
                  </a:cubicBezTo>
                  <a:cubicBezTo>
                    <a:pt x="13" y="123"/>
                    <a:pt x="10" y="126"/>
                    <a:pt x="7" y="1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67"/>
            <p:cNvSpPr/>
            <p:nvPr/>
          </p:nvSpPr>
          <p:spPr bwMode="auto">
            <a:xfrm>
              <a:off x="3546476" y="4610100"/>
              <a:ext cx="119063" cy="73025"/>
            </a:xfrm>
            <a:custGeom>
              <a:avLst/>
              <a:gdLst>
                <a:gd name="T0" fmla="*/ 26 w 50"/>
                <a:gd name="T1" fmla="*/ 31 h 31"/>
                <a:gd name="T2" fmla="*/ 25 w 50"/>
                <a:gd name="T3" fmla="*/ 31 h 31"/>
                <a:gd name="T4" fmla="*/ 0 w 50"/>
                <a:gd name="T5" fmla="*/ 7 h 31"/>
                <a:gd name="T6" fmla="*/ 7 w 50"/>
                <a:gd name="T7" fmla="*/ 0 h 31"/>
                <a:gd name="T8" fmla="*/ 13 w 50"/>
                <a:gd name="T9" fmla="*/ 7 h 31"/>
                <a:gd name="T10" fmla="*/ 25 w 50"/>
                <a:gd name="T11" fmla="*/ 18 h 31"/>
                <a:gd name="T12" fmla="*/ 26 w 50"/>
                <a:gd name="T13" fmla="*/ 18 h 31"/>
                <a:gd name="T14" fmla="*/ 37 w 50"/>
                <a:gd name="T15" fmla="*/ 7 h 31"/>
                <a:gd name="T16" fmla="*/ 44 w 50"/>
                <a:gd name="T17" fmla="*/ 0 h 31"/>
                <a:gd name="T18" fmla="*/ 50 w 50"/>
                <a:gd name="T19" fmla="*/ 7 h 31"/>
                <a:gd name="T20" fmla="*/ 26 w 50"/>
                <a:gd name="T21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31">
                  <a:moveTo>
                    <a:pt x="26" y="31"/>
                  </a:moveTo>
                  <a:cubicBezTo>
                    <a:pt x="25" y="31"/>
                    <a:pt x="25" y="31"/>
                    <a:pt x="25" y="31"/>
                  </a:cubicBezTo>
                  <a:cubicBezTo>
                    <a:pt x="11" y="31"/>
                    <a:pt x="0" y="20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0" y="0"/>
                    <a:pt x="13" y="3"/>
                    <a:pt x="13" y="7"/>
                  </a:cubicBezTo>
                  <a:cubicBezTo>
                    <a:pt x="13" y="13"/>
                    <a:pt x="18" y="18"/>
                    <a:pt x="25" y="18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32" y="18"/>
                    <a:pt x="37" y="13"/>
                    <a:pt x="37" y="7"/>
                  </a:cubicBezTo>
                  <a:cubicBezTo>
                    <a:pt x="37" y="3"/>
                    <a:pt x="40" y="0"/>
                    <a:pt x="44" y="0"/>
                  </a:cubicBezTo>
                  <a:cubicBezTo>
                    <a:pt x="47" y="0"/>
                    <a:pt x="50" y="3"/>
                    <a:pt x="50" y="7"/>
                  </a:cubicBezTo>
                  <a:cubicBezTo>
                    <a:pt x="50" y="20"/>
                    <a:pt x="39" y="31"/>
                    <a:pt x="26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9085" y="134620"/>
            <a:ext cx="3711575" cy="831215"/>
          </a:xfrm>
          <a:prstGeom prst="rect">
            <a:avLst/>
          </a:prstGeom>
        </p:spPr>
      </p:pic>
      <p:sp>
        <p:nvSpPr>
          <p:cNvPr id="31" name="TextBox 43"/>
          <p:cNvSpPr txBox="1"/>
          <p:nvPr/>
        </p:nvSpPr>
        <p:spPr>
          <a:xfrm>
            <a:off x="8534304" y="210654"/>
            <a:ext cx="2283460" cy="67881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600" b="1">
                <a:solidFill>
                  <a:srgbClr val="338EA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课程实施  </a:t>
            </a:r>
            <a:endParaRPr lang="zh-CN" altLang="en-US" sz="3600" b="1">
              <a:solidFill>
                <a:srgbClr val="338EA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pic>
        <p:nvPicPr>
          <p:cNvPr id="13" name="图片 12" descr="QQ图片201704111705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85" y="1123950"/>
            <a:ext cx="3636645" cy="2727960"/>
          </a:xfrm>
          <a:prstGeom prst="rect">
            <a:avLst/>
          </a:prstGeom>
        </p:spPr>
      </p:pic>
      <p:pic>
        <p:nvPicPr>
          <p:cNvPr id="15" name="图片 14" descr="2015-11.27-会计信息化大赛指导过程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" y="3984625"/>
            <a:ext cx="3688080" cy="2684780"/>
          </a:xfrm>
          <a:prstGeom prst="rect">
            <a:avLst/>
          </a:prstGeom>
        </p:spPr>
      </p:pic>
      <p:pic>
        <p:nvPicPr>
          <p:cNvPr id="16" name="图片 15" descr="QQ图片201704111103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4600" y="1123950"/>
            <a:ext cx="4168775" cy="2727960"/>
          </a:xfrm>
          <a:prstGeom prst="rect">
            <a:avLst/>
          </a:prstGeom>
        </p:spPr>
      </p:pic>
      <p:pic>
        <p:nvPicPr>
          <p:cNvPr id="17" name="图片 16" descr="QQ图片201704120923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3375" y="3954145"/>
            <a:ext cx="4155440" cy="2790190"/>
          </a:xfrm>
          <a:prstGeom prst="rect">
            <a:avLst/>
          </a:prstGeom>
        </p:spPr>
      </p:pic>
      <p:pic>
        <p:nvPicPr>
          <p:cNvPr id="18" name="图片 17" descr="QQ图片201704111106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7340" y="1123950"/>
            <a:ext cx="4135120" cy="2727960"/>
          </a:xfrm>
          <a:prstGeom prst="rect">
            <a:avLst/>
          </a:prstGeom>
        </p:spPr>
      </p:pic>
      <p:pic>
        <p:nvPicPr>
          <p:cNvPr id="2" name="图片 1" descr="QQ图片201704111704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4290" y="3984625"/>
            <a:ext cx="4083050" cy="27349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duotone>
              <a:prstClr val="black"/>
              <a:srgbClr val="014F5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20"/>
          <a:stretch>
            <a:fillRect/>
          </a:stretch>
        </p:blipFill>
        <p:spPr>
          <a:xfrm>
            <a:off x="0" y="0"/>
            <a:ext cx="75692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7569200" cy="6858000"/>
          </a:xfrm>
          <a:prstGeom prst="rect">
            <a:avLst/>
          </a:prstGeom>
          <a:solidFill>
            <a:srgbClr val="338EA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6"/>
          <p:cNvSpPr/>
          <p:nvPr/>
        </p:nvSpPr>
        <p:spPr>
          <a:xfrm rot="16200000">
            <a:off x="7306691" y="1236091"/>
            <a:ext cx="353568" cy="17145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等腰三角形 7"/>
          <p:cNvSpPr/>
          <p:nvPr/>
        </p:nvSpPr>
        <p:spPr>
          <a:xfrm rot="16200000">
            <a:off x="7306691" y="2596975"/>
            <a:ext cx="353568" cy="17145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等腰三角形 8"/>
          <p:cNvSpPr/>
          <p:nvPr/>
        </p:nvSpPr>
        <p:spPr>
          <a:xfrm rot="16200000">
            <a:off x="7306691" y="3819429"/>
            <a:ext cx="353568" cy="17145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等腰三角形 9"/>
          <p:cNvSpPr/>
          <p:nvPr/>
        </p:nvSpPr>
        <p:spPr>
          <a:xfrm rot="16200000">
            <a:off x="7306691" y="5105383"/>
            <a:ext cx="353568" cy="17145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 flipV="1">
            <a:off x="708025" y="6091237"/>
            <a:ext cx="955675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5338428" y="1060206"/>
            <a:ext cx="136434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zh-CN" sz="28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 ONE</a:t>
            </a:r>
            <a:endParaRPr lang="zh-CN" altLang="en-US" sz="28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323188" y="2394732"/>
            <a:ext cx="142455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zh-CN" sz="28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 </a:t>
            </a:r>
            <a:r>
              <a:rPr lang="en-US" altLang="zh-CN" sz="2800" b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TWO</a:t>
            </a:r>
            <a:endParaRPr lang="zh-CN" altLang="en-US" sz="28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292708" y="3639830"/>
            <a:ext cx="163608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zh-CN" sz="28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 </a:t>
            </a:r>
            <a:r>
              <a:rPr lang="en-US" altLang="zh-CN" sz="2800" b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THREE</a:t>
            </a:r>
            <a:endParaRPr lang="zh-CN" altLang="en-US" sz="28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307948" y="4948966"/>
            <a:ext cx="152625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zh-CN" sz="28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 </a:t>
            </a:r>
            <a:r>
              <a:rPr lang="en-US" altLang="zh-CN" sz="2800" b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FOUR</a:t>
            </a:r>
            <a:endParaRPr lang="zh-CN" altLang="en-US" sz="28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04152" y="4547758"/>
            <a:ext cx="174073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zh-CN" sz="4400" b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</a:t>
            </a:r>
            <a:endParaRPr lang="en-US" altLang="zh-CN" sz="4400" b="1" smtClea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altLang="zh-CN" sz="4400" b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AGENDA</a:t>
            </a:r>
            <a:endParaRPr lang="zh-CN" altLang="en-US" sz="44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" descr="e7d195523061f1c0f0ec610a92cff745ee13794c7b8d98f8E73673273C9E8BE17CC3D63B9B1D6426C348A354AD505654C28F453CD7C8F90EADD06C08281DAED7140E5AAAED5880ECE414DFB6A93B82BEABE0F0512262E07E11735E23F66310F385D43288903BE78D690525B8A7A840CFCFE6FE901AE8C60BD721C90440F2DB8B55AE823A38CEE5F7"/>
          <p:cNvSpPr txBox="1"/>
          <p:nvPr/>
        </p:nvSpPr>
        <p:spPr>
          <a:xfrm>
            <a:off x="8047355" y="1053465"/>
            <a:ext cx="2245995" cy="6400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zh-CN" altLang="en-US" sz="3600">
                <a:solidFill>
                  <a:srgbClr val="006376"/>
                </a:solidFill>
                <a:ea typeface="宋体" panose="02010600030101010101" pitchFamily="2" charset="-122"/>
              </a:rPr>
              <a:t>课程定位</a:t>
            </a:r>
            <a:endParaRPr lang="zh-CN" altLang="en-US" sz="3600">
              <a:solidFill>
                <a:srgbClr val="006376"/>
              </a:solidFill>
              <a:ea typeface="宋体" panose="02010600030101010101" pitchFamily="2" charset="-122"/>
            </a:endParaRPr>
          </a:p>
        </p:txBody>
      </p:sp>
      <p:sp>
        <p:nvSpPr>
          <p:cNvPr id="2" name="TextBox 1" descr="e7d195523061f1c0f0ec610a92cff745ee13794c7b8d98f8E73673273C9E8BE17CC3D63B9B1D6426C348A354AD505654C28F453CD7C8F90EADD06C08281DAED7140E5AAAED5880ECE414DFB6A93B82BEABE0F0512262E07E11735E23F66310F385D43288903BE78D690525B8A7A840CFCFE6FE901AE8C60BD721C90440F2DB8B55AE823A38CEE5F7"/>
          <p:cNvSpPr txBox="1"/>
          <p:nvPr/>
        </p:nvSpPr>
        <p:spPr>
          <a:xfrm>
            <a:off x="8047355" y="2371725"/>
            <a:ext cx="2245995" cy="6400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zh-CN" altLang="en-US" sz="3600">
                <a:solidFill>
                  <a:srgbClr val="006376"/>
                </a:solidFill>
                <a:ea typeface="宋体" panose="02010600030101010101" pitchFamily="2" charset="-122"/>
              </a:rPr>
              <a:t>课程设计</a:t>
            </a:r>
            <a:endParaRPr lang="zh-CN" altLang="en-US" sz="3600">
              <a:solidFill>
                <a:srgbClr val="006376"/>
              </a:solidFill>
              <a:ea typeface="宋体" panose="02010600030101010101" pitchFamily="2" charset="-122"/>
            </a:endParaRPr>
          </a:p>
        </p:txBody>
      </p:sp>
      <p:sp>
        <p:nvSpPr>
          <p:cNvPr id="3" name="TextBox 1" descr="e7d195523061f1c0f0ec610a92cff745ee13794c7b8d98f8E73673273C9E8BE17CC3D63B9B1D6426C348A354AD505654C28F453CD7C8F90EADD06C08281DAED7140E5AAAED5880ECE414DFB6A93B82BEABE0F0512262E07E11735E23F66310F385D43288903BE78D690525B8A7A840CFCFE6FE901AE8C60BD721C90440F2DB8B55AE823A38CEE5F7"/>
          <p:cNvSpPr txBox="1"/>
          <p:nvPr/>
        </p:nvSpPr>
        <p:spPr>
          <a:xfrm>
            <a:off x="8047355" y="3592195"/>
            <a:ext cx="2245995" cy="6400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zh-CN" altLang="en-US" sz="3600">
                <a:solidFill>
                  <a:srgbClr val="006376"/>
                </a:solidFill>
                <a:ea typeface="宋体" panose="02010600030101010101" pitchFamily="2" charset="-122"/>
              </a:rPr>
              <a:t>课程实施</a:t>
            </a:r>
            <a:endParaRPr lang="zh-CN" altLang="en-US" sz="3600">
              <a:solidFill>
                <a:srgbClr val="006376"/>
              </a:solidFill>
              <a:ea typeface="宋体" panose="02010600030101010101" pitchFamily="2" charset="-122"/>
            </a:endParaRPr>
          </a:p>
        </p:txBody>
      </p:sp>
      <p:sp>
        <p:nvSpPr>
          <p:cNvPr id="4" name="TextBox 1" descr="e7d195523061f1c0f0ec610a92cff745ee13794c7b8d98f8E73673273C9E8BE17CC3D63B9B1D6426C348A354AD505654C28F453CD7C8F90EADD06C08281DAED7140E5AAAED5880ECE414DFB6A93B82BEABE0F0512262E07E11735E23F66310F385D43288903BE78D690525B8A7A840CFCFE6FE901AE8C60BD721C90440F2DB8B55AE823A38CEE5F7"/>
          <p:cNvSpPr txBox="1"/>
          <p:nvPr/>
        </p:nvSpPr>
        <p:spPr>
          <a:xfrm>
            <a:off x="8047355" y="4923155"/>
            <a:ext cx="2245995" cy="6400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zh-CN" altLang="en-US" sz="3600">
                <a:solidFill>
                  <a:srgbClr val="006376"/>
                </a:solidFill>
                <a:ea typeface="宋体" panose="02010600030101010101" pitchFamily="2" charset="-122"/>
              </a:rPr>
              <a:t>课程评价</a:t>
            </a:r>
            <a:endParaRPr lang="zh-CN" altLang="en-US" sz="3600">
              <a:solidFill>
                <a:srgbClr val="006376"/>
              </a:solidFill>
              <a:ea typeface="宋体" panose="02010600030101010101" pitchFamily="2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55" y="130810"/>
            <a:ext cx="3711575" cy="831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/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Blur radius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3175"/>
            <a:ext cx="12192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1" descr="e7d195523061f1c0f0ec610a92cff745ee13794c7b8d98f8E73673273C9E8BE17CC3D63B9B1D6426C348A354AD505654C28F453CD7C8F90EADD06C08281DAED7140E5AAAED5880ECE414DFB6A93B82BEABE0F0512262E07E11735E23F66310F385D43288903BE78D690525B8A7A840CFCFE6FE901AE8C60BD721C90440F2DB8B55AE823A38CEE5F7"/>
          <p:cNvSpPr txBox="1"/>
          <p:nvPr/>
        </p:nvSpPr>
        <p:spPr>
          <a:xfrm>
            <a:off x="5917955" y="3104381"/>
            <a:ext cx="2428240" cy="76200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zh-CN" altLang="en-US" sz="4400">
                <a:solidFill>
                  <a:srgbClr val="338EA1"/>
                </a:solidFill>
                <a:ea typeface="宋体" panose="02010600030101010101" pitchFamily="2" charset="-122"/>
              </a:rPr>
              <a:t>课程评价</a:t>
            </a:r>
            <a:endParaRPr lang="zh-CN" altLang="en-US" sz="4400">
              <a:solidFill>
                <a:srgbClr val="338EA1"/>
              </a:solidFill>
              <a:ea typeface="宋体" panose="02010600030101010101" pitchFamily="2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5561150" y="2870200"/>
            <a:ext cx="0" cy="1123950"/>
          </a:xfrm>
          <a:prstGeom prst="line">
            <a:avLst/>
          </a:prstGeom>
          <a:ln>
            <a:solidFill>
              <a:srgbClr val="338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4083453" y="2882671"/>
            <a:ext cx="1027866" cy="1079648"/>
            <a:chOff x="5391151" y="4016375"/>
            <a:chExt cx="630238" cy="661988"/>
          </a:xfrm>
          <a:solidFill>
            <a:srgbClr val="338EA1"/>
          </a:solidFill>
        </p:grpSpPr>
        <p:sp>
          <p:nvSpPr>
            <p:cNvPr id="16" name="Freeform 73"/>
            <p:cNvSpPr>
              <a:spLocks noEditPoints="1"/>
            </p:cNvSpPr>
            <p:nvPr/>
          </p:nvSpPr>
          <p:spPr bwMode="auto">
            <a:xfrm>
              <a:off x="5465763" y="4094163"/>
              <a:ext cx="484188" cy="584200"/>
            </a:xfrm>
            <a:custGeom>
              <a:avLst/>
              <a:gdLst>
                <a:gd name="T0" fmla="*/ 197 w 204"/>
                <a:gd name="T1" fmla="*/ 246 h 246"/>
                <a:gd name="T2" fmla="*/ 132 w 204"/>
                <a:gd name="T3" fmla="*/ 246 h 246"/>
                <a:gd name="T4" fmla="*/ 125 w 204"/>
                <a:gd name="T5" fmla="*/ 240 h 246"/>
                <a:gd name="T6" fmla="*/ 125 w 204"/>
                <a:gd name="T7" fmla="*/ 170 h 246"/>
                <a:gd name="T8" fmla="*/ 78 w 204"/>
                <a:gd name="T9" fmla="*/ 170 h 246"/>
                <a:gd name="T10" fmla="*/ 78 w 204"/>
                <a:gd name="T11" fmla="*/ 240 h 246"/>
                <a:gd name="T12" fmla="*/ 72 w 204"/>
                <a:gd name="T13" fmla="*/ 246 h 246"/>
                <a:gd name="T14" fmla="*/ 6 w 204"/>
                <a:gd name="T15" fmla="*/ 246 h 246"/>
                <a:gd name="T16" fmla="*/ 0 w 204"/>
                <a:gd name="T17" fmla="*/ 240 h 246"/>
                <a:gd name="T18" fmla="*/ 0 w 204"/>
                <a:gd name="T19" fmla="*/ 104 h 246"/>
                <a:gd name="T20" fmla="*/ 2 w 204"/>
                <a:gd name="T21" fmla="*/ 100 h 246"/>
                <a:gd name="T22" fmla="*/ 97 w 204"/>
                <a:gd name="T23" fmla="*/ 1 h 246"/>
                <a:gd name="T24" fmla="*/ 102 w 204"/>
                <a:gd name="T25" fmla="*/ 0 h 246"/>
                <a:gd name="T26" fmla="*/ 102 w 204"/>
                <a:gd name="T27" fmla="*/ 0 h 246"/>
                <a:gd name="T28" fmla="*/ 107 w 204"/>
                <a:gd name="T29" fmla="*/ 1 h 246"/>
                <a:gd name="T30" fmla="*/ 202 w 204"/>
                <a:gd name="T31" fmla="*/ 100 h 246"/>
                <a:gd name="T32" fmla="*/ 204 w 204"/>
                <a:gd name="T33" fmla="*/ 104 h 246"/>
                <a:gd name="T34" fmla="*/ 204 w 204"/>
                <a:gd name="T35" fmla="*/ 240 h 246"/>
                <a:gd name="T36" fmla="*/ 197 w 204"/>
                <a:gd name="T37" fmla="*/ 246 h 246"/>
                <a:gd name="T38" fmla="*/ 138 w 204"/>
                <a:gd name="T39" fmla="*/ 234 h 246"/>
                <a:gd name="T40" fmla="*/ 191 w 204"/>
                <a:gd name="T41" fmla="*/ 234 h 246"/>
                <a:gd name="T42" fmla="*/ 191 w 204"/>
                <a:gd name="T43" fmla="*/ 107 h 246"/>
                <a:gd name="T44" fmla="*/ 102 w 204"/>
                <a:gd name="T45" fmla="*/ 15 h 246"/>
                <a:gd name="T46" fmla="*/ 13 w 204"/>
                <a:gd name="T47" fmla="*/ 107 h 246"/>
                <a:gd name="T48" fmla="*/ 13 w 204"/>
                <a:gd name="T49" fmla="*/ 234 h 246"/>
                <a:gd name="T50" fmla="*/ 65 w 204"/>
                <a:gd name="T51" fmla="*/ 234 h 246"/>
                <a:gd name="T52" fmla="*/ 65 w 204"/>
                <a:gd name="T53" fmla="*/ 163 h 246"/>
                <a:gd name="T54" fmla="*/ 72 w 204"/>
                <a:gd name="T55" fmla="*/ 157 h 246"/>
                <a:gd name="T56" fmla="*/ 132 w 204"/>
                <a:gd name="T57" fmla="*/ 157 h 246"/>
                <a:gd name="T58" fmla="*/ 138 w 204"/>
                <a:gd name="T59" fmla="*/ 163 h 246"/>
                <a:gd name="T60" fmla="*/ 138 w 204"/>
                <a:gd name="T61" fmla="*/ 234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4" h="246">
                  <a:moveTo>
                    <a:pt x="197" y="246"/>
                  </a:moveTo>
                  <a:cubicBezTo>
                    <a:pt x="132" y="246"/>
                    <a:pt x="132" y="246"/>
                    <a:pt x="132" y="246"/>
                  </a:cubicBezTo>
                  <a:cubicBezTo>
                    <a:pt x="128" y="246"/>
                    <a:pt x="125" y="244"/>
                    <a:pt x="125" y="240"/>
                  </a:cubicBezTo>
                  <a:cubicBezTo>
                    <a:pt x="125" y="170"/>
                    <a:pt x="125" y="170"/>
                    <a:pt x="125" y="170"/>
                  </a:cubicBezTo>
                  <a:cubicBezTo>
                    <a:pt x="78" y="170"/>
                    <a:pt x="78" y="170"/>
                    <a:pt x="78" y="170"/>
                  </a:cubicBezTo>
                  <a:cubicBezTo>
                    <a:pt x="78" y="240"/>
                    <a:pt x="78" y="240"/>
                    <a:pt x="78" y="240"/>
                  </a:cubicBezTo>
                  <a:cubicBezTo>
                    <a:pt x="78" y="244"/>
                    <a:pt x="75" y="246"/>
                    <a:pt x="72" y="246"/>
                  </a:cubicBezTo>
                  <a:cubicBezTo>
                    <a:pt x="6" y="246"/>
                    <a:pt x="6" y="246"/>
                    <a:pt x="6" y="246"/>
                  </a:cubicBezTo>
                  <a:cubicBezTo>
                    <a:pt x="3" y="246"/>
                    <a:pt x="0" y="244"/>
                    <a:pt x="0" y="240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2"/>
                    <a:pt x="0" y="101"/>
                    <a:pt x="2" y="100"/>
                  </a:cubicBezTo>
                  <a:cubicBezTo>
                    <a:pt x="97" y="1"/>
                    <a:pt x="97" y="1"/>
                    <a:pt x="97" y="1"/>
                  </a:cubicBezTo>
                  <a:cubicBezTo>
                    <a:pt x="99" y="0"/>
                    <a:pt x="100" y="0"/>
                    <a:pt x="102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4" y="0"/>
                    <a:pt x="105" y="0"/>
                    <a:pt x="107" y="1"/>
                  </a:cubicBezTo>
                  <a:cubicBezTo>
                    <a:pt x="202" y="100"/>
                    <a:pt x="202" y="100"/>
                    <a:pt x="202" y="100"/>
                  </a:cubicBezTo>
                  <a:cubicBezTo>
                    <a:pt x="203" y="101"/>
                    <a:pt x="204" y="102"/>
                    <a:pt x="204" y="104"/>
                  </a:cubicBezTo>
                  <a:cubicBezTo>
                    <a:pt x="204" y="240"/>
                    <a:pt x="204" y="240"/>
                    <a:pt x="204" y="240"/>
                  </a:cubicBezTo>
                  <a:cubicBezTo>
                    <a:pt x="204" y="244"/>
                    <a:pt x="201" y="246"/>
                    <a:pt x="197" y="246"/>
                  </a:cubicBezTo>
                  <a:close/>
                  <a:moveTo>
                    <a:pt x="138" y="234"/>
                  </a:moveTo>
                  <a:cubicBezTo>
                    <a:pt x="191" y="234"/>
                    <a:pt x="191" y="234"/>
                    <a:pt x="191" y="234"/>
                  </a:cubicBezTo>
                  <a:cubicBezTo>
                    <a:pt x="191" y="107"/>
                    <a:pt x="191" y="107"/>
                    <a:pt x="191" y="107"/>
                  </a:cubicBezTo>
                  <a:cubicBezTo>
                    <a:pt x="102" y="15"/>
                    <a:pt x="102" y="15"/>
                    <a:pt x="102" y="15"/>
                  </a:cubicBezTo>
                  <a:cubicBezTo>
                    <a:pt x="13" y="107"/>
                    <a:pt x="13" y="107"/>
                    <a:pt x="13" y="107"/>
                  </a:cubicBezTo>
                  <a:cubicBezTo>
                    <a:pt x="13" y="234"/>
                    <a:pt x="13" y="234"/>
                    <a:pt x="13" y="234"/>
                  </a:cubicBezTo>
                  <a:cubicBezTo>
                    <a:pt x="65" y="234"/>
                    <a:pt x="65" y="234"/>
                    <a:pt x="65" y="234"/>
                  </a:cubicBezTo>
                  <a:cubicBezTo>
                    <a:pt x="65" y="163"/>
                    <a:pt x="65" y="163"/>
                    <a:pt x="65" y="163"/>
                  </a:cubicBezTo>
                  <a:cubicBezTo>
                    <a:pt x="65" y="160"/>
                    <a:pt x="68" y="157"/>
                    <a:pt x="72" y="157"/>
                  </a:cubicBezTo>
                  <a:cubicBezTo>
                    <a:pt x="132" y="157"/>
                    <a:pt x="132" y="157"/>
                    <a:pt x="132" y="157"/>
                  </a:cubicBezTo>
                  <a:cubicBezTo>
                    <a:pt x="135" y="157"/>
                    <a:pt x="138" y="160"/>
                    <a:pt x="138" y="163"/>
                  </a:cubicBezTo>
                  <a:lnTo>
                    <a:pt x="138" y="2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74"/>
            <p:cNvSpPr/>
            <p:nvPr/>
          </p:nvSpPr>
          <p:spPr bwMode="auto">
            <a:xfrm>
              <a:off x="5391151" y="4016375"/>
              <a:ext cx="630238" cy="339725"/>
            </a:xfrm>
            <a:custGeom>
              <a:avLst/>
              <a:gdLst>
                <a:gd name="T0" fmla="*/ 7 w 265"/>
                <a:gd name="T1" fmla="*/ 143 h 143"/>
                <a:gd name="T2" fmla="*/ 3 w 265"/>
                <a:gd name="T3" fmla="*/ 141 h 143"/>
                <a:gd name="T4" fmla="*/ 3 w 265"/>
                <a:gd name="T5" fmla="*/ 132 h 143"/>
                <a:gd name="T6" fmla="*/ 128 w 265"/>
                <a:gd name="T7" fmla="*/ 2 h 143"/>
                <a:gd name="T8" fmla="*/ 132 w 265"/>
                <a:gd name="T9" fmla="*/ 0 h 143"/>
                <a:gd name="T10" fmla="*/ 133 w 265"/>
                <a:gd name="T11" fmla="*/ 0 h 143"/>
                <a:gd name="T12" fmla="*/ 137 w 265"/>
                <a:gd name="T13" fmla="*/ 2 h 143"/>
                <a:gd name="T14" fmla="*/ 262 w 265"/>
                <a:gd name="T15" fmla="*/ 130 h 143"/>
                <a:gd name="T16" fmla="*/ 262 w 265"/>
                <a:gd name="T17" fmla="*/ 139 h 143"/>
                <a:gd name="T18" fmla="*/ 253 w 265"/>
                <a:gd name="T19" fmla="*/ 139 h 143"/>
                <a:gd name="T20" fmla="*/ 133 w 265"/>
                <a:gd name="T21" fmla="*/ 16 h 143"/>
                <a:gd name="T22" fmla="*/ 12 w 265"/>
                <a:gd name="T23" fmla="*/ 141 h 143"/>
                <a:gd name="T24" fmla="*/ 7 w 265"/>
                <a:gd name="T2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5" h="143">
                  <a:moveTo>
                    <a:pt x="7" y="143"/>
                  </a:moveTo>
                  <a:cubicBezTo>
                    <a:pt x="6" y="143"/>
                    <a:pt x="4" y="142"/>
                    <a:pt x="3" y="141"/>
                  </a:cubicBezTo>
                  <a:cubicBezTo>
                    <a:pt x="0" y="139"/>
                    <a:pt x="0" y="135"/>
                    <a:pt x="3" y="132"/>
                  </a:cubicBezTo>
                  <a:cubicBezTo>
                    <a:pt x="128" y="2"/>
                    <a:pt x="128" y="2"/>
                    <a:pt x="128" y="2"/>
                  </a:cubicBezTo>
                  <a:cubicBezTo>
                    <a:pt x="129" y="1"/>
                    <a:pt x="131" y="0"/>
                    <a:pt x="132" y="0"/>
                  </a:cubicBezTo>
                  <a:cubicBezTo>
                    <a:pt x="132" y="0"/>
                    <a:pt x="133" y="0"/>
                    <a:pt x="133" y="0"/>
                  </a:cubicBezTo>
                  <a:cubicBezTo>
                    <a:pt x="134" y="0"/>
                    <a:pt x="136" y="1"/>
                    <a:pt x="137" y="2"/>
                  </a:cubicBezTo>
                  <a:cubicBezTo>
                    <a:pt x="262" y="130"/>
                    <a:pt x="262" y="130"/>
                    <a:pt x="262" y="130"/>
                  </a:cubicBezTo>
                  <a:cubicBezTo>
                    <a:pt x="265" y="132"/>
                    <a:pt x="264" y="136"/>
                    <a:pt x="262" y="139"/>
                  </a:cubicBezTo>
                  <a:cubicBezTo>
                    <a:pt x="259" y="141"/>
                    <a:pt x="255" y="141"/>
                    <a:pt x="253" y="139"/>
                  </a:cubicBezTo>
                  <a:cubicBezTo>
                    <a:pt x="133" y="16"/>
                    <a:pt x="133" y="16"/>
                    <a:pt x="133" y="16"/>
                  </a:cubicBezTo>
                  <a:cubicBezTo>
                    <a:pt x="12" y="141"/>
                    <a:pt x="12" y="141"/>
                    <a:pt x="12" y="141"/>
                  </a:cubicBezTo>
                  <a:cubicBezTo>
                    <a:pt x="11" y="142"/>
                    <a:pt x="9" y="143"/>
                    <a:pt x="7" y="1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75"/>
            <p:cNvSpPr/>
            <p:nvPr/>
          </p:nvSpPr>
          <p:spPr bwMode="auto">
            <a:xfrm>
              <a:off x="5513388" y="4060825"/>
              <a:ext cx="30163" cy="171450"/>
            </a:xfrm>
            <a:custGeom>
              <a:avLst/>
              <a:gdLst>
                <a:gd name="T0" fmla="*/ 6 w 13"/>
                <a:gd name="T1" fmla="*/ 72 h 72"/>
                <a:gd name="T2" fmla="*/ 0 w 13"/>
                <a:gd name="T3" fmla="*/ 66 h 72"/>
                <a:gd name="T4" fmla="*/ 0 w 13"/>
                <a:gd name="T5" fmla="*/ 7 h 72"/>
                <a:gd name="T6" fmla="*/ 6 w 13"/>
                <a:gd name="T7" fmla="*/ 0 h 72"/>
                <a:gd name="T8" fmla="*/ 13 w 13"/>
                <a:gd name="T9" fmla="*/ 7 h 72"/>
                <a:gd name="T10" fmla="*/ 13 w 13"/>
                <a:gd name="T11" fmla="*/ 66 h 72"/>
                <a:gd name="T12" fmla="*/ 6 w 13"/>
                <a:gd name="T1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72">
                  <a:moveTo>
                    <a:pt x="6" y="72"/>
                  </a:moveTo>
                  <a:cubicBezTo>
                    <a:pt x="3" y="72"/>
                    <a:pt x="0" y="69"/>
                    <a:pt x="0" y="6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0" y="0"/>
                    <a:pt x="13" y="3"/>
                    <a:pt x="13" y="7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9"/>
                    <a:pt x="10" y="72"/>
                    <a:pt x="6" y="7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195580"/>
            <a:ext cx="3711575" cy="831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8445" y="130175"/>
            <a:ext cx="3711575" cy="831215"/>
          </a:xfrm>
          <a:prstGeom prst="rect">
            <a:avLst/>
          </a:prstGeom>
        </p:spPr>
      </p:pic>
      <p:sp>
        <p:nvSpPr>
          <p:cNvPr id="31" name="TextBox 43"/>
          <p:cNvSpPr txBox="1"/>
          <p:nvPr/>
        </p:nvSpPr>
        <p:spPr>
          <a:xfrm>
            <a:off x="9126124" y="206209"/>
            <a:ext cx="2283460" cy="67881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600" b="1">
                <a:solidFill>
                  <a:srgbClr val="338EA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课程评价  </a:t>
            </a:r>
            <a:endParaRPr lang="zh-CN" altLang="en-US" sz="3600" b="1">
              <a:solidFill>
                <a:srgbClr val="338EA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23553" name="矩形 76"/>
          <p:cNvSpPr/>
          <p:nvPr/>
        </p:nvSpPr>
        <p:spPr>
          <a:xfrm>
            <a:off x="7552055" y="1818005"/>
            <a:ext cx="2176145" cy="38354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>
              <a:lnSpc>
                <a:spcPct val="110000"/>
              </a:lnSpc>
            </a:pPr>
            <a:endParaRPr lang="zh-CN" altLang="en-US" sz="1500" b="1" dirty="0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3555" name="矩形 76"/>
          <p:cNvSpPr/>
          <p:nvPr/>
        </p:nvSpPr>
        <p:spPr>
          <a:xfrm>
            <a:off x="7880350" y="1666875"/>
            <a:ext cx="2176780" cy="38354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>
              <a:lnSpc>
                <a:spcPct val="110000"/>
              </a:lnSpc>
            </a:pPr>
            <a:endParaRPr lang="zh-CN" altLang="en-US" sz="1500" b="1" dirty="0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23559" name="组合 12"/>
          <p:cNvGrpSpPr/>
          <p:nvPr/>
        </p:nvGrpSpPr>
        <p:grpSpPr>
          <a:xfrm rot="0">
            <a:off x="844550" y="4264660"/>
            <a:ext cx="1341755" cy="1824990"/>
            <a:chOff x="760" y="3810"/>
            <a:chExt cx="2485" cy="2851"/>
          </a:xfrm>
        </p:grpSpPr>
        <p:grpSp>
          <p:nvGrpSpPr>
            <p:cNvPr id="23560" name="Group 279"/>
            <p:cNvGrpSpPr/>
            <p:nvPr/>
          </p:nvGrpSpPr>
          <p:grpSpPr>
            <a:xfrm>
              <a:off x="1385" y="3810"/>
              <a:ext cx="1232" cy="1230"/>
              <a:chOff x="0" y="0"/>
              <a:chExt cx="877416" cy="877416"/>
            </a:xfrm>
          </p:grpSpPr>
          <p:sp>
            <p:nvSpPr>
              <p:cNvPr id="23561" name="Teardrop 37"/>
              <p:cNvSpPr/>
              <p:nvPr/>
            </p:nvSpPr>
            <p:spPr>
              <a:xfrm rot="8100000">
                <a:off x="0" y="0"/>
                <a:ext cx="877416" cy="877416"/>
              </a:xfrm>
              <a:custGeom>
                <a:avLst/>
                <a:gdLst/>
                <a:ahLst/>
                <a:cxnLst/>
                <a:pathLst>
                  <a:path w="877416" h="877416">
                    <a:moveTo>
                      <a:pt x="0" y="438708"/>
                    </a:moveTo>
                    <a:cubicBezTo>
                      <a:pt x="0" y="196416"/>
                      <a:pt x="196416" y="0"/>
                      <a:pt x="438708" y="0"/>
                    </a:cubicBezTo>
                    <a:cubicBezTo>
                      <a:pt x="584944" y="0"/>
                      <a:pt x="731180" y="0"/>
                      <a:pt x="877416" y="0"/>
                    </a:cubicBezTo>
                    <a:cubicBezTo>
                      <a:pt x="877416" y="146236"/>
                      <a:pt x="877416" y="292472"/>
                      <a:pt x="877416" y="438708"/>
                    </a:cubicBezTo>
                    <a:cubicBezTo>
                      <a:pt x="877416" y="681000"/>
                      <a:pt x="681000" y="877416"/>
                      <a:pt x="438708" y="877416"/>
                    </a:cubicBezTo>
                    <a:cubicBezTo>
                      <a:pt x="196416" y="877416"/>
                      <a:pt x="0" y="681000"/>
                      <a:pt x="0" y="438708"/>
                    </a:cubicBezTo>
                    <a:close/>
                  </a:path>
                </a:pathLst>
              </a:custGeom>
              <a:solidFill>
                <a:srgbClr val="96C83C"/>
              </a:solidFill>
              <a:ln w="9525">
                <a:noFill/>
              </a:ln>
            </p:spPr>
            <p:txBody>
              <a:bodyPr/>
              <a:p>
                <a:pPr fontAlgn="base"/>
                <a:endParaRPr lang="zh-CN" altLang="en-US" sz="1350" strike="noStrike" noProof="1"/>
              </a:p>
            </p:txBody>
          </p:sp>
          <p:sp>
            <p:nvSpPr>
              <p:cNvPr id="23562" name="Oval 38"/>
              <p:cNvSpPr/>
              <p:nvPr/>
            </p:nvSpPr>
            <p:spPr>
              <a:xfrm>
                <a:off x="134469" y="136496"/>
                <a:ext cx="608478" cy="60847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lIns="0" tIns="0" rIns="0" bIns="0" anchor="ctr"/>
              <a:p>
                <a:pPr lvl="0" indent="0" algn="ctr" fontAlgn="base"/>
                <a:r>
                  <a:rPr lang="en-US" altLang="x-none" sz="1350" b="1" strike="noStrike" noProof="1" dirty="0">
                    <a:solidFill>
                      <a:srgbClr val="5B5B5B"/>
                    </a:solidFill>
                    <a:latin typeface="Agency FB" panose="020B0503020202020204" pitchFamily="2" charset="0"/>
                    <a:ea typeface="微软雅黑" panose="020B0503020204020204" pitchFamily="34" charset="-122"/>
                    <a:cs typeface="+mn-ea"/>
                    <a:sym typeface="Agency FB" panose="020B0503020202020204" pitchFamily="2" charset="0"/>
                  </a:rPr>
                  <a:t>01</a:t>
                </a:r>
                <a:endParaRPr lang="zh-CN" altLang="en-US" sz="1350" strike="noStrike" noProof="1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23563" name="Group 25"/>
            <p:cNvGrpSpPr/>
            <p:nvPr/>
          </p:nvGrpSpPr>
          <p:grpSpPr>
            <a:xfrm>
              <a:off x="760" y="4697"/>
              <a:ext cx="2485" cy="1190"/>
              <a:chOff x="0" y="0"/>
              <a:chExt cx="1577975" cy="755650"/>
            </a:xfrm>
          </p:grpSpPr>
          <p:sp>
            <p:nvSpPr>
              <p:cNvPr id="23564" name="Freeform 5"/>
              <p:cNvSpPr>
                <a:spLocks noEditPoints="1"/>
              </p:cNvSpPr>
              <p:nvPr/>
            </p:nvSpPr>
            <p:spPr>
              <a:xfrm>
                <a:off x="0" y="0"/>
                <a:ext cx="1577975" cy="531813"/>
              </a:xfrm>
              <a:custGeom>
                <a:avLst/>
                <a:gdLst/>
                <a:ahLst/>
                <a:cxnLst>
                  <a:cxn ang="0">
                    <a:pos x="800" y="136"/>
                  </a:cxn>
                  <a:cxn ang="0">
                    <a:pos x="765" y="191"/>
                  </a:cxn>
                  <a:cxn ang="0">
                    <a:pos x="683" y="230"/>
                  </a:cxn>
                  <a:cxn ang="0">
                    <a:pos x="678" y="232"/>
                  </a:cxn>
                  <a:cxn ang="0">
                    <a:pos x="400" y="269"/>
                  </a:cxn>
                  <a:cxn ang="0">
                    <a:pos x="123" y="232"/>
                  </a:cxn>
                  <a:cxn ang="0">
                    <a:pos x="117" y="230"/>
                  </a:cxn>
                  <a:cxn ang="0">
                    <a:pos x="35" y="191"/>
                  </a:cxn>
                  <a:cxn ang="0">
                    <a:pos x="0" y="143"/>
                  </a:cxn>
                  <a:cxn ang="0">
                    <a:pos x="0" y="135"/>
                  </a:cxn>
                  <a:cxn ang="0">
                    <a:pos x="117" y="39"/>
                  </a:cxn>
                  <a:cxn ang="0">
                    <a:pos x="400" y="0"/>
                  </a:cxn>
                  <a:cxn ang="0">
                    <a:pos x="683" y="39"/>
                  </a:cxn>
                  <a:cxn ang="0">
                    <a:pos x="800" y="135"/>
                  </a:cxn>
                  <a:cxn ang="0">
                    <a:pos x="800" y="136"/>
                  </a:cxn>
                  <a:cxn ang="0">
                    <a:pos x="185" y="181"/>
                  </a:cxn>
                  <a:cxn ang="0">
                    <a:pos x="204" y="186"/>
                  </a:cxn>
                  <a:cxn ang="0">
                    <a:pos x="400" y="206"/>
                  </a:cxn>
                  <a:cxn ang="0">
                    <a:pos x="597" y="186"/>
                  </a:cxn>
                  <a:cxn ang="0">
                    <a:pos x="615" y="181"/>
                  </a:cxn>
                  <a:cxn ang="0">
                    <a:pos x="674" y="150"/>
                  </a:cxn>
                  <a:cxn ang="0">
                    <a:pos x="678" y="136"/>
                  </a:cxn>
                  <a:cxn ang="0">
                    <a:pos x="597" y="86"/>
                  </a:cxn>
                  <a:cxn ang="0">
                    <a:pos x="400" y="65"/>
                  </a:cxn>
                  <a:cxn ang="0">
                    <a:pos x="204" y="86"/>
                  </a:cxn>
                  <a:cxn ang="0">
                    <a:pos x="122" y="136"/>
                  </a:cxn>
                  <a:cxn ang="0">
                    <a:pos x="127" y="149"/>
                  </a:cxn>
                  <a:cxn ang="0">
                    <a:pos x="185" y="181"/>
                  </a:cxn>
                </a:cxnLst>
                <a:pathLst>
                  <a:path w="800" h="269">
                    <a:moveTo>
                      <a:pt x="800" y="136"/>
                    </a:moveTo>
                    <a:cubicBezTo>
                      <a:pt x="800" y="156"/>
                      <a:pt x="788" y="174"/>
                      <a:pt x="765" y="191"/>
                    </a:cubicBezTo>
                    <a:cubicBezTo>
                      <a:pt x="745" y="205"/>
                      <a:pt x="718" y="218"/>
                      <a:pt x="683" y="230"/>
                    </a:cubicBezTo>
                    <a:cubicBezTo>
                      <a:pt x="681" y="230"/>
                      <a:pt x="679" y="231"/>
                      <a:pt x="678" y="232"/>
                    </a:cubicBezTo>
                    <a:cubicBezTo>
                      <a:pt x="600" y="257"/>
                      <a:pt x="508" y="269"/>
                      <a:pt x="400" y="269"/>
                    </a:cubicBezTo>
                    <a:cubicBezTo>
                      <a:pt x="292" y="269"/>
                      <a:pt x="200" y="257"/>
                      <a:pt x="123" y="232"/>
                    </a:cubicBezTo>
                    <a:cubicBezTo>
                      <a:pt x="121" y="231"/>
                      <a:pt x="119" y="231"/>
                      <a:pt x="117" y="230"/>
                    </a:cubicBezTo>
                    <a:cubicBezTo>
                      <a:pt x="82" y="218"/>
                      <a:pt x="55" y="205"/>
                      <a:pt x="35" y="191"/>
                    </a:cubicBezTo>
                    <a:cubicBezTo>
                      <a:pt x="15" y="176"/>
                      <a:pt x="3" y="160"/>
                      <a:pt x="0" y="143"/>
                    </a:cubicBezTo>
                    <a:cubicBezTo>
                      <a:pt x="0" y="140"/>
                      <a:pt x="0" y="137"/>
                      <a:pt x="0" y="135"/>
                    </a:cubicBezTo>
                    <a:cubicBezTo>
                      <a:pt x="0" y="98"/>
                      <a:pt x="39" y="66"/>
                      <a:pt x="117" y="39"/>
                    </a:cubicBezTo>
                    <a:cubicBezTo>
                      <a:pt x="195" y="13"/>
                      <a:pt x="289" y="0"/>
                      <a:pt x="400" y="0"/>
                    </a:cubicBezTo>
                    <a:cubicBezTo>
                      <a:pt x="510" y="0"/>
                      <a:pt x="605" y="13"/>
                      <a:pt x="683" y="39"/>
                    </a:cubicBezTo>
                    <a:cubicBezTo>
                      <a:pt x="761" y="66"/>
                      <a:pt x="800" y="98"/>
                      <a:pt x="800" y="135"/>
                    </a:cubicBezTo>
                    <a:cubicBezTo>
                      <a:pt x="800" y="135"/>
                      <a:pt x="800" y="135"/>
                      <a:pt x="800" y="136"/>
                    </a:cubicBezTo>
                    <a:close/>
                    <a:moveTo>
                      <a:pt x="185" y="181"/>
                    </a:moveTo>
                    <a:cubicBezTo>
                      <a:pt x="191" y="182"/>
                      <a:pt x="197" y="184"/>
                      <a:pt x="204" y="186"/>
                    </a:cubicBezTo>
                    <a:cubicBezTo>
                      <a:pt x="258" y="200"/>
                      <a:pt x="324" y="206"/>
                      <a:pt x="400" y="206"/>
                    </a:cubicBezTo>
                    <a:cubicBezTo>
                      <a:pt x="477" y="206"/>
                      <a:pt x="543" y="200"/>
                      <a:pt x="597" y="186"/>
                    </a:cubicBezTo>
                    <a:cubicBezTo>
                      <a:pt x="603" y="184"/>
                      <a:pt x="609" y="182"/>
                      <a:pt x="615" y="181"/>
                    </a:cubicBezTo>
                    <a:cubicBezTo>
                      <a:pt x="646" y="171"/>
                      <a:pt x="666" y="161"/>
                      <a:pt x="674" y="150"/>
                    </a:cubicBezTo>
                    <a:cubicBezTo>
                      <a:pt x="677" y="145"/>
                      <a:pt x="678" y="141"/>
                      <a:pt x="678" y="136"/>
                    </a:cubicBezTo>
                    <a:cubicBezTo>
                      <a:pt x="678" y="117"/>
                      <a:pt x="651" y="100"/>
                      <a:pt x="597" y="86"/>
                    </a:cubicBezTo>
                    <a:cubicBezTo>
                      <a:pt x="543" y="72"/>
                      <a:pt x="477" y="65"/>
                      <a:pt x="400" y="65"/>
                    </a:cubicBezTo>
                    <a:cubicBezTo>
                      <a:pt x="324" y="65"/>
                      <a:pt x="258" y="72"/>
                      <a:pt x="204" y="86"/>
                    </a:cubicBezTo>
                    <a:cubicBezTo>
                      <a:pt x="149" y="100"/>
                      <a:pt x="122" y="117"/>
                      <a:pt x="122" y="136"/>
                    </a:cubicBezTo>
                    <a:cubicBezTo>
                      <a:pt x="122" y="140"/>
                      <a:pt x="124" y="145"/>
                      <a:pt x="127" y="149"/>
                    </a:cubicBezTo>
                    <a:cubicBezTo>
                      <a:pt x="135" y="161"/>
                      <a:pt x="154" y="171"/>
                      <a:pt x="185" y="181"/>
                    </a:cubicBezTo>
                    <a:close/>
                  </a:path>
                </a:pathLst>
              </a:custGeom>
              <a:solidFill>
                <a:srgbClr val="96C83C"/>
              </a:solidFill>
              <a:ln w="9525">
                <a:noFill/>
              </a:ln>
            </p:spPr>
            <p:txBody>
              <a:bodyPr/>
              <a:p>
                <a:pPr fontAlgn="base"/>
                <a:endParaRPr lang="zh-CN" altLang="en-US" sz="1350" strike="noStrike" noProof="1"/>
              </a:p>
            </p:txBody>
          </p:sp>
          <p:sp>
            <p:nvSpPr>
              <p:cNvPr id="23565" name="Freeform 6"/>
              <p:cNvSpPr/>
              <p:nvPr/>
            </p:nvSpPr>
            <p:spPr>
              <a:xfrm>
                <a:off x="241300" y="128587"/>
                <a:ext cx="1095375" cy="230188"/>
              </a:xfrm>
              <a:custGeom>
                <a:avLst/>
                <a:gdLst/>
                <a:ahLst/>
                <a:cxnLst>
                  <a:cxn ang="0">
                    <a:pos x="493" y="116"/>
                  </a:cxn>
                  <a:cxn ang="0">
                    <a:pos x="475" y="110"/>
                  </a:cxn>
                  <a:cxn ang="0">
                    <a:pos x="278" y="90"/>
                  </a:cxn>
                  <a:cxn ang="0">
                    <a:pos x="82" y="110"/>
                  </a:cxn>
                  <a:cxn ang="0">
                    <a:pos x="63" y="116"/>
                  </a:cxn>
                  <a:cxn ang="0">
                    <a:pos x="5" y="84"/>
                  </a:cxn>
                  <a:cxn ang="0">
                    <a:pos x="0" y="71"/>
                  </a:cxn>
                  <a:cxn ang="0">
                    <a:pos x="82" y="21"/>
                  </a:cxn>
                  <a:cxn ang="0">
                    <a:pos x="278" y="0"/>
                  </a:cxn>
                  <a:cxn ang="0">
                    <a:pos x="475" y="21"/>
                  </a:cxn>
                  <a:cxn ang="0">
                    <a:pos x="556" y="71"/>
                  </a:cxn>
                  <a:cxn ang="0">
                    <a:pos x="552" y="85"/>
                  </a:cxn>
                  <a:cxn ang="0">
                    <a:pos x="493" y="116"/>
                  </a:cxn>
                </a:cxnLst>
                <a:pathLst>
                  <a:path w="556" h="116">
                    <a:moveTo>
                      <a:pt x="493" y="116"/>
                    </a:moveTo>
                    <a:cubicBezTo>
                      <a:pt x="487" y="114"/>
                      <a:pt x="481" y="112"/>
                      <a:pt x="475" y="110"/>
                    </a:cubicBezTo>
                    <a:cubicBezTo>
                      <a:pt x="421" y="97"/>
                      <a:pt x="355" y="90"/>
                      <a:pt x="278" y="90"/>
                    </a:cubicBezTo>
                    <a:cubicBezTo>
                      <a:pt x="202" y="90"/>
                      <a:pt x="136" y="97"/>
                      <a:pt x="82" y="110"/>
                    </a:cubicBezTo>
                    <a:cubicBezTo>
                      <a:pt x="75" y="112"/>
                      <a:pt x="69" y="114"/>
                      <a:pt x="63" y="116"/>
                    </a:cubicBezTo>
                    <a:cubicBezTo>
                      <a:pt x="32" y="106"/>
                      <a:pt x="13" y="96"/>
                      <a:pt x="5" y="84"/>
                    </a:cubicBezTo>
                    <a:cubicBezTo>
                      <a:pt x="2" y="80"/>
                      <a:pt x="0" y="75"/>
                      <a:pt x="0" y="71"/>
                    </a:cubicBezTo>
                    <a:cubicBezTo>
                      <a:pt x="0" y="52"/>
                      <a:pt x="27" y="35"/>
                      <a:pt x="82" y="21"/>
                    </a:cubicBezTo>
                    <a:cubicBezTo>
                      <a:pt x="136" y="7"/>
                      <a:pt x="202" y="0"/>
                      <a:pt x="278" y="0"/>
                    </a:cubicBezTo>
                    <a:cubicBezTo>
                      <a:pt x="355" y="0"/>
                      <a:pt x="421" y="7"/>
                      <a:pt x="475" y="21"/>
                    </a:cubicBezTo>
                    <a:cubicBezTo>
                      <a:pt x="529" y="35"/>
                      <a:pt x="556" y="52"/>
                      <a:pt x="556" y="71"/>
                    </a:cubicBezTo>
                    <a:cubicBezTo>
                      <a:pt x="556" y="76"/>
                      <a:pt x="555" y="80"/>
                      <a:pt x="552" y="85"/>
                    </a:cubicBezTo>
                    <a:cubicBezTo>
                      <a:pt x="544" y="96"/>
                      <a:pt x="524" y="106"/>
                      <a:pt x="493" y="116"/>
                    </a:cubicBezTo>
                    <a:close/>
                  </a:path>
                </a:pathLst>
              </a:custGeom>
              <a:solidFill>
                <a:srgbClr val="4F6128"/>
              </a:solidFill>
              <a:ln w="9525">
                <a:noFill/>
              </a:ln>
            </p:spPr>
            <p:txBody>
              <a:bodyPr/>
              <a:p>
                <a:pPr fontAlgn="base"/>
                <a:endParaRPr lang="zh-CN" altLang="en-US" sz="1350" strike="noStrike" noProof="1"/>
              </a:p>
            </p:txBody>
          </p:sp>
          <p:sp>
            <p:nvSpPr>
              <p:cNvPr id="23566" name="Freeform 7"/>
              <p:cNvSpPr/>
              <p:nvPr/>
            </p:nvSpPr>
            <p:spPr>
              <a:xfrm>
                <a:off x="0" y="269875"/>
                <a:ext cx="1577975" cy="48577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5" y="55"/>
                  </a:cxn>
                  <a:cxn ang="0">
                    <a:pos x="117" y="94"/>
                  </a:cxn>
                  <a:cxn ang="0">
                    <a:pos x="123" y="96"/>
                  </a:cxn>
                  <a:cxn ang="0">
                    <a:pos x="400" y="133"/>
                  </a:cxn>
                  <a:cxn ang="0">
                    <a:pos x="678" y="96"/>
                  </a:cxn>
                  <a:cxn ang="0">
                    <a:pos x="683" y="94"/>
                  </a:cxn>
                  <a:cxn ang="0">
                    <a:pos x="765" y="55"/>
                  </a:cxn>
                  <a:cxn ang="0">
                    <a:pos x="800" y="0"/>
                  </a:cxn>
                  <a:cxn ang="0">
                    <a:pos x="800" y="111"/>
                  </a:cxn>
                  <a:cxn ang="0">
                    <a:pos x="683" y="206"/>
                  </a:cxn>
                  <a:cxn ang="0">
                    <a:pos x="400" y="246"/>
                  </a:cxn>
                  <a:cxn ang="0">
                    <a:pos x="117" y="206"/>
                  </a:cxn>
                  <a:cxn ang="0">
                    <a:pos x="0" y="111"/>
                  </a:cxn>
                  <a:cxn ang="0">
                    <a:pos x="0" y="104"/>
                  </a:cxn>
                  <a:cxn ang="0">
                    <a:pos x="0" y="7"/>
                  </a:cxn>
                </a:cxnLst>
                <a:pathLst>
                  <a:path w="800" h="246">
                    <a:moveTo>
                      <a:pt x="0" y="7"/>
                    </a:moveTo>
                    <a:cubicBezTo>
                      <a:pt x="3" y="24"/>
                      <a:pt x="15" y="40"/>
                      <a:pt x="35" y="55"/>
                    </a:cubicBezTo>
                    <a:cubicBezTo>
                      <a:pt x="55" y="69"/>
                      <a:pt x="82" y="82"/>
                      <a:pt x="117" y="94"/>
                    </a:cubicBezTo>
                    <a:cubicBezTo>
                      <a:pt x="119" y="95"/>
                      <a:pt x="121" y="95"/>
                      <a:pt x="123" y="96"/>
                    </a:cubicBezTo>
                    <a:cubicBezTo>
                      <a:pt x="200" y="121"/>
                      <a:pt x="292" y="133"/>
                      <a:pt x="400" y="133"/>
                    </a:cubicBezTo>
                    <a:cubicBezTo>
                      <a:pt x="508" y="133"/>
                      <a:pt x="600" y="121"/>
                      <a:pt x="678" y="96"/>
                    </a:cubicBezTo>
                    <a:cubicBezTo>
                      <a:pt x="679" y="95"/>
                      <a:pt x="681" y="94"/>
                      <a:pt x="683" y="94"/>
                    </a:cubicBezTo>
                    <a:cubicBezTo>
                      <a:pt x="718" y="82"/>
                      <a:pt x="745" y="69"/>
                      <a:pt x="765" y="55"/>
                    </a:cubicBezTo>
                    <a:cubicBezTo>
                      <a:pt x="788" y="38"/>
                      <a:pt x="800" y="20"/>
                      <a:pt x="800" y="0"/>
                    </a:cubicBezTo>
                    <a:cubicBezTo>
                      <a:pt x="800" y="111"/>
                      <a:pt x="800" y="111"/>
                      <a:pt x="800" y="111"/>
                    </a:cubicBezTo>
                    <a:cubicBezTo>
                      <a:pt x="800" y="148"/>
                      <a:pt x="761" y="180"/>
                      <a:pt x="683" y="206"/>
                    </a:cubicBezTo>
                    <a:cubicBezTo>
                      <a:pt x="605" y="233"/>
                      <a:pt x="510" y="246"/>
                      <a:pt x="400" y="246"/>
                    </a:cubicBezTo>
                    <a:cubicBezTo>
                      <a:pt x="289" y="246"/>
                      <a:pt x="195" y="233"/>
                      <a:pt x="117" y="206"/>
                    </a:cubicBezTo>
                    <a:cubicBezTo>
                      <a:pt x="39" y="180"/>
                      <a:pt x="0" y="148"/>
                      <a:pt x="0" y="111"/>
                    </a:cubicBezTo>
                    <a:cubicBezTo>
                      <a:pt x="0" y="109"/>
                      <a:pt x="0" y="106"/>
                      <a:pt x="0" y="104"/>
                    </a:cubicBez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4F6128"/>
              </a:solidFill>
              <a:ln w="9525">
                <a:noFill/>
              </a:ln>
            </p:spPr>
            <p:txBody>
              <a:bodyPr/>
              <a:p>
                <a:pPr fontAlgn="base"/>
                <a:endParaRPr lang="zh-CN" altLang="en-US" sz="1350" strike="noStrike" noProof="1"/>
              </a:p>
            </p:txBody>
          </p:sp>
        </p:grpSp>
        <p:sp>
          <p:nvSpPr>
            <p:cNvPr id="23567" name="Rectangle 53"/>
            <p:cNvSpPr/>
            <p:nvPr/>
          </p:nvSpPr>
          <p:spPr>
            <a:xfrm>
              <a:off x="1140" y="6203"/>
              <a:ext cx="2046" cy="45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t">
              <a:spAutoFit/>
            </a:bodyPr>
            <a:p>
              <a:pPr lvl="0" indent="0" fontAlgn="base"/>
              <a:r>
                <a:rPr lang="zh-CN" altLang="zh-CN" b="1" strike="noStrike" noProof="1" dirty="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Montserrat" charset="0"/>
                </a:rPr>
                <a:t>学生评价</a:t>
              </a:r>
              <a:endParaRPr lang="zh-CN" altLang="zh-CN" b="1" strike="noStrike" noProof="1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ontserrat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2708275" y="4301490"/>
            <a:ext cx="1317625" cy="1758315"/>
            <a:chOff x="5571" y="3179"/>
            <a:chExt cx="2075" cy="2769"/>
          </a:xfrm>
        </p:grpSpPr>
        <p:grpSp>
          <p:nvGrpSpPr>
            <p:cNvPr id="23568" name="组合 11"/>
            <p:cNvGrpSpPr/>
            <p:nvPr/>
          </p:nvGrpSpPr>
          <p:grpSpPr>
            <a:xfrm rot="0">
              <a:off x="5571" y="3179"/>
              <a:ext cx="2075" cy="2011"/>
              <a:chOff x="3330" y="2132"/>
              <a:chExt cx="2485" cy="2133"/>
            </a:xfrm>
          </p:grpSpPr>
          <p:grpSp>
            <p:nvGrpSpPr>
              <p:cNvPr id="23569" name="Group 63"/>
              <p:cNvGrpSpPr/>
              <p:nvPr/>
            </p:nvGrpSpPr>
            <p:grpSpPr>
              <a:xfrm>
                <a:off x="3330" y="3075"/>
                <a:ext cx="2485" cy="1190"/>
                <a:chOff x="0" y="0"/>
                <a:chExt cx="1577975" cy="755650"/>
              </a:xfrm>
            </p:grpSpPr>
            <p:sp>
              <p:nvSpPr>
                <p:cNvPr id="23570" name="Freeform 5"/>
                <p:cNvSpPr>
                  <a:spLocks noEditPoints="1"/>
                </p:cNvSpPr>
                <p:nvPr/>
              </p:nvSpPr>
              <p:spPr>
                <a:xfrm>
                  <a:off x="0" y="0"/>
                  <a:ext cx="1577975" cy="531813"/>
                </a:xfrm>
                <a:custGeom>
                  <a:avLst/>
                  <a:gdLst/>
                  <a:ahLst/>
                  <a:cxnLst>
                    <a:cxn ang="0">
                      <a:pos x="800" y="136"/>
                    </a:cxn>
                    <a:cxn ang="0">
                      <a:pos x="765" y="191"/>
                    </a:cxn>
                    <a:cxn ang="0">
                      <a:pos x="683" y="230"/>
                    </a:cxn>
                    <a:cxn ang="0">
                      <a:pos x="678" y="232"/>
                    </a:cxn>
                    <a:cxn ang="0">
                      <a:pos x="400" y="269"/>
                    </a:cxn>
                    <a:cxn ang="0">
                      <a:pos x="123" y="232"/>
                    </a:cxn>
                    <a:cxn ang="0">
                      <a:pos x="117" y="230"/>
                    </a:cxn>
                    <a:cxn ang="0">
                      <a:pos x="35" y="191"/>
                    </a:cxn>
                    <a:cxn ang="0">
                      <a:pos x="0" y="143"/>
                    </a:cxn>
                    <a:cxn ang="0">
                      <a:pos x="0" y="135"/>
                    </a:cxn>
                    <a:cxn ang="0">
                      <a:pos x="117" y="39"/>
                    </a:cxn>
                    <a:cxn ang="0">
                      <a:pos x="400" y="0"/>
                    </a:cxn>
                    <a:cxn ang="0">
                      <a:pos x="683" y="39"/>
                    </a:cxn>
                    <a:cxn ang="0">
                      <a:pos x="800" y="135"/>
                    </a:cxn>
                    <a:cxn ang="0">
                      <a:pos x="800" y="136"/>
                    </a:cxn>
                    <a:cxn ang="0">
                      <a:pos x="185" y="181"/>
                    </a:cxn>
                    <a:cxn ang="0">
                      <a:pos x="204" y="186"/>
                    </a:cxn>
                    <a:cxn ang="0">
                      <a:pos x="400" y="206"/>
                    </a:cxn>
                    <a:cxn ang="0">
                      <a:pos x="597" y="186"/>
                    </a:cxn>
                    <a:cxn ang="0">
                      <a:pos x="615" y="181"/>
                    </a:cxn>
                    <a:cxn ang="0">
                      <a:pos x="674" y="150"/>
                    </a:cxn>
                    <a:cxn ang="0">
                      <a:pos x="678" y="136"/>
                    </a:cxn>
                    <a:cxn ang="0">
                      <a:pos x="597" y="86"/>
                    </a:cxn>
                    <a:cxn ang="0">
                      <a:pos x="400" y="65"/>
                    </a:cxn>
                    <a:cxn ang="0">
                      <a:pos x="204" y="86"/>
                    </a:cxn>
                    <a:cxn ang="0">
                      <a:pos x="122" y="136"/>
                    </a:cxn>
                    <a:cxn ang="0">
                      <a:pos x="127" y="149"/>
                    </a:cxn>
                    <a:cxn ang="0">
                      <a:pos x="185" y="181"/>
                    </a:cxn>
                  </a:cxnLst>
                  <a:pathLst>
                    <a:path w="800" h="269">
                      <a:moveTo>
                        <a:pt x="800" y="136"/>
                      </a:moveTo>
                      <a:cubicBezTo>
                        <a:pt x="800" y="156"/>
                        <a:pt x="788" y="174"/>
                        <a:pt x="765" y="191"/>
                      </a:cubicBezTo>
                      <a:cubicBezTo>
                        <a:pt x="745" y="205"/>
                        <a:pt x="718" y="218"/>
                        <a:pt x="683" y="230"/>
                      </a:cubicBezTo>
                      <a:cubicBezTo>
                        <a:pt x="681" y="230"/>
                        <a:pt x="679" y="231"/>
                        <a:pt x="678" y="232"/>
                      </a:cubicBezTo>
                      <a:cubicBezTo>
                        <a:pt x="600" y="257"/>
                        <a:pt x="508" y="269"/>
                        <a:pt x="400" y="269"/>
                      </a:cubicBezTo>
                      <a:cubicBezTo>
                        <a:pt x="292" y="269"/>
                        <a:pt x="200" y="257"/>
                        <a:pt x="123" y="232"/>
                      </a:cubicBezTo>
                      <a:cubicBezTo>
                        <a:pt x="121" y="231"/>
                        <a:pt x="119" y="231"/>
                        <a:pt x="117" y="230"/>
                      </a:cubicBezTo>
                      <a:cubicBezTo>
                        <a:pt x="82" y="218"/>
                        <a:pt x="55" y="205"/>
                        <a:pt x="35" y="191"/>
                      </a:cubicBezTo>
                      <a:cubicBezTo>
                        <a:pt x="15" y="176"/>
                        <a:pt x="3" y="160"/>
                        <a:pt x="0" y="143"/>
                      </a:cubicBezTo>
                      <a:cubicBezTo>
                        <a:pt x="0" y="140"/>
                        <a:pt x="0" y="137"/>
                        <a:pt x="0" y="135"/>
                      </a:cubicBezTo>
                      <a:cubicBezTo>
                        <a:pt x="0" y="98"/>
                        <a:pt x="39" y="66"/>
                        <a:pt x="117" y="39"/>
                      </a:cubicBezTo>
                      <a:cubicBezTo>
                        <a:pt x="195" y="13"/>
                        <a:pt x="289" y="0"/>
                        <a:pt x="400" y="0"/>
                      </a:cubicBezTo>
                      <a:cubicBezTo>
                        <a:pt x="510" y="0"/>
                        <a:pt x="605" y="13"/>
                        <a:pt x="683" y="39"/>
                      </a:cubicBezTo>
                      <a:cubicBezTo>
                        <a:pt x="761" y="66"/>
                        <a:pt x="800" y="98"/>
                        <a:pt x="800" y="135"/>
                      </a:cubicBezTo>
                      <a:cubicBezTo>
                        <a:pt x="800" y="135"/>
                        <a:pt x="800" y="135"/>
                        <a:pt x="800" y="136"/>
                      </a:cubicBezTo>
                      <a:close/>
                      <a:moveTo>
                        <a:pt x="185" y="181"/>
                      </a:moveTo>
                      <a:cubicBezTo>
                        <a:pt x="191" y="182"/>
                        <a:pt x="197" y="184"/>
                        <a:pt x="204" y="186"/>
                      </a:cubicBezTo>
                      <a:cubicBezTo>
                        <a:pt x="258" y="200"/>
                        <a:pt x="324" y="206"/>
                        <a:pt x="400" y="206"/>
                      </a:cubicBezTo>
                      <a:cubicBezTo>
                        <a:pt x="477" y="206"/>
                        <a:pt x="543" y="200"/>
                        <a:pt x="597" y="186"/>
                      </a:cubicBezTo>
                      <a:cubicBezTo>
                        <a:pt x="603" y="184"/>
                        <a:pt x="609" y="182"/>
                        <a:pt x="615" y="181"/>
                      </a:cubicBezTo>
                      <a:cubicBezTo>
                        <a:pt x="646" y="171"/>
                        <a:pt x="666" y="161"/>
                        <a:pt x="674" y="150"/>
                      </a:cubicBezTo>
                      <a:cubicBezTo>
                        <a:pt x="677" y="145"/>
                        <a:pt x="678" y="141"/>
                        <a:pt x="678" y="136"/>
                      </a:cubicBezTo>
                      <a:cubicBezTo>
                        <a:pt x="678" y="117"/>
                        <a:pt x="651" y="100"/>
                        <a:pt x="597" y="86"/>
                      </a:cubicBezTo>
                      <a:cubicBezTo>
                        <a:pt x="543" y="72"/>
                        <a:pt x="477" y="65"/>
                        <a:pt x="400" y="65"/>
                      </a:cubicBezTo>
                      <a:cubicBezTo>
                        <a:pt x="324" y="65"/>
                        <a:pt x="258" y="72"/>
                        <a:pt x="204" y="86"/>
                      </a:cubicBezTo>
                      <a:cubicBezTo>
                        <a:pt x="149" y="100"/>
                        <a:pt x="122" y="117"/>
                        <a:pt x="122" y="136"/>
                      </a:cubicBezTo>
                      <a:cubicBezTo>
                        <a:pt x="122" y="140"/>
                        <a:pt x="124" y="145"/>
                        <a:pt x="127" y="149"/>
                      </a:cubicBezTo>
                      <a:cubicBezTo>
                        <a:pt x="135" y="161"/>
                        <a:pt x="154" y="171"/>
                        <a:pt x="185" y="181"/>
                      </a:cubicBezTo>
                      <a:close/>
                    </a:path>
                  </a:pathLst>
                </a:custGeom>
                <a:solidFill>
                  <a:srgbClr val="189A80"/>
                </a:solidFill>
                <a:ln w="9525">
                  <a:noFill/>
                </a:ln>
              </p:spPr>
              <p:txBody>
                <a:bodyPr/>
                <a:p>
                  <a:pPr fontAlgn="base"/>
                  <a:endParaRPr lang="zh-CN" altLang="en-US" sz="1350" strike="noStrike" noProof="1"/>
                </a:p>
              </p:txBody>
            </p:sp>
            <p:sp>
              <p:nvSpPr>
                <p:cNvPr id="23571" name="Freeform 6"/>
                <p:cNvSpPr/>
                <p:nvPr/>
              </p:nvSpPr>
              <p:spPr>
                <a:xfrm>
                  <a:off x="241300" y="128587"/>
                  <a:ext cx="1095375" cy="230188"/>
                </a:xfrm>
                <a:custGeom>
                  <a:avLst/>
                  <a:gdLst/>
                  <a:ahLst/>
                  <a:cxnLst>
                    <a:cxn ang="0">
                      <a:pos x="493" y="116"/>
                    </a:cxn>
                    <a:cxn ang="0">
                      <a:pos x="475" y="110"/>
                    </a:cxn>
                    <a:cxn ang="0">
                      <a:pos x="278" y="90"/>
                    </a:cxn>
                    <a:cxn ang="0">
                      <a:pos x="82" y="110"/>
                    </a:cxn>
                    <a:cxn ang="0">
                      <a:pos x="63" y="116"/>
                    </a:cxn>
                    <a:cxn ang="0">
                      <a:pos x="5" y="84"/>
                    </a:cxn>
                    <a:cxn ang="0">
                      <a:pos x="0" y="71"/>
                    </a:cxn>
                    <a:cxn ang="0">
                      <a:pos x="82" y="21"/>
                    </a:cxn>
                    <a:cxn ang="0">
                      <a:pos x="278" y="0"/>
                    </a:cxn>
                    <a:cxn ang="0">
                      <a:pos x="475" y="21"/>
                    </a:cxn>
                    <a:cxn ang="0">
                      <a:pos x="556" y="71"/>
                    </a:cxn>
                    <a:cxn ang="0">
                      <a:pos x="552" y="85"/>
                    </a:cxn>
                    <a:cxn ang="0">
                      <a:pos x="493" y="116"/>
                    </a:cxn>
                  </a:cxnLst>
                  <a:pathLst>
                    <a:path w="556" h="116">
                      <a:moveTo>
                        <a:pt x="493" y="116"/>
                      </a:moveTo>
                      <a:cubicBezTo>
                        <a:pt x="487" y="114"/>
                        <a:pt x="481" y="112"/>
                        <a:pt x="475" y="110"/>
                      </a:cubicBezTo>
                      <a:cubicBezTo>
                        <a:pt x="421" y="97"/>
                        <a:pt x="355" y="90"/>
                        <a:pt x="278" y="90"/>
                      </a:cubicBezTo>
                      <a:cubicBezTo>
                        <a:pt x="202" y="90"/>
                        <a:pt x="136" y="97"/>
                        <a:pt x="82" y="110"/>
                      </a:cubicBezTo>
                      <a:cubicBezTo>
                        <a:pt x="75" y="112"/>
                        <a:pt x="69" y="114"/>
                        <a:pt x="63" y="116"/>
                      </a:cubicBezTo>
                      <a:cubicBezTo>
                        <a:pt x="32" y="106"/>
                        <a:pt x="13" y="96"/>
                        <a:pt x="5" y="84"/>
                      </a:cubicBezTo>
                      <a:cubicBezTo>
                        <a:pt x="2" y="80"/>
                        <a:pt x="0" y="75"/>
                        <a:pt x="0" y="71"/>
                      </a:cubicBezTo>
                      <a:cubicBezTo>
                        <a:pt x="0" y="52"/>
                        <a:pt x="27" y="35"/>
                        <a:pt x="82" y="21"/>
                      </a:cubicBezTo>
                      <a:cubicBezTo>
                        <a:pt x="136" y="7"/>
                        <a:pt x="202" y="0"/>
                        <a:pt x="278" y="0"/>
                      </a:cubicBezTo>
                      <a:cubicBezTo>
                        <a:pt x="355" y="0"/>
                        <a:pt x="421" y="7"/>
                        <a:pt x="475" y="21"/>
                      </a:cubicBezTo>
                      <a:cubicBezTo>
                        <a:pt x="529" y="35"/>
                        <a:pt x="556" y="52"/>
                        <a:pt x="556" y="71"/>
                      </a:cubicBezTo>
                      <a:cubicBezTo>
                        <a:pt x="556" y="76"/>
                        <a:pt x="555" y="80"/>
                        <a:pt x="552" y="85"/>
                      </a:cubicBezTo>
                      <a:cubicBezTo>
                        <a:pt x="544" y="96"/>
                        <a:pt x="524" y="106"/>
                        <a:pt x="493" y="116"/>
                      </a:cubicBezTo>
                      <a:close/>
                    </a:path>
                  </a:pathLst>
                </a:custGeom>
                <a:solidFill>
                  <a:srgbClr val="0B4D40"/>
                </a:solidFill>
                <a:ln w="9525">
                  <a:noFill/>
                </a:ln>
              </p:spPr>
              <p:txBody>
                <a:bodyPr/>
                <a:p>
                  <a:pPr fontAlgn="base"/>
                  <a:endParaRPr lang="zh-CN" altLang="en-US" sz="1350" strike="noStrike" noProof="1"/>
                </a:p>
              </p:txBody>
            </p:sp>
            <p:sp>
              <p:nvSpPr>
                <p:cNvPr id="23572" name="Freeform 7"/>
                <p:cNvSpPr/>
                <p:nvPr/>
              </p:nvSpPr>
              <p:spPr>
                <a:xfrm>
                  <a:off x="0" y="269875"/>
                  <a:ext cx="1577975" cy="485775"/>
                </a:xfrm>
                <a:custGeom>
                  <a:avLst/>
                  <a:gdLst/>
                  <a:ahLst/>
                  <a:cxnLst>
                    <a:cxn ang="0">
                      <a:pos x="0" y="7"/>
                    </a:cxn>
                    <a:cxn ang="0">
                      <a:pos x="35" y="55"/>
                    </a:cxn>
                    <a:cxn ang="0">
                      <a:pos x="117" y="94"/>
                    </a:cxn>
                    <a:cxn ang="0">
                      <a:pos x="123" y="96"/>
                    </a:cxn>
                    <a:cxn ang="0">
                      <a:pos x="400" y="133"/>
                    </a:cxn>
                    <a:cxn ang="0">
                      <a:pos x="678" y="96"/>
                    </a:cxn>
                    <a:cxn ang="0">
                      <a:pos x="683" y="94"/>
                    </a:cxn>
                    <a:cxn ang="0">
                      <a:pos x="765" y="55"/>
                    </a:cxn>
                    <a:cxn ang="0">
                      <a:pos x="800" y="0"/>
                    </a:cxn>
                    <a:cxn ang="0">
                      <a:pos x="800" y="111"/>
                    </a:cxn>
                    <a:cxn ang="0">
                      <a:pos x="683" y="206"/>
                    </a:cxn>
                    <a:cxn ang="0">
                      <a:pos x="400" y="246"/>
                    </a:cxn>
                    <a:cxn ang="0">
                      <a:pos x="117" y="206"/>
                    </a:cxn>
                    <a:cxn ang="0">
                      <a:pos x="0" y="111"/>
                    </a:cxn>
                    <a:cxn ang="0">
                      <a:pos x="0" y="104"/>
                    </a:cxn>
                    <a:cxn ang="0">
                      <a:pos x="0" y="7"/>
                    </a:cxn>
                  </a:cxnLst>
                  <a:pathLst>
                    <a:path w="800" h="246">
                      <a:moveTo>
                        <a:pt x="0" y="7"/>
                      </a:moveTo>
                      <a:cubicBezTo>
                        <a:pt x="3" y="24"/>
                        <a:pt x="15" y="40"/>
                        <a:pt x="35" y="55"/>
                      </a:cubicBezTo>
                      <a:cubicBezTo>
                        <a:pt x="55" y="69"/>
                        <a:pt x="82" y="82"/>
                        <a:pt x="117" y="94"/>
                      </a:cubicBezTo>
                      <a:cubicBezTo>
                        <a:pt x="119" y="95"/>
                        <a:pt x="121" y="95"/>
                        <a:pt x="123" y="96"/>
                      </a:cubicBezTo>
                      <a:cubicBezTo>
                        <a:pt x="200" y="121"/>
                        <a:pt x="292" y="133"/>
                        <a:pt x="400" y="133"/>
                      </a:cubicBezTo>
                      <a:cubicBezTo>
                        <a:pt x="508" y="133"/>
                        <a:pt x="600" y="121"/>
                        <a:pt x="678" y="96"/>
                      </a:cubicBezTo>
                      <a:cubicBezTo>
                        <a:pt x="679" y="95"/>
                        <a:pt x="681" y="94"/>
                        <a:pt x="683" y="94"/>
                      </a:cubicBezTo>
                      <a:cubicBezTo>
                        <a:pt x="718" y="82"/>
                        <a:pt x="745" y="69"/>
                        <a:pt x="765" y="55"/>
                      </a:cubicBezTo>
                      <a:cubicBezTo>
                        <a:pt x="788" y="38"/>
                        <a:pt x="800" y="20"/>
                        <a:pt x="800" y="0"/>
                      </a:cubicBezTo>
                      <a:cubicBezTo>
                        <a:pt x="800" y="111"/>
                        <a:pt x="800" y="111"/>
                        <a:pt x="800" y="111"/>
                      </a:cubicBezTo>
                      <a:cubicBezTo>
                        <a:pt x="800" y="148"/>
                        <a:pt x="761" y="180"/>
                        <a:pt x="683" y="206"/>
                      </a:cubicBezTo>
                      <a:cubicBezTo>
                        <a:pt x="605" y="233"/>
                        <a:pt x="510" y="246"/>
                        <a:pt x="400" y="246"/>
                      </a:cubicBezTo>
                      <a:cubicBezTo>
                        <a:pt x="289" y="246"/>
                        <a:pt x="195" y="233"/>
                        <a:pt x="117" y="206"/>
                      </a:cubicBezTo>
                      <a:cubicBezTo>
                        <a:pt x="39" y="180"/>
                        <a:pt x="0" y="148"/>
                        <a:pt x="0" y="111"/>
                      </a:cubicBezTo>
                      <a:cubicBezTo>
                        <a:pt x="0" y="109"/>
                        <a:pt x="0" y="106"/>
                        <a:pt x="0" y="104"/>
                      </a:cubicBez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0B4D40"/>
                </a:solidFill>
                <a:ln w="9525">
                  <a:noFill/>
                </a:ln>
              </p:spPr>
              <p:txBody>
                <a:bodyPr/>
                <a:p>
                  <a:pPr fontAlgn="base"/>
                  <a:endParaRPr lang="zh-CN" altLang="en-US" sz="1350" strike="noStrike" noProof="1"/>
                </a:p>
              </p:txBody>
            </p:sp>
          </p:grpSp>
          <p:grpSp>
            <p:nvGrpSpPr>
              <p:cNvPr id="23574" name="Group 279"/>
              <p:cNvGrpSpPr/>
              <p:nvPr/>
            </p:nvGrpSpPr>
            <p:grpSpPr>
              <a:xfrm rot="0">
                <a:off x="3957" y="2132"/>
                <a:ext cx="1232" cy="1230"/>
                <a:chOff x="0" y="0"/>
                <a:chExt cx="877416" cy="877416"/>
              </a:xfrm>
            </p:grpSpPr>
            <p:sp>
              <p:nvSpPr>
                <p:cNvPr id="23575" name="Teardrop 43"/>
                <p:cNvSpPr/>
                <p:nvPr/>
              </p:nvSpPr>
              <p:spPr>
                <a:xfrm rot="8100000">
                  <a:off x="0" y="0"/>
                  <a:ext cx="877416" cy="877416"/>
                </a:xfrm>
                <a:custGeom>
                  <a:avLst/>
                  <a:gdLst/>
                  <a:ahLst/>
                  <a:cxnLst/>
                  <a:pathLst>
                    <a:path w="877416" h="877416">
                      <a:moveTo>
                        <a:pt x="0" y="438708"/>
                      </a:moveTo>
                      <a:cubicBezTo>
                        <a:pt x="0" y="196416"/>
                        <a:pt x="196416" y="0"/>
                        <a:pt x="438708" y="0"/>
                      </a:cubicBezTo>
                      <a:cubicBezTo>
                        <a:pt x="584944" y="0"/>
                        <a:pt x="731180" y="0"/>
                        <a:pt x="877416" y="0"/>
                      </a:cubicBezTo>
                      <a:cubicBezTo>
                        <a:pt x="877416" y="146236"/>
                        <a:pt x="877416" y="292472"/>
                        <a:pt x="877416" y="438708"/>
                      </a:cubicBezTo>
                      <a:cubicBezTo>
                        <a:pt x="877416" y="681000"/>
                        <a:pt x="681000" y="877416"/>
                        <a:pt x="438708" y="877416"/>
                      </a:cubicBezTo>
                      <a:cubicBezTo>
                        <a:pt x="196416" y="877416"/>
                        <a:pt x="0" y="681000"/>
                        <a:pt x="0" y="438708"/>
                      </a:cubicBezTo>
                      <a:close/>
                    </a:path>
                  </a:pathLst>
                </a:custGeom>
                <a:solidFill>
                  <a:srgbClr val="189A80"/>
                </a:solidFill>
                <a:ln w="9525">
                  <a:noFill/>
                </a:ln>
              </p:spPr>
              <p:txBody>
                <a:bodyPr/>
                <a:p>
                  <a:pPr fontAlgn="base"/>
                  <a:endParaRPr lang="zh-CN" altLang="en-US" sz="1350" strike="noStrike" noProof="1"/>
                </a:p>
              </p:txBody>
            </p:sp>
            <p:sp>
              <p:nvSpPr>
                <p:cNvPr id="23576" name="Oval 44"/>
                <p:cNvSpPr/>
                <p:nvPr/>
              </p:nvSpPr>
              <p:spPr>
                <a:xfrm>
                  <a:off x="134469" y="136496"/>
                  <a:ext cx="608478" cy="608478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</a:ln>
              </p:spPr>
              <p:txBody>
                <a:bodyPr lIns="0" tIns="0" rIns="0" bIns="0" anchor="ctr"/>
                <a:p>
                  <a:pPr lvl="0" indent="0" algn="ctr" fontAlgn="base"/>
                  <a:r>
                    <a:rPr lang="en-US" altLang="x-none" sz="1350" b="1" strike="noStrike" noProof="1" dirty="0">
                      <a:solidFill>
                        <a:srgbClr val="5B5B5B"/>
                      </a:solidFill>
                      <a:latin typeface="Agency FB" panose="020B0503020202020204" pitchFamily="2" charset="0"/>
                      <a:ea typeface="微软雅黑" panose="020B0503020204020204" pitchFamily="34" charset="-122"/>
                      <a:cs typeface="+mn-ea"/>
                      <a:sym typeface="Agency FB" panose="020B0503020202020204" pitchFamily="2" charset="0"/>
                    </a:rPr>
                    <a:t>02</a:t>
                  </a:r>
                  <a:endParaRPr lang="zh-CN" altLang="en-US" sz="1350" strike="noStrike" noProof="1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  <p:sp>
          <p:nvSpPr>
            <p:cNvPr id="2" name="Rectangle 53"/>
            <p:cNvSpPr/>
            <p:nvPr/>
          </p:nvSpPr>
          <p:spPr>
            <a:xfrm>
              <a:off x="5835" y="5486"/>
              <a:ext cx="1740" cy="46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t">
              <a:spAutoFit/>
            </a:bodyPr>
            <a:p>
              <a:pPr lvl="0" indent="0" fontAlgn="base"/>
              <a:r>
                <a:rPr lang="zh-CN" altLang="zh-CN" b="1" strike="noStrike" noProof="1" dirty="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Montserrat" charset="0"/>
                </a:rPr>
                <a:t>学校评价</a:t>
              </a:r>
              <a:endParaRPr lang="zh-CN" altLang="zh-CN" b="1" strike="noStrike" noProof="1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ontserrat" charset="0"/>
              </a:endParaRPr>
            </a:p>
          </p:txBody>
        </p:sp>
      </p:grpSp>
      <p:grpSp>
        <p:nvGrpSpPr>
          <p:cNvPr id="14" name="组合 12"/>
          <p:cNvGrpSpPr/>
          <p:nvPr/>
        </p:nvGrpSpPr>
        <p:grpSpPr>
          <a:xfrm rot="0">
            <a:off x="7232015" y="4169410"/>
            <a:ext cx="1341755" cy="1824990"/>
            <a:chOff x="760" y="3810"/>
            <a:chExt cx="2485" cy="2851"/>
          </a:xfrm>
        </p:grpSpPr>
        <p:grpSp>
          <p:nvGrpSpPr>
            <p:cNvPr id="15" name="Group 279"/>
            <p:cNvGrpSpPr/>
            <p:nvPr/>
          </p:nvGrpSpPr>
          <p:grpSpPr>
            <a:xfrm>
              <a:off x="1385" y="3810"/>
              <a:ext cx="1232" cy="1230"/>
              <a:chOff x="0" y="0"/>
              <a:chExt cx="877416" cy="877416"/>
            </a:xfrm>
          </p:grpSpPr>
          <p:sp>
            <p:nvSpPr>
              <p:cNvPr id="16" name="Teardrop 37"/>
              <p:cNvSpPr/>
              <p:nvPr/>
            </p:nvSpPr>
            <p:spPr>
              <a:xfrm rot="8100000">
                <a:off x="0" y="0"/>
                <a:ext cx="877416" cy="877416"/>
              </a:xfrm>
              <a:custGeom>
                <a:avLst/>
                <a:gdLst/>
                <a:ahLst/>
                <a:cxnLst/>
                <a:pathLst>
                  <a:path w="877416" h="877416">
                    <a:moveTo>
                      <a:pt x="0" y="438708"/>
                    </a:moveTo>
                    <a:cubicBezTo>
                      <a:pt x="0" y="196416"/>
                      <a:pt x="196416" y="0"/>
                      <a:pt x="438708" y="0"/>
                    </a:cubicBezTo>
                    <a:cubicBezTo>
                      <a:pt x="584944" y="0"/>
                      <a:pt x="731180" y="0"/>
                      <a:pt x="877416" y="0"/>
                    </a:cubicBezTo>
                    <a:cubicBezTo>
                      <a:pt x="877416" y="146236"/>
                      <a:pt x="877416" y="292472"/>
                      <a:pt x="877416" y="438708"/>
                    </a:cubicBezTo>
                    <a:cubicBezTo>
                      <a:pt x="877416" y="681000"/>
                      <a:pt x="681000" y="877416"/>
                      <a:pt x="438708" y="877416"/>
                    </a:cubicBezTo>
                    <a:cubicBezTo>
                      <a:pt x="196416" y="877416"/>
                      <a:pt x="0" y="681000"/>
                      <a:pt x="0" y="438708"/>
                    </a:cubicBezTo>
                    <a:close/>
                  </a:path>
                </a:pathLst>
              </a:cu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/>
              <a:p>
                <a:pPr fontAlgn="base"/>
                <a:endParaRPr lang="zh-CN" altLang="en-US" sz="1350" strike="noStrike" noProof="1"/>
              </a:p>
            </p:txBody>
          </p:sp>
          <p:sp>
            <p:nvSpPr>
              <p:cNvPr id="17" name="Oval 38"/>
              <p:cNvSpPr/>
              <p:nvPr/>
            </p:nvSpPr>
            <p:spPr>
              <a:xfrm>
                <a:off x="134469" y="136496"/>
                <a:ext cx="608478" cy="60847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lIns="0" tIns="0" rIns="0" bIns="0" anchor="ctr"/>
              <a:p>
                <a:pPr lvl="0" indent="0" algn="ctr" fontAlgn="base"/>
                <a:r>
                  <a:rPr lang="en-US" altLang="x-none" sz="1350" b="1" strike="noStrike" noProof="1" dirty="0">
                    <a:solidFill>
                      <a:srgbClr val="5B5B5B"/>
                    </a:solidFill>
                    <a:latin typeface="Agency FB" panose="020B0503020202020204" pitchFamily="2" charset="0"/>
                    <a:ea typeface="微软雅黑" panose="020B0503020204020204" pitchFamily="34" charset="-122"/>
                    <a:cs typeface="+mn-ea"/>
                    <a:sym typeface="Agency FB" panose="020B0503020202020204" pitchFamily="2" charset="0"/>
                  </a:rPr>
                  <a:t>01</a:t>
                </a:r>
                <a:endParaRPr lang="zh-CN" altLang="en-US" sz="1350" strike="noStrike" noProof="1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18" name="Group 25"/>
            <p:cNvGrpSpPr/>
            <p:nvPr/>
          </p:nvGrpSpPr>
          <p:grpSpPr>
            <a:xfrm>
              <a:off x="760" y="4697"/>
              <a:ext cx="2485" cy="1190"/>
              <a:chOff x="0" y="0"/>
              <a:chExt cx="1577975" cy="755650"/>
            </a:xfrm>
          </p:grpSpPr>
          <p:sp>
            <p:nvSpPr>
              <p:cNvPr id="19" name="Freeform 5"/>
              <p:cNvSpPr>
                <a:spLocks noEditPoints="1"/>
              </p:cNvSpPr>
              <p:nvPr/>
            </p:nvSpPr>
            <p:spPr>
              <a:xfrm>
                <a:off x="0" y="0"/>
                <a:ext cx="1577975" cy="531813"/>
              </a:xfrm>
              <a:custGeom>
                <a:avLst/>
                <a:gdLst/>
                <a:ahLst/>
                <a:cxnLst>
                  <a:cxn ang="0">
                    <a:pos x="800" y="136"/>
                  </a:cxn>
                  <a:cxn ang="0">
                    <a:pos x="765" y="191"/>
                  </a:cxn>
                  <a:cxn ang="0">
                    <a:pos x="683" y="230"/>
                  </a:cxn>
                  <a:cxn ang="0">
                    <a:pos x="678" y="232"/>
                  </a:cxn>
                  <a:cxn ang="0">
                    <a:pos x="400" y="269"/>
                  </a:cxn>
                  <a:cxn ang="0">
                    <a:pos x="123" y="232"/>
                  </a:cxn>
                  <a:cxn ang="0">
                    <a:pos x="117" y="230"/>
                  </a:cxn>
                  <a:cxn ang="0">
                    <a:pos x="35" y="191"/>
                  </a:cxn>
                  <a:cxn ang="0">
                    <a:pos x="0" y="143"/>
                  </a:cxn>
                  <a:cxn ang="0">
                    <a:pos x="0" y="135"/>
                  </a:cxn>
                  <a:cxn ang="0">
                    <a:pos x="117" y="39"/>
                  </a:cxn>
                  <a:cxn ang="0">
                    <a:pos x="400" y="0"/>
                  </a:cxn>
                  <a:cxn ang="0">
                    <a:pos x="683" y="39"/>
                  </a:cxn>
                  <a:cxn ang="0">
                    <a:pos x="800" y="135"/>
                  </a:cxn>
                  <a:cxn ang="0">
                    <a:pos x="800" y="136"/>
                  </a:cxn>
                  <a:cxn ang="0">
                    <a:pos x="185" y="181"/>
                  </a:cxn>
                  <a:cxn ang="0">
                    <a:pos x="204" y="186"/>
                  </a:cxn>
                  <a:cxn ang="0">
                    <a:pos x="400" y="206"/>
                  </a:cxn>
                  <a:cxn ang="0">
                    <a:pos x="597" y="186"/>
                  </a:cxn>
                  <a:cxn ang="0">
                    <a:pos x="615" y="181"/>
                  </a:cxn>
                  <a:cxn ang="0">
                    <a:pos x="674" y="150"/>
                  </a:cxn>
                  <a:cxn ang="0">
                    <a:pos x="678" y="136"/>
                  </a:cxn>
                  <a:cxn ang="0">
                    <a:pos x="597" y="86"/>
                  </a:cxn>
                  <a:cxn ang="0">
                    <a:pos x="400" y="65"/>
                  </a:cxn>
                  <a:cxn ang="0">
                    <a:pos x="204" y="86"/>
                  </a:cxn>
                  <a:cxn ang="0">
                    <a:pos x="122" y="136"/>
                  </a:cxn>
                  <a:cxn ang="0">
                    <a:pos x="127" y="149"/>
                  </a:cxn>
                  <a:cxn ang="0">
                    <a:pos x="185" y="181"/>
                  </a:cxn>
                </a:cxnLst>
                <a:pathLst>
                  <a:path w="800" h="269">
                    <a:moveTo>
                      <a:pt x="800" y="136"/>
                    </a:moveTo>
                    <a:cubicBezTo>
                      <a:pt x="800" y="156"/>
                      <a:pt x="788" y="174"/>
                      <a:pt x="765" y="191"/>
                    </a:cubicBezTo>
                    <a:cubicBezTo>
                      <a:pt x="745" y="205"/>
                      <a:pt x="718" y="218"/>
                      <a:pt x="683" y="230"/>
                    </a:cubicBezTo>
                    <a:cubicBezTo>
                      <a:pt x="681" y="230"/>
                      <a:pt x="679" y="231"/>
                      <a:pt x="678" y="232"/>
                    </a:cubicBezTo>
                    <a:cubicBezTo>
                      <a:pt x="600" y="257"/>
                      <a:pt x="508" y="269"/>
                      <a:pt x="400" y="269"/>
                    </a:cubicBezTo>
                    <a:cubicBezTo>
                      <a:pt x="292" y="269"/>
                      <a:pt x="200" y="257"/>
                      <a:pt x="123" y="232"/>
                    </a:cubicBezTo>
                    <a:cubicBezTo>
                      <a:pt x="121" y="231"/>
                      <a:pt x="119" y="231"/>
                      <a:pt x="117" y="230"/>
                    </a:cubicBezTo>
                    <a:cubicBezTo>
                      <a:pt x="82" y="218"/>
                      <a:pt x="55" y="205"/>
                      <a:pt x="35" y="191"/>
                    </a:cubicBezTo>
                    <a:cubicBezTo>
                      <a:pt x="15" y="176"/>
                      <a:pt x="3" y="160"/>
                      <a:pt x="0" y="143"/>
                    </a:cubicBezTo>
                    <a:cubicBezTo>
                      <a:pt x="0" y="140"/>
                      <a:pt x="0" y="137"/>
                      <a:pt x="0" y="135"/>
                    </a:cubicBezTo>
                    <a:cubicBezTo>
                      <a:pt x="0" y="98"/>
                      <a:pt x="39" y="66"/>
                      <a:pt x="117" y="39"/>
                    </a:cubicBezTo>
                    <a:cubicBezTo>
                      <a:pt x="195" y="13"/>
                      <a:pt x="289" y="0"/>
                      <a:pt x="400" y="0"/>
                    </a:cubicBezTo>
                    <a:cubicBezTo>
                      <a:pt x="510" y="0"/>
                      <a:pt x="605" y="13"/>
                      <a:pt x="683" y="39"/>
                    </a:cubicBezTo>
                    <a:cubicBezTo>
                      <a:pt x="761" y="66"/>
                      <a:pt x="800" y="98"/>
                      <a:pt x="800" y="135"/>
                    </a:cubicBezTo>
                    <a:cubicBezTo>
                      <a:pt x="800" y="135"/>
                      <a:pt x="800" y="135"/>
                      <a:pt x="800" y="136"/>
                    </a:cubicBezTo>
                    <a:close/>
                    <a:moveTo>
                      <a:pt x="185" y="181"/>
                    </a:moveTo>
                    <a:cubicBezTo>
                      <a:pt x="191" y="182"/>
                      <a:pt x="197" y="184"/>
                      <a:pt x="204" y="186"/>
                    </a:cubicBezTo>
                    <a:cubicBezTo>
                      <a:pt x="258" y="200"/>
                      <a:pt x="324" y="206"/>
                      <a:pt x="400" y="206"/>
                    </a:cubicBezTo>
                    <a:cubicBezTo>
                      <a:pt x="477" y="206"/>
                      <a:pt x="543" y="200"/>
                      <a:pt x="597" y="186"/>
                    </a:cubicBezTo>
                    <a:cubicBezTo>
                      <a:pt x="603" y="184"/>
                      <a:pt x="609" y="182"/>
                      <a:pt x="615" y="181"/>
                    </a:cubicBezTo>
                    <a:cubicBezTo>
                      <a:pt x="646" y="171"/>
                      <a:pt x="666" y="161"/>
                      <a:pt x="674" y="150"/>
                    </a:cubicBezTo>
                    <a:cubicBezTo>
                      <a:pt x="677" y="145"/>
                      <a:pt x="678" y="141"/>
                      <a:pt x="678" y="136"/>
                    </a:cubicBezTo>
                    <a:cubicBezTo>
                      <a:pt x="678" y="117"/>
                      <a:pt x="651" y="100"/>
                      <a:pt x="597" y="86"/>
                    </a:cubicBezTo>
                    <a:cubicBezTo>
                      <a:pt x="543" y="72"/>
                      <a:pt x="477" y="65"/>
                      <a:pt x="400" y="65"/>
                    </a:cubicBezTo>
                    <a:cubicBezTo>
                      <a:pt x="324" y="65"/>
                      <a:pt x="258" y="72"/>
                      <a:pt x="204" y="86"/>
                    </a:cubicBezTo>
                    <a:cubicBezTo>
                      <a:pt x="149" y="100"/>
                      <a:pt x="122" y="117"/>
                      <a:pt x="122" y="136"/>
                    </a:cubicBezTo>
                    <a:cubicBezTo>
                      <a:pt x="122" y="140"/>
                      <a:pt x="124" y="145"/>
                      <a:pt x="127" y="149"/>
                    </a:cubicBezTo>
                    <a:cubicBezTo>
                      <a:pt x="135" y="161"/>
                      <a:pt x="154" y="171"/>
                      <a:pt x="185" y="181"/>
                    </a:cubicBezTo>
                    <a:close/>
                  </a:path>
                </a:pathLst>
              </a:cu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/>
              <a:p>
                <a:pPr fontAlgn="base"/>
                <a:endParaRPr lang="zh-CN" altLang="en-US" sz="1350" strike="noStrike" noProof="1"/>
              </a:p>
            </p:txBody>
          </p:sp>
          <p:sp>
            <p:nvSpPr>
              <p:cNvPr id="20" name="Freeform 6"/>
              <p:cNvSpPr/>
              <p:nvPr/>
            </p:nvSpPr>
            <p:spPr>
              <a:xfrm>
                <a:off x="241300" y="128587"/>
                <a:ext cx="1095375" cy="230188"/>
              </a:xfrm>
              <a:custGeom>
                <a:avLst/>
                <a:gdLst/>
                <a:ahLst/>
                <a:cxnLst>
                  <a:cxn ang="0">
                    <a:pos x="493" y="116"/>
                  </a:cxn>
                  <a:cxn ang="0">
                    <a:pos x="475" y="110"/>
                  </a:cxn>
                  <a:cxn ang="0">
                    <a:pos x="278" y="90"/>
                  </a:cxn>
                  <a:cxn ang="0">
                    <a:pos x="82" y="110"/>
                  </a:cxn>
                  <a:cxn ang="0">
                    <a:pos x="63" y="116"/>
                  </a:cxn>
                  <a:cxn ang="0">
                    <a:pos x="5" y="84"/>
                  </a:cxn>
                  <a:cxn ang="0">
                    <a:pos x="0" y="71"/>
                  </a:cxn>
                  <a:cxn ang="0">
                    <a:pos x="82" y="21"/>
                  </a:cxn>
                  <a:cxn ang="0">
                    <a:pos x="278" y="0"/>
                  </a:cxn>
                  <a:cxn ang="0">
                    <a:pos x="475" y="21"/>
                  </a:cxn>
                  <a:cxn ang="0">
                    <a:pos x="556" y="71"/>
                  </a:cxn>
                  <a:cxn ang="0">
                    <a:pos x="552" y="85"/>
                  </a:cxn>
                  <a:cxn ang="0">
                    <a:pos x="493" y="116"/>
                  </a:cxn>
                </a:cxnLst>
                <a:pathLst>
                  <a:path w="556" h="116">
                    <a:moveTo>
                      <a:pt x="493" y="116"/>
                    </a:moveTo>
                    <a:cubicBezTo>
                      <a:pt x="487" y="114"/>
                      <a:pt x="481" y="112"/>
                      <a:pt x="475" y="110"/>
                    </a:cubicBezTo>
                    <a:cubicBezTo>
                      <a:pt x="421" y="97"/>
                      <a:pt x="355" y="90"/>
                      <a:pt x="278" y="90"/>
                    </a:cubicBezTo>
                    <a:cubicBezTo>
                      <a:pt x="202" y="90"/>
                      <a:pt x="136" y="97"/>
                      <a:pt x="82" y="110"/>
                    </a:cubicBezTo>
                    <a:cubicBezTo>
                      <a:pt x="75" y="112"/>
                      <a:pt x="69" y="114"/>
                      <a:pt x="63" y="116"/>
                    </a:cubicBezTo>
                    <a:cubicBezTo>
                      <a:pt x="32" y="106"/>
                      <a:pt x="13" y="96"/>
                      <a:pt x="5" y="84"/>
                    </a:cubicBezTo>
                    <a:cubicBezTo>
                      <a:pt x="2" y="80"/>
                      <a:pt x="0" y="75"/>
                      <a:pt x="0" y="71"/>
                    </a:cubicBezTo>
                    <a:cubicBezTo>
                      <a:pt x="0" y="52"/>
                      <a:pt x="27" y="35"/>
                      <a:pt x="82" y="21"/>
                    </a:cubicBezTo>
                    <a:cubicBezTo>
                      <a:pt x="136" y="7"/>
                      <a:pt x="202" y="0"/>
                      <a:pt x="278" y="0"/>
                    </a:cubicBezTo>
                    <a:cubicBezTo>
                      <a:pt x="355" y="0"/>
                      <a:pt x="421" y="7"/>
                      <a:pt x="475" y="21"/>
                    </a:cubicBezTo>
                    <a:cubicBezTo>
                      <a:pt x="529" y="35"/>
                      <a:pt x="556" y="52"/>
                      <a:pt x="556" y="71"/>
                    </a:cubicBezTo>
                    <a:cubicBezTo>
                      <a:pt x="556" y="76"/>
                      <a:pt x="555" y="80"/>
                      <a:pt x="552" y="85"/>
                    </a:cubicBezTo>
                    <a:cubicBezTo>
                      <a:pt x="544" y="96"/>
                      <a:pt x="524" y="106"/>
                      <a:pt x="493" y="116"/>
                    </a:cubicBezTo>
                    <a:close/>
                  </a:path>
                </a:pathLst>
              </a:cu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/>
              <a:p>
                <a:pPr fontAlgn="base"/>
                <a:endParaRPr lang="zh-CN" altLang="en-US" sz="1350" strike="noStrike" noProof="1"/>
              </a:p>
            </p:txBody>
          </p:sp>
          <p:sp>
            <p:nvSpPr>
              <p:cNvPr id="21" name="Freeform 7"/>
              <p:cNvSpPr/>
              <p:nvPr/>
            </p:nvSpPr>
            <p:spPr>
              <a:xfrm>
                <a:off x="0" y="269875"/>
                <a:ext cx="1577975" cy="48577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5" y="55"/>
                  </a:cxn>
                  <a:cxn ang="0">
                    <a:pos x="117" y="94"/>
                  </a:cxn>
                  <a:cxn ang="0">
                    <a:pos x="123" y="96"/>
                  </a:cxn>
                  <a:cxn ang="0">
                    <a:pos x="400" y="133"/>
                  </a:cxn>
                  <a:cxn ang="0">
                    <a:pos x="678" y="96"/>
                  </a:cxn>
                  <a:cxn ang="0">
                    <a:pos x="683" y="94"/>
                  </a:cxn>
                  <a:cxn ang="0">
                    <a:pos x="765" y="55"/>
                  </a:cxn>
                  <a:cxn ang="0">
                    <a:pos x="800" y="0"/>
                  </a:cxn>
                  <a:cxn ang="0">
                    <a:pos x="800" y="111"/>
                  </a:cxn>
                  <a:cxn ang="0">
                    <a:pos x="683" y="206"/>
                  </a:cxn>
                  <a:cxn ang="0">
                    <a:pos x="400" y="246"/>
                  </a:cxn>
                  <a:cxn ang="0">
                    <a:pos x="117" y="206"/>
                  </a:cxn>
                  <a:cxn ang="0">
                    <a:pos x="0" y="111"/>
                  </a:cxn>
                  <a:cxn ang="0">
                    <a:pos x="0" y="104"/>
                  </a:cxn>
                  <a:cxn ang="0">
                    <a:pos x="0" y="7"/>
                  </a:cxn>
                </a:cxnLst>
                <a:pathLst>
                  <a:path w="800" h="246">
                    <a:moveTo>
                      <a:pt x="0" y="7"/>
                    </a:moveTo>
                    <a:cubicBezTo>
                      <a:pt x="3" y="24"/>
                      <a:pt x="15" y="40"/>
                      <a:pt x="35" y="55"/>
                    </a:cubicBezTo>
                    <a:cubicBezTo>
                      <a:pt x="55" y="69"/>
                      <a:pt x="82" y="82"/>
                      <a:pt x="117" y="94"/>
                    </a:cubicBezTo>
                    <a:cubicBezTo>
                      <a:pt x="119" y="95"/>
                      <a:pt x="121" y="95"/>
                      <a:pt x="123" y="96"/>
                    </a:cubicBezTo>
                    <a:cubicBezTo>
                      <a:pt x="200" y="121"/>
                      <a:pt x="292" y="133"/>
                      <a:pt x="400" y="133"/>
                    </a:cubicBezTo>
                    <a:cubicBezTo>
                      <a:pt x="508" y="133"/>
                      <a:pt x="600" y="121"/>
                      <a:pt x="678" y="96"/>
                    </a:cubicBezTo>
                    <a:cubicBezTo>
                      <a:pt x="679" y="95"/>
                      <a:pt x="681" y="94"/>
                      <a:pt x="683" y="94"/>
                    </a:cubicBezTo>
                    <a:cubicBezTo>
                      <a:pt x="718" y="82"/>
                      <a:pt x="745" y="69"/>
                      <a:pt x="765" y="55"/>
                    </a:cubicBezTo>
                    <a:cubicBezTo>
                      <a:pt x="788" y="38"/>
                      <a:pt x="800" y="20"/>
                      <a:pt x="800" y="0"/>
                    </a:cubicBezTo>
                    <a:cubicBezTo>
                      <a:pt x="800" y="111"/>
                      <a:pt x="800" y="111"/>
                      <a:pt x="800" y="111"/>
                    </a:cubicBezTo>
                    <a:cubicBezTo>
                      <a:pt x="800" y="148"/>
                      <a:pt x="761" y="180"/>
                      <a:pt x="683" y="206"/>
                    </a:cubicBezTo>
                    <a:cubicBezTo>
                      <a:pt x="605" y="233"/>
                      <a:pt x="510" y="246"/>
                      <a:pt x="400" y="246"/>
                    </a:cubicBezTo>
                    <a:cubicBezTo>
                      <a:pt x="289" y="246"/>
                      <a:pt x="195" y="233"/>
                      <a:pt x="117" y="206"/>
                    </a:cubicBezTo>
                    <a:cubicBezTo>
                      <a:pt x="39" y="180"/>
                      <a:pt x="0" y="148"/>
                      <a:pt x="0" y="111"/>
                    </a:cubicBezTo>
                    <a:cubicBezTo>
                      <a:pt x="0" y="109"/>
                      <a:pt x="0" y="106"/>
                      <a:pt x="0" y="104"/>
                    </a:cubicBezTo>
                    <a:lnTo>
                      <a:pt x="0" y="7"/>
                    </a:lnTo>
                    <a:close/>
                  </a:path>
                </a:pathLst>
              </a:cu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/>
              <a:p>
                <a:pPr fontAlgn="base"/>
                <a:endParaRPr lang="zh-CN" altLang="en-US" sz="1350" strike="noStrike" noProof="1"/>
              </a:p>
            </p:txBody>
          </p:sp>
        </p:grpSp>
        <p:sp>
          <p:nvSpPr>
            <p:cNvPr id="22" name="Rectangle 53"/>
            <p:cNvSpPr/>
            <p:nvPr/>
          </p:nvSpPr>
          <p:spPr>
            <a:xfrm>
              <a:off x="1140" y="6203"/>
              <a:ext cx="2046" cy="45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t">
              <a:spAutoFit/>
            </a:bodyPr>
            <a:p>
              <a:pPr lvl="0" indent="0" fontAlgn="base"/>
              <a:r>
                <a:rPr lang="zh-CN" altLang="zh-CN" b="1" strike="noStrike" noProof="1" dirty="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Montserrat" charset="0"/>
                </a:rPr>
                <a:t>过程评价</a:t>
              </a:r>
              <a:endParaRPr lang="zh-CN" altLang="zh-CN" b="1" strike="noStrike" noProof="1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ontserrat" charset="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9767570" y="4220845"/>
            <a:ext cx="1317625" cy="1758315"/>
            <a:chOff x="5571" y="3179"/>
            <a:chExt cx="2075" cy="2769"/>
          </a:xfrm>
        </p:grpSpPr>
        <p:grpSp>
          <p:nvGrpSpPr>
            <p:cNvPr id="24" name="组合 11"/>
            <p:cNvGrpSpPr/>
            <p:nvPr/>
          </p:nvGrpSpPr>
          <p:grpSpPr>
            <a:xfrm rot="0">
              <a:off x="5571" y="3179"/>
              <a:ext cx="2075" cy="2011"/>
              <a:chOff x="3330" y="2132"/>
              <a:chExt cx="2485" cy="2133"/>
            </a:xfrm>
          </p:grpSpPr>
          <p:grpSp>
            <p:nvGrpSpPr>
              <p:cNvPr id="25" name="Group 63"/>
              <p:cNvGrpSpPr/>
              <p:nvPr/>
            </p:nvGrpSpPr>
            <p:grpSpPr>
              <a:xfrm>
                <a:off x="3330" y="3075"/>
                <a:ext cx="2485" cy="1190"/>
                <a:chOff x="0" y="0"/>
                <a:chExt cx="1577975" cy="755650"/>
              </a:xfrm>
            </p:grpSpPr>
            <p:sp>
              <p:nvSpPr>
                <p:cNvPr id="26" name="Freeform 5"/>
                <p:cNvSpPr>
                  <a:spLocks noEditPoints="1"/>
                </p:cNvSpPr>
                <p:nvPr/>
              </p:nvSpPr>
              <p:spPr>
                <a:xfrm>
                  <a:off x="0" y="0"/>
                  <a:ext cx="1577975" cy="531813"/>
                </a:xfrm>
                <a:custGeom>
                  <a:avLst/>
                  <a:gdLst/>
                  <a:ahLst/>
                  <a:cxnLst>
                    <a:cxn ang="0">
                      <a:pos x="800" y="136"/>
                    </a:cxn>
                    <a:cxn ang="0">
                      <a:pos x="765" y="191"/>
                    </a:cxn>
                    <a:cxn ang="0">
                      <a:pos x="683" y="230"/>
                    </a:cxn>
                    <a:cxn ang="0">
                      <a:pos x="678" y="232"/>
                    </a:cxn>
                    <a:cxn ang="0">
                      <a:pos x="400" y="269"/>
                    </a:cxn>
                    <a:cxn ang="0">
                      <a:pos x="123" y="232"/>
                    </a:cxn>
                    <a:cxn ang="0">
                      <a:pos x="117" y="230"/>
                    </a:cxn>
                    <a:cxn ang="0">
                      <a:pos x="35" y="191"/>
                    </a:cxn>
                    <a:cxn ang="0">
                      <a:pos x="0" y="143"/>
                    </a:cxn>
                    <a:cxn ang="0">
                      <a:pos x="0" y="135"/>
                    </a:cxn>
                    <a:cxn ang="0">
                      <a:pos x="117" y="39"/>
                    </a:cxn>
                    <a:cxn ang="0">
                      <a:pos x="400" y="0"/>
                    </a:cxn>
                    <a:cxn ang="0">
                      <a:pos x="683" y="39"/>
                    </a:cxn>
                    <a:cxn ang="0">
                      <a:pos x="800" y="135"/>
                    </a:cxn>
                    <a:cxn ang="0">
                      <a:pos x="800" y="136"/>
                    </a:cxn>
                    <a:cxn ang="0">
                      <a:pos x="185" y="181"/>
                    </a:cxn>
                    <a:cxn ang="0">
                      <a:pos x="204" y="186"/>
                    </a:cxn>
                    <a:cxn ang="0">
                      <a:pos x="400" y="206"/>
                    </a:cxn>
                    <a:cxn ang="0">
                      <a:pos x="597" y="186"/>
                    </a:cxn>
                    <a:cxn ang="0">
                      <a:pos x="615" y="181"/>
                    </a:cxn>
                    <a:cxn ang="0">
                      <a:pos x="674" y="150"/>
                    </a:cxn>
                    <a:cxn ang="0">
                      <a:pos x="678" y="136"/>
                    </a:cxn>
                    <a:cxn ang="0">
                      <a:pos x="597" y="86"/>
                    </a:cxn>
                    <a:cxn ang="0">
                      <a:pos x="400" y="65"/>
                    </a:cxn>
                    <a:cxn ang="0">
                      <a:pos x="204" y="86"/>
                    </a:cxn>
                    <a:cxn ang="0">
                      <a:pos x="122" y="136"/>
                    </a:cxn>
                    <a:cxn ang="0">
                      <a:pos x="127" y="149"/>
                    </a:cxn>
                    <a:cxn ang="0">
                      <a:pos x="185" y="181"/>
                    </a:cxn>
                  </a:cxnLst>
                  <a:pathLst>
                    <a:path w="800" h="269">
                      <a:moveTo>
                        <a:pt x="800" y="136"/>
                      </a:moveTo>
                      <a:cubicBezTo>
                        <a:pt x="800" y="156"/>
                        <a:pt x="788" y="174"/>
                        <a:pt x="765" y="191"/>
                      </a:cubicBezTo>
                      <a:cubicBezTo>
                        <a:pt x="745" y="205"/>
                        <a:pt x="718" y="218"/>
                        <a:pt x="683" y="230"/>
                      </a:cubicBezTo>
                      <a:cubicBezTo>
                        <a:pt x="681" y="230"/>
                        <a:pt x="679" y="231"/>
                        <a:pt x="678" y="232"/>
                      </a:cubicBezTo>
                      <a:cubicBezTo>
                        <a:pt x="600" y="257"/>
                        <a:pt x="508" y="269"/>
                        <a:pt x="400" y="269"/>
                      </a:cubicBezTo>
                      <a:cubicBezTo>
                        <a:pt x="292" y="269"/>
                        <a:pt x="200" y="257"/>
                        <a:pt x="123" y="232"/>
                      </a:cubicBezTo>
                      <a:cubicBezTo>
                        <a:pt x="121" y="231"/>
                        <a:pt x="119" y="231"/>
                        <a:pt x="117" y="230"/>
                      </a:cubicBezTo>
                      <a:cubicBezTo>
                        <a:pt x="82" y="218"/>
                        <a:pt x="55" y="205"/>
                        <a:pt x="35" y="191"/>
                      </a:cubicBezTo>
                      <a:cubicBezTo>
                        <a:pt x="15" y="176"/>
                        <a:pt x="3" y="160"/>
                        <a:pt x="0" y="143"/>
                      </a:cubicBezTo>
                      <a:cubicBezTo>
                        <a:pt x="0" y="140"/>
                        <a:pt x="0" y="137"/>
                        <a:pt x="0" y="135"/>
                      </a:cubicBezTo>
                      <a:cubicBezTo>
                        <a:pt x="0" y="98"/>
                        <a:pt x="39" y="66"/>
                        <a:pt x="117" y="39"/>
                      </a:cubicBezTo>
                      <a:cubicBezTo>
                        <a:pt x="195" y="13"/>
                        <a:pt x="289" y="0"/>
                        <a:pt x="400" y="0"/>
                      </a:cubicBezTo>
                      <a:cubicBezTo>
                        <a:pt x="510" y="0"/>
                        <a:pt x="605" y="13"/>
                        <a:pt x="683" y="39"/>
                      </a:cubicBezTo>
                      <a:cubicBezTo>
                        <a:pt x="761" y="66"/>
                        <a:pt x="800" y="98"/>
                        <a:pt x="800" y="135"/>
                      </a:cubicBezTo>
                      <a:cubicBezTo>
                        <a:pt x="800" y="135"/>
                        <a:pt x="800" y="135"/>
                        <a:pt x="800" y="136"/>
                      </a:cubicBezTo>
                      <a:close/>
                      <a:moveTo>
                        <a:pt x="185" y="181"/>
                      </a:moveTo>
                      <a:cubicBezTo>
                        <a:pt x="191" y="182"/>
                        <a:pt x="197" y="184"/>
                        <a:pt x="204" y="186"/>
                      </a:cubicBezTo>
                      <a:cubicBezTo>
                        <a:pt x="258" y="200"/>
                        <a:pt x="324" y="206"/>
                        <a:pt x="400" y="206"/>
                      </a:cubicBezTo>
                      <a:cubicBezTo>
                        <a:pt x="477" y="206"/>
                        <a:pt x="543" y="200"/>
                        <a:pt x="597" y="186"/>
                      </a:cubicBezTo>
                      <a:cubicBezTo>
                        <a:pt x="603" y="184"/>
                        <a:pt x="609" y="182"/>
                        <a:pt x="615" y="181"/>
                      </a:cubicBezTo>
                      <a:cubicBezTo>
                        <a:pt x="646" y="171"/>
                        <a:pt x="666" y="161"/>
                        <a:pt x="674" y="150"/>
                      </a:cubicBezTo>
                      <a:cubicBezTo>
                        <a:pt x="677" y="145"/>
                        <a:pt x="678" y="141"/>
                        <a:pt x="678" y="136"/>
                      </a:cubicBezTo>
                      <a:cubicBezTo>
                        <a:pt x="678" y="117"/>
                        <a:pt x="651" y="100"/>
                        <a:pt x="597" y="86"/>
                      </a:cubicBezTo>
                      <a:cubicBezTo>
                        <a:pt x="543" y="72"/>
                        <a:pt x="477" y="65"/>
                        <a:pt x="400" y="65"/>
                      </a:cubicBezTo>
                      <a:cubicBezTo>
                        <a:pt x="324" y="65"/>
                        <a:pt x="258" y="72"/>
                        <a:pt x="204" y="86"/>
                      </a:cubicBezTo>
                      <a:cubicBezTo>
                        <a:pt x="149" y="100"/>
                        <a:pt x="122" y="117"/>
                        <a:pt x="122" y="136"/>
                      </a:cubicBezTo>
                      <a:cubicBezTo>
                        <a:pt x="122" y="140"/>
                        <a:pt x="124" y="145"/>
                        <a:pt x="127" y="149"/>
                      </a:cubicBezTo>
                      <a:cubicBezTo>
                        <a:pt x="135" y="161"/>
                        <a:pt x="154" y="171"/>
                        <a:pt x="185" y="181"/>
                      </a:cubicBezTo>
                      <a:close/>
                    </a:path>
                  </a:pathLst>
                </a:custGeom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/>
                <a:p>
                  <a:pPr fontAlgn="base"/>
                  <a:endParaRPr lang="zh-CN" altLang="en-US" sz="1350" strike="noStrike" noProof="1"/>
                </a:p>
              </p:txBody>
            </p:sp>
            <p:sp>
              <p:nvSpPr>
                <p:cNvPr id="28" name="Freeform 6"/>
                <p:cNvSpPr/>
                <p:nvPr/>
              </p:nvSpPr>
              <p:spPr>
                <a:xfrm>
                  <a:off x="241300" y="128587"/>
                  <a:ext cx="1095375" cy="230188"/>
                </a:xfrm>
                <a:custGeom>
                  <a:avLst/>
                  <a:gdLst/>
                  <a:ahLst/>
                  <a:cxnLst>
                    <a:cxn ang="0">
                      <a:pos x="493" y="116"/>
                    </a:cxn>
                    <a:cxn ang="0">
                      <a:pos x="475" y="110"/>
                    </a:cxn>
                    <a:cxn ang="0">
                      <a:pos x="278" y="90"/>
                    </a:cxn>
                    <a:cxn ang="0">
                      <a:pos x="82" y="110"/>
                    </a:cxn>
                    <a:cxn ang="0">
                      <a:pos x="63" y="116"/>
                    </a:cxn>
                    <a:cxn ang="0">
                      <a:pos x="5" y="84"/>
                    </a:cxn>
                    <a:cxn ang="0">
                      <a:pos x="0" y="71"/>
                    </a:cxn>
                    <a:cxn ang="0">
                      <a:pos x="82" y="21"/>
                    </a:cxn>
                    <a:cxn ang="0">
                      <a:pos x="278" y="0"/>
                    </a:cxn>
                    <a:cxn ang="0">
                      <a:pos x="475" y="21"/>
                    </a:cxn>
                    <a:cxn ang="0">
                      <a:pos x="556" y="71"/>
                    </a:cxn>
                    <a:cxn ang="0">
                      <a:pos x="552" y="85"/>
                    </a:cxn>
                    <a:cxn ang="0">
                      <a:pos x="493" y="116"/>
                    </a:cxn>
                  </a:cxnLst>
                  <a:pathLst>
                    <a:path w="556" h="116">
                      <a:moveTo>
                        <a:pt x="493" y="116"/>
                      </a:moveTo>
                      <a:cubicBezTo>
                        <a:pt x="487" y="114"/>
                        <a:pt x="481" y="112"/>
                        <a:pt x="475" y="110"/>
                      </a:cubicBezTo>
                      <a:cubicBezTo>
                        <a:pt x="421" y="97"/>
                        <a:pt x="355" y="90"/>
                        <a:pt x="278" y="90"/>
                      </a:cubicBezTo>
                      <a:cubicBezTo>
                        <a:pt x="202" y="90"/>
                        <a:pt x="136" y="97"/>
                        <a:pt x="82" y="110"/>
                      </a:cubicBezTo>
                      <a:cubicBezTo>
                        <a:pt x="75" y="112"/>
                        <a:pt x="69" y="114"/>
                        <a:pt x="63" y="116"/>
                      </a:cubicBezTo>
                      <a:cubicBezTo>
                        <a:pt x="32" y="106"/>
                        <a:pt x="13" y="96"/>
                        <a:pt x="5" y="84"/>
                      </a:cubicBezTo>
                      <a:cubicBezTo>
                        <a:pt x="2" y="80"/>
                        <a:pt x="0" y="75"/>
                        <a:pt x="0" y="71"/>
                      </a:cubicBezTo>
                      <a:cubicBezTo>
                        <a:pt x="0" y="52"/>
                        <a:pt x="27" y="35"/>
                        <a:pt x="82" y="21"/>
                      </a:cubicBezTo>
                      <a:cubicBezTo>
                        <a:pt x="136" y="7"/>
                        <a:pt x="202" y="0"/>
                        <a:pt x="278" y="0"/>
                      </a:cubicBezTo>
                      <a:cubicBezTo>
                        <a:pt x="355" y="0"/>
                        <a:pt x="421" y="7"/>
                        <a:pt x="475" y="21"/>
                      </a:cubicBezTo>
                      <a:cubicBezTo>
                        <a:pt x="529" y="35"/>
                        <a:pt x="556" y="52"/>
                        <a:pt x="556" y="71"/>
                      </a:cubicBezTo>
                      <a:cubicBezTo>
                        <a:pt x="556" y="76"/>
                        <a:pt x="555" y="80"/>
                        <a:pt x="552" y="85"/>
                      </a:cubicBezTo>
                      <a:cubicBezTo>
                        <a:pt x="544" y="96"/>
                        <a:pt x="524" y="106"/>
                        <a:pt x="493" y="116"/>
                      </a:cubicBezTo>
                      <a:close/>
                    </a:path>
                  </a:pathLst>
                </a:custGeom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/>
                <a:p>
                  <a:pPr fontAlgn="base"/>
                  <a:endParaRPr lang="zh-CN" altLang="en-US" sz="1350" strike="noStrike" noProof="1"/>
                </a:p>
              </p:txBody>
            </p:sp>
            <p:sp>
              <p:nvSpPr>
                <p:cNvPr id="29" name="Freeform 7"/>
                <p:cNvSpPr/>
                <p:nvPr/>
              </p:nvSpPr>
              <p:spPr>
                <a:xfrm>
                  <a:off x="0" y="269875"/>
                  <a:ext cx="1577975" cy="485775"/>
                </a:xfrm>
                <a:custGeom>
                  <a:avLst/>
                  <a:gdLst/>
                  <a:ahLst/>
                  <a:cxnLst>
                    <a:cxn ang="0">
                      <a:pos x="0" y="7"/>
                    </a:cxn>
                    <a:cxn ang="0">
                      <a:pos x="35" y="55"/>
                    </a:cxn>
                    <a:cxn ang="0">
                      <a:pos x="117" y="94"/>
                    </a:cxn>
                    <a:cxn ang="0">
                      <a:pos x="123" y="96"/>
                    </a:cxn>
                    <a:cxn ang="0">
                      <a:pos x="400" y="133"/>
                    </a:cxn>
                    <a:cxn ang="0">
                      <a:pos x="678" y="96"/>
                    </a:cxn>
                    <a:cxn ang="0">
                      <a:pos x="683" y="94"/>
                    </a:cxn>
                    <a:cxn ang="0">
                      <a:pos x="765" y="55"/>
                    </a:cxn>
                    <a:cxn ang="0">
                      <a:pos x="800" y="0"/>
                    </a:cxn>
                    <a:cxn ang="0">
                      <a:pos x="800" y="111"/>
                    </a:cxn>
                    <a:cxn ang="0">
                      <a:pos x="683" y="206"/>
                    </a:cxn>
                    <a:cxn ang="0">
                      <a:pos x="400" y="246"/>
                    </a:cxn>
                    <a:cxn ang="0">
                      <a:pos x="117" y="206"/>
                    </a:cxn>
                    <a:cxn ang="0">
                      <a:pos x="0" y="111"/>
                    </a:cxn>
                    <a:cxn ang="0">
                      <a:pos x="0" y="104"/>
                    </a:cxn>
                    <a:cxn ang="0">
                      <a:pos x="0" y="7"/>
                    </a:cxn>
                  </a:cxnLst>
                  <a:pathLst>
                    <a:path w="800" h="246">
                      <a:moveTo>
                        <a:pt x="0" y="7"/>
                      </a:moveTo>
                      <a:cubicBezTo>
                        <a:pt x="3" y="24"/>
                        <a:pt x="15" y="40"/>
                        <a:pt x="35" y="55"/>
                      </a:cubicBezTo>
                      <a:cubicBezTo>
                        <a:pt x="55" y="69"/>
                        <a:pt x="82" y="82"/>
                        <a:pt x="117" y="94"/>
                      </a:cubicBezTo>
                      <a:cubicBezTo>
                        <a:pt x="119" y="95"/>
                        <a:pt x="121" y="95"/>
                        <a:pt x="123" y="96"/>
                      </a:cubicBezTo>
                      <a:cubicBezTo>
                        <a:pt x="200" y="121"/>
                        <a:pt x="292" y="133"/>
                        <a:pt x="400" y="133"/>
                      </a:cubicBezTo>
                      <a:cubicBezTo>
                        <a:pt x="508" y="133"/>
                        <a:pt x="600" y="121"/>
                        <a:pt x="678" y="96"/>
                      </a:cubicBezTo>
                      <a:cubicBezTo>
                        <a:pt x="679" y="95"/>
                        <a:pt x="681" y="94"/>
                        <a:pt x="683" y="94"/>
                      </a:cubicBezTo>
                      <a:cubicBezTo>
                        <a:pt x="718" y="82"/>
                        <a:pt x="745" y="69"/>
                        <a:pt x="765" y="55"/>
                      </a:cubicBezTo>
                      <a:cubicBezTo>
                        <a:pt x="788" y="38"/>
                        <a:pt x="800" y="20"/>
                        <a:pt x="800" y="0"/>
                      </a:cubicBezTo>
                      <a:cubicBezTo>
                        <a:pt x="800" y="111"/>
                        <a:pt x="800" y="111"/>
                        <a:pt x="800" y="111"/>
                      </a:cubicBezTo>
                      <a:cubicBezTo>
                        <a:pt x="800" y="148"/>
                        <a:pt x="761" y="180"/>
                        <a:pt x="683" y="206"/>
                      </a:cubicBezTo>
                      <a:cubicBezTo>
                        <a:pt x="605" y="233"/>
                        <a:pt x="510" y="246"/>
                        <a:pt x="400" y="246"/>
                      </a:cubicBezTo>
                      <a:cubicBezTo>
                        <a:pt x="289" y="246"/>
                        <a:pt x="195" y="233"/>
                        <a:pt x="117" y="206"/>
                      </a:cubicBezTo>
                      <a:cubicBezTo>
                        <a:pt x="39" y="180"/>
                        <a:pt x="0" y="148"/>
                        <a:pt x="0" y="111"/>
                      </a:cubicBezTo>
                      <a:cubicBezTo>
                        <a:pt x="0" y="109"/>
                        <a:pt x="0" y="106"/>
                        <a:pt x="0" y="104"/>
                      </a:cubicBezTo>
                      <a:lnTo>
                        <a:pt x="0" y="7"/>
                      </a:lnTo>
                      <a:close/>
                    </a:path>
                  </a:pathLst>
                </a:custGeom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/>
                <a:p>
                  <a:pPr fontAlgn="base"/>
                  <a:endParaRPr lang="zh-CN" altLang="en-US" sz="1350" strike="noStrike" noProof="1"/>
                </a:p>
              </p:txBody>
            </p:sp>
          </p:grpSp>
          <p:grpSp>
            <p:nvGrpSpPr>
              <p:cNvPr id="30" name="Group 279"/>
              <p:cNvGrpSpPr/>
              <p:nvPr/>
            </p:nvGrpSpPr>
            <p:grpSpPr>
              <a:xfrm rot="0">
                <a:off x="3957" y="2132"/>
                <a:ext cx="1232" cy="1230"/>
                <a:chOff x="0" y="0"/>
                <a:chExt cx="877416" cy="877416"/>
              </a:xfrm>
            </p:grpSpPr>
            <p:sp>
              <p:nvSpPr>
                <p:cNvPr id="32" name="Teardrop 43"/>
                <p:cNvSpPr/>
                <p:nvPr/>
              </p:nvSpPr>
              <p:spPr>
                <a:xfrm rot="8100000">
                  <a:off x="0" y="0"/>
                  <a:ext cx="877416" cy="877416"/>
                </a:xfrm>
                <a:custGeom>
                  <a:avLst/>
                  <a:gdLst/>
                  <a:ahLst/>
                  <a:cxnLst/>
                  <a:pathLst>
                    <a:path w="877416" h="877416">
                      <a:moveTo>
                        <a:pt x="0" y="438708"/>
                      </a:moveTo>
                      <a:cubicBezTo>
                        <a:pt x="0" y="196416"/>
                        <a:pt x="196416" y="0"/>
                        <a:pt x="438708" y="0"/>
                      </a:cubicBezTo>
                      <a:cubicBezTo>
                        <a:pt x="584944" y="0"/>
                        <a:pt x="731180" y="0"/>
                        <a:pt x="877416" y="0"/>
                      </a:cubicBezTo>
                      <a:cubicBezTo>
                        <a:pt x="877416" y="146236"/>
                        <a:pt x="877416" y="292472"/>
                        <a:pt x="877416" y="438708"/>
                      </a:cubicBezTo>
                      <a:cubicBezTo>
                        <a:pt x="877416" y="681000"/>
                        <a:pt x="681000" y="877416"/>
                        <a:pt x="438708" y="877416"/>
                      </a:cubicBezTo>
                      <a:cubicBezTo>
                        <a:pt x="196416" y="877416"/>
                        <a:pt x="0" y="681000"/>
                        <a:pt x="0" y="438708"/>
                      </a:cubicBezTo>
                      <a:close/>
                    </a:path>
                  </a:pathLst>
                </a:custGeom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/>
                <a:p>
                  <a:pPr fontAlgn="base"/>
                  <a:endParaRPr lang="zh-CN" altLang="en-US" sz="1350" strike="noStrike" noProof="1"/>
                </a:p>
              </p:txBody>
            </p:sp>
            <p:sp>
              <p:nvSpPr>
                <p:cNvPr id="33" name="Oval 44"/>
                <p:cNvSpPr/>
                <p:nvPr/>
              </p:nvSpPr>
              <p:spPr>
                <a:xfrm>
                  <a:off x="134469" y="136496"/>
                  <a:ext cx="608478" cy="608478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</a:ln>
              </p:spPr>
              <p:txBody>
                <a:bodyPr lIns="0" tIns="0" rIns="0" bIns="0" anchor="ctr"/>
                <a:p>
                  <a:pPr lvl="0" indent="0" algn="ctr" fontAlgn="base"/>
                  <a:r>
                    <a:rPr lang="en-US" altLang="x-none" sz="1350" b="1" strike="noStrike" noProof="1" dirty="0">
                      <a:solidFill>
                        <a:srgbClr val="5B5B5B"/>
                      </a:solidFill>
                      <a:latin typeface="Agency FB" panose="020B0503020202020204" pitchFamily="2" charset="0"/>
                      <a:ea typeface="微软雅黑" panose="020B0503020204020204" pitchFamily="34" charset="-122"/>
                      <a:cs typeface="+mn-ea"/>
                      <a:sym typeface="Agency FB" panose="020B0503020202020204" pitchFamily="2" charset="0"/>
                    </a:rPr>
                    <a:t>02</a:t>
                  </a:r>
                  <a:endParaRPr lang="zh-CN" altLang="en-US" sz="1350" strike="noStrike" noProof="1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  <p:sp>
          <p:nvSpPr>
            <p:cNvPr id="34" name="Rectangle 53"/>
            <p:cNvSpPr/>
            <p:nvPr/>
          </p:nvSpPr>
          <p:spPr>
            <a:xfrm>
              <a:off x="5835" y="5486"/>
              <a:ext cx="1740" cy="46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t">
              <a:spAutoFit/>
            </a:bodyPr>
            <a:p>
              <a:pPr lvl="0" indent="0" fontAlgn="base"/>
              <a:r>
                <a:rPr lang="zh-CN" altLang="zh-CN" b="1" strike="noStrike" noProof="1" dirty="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Montserrat" charset="0"/>
                </a:rPr>
                <a:t>结果评价</a:t>
              </a:r>
              <a:endParaRPr lang="zh-CN" altLang="zh-CN" b="1" strike="noStrike" noProof="1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ontserrat" charset="0"/>
              </a:endParaRPr>
            </a:p>
          </p:txBody>
        </p:sp>
      </p:grpSp>
      <p:cxnSp>
        <p:nvCxnSpPr>
          <p:cNvPr id="35" name="直接箭头连接符 34"/>
          <p:cNvCxnSpPr>
            <a:endCxn id="13" idx="0"/>
          </p:cNvCxnSpPr>
          <p:nvPr/>
        </p:nvCxnSpPr>
        <p:spPr>
          <a:xfrm>
            <a:off x="6245225" y="1896110"/>
            <a:ext cx="2881630" cy="9753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/>
          <p:cNvCxnSpPr>
            <a:endCxn id="6" idx="0"/>
          </p:cNvCxnSpPr>
          <p:nvPr/>
        </p:nvCxnSpPr>
        <p:spPr>
          <a:xfrm flipH="1">
            <a:off x="3405505" y="1896110"/>
            <a:ext cx="2839720" cy="9188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/>
          <p:cNvCxnSpPr>
            <a:stCxn id="12" idx="2"/>
            <a:endCxn id="23576" idx="0"/>
          </p:cNvCxnSpPr>
          <p:nvPr/>
        </p:nvCxnSpPr>
        <p:spPr>
          <a:xfrm>
            <a:off x="3366770" y="3331845"/>
            <a:ext cx="635" cy="10839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箭头连接符 37"/>
          <p:cNvCxnSpPr>
            <a:stCxn id="12" idx="2"/>
            <a:endCxn id="23562" idx="0"/>
          </p:cNvCxnSpPr>
          <p:nvPr/>
        </p:nvCxnSpPr>
        <p:spPr>
          <a:xfrm flipH="1">
            <a:off x="1514475" y="3331845"/>
            <a:ext cx="1852295" cy="10553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/>
          <p:cNvCxnSpPr>
            <a:stCxn id="7" idx="2"/>
          </p:cNvCxnSpPr>
          <p:nvPr/>
        </p:nvCxnSpPr>
        <p:spPr>
          <a:xfrm flipH="1">
            <a:off x="7879080" y="3415665"/>
            <a:ext cx="1278255" cy="7524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箭头连接符 39"/>
          <p:cNvCxnSpPr>
            <a:stCxn id="7" idx="2"/>
          </p:cNvCxnSpPr>
          <p:nvPr/>
        </p:nvCxnSpPr>
        <p:spPr>
          <a:xfrm>
            <a:off x="9157335" y="3415665"/>
            <a:ext cx="1282065" cy="7829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组合 40"/>
          <p:cNvGrpSpPr/>
          <p:nvPr/>
        </p:nvGrpSpPr>
        <p:grpSpPr>
          <a:xfrm>
            <a:off x="4552950" y="4271010"/>
            <a:ext cx="1317625" cy="1758315"/>
            <a:chOff x="5571" y="3179"/>
            <a:chExt cx="2075" cy="2769"/>
          </a:xfrm>
        </p:grpSpPr>
        <p:grpSp>
          <p:nvGrpSpPr>
            <p:cNvPr id="42" name="组合 11"/>
            <p:cNvGrpSpPr/>
            <p:nvPr/>
          </p:nvGrpSpPr>
          <p:grpSpPr>
            <a:xfrm rot="0">
              <a:off x="5571" y="3179"/>
              <a:ext cx="2075" cy="2011"/>
              <a:chOff x="3330" y="2132"/>
              <a:chExt cx="2485" cy="2133"/>
            </a:xfrm>
          </p:grpSpPr>
          <p:grpSp>
            <p:nvGrpSpPr>
              <p:cNvPr id="43" name="Group 63"/>
              <p:cNvGrpSpPr/>
              <p:nvPr/>
            </p:nvGrpSpPr>
            <p:grpSpPr>
              <a:xfrm>
                <a:off x="3330" y="3075"/>
                <a:ext cx="2485" cy="1190"/>
                <a:chOff x="0" y="0"/>
                <a:chExt cx="1577975" cy="755650"/>
              </a:xfrm>
            </p:grpSpPr>
            <p:sp>
              <p:nvSpPr>
                <p:cNvPr id="44" name="Freeform 5"/>
                <p:cNvSpPr>
                  <a:spLocks noEditPoints="1"/>
                </p:cNvSpPr>
                <p:nvPr/>
              </p:nvSpPr>
              <p:spPr>
                <a:xfrm>
                  <a:off x="0" y="0"/>
                  <a:ext cx="1577975" cy="531813"/>
                </a:xfrm>
                <a:custGeom>
                  <a:avLst/>
                  <a:gdLst/>
                  <a:ahLst/>
                  <a:cxnLst>
                    <a:cxn ang="0">
                      <a:pos x="800" y="136"/>
                    </a:cxn>
                    <a:cxn ang="0">
                      <a:pos x="765" y="191"/>
                    </a:cxn>
                    <a:cxn ang="0">
                      <a:pos x="683" y="230"/>
                    </a:cxn>
                    <a:cxn ang="0">
                      <a:pos x="678" y="232"/>
                    </a:cxn>
                    <a:cxn ang="0">
                      <a:pos x="400" y="269"/>
                    </a:cxn>
                    <a:cxn ang="0">
                      <a:pos x="123" y="232"/>
                    </a:cxn>
                    <a:cxn ang="0">
                      <a:pos x="117" y="230"/>
                    </a:cxn>
                    <a:cxn ang="0">
                      <a:pos x="35" y="191"/>
                    </a:cxn>
                    <a:cxn ang="0">
                      <a:pos x="0" y="143"/>
                    </a:cxn>
                    <a:cxn ang="0">
                      <a:pos x="0" y="135"/>
                    </a:cxn>
                    <a:cxn ang="0">
                      <a:pos x="117" y="39"/>
                    </a:cxn>
                    <a:cxn ang="0">
                      <a:pos x="400" y="0"/>
                    </a:cxn>
                    <a:cxn ang="0">
                      <a:pos x="683" y="39"/>
                    </a:cxn>
                    <a:cxn ang="0">
                      <a:pos x="800" y="135"/>
                    </a:cxn>
                    <a:cxn ang="0">
                      <a:pos x="800" y="136"/>
                    </a:cxn>
                    <a:cxn ang="0">
                      <a:pos x="185" y="181"/>
                    </a:cxn>
                    <a:cxn ang="0">
                      <a:pos x="204" y="186"/>
                    </a:cxn>
                    <a:cxn ang="0">
                      <a:pos x="400" y="206"/>
                    </a:cxn>
                    <a:cxn ang="0">
                      <a:pos x="597" y="186"/>
                    </a:cxn>
                    <a:cxn ang="0">
                      <a:pos x="615" y="181"/>
                    </a:cxn>
                    <a:cxn ang="0">
                      <a:pos x="674" y="150"/>
                    </a:cxn>
                    <a:cxn ang="0">
                      <a:pos x="678" y="136"/>
                    </a:cxn>
                    <a:cxn ang="0">
                      <a:pos x="597" y="86"/>
                    </a:cxn>
                    <a:cxn ang="0">
                      <a:pos x="400" y="65"/>
                    </a:cxn>
                    <a:cxn ang="0">
                      <a:pos x="204" y="86"/>
                    </a:cxn>
                    <a:cxn ang="0">
                      <a:pos x="122" y="136"/>
                    </a:cxn>
                    <a:cxn ang="0">
                      <a:pos x="127" y="149"/>
                    </a:cxn>
                    <a:cxn ang="0">
                      <a:pos x="185" y="181"/>
                    </a:cxn>
                  </a:cxnLst>
                  <a:pathLst>
                    <a:path w="800" h="269">
                      <a:moveTo>
                        <a:pt x="800" y="136"/>
                      </a:moveTo>
                      <a:cubicBezTo>
                        <a:pt x="800" y="156"/>
                        <a:pt x="788" y="174"/>
                        <a:pt x="765" y="191"/>
                      </a:cubicBezTo>
                      <a:cubicBezTo>
                        <a:pt x="745" y="205"/>
                        <a:pt x="718" y="218"/>
                        <a:pt x="683" y="230"/>
                      </a:cubicBezTo>
                      <a:cubicBezTo>
                        <a:pt x="681" y="230"/>
                        <a:pt x="679" y="231"/>
                        <a:pt x="678" y="232"/>
                      </a:cubicBezTo>
                      <a:cubicBezTo>
                        <a:pt x="600" y="257"/>
                        <a:pt x="508" y="269"/>
                        <a:pt x="400" y="269"/>
                      </a:cubicBezTo>
                      <a:cubicBezTo>
                        <a:pt x="292" y="269"/>
                        <a:pt x="200" y="257"/>
                        <a:pt x="123" y="232"/>
                      </a:cubicBezTo>
                      <a:cubicBezTo>
                        <a:pt x="121" y="231"/>
                        <a:pt x="119" y="231"/>
                        <a:pt x="117" y="230"/>
                      </a:cubicBezTo>
                      <a:cubicBezTo>
                        <a:pt x="82" y="218"/>
                        <a:pt x="55" y="205"/>
                        <a:pt x="35" y="191"/>
                      </a:cubicBezTo>
                      <a:cubicBezTo>
                        <a:pt x="15" y="176"/>
                        <a:pt x="3" y="160"/>
                        <a:pt x="0" y="143"/>
                      </a:cubicBezTo>
                      <a:cubicBezTo>
                        <a:pt x="0" y="140"/>
                        <a:pt x="0" y="137"/>
                        <a:pt x="0" y="135"/>
                      </a:cubicBezTo>
                      <a:cubicBezTo>
                        <a:pt x="0" y="98"/>
                        <a:pt x="39" y="66"/>
                        <a:pt x="117" y="39"/>
                      </a:cubicBezTo>
                      <a:cubicBezTo>
                        <a:pt x="195" y="13"/>
                        <a:pt x="289" y="0"/>
                        <a:pt x="400" y="0"/>
                      </a:cubicBezTo>
                      <a:cubicBezTo>
                        <a:pt x="510" y="0"/>
                        <a:pt x="605" y="13"/>
                        <a:pt x="683" y="39"/>
                      </a:cubicBezTo>
                      <a:cubicBezTo>
                        <a:pt x="761" y="66"/>
                        <a:pt x="800" y="98"/>
                        <a:pt x="800" y="135"/>
                      </a:cubicBezTo>
                      <a:cubicBezTo>
                        <a:pt x="800" y="135"/>
                        <a:pt x="800" y="135"/>
                        <a:pt x="800" y="136"/>
                      </a:cubicBezTo>
                      <a:close/>
                      <a:moveTo>
                        <a:pt x="185" y="181"/>
                      </a:moveTo>
                      <a:cubicBezTo>
                        <a:pt x="191" y="182"/>
                        <a:pt x="197" y="184"/>
                        <a:pt x="204" y="186"/>
                      </a:cubicBezTo>
                      <a:cubicBezTo>
                        <a:pt x="258" y="200"/>
                        <a:pt x="324" y="206"/>
                        <a:pt x="400" y="206"/>
                      </a:cubicBezTo>
                      <a:cubicBezTo>
                        <a:pt x="477" y="206"/>
                        <a:pt x="543" y="200"/>
                        <a:pt x="597" y="186"/>
                      </a:cubicBezTo>
                      <a:cubicBezTo>
                        <a:pt x="603" y="184"/>
                        <a:pt x="609" y="182"/>
                        <a:pt x="615" y="181"/>
                      </a:cubicBezTo>
                      <a:cubicBezTo>
                        <a:pt x="646" y="171"/>
                        <a:pt x="666" y="161"/>
                        <a:pt x="674" y="150"/>
                      </a:cubicBezTo>
                      <a:cubicBezTo>
                        <a:pt x="677" y="145"/>
                        <a:pt x="678" y="141"/>
                        <a:pt x="678" y="136"/>
                      </a:cubicBezTo>
                      <a:cubicBezTo>
                        <a:pt x="678" y="117"/>
                        <a:pt x="651" y="100"/>
                        <a:pt x="597" y="86"/>
                      </a:cubicBezTo>
                      <a:cubicBezTo>
                        <a:pt x="543" y="72"/>
                        <a:pt x="477" y="65"/>
                        <a:pt x="400" y="65"/>
                      </a:cubicBezTo>
                      <a:cubicBezTo>
                        <a:pt x="324" y="65"/>
                        <a:pt x="258" y="72"/>
                        <a:pt x="204" y="86"/>
                      </a:cubicBezTo>
                      <a:cubicBezTo>
                        <a:pt x="149" y="100"/>
                        <a:pt x="122" y="117"/>
                        <a:pt x="122" y="136"/>
                      </a:cubicBezTo>
                      <a:cubicBezTo>
                        <a:pt x="122" y="140"/>
                        <a:pt x="124" y="145"/>
                        <a:pt x="127" y="149"/>
                      </a:cubicBezTo>
                      <a:cubicBezTo>
                        <a:pt x="135" y="161"/>
                        <a:pt x="154" y="171"/>
                        <a:pt x="185" y="181"/>
                      </a:cubicBezTo>
                      <a:close/>
                    </a:path>
                  </a:pathLst>
                </a:custGeom>
                <a:solidFill>
                  <a:srgbClr val="C00000">
                    <a:alpha val="80000"/>
                  </a:srgbClr>
                </a:solidFill>
                <a:ln w="9525">
                  <a:noFill/>
                </a:ln>
              </p:spPr>
              <p:txBody>
                <a:bodyPr/>
                <a:p>
                  <a:pPr fontAlgn="base"/>
                  <a:endParaRPr lang="zh-CN" altLang="en-US" sz="1350" strike="noStrike" noProof="1"/>
                </a:p>
              </p:txBody>
            </p:sp>
            <p:sp>
              <p:nvSpPr>
                <p:cNvPr id="45" name="Freeform 6"/>
                <p:cNvSpPr/>
                <p:nvPr/>
              </p:nvSpPr>
              <p:spPr>
                <a:xfrm>
                  <a:off x="241300" y="128587"/>
                  <a:ext cx="1095375" cy="230188"/>
                </a:xfrm>
                <a:custGeom>
                  <a:avLst/>
                  <a:gdLst/>
                  <a:ahLst/>
                  <a:cxnLst>
                    <a:cxn ang="0">
                      <a:pos x="493" y="116"/>
                    </a:cxn>
                    <a:cxn ang="0">
                      <a:pos x="475" y="110"/>
                    </a:cxn>
                    <a:cxn ang="0">
                      <a:pos x="278" y="90"/>
                    </a:cxn>
                    <a:cxn ang="0">
                      <a:pos x="82" y="110"/>
                    </a:cxn>
                    <a:cxn ang="0">
                      <a:pos x="63" y="116"/>
                    </a:cxn>
                    <a:cxn ang="0">
                      <a:pos x="5" y="84"/>
                    </a:cxn>
                    <a:cxn ang="0">
                      <a:pos x="0" y="71"/>
                    </a:cxn>
                    <a:cxn ang="0">
                      <a:pos x="82" y="21"/>
                    </a:cxn>
                    <a:cxn ang="0">
                      <a:pos x="278" y="0"/>
                    </a:cxn>
                    <a:cxn ang="0">
                      <a:pos x="475" y="21"/>
                    </a:cxn>
                    <a:cxn ang="0">
                      <a:pos x="556" y="71"/>
                    </a:cxn>
                    <a:cxn ang="0">
                      <a:pos x="552" y="85"/>
                    </a:cxn>
                    <a:cxn ang="0">
                      <a:pos x="493" y="116"/>
                    </a:cxn>
                  </a:cxnLst>
                  <a:pathLst>
                    <a:path w="556" h="116">
                      <a:moveTo>
                        <a:pt x="493" y="116"/>
                      </a:moveTo>
                      <a:cubicBezTo>
                        <a:pt x="487" y="114"/>
                        <a:pt x="481" y="112"/>
                        <a:pt x="475" y="110"/>
                      </a:cubicBezTo>
                      <a:cubicBezTo>
                        <a:pt x="421" y="97"/>
                        <a:pt x="355" y="90"/>
                        <a:pt x="278" y="90"/>
                      </a:cubicBezTo>
                      <a:cubicBezTo>
                        <a:pt x="202" y="90"/>
                        <a:pt x="136" y="97"/>
                        <a:pt x="82" y="110"/>
                      </a:cubicBezTo>
                      <a:cubicBezTo>
                        <a:pt x="75" y="112"/>
                        <a:pt x="69" y="114"/>
                        <a:pt x="63" y="116"/>
                      </a:cubicBezTo>
                      <a:cubicBezTo>
                        <a:pt x="32" y="106"/>
                        <a:pt x="13" y="96"/>
                        <a:pt x="5" y="84"/>
                      </a:cubicBezTo>
                      <a:cubicBezTo>
                        <a:pt x="2" y="80"/>
                        <a:pt x="0" y="75"/>
                        <a:pt x="0" y="71"/>
                      </a:cubicBezTo>
                      <a:cubicBezTo>
                        <a:pt x="0" y="52"/>
                        <a:pt x="27" y="35"/>
                        <a:pt x="82" y="21"/>
                      </a:cubicBezTo>
                      <a:cubicBezTo>
                        <a:pt x="136" y="7"/>
                        <a:pt x="202" y="0"/>
                        <a:pt x="278" y="0"/>
                      </a:cubicBezTo>
                      <a:cubicBezTo>
                        <a:pt x="355" y="0"/>
                        <a:pt x="421" y="7"/>
                        <a:pt x="475" y="21"/>
                      </a:cubicBezTo>
                      <a:cubicBezTo>
                        <a:pt x="529" y="35"/>
                        <a:pt x="556" y="52"/>
                        <a:pt x="556" y="71"/>
                      </a:cubicBezTo>
                      <a:cubicBezTo>
                        <a:pt x="556" y="76"/>
                        <a:pt x="555" y="80"/>
                        <a:pt x="552" y="85"/>
                      </a:cubicBezTo>
                      <a:cubicBezTo>
                        <a:pt x="544" y="96"/>
                        <a:pt x="524" y="106"/>
                        <a:pt x="493" y="116"/>
                      </a:cubicBezTo>
                      <a:close/>
                    </a:path>
                  </a:pathLst>
                </a:custGeom>
                <a:solidFill>
                  <a:srgbClr val="C00000">
                    <a:alpha val="80000"/>
                  </a:srgbClr>
                </a:solidFill>
                <a:ln w="9525">
                  <a:noFill/>
                </a:ln>
              </p:spPr>
              <p:txBody>
                <a:bodyPr/>
                <a:p>
                  <a:pPr fontAlgn="base"/>
                  <a:endParaRPr lang="zh-CN" altLang="en-US" sz="1350" strike="noStrike" noProof="1"/>
                </a:p>
              </p:txBody>
            </p:sp>
            <p:sp>
              <p:nvSpPr>
                <p:cNvPr id="46" name="Freeform 7"/>
                <p:cNvSpPr/>
                <p:nvPr/>
              </p:nvSpPr>
              <p:spPr>
                <a:xfrm>
                  <a:off x="0" y="269875"/>
                  <a:ext cx="1577975" cy="485775"/>
                </a:xfrm>
                <a:custGeom>
                  <a:avLst/>
                  <a:gdLst/>
                  <a:ahLst/>
                  <a:cxnLst>
                    <a:cxn ang="0">
                      <a:pos x="0" y="7"/>
                    </a:cxn>
                    <a:cxn ang="0">
                      <a:pos x="35" y="55"/>
                    </a:cxn>
                    <a:cxn ang="0">
                      <a:pos x="117" y="94"/>
                    </a:cxn>
                    <a:cxn ang="0">
                      <a:pos x="123" y="96"/>
                    </a:cxn>
                    <a:cxn ang="0">
                      <a:pos x="400" y="133"/>
                    </a:cxn>
                    <a:cxn ang="0">
                      <a:pos x="678" y="96"/>
                    </a:cxn>
                    <a:cxn ang="0">
                      <a:pos x="683" y="94"/>
                    </a:cxn>
                    <a:cxn ang="0">
                      <a:pos x="765" y="55"/>
                    </a:cxn>
                    <a:cxn ang="0">
                      <a:pos x="800" y="0"/>
                    </a:cxn>
                    <a:cxn ang="0">
                      <a:pos x="800" y="111"/>
                    </a:cxn>
                    <a:cxn ang="0">
                      <a:pos x="683" y="206"/>
                    </a:cxn>
                    <a:cxn ang="0">
                      <a:pos x="400" y="246"/>
                    </a:cxn>
                    <a:cxn ang="0">
                      <a:pos x="117" y="206"/>
                    </a:cxn>
                    <a:cxn ang="0">
                      <a:pos x="0" y="111"/>
                    </a:cxn>
                    <a:cxn ang="0">
                      <a:pos x="0" y="104"/>
                    </a:cxn>
                    <a:cxn ang="0">
                      <a:pos x="0" y="7"/>
                    </a:cxn>
                  </a:cxnLst>
                  <a:pathLst>
                    <a:path w="800" h="246">
                      <a:moveTo>
                        <a:pt x="0" y="7"/>
                      </a:moveTo>
                      <a:cubicBezTo>
                        <a:pt x="3" y="24"/>
                        <a:pt x="15" y="40"/>
                        <a:pt x="35" y="55"/>
                      </a:cubicBezTo>
                      <a:cubicBezTo>
                        <a:pt x="55" y="69"/>
                        <a:pt x="82" y="82"/>
                        <a:pt x="117" y="94"/>
                      </a:cubicBezTo>
                      <a:cubicBezTo>
                        <a:pt x="119" y="95"/>
                        <a:pt x="121" y="95"/>
                        <a:pt x="123" y="96"/>
                      </a:cubicBezTo>
                      <a:cubicBezTo>
                        <a:pt x="200" y="121"/>
                        <a:pt x="292" y="133"/>
                        <a:pt x="400" y="133"/>
                      </a:cubicBezTo>
                      <a:cubicBezTo>
                        <a:pt x="508" y="133"/>
                        <a:pt x="600" y="121"/>
                        <a:pt x="678" y="96"/>
                      </a:cubicBezTo>
                      <a:cubicBezTo>
                        <a:pt x="679" y="95"/>
                        <a:pt x="681" y="94"/>
                        <a:pt x="683" y="94"/>
                      </a:cubicBezTo>
                      <a:cubicBezTo>
                        <a:pt x="718" y="82"/>
                        <a:pt x="745" y="69"/>
                        <a:pt x="765" y="55"/>
                      </a:cubicBezTo>
                      <a:cubicBezTo>
                        <a:pt x="788" y="38"/>
                        <a:pt x="800" y="20"/>
                        <a:pt x="800" y="0"/>
                      </a:cubicBezTo>
                      <a:cubicBezTo>
                        <a:pt x="800" y="111"/>
                        <a:pt x="800" y="111"/>
                        <a:pt x="800" y="111"/>
                      </a:cubicBezTo>
                      <a:cubicBezTo>
                        <a:pt x="800" y="148"/>
                        <a:pt x="761" y="180"/>
                        <a:pt x="683" y="206"/>
                      </a:cubicBezTo>
                      <a:cubicBezTo>
                        <a:pt x="605" y="233"/>
                        <a:pt x="510" y="246"/>
                        <a:pt x="400" y="246"/>
                      </a:cubicBezTo>
                      <a:cubicBezTo>
                        <a:pt x="289" y="246"/>
                        <a:pt x="195" y="233"/>
                        <a:pt x="117" y="206"/>
                      </a:cubicBezTo>
                      <a:cubicBezTo>
                        <a:pt x="39" y="180"/>
                        <a:pt x="0" y="148"/>
                        <a:pt x="0" y="111"/>
                      </a:cubicBezTo>
                      <a:cubicBezTo>
                        <a:pt x="0" y="109"/>
                        <a:pt x="0" y="106"/>
                        <a:pt x="0" y="104"/>
                      </a:cubicBez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C00000">
                    <a:alpha val="80000"/>
                  </a:srgbClr>
                </a:solidFill>
                <a:ln w="9525">
                  <a:noFill/>
                </a:ln>
              </p:spPr>
              <p:txBody>
                <a:bodyPr/>
                <a:p>
                  <a:pPr fontAlgn="base"/>
                  <a:endParaRPr lang="zh-CN" altLang="en-US" sz="1350" strike="noStrike" noProof="1"/>
                </a:p>
              </p:txBody>
            </p:sp>
          </p:grpSp>
          <p:grpSp>
            <p:nvGrpSpPr>
              <p:cNvPr id="47" name="Group 279"/>
              <p:cNvGrpSpPr/>
              <p:nvPr/>
            </p:nvGrpSpPr>
            <p:grpSpPr>
              <a:xfrm rot="0">
                <a:off x="3957" y="2132"/>
                <a:ext cx="1232" cy="1230"/>
                <a:chOff x="0" y="0"/>
                <a:chExt cx="877416" cy="877416"/>
              </a:xfrm>
            </p:grpSpPr>
            <p:sp>
              <p:nvSpPr>
                <p:cNvPr id="48" name="Teardrop 43"/>
                <p:cNvSpPr/>
                <p:nvPr/>
              </p:nvSpPr>
              <p:spPr>
                <a:xfrm rot="8100000">
                  <a:off x="0" y="0"/>
                  <a:ext cx="877416" cy="877416"/>
                </a:xfrm>
                <a:custGeom>
                  <a:avLst/>
                  <a:gdLst/>
                  <a:ahLst/>
                  <a:cxnLst/>
                  <a:pathLst>
                    <a:path w="877416" h="877416">
                      <a:moveTo>
                        <a:pt x="0" y="438708"/>
                      </a:moveTo>
                      <a:cubicBezTo>
                        <a:pt x="0" y="196416"/>
                        <a:pt x="196416" y="0"/>
                        <a:pt x="438708" y="0"/>
                      </a:cubicBezTo>
                      <a:cubicBezTo>
                        <a:pt x="584944" y="0"/>
                        <a:pt x="731180" y="0"/>
                        <a:pt x="877416" y="0"/>
                      </a:cubicBezTo>
                      <a:cubicBezTo>
                        <a:pt x="877416" y="146236"/>
                        <a:pt x="877416" y="292472"/>
                        <a:pt x="877416" y="438708"/>
                      </a:cubicBezTo>
                      <a:cubicBezTo>
                        <a:pt x="877416" y="681000"/>
                        <a:pt x="681000" y="877416"/>
                        <a:pt x="438708" y="877416"/>
                      </a:cubicBezTo>
                      <a:cubicBezTo>
                        <a:pt x="196416" y="877416"/>
                        <a:pt x="0" y="681000"/>
                        <a:pt x="0" y="438708"/>
                      </a:cubicBezTo>
                      <a:close/>
                    </a:path>
                  </a:pathLst>
                </a:custGeom>
                <a:solidFill>
                  <a:srgbClr val="C00000">
                    <a:alpha val="80000"/>
                  </a:srgbClr>
                </a:solidFill>
                <a:ln w="9525">
                  <a:noFill/>
                </a:ln>
              </p:spPr>
              <p:txBody>
                <a:bodyPr/>
                <a:p>
                  <a:pPr fontAlgn="base"/>
                  <a:endParaRPr lang="zh-CN" altLang="en-US" sz="1350" strike="noStrike" noProof="1"/>
                </a:p>
              </p:txBody>
            </p:sp>
            <p:sp>
              <p:nvSpPr>
                <p:cNvPr id="49" name="Oval 44"/>
                <p:cNvSpPr/>
                <p:nvPr/>
              </p:nvSpPr>
              <p:spPr>
                <a:xfrm>
                  <a:off x="134469" y="136496"/>
                  <a:ext cx="608478" cy="608478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</a:ln>
              </p:spPr>
              <p:txBody>
                <a:bodyPr lIns="0" tIns="0" rIns="0" bIns="0" anchor="ctr"/>
                <a:p>
                  <a:pPr lvl="0" indent="0" algn="ctr" fontAlgn="base"/>
                  <a:r>
                    <a:rPr lang="en-US" altLang="x-none" sz="1350" b="1" strike="noStrike" noProof="1" dirty="0">
                      <a:solidFill>
                        <a:srgbClr val="5B5B5B"/>
                      </a:solidFill>
                      <a:latin typeface="Agency FB" panose="020B0503020202020204" pitchFamily="2" charset="0"/>
                      <a:ea typeface="微软雅黑" panose="020B0503020204020204" pitchFamily="34" charset="-122"/>
                      <a:cs typeface="+mn-ea"/>
                      <a:sym typeface="Agency FB" panose="020B0503020202020204" pitchFamily="2" charset="0"/>
                    </a:rPr>
                    <a:t>03</a:t>
                  </a:r>
                  <a:endParaRPr lang="zh-CN" altLang="en-US" sz="1350" strike="noStrike" noProof="1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  <p:sp>
          <p:nvSpPr>
            <p:cNvPr id="50" name="Rectangle 53"/>
            <p:cNvSpPr/>
            <p:nvPr/>
          </p:nvSpPr>
          <p:spPr>
            <a:xfrm>
              <a:off x="5835" y="5486"/>
              <a:ext cx="1740" cy="46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t">
              <a:spAutoFit/>
            </a:bodyPr>
            <a:p>
              <a:pPr lvl="0" indent="0" fontAlgn="base"/>
              <a:r>
                <a:rPr lang="zh-CN" altLang="zh-CN" b="1" strike="noStrike" noProof="1" dirty="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Montserrat" charset="0"/>
                </a:rPr>
                <a:t>企业评价</a:t>
              </a:r>
              <a:endParaRPr lang="zh-CN" altLang="zh-CN" b="1" strike="noStrike" noProof="1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ontserrat" charset="0"/>
              </a:endParaRPr>
            </a:p>
          </p:txBody>
        </p:sp>
      </p:grpSp>
      <p:cxnSp>
        <p:nvCxnSpPr>
          <p:cNvPr id="51" name="直接箭头连接符 50"/>
          <p:cNvCxnSpPr>
            <a:stCxn id="12" idx="2"/>
            <a:endCxn id="49" idx="0"/>
          </p:cNvCxnSpPr>
          <p:nvPr/>
        </p:nvCxnSpPr>
        <p:spPr>
          <a:xfrm>
            <a:off x="3366770" y="3331845"/>
            <a:ext cx="1845310" cy="10534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5"/>
          <p:cNvSpPr txBox="1"/>
          <p:nvPr/>
        </p:nvSpPr>
        <p:spPr>
          <a:xfrm>
            <a:off x="5476240" y="1346200"/>
            <a:ext cx="1496060" cy="535517"/>
          </a:xfrm>
          <a:prstGeom prst="roundRect">
            <a:avLst/>
          </a:prstGeom>
          <a:solidFill>
            <a:srgbClr val="338EA1"/>
          </a:solidFill>
        </p:spPr>
        <p:txBody>
          <a:bodyPr wrap="square" rtlCol="0">
            <a:spAutoFit/>
          </a:bodyPr>
          <a:p>
            <a:pPr algn="l"/>
            <a:r>
              <a:rPr lang="zh-CN" altLang="en-US" sz="24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  <a:sym typeface="+mn-ea"/>
              </a:rPr>
              <a:t>评价机制</a:t>
            </a:r>
            <a:endParaRPr lang="zh-CN" altLang="en-US" sz="240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  <a:sym typeface="+mn-ea"/>
            </a:endParaRPr>
          </a:p>
        </p:txBody>
      </p:sp>
      <p:sp>
        <p:nvSpPr>
          <p:cNvPr id="6" name="TextBox 35"/>
          <p:cNvSpPr txBox="1"/>
          <p:nvPr/>
        </p:nvSpPr>
        <p:spPr>
          <a:xfrm>
            <a:off x="2657475" y="2814955"/>
            <a:ext cx="1496060" cy="535517"/>
          </a:xfrm>
          <a:prstGeom prst="roundRect">
            <a:avLst/>
          </a:prstGeom>
          <a:solidFill>
            <a:srgbClr val="338EA1"/>
          </a:solidFill>
        </p:spPr>
        <p:txBody>
          <a:bodyPr wrap="square" rtlCol="0">
            <a:spAutoFit/>
          </a:bodyPr>
          <a:p>
            <a:pPr algn="l"/>
            <a:r>
              <a:rPr lang="zh-CN" altLang="en-US" sz="24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  <a:sym typeface="+mn-ea"/>
              </a:rPr>
              <a:t>评价方式</a:t>
            </a:r>
            <a:endParaRPr lang="zh-CN" altLang="en-US" sz="240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  <a:sym typeface="+mn-ea"/>
            </a:endParaRPr>
          </a:p>
        </p:txBody>
      </p:sp>
      <p:sp>
        <p:nvSpPr>
          <p:cNvPr id="7" name="TextBox 35"/>
          <p:cNvSpPr txBox="1"/>
          <p:nvPr/>
        </p:nvSpPr>
        <p:spPr>
          <a:xfrm>
            <a:off x="8409305" y="2880360"/>
            <a:ext cx="1496060" cy="535517"/>
          </a:xfrm>
          <a:prstGeom prst="roundRect">
            <a:avLst/>
          </a:prstGeom>
          <a:solidFill>
            <a:srgbClr val="338EA1"/>
          </a:solidFill>
        </p:spPr>
        <p:txBody>
          <a:bodyPr wrap="square" rtlCol="0">
            <a:spAutoFit/>
          </a:bodyPr>
          <a:p>
            <a:pPr algn="l"/>
            <a:r>
              <a:rPr lang="zh-CN" altLang="en-US" sz="24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  <a:sym typeface="+mn-ea"/>
              </a:rPr>
              <a:t>评价方法</a:t>
            </a:r>
            <a:endParaRPr lang="zh-CN" altLang="en-US" sz="240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组合 84"/>
          <p:cNvGrpSpPr/>
          <p:nvPr/>
        </p:nvGrpSpPr>
        <p:grpSpPr>
          <a:xfrm>
            <a:off x="5395663" y="2661232"/>
            <a:ext cx="328120" cy="363515"/>
            <a:chOff x="9531351" y="2095500"/>
            <a:chExt cx="544513" cy="603251"/>
          </a:xfrm>
          <a:solidFill>
            <a:schemeClr val="bg1"/>
          </a:solidFill>
        </p:grpSpPr>
        <p:sp>
          <p:nvSpPr>
            <p:cNvPr id="75" name="Freeform 154"/>
            <p:cNvSpPr>
              <a:spLocks noEditPoints="1"/>
            </p:cNvSpPr>
            <p:nvPr/>
          </p:nvSpPr>
          <p:spPr bwMode="auto">
            <a:xfrm>
              <a:off x="9531351" y="2095500"/>
              <a:ext cx="544513" cy="387350"/>
            </a:xfrm>
            <a:custGeom>
              <a:avLst/>
              <a:gdLst>
                <a:gd name="T0" fmla="*/ 216 w 229"/>
                <a:gd name="T1" fmla="*/ 163 h 163"/>
                <a:gd name="T2" fmla="*/ 12 w 229"/>
                <a:gd name="T3" fmla="*/ 163 h 163"/>
                <a:gd name="T4" fmla="*/ 0 w 229"/>
                <a:gd name="T5" fmla="*/ 150 h 163"/>
                <a:gd name="T6" fmla="*/ 0 w 229"/>
                <a:gd name="T7" fmla="*/ 13 h 163"/>
                <a:gd name="T8" fmla="*/ 12 w 229"/>
                <a:gd name="T9" fmla="*/ 0 h 163"/>
                <a:gd name="T10" fmla="*/ 216 w 229"/>
                <a:gd name="T11" fmla="*/ 0 h 163"/>
                <a:gd name="T12" fmla="*/ 229 w 229"/>
                <a:gd name="T13" fmla="*/ 13 h 163"/>
                <a:gd name="T14" fmla="*/ 229 w 229"/>
                <a:gd name="T15" fmla="*/ 150 h 163"/>
                <a:gd name="T16" fmla="*/ 216 w 229"/>
                <a:gd name="T17" fmla="*/ 163 h 163"/>
                <a:gd name="T18" fmla="*/ 13 w 229"/>
                <a:gd name="T19" fmla="*/ 150 h 163"/>
                <a:gd name="T20" fmla="*/ 216 w 229"/>
                <a:gd name="T21" fmla="*/ 150 h 163"/>
                <a:gd name="T22" fmla="*/ 216 w 229"/>
                <a:gd name="T23" fmla="*/ 13 h 163"/>
                <a:gd name="T24" fmla="*/ 13 w 229"/>
                <a:gd name="T25" fmla="*/ 13 h 163"/>
                <a:gd name="T26" fmla="*/ 13 w 229"/>
                <a:gd name="T27" fmla="*/ 15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9" h="163">
                  <a:moveTo>
                    <a:pt x="216" y="163"/>
                  </a:moveTo>
                  <a:cubicBezTo>
                    <a:pt x="12" y="163"/>
                    <a:pt x="12" y="163"/>
                    <a:pt x="12" y="163"/>
                  </a:cubicBezTo>
                  <a:cubicBezTo>
                    <a:pt x="5" y="163"/>
                    <a:pt x="0" y="157"/>
                    <a:pt x="0" y="15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216" y="0"/>
                    <a:pt x="216" y="0"/>
                    <a:pt x="216" y="0"/>
                  </a:cubicBezTo>
                  <a:cubicBezTo>
                    <a:pt x="223" y="0"/>
                    <a:pt x="229" y="6"/>
                    <a:pt x="229" y="13"/>
                  </a:cubicBezTo>
                  <a:cubicBezTo>
                    <a:pt x="229" y="150"/>
                    <a:pt x="229" y="150"/>
                    <a:pt x="229" y="150"/>
                  </a:cubicBezTo>
                  <a:cubicBezTo>
                    <a:pt x="229" y="157"/>
                    <a:pt x="223" y="163"/>
                    <a:pt x="216" y="163"/>
                  </a:cubicBezTo>
                  <a:close/>
                  <a:moveTo>
                    <a:pt x="13" y="150"/>
                  </a:moveTo>
                  <a:cubicBezTo>
                    <a:pt x="216" y="150"/>
                    <a:pt x="216" y="150"/>
                    <a:pt x="216" y="150"/>
                  </a:cubicBezTo>
                  <a:cubicBezTo>
                    <a:pt x="216" y="13"/>
                    <a:pt x="216" y="13"/>
                    <a:pt x="216" y="13"/>
                  </a:cubicBezTo>
                  <a:cubicBezTo>
                    <a:pt x="13" y="13"/>
                    <a:pt x="13" y="13"/>
                    <a:pt x="13" y="13"/>
                  </a:cubicBezTo>
                  <a:lnTo>
                    <a:pt x="13" y="15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155"/>
            <p:cNvSpPr/>
            <p:nvPr/>
          </p:nvSpPr>
          <p:spPr bwMode="auto">
            <a:xfrm>
              <a:off x="9702801" y="2519363"/>
              <a:ext cx="201613" cy="30163"/>
            </a:xfrm>
            <a:custGeom>
              <a:avLst/>
              <a:gdLst>
                <a:gd name="T0" fmla="*/ 79 w 85"/>
                <a:gd name="T1" fmla="*/ 13 h 13"/>
                <a:gd name="T2" fmla="*/ 6 w 85"/>
                <a:gd name="T3" fmla="*/ 13 h 13"/>
                <a:gd name="T4" fmla="*/ 0 w 85"/>
                <a:gd name="T5" fmla="*/ 7 h 13"/>
                <a:gd name="T6" fmla="*/ 6 w 85"/>
                <a:gd name="T7" fmla="*/ 0 h 13"/>
                <a:gd name="T8" fmla="*/ 79 w 85"/>
                <a:gd name="T9" fmla="*/ 0 h 13"/>
                <a:gd name="T10" fmla="*/ 85 w 85"/>
                <a:gd name="T11" fmla="*/ 7 h 13"/>
                <a:gd name="T12" fmla="*/ 79 w 85"/>
                <a:gd name="T1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13">
                  <a:moveTo>
                    <a:pt x="7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82" y="0"/>
                    <a:pt x="85" y="3"/>
                    <a:pt x="85" y="7"/>
                  </a:cubicBezTo>
                  <a:cubicBezTo>
                    <a:pt x="85" y="10"/>
                    <a:pt x="82" y="13"/>
                    <a:pt x="79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Line 156"/>
            <p:cNvSpPr>
              <a:spLocks noChangeShapeType="1"/>
            </p:cNvSpPr>
            <p:nvPr/>
          </p:nvSpPr>
          <p:spPr bwMode="auto">
            <a:xfrm>
              <a:off x="9802813" y="2378075"/>
              <a:ext cx="0" cy="0"/>
            </a:xfrm>
            <a:prstGeom prst="line">
              <a:avLst/>
            </a:prstGeom>
            <a:grpFill/>
            <a:ln w="47625" cap="rnd">
              <a:solidFill>
                <a:srgbClr val="FFFFFF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157"/>
            <p:cNvSpPr/>
            <p:nvPr/>
          </p:nvSpPr>
          <p:spPr bwMode="auto">
            <a:xfrm>
              <a:off x="9785351" y="2581275"/>
              <a:ext cx="28575" cy="117475"/>
            </a:xfrm>
            <a:custGeom>
              <a:avLst/>
              <a:gdLst>
                <a:gd name="T0" fmla="*/ 6 w 12"/>
                <a:gd name="T1" fmla="*/ 50 h 50"/>
                <a:gd name="T2" fmla="*/ 0 w 12"/>
                <a:gd name="T3" fmla="*/ 43 h 50"/>
                <a:gd name="T4" fmla="*/ 0 w 12"/>
                <a:gd name="T5" fmla="*/ 6 h 50"/>
                <a:gd name="T6" fmla="*/ 6 w 12"/>
                <a:gd name="T7" fmla="*/ 0 h 50"/>
                <a:gd name="T8" fmla="*/ 12 w 12"/>
                <a:gd name="T9" fmla="*/ 6 h 50"/>
                <a:gd name="T10" fmla="*/ 12 w 12"/>
                <a:gd name="T11" fmla="*/ 43 h 50"/>
                <a:gd name="T12" fmla="*/ 6 w 12"/>
                <a:gd name="T13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50">
                  <a:moveTo>
                    <a:pt x="6" y="50"/>
                  </a:moveTo>
                  <a:cubicBezTo>
                    <a:pt x="2" y="50"/>
                    <a:pt x="0" y="47"/>
                    <a:pt x="0" y="4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2" y="0"/>
                    <a:pt x="6" y="0"/>
                  </a:cubicBezTo>
                  <a:cubicBezTo>
                    <a:pt x="10" y="0"/>
                    <a:pt x="12" y="2"/>
                    <a:pt x="12" y="6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7"/>
                    <a:pt x="10" y="50"/>
                    <a:pt x="6" y="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158"/>
            <p:cNvSpPr/>
            <p:nvPr/>
          </p:nvSpPr>
          <p:spPr bwMode="auto">
            <a:xfrm>
              <a:off x="9531351" y="2668588"/>
              <a:ext cx="544513" cy="30163"/>
            </a:xfrm>
            <a:custGeom>
              <a:avLst/>
              <a:gdLst>
                <a:gd name="T0" fmla="*/ 223 w 229"/>
                <a:gd name="T1" fmla="*/ 13 h 13"/>
                <a:gd name="T2" fmla="*/ 6 w 229"/>
                <a:gd name="T3" fmla="*/ 13 h 13"/>
                <a:gd name="T4" fmla="*/ 0 w 229"/>
                <a:gd name="T5" fmla="*/ 6 h 13"/>
                <a:gd name="T6" fmla="*/ 6 w 229"/>
                <a:gd name="T7" fmla="*/ 0 h 13"/>
                <a:gd name="T8" fmla="*/ 223 w 229"/>
                <a:gd name="T9" fmla="*/ 0 h 13"/>
                <a:gd name="T10" fmla="*/ 229 w 229"/>
                <a:gd name="T11" fmla="*/ 6 h 13"/>
                <a:gd name="T12" fmla="*/ 223 w 229"/>
                <a:gd name="T1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9" h="13">
                  <a:moveTo>
                    <a:pt x="223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23" y="0"/>
                    <a:pt x="223" y="0"/>
                    <a:pt x="223" y="0"/>
                  </a:cubicBezTo>
                  <a:cubicBezTo>
                    <a:pt x="226" y="0"/>
                    <a:pt x="229" y="3"/>
                    <a:pt x="229" y="6"/>
                  </a:cubicBezTo>
                  <a:cubicBezTo>
                    <a:pt x="229" y="10"/>
                    <a:pt x="226" y="13"/>
                    <a:pt x="223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5395663" y="4462677"/>
            <a:ext cx="343694" cy="335756"/>
            <a:chOff x="3219451" y="4011613"/>
            <a:chExt cx="687388" cy="671512"/>
          </a:xfrm>
          <a:solidFill>
            <a:schemeClr val="bg1"/>
          </a:solidFill>
        </p:grpSpPr>
        <p:sp>
          <p:nvSpPr>
            <p:cNvPr id="87" name="Freeform 64"/>
            <p:cNvSpPr/>
            <p:nvPr/>
          </p:nvSpPr>
          <p:spPr bwMode="auto">
            <a:xfrm>
              <a:off x="3219451" y="4011613"/>
              <a:ext cx="687388" cy="360363"/>
            </a:xfrm>
            <a:custGeom>
              <a:avLst/>
              <a:gdLst>
                <a:gd name="T0" fmla="*/ 284 w 290"/>
                <a:gd name="T1" fmla="*/ 152 h 152"/>
                <a:gd name="T2" fmla="*/ 277 w 290"/>
                <a:gd name="T3" fmla="*/ 145 h 152"/>
                <a:gd name="T4" fmla="*/ 145 w 290"/>
                <a:gd name="T5" fmla="*/ 13 h 152"/>
                <a:gd name="T6" fmla="*/ 13 w 290"/>
                <a:gd name="T7" fmla="*/ 145 h 152"/>
                <a:gd name="T8" fmla="*/ 6 w 290"/>
                <a:gd name="T9" fmla="*/ 152 h 152"/>
                <a:gd name="T10" fmla="*/ 0 w 290"/>
                <a:gd name="T11" fmla="*/ 145 h 152"/>
                <a:gd name="T12" fmla="*/ 145 w 290"/>
                <a:gd name="T13" fmla="*/ 0 h 152"/>
                <a:gd name="T14" fmla="*/ 290 w 290"/>
                <a:gd name="T15" fmla="*/ 145 h 152"/>
                <a:gd name="T16" fmla="*/ 284 w 290"/>
                <a:gd name="T17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0" h="152">
                  <a:moveTo>
                    <a:pt x="284" y="152"/>
                  </a:moveTo>
                  <a:cubicBezTo>
                    <a:pt x="280" y="152"/>
                    <a:pt x="277" y="149"/>
                    <a:pt x="277" y="145"/>
                  </a:cubicBezTo>
                  <a:cubicBezTo>
                    <a:pt x="277" y="72"/>
                    <a:pt x="218" y="13"/>
                    <a:pt x="145" y="13"/>
                  </a:cubicBezTo>
                  <a:cubicBezTo>
                    <a:pt x="72" y="13"/>
                    <a:pt x="13" y="72"/>
                    <a:pt x="13" y="145"/>
                  </a:cubicBezTo>
                  <a:cubicBezTo>
                    <a:pt x="13" y="149"/>
                    <a:pt x="10" y="152"/>
                    <a:pt x="6" y="152"/>
                  </a:cubicBezTo>
                  <a:cubicBezTo>
                    <a:pt x="3" y="152"/>
                    <a:pt x="0" y="149"/>
                    <a:pt x="0" y="145"/>
                  </a:cubicBezTo>
                  <a:cubicBezTo>
                    <a:pt x="0" y="65"/>
                    <a:pt x="65" y="0"/>
                    <a:pt x="145" y="0"/>
                  </a:cubicBezTo>
                  <a:cubicBezTo>
                    <a:pt x="225" y="0"/>
                    <a:pt x="290" y="65"/>
                    <a:pt x="290" y="145"/>
                  </a:cubicBezTo>
                  <a:cubicBezTo>
                    <a:pt x="290" y="149"/>
                    <a:pt x="287" y="152"/>
                    <a:pt x="284" y="1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65"/>
            <p:cNvSpPr/>
            <p:nvPr/>
          </p:nvSpPr>
          <p:spPr bwMode="auto">
            <a:xfrm>
              <a:off x="3219451" y="4262438"/>
              <a:ext cx="687388" cy="119063"/>
            </a:xfrm>
            <a:custGeom>
              <a:avLst/>
              <a:gdLst>
                <a:gd name="T0" fmla="*/ 283 w 290"/>
                <a:gd name="T1" fmla="*/ 50 h 50"/>
                <a:gd name="T2" fmla="*/ 277 w 290"/>
                <a:gd name="T3" fmla="*/ 43 h 50"/>
                <a:gd name="T4" fmla="*/ 249 w 290"/>
                <a:gd name="T5" fmla="*/ 15 h 50"/>
                <a:gd name="T6" fmla="*/ 220 w 290"/>
                <a:gd name="T7" fmla="*/ 43 h 50"/>
                <a:gd name="T8" fmla="*/ 214 w 290"/>
                <a:gd name="T9" fmla="*/ 50 h 50"/>
                <a:gd name="T10" fmla="*/ 208 w 290"/>
                <a:gd name="T11" fmla="*/ 43 h 50"/>
                <a:gd name="T12" fmla="*/ 208 w 290"/>
                <a:gd name="T13" fmla="*/ 42 h 50"/>
                <a:gd name="T14" fmla="*/ 179 w 290"/>
                <a:gd name="T15" fmla="*/ 13 h 50"/>
                <a:gd name="T16" fmla="*/ 151 w 290"/>
                <a:gd name="T17" fmla="*/ 42 h 50"/>
                <a:gd name="T18" fmla="*/ 151 w 290"/>
                <a:gd name="T19" fmla="*/ 43 h 50"/>
                <a:gd name="T20" fmla="*/ 145 w 290"/>
                <a:gd name="T21" fmla="*/ 50 h 50"/>
                <a:gd name="T22" fmla="*/ 138 w 290"/>
                <a:gd name="T23" fmla="*/ 43 h 50"/>
                <a:gd name="T24" fmla="*/ 110 w 290"/>
                <a:gd name="T25" fmla="*/ 15 h 50"/>
                <a:gd name="T26" fmla="*/ 82 w 290"/>
                <a:gd name="T27" fmla="*/ 43 h 50"/>
                <a:gd name="T28" fmla="*/ 75 w 290"/>
                <a:gd name="T29" fmla="*/ 50 h 50"/>
                <a:gd name="T30" fmla="*/ 69 w 290"/>
                <a:gd name="T31" fmla="*/ 43 h 50"/>
                <a:gd name="T32" fmla="*/ 41 w 290"/>
                <a:gd name="T33" fmla="*/ 15 h 50"/>
                <a:gd name="T34" fmla="*/ 13 w 290"/>
                <a:gd name="T35" fmla="*/ 43 h 50"/>
                <a:gd name="T36" fmla="*/ 6 w 290"/>
                <a:gd name="T37" fmla="*/ 50 h 50"/>
                <a:gd name="T38" fmla="*/ 0 w 290"/>
                <a:gd name="T39" fmla="*/ 43 h 50"/>
                <a:gd name="T40" fmla="*/ 41 w 290"/>
                <a:gd name="T41" fmla="*/ 2 h 50"/>
                <a:gd name="T42" fmla="*/ 75 w 290"/>
                <a:gd name="T43" fmla="*/ 21 h 50"/>
                <a:gd name="T44" fmla="*/ 110 w 290"/>
                <a:gd name="T45" fmla="*/ 2 h 50"/>
                <a:gd name="T46" fmla="*/ 144 w 290"/>
                <a:gd name="T47" fmla="*/ 20 h 50"/>
                <a:gd name="T48" fmla="*/ 179 w 290"/>
                <a:gd name="T49" fmla="*/ 0 h 50"/>
                <a:gd name="T50" fmla="*/ 215 w 290"/>
                <a:gd name="T51" fmla="*/ 20 h 50"/>
                <a:gd name="T52" fmla="*/ 249 w 290"/>
                <a:gd name="T53" fmla="*/ 2 h 50"/>
                <a:gd name="T54" fmla="*/ 290 w 290"/>
                <a:gd name="T55" fmla="*/ 43 h 50"/>
                <a:gd name="T56" fmla="*/ 283 w 290"/>
                <a:gd name="T5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0" h="50">
                  <a:moveTo>
                    <a:pt x="283" y="50"/>
                  </a:moveTo>
                  <a:cubicBezTo>
                    <a:pt x="280" y="50"/>
                    <a:pt x="277" y="47"/>
                    <a:pt x="277" y="43"/>
                  </a:cubicBezTo>
                  <a:cubicBezTo>
                    <a:pt x="277" y="28"/>
                    <a:pt x="264" y="15"/>
                    <a:pt x="249" y="15"/>
                  </a:cubicBezTo>
                  <a:cubicBezTo>
                    <a:pt x="233" y="15"/>
                    <a:pt x="220" y="28"/>
                    <a:pt x="220" y="43"/>
                  </a:cubicBezTo>
                  <a:cubicBezTo>
                    <a:pt x="220" y="47"/>
                    <a:pt x="218" y="50"/>
                    <a:pt x="214" y="50"/>
                  </a:cubicBezTo>
                  <a:cubicBezTo>
                    <a:pt x="211" y="50"/>
                    <a:pt x="208" y="47"/>
                    <a:pt x="208" y="43"/>
                  </a:cubicBezTo>
                  <a:cubicBezTo>
                    <a:pt x="208" y="42"/>
                    <a:pt x="208" y="42"/>
                    <a:pt x="208" y="42"/>
                  </a:cubicBezTo>
                  <a:cubicBezTo>
                    <a:pt x="208" y="26"/>
                    <a:pt x="195" y="13"/>
                    <a:pt x="179" y="13"/>
                  </a:cubicBezTo>
                  <a:cubicBezTo>
                    <a:pt x="164" y="13"/>
                    <a:pt x="151" y="26"/>
                    <a:pt x="151" y="42"/>
                  </a:cubicBezTo>
                  <a:cubicBezTo>
                    <a:pt x="151" y="43"/>
                    <a:pt x="151" y="43"/>
                    <a:pt x="151" y="43"/>
                  </a:cubicBezTo>
                  <a:cubicBezTo>
                    <a:pt x="151" y="47"/>
                    <a:pt x="148" y="50"/>
                    <a:pt x="145" y="50"/>
                  </a:cubicBezTo>
                  <a:cubicBezTo>
                    <a:pt x="141" y="50"/>
                    <a:pt x="138" y="47"/>
                    <a:pt x="138" y="43"/>
                  </a:cubicBezTo>
                  <a:cubicBezTo>
                    <a:pt x="138" y="28"/>
                    <a:pt x="126" y="15"/>
                    <a:pt x="110" y="15"/>
                  </a:cubicBezTo>
                  <a:cubicBezTo>
                    <a:pt x="95" y="15"/>
                    <a:pt x="82" y="28"/>
                    <a:pt x="82" y="43"/>
                  </a:cubicBezTo>
                  <a:cubicBezTo>
                    <a:pt x="82" y="47"/>
                    <a:pt x="79" y="50"/>
                    <a:pt x="75" y="50"/>
                  </a:cubicBezTo>
                  <a:cubicBezTo>
                    <a:pt x="72" y="50"/>
                    <a:pt x="69" y="47"/>
                    <a:pt x="69" y="43"/>
                  </a:cubicBezTo>
                  <a:cubicBezTo>
                    <a:pt x="69" y="28"/>
                    <a:pt x="56" y="15"/>
                    <a:pt x="41" y="15"/>
                  </a:cubicBezTo>
                  <a:cubicBezTo>
                    <a:pt x="25" y="15"/>
                    <a:pt x="13" y="28"/>
                    <a:pt x="13" y="43"/>
                  </a:cubicBezTo>
                  <a:cubicBezTo>
                    <a:pt x="13" y="47"/>
                    <a:pt x="10" y="50"/>
                    <a:pt x="6" y="50"/>
                  </a:cubicBezTo>
                  <a:cubicBezTo>
                    <a:pt x="3" y="50"/>
                    <a:pt x="0" y="47"/>
                    <a:pt x="0" y="43"/>
                  </a:cubicBezTo>
                  <a:cubicBezTo>
                    <a:pt x="0" y="21"/>
                    <a:pt x="18" y="2"/>
                    <a:pt x="41" y="2"/>
                  </a:cubicBezTo>
                  <a:cubicBezTo>
                    <a:pt x="55" y="2"/>
                    <a:pt x="68" y="10"/>
                    <a:pt x="75" y="21"/>
                  </a:cubicBezTo>
                  <a:cubicBezTo>
                    <a:pt x="83" y="10"/>
                    <a:pt x="96" y="2"/>
                    <a:pt x="110" y="2"/>
                  </a:cubicBezTo>
                  <a:cubicBezTo>
                    <a:pt x="124" y="2"/>
                    <a:pt x="137" y="9"/>
                    <a:pt x="144" y="20"/>
                  </a:cubicBezTo>
                  <a:cubicBezTo>
                    <a:pt x="152" y="8"/>
                    <a:pt x="165" y="0"/>
                    <a:pt x="179" y="0"/>
                  </a:cubicBezTo>
                  <a:cubicBezTo>
                    <a:pt x="194" y="0"/>
                    <a:pt x="207" y="8"/>
                    <a:pt x="215" y="20"/>
                  </a:cubicBezTo>
                  <a:cubicBezTo>
                    <a:pt x="222" y="9"/>
                    <a:pt x="234" y="2"/>
                    <a:pt x="249" y="2"/>
                  </a:cubicBezTo>
                  <a:cubicBezTo>
                    <a:pt x="271" y="2"/>
                    <a:pt x="290" y="21"/>
                    <a:pt x="290" y="43"/>
                  </a:cubicBezTo>
                  <a:cubicBezTo>
                    <a:pt x="290" y="47"/>
                    <a:pt x="287" y="50"/>
                    <a:pt x="283" y="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66"/>
            <p:cNvSpPr/>
            <p:nvPr/>
          </p:nvSpPr>
          <p:spPr bwMode="auto">
            <a:xfrm>
              <a:off x="3546476" y="4341813"/>
              <a:ext cx="31750" cy="298450"/>
            </a:xfrm>
            <a:custGeom>
              <a:avLst/>
              <a:gdLst>
                <a:gd name="T0" fmla="*/ 7 w 13"/>
                <a:gd name="T1" fmla="*/ 126 h 126"/>
                <a:gd name="T2" fmla="*/ 0 w 13"/>
                <a:gd name="T3" fmla="*/ 120 h 126"/>
                <a:gd name="T4" fmla="*/ 0 w 13"/>
                <a:gd name="T5" fmla="*/ 6 h 126"/>
                <a:gd name="T6" fmla="*/ 7 w 13"/>
                <a:gd name="T7" fmla="*/ 0 h 126"/>
                <a:gd name="T8" fmla="*/ 13 w 13"/>
                <a:gd name="T9" fmla="*/ 6 h 126"/>
                <a:gd name="T10" fmla="*/ 13 w 13"/>
                <a:gd name="T11" fmla="*/ 120 h 126"/>
                <a:gd name="T12" fmla="*/ 7 w 13"/>
                <a:gd name="T13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26">
                  <a:moveTo>
                    <a:pt x="7" y="126"/>
                  </a:moveTo>
                  <a:cubicBezTo>
                    <a:pt x="3" y="126"/>
                    <a:pt x="0" y="123"/>
                    <a:pt x="0" y="12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0" y="0"/>
                    <a:pt x="13" y="3"/>
                    <a:pt x="13" y="6"/>
                  </a:cubicBezTo>
                  <a:cubicBezTo>
                    <a:pt x="13" y="120"/>
                    <a:pt x="13" y="120"/>
                    <a:pt x="13" y="120"/>
                  </a:cubicBezTo>
                  <a:cubicBezTo>
                    <a:pt x="13" y="123"/>
                    <a:pt x="10" y="126"/>
                    <a:pt x="7" y="1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67"/>
            <p:cNvSpPr/>
            <p:nvPr/>
          </p:nvSpPr>
          <p:spPr bwMode="auto">
            <a:xfrm>
              <a:off x="3546476" y="4610100"/>
              <a:ext cx="119063" cy="73025"/>
            </a:xfrm>
            <a:custGeom>
              <a:avLst/>
              <a:gdLst>
                <a:gd name="T0" fmla="*/ 26 w 50"/>
                <a:gd name="T1" fmla="*/ 31 h 31"/>
                <a:gd name="T2" fmla="*/ 25 w 50"/>
                <a:gd name="T3" fmla="*/ 31 h 31"/>
                <a:gd name="T4" fmla="*/ 0 w 50"/>
                <a:gd name="T5" fmla="*/ 7 h 31"/>
                <a:gd name="T6" fmla="*/ 7 w 50"/>
                <a:gd name="T7" fmla="*/ 0 h 31"/>
                <a:gd name="T8" fmla="*/ 13 w 50"/>
                <a:gd name="T9" fmla="*/ 7 h 31"/>
                <a:gd name="T10" fmla="*/ 25 w 50"/>
                <a:gd name="T11" fmla="*/ 18 h 31"/>
                <a:gd name="T12" fmla="*/ 26 w 50"/>
                <a:gd name="T13" fmla="*/ 18 h 31"/>
                <a:gd name="T14" fmla="*/ 37 w 50"/>
                <a:gd name="T15" fmla="*/ 7 h 31"/>
                <a:gd name="T16" fmla="*/ 44 w 50"/>
                <a:gd name="T17" fmla="*/ 0 h 31"/>
                <a:gd name="T18" fmla="*/ 50 w 50"/>
                <a:gd name="T19" fmla="*/ 7 h 31"/>
                <a:gd name="T20" fmla="*/ 26 w 50"/>
                <a:gd name="T21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31">
                  <a:moveTo>
                    <a:pt x="26" y="31"/>
                  </a:moveTo>
                  <a:cubicBezTo>
                    <a:pt x="25" y="31"/>
                    <a:pt x="25" y="31"/>
                    <a:pt x="25" y="31"/>
                  </a:cubicBezTo>
                  <a:cubicBezTo>
                    <a:pt x="11" y="31"/>
                    <a:pt x="0" y="20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0" y="0"/>
                    <a:pt x="13" y="3"/>
                    <a:pt x="13" y="7"/>
                  </a:cubicBezTo>
                  <a:cubicBezTo>
                    <a:pt x="13" y="13"/>
                    <a:pt x="18" y="18"/>
                    <a:pt x="25" y="18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32" y="18"/>
                    <a:pt x="37" y="13"/>
                    <a:pt x="37" y="7"/>
                  </a:cubicBezTo>
                  <a:cubicBezTo>
                    <a:pt x="37" y="3"/>
                    <a:pt x="40" y="0"/>
                    <a:pt x="44" y="0"/>
                  </a:cubicBezTo>
                  <a:cubicBezTo>
                    <a:pt x="47" y="0"/>
                    <a:pt x="50" y="3"/>
                    <a:pt x="50" y="7"/>
                  </a:cubicBezTo>
                  <a:cubicBezTo>
                    <a:pt x="50" y="20"/>
                    <a:pt x="39" y="31"/>
                    <a:pt x="26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0195" y="128905"/>
            <a:ext cx="3711575" cy="831215"/>
          </a:xfrm>
          <a:prstGeom prst="rect">
            <a:avLst/>
          </a:prstGeom>
        </p:spPr>
      </p:pic>
      <p:sp>
        <p:nvSpPr>
          <p:cNvPr id="31" name="TextBox 43"/>
          <p:cNvSpPr txBox="1"/>
          <p:nvPr/>
        </p:nvSpPr>
        <p:spPr>
          <a:xfrm>
            <a:off x="9081674" y="204939"/>
            <a:ext cx="2283460" cy="67881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600" b="1">
                <a:solidFill>
                  <a:srgbClr val="338EA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课程评价  </a:t>
            </a:r>
            <a:endParaRPr lang="zh-CN" altLang="en-US" sz="3600" b="1">
              <a:solidFill>
                <a:srgbClr val="338EA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pic>
        <p:nvPicPr>
          <p:cNvPr id="2" name="图片 -21474826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" y="960120"/>
            <a:ext cx="2964815" cy="33356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 descr="QQ图片201704111648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1555" y="1041400"/>
            <a:ext cx="3493770" cy="2797175"/>
          </a:xfrm>
          <a:prstGeom prst="rect">
            <a:avLst/>
          </a:prstGeom>
        </p:spPr>
      </p:pic>
      <p:pic>
        <p:nvPicPr>
          <p:cNvPr id="5" name="图片 4" descr="QQ图片201704111649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90" y="4295775"/>
            <a:ext cx="3579495" cy="25546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7770" y="4221480"/>
            <a:ext cx="4126865" cy="2587625"/>
          </a:xfrm>
          <a:prstGeom prst="rect">
            <a:avLst/>
          </a:prstGeom>
        </p:spPr>
      </p:pic>
      <p:pic>
        <p:nvPicPr>
          <p:cNvPr id="7" name="图片 6" descr="IMG_24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6340" y="960120"/>
            <a:ext cx="2331720" cy="315404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0875" y="960120"/>
            <a:ext cx="3021965" cy="32613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74635" y="3916680"/>
            <a:ext cx="4110990" cy="29317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wipe dir="d"/>
      </p:transition>
    </mc:Choice>
    <mc:Fallback>
      <p:transition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组合 84"/>
          <p:cNvGrpSpPr/>
          <p:nvPr/>
        </p:nvGrpSpPr>
        <p:grpSpPr>
          <a:xfrm>
            <a:off x="5395663" y="2661232"/>
            <a:ext cx="328120" cy="363515"/>
            <a:chOff x="9531351" y="2095500"/>
            <a:chExt cx="544513" cy="603251"/>
          </a:xfrm>
          <a:solidFill>
            <a:schemeClr val="bg1"/>
          </a:solidFill>
        </p:grpSpPr>
        <p:sp>
          <p:nvSpPr>
            <p:cNvPr id="75" name="Freeform 154"/>
            <p:cNvSpPr>
              <a:spLocks noEditPoints="1"/>
            </p:cNvSpPr>
            <p:nvPr/>
          </p:nvSpPr>
          <p:spPr bwMode="auto">
            <a:xfrm>
              <a:off x="9531351" y="2095500"/>
              <a:ext cx="544513" cy="387350"/>
            </a:xfrm>
            <a:custGeom>
              <a:avLst/>
              <a:gdLst>
                <a:gd name="T0" fmla="*/ 216 w 229"/>
                <a:gd name="T1" fmla="*/ 163 h 163"/>
                <a:gd name="T2" fmla="*/ 12 w 229"/>
                <a:gd name="T3" fmla="*/ 163 h 163"/>
                <a:gd name="T4" fmla="*/ 0 w 229"/>
                <a:gd name="T5" fmla="*/ 150 h 163"/>
                <a:gd name="T6" fmla="*/ 0 w 229"/>
                <a:gd name="T7" fmla="*/ 13 h 163"/>
                <a:gd name="T8" fmla="*/ 12 w 229"/>
                <a:gd name="T9" fmla="*/ 0 h 163"/>
                <a:gd name="T10" fmla="*/ 216 w 229"/>
                <a:gd name="T11" fmla="*/ 0 h 163"/>
                <a:gd name="T12" fmla="*/ 229 w 229"/>
                <a:gd name="T13" fmla="*/ 13 h 163"/>
                <a:gd name="T14" fmla="*/ 229 w 229"/>
                <a:gd name="T15" fmla="*/ 150 h 163"/>
                <a:gd name="T16" fmla="*/ 216 w 229"/>
                <a:gd name="T17" fmla="*/ 163 h 163"/>
                <a:gd name="T18" fmla="*/ 13 w 229"/>
                <a:gd name="T19" fmla="*/ 150 h 163"/>
                <a:gd name="T20" fmla="*/ 216 w 229"/>
                <a:gd name="T21" fmla="*/ 150 h 163"/>
                <a:gd name="T22" fmla="*/ 216 w 229"/>
                <a:gd name="T23" fmla="*/ 13 h 163"/>
                <a:gd name="T24" fmla="*/ 13 w 229"/>
                <a:gd name="T25" fmla="*/ 13 h 163"/>
                <a:gd name="T26" fmla="*/ 13 w 229"/>
                <a:gd name="T27" fmla="*/ 15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9" h="163">
                  <a:moveTo>
                    <a:pt x="216" y="163"/>
                  </a:moveTo>
                  <a:cubicBezTo>
                    <a:pt x="12" y="163"/>
                    <a:pt x="12" y="163"/>
                    <a:pt x="12" y="163"/>
                  </a:cubicBezTo>
                  <a:cubicBezTo>
                    <a:pt x="5" y="163"/>
                    <a:pt x="0" y="157"/>
                    <a:pt x="0" y="15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216" y="0"/>
                    <a:pt x="216" y="0"/>
                    <a:pt x="216" y="0"/>
                  </a:cubicBezTo>
                  <a:cubicBezTo>
                    <a:pt x="223" y="0"/>
                    <a:pt x="229" y="6"/>
                    <a:pt x="229" y="13"/>
                  </a:cubicBezTo>
                  <a:cubicBezTo>
                    <a:pt x="229" y="150"/>
                    <a:pt x="229" y="150"/>
                    <a:pt x="229" y="150"/>
                  </a:cubicBezTo>
                  <a:cubicBezTo>
                    <a:pt x="229" y="157"/>
                    <a:pt x="223" y="163"/>
                    <a:pt x="216" y="163"/>
                  </a:cubicBezTo>
                  <a:close/>
                  <a:moveTo>
                    <a:pt x="13" y="150"/>
                  </a:moveTo>
                  <a:cubicBezTo>
                    <a:pt x="216" y="150"/>
                    <a:pt x="216" y="150"/>
                    <a:pt x="216" y="150"/>
                  </a:cubicBezTo>
                  <a:cubicBezTo>
                    <a:pt x="216" y="13"/>
                    <a:pt x="216" y="13"/>
                    <a:pt x="216" y="13"/>
                  </a:cubicBezTo>
                  <a:cubicBezTo>
                    <a:pt x="13" y="13"/>
                    <a:pt x="13" y="13"/>
                    <a:pt x="13" y="13"/>
                  </a:cubicBezTo>
                  <a:lnTo>
                    <a:pt x="13" y="15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155"/>
            <p:cNvSpPr/>
            <p:nvPr/>
          </p:nvSpPr>
          <p:spPr bwMode="auto">
            <a:xfrm>
              <a:off x="9702801" y="2519363"/>
              <a:ext cx="201613" cy="30163"/>
            </a:xfrm>
            <a:custGeom>
              <a:avLst/>
              <a:gdLst>
                <a:gd name="T0" fmla="*/ 79 w 85"/>
                <a:gd name="T1" fmla="*/ 13 h 13"/>
                <a:gd name="T2" fmla="*/ 6 w 85"/>
                <a:gd name="T3" fmla="*/ 13 h 13"/>
                <a:gd name="T4" fmla="*/ 0 w 85"/>
                <a:gd name="T5" fmla="*/ 7 h 13"/>
                <a:gd name="T6" fmla="*/ 6 w 85"/>
                <a:gd name="T7" fmla="*/ 0 h 13"/>
                <a:gd name="T8" fmla="*/ 79 w 85"/>
                <a:gd name="T9" fmla="*/ 0 h 13"/>
                <a:gd name="T10" fmla="*/ 85 w 85"/>
                <a:gd name="T11" fmla="*/ 7 h 13"/>
                <a:gd name="T12" fmla="*/ 79 w 85"/>
                <a:gd name="T1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13">
                  <a:moveTo>
                    <a:pt x="7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82" y="0"/>
                    <a:pt x="85" y="3"/>
                    <a:pt x="85" y="7"/>
                  </a:cubicBezTo>
                  <a:cubicBezTo>
                    <a:pt x="85" y="10"/>
                    <a:pt x="82" y="13"/>
                    <a:pt x="79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Line 156"/>
            <p:cNvSpPr>
              <a:spLocks noChangeShapeType="1"/>
            </p:cNvSpPr>
            <p:nvPr/>
          </p:nvSpPr>
          <p:spPr bwMode="auto">
            <a:xfrm>
              <a:off x="9802813" y="2378075"/>
              <a:ext cx="0" cy="0"/>
            </a:xfrm>
            <a:prstGeom prst="line">
              <a:avLst/>
            </a:prstGeom>
            <a:grpFill/>
            <a:ln w="47625" cap="rnd">
              <a:solidFill>
                <a:srgbClr val="FFFFFF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157"/>
            <p:cNvSpPr/>
            <p:nvPr/>
          </p:nvSpPr>
          <p:spPr bwMode="auto">
            <a:xfrm>
              <a:off x="9785351" y="2581275"/>
              <a:ext cx="28575" cy="117475"/>
            </a:xfrm>
            <a:custGeom>
              <a:avLst/>
              <a:gdLst>
                <a:gd name="T0" fmla="*/ 6 w 12"/>
                <a:gd name="T1" fmla="*/ 50 h 50"/>
                <a:gd name="T2" fmla="*/ 0 w 12"/>
                <a:gd name="T3" fmla="*/ 43 h 50"/>
                <a:gd name="T4" fmla="*/ 0 w 12"/>
                <a:gd name="T5" fmla="*/ 6 h 50"/>
                <a:gd name="T6" fmla="*/ 6 w 12"/>
                <a:gd name="T7" fmla="*/ 0 h 50"/>
                <a:gd name="T8" fmla="*/ 12 w 12"/>
                <a:gd name="T9" fmla="*/ 6 h 50"/>
                <a:gd name="T10" fmla="*/ 12 w 12"/>
                <a:gd name="T11" fmla="*/ 43 h 50"/>
                <a:gd name="T12" fmla="*/ 6 w 12"/>
                <a:gd name="T13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50">
                  <a:moveTo>
                    <a:pt x="6" y="50"/>
                  </a:moveTo>
                  <a:cubicBezTo>
                    <a:pt x="2" y="50"/>
                    <a:pt x="0" y="47"/>
                    <a:pt x="0" y="4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2" y="0"/>
                    <a:pt x="6" y="0"/>
                  </a:cubicBezTo>
                  <a:cubicBezTo>
                    <a:pt x="10" y="0"/>
                    <a:pt x="12" y="2"/>
                    <a:pt x="12" y="6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7"/>
                    <a:pt x="10" y="50"/>
                    <a:pt x="6" y="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158"/>
            <p:cNvSpPr/>
            <p:nvPr/>
          </p:nvSpPr>
          <p:spPr bwMode="auto">
            <a:xfrm>
              <a:off x="9531351" y="2668588"/>
              <a:ext cx="544513" cy="30163"/>
            </a:xfrm>
            <a:custGeom>
              <a:avLst/>
              <a:gdLst>
                <a:gd name="T0" fmla="*/ 223 w 229"/>
                <a:gd name="T1" fmla="*/ 13 h 13"/>
                <a:gd name="T2" fmla="*/ 6 w 229"/>
                <a:gd name="T3" fmla="*/ 13 h 13"/>
                <a:gd name="T4" fmla="*/ 0 w 229"/>
                <a:gd name="T5" fmla="*/ 6 h 13"/>
                <a:gd name="T6" fmla="*/ 6 w 229"/>
                <a:gd name="T7" fmla="*/ 0 h 13"/>
                <a:gd name="T8" fmla="*/ 223 w 229"/>
                <a:gd name="T9" fmla="*/ 0 h 13"/>
                <a:gd name="T10" fmla="*/ 229 w 229"/>
                <a:gd name="T11" fmla="*/ 6 h 13"/>
                <a:gd name="T12" fmla="*/ 223 w 229"/>
                <a:gd name="T1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9" h="13">
                  <a:moveTo>
                    <a:pt x="223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23" y="0"/>
                    <a:pt x="223" y="0"/>
                    <a:pt x="223" y="0"/>
                  </a:cubicBezTo>
                  <a:cubicBezTo>
                    <a:pt x="226" y="0"/>
                    <a:pt x="229" y="3"/>
                    <a:pt x="229" y="6"/>
                  </a:cubicBezTo>
                  <a:cubicBezTo>
                    <a:pt x="229" y="10"/>
                    <a:pt x="226" y="13"/>
                    <a:pt x="223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5395663" y="4462677"/>
            <a:ext cx="343694" cy="335756"/>
            <a:chOff x="3219451" y="4011613"/>
            <a:chExt cx="687388" cy="671512"/>
          </a:xfrm>
          <a:solidFill>
            <a:schemeClr val="bg1"/>
          </a:solidFill>
        </p:grpSpPr>
        <p:sp>
          <p:nvSpPr>
            <p:cNvPr id="87" name="Freeform 64"/>
            <p:cNvSpPr/>
            <p:nvPr/>
          </p:nvSpPr>
          <p:spPr bwMode="auto">
            <a:xfrm>
              <a:off x="3219451" y="4011613"/>
              <a:ext cx="687388" cy="360363"/>
            </a:xfrm>
            <a:custGeom>
              <a:avLst/>
              <a:gdLst>
                <a:gd name="T0" fmla="*/ 284 w 290"/>
                <a:gd name="T1" fmla="*/ 152 h 152"/>
                <a:gd name="T2" fmla="*/ 277 w 290"/>
                <a:gd name="T3" fmla="*/ 145 h 152"/>
                <a:gd name="T4" fmla="*/ 145 w 290"/>
                <a:gd name="T5" fmla="*/ 13 h 152"/>
                <a:gd name="T6" fmla="*/ 13 w 290"/>
                <a:gd name="T7" fmla="*/ 145 h 152"/>
                <a:gd name="T8" fmla="*/ 6 w 290"/>
                <a:gd name="T9" fmla="*/ 152 h 152"/>
                <a:gd name="T10" fmla="*/ 0 w 290"/>
                <a:gd name="T11" fmla="*/ 145 h 152"/>
                <a:gd name="T12" fmla="*/ 145 w 290"/>
                <a:gd name="T13" fmla="*/ 0 h 152"/>
                <a:gd name="T14" fmla="*/ 290 w 290"/>
                <a:gd name="T15" fmla="*/ 145 h 152"/>
                <a:gd name="T16" fmla="*/ 284 w 290"/>
                <a:gd name="T17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0" h="152">
                  <a:moveTo>
                    <a:pt x="284" y="152"/>
                  </a:moveTo>
                  <a:cubicBezTo>
                    <a:pt x="280" y="152"/>
                    <a:pt x="277" y="149"/>
                    <a:pt x="277" y="145"/>
                  </a:cubicBezTo>
                  <a:cubicBezTo>
                    <a:pt x="277" y="72"/>
                    <a:pt x="218" y="13"/>
                    <a:pt x="145" y="13"/>
                  </a:cubicBezTo>
                  <a:cubicBezTo>
                    <a:pt x="72" y="13"/>
                    <a:pt x="13" y="72"/>
                    <a:pt x="13" y="145"/>
                  </a:cubicBezTo>
                  <a:cubicBezTo>
                    <a:pt x="13" y="149"/>
                    <a:pt x="10" y="152"/>
                    <a:pt x="6" y="152"/>
                  </a:cubicBezTo>
                  <a:cubicBezTo>
                    <a:pt x="3" y="152"/>
                    <a:pt x="0" y="149"/>
                    <a:pt x="0" y="145"/>
                  </a:cubicBezTo>
                  <a:cubicBezTo>
                    <a:pt x="0" y="65"/>
                    <a:pt x="65" y="0"/>
                    <a:pt x="145" y="0"/>
                  </a:cubicBezTo>
                  <a:cubicBezTo>
                    <a:pt x="225" y="0"/>
                    <a:pt x="290" y="65"/>
                    <a:pt x="290" y="145"/>
                  </a:cubicBezTo>
                  <a:cubicBezTo>
                    <a:pt x="290" y="149"/>
                    <a:pt x="287" y="152"/>
                    <a:pt x="284" y="1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65"/>
            <p:cNvSpPr/>
            <p:nvPr/>
          </p:nvSpPr>
          <p:spPr bwMode="auto">
            <a:xfrm>
              <a:off x="3219451" y="4262438"/>
              <a:ext cx="687388" cy="119063"/>
            </a:xfrm>
            <a:custGeom>
              <a:avLst/>
              <a:gdLst>
                <a:gd name="T0" fmla="*/ 283 w 290"/>
                <a:gd name="T1" fmla="*/ 50 h 50"/>
                <a:gd name="T2" fmla="*/ 277 w 290"/>
                <a:gd name="T3" fmla="*/ 43 h 50"/>
                <a:gd name="T4" fmla="*/ 249 w 290"/>
                <a:gd name="T5" fmla="*/ 15 h 50"/>
                <a:gd name="T6" fmla="*/ 220 w 290"/>
                <a:gd name="T7" fmla="*/ 43 h 50"/>
                <a:gd name="T8" fmla="*/ 214 w 290"/>
                <a:gd name="T9" fmla="*/ 50 h 50"/>
                <a:gd name="T10" fmla="*/ 208 w 290"/>
                <a:gd name="T11" fmla="*/ 43 h 50"/>
                <a:gd name="T12" fmla="*/ 208 w 290"/>
                <a:gd name="T13" fmla="*/ 42 h 50"/>
                <a:gd name="T14" fmla="*/ 179 w 290"/>
                <a:gd name="T15" fmla="*/ 13 h 50"/>
                <a:gd name="T16" fmla="*/ 151 w 290"/>
                <a:gd name="T17" fmla="*/ 42 h 50"/>
                <a:gd name="T18" fmla="*/ 151 w 290"/>
                <a:gd name="T19" fmla="*/ 43 h 50"/>
                <a:gd name="T20" fmla="*/ 145 w 290"/>
                <a:gd name="T21" fmla="*/ 50 h 50"/>
                <a:gd name="T22" fmla="*/ 138 w 290"/>
                <a:gd name="T23" fmla="*/ 43 h 50"/>
                <a:gd name="T24" fmla="*/ 110 w 290"/>
                <a:gd name="T25" fmla="*/ 15 h 50"/>
                <a:gd name="T26" fmla="*/ 82 w 290"/>
                <a:gd name="T27" fmla="*/ 43 h 50"/>
                <a:gd name="T28" fmla="*/ 75 w 290"/>
                <a:gd name="T29" fmla="*/ 50 h 50"/>
                <a:gd name="T30" fmla="*/ 69 w 290"/>
                <a:gd name="T31" fmla="*/ 43 h 50"/>
                <a:gd name="T32" fmla="*/ 41 w 290"/>
                <a:gd name="T33" fmla="*/ 15 h 50"/>
                <a:gd name="T34" fmla="*/ 13 w 290"/>
                <a:gd name="T35" fmla="*/ 43 h 50"/>
                <a:gd name="T36" fmla="*/ 6 w 290"/>
                <a:gd name="T37" fmla="*/ 50 h 50"/>
                <a:gd name="T38" fmla="*/ 0 w 290"/>
                <a:gd name="T39" fmla="*/ 43 h 50"/>
                <a:gd name="T40" fmla="*/ 41 w 290"/>
                <a:gd name="T41" fmla="*/ 2 h 50"/>
                <a:gd name="T42" fmla="*/ 75 w 290"/>
                <a:gd name="T43" fmla="*/ 21 h 50"/>
                <a:gd name="T44" fmla="*/ 110 w 290"/>
                <a:gd name="T45" fmla="*/ 2 h 50"/>
                <a:gd name="T46" fmla="*/ 144 w 290"/>
                <a:gd name="T47" fmla="*/ 20 h 50"/>
                <a:gd name="T48" fmla="*/ 179 w 290"/>
                <a:gd name="T49" fmla="*/ 0 h 50"/>
                <a:gd name="T50" fmla="*/ 215 w 290"/>
                <a:gd name="T51" fmla="*/ 20 h 50"/>
                <a:gd name="T52" fmla="*/ 249 w 290"/>
                <a:gd name="T53" fmla="*/ 2 h 50"/>
                <a:gd name="T54" fmla="*/ 290 w 290"/>
                <a:gd name="T55" fmla="*/ 43 h 50"/>
                <a:gd name="T56" fmla="*/ 283 w 290"/>
                <a:gd name="T5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0" h="50">
                  <a:moveTo>
                    <a:pt x="283" y="50"/>
                  </a:moveTo>
                  <a:cubicBezTo>
                    <a:pt x="280" y="50"/>
                    <a:pt x="277" y="47"/>
                    <a:pt x="277" y="43"/>
                  </a:cubicBezTo>
                  <a:cubicBezTo>
                    <a:pt x="277" y="28"/>
                    <a:pt x="264" y="15"/>
                    <a:pt x="249" y="15"/>
                  </a:cubicBezTo>
                  <a:cubicBezTo>
                    <a:pt x="233" y="15"/>
                    <a:pt x="220" y="28"/>
                    <a:pt x="220" y="43"/>
                  </a:cubicBezTo>
                  <a:cubicBezTo>
                    <a:pt x="220" y="47"/>
                    <a:pt x="218" y="50"/>
                    <a:pt x="214" y="50"/>
                  </a:cubicBezTo>
                  <a:cubicBezTo>
                    <a:pt x="211" y="50"/>
                    <a:pt x="208" y="47"/>
                    <a:pt x="208" y="43"/>
                  </a:cubicBezTo>
                  <a:cubicBezTo>
                    <a:pt x="208" y="42"/>
                    <a:pt x="208" y="42"/>
                    <a:pt x="208" y="42"/>
                  </a:cubicBezTo>
                  <a:cubicBezTo>
                    <a:pt x="208" y="26"/>
                    <a:pt x="195" y="13"/>
                    <a:pt x="179" y="13"/>
                  </a:cubicBezTo>
                  <a:cubicBezTo>
                    <a:pt x="164" y="13"/>
                    <a:pt x="151" y="26"/>
                    <a:pt x="151" y="42"/>
                  </a:cubicBezTo>
                  <a:cubicBezTo>
                    <a:pt x="151" y="43"/>
                    <a:pt x="151" y="43"/>
                    <a:pt x="151" y="43"/>
                  </a:cubicBezTo>
                  <a:cubicBezTo>
                    <a:pt x="151" y="47"/>
                    <a:pt x="148" y="50"/>
                    <a:pt x="145" y="50"/>
                  </a:cubicBezTo>
                  <a:cubicBezTo>
                    <a:pt x="141" y="50"/>
                    <a:pt x="138" y="47"/>
                    <a:pt x="138" y="43"/>
                  </a:cubicBezTo>
                  <a:cubicBezTo>
                    <a:pt x="138" y="28"/>
                    <a:pt x="126" y="15"/>
                    <a:pt x="110" y="15"/>
                  </a:cubicBezTo>
                  <a:cubicBezTo>
                    <a:pt x="95" y="15"/>
                    <a:pt x="82" y="28"/>
                    <a:pt x="82" y="43"/>
                  </a:cubicBezTo>
                  <a:cubicBezTo>
                    <a:pt x="82" y="47"/>
                    <a:pt x="79" y="50"/>
                    <a:pt x="75" y="50"/>
                  </a:cubicBezTo>
                  <a:cubicBezTo>
                    <a:pt x="72" y="50"/>
                    <a:pt x="69" y="47"/>
                    <a:pt x="69" y="43"/>
                  </a:cubicBezTo>
                  <a:cubicBezTo>
                    <a:pt x="69" y="28"/>
                    <a:pt x="56" y="15"/>
                    <a:pt x="41" y="15"/>
                  </a:cubicBezTo>
                  <a:cubicBezTo>
                    <a:pt x="25" y="15"/>
                    <a:pt x="13" y="28"/>
                    <a:pt x="13" y="43"/>
                  </a:cubicBezTo>
                  <a:cubicBezTo>
                    <a:pt x="13" y="47"/>
                    <a:pt x="10" y="50"/>
                    <a:pt x="6" y="50"/>
                  </a:cubicBezTo>
                  <a:cubicBezTo>
                    <a:pt x="3" y="50"/>
                    <a:pt x="0" y="47"/>
                    <a:pt x="0" y="43"/>
                  </a:cubicBezTo>
                  <a:cubicBezTo>
                    <a:pt x="0" y="21"/>
                    <a:pt x="18" y="2"/>
                    <a:pt x="41" y="2"/>
                  </a:cubicBezTo>
                  <a:cubicBezTo>
                    <a:pt x="55" y="2"/>
                    <a:pt x="68" y="10"/>
                    <a:pt x="75" y="21"/>
                  </a:cubicBezTo>
                  <a:cubicBezTo>
                    <a:pt x="83" y="10"/>
                    <a:pt x="96" y="2"/>
                    <a:pt x="110" y="2"/>
                  </a:cubicBezTo>
                  <a:cubicBezTo>
                    <a:pt x="124" y="2"/>
                    <a:pt x="137" y="9"/>
                    <a:pt x="144" y="20"/>
                  </a:cubicBezTo>
                  <a:cubicBezTo>
                    <a:pt x="152" y="8"/>
                    <a:pt x="165" y="0"/>
                    <a:pt x="179" y="0"/>
                  </a:cubicBezTo>
                  <a:cubicBezTo>
                    <a:pt x="194" y="0"/>
                    <a:pt x="207" y="8"/>
                    <a:pt x="215" y="20"/>
                  </a:cubicBezTo>
                  <a:cubicBezTo>
                    <a:pt x="222" y="9"/>
                    <a:pt x="234" y="2"/>
                    <a:pt x="249" y="2"/>
                  </a:cubicBezTo>
                  <a:cubicBezTo>
                    <a:pt x="271" y="2"/>
                    <a:pt x="290" y="21"/>
                    <a:pt x="290" y="43"/>
                  </a:cubicBezTo>
                  <a:cubicBezTo>
                    <a:pt x="290" y="47"/>
                    <a:pt x="287" y="50"/>
                    <a:pt x="283" y="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66"/>
            <p:cNvSpPr/>
            <p:nvPr/>
          </p:nvSpPr>
          <p:spPr bwMode="auto">
            <a:xfrm>
              <a:off x="3546476" y="4341813"/>
              <a:ext cx="31750" cy="298450"/>
            </a:xfrm>
            <a:custGeom>
              <a:avLst/>
              <a:gdLst>
                <a:gd name="T0" fmla="*/ 7 w 13"/>
                <a:gd name="T1" fmla="*/ 126 h 126"/>
                <a:gd name="T2" fmla="*/ 0 w 13"/>
                <a:gd name="T3" fmla="*/ 120 h 126"/>
                <a:gd name="T4" fmla="*/ 0 w 13"/>
                <a:gd name="T5" fmla="*/ 6 h 126"/>
                <a:gd name="T6" fmla="*/ 7 w 13"/>
                <a:gd name="T7" fmla="*/ 0 h 126"/>
                <a:gd name="T8" fmla="*/ 13 w 13"/>
                <a:gd name="T9" fmla="*/ 6 h 126"/>
                <a:gd name="T10" fmla="*/ 13 w 13"/>
                <a:gd name="T11" fmla="*/ 120 h 126"/>
                <a:gd name="T12" fmla="*/ 7 w 13"/>
                <a:gd name="T13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26">
                  <a:moveTo>
                    <a:pt x="7" y="126"/>
                  </a:moveTo>
                  <a:cubicBezTo>
                    <a:pt x="3" y="126"/>
                    <a:pt x="0" y="123"/>
                    <a:pt x="0" y="12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0" y="0"/>
                    <a:pt x="13" y="3"/>
                    <a:pt x="13" y="6"/>
                  </a:cubicBezTo>
                  <a:cubicBezTo>
                    <a:pt x="13" y="120"/>
                    <a:pt x="13" y="120"/>
                    <a:pt x="13" y="120"/>
                  </a:cubicBezTo>
                  <a:cubicBezTo>
                    <a:pt x="13" y="123"/>
                    <a:pt x="10" y="126"/>
                    <a:pt x="7" y="1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67"/>
            <p:cNvSpPr/>
            <p:nvPr/>
          </p:nvSpPr>
          <p:spPr bwMode="auto">
            <a:xfrm>
              <a:off x="3546476" y="4610100"/>
              <a:ext cx="119063" cy="73025"/>
            </a:xfrm>
            <a:custGeom>
              <a:avLst/>
              <a:gdLst>
                <a:gd name="T0" fmla="*/ 26 w 50"/>
                <a:gd name="T1" fmla="*/ 31 h 31"/>
                <a:gd name="T2" fmla="*/ 25 w 50"/>
                <a:gd name="T3" fmla="*/ 31 h 31"/>
                <a:gd name="T4" fmla="*/ 0 w 50"/>
                <a:gd name="T5" fmla="*/ 7 h 31"/>
                <a:gd name="T6" fmla="*/ 7 w 50"/>
                <a:gd name="T7" fmla="*/ 0 h 31"/>
                <a:gd name="T8" fmla="*/ 13 w 50"/>
                <a:gd name="T9" fmla="*/ 7 h 31"/>
                <a:gd name="T10" fmla="*/ 25 w 50"/>
                <a:gd name="T11" fmla="*/ 18 h 31"/>
                <a:gd name="T12" fmla="*/ 26 w 50"/>
                <a:gd name="T13" fmla="*/ 18 h 31"/>
                <a:gd name="T14" fmla="*/ 37 w 50"/>
                <a:gd name="T15" fmla="*/ 7 h 31"/>
                <a:gd name="T16" fmla="*/ 44 w 50"/>
                <a:gd name="T17" fmla="*/ 0 h 31"/>
                <a:gd name="T18" fmla="*/ 50 w 50"/>
                <a:gd name="T19" fmla="*/ 7 h 31"/>
                <a:gd name="T20" fmla="*/ 26 w 50"/>
                <a:gd name="T21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31">
                  <a:moveTo>
                    <a:pt x="26" y="31"/>
                  </a:moveTo>
                  <a:cubicBezTo>
                    <a:pt x="25" y="31"/>
                    <a:pt x="25" y="31"/>
                    <a:pt x="25" y="31"/>
                  </a:cubicBezTo>
                  <a:cubicBezTo>
                    <a:pt x="11" y="31"/>
                    <a:pt x="0" y="20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0" y="0"/>
                    <a:pt x="13" y="3"/>
                    <a:pt x="13" y="7"/>
                  </a:cubicBezTo>
                  <a:cubicBezTo>
                    <a:pt x="13" y="13"/>
                    <a:pt x="18" y="18"/>
                    <a:pt x="25" y="18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32" y="18"/>
                    <a:pt x="37" y="13"/>
                    <a:pt x="37" y="7"/>
                  </a:cubicBezTo>
                  <a:cubicBezTo>
                    <a:pt x="37" y="3"/>
                    <a:pt x="40" y="0"/>
                    <a:pt x="44" y="0"/>
                  </a:cubicBezTo>
                  <a:cubicBezTo>
                    <a:pt x="47" y="0"/>
                    <a:pt x="50" y="3"/>
                    <a:pt x="50" y="7"/>
                  </a:cubicBezTo>
                  <a:cubicBezTo>
                    <a:pt x="50" y="20"/>
                    <a:pt x="39" y="31"/>
                    <a:pt x="26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1775" y="106680"/>
            <a:ext cx="3711575" cy="831215"/>
          </a:xfrm>
          <a:prstGeom prst="rect">
            <a:avLst/>
          </a:prstGeom>
        </p:spPr>
      </p:pic>
      <p:sp>
        <p:nvSpPr>
          <p:cNvPr id="31" name="TextBox 43"/>
          <p:cNvSpPr txBox="1"/>
          <p:nvPr/>
        </p:nvSpPr>
        <p:spPr>
          <a:xfrm>
            <a:off x="9216929" y="182714"/>
            <a:ext cx="2283460" cy="67881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600" b="1">
                <a:solidFill>
                  <a:srgbClr val="338EA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课程评价  </a:t>
            </a:r>
            <a:endParaRPr lang="zh-CN" altLang="en-US" sz="3600" b="1">
              <a:solidFill>
                <a:srgbClr val="338EA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pic>
        <p:nvPicPr>
          <p:cNvPr id="4" name="图片 3" descr="QQ图片新道本科1队学生获奖证书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3105" y="4227195"/>
            <a:ext cx="3173730" cy="2513965"/>
          </a:xfrm>
          <a:prstGeom prst="rect">
            <a:avLst/>
          </a:prstGeom>
        </p:spPr>
      </p:pic>
      <p:pic>
        <p:nvPicPr>
          <p:cNvPr id="5" name="图片 4" descr="QQ图片中华会计网校杯学生获奖证书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2115" y="4208145"/>
            <a:ext cx="2784475" cy="2513965"/>
          </a:xfrm>
          <a:prstGeom prst="rect">
            <a:avLst/>
          </a:prstGeom>
        </p:spPr>
      </p:pic>
      <p:pic>
        <p:nvPicPr>
          <p:cNvPr id="8" name="图片 7" descr="QQ图片中华会计网校杯学生获奖证书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0295" y="4210050"/>
            <a:ext cx="3799840" cy="2545080"/>
          </a:xfrm>
          <a:prstGeom prst="rect">
            <a:avLst/>
          </a:prstGeom>
        </p:spPr>
      </p:pic>
      <p:pic>
        <p:nvPicPr>
          <p:cNvPr id="9" name="图片 8" descr="QQ图片中华会计网校杯学生获奖证书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9175" y="1256030"/>
            <a:ext cx="3482340" cy="2869565"/>
          </a:xfrm>
          <a:prstGeom prst="rect">
            <a:avLst/>
          </a:prstGeom>
        </p:spPr>
      </p:pic>
      <p:pic>
        <p:nvPicPr>
          <p:cNvPr id="12" name="图片 11" descr="福斯特杯-学生获奖证书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515" y="4295140"/>
            <a:ext cx="3069590" cy="2425065"/>
          </a:xfrm>
          <a:prstGeom prst="rect">
            <a:avLst/>
          </a:prstGeom>
        </p:spPr>
      </p:pic>
      <p:pic>
        <p:nvPicPr>
          <p:cNvPr id="13" name="图片 12" descr="20151025沙盘国赛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4920" y="1192530"/>
            <a:ext cx="3712845" cy="2869565"/>
          </a:xfrm>
          <a:prstGeom prst="rect">
            <a:avLst/>
          </a:prstGeom>
        </p:spPr>
      </p:pic>
      <p:pic>
        <p:nvPicPr>
          <p:cNvPr id="16" name="图片 15" descr="2015-11.27-会计信息化大赛获奖证书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1775" y="1116330"/>
            <a:ext cx="2586355" cy="3131820"/>
          </a:xfrm>
          <a:prstGeom prst="rect">
            <a:avLst/>
          </a:prstGeom>
        </p:spPr>
      </p:pic>
      <p:pic>
        <p:nvPicPr>
          <p:cNvPr id="17" name="图片 16" descr="2015-11.27-会计信息化大赛-第二队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18130" y="1116330"/>
            <a:ext cx="3526790" cy="29457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wedge/>
      </p:transition>
    </mc:Choice>
    <mc:Fallback>
      <p:transition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3990" y="172720"/>
            <a:ext cx="3711575" cy="831215"/>
          </a:xfrm>
          <a:prstGeom prst="rect">
            <a:avLst/>
          </a:prstGeom>
        </p:spPr>
      </p:pic>
      <p:sp>
        <p:nvSpPr>
          <p:cNvPr id="31" name="TextBox 43"/>
          <p:cNvSpPr txBox="1"/>
          <p:nvPr/>
        </p:nvSpPr>
        <p:spPr>
          <a:xfrm>
            <a:off x="9173114" y="236054"/>
            <a:ext cx="2283460" cy="67881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600" b="1">
                <a:solidFill>
                  <a:srgbClr val="338EA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课程评价  </a:t>
            </a:r>
            <a:endParaRPr lang="zh-CN" altLang="en-US" sz="3600" b="1">
              <a:solidFill>
                <a:srgbClr val="338EA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pic>
        <p:nvPicPr>
          <p:cNvPr id="63" name="图片 15374"/>
          <p:cNvPicPr>
            <a:picLocks noChangeAspect="1"/>
          </p:cNvPicPr>
          <p:nvPr/>
        </p:nvPicPr>
        <p:blipFill>
          <a:blip r:embed="rId2">
            <a:clrChange>
              <a:clrFrom>
                <a:srgbClr val="BEB8BA"/>
              </a:clrFrom>
              <a:clrTo>
                <a:srgbClr val="BEB8B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90570" y="1798320"/>
            <a:ext cx="2623820" cy="3937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2" name="图片 1537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90" y="1798320"/>
            <a:ext cx="2623820" cy="39363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" name="图片 1537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3935" y="1841500"/>
            <a:ext cx="2579370" cy="38722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6" name="图片 1537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7615" y="1884680"/>
            <a:ext cx="2566670" cy="38290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wipe dir="d"/>
      </p:transition>
    </mc:Choice>
    <mc:Fallback>
      <p:transition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3990" y="172720"/>
            <a:ext cx="3711575" cy="831215"/>
          </a:xfrm>
          <a:prstGeom prst="rect">
            <a:avLst/>
          </a:prstGeom>
        </p:spPr>
      </p:pic>
      <p:sp>
        <p:nvSpPr>
          <p:cNvPr id="31" name="TextBox 43"/>
          <p:cNvSpPr txBox="1"/>
          <p:nvPr/>
        </p:nvSpPr>
        <p:spPr>
          <a:xfrm>
            <a:off x="9173114" y="236054"/>
            <a:ext cx="2283460" cy="67881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600" b="1">
                <a:solidFill>
                  <a:srgbClr val="338EA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课程评价  </a:t>
            </a:r>
            <a:endParaRPr lang="zh-CN" altLang="en-US" sz="3600" b="1">
              <a:solidFill>
                <a:srgbClr val="338EA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432040" y="4780915"/>
            <a:ext cx="3296920" cy="12077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蒋安华,会计学专业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2012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级毕业生，在陕西建工集团第七建筑工程有限公司四川分公司担任会计。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201351120351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4315" y="1245235"/>
            <a:ext cx="2342515" cy="312547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761365" y="4781232"/>
            <a:ext cx="5080000" cy="14820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just"/>
            <a:r>
              <a:rPr lang="en-US" altLang="zh-CN" b="0" u="none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</a:t>
            </a:r>
            <a:r>
              <a:rPr lang="zh-CN" altLang="en-US" b="0" u="none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史锦，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会计学专业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2016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级毕业生</a:t>
            </a:r>
            <a:r>
              <a:rPr lang="zh-CN" altLang="en-US" b="0" u="none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。西安培华学院学工实训就业一体化项目首期班优秀学员。</a:t>
            </a:r>
            <a:r>
              <a:rPr lang="en-US" altLang="zh-CN" b="0" u="none"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charset="0"/>
              </a:rPr>
              <a:t>NGO</a:t>
            </a:r>
            <a:r>
              <a:rPr lang="zh-CN" altLang="en-US" b="0" u="none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云财务线下服务中心主管，管理</a:t>
            </a:r>
            <a:r>
              <a:rPr lang="en-US" altLang="zh-CN" b="0" u="none"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charset="0"/>
              </a:rPr>
              <a:t>52</a:t>
            </a:r>
            <a:r>
              <a:rPr lang="zh-CN" altLang="en-US" b="0" u="none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家</a:t>
            </a:r>
            <a:r>
              <a:rPr lang="en-US" altLang="zh-CN" b="0" u="none"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charset="0"/>
              </a:rPr>
              <a:t>NGO</a:t>
            </a:r>
            <a:r>
              <a:rPr lang="zh-CN" altLang="en-US" b="0" u="none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组织财务，服务范围包括北京、上海、黑龙江、海南、甘肃等多个城市社会组织。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微信图片_201704141012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0280" y="1220470"/>
            <a:ext cx="2188210" cy="33445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wipe dir="d"/>
      </p:transition>
    </mc:Choice>
    <mc:Fallback>
      <p:transition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4F5E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3"/>
          <p:cNvSpPr txBox="1"/>
          <p:nvPr/>
        </p:nvSpPr>
        <p:spPr>
          <a:xfrm>
            <a:off x="4640580" y="2521585"/>
            <a:ext cx="4129405" cy="15544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9600" kern="800" smtClean="0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j-cs"/>
                <a:sym typeface="+mn-ea"/>
              </a:rPr>
              <a:t>谢谢！</a:t>
            </a:r>
            <a:endParaRPr lang="zh-CN" altLang="en-US" sz="9600" kern="800" smtClean="0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j-cs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" y="220980"/>
            <a:ext cx="3711575" cy="831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Blur radius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1" descr="e7d195523061f1c0f0ec610a92cff745ee13794c7b8d98f8E73673273C9E8BE17CC3D63B9B1D6426C348A354AD505654C28F453CD7C8F90EADD06C08281DAED7140E5AAAED5880ECE414DFB6A93B82BEABE0F0512262E07E11735E23F66310F385D43288903BE78D690525B8A7A840CFCFE6FE901AE8C60BD721C90440F2DB8B55AE823A38CEE5F7"/>
          <p:cNvSpPr txBox="1"/>
          <p:nvPr/>
        </p:nvSpPr>
        <p:spPr>
          <a:xfrm>
            <a:off x="6366510" y="3048000"/>
            <a:ext cx="2975610" cy="7620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l"/>
            <a:r>
              <a:rPr lang="zh-CN" altLang="en-US" sz="4400">
                <a:solidFill>
                  <a:srgbClr val="006376"/>
                </a:solidFill>
                <a:ea typeface="宋体" panose="02010600030101010101" pitchFamily="2" charset="-122"/>
                <a:sym typeface="+mn-ea"/>
              </a:rPr>
              <a:t>课程定位</a:t>
            </a:r>
            <a:endParaRPr lang="en-US" sz="4400">
              <a:solidFill>
                <a:srgbClr val="338EA1"/>
              </a:solidFill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5928815" y="2892425"/>
            <a:ext cx="0" cy="1123950"/>
          </a:xfrm>
          <a:prstGeom prst="line">
            <a:avLst/>
          </a:prstGeom>
          <a:ln>
            <a:solidFill>
              <a:srgbClr val="338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组合 14"/>
          <p:cNvGrpSpPr/>
          <p:nvPr/>
        </p:nvGrpSpPr>
        <p:grpSpPr>
          <a:xfrm>
            <a:off x="4154659" y="2940050"/>
            <a:ext cx="1203111" cy="1076325"/>
            <a:chOff x="6403976" y="1154113"/>
            <a:chExt cx="708025" cy="633412"/>
          </a:xfrm>
          <a:solidFill>
            <a:srgbClr val="338EA1"/>
          </a:solidFill>
        </p:grpSpPr>
        <p:sp>
          <p:nvSpPr>
            <p:cNvPr id="12" name="Freeform 54"/>
            <p:cNvSpPr>
              <a:spLocks noEditPoints="1"/>
            </p:cNvSpPr>
            <p:nvPr/>
          </p:nvSpPr>
          <p:spPr bwMode="auto">
            <a:xfrm>
              <a:off x="6403976" y="1154113"/>
              <a:ext cx="708025" cy="223838"/>
            </a:xfrm>
            <a:custGeom>
              <a:avLst/>
              <a:gdLst>
                <a:gd name="T0" fmla="*/ 291 w 298"/>
                <a:gd name="T1" fmla="*/ 94 h 94"/>
                <a:gd name="T2" fmla="*/ 7 w 298"/>
                <a:gd name="T3" fmla="*/ 94 h 94"/>
                <a:gd name="T4" fmla="*/ 1 w 298"/>
                <a:gd name="T5" fmla="*/ 90 h 94"/>
                <a:gd name="T6" fmla="*/ 2 w 298"/>
                <a:gd name="T7" fmla="*/ 83 h 94"/>
                <a:gd name="T8" fmla="*/ 70 w 298"/>
                <a:gd name="T9" fmla="*/ 2 h 94"/>
                <a:gd name="T10" fmla="*/ 75 w 298"/>
                <a:gd name="T11" fmla="*/ 0 h 94"/>
                <a:gd name="T12" fmla="*/ 223 w 298"/>
                <a:gd name="T13" fmla="*/ 0 h 94"/>
                <a:gd name="T14" fmla="*/ 228 w 298"/>
                <a:gd name="T15" fmla="*/ 2 h 94"/>
                <a:gd name="T16" fmla="*/ 296 w 298"/>
                <a:gd name="T17" fmla="*/ 83 h 94"/>
                <a:gd name="T18" fmla="*/ 297 w 298"/>
                <a:gd name="T19" fmla="*/ 90 h 94"/>
                <a:gd name="T20" fmla="*/ 291 w 298"/>
                <a:gd name="T21" fmla="*/ 94 h 94"/>
                <a:gd name="T22" fmla="*/ 21 w 298"/>
                <a:gd name="T23" fmla="*/ 81 h 94"/>
                <a:gd name="T24" fmla="*/ 277 w 298"/>
                <a:gd name="T25" fmla="*/ 81 h 94"/>
                <a:gd name="T26" fmla="*/ 220 w 298"/>
                <a:gd name="T27" fmla="*/ 13 h 94"/>
                <a:gd name="T28" fmla="*/ 78 w 298"/>
                <a:gd name="T29" fmla="*/ 13 h 94"/>
                <a:gd name="T30" fmla="*/ 21 w 298"/>
                <a:gd name="T31" fmla="*/ 8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8" h="94">
                  <a:moveTo>
                    <a:pt x="291" y="94"/>
                  </a:moveTo>
                  <a:cubicBezTo>
                    <a:pt x="7" y="94"/>
                    <a:pt x="7" y="94"/>
                    <a:pt x="7" y="94"/>
                  </a:cubicBezTo>
                  <a:cubicBezTo>
                    <a:pt x="5" y="94"/>
                    <a:pt x="2" y="92"/>
                    <a:pt x="1" y="90"/>
                  </a:cubicBezTo>
                  <a:cubicBezTo>
                    <a:pt x="0" y="88"/>
                    <a:pt x="1" y="85"/>
                    <a:pt x="2" y="8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1"/>
                    <a:pt x="73" y="0"/>
                    <a:pt x="75" y="0"/>
                  </a:cubicBezTo>
                  <a:cubicBezTo>
                    <a:pt x="223" y="0"/>
                    <a:pt x="223" y="0"/>
                    <a:pt x="223" y="0"/>
                  </a:cubicBezTo>
                  <a:cubicBezTo>
                    <a:pt x="225" y="0"/>
                    <a:pt x="227" y="1"/>
                    <a:pt x="228" y="2"/>
                  </a:cubicBezTo>
                  <a:cubicBezTo>
                    <a:pt x="296" y="83"/>
                    <a:pt x="296" y="83"/>
                    <a:pt x="296" y="83"/>
                  </a:cubicBezTo>
                  <a:cubicBezTo>
                    <a:pt x="298" y="85"/>
                    <a:pt x="298" y="88"/>
                    <a:pt x="297" y="90"/>
                  </a:cubicBezTo>
                  <a:cubicBezTo>
                    <a:pt x="296" y="92"/>
                    <a:pt x="294" y="94"/>
                    <a:pt x="291" y="94"/>
                  </a:cubicBezTo>
                  <a:close/>
                  <a:moveTo>
                    <a:pt x="21" y="81"/>
                  </a:moveTo>
                  <a:cubicBezTo>
                    <a:pt x="277" y="81"/>
                    <a:pt x="277" y="81"/>
                    <a:pt x="277" y="81"/>
                  </a:cubicBezTo>
                  <a:cubicBezTo>
                    <a:pt x="220" y="13"/>
                    <a:pt x="220" y="13"/>
                    <a:pt x="220" y="13"/>
                  </a:cubicBezTo>
                  <a:cubicBezTo>
                    <a:pt x="78" y="13"/>
                    <a:pt x="78" y="13"/>
                    <a:pt x="78" y="13"/>
                  </a:cubicBezTo>
                  <a:lnTo>
                    <a:pt x="21" y="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55"/>
            <p:cNvSpPr/>
            <p:nvPr/>
          </p:nvSpPr>
          <p:spPr bwMode="auto">
            <a:xfrm>
              <a:off x="6408738" y="1352550"/>
              <a:ext cx="698500" cy="434975"/>
            </a:xfrm>
            <a:custGeom>
              <a:avLst/>
              <a:gdLst>
                <a:gd name="T0" fmla="*/ 220 w 440"/>
                <a:gd name="T1" fmla="*/ 274 h 274"/>
                <a:gd name="T2" fmla="*/ 0 w 440"/>
                <a:gd name="T3" fmla="*/ 12 h 274"/>
                <a:gd name="T4" fmla="*/ 15 w 440"/>
                <a:gd name="T5" fmla="*/ 0 h 274"/>
                <a:gd name="T6" fmla="*/ 220 w 440"/>
                <a:gd name="T7" fmla="*/ 244 h 274"/>
                <a:gd name="T8" fmla="*/ 425 w 440"/>
                <a:gd name="T9" fmla="*/ 0 h 274"/>
                <a:gd name="T10" fmla="*/ 440 w 440"/>
                <a:gd name="T11" fmla="*/ 12 h 274"/>
                <a:gd name="T12" fmla="*/ 220 w 440"/>
                <a:gd name="T13" fmla="*/ 274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0" h="274">
                  <a:moveTo>
                    <a:pt x="220" y="274"/>
                  </a:moveTo>
                  <a:lnTo>
                    <a:pt x="0" y="12"/>
                  </a:lnTo>
                  <a:lnTo>
                    <a:pt x="15" y="0"/>
                  </a:lnTo>
                  <a:lnTo>
                    <a:pt x="220" y="244"/>
                  </a:lnTo>
                  <a:lnTo>
                    <a:pt x="425" y="0"/>
                  </a:lnTo>
                  <a:lnTo>
                    <a:pt x="440" y="12"/>
                  </a:lnTo>
                  <a:lnTo>
                    <a:pt x="220" y="2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56"/>
            <p:cNvSpPr>
              <a:spLocks noEditPoints="1"/>
            </p:cNvSpPr>
            <p:nvPr/>
          </p:nvSpPr>
          <p:spPr bwMode="auto">
            <a:xfrm>
              <a:off x="6600826" y="1154113"/>
              <a:ext cx="312738" cy="623888"/>
            </a:xfrm>
            <a:custGeom>
              <a:avLst/>
              <a:gdLst>
                <a:gd name="T0" fmla="*/ 66 w 132"/>
                <a:gd name="T1" fmla="*/ 262 h 262"/>
                <a:gd name="T2" fmla="*/ 60 w 132"/>
                <a:gd name="T3" fmla="*/ 258 h 262"/>
                <a:gd name="T4" fmla="*/ 1 w 132"/>
                <a:gd name="T5" fmla="*/ 89 h 262"/>
                <a:gd name="T6" fmla="*/ 1 w 132"/>
                <a:gd name="T7" fmla="*/ 84 h 262"/>
                <a:gd name="T8" fmla="*/ 61 w 132"/>
                <a:gd name="T9" fmla="*/ 3 h 262"/>
                <a:gd name="T10" fmla="*/ 66 w 132"/>
                <a:gd name="T11" fmla="*/ 0 h 262"/>
                <a:gd name="T12" fmla="*/ 71 w 132"/>
                <a:gd name="T13" fmla="*/ 3 h 262"/>
                <a:gd name="T14" fmla="*/ 131 w 132"/>
                <a:gd name="T15" fmla="*/ 84 h 262"/>
                <a:gd name="T16" fmla="*/ 132 w 132"/>
                <a:gd name="T17" fmla="*/ 89 h 262"/>
                <a:gd name="T18" fmla="*/ 72 w 132"/>
                <a:gd name="T19" fmla="*/ 258 h 262"/>
                <a:gd name="T20" fmla="*/ 66 w 132"/>
                <a:gd name="T21" fmla="*/ 262 h 262"/>
                <a:gd name="T22" fmla="*/ 14 w 132"/>
                <a:gd name="T23" fmla="*/ 88 h 262"/>
                <a:gd name="T24" fmla="*/ 66 w 132"/>
                <a:gd name="T25" fmla="*/ 237 h 262"/>
                <a:gd name="T26" fmla="*/ 118 w 132"/>
                <a:gd name="T27" fmla="*/ 88 h 262"/>
                <a:gd name="T28" fmla="*/ 66 w 132"/>
                <a:gd name="T29" fmla="*/ 17 h 262"/>
                <a:gd name="T30" fmla="*/ 14 w 132"/>
                <a:gd name="T31" fmla="*/ 88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2" h="262">
                  <a:moveTo>
                    <a:pt x="66" y="262"/>
                  </a:moveTo>
                  <a:cubicBezTo>
                    <a:pt x="63" y="262"/>
                    <a:pt x="61" y="261"/>
                    <a:pt x="60" y="25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0" y="87"/>
                    <a:pt x="0" y="85"/>
                    <a:pt x="1" y="84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2" y="1"/>
                    <a:pt x="64" y="0"/>
                    <a:pt x="66" y="0"/>
                  </a:cubicBezTo>
                  <a:cubicBezTo>
                    <a:pt x="68" y="0"/>
                    <a:pt x="70" y="1"/>
                    <a:pt x="71" y="3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2" y="85"/>
                    <a:pt x="132" y="87"/>
                    <a:pt x="132" y="89"/>
                  </a:cubicBezTo>
                  <a:cubicBezTo>
                    <a:pt x="72" y="258"/>
                    <a:pt x="72" y="258"/>
                    <a:pt x="72" y="258"/>
                  </a:cubicBezTo>
                  <a:cubicBezTo>
                    <a:pt x="71" y="261"/>
                    <a:pt x="69" y="262"/>
                    <a:pt x="66" y="262"/>
                  </a:cubicBezTo>
                  <a:close/>
                  <a:moveTo>
                    <a:pt x="14" y="88"/>
                  </a:moveTo>
                  <a:cubicBezTo>
                    <a:pt x="66" y="237"/>
                    <a:pt x="66" y="237"/>
                    <a:pt x="66" y="237"/>
                  </a:cubicBezTo>
                  <a:cubicBezTo>
                    <a:pt x="118" y="88"/>
                    <a:pt x="118" y="88"/>
                    <a:pt x="118" y="88"/>
                  </a:cubicBezTo>
                  <a:cubicBezTo>
                    <a:pt x="66" y="17"/>
                    <a:pt x="66" y="17"/>
                    <a:pt x="66" y="17"/>
                  </a:cubicBezTo>
                  <a:lnTo>
                    <a:pt x="14" y="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" y="165100"/>
            <a:ext cx="3711575" cy="831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8"/>
          <p:cNvSpPr txBox="1"/>
          <p:nvPr/>
        </p:nvSpPr>
        <p:spPr>
          <a:xfrm>
            <a:off x="9488647" y="234560"/>
            <a:ext cx="2011680" cy="6788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>
                <a:solidFill>
                  <a:srgbClr val="338EA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课程定位</a:t>
            </a:r>
            <a:endParaRPr lang="zh-CN" altLang="en-US" sz="3600" b="1">
              <a:solidFill>
                <a:srgbClr val="338EA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460" y="158115"/>
            <a:ext cx="3711575" cy="831215"/>
          </a:xfrm>
          <a:prstGeom prst="rect">
            <a:avLst/>
          </a:prstGeom>
        </p:spPr>
      </p:pic>
      <p:sp>
        <p:nvSpPr>
          <p:cNvPr id="8" name="TextBox 35"/>
          <p:cNvSpPr txBox="1"/>
          <p:nvPr/>
        </p:nvSpPr>
        <p:spPr>
          <a:xfrm>
            <a:off x="5618959" y="610913"/>
            <a:ext cx="953952" cy="574222"/>
          </a:xfrm>
          <a:prstGeom prst="roundRect">
            <a:avLst/>
          </a:prstGeom>
          <a:solidFill>
            <a:srgbClr val="338EA1"/>
          </a:solidFill>
        </p:spPr>
        <p:txBody>
          <a:bodyPr wrap="none" rtlCol="0">
            <a:spAutoFit/>
          </a:bodyPr>
          <a:p>
            <a:r>
              <a:rPr lang="zh-CN" altLang="en-US" sz="2800" b="1" smtClean="0">
                <a:solidFill>
                  <a:schemeClr val="bg1"/>
                </a:solidFill>
                <a:latin typeface="Open Sans" panose="020B0606030504020204" pitchFamily="34" charset="0"/>
                <a:ea typeface="宋体" panose="02010600030101010101" pitchFamily="2" charset="-122"/>
                <a:cs typeface="Open Sans" panose="020B0606030504020204" pitchFamily="34" charset="0"/>
              </a:rPr>
              <a:t>社情</a:t>
            </a:r>
            <a:endParaRPr lang="zh-CN" altLang="en-US" sz="2800" b="1" smtClean="0">
              <a:solidFill>
                <a:schemeClr val="bg1"/>
              </a:solidFill>
              <a:latin typeface="Open Sans" panose="020B0606030504020204" pitchFamily="34" charset="0"/>
              <a:ea typeface="宋体" panose="02010600030101010101" pitchFamily="2" charset="-122"/>
              <a:cs typeface="Open Sans" panose="020B0606030504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73075" y="1301115"/>
            <a:ext cx="6346190" cy="32918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342900" lvl="0" indent="-342900" eaLnBrk="1" hangingPunct="1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《关于引导部分地方普通本科高校向应用型转变的指导意见》（教发〔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2015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〕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号）</a:t>
            </a:r>
            <a:endParaRPr lang="zh-CN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0" indent="-342900" eaLnBrk="1" hangingPunct="1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陕西省印发《普通本科院校向应用技术类型院校转型发展试点工作方案（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2014-2020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年）（试行）》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（首批试点院校）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0" indent="-342900" eaLnBrk="1" hangingPunct="1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《西安培华学院应用技术型转型发展试点工作实施方案》</a:t>
            </a:r>
            <a:endParaRPr lang="zh-CN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918210" y="4422140"/>
            <a:ext cx="4885690" cy="2228215"/>
          </a:xfrm>
          <a:prstGeom prst="ellipse">
            <a:avLst/>
          </a:prstGeom>
          <a:solidFill>
            <a:schemeClr val="accent1">
              <a:lumMod val="60000"/>
              <a:lumOff val="40000"/>
              <a:alpha val="77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p>
            <a:pPr marL="0" marR="0" lvl="0" indent="1333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国家颁布的职业要求</a:t>
            </a: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1.《会计工作基础规范》</a:t>
            </a:r>
            <a:endParaRPr kumimoji="0" lang="zh-CN" altLang="en-US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  <a:r>
              <a:rPr kumimoji="0" lang="zh-CN" altLang="en-US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. 《会计行业中长期人才发展规划（2010-2020）》、《会计改革与发展“十二五”规划纲要》</a:t>
            </a:r>
            <a:endParaRPr kumimoji="0" lang="zh-CN" altLang="en-US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1190" y="1184910"/>
            <a:ext cx="5068570" cy="5465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8"/>
          <p:cNvSpPr txBox="1"/>
          <p:nvPr/>
        </p:nvSpPr>
        <p:spPr>
          <a:xfrm>
            <a:off x="9488647" y="234560"/>
            <a:ext cx="2011680" cy="6788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>
                <a:solidFill>
                  <a:srgbClr val="338EA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课程定位</a:t>
            </a:r>
            <a:endParaRPr lang="zh-CN" altLang="en-US" sz="3600" b="1">
              <a:solidFill>
                <a:srgbClr val="338EA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460" y="158115"/>
            <a:ext cx="3711575" cy="831215"/>
          </a:xfrm>
          <a:prstGeom prst="rect">
            <a:avLst/>
          </a:prstGeom>
        </p:spPr>
      </p:pic>
      <p:sp>
        <p:nvSpPr>
          <p:cNvPr id="8" name="TextBox 35"/>
          <p:cNvSpPr txBox="1"/>
          <p:nvPr/>
        </p:nvSpPr>
        <p:spPr>
          <a:xfrm>
            <a:off x="5639279" y="522013"/>
            <a:ext cx="953952" cy="574222"/>
          </a:xfrm>
          <a:prstGeom prst="roundRect">
            <a:avLst/>
          </a:prstGeom>
          <a:solidFill>
            <a:srgbClr val="338EA1"/>
          </a:solidFill>
        </p:spPr>
        <p:txBody>
          <a:bodyPr wrap="none" rtlCol="0">
            <a:spAutoFit/>
          </a:bodyPr>
          <a:p>
            <a:r>
              <a:rPr lang="zh-CN" altLang="en-US" sz="2800" b="1" smtClean="0">
                <a:solidFill>
                  <a:schemeClr val="bg1"/>
                </a:solidFill>
                <a:latin typeface="Open Sans" panose="020B0606030504020204" pitchFamily="34" charset="0"/>
                <a:ea typeface="宋体" panose="02010600030101010101" pitchFamily="2" charset="-122"/>
                <a:cs typeface="Open Sans" panose="020B0606030504020204" pitchFamily="34" charset="0"/>
              </a:rPr>
              <a:t>社情</a:t>
            </a:r>
            <a:endParaRPr lang="zh-CN" altLang="en-US" sz="2800" b="1" smtClean="0">
              <a:solidFill>
                <a:schemeClr val="bg1"/>
              </a:solidFill>
              <a:latin typeface="Open Sans" panose="020B0606030504020204" pitchFamily="34" charset="0"/>
              <a:ea typeface="宋体" panose="02010600030101010101" pitchFamily="2" charset="-122"/>
              <a:cs typeface="Open Sans" panose="020B0606030504020204" pitchFamily="34" charset="0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8275" y="1794510"/>
            <a:ext cx="3120390" cy="43795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20" descr="财政部文件头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0285" y="1794510"/>
            <a:ext cx="3078480" cy="46628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 descr="QQ图片201611090853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8485" y="1624330"/>
            <a:ext cx="3289300" cy="47199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图片 18" descr="QQ图片201611090852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1595755"/>
            <a:ext cx="3395345" cy="46824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8"/>
          <p:cNvSpPr txBox="1"/>
          <p:nvPr/>
        </p:nvSpPr>
        <p:spPr>
          <a:xfrm>
            <a:off x="9488647" y="234560"/>
            <a:ext cx="2011680" cy="6788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>
                <a:solidFill>
                  <a:srgbClr val="338EA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课程定位</a:t>
            </a:r>
            <a:endParaRPr lang="zh-CN" altLang="en-US" sz="3600" b="1">
              <a:solidFill>
                <a:srgbClr val="338EA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" y="158115"/>
            <a:ext cx="3711575" cy="831215"/>
          </a:xfrm>
          <a:prstGeom prst="rect">
            <a:avLst/>
          </a:prstGeom>
        </p:spPr>
      </p:pic>
      <p:sp>
        <p:nvSpPr>
          <p:cNvPr id="8" name="TextBox 35"/>
          <p:cNvSpPr txBox="1"/>
          <p:nvPr/>
        </p:nvSpPr>
        <p:spPr>
          <a:xfrm>
            <a:off x="5618959" y="415333"/>
            <a:ext cx="953952" cy="574222"/>
          </a:xfrm>
          <a:prstGeom prst="roundRect">
            <a:avLst/>
          </a:prstGeom>
          <a:solidFill>
            <a:srgbClr val="338EA1"/>
          </a:solidFill>
        </p:spPr>
        <p:txBody>
          <a:bodyPr wrap="none" rtlCol="0">
            <a:spAutoFit/>
          </a:bodyPr>
          <a:p>
            <a:r>
              <a:rPr lang="zh-CN" altLang="en-US" sz="2800" b="1" smtClean="0">
                <a:solidFill>
                  <a:schemeClr val="bg1"/>
                </a:solidFill>
                <a:latin typeface="Open Sans" panose="020B0606030504020204" pitchFamily="34" charset="0"/>
                <a:ea typeface="宋体" panose="02010600030101010101" pitchFamily="2" charset="-122"/>
                <a:cs typeface="Open Sans" panose="020B0606030504020204" pitchFamily="34" charset="0"/>
              </a:rPr>
              <a:t>学情</a:t>
            </a:r>
            <a:endParaRPr lang="zh-CN" altLang="en-US" sz="2800" b="1" smtClean="0">
              <a:solidFill>
                <a:schemeClr val="bg1"/>
              </a:solidFill>
              <a:latin typeface="Open Sans" panose="020B0606030504020204" pitchFamily="34" charset="0"/>
              <a:ea typeface="宋体" panose="02010600030101010101" pitchFamily="2" charset="-122"/>
              <a:cs typeface="Open Sans" panose="020B0606030504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10" y="1367790"/>
            <a:ext cx="5530850" cy="53632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50255" y="1235393"/>
            <a:ext cx="5318125" cy="1827212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10" name="图表 9"/>
          <p:cNvGraphicFramePr/>
          <p:nvPr/>
        </p:nvGraphicFramePr>
        <p:xfrm>
          <a:off x="5928360" y="3322320"/>
          <a:ext cx="5328920" cy="3330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8"/>
          <p:cNvSpPr txBox="1"/>
          <p:nvPr/>
        </p:nvSpPr>
        <p:spPr>
          <a:xfrm>
            <a:off x="9229567" y="234560"/>
            <a:ext cx="2011680" cy="6788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>
                <a:solidFill>
                  <a:srgbClr val="338EA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课程定位</a:t>
            </a:r>
            <a:endParaRPr lang="zh-CN" altLang="en-US" sz="3600" b="1">
              <a:solidFill>
                <a:srgbClr val="338EA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460" y="158115"/>
            <a:ext cx="3711575" cy="831215"/>
          </a:xfrm>
          <a:prstGeom prst="rect">
            <a:avLst/>
          </a:prstGeom>
        </p:spPr>
      </p:pic>
      <p:graphicFrame>
        <p:nvGraphicFramePr>
          <p:cNvPr id="0" name="表格 -1"/>
          <p:cNvGraphicFramePr/>
          <p:nvPr/>
        </p:nvGraphicFramePr>
        <p:xfrm>
          <a:off x="2663825" y="1336675"/>
          <a:ext cx="8706485" cy="51733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84400"/>
                <a:gridCol w="2351405"/>
                <a:gridCol w="4170680"/>
              </a:tblGrid>
              <a:tr h="358775"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altLang="zh-CN" sz="1800" b="1" u="none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1</a:t>
                      </a:r>
                      <a:r>
                        <a:rPr lang="zh-CN" altLang="en-US" sz="1800" b="1" u="none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级能力指标</a:t>
                      </a:r>
                      <a:endParaRPr lang="zh-CN" altLang="en-US" sz="1800" b="1" u="none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altLang="zh-CN" sz="1800" b="1" u="none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2</a:t>
                      </a:r>
                      <a:r>
                        <a:rPr lang="zh-CN" altLang="en-US" sz="1800" b="1" u="none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级能力指标</a:t>
                      </a:r>
                      <a:endParaRPr lang="zh-CN" altLang="en-US" sz="1800" b="1" u="none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zh-CN" altLang="en-US" sz="1800" b="1" u="none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课程培养能力指标</a:t>
                      </a:r>
                      <a:endParaRPr lang="zh-CN" altLang="en-US" sz="1800" b="1" u="none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7070">
                <a:tc rowSpan="6">
                  <a:txBody>
                    <a:bodyPr/>
                    <a:p>
                      <a:pPr marL="0" indent="0"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800" b="0" u="none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独立思考能力</a:t>
                      </a:r>
                      <a:endParaRPr lang="zh-CN" altLang="en-US" sz="1800" b="0" u="none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  <a:p>
                      <a:pPr marL="0" indent="0"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800" b="0" u="none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沟通能力</a:t>
                      </a:r>
                      <a:endParaRPr lang="zh-CN" altLang="en-US" sz="1800" b="0" u="none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  <a:p>
                      <a:pPr marL="0" indent="0"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800" b="0" u="none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决策能力</a:t>
                      </a:r>
                      <a:endParaRPr lang="zh-CN" altLang="en-US" sz="1800" b="0" u="none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  <a:p>
                      <a:pPr marL="0" indent="0"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800" b="0" u="none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学习能力</a:t>
                      </a:r>
                      <a:endParaRPr lang="zh-CN" altLang="en-US" sz="1800" b="0" u="none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  <a:p>
                      <a:pPr marL="0" indent="0"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800" b="0" u="none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专业能力</a:t>
                      </a:r>
                      <a:endParaRPr lang="zh-CN" altLang="en-US" sz="1800" b="0" u="none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zh-CN" altLang="en-US" sz="1800" b="0" u="none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战略性思维</a:t>
                      </a:r>
                      <a:endParaRPr lang="zh-CN" altLang="en-US" sz="1800" b="0" u="none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zh-CN" altLang="en-US" sz="1800" b="0" u="none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对成本核算工作进行全局部署与把握的能力</a:t>
                      </a:r>
                      <a:endParaRPr lang="zh-CN" altLang="en-US" sz="1800" b="0" u="none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770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zh-CN" altLang="en-US" sz="1800" b="0" u="none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表达能力</a:t>
                      </a:r>
                      <a:endParaRPr lang="zh-CN" altLang="en-US" sz="1800" b="0" u="none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zh-CN" altLang="en-US" sz="1800" b="0" u="none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对成本会计进行认知，能够清楚的表达成本核算岗位基本工作的能力</a:t>
                      </a:r>
                      <a:endParaRPr lang="zh-CN" altLang="en-US" sz="1800" b="0" u="none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834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zh-CN" altLang="en-US" sz="1800" b="0" u="none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信息收集与分析能力</a:t>
                      </a:r>
                      <a:endParaRPr lang="zh-CN" altLang="en-US" sz="1800" b="0" u="none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zh-CN" altLang="en-US" sz="1800" b="0" u="none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在纷繁复杂的财务信息中收集有用信息并进行专业分析的能力</a:t>
                      </a:r>
                      <a:endParaRPr lang="zh-CN" altLang="en-US" sz="1800" b="0" u="none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251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zh-CN" altLang="en-US" sz="1800" b="0" u="none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团队协作能力</a:t>
                      </a:r>
                      <a:endParaRPr lang="zh-CN" altLang="en-US" sz="1800" b="0" u="none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zh-CN" altLang="en-US" sz="1800" b="0" u="none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加强团队合作，提高团队协作能力，项目实训中能够熟悉企业成本核算流程以及数据流向的能力。</a:t>
                      </a:r>
                      <a:endParaRPr lang="zh-CN" altLang="en-US" sz="1800" b="0" u="none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707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zh-CN" altLang="en-US" sz="1800" b="0" u="none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专业基础知识方法掌握能力</a:t>
                      </a:r>
                      <a:endParaRPr lang="zh-CN" altLang="en-US" sz="1800" b="0" u="none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zh-CN" altLang="en-US" sz="1800" b="0" u="none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教授学生基本知识，教会学生技巧，能够掌握成本核算流程及方法的能力</a:t>
                      </a:r>
                      <a:endParaRPr lang="zh-CN" altLang="en-US" sz="1800" b="0" u="none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187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zh-CN" altLang="en-US" sz="1800" b="0" u="none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应用能力</a:t>
                      </a:r>
                      <a:endParaRPr lang="zh-CN" altLang="en-US" sz="1800" b="0" u="none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zh-CN" altLang="en-US" sz="1800" b="0" u="none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运用已有专业基础知识，理解成本核算目标、流程方法的能力；对已有专业基础知识活学活用的能力。</a:t>
                      </a:r>
                      <a:endParaRPr lang="zh-CN" altLang="en-US" sz="1800" b="0" u="none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TextBox 35"/>
          <p:cNvSpPr txBox="1"/>
          <p:nvPr/>
        </p:nvSpPr>
        <p:spPr>
          <a:xfrm>
            <a:off x="542290" y="2596515"/>
            <a:ext cx="1686560" cy="2411292"/>
          </a:xfrm>
          <a:prstGeom prst="roundRect">
            <a:avLst/>
          </a:prstGeom>
          <a:solidFill>
            <a:srgbClr val="338EA1"/>
          </a:solidFill>
        </p:spPr>
        <p:txBody>
          <a:bodyPr wrap="square" rtlCol="0">
            <a:spAutoFit/>
          </a:bodyPr>
          <a:p>
            <a:pPr algn="l"/>
            <a:r>
              <a:rPr lang="en-US" altLang="zh-CN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</a:t>
            </a:r>
            <a:r>
              <a: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立足应用型本科教育、针对职业岗位实际应用开设的一门专业必修课程</a:t>
            </a:r>
            <a:endParaRPr lang="zh-CN" altLang="en-US" sz="2000" b="1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Blur radius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1" descr="e7d195523061f1c0f0ec610a92cff745ee13794c7b8d98f8E73673273C9E8BE17CC3D63B9B1D6426C348A354AD505654C28F453CD7C8F90EADD06C08281DAED7140E5AAAED5880ECE414DFB6A93B82BEABE0F0512262E07E11735E23F66310F385D43288903BE78D690525B8A7A840CFCFE6FE901AE8C60BD721C90440F2DB8B55AE823A38CEE5F7"/>
          <p:cNvSpPr txBox="1"/>
          <p:nvPr/>
        </p:nvSpPr>
        <p:spPr>
          <a:xfrm>
            <a:off x="5969390" y="3127241"/>
            <a:ext cx="2428240" cy="76200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zh-CN" altLang="en-US" sz="4400">
                <a:solidFill>
                  <a:srgbClr val="338EA1"/>
                </a:solidFill>
                <a:ea typeface="宋体" panose="02010600030101010101" pitchFamily="2" charset="-122"/>
              </a:rPr>
              <a:t>课程设计</a:t>
            </a:r>
            <a:endParaRPr lang="zh-CN" altLang="en-US" sz="4400">
              <a:solidFill>
                <a:srgbClr val="338EA1"/>
              </a:solidFill>
              <a:ea typeface="宋体" panose="02010600030101010101" pitchFamily="2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5667830" y="2867025"/>
            <a:ext cx="0" cy="1123950"/>
          </a:xfrm>
          <a:prstGeom prst="line">
            <a:avLst/>
          </a:prstGeom>
          <a:ln>
            <a:solidFill>
              <a:srgbClr val="338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3966809" y="2914650"/>
            <a:ext cx="978689" cy="1076325"/>
            <a:chOff x="4318001" y="1092200"/>
            <a:chExt cx="668338" cy="735013"/>
          </a:xfrm>
          <a:solidFill>
            <a:srgbClr val="338EA1"/>
          </a:solidFill>
        </p:grpSpPr>
        <p:sp>
          <p:nvSpPr>
            <p:cNvPr id="16" name="Freeform 13"/>
            <p:cNvSpPr>
              <a:spLocks noEditPoints="1"/>
            </p:cNvSpPr>
            <p:nvPr/>
          </p:nvSpPr>
          <p:spPr bwMode="auto">
            <a:xfrm>
              <a:off x="4318001" y="1252538"/>
              <a:ext cx="668338" cy="190500"/>
            </a:xfrm>
            <a:custGeom>
              <a:avLst/>
              <a:gdLst>
                <a:gd name="T0" fmla="*/ 264 w 281"/>
                <a:gd name="T1" fmla="*/ 80 h 80"/>
                <a:gd name="T2" fmla="*/ 16 w 281"/>
                <a:gd name="T3" fmla="*/ 80 h 80"/>
                <a:gd name="T4" fmla="*/ 0 w 281"/>
                <a:gd name="T5" fmla="*/ 64 h 80"/>
                <a:gd name="T6" fmla="*/ 0 w 281"/>
                <a:gd name="T7" fmla="*/ 16 h 80"/>
                <a:gd name="T8" fmla="*/ 16 w 281"/>
                <a:gd name="T9" fmla="*/ 0 h 80"/>
                <a:gd name="T10" fmla="*/ 264 w 281"/>
                <a:gd name="T11" fmla="*/ 0 h 80"/>
                <a:gd name="T12" fmla="*/ 281 w 281"/>
                <a:gd name="T13" fmla="*/ 16 h 80"/>
                <a:gd name="T14" fmla="*/ 281 w 281"/>
                <a:gd name="T15" fmla="*/ 64 h 80"/>
                <a:gd name="T16" fmla="*/ 264 w 281"/>
                <a:gd name="T17" fmla="*/ 80 h 80"/>
                <a:gd name="T18" fmla="*/ 16 w 281"/>
                <a:gd name="T19" fmla="*/ 13 h 80"/>
                <a:gd name="T20" fmla="*/ 13 w 281"/>
                <a:gd name="T21" fmla="*/ 16 h 80"/>
                <a:gd name="T22" fmla="*/ 13 w 281"/>
                <a:gd name="T23" fmla="*/ 64 h 80"/>
                <a:gd name="T24" fmla="*/ 16 w 281"/>
                <a:gd name="T25" fmla="*/ 67 h 80"/>
                <a:gd name="T26" fmla="*/ 264 w 281"/>
                <a:gd name="T27" fmla="*/ 67 h 80"/>
                <a:gd name="T28" fmla="*/ 268 w 281"/>
                <a:gd name="T29" fmla="*/ 64 h 80"/>
                <a:gd name="T30" fmla="*/ 268 w 281"/>
                <a:gd name="T31" fmla="*/ 16 h 80"/>
                <a:gd name="T32" fmla="*/ 264 w 281"/>
                <a:gd name="T33" fmla="*/ 13 h 80"/>
                <a:gd name="T34" fmla="*/ 16 w 281"/>
                <a:gd name="T35" fmla="*/ 13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1" h="80">
                  <a:moveTo>
                    <a:pt x="264" y="80"/>
                  </a:moveTo>
                  <a:cubicBezTo>
                    <a:pt x="16" y="80"/>
                    <a:pt x="16" y="80"/>
                    <a:pt x="16" y="80"/>
                  </a:cubicBezTo>
                  <a:cubicBezTo>
                    <a:pt x="7" y="80"/>
                    <a:pt x="0" y="72"/>
                    <a:pt x="0" y="6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64" y="0"/>
                    <a:pt x="264" y="0"/>
                    <a:pt x="264" y="0"/>
                  </a:cubicBezTo>
                  <a:cubicBezTo>
                    <a:pt x="273" y="0"/>
                    <a:pt x="281" y="7"/>
                    <a:pt x="281" y="16"/>
                  </a:cubicBezTo>
                  <a:cubicBezTo>
                    <a:pt x="281" y="64"/>
                    <a:pt x="281" y="64"/>
                    <a:pt x="281" y="64"/>
                  </a:cubicBezTo>
                  <a:cubicBezTo>
                    <a:pt x="281" y="72"/>
                    <a:pt x="273" y="80"/>
                    <a:pt x="264" y="80"/>
                  </a:cubicBezTo>
                  <a:close/>
                  <a:moveTo>
                    <a:pt x="16" y="13"/>
                  </a:moveTo>
                  <a:cubicBezTo>
                    <a:pt x="14" y="13"/>
                    <a:pt x="13" y="14"/>
                    <a:pt x="13" y="16"/>
                  </a:cubicBezTo>
                  <a:cubicBezTo>
                    <a:pt x="13" y="64"/>
                    <a:pt x="13" y="64"/>
                    <a:pt x="13" y="64"/>
                  </a:cubicBezTo>
                  <a:cubicBezTo>
                    <a:pt x="13" y="65"/>
                    <a:pt x="14" y="67"/>
                    <a:pt x="16" y="67"/>
                  </a:cubicBezTo>
                  <a:cubicBezTo>
                    <a:pt x="264" y="67"/>
                    <a:pt x="264" y="67"/>
                    <a:pt x="264" y="67"/>
                  </a:cubicBezTo>
                  <a:cubicBezTo>
                    <a:pt x="266" y="67"/>
                    <a:pt x="268" y="65"/>
                    <a:pt x="268" y="64"/>
                  </a:cubicBezTo>
                  <a:cubicBezTo>
                    <a:pt x="268" y="16"/>
                    <a:pt x="268" y="16"/>
                    <a:pt x="268" y="16"/>
                  </a:cubicBezTo>
                  <a:cubicBezTo>
                    <a:pt x="268" y="14"/>
                    <a:pt x="266" y="13"/>
                    <a:pt x="264" y="13"/>
                  </a:cubicBezTo>
                  <a:lnTo>
                    <a:pt x="16" y="1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14"/>
            <p:cNvSpPr/>
            <p:nvPr/>
          </p:nvSpPr>
          <p:spPr bwMode="auto">
            <a:xfrm>
              <a:off x="4365626" y="1411288"/>
              <a:ext cx="573088" cy="415925"/>
            </a:xfrm>
            <a:custGeom>
              <a:avLst/>
              <a:gdLst>
                <a:gd name="T0" fmla="*/ 210 w 241"/>
                <a:gd name="T1" fmla="*/ 175 h 175"/>
                <a:gd name="T2" fmla="*/ 31 w 241"/>
                <a:gd name="T3" fmla="*/ 175 h 175"/>
                <a:gd name="T4" fmla="*/ 0 w 241"/>
                <a:gd name="T5" fmla="*/ 144 h 175"/>
                <a:gd name="T6" fmla="*/ 0 w 241"/>
                <a:gd name="T7" fmla="*/ 6 h 175"/>
                <a:gd name="T8" fmla="*/ 6 w 241"/>
                <a:gd name="T9" fmla="*/ 0 h 175"/>
                <a:gd name="T10" fmla="*/ 13 w 241"/>
                <a:gd name="T11" fmla="*/ 6 h 175"/>
                <a:gd name="T12" fmla="*/ 13 w 241"/>
                <a:gd name="T13" fmla="*/ 144 h 175"/>
                <a:gd name="T14" fmla="*/ 31 w 241"/>
                <a:gd name="T15" fmla="*/ 162 h 175"/>
                <a:gd name="T16" fmla="*/ 210 w 241"/>
                <a:gd name="T17" fmla="*/ 162 h 175"/>
                <a:gd name="T18" fmla="*/ 228 w 241"/>
                <a:gd name="T19" fmla="*/ 144 h 175"/>
                <a:gd name="T20" fmla="*/ 228 w 241"/>
                <a:gd name="T21" fmla="*/ 6 h 175"/>
                <a:gd name="T22" fmla="*/ 234 w 241"/>
                <a:gd name="T23" fmla="*/ 0 h 175"/>
                <a:gd name="T24" fmla="*/ 241 w 241"/>
                <a:gd name="T25" fmla="*/ 6 h 175"/>
                <a:gd name="T26" fmla="*/ 241 w 241"/>
                <a:gd name="T27" fmla="*/ 144 h 175"/>
                <a:gd name="T28" fmla="*/ 210 w 241"/>
                <a:gd name="T29" fmla="*/ 175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1" h="175">
                  <a:moveTo>
                    <a:pt x="210" y="175"/>
                  </a:moveTo>
                  <a:cubicBezTo>
                    <a:pt x="31" y="175"/>
                    <a:pt x="31" y="175"/>
                    <a:pt x="31" y="175"/>
                  </a:cubicBezTo>
                  <a:cubicBezTo>
                    <a:pt x="14" y="175"/>
                    <a:pt x="0" y="161"/>
                    <a:pt x="0" y="14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0" y="0"/>
                    <a:pt x="13" y="3"/>
                    <a:pt x="13" y="6"/>
                  </a:cubicBezTo>
                  <a:cubicBezTo>
                    <a:pt x="13" y="144"/>
                    <a:pt x="13" y="144"/>
                    <a:pt x="13" y="144"/>
                  </a:cubicBezTo>
                  <a:cubicBezTo>
                    <a:pt x="13" y="154"/>
                    <a:pt x="21" y="162"/>
                    <a:pt x="31" y="162"/>
                  </a:cubicBezTo>
                  <a:cubicBezTo>
                    <a:pt x="210" y="162"/>
                    <a:pt x="210" y="162"/>
                    <a:pt x="210" y="162"/>
                  </a:cubicBezTo>
                  <a:cubicBezTo>
                    <a:pt x="220" y="162"/>
                    <a:pt x="228" y="154"/>
                    <a:pt x="228" y="144"/>
                  </a:cubicBezTo>
                  <a:cubicBezTo>
                    <a:pt x="228" y="6"/>
                    <a:pt x="228" y="6"/>
                    <a:pt x="228" y="6"/>
                  </a:cubicBezTo>
                  <a:cubicBezTo>
                    <a:pt x="228" y="3"/>
                    <a:pt x="231" y="0"/>
                    <a:pt x="234" y="0"/>
                  </a:cubicBezTo>
                  <a:cubicBezTo>
                    <a:pt x="238" y="0"/>
                    <a:pt x="241" y="3"/>
                    <a:pt x="241" y="6"/>
                  </a:cubicBezTo>
                  <a:cubicBezTo>
                    <a:pt x="241" y="144"/>
                    <a:pt x="241" y="144"/>
                    <a:pt x="241" y="144"/>
                  </a:cubicBezTo>
                  <a:cubicBezTo>
                    <a:pt x="241" y="161"/>
                    <a:pt x="227" y="175"/>
                    <a:pt x="210" y="17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15"/>
            <p:cNvSpPr/>
            <p:nvPr/>
          </p:nvSpPr>
          <p:spPr bwMode="auto">
            <a:xfrm>
              <a:off x="4637088" y="1411288"/>
              <a:ext cx="30163" cy="415925"/>
            </a:xfrm>
            <a:custGeom>
              <a:avLst/>
              <a:gdLst>
                <a:gd name="T0" fmla="*/ 6 w 13"/>
                <a:gd name="T1" fmla="*/ 175 h 175"/>
                <a:gd name="T2" fmla="*/ 0 w 13"/>
                <a:gd name="T3" fmla="*/ 168 h 175"/>
                <a:gd name="T4" fmla="*/ 0 w 13"/>
                <a:gd name="T5" fmla="*/ 6 h 175"/>
                <a:gd name="T6" fmla="*/ 6 w 13"/>
                <a:gd name="T7" fmla="*/ 0 h 175"/>
                <a:gd name="T8" fmla="*/ 13 w 13"/>
                <a:gd name="T9" fmla="*/ 6 h 175"/>
                <a:gd name="T10" fmla="*/ 13 w 13"/>
                <a:gd name="T11" fmla="*/ 168 h 175"/>
                <a:gd name="T12" fmla="*/ 6 w 13"/>
                <a:gd name="T13" fmla="*/ 175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75">
                  <a:moveTo>
                    <a:pt x="6" y="175"/>
                  </a:moveTo>
                  <a:cubicBezTo>
                    <a:pt x="3" y="175"/>
                    <a:pt x="0" y="172"/>
                    <a:pt x="0" y="16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0" y="0"/>
                    <a:pt x="13" y="3"/>
                    <a:pt x="13" y="6"/>
                  </a:cubicBezTo>
                  <a:cubicBezTo>
                    <a:pt x="13" y="168"/>
                    <a:pt x="13" y="168"/>
                    <a:pt x="13" y="168"/>
                  </a:cubicBezTo>
                  <a:cubicBezTo>
                    <a:pt x="13" y="172"/>
                    <a:pt x="10" y="175"/>
                    <a:pt x="6" y="17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16"/>
            <p:cNvSpPr/>
            <p:nvPr/>
          </p:nvSpPr>
          <p:spPr bwMode="auto">
            <a:xfrm>
              <a:off x="4408488" y="1092200"/>
              <a:ext cx="258763" cy="190500"/>
            </a:xfrm>
            <a:custGeom>
              <a:avLst/>
              <a:gdLst>
                <a:gd name="T0" fmla="*/ 27 w 109"/>
                <a:gd name="T1" fmla="*/ 80 h 80"/>
                <a:gd name="T2" fmla="*/ 11 w 109"/>
                <a:gd name="T3" fmla="*/ 26 h 80"/>
                <a:gd name="T4" fmla="*/ 64 w 109"/>
                <a:gd name="T5" fmla="*/ 11 h 80"/>
                <a:gd name="T6" fmla="*/ 109 w 109"/>
                <a:gd name="T7" fmla="*/ 72 h 80"/>
                <a:gd name="T8" fmla="*/ 97 w 109"/>
                <a:gd name="T9" fmla="*/ 76 h 80"/>
                <a:gd name="T10" fmla="*/ 58 w 109"/>
                <a:gd name="T11" fmla="*/ 22 h 80"/>
                <a:gd name="T12" fmla="*/ 22 w 109"/>
                <a:gd name="T13" fmla="*/ 33 h 80"/>
                <a:gd name="T14" fmla="*/ 33 w 109"/>
                <a:gd name="T15" fmla="*/ 69 h 80"/>
                <a:gd name="T16" fmla="*/ 27 w 109"/>
                <a:gd name="T17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9" h="80">
                  <a:moveTo>
                    <a:pt x="27" y="80"/>
                  </a:moveTo>
                  <a:cubicBezTo>
                    <a:pt x="7" y="70"/>
                    <a:pt x="0" y="46"/>
                    <a:pt x="11" y="26"/>
                  </a:cubicBezTo>
                  <a:cubicBezTo>
                    <a:pt x="21" y="7"/>
                    <a:pt x="45" y="0"/>
                    <a:pt x="64" y="11"/>
                  </a:cubicBezTo>
                  <a:cubicBezTo>
                    <a:pt x="93" y="26"/>
                    <a:pt x="109" y="70"/>
                    <a:pt x="109" y="72"/>
                  </a:cubicBezTo>
                  <a:cubicBezTo>
                    <a:pt x="97" y="76"/>
                    <a:pt x="97" y="76"/>
                    <a:pt x="97" y="76"/>
                  </a:cubicBezTo>
                  <a:cubicBezTo>
                    <a:pt x="97" y="76"/>
                    <a:pt x="83" y="35"/>
                    <a:pt x="58" y="22"/>
                  </a:cubicBezTo>
                  <a:cubicBezTo>
                    <a:pt x="45" y="15"/>
                    <a:pt x="29" y="20"/>
                    <a:pt x="22" y="33"/>
                  </a:cubicBezTo>
                  <a:cubicBezTo>
                    <a:pt x="15" y="45"/>
                    <a:pt x="20" y="62"/>
                    <a:pt x="33" y="69"/>
                  </a:cubicBezTo>
                  <a:lnTo>
                    <a:pt x="27" y="8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17"/>
            <p:cNvSpPr/>
            <p:nvPr/>
          </p:nvSpPr>
          <p:spPr bwMode="auto">
            <a:xfrm>
              <a:off x="4633913" y="1092200"/>
              <a:ext cx="249238" cy="190500"/>
            </a:xfrm>
            <a:custGeom>
              <a:avLst/>
              <a:gdLst>
                <a:gd name="T0" fmla="*/ 83 w 105"/>
                <a:gd name="T1" fmla="*/ 80 h 80"/>
                <a:gd name="T2" fmla="*/ 77 w 105"/>
                <a:gd name="T3" fmla="*/ 69 h 80"/>
                <a:gd name="T4" fmla="*/ 90 w 105"/>
                <a:gd name="T5" fmla="*/ 53 h 80"/>
                <a:gd name="T6" fmla="*/ 88 w 105"/>
                <a:gd name="T7" fmla="*/ 33 h 80"/>
                <a:gd name="T8" fmla="*/ 52 w 105"/>
                <a:gd name="T9" fmla="*/ 22 h 80"/>
                <a:gd name="T10" fmla="*/ 12 w 105"/>
                <a:gd name="T11" fmla="*/ 76 h 80"/>
                <a:gd name="T12" fmla="*/ 0 w 105"/>
                <a:gd name="T13" fmla="*/ 72 h 80"/>
                <a:gd name="T14" fmla="*/ 45 w 105"/>
                <a:gd name="T15" fmla="*/ 11 h 80"/>
                <a:gd name="T16" fmla="*/ 99 w 105"/>
                <a:gd name="T17" fmla="*/ 26 h 80"/>
                <a:gd name="T18" fmla="*/ 102 w 105"/>
                <a:gd name="T19" fmla="*/ 56 h 80"/>
                <a:gd name="T20" fmla="*/ 83 w 105"/>
                <a:gd name="T21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5" h="80">
                  <a:moveTo>
                    <a:pt x="83" y="80"/>
                  </a:moveTo>
                  <a:cubicBezTo>
                    <a:pt x="77" y="69"/>
                    <a:pt x="77" y="69"/>
                    <a:pt x="77" y="69"/>
                  </a:cubicBezTo>
                  <a:cubicBezTo>
                    <a:pt x="83" y="65"/>
                    <a:pt x="88" y="60"/>
                    <a:pt x="90" y="53"/>
                  </a:cubicBezTo>
                  <a:cubicBezTo>
                    <a:pt x="92" y="46"/>
                    <a:pt x="91" y="39"/>
                    <a:pt x="88" y="33"/>
                  </a:cubicBezTo>
                  <a:cubicBezTo>
                    <a:pt x="81" y="20"/>
                    <a:pt x="64" y="15"/>
                    <a:pt x="52" y="22"/>
                  </a:cubicBezTo>
                  <a:cubicBezTo>
                    <a:pt x="27" y="35"/>
                    <a:pt x="12" y="76"/>
                    <a:pt x="12" y="76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1" y="70"/>
                    <a:pt x="16" y="26"/>
                    <a:pt x="45" y="11"/>
                  </a:cubicBezTo>
                  <a:cubicBezTo>
                    <a:pt x="65" y="0"/>
                    <a:pt x="89" y="7"/>
                    <a:pt x="99" y="26"/>
                  </a:cubicBezTo>
                  <a:cubicBezTo>
                    <a:pt x="104" y="36"/>
                    <a:pt x="105" y="46"/>
                    <a:pt x="102" y="56"/>
                  </a:cubicBezTo>
                  <a:cubicBezTo>
                    <a:pt x="99" y="67"/>
                    <a:pt x="92" y="75"/>
                    <a:pt x="83" y="8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18"/>
            <p:cNvSpPr/>
            <p:nvPr/>
          </p:nvSpPr>
          <p:spPr bwMode="auto">
            <a:xfrm>
              <a:off x="4365626" y="1603375"/>
              <a:ext cx="573088" cy="31750"/>
            </a:xfrm>
            <a:custGeom>
              <a:avLst/>
              <a:gdLst>
                <a:gd name="T0" fmla="*/ 234 w 241"/>
                <a:gd name="T1" fmla="*/ 13 h 13"/>
                <a:gd name="T2" fmla="*/ 6 w 241"/>
                <a:gd name="T3" fmla="*/ 13 h 13"/>
                <a:gd name="T4" fmla="*/ 0 w 241"/>
                <a:gd name="T5" fmla="*/ 6 h 13"/>
                <a:gd name="T6" fmla="*/ 6 w 241"/>
                <a:gd name="T7" fmla="*/ 0 h 13"/>
                <a:gd name="T8" fmla="*/ 234 w 241"/>
                <a:gd name="T9" fmla="*/ 0 h 13"/>
                <a:gd name="T10" fmla="*/ 241 w 241"/>
                <a:gd name="T11" fmla="*/ 6 h 13"/>
                <a:gd name="T12" fmla="*/ 234 w 241"/>
                <a:gd name="T1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13">
                  <a:moveTo>
                    <a:pt x="234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34" y="0"/>
                    <a:pt x="234" y="0"/>
                    <a:pt x="234" y="0"/>
                  </a:cubicBezTo>
                  <a:cubicBezTo>
                    <a:pt x="238" y="0"/>
                    <a:pt x="241" y="3"/>
                    <a:pt x="241" y="6"/>
                  </a:cubicBezTo>
                  <a:cubicBezTo>
                    <a:pt x="241" y="10"/>
                    <a:pt x="238" y="13"/>
                    <a:pt x="234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" y="195580"/>
            <a:ext cx="3711575" cy="831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6"/>
          <p:cNvSpPr txBox="1"/>
          <p:nvPr/>
        </p:nvSpPr>
        <p:spPr>
          <a:xfrm>
            <a:off x="2116588" y="1570223"/>
            <a:ext cx="3509808" cy="1188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0"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以学生为本，注重培养学生实践能力</a:t>
            </a:r>
            <a:endParaRPr lang="zh-CN" altLang="en-US" sz="2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/>
              <a:sym typeface="+mn-ea"/>
            </a:endParaRPr>
          </a:p>
        </p:txBody>
      </p:sp>
      <p:sp>
        <p:nvSpPr>
          <p:cNvPr id="16" name="Rounded Rectangle 7"/>
          <p:cNvSpPr/>
          <p:nvPr/>
        </p:nvSpPr>
        <p:spPr>
          <a:xfrm>
            <a:off x="1384005" y="1849204"/>
            <a:ext cx="581353" cy="581353"/>
          </a:xfrm>
          <a:prstGeom prst="roundRect">
            <a:avLst>
              <a:gd name="adj" fmla="val 31735"/>
            </a:avLst>
          </a:prstGeom>
          <a:solidFill>
            <a:srgbClr val="338E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TextBox 8"/>
          <p:cNvSpPr txBox="1"/>
          <p:nvPr/>
        </p:nvSpPr>
        <p:spPr>
          <a:xfrm>
            <a:off x="2116588" y="3095554"/>
            <a:ext cx="3509808" cy="1005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以成本会计工作过程为主线，模拟职业环境</a:t>
            </a:r>
            <a:endParaRPr lang="zh-CN" altLang="en-US" sz="2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/>
              <a:sym typeface="+mn-ea"/>
            </a:endParaRPr>
          </a:p>
        </p:txBody>
      </p:sp>
      <p:sp>
        <p:nvSpPr>
          <p:cNvPr id="18" name="Rounded Rectangle 9"/>
          <p:cNvSpPr/>
          <p:nvPr/>
        </p:nvSpPr>
        <p:spPr>
          <a:xfrm>
            <a:off x="1384005" y="3294525"/>
            <a:ext cx="581353" cy="581353"/>
          </a:xfrm>
          <a:prstGeom prst="roundRect">
            <a:avLst>
              <a:gd name="adj" fmla="val 31735"/>
            </a:avLst>
          </a:prstGeom>
          <a:solidFill>
            <a:srgbClr val="338E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9" name="TextBox 10"/>
          <p:cNvSpPr txBox="1"/>
          <p:nvPr/>
        </p:nvSpPr>
        <p:spPr>
          <a:xfrm>
            <a:off x="2116588" y="4498235"/>
            <a:ext cx="3509808" cy="1737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0"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以成本核算和分析为核心，实现工作过程模块化，任务化</a:t>
            </a:r>
            <a:endParaRPr lang="zh-CN" altLang="en-US" sz="2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/>
              <a:sym typeface="+mn-ea"/>
            </a:endParaRPr>
          </a:p>
        </p:txBody>
      </p:sp>
      <p:sp>
        <p:nvSpPr>
          <p:cNvPr id="20" name="Rounded Rectangle 11"/>
          <p:cNvSpPr/>
          <p:nvPr/>
        </p:nvSpPr>
        <p:spPr>
          <a:xfrm>
            <a:off x="1384005" y="4793091"/>
            <a:ext cx="581353" cy="581353"/>
          </a:xfrm>
          <a:prstGeom prst="roundRect">
            <a:avLst>
              <a:gd name="adj" fmla="val 31735"/>
            </a:avLst>
          </a:prstGeom>
          <a:solidFill>
            <a:srgbClr val="338E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TextBox 14"/>
          <p:cNvSpPr txBox="1"/>
          <p:nvPr/>
        </p:nvSpPr>
        <p:spPr>
          <a:xfrm>
            <a:off x="7312158" y="3082854"/>
            <a:ext cx="3509808" cy="1005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项目导向、任务驱动、工学结合</a:t>
            </a:r>
            <a:endParaRPr lang="zh-CN" altLang="en-US" sz="2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/>
              <a:sym typeface="+mn-ea"/>
            </a:endParaRPr>
          </a:p>
        </p:txBody>
      </p:sp>
      <p:sp>
        <p:nvSpPr>
          <p:cNvPr id="24" name="Rounded Rectangle 15"/>
          <p:cNvSpPr/>
          <p:nvPr/>
        </p:nvSpPr>
        <p:spPr>
          <a:xfrm>
            <a:off x="6565605" y="3294525"/>
            <a:ext cx="581353" cy="581353"/>
          </a:xfrm>
          <a:prstGeom prst="roundRect">
            <a:avLst>
              <a:gd name="adj" fmla="val 31735"/>
            </a:avLst>
          </a:prstGeom>
          <a:solidFill>
            <a:srgbClr val="338E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72" name="组合 71"/>
          <p:cNvGrpSpPr/>
          <p:nvPr/>
        </p:nvGrpSpPr>
        <p:grpSpPr>
          <a:xfrm>
            <a:off x="1537015" y="1999313"/>
            <a:ext cx="275332" cy="281135"/>
            <a:chOff x="9087029" y="376237"/>
            <a:chExt cx="677863" cy="692151"/>
          </a:xfrm>
          <a:solidFill>
            <a:schemeClr val="bg1"/>
          </a:solidFill>
        </p:grpSpPr>
        <p:sp>
          <p:nvSpPr>
            <p:cNvPr id="31" name="Freeform 5"/>
            <p:cNvSpPr>
              <a:spLocks noEditPoints="1"/>
            </p:cNvSpPr>
            <p:nvPr/>
          </p:nvSpPr>
          <p:spPr bwMode="auto">
            <a:xfrm>
              <a:off x="9236254" y="376237"/>
              <a:ext cx="384175" cy="477838"/>
            </a:xfrm>
            <a:custGeom>
              <a:avLst/>
              <a:gdLst>
                <a:gd name="T0" fmla="*/ 81 w 162"/>
                <a:gd name="T1" fmla="*/ 201 h 201"/>
                <a:gd name="T2" fmla="*/ 0 w 162"/>
                <a:gd name="T3" fmla="*/ 120 h 201"/>
                <a:gd name="T4" fmla="*/ 0 w 162"/>
                <a:gd name="T5" fmla="*/ 81 h 201"/>
                <a:gd name="T6" fmla="*/ 81 w 162"/>
                <a:gd name="T7" fmla="*/ 0 h 201"/>
                <a:gd name="T8" fmla="*/ 162 w 162"/>
                <a:gd name="T9" fmla="*/ 81 h 201"/>
                <a:gd name="T10" fmla="*/ 162 w 162"/>
                <a:gd name="T11" fmla="*/ 120 h 201"/>
                <a:gd name="T12" fmla="*/ 81 w 162"/>
                <a:gd name="T13" fmla="*/ 201 h 201"/>
                <a:gd name="T14" fmla="*/ 81 w 162"/>
                <a:gd name="T15" fmla="*/ 13 h 201"/>
                <a:gd name="T16" fmla="*/ 13 w 162"/>
                <a:gd name="T17" fmla="*/ 81 h 201"/>
                <a:gd name="T18" fmla="*/ 13 w 162"/>
                <a:gd name="T19" fmla="*/ 120 h 201"/>
                <a:gd name="T20" fmla="*/ 81 w 162"/>
                <a:gd name="T21" fmla="*/ 188 h 201"/>
                <a:gd name="T22" fmla="*/ 149 w 162"/>
                <a:gd name="T23" fmla="*/ 120 h 201"/>
                <a:gd name="T24" fmla="*/ 149 w 162"/>
                <a:gd name="T25" fmla="*/ 81 h 201"/>
                <a:gd name="T26" fmla="*/ 81 w 162"/>
                <a:gd name="T27" fmla="*/ 13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2" h="201">
                  <a:moveTo>
                    <a:pt x="81" y="201"/>
                  </a:moveTo>
                  <a:cubicBezTo>
                    <a:pt x="36" y="201"/>
                    <a:pt x="0" y="165"/>
                    <a:pt x="0" y="12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36"/>
                    <a:pt x="36" y="0"/>
                    <a:pt x="81" y="0"/>
                  </a:cubicBezTo>
                  <a:cubicBezTo>
                    <a:pt x="125" y="0"/>
                    <a:pt x="162" y="36"/>
                    <a:pt x="162" y="81"/>
                  </a:cubicBezTo>
                  <a:cubicBezTo>
                    <a:pt x="162" y="120"/>
                    <a:pt x="162" y="120"/>
                    <a:pt x="162" y="120"/>
                  </a:cubicBezTo>
                  <a:cubicBezTo>
                    <a:pt x="162" y="165"/>
                    <a:pt x="125" y="201"/>
                    <a:pt x="81" y="201"/>
                  </a:cubicBezTo>
                  <a:close/>
                  <a:moveTo>
                    <a:pt x="81" y="13"/>
                  </a:moveTo>
                  <a:cubicBezTo>
                    <a:pt x="43" y="13"/>
                    <a:pt x="13" y="43"/>
                    <a:pt x="13" y="81"/>
                  </a:cubicBezTo>
                  <a:cubicBezTo>
                    <a:pt x="13" y="120"/>
                    <a:pt x="13" y="120"/>
                    <a:pt x="13" y="120"/>
                  </a:cubicBezTo>
                  <a:cubicBezTo>
                    <a:pt x="13" y="158"/>
                    <a:pt x="43" y="188"/>
                    <a:pt x="81" y="188"/>
                  </a:cubicBezTo>
                  <a:cubicBezTo>
                    <a:pt x="118" y="188"/>
                    <a:pt x="149" y="158"/>
                    <a:pt x="149" y="120"/>
                  </a:cubicBezTo>
                  <a:cubicBezTo>
                    <a:pt x="149" y="81"/>
                    <a:pt x="149" y="81"/>
                    <a:pt x="149" y="81"/>
                  </a:cubicBezTo>
                  <a:cubicBezTo>
                    <a:pt x="149" y="43"/>
                    <a:pt x="118" y="13"/>
                    <a:pt x="81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6"/>
            <p:cNvSpPr/>
            <p:nvPr/>
          </p:nvSpPr>
          <p:spPr bwMode="auto">
            <a:xfrm>
              <a:off x="9087029" y="809625"/>
              <a:ext cx="677863" cy="258763"/>
            </a:xfrm>
            <a:custGeom>
              <a:avLst/>
              <a:gdLst>
                <a:gd name="T0" fmla="*/ 252 w 286"/>
                <a:gd name="T1" fmla="*/ 109 h 109"/>
                <a:gd name="T2" fmla="*/ 35 w 286"/>
                <a:gd name="T3" fmla="*/ 109 h 109"/>
                <a:gd name="T4" fmla="*/ 0 w 286"/>
                <a:gd name="T5" fmla="*/ 74 h 109"/>
                <a:gd name="T6" fmla="*/ 0 w 286"/>
                <a:gd name="T7" fmla="*/ 44 h 109"/>
                <a:gd name="T8" fmla="*/ 33 w 286"/>
                <a:gd name="T9" fmla="*/ 10 h 109"/>
                <a:gd name="T10" fmla="*/ 65 w 286"/>
                <a:gd name="T11" fmla="*/ 1 h 109"/>
                <a:gd name="T12" fmla="*/ 73 w 286"/>
                <a:gd name="T13" fmla="*/ 6 h 109"/>
                <a:gd name="T14" fmla="*/ 69 w 286"/>
                <a:gd name="T15" fmla="*/ 14 h 109"/>
                <a:gd name="T16" fmla="*/ 36 w 286"/>
                <a:gd name="T17" fmla="*/ 23 h 109"/>
                <a:gd name="T18" fmla="*/ 13 w 286"/>
                <a:gd name="T19" fmla="*/ 44 h 109"/>
                <a:gd name="T20" fmla="*/ 13 w 286"/>
                <a:gd name="T21" fmla="*/ 74 h 109"/>
                <a:gd name="T22" fmla="*/ 35 w 286"/>
                <a:gd name="T23" fmla="*/ 96 h 109"/>
                <a:gd name="T24" fmla="*/ 252 w 286"/>
                <a:gd name="T25" fmla="*/ 96 h 109"/>
                <a:gd name="T26" fmla="*/ 273 w 286"/>
                <a:gd name="T27" fmla="*/ 74 h 109"/>
                <a:gd name="T28" fmla="*/ 273 w 286"/>
                <a:gd name="T29" fmla="*/ 44 h 109"/>
                <a:gd name="T30" fmla="*/ 250 w 286"/>
                <a:gd name="T31" fmla="*/ 23 h 109"/>
                <a:gd name="T32" fmla="*/ 219 w 286"/>
                <a:gd name="T33" fmla="*/ 14 h 109"/>
                <a:gd name="T34" fmla="*/ 215 w 286"/>
                <a:gd name="T35" fmla="*/ 6 h 109"/>
                <a:gd name="T36" fmla="*/ 223 w 286"/>
                <a:gd name="T37" fmla="*/ 2 h 109"/>
                <a:gd name="T38" fmla="*/ 254 w 286"/>
                <a:gd name="T39" fmla="*/ 10 h 109"/>
                <a:gd name="T40" fmla="*/ 286 w 286"/>
                <a:gd name="T41" fmla="*/ 44 h 109"/>
                <a:gd name="T42" fmla="*/ 286 w 286"/>
                <a:gd name="T43" fmla="*/ 74 h 109"/>
                <a:gd name="T44" fmla="*/ 252 w 286"/>
                <a:gd name="T45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6" h="109">
                  <a:moveTo>
                    <a:pt x="252" y="109"/>
                  </a:moveTo>
                  <a:cubicBezTo>
                    <a:pt x="35" y="109"/>
                    <a:pt x="35" y="109"/>
                    <a:pt x="35" y="109"/>
                  </a:cubicBezTo>
                  <a:cubicBezTo>
                    <a:pt x="16" y="109"/>
                    <a:pt x="0" y="93"/>
                    <a:pt x="0" y="7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33"/>
                    <a:pt x="6" y="18"/>
                    <a:pt x="33" y="10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9" y="0"/>
                    <a:pt x="72" y="2"/>
                    <a:pt x="73" y="6"/>
                  </a:cubicBezTo>
                  <a:cubicBezTo>
                    <a:pt x="74" y="9"/>
                    <a:pt x="72" y="13"/>
                    <a:pt x="69" y="14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13" y="29"/>
                    <a:pt x="13" y="41"/>
                    <a:pt x="13" y="44"/>
                  </a:cubicBezTo>
                  <a:cubicBezTo>
                    <a:pt x="13" y="74"/>
                    <a:pt x="13" y="74"/>
                    <a:pt x="13" y="74"/>
                  </a:cubicBezTo>
                  <a:cubicBezTo>
                    <a:pt x="13" y="86"/>
                    <a:pt x="23" y="96"/>
                    <a:pt x="35" y="96"/>
                  </a:cubicBezTo>
                  <a:cubicBezTo>
                    <a:pt x="252" y="96"/>
                    <a:pt x="252" y="96"/>
                    <a:pt x="252" y="96"/>
                  </a:cubicBezTo>
                  <a:cubicBezTo>
                    <a:pt x="264" y="96"/>
                    <a:pt x="273" y="86"/>
                    <a:pt x="273" y="74"/>
                  </a:cubicBezTo>
                  <a:cubicBezTo>
                    <a:pt x="273" y="44"/>
                    <a:pt x="273" y="44"/>
                    <a:pt x="273" y="44"/>
                  </a:cubicBezTo>
                  <a:cubicBezTo>
                    <a:pt x="273" y="34"/>
                    <a:pt x="266" y="27"/>
                    <a:pt x="250" y="23"/>
                  </a:cubicBezTo>
                  <a:cubicBezTo>
                    <a:pt x="219" y="14"/>
                    <a:pt x="219" y="14"/>
                    <a:pt x="219" y="14"/>
                  </a:cubicBezTo>
                  <a:cubicBezTo>
                    <a:pt x="216" y="13"/>
                    <a:pt x="214" y="9"/>
                    <a:pt x="215" y="6"/>
                  </a:cubicBezTo>
                  <a:cubicBezTo>
                    <a:pt x="216" y="3"/>
                    <a:pt x="219" y="1"/>
                    <a:pt x="223" y="2"/>
                  </a:cubicBezTo>
                  <a:cubicBezTo>
                    <a:pt x="254" y="10"/>
                    <a:pt x="254" y="10"/>
                    <a:pt x="254" y="10"/>
                  </a:cubicBezTo>
                  <a:cubicBezTo>
                    <a:pt x="281" y="18"/>
                    <a:pt x="286" y="33"/>
                    <a:pt x="286" y="44"/>
                  </a:cubicBezTo>
                  <a:cubicBezTo>
                    <a:pt x="286" y="74"/>
                    <a:pt x="286" y="74"/>
                    <a:pt x="286" y="74"/>
                  </a:cubicBezTo>
                  <a:cubicBezTo>
                    <a:pt x="286" y="93"/>
                    <a:pt x="271" y="109"/>
                    <a:pt x="252" y="10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1529922" y="3466557"/>
            <a:ext cx="289518" cy="237289"/>
            <a:chOff x="9064804" y="1360487"/>
            <a:chExt cx="712788" cy="584201"/>
          </a:xfrm>
          <a:solidFill>
            <a:schemeClr val="bg1"/>
          </a:solidFill>
        </p:grpSpPr>
        <p:sp>
          <p:nvSpPr>
            <p:cNvPr id="39" name="Freeform 20"/>
            <p:cNvSpPr>
              <a:spLocks noEditPoints="1"/>
            </p:cNvSpPr>
            <p:nvPr/>
          </p:nvSpPr>
          <p:spPr bwMode="auto">
            <a:xfrm>
              <a:off x="9064804" y="1360487"/>
              <a:ext cx="574675" cy="573088"/>
            </a:xfrm>
            <a:custGeom>
              <a:avLst/>
              <a:gdLst>
                <a:gd name="T0" fmla="*/ 121 w 242"/>
                <a:gd name="T1" fmla="*/ 241 h 241"/>
                <a:gd name="T2" fmla="*/ 0 w 242"/>
                <a:gd name="T3" fmla="*/ 121 h 241"/>
                <a:gd name="T4" fmla="*/ 121 w 242"/>
                <a:gd name="T5" fmla="*/ 0 h 241"/>
                <a:gd name="T6" fmla="*/ 242 w 242"/>
                <a:gd name="T7" fmla="*/ 121 h 241"/>
                <a:gd name="T8" fmla="*/ 121 w 242"/>
                <a:gd name="T9" fmla="*/ 241 h 241"/>
                <a:gd name="T10" fmla="*/ 121 w 242"/>
                <a:gd name="T11" fmla="*/ 12 h 241"/>
                <a:gd name="T12" fmla="*/ 13 w 242"/>
                <a:gd name="T13" fmla="*/ 121 h 241"/>
                <a:gd name="T14" fmla="*/ 121 w 242"/>
                <a:gd name="T15" fmla="*/ 229 h 241"/>
                <a:gd name="T16" fmla="*/ 229 w 242"/>
                <a:gd name="T17" fmla="*/ 121 h 241"/>
                <a:gd name="T18" fmla="*/ 121 w 242"/>
                <a:gd name="T19" fmla="*/ 12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2" h="241">
                  <a:moveTo>
                    <a:pt x="121" y="241"/>
                  </a:moveTo>
                  <a:cubicBezTo>
                    <a:pt x="54" y="241"/>
                    <a:pt x="0" y="187"/>
                    <a:pt x="0" y="121"/>
                  </a:cubicBezTo>
                  <a:cubicBezTo>
                    <a:pt x="0" y="54"/>
                    <a:pt x="54" y="0"/>
                    <a:pt x="121" y="0"/>
                  </a:cubicBezTo>
                  <a:cubicBezTo>
                    <a:pt x="187" y="0"/>
                    <a:pt x="242" y="54"/>
                    <a:pt x="242" y="121"/>
                  </a:cubicBezTo>
                  <a:cubicBezTo>
                    <a:pt x="242" y="187"/>
                    <a:pt x="187" y="241"/>
                    <a:pt x="121" y="241"/>
                  </a:cubicBezTo>
                  <a:close/>
                  <a:moveTo>
                    <a:pt x="121" y="12"/>
                  </a:moveTo>
                  <a:cubicBezTo>
                    <a:pt x="61" y="12"/>
                    <a:pt x="13" y="61"/>
                    <a:pt x="13" y="121"/>
                  </a:cubicBezTo>
                  <a:cubicBezTo>
                    <a:pt x="13" y="180"/>
                    <a:pt x="61" y="229"/>
                    <a:pt x="121" y="229"/>
                  </a:cubicBezTo>
                  <a:cubicBezTo>
                    <a:pt x="180" y="229"/>
                    <a:pt x="229" y="180"/>
                    <a:pt x="229" y="121"/>
                  </a:cubicBezTo>
                  <a:cubicBezTo>
                    <a:pt x="229" y="61"/>
                    <a:pt x="180" y="12"/>
                    <a:pt x="121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21"/>
            <p:cNvSpPr>
              <a:spLocks noEditPoints="1"/>
            </p:cNvSpPr>
            <p:nvPr/>
          </p:nvSpPr>
          <p:spPr bwMode="auto">
            <a:xfrm>
              <a:off x="9161642" y="1458912"/>
              <a:ext cx="377825" cy="377825"/>
            </a:xfrm>
            <a:custGeom>
              <a:avLst/>
              <a:gdLst>
                <a:gd name="T0" fmla="*/ 80 w 159"/>
                <a:gd name="T1" fmla="*/ 159 h 159"/>
                <a:gd name="T2" fmla="*/ 0 w 159"/>
                <a:gd name="T3" fmla="*/ 80 h 159"/>
                <a:gd name="T4" fmla="*/ 80 w 159"/>
                <a:gd name="T5" fmla="*/ 0 h 159"/>
                <a:gd name="T6" fmla="*/ 159 w 159"/>
                <a:gd name="T7" fmla="*/ 80 h 159"/>
                <a:gd name="T8" fmla="*/ 80 w 159"/>
                <a:gd name="T9" fmla="*/ 159 h 159"/>
                <a:gd name="T10" fmla="*/ 80 w 159"/>
                <a:gd name="T11" fmla="*/ 13 h 159"/>
                <a:gd name="T12" fmla="*/ 13 w 159"/>
                <a:gd name="T13" fmla="*/ 80 h 159"/>
                <a:gd name="T14" fmla="*/ 80 w 159"/>
                <a:gd name="T15" fmla="*/ 146 h 159"/>
                <a:gd name="T16" fmla="*/ 146 w 159"/>
                <a:gd name="T17" fmla="*/ 80 h 159"/>
                <a:gd name="T18" fmla="*/ 80 w 159"/>
                <a:gd name="T19" fmla="*/ 13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9" h="159">
                  <a:moveTo>
                    <a:pt x="80" y="159"/>
                  </a:moveTo>
                  <a:cubicBezTo>
                    <a:pt x="36" y="159"/>
                    <a:pt x="0" y="123"/>
                    <a:pt x="0" y="80"/>
                  </a:cubicBezTo>
                  <a:cubicBezTo>
                    <a:pt x="0" y="36"/>
                    <a:pt x="36" y="0"/>
                    <a:pt x="80" y="0"/>
                  </a:cubicBezTo>
                  <a:cubicBezTo>
                    <a:pt x="124" y="0"/>
                    <a:pt x="159" y="36"/>
                    <a:pt x="159" y="80"/>
                  </a:cubicBezTo>
                  <a:cubicBezTo>
                    <a:pt x="159" y="123"/>
                    <a:pt x="124" y="159"/>
                    <a:pt x="80" y="159"/>
                  </a:cubicBezTo>
                  <a:close/>
                  <a:moveTo>
                    <a:pt x="80" y="13"/>
                  </a:moveTo>
                  <a:cubicBezTo>
                    <a:pt x="43" y="13"/>
                    <a:pt x="13" y="43"/>
                    <a:pt x="13" y="80"/>
                  </a:cubicBezTo>
                  <a:cubicBezTo>
                    <a:pt x="13" y="116"/>
                    <a:pt x="43" y="146"/>
                    <a:pt x="80" y="146"/>
                  </a:cubicBezTo>
                  <a:cubicBezTo>
                    <a:pt x="116" y="146"/>
                    <a:pt x="146" y="116"/>
                    <a:pt x="146" y="80"/>
                  </a:cubicBezTo>
                  <a:cubicBezTo>
                    <a:pt x="146" y="43"/>
                    <a:pt x="116" y="13"/>
                    <a:pt x="80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22"/>
            <p:cNvSpPr>
              <a:spLocks noEditPoints="1"/>
            </p:cNvSpPr>
            <p:nvPr/>
          </p:nvSpPr>
          <p:spPr bwMode="auto">
            <a:xfrm>
              <a:off x="9261654" y="1555750"/>
              <a:ext cx="180975" cy="182563"/>
            </a:xfrm>
            <a:custGeom>
              <a:avLst/>
              <a:gdLst>
                <a:gd name="T0" fmla="*/ 38 w 76"/>
                <a:gd name="T1" fmla="*/ 77 h 77"/>
                <a:gd name="T2" fmla="*/ 0 w 76"/>
                <a:gd name="T3" fmla="*/ 39 h 77"/>
                <a:gd name="T4" fmla="*/ 38 w 76"/>
                <a:gd name="T5" fmla="*/ 0 h 77"/>
                <a:gd name="T6" fmla="*/ 76 w 76"/>
                <a:gd name="T7" fmla="*/ 39 h 77"/>
                <a:gd name="T8" fmla="*/ 38 w 76"/>
                <a:gd name="T9" fmla="*/ 77 h 77"/>
                <a:gd name="T10" fmla="*/ 38 w 76"/>
                <a:gd name="T11" fmla="*/ 13 h 77"/>
                <a:gd name="T12" fmla="*/ 12 w 76"/>
                <a:gd name="T13" fmla="*/ 39 h 77"/>
                <a:gd name="T14" fmla="*/ 38 w 76"/>
                <a:gd name="T15" fmla="*/ 64 h 77"/>
                <a:gd name="T16" fmla="*/ 63 w 76"/>
                <a:gd name="T17" fmla="*/ 39 h 77"/>
                <a:gd name="T18" fmla="*/ 38 w 76"/>
                <a:gd name="T19" fmla="*/ 13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" h="77">
                  <a:moveTo>
                    <a:pt x="38" y="77"/>
                  </a:moveTo>
                  <a:cubicBezTo>
                    <a:pt x="17" y="77"/>
                    <a:pt x="0" y="60"/>
                    <a:pt x="0" y="39"/>
                  </a:cubicBezTo>
                  <a:cubicBezTo>
                    <a:pt x="0" y="18"/>
                    <a:pt x="17" y="0"/>
                    <a:pt x="38" y="0"/>
                  </a:cubicBezTo>
                  <a:cubicBezTo>
                    <a:pt x="59" y="0"/>
                    <a:pt x="76" y="18"/>
                    <a:pt x="76" y="39"/>
                  </a:cubicBezTo>
                  <a:cubicBezTo>
                    <a:pt x="76" y="60"/>
                    <a:pt x="59" y="77"/>
                    <a:pt x="38" y="77"/>
                  </a:cubicBezTo>
                  <a:close/>
                  <a:moveTo>
                    <a:pt x="38" y="13"/>
                  </a:moveTo>
                  <a:cubicBezTo>
                    <a:pt x="24" y="13"/>
                    <a:pt x="12" y="25"/>
                    <a:pt x="12" y="39"/>
                  </a:cubicBezTo>
                  <a:cubicBezTo>
                    <a:pt x="12" y="52"/>
                    <a:pt x="24" y="64"/>
                    <a:pt x="38" y="64"/>
                  </a:cubicBezTo>
                  <a:cubicBezTo>
                    <a:pt x="52" y="64"/>
                    <a:pt x="63" y="52"/>
                    <a:pt x="63" y="39"/>
                  </a:cubicBezTo>
                  <a:cubicBezTo>
                    <a:pt x="63" y="25"/>
                    <a:pt x="52" y="13"/>
                    <a:pt x="38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23"/>
            <p:cNvSpPr/>
            <p:nvPr/>
          </p:nvSpPr>
          <p:spPr bwMode="auto">
            <a:xfrm>
              <a:off x="9099729" y="1851025"/>
              <a:ext cx="103188" cy="93663"/>
            </a:xfrm>
            <a:custGeom>
              <a:avLst/>
              <a:gdLst>
                <a:gd name="T0" fmla="*/ 7 w 43"/>
                <a:gd name="T1" fmla="*/ 40 h 40"/>
                <a:gd name="T2" fmla="*/ 2 w 43"/>
                <a:gd name="T3" fmla="*/ 38 h 40"/>
                <a:gd name="T4" fmla="*/ 3 w 43"/>
                <a:gd name="T5" fmla="*/ 29 h 40"/>
                <a:gd name="T6" fmla="*/ 31 w 43"/>
                <a:gd name="T7" fmla="*/ 3 h 40"/>
                <a:gd name="T8" fmla="*/ 40 w 43"/>
                <a:gd name="T9" fmla="*/ 3 h 40"/>
                <a:gd name="T10" fmla="*/ 40 w 43"/>
                <a:gd name="T11" fmla="*/ 12 h 40"/>
                <a:gd name="T12" fmla="*/ 11 w 43"/>
                <a:gd name="T13" fmla="*/ 38 h 40"/>
                <a:gd name="T14" fmla="*/ 7 w 43"/>
                <a:gd name="T1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40">
                  <a:moveTo>
                    <a:pt x="7" y="40"/>
                  </a:moveTo>
                  <a:cubicBezTo>
                    <a:pt x="5" y="40"/>
                    <a:pt x="4" y="39"/>
                    <a:pt x="2" y="38"/>
                  </a:cubicBezTo>
                  <a:cubicBezTo>
                    <a:pt x="0" y="35"/>
                    <a:pt x="0" y="31"/>
                    <a:pt x="3" y="29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4" y="0"/>
                    <a:pt x="38" y="0"/>
                    <a:pt x="40" y="3"/>
                  </a:cubicBezTo>
                  <a:cubicBezTo>
                    <a:pt x="43" y="6"/>
                    <a:pt x="43" y="10"/>
                    <a:pt x="40" y="12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0" y="39"/>
                    <a:pt x="9" y="40"/>
                    <a:pt x="7" y="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24"/>
            <p:cNvSpPr/>
            <p:nvPr/>
          </p:nvSpPr>
          <p:spPr bwMode="auto">
            <a:xfrm>
              <a:off x="9501367" y="1851025"/>
              <a:ext cx="100013" cy="93663"/>
            </a:xfrm>
            <a:custGeom>
              <a:avLst/>
              <a:gdLst>
                <a:gd name="T0" fmla="*/ 35 w 42"/>
                <a:gd name="T1" fmla="*/ 40 h 40"/>
                <a:gd name="T2" fmla="*/ 31 w 42"/>
                <a:gd name="T3" fmla="*/ 38 h 40"/>
                <a:gd name="T4" fmla="*/ 2 w 42"/>
                <a:gd name="T5" fmla="*/ 12 h 40"/>
                <a:gd name="T6" fmla="*/ 2 w 42"/>
                <a:gd name="T7" fmla="*/ 3 h 40"/>
                <a:gd name="T8" fmla="*/ 11 w 42"/>
                <a:gd name="T9" fmla="*/ 3 h 40"/>
                <a:gd name="T10" fmla="*/ 40 w 42"/>
                <a:gd name="T11" fmla="*/ 29 h 40"/>
                <a:gd name="T12" fmla="*/ 40 w 42"/>
                <a:gd name="T13" fmla="*/ 38 h 40"/>
                <a:gd name="T14" fmla="*/ 35 w 42"/>
                <a:gd name="T1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40">
                  <a:moveTo>
                    <a:pt x="35" y="40"/>
                  </a:moveTo>
                  <a:cubicBezTo>
                    <a:pt x="34" y="40"/>
                    <a:pt x="32" y="39"/>
                    <a:pt x="31" y="38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0" y="10"/>
                    <a:pt x="0" y="6"/>
                    <a:pt x="2" y="3"/>
                  </a:cubicBezTo>
                  <a:cubicBezTo>
                    <a:pt x="4" y="0"/>
                    <a:pt x="8" y="0"/>
                    <a:pt x="11" y="3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2" y="31"/>
                    <a:pt x="42" y="35"/>
                    <a:pt x="40" y="38"/>
                  </a:cubicBezTo>
                  <a:cubicBezTo>
                    <a:pt x="39" y="39"/>
                    <a:pt x="37" y="40"/>
                    <a:pt x="35" y="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25"/>
            <p:cNvSpPr/>
            <p:nvPr/>
          </p:nvSpPr>
          <p:spPr bwMode="auto">
            <a:xfrm>
              <a:off x="9336267" y="1631950"/>
              <a:ext cx="385763" cy="30163"/>
            </a:xfrm>
            <a:custGeom>
              <a:avLst/>
              <a:gdLst>
                <a:gd name="T0" fmla="*/ 156 w 163"/>
                <a:gd name="T1" fmla="*/ 13 h 13"/>
                <a:gd name="T2" fmla="*/ 7 w 163"/>
                <a:gd name="T3" fmla="*/ 13 h 13"/>
                <a:gd name="T4" fmla="*/ 0 w 163"/>
                <a:gd name="T5" fmla="*/ 7 h 13"/>
                <a:gd name="T6" fmla="*/ 7 w 163"/>
                <a:gd name="T7" fmla="*/ 0 h 13"/>
                <a:gd name="T8" fmla="*/ 156 w 163"/>
                <a:gd name="T9" fmla="*/ 0 h 13"/>
                <a:gd name="T10" fmla="*/ 163 w 163"/>
                <a:gd name="T11" fmla="*/ 7 h 13"/>
                <a:gd name="T12" fmla="*/ 156 w 163"/>
                <a:gd name="T1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3" h="13">
                  <a:moveTo>
                    <a:pt x="156" y="13"/>
                  </a:moveTo>
                  <a:cubicBezTo>
                    <a:pt x="7" y="13"/>
                    <a:pt x="7" y="13"/>
                    <a:pt x="7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60" y="0"/>
                    <a:pt x="163" y="3"/>
                    <a:pt x="163" y="7"/>
                  </a:cubicBezTo>
                  <a:cubicBezTo>
                    <a:pt x="163" y="10"/>
                    <a:pt x="160" y="13"/>
                    <a:pt x="156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Line 26"/>
            <p:cNvSpPr>
              <a:spLocks noChangeShapeType="1"/>
            </p:cNvSpPr>
            <p:nvPr/>
          </p:nvSpPr>
          <p:spPr bwMode="auto">
            <a:xfrm>
              <a:off x="9772829" y="1589087"/>
              <a:ext cx="0" cy="0"/>
            </a:xfrm>
            <a:prstGeom prst="line">
              <a:avLst/>
            </a:prstGeom>
            <a:grpFill/>
            <a:ln w="47625" cap="rnd">
              <a:solidFill>
                <a:srgbClr val="FFFFFF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27"/>
            <p:cNvSpPr>
              <a:spLocks noEditPoints="1"/>
            </p:cNvSpPr>
            <p:nvPr/>
          </p:nvSpPr>
          <p:spPr bwMode="auto">
            <a:xfrm>
              <a:off x="9693454" y="1593850"/>
              <a:ext cx="84138" cy="106363"/>
            </a:xfrm>
            <a:custGeom>
              <a:avLst/>
              <a:gdLst>
                <a:gd name="T0" fmla="*/ 28 w 35"/>
                <a:gd name="T1" fmla="*/ 45 h 45"/>
                <a:gd name="T2" fmla="*/ 2 w 35"/>
                <a:gd name="T3" fmla="*/ 27 h 45"/>
                <a:gd name="T4" fmla="*/ 2 w 35"/>
                <a:gd name="T5" fmla="*/ 18 h 45"/>
                <a:gd name="T6" fmla="*/ 28 w 35"/>
                <a:gd name="T7" fmla="*/ 0 h 45"/>
                <a:gd name="T8" fmla="*/ 35 w 35"/>
                <a:gd name="T9" fmla="*/ 7 h 45"/>
                <a:gd name="T10" fmla="*/ 35 w 35"/>
                <a:gd name="T11" fmla="*/ 38 h 45"/>
                <a:gd name="T12" fmla="*/ 28 w 35"/>
                <a:gd name="T13" fmla="*/ 45 h 45"/>
                <a:gd name="T14" fmla="*/ 15 w 35"/>
                <a:gd name="T15" fmla="*/ 23 h 45"/>
                <a:gd name="T16" fmla="*/ 22 w 35"/>
                <a:gd name="T17" fmla="*/ 28 h 45"/>
                <a:gd name="T18" fmla="*/ 22 w 35"/>
                <a:gd name="T19" fmla="*/ 17 h 45"/>
                <a:gd name="T20" fmla="*/ 15 w 35"/>
                <a:gd name="T21" fmla="*/ 2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45">
                  <a:moveTo>
                    <a:pt x="28" y="45"/>
                  </a:moveTo>
                  <a:cubicBezTo>
                    <a:pt x="18" y="45"/>
                    <a:pt x="5" y="31"/>
                    <a:pt x="2" y="27"/>
                  </a:cubicBezTo>
                  <a:cubicBezTo>
                    <a:pt x="0" y="24"/>
                    <a:pt x="0" y="21"/>
                    <a:pt x="2" y="18"/>
                  </a:cubicBezTo>
                  <a:cubicBezTo>
                    <a:pt x="5" y="14"/>
                    <a:pt x="18" y="0"/>
                    <a:pt x="28" y="0"/>
                  </a:cubicBezTo>
                  <a:cubicBezTo>
                    <a:pt x="32" y="0"/>
                    <a:pt x="35" y="3"/>
                    <a:pt x="35" y="7"/>
                  </a:cubicBezTo>
                  <a:cubicBezTo>
                    <a:pt x="35" y="38"/>
                    <a:pt x="35" y="38"/>
                    <a:pt x="35" y="38"/>
                  </a:cubicBezTo>
                  <a:cubicBezTo>
                    <a:pt x="35" y="42"/>
                    <a:pt x="32" y="45"/>
                    <a:pt x="28" y="45"/>
                  </a:cubicBezTo>
                  <a:close/>
                  <a:moveTo>
                    <a:pt x="15" y="23"/>
                  </a:moveTo>
                  <a:cubicBezTo>
                    <a:pt x="17" y="25"/>
                    <a:pt x="20" y="27"/>
                    <a:pt x="22" y="28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0" y="18"/>
                    <a:pt x="17" y="20"/>
                    <a:pt x="15" y="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6724741" y="3483967"/>
            <a:ext cx="263081" cy="202469"/>
            <a:chOff x="9102904" y="2368550"/>
            <a:chExt cx="647700" cy="498475"/>
          </a:xfrm>
          <a:solidFill>
            <a:schemeClr val="bg1"/>
          </a:solidFill>
        </p:grpSpPr>
        <p:sp>
          <p:nvSpPr>
            <p:cNvPr id="51" name="Freeform 35"/>
            <p:cNvSpPr>
              <a:spLocks noEditPoints="1"/>
            </p:cNvSpPr>
            <p:nvPr/>
          </p:nvSpPr>
          <p:spPr bwMode="auto">
            <a:xfrm>
              <a:off x="9102904" y="2368550"/>
              <a:ext cx="647700" cy="498475"/>
            </a:xfrm>
            <a:custGeom>
              <a:avLst/>
              <a:gdLst>
                <a:gd name="T0" fmla="*/ 259 w 273"/>
                <a:gd name="T1" fmla="*/ 210 h 210"/>
                <a:gd name="T2" fmla="*/ 14 w 273"/>
                <a:gd name="T3" fmla="*/ 210 h 210"/>
                <a:gd name="T4" fmla="*/ 0 w 273"/>
                <a:gd name="T5" fmla="*/ 196 h 210"/>
                <a:gd name="T6" fmla="*/ 0 w 273"/>
                <a:gd name="T7" fmla="*/ 33 h 210"/>
                <a:gd name="T8" fmla="*/ 14 w 273"/>
                <a:gd name="T9" fmla="*/ 20 h 210"/>
                <a:gd name="T10" fmla="*/ 80 w 273"/>
                <a:gd name="T11" fmla="*/ 20 h 210"/>
                <a:gd name="T12" fmla="*/ 88 w 273"/>
                <a:gd name="T13" fmla="*/ 16 h 210"/>
                <a:gd name="T14" fmla="*/ 95 w 273"/>
                <a:gd name="T15" fmla="*/ 8 h 210"/>
                <a:gd name="T16" fmla="*/ 112 w 273"/>
                <a:gd name="T17" fmla="*/ 0 h 210"/>
                <a:gd name="T18" fmla="*/ 160 w 273"/>
                <a:gd name="T19" fmla="*/ 0 h 210"/>
                <a:gd name="T20" fmla="*/ 177 w 273"/>
                <a:gd name="T21" fmla="*/ 8 h 210"/>
                <a:gd name="T22" fmla="*/ 184 w 273"/>
                <a:gd name="T23" fmla="*/ 16 h 210"/>
                <a:gd name="T24" fmla="*/ 192 w 273"/>
                <a:gd name="T25" fmla="*/ 20 h 210"/>
                <a:gd name="T26" fmla="*/ 259 w 273"/>
                <a:gd name="T27" fmla="*/ 20 h 210"/>
                <a:gd name="T28" fmla="*/ 273 w 273"/>
                <a:gd name="T29" fmla="*/ 33 h 210"/>
                <a:gd name="T30" fmla="*/ 273 w 273"/>
                <a:gd name="T31" fmla="*/ 196 h 210"/>
                <a:gd name="T32" fmla="*/ 259 w 273"/>
                <a:gd name="T33" fmla="*/ 210 h 210"/>
                <a:gd name="T34" fmla="*/ 14 w 273"/>
                <a:gd name="T35" fmla="*/ 33 h 210"/>
                <a:gd name="T36" fmla="*/ 13 w 273"/>
                <a:gd name="T37" fmla="*/ 33 h 210"/>
                <a:gd name="T38" fmla="*/ 13 w 273"/>
                <a:gd name="T39" fmla="*/ 196 h 210"/>
                <a:gd name="T40" fmla="*/ 14 w 273"/>
                <a:gd name="T41" fmla="*/ 197 h 210"/>
                <a:gd name="T42" fmla="*/ 259 w 273"/>
                <a:gd name="T43" fmla="*/ 197 h 210"/>
                <a:gd name="T44" fmla="*/ 260 w 273"/>
                <a:gd name="T45" fmla="*/ 196 h 210"/>
                <a:gd name="T46" fmla="*/ 260 w 273"/>
                <a:gd name="T47" fmla="*/ 33 h 210"/>
                <a:gd name="T48" fmla="*/ 259 w 273"/>
                <a:gd name="T49" fmla="*/ 33 h 210"/>
                <a:gd name="T50" fmla="*/ 192 w 273"/>
                <a:gd name="T51" fmla="*/ 33 h 210"/>
                <a:gd name="T52" fmla="*/ 175 w 273"/>
                <a:gd name="T53" fmla="*/ 25 h 210"/>
                <a:gd name="T54" fmla="*/ 167 w 273"/>
                <a:gd name="T55" fmla="*/ 16 h 210"/>
                <a:gd name="T56" fmla="*/ 160 w 273"/>
                <a:gd name="T57" fmla="*/ 13 h 210"/>
                <a:gd name="T58" fmla="*/ 112 w 273"/>
                <a:gd name="T59" fmla="*/ 13 h 210"/>
                <a:gd name="T60" fmla="*/ 105 w 273"/>
                <a:gd name="T61" fmla="*/ 16 h 210"/>
                <a:gd name="T62" fmla="*/ 97 w 273"/>
                <a:gd name="T63" fmla="*/ 25 h 210"/>
                <a:gd name="T64" fmla="*/ 80 w 273"/>
                <a:gd name="T65" fmla="*/ 33 h 210"/>
                <a:gd name="T66" fmla="*/ 14 w 273"/>
                <a:gd name="T67" fmla="*/ 3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73" h="210">
                  <a:moveTo>
                    <a:pt x="259" y="210"/>
                  </a:moveTo>
                  <a:cubicBezTo>
                    <a:pt x="14" y="210"/>
                    <a:pt x="14" y="210"/>
                    <a:pt x="14" y="210"/>
                  </a:cubicBezTo>
                  <a:cubicBezTo>
                    <a:pt x="6" y="210"/>
                    <a:pt x="0" y="204"/>
                    <a:pt x="0" y="19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6"/>
                    <a:pt x="6" y="20"/>
                    <a:pt x="14" y="20"/>
                  </a:cubicBezTo>
                  <a:cubicBezTo>
                    <a:pt x="80" y="20"/>
                    <a:pt x="80" y="20"/>
                    <a:pt x="80" y="20"/>
                  </a:cubicBezTo>
                  <a:cubicBezTo>
                    <a:pt x="82" y="20"/>
                    <a:pt x="86" y="18"/>
                    <a:pt x="88" y="16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9" y="4"/>
                    <a:pt x="106" y="0"/>
                    <a:pt x="112" y="0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66" y="0"/>
                    <a:pt x="173" y="4"/>
                    <a:pt x="177" y="8"/>
                  </a:cubicBezTo>
                  <a:cubicBezTo>
                    <a:pt x="184" y="16"/>
                    <a:pt x="184" y="16"/>
                    <a:pt x="184" y="16"/>
                  </a:cubicBezTo>
                  <a:cubicBezTo>
                    <a:pt x="186" y="18"/>
                    <a:pt x="189" y="20"/>
                    <a:pt x="192" y="20"/>
                  </a:cubicBezTo>
                  <a:cubicBezTo>
                    <a:pt x="259" y="20"/>
                    <a:pt x="259" y="20"/>
                    <a:pt x="259" y="20"/>
                  </a:cubicBezTo>
                  <a:cubicBezTo>
                    <a:pt x="267" y="20"/>
                    <a:pt x="273" y="26"/>
                    <a:pt x="273" y="33"/>
                  </a:cubicBezTo>
                  <a:cubicBezTo>
                    <a:pt x="273" y="196"/>
                    <a:pt x="273" y="196"/>
                    <a:pt x="273" y="196"/>
                  </a:cubicBezTo>
                  <a:cubicBezTo>
                    <a:pt x="273" y="204"/>
                    <a:pt x="267" y="210"/>
                    <a:pt x="259" y="210"/>
                  </a:cubicBezTo>
                  <a:close/>
                  <a:moveTo>
                    <a:pt x="14" y="33"/>
                  </a:moveTo>
                  <a:cubicBezTo>
                    <a:pt x="13" y="33"/>
                    <a:pt x="13" y="33"/>
                    <a:pt x="13" y="33"/>
                  </a:cubicBezTo>
                  <a:cubicBezTo>
                    <a:pt x="13" y="196"/>
                    <a:pt x="13" y="196"/>
                    <a:pt x="13" y="196"/>
                  </a:cubicBezTo>
                  <a:cubicBezTo>
                    <a:pt x="13" y="197"/>
                    <a:pt x="13" y="197"/>
                    <a:pt x="14" y="197"/>
                  </a:cubicBezTo>
                  <a:cubicBezTo>
                    <a:pt x="259" y="197"/>
                    <a:pt x="259" y="197"/>
                    <a:pt x="259" y="197"/>
                  </a:cubicBezTo>
                  <a:cubicBezTo>
                    <a:pt x="259" y="197"/>
                    <a:pt x="260" y="197"/>
                    <a:pt x="260" y="196"/>
                  </a:cubicBezTo>
                  <a:cubicBezTo>
                    <a:pt x="260" y="33"/>
                    <a:pt x="260" y="33"/>
                    <a:pt x="260" y="33"/>
                  </a:cubicBezTo>
                  <a:cubicBezTo>
                    <a:pt x="260" y="33"/>
                    <a:pt x="259" y="33"/>
                    <a:pt x="259" y="33"/>
                  </a:cubicBezTo>
                  <a:cubicBezTo>
                    <a:pt x="192" y="33"/>
                    <a:pt x="192" y="33"/>
                    <a:pt x="192" y="33"/>
                  </a:cubicBezTo>
                  <a:cubicBezTo>
                    <a:pt x="186" y="33"/>
                    <a:pt x="178" y="29"/>
                    <a:pt x="175" y="25"/>
                  </a:cubicBezTo>
                  <a:cubicBezTo>
                    <a:pt x="167" y="16"/>
                    <a:pt x="167" y="16"/>
                    <a:pt x="167" y="16"/>
                  </a:cubicBezTo>
                  <a:cubicBezTo>
                    <a:pt x="166" y="15"/>
                    <a:pt x="162" y="13"/>
                    <a:pt x="160" y="13"/>
                  </a:cubicBezTo>
                  <a:cubicBezTo>
                    <a:pt x="112" y="13"/>
                    <a:pt x="112" y="13"/>
                    <a:pt x="112" y="13"/>
                  </a:cubicBezTo>
                  <a:cubicBezTo>
                    <a:pt x="110" y="13"/>
                    <a:pt x="106" y="15"/>
                    <a:pt x="105" y="16"/>
                  </a:cubicBezTo>
                  <a:cubicBezTo>
                    <a:pt x="97" y="25"/>
                    <a:pt x="97" y="25"/>
                    <a:pt x="97" y="25"/>
                  </a:cubicBezTo>
                  <a:cubicBezTo>
                    <a:pt x="93" y="29"/>
                    <a:pt x="86" y="33"/>
                    <a:pt x="80" y="33"/>
                  </a:cubicBezTo>
                  <a:lnTo>
                    <a:pt x="14" y="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36"/>
            <p:cNvSpPr>
              <a:spLocks noEditPoints="1"/>
            </p:cNvSpPr>
            <p:nvPr/>
          </p:nvSpPr>
          <p:spPr bwMode="auto">
            <a:xfrm>
              <a:off x="9274354" y="2493962"/>
              <a:ext cx="303213" cy="304800"/>
            </a:xfrm>
            <a:custGeom>
              <a:avLst/>
              <a:gdLst>
                <a:gd name="T0" fmla="*/ 64 w 128"/>
                <a:gd name="T1" fmla="*/ 128 h 128"/>
                <a:gd name="T2" fmla="*/ 0 w 128"/>
                <a:gd name="T3" fmla="*/ 64 h 128"/>
                <a:gd name="T4" fmla="*/ 64 w 128"/>
                <a:gd name="T5" fmla="*/ 0 h 128"/>
                <a:gd name="T6" fmla="*/ 128 w 128"/>
                <a:gd name="T7" fmla="*/ 64 h 128"/>
                <a:gd name="T8" fmla="*/ 64 w 128"/>
                <a:gd name="T9" fmla="*/ 128 h 128"/>
                <a:gd name="T10" fmla="*/ 64 w 128"/>
                <a:gd name="T11" fmla="*/ 13 h 128"/>
                <a:gd name="T12" fmla="*/ 13 w 128"/>
                <a:gd name="T13" fmla="*/ 64 h 128"/>
                <a:gd name="T14" fmla="*/ 64 w 128"/>
                <a:gd name="T15" fmla="*/ 116 h 128"/>
                <a:gd name="T16" fmla="*/ 116 w 128"/>
                <a:gd name="T17" fmla="*/ 64 h 128"/>
                <a:gd name="T18" fmla="*/ 64 w 128"/>
                <a:gd name="T19" fmla="*/ 1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8" h="128">
                  <a:moveTo>
                    <a:pt x="64" y="128"/>
                  </a:moveTo>
                  <a:cubicBezTo>
                    <a:pt x="29" y="128"/>
                    <a:pt x="0" y="100"/>
                    <a:pt x="0" y="64"/>
                  </a:cubicBezTo>
                  <a:cubicBezTo>
                    <a:pt x="0" y="29"/>
                    <a:pt x="29" y="0"/>
                    <a:pt x="64" y="0"/>
                  </a:cubicBezTo>
                  <a:cubicBezTo>
                    <a:pt x="100" y="0"/>
                    <a:pt x="128" y="29"/>
                    <a:pt x="128" y="64"/>
                  </a:cubicBezTo>
                  <a:cubicBezTo>
                    <a:pt x="128" y="100"/>
                    <a:pt x="100" y="128"/>
                    <a:pt x="64" y="128"/>
                  </a:cubicBezTo>
                  <a:close/>
                  <a:moveTo>
                    <a:pt x="64" y="13"/>
                  </a:moveTo>
                  <a:cubicBezTo>
                    <a:pt x="36" y="13"/>
                    <a:pt x="13" y="36"/>
                    <a:pt x="13" y="64"/>
                  </a:cubicBezTo>
                  <a:cubicBezTo>
                    <a:pt x="13" y="93"/>
                    <a:pt x="36" y="116"/>
                    <a:pt x="64" y="116"/>
                  </a:cubicBezTo>
                  <a:cubicBezTo>
                    <a:pt x="93" y="116"/>
                    <a:pt x="116" y="93"/>
                    <a:pt x="116" y="64"/>
                  </a:cubicBezTo>
                  <a:cubicBezTo>
                    <a:pt x="116" y="36"/>
                    <a:pt x="93" y="13"/>
                    <a:pt x="64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37"/>
            <p:cNvSpPr/>
            <p:nvPr/>
          </p:nvSpPr>
          <p:spPr bwMode="auto">
            <a:xfrm>
              <a:off x="9629954" y="2635250"/>
              <a:ext cx="115888" cy="30163"/>
            </a:xfrm>
            <a:custGeom>
              <a:avLst/>
              <a:gdLst>
                <a:gd name="T0" fmla="*/ 42 w 49"/>
                <a:gd name="T1" fmla="*/ 13 h 13"/>
                <a:gd name="T2" fmla="*/ 6 w 49"/>
                <a:gd name="T3" fmla="*/ 13 h 13"/>
                <a:gd name="T4" fmla="*/ 0 w 49"/>
                <a:gd name="T5" fmla="*/ 7 h 13"/>
                <a:gd name="T6" fmla="*/ 6 w 49"/>
                <a:gd name="T7" fmla="*/ 0 h 13"/>
                <a:gd name="T8" fmla="*/ 42 w 49"/>
                <a:gd name="T9" fmla="*/ 0 h 13"/>
                <a:gd name="T10" fmla="*/ 49 w 49"/>
                <a:gd name="T11" fmla="*/ 7 h 13"/>
                <a:gd name="T12" fmla="*/ 42 w 49"/>
                <a:gd name="T1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13">
                  <a:moveTo>
                    <a:pt x="42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6" y="0"/>
                    <a:pt x="49" y="3"/>
                    <a:pt x="49" y="7"/>
                  </a:cubicBezTo>
                  <a:cubicBezTo>
                    <a:pt x="49" y="10"/>
                    <a:pt x="46" y="13"/>
                    <a:pt x="42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38"/>
            <p:cNvSpPr/>
            <p:nvPr/>
          </p:nvSpPr>
          <p:spPr bwMode="auto">
            <a:xfrm>
              <a:off x="9107667" y="2635250"/>
              <a:ext cx="120650" cy="30163"/>
            </a:xfrm>
            <a:custGeom>
              <a:avLst/>
              <a:gdLst>
                <a:gd name="T0" fmla="*/ 45 w 51"/>
                <a:gd name="T1" fmla="*/ 13 h 13"/>
                <a:gd name="T2" fmla="*/ 7 w 51"/>
                <a:gd name="T3" fmla="*/ 13 h 13"/>
                <a:gd name="T4" fmla="*/ 0 w 51"/>
                <a:gd name="T5" fmla="*/ 7 h 13"/>
                <a:gd name="T6" fmla="*/ 7 w 51"/>
                <a:gd name="T7" fmla="*/ 0 h 13"/>
                <a:gd name="T8" fmla="*/ 45 w 51"/>
                <a:gd name="T9" fmla="*/ 0 h 13"/>
                <a:gd name="T10" fmla="*/ 51 w 51"/>
                <a:gd name="T11" fmla="*/ 7 h 13"/>
                <a:gd name="T12" fmla="*/ 45 w 51"/>
                <a:gd name="T1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13">
                  <a:moveTo>
                    <a:pt x="45" y="13"/>
                  </a:moveTo>
                  <a:cubicBezTo>
                    <a:pt x="7" y="13"/>
                    <a:pt x="7" y="13"/>
                    <a:pt x="7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8" y="0"/>
                    <a:pt x="51" y="3"/>
                    <a:pt x="51" y="7"/>
                  </a:cubicBezTo>
                  <a:cubicBezTo>
                    <a:pt x="51" y="10"/>
                    <a:pt x="48" y="13"/>
                    <a:pt x="45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39"/>
            <p:cNvSpPr>
              <a:spLocks noEditPoints="1"/>
            </p:cNvSpPr>
            <p:nvPr/>
          </p:nvSpPr>
          <p:spPr bwMode="auto">
            <a:xfrm>
              <a:off x="9336267" y="2555875"/>
              <a:ext cx="182563" cy="182563"/>
            </a:xfrm>
            <a:custGeom>
              <a:avLst/>
              <a:gdLst>
                <a:gd name="T0" fmla="*/ 38 w 77"/>
                <a:gd name="T1" fmla="*/ 77 h 77"/>
                <a:gd name="T2" fmla="*/ 0 w 77"/>
                <a:gd name="T3" fmla="*/ 38 h 77"/>
                <a:gd name="T4" fmla="*/ 38 w 77"/>
                <a:gd name="T5" fmla="*/ 0 h 77"/>
                <a:gd name="T6" fmla="*/ 77 w 77"/>
                <a:gd name="T7" fmla="*/ 38 h 77"/>
                <a:gd name="T8" fmla="*/ 38 w 77"/>
                <a:gd name="T9" fmla="*/ 77 h 77"/>
                <a:gd name="T10" fmla="*/ 38 w 77"/>
                <a:gd name="T11" fmla="*/ 12 h 77"/>
                <a:gd name="T12" fmla="*/ 12 w 77"/>
                <a:gd name="T13" fmla="*/ 38 h 77"/>
                <a:gd name="T14" fmla="*/ 38 w 77"/>
                <a:gd name="T15" fmla="*/ 64 h 77"/>
                <a:gd name="T16" fmla="*/ 64 w 77"/>
                <a:gd name="T17" fmla="*/ 38 h 77"/>
                <a:gd name="T18" fmla="*/ 38 w 77"/>
                <a:gd name="T19" fmla="*/ 1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7" h="77">
                  <a:moveTo>
                    <a:pt x="38" y="77"/>
                  </a:moveTo>
                  <a:cubicBezTo>
                    <a:pt x="17" y="77"/>
                    <a:pt x="0" y="60"/>
                    <a:pt x="0" y="38"/>
                  </a:cubicBezTo>
                  <a:cubicBezTo>
                    <a:pt x="0" y="17"/>
                    <a:pt x="17" y="0"/>
                    <a:pt x="38" y="0"/>
                  </a:cubicBezTo>
                  <a:cubicBezTo>
                    <a:pt x="60" y="0"/>
                    <a:pt x="77" y="17"/>
                    <a:pt x="77" y="38"/>
                  </a:cubicBezTo>
                  <a:cubicBezTo>
                    <a:pt x="77" y="60"/>
                    <a:pt x="60" y="77"/>
                    <a:pt x="38" y="77"/>
                  </a:cubicBezTo>
                  <a:close/>
                  <a:moveTo>
                    <a:pt x="38" y="12"/>
                  </a:moveTo>
                  <a:cubicBezTo>
                    <a:pt x="24" y="12"/>
                    <a:pt x="12" y="24"/>
                    <a:pt x="12" y="38"/>
                  </a:cubicBezTo>
                  <a:cubicBezTo>
                    <a:pt x="12" y="52"/>
                    <a:pt x="24" y="64"/>
                    <a:pt x="38" y="64"/>
                  </a:cubicBezTo>
                  <a:cubicBezTo>
                    <a:pt x="52" y="64"/>
                    <a:pt x="64" y="52"/>
                    <a:pt x="64" y="38"/>
                  </a:cubicBezTo>
                  <a:cubicBezTo>
                    <a:pt x="64" y="24"/>
                    <a:pt x="52" y="12"/>
                    <a:pt x="38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1566677" y="4936107"/>
            <a:ext cx="216009" cy="295320"/>
            <a:chOff x="10261779" y="2254250"/>
            <a:chExt cx="531813" cy="727075"/>
          </a:xfrm>
          <a:solidFill>
            <a:schemeClr val="bg1"/>
          </a:solidFill>
        </p:grpSpPr>
        <p:sp>
          <p:nvSpPr>
            <p:cNvPr id="56" name="Freeform 40"/>
            <p:cNvSpPr>
              <a:spLocks noEditPoints="1"/>
            </p:cNvSpPr>
            <p:nvPr/>
          </p:nvSpPr>
          <p:spPr bwMode="auto">
            <a:xfrm>
              <a:off x="10261779" y="2254250"/>
              <a:ext cx="531813" cy="606425"/>
            </a:xfrm>
            <a:custGeom>
              <a:avLst/>
              <a:gdLst>
                <a:gd name="T0" fmla="*/ 224 w 224"/>
                <a:gd name="T1" fmla="*/ 255 h 255"/>
                <a:gd name="T2" fmla="*/ 0 w 224"/>
                <a:gd name="T3" fmla="*/ 255 h 255"/>
                <a:gd name="T4" fmla="*/ 6 w 224"/>
                <a:gd name="T5" fmla="*/ 245 h 255"/>
                <a:gd name="T6" fmla="*/ 30 w 224"/>
                <a:gd name="T7" fmla="*/ 109 h 255"/>
                <a:gd name="T8" fmla="*/ 107 w 224"/>
                <a:gd name="T9" fmla="*/ 28 h 255"/>
                <a:gd name="T10" fmla="*/ 107 w 224"/>
                <a:gd name="T11" fmla="*/ 7 h 255"/>
                <a:gd name="T12" fmla="*/ 113 w 224"/>
                <a:gd name="T13" fmla="*/ 0 h 255"/>
                <a:gd name="T14" fmla="*/ 119 w 224"/>
                <a:gd name="T15" fmla="*/ 7 h 255"/>
                <a:gd name="T16" fmla="*/ 119 w 224"/>
                <a:gd name="T17" fmla="*/ 28 h 255"/>
                <a:gd name="T18" fmla="*/ 194 w 224"/>
                <a:gd name="T19" fmla="*/ 109 h 255"/>
                <a:gd name="T20" fmla="*/ 218 w 224"/>
                <a:gd name="T21" fmla="*/ 245 h 255"/>
                <a:gd name="T22" fmla="*/ 224 w 224"/>
                <a:gd name="T23" fmla="*/ 255 h 255"/>
                <a:gd name="T24" fmla="*/ 22 w 224"/>
                <a:gd name="T25" fmla="*/ 242 h 255"/>
                <a:gd name="T26" fmla="*/ 202 w 224"/>
                <a:gd name="T27" fmla="*/ 242 h 255"/>
                <a:gd name="T28" fmla="*/ 181 w 224"/>
                <a:gd name="T29" fmla="*/ 109 h 255"/>
                <a:gd name="T30" fmla="*/ 113 w 224"/>
                <a:gd name="T31" fmla="*/ 41 h 255"/>
                <a:gd name="T32" fmla="*/ 111 w 224"/>
                <a:gd name="T33" fmla="*/ 41 h 255"/>
                <a:gd name="T34" fmla="*/ 42 w 224"/>
                <a:gd name="T35" fmla="*/ 109 h 255"/>
                <a:gd name="T36" fmla="*/ 22 w 224"/>
                <a:gd name="T37" fmla="*/ 242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4" h="255">
                  <a:moveTo>
                    <a:pt x="224" y="255"/>
                  </a:moveTo>
                  <a:cubicBezTo>
                    <a:pt x="0" y="255"/>
                    <a:pt x="0" y="255"/>
                    <a:pt x="0" y="255"/>
                  </a:cubicBezTo>
                  <a:cubicBezTo>
                    <a:pt x="6" y="245"/>
                    <a:pt x="6" y="245"/>
                    <a:pt x="6" y="245"/>
                  </a:cubicBezTo>
                  <a:cubicBezTo>
                    <a:pt x="29" y="206"/>
                    <a:pt x="30" y="110"/>
                    <a:pt x="30" y="109"/>
                  </a:cubicBezTo>
                  <a:cubicBezTo>
                    <a:pt x="30" y="66"/>
                    <a:pt x="64" y="30"/>
                    <a:pt x="107" y="28"/>
                  </a:cubicBezTo>
                  <a:cubicBezTo>
                    <a:pt x="107" y="7"/>
                    <a:pt x="107" y="7"/>
                    <a:pt x="107" y="7"/>
                  </a:cubicBezTo>
                  <a:cubicBezTo>
                    <a:pt x="107" y="3"/>
                    <a:pt x="110" y="0"/>
                    <a:pt x="113" y="0"/>
                  </a:cubicBezTo>
                  <a:cubicBezTo>
                    <a:pt x="117" y="0"/>
                    <a:pt x="119" y="3"/>
                    <a:pt x="119" y="7"/>
                  </a:cubicBezTo>
                  <a:cubicBezTo>
                    <a:pt x="119" y="28"/>
                    <a:pt x="119" y="28"/>
                    <a:pt x="119" y="28"/>
                  </a:cubicBezTo>
                  <a:cubicBezTo>
                    <a:pt x="161" y="32"/>
                    <a:pt x="194" y="67"/>
                    <a:pt x="194" y="109"/>
                  </a:cubicBezTo>
                  <a:cubicBezTo>
                    <a:pt x="194" y="110"/>
                    <a:pt x="195" y="206"/>
                    <a:pt x="218" y="245"/>
                  </a:cubicBezTo>
                  <a:lnTo>
                    <a:pt x="224" y="255"/>
                  </a:lnTo>
                  <a:close/>
                  <a:moveTo>
                    <a:pt x="22" y="242"/>
                  </a:moveTo>
                  <a:cubicBezTo>
                    <a:pt x="202" y="242"/>
                    <a:pt x="202" y="242"/>
                    <a:pt x="202" y="242"/>
                  </a:cubicBezTo>
                  <a:cubicBezTo>
                    <a:pt x="182" y="196"/>
                    <a:pt x="181" y="113"/>
                    <a:pt x="181" y="109"/>
                  </a:cubicBezTo>
                  <a:cubicBezTo>
                    <a:pt x="181" y="72"/>
                    <a:pt x="151" y="41"/>
                    <a:pt x="113" y="41"/>
                  </a:cubicBezTo>
                  <a:cubicBezTo>
                    <a:pt x="111" y="41"/>
                    <a:pt x="111" y="41"/>
                    <a:pt x="111" y="41"/>
                  </a:cubicBezTo>
                  <a:cubicBezTo>
                    <a:pt x="73" y="41"/>
                    <a:pt x="42" y="72"/>
                    <a:pt x="42" y="109"/>
                  </a:cubicBezTo>
                  <a:cubicBezTo>
                    <a:pt x="42" y="113"/>
                    <a:pt x="42" y="196"/>
                    <a:pt x="22" y="2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41"/>
            <p:cNvSpPr/>
            <p:nvPr/>
          </p:nvSpPr>
          <p:spPr bwMode="auto">
            <a:xfrm>
              <a:off x="10444342" y="2884487"/>
              <a:ext cx="166688" cy="96838"/>
            </a:xfrm>
            <a:custGeom>
              <a:avLst/>
              <a:gdLst>
                <a:gd name="T0" fmla="*/ 35 w 70"/>
                <a:gd name="T1" fmla="*/ 41 h 41"/>
                <a:gd name="T2" fmla="*/ 0 w 70"/>
                <a:gd name="T3" fmla="*/ 7 h 41"/>
                <a:gd name="T4" fmla="*/ 7 w 70"/>
                <a:gd name="T5" fmla="*/ 0 h 41"/>
                <a:gd name="T6" fmla="*/ 13 w 70"/>
                <a:gd name="T7" fmla="*/ 7 h 41"/>
                <a:gd name="T8" fmla="*/ 35 w 70"/>
                <a:gd name="T9" fmla="*/ 28 h 41"/>
                <a:gd name="T10" fmla="*/ 57 w 70"/>
                <a:gd name="T11" fmla="*/ 7 h 41"/>
                <a:gd name="T12" fmla="*/ 63 w 70"/>
                <a:gd name="T13" fmla="*/ 0 h 41"/>
                <a:gd name="T14" fmla="*/ 70 w 70"/>
                <a:gd name="T15" fmla="*/ 7 h 41"/>
                <a:gd name="T16" fmla="*/ 35 w 70"/>
                <a:gd name="T1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41">
                  <a:moveTo>
                    <a:pt x="35" y="41"/>
                  </a:moveTo>
                  <a:cubicBezTo>
                    <a:pt x="16" y="41"/>
                    <a:pt x="0" y="26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0" y="0"/>
                    <a:pt x="13" y="3"/>
                    <a:pt x="13" y="7"/>
                  </a:cubicBezTo>
                  <a:cubicBezTo>
                    <a:pt x="13" y="19"/>
                    <a:pt x="23" y="28"/>
                    <a:pt x="35" y="28"/>
                  </a:cubicBezTo>
                  <a:cubicBezTo>
                    <a:pt x="47" y="28"/>
                    <a:pt x="57" y="19"/>
                    <a:pt x="57" y="7"/>
                  </a:cubicBezTo>
                  <a:cubicBezTo>
                    <a:pt x="57" y="3"/>
                    <a:pt x="60" y="0"/>
                    <a:pt x="63" y="0"/>
                  </a:cubicBezTo>
                  <a:cubicBezTo>
                    <a:pt x="67" y="0"/>
                    <a:pt x="70" y="3"/>
                    <a:pt x="70" y="7"/>
                  </a:cubicBezTo>
                  <a:cubicBezTo>
                    <a:pt x="70" y="26"/>
                    <a:pt x="54" y="41"/>
                    <a:pt x="35" y="4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00" y="119380"/>
            <a:ext cx="3711575" cy="831215"/>
          </a:xfrm>
          <a:prstGeom prst="rect">
            <a:avLst/>
          </a:prstGeom>
        </p:spPr>
      </p:pic>
      <p:sp>
        <p:nvSpPr>
          <p:cNvPr id="3" name="TextBox 43"/>
          <p:cNvSpPr txBox="1"/>
          <p:nvPr/>
        </p:nvSpPr>
        <p:spPr>
          <a:xfrm>
            <a:off x="8713374" y="271614"/>
            <a:ext cx="2283460" cy="67881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600" b="1">
                <a:solidFill>
                  <a:srgbClr val="338EA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课程设计  </a:t>
            </a:r>
            <a:endParaRPr lang="zh-CN" altLang="en-US" sz="3600" b="1">
              <a:solidFill>
                <a:srgbClr val="338EA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2803</Words>
  <Application>WPS 演示</Application>
  <PresentationFormat>宽屏</PresentationFormat>
  <Paragraphs>508</Paragraphs>
  <Slides>26</Slides>
  <Notes>20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4" baseType="lpstr">
      <vt:lpstr>Arial</vt:lpstr>
      <vt:lpstr>宋体</vt:lpstr>
      <vt:lpstr>Wingdings</vt:lpstr>
      <vt:lpstr>Arial Narrow</vt:lpstr>
      <vt:lpstr>微软雅黑</vt:lpstr>
      <vt:lpstr>华文楷体</vt:lpstr>
      <vt:lpstr>Open Sans</vt:lpstr>
      <vt:lpstr>Lato Light</vt:lpstr>
      <vt:lpstr>Calibri</vt:lpstr>
      <vt:lpstr>Calibri Light</vt:lpstr>
      <vt:lpstr>Times New Roman</vt:lpstr>
      <vt:lpstr>Calibri</vt:lpstr>
      <vt:lpstr>Agency FB</vt:lpstr>
      <vt:lpstr>Montserrat</vt:lpstr>
      <vt:lpstr>Tahoma</vt:lpstr>
      <vt:lpstr>楷体</vt:lpstr>
      <vt:lpstr>Segoe Print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sony</cp:lastModifiedBy>
  <cp:revision>322</cp:revision>
  <dcterms:created xsi:type="dcterms:W3CDTF">2016-06-12T01:42:00Z</dcterms:created>
  <dcterms:modified xsi:type="dcterms:W3CDTF">2017-04-18T01:02:25Z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2052-10.1.0.6207</vt:lpwstr>
  </property>
</Properties>
</file>