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721" r:id="rId2"/>
    <p:sldMasterId id="2147483728" r:id="rId3"/>
    <p:sldMasterId id="2147483745" r:id="rId4"/>
  </p:sldMasterIdLst>
  <p:notesMasterIdLst>
    <p:notesMasterId r:id="rId25"/>
  </p:notesMasterIdLst>
  <p:sldIdLst>
    <p:sldId id="257" r:id="rId5"/>
    <p:sldId id="258" r:id="rId6"/>
    <p:sldId id="268" r:id="rId7"/>
    <p:sldId id="269" r:id="rId8"/>
    <p:sldId id="270" r:id="rId9"/>
    <p:sldId id="271" r:id="rId10"/>
    <p:sldId id="286" r:id="rId11"/>
    <p:sldId id="288" r:id="rId12"/>
    <p:sldId id="289" r:id="rId13"/>
    <p:sldId id="275" r:id="rId14"/>
    <p:sldId id="287" r:id="rId15"/>
    <p:sldId id="277" r:id="rId16"/>
    <p:sldId id="281" r:id="rId17"/>
    <p:sldId id="282" r:id="rId18"/>
    <p:sldId id="279" r:id="rId19"/>
    <p:sldId id="278" r:id="rId20"/>
    <p:sldId id="280" r:id="rId21"/>
    <p:sldId id="283" r:id="rId22"/>
    <p:sldId id="284" r:id="rId23"/>
    <p:sldId id="265" r:id="rId24"/>
  </p:sldIdLst>
  <p:sldSz cx="9144000" cy="6858000" type="screen4x3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17700"/>
    <a:srgbClr val="FF9429"/>
    <a:srgbClr val="FFC090"/>
    <a:srgbClr val="005490"/>
    <a:srgbClr val="00C4F0"/>
    <a:srgbClr val="0000C8"/>
    <a:srgbClr val="FFE699"/>
    <a:srgbClr val="0000FF"/>
    <a:srgbClr val="E73A1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531" autoAdjust="0"/>
    <p:restoredTop sz="93670"/>
  </p:normalViewPr>
  <p:slideViewPr>
    <p:cSldViewPr snapToGrid="0" snapToObjects="1">
      <p:cViewPr>
        <p:scale>
          <a:sx n="120" d="100"/>
          <a:sy n="120" d="100"/>
        </p:scale>
        <p:origin x="-137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719E-4314-46F3-B3FC-41349AF62834}" type="datetimeFigureOut">
              <a:rPr lang="zh-CN" altLang="en-US" smtClean="0"/>
              <a:pPr/>
              <a:t>2017/12/18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84ADD-D950-4029-A99B-4B11A22FE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0562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加校徽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4ADD-D950-4029-A99B-4B11A22FEC4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4ADD-D950-4029-A99B-4B11A22FEC4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073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4ADD-D950-4029-A99B-4B11A22FEC4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4709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合影照片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4ADD-D950-4029-A99B-4B11A22FEC4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emf"/><Relationship Id="rId4" Type="http://schemas.openxmlformats.org/officeDocument/2006/relationships/image" Target="../media/image7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3" y="759873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2" y="759873"/>
            <a:ext cx="1051501" cy="259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58" y="759874"/>
            <a:ext cx="5305759" cy="320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Segoe UI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charset="0"/>
              <a:ea typeface="Segoe UI Light" charset="0"/>
              <a:cs typeface="Segoe UI Light" charset="0"/>
            </a:endParaRPr>
          </a:p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52" y="182446"/>
            <a:ext cx="61266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7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74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1939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_2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4005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2" y="759873"/>
            <a:ext cx="12234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0452" y="182446"/>
            <a:ext cx="61266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kumimoji="1" lang="en-US" altLang="zh-CN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1705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0215" y="95911"/>
            <a:ext cx="894580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70215" y="95911"/>
            <a:ext cx="8945809" cy="6673598"/>
            <a:chOff x="93619" y="95911"/>
            <a:chExt cx="11927745" cy="66735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78" y="3940300"/>
            <a:ext cx="2942302" cy="1330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12" y="724728"/>
            <a:ext cx="1096875" cy="1091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09074" y="724728"/>
            <a:ext cx="1096875" cy="1091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864" y="1526733"/>
            <a:ext cx="936563" cy="9787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0453">
            <a:off x="6105617" y="2711099"/>
            <a:ext cx="1841239" cy="13594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1395" y="3054890"/>
            <a:ext cx="1020938" cy="131625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619086" y="2234577"/>
            <a:ext cx="3892311" cy="11921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POWERPOINT</a:t>
            </a:r>
          </a:p>
          <a:p>
            <a:pPr lvl="0"/>
            <a:r>
              <a:rPr lang="en-US" altLang="zh-CN" dirty="0"/>
              <a:t>TEMPLATE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0215" y="95911"/>
            <a:ext cx="894580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254326"/>
              </a:clrFrom>
              <a:clrTo>
                <a:srgbClr val="254326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-40000"/>
          </a:blip>
          <a:stretch>
            <a:fillRect/>
          </a:stretch>
        </p:blipFill>
        <p:spPr>
          <a:xfrm>
            <a:off x="934178" y="459100"/>
            <a:ext cx="7211599" cy="3838846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3359" y="2714195"/>
            <a:ext cx="4794773" cy="6532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3173359" y="3560293"/>
            <a:ext cx="4794773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1375840" y="1399077"/>
            <a:ext cx="1797518" cy="307353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15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0215" y="95910"/>
            <a:ext cx="894580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931" y="729943"/>
            <a:ext cx="3188035" cy="927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67" y="904645"/>
            <a:ext cx="650064" cy="1505411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7758" y="879565"/>
            <a:ext cx="2760082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685783">
              <a:buNone/>
              <a:defRPr lang="zh-CN" altLang="en-US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685783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957758" y="1328236"/>
            <a:ext cx="276008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685783">
              <a:buNone/>
              <a:defRPr lang="zh-CN" altLang="en-US" sz="1200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685783"/>
            <a:r>
              <a:rPr lang="en-US" altLang="zh-CN" dirty="0"/>
              <a:t>ADD YOUR TITLE HERE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_2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328713" y="4458725"/>
            <a:ext cx="2486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27832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2452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0453" y="759873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/>
        </p:nvSpPr>
        <p:spPr>
          <a:xfrm>
            <a:off x="1929442" y="759873"/>
            <a:ext cx="1051501" cy="259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14758" y="759874"/>
            <a:ext cx="5305759" cy="320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Segoe UI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charset="0"/>
              <a:ea typeface="Segoe UI Light" charset="0"/>
              <a:cs typeface="Segoe UI Light" charset="0"/>
            </a:endParaRPr>
          </a:p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/>
        </p:nvSpPr>
        <p:spPr>
          <a:xfrm>
            <a:off x="330452" y="182446"/>
            <a:ext cx="61266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7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0453" y="759873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/>
        </p:nvSpPr>
        <p:spPr>
          <a:xfrm>
            <a:off x="1929442" y="759873"/>
            <a:ext cx="1051501" cy="259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14758" y="759874"/>
            <a:ext cx="5305759" cy="320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Segoe UI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charset="0"/>
              <a:ea typeface="Segoe UI Light" charset="0"/>
              <a:cs typeface="Segoe UI Light" charset="0"/>
            </a:endParaRPr>
          </a:p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457189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/>
        </p:nvSpPr>
        <p:spPr>
          <a:xfrm>
            <a:off x="330452" y="182446"/>
            <a:ext cx="61266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7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328713" y="4458725"/>
            <a:ext cx="2486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27832"/>
            <a:ext cx="2286000" cy="402336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0452" y="759873"/>
            <a:ext cx="12234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/>
        </p:nvSpPr>
        <p:spPr>
          <a:xfrm>
            <a:off x="330452" y="182446"/>
            <a:ext cx="61266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kumimoji="1" lang="en-US" altLang="zh-CN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328713" y="4458725"/>
            <a:ext cx="2486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27832"/>
            <a:ext cx="2286000" cy="402336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0215" y="95911"/>
            <a:ext cx="894580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 userDrawn="1"/>
        </p:nvGrpSpPr>
        <p:grpSpPr>
          <a:xfrm>
            <a:off x="70215" y="95911"/>
            <a:ext cx="8945809" cy="6673598"/>
            <a:chOff x="93619" y="95911"/>
            <a:chExt cx="11927745" cy="66735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08378" y="3940300"/>
            <a:ext cx="2942302" cy="1330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1912" y="724728"/>
            <a:ext cx="1096875" cy="1091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7409074" y="724728"/>
            <a:ext cx="1096875" cy="1091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01864" y="1526733"/>
            <a:ext cx="936563" cy="9787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450453">
            <a:off x="6105617" y="2711099"/>
            <a:ext cx="1841239" cy="13594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891395" y="3054890"/>
            <a:ext cx="1020938" cy="131625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619086" y="2234577"/>
            <a:ext cx="3892311" cy="11921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POWERPOINT</a:t>
            </a:r>
          </a:p>
          <a:p>
            <a:pPr lvl="0"/>
            <a:r>
              <a:rPr lang="en-US" altLang="zh-CN" dirty="0"/>
              <a:t>TEMPLATE</a:t>
            </a:r>
          </a:p>
        </p:txBody>
      </p:sp>
    </p:spTree>
    <p:extLst>
      <p:ext uri="{BB962C8B-B14F-4D97-AF65-F5344CB8AC3E}">
        <p14:creationId xmlns="" xmlns:p14="http://schemas.microsoft.com/office/powerpoint/2010/main" val="205657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副标题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0215" y="95911"/>
            <a:ext cx="894580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254326"/>
              </a:clrFrom>
              <a:clrTo>
                <a:srgbClr val="254326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-40000"/>
          </a:blip>
          <a:stretch>
            <a:fillRect/>
          </a:stretch>
        </p:blipFill>
        <p:spPr>
          <a:xfrm>
            <a:off x="934178" y="459100"/>
            <a:ext cx="7211599" cy="3838846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3359" y="2714195"/>
            <a:ext cx="4794773" cy="6532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3173359" y="3560293"/>
            <a:ext cx="4794773" cy="4662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1375840" y="1399077"/>
            <a:ext cx="1797518" cy="307353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15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5381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5914"/>
            <a:ext cx="894580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77931" y="729943"/>
            <a:ext cx="3188035" cy="927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7867" y="904645"/>
            <a:ext cx="650064" cy="1505411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7758" y="879565"/>
            <a:ext cx="2760082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685783">
              <a:buNone/>
              <a:defRPr lang="zh-CN" altLang="en-US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685783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957758" y="1328236"/>
            <a:ext cx="276008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685783">
              <a:buNone/>
              <a:defRPr lang="zh-CN" altLang="en-US" sz="1200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685783"/>
            <a:r>
              <a:rPr lang="en-US" altLang="zh-CN" dirty="0"/>
              <a:t>ADD YOUR 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22315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587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4" r:id="rId2"/>
    <p:sldLayoutId id="214748368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964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691" r:id="rId7"/>
    <p:sldLayoutId id="214748368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041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36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" Target="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" Target="slide17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 bwMode="auto">
          <a:xfrm>
            <a:off x="1325836" y="4410075"/>
            <a:ext cx="61960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6858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团队成员：于翔  王琳  李金洪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中国地质大学（北京）材科科学与工程学院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48527" y="878783"/>
            <a:ext cx="1548236" cy="42848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1" hangingPunct="1">
              <a:lnSpc>
                <a:spcPts val="2300"/>
              </a:lnSpc>
            </a:pPr>
            <a:r>
              <a:rPr lang="zh-CN" altLang="en-US" sz="24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报告题目</a:t>
            </a:r>
            <a:endParaRPr lang="en-US" altLang="en-US" sz="2400" b="1" dirty="0">
              <a:solidFill>
                <a:srgbClr val="00C4F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225" y="1828799"/>
            <a:ext cx="7733988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利用</a:t>
            </a:r>
            <a:r>
              <a:rPr lang="zh-CN" alt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主题导向式</a:t>
            </a:r>
            <a:r>
              <a:rPr lang="zh-CN" alt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体验教学</a:t>
            </a:r>
            <a:r>
              <a:rPr lang="zh-CN" alt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探索</a:t>
            </a:r>
            <a:endParaRPr lang="en-US" altLang="zh-CN" sz="44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黑体" charset="-122"/>
              <a:ea typeface="黑体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良性</a:t>
            </a:r>
            <a:r>
              <a:rPr lang="zh-CN" alt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互动的工科</a:t>
            </a:r>
            <a:r>
              <a:rPr lang="zh-CN" alt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黑体" charset="-122"/>
                <a:ea typeface="黑体" charset="-122"/>
              </a:rPr>
              <a:t>专业导论课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ill Sans MT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460263" y="5787114"/>
            <a:ext cx="9357511" cy="37457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itchFamily="18" charset="0"/>
                <a:cs typeface="Khmer UI" panose="020B0502040204020203" pitchFamily="34" charset="0"/>
              </a:rPr>
              <a:t>The 3rd XJTLU </a:t>
            </a:r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itchFamily="18" charset="0"/>
                <a:cs typeface="Khmer UI" panose="020B0502040204020203" pitchFamily="34" charset="0"/>
              </a:rPr>
              <a:t> </a:t>
            </a:r>
            <a:r>
              <a:rPr lang="en-US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itchFamily="18" charset="0"/>
                <a:cs typeface="Khmer UI" panose="020B0502040204020203" pitchFamily="34" charset="0"/>
              </a:rPr>
              <a:t>National </a:t>
            </a:r>
            <a:r>
              <a:rPr lang="en-US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itchFamily="18" charset="0"/>
                <a:cs typeface="Khmer UI" panose="020B0502040204020203" pitchFamily="34" charset="0"/>
              </a:rPr>
              <a:t>University Teaching Innovation Award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1666705" y="599253"/>
            <a:ext cx="1277325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zh-CN">
              <a:ea typeface="宋体" pitchFamily="2" charset="-122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666705" y="599253"/>
            <a:ext cx="1277325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zh-CN">
              <a:ea typeface="宋体" pitchFamily="2" charset="-122"/>
            </a:endParaRPr>
          </a:p>
        </p:txBody>
      </p:sp>
      <p:pic>
        <p:nvPicPr>
          <p:cNvPr id="16" name="Picture 1" descr="Logo and 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76" y="5808207"/>
            <a:ext cx="1666459" cy="3281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 prstMaterial="matte">
            <a:contourClr>
              <a:schemeClr val="bg1"/>
            </a:contourClr>
          </a:sp3d>
        </p:spPr>
      </p:pic>
      <p:sp>
        <p:nvSpPr>
          <p:cNvPr id="17" name="任意多边形 16"/>
          <p:cNvSpPr/>
          <p:nvPr/>
        </p:nvSpPr>
        <p:spPr>
          <a:xfrm rot="19342802">
            <a:off x="562527" y="795318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2281" y="591302"/>
            <a:ext cx="32861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30309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 flipH="1">
            <a:off x="404259" y="1268994"/>
            <a:ext cx="5354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“学生</a:t>
            </a:r>
            <a:r>
              <a:rPr lang="en-US" altLang="zh-CN" sz="32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-</a:t>
            </a:r>
            <a:r>
              <a:rPr lang="zh-CN" altLang="en-US" sz="32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学生”反转</a:t>
            </a:r>
            <a:endParaRPr lang="en-US" altLang="en-US" sz="3200" b="1" dirty="0">
              <a:solidFill>
                <a:srgbClr val="00C4F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723956" y="2157409"/>
            <a:ext cx="8220075" cy="55721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500"/>
              </a:spcAft>
            </a:pPr>
            <a:r>
              <a:rPr lang="zh-CN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学生分成</a:t>
            </a:r>
            <a:r>
              <a:rPr lang="zh-CN" altLang="en-US" sz="2400" b="1" dirty="0" smtClean="0">
                <a:solidFill>
                  <a:srgbClr val="92D050"/>
                </a:solidFill>
                <a:latin typeface="黑体" pitchFamily="49" charset="-122"/>
                <a:ea typeface="黑体" pitchFamily="49" charset="-122"/>
              </a:rPr>
              <a:t>三个“战队”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，每个团队都有自己独特的想法</a:t>
            </a:r>
            <a:endParaRPr lang="en-US" altLang="zh-CN" sz="24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>
              <a:spcAft>
                <a:spcPts val="1000"/>
              </a:spcAft>
            </a:pPr>
            <a:r>
              <a:rPr lang="zh-CN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课堂辩论按实战演绎，培养学生表达和换位思考</a:t>
            </a:r>
            <a:r>
              <a:rPr lang="en-GB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</a:t>
            </a:r>
            <a:endParaRPr lang="zh-CN" altLang="en-US" sz="24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    a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）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观点</a:t>
            </a:r>
            <a:r>
              <a:rPr lang="zh-CN" altLang="en-US" sz="2000" b="1" dirty="0" smtClean="0">
                <a:solidFill>
                  <a:srgbClr val="00C4F0"/>
                </a:solidFill>
                <a:latin typeface="Arial Unicode MS" pitchFamily="34" charset="-122"/>
                <a:ea typeface="黑体" pitchFamily="49" charset="-122"/>
              </a:rPr>
              <a:t>陈述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（</a:t>
            </a:r>
            <a:r>
              <a:rPr lang="en-US" altLang="zh-CN" sz="2000" dirty="0" err="1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ppt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报告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）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：每队 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10 min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，共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30 min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。</a:t>
            </a:r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    b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）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各方</a:t>
            </a:r>
            <a:r>
              <a:rPr lang="zh-CN" altLang="en-US" sz="2000" b="1" dirty="0" smtClean="0">
                <a:solidFill>
                  <a:srgbClr val="00C4F0"/>
                </a:solidFill>
                <a:latin typeface="Arial Unicode MS" pitchFamily="34" charset="-122"/>
                <a:ea typeface="黑体" pitchFamily="49" charset="-122"/>
              </a:rPr>
              <a:t>答辩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（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问答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）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：每队 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15 min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，共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45 min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。</a:t>
            </a:r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    c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）</a:t>
            </a:r>
            <a:r>
              <a:rPr lang="zh-CN" altLang="en-US" sz="2000" b="1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最后陈述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：每队 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5 min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，共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15 min</a:t>
            </a:r>
            <a:r>
              <a:rPr lang="zh-CN" altLang="en-US" sz="2000" dirty="0" smtClean="0">
                <a:solidFill>
                  <a:schemeClr val="bg1"/>
                </a:solidFill>
                <a:latin typeface="Arial Unicode MS" pitchFamily="34" charset="-122"/>
                <a:ea typeface="黑体" pitchFamily="49" charset="-122"/>
              </a:rPr>
              <a:t>。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2224" y="4745748"/>
            <a:ext cx="2773417" cy="123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62644" y="498764"/>
            <a:ext cx="8173356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6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6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</a:t>
            </a:r>
            <a:r>
              <a:rPr lang="zh-CN" altLang="en-US" sz="26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6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6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）：</a:t>
            </a:r>
            <a:r>
              <a:rPr lang="zh-CN" altLang="en-US" sz="26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反转课堂三反转之三“</a:t>
            </a:r>
            <a:r>
              <a:rPr lang="zh-CN" altLang="en-US" sz="26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学生</a:t>
            </a:r>
            <a:r>
              <a:rPr lang="en-US" altLang="zh-CN" sz="26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-</a:t>
            </a:r>
            <a:r>
              <a:rPr lang="zh-CN" altLang="en-US" sz="26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学生</a:t>
            </a:r>
            <a:r>
              <a:rPr lang="zh-CN" altLang="en-US" sz="26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”</a:t>
            </a:r>
          </a:p>
        </p:txBody>
      </p:sp>
      <p:sp>
        <p:nvSpPr>
          <p:cNvPr id="10" name="任意多边形 9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89915">
            <a:off x="471998" y="4416376"/>
            <a:ext cx="1417500" cy="10687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89915">
            <a:off x="383766" y="5215369"/>
            <a:ext cx="983726" cy="741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7037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87028" y="1209961"/>
            <a:ext cx="6662278" cy="45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defTabSz="685800" eaLnBrk="1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黑体" pitchFamily="49" charset="-122"/>
                <a:ea typeface="黑体" pitchFamily="49" charset="-122"/>
              </a:rPr>
              <a:t>教师提供三件“法宝”</a:t>
            </a: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黑体" pitchFamily="49" charset="-122"/>
                <a:ea typeface="黑体" pitchFamily="49" charset="-122"/>
              </a:rPr>
              <a:t>，帮助学生专业化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黑体" pitchFamily="49" charset="-122"/>
                <a:ea typeface="黑体" pitchFamily="49" charset="-122"/>
              </a:rPr>
              <a:t>学习。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292350" y="676275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62644" y="498764"/>
            <a:ext cx="7286310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）：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反转课堂三反转之</a:t>
            </a:r>
            <a:r>
              <a:rPr lang="zh-CN" altLang="en-US" sz="28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三锦囊</a:t>
            </a:r>
          </a:p>
        </p:txBody>
      </p:sp>
      <p:sp>
        <p:nvSpPr>
          <p:cNvPr id="20" name="任意多边形 19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0" name="组 6"/>
          <p:cNvGrpSpPr/>
          <p:nvPr/>
        </p:nvGrpSpPr>
        <p:grpSpPr>
          <a:xfrm>
            <a:off x="4714986" y="4112597"/>
            <a:ext cx="3480539" cy="1831002"/>
            <a:chOff x="6290782" y="3766608"/>
            <a:chExt cx="4754583" cy="2226121"/>
          </a:xfrm>
        </p:grpSpPr>
        <p:grpSp>
          <p:nvGrpSpPr>
            <p:cNvPr id="41" name="组 49"/>
            <p:cNvGrpSpPr/>
            <p:nvPr/>
          </p:nvGrpSpPr>
          <p:grpSpPr>
            <a:xfrm>
              <a:off x="6290782" y="3766608"/>
              <a:ext cx="4754583" cy="2226121"/>
              <a:chOff x="889968" y="1406079"/>
              <a:chExt cx="4754583" cy="2226121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889968" y="1435101"/>
                <a:ext cx="4754583" cy="2197099"/>
              </a:xfrm>
              <a:prstGeom prst="roundRect">
                <a:avLst/>
              </a:prstGeom>
              <a:solidFill>
                <a:srgbClr val="112D43">
                  <a:lumMod val="75000"/>
                  <a:lumOff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587552" y="1406079"/>
                <a:ext cx="4002971" cy="946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lnSpc>
                    <a:spcPct val="130000"/>
                  </a:lnSpc>
                  <a:defRPr/>
                </a:pPr>
                <a:r>
                  <a:rPr lang="zh-CN" altLang="en-US" sz="1600" b="1" kern="0" dirty="0">
                    <a:solidFill>
                      <a:srgbClr val="FFFFFF"/>
                    </a:solidFill>
                    <a:latin typeface="Century Gothic" panose="020F0302020204030204"/>
                    <a:ea typeface="微软雅黑"/>
                    <a:cs typeface="+mn-ea"/>
                    <a:sym typeface="+mn-lt"/>
                  </a:rPr>
                  <a:t>推荐“</a:t>
                </a:r>
                <a:r>
                  <a:rPr lang="en-US" altLang="zh-CN" sz="1600" b="1" kern="0" dirty="0" err="1">
                    <a:solidFill>
                      <a:srgbClr val="FFFFFF"/>
                    </a:solidFill>
                    <a:latin typeface="Century Gothic" panose="020F0302020204030204"/>
                    <a:ea typeface="微软雅黑"/>
                    <a:cs typeface="+mn-ea"/>
                    <a:sym typeface="+mn-lt"/>
                  </a:rPr>
                  <a:t>PPT</a:t>
                </a:r>
                <a:r>
                  <a:rPr lang="zh-CN" altLang="en-US" sz="1600" b="1" kern="0" dirty="0">
                    <a:solidFill>
                      <a:srgbClr val="FFFFFF"/>
                    </a:solidFill>
                    <a:latin typeface="Century Gothic" panose="020F0302020204030204"/>
                    <a:ea typeface="微软雅黑"/>
                    <a:cs typeface="+mn-ea"/>
                    <a:sym typeface="+mn-lt"/>
                  </a:rPr>
                  <a:t>优化大师”，让</a:t>
                </a:r>
                <a:r>
                  <a:rPr lang="zh-CN" altLang="en-US" sz="1600" b="1" kern="0" dirty="0" smtClean="0">
                    <a:solidFill>
                      <a:srgbClr val="FFFFFF"/>
                    </a:solidFill>
                    <a:latin typeface="Century Gothic" panose="020F0302020204030204"/>
                    <a:ea typeface="微软雅黑"/>
                    <a:cs typeface="+mn-ea"/>
                    <a:sym typeface="+mn-lt"/>
                  </a:rPr>
                  <a:t>学生</a:t>
                </a:r>
                <a:endParaRPr lang="en-US" altLang="zh-CN" sz="1600" b="1" kern="0" dirty="0" smtClean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  <a:p>
                <a:pPr lvl="0" defTabSz="914400">
                  <a:lnSpc>
                    <a:spcPct val="130000"/>
                  </a:lnSpc>
                  <a:defRPr/>
                </a:pPr>
                <a:r>
                  <a:rPr lang="zh-CN" altLang="en-US" sz="1600" b="1" kern="0" dirty="0" smtClean="0">
                    <a:solidFill>
                      <a:srgbClr val="FFFFFF"/>
                    </a:solidFill>
                    <a:latin typeface="Century Gothic" panose="020F0302020204030204"/>
                    <a:ea typeface="微软雅黑"/>
                    <a:cs typeface="+mn-ea"/>
                    <a:sym typeface="+mn-lt"/>
                  </a:rPr>
                  <a:t>做出</a:t>
                </a:r>
                <a:r>
                  <a:rPr lang="zh-CN" altLang="en-US" sz="1600" b="1" kern="0" dirty="0">
                    <a:solidFill>
                      <a:srgbClr val="FFFFFF"/>
                    </a:solidFill>
                    <a:latin typeface="Century Gothic" panose="020F0302020204030204"/>
                    <a:ea typeface="微软雅黑"/>
                    <a:cs typeface="+mn-ea"/>
                    <a:sym typeface="+mn-lt"/>
                  </a:rPr>
                  <a:t>好的幻灯片报告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2" name="Freeform 363"/>
            <p:cNvSpPr>
              <a:spLocks noEditPoints="1"/>
            </p:cNvSpPr>
            <p:nvPr/>
          </p:nvSpPr>
          <p:spPr bwMode="auto">
            <a:xfrm>
              <a:off x="6489953" y="4007822"/>
              <a:ext cx="444247" cy="442626"/>
            </a:xfrm>
            <a:custGeom>
              <a:avLst/>
              <a:gdLst>
                <a:gd name="T0" fmla="*/ 145 w 274"/>
                <a:gd name="T1" fmla="*/ 262 h 273"/>
                <a:gd name="T2" fmla="*/ 189 w 274"/>
                <a:gd name="T3" fmla="*/ 204 h 273"/>
                <a:gd name="T4" fmla="*/ 263 w 274"/>
                <a:gd name="T5" fmla="*/ 204 h 273"/>
                <a:gd name="T6" fmla="*/ 216 w 274"/>
                <a:gd name="T7" fmla="*/ 217 h 273"/>
                <a:gd name="T8" fmla="*/ 104 w 274"/>
                <a:gd name="T9" fmla="*/ 199 h 273"/>
                <a:gd name="T10" fmla="*/ 55 w 274"/>
                <a:gd name="T11" fmla="*/ 186 h 273"/>
                <a:gd name="T12" fmla="*/ 14 w 274"/>
                <a:gd name="T13" fmla="*/ 168 h 273"/>
                <a:gd name="T14" fmla="*/ 44 w 274"/>
                <a:gd name="T15" fmla="*/ 207 h 273"/>
                <a:gd name="T16" fmla="*/ 45 w 274"/>
                <a:gd name="T17" fmla="*/ 217 h 273"/>
                <a:gd name="T18" fmla="*/ 95 w 274"/>
                <a:gd name="T19" fmla="*/ 254 h 273"/>
                <a:gd name="T20" fmla="*/ 86 w 274"/>
                <a:gd name="T21" fmla="*/ 232 h 273"/>
                <a:gd name="T22" fmla="*/ 114 w 274"/>
                <a:gd name="T23" fmla="*/ 255 h 273"/>
                <a:gd name="T24" fmla="*/ 131 w 274"/>
                <a:gd name="T25" fmla="*/ 196 h 273"/>
                <a:gd name="T26" fmla="*/ 110 w 274"/>
                <a:gd name="T27" fmla="*/ 189 h 273"/>
                <a:gd name="T28" fmla="*/ 132 w 274"/>
                <a:gd name="T29" fmla="*/ 145 h 273"/>
                <a:gd name="T30" fmla="*/ 74 w 274"/>
                <a:gd name="T31" fmla="*/ 145 h 273"/>
                <a:gd name="T32" fmla="*/ 67 w 274"/>
                <a:gd name="T33" fmla="*/ 166 h 273"/>
                <a:gd name="T34" fmla="*/ 205 w 274"/>
                <a:gd name="T35" fmla="*/ 111 h 273"/>
                <a:gd name="T36" fmla="*/ 192 w 274"/>
                <a:gd name="T37" fmla="*/ 159 h 273"/>
                <a:gd name="T38" fmla="*/ 150 w 274"/>
                <a:gd name="T39" fmla="*/ 59 h 273"/>
                <a:gd name="T40" fmla="*/ 114 w 274"/>
                <a:gd name="T41" fmla="*/ 94 h 273"/>
                <a:gd name="T42" fmla="*/ 57 w 274"/>
                <a:gd name="T43" fmla="*/ 42 h 273"/>
                <a:gd name="T44" fmla="*/ 9 w 274"/>
                <a:gd name="T45" fmla="*/ 55 h 273"/>
                <a:gd name="T46" fmla="*/ 178 w 274"/>
                <a:gd name="T47" fmla="*/ 23 h 273"/>
                <a:gd name="T48" fmla="*/ 230 w 274"/>
                <a:gd name="T49" fmla="*/ 57 h 273"/>
                <a:gd name="T50" fmla="*/ 137 w 274"/>
                <a:gd name="T51" fmla="*/ 0 h 273"/>
                <a:gd name="T52" fmla="*/ 271 w 274"/>
                <a:gd name="T53" fmla="*/ 108 h 273"/>
                <a:gd name="T54" fmla="*/ 257 w 274"/>
                <a:gd name="T55" fmla="*/ 189 h 273"/>
                <a:gd name="T56" fmla="*/ 260 w 274"/>
                <a:gd name="T57" fmla="*/ 142 h 273"/>
                <a:gd name="T58" fmla="*/ 238 w 274"/>
                <a:gd name="T59" fmla="*/ 133 h 273"/>
                <a:gd name="T60" fmla="*/ 261 w 274"/>
                <a:gd name="T61" fmla="*/ 105 h 273"/>
                <a:gd name="T62" fmla="*/ 206 w 274"/>
                <a:gd name="T63" fmla="*/ 76 h 273"/>
                <a:gd name="T64" fmla="*/ 206 w 274"/>
                <a:gd name="T65" fmla="*/ 103 h 273"/>
                <a:gd name="T66" fmla="*/ 193 w 274"/>
                <a:gd name="T67" fmla="*/ 82 h 273"/>
                <a:gd name="T68" fmla="*/ 169 w 274"/>
                <a:gd name="T69" fmla="*/ 79 h 273"/>
                <a:gd name="T70" fmla="*/ 189 w 274"/>
                <a:gd name="T71" fmla="*/ 66 h 273"/>
                <a:gd name="T72" fmla="*/ 142 w 274"/>
                <a:gd name="T73" fmla="*/ 13 h 273"/>
                <a:gd name="T74" fmla="*/ 136 w 274"/>
                <a:gd name="T75" fmla="*/ 50 h 273"/>
                <a:gd name="T76" fmla="*/ 127 w 274"/>
                <a:gd name="T77" fmla="*/ 11 h 273"/>
                <a:gd name="T78" fmla="*/ 86 w 274"/>
                <a:gd name="T79" fmla="*/ 71 h 273"/>
                <a:gd name="T80" fmla="*/ 104 w 274"/>
                <a:gd name="T81" fmla="*/ 83 h 273"/>
                <a:gd name="T82" fmla="*/ 76 w 274"/>
                <a:gd name="T83" fmla="*/ 105 h 273"/>
                <a:gd name="T84" fmla="*/ 132 w 274"/>
                <a:gd name="T85" fmla="*/ 130 h 273"/>
                <a:gd name="T86" fmla="*/ 140 w 274"/>
                <a:gd name="T87" fmla="*/ 113 h 273"/>
                <a:gd name="T88" fmla="*/ 146 w 274"/>
                <a:gd name="T89" fmla="*/ 131 h 273"/>
                <a:gd name="T90" fmla="*/ 171 w 274"/>
                <a:gd name="T91" fmla="*/ 140 h 273"/>
                <a:gd name="T92" fmla="*/ 142 w 274"/>
                <a:gd name="T93" fmla="*/ 182 h 273"/>
                <a:gd name="T94" fmla="*/ 193 w 274"/>
                <a:gd name="T95" fmla="*/ 191 h 273"/>
                <a:gd name="T96" fmla="*/ 206 w 274"/>
                <a:gd name="T97" fmla="*/ 170 h 273"/>
                <a:gd name="T98" fmla="*/ 206 w 274"/>
                <a:gd name="T99" fmla="*/ 196 h 273"/>
                <a:gd name="T100" fmla="*/ 209 w 274"/>
                <a:gd name="T101" fmla="*/ 207 h 273"/>
                <a:gd name="T102" fmla="*/ 179 w 274"/>
                <a:gd name="T103" fmla="*/ 249 h 273"/>
                <a:gd name="T104" fmla="*/ 212 w 274"/>
                <a:gd name="T105" fmla="*/ 239 h 273"/>
                <a:gd name="T106" fmla="*/ 219 w 274"/>
                <a:gd name="T107" fmla="*/ 246 h 273"/>
                <a:gd name="T108" fmla="*/ 31 w 274"/>
                <a:gd name="T109" fmla="*/ 222 h 273"/>
                <a:gd name="T110" fmla="*/ 14 w 274"/>
                <a:gd name="T111" fmla="*/ 82 h 273"/>
                <a:gd name="T112" fmla="*/ 11 w 274"/>
                <a:gd name="T113" fmla="*/ 130 h 273"/>
                <a:gd name="T114" fmla="*/ 67 w 274"/>
                <a:gd name="T115" fmla="*/ 103 h 273"/>
                <a:gd name="T116" fmla="*/ 63 w 274"/>
                <a:gd name="T117" fmla="*/ 74 h 273"/>
                <a:gd name="T118" fmla="*/ 72 w 274"/>
                <a:gd name="T119" fmla="*/ 67 h 273"/>
                <a:gd name="T120" fmla="*/ 95 w 274"/>
                <a:gd name="T121" fmla="*/ 19 h 273"/>
                <a:gd name="T122" fmla="*/ 58 w 274"/>
                <a:gd name="T123" fmla="*/ 33 h 273"/>
                <a:gd name="T124" fmla="*/ 109 w 274"/>
                <a:gd name="T125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4" h="273">
                  <a:moveTo>
                    <a:pt x="146" y="196"/>
                  </a:moveTo>
                  <a:lnTo>
                    <a:pt x="143" y="196"/>
                  </a:lnTo>
                  <a:lnTo>
                    <a:pt x="142" y="198"/>
                  </a:lnTo>
                  <a:lnTo>
                    <a:pt x="142" y="200"/>
                  </a:lnTo>
                  <a:lnTo>
                    <a:pt x="142" y="258"/>
                  </a:lnTo>
                  <a:lnTo>
                    <a:pt x="142" y="260"/>
                  </a:lnTo>
                  <a:lnTo>
                    <a:pt x="145" y="262"/>
                  </a:lnTo>
                  <a:lnTo>
                    <a:pt x="147" y="262"/>
                  </a:lnTo>
                  <a:lnTo>
                    <a:pt x="159" y="255"/>
                  </a:lnTo>
                  <a:lnTo>
                    <a:pt x="169" y="245"/>
                  </a:lnTo>
                  <a:lnTo>
                    <a:pt x="178" y="234"/>
                  </a:lnTo>
                  <a:lnTo>
                    <a:pt x="184" y="219"/>
                  </a:lnTo>
                  <a:lnTo>
                    <a:pt x="189" y="207"/>
                  </a:lnTo>
                  <a:lnTo>
                    <a:pt x="189" y="204"/>
                  </a:lnTo>
                  <a:lnTo>
                    <a:pt x="189" y="203"/>
                  </a:lnTo>
                  <a:lnTo>
                    <a:pt x="187" y="202"/>
                  </a:lnTo>
                  <a:lnTo>
                    <a:pt x="168" y="198"/>
                  </a:lnTo>
                  <a:lnTo>
                    <a:pt x="146" y="196"/>
                  </a:lnTo>
                  <a:close/>
                  <a:moveTo>
                    <a:pt x="242" y="191"/>
                  </a:moveTo>
                  <a:lnTo>
                    <a:pt x="254" y="195"/>
                  </a:lnTo>
                  <a:lnTo>
                    <a:pt x="263" y="204"/>
                  </a:lnTo>
                  <a:lnTo>
                    <a:pt x="267" y="217"/>
                  </a:lnTo>
                  <a:lnTo>
                    <a:pt x="263" y="230"/>
                  </a:lnTo>
                  <a:lnTo>
                    <a:pt x="254" y="239"/>
                  </a:lnTo>
                  <a:lnTo>
                    <a:pt x="242" y="242"/>
                  </a:lnTo>
                  <a:lnTo>
                    <a:pt x="229" y="239"/>
                  </a:lnTo>
                  <a:lnTo>
                    <a:pt x="219" y="230"/>
                  </a:lnTo>
                  <a:lnTo>
                    <a:pt x="216" y="217"/>
                  </a:lnTo>
                  <a:lnTo>
                    <a:pt x="219" y="204"/>
                  </a:lnTo>
                  <a:lnTo>
                    <a:pt x="229" y="195"/>
                  </a:lnTo>
                  <a:lnTo>
                    <a:pt x="242" y="191"/>
                  </a:lnTo>
                  <a:close/>
                  <a:moveTo>
                    <a:pt x="78" y="173"/>
                  </a:moveTo>
                  <a:lnTo>
                    <a:pt x="91" y="177"/>
                  </a:lnTo>
                  <a:lnTo>
                    <a:pt x="100" y="186"/>
                  </a:lnTo>
                  <a:lnTo>
                    <a:pt x="104" y="199"/>
                  </a:lnTo>
                  <a:lnTo>
                    <a:pt x="100" y="212"/>
                  </a:lnTo>
                  <a:lnTo>
                    <a:pt x="91" y="222"/>
                  </a:lnTo>
                  <a:lnTo>
                    <a:pt x="78" y="225"/>
                  </a:lnTo>
                  <a:lnTo>
                    <a:pt x="65" y="222"/>
                  </a:lnTo>
                  <a:lnTo>
                    <a:pt x="55" y="212"/>
                  </a:lnTo>
                  <a:lnTo>
                    <a:pt x="53" y="199"/>
                  </a:lnTo>
                  <a:lnTo>
                    <a:pt x="55" y="186"/>
                  </a:lnTo>
                  <a:lnTo>
                    <a:pt x="65" y="177"/>
                  </a:lnTo>
                  <a:lnTo>
                    <a:pt x="78" y="173"/>
                  </a:lnTo>
                  <a:close/>
                  <a:moveTo>
                    <a:pt x="14" y="142"/>
                  </a:moveTo>
                  <a:lnTo>
                    <a:pt x="12" y="142"/>
                  </a:lnTo>
                  <a:lnTo>
                    <a:pt x="11" y="144"/>
                  </a:lnTo>
                  <a:lnTo>
                    <a:pt x="11" y="145"/>
                  </a:lnTo>
                  <a:lnTo>
                    <a:pt x="14" y="168"/>
                  </a:lnTo>
                  <a:lnTo>
                    <a:pt x="22" y="189"/>
                  </a:lnTo>
                  <a:lnTo>
                    <a:pt x="32" y="208"/>
                  </a:lnTo>
                  <a:lnTo>
                    <a:pt x="34" y="209"/>
                  </a:lnTo>
                  <a:lnTo>
                    <a:pt x="36" y="211"/>
                  </a:lnTo>
                  <a:lnTo>
                    <a:pt x="37" y="209"/>
                  </a:lnTo>
                  <a:lnTo>
                    <a:pt x="42" y="207"/>
                  </a:lnTo>
                  <a:lnTo>
                    <a:pt x="44" y="207"/>
                  </a:lnTo>
                  <a:lnTo>
                    <a:pt x="45" y="207"/>
                  </a:lnTo>
                  <a:lnTo>
                    <a:pt x="46" y="208"/>
                  </a:lnTo>
                  <a:lnTo>
                    <a:pt x="48" y="211"/>
                  </a:lnTo>
                  <a:lnTo>
                    <a:pt x="48" y="212"/>
                  </a:lnTo>
                  <a:lnTo>
                    <a:pt x="48" y="214"/>
                  </a:lnTo>
                  <a:lnTo>
                    <a:pt x="46" y="216"/>
                  </a:lnTo>
                  <a:lnTo>
                    <a:pt x="45" y="217"/>
                  </a:lnTo>
                  <a:lnTo>
                    <a:pt x="42" y="218"/>
                  </a:lnTo>
                  <a:lnTo>
                    <a:pt x="42" y="221"/>
                  </a:lnTo>
                  <a:lnTo>
                    <a:pt x="44" y="222"/>
                  </a:lnTo>
                  <a:lnTo>
                    <a:pt x="65" y="241"/>
                  </a:lnTo>
                  <a:lnTo>
                    <a:pt x="91" y="255"/>
                  </a:lnTo>
                  <a:lnTo>
                    <a:pt x="94" y="255"/>
                  </a:lnTo>
                  <a:lnTo>
                    <a:pt x="95" y="254"/>
                  </a:lnTo>
                  <a:lnTo>
                    <a:pt x="96" y="253"/>
                  </a:lnTo>
                  <a:lnTo>
                    <a:pt x="96" y="251"/>
                  </a:lnTo>
                  <a:lnTo>
                    <a:pt x="95" y="249"/>
                  </a:lnTo>
                  <a:lnTo>
                    <a:pt x="91" y="242"/>
                  </a:lnTo>
                  <a:lnTo>
                    <a:pt x="86" y="235"/>
                  </a:lnTo>
                  <a:lnTo>
                    <a:pt x="86" y="234"/>
                  </a:lnTo>
                  <a:lnTo>
                    <a:pt x="86" y="232"/>
                  </a:lnTo>
                  <a:lnTo>
                    <a:pt x="87" y="231"/>
                  </a:lnTo>
                  <a:lnTo>
                    <a:pt x="90" y="230"/>
                  </a:lnTo>
                  <a:lnTo>
                    <a:pt x="91" y="228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104" y="244"/>
                  </a:lnTo>
                  <a:lnTo>
                    <a:pt x="114" y="255"/>
                  </a:lnTo>
                  <a:lnTo>
                    <a:pt x="127" y="262"/>
                  </a:lnTo>
                  <a:lnTo>
                    <a:pt x="129" y="262"/>
                  </a:lnTo>
                  <a:lnTo>
                    <a:pt x="132" y="260"/>
                  </a:lnTo>
                  <a:lnTo>
                    <a:pt x="132" y="258"/>
                  </a:lnTo>
                  <a:lnTo>
                    <a:pt x="132" y="200"/>
                  </a:lnTo>
                  <a:lnTo>
                    <a:pt x="132" y="198"/>
                  </a:lnTo>
                  <a:lnTo>
                    <a:pt x="131" y="196"/>
                  </a:lnTo>
                  <a:lnTo>
                    <a:pt x="128" y="196"/>
                  </a:lnTo>
                  <a:lnTo>
                    <a:pt x="114" y="198"/>
                  </a:lnTo>
                  <a:lnTo>
                    <a:pt x="111" y="196"/>
                  </a:lnTo>
                  <a:lnTo>
                    <a:pt x="110" y="195"/>
                  </a:lnTo>
                  <a:lnTo>
                    <a:pt x="109" y="194"/>
                  </a:lnTo>
                  <a:lnTo>
                    <a:pt x="109" y="191"/>
                  </a:lnTo>
                  <a:lnTo>
                    <a:pt x="110" y="189"/>
                  </a:lnTo>
                  <a:lnTo>
                    <a:pt x="111" y="189"/>
                  </a:lnTo>
                  <a:lnTo>
                    <a:pt x="113" y="188"/>
                  </a:lnTo>
                  <a:lnTo>
                    <a:pt x="128" y="186"/>
                  </a:lnTo>
                  <a:lnTo>
                    <a:pt x="131" y="186"/>
                  </a:lnTo>
                  <a:lnTo>
                    <a:pt x="132" y="185"/>
                  </a:lnTo>
                  <a:lnTo>
                    <a:pt x="132" y="182"/>
                  </a:lnTo>
                  <a:lnTo>
                    <a:pt x="132" y="145"/>
                  </a:lnTo>
                  <a:lnTo>
                    <a:pt x="132" y="143"/>
                  </a:lnTo>
                  <a:lnTo>
                    <a:pt x="131" y="142"/>
                  </a:lnTo>
                  <a:lnTo>
                    <a:pt x="128" y="142"/>
                  </a:lnTo>
                  <a:lnTo>
                    <a:pt x="78" y="142"/>
                  </a:lnTo>
                  <a:lnTo>
                    <a:pt x="76" y="142"/>
                  </a:lnTo>
                  <a:lnTo>
                    <a:pt x="74" y="143"/>
                  </a:lnTo>
                  <a:lnTo>
                    <a:pt x="74" y="145"/>
                  </a:lnTo>
                  <a:lnTo>
                    <a:pt x="76" y="163"/>
                  </a:lnTo>
                  <a:lnTo>
                    <a:pt x="74" y="166"/>
                  </a:lnTo>
                  <a:lnTo>
                    <a:pt x="73" y="167"/>
                  </a:lnTo>
                  <a:lnTo>
                    <a:pt x="72" y="168"/>
                  </a:lnTo>
                  <a:lnTo>
                    <a:pt x="69" y="168"/>
                  </a:lnTo>
                  <a:lnTo>
                    <a:pt x="68" y="167"/>
                  </a:lnTo>
                  <a:lnTo>
                    <a:pt x="67" y="166"/>
                  </a:lnTo>
                  <a:lnTo>
                    <a:pt x="65" y="165"/>
                  </a:lnTo>
                  <a:lnTo>
                    <a:pt x="64" y="145"/>
                  </a:lnTo>
                  <a:lnTo>
                    <a:pt x="64" y="143"/>
                  </a:lnTo>
                  <a:lnTo>
                    <a:pt x="63" y="142"/>
                  </a:lnTo>
                  <a:lnTo>
                    <a:pt x="60" y="142"/>
                  </a:lnTo>
                  <a:lnTo>
                    <a:pt x="14" y="142"/>
                  </a:lnTo>
                  <a:close/>
                  <a:moveTo>
                    <a:pt x="205" y="111"/>
                  </a:moveTo>
                  <a:lnTo>
                    <a:pt x="217" y="115"/>
                  </a:lnTo>
                  <a:lnTo>
                    <a:pt x="226" y="124"/>
                  </a:lnTo>
                  <a:lnTo>
                    <a:pt x="230" y="136"/>
                  </a:lnTo>
                  <a:lnTo>
                    <a:pt x="226" y="149"/>
                  </a:lnTo>
                  <a:lnTo>
                    <a:pt x="217" y="159"/>
                  </a:lnTo>
                  <a:lnTo>
                    <a:pt x="205" y="162"/>
                  </a:lnTo>
                  <a:lnTo>
                    <a:pt x="192" y="159"/>
                  </a:lnTo>
                  <a:lnTo>
                    <a:pt x="183" y="149"/>
                  </a:lnTo>
                  <a:lnTo>
                    <a:pt x="179" y="136"/>
                  </a:lnTo>
                  <a:lnTo>
                    <a:pt x="183" y="124"/>
                  </a:lnTo>
                  <a:lnTo>
                    <a:pt x="192" y="115"/>
                  </a:lnTo>
                  <a:lnTo>
                    <a:pt x="205" y="111"/>
                  </a:lnTo>
                  <a:close/>
                  <a:moveTo>
                    <a:pt x="137" y="56"/>
                  </a:moveTo>
                  <a:lnTo>
                    <a:pt x="150" y="59"/>
                  </a:lnTo>
                  <a:lnTo>
                    <a:pt x="159" y="69"/>
                  </a:lnTo>
                  <a:lnTo>
                    <a:pt x="163" y="82"/>
                  </a:lnTo>
                  <a:lnTo>
                    <a:pt x="159" y="94"/>
                  </a:lnTo>
                  <a:lnTo>
                    <a:pt x="150" y="103"/>
                  </a:lnTo>
                  <a:lnTo>
                    <a:pt x="137" y="107"/>
                  </a:lnTo>
                  <a:lnTo>
                    <a:pt x="124" y="103"/>
                  </a:lnTo>
                  <a:lnTo>
                    <a:pt x="114" y="94"/>
                  </a:lnTo>
                  <a:lnTo>
                    <a:pt x="111" y="82"/>
                  </a:lnTo>
                  <a:lnTo>
                    <a:pt x="114" y="69"/>
                  </a:lnTo>
                  <a:lnTo>
                    <a:pt x="124" y="59"/>
                  </a:lnTo>
                  <a:lnTo>
                    <a:pt x="137" y="56"/>
                  </a:lnTo>
                  <a:close/>
                  <a:moveTo>
                    <a:pt x="35" y="29"/>
                  </a:moveTo>
                  <a:lnTo>
                    <a:pt x="48" y="33"/>
                  </a:lnTo>
                  <a:lnTo>
                    <a:pt x="57" y="42"/>
                  </a:lnTo>
                  <a:lnTo>
                    <a:pt x="60" y="55"/>
                  </a:lnTo>
                  <a:lnTo>
                    <a:pt x="57" y="67"/>
                  </a:lnTo>
                  <a:lnTo>
                    <a:pt x="48" y="76"/>
                  </a:lnTo>
                  <a:lnTo>
                    <a:pt x="35" y="80"/>
                  </a:lnTo>
                  <a:lnTo>
                    <a:pt x="22" y="76"/>
                  </a:lnTo>
                  <a:lnTo>
                    <a:pt x="13" y="67"/>
                  </a:lnTo>
                  <a:lnTo>
                    <a:pt x="9" y="55"/>
                  </a:lnTo>
                  <a:lnTo>
                    <a:pt x="13" y="42"/>
                  </a:lnTo>
                  <a:lnTo>
                    <a:pt x="22" y="33"/>
                  </a:lnTo>
                  <a:lnTo>
                    <a:pt x="35" y="29"/>
                  </a:lnTo>
                  <a:close/>
                  <a:moveTo>
                    <a:pt x="182" y="18"/>
                  </a:moveTo>
                  <a:lnTo>
                    <a:pt x="179" y="19"/>
                  </a:lnTo>
                  <a:lnTo>
                    <a:pt x="178" y="20"/>
                  </a:lnTo>
                  <a:lnTo>
                    <a:pt x="178" y="23"/>
                  </a:lnTo>
                  <a:lnTo>
                    <a:pt x="179" y="24"/>
                  </a:lnTo>
                  <a:lnTo>
                    <a:pt x="191" y="43"/>
                  </a:lnTo>
                  <a:lnTo>
                    <a:pt x="200" y="65"/>
                  </a:lnTo>
                  <a:lnTo>
                    <a:pt x="201" y="66"/>
                  </a:lnTo>
                  <a:lnTo>
                    <a:pt x="202" y="67"/>
                  </a:lnTo>
                  <a:lnTo>
                    <a:pt x="205" y="67"/>
                  </a:lnTo>
                  <a:lnTo>
                    <a:pt x="230" y="57"/>
                  </a:lnTo>
                  <a:lnTo>
                    <a:pt x="232" y="55"/>
                  </a:lnTo>
                  <a:lnTo>
                    <a:pt x="232" y="53"/>
                  </a:lnTo>
                  <a:lnTo>
                    <a:pt x="230" y="51"/>
                  </a:lnTo>
                  <a:lnTo>
                    <a:pt x="209" y="32"/>
                  </a:lnTo>
                  <a:lnTo>
                    <a:pt x="183" y="18"/>
                  </a:lnTo>
                  <a:lnTo>
                    <a:pt x="182" y="18"/>
                  </a:lnTo>
                  <a:close/>
                  <a:moveTo>
                    <a:pt x="137" y="0"/>
                  </a:moveTo>
                  <a:lnTo>
                    <a:pt x="164" y="2"/>
                  </a:lnTo>
                  <a:lnTo>
                    <a:pt x="189" y="10"/>
                  </a:lnTo>
                  <a:lnTo>
                    <a:pt x="212" y="23"/>
                  </a:lnTo>
                  <a:lnTo>
                    <a:pt x="233" y="39"/>
                  </a:lnTo>
                  <a:lnTo>
                    <a:pt x="249" y="59"/>
                  </a:lnTo>
                  <a:lnTo>
                    <a:pt x="262" y="83"/>
                  </a:lnTo>
                  <a:lnTo>
                    <a:pt x="271" y="108"/>
                  </a:lnTo>
                  <a:lnTo>
                    <a:pt x="274" y="136"/>
                  </a:lnTo>
                  <a:lnTo>
                    <a:pt x="271" y="163"/>
                  </a:lnTo>
                  <a:lnTo>
                    <a:pt x="263" y="188"/>
                  </a:lnTo>
                  <a:lnTo>
                    <a:pt x="263" y="189"/>
                  </a:lnTo>
                  <a:lnTo>
                    <a:pt x="262" y="190"/>
                  </a:lnTo>
                  <a:lnTo>
                    <a:pt x="260" y="190"/>
                  </a:lnTo>
                  <a:lnTo>
                    <a:pt x="257" y="189"/>
                  </a:lnTo>
                  <a:lnTo>
                    <a:pt x="254" y="186"/>
                  </a:lnTo>
                  <a:lnTo>
                    <a:pt x="254" y="184"/>
                  </a:lnTo>
                  <a:lnTo>
                    <a:pt x="261" y="166"/>
                  </a:lnTo>
                  <a:lnTo>
                    <a:pt x="263" y="145"/>
                  </a:lnTo>
                  <a:lnTo>
                    <a:pt x="263" y="144"/>
                  </a:lnTo>
                  <a:lnTo>
                    <a:pt x="262" y="142"/>
                  </a:lnTo>
                  <a:lnTo>
                    <a:pt x="260" y="142"/>
                  </a:lnTo>
                  <a:lnTo>
                    <a:pt x="240" y="142"/>
                  </a:lnTo>
                  <a:lnTo>
                    <a:pt x="239" y="142"/>
                  </a:lnTo>
                  <a:lnTo>
                    <a:pt x="238" y="140"/>
                  </a:lnTo>
                  <a:lnTo>
                    <a:pt x="237" y="139"/>
                  </a:lnTo>
                  <a:lnTo>
                    <a:pt x="237" y="136"/>
                  </a:lnTo>
                  <a:lnTo>
                    <a:pt x="237" y="135"/>
                  </a:lnTo>
                  <a:lnTo>
                    <a:pt x="238" y="133"/>
                  </a:lnTo>
                  <a:lnTo>
                    <a:pt x="239" y="133"/>
                  </a:lnTo>
                  <a:lnTo>
                    <a:pt x="240" y="131"/>
                  </a:lnTo>
                  <a:lnTo>
                    <a:pt x="260" y="131"/>
                  </a:lnTo>
                  <a:lnTo>
                    <a:pt x="262" y="131"/>
                  </a:lnTo>
                  <a:lnTo>
                    <a:pt x="263" y="130"/>
                  </a:lnTo>
                  <a:lnTo>
                    <a:pt x="263" y="127"/>
                  </a:lnTo>
                  <a:lnTo>
                    <a:pt x="261" y="105"/>
                  </a:lnTo>
                  <a:lnTo>
                    <a:pt x="253" y="84"/>
                  </a:lnTo>
                  <a:lnTo>
                    <a:pt x="242" y="65"/>
                  </a:lnTo>
                  <a:lnTo>
                    <a:pt x="240" y="64"/>
                  </a:lnTo>
                  <a:lnTo>
                    <a:pt x="239" y="64"/>
                  </a:lnTo>
                  <a:lnTo>
                    <a:pt x="237" y="64"/>
                  </a:lnTo>
                  <a:lnTo>
                    <a:pt x="223" y="71"/>
                  </a:lnTo>
                  <a:lnTo>
                    <a:pt x="206" y="76"/>
                  </a:lnTo>
                  <a:lnTo>
                    <a:pt x="205" y="78"/>
                  </a:lnTo>
                  <a:lnTo>
                    <a:pt x="203" y="79"/>
                  </a:lnTo>
                  <a:lnTo>
                    <a:pt x="203" y="82"/>
                  </a:lnTo>
                  <a:lnTo>
                    <a:pt x="206" y="90"/>
                  </a:lnTo>
                  <a:lnTo>
                    <a:pt x="207" y="101"/>
                  </a:lnTo>
                  <a:lnTo>
                    <a:pt x="207" y="102"/>
                  </a:lnTo>
                  <a:lnTo>
                    <a:pt x="206" y="103"/>
                  </a:lnTo>
                  <a:lnTo>
                    <a:pt x="205" y="105"/>
                  </a:lnTo>
                  <a:lnTo>
                    <a:pt x="203" y="105"/>
                  </a:lnTo>
                  <a:lnTo>
                    <a:pt x="201" y="105"/>
                  </a:lnTo>
                  <a:lnTo>
                    <a:pt x="198" y="103"/>
                  </a:lnTo>
                  <a:lnTo>
                    <a:pt x="198" y="102"/>
                  </a:lnTo>
                  <a:lnTo>
                    <a:pt x="194" y="84"/>
                  </a:lnTo>
                  <a:lnTo>
                    <a:pt x="193" y="82"/>
                  </a:lnTo>
                  <a:lnTo>
                    <a:pt x="192" y="82"/>
                  </a:lnTo>
                  <a:lnTo>
                    <a:pt x="191" y="82"/>
                  </a:lnTo>
                  <a:lnTo>
                    <a:pt x="173" y="84"/>
                  </a:lnTo>
                  <a:lnTo>
                    <a:pt x="171" y="84"/>
                  </a:lnTo>
                  <a:lnTo>
                    <a:pt x="170" y="83"/>
                  </a:lnTo>
                  <a:lnTo>
                    <a:pt x="169" y="82"/>
                  </a:lnTo>
                  <a:lnTo>
                    <a:pt x="169" y="79"/>
                  </a:lnTo>
                  <a:lnTo>
                    <a:pt x="169" y="78"/>
                  </a:lnTo>
                  <a:lnTo>
                    <a:pt x="170" y="75"/>
                  </a:lnTo>
                  <a:lnTo>
                    <a:pt x="171" y="74"/>
                  </a:lnTo>
                  <a:lnTo>
                    <a:pt x="187" y="71"/>
                  </a:lnTo>
                  <a:lnTo>
                    <a:pt x="189" y="71"/>
                  </a:lnTo>
                  <a:lnTo>
                    <a:pt x="189" y="69"/>
                  </a:lnTo>
                  <a:lnTo>
                    <a:pt x="189" y="66"/>
                  </a:lnTo>
                  <a:lnTo>
                    <a:pt x="184" y="53"/>
                  </a:lnTo>
                  <a:lnTo>
                    <a:pt x="178" y="41"/>
                  </a:lnTo>
                  <a:lnTo>
                    <a:pt x="169" y="28"/>
                  </a:lnTo>
                  <a:lnTo>
                    <a:pt x="159" y="18"/>
                  </a:lnTo>
                  <a:lnTo>
                    <a:pt x="147" y="11"/>
                  </a:lnTo>
                  <a:lnTo>
                    <a:pt x="145" y="11"/>
                  </a:lnTo>
                  <a:lnTo>
                    <a:pt x="142" y="13"/>
                  </a:lnTo>
                  <a:lnTo>
                    <a:pt x="142" y="15"/>
                  </a:lnTo>
                  <a:lnTo>
                    <a:pt x="142" y="46"/>
                  </a:lnTo>
                  <a:lnTo>
                    <a:pt x="142" y="47"/>
                  </a:lnTo>
                  <a:lnTo>
                    <a:pt x="141" y="48"/>
                  </a:lnTo>
                  <a:lnTo>
                    <a:pt x="140" y="50"/>
                  </a:lnTo>
                  <a:lnTo>
                    <a:pt x="137" y="50"/>
                  </a:lnTo>
                  <a:lnTo>
                    <a:pt x="136" y="50"/>
                  </a:lnTo>
                  <a:lnTo>
                    <a:pt x="133" y="48"/>
                  </a:lnTo>
                  <a:lnTo>
                    <a:pt x="133" y="47"/>
                  </a:lnTo>
                  <a:lnTo>
                    <a:pt x="132" y="46"/>
                  </a:lnTo>
                  <a:lnTo>
                    <a:pt x="132" y="15"/>
                  </a:lnTo>
                  <a:lnTo>
                    <a:pt x="132" y="13"/>
                  </a:lnTo>
                  <a:lnTo>
                    <a:pt x="129" y="11"/>
                  </a:lnTo>
                  <a:lnTo>
                    <a:pt x="127" y="11"/>
                  </a:lnTo>
                  <a:lnTo>
                    <a:pt x="115" y="18"/>
                  </a:lnTo>
                  <a:lnTo>
                    <a:pt x="105" y="28"/>
                  </a:lnTo>
                  <a:lnTo>
                    <a:pt x="96" y="41"/>
                  </a:lnTo>
                  <a:lnTo>
                    <a:pt x="90" y="53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6" y="71"/>
                  </a:lnTo>
                  <a:lnTo>
                    <a:pt x="87" y="71"/>
                  </a:lnTo>
                  <a:lnTo>
                    <a:pt x="101" y="74"/>
                  </a:lnTo>
                  <a:lnTo>
                    <a:pt x="104" y="75"/>
                  </a:lnTo>
                  <a:lnTo>
                    <a:pt x="104" y="78"/>
                  </a:lnTo>
                  <a:lnTo>
                    <a:pt x="105" y="79"/>
                  </a:lnTo>
                  <a:lnTo>
                    <a:pt x="104" y="82"/>
                  </a:lnTo>
                  <a:lnTo>
                    <a:pt x="104" y="83"/>
                  </a:lnTo>
                  <a:lnTo>
                    <a:pt x="101" y="84"/>
                  </a:lnTo>
                  <a:lnTo>
                    <a:pt x="100" y="84"/>
                  </a:lnTo>
                  <a:lnTo>
                    <a:pt x="85" y="82"/>
                  </a:lnTo>
                  <a:lnTo>
                    <a:pt x="82" y="82"/>
                  </a:lnTo>
                  <a:lnTo>
                    <a:pt x="81" y="82"/>
                  </a:lnTo>
                  <a:lnTo>
                    <a:pt x="80" y="84"/>
                  </a:lnTo>
                  <a:lnTo>
                    <a:pt x="76" y="105"/>
                  </a:lnTo>
                  <a:lnTo>
                    <a:pt x="74" y="127"/>
                  </a:lnTo>
                  <a:lnTo>
                    <a:pt x="74" y="130"/>
                  </a:lnTo>
                  <a:lnTo>
                    <a:pt x="76" y="131"/>
                  </a:lnTo>
                  <a:lnTo>
                    <a:pt x="78" y="131"/>
                  </a:lnTo>
                  <a:lnTo>
                    <a:pt x="128" y="131"/>
                  </a:lnTo>
                  <a:lnTo>
                    <a:pt x="131" y="131"/>
                  </a:lnTo>
                  <a:lnTo>
                    <a:pt x="132" y="130"/>
                  </a:lnTo>
                  <a:lnTo>
                    <a:pt x="132" y="127"/>
                  </a:lnTo>
                  <a:lnTo>
                    <a:pt x="132" y="117"/>
                  </a:lnTo>
                  <a:lnTo>
                    <a:pt x="133" y="116"/>
                  </a:lnTo>
                  <a:lnTo>
                    <a:pt x="133" y="115"/>
                  </a:lnTo>
                  <a:lnTo>
                    <a:pt x="136" y="113"/>
                  </a:lnTo>
                  <a:lnTo>
                    <a:pt x="137" y="113"/>
                  </a:lnTo>
                  <a:lnTo>
                    <a:pt x="140" y="113"/>
                  </a:lnTo>
                  <a:lnTo>
                    <a:pt x="141" y="115"/>
                  </a:lnTo>
                  <a:lnTo>
                    <a:pt x="142" y="116"/>
                  </a:lnTo>
                  <a:lnTo>
                    <a:pt x="142" y="117"/>
                  </a:lnTo>
                  <a:lnTo>
                    <a:pt x="142" y="127"/>
                  </a:lnTo>
                  <a:lnTo>
                    <a:pt x="142" y="130"/>
                  </a:lnTo>
                  <a:lnTo>
                    <a:pt x="143" y="131"/>
                  </a:lnTo>
                  <a:lnTo>
                    <a:pt x="146" y="131"/>
                  </a:lnTo>
                  <a:lnTo>
                    <a:pt x="169" y="131"/>
                  </a:lnTo>
                  <a:lnTo>
                    <a:pt x="170" y="133"/>
                  </a:lnTo>
                  <a:lnTo>
                    <a:pt x="171" y="133"/>
                  </a:lnTo>
                  <a:lnTo>
                    <a:pt x="173" y="135"/>
                  </a:lnTo>
                  <a:lnTo>
                    <a:pt x="173" y="136"/>
                  </a:lnTo>
                  <a:lnTo>
                    <a:pt x="173" y="139"/>
                  </a:lnTo>
                  <a:lnTo>
                    <a:pt x="171" y="140"/>
                  </a:lnTo>
                  <a:lnTo>
                    <a:pt x="170" y="142"/>
                  </a:lnTo>
                  <a:lnTo>
                    <a:pt x="169" y="142"/>
                  </a:lnTo>
                  <a:lnTo>
                    <a:pt x="146" y="142"/>
                  </a:lnTo>
                  <a:lnTo>
                    <a:pt x="143" y="142"/>
                  </a:lnTo>
                  <a:lnTo>
                    <a:pt x="142" y="143"/>
                  </a:lnTo>
                  <a:lnTo>
                    <a:pt x="142" y="145"/>
                  </a:lnTo>
                  <a:lnTo>
                    <a:pt x="142" y="182"/>
                  </a:lnTo>
                  <a:lnTo>
                    <a:pt x="142" y="185"/>
                  </a:lnTo>
                  <a:lnTo>
                    <a:pt x="143" y="186"/>
                  </a:lnTo>
                  <a:lnTo>
                    <a:pt x="146" y="186"/>
                  </a:lnTo>
                  <a:lnTo>
                    <a:pt x="169" y="189"/>
                  </a:lnTo>
                  <a:lnTo>
                    <a:pt x="191" y="193"/>
                  </a:lnTo>
                  <a:lnTo>
                    <a:pt x="192" y="193"/>
                  </a:lnTo>
                  <a:lnTo>
                    <a:pt x="193" y="191"/>
                  </a:lnTo>
                  <a:lnTo>
                    <a:pt x="194" y="189"/>
                  </a:lnTo>
                  <a:lnTo>
                    <a:pt x="198" y="172"/>
                  </a:lnTo>
                  <a:lnTo>
                    <a:pt x="198" y="170"/>
                  </a:lnTo>
                  <a:lnTo>
                    <a:pt x="201" y="170"/>
                  </a:lnTo>
                  <a:lnTo>
                    <a:pt x="202" y="168"/>
                  </a:lnTo>
                  <a:lnTo>
                    <a:pt x="205" y="170"/>
                  </a:lnTo>
                  <a:lnTo>
                    <a:pt x="206" y="170"/>
                  </a:lnTo>
                  <a:lnTo>
                    <a:pt x="207" y="172"/>
                  </a:lnTo>
                  <a:lnTo>
                    <a:pt x="207" y="173"/>
                  </a:lnTo>
                  <a:lnTo>
                    <a:pt x="206" y="182"/>
                  </a:lnTo>
                  <a:lnTo>
                    <a:pt x="203" y="191"/>
                  </a:lnTo>
                  <a:lnTo>
                    <a:pt x="203" y="194"/>
                  </a:lnTo>
                  <a:lnTo>
                    <a:pt x="205" y="195"/>
                  </a:lnTo>
                  <a:lnTo>
                    <a:pt x="206" y="196"/>
                  </a:lnTo>
                  <a:lnTo>
                    <a:pt x="209" y="198"/>
                  </a:lnTo>
                  <a:lnTo>
                    <a:pt x="211" y="198"/>
                  </a:lnTo>
                  <a:lnTo>
                    <a:pt x="212" y="200"/>
                  </a:lnTo>
                  <a:lnTo>
                    <a:pt x="212" y="202"/>
                  </a:lnTo>
                  <a:lnTo>
                    <a:pt x="212" y="204"/>
                  </a:lnTo>
                  <a:lnTo>
                    <a:pt x="211" y="205"/>
                  </a:lnTo>
                  <a:lnTo>
                    <a:pt x="209" y="207"/>
                  </a:lnTo>
                  <a:lnTo>
                    <a:pt x="207" y="207"/>
                  </a:lnTo>
                  <a:lnTo>
                    <a:pt x="205" y="205"/>
                  </a:lnTo>
                  <a:lnTo>
                    <a:pt x="202" y="205"/>
                  </a:lnTo>
                  <a:lnTo>
                    <a:pt x="201" y="207"/>
                  </a:lnTo>
                  <a:lnTo>
                    <a:pt x="200" y="208"/>
                  </a:lnTo>
                  <a:lnTo>
                    <a:pt x="191" y="230"/>
                  </a:lnTo>
                  <a:lnTo>
                    <a:pt x="179" y="249"/>
                  </a:lnTo>
                  <a:lnTo>
                    <a:pt x="178" y="251"/>
                  </a:lnTo>
                  <a:lnTo>
                    <a:pt x="178" y="253"/>
                  </a:lnTo>
                  <a:lnTo>
                    <a:pt x="179" y="254"/>
                  </a:lnTo>
                  <a:lnTo>
                    <a:pt x="182" y="255"/>
                  </a:lnTo>
                  <a:lnTo>
                    <a:pt x="183" y="255"/>
                  </a:lnTo>
                  <a:lnTo>
                    <a:pt x="198" y="248"/>
                  </a:lnTo>
                  <a:lnTo>
                    <a:pt x="212" y="239"/>
                  </a:lnTo>
                  <a:lnTo>
                    <a:pt x="215" y="237"/>
                  </a:lnTo>
                  <a:lnTo>
                    <a:pt x="217" y="239"/>
                  </a:lnTo>
                  <a:lnTo>
                    <a:pt x="219" y="240"/>
                  </a:lnTo>
                  <a:lnTo>
                    <a:pt x="220" y="241"/>
                  </a:lnTo>
                  <a:lnTo>
                    <a:pt x="220" y="244"/>
                  </a:lnTo>
                  <a:lnTo>
                    <a:pt x="220" y="245"/>
                  </a:lnTo>
                  <a:lnTo>
                    <a:pt x="219" y="246"/>
                  </a:lnTo>
                  <a:lnTo>
                    <a:pt x="194" y="260"/>
                  </a:lnTo>
                  <a:lnTo>
                    <a:pt x="166" y="271"/>
                  </a:lnTo>
                  <a:lnTo>
                    <a:pt x="137" y="273"/>
                  </a:lnTo>
                  <a:lnTo>
                    <a:pt x="106" y="269"/>
                  </a:lnTo>
                  <a:lnTo>
                    <a:pt x="77" y="259"/>
                  </a:lnTo>
                  <a:lnTo>
                    <a:pt x="51" y="244"/>
                  </a:lnTo>
                  <a:lnTo>
                    <a:pt x="31" y="222"/>
                  </a:lnTo>
                  <a:lnTo>
                    <a:pt x="14" y="196"/>
                  </a:lnTo>
                  <a:lnTo>
                    <a:pt x="4" y="168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12" y="83"/>
                  </a:lnTo>
                  <a:lnTo>
                    <a:pt x="12" y="82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18" y="83"/>
                  </a:lnTo>
                  <a:lnTo>
                    <a:pt x="21" y="84"/>
                  </a:lnTo>
                  <a:lnTo>
                    <a:pt x="19" y="88"/>
                  </a:lnTo>
                  <a:lnTo>
                    <a:pt x="13" y="107"/>
                  </a:lnTo>
                  <a:lnTo>
                    <a:pt x="11" y="127"/>
                  </a:lnTo>
                  <a:lnTo>
                    <a:pt x="11" y="130"/>
                  </a:lnTo>
                  <a:lnTo>
                    <a:pt x="12" y="131"/>
                  </a:lnTo>
                  <a:lnTo>
                    <a:pt x="14" y="131"/>
                  </a:lnTo>
                  <a:lnTo>
                    <a:pt x="60" y="131"/>
                  </a:lnTo>
                  <a:lnTo>
                    <a:pt x="63" y="131"/>
                  </a:lnTo>
                  <a:lnTo>
                    <a:pt x="64" y="130"/>
                  </a:lnTo>
                  <a:lnTo>
                    <a:pt x="64" y="127"/>
                  </a:lnTo>
                  <a:lnTo>
                    <a:pt x="67" y="103"/>
                  </a:lnTo>
                  <a:lnTo>
                    <a:pt x="71" y="82"/>
                  </a:lnTo>
                  <a:lnTo>
                    <a:pt x="71" y="79"/>
                  </a:lnTo>
                  <a:lnTo>
                    <a:pt x="69" y="78"/>
                  </a:lnTo>
                  <a:lnTo>
                    <a:pt x="68" y="76"/>
                  </a:lnTo>
                  <a:lnTo>
                    <a:pt x="65" y="76"/>
                  </a:lnTo>
                  <a:lnTo>
                    <a:pt x="64" y="75"/>
                  </a:lnTo>
                  <a:lnTo>
                    <a:pt x="63" y="74"/>
                  </a:lnTo>
                  <a:lnTo>
                    <a:pt x="63" y="71"/>
                  </a:lnTo>
                  <a:lnTo>
                    <a:pt x="63" y="70"/>
                  </a:lnTo>
                  <a:lnTo>
                    <a:pt x="64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2" y="67"/>
                  </a:lnTo>
                  <a:lnTo>
                    <a:pt x="74" y="66"/>
                  </a:lnTo>
                  <a:lnTo>
                    <a:pt x="76" y="65"/>
                  </a:lnTo>
                  <a:lnTo>
                    <a:pt x="83" y="43"/>
                  </a:lnTo>
                  <a:lnTo>
                    <a:pt x="95" y="24"/>
                  </a:lnTo>
                  <a:lnTo>
                    <a:pt x="96" y="23"/>
                  </a:lnTo>
                  <a:lnTo>
                    <a:pt x="96" y="20"/>
                  </a:lnTo>
                  <a:lnTo>
                    <a:pt x="95" y="19"/>
                  </a:lnTo>
                  <a:lnTo>
                    <a:pt x="94" y="18"/>
                  </a:lnTo>
                  <a:lnTo>
                    <a:pt x="91" y="18"/>
                  </a:lnTo>
                  <a:lnTo>
                    <a:pt x="77" y="25"/>
                  </a:lnTo>
                  <a:lnTo>
                    <a:pt x="63" y="33"/>
                  </a:lnTo>
                  <a:lnTo>
                    <a:pt x="62" y="34"/>
                  </a:lnTo>
                  <a:lnTo>
                    <a:pt x="60" y="34"/>
                  </a:lnTo>
                  <a:lnTo>
                    <a:pt x="58" y="33"/>
                  </a:lnTo>
                  <a:lnTo>
                    <a:pt x="58" y="32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82" y="11"/>
                  </a:lnTo>
                  <a:lnTo>
                    <a:pt x="109" y="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6" name="组 2"/>
          <p:cNvGrpSpPr/>
          <p:nvPr/>
        </p:nvGrpSpPr>
        <p:grpSpPr>
          <a:xfrm>
            <a:off x="2404576" y="2088627"/>
            <a:ext cx="4108584" cy="1821266"/>
            <a:chOff x="1316018" y="1478149"/>
            <a:chExt cx="5548254" cy="2197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圆角矩形 46"/>
            <p:cNvSpPr/>
            <p:nvPr/>
          </p:nvSpPr>
          <p:spPr>
            <a:xfrm>
              <a:off x="1316018" y="1478149"/>
              <a:ext cx="5548254" cy="2197100"/>
            </a:xfrm>
            <a:prstGeom prst="roundRect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010572" y="1566871"/>
              <a:ext cx="4853700" cy="513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用“</a:t>
              </a:r>
              <a:r>
                <a:rPr lang="en-US" altLang="zh-CN" sz="1600" b="1" kern="0" dirty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Mind Manager”</a:t>
              </a:r>
              <a:r>
                <a:rPr lang="zh-CN" altLang="en-US" sz="1600" b="1" kern="0" dirty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软件整理思路；</a:t>
              </a:r>
            </a:p>
          </p:txBody>
        </p:sp>
        <p:sp>
          <p:nvSpPr>
            <p:cNvPr id="50" name="Freeform 345"/>
            <p:cNvSpPr>
              <a:spLocks noEditPoints="1"/>
            </p:cNvSpPr>
            <p:nvPr/>
          </p:nvSpPr>
          <p:spPr bwMode="auto">
            <a:xfrm>
              <a:off x="1628559" y="1622763"/>
              <a:ext cx="382013" cy="540697"/>
            </a:xfrm>
            <a:custGeom>
              <a:avLst/>
              <a:gdLst>
                <a:gd name="T0" fmla="*/ 190 w 195"/>
                <a:gd name="T1" fmla="*/ 163 h 276"/>
                <a:gd name="T2" fmla="*/ 195 w 195"/>
                <a:gd name="T3" fmla="*/ 174 h 276"/>
                <a:gd name="T4" fmla="*/ 192 w 195"/>
                <a:gd name="T5" fmla="*/ 180 h 276"/>
                <a:gd name="T6" fmla="*/ 105 w 195"/>
                <a:gd name="T7" fmla="*/ 212 h 276"/>
                <a:gd name="T8" fmla="*/ 98 w 195"/>
                <a:gd name="T9" fmla="*/ 202 h 276"/>
                <a:gd name="T10" fmla="*/ 101 w 195"/>
                <a:gd name="T11" fmla="*/ 195 h 276"/>
                <a:gd name="T12" fmla="*/ 187 w 195"/>
                <a:gd name="T13" fmla="*/ 160 h 276"/>
                <a:gd name="T14" fmla="*/ 20 w 195"/>
                <a:gd name="T15" fmla="*/ 147 h 276"/>
                <a:gd name="T16" fmla="*/ 15 w 195"/>
                <a:gd name="T17" fmla="*/ 157 h 276"/>
                <a:gd name="T18" fmla="*/ 20 w 195"/>
                <a:gd name="T19" fmla="*/ 168 h 276"/>
                <a:gd name="T20" fmla="*/ 32 w 195"/>
                <a:gd name="T21" fmla="*/ 169 h 276"/>
                <a:gd name="T22" fmla="*/ 40 w 195"/>
                <a:gd name="T23" fmla="*/ 161 h 276"/>
                <a:gd name="T24" fmla="*/ 37 w 195"/>
                <a:gd name="T25" fmla="*/ 150 h 276"/>
                <a:gd name="T26" fmla="*/ 27 w 195"/>
                <a:gd name="T27" fmla="*/ 145 h 276"/>
                <a:gd name="T28" fmla="*/ 102 w 195"/>
                <a:gd name="T29" fmla="*/ 2 h 276"/>
                <a:gd name="T30" fmla="*/ 105 w 195"/>
                <a:gd name="T31" fmla="*/ 12 h 276"/>
                <a:gd name="T32" fmla="*/ 100 w 195"/>
                <a:gd name="T33" fmla="*/ 14 h 276"/>
                <a:gd name="T34" fmla="*/ 151 w 195"/>
                <a:gd name="T35" fmla="*/ 146 h 276"/>
                <a:gd name="T36" fmla="*/ 148 w 195"/>
                <a:gd name="T37" fmla="*/ 149 h 276"/>
                <a:gd name="T38" fmla="*/ 147 w 195"/>
                <a:gd name="T39" fmla="*/ 151 h 276"/>
                <a:gd name="T40" fmla="*/ 148 w 195"/>
                <a:gd name="T41" fmla="*/ 160 h 276"/>
                <a:gd name="T42" fmla="*/ 144 w 195"/>
                <a:gd name="T43" fmla="*/ 166 h 276"/>
                <a:gd name="T44" fmla="*/ 129 w 195"/>
                <a:gd name="T45" fmla="*/ 169 h 276"/>
                <a:gd name="T46" fmla="*/ 124 w 195"/>
                <a:gd name="T47" fmla="*/ 161 h 276"/>
                <a:gd name="T48" fmla="*/ 120 w 195"/>
                <a:gd name="T49" fmla="*/ 160 h 276"/>
                <a:gd name="T50" fmla="*/ 118 w 195"/>
                <a:gd name="T51" fmla="*/ 160 h 276"/>
                <a:gd name="T52" fmla="*/ 91 w 195"/>
                <a:gd name="T53" fmla="*/ 97 h 276"/>
                <a:gd name="T54" fmla="*/ 84 w 195"/>
                <a:gd name="T55" fmla="*/ 97 h 276"/>
                <a:gd name="T56" fmla="*/ 52 w 195"/>
                <a:gd name="T57" fmla="*/ 136 h 276"/>
                <a:gd name="T58" fmla="*/ 55 w 195"/>
                <a:gd name="T59" fmla="*/ 151 h 276"/>
                <a:gd name="T60" fmla="*/ 52 w 195"/>
                <a:gd name="T61" fmla="*/ 170 h 276"/>
                <a:gd name="T62" fmla="*/ 46 w 195"/>
                <a:gd name="T63" fmla="*/ 180 h 276"/>
                <a:gd name="T64" fmla="*/ 59 w 195"/>
                <a:gd name="T65" fmla="*/ 216 h 276"/>
                <a:gd name="T66" fmla="*/ 87 w 195"/>
                <a:gd name="T67" fmla="*/ 243 h 276"/>
                <a:gd name="T68" fmla="*/ 185 w 195"/>
                <a:gd name="T69" fmla="*/ 244 h 276"/>
                <a:gd name="T70" fmla="*/ 193 w 195"/>
                <a:gd name="T71" fmla="*/ 256 h 276"/>
                <a:gd name="T72" fmla="*/ 189 w 195"/>
                <a:gd name="T73" fmla="*/ 274 h 276"/>
                <a:gd name="T74" fmla="*/ 22 w 195"/>
                <a:gd name="T75" fmla="*/ 276 h 276"/>
                <a:gd name="T76" fmla="*/ 12 w 195"/>
                <a:gd name="T77" fmla="*/ 270 h 276"/>
                <a:gd name="T78" fmla="*/ 12 w 195"/>
                <a:gd name="T79" fmla="*/ 251 h 276"/>
                <a:gd name="T80" fmla="*/ 22 w 195"/>
                <a:gd name="T81" fmla="*/ 244 h 276"/>
                <a:gd name="T82" fmla="*/ 29 w 195"/>
                <a:gd name="T83" fmla="*/ 241 h 276"/>
                <a:gd name="T84" fmla="*/ 17 w 195"/>
                <a:gd name="T85" fmla="*/ 210 h 276"/>
                <a:gd name="T86" fmla="*/ 8 w 195"/>
                <a:gd name="T87" fmla="*/ 177 h 276"/>
                <a:gd name="T88" fmla="*/ 0 w 195"/>
                <a:gd name="T89" fmla="*/ 157 h 276"/>
                <a:gd name="T90" fmla="*/ 15 w 195"/>
                <a:gd name="T91" fmla="*/ 131 h 276"/>
                <a:gd name="T92" fmla="*/ 38 w 195"/>
                <a:gd name="T93" fmla="*/ 91 h 276"/>
                <a:gd name="T94" fmla="*/ 75 w 195"/>
                <a:gd name="T95" fmla="*/ 62 h 276"/>
                <a:gd name="T96" fmla="*/ 65 w 195"/>
                <a:gd name="T97" fmla="*/ 31 h 276"/>
                <a:gd name="T98" fmla="*/ 61 w 195"/>
                <a:gd name="T99" fmla="*/ 30 h 276"/>
                <a:gd name="T100" fmla="*/ 56 w 195"/>
                <a:gd name="T101" fmla="*/ 31 h 276"/>
                <a:gd name="T102" fmla="*/ 52 w 195"/>
                <a:gd name="T103" fmla="*/ 20 h 276"/>
                <a:gd name="T104" fmla="*/ 59 w 195"/>
                <a:gd name="T105" fmla="*/ 16 h 276"/>
                <a:gd name="T106" fmla="*/ 101 w 195"/>
                <a:gd name="T10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276">
                  <a:moveTo>
                    <a:pt x="187" y="160"/>
                  </a:moveTo>
                  <a:lnTo>
                    <a:pt x="189" y="161"/>
                  </a:lnTo>
                  <a:lnTo>
                    <a:pt x="190" y="163"/>
                  </a:lnTo>
                  <a:lnTo>
                    <a:pt x="193" y="165"/>
                  </a:lnTo>
                  <a:lnTo>
                    <a:pt x="195" y="172"/>
                  </a:lnTo>
                  <a:lnTo>
                    <a:pt x="195" y="174"/>
                  </a:lnTo>
                  <a:lnTo>
                    <a:pt x="195" y="177"/>
                  </a:lnTo>
                  <a:lnTo>
                    <a:pt x="193" y="178"/>
                  </a:lnTo>
                  <a:lnTo>
                    <a:pt x="192" y="180"/>
                  </a:lnTo>
                  <a:lnTo>
                    <a:pt x="110" y="212"/>
                  </a:lnTo>
                  <a:lnTo>
                    <a:pt x="107" y="212"/>
                  </a:lnTo>
                  <a:lnTo>
                    <a:pt x="105" y="212"/>
                  </a:lnTo>
                  <a:lnTo>
                    <a:pt x="103" y="211"/>
                  </a:lnTo>
                  <a:lnTo>
                    <a:pt x="101" y="209"/>
                  </a:lnTo>
                  <a:lnTo>
                    <a:pt x="98" y="202"/>
                  </a:lnTo>
                  <a:lnTo>
                    <a:pt x="98" y="200"/>
                  </a:lnTo>
                  <a:lnTo>
                    <a:pt x="98" y="197"/>
                  </a:lnTo>
                  <a:lnTo>
                    <a:pt x="101" y="195"/>
                  </a:lnTo>
                  <a:lnTo>
                    <a:pt x="102" y="193"/>
                  </a:lnTo>
                  <a:lnTo>
                    <a:pt x="184" y="161"/>
                  </a:lnTo>
                  <a:lnTo>
                    <a:pt x="187" y="160"/>
                  </a:lnTo>
                  <a:close/>
                  <a:moveTo>
                    <a:pt x="27" y="145"/>
                  </a:moveTo>
                  <a:lnTo>
                    <a:pt x="23" y="145"/>
                  </a:lnTo>
                  <a:lnTo>
                    <a:pt x="20" y="147"/>
                  </a:lnTo>
                  <a:lnTo>
                    <a:pt x="17" y="150"/>
                  </a:lnTo>
                  <a:lnTo>
                    <a:pt x="15" y="154"/>
                  </a:lnTo>
                  <a:lnTo>
                    <a:pt x="15" y="157"/>
                  </a:lnTo>
                  <a:lnTo>
                    <a:pt x="15" y="161"/>
                  </a:lnTo>
                  <a:lnTo>
                    <a:pt x="17" y="165"/>
                  </a:lnTo>
                  <a:lnTo>
                    <a:pt x="20" y="168"/>
                  </a:lnTo>
                  <a:lnTo>
                    <a:pt x="23" y="169"/>
                  </a:lnTo>
                  <a:lnTo>
                    <a:pt x="27" y="170"/>
                  </a:lnTo>
                  <a:lnTo>
                    <a:pt x="32" y="169"/>
                  </a:lnTo>
                  <a:lnTo>
                    <a:pt x="35" y="168"/>
                  </a:lnTo>
                  <a:lnTo>
                    <a:pt x="37" y="165"/>
                  </a:lnTo>
                  <a:lnTo>
                    <a:pt x="40" y="161"/>
                  </a:lnTo>
                  <a:lnTo>
                    <a:pt x="40" y="157"/>
                  </a:lnTo>
                  <a:lnTo>
                    <a:pt x="40" y="154"/>
                  </a:lnTo>
                  <a:lnTo>
                    <a:pt x="37" y="150"/>
                  </a:lnTo>
                  <a:lnTo>
                    <a:pt x="35" y="147"/>
                  </a:lnTo>
                  <a:lnTo>
                    <a:pt x="32" y="145"/>
                  </a:lnTo>
                  <a:lnTo>
                    <a:pt x="27" y="145"/>
                  </a:lnTo>
                  <a:close/>
                  <a:moveTo>
                    <a:pt x="101" y="0"/>
                  </a:moveTo>
                  <a:lnTo>
                    <a:pt x="102" y="0"/>
                  </a:lnTo>
                  <a:lnTo>
                    <a:pt x="102" y="2"/>
                  </a:lnTo>
                  <a:lnTo>
                    <a:pt x="106" y="9"/>
                  </a:lnTo>
                  <a:lnTo>
                    <a:pt x="106" y="11"/>
                  </a:lnTo>
                  <a:lnTo>
                    <a:pt x="105" y="12"/>
                  </a:lnTo>
                  <a:lnTo>
                    <a:pt x="103" y="13"/>
                  </a:lnTo>
                  <a:lnTo>
                    <a:pt x="101" y="14"/>
                  </a:lnTo>
                  <a:lnTo>
                    <a:pt x="100" y="14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151" y="146"/>
                  </a:lnTo>
                  <a:lnTo>
                    <a:pt x="151" y="147"/>
                  </a:lnTo>
                  <a:lnTo>
                    <a:pt x="149" y="149"/>
                  </a:lnTo>
                  <a:lnTo>
                    <a:pt x="148" y="149"/>
                  </a:lnTo>
                  <a:lnTo>
                    <a:pt x="148" y="150"/>
                  </a:lnTo>
                  <a:lnTo>
                    <a:pt x="147" y="150"/>
                  </a:lnTo>
                  <a:lnTo>
                    <a:pt x="147" y="151"/>
                  </a:lnTo>
                  <a:lnTo>
                    <a:pt x="147" y="152"/>
                  </a:lnTo>
                  <a:lnTo>
                    <a:pt x="148" y="157"/>
                  </a:lnTo>
                  <a:lnTo>
                    <a:pt x="148" y="160"/>
                  </a:lnTo>
                  <a:lnTo>
                    <a:pt x="148" y="163"/>
                  </a:lnTo>
                  <a:lnTo>
                    <a:pt x="147" y="164"/>
                  </a:lnTo>
                  <a:lnTo>
                    <a:pt x="144" y="166"/>
                  </a:lnTo>
                  <a:lnTo>
                    <a:pt x="134" y="169"/>
                  </a:lnTo>
                  <a:lnTo>
                    <a:pt x="132" y="170"/>
                  </a:lnTo>
                  <a:lnTo>
                    <a:pt x="129" y="169"/>
                  </a:lnTo>
                  <a:lnTo>
                    <a:pt x="128" y="168"/>
                  </a:lnTo>
                  <a:lnTo>
                    <a:pt x="125" y="165"/>
                  </a:lnTo>
                  <a:lnTo>
                    <a:pt x="124" y="161"/>
                  </a:lnTo>
                  <a:lnTo>
                    <a:pt x="124" y="161"/>
                  </a:lnTo>
                  <a:lnTo>
                    <a:pt x="123" y="160"/>
                  </a:lnTo>
                  <a:lnTo>
                    <a:pt x="120" y="160"/>
                  </a:lnTo>
                  <a:lnTo>
                    <a:pt x="120" y="160"/>
                  </a:lnTo>
                  <a:lnTo>
                    <a:pt x="119" y="161"/>
                  </a:lnTo>
                  <a:lnTo>
                    <a:pt x="118" y="160"/>
                  </a:lnTo>
                  <a:lnTo>
                    <a:pt x="116" y="159"/>
                  </a:lnTo>
                  <a:lnTo>
                    <a:pt x="93" y="100"/>
                  </a:lnTo>
                  <a:lnTo>
                    <a:pt x="91" y="97"/>
                  </a:lnTo>
                  <a:lnTo>
                    <a:pt x="89" y="96"/>
                  </a:lnTo>
                  <a:lnTo>
                    <a:pt x="87" y="96"/>
                  </a:lnTo>
                  <a:lnTo>
                    <a:pt x="84" y="97"/>
                  </a:lnTo>
                  <a:lnTo>
                    <a:pt x="70" y="108"/>
                  </a:lnTo>
                  <a:lnTo>
                    <a:pt x="60" y="120"/>
                  </a:lnTo>
                  <a:lnTo>
                    <a:pt x="52" y="136"/>
                  </a:lnTo>
                  <a:lnTo>
                    <a:pt x="51" y="140"/>
                  </a:lnTo>
                  <a:lnTo>
                    <a:pt x="52" y="145"/>
                  </a:lnTo>
                  <a:lnTo>
                    <a:pt x="55" y="151"/>
                  </a:lnTo>
                  <a:lnTo>
                    <a:pt x="55" y="157"/>
                  </a:lnTo>
                  <a:lnTo>
                    <a:pt x="55" y="164"/>
                  </a:lnTo>
                  <a:lnTo>
                    <a:pt x="52" y="170"/>
                  </a:lnTo>
                  <a:lnTo>
                    <a:pt x="49" y="175"/>
                  </a:lnTo>
                  <a:lnTo>
                    <a:pt x="47" y="178"/>
                  </a:lnTo>
                  <a:lnTo>
                    <a:pt x="46" y="180"/>
                  </a:lnTo>
                  <a:lnTo>
                    <a:pt x="46" y="184"/>
                  </a:lnTo>
                  <a:lnTo>
                    <a:pt x="51" y="201"/>
                  </a:lnTo>
                  <a:lnTo>
                    <a:pt x="59" y="216"/>
                  </a:lnTo>
                  <a:lnTo>
                    <a:pt x="69" y="230"/>
                  </a:lnTo>
                  <a:lnTo>
                    <a:pt x="83" y="242"/>
                  </a:lnTo>
                  <a:lnTo>
                    <a:pt x="87" y="243"/>
                  </a:lnTo>
                  <a:lnTo>
                    <a:pt x="89" y="244"/>
                  </a:lnTo>
                  <a:lnTo>
                    <a:pt x="181" y="244"/>
                  </a:lnTo>
                  <a:lnTo>
                    <a:pt x="185" y="244"/>
                  </a:lnTo>
                  <a:lnTo>
                    <a:pt x="189" y="247"/>
                  </a:lnTo>
                  <a:lnTo>
                    <a:pt x="192" y="251"/>
                  </a:lnTo>
                  <a:lnTo>
                    <a:pt x="193" y="256"/>
                  </a:lnTo>
                  <a:lnTo>
                    <a:pt x="193" y="265"/>
                  </a:lnTo>
                  <a:lnTo>
                    <a:pt x="192" y="270"/>
                  </a:lnTo>
                  <a:lnTo>
                    <a:pt x="189" y="274"/>
                  </a:lnTo>
                  <a:lnTo>
                    <a:pt x="185" y="276"/>
                  </a:lnTo>
                  <a:lnTo>
                    <a:pt x="181" y="276"/>
                  </a:lnTo>
                  <a:lnTo>
                    <a:pt x="22" y="276"/>
                  </a:lnTo>
                  <a:lnTo>
                    <a:pt x="18" y="276"/>
                  </a:lnTo>
                  <a:lnTo>
                    <a:pt x="14" y="274"/>
                  </a:lnTo>
                  <a:lnTo>
                    <a:pt x="12" y="270"/>
                  </a:lnTo>
                  <a:lnTo>
                    <a:pt x="10" y="265"/>
                  </a:lnTo>
                  <a:lnTo>
                    <a:pt x="10" y="256"/>
                  </a:lnTo>
                  <a:lnTo>
                    <a:pt x="12" y="251"/>
                  </a:lnTo>
                  <a:lnTo>
                    <a:pt x="14" y="247"/>
                  </a:lnTo>
                  <a:lnTo>
                    <a:pt x="18" y="244"/>
                  </a:lnTo>
                  <a:lnTo>
                    <a:pt x="22" y="244"/>
                  </a:lnTo>
                  <a:lnTo>
                    <a:pt x="24" y="244"/>
                  </a:lnTo>
                  <a:lnTo>
                    <a:pt x="27" y="243"/>
                  </a:lnTo>
                  <a:lnTo>
                    <a:pt x="29" y="241"/>
                  </a:lnTo>
                  <a:lnTo>
                    <a:pt x="29" y="238"/>
                  </a:lnTo>
                  <a:lnTo>
                    <a:pt x="28" y="235"/>
                  </a:lnTo>
                  <a:lnTo>
                    <a:pt x="17" y="210"/>
                  </a:lnTo>
                  <a:lnTo>
                    <a:pt x="10" y="183"/>
                  </a:lnTo>
                  <a:lnTo>
                    <a:pt x="9" y="179"/>
                  </a:lnTo>
                  <a:lnTo>
                    <a:pt x="8" y="177"/>
                  </a:lnTo>
                  <a:lnTo>
                    <a:pt x="4" y="170"/>
                  </a:lnTo>
                  <a:lnTo>
                    <a:pt x="0" y="164"/>
                  </a:lnTo>
                  <a:lnTo>
                    <a:pt x="0" y="157"/>
                  </a:lnTo>
                  <a:lnTo>
                    <a:pt x="3" y="143"/>
                  </a:lnTo>
                  <a:lnTo>
                    <a:pt x="13" y="133"/>
                  </a:lnTo>
                  <a:lnTo>
                    <a:pt x="15" y="131"/>
                  </a:lnTo>
                  <a:lnTo>
                    <a:pt x="17" y="128"/>
                  </a:lnTo>
                  <a:lnTo>
                    <a:pt x="27" y="109"/>
                  </a:lnTo>
                  <a:lnTo>
                    <a:pt x="38" y="91"/>
                  </a:lnTo>
                  <a:lnTo>
                    <a:pt x="54" y="76"/>
                  </a:lnTo>
                  <a:lnTo>
                    <a:pt x="73" y="63"/>
                  </a:lnTo>
                  <a:lnTo>
                    <a:pt x="75" y="62"/>
                  </a:lnTo>
                  <a:lnTo>
                    <a:pt x="75" y="59"/>
                  </a:lnTo>
                  <a:lnTo>
                    <a:pt x="75" y="57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4" y="30"/>
                  </a:lnTo>
                  <a:lnTo>
                    <a:pt x="61" y="30"/>
                  </a:lnTo>
                  <a:lnTo>
                    <a:pt x="59" y="31"/>
                  </a:lnTo>
                  <a:lnTo>
                    <a:pt x="58" y="31"/>
                  </a:lnTo>
                  <a:lnTo>
                    <a:pt x="56" y="31"/>
                  </a:lnTo>
                  <a:lnTo>
                    <a:pt x="55" y="30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9" y="16"/>
                  </a:lnTo>
                  <a:lnTo>
                    <a:pt x="93" y="2"/>
                  </a:lnTo>
                  <a:lnTo>
                    <a:pt x="9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7" name="组 4"/>
          <p:cNvGrpSpPr/>
          <p:nvPr/>
        </p:nvGrpSpPr>
        <p:grpSpPr>
          <a:xfrm>
            <a:off x="651046" y="4108338"/>
            <a:ext cx="4116443" cy="1835261"/>
            <a:chOff x="1316018" y="3760860"/>
            <a:chExt cx="5006027" cy="2231869"/>
          </a:xfrm>
        </p:grpSpPr>
        <p:sp>
          <p:nvSpPr>
            <p:cNvPr id="58" name="圆角矩形 57"/>
            <p:cNvSpPr/>
            <p:nvPr/>
          </p:nvSpPr>
          <p:spPr>
            <a:xfrm>
              <a:off x="1316018" y="3795629"/>
              <a:ext cx="4754582" cy="2197100"/>
            </a:xfrm>
            <a:prstGeom prst="roundRect">
              <a:avLst/>
            </a:prstGeom>
            <a:solidFill>
              <a:srgbClr val="71CAE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193521" y="3760860"/>
              <a:ext cx="4128524" cy="9460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提供文献和资料检索方法演示</a:t>
              </a:r>
              <a:r>
                <a:rPr lang="zh-CN" altLang="en-US" sz="1600" b="1" kern="0" dirty="0" smtClean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，</a:t>
              </a:r>
              <a:endParaRPr lang="en-US" altLang="zh-CN" sz="1600" b="1" kern="0" dirty="0" smtClean="0">
                <a:solidFill>
                  <a:srgbClr val="FFFFFF"/>
                </a:solidFill>
                <a:latin typeface="Century Gothic" panose="020F0302020204030204"/>
                <a:ea typeface="微软雅黑"/>
                <a:cs typeface="+mn-ea"/>
                <a:sym typeface="+mn-lt"/>
              </a:endParaRPr>
            </a:p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1600" b="1" kern="0" dirty="0" smtClean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方便</a:t>
              </a:r>
              <a:r>
                <a:rPr lang="zh-CN" altLang="en-US" sz="1600" b="1" kern="0" dirty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学生找到所需要的资料；</a:t>
              </a:r>
            </a:p>
          </p:txBody>
        </p:sp>
        <p:sp>
          <p:nvSpPr>
            <p:cNvPr id="61" name="Freeform 463"/>
            <p:cNvSpPr>
              <a:spLocks noEditPoints="1"/>
            </p:cNvSpPr>
            <p:nvPr/>
          </p:nvSpPr>
          <p:spPr bwMode="auto">
            <a:xfrm>
              <a:off x="1463917" y="3992472"/>
              <a:ext cx="638649" cy="362424"/>
            </a:xfrm>
            <a:custGeom>
              <a:avLst/>
              <a:gdLst>
                <a:gd name="T0" fmla="*/ 250 w 326"/>
                <a:gd name="T1" fmla="*/ 94 h 185"/>
                <a:gd name="T2" fmla="*/ 253 w 326"/>
                <a:gd name="T3" fmla="*/ 98 h 185"/>
                <a:gd name="T4" fmla="*/ 249 w 326"/>
                <a:gd name="T5" fmla="*/ 148 h 185"/>
                <a:gd name="T6" fmla="*/ 225 w 326"/>
                <a:gd name="T7" fmla="*/ 163 h 185"/>
                <a:gd name="T8" fmla="*/ 185 w 326"/>
                <a:gd name="T9" fmla="*/ 171 h 185"/>
                <a:gd name="T10" fmla="*/ 142 w 326"/>
                <a:gd name="T11" fmla="*/ 171 h 185"/>
                <a:gd name="T12" fmla="*/ 102 w 326"/>
                <a:gd name="T13" fmla="*/ 163 h 185"/>
                <a:gd name="T14" fmla="*/ 78 w 326"/>
                <a:gd name="T15" fmla="*/ 148 h 185"/>
                <a:gd name="T16" fmla="*/ 74 w 326"/>
                <a:gd name="T17" fmla="*/ 99 h 185"/>
                <a:gd name="T18" fmla="*/ 76 w 326"/>
                <a:gd name="T19" fmla="*/ 94 h 185"/>
                <a:gd name="T20" fmla="*/ 82 w 326"/>
                <a:gd name="T21" fmla="*/ 94 h 185"/>
                <a:gd name="T22" fmla="*/ 163 w 326"/>
                <a:gd name="T23" fmla="*/ 126 h 185"/>
                <a:gd name="T24" fmla="*/ 245 w 326"/>
                <a:gd name="T25" fmla="*/ 93 h 185"/>
                <a:gd name="T26" fmla="*/ 163 w 326"/>
                <a:gd name="T27" fmla="*/ 0 h 185"/>
                <a:gd name="T28" fmla="*/ 322 w 326"/>
                <a:gd name="T29" fmla="*/ 46 h 185"/>
                <a:gd name="T30" fmla="*/ 326 w 326"/>
                <a:gd name="T31" fmla="*/ 50 h 185"/>
                <a:gd name="T32" fmla="*/ 324 w 326"/>
                <a:gd name="T33" fmla="*/ 53 h 185"/>
                <a:gd name="T34" fmla="*/ 168 w 326"/>
                <a:gd name="T35" fmla="*/ 120 h 185"/>
                <a:gd name="T36" fmla="*/ 157 w 326"/>
                <a:gd name="T37" fmla="*/ 120 h 185"/>
                <a:gd name="T38" fmla="*/ 42 w 326"/>
                <a:gd name="T39" fmla="*/ 72 h 185"/>
                <a:gd name="T40" fmla="*/ 39 w 326"/>
                <a:gd name="T41" fmla="*/ 75 h 185"/>
                <a:gd name="T42" fmla="*/ 39 w 326"/>
                <a:gd name="T43" fmla="*/ 110 h 185"/>
                <a:gd name="T44" fmla="*/ 42 w 326"/>
                <a:gd name="T45" fmla="*/ 110 h 185"/>
                <a:gd name="T46" fmla="*/ 45 w 326"/>
                <a:gd name="T47" fmla="*/ 110 h 185"/>
                <a:gd name="T48" fmla="*/ 46 w 326"/>
                <a:gd name="T49" fmla="*/ 112 h 185"/>
                <a:gd name="T50" fmla="*/ 46 w 326"/>
                <a:gd name="T51" fmla="*/ 116 h 185"/>
                <a:gd name="T52" fmla="*/ 45 w 326"/>
                <a:gd name="T53" fmla="*/ 122 h 185"/>
                <a:gd name="T54" fmla="*/ 46 w 326"/>
                <a:gd name="T55" fmla="*/ 124 h 185"/>
                <a:gd name="T56" fmla="*/ 46 w 326"/>
                <a:gd name="T57" fmla="*/ 126 h 185"/>
                <a:gd name="T58" fmla="*/ 45 w 326"/>
                <a:gd name="T59" fmla="*/ 127 h 185"/>
                <a:gd name="T60" fmla="*/ 52 w 326"/>
                <a:gd name="T61" fmla="*/ 149 h 185"/>
                <a:gd name="T62" fmla="*/ 50 w 326"/>
                <a:gd name="T63" fmla="*/ 171 h 185"/>
                <a:gd name="T64" fmla="*/ 42 w 326"/>
                <a:gd name="T65" fmla="*/ 181 h 185"/>
                <a:gd name="T66" fmla="*/ 42 w 326"/>
                <a:gd name="T67" fmla="*/ 175 h 185"/>
                <a:gd name="T68" fmla="*/ 42 w 326"/>
                <a:gd name="T69" fmla="*/ 171 h 185"/>
                <a:gd name="T70" fmla="*/ 41 w 326"/>
                <a:gd name="T71" fmla="*/ 172 h 185"/>
                <a:gd name="T72" fmla="*/ 39 w 326"/>
                <a:gd name="T73" fmla="*/ 179 h 185"/>
                <a:gd name="T74" fmla="*/ 36 w 326"/>
                <a:gd name="T75" fmla="*/ 185 h 185"/>
                <a:gd name="T76" fmla="*/ 34 w 326"/>
                <a:gd name="T77" fmla="*/ 185 h 185"/>
                <a:gd name="T78" fmla="*/ 33 w 326"/>
                <a:gd name="T79" fmla="*/ 170 h 185"/>
                <a:gd name="T80" fmla="*/ 32 w 326"/>
                <a:gd name="T81" fmla="*/ 167 h 185"/>
                <a:gd name="T82" fmla="*/ 32 w 326"/>
                <a:gd name="T83" fmla="*/ 171 h 185"/>
                <a:gd name="T84" fmla="*/ 30 w 326"/>
                <a:gd name="T85" fmla="*/ 179 h 185"/>
                <a:gd name="T86" fmla="*/ 30 w 326"/>
                <a:gd name="T87" fmla="*/ 179 h 185"/>
                <a:gd name="T88" fmla="*/ 29 w 326"/>
                <a:gd name="T89" fmla="*/ 172 h 185"/>
                <a:gd name="T90" fmla="*/ 28 w 326"/>
                <a:gd name="T91" fmla="*/ 172 h 185"/>
                <a:gd name="T92" fmla="*/ 28 w 326"/>
                <a:gd name="T93" fmla="*/ 180 h 185"/>
                <a:gd name="T94" fmla="*/ 28 w 326"/>
                <a:gd name="T95" fmla="*/ 181 h 185"/>
                <a:gd name="T96" fmla="*/ 16 w 326"/>
                <a:gd name="T97" fmla="*/ 157 h 185"/>
                <a:gd name="T98" fmla="*/ 25 w 326"/>
                <a:gd name="T99" fmla="*/ 127 h 185"/>
                <a:gd name="T100" fmla="*/ 24 w 326"/>
                <a:gd name="T101" fmla="*/ 126 h 185"/>
                <a:gd name="T102" fmla="*/ 24 w 326"/>
                <a:gd name="T103" fmla="*/ 122 h 185"/>
                <a:gd name="T104" fmla="*/ 27 w 326"/>
                <a:gd name="T105" fmla="*/ 121 h 185"/>
                <a:gd name="T106" fmla="*/ 25 w 326"/>
                <a:gd name="T107" fmla="*/ 116 h 185"/>
                <a:gd name="T108" fmla="*/ 25 w 326"/>
                <a:gd name="T109" fmla="*/ 112 h 185"/>
                <a:gd name="T110" fmla="*/ 28 w 326"/>
                <a:gd name="T111" fmla="*/ 108 h 185"/>
                <a:gd name="T112" fmla="*/ 30 w 326"/>
                <a:gd name="T113" fmla="*/ 110 h 185"/>
                <a:gd name="T114" fmla="*/ 33 w 326"/>
                <a:gd name="T115" fmla="*/ 108 h 185"/>
                <a:gd name="T116" fmla="*/ 32 w 326"/>
                <a:gd name="T117" fmla="*/ 67 h 185"/>
                <a:gd name="T118" fmla="*/ 2 w 326"/>
                <a:gd name="T119" fmla="*/ 55 h 185"/>
                <a:gd name="T120" fmla="*/ 0 w 326"/>
                <a:gd name="T121" fmla="*/ 52 h 185"/>
                <a:gd name="T122" fmla="*/ 1 w 326"/>
                <a:gd name="T123" fmla="*/ 47 h 185"/>
                <a:gd name="T124" fmla="*/ 159 w 326"/>
                <a:gd name="T12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6" h="185">
                  <a:moveTo>
                    <a:pt x="248" y="93"/>
                  </a:moveTo>
                  <a:lnTo>
                    <a:pt x="250" y="94"/>
                  </a:lnTo>
                  <a:lnTo>
                    <a:pt x="251" y="95"/>
                  </a:lnTo>
                  <a:lnTo>
                    <a:pt x="253" y="98"/>
                  </a:lnTo>
                  <a:lnTo>
                    <a:pt x="253" y="138"/>
                  </a:lnTo>
                  <a:lnTo>
                    <a:pt x="249" y="148"/>
                  </a:lnTo>
                  <a:lnTo>
                    <a:pt x="239" y="157"/>
                  </a:lnTo>
                  <a:lnTo>
                    <a:pt x="225" y="163"/>
                  </a:lnTo>
                  <a:lnTo>
                    <a:pt x="207" y="168"/>
                  </a:lnTo>
                  <a:lnTo>
                    <a:pt x="185" y="171"/>
                  </a:lnTo>
                  <a:lnTo>
                    <a:pt x="163" y="172"/>
                  </a:lnTo>
                  <a:lnTo>
                    <a:pt x="142" y="171"/>
                  </a:lnTo>
                  <a:lnTo>
                    <a:pt x="120" y="168"/>
                  </a:lnTo>
                  <a:lnTo>
                    <a:pt x="102" y="163"/>
                  </a:lnTo>
                  <a:lnTo>
                    <a:pt x="87" y="157"/>
                  </a:lnTo>
                  <a:lnTo>
                    <a:pt x="78" y="148"/>
                  </a:lnTo>
                  <a:lnTo>
                    <a:pt x="74" y="138"/>
                  </a:lnTo>
                  <a:lnTo>
                    <a:pt x="74" y="99"/>
                  </a:lnTo>
                  <a:lnTo>
                    <a:pt x="75" y="97"/>
                  </a:lnTo>
                  <a:lnTo>
                    <a:pt x="76" y="94"/>
                  </a:lnTo>
                  <a:lnTo>
                    <a:pt x="79" y="93"/>
                  </a:lnTo>
                  <a:lnTo>
                    <a:pt x="82" y="94"/>
                  </a:lnTo>
                  <a:lnTo>
                    <a:pt x="158" y="125"/>
                  </a:lnTo>
                  <a:lnTo>
                    <a:pt x="163" y="126"/>
                  </a:lnTo>
                  <a:lnTo>
                    <a:pt x="168" y="125"/>
                  </a:lnTo>
                  <a:lnTo>
                    <a:pt x="245" y="93"/>
                  </a:lnTo>
                  <a:lnTo>
                    <a:pt x="248" y="93"/>
                  </a:lnTo>
                  <a:close/>
                  <a:moveTo>
                    <a:pt x="163" y="0"/>
                  </a:moveTo>
                  <a:lnTo>
                    <a:pt x="167" y="0"/>
                  </a:lnTo>
                  <a:lnTo>
                    <a:pt x="322" y="46"/>
                  </a:lnTo>
                  <a:lnTo>
                    <a:pt x="324" y="47"/>
                  </a:lnTo>
                  <a:lnTo>
                    <a:pt x="326" y="50"/>
                  </a:lnTo>
                  <a:lnTo>
                    <a:pt x="326" y="52"/>
                  </a:lnTo>
                  <a:lnTo>
                    <a:pt x="324" y="53"/>
                  </a:lnTo>
                  <a:lnTo>
                    <a:pt x="323" y="55"/>
                  </a:lnTo>
                  <a:lnTo>
                    <a:pt x="168" y="120"/>
                  </a:lnTo>
                  <a:lnTo>
                    <a:pt x="163" y="121"/>
                  </a:lnTo>
                  <a:lnTo>
                    <a:pt x="157" y="120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110"/>
                  </a:lnTo>
                  <a:lnTo>
                    <a:pt x="39" y="110"/>
                  </a:lnTo>
                  <a:lnTo>
                    <a:pt x="41" y="111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6" y="112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20"/>
                  </a:lnTo>
                  <a:lnTo>
                    <a:pt x="45" y="122"/>
                  </a:lnTo>
                  <a:lnTo>
                    <a:pt x="45" y="124"/>
                  </a:lnTo>
                  <a:lnTo>
                    <a:pt x="46" y="124"/>
                  </a:lnTo>
                  <a:lnTo>
                    <a:pt x="47" y="125"/>
                  </a:lnTo>
                  <a:lnTo>
                    <a:pt x="46" y="126"/>
                  </a:lnTo>
                  <a:lnTo>
                    <a:pt x="45" y="127"/>
                  </a:lnTo>
                  <a:lnTo>
                    <a:pt x="45" y="127"/>
                  </a:lnTo>
                  <a:lnTo>
                    <a:pt x="50" y="138"/>
                  </a:lnTo>
                  <a:lnTo>
                    <a:pt x="52" y="149"/>
                  </a:lnTo>
                  <a:lnTo>
                    <a:pt x="52" y="161"/>
                  </a:lnTo>
                  <a:lnTo>
                    <a:pt x="50" y="171"/>
                  </a:lnTo>
                  <a:lnTo>
                    <a:pt x="42" y="180"/>
                  </a:lnTo>
                  <a:lnTo>
                    <a:pt x="42" y="181"/>
                  </a:lnTo>
                  <a:lnTo>
                    <a:pt x="42" y="180"/>
                  </a:lnTo>
                  <a:lnTo>
                    <a:pt x="42" y="175"/>
                  </a:lnTo>
                  <a:lnTo>
                    <a:pt x="42" y="172"/>
                  </a:lnTo>
                  <a:lnTo>
                    <a:pt x="42" y="171"/>
                  </a:lnTo>
                  <a:lnTo>
                    <a:pt x="42" y="171"/>
                  </a:lnTo>
                  <a:lnTo>
                    <a:pt x="41" y="172"/>
                  </a:lnTo>
                  <a:lnTo>
                    <a:pt x="41" y="175"/>
                  </a:lnTo>
                  <a:lnTo>
                    <a:pt x="39" y="179"/>
                  </a:lnTo>
                  <a:lnTo>
                    <a:pt x="37" y="182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3" y="173"/>
                  </a:lnTo>
                  <a:lnTo>
                    <a:pt x="33" y="170"/>
                  </a:lnTo>
                  <a:lnTo>
                    <a:pt x="33" y="168"/>
                  </a:lnTo>
                  <a:lnTo>
                    <a:pt x="32" y="167"/>
                  </a:lnTo>
                  <a:lnTo>
                    <a:pt x="32" y="168"/>
                  </a:lnTo>
                  <a:lnTo>
                    <a:pt x="32" y="171"/>
                  </a:lnTo>
                  <a:lnTo>
                    <a:pt x="32" y="179"/>
                  </a:lnTo>
                  <a:lnTo>
                    <a:pt x="30" y="179"/>
                  </a:lnTo>
                  <a:lnTo>
                    <a:pt x="30" y="180"/>
                  </a:lnTo>
                  <a:lnTo>
                    <a:pt x="30" y="179"/>
                  </a:lnTo>
                  <a:lnTo>
                    <a:pt x="29" y="175"/>
                  </a:lnTo>
                  <a:lnTo>
                    <a:pt x="29" y="172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8" y="175"/>
                  </a:lnTo>
                  <a:lnTo>
                    <a:pt x="28" y="180"/>
                  </a:lnTo>
                  <a:lnTo>
                    <a:pt x="28" y="181"/>
                  </a:lnTo>
                  <a:lnTo>
                    <a:pt x="28" y="181"/>
                  </a:lnTo>
                  <a:lnTo>
                    <a:pt x="19" y="170"/>
                  </a:lnTo>
                  <a:lnTo>
                    <a:pt x="16" y="157"/>
                  </a:lnTo>
                  <a:lnTo>
                    <a:pt x="19" y="141"/>
                  </a:lnTo>
                  <a:lnTo>
                    <a:pt x="25" y="127"/>
                  </a:lnTo>
                  <a:lnTo>
                    <a:pt x="25" y="126"/>
                  </a:lnTo>
                  <a:lnTo>
                    <a:pt x="24" y="126"/>
                  </a:lnTo>
                  <a:lnTo>
                    <a:pt x="24" y="124"/>
                  </a:lnTo>
                  <a:lnTo>
                    <a:pt x="24" y="122"/>
                  </a:lnTo>
                  <a:lnTo>
                    <a:pt x="25" y="122"/>
                  </a:lnTo>
                  <a:lnTo>
                    <a:pt x="27" y="121"/>
                  </a:lnTo>
                  <a:lnTo>
                    <a:pt x="25" y="118"/>
                  </a:lnTo>
                  <a:lnTo>
                    <a:pt x="25" y="116"/>
                  </a:lnTo>
                  <a:lnTo>
                    <a:pt x="25" y="113"/>
                  </a:lnTo>
                  <a:lnTo>
                    <a:pt x="25" y="112"/>
                  </a:lnTo>
                  <a:lnTo>
                    <a:pt x="27" y="110"/>
                  </a:lnTo>
                  <a:lnTo>
                    <a:pt x="28" y="108"/>
                  </a:lnTo>
                  <a:lnTo>
                    <a:pt x="30" y="108"/>
                  </a:lnTo>
                  <a:lnTo>
                    <a:pt x="30" y="110"/>
                  </a:lnTo>
                  <a:lnTo>
                    <a:pt x="32" y="108"/>
                  </a:lnTo>
                  <a:lnTo>
                    <a:pt x="33" y="108"/>
                  </a:lnTo>
                  <a:lnTo>
                    <a:pt x="33" y="70"/>
                  </a:lnTo>
                  <a:lnTo>
                    <a:pt x="32" y="67"/>
                  </a:lnTo>
                  <a:lnTo>
                    <a:pt x="30" y="66"/>
                  </a:lnTo>
                  <a:lnTo>
                    <a:pt x="2" y="55"/>
                  </a:lnTo>
                  <a:lnTo>
                    <a:pt x="1" y="53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4" y="46"/>
                  </a:lnTo>
                  <a:lnTo>
                    <a:pt x="159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26" y="2677288"/>
            <a:ext cx="2423288" cy="1077240"/>
          </a:xfrm>
          <a:prstGeom prst="roundRect">
            <a:avLst/>
          </a:prstGeom>
        </p:spPr>
      </p:pic>
      <p:pic>
        <p:nvPicPr>
          <p:cNvPr id="1026" name="Picture 2" descr="web of knowledge 的图像结果"/>
          <p:cNvPicPr>
            <a:picLocks noChangeAspect="1" noChangeArrowheads="1"/>
          </p:cNvPicPr>
          <p:nvPr/>
        </p:nvPicPr>
        <p:blipFill>
          <a:blip r:embed="rId4">
            <a:lum contrast="2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53" y="4844307"/>
            <a:ext cx="965281" cy="965281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中科院情报文献中心 的图像结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926" y="4844548"/>
            <a:ext cx="1286400" cy="964800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PT优化大师 的图像结果"/>
          <p:cNvPicPr>
            <a:picLocks noChangeAspect="1" noChangeArrowheads="1"/>
          </p:cNvPicPr>
          <p:nvPr/>
        </p:nvPicPr>
        <p:blipFill rotWithShape="1">
          <a:blip r:embed="rId6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21" b="35555"/>
          <a:stretch/>
        </p:blipFill>
        <p:spPr bwMode="auto">
          <a:xfrm>
            <a:off x="5128033" y="4873505"/>
            <a:ext cx="2570011" cy="964800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6787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 flipH="1">
            <a:off x="5794375" y="5186906"/>
            <a:ext cx="5354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综合测评</a:t>
            </a:r>
            <a:endParaRPr lang="en-US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Arc 5"/>
          <p:cNvSpPr>
            <a:spLocks/>
          </p:cNvSpPr>
          <p:nvPr/>
        </p:nvSpPr>
        <p:spPr bwMode="gray">
          <a:xfrm rot="-5624678">
            <a:off x="2517358" y="2365613"/>
            <a:ext cx="1536700" cy="4057650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33380" y="39705"/>
                </a:moveTo>
                <a:cubicBezTo>
                  <a:pt x="29874" y="41985"/>
                  <a:pt x="2578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520"/>
                  <a:pt x="41520" y="31293"/>
                  <a:pt x="38438" y="35129"/>
                </a:cubicBezTo>
              </a:path>
              <a:path w="43200" h="43200" stroke="0" extrusionOk="0">
                <a:moveTo>
                  <a:pt x="33380" y="39705"/>
                </a:moveTo>
                <a:cubicBezTo>
                  <a:pt x="29874" y="41985"/>
                  <a:pt x="2578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520"/>
                  <a:pt x="41520" y="31293"/>
                  <a:pt x="38438" y="35129"/>
                </a:cubicBezTo>
                <a:lnTo>
                  <a:pt x="21600" y="21600"/>
                </a:lnTo>
                <a:lnTo>
                  <a:pt x="33380" y="39705"/>
                </a:lnTo>
                <a:close/>
              </a:path>
            </a:pathLst>
          </a:custGeom>
          <a:solidFill>
            <a:srgbClr val="D25500"/>
          </a:solidFill>
          <a:ln w="38100">
            <a:noFill/>
            <a:round/>
            <a:headEnd/>
            <a:tailEnd type="arrow" w="med" len="med"/>
          </a:ln>
        </p:spPr>
        <p:txBody>
          <a:bodyPr vert="eaVert" wrap="none" anchor="ctr"/>
          <a:lstStyle/>
          <a:p>
            <a:endParaRPr lang="zh-CN" altLang="en-US">
              <a:cs typeface="等线"/>
            </a:endParaRPr>
          </a:p>
        </p:txBody>
      </p:sp>
      <p:sp>
        <p:nvSpPr>
          <p:cNvPr id="8" name="Arc 6"/>
          <p:cNvSpPr>
            <a:spLocks/>
          </p:cNvSpPr>
          <p:nvPr/>
        </p:nvSpPr>
        <p:spPr bwMode="gray">
          <a:xfrm rot="-5400000">
            <a:off x="2641600" y="2223837"/>
            <a:ext cx="1379538" cy="39036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8692" y="42002"/>
                </a:moveTo>
                <a:cubicBezTo>
                  <a:pt x="26411" y="42795"/>
                  <a:pt x="2401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</a:path>
              <a:path w="43200" h="43200" stroke="0" extrusionOk="0">
                <a:moveTo>
                  <a:pt x="28692" y="42002"/>
                </a:moveTo>
                <a:cubicBezTo>
                  <a:pt x="26411" y="42795"/>
                  <a:pt x="2401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  <a:lnTo>
                  <a:pt x="21600" y="21600"/>
                </a:lnTo>
                <a:lnTo>
                  <a:pt x="28692" y="42002"/>
                </a:lnTo>
                <a:close/>
              </a:path>
            </a:pathLst>
          </a:custGeom>
          <a:gradFill rotWithShape="1">
            <a:gsLst>
              <a:gs pos="0">
                <a:srgbClr val="0099CC"/>
              </a:gs>
              <a:gs pos="100000">
                <a:srgbClr val="93D4E9"/>
              </a:gs>
            </a:gsLst>
            <a:lin ang="2700000" scaled="1"/>
          </a:gradFill>
          <a:ln w="38100">
            <a:noFill/>
            <a:round/>
            <a:headEnd/>
            <a:tailEnd type="arrow" w="med" len="med"/>
          </a:ln>
        </p:spPr>
        <p:txBody>
          <a:bodyPr vert="eaVert" wrap="none" anchor="ctr"/>
          <a:lstStyle/>
          <a:p>
            <a:endParaRPr lang="zh-CN" altLang="en-US">
              <a:cs typeface="等线"/>
            </a:endParaRPr>
          </a:p>
        </p:txBody>
      </p:sp>
      <p:sp>
        <p:nvSpPr>
          <p:cNvPr id="9" name="Arc 8"/>
          <p:cNvSpPr>
            <a:spLocks/>
          </p:cNvSpPr>
          <p:nvPr/>
        </p:nvSpPr>
        <p:spPr bwMode="gray">
          <a:xfrm rot="-5807869">
            <a:off x="2528093" y="2348456"/>
            <a:ext cx="1509713" cy="3848100"/>
          </a:xfrm>
          <a:custGeom>
            <a:avLst/>
            <a:gdLst>
              <a:gd name="T0" fmla="*/ 2147483647 w 43200"/>
              <a:gd name="T1" fmla="*/ 2147483647 h 40803"/>
              <a:gd name="T2" fmla="*/ 2147483647 w 43200"/>
              <a:gd name="T3" fmla="*/ 2147483647 h 40803"/>
              <a:gd name="T4" fmla="*/ 2147483647 w 43200"/>
              <a:gd name="T5" fmla="*/ 2147483647 h 40803"/>
              <a:gd name="T6" fmla="*/ 0 60000 65536"/>
              <a:gd name="T7" fmla="*/ 0 60000 65536"/>
              <a:gd name="T8" fmla="*/ 0 60000 65536"/>
              <a:gd name="T9" fmla="*/ 0 w 43200"/>
              <a:gd name="T10" fmla="*/ 0 h 40803"/>
              <a:gd name="T11" fmla="*/ 43200 w 43200"/>
              <a:gd name="T12" fmla="*/ 40803 h 40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0803" fill="none" extrusionOk="0">
                <a:moveTo>
                  <a:pt x="6942" y="37466"/>
                </a:moveTo>
                <a:cubicBezTo>
                  <a:pt x="2516" y="33377"/>
                  <a:pt x="0" y="2762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</a:path>
              <a:path w="43200" h="40803" stroke="0" extrusionOk="0">
                <a:moveTo>
                  <a:pt x="6942" y="37466"/>
                </a:moveTo>
                <a:cubicBezTo>
                  <a:pt x="2516" y="33377"/>
                  <a:pt x="0" y="2762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  <a:lnTo>
                  <a:pt x="21600" y="21600"/>
                </a:lnTo>
                <a:lnTo>
                  <a:pt x="6942" y="37466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FFC198"/>
              </a:gs>
            </a:gsLst>
            <a:lin ang="0" scaled="1"/>
          </a:gradFill>
          <a:ln w="38100">
            <a:noFill/>
            <a:round/>
            <a:headEnd/>
            <a:tailEnd type="arrow" w="med" len="med"/>
          </a:ln>
        </p:spPr>
        <p:txBody>
          <a:bodyPr vert="eaVert" wrap="none" anchor="ctr"/>
          <a:lstStyle/>
          <a:p>
            <a:endParaRPr lang="zh-CN" altLang="en-US">
              <a:cs typeface="等线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392613" y="4143124"/>
            <a:ext cx="696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1C1C1C"/>
                </a:solidFill>
                <a:cs typeface="等线"/>
              </a:rPr>
              <a:t>10%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946650" y="4527299"/>
            <a:ext cx="0" cy="115888"/>
          </a:xfrm>
          <a:prstGeom prst="line">
            <a:avLst/>
          </a:prstGeom>
          <a:noFill/>
          <a:ln w="9525">
            <a:solidFill>
              <a:srgbClr val="1C1C1C">
                <a:alpha val="39999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4532313" y="4786062"/>
            <a:ext cx="0" cy="69850"/>
          </a:xfrm>
          <a:prstGeom prst="line">
            <a:avLst/>
          </a:prstGeom>
          <a:noFill/>
          <a:ln w="9525">
            <a:solidFill>
              <a:srgbClr val="1C1C1C">
                <a:alpha val="39999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rc 14"/>
          <p:cNvSpPr>
            <a:spLocks/>
          </p:cNvSpPr>
          <p:nvPr/>
        </p:nvSpPr>
        <p:spPr bwMode="gray">
          <a:xfrm rot="-5400000">
            <a:off x="2393950" y="2021395"/>
            <a:ext cx="1695450" cy="4532312"/>
          </a:xfrm>
          <a:custGeom>
            <a:avLst/>
            <a:gdLst>
              <a:gd name="T0" fmla="*/ 0 w 39716"/>
              <a:gd name="T1" fmla="*/ 2147483647 h 41573"/>
              <a:gd name="T2" fmla="*/ 2147483647 w 39716"/>
              <a:gd name="T3" fmla="*/ 2147483647 h 41573"/>
              <a:gd name="T4" fmla="*/ 2147483647 w 39716"/>
              <a:gd name="T5" fmla="*/ 2147483647 h 41573"/>
              <a:gd name="T6" fmla="*/ 0 60000 65536"/>
              <a:gd name="T7" fmla="*/ 0 60000 65536"/>
              <a:gd name="T8" fmla="*/ 0 60000 65536"/>
              <a:gd name="T9" fmla="*/ 0 w 39716"/>
              <a:gd name="T10" fmla="*/ 0 h 41573"/>
              <a:gd name="T11" fmla="*/ 39716 w 39716"/>
              <a:gd name="T12" fmla="*/ 41573 h 415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716" h="41573" fill="none" extrusionOk="0">
                <a:moveTo>
                  <a:pt x="-1" y="9836"/>
                </a:moveTo>
                <a:cubicBezTo>
                  <a:pt x="3983" y="3702"/>
                  <a:pt x="10801" y="-1"/>
                  <a:pt x="18116" y="0"/>
                </a:cubicBezTo>
                <a:cubicBezTo>
                  <a:pt x="30045" y="0"/>
                  <a:pt x="39716" y="9670"/>
                  <a:pt x="39716" y="21600"/>
                </a:cubicBezTo>
                <a:cubicBezTo>
                  <a:pt x="39716" y="30353"/>
                  <a:pt x="34433" y="38241"/>
                  <a:pt x="26339" y="41573"/>
                </a:cubicBezTo>
              </a:path>
              <a:path w="39716" h="41573" stroke="0" extrusionOk="0">
                <a:moveTo>
                  <a:pt x="-1" y="9836"/>
                </a:moveTo>
                <a:cubicBezTo>
                  <a:pt x="3983" y="3702"/>
                  <a:pt x="10801" y="-1"/>
                  <a:pt x="18116" y="0"/>
                </a:cubicBezTo>
                <a:cubicBezTo>
                  <a:pt x="30045" y="0"/>
                  <a:pt x="39716" y="9670"/>
                  <a:pt x="39716" y="21600"/>
                </a:cubicBezTo>
                <a:cubicBezTo>
                  <a:pt x="39716" y="30353"/>
                  <a:pt x="34433" y="38241"/>
                  <a:pt x="26339" y="41573"/>
                </a:cubicBezTo>
                <a:lnTo>
                  <a:pt x="18116" y="21600"/>
                </a:lnTo>
                <a:lnTo>
                  <a:pt x="-1" y="9836"/>
                </a:lnTo>
                <a:close/>
              </a:path>
            </a:pathLst>
          </a:custGeom>
          <a:gradFill rotWithShape="1">
            <a:gsLst>
              <a:gs pos="0">
                <a:srgbClr val="004242"/>
              </a:gs>
              <a:gs pos="100000">
                <a:srgbClr val="008080"/>
              </a:gs>
            </a:gsLst>
            <a:lin ang="5400000" scaled="1"/>
          </a:gradFill>
          <a:ln w="38100">
            <a:noFill/>
            <a:round/>
            <a:headEnd/>
            <a:tailEnd type="arrow" w="med" len="med"/>
          </a:ln>
        </p:spPr>
        <p:txBody>
          <a:bodyPr vert="eaVert" wrap="none" anchor="ctr"/>
          <a:lstStyle/>
          <a:p>
            <a:endParaRPr lang="zh-CN" altLang="en-US">
              <a:cs typeface="等线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gray">
          <a:xfrm>
            <a:off x="5248275" y="3736724"/>
            <a:ext cx="223838" cy="295275"/>
          </a:xfrm>
          <a:custGeom>
            <a:avLst/>
            <a:gdLst>
              <a:gd name="T0" fmla="*/ 2147483647 w 141"/>
              <a:gd name="T1" fmla="*/ 2147483647 h 186"/>
              <a:gd name="T2" fmla="*/ 2147483647 w 141"/>
              <a:gd name="T3" fmla="*/ 2147483647 h 186"/>
              <a:gd name="T4" fmla="*/ 2147483647 w 141"/>
              <a:gd name="T5" fmla="*/ 2147483647 h 186"/>
              <a:gd name="T6" fmla="*/ 0 w 141"/>
              <a:gd name="T7" fmla="*/ 0 h 186"/>
              <a:gd name="T8" fmla="*/ 2147483647 w 141"/>
              <a:gd name="T9" fmla="*/ 2147483647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"/>
              <a:gd name="T16" fmla="*/ 0 h 186"/>
              <a:gd name="T17" fmla="*/ 141 w 141"/>
              <a:gd name="T18" fmla="*/ 186 h 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" h="186">
                <a:moveTo>
                  <a:pt x="133" y="72"/>
                </a:moveTo>
                <a:lnTo>
                  <a:pt x="141" y="161"/>
                </a:lnTo>
                <a:lnTo>
                  <a:pt x="15" y="186"/>
                </a:lnTo>
                <a:lnTo>
                  <a:pt x="0" y="0"/>
                </a:lnTo>
                <a:lnTo>
                  <a:pt x="133" y="72"/>
                </a:lnTo>
                <a:close/>
              </a:path>
            </a:pathLst>
          </a:custGeom>
          <a:solidFill>
            <a:srgbClr val="0066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cs typeface="等线"/>
            </a:endParaRPr>
          </a:p>
        </p:txBody>
      </p:sp>
      <p:sp>
        <p:nvSpPr>
          <p:cNvPr id="15" name="Arc 16"/>
          <p:cNvSpPr>
            <a:spLocks/>
          </p:cNvSpPr>
          <p:nvPr/>
        </p:nvSpPr>
        <p:spPr bwMode="gray">
          <a:xfrm rot="-5400000">
            <a:off x="2374106" y="1902368"/>
            <a:ext cx="1693863" cy="4537075"/>
          </a:xfrm>
          <a:custGeom>
            <a:avLst/>
            <a:gdLst>
              <a:gd name="T0" fmla="*/ 0 w 39655"/>
              <a:gd name="T1" fmla="*/ 2147483647 h 41573"/>
              <a:gd name="T2" fmla="*/ 2147483647 w 39655"/>
              <a:gd name="T3" fmla="*/ 2147483647 h 41573"/>
              <a:gd name="T4" fmla="*/ 2147483647 w 39655"/>
              <a:gd name="T5" fmla="*/ 2147483647 h 41573"/>
              <a:gd name="T6" fmla="*/ 0 60000 65536"/>
              <a:gd name="T7" fmla="*/ 0 60000 65536"/>
              <a:gd name="T8" fmla="*/ 0 60000 65536"/>
              <a:gd name="T9" fmla="*/ 0 w 39655"/>
              <a:gd name="T10" fmla="*/ 0 h 41573"/>
              <a:gd name="T11" fmla="*/ 39655 w 39655"/>
              <a:gd name="T12" fmla="*/ 41573 h 415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55" h="41573" fill="none" extrusionOk="0">
                <a:moveTo>
                  <a:pt x="0" y="9743"/>
                </a:moveTo>
                <a:cubicBezTo>
                  <a:pt x="3993" y="3662"/>
                  <a:pt x="10779" y="-1"/>
                  <a:pt x="18055" y="0"/>
                </a:cubicBezTo>
                <a:cubicBezTo>
                  <a:pt x="29984" y="0"/>
                  <a:pt x="39655" y="9670"/>
                  <a:pt x="39655" y="21600"/>
                </a:cubicBezTo>
                <a:cubicBezTo>
                  <a:pt x="39655" y="30353"/>
                  <a:pt x="34372" y="38241"/>
                  <a:pt x="26278" y="41573"/>
                </a:cubicBezTo>
              </a:path>
              <a:path w="39655" h="41573" stroke="0" extrusionOk="0">
                <a:moveTo>
                  <a:pt x="0" y="9743"/>
                </a:moveTo>
                <a:cubicBezTo>
                  <a:pt x="3993" y="3662"/>
                  <a:pt x="10779" y="-1"/>
                  <a:pt x="18055" y="0"/>
                </a:cubicBezTo>
                <a:cubicBezTo>
                  <a:pt x="29984" y="0"/>
                  <a:pt x="39655" y="9670"/>
                  <a:pt x="39655" y="21600"/>
                </a:cubicBezTo>
                <a:cubicBezTo>
                  <a:pt x="39655" y="30353"/>
                  <a:pt x="34372" y="38241"/>
                  <a:pt x="26278" y="41573"/>
                </a:cubicBezTo>
                <a:lnTo>
                  <a:pt x="18055" y="21600"/>
                </a:lnTo>
                <a:lnTo>
                  <a:pt x="0" y="9743"/>
                </a:lnTo>
                <a:close/>
              </a:path>
            </a:pathLst>
          </a:custGeom>
          <a:gradFill rotWithShape="1">
            <a:gsLst>
              <a:gs pos="0">
                <a:srgbClr val="00A29E"/>
              </a:gs>
              <a:gs pos="100000">
                <a:srgbClr val="99DAD8"/>
              </a:gs>
            </a:gsLst>
            <a:lin ang="5400000" scaled="1"/>
          </a:gradFill>
          <a:ln w="19050">
            <a:noFill/>
            <a:round/>
            <a:headEnd type="triangle" w="med" len="med"/>
            <a:tailEnd/>
          </a:ln>
        </p:spPr>
        <p:txBody>
          <a:bodyPr vert="eaVert" wrap="none" anchor="ctr"/>
          <a:lstStyle/>
          <a:p>
            <a:endParaRPr lang="zh-CN" altLang="en-US">
              <a:cs typeface="等线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784475" y="3508124"/>
            <a:ext cx="936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cs typeface="等线"/>
              </a:rPr>
              <a:t>60%</a:t>
            </a:r>
          </a:p>
        </p:txBody>
      </p:sp>
      <p:cxnSp>
        <p:nvCxnSpPr>
          <p:cNvPr id="17" name="AutoShape 18"/>
          <p:cNvCxnSpPr>
            <a:cxnSpLocks noChangeShapeType="1"/>
          </p:cNvCxnSpPr>
          <p:nvPr/>
        </p:nvCxnSpPr>
        <p:spPr bwMode="auto">
          <a:xfrm rot="10800000" flipV="1">
            <a:off x="3721100" y="3066799"/>
            <a:ext cx="2416175" cy="6397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</p:spPr>
      </p:cxnSp>
      <p:cxnSp>
        <p:nvCxnSpPr>
          <p:cNvPr id="18" name="AutoShape 19"/>
          <p:cNvCxnSpPr>
            <a:cxnSpLocks noChangeShapeType="1"/>
          </p:cNvCxnSpPr>
          <p:nvPr/>
        </p:nvCxnSpPr>
        <p:spPr bwMode="auto">
          <a:xfrm rot="10800000">
            <a:off x="5059363" y="4278062"/>
            <a:ext cx="1225550" cy="182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</p:spPr>
      </p:cxn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187700" y="4490787"/>
            <a:ext cx="6635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1C1C1C"/>
                </a:solidFill>
                <a:cs typeface="等线"/>
              </a:rPr>
              <a:t>30%</a:t>
            </a: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gray">
          <a:xfrm>
            <a:off x="6202927" y="4287551"/>
            <a:ext cx="2028825" cy="423863"/>
          </a:xfrm>
          <a:prstGeom prst="rect">
            <a:avLst/>
          </a:prstGeom>
          <a:gradFill rotWithShape="1">
            <a:gsLst>
              <a:gs pos="0">
                <a:srgbClr val="0099CC"/>
              </a:gs>
              <a:gs pos="100000">
                <a:srgbClr val="0079A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>
                <a:solidFill>
                  <a:schemeClr val="bg1"/>
                </a:solidFill>
                <a:ea typeface="微软雅黑" pitchFamily="34" charset="-122"/>
              </a:rPr>
              <a:t>考勤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gray">
          <a:xfrm>
            <a:off x="6137275" y="2877887"/>
            <a:ext cx="2028825" cy="423862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>
                <a:solidFill>
                  <a:schemeClr val="bg1"/>
                </a:solidFill>
                <a:ea typeface="微软雅黑" pitchFamily="34" charset="-122"/>
              </a:rPr>
              <a:t>同学成绩评定</a:t>
            </a:r>
          </a:p>
        </p:txBody>
      </p:sp>
      <p:cxnSp>
        <p:nvCxnSpPr>
          <p:cNvPr id="24" name="AutoShape 34"/>
          <p:cNvCxnSpPr>
            <a:cxnSpLocks noChangeShapeType="1"/>
          </p:cNvCxnSpPr>
          <p:nvPr/>
        </p:nvCxnSpPr>
        <p:spPr bwMode="auto">
          <a:xfrm rot="-5400000">
            <a:off x="2511425" y="5276599"/>
            <a:ext cx="1203325" cy="257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</p:spPr>
      </p:cxnSp>
      <p:sp>
        <p:nvSpPr>
          <p:cNvPr id="25" name="Rectangle 68"/>
          <p:cNvSpPr>
            <a:spLocks noChangeArrowheads="1"/>
          </p:cNvSpPr>
          <p:nvPr/>
        </p:nvSpPr>
        <p:spPr bwMode="gray">
          <a:xfrm>
            <a:off x="1204913" y="4044699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ea typeface="微软雅黑" pitchFamily="34" charset="-122"/>
              </a:rPr>
              <a:t>成绩（百分制）</a:t>
            </a:r>
          </a:p>
        </p:txBody>
      </p:sp>
      <p:sp>
        <p:nvSpPr>
          <p:cNvPr id="26" name="Rectangle 103"/>
          <p:cNvSpPr>
            <a:spLocks noChangeArrowheads="1"/>
          </p:cNvSpPr>
          <p:nvPr/>
        </p:nvSpPr>
        <p:spPr bwMode="gray">
          <a:xfrm>
            <a:off x="1349375" y="5666038"/>
            <a:ext cx="2028825" cy="423862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C950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>
                <a:solidFill>
                  <a:schemeClr val="bg1"/>
                </a:solidFill>
                <a:ea typeface="微软雅黑" pitchFamily="34" charset="-122"/>
              </a:rPr>
              <a:t>结课报告</a:t>
            </a:r>
            <a:endParaRPr lang="zh-CN" altLang="en-US" b="1">
              <a:solidFill>
                <a:schemeClr val="bg1"/>
              </a:solidFill>
              <a:cs typeface="等线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90537" y="1280927"/>
            <a:ext cx="8526463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zh-CN" altLang="en-US" sz="2200" dirty="0">
                <a:solidFill>
                  <a:srgbClr val="92D050"/>
                </a:solidFill>
                <a:latin typeface="黑体" pitchFamily="49" charset="-122"/>
                <a:ea typeface="黑体" pitchFamily="49" charset="-122"/>
              </a:rPr>
              <a:t>不采用书面闭卷或开卷考试的方式</a:t>
            </a:r>
            <a:endParaRPr lang="en-US" altLang="zh-CN" sz="2200" dirty="0">
              <a:solidFill>
                <a:srgbClr val="92D050"/>
              </a:solidFill>
              <a:latin typeface="黑体" pitchFamily="49" charset="-122"/>
              <a:ea typeface="黑体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zh-CN" altLang="en-US" sz="22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根据学生的课堂参与情况、团队表现和结课报告进行综合评价；</a:t>
            </a:r>
            <a:endParaRPr lang="en-US" altLang="zh-CN" sz="22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zh-CN" altLang="en-US" sz="22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以学生交互评价为主，教师审核为辅</a:t>
            </a:r>
            <a:endParaRPr lang="en-US" altLang="en-US" sz="22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462644" y="498764"/>
            <a:ext cx="8376556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创新体现（</a:t>
            </a: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用学生的</a:t>
            </a:r>
            <a:r>
              <a:rPr lang="zh-CN" altLang="en-US" sz="28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综合测评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取代试卷考试</a:t>
            </a:r>
          </a:p>
        </p:txBody>
      </p:sp>
      <p:sp>
        <p:nvSpPr>
          <p:cNvPr id="29" name="任意多边形 28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995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2"/>
            <a:ext cx="9144000" cy="3317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/>
          <a:srcRect l="7567" t="5170" r="8192"/>
          <a:stretch>
            <a:fillRect/>
          </a:stretch>
        </p:blipFill>
        <p:spPr bwMode="auto">
          <a:xfrm>
            <a:off x="0" y="0"/>
            <a:ext cx="9144000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81673">
            <a:off x="6326188" y="1831975"/>
            <a:ext cx="2166937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34885">
            <a:off x="6462713" y="3513138"/>
            <a:ext cx="216058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01702">
            <a:off x="574675" y="3505200"/>
            <a:ext cx="2227263" cy="16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22812">
            <a:off x="3473450" y="2433638"/>
            <a:ext cx="2278063" cy="170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 rot="348566">
            <a:off x="3395663" y="4664075"/>
            <a:ext cx="203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9300"/>
                </a:solidFill>
                <a:latin typeface="黑体" pitchFamily="49" charset="-122"/>
                <a:ea typeface="黑体" pitchFamily="49" charset="-122"/>
              </a:rPr>
              <a:t>“课程接龙”</a:t>
            </a:r>
            <a:endParaRPr lang="en-US" altLang="en-US" sz="2400" b="1">
              <a:solidFill>
                <a:srgbClr val="FF93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 rot="-278601">
            <a:off x="6629400" y="5505450"/>
            <a:ext cx="2030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00B050"/>
                </a:solidFill>
                <a:latin typeface="黑体" pitchFamily="49" charset="-122"/>
                <a:ea typeface="黑体" pitchFamily="49" charset="-122"/>
              </a:rPr>
              <a:t>“学霸秘籍”</a:t>
            </a:r>
            <a:endParaRPr lang="en-US" altLang="en-US" sz="2400" b="1">
              <a:solidFill>
                <a:srgbClr val="00B05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 rot="-184966">
            <a:off x="538163" y="2665413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11893"/>
                </a:solidFill>
                <a:latin typeface="黑体" pitchFamily="49" charset="-122"/>
                <a:ea typeface="黑体" pitchFamily="49" charset="-122"/>
              </a:rPr>
              <a:t>“适应环境”</a:t>
            </a:r>
            <a:endParaRPr lang="en-US" altLang="en-US" sz="2400" b="1" dirty="0">
              <a:solidFill>
                <a:srgbClr val="011893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62643" y="498764"/>
            <a:ext cx="6022908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讨论课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场景和报告：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分组</a:t>
            </a:r>
            <a:r>
              <a:rPr lang="zh-CN" altLang="en-US" sz="2800" b="1" dirty="0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陈述场景</a:t>
            </a:r>
            <a:endParaRPr lang="zh-CN" altLang="en-US" sz="2800" b="1" dirty="0">
              <a:solidFill>
                <a:srgbClr val="FFC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 bwMode="auto">
          <a:xfrm rot="5400000">
            <a:off x="83231" y="1992040"/>
            <a:ext cx="758825" cy="44450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" name="直角三角形 16"/>
          <p:cNvSpPr/>
          <p:nvPr/>
        </p:nvSpPr>
        <p:spPr bwMode="auto">
          <a:xfrm rot="16200000">
            <a:off x="2423953" y="4942539"/>
            <a:ext cx="758825" cy="44450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 bwMode="auto">
          <a:xfrm rot="5400000">
            <a:off x="3229741" y="1973768"/>
            <a:ext cx="758825" cy="44450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" name="直角三角形 18"/>
          <p:cNvSpPr/>
          <p:nvPr/>
        </p:nvSpPr>
        <p:spPr bwMode="auto">
          <a:xfrm rot="16200000">
            <a:off x="5066413" y="5295488"/>
            <a:ext cx="758825" cy="44450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0" name="直角三角形 19"/>
          <p:cNvSpPr/>
          <p:nvPr/>
        </p:nvSpPr>
        <p:spPr bwMode="auto">
          <a:xfrm rot="5400000">
            <a:off x="5883888" y="1877163"/>
            <a:ext cx="758825" cy="44450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1" name="直角三角形 20"/>
          <p:cNvSpPr/>
          <p:nvPr/>
        </p:nvSpPr>
        <p:spPr bwMode="auto">
          <a:xfrm rot="16200000">
            <a:off x="8256588" y="4744055"/>
            <a:ext cx="758825" cy="44450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529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508000"/>
            <a:ext cx="8204200" cy="5753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8" y="1061241"/>
            <a:ext cx="2271712" cy="17033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5138" y="1085495"/>
            <a:ext cx="5446712" cy="40862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7" y="4542634"/>
            <a:ext cx="2271712" cy="1704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488" y="2801938"/>
            <a:ext cx="2271712" cy="17033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3242863" y="5187405"/>
            <a:ext cx="990600" cy="1154113"/>
            <a:chOff x="3223458" y="4742481"/>
            <a:chExt cx="679529" cy="79041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223458" y="4990369"/>
              <a:ext cx="340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23458" y="5266524"/>
              <a:ext cx="340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564311" y="4742481"/>
              <a:ext cx="0" cy="790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62133" y="5142580"/>
              <a:ext cx="3408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3309538" y="5146130"/>
            <a:ext cx="304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1</a:t>
            </a:r>
            <a:endParaRPr lang="en-US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309538" y="5587455"/>
            <a:ext cx="304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2</a:t>
            </a:r>
            <a:endParaRPr lang="en-US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309538" y="5993611"/>
            <a:ext cx="304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3</a:t>
            </a:r>
            <a:endParaRPr lang="en-US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3876275" y="5330280"/>
            <a:ext cx="304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4</a:t>
            </a:r>
            <a:endParaRPr lang="en-US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4281088" y="5376318"/>
            <a:ext cx="2012089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1.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“我有不同意见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”</a:t>
            </a:r>
            <a:endParaRPr lang="en-US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62645" y="498764"/>
            <a:ext cx="5264388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讨论课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场景和报告：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答辩</a:t>
            </a:r>
            <a:r>
              <a:rPr lang="zh-CN" altLang="en-US" sz="2800" b="1" dirty="0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环节</a:t>
            </a:r>
            <a:endParaRPr lang="zh-CN" altLang="en-US" sz="2800" b="1" dirty="0">
              <a:solidFill>
                <a:srgbClr val="FFC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6156783" y="5376318"/>
            <a:ext cx="2688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2</a:t>
            </a:r>
            <a:r>
              <a:rPr lang="en-US" altLang="zh-CN" sz="16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“请正面回答我的问题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”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281088" y="5751454"/>
            <a:ext cx="1662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3</a:t>
            </a:r>
            <a:r>
              <a:rPr lang="en-US" altLang="zh-CN" sz="16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“针锋相对” </a:t>
            </a:r>
            <a:endParaRPr lang="en-US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6098161" y="5751454"/>
            <a:ext cx="2483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 </a:t>
            </a:r>
            <a:r>
              <a:rPr lang="en-US" altLang="zh-CN" sz="16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4.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/>
              </a:rPr>
              <a:t>“倾巢出动”总结陈词</a:t>
            </a:r>
            <a:endParaRPr lang="en-US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3529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2" y="509538"/>
            <a:ext cx="8129563" cy="5700762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62643" y="498764"/>
            <a:ext cx="5712525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讨论课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场景和报告：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结课报告</a:t>
            </a:r>
          </a:p>
        </p:txBody>
      </p:sp>
      <p:sp>
        <p:nvSpPr>
          <p:cNvPr id="14" name="任意多边形 13"/>
          <p:cNvSpPr/>
          <p:nvPr/>
        </p:nvSpPr>
        <p:spPr>
          <a:xfrm rot="19342802">
            <a:off x="161834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矩形 8"/>
          <p:cNvSpPr/>
          <p:nvPr/>
        </p:nvSpPr>
        <p:spPr>
          <a:xfrm>
            <a:off x="4459470" y="1199158"/>
            <a:ext cx="3866383" cy="494592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5"/>
          <p:cNvSpPr/>
          <p:nvPr/>
        </p:nvSpPr>
        <p:spPr>
          <a:xfrm>
            <a:off x="4459470" y="1199158"/>
            <a:ext cx="3866383" cy="494592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3"/>
          <p:cNvSpPr/>
          <p:nvPr/>
        </p:nvSpPr>
        <p:spPr>
          <a:xfrm>
            <a:off x="4459470" y="1199158"/>
            <a:ext cx="3866383" cy="494592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1"/>
          <p:cNvSpPr/>
          <p:nvPr/>
        </p:nvSpPr>
        <p:spPr>
          <a:xfrm>
            <a:off x="4459470" y="1199158"/>
            <a:ext cx="3866383" cy="494592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矩形 2"/>
          <p:cNvSpPr/>
          <p:nvPr/>
        </p:nvSpPr>
        <p:spPr>
          <a:xfrm>
            <a:off x="593558" y="1199158"/>
            <a:ext cx="3865911" cy="4945926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4"/>
          <p:cNvSpPr/>
          <p:nvPr/>
        </p:nvSpPr>
        <p:spPr>
          <a:xfrm>
            <a:off x="593558" y="1199158"/>
            <a:ext cx="3865911" cy="494592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6"/>
          <p:cNvSpPr/>
          <p:nvPr/>
        </p:nvSpPr>
        <p:spPr>
          <a:xfrm>
            <a:off x="593558" y="1199158"/>
            <a:ext cx="3865911" cy="494592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39"/>
          <p:cNvSpPr/>
          <p:nvPr/>
        </p:nvSpPr>
        <p:spPr>
          <a:xfrm>
            <a:off x="593558" y="1199158"/>
            <a:ext cx="3865911" cy="4945926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8292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65 3.33333E-6 L 0.00035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25 3.33333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65" grpId="0" animBg="1"/>
      <p:bldP spid="6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" y="1258785"/>
            <a:ext cx="2973892" cy="4535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58" y="1026568"/>
            <a:ext cx="3196632" cy="4990768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62644" y="498764"/>
            <a:ext cx="3980402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教学评价：</a:t>
            </a:r>
            <a:r>
              <a:rPr lang="zh-CN" altLang="en-US" sz="28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学生</a:t>
            </a:r>
            <a:r>
              <a:rPr lang="zh-CN" altLang="en-US" sz="2800" b="1" dirty="0" smtClean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反馈</a:t>
            </a:r>
            <a:endParaRPr lang="zh-CN" altLang="en-US" sz="2800" b="1" dirty="0">
              <a:solidFill>
                <a:srgbClr val="F177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直角三角形 9"/>
          <p:cNvSpPr/>
          <p:nvPr/>
        </p:nvSpPr>
        <p:spPr bwMode="auto">
          <a:xfrm rot="5400000">
            <a:off x="718466" y="1233214"/>
            <a:ext cx="758825" cy="44450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 bwMode="auto">
          <a:xfrm rot="16200000">
            <a:off x="3487066" y="5321953"/>
            <a:ext cx="758825" cy="44450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直角三角形 11"/>
          <p:cNvSpPr/>
          <p:nvPr/>
        </p:nvSpPr>
        <p:spPr bwMode="auto">
          <a:xfrm rot="5400000">
            <a:off x="4663571" y="989035"/>
            <a:ext cx="758825" cy="44450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直角三角形 12"/>
          <p:cNvSpPr/>
          <p:nvPr/>
        </p:nvSpPr>
        <p:spPr bwMode="auto">
          <a:xfrm rot="16200000">
            <a:off x="7666297" y="5571976"/>
            <a:ext cx="758825" cy="44450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766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" y="525354"/>
            <a:ext cx="8204200" cy="57531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929313" y="685801"/>
            <a:ext cx="6572250" cy="10493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同行评议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7100" y="1361338"/>
            <a:ext cx="2327275" cy="1746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14838" y="5618163"/>
            <a:ext cx="403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学校教学督导员、姚志健教授</a:t>
            </a:r>
            <a:endParaRPr lang="en-US" altLang="en-US" sz="2000" dirty="0">
              <a:solidFill>
                <a:schemeClr val="bg1"/>
              </a:solidFill>
              <a:latin typeface="Kaiti TC"/>
              <a:ea typeface="Kaiti TC"/>
              <a:cs typeface="Kaiti TC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50888" y="1646238"/>
            <a:ext cx="75834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“应学校要求，我随机参与督导于翔老师的</a:t>
            </a:r>
            <a:r>
              <a:rPr lang="en-US" altLang="zh-CN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材料物理专业导论</a:t>
            </a:r>
            <a:r>
              <a:rPr lang="en-US" altLang="zh-CN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latin typeface="Kaiti TC"/>
                <a:ea typeface="Kaiti TC"/>
                <a:cs typeface="Kaiti TC"/>
              </a:rPr>
              <a:t>课程的第三节讨论课，这期的主题是“如何成为学霸”。这种授课模式别出心裁，在我校的教学中也是首次遇到。老师给了一个主题之后，同学们在课下准备资料、课上时间积极参与讨论。看得出大家都很投入，各小组思想的碰撞促使同学们取长补短，各方观点也相得益彰。</a:t>
            </a:r>
            <a:r>
              <a:rPr lang="zh-CN" altLang="en-US" sz="2000" b="1" dirty="0">
                <a:solidFill>
                  <a:srgbClr val="00C4F0"/>
                </a:solidFill>
                <a:latin typeface="Kaiti TC"/>
                <a:ea typeface="Kaiti TC"/>
                <a:cs typeface="Kaiti TC"/>
              </a:rPr>
              <a:t>这种授课模式很大程度地调动了同学们的主观能动性，让他们自己去摸索和探求，是值得鼓励的，相信对于其他课程的教学也有启发，我们</a:t>
            </a:r>
            <a:r>
              <a:rPr lang="zh-CN" altLang="en-US" sz="2000" b="1" dirty="0" smtClean="0">
                <a:solidFill>
                  <a:srgbClr val="00C4F0"/>
                </a:solidFill>
                <a:latin typeface="Kaiti TC"/>
                <a:ea typeface="Kaiti TC"/>
                <a:cs typeface="Kaiti TC"/>
              </a:rPr>
              <a:t>期望这种创新教学方式能得到推广</a:t>
            </a:r>
            <a:r>
              <a:rPr lang="zh-CN" altLang="en-US" sz="2000" b="1" dirty="0">
                <a:solidFill>
                  <a:srgbClr val="00C4F0"/>
                </a:solidFill>
                <a:latin typeface="Kaiti TC"/>
                <a:ea typeface="Kaiti TC"/>
                <a:cs typeface="Kaiti TC"/>
              </a:rPr>
              <a:t>。</a:t>
            </a:r>
            <a:r>
              <a:rPr lang="zh-CN" altLang="en-US" sz="2000" dirty="0">
                <a:solidFill>
                  <a:srgbClr val="00C4F0"/>
                </a:solidFill>
                <a:latin typeface="Kaiti TC"/>
                <a:ea typeface="Kaiti TC"/>
                <a:cs typeface="Kaiti TC"/>
              </a:rPr>
              <a:t>”</a:t>
            </a:r>
            <a:endParaRPr lang="en-US" altLang="en-US" sz="2000" dirty="0">
              <a:solidFill>
                <a:srgbClr val="00C4F0"/>
              </a:solidFill>
              <a:latin typeface="Kaiti TC"/>
              <a:ea typeface="Kaiti TC"/>
              <a:cs typeface="Kaiti TC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62644" y="511464"/>
            <a:ext cx="4718956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教学评价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sz="2800" b="1" dirty="0" smtClean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资深</a:t>
            </a:r>
            <a:r>
              <a:rPr lang="zh-CN" altLang="en-US" sz="28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教师</a:t>
            </a:r>
            <a:r>
              <a:rPr lang="zh-CN" altLang="en-US" sz="2800" b="1" dirty="0" smtClean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评议</a:t>
            </a:r>
            <a:endParaRPr lang="zh-CN" altLang="en-US" sz="2800" b="1" dirty="0">
              <a:solidFill>
                <a:srgbClr val="F177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19342802">
            <a:off x="129750" y="3966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835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7" name="矩形 11"/>
          <p:cNvSpPr>
            <a:spLocks noChangeArrowheads="1"/>
          </p:cNvSpPr>
          <p:nvPr/>
        </p:nvSpPr>
        <p:spPr bwMode="auto">
          <a:xfrm>
            <a:off x="588168" y="1271151"/>
            <a:ext cx="7891463" cy="422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SzPct val="100000"/>
              <a:buFont typeface="Gill Sans MT" pitchFamily="34" charset="0"/>
              <a:buAutoNum type="arabicPeriod"/>
            </a:pPr>
            <a:r>
              <a:rPr lang="zh-CN" altLang="en-US" sz="2400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同一类课程教学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solidFill>
                  <a:srgbClr val="F17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可适用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。尽管材料类专业多种多样，但有相通性，都是围绕一个中心展开的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SzPct val="100000"/>
              <a:buFont typeface="Gill Sans MT" pitchFamily="34" charset="0"/>
              <a:buAutoNum type="arabicPeriod"/>
            </a:pPr>
            <a:r>
              <a:rPr lang="zh-CN" altLang="en-US" sz="2400" dirty="0" smtClean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对本专业领域课程教学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：具有</a:t>
            </a:r>
            <a:r>
              <a:rPr lang="zh-CN" altLang="en-US" sz="2400" dirty="0" smtClean="0">
                <a:solidFill>
                  <a:srgbClr val="F17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dirty="0" smtClean="0">
                <a:solidFill>
                  <a:srgbClr val="F17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借鉴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作用。此专业导论课能让学生了解课程体系和各门课程的专业定位和概要；教学方法对有些课程有直接的借鉴作用。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 eaLnBrk="1" hangingPunct="1">
              <a:lnSpc>
                <a:spcPct val="150000"/>
              </a:lnSpc>
              <a:buClr>
                <a:schemeClr val="bg1"/>
              </a:buClr>
              <a:buSzPct val="100000"/>
              <a:buFont typeface="Gill Sans MT" pitchFamily="34" charset="0"/>
              <a:buAutoNum type="arabicPeriod"/>
            </a:pPr>
            <a:r>
              <a:rPr lang="zh-CN" altLang="en-US" sz="2400" dirty="0" smtClean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2400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校内其他专业教学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：具有</a:t>
            </a:r>
            <a:r>
              <a:rPr lang="zh-CN" altLang="en-US" sz="2400" dirty="0">
                <a:solidFill>
                  <a:srgbClr val="F17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作用。通过交流和研讨，可促进本专业和其他专业教学质量的共同提高。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62644" y="498764"/>
            <a:ext cx="1706125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5.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普及性</a:t>
            </a:r>
          </a:p>
        </p:txBody>
      </p:sp>
      <p:sp>
        <p:nvSpPr>
          <p:cNvPr id="9" name="任意多边形 8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466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637572" y="1197220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主讲教师</a:t>
            </a:r>
            <a:endParaRPr lang="en-US" altLang="en-US" sz="2400" b="1" dirty="0">
              <a:solidFill>
                <a:srgbClr val="00C4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37572" y="1905245"/>
            <a:ext cx="2492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于翔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 博士生导师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7572" y="2427533"/>
            <a:ext cx="272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材料物理专业教研室主任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37572" y="2951408"/>
            <a:ext cx="5666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职责：（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）教案制定（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）授课（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）讨论课照片收集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03231" y="377227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助教</a:t>
            </a:r>
            <a:endParaRPr lang="en-US" altLang="en-US" sz="2400" b="1" dirty="0">
              <a:solidFill>
                <a:srgbClr val="00C4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37572" y="3771352"/>
            <a:ext cx="142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教学指导</a:t>
            </a:r>
            <a:endParaRPr lang="en-US" altLang="en-US" sz="2400" b="1" dirty="0">
              <a:solidFill>
                <a:srgbClr val="00C4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03231" y="4310308"/>
            <a:ext cx="1176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王琳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讲师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03231" y="4661145"/>
            <a:ext cx="17043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职责：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）作业指导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）资料整理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37572" y="4353170"/>
            <a:ext cx="2031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李金洪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博导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37572" y="488815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材料学院副院长</a:t>
            </a:r>
            <a:endParaRPr lang="en-US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37572" y="5442195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职责：资料整理</a:t>
            </a:r>
            <a:endParaRPr lang="en-US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6775" y="1184520"/>
            <a:ext cx="1735200" cy="2210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8" descr="IMG_4157 窄.jpg"/>
          <p:cNvPicPr>
            <a:picLocks/>
          </p:cNvPicPr>
          <p:nvPr/>
        </p:nvPicPr>
        <p:blipFill rotWithShape="1">
          <a:blip r:embed="rId3"/>
          <a:srcRect l="1" r="10299"/>
          <a:stretch/>
        </p:blipFill>
        <p:spPr bwMode="auto">
          <a:xfrm>
            <a:off x="714375" y="1184520"/>
            <a:ext cx="1735748" cy="221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722471" y="3615413"/>
            <a:ext cx="1735200" cy="2210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922143" y="3600095"/>
            <a:ext cx="1622872" cy="22257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8475" r="11864"/>
          <a:stretch>
            <a:fillRect/>
          </a:stretch>
        </p:blipFill>
        <p:spPr bwMode="auto">
          <a:xfrm>
            <a:off x="714375" y="3600696"/>
            <a:ext cx="1713583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6447" y="3629467"/>
            <a:ext cx="1608568" cy="218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62645" y="498764"/>
            <a:ext cx="2174928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6.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团队成员</a:t>
            </a:r>
          </a:p>
        </p:txBody>
      </p:sp>
      <p:sp>
        <p:nvSpPr>
          <p:cNvPr id="24" name="任意多边形 23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938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704512" y="924874"/>
            <a:ext cx="596638" cy="535531"/>
          </a:xfrm>
        </p:spPr>
        <p:txBody>
          <a:bodyPr wrap="none">
            <a:spAutoFit/>
          </a:bodyPr>
          <a:lstStyle/>
          <a:p>
            <a:pPr defTabSz="914377"/>
            <a:r>
              <a:rPr lang="zh-CN" altLang="en-US" sz="32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charset="-122"/>
                <a:ea typeface="SimHei" charset="-122"/>
                <a:cs typeface="SimHei" charset="-122"/>
              </a:rPr>
              <a:t>容</a:t>
            </a: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4311070" y="1552321"/>
            <a:ext cx="1518364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教学实践</a:t>
            </a:r>
            <a:endParaRPr lang="en-US" altLang="zh-CN" sz="2600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5594938" y="3911870"/>
            <a:ext cx="1518364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en-US" altLang="zh-CN" sz="2600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5438081" y="3100214"/>
            <a:ext cx="2852063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讨论课场景和报告</a:t>
            </a:r>
            <a:endParaRPr lang="en-US" altLang="en-US" sz="2600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Group 15"/>
          <p:cNvGrpSpPr>
            <a:grpSpLocks/>
          </p:cNvGrpSpPr>
          <p:nvPr/>
        </p:nvGrpSpPr>
        <p:grpSpPr bwMode="auto">
          <a:xfrm>
            <a:off x="1400894" y="1962743"/>
            <a:ext cx="3665176" cy="3956845"/>
            <a:chOff x="1075896" y="1699548"/>
            <a:chExt cx="3666195" cy="3956208"/>
          </a:xfrm>
        </p:grpSpPr>
        <p:sp>
          <p:nvSpPr>
            <p:cNvPr id="33" name="MH_Others_1"/>
            <p:cNvSpPr/>
            <p:nvPr>
              <p:custDataLst>
                <p:tags r:id="rId1"/>
              </p:custDataLst>
            </p:nvPr>
          </p:nvSpPr>
          <p:spPr>
            <a:xfrm>
              <a:off x="1202199" y="2654276"/>
              <a:ext cx="2045269" cy="20443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MH_Others_2"/>
            <p:cNvSpPr/>
            <p:nvPr>
              <p:custDataLst>
                <p:tags r:id="rId2"/>
              </p:custDataLst>
            </p:nvPr>
          </p:nvSpPr>
          <p:spPr>
            <a:xfrm>
              <a:off x="1075896" y="1974935"/>
              <a:ext cx="3404547" cy="3404640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MH_Others_3"/>
            <p:cNvSpPr/>
            <p:nvPr>
              <p:custDataLst>
                <p:tags r:id="rId3"/>
              </p:custDataLst>
            </p:nvPr>
          </p:nvSpPr>
          <p:spPr>
            <a:xfrm>
              <a:off x="1356230" y="2830461"/>
              <a:ext cx="1743560" cy="174438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hangingPunct="1">
                <a:defRPr/>
              </a:pPr>
              <a:r>
                <a:rPr lang="zh-CN" altLang="en-US" sz="4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目录</a:t>
              </a:r>
              <a:endParaRPr lang="en-US" altLang="zh-CN" sz="4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CONTENTS</a:t>
              </a:r>
              <a:endPara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MH_Number_1">
              <a:hlinkClick r:id="rId11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3653919" y="2103502"/>
              <a:ext cx="551016" cy="550774"/>
            </a:xfrm>
            <a:prstGeom prst="ellipse">
              <a:avLst/>
            </a:prstGeom>
            <a:solidFill>
              <a:srgbClr val="0054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rgbClr val="FFFFFF"/>
                  </a:solidFill>
                  <a:ea typeface="Arial Unicode MS" pitchFamily="34" charset="-122"/>
                  <a:cs typeface="Arial Unicode MS" pitchFamily="34" charset="-122"/>
                </a:rPr>
                <a:t>2</a:t>
              </a:r>
              <a:endParaRPr lang="zh-CN" altLang="en-US" sz="2400" dirty="0">
                <a:solidFill>
                  <a:srgbClr val="FFFFFF"/>
                </a:solidFill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7" name="MH_Number_2">
              <a:hlinkClick r:id="rId12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4131095" y="2915378"/>
              <a:ext cx="551016" cy="550773"/>
            </a:xfrm>
            <a:prstGeom prst="ellipse">
              <a:avLst/>
            </a:prstGeom>
            <a:solidFill>
              <a:srgbClr val="0054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rgbClr val="FFFFFF"/>
                  </a:solidFill>
                  <a:ea typeface="Arial Unicode MS" pitchFamily="34" charset="-122"/>
                  <a:cs typeface="Arial Unicode MS" pitchFamily="34" charset="-122"/>
                </a:rPr>
                <a:t>3</a:t>
              </a:r>
              <a:endParaRPr lang="zh-CN" altLang="en-US" sz="2400" dirty="0">
                <a:solidFill>
                  <a:srgbClr val="FFFFFF"/>
                </a:solidFill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8" name="MH_Number_2">
              <a:hlinkClick r:id="rId12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91076" y="3775445"/>
              <a:ext cx="551015" cy="552361"/>
            </a:xfrm>
            <a:prstGeom prst="ellipse">
              <a:avLst/>
            </a:prstGeom>
            <a:solidFill>
              <a:srgbClr val="0054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rgbClr val="FFFFFF"/>
                  </a:solidFill>
                  <a:ea typeface="Arial Unicode MS" pitchFamily="34" charset="-122"/>
                  <a:cs typeface="Arial Unicode MS" pitchFamily="34" charset="-122"/>
                </a:rPr>
                <a:t>4</a:t>
              </a:r>
              <a:endParaRPr lang="zh-CN" altLang="en-US" sz="2400" dirty="0">
                <a:solidFill>
                  <a:srgbClr val="FFFFFF"/>
                </a:solidFill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9" name="MH_Number_2">
              <a:hlinkClick r:id="rId12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3704809" y="4524270"/>
              <a:ext cx="551015" cy="552361"/>
            </a:xfrm>
            <a:prstGeom prst="ellipse">
              <a:avLst/>
            </a:prstGeom>
            <a:solidFill>
              <a:srgbClr val="0054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rgbClr val="FFFFFF"/>
                  </a:solidFill>
                  <a:ea typeface="Arial Unicode MS" pitchFamily="34" charset="-122"/>
                  <a:cs typeface="Arial Unicode MS" pitchFamily="34" charset="-122"/>
                </a:rPr>
                <a:t>5</a:t>
              </a:r>
              <a:endParaRPr lang="zh-CN" altLang="en-US" sz="2400" dirty="0">
                <a:solidFill>
                  <a:srgbClr val="FFFFFF"/>
                </a:solidFill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0" name="MH_Number_2">
              <a:hlinkClick r:id="rId12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824516" y="5103395"/>
              <a:ext cx="551016" cy="552361"/>
            </a:xfrm>
            <a:prstGeom prst="ellipse">
              <a:avLst/>
            </a:prstGeom>
            <a:solidFill>
              <a:srgbClr val="0054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rgbClr val="FFFFFF"/>
                  </a:solidFill>
                  <a:ea typeface="Arial Unicode MS" pitchFamily="34" charset="-122"/>
                  <a:cs typeface="Arial Unicode MS" pitchFamily="34" charset="-122"/>
                </a:rPr>
                <a:t>6</a:t>
              </a:r>
              <a:endParaRPr lang="zh-CN" altLang="en-US" sz="2400" dirty="0">
                <a:solidFill>
                  <a:srgbClr val="FFFFFF"/>
                </a:solidFill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1" name="MH_Number_1">
              <a:hlinkClick r:id="rId11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654310" y="1699548"/>
              <a:ext cx="551016" cy="550774"/>
            </a:xfrm>
            <a:prstGeom prst="ellipse">
              <a:avLst/>
            </a:prstGeom>
            <a:solidFill>
              <a:srgbClr val="0054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rgbClr val="FFFFFF"/>
                  </a:solidFill>
                  <a:ea typeface="Arial Unicode MS" pitchFamily="34" charset="-122"/>
                  <a:cs typeface="Arial Unicode MS" pitchFamily="34" charset="-122"/>
                </a:rPr>
                <a:t>1</a:t>
              </a:r>
              <a:endParaRPr lang="zh-CN" altLang="en-US" sz="2400" dirty="0">
                <a:solidFill>
                  <a:srgbClr val="FFFFFF"/>
                </a:solidFill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179036" y="4643487"/>
            <a:ext cx="1184940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普及性</a:t>
            </a:r>
            <a:endParaRPr lang="en-US" altLang="en-US" sz="2600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4374388" y="5420779"/>
            <a:ext cx="1518364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  <a:endParaRPr lang="en-US" altLang="en-US" sz="2600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5261584" y="2256474"/>
            <a:ext cx="1518364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创新体现</a:t>
            </a:r>
            <a:endParaRPr lang="en-US" altLang="zh-CN" sz="2600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41726" y="776064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charset="-122"/>
                <a:ea typeface="SimHei" charset="-122"/>
                <a:cs typeface="SimHei" charset="-122"/>
              </a:rPr>
              <a:t>报</a:t>
            </a:r>
            <a:endParaRPr lang="en-US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76897" y="708194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charset="-122"/>
                <a:ea typeface="SimHei" charset="-122"/>
                <a:cs typeface="SimHei" charset="-122"/>
              </a:rPr>
              <a:t>告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198313" y="938809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charset="-122"/>
                <a:ea typeface="SimHei" charset="-122"/>
                <a:cs typeface="SimHei" charset="-122"/>
              </a:rPr>
              <a:t>内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9076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1359824" y="1449388"/>
            <a:ext cx="6570663" cy="34496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谢谢各位专家评审！</a:t>
            </a:r>
            <a:endParaRPr lang="en-US" altLang="en-US" sz="6000" b="1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86727" y="2846957"/>
            <a:ext cx="3900135" cy="2926963"/>
            <a:chOff x="2462565" y="2885779"/>
            <a:chExt cx="4234234" cy="29269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3646" t="1314" r="3329" b="5055"/>
            <a:stretch/>
          </p:blipFill>
          <p:spPr>
            <a:xfrm rot="217375">
              <a:off x="2462565" y="2885779"/>
              <a:ext cx="4234234" cy="292696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 prst="angle"/>
            </a:sp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375">
              <a:off x="2855506" y="3253442"/>
              <a:ext cx="3422314" cy="2300271"/>
            </a:xfrm>
            <a:prstGeom prst="rect">
              <a:avLst/>
            </a:prstGeom>
            <a:scene3d>
              <a:camera prst="perspectiveFront"/>
              <a:lightRig rig="threePt" dir="t"/>
            </a:scene3d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5092">
            <a:off x="6235995" y="3078193"/>
            <a:ext cx="16732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任意多边形 6"/>
          <p:cNvSpPr/>
          <p:nvPr/>
        </p:nvSpPr>
        <p:spPr>
          <a:xfrm rot="19342802">
            <a:off x="2350369" y="2689565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 rot="19342802">
            <a:off x="5926615" y="5663635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157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6" y="454722"/>
            <a:ext cx="8204200" cy="5753100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860486" y="757706"/>
            <a:ext cx="2158852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en-US" altLang="zh-CN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zh-CN" altLang="en-US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教学</a:t>
            </a:r>
            <a:r>
              <a:rPr lang="zh-CN" altLang="en-US" sz="30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实践</a:t>
            </a:r>
            <a:endParaRPr lang="zh-CN" altLang="en-US" sz="3000" b="1" dirty="0">
              <a:solidFill>
                <a:srgbClr val="00C4F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19342802">
            <a:off x="446567" y="723918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2246614" y="4828810"/>
            <a:ext cx="825654" cy="972214"/>
          </a:xfrm>
          <a:custGeom>
            <a:avLst/>
            <a:gdLst>
              <a:gd name="T0" fmla="*/ 149 w 312"/>
              <a:gd name="T1" fmla="*/ 37 h 365"/>
              <a:gd name="T2" fmla="*/ 26 w 312"/>
              <a:gd name="T3" fmla="*/ 29 h 365"/>
              <a:gd name="T4" fmla="*/ 0 w 312"/>
              <a:gd name="T5" fmla="*/ 103 h 365"/>
              <a:gd name="T6" fmla="*/ 262 w 312"/>
              <a:gd name="T7" fmla="*/ 365 h 365"/>
              <a:gd name="T8" fmla="*/ 304 w 312"/>
              <a:gd name="T9" fmla="*/ 76 h 365"/>
              <a:gd name="T10" fmla="*/ 51 w 312"/>
              <a:gd name="T11" fmla="*/ 6 h 365"/>
              <a:gd name="T12" fmla="*/ 148 w 312"/>
              <a:gd name="T13" fmla="*/ 43 h 365"/>
              <a:gd name="T14" fmla="*/ 153 w 312"/>
              <a:gd name="T15" fmla="*/ 53 h 365"/>
              <a:gd name="T16" fmla="*/ 64 w 312"/>
              <a:gd name="T17" fmla="*/ 286 h 365"/>
              <a:gd name="T18" fmla="*/ 32 w 312"/>
              <a:gd name="T19" fmla="*/ 56 h 365"/>
              <a:gd name="T20" fmla="*/ 182 w 312"/>
              <a:gd name="T21" fmla="*/ 53 h 365"/>
              <a:gd name="T22" fmla="*/ 206 w 312"/>
              <a:gd name="T23" fmla="*/ 82 h 365"/>
              <a:gd name="T24" fmla="*/ 261 w 312"/>
              <a:gd name="T25" fmla="*/ 50 h 365"/>
              <a:gd name="T26" fmla="*/ 292 w 312"/>
              <a:gd name="T27" fmla="*/ 290 h 365"/>
              <a:gd name="T28" fmla="*/ 159 w 312"/>
              <a:gd name="T29" fmla="*/ 53 h 365"/>
              <a:gd name="T30" fmla="*/ 182 w 312"/>
              <a:gd name="T31" fmla="*/ 53 h 365"/>
              <a:gd name="T32" fmla="*/ 96 w 312"/>
              <a:gd name="T33" fmla="*/ 110 h 365"/>
              <a:gd name="T34" fmla="*/ 135 w 312"/>
              <a:gd name="T35" fmla="*/ 156 h 365"/>
              <a:gd name="T36" fmla="*/ 135 w 312"/>
              <a:gd name="T37" fmla="*/ 150 h 365"/>
              <a:gd name="T38" fmla="*/ 57 w 312"/>
              <a:gd name="T39" fmla="*/ 149 h 365"/>
              <a:gd name="T40" fmla="*/ 135 w 312"/>
              <a:gd name="T41" fmla="*/ 180 h 365"/>
              <a:gd name="T42" fmla="*/ 57 w 312"/>
              <a:gd name="T43" fmla="*/ 167 h 365"/>
              <a:gd name="T44" fmla="*/ 135 w 312"/>
              <a:gd name="T45" fmla="*/ 229 h 365"/>
              <a:gd name="T46" fmla="*/ 135 w 312"/>
              <a:gd name="T47" fmla="*/ 223 h 365"/>
              <a:gd name="T48" fmla="*/ 66 w 312"/>
              <a:gd name="T49" fmla="*/ 123 h 365"/>
              <a:gd name="T50" fmla="*/ 83 w 312"/>
              <a:gd name="T51" fmla="*/ 137 h 365"/>
              <a:gd name="T52" fmla="*/ 72 w 312"/>
              <a:gd name="T53" fmla="*/ 98 h 365"/>
              <a:gd name="T54" fmla="*/ 61 w 312"/>
              <a:gd name="T55" fmla="*/ 128 h 365"/>
              <a:gd name="T56" fmla="*/ 72 w 312"/>
              <a:gd name="T57" fmla="*/ 106 h 365"/>
              <a:gd name="T58" fmla="*/ 76 w 312"/>
              <a:gd name="T59" fmla="*/ 121 h 365"/>
              <a:gd name="T60" fmla="*/ 232 w 312"/>
              <a:gd name="T61" fmla="*/ 233 h 365"/>
              <a:gd name="T62" fmla="*/ 232 w 312"/>
              <a:gd name="T63" fmla="*/ 207 h 365"/>
              <a:gd name="T64" fmla="*/ 261 w 312"/>
              <a:gd name="T65" fmla="*/ 223 h 365"/>
              <a:gd name="T66" fmla="*/ 248 w 312"/>
              <a:gd name="T67" fmla="*/ 201 h 365"/>
              <a:gd name="T68" fmla="*/ 202 w 312"/>
              <a:gd name="T69" fmla="*/ 226 h 365"/>
              <a:gd name="T70" fmla="*/ 278 w 312"/>
              <a:gd name="T71" fmla="*/ 206 h 365"/>
              <a:gd name="T72" fmla="*/ 281 w 312"/>
              <a:gd name="T73" fmla="*/ 201 h 365"/>
              <a:gd name="T74" fmla="*/ 199 w 312"/>
              <a:gd name="T75" fmla="*/ 187 h 365"/>
              <a:gd name="T76" fmla="*/ 176 w 312"/>
              <a:gd name="T77" fmla="*/ 200 h 365"/>
              <a:gd name="T78" fmla="*/ 246 w 312"/>
              <a:gd name="T79" fmla="*/ 155 h 365"/>
              <a:gd name="T80" fmla="*/ 241 w 312"/>
              <a:gd name="T81" fmla="*/ 134 h 365"/>
              <a:gd name="T82" fmla="*/ 217 w 312"/>
              <a:gd name="T83" fmla="*/ 152 h 365"/>
              <a:gd name="T84" fmla="*/ 230 w 312"/>
              <a:gd name="T85" fmla="*/ 199 h 365"/>
              <a:gd name="T86" fmla="*/ 223 w 312"/>
              <a:gd name="T87" fmla="*/ 144 h 365"/>
              <a:gd name="T88" fmla="*/ 242 w 312"/>
              <a:gd name="T89" fmla="*/ 160 h 365"/>
              <a:gd name="T90" fmla="*/ 215 w 312"/>
              <a:gd name="T91" fmla="*/ 187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2" h="365">
                <a:moveTo>
                  <a:pt x="304" y="76"/>
                </a:moveTo>
                <a:cubicBezTo>
                  <a:pt x="301" y="54"/>
                  <a:pt x="283" y="37"/>
                  <a:pt x="261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64" y="2"/>
                  <a:pt x="64" y="2"/>
                  <a:pt x="64" y="2"/>
                </a:cubicBezTo>
                <a:cubicBezTo>
                  <a:pt x="59" y="1"/>
                  <a:pt x="55" y="0"/>
                  <a:pt x="51" y="0"/>
                </a:cubicBezTo>
                <a:cubicBezTo>
                  <a:pt x="36" y="0"/>
                  <a:pt x="26" y="12"/>
                  <a:pt x="26" y="29"/>
                </a:cubicBezTo>
                <a:cubicBezTo>
                  <a:pt x="26" y="45"/>
                  <a:pt x="26" y="45"/>
                  <a:pt x="26" y="45"/>
                </a:cubicBezTo>
                <a:cubicBezTo>
                  <a:pt x="16" y="52"/>
                  <a:pt x="10" y="63"/>
                  <a:pt x="8" y="76"/>
                </a:cubicBezTo>
                <a:cubicBezTo>
                  <a:pt x="3" y="84"/>
                  <a:pt x="0" y="93"/>
                  <a:pt x="0" y="10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43"/>
                  <a:pt x="23" y="365"/>
                  <a:pt x="50" y="365"/>
                </a:cubicBezTo>
                <a:cubicBezTo>
                  <a:pt x="262" y="365"/>
                  <a:pt x="262" y="365"/>
                  <a:pt x="262" y="365"/>
                </a:cubicBezTo>
                <a:cubicBezTo>
                  <a:pt x="290" y="365"/>
                  <a:pt x="312" y="343"/>
                  <a:pt x="312" y="315"/>
                </a:cubicBezTo>
                <a:cubicBezTo>
                  <a:pt x="312" y="103"/>
                  <a:pt x="312" y="103"/>
                  <a:pt x="312" y="103"/>
                </a:cubicBezTo>
                <a:cubicBezTo>
                  <a:pt x="312" y="93"/>
                  <a:pt x="309" y="84"/>
                  <a:pt x="304" y="76"/>
                </a:cubicBezTo>
                <a:close/>
                <a:moveTo>
                  <a:pt x="32" y="42"/>
                </a:moveTo>
                <a:cubicBezTo>
                  <a:pt x="32" y="29"/>
                  <a:pt x="32" y="29"/>
                  <a:pt x="32" y="29"/>
                </a:cubicBezTo>
                <a:cubicBezTo>
                  <a:pt x="32" y="15"/>
                  <a:pt x="40" y="6"/>
                  <a:pt x="51" y="6"/>
                </a:cubicBezTo>
                <a:cubicBezTo>
                  <a:pt x="54" y="6"/>
                  <a:pt x="58" y="7"/>
                  <a:pt x="61" y="8"/>
                </a:cubicBezTo>
                <a:cubicBezTo>
                  <a:pt x="133" y="37"/>
                  <a:pt x="133" y="37"/>
                  <a:pt x="133" y="37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53" y="45"/>
                  <a:pt x="153" y="45"/>
                  <a:pt x="153" y="45"/>
                </a:cubicBezTo>
                <a:cubicBezTo>
                  <a:pt x="153" y="50"/>
                  <a:pt x="153" y="50"/>
                  <a:pt x="153" y="50"/>
                </a:cubicBezTo>
                <a:cubicBezTo>
                  <a:pt x="153" y="53"/>
                  <a:pt x="153" y="53"/>
                  <a:pt x="153" y="53"/>
                </a:cubicBezTo>
                <a:cubicBezTo>
                  <a:pt x="153" y="321"/>
                  <a:pt x="153" y="321"/>
                  <a:pt x="153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64" y="286"/>
                  <a:pt x="64" y="286"/>
                  <a:pt x="64" y="286"/>
                </a:cubicBezTo>
                <a:cubicBezTo>
                  <a:pt x="46" y="279"/>
                  <a:pt x="32" y="258"/>
                  <a:pt x="32" y="239"/>
                </a:cubicBezTo>
                <a:cubicBezTo>
                  <a:pt x="32" y="57"/>
                  <a:pt x="32" y="57"/>
                  <a:pt x="32" y="57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2"/>
                  <a:pt x="32" y="42"/>
                  <a:pt x="32" y="42"/>
                </a:cubicBezTo>
                <a:close/>
                <a:moveTo>
                  <a:pt x="182" y="53"/>
                </a:moveTo>
                <a:cubicBezTo>
                  <a:pt x="182" y="82"/>
                  <a:pt x="182" y="82"/>
                  <a:pt x="182" y="82"/>
                </a:cubicBezTo>
                <a:cubicBezTo>
                  <a:pt x="194" y="72"/>
                  <a:pt x="194" y="72"/>
                  <a:pt x="194" y="72"/>
                </a:cubicBezTo>
                <a:cubicBezTo>
                  <a:pt x="206" y="82"/>
                  <a:pt x="206" y="82"/>
                  <a:pt x="206" y="82"/>
                </a:cubicBezTo>
                <a:cubicBezTo>
                  <a:pt x="206" y="53"/>
                  <a:pt x="206" y="53"/>
                  <a:pt x="206" y="53"/>
                </a:cubicBezTo>
                <a:cubicBezTo>
                  <a:pt x="206" y="50"/>
                  <a:pt x="206" y="50"/>
                  <a:pt x="206" y="50"/>
                </a:cubicBezTo>
                <a:cubicBezTo>
                  <a:pt x="261" y="50"/>
                  <a:pt x="261" y="50"/>
                  <a:pt x="261" y="50"/>
                </a:cubicBezTo>
                <a:cubicBezTo>
                  <a:pt x="269" y="50"/>
                  <a:pt x="275" y="52"/>
                  <a:pt x="281" y="57"/>
                </a:cubicBezTo>
                <a:cubicBezTo>
                  <a:pt x="287" y="63"/>
                  <a:pt x="292" y="71"/>
                  <a:pt x="292" y="80"/>
                </a:cubicBezTo>
                <a:cubicBezTo>
                  <a:pt x="292" y="290"/>
                  <a:pt x="292" y="290"/>
                  <a:pt x="292" y="290"/>
                </a:cubicBezTo>
                <a:cubicBezTo>
                  <a:pt x="292" y="307"/>
                  <a:pt x="278" y="321"/>
                  <a:pt x="261" y="321"/>
                </a:cubicBezTo>
                <a:cubicBezTo>
                  <a:pt x="159" y="321"/>
                  <a:pt x="159" y="321"/>
                  <a:pt x="159" y="321"/>
                </a:cubicBezTo>
                <a:cubicBezTo>
                  <a:pt x="159" y="53"/>
                  <a:pt x="159" y="53"/>
                  <a:pt x="159" y="53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82" y="50"/>
                  <a:pt x="182" y="50"/>
                  <a:pt x="182" y="50"/>
                </a:cubicBezTo>
                <a:cubicBezTo>
                  <a:pt x="182" y="53"/>
                  <a:pt x="182" y="53"/>
                  <a:pt x="182" y="53"/>
                </a:cubicBezTo>
                <a:close/>
                <a:moveTo>
                  <a:pt x="135" y="132"/>
                </a:moveTo>
                <a:cubicBezTo>
                  <a:pt x="96" y="116"/>
                  <a:pt x="96" y="116"/>
                  <a:pt x="96" y="116"/>
                </a:cubicBezTo>
                <a:cubicBezTo>
                  <a:pt x="96" y="110"/>
                  <a:pt x="96" y="110"/>
                  <a:pt x="96" y="110"/>
                </a:cubicBezTo>
                <a:cubicBezTo>
                  <a:pt x="135" y="126"/>
                  <a:pt x="135" y="126"/>
                  <a:pt x="135" y="126"/>
                </a:cubicBezTo>
                <a:lnTo>
                  <a:pt x="135" y="132"/>
                </a:lnTo>
                <a:close/>
                <a:moveTo>
                  <a:pt x="135" y="156"/>
                </a:moveTo>
                <a:cubicBezTo>
                  <a:pt x="96" y="141"/>
                  <a:pt x="96" y="141"/>
                  <a:pt x="96" y="141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135" y="150"/>
                  <a:pt x="135" y="150"/>
                  <a:pt x="135" y="150"/>
                </a:cubicBezTo>
                <a:lnTo>
                  <a:pt x="135" y="156"/>
                </a:lnTo>
                <a:close/>
                <a:moveTo>
                  <a:pt x="135" y="180"/>
                </a:moveTo>
                <a:cubicBezTo>
                  <a:pt x="57" y="149"/>
                  <a:pt x="57" y="149"/>
                  <a:pt x="57" y="149"/>
                </a:cubicBezTo>
                <a:cubicBezTo>
                  <a:pt x="57" y="143"/>
                  <a:pt x="57" y="143"/>
                  <a:pt x="57" y="143"/>
                </a:cubicBezTo>
                <a:cubicBezTo>
                  <a:pt x="135" y="174"/>
                  <a:pt x="135" y="174"/>
                  <a:pt x="135" y="174"/>
                </a:cubicBezTo>
                <a:lnTo>
                  <a:pt x="135" y="180"/>
                </a:lnTo>
                <a:close/>
                <a:moveTo>
                  <a:pt x="135" y="205"/>
                </a:moveTo>
                <a:cubicBezTo>
                  <a:pt x="57" y="174"/>
                  <a:pt x="57" y="174"/>
                  <a:pt x="57" y="174"/>
                </a:cubicBezTo>
                <a:cubicBezTo>
                  <a:pt x="57" y="167"/>
                  <a:pt x="57" y="167"/>
                  <a:pt x="57" y="167"/>
                </a:cubicBezTo>
                <a:cubicBezTo>
                  <a:pt x="135" y="198"/>
                  <a:pt x="135" y="198"/>
                  <a:pt x="135" y="198"/>
                </a:cubicBezTo>
                <a:lnTo>
                  <a:pt x="135" y="205"/>
                </a:lnTo>
                <a:close/>
                <a:moveTo>
                  <a:pt x="135" y="229"/>
                </a:moveTo>
                <a:cubicBezTo>
                  <a:pt x="57" y="198"/>
                  <a:pt x="57" y="198"/>
                  <a:pt x="57" y="198"/>
                </a:cubicBezTo>
                <a:cubicBezTo>
                  <a:pt x="57" y="192"/>
                  <a:pt x="57" y="192"/>
                  <a:pt x="57" y="192"/>
                </a:cubicBezTo>
                <a:cubicBezTo>
                  <a:pt x="135" y="223"/>
                  <a:pt x="135" y="223"/>
                  <a:pt x="135" y="223"/>
                </a:cubicBezTo>
                <a:lnTo>
                  <a:pt x="135" y="229"/>
                </a:lnTo>
                <a:close/>
                <a:moveTo>
                  <a:pt x="64" y="129"/>
                </a:moveTo>
                <a:cubicBezTo>
                  <a:pt x="66" y="123"/>
                  <a:pt x="66" y="123"/>
                  <a:pt x="66" y="123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80" y="136"/>
                  <a:pt x="80" y="136"/>
                  <a:pt x="80" y="136"/>
                </a:cubicBezTo>
                <a:cubicBezTo>
                  <a:pt x="83" y="137"/>
                  <a:pt x="83" y="137"/>
                  <a:pt x="83" y="137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2" y="98"/>
                  <a:pt x="72" y="98"/>
                  <a:pt x="72" y="98"/>
                </a:cubicBezTo>
                <a:cubicBezTo>
                  <a:pt x="68" y="97"/>
                  <a:pt x="68" y="97"/>
                  <a:pt x="68" y="97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61" y="128"/>
                  <a:pt x="61" y="128"/>
                  <a:pt x="61" y="128"/>
                </a:cubicBezTo>
                <a:lnTo>
                  <a:pt x="64" y="129"/>
                </a:lnTo>
                <a:close/>
                <a:moveTo>
                  <a:pt x="72" y="106"/>
                </a:moveTo>
                <a:cubicBezTo>
                  <a:pt x="72" y="106"/>
                  <a:pt x="72" y="106"/>
                  <a:pt x="72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68" y="118"/>
                  <a:pt x="68" y="118"/>
                  <a:pt x="68" y="118"/>
                </a:cubicBezTo>
                <a:lnTo>
                  <a:pt x="72" y="106"/>
                </a:lnTo>
                <a:close/>
                <a:moveTo>
                  <a:pt x="232" y="233"/>
                </a:moveTo>
                <a:cubicBezTo>
                  <a:pt x="230" y="233"/>
                  <a:pt x="228" y="233"/>
                  <a:pt x="226" y="233"/>
                </a:cubicBezTo>
                <a:cubicBezTo>
                  <a:pt x="226" y="224"/>
                  <a:pt x="226" y="215"/>
                  <a:pt x="226" y="207"/>
                </a:cubicBezTo>
                <a:cubicBezTo>
                  <a:pt x="228" y="207"/>
                  <a:pt x="230" y="207"/>
                  <a:pt x="232" y="207"/>
                </a:cubicBezTo>
                <a:cubicBezTo>
                  <a:pt x="232" y="215"/>
                  <a:pt x="232" y="224"/>
                  <a:pt x="232" y="233"/>
                </a:cubicBezTo>
                <a:close/>
                <a:moveTo>
                  <a:pt x="248" y="201"/>
                </a:moveTo>
                <a:cubicBezTo>
                  <a:pt x="252" y="208"/>
                  <a:pt x="256" y="216"/>
                  <a:pt x="261" y="223"/>
                </a:cubicBezTo>
                <a:cubicBezTo>
                  <a:pt x="259" y="224"/>
                  <a:pt x="257" y="225"/>
                  <a:pt x="256" y="226"/>
                </a:cubicBezTo>
                <a:cubicBezTo>
                  <a:pt x="251" y="219"/>
                  <a:pt x="247" y="211"/>
                  <a:pt x="242" y="204"/>
                </a:cubicBezTo>
                <a:cubicBezTo>
                  <a:pt x="244" y="203"/>
                  <a:pt x="246" y="202"/>
                  <a:pt x="248" y="201"/>
                </a:cubicBezTo>
                <a:close/>
                <a:moveTo>
                  <a:pt x="210" y="201"/>
                </a:moveTo>
                <a:cubicBezTo>
                  <a:pt x="211" y="202"/>
                  <a:pt x="213" y="203"/>
                  <a:pt x="215" y="204"/>
                </a:cubicBezTo>
                <a:cubicBezTo>
                  <a:pt x="211" y="211"/>
                  <a:pt x="206" y="219"/>
                  <a:pt x="202" y="226"/>
                </a:cubicBezTo>
                <a:cubicBezTo>
                  <a:pt x="200" y="225"/>
                  <a:pt x="199" y="224"/>
                  <a:pt x="197" y="223"/>
                </a:cubicBezTo>
                <a:cubicBezTo>
                  <a:pt x="201" y="215"/>
                  <a:pt x="205" y="208"/>
                  <a:pt x="210" y="201"/>
                </a:cubicBezTo>
                <a:close/>
                <a:moveTo>
                  <a:pt x="278" y="206"/>
                </a:moveTo>
                <a:cubicBezTo>
                  <a:pt x="271" y="202"/>
                  <a:pt x="263" y="198"/>
                  <a:pt x="256" y="193"/>
                </a:cubicBezTo>
                <a:cubicBezTo>
                  <a:pt x="257" y="191"/>
                  <a:pt x="258" y="189"/>
                  <a:pt x="259" y="187"/>
                </a:cubicBezTo>
                <a:cubicBezTo>
                  <a:pt x="266" y="192"/>
                  <a:pt x="274" y="196"/>
                  <a:pt x="281" y="201"/>
                </a:cubicBezTo>
                <a:cubicBezTo>
                  <a:pt x="280" y="202"/>
                  <a:pt x="279" y="204"/>
                  <a:pt x="278" y="206"/>
                </a:cubicBezTo>
                <a:close/>
                <a:moveTo>
                  <a:pt x="176" y="200"/>
                </a:moveTo>
                <a:cubicBezTo>
                  <a:pt x="184" y="196"/>
                  <a:pt x="191" y="192"/>
                  <a:pt x="199" y="187"/>
                </a:cubicBezTo>
                <a:cubicBezTo>
                  <a:pt x="200" y="189"/>
                  <a:pt x="201" y="191"/>
                  <a:pt x="202" y="193"/>
                </a:cubicBezTo>
                <a:cubicBezTo>
                  <a:pt x="195" y="198"/>
                  <a:pt x="187" y="201"/>
                  <a:pt x="180" y="206"/>
                </a:cubicBezTo>
                <a:cubicBezTo>
                  <a:pt x="178" y="204"/>
                  <a:pt x="177" y="202"/>
                  <a:pt x="176" y="200"/>
                </a:cubicBezTo>
                <a:close/>
                <a:moveTo>
                  <a:pt x="230" y="199"/>
                </a:moveTo>
                <a:cubicBezTo>
                  <a:pt x="241" y="198"/>
                  <a:pt x="249" y="191"/>
                  <a:pt x="252" y="183"/>
                </a:cubicBezTo>
                <a:cubicBezTo>
                  <a:pt x="256" y="173"/>
                  <a:pt x="252" y="161"/>
                  <a:pt x="246" y="155"/>
                </a:cubicBezTo>
                <a:cubicBezTo>
                  <a:pt x="244" y="154"/>
                  <a:pt x="241" y="153"/>
                  <a:pt x="241" y="151"/>
                </a:cubicBezTo>
                <a:cubicBezTo>
                  <a:pt x="240" y="149"/>
                  <a:pt x="241" y="145"/>
                  <a:pt x="241" y="143"/>
                </a:cubicBezTo>
                <a:cubicBezTo>
                  <a:pt x="241" y="140"/>
                  <a:pt x="241" y="137"/>
                  <a:pt x="241" y="134"/>
                </a:cubicBezTo>
                <a:cubicBezTo>
                  <a:pt x="234" y="132"/>
                  <a:pt x="223" y="132"/>
                  <a:pt x="217" y="134"/>
                </a:cubicBezTo>
                <a:cubicBezTo>
                  <a:pt x="217" y="137"/>
                  <a:pt x="217" y="140"/>
                  <a:pt x="217" y="143"/>
                </a:cubicBezTo>
                <a:cubicBezTo>
                  <a:pt x="217" y="146"/>
                  <a:pt x="218" y="149"/>
                  <a:pt x="217" y="152"/>
                </a:cubicBezTo>
                <a:cubicBezTo>
                  <a:pt x="216" y="152"/>
                  <a:pt x="215" y="153"/>
                  <a:pt x="214" y="154"/>
                </a:cubicBezTo>
                <a:cubicBezTo>
                  <a:pt x="208" y="158"/>
                  <a:pt x="204" y="165"/>
                  <a:pt x="204" y="174"/>
                </a:cubicBezTo>
                <a:cubicBezTo>
                  <a:pt x="204" y="188"/>
                  <a:pt x="216" y="200"/>
                  <a:pt x="230" y="199"/>
                </a:cubicBezTo>
                <a:close/>
                <a:moveTo>
                  <a:pt x="216" y="160"/>
                </a:moveTo>
                <a:cubicBezTo>
                  <a:pt x="218" y="158"/>
                  <a:pt x="220" y="158"/>
                  <a:pt x="222" y="155"/>
                </a:cubicBezTo>
                <a:cubicBezTo>
                  <a:pt x="223" y="153"/>
                  <a:pt x="223" y="149"/>
                  <a:pt x="223" y="144"/>
                </a:cubicBezTo>
                <a:cubicBezTo>
                  <a:pt x="226" y="143"/>
                  <a:pt x="231" y="143"/>
                  <a:pt x="235" y="143"/>
                </a:cubicBezTo>
                <a:cubicBezTo>
                  <a:pt x="234" y="149"/>
                  <a:pt x="234" y="154"/>
                  <a:pt x="237" y="157"/>
                </a:cubicBezTo>
                <a:cubicBezTo>
                  <a:pt x="238" y="158"/>
                  <a:pt x="240" y="159"/>
                  <a:pt x="242" y="160"/>
                </a:cubicBezTo>
                <a:cubicBezTo>
                  <a:pt x="246" y="164"/>
                  <a:pt x="248" y="169"/>
                  <a:pt x="248" y="175"/>
                </a:cubicBezTo>
                <a:cubicBezTo>
                  <a:pt x="247" y="184"/>
                  <a:pt x="240" y="192"/>
                  <a:pt x="230" y="193"/>
                </a:cubicBezTo>
                <a:cubicBezTo>
                  <a:pt x="224" y="193"/>
                  <a:pt x="218" y="190"/>
                  <a:pt x="215" y="187"/>
                </a:cubicBezTo>
                <a:cubicBezTo>
                  <a:pt x="212" y="184"/>
                  <a:pt x="210" y="179"/>
                  <a:pt x="210" y="174"/>
                </a:cubicBezTo>
                <a:cubicBezTo>
                  <a:pt x="210" y="167"/>
                  <a:pt x="213" y="163"/>
                  <a:pt x="216" y="16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blipFill dpi="0" rotWithShape="1">
                <a:blip r:embed="rId4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entury Gothic"/>
              <a:ea typeface="微软雅黑"/>
            </a:endParaRPr>
          </a:p>
        </p:txBody>
      </p:sp>
      <p:grpSp>
        <p:nvGrpSpPr>
          <p:cNvPr id="49" name="组 86"/>
          <p:cNvGrpSpPr/>
          <p:nvPr/>
        </p:nvGrpSpPr>
        <p:grpSpPr>
          <a:xfrm>
            <a:off x="4863647" y="2956852"/>
            <a:ext cx="747814" cy="688618"/>
            <a:chOff x="1116013" y="504825"/>
            <a:chExt cx="1419225" cy="1303338"/>
          </a:xfrm>
          <a:blipFill>
            <a:blip r:embed="rId4"/>
            <a:stretch>
              <a:fillRect/>
            </a:stretch>
          </a:blipFill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116013" y="1317625"/>
              <a:ext cx="312738" cy="484187"/>
            </a:xfrm>
            <a:custGeom>
              <a:avLst/>
              <a:gdLst>
                <a:gd name="T0" fmla="*/ 190 w 197"/>
                <a:gd name="T1" fmla="*/ 219 h 305"/>
                <a:gd name="T2" fmla="*/ 190 w 197"/>
                <a:gd name="T3" fmla="*/ 186 h 305"/>
                <a:gd name="T4" fmla="*/ 71 w 197"/>
                <a:gd name="T5" fmla="*/ 186 h 305"/>
                <a:gd name="T6" fmla="*/ 31 w 197"/>
                <a:gd name="T7" fmla="*/ 0 h 305"/>
                <a:gd name="T8" fmla="*/ 0 w 197"/>
                <a:gd name="T9" fmla="*/ 7 h 305"/>
                <a:gd name="T10" fmla="*/ 48 w 197"/>
                <a:gd name="T11" fmla="*/ 219 h 305"/>
                <a:gd name="T12" fmla="*/ 71 w 197"/>
                <a:gd name="T13" fmla="*/ 219 h 305"/>
                <a:gd name="T14" fmla="*/ 41 w 197"/>
                <a:gd name="T15" fmla="*/ 295 h 305"/>
                <a:gd name="T16" fmla="*/ 60 w 197"/>
                <a:gd name="T17" fmla="*/ 305 h 305"/>
                <a:gd name="T18" fmla="*/ 95 w 197"/>
                <a:gd name="T19" fmla="*/ 219 h 305"/>
                <a:gd name="T20" fmla="*/ 145 w 197"/>
                <a:gd name="T21" fmla="*/ 219 h 305"/>
                <a:gd name="T22" fmla="*/ 178 w 197"/>
                <a:gd name="T23" fmla="*/ 305 h 305"/>
                <a:gd name="T24" fmla="*/ 197 w 197"/>
                <a:gd name="T25" fmla="*/ 295 h 305"/>
                <a:gd name="T26" fmla="*/ 168 w 197"/>
                <a:gd name="T27" fmla="*/ 219 h 305"/>
                <a:gd name="T28" fmla="*/ 190 w 197"/>
                <a:gd name="T29" fmla="*/ 2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305">
                  <a:moveTo>
                    <a:pt x="190" y="219"/>
                  </a:moveTo>
                  <a:lnTo>
                    <a:pt x="190" y="186"/>
                  </a:lnTo>
                  <a:lnTo>
                    <a:pt x="71" y="186"/>
                  </a:lnTo>
                  <a:lnTo>
                    <a:pt x="31" y="0"/>
                  </a:lnTo>
                  <a:lnTo>
                    <a:pt x="0" y="7"/>
                  </a:lnTo>
                  <a:lnTo>
                    <a:pt x="48" y="219"/>
                  </a:lnTo>
                  <a:lnTo>
                    <a:pt x="71" y="219"/>
                  </a:lnTo>
                  <a:lnTo>
                    <a:pt x="41" y="295"/>
                  </a:lnTo>
                  <a:lnTo>
                    <a:pt x="60" y="305"/>
                  </a:lnTo>
                  <a:lnTo>
                    <a:pt x="95" y="219"/>
                  </a:lnTo>
                  <a:lnTo>
                    <a:pt x="145" y="219"/>
                  </a:lnTo>
                  <a:lnTo>
                    <a:pt x="178" y="305"/>
                  </a:lnTo>
                  <a:lnTo>
                    <a:pt x="197" y="295"/>
                  </a:lnTo>
                  <a:lnTo>
                    <a:pt x="168" y="219"/>
                  </a:lnTo>
                  <a:lnTo>
                    <a:pt x="190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2224088" y="1312863"/>
              <a:ext cx="311150" cy="484187"/>
            </a:xfrm>
            <a:custGeom>
              <a:avLst/>
              <a:gdLst>
                <a:gd name="T0" fmla="*/ 149 w 196"/>
                <a:gd name="T1" fmla="*/ 220 h 305"/>
                <a:gd name="T2" fmla="*/ 196 w 196"/>
                <a:gd name="T3" fmla="*/ 8 h 305"/>
                <a:gd name="T4" fmla="*/ 166 w 196"/>
                <a:gd name="T5" fmla="*/ 0 h 305"/>
                <a:gd name="T6" fmla="*/ 125 w 196"/>
                <a:gd name="T7" fmla="*/ 186 h 305"/>
                <a:gd name="T8" fmla="*/ 7 w 196"/>
                <a:gd name="T9" fmla="*/ 186 h 305"/>
                <a:gd name="T10" fmla="*/ 7 w 196"/>
                <a:gd name="T11" fmla="*/ 220 h 305"/>
                <a:gd name="T12" fmla="*/ 28 w 196"/>
                <a:gd name="T13" fmla="*/ 220 h 305"/>
                <a:gd name="T14" fmla="*/ 0 w 196"/>
                <a:gd name="T15" fmla="*/ 296 h 305"/>
                <a:gd name="T16" fmla="*/ 19 w 196"/>
                <a:gd name="T17" fmla="*/ 305 h 305"/>
                <a:gd name="T18" fmla="*/ 52 w 196"/>
                <a:gd name="T19" fmla="*/ 220 h 305"/>
                <a:gd name="T20" fmla="*/ 102 w 196"/>
                <a:gd name="T21" fmla="*/ 220 h 305"/>
                <a:gd name="T22" fmla="*/ 137 w 196"/>
                <a:gd name="T23" fmla="*/ 305 h 305"/>
                <a:gd name="T24" fmla="*/ 156 w 196"/>
                <a:gd name="T25" fmla="*/ 296 h 305"/>
                <a:gd name="T26" fmla="*/ 125 w 196"/>
                <a:gd name="T27" fmla="*/ 220 h 305"/>
                <a:gd name="T28" fmla="*/ 149 w 196"/>
                <a:gd name="T29" fmla="*/ 22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6" h="305">
                  <a:moveTo>
                    <a:pt x="149" y="220"/>
                  </a:moveTo>
                  <a:lnTo>
                    <a:pt x="196" y="8"/>
                  </a:lnTo>
                  <a:lnTo>
                    <a:pt x="166" y="0"/>
                  </a:lnTo>
                  <a:lnTo>
                    <a:pt x="125" y="186"/>
                  </a:lnTo>
                  <a:lnTo>
                    <a:pt x="7" y="186"/>
                  </a:lnTo>
                  <a:lnTo>
                    <a:pt x="7" y="220"/>
                  </a:lnTo>
                  <a:lnTo>
                    <a:pt x="28" y="220"/>
                  </a:lnTo>
                  <a:lnTo>
                    <a:pt x="0" y="296"/>
                  </a:lnTo>
                  <a:lnTo>
                    <a:pt x="19" y="305"/>
                  </a:lnTo>
                  <a:lnTo>
                    <a:pt x="52" y="220"/>
                  </a:lnTo>
                  <a:lnTo>
                    <a:pt x="102" y="220"/>
                  </a:lnTo>
                  <a:lnTo>
                    <a:pt x="137" y="305"/>
                  </a:lnTo>
                  <a:lnTo>
                    <a:pt x="156" y="296"/>
                  </a:lnTo>
                  <a:lnTo>
                    <a:pt x="125" y="220"/>
                  </a:lnTo>
                  <a:lnTo>
                    <a:pt x="149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1555751" y="1520825"/>
              <a:ext cx="19050" cy="287337"/>
            </a:xfrm>
            <a:custGeom>
              <a:avLst/>
              <a:gdLst>
                <a:gd name="T0" fmla="*/ 0 w 12"/>
                <a:gd name="T1" fmla="*/ 0 h 181"/>
                <a:gd name="T2" fmla="*/ 0 w 12"/>
                <a:gd name="T3" fmla="*/ 181 h 181"/>
                <a:gd name="T4" fmla="*/ 12 w 12"/>
                <a:gd name="T5" fmla="*/ 181 h 181"/>
                <a:gd name="T6" fmla="*/ 12 w 12"/>
                <a:gd name="T7" fmla="*/ 0 h 181"/>
                <a:gd name="T8" fmla="*/ 7 w 12"/>
                <a:gd name="T9" fmla="*/ 0 h 181"/>
                <a:gd name="T10" fmla="*/ 0 w 12"/>
                <a:gd name="T1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1">
                  <a:moveTo>
                    <a:pt x="0" y="0"/>
                  </a:moveTo>
                  <a:lnTo>
                    <a:pt x="0" y="181"/>
                  </a:lnTo>
                  <a:lnTo>
                    <a:pt x="12" y="18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1263651" y="1233488"/>
              <a:ext cx="1128713" cy="574675"/>
            </a:xfrm>
            <a:custGeom>
              <a:avLst/>
              <a:gdLst>
                <a:gd name="T0" fmla="*/ 619 w 711"/>
                <a:gd name="T1" fmla="*/ 227 h 362"/>
                <a:gd name="T2" fmla="*/ 662 w 711"/>
                <a:gd name="T3" fmla="*/ 227 h 362"/>
                <a:gd name="T4" fmla="*/ 676 w 711"/>
                <a:gd name="T5" fmla="*/ 227 h 362"/>
                <a:gd name="T6" fmla="*/ 685 w 711"/>
                <a:gd name="T7" fmla="*/ 227 h 362"/>
                <a:gd name="T8" fmla="*/ 711 w 711"/>
                <a:gd name="T9" fmla="*/ 227 h 362"/>
                <a:gd name="T10" fmla="*/ 669 w 711"/>
                <a:gd name="T11" fmla="*/ 0 h 362"/>
                <a:gd name="T12" fmla="*/ 603 w 711"/>
                <a:gd name="T13" fmla="*/ 0 h 362"/>
                <a:gd name="T14" fmla="*/ 555 w 711"/>
                <a:gd name="T15" fmla="*/ 84 h 362"/>
                <a:gd name="T16" fmla="*/ 558 w 711"/>
                <a:gd name="T17" fmla="*/ 79 h 362"/>
                <a:gd name="T18" fmla="*/ 555 w 711"/>
                <a:gd name="T19" fmla="*/ 84 h 362"/>
                <a:gd name="T20" fmla="*/ 503 w 711"/>
                <a:gd name="T21" fmla="*/ 60 h 362"/>
                <a:gd name="T22" fmla="*/ 494 w 711"/>
                <a:gd name="T23" fmla="*/ 89 h 362"/>
                <a:gd name="T24" fmla="*/ 215 w 711"/>
                <a:gd name="T25" fmla="*/ 89 h 362"/>
                <a:gd name="T26" fmla="*/ 205 w 711"/>
                <a:gd name="T27" fmla="*/ 62 h 362"/>
                <a:gd name="T28" fmla="*/ 153 w 711"/>
                <a:gd name="T29" fmla="*/ 84 h 362"/>
                <a:gd name="T30" fmla="*/ 108 w 711"/>
                <a:gd name="T31" fmla="*/ 3 h 362"/>
                <a:gd name="T32" fmla="*/ 40 w 711"/>
                <a:gd name="T33" fmla="*/ 3 h 362"/>
                <a:gd name="T34" fmla="*/ 0 w 711"/>
                <a:gd name="T35" fmla="*/ 227 h 362"/>
                <a:gd name="T36" fmla="*/ 23 w 711"/>
                <a:gd name="T37" fmla="*/ 227 h 362"/>
                <a:gd name="T38" fmla="*/ 33 w 711"/>
                <a:gd name="T39" fmla="*/ 227 h 362"/>
                <a:gd name="T40" fmla="*/ 47 w 711"/>
                <a:gd name="T41" fmla="*/ 227 h 362"/>
                <a:gd name="T42" fmla="*/ 90 w 711"/>
                <a:gd name="T43" fmla="*/ 227 h 362"/>
                <a:gd name="T44" fmla="*/ 92 w 711"/>
                <a:gd name="T45" fmla="*/ 227 h 362"/>
                <a:gd name="T46" fmla="*/ 116 w 711"/>
                <a:gd name="T47" fmla="*/ 227 h 362"/>
                <a:gd name="T48" fmla="*/ 130 w 711"/>
                <a:gd name="T49" fmla="*/ 227 h 362"/>
                <a:gd name="T50" fmla="*/ 130 w 711"/>
                <a:gd name="T51" fmla="*/ 181 h 362"/>
                <a:gd name="T52" fmla="*/ 108 w 711"/>
                <a:gd name="T53" fmla="*/ 181 h 362"/>
                <a:gd name="T54" fmla="*/ 108 w 711"/>
                <a:gd name="T55" fmla="*/ 181 h 362"/>
                <a:gd name="T56" fmla="*/ 85 w 711"/>
                <a:gd name="T57" fmla="*/ 181 h 362"/>
                <a:gd name="T58" fmla="*/ 113 w 711"/>
                <a:gd name="T59" fmla="*/ 77 h 362"/>
                <a:gd name="T60" fmla="*/ 123 w 711"/>
                <a:gd name="T61" fmla="*/ 93 h 362"/>
                <a:gd name="T62" fmla="*/ 116 w 711"/>
                <a:gd name="T63" fmla="*/ 93 h 362"/>
                <a:gd name="T64" fmla="*/ 116 w 711"/>
                <a:gd name="T65" fmla="*/ 131 h 362"/>
                <a:gd name="T66" fmla="*/ 137 w 711"/>
                <a:gd name="T67" fmla="*/ 131 h 362"/>
                <a:gd name="T68" fmla="*/ 137 w 711"/>
                <a:gd name="T69" fmla="*/ 181 h 362"/>
                <a:gd name="T70" fmla="*/ 137 w 711"/>
                <a:gd name="T71" fmla="*/ 227 h 362"/>
                <a:gd name="T72" fmla="*/ 137 w 711"/>
                <a:gd name="T73" fmla="*/ 362 h 362"/>
                <a:gd name="T74" fmla="*/ 144 w 711"/>
                <a:gd name="T75" fmla="*/ 362 h 362"/>
                <a:gd name="T76" fmla="*/ 179 w 711"/>
                <a:gd name="T77" fmla="*/ 362 h 362"/>
                <a:gd name="T78" fmla="*/ 179 w 711"/>
                <a:gd name="T79" fmla="*/ 181 h 362"/>
                <a:gd name="T80" fmla="*/ 179 w 711"/>
                <a:gd name="T81" fmla="*/ 131 h 362"/>
                <a:gd name="T82" fmla="*/ 536 w 711"/>
                <a:gd name="T83" fmla="*/ 131 h 362"/>
                <a:gd name="T84" fmla="*/ 536 w 711"/>
                <a:gd name="T85" fmla="*/ 179 h 362"/>
                <a:gd name="T86" fmla="*/ 536 w 711"/>
                <a:gd name="T87" fmla="*/ 362 h 362"/>
                <a:gd name="T88" fmla="*/ 567 w 711"/>
                <a:gd name="T89" fmla="*/ 362 h 362"/>
                <a:gd name="T90" fmla="*/ 579 w 711"/>
                <a:gd name="T91" fmla="*/ 362 h 362"/>
                <a:gd name="T92" fmla="*/ 579 w 711"/>
                <a:gd name="T93" fmla="*/ 227 h 362"/>
                <a:gd name="T94" fmla="*/ 579 w 711"/>
                <a:gd name="T95" fmla="*/ 179 h 362"/>
                <a:gd name="T96" fmla="*/ 579 w 711"/>
                <a:gd name="T97" fmla="*/ 131 h 362"/>
                <a:gd name="T98" fmla="*/ 598 w 711"/>
                <a:gd name="T99" fmla="*/ 131 h 362"/>
                <a:gd name="T100" fmla="*/ 598 w 711"/>
                <a:gd name="T101" fmla="*/ 93 h 362"/>
                <a:gd name="T102" fmla="*/ 586 w 711"/>
                <a:gd name="T103" fmla="*/ 93 h 362"/>
                <a:gd name="T104" fmla="*/ 596 w 711"/>
                <a:gd name="T105" fmla="*/ 74 h 362"/>
                <a:gd name="T106" fmla="*/ 626 w 711"/>
                <a:gd name="T107" fmla="*/ 179 h 362"/>
                <a:gd name="T108" fmla="*/ 600 w 711"/>
                <a:gd name="T109" fmla="*/ 179 h 362"/>
                <a:gd name="T110" fmla="*/ 600 w 711"/>
                <a:gd name="T111" fmla="*/ 179 h 362"/>
                <a:gd name="T112" fmla="*/ 584 w 711"/>
                <a:gd name="T113" fmla="*/ 179 h 362"/>
                <a:gd name="T114" fmla="*/ 584 w 711"/>
                <a:gd name="T115" fmla="*/ 227 h 362"/>
                <a:gd name="T116" fmla="*/ 593 w 711"/>
                <a:gd name="T117" fmla="*/ 227 h 362"/>
                <a:gd name="T118" fmla="*/ 617 w 711"/>
                <a:gd name="T119" fmla="*/ 227 h 362"/>
                <a:gd name="T120" fmla="*/ 619 w 711"/>
                <a:gd name="T121" fmla="*/ 22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1" h="362">
                  <a:moveTo>
                    <a:pt x="619" y="227"/>
                  </a:moveTo>
                  <a:lnTo>
                    <a:pt x="662" y="227"/>
                  </a:lnTo>
                  <a:lnTo>
                    <a:pt x="676" y="227"/>
                  </a:lnTo>
                  <a:lnTo>
                    <a:pt x="685" y="227"/>
                  </a:lnTo>
                  <a:lnTo>
                    <a:pt x="711" y="227"/>
                  </a:lnTo>
                  <a:lnTo>
                    <a:pt x="669" y="0"/>
                  </a:lnTo>
                  <a:lnTo>
                    <a:pt x="603" y="0"/>
                  </a:lnTo>
                  <a:lnTo>
                    <a:pt x="555" y="84"/>
                  </a:lnTo>
                  <a:lnTo>
                    <a:pt x="558" y="79"/>
                  </a:lnTo>
                  <a:lnTo>
                    <a:pt x="555" y="84"/>
                  </a:lnTo>
                  <a:lnTo>
                    <a:pt x="503" y="60"/>
                  </a:lnTo>
                  <a:lnTo>
                    <a:pt x="494" y="89"/>
                  </a:lnTo>
                  <a:lnTo>
                    <a:pt x="215" y="89"/>
                  </a:lnTo>
                  <a:lnTo>
                    <a:pt x="205" y="62"/>
                  </a:lnTo>
                  <a:lnTo>
                    <a:pt x="153" y="84"/>
                  </a:lnTo>
                  <a:lnTo>
                    <a:pt x="108" y="3"/>
                  </a:lnTo>
                  <a:lnTo>
                    <a:pt x="40" y="3"/>
                  </a:lnTo>
                  <a:lnTo>
                    <a:pt x="0" y="227"/>
                  </a:lnTo>
                  <a:lnTo>
                    <a:pt x="23" y="227"/>
                  </a:lnTo>
                  <a:lnTo>
                    <a:pt x="33" y="227"/>
                  </a:lnTo>
                  <a:lnTo>
                    <a:pt x="47" y="227"/>
                  </a:lnTo>
                  <a:lnTo>
                    <a:pt x="90" y="227"/>
                  </a:lnTo>
                  <a:lnTo>
                    <a:pt x="92" y="227"/>
                  </a:lnTo>
                  <a:lnTo>
                    <a:pt x="116" y="227"/>
                  </a:lnTo>
                  <a:lnTo>
                    <a:pt x="130" y="227"/>
                  </a:lnTo>
                  <a:lnTo>
                    <a:pt x="130" y="181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85" y="181"/>
                  </a:lnTo>
                  <a:lnTo>
                    <a:pt x="113" y="77"/>
                  </a:lnTo>
                  <a:lnTo>
                    <a:pt x="123" y="93"/>
                  </a:lnTo>
                  <a:lnTo>
                    <a:pt x="116" y="93"/>
                  </a:lnTo>
                  <a:lnTo>
                    <a:pt x="116" y="131"/>
                  </a:lnTo>
                  <a:lnTo>
                    <a:pt x="137" y="131"/>
                  </a:lnTo>
                  <a:lnTo>
                    <a:pt x="137" y="181"/>
                  </a:lnTo>
                  <a:lnTo>
                    <a:pt x="137" y="227"/>
                  </a:lnTo>
                  <a:lnTo>
                    <a:pt x="137" y="362"/>
                  </a:lnTo>
                  <a:lnTo>
                    <a:pt x="144" y="362"/>
                  </a:lnTo>
                  <a:lnTo>
                    <a:pt x="179" y="362"/>
                  </a:lnTo>
                  <a:lnTo>
                    <a:pt x="179" y="181"/>
                  </a:lnTo>
                  <a:lnTo>
                    <a:pt x="179" y="131"/>
                  </a:lnTo>
                  <a:lnTo>
                    <a:pt x="536" y="131"/>
                  </a:lnTo>
                  <a:lnTo>
                    <a:pt x="536" y="179"/>
                  </a:lnTo>
                  <a:lnTo>
                    <a:pt x="536" y="362"/>
                  </a:lnTo>
                  <a:lnTo>
                    <a:pt x="567" y="362"/>
                  </a:lnTo>
                  <a:lnTo>
                    <a:pt x="579" y="362"/>
                  </a:lnTo>
                  <a:lnTo>
                    <a:pt x="579" y="227"/>
                  </a:lnTo>
                  <a:lnTo>
                    <a:pt x="579" y="179"/>
                  </a:lnTo>
                  <a:lnTo>
                    <a:pt x="579" y="131"/>
                  </a:lnTo>
                  <a:lnTo>
                    <a:pt x="598" y="131"/>
                  </a:lnTo>
                  <a:lnTo>
                    <a:pt x="598" y="93"/>
                  </a:lnTo>
                  <a:lnTo>
                    <a:pt x="586" y="93"/>
                  </a:lnTo>
                  <a:lnTo>
                    <a:pt x="596" y="74"/>
                  </a:lnTo>
                  <a:lnTo>
                    <a:pt x="626" y="179"/>
                  </a:lnTo>
                  <a:lnTo>
                    <a:pt x="600" y="179"/>
                  </a:lnTo>
                  <a:lnTo>
                    <a:pt x="600" y="179"/>
                  </a:lnTo>
                  <a:lnTo>
                    <a:pt x="584" y="179"/>
                  </a:lnTo>
                  <a:lnTo>
                    <a:pt x="584" y="227"/>
                  </a:lnTo>
                  <a:lnTo>
                    <a:pt x="593" y="227"/>
                  </a:lnTo>
                  <a:lnTo>
                    <a:pt x="617" y="227"/>
                  </a:lnTo>
                  <a:lnTo>
                    <a:pt x="619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2078038" y="1517650"/>
              <a:ext cx="25400" cy="290512"/>
            </a:xfrm>
            <a:custGeom>
              <a:avLst/>
              <a:gdLst>
                <a:gd name="T0" fmla="*/ 0 w 16"/>
                <a:gd name="T1" fmla="*/ 0 h 183"/>
                <a:gd name="T2" fmla="*/ 0 w 16"/>
                <a:gd name="T3" fmla="*/ 183 h 183"/>
                <a:gd name="T4" fmla="*/ 16 w 16"/>
                <a:gd name="T5" fmla="*/ 183 h 183"/>
                <a:gd name="T6" fmla="*/ 16 w 16"/>
                <a:gd name="T7" fmla="*/ 0 h 183"/>
                <a:gd name="T8" fmla="*/ 4 w 16"/>
                <a:gd name="T9" fmla="*/ 0 h 183"/>
                <a:gd name="T10" fmla="*/ 0 w 16"/>
                <a:gd name="T1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3">
                  <a:moveTo>
                    <a:pt x="0" y="0"/>
                  </a:moveTo>
                  <a:lnTo>
                    <a:pt x="0" y="183"/>
                  </a:lnTo>
                  <a:lnTo>
                    <a:pt x="16" y="183"/>
                  </a:lnTo>
                  <a:lnTo>
                    <a:pt x="16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1352551" y="946150"/>
              <a:ext cx="233363" cy="265112"/>
            </a:xfrm>
            <a:custGeom>
              <a:avLst/>
              <a:gdLst>
                <a:gd name="T0" fmla="*/ 5 w 62"/>
                <a:gd name="T1" fmla="*/ 32 h 70"/>
                <a:gd name="T2" fmla="*/ 4 w 62"/>
                <a:gd name="T3" fmla="*/ 37 h 70"/>
                <a:gd name="T4" fmla="*/ 11 w 62"/>
                <a:gd name="T5" fmla="*/ 62 h 70"/>
                <a:gd name="T6" fmla="*/ 11 w 62"/>
                <a:gd name="T7" fmla="*/ 62 h 70"/>
                <a:gd name="T8" fmla="*/ 13 w 62"/>
                <a:gd name="T9" fmla="*/ 64 h 70"/>
                <a:gd name="T10" fmla="*/ 16 w 62"/>
                <a:gd name="T11" fmla="*/ 66 h 70"/>
                <a:gd name="T12" fmla="*/ 16 w 62"/>
                <a:gd name="T13" fmla="*/ 66 h 70"/>
                <a:gd name="T14" fmla="*/ 25 w 62"/>
                <a:gd name="T15" fmla="*/ 70 h 70"/>
                <a:gd name="T16" fmla="*/ 26 w 62"/>
                <a:gd name="T17" fmla="*/ 70 h 70"/>
                <a:gd name="T18" fmla="*/ 26 w 62"/>
                <a:gd name="T19" fmla="*/ 70 h 70"/>
                <a:gd name="T20" fmla="*/ 29 w 62"/>
                <a:gd name="T21" fmla="*/ 70 h 70"/>
                <a:gd name="T22" fmla="*/ 30 w 62"/>
                <a:gd name="T23" fmla="*/ 70 h 70"/>
                <a:gd name="T24" fmla="*/ 34 w 62"/>
                <a:gd name="T25" fmla="*/ 70 h 70"/>
                <a:gd name="T26" fmla="*/ 34 w 62"/>
                <a:gd name="T27" fmla="*/ 70 h 70"/>
                <a:gd name="T28" fmla="*/ 56 w 62"/>
                <a:gd name="T29" fmla="*/ 46 h 70"/>
                <a:gd name="T30" fmla="*/ 55 w 62"/>
                <a:gd name="T31" fmla="*/ 36 h 70"/>
                <a:gd name="T32" fmla="*/ 62 w 62"/>
                <a:gd name="T33" fmla="*/ 29 h 70"/>
                <a:gd name="T34" fmla="*/ 53 w 62"/>
                <a:gd name="T35" fmla="*/ 24 h 70"/>
                <a:gd name="T36" fmla="*/ 56 w 62"/>
                <a:gd name="T37" fmla="*/ 13 h 70"/>
                <a:gd name="T38" fmla="*/ 44 w 62"/>
                <a:gd name="T39" fmla="*/ 15 h 70"/>
                <a:gd name="T40" fmla="*/ 41 w 62"/>
                <a:gd name="T41" fmla="*/ 2 h 70"/>
                <a:gd name="T42" fmla="*/ 29 w 62"/>
                <a:gd name="T43" fmla="*/ 12 h 70"/>
                <a:gd name="T44" fmla="*/ 23 w 62"/>
                <a:gd name="T45" fmla="*/ 0 h 70"/>
                <a:gd name="T46" fmla="*/ 17 w 62"/>
                <a:gd name="T47" fmla="*/ 13 h 70"/>
                <a:gd name="T48" fmla="*/ 6 w 62"/>
                <a:gd name="T49" fmla="*/ 6 h 70"/>
                <a:gd name="T50" fmla="*/ 9 w 62"/>
                <a:gd name="T51" fmla="*/ 18 h 70"/>
                <a:gd name="T52" fmla="*/ 0 w 62"/>
                <a:gd name="T53" fmla="*/ 20 h 70"/>
                <a:gd name="T54" fmla="*/ 6 w 62"/>
                <a:gd name="T55" fmla="*/ 29 h 70"/>
                <a:gd name="T56" fmla="*/ 5 w 62"/>
                <a:gd name="T57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70">
                  <a:moveTo>
                    <a:pt x="5" y="32"/>
                  </a:moveTo>
                  <a:cubicBezTo>
                    <a:pt x="4" y="33"/>
                    <a:pt x="4" y="35"/>
                    <a:pt x="4" y="37"/>
                  </a:cubicBezTo>
                  <a:cubicBezTo>
                    <a:pt x="2" y="46"/>
                    <a:pt x="5" y="55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3"/>
                    <a:pt x="12" y="63"/>
                    <a:pt x="13" y="64"/>
                  </a:cubicBezTo>
                  <a:cubicBezTo>
                    <a:pt x="14" y="64"/>
                    <a:pt x="15" y="65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9" y="68"/>
                    <a:pt x="22" y="69"/>
                    <a:pt x="25" y="70"/>
                  </a:cubicBezTo>
                  <a:cubicBezTo>
                    <a:pt x="25" y="70"/>
                    <a:pt x="26" y="70"/>
                    <a:pt x="26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7" y="70"/>
                    <a:pt x="28" y="70"/>
                    <a:pt x="29" y="70"/>
                  </a:cubicBezTo>
                  <a:cubicBezTo>
                    <a:pt x="29" y="70"/>
                    <a:pt x="30" y="70"/>
                    <a:pt x="30" y="70"/>
                  </a:cubicBezTo>
                  <a:cubicBezTo>
                    <a:pt x="31" y="70"/>
                    <a:pt x="33" y="70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45" y="68"/>
                    <a:pt x="54" y="58"/>
                    <a:pt x="56" y="46"/>
                  </a:cubicBezTo>
                  <a:cubicBezTo>
                    <a:pt x="56" y="42"/>
                    <a:pt x="56" y="39"/>
                    <a:pt x="55" y="36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30"/>
                    <a:pt x="5" y="31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2066926" y="946150"/>
              <a:ext cx="231775" cy="273050"/>
            </a:xfrm>
            <a:custGeom>
              <a:avLst/>
              <a:gdLst>
                <a:gd name="T0" fmla="*/ 53 w 62"/>
                <a:gd name="T1" fmla="*/ 18 h 72"/>
                <a:gd name="T2" fmla="*/ 56 w 62"/>
                <a:gd name="T3" fmla="*/ 6 h 72"/>
                <a:gd name="T4" fmla="*/ 44 w 62"/>
                <a:gd name="T5" fmla="*/ 13 h 72"/>
                <a:gd name="T6" fmla="*/ 39 w 62"/>
                <a:gd name="T7" fmla="*/ 0 h 72"/>
                <a:gd name="T8" fmla="*/ 33 w 62"/>
                <a:gd name="T9" fmla="*/ 12 h 72"/>
                <a:gd name="T10" fmla="*/ 21 w 62"/>
                <a:gd name="T11" fmla="*/ 2 h 72"/>
                <a:gd name="T12" fmla="*/ 17 w 62"/>
                <a:gd name="T13" fmla="*/ 15 h 72"/>
                <a:gd name="T14" fmla="*/ 5 w 62"/>
                <a:gd name="T15" fmla="*/ 13 h 72"/>
                <a:gd name="T16" fmla="*/ 9 w 62"/>
                <a:gd name="T17" fmla="*/ 24 h 72"/>
                <a:gd name="T18" fmla="*/ 0 w 62"/>
                <a:gd name="T19" fmla="*/ 29 h 72"/>
                <a:gd name="T20" fmla="*/ 6 w 62"/>
                <a:gd name="T21" fmla="*/ 36 h 72"/>
                <a:gd name="T22" fmla="*/ 6 w 62"/>
                <a:gd name="T23" fmla="*/ 46 h 72"/>
                <a:gd name="T24" fmla="*/ 36 w 62"/>
                <a:gd name="T25" fmla="*/ 70 h 72"/>
                <a:gd name="T26" fmla="*/ 43 w 62"/>
                <a:gd name="T27" fmla="*/ 68 h 72"/>
                <a:gd name="T28" fmla="*/ 43 w 62"/>
                <a:gd name="T29" fmla="*/ 67 h 72"/>
                <a:gd name="T30" fmla="*/ 46 w 62"/>
                <a:gd name="T31" fmla="*/ 65 h 72"/>
                <a:gd name="T32" fmla="*/ 49 w 62"/>
                <a:gd name="T33" fmla="*/ 63 h 72"/>
                <a:gd name="T34" fmla="*/ 50 w 62"/>
                <a:gd name="T35" fmla="*/ 62 h 72"/>
                <a:gd name="T36" fmla="*/ 58 w 62"/>
                <a:gd name="T37" fmla="*/ 44 h 72"/>
                <a:gd name="T38" fmla="*/ 58 w 62"/>
                <a:gd name="T39" fmla="*/ 42 h 72"/>
                <a:gd name="T40" fmla="*/ 58 w 62"/>
                <a:gd name="T41" fmla="*/ 42 h 72"/>
                <a:gd name="T42" fmla="*/ 58 w 62"/>
                <a:gd name="T43" fmla="*/ 41 h 72"/>
                <a:gd name="T44" fmla="*/ 58 w 62"/>
                <a:gd name="T45" fmla="*/ 37 h 72"/>
                <a:gd name="T46" fmla="*/ 57 w 62"/>
                <a:gd name="T47" fmla="*/ 32 h 72"/>
                <a:gd name="T48" fmla="*/ 56 w 62"/>
                <a:gd name="T49" fmla="*/ 29 h 72"/>
                <a:gd name="T50" fmla="*/ 62 w 62"/>
                <a:gd name="T51" fmla="*/ 20 h 72"/>
                <a:gd name="T52" fmla="*/ 53 w 62"/>
                <a:gd name="T53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72">
                  <a:moveTo>
                    <a:pt x="53" y="18"/>
                  </a:moveTo>
                  <a:cubicBezTo>
                    <a:pt x="56" y="6"/>
                    <a:pt x="56" y="6"/>
                    <a:pt x="56" y="6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9"/>
                    <a:pt x="6" y="42"/>
                    <a:pt x="6" y="46"/>
                  </a:cubicBezTo>
                  <a:cubicBezTo>
                    <a:pt x="8" y="62"/>
                    <a:pt x="22" y="72"/>
                    <a:pt x="36" y="70"/>
                  </a:cubicBezTo>
                  <a:cubicBezTo>
                    <a:pt x="38" y="70"/>
                    <a:pt x="41" y="69"/>
                    <a:pt x="43" y="68"/>
                  </a:cubicBezTo>
                  <a:cubicBezTo>
                    <a:pt x="43" y="68"/>
                    <a:pt x="43" y="68"/>
                    <a:pt x="43" y="67"/>
                  </a:cubicBezTo>
                  <a:cubicBezTo>
                    <a:pt x="44" y="67"/>
                    <a:pt x="45" y="66"/>
                    <a:pt x="46" y="65"/>
                  </a:cubicBezTo>
                  <a:cubicBezTo>
                    <a:pt x="48" y="65"/>
                    <a:pt x="49" y="64"/>
                    <a:pt x="49" y="63"/>
                  </a:cubicBezTo>
                  <a:cubicBezTo>
                    <a:pt x="50" y="63"/>
                    <a:pt x="50" y="63"/>
                    <a:pt x="50" y="62"/>
                  </a:cubicBezTo>
                  <a:cubicBezTo>
                    <a:pt x="55" y="58"/>
                    <a:pt x="58" y="51"/>
                    <a:pt x="58" y="44"/>
                  </a:cubicBezTo>
                  <a:cubicBezTo>
                    <a:pt x="58" y="43"/>
                    <a:pt x="58" y="43"/>
                    <a:pt x="58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2"/>
                    <a:pt x="58" y="41"/>
                    <a:pt x="58" y="41"/>
                  </a:cubicBezTo>
                  <a:cubicBezTo>
                    <a:pt x="58" y="39"/>
                    <a:pt x="58" y="38"/>
                    <a:pt x="58" y="37"/>
                  </a:cubicBezTo>
                  <a:cubicBezTo>
                    <a:pt x="58" y="35"/>
                    <a:pt x="57" y="34"/>
                    <a:pt x="57" y="32"/>
                  </a:cubicBezTo>
                  <a:cubicBezTo>
                    <a:pt x="57" y="31"/>
                    <a:pt x="56" y="30"/>
                    <a:pt x="56" y="29"/>
                  </a:cubicBezTo>
                  <a:cubicBezTo>
                    <a:pt x="62" y="20"/>
                    <a:pt x="62" y="20"/>
                    <a:pt x="62" y="20"/>
                  </a:cubicBezTo>
                  <a:lnTo>
                    <a:pt x="5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7" name="Oval 12"/>
            <p:cNvSpPr>
              <a:spLocks noChangeArrowheads="1"/>
            </p:cNvSpPr>
            <p:nvPr/>
          </p:nvSpPr>
          <p:spPr bwMode="auto">
            <a:xfrm>
              <a:off x="1676401" y="674688"/>
              <a:ext cx="225425" cy="2540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1638301" y="1460500"/>
              <a:ext cx="139700" cy="117475"/>
            </a:xfrm>
            <a:custGeom>
              <a:avLst/>
              <a:gdLst>
                <a:gd name="T0" fmla="*/ 36 w 88"/>
                <a:gd name="T1" fmla="*/ 38 h 74"/>
                <a:gd name="T2" fmla="*/ 31 w 88"/>
                <a:gd name="T3" fmla="*/ 38 h 74"/>
                <a:gd name="T4" fmla="*/ 0 w 88"/>
                <a:gd name="T5" fmla="*/ 46 h 74"/>
                <a:gd name="T6" fmla="*/ 0 w 88"/>
                <a:gd name="T7" fmla="*/ 74 h 74"/>
                <a:gd name="T8" fmla="*/ 26 w 88"/>
                <a:gd name="T9" fmla="*/ 74 h 74"/>
                <a:gd name="T10" fmla="*/ 55 w 88"/>
                <a:gd name="T11" fmla="*/ 69 h 74"/>
                <a:gd name="T12" fmla="*/ 55 w 88"/>
                <a:gd name="T13" fmla="*/ 74 h 74"/>
                <a:gd name="T14" fmla="*/ 88 w 88"/>
                <a:gd name="T15" fmla="*/ 74 h 74"/>
                <a:gd name="T16" fmla="*/ 88 w 88"/>
                <a:gd name="T17" fmla="*/ 43 h 74"/>
                <a:gd name="T18" fmla="*/ 88 w 88"/>
                <a:gd name="T19" fmla="*/ 38 h 74"/>
                <a:gd name="T20" fmla="*/ 88 w 88"/>
                <a:gd name="T21" fmla="*/ 0 h 74"/>
                <a:gd name="T22" fmla="*/ 36 w 88"/>
                <a:gd name="T23" fmla="*/ 0 h 74"/>
                <a:gd name="T24" fmla="*/ 36 w 88"/>
                <a:gd name="T25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74">
                  <a:moveTo>
                    <a:pt x="36" y="38"/>
                  </a:moveTo>
                  <a:lnTo>
                    <a:pt x="31" y="38"/>
                  </a:lnTo>
                  <a:lnTo>
                    <a:pt x="0" y="46"/>
                  </a:lnTo>
                  <a:lnTo>
                    <a:pt x="0" y="74"/>
                  </a:lnTo>
                  <a:lnTo>
                    <a:pt x="26" y="74"/>
                  </a:lnTo>
                  <a:lnTo>
                    <a:pt x="55" y="69"/>
                  </a:lnTo>
                  <a:lnTo>
                    <a:pt x="55" y="74"/>
                  </a:lnTo>
                  <a:lnTo>
                    <a:pt x="88" y="74"/>
                  </a:lnTo>
                  <a:lnTo>
                    <a:pt x="88" y="43"/>
                  </a:lnTo>
                  <a:lnTo>
                    <a:pt x="88" y="38"/>
                  </a:lnTo>
                  <a:lnTo>
                    <a:pt x="88" y="0"/>
                  </a:lnTo>
                  <a:lnTo>
                    <a:pt x="36" y="0"/>
                  </a:lnTo>
                  <a:lnTo>
                    <a:pt x="3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1803401" y="1460500"/>
              <a:ext cx="134938" cy="117475"/>
            </a:xfrm>
            <a:custGeom>
              <a:avLst/>
              <a:gdLst>
                <a:gd name="T0" fmla="*/ 52 w 85"/>
                <a:gd name="T1" fmla="*/ 38 h 74"/>
                <a:gd name="T2" fmla="*/ 52 w 85"/>
                <a:gd name="T3" fmla="*/ 0 h 74"/>
                <a:gd name="T4" fmla="*/ 0 w 85"/>
                <a:gd name="T5" fmla="*/ 0 h 74"/>
                <a:gd name="T6" fmla="*/ 0 w 85"/>
                <a:gd name="T7" fmla="*/ 38 h 74"/>
                <a:gd name="T8" fmla="*/ 0 w 85"/>
                <a:gd name="T9" fmla="*/ 43 h 74"/>
                <a:gd name="T10" fmla="*/ 0 w 85"/>
                <a:gd name="T11" fmla="*/ 74 h 74"/>
                <a:gd name="T12" fmla="*/ 33 w 85"/>
                <a:gd name="T13" fmla="*/ 74 h 74"/>
                <a:gd name="T14" fmla="*/ 33 w 85"/>
                <a:gd name="T15" fmla="*/ 69 h 74"/>
                <a:gd name="T16" fmla="*/ 62 w 85"/>
                <a:gd name="T17" fmla="*/ 74 h 74"/>
                <a:gd name="T18" fmla="*/ 85 w 85"/>
                <a:gd name="T19" fmla="*/ 74 h 74"/>
                <a:gd name="T20" fmla="*/ 85 w 85"/>
                <a:gd name="T21" fmla="*/ 46 h 74"/>
                <a:gd name="T22" fmla="*/ 57 w 85"/>
                <a:gd name="T23" fmla="*/ 38 h 74"/>
                <a:gd name="T24" fmla="*/ 52 w 85"/>
                <a:gd name="T25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4">
                  <a:moveTo>
                    <a:pt x="52" y="38"/>
                  </a:moveTo>
                  <a:lnTo>
                    <a:pt x="52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43"/>
                  </a:lnTo>
                  <a:lnTo>
                    <a:pt x="0" y="74"/>
                  </a:lnTo>
                  <a:lnTo>
                    <a:pt x="33" y="74"/>
                  </a:lnTo>
                  <a:lnTo>
                    <a:pt x="33" y="69"/>
                  </a:lnTo>
                  <a:lnTo>
                    <a:pt x="62" y="74"/>
                  </a:lnTo>
                  <a:lnTo>
                    <a:pt x="85" y="74"/>
                  </a:lnTo>
                  <a:lnTo>
                    <a:pt x="85" y="46"/>
                  </a:lnTo>
                  <a:lnTo>
                    <a:pt x="57" y="38"/>
                  </a:lnTo>
                  <a:lnTo>
                    <a:pt x="5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auto">
            <a:xfrm>
              <a:off x="1646238" y="719138"/>
              <a:ext cx="652463" cy="631825"/>
            </a:xfrm>
            <a:custGeom>
              <a:avLst/>
              <a:gdLst>
                <a:gd name="T0" fmla="*/ 407 w 411"/>
                <a:gd name="T1" fmla="*/ 0 h 398"/>
                <a:gd name="T2" fmla="*/ 272 w 411"/>
                <a:gd name="T3" fmla="*/ 86 h 398"/>
                <a:gd name="T4" fmla="*/ 269 w 411"/>
                <a:gd name="T5" fmla="*/ 79 h 398"/>
                <a:gd name="T6" fmla="*/ 156 w 411"/>
                <a:gd name="T7" fmla="*/ 143 h 398"/>
                <a:gd name="T8" fmla="*/ 116 w 411"/>
                <a:gd name="T9" fmla="*/ 143 h 398"/>
                <a:gd name="T10" fmla="*/ 90 w 411"/>
                <a:gd name="T11" fmla="*/ 179 h 398"/>
                <a:gd name="T12" fmla="*/ 61 w 411"/>
                <a:gd name="T13" fmla="*/ 143 h 398"/>
                <a:gd name="T14" fmla="*/ 5 w 411"/>
                <a:gd name="T15" fmla="*/ 155 h 398"/>
                <a:gd name="T16" fmla="*/ 0 w 411"/>
                <a:gd name="T17" fmla="*/ 301 h 398"/>
                <a:gd name="T18" fmla="*/ 26 w 411"/>
                <a:gd name="T19" fmla="*/ 301 h 398"/>
                <a:gd name="T20" fmla="*/ 26 w 411"/>
                <a:gd name="T21" fmla="*/ 332 h 398"/>
                <a:gd name="T22" fmla="*/ 31 w 411"/>
                <a:gd name="T23" fmla="*/ 332 h 398"/>
                <a:gd name="T24" fmla="*/ 31 w 411"/>
                <a:gd name="T25" fmla="*/ 348 h 398"/>
                <a:gd name="T26" fmla="*/ 31 w 411"/>
                <a:gd name="T27" fmla="*/ 363 h 398"/>
                <a:gd name="T28" fmla="*/ 31 w 411"/>
                <a:gd name="T29" fmla="*/ 398 h 398"/>
                <a:gd name="T30" fmla="*/ 83 w 411"/>
                <a:gd name="T31" fmla="*/ 398 h 398"/>
                <a:gd name="T32" fmla="*/ 83 w 411"/>
                <a:gd name="T33" fmla="*/ 363 h 398"/>
                <a:gd name="T34" fmla="*/ 99 w 411"/>
                <a:gd name="T35" fmla="*/ 363 h 398"/>
                <a:gd name="T36" fmla="*/ 99 w 411"/>
                <a:gd name="T37" fmla="*/ 398 h 398"/>
                <a:gd name="T38" fmla="*/ 151 w 411"/>
                <a:gd name="T39" fmla="*/ 398 h 398"/>
                <a:gd name="T40" fmla="*/ 151 w 411"/>
                <a:gd name="T41" fmla="*/ 363 h 398"/>
                <a:gd name="T42" fmla="*/ 151 w 411"/>
                <a:gd name="T43" fmla="*/ 348 h 398"/>
                <a:gd name="T44" fmla="*/ 151 w 411"/>
                <a:gd name="T45" fmla="*/ 332 h 398"/>
                <a:gd name="T46" fmla="*/ 156 w 411"/>
                <a:gd name="T47" fmla="*/ 332 h 398"/>
                <a:gd name="T48" fmla="*/ 163 w 411"/>
                <a:gd name="T49" fmla="*/ 186 h 398"/>
                <a:gd name="T50" fmla="*/ 286 w 411"/>
                <a:gd name="T51" fmla="*/ 112 h 398"/>
                <a:gd name="T52" fmla="*/ 276 w 411"/>
                <a:gd name="T53" fmla="*/ 91 h 398"/>
                <a:gd name="T54" fmla="*/ 279 w 411"/>
                <a:gd name="T55" fmla="*/ 98 h 398"/>
                <a:gd name="T56" fmla="*/ 411 w 411"/>
                <a:gd name="T57" fmla="*/ 12 h 398"/>
                <a:gd name="T58" fmla="*/ 407 w 411"/>
                <a:gd name="T59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1" h="398">
                  <a:moveTo>
                    <a:pt x="407" y="0"/>
                  </a:moveTo>
                  <a:lnTo>
                    <a:pt x="272" y="86"/>
                  </a:lnTo>
                  <a:lnTo>
                    <a:pt x="269" y="79"/>
                  </a:lnTo>
                  <a:lnTo>
                    <a:pt x="156" y="143"/>
                  </a:lnTo>
                  <a:lnTo>
                    <a:pt x="116" y="143"/>
                  </a:lnTo>
                  <a:lnTo>
                    <a:pt x="90" y="179"/>
                  </a:lnTo>
                  <a:lnTo>
                    <a:pt x="61" y="143"/>
                  </a:lnTo>
                  <a:lnTo>
                    <a:pt x="5" y="155"/>
                  </a:lnTo>
                  <a:lnTo>
                    <a:pt x="0" y="301"/>
                  </a:lnTo>
                  <a:lnTo>
                    <a:pt x="26" y="301"/>
                  </a:lnTo>
                  <a:lnTo>
                    <a:pt x="26" y="332"/>
                  </a:lnTo>
                  <a:lnTo>
                    <a:pt x="31" y="332"/>
                  </a:lnTo>
                  <a:lnTo>
                    <a:pt x="31" y="348"/>
                  </a:lnTo>
                  <a:lnTo>
                    <a:pt x="31" y="363"/>
                  </a:lnTo>
                  <a:lnTo>
                    <a:pt x="31" y="398"/>
                  </a:lnTo>
                  <a:lnTo>
                    <a:pt x="83" y="398"/>
                  </a:lnTo>
                  <a:lnTo>
                    <a:pt x="83" y="363"/>
                  </a:lnTo>
                  <a:lnTo>
                    <a:pt x="99" y="363"/>
                  </a:lnTo>
                  <a:lnTo>
                    <a:pt x="99" y="398"/>
                  </a:lnTo>
                  <a:lnTo>
                    <a:pt x="151" y="398"/>
                  </a:lnTo>
                  <a:lnTo>
                    <a:pt x="151" y="363"/>
                  </a:lnTo>
                  <a:lnTo>
                    <a:pt x="151" y="348"/>
                  </a:lnTo>
                  <a:lnTo>
                    <a:pt x="151" y="332"/>
                  </a:lnTo>
                  <a:lnTo>
                    <a:pt x="156" y="332"/>
                  </a:lnTo>
                  <a:lnTo>
                    <a:pt x="163" y="186"/>
                  </a:lnTo>
                  <a:lnTo>
                    <a:pt x="286" y="112"/>
                  </a:lnTo>
                  <a:lnTo>
                    <a:pt x="276" y="91"/>
                  </a:lnTo>
                  <a:lnTo>
                    <a:pt x="279" y="98"/>
                  </a:lnTo>
                  <a:lnTo>
                    <a:pt x="411" y="12"/>
                  </a:lnTo>
                  <a:lnTo>
                    <a:pt x="4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1368426" y="504825"/>
              <a:ext cx="1081088" cy="642937"/>
            </a:xfrm>
            <a:custGeom>
              <a:avLst/>
              <a:gdLst>
                <a:gd name="T0" fmla="*/ 13 w 288"/>
                <a:gd name="T1" fmla="*/ 23 h 170"/>
                <a:gd name="T2" fmla="*/ 13 w 288"/>
                <a:gd name="T3" fmla="*/ 23 h 170"/>
                <a:gd name="T4" fmla="*/ 13 w 288"/>
                <a:gd name="T5" fmla="*/ 12 h 170"/>
                <a:gd name="T6" fmla="*/ 275 w 288"/>
                <a:gd name="T7" fmla="*/ 12 h 170"/>
                <a:gd name="T8" fmla="*/ 275 w 288"/>
                <a:gd name="T9" fmla="*/ 158 h 170"/>
                <a:gd name="T10" fmla="*/ 250 w 288"/>
                <a:gd name="T11" fmla="*/ 158 h 170"/>
                <a:gd name="T12" fmla="*/ 250 w 288"/>
                <a:gd name="T13" fmla="*/ 160 h 170"/>
                <a:gd name="T14" fmla="*/ 249 w 288"/>
                <a:gd name="T15" fmla="*/ 170 h 170"/>
                <a:gd name="T16" fmla="*/ 288 w 288"/>
                <a:gd name="T17" fmla="*/ 170 h 170"/>
                <a:gd name="T18" fmla="*/ 288 w 288"/>
                <a:gd name="T19" fmla="*/ 0 h 170"/>
                <a:gd name="T20" fmla="*/ 0 w 288"/>
                <a:gd name="T21" fmla="*/ 0 h 170"/>
                <a:gd name="T22" fmla="*/ 0 w 288"/>
                <a:gd name="T23" fmla="*/ 12 h 170"/>
                <a:gd name="T24" fmla="*/ 0 w 288"/>
                <a:gd name="T25" fmla="*/ 27 h 170"/>
                <a:gd name="T26" fmla="*/ 0 w 288"/>
                <a:gd name="T27" fmla="*/ 116 h 170"/>
                <a:gd name="T28" fmla="*/ 13 w 288"/>
                <a:gd name="T29" fmla="*/ 122 h 170"/>
                <a:gd name="T30" fmla="*/ 13 w 288"/>
                <a:gd name="T31" fmla="*/ 2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170">
                  <a:moveTo>
                    <a:pt x="13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5" y="158"/>
                    <a:pt x="275" y="158"/>
                    <a:pt x="275" y="158"/>
                  </a:cubicBezTo>
                  <a:cubicBezTo>
                    <a:pt x="250" y="158"/>
                    <a:pt x="250" y="158"/>
                    <a:pt x="250" y="158"/>
                  </a:cubicBezTo>
                  <a:cubicBezTo>
                    <a:pt x="250" y="159"/>
                    <a:pt x="250" y="159"/>
                    <a:pt x="250" y="160"/>
                  </a:cubicBezTo>
                  <a:cubicBezTo>
                    <a:pt x="250" y="163"/>
                    <a:pt x="250" y="166"/>
                    <a:pt x="249" y="170"/>
                  </a:cubicBezTo>
                  <a:cubicBezTo>
                    <a:pt x="288" y="170"/>
                    <a:pt x="288" y="170"/>
                    <a:pt x="288" y="17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3" y="122"/>
                    <a:pt x="13" y="122"/>
                    <a:pt x="13" y="122"/>
                  </a:cubicBezTo>
                  <a:lnTo>
                    <a:pt x="1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auto">
            <a:xfrm>
              <a:off x="1571626" y="1101725"/>
              <a:ext cx="58738" cy="46037"/>
            </a:xfrm>
            <a:custGeom>
              <a:avLst/>
              <a:gdLst>
                <a:gd name="T0" fmla="*/ 0 w 16"/>
                <a:gd name="T1" fmla="*/ 12 h 12"/>
                <a:gd name="T2" fmla="*/ 12 w 16"/>
                <a:gd name="T3" fmla="*/ 12 h 12"/>
                <a:gd name="T4" fmla="*/ 15 w 16"/>
                <a:gd name="T5" fmla="*/ 12 h 12"/>
                <a:gd name="T6" fmla="*/ 16 w 16"/>
                <a:gd name="T7" fmla="*/ 0 h 12"/>
                <a:gd name="T8" fmla="*/ 4 w 16"/>
                <a:gd name="T9" fmla="*/ 0 h 12"/>
                <a:gd name="T10" fmla="*/ 0 w 16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0" y="12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2" y="8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auto">
            <a:xfrm>
              <a:off x="1924051" y="1101725"/>
              <a:ext cx="153988" cy="46037"/>
            </a:xfrm>
            <a:custGeom>
              <a:avLst/>
              <a:gdLst>
                <a:gd name="T0" fmla="*/ 0 w 41"/>
                <a:gd name="T1" fmla="*/ 0 h 12"/>
                <a:gd name="T2" fmla="*/ 0 w 41"/>
                <a:gd name="T3" fmla="*/ 11 h 12"/>
                <a:gd name="T4" fmla="*/ 41 w 41"/>
                <a:gd name="T5" fmla="*/ 12 h 12"/>
                <a:gd name="T6" fmla="*/ 40 w 41"/>
                <a:gd name="T7" fmla="*/ 2 h 12"/>
                <a:gd name="T8" fmla="*/ 40 w 41"/>
                <a:gd name="T9" fmla="*/ 0 h 12"/>
                <a:gd name="T10" fmla="*/ 0 w 4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2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8"/>
                    <a:pt x="40" y="5"/>
                    <a:pt x="40" y="2"/>
                  </a:cubicBezTo>
                  <a:cubicBezTo>
                    <a:pt x="40" y="1"/>
                    <a:pt x="40" y="1"/>
                    <a:pt x="4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</p:grpSp>
      <p:cxnSp>
        <p:nvCxnSpPr>
          <p:cNvPr id="64" name="直接连接符 63"/>
          <p:cNvCxnSpPr/>
          <p:nvPr/>
        </p:nvCxnSpPr>
        <p:spPr>
          <a:xfrm>
            <a:off x="1151362" y="1629594"/>
            <a:ext cx="0" cy="4225257"/>
          </a:xfrm>
          <a:prstGeom prst="line">
            <a:avLst/>
          </a:prstGeom>
          <a:noFill/>
          <a:ln w="9525" cap="flat" cmpd="sng" algn="ctr">
            <a:solidFill>
              <a:srgbClr val="FC6204"/>
            </a:solidFill>
            <a:prstDash val="dash"/>
          </a:ln>
          <a:effectLst/>
        </p:spPr>
      </p:cxnSp>
      <p:sp>
        <p:nvSpPr>
          <p:cNvPr id="65" name="TextBox 2"/>
          <p:cNvSpPr txBox="1"/>
          <p:nvPr/>
        </p:nvSpPr>
        <p:spPr>
          <a:xfrm>
            <a:off x="535811" y="1917626"/>
            <a:ext cx="615553" cy="33806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kern="0" dirty="0" smtClean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课程介绍</a:t>
            </a:r>
            <a:endParaRPr lang="en-US" altLang="zh-CN" sz="2800" kern="0" dirty="0">
              <a:solidFill>
                <a:srgbClr val="00C4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6" name="组合 65"/>
          <p:cNvGrpSpPr>
            <a:grpSpLocks noChangeAspect="1"/>
          </p:cNvGrpSpPr>
          <p:nvPr/>
        </p:nvGrpSpPr>
        <p:grpSpPr>
          <a:xfrm>
            <a:off x="1802285" y="1629594"/>
            <a:ext cx="433049" cy="432000"/>
            <a:chOff x="611187" y="261275"/>
            <a:chExt cx="666069" cy="6644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矩形 66"/>
            <p:cNvSpPr>
              <a:spLocks noChangeAspect="1"/>
            </p:cNvSpPr>
            <p:nvPr/>
          </p:nvSpPr>
          <p:spPr>
            <a:xfrm>
              <a:off x="611187" y="261275"/>
              <a:ext cx="538925" cy="537622"/>
            </a:xfrm>
            <a:prstGeom prst="rect">
              <a:avLst/>
            </a:prstGeom>
            <a:solidFill>
              <a:srgbClr val="0070C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8" name="矩形 67"/>
            <p:cNvSpPr>
              <a:spLocks noChangeAspect="1"/>
            </p:cNvSpPr>
            <p:nvPr/>
          </p:nvSpPr>
          <p:spPr>
            <a:xfrm>
              <a:off x="880650" y="530086"/>
              <a:ext cx="396606" cy="39564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257723" y="1661431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课程</a:t>
            </a:r>
            <a:r>
              <a:rPr lang="zh-CN" altLang="en-US" b="1" dirty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名称</a:t>
            </a:r>
            <a:r>
              <a:rPr lang="zh-CN" altLang="en-US" b="1" dirty="0" smtClean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b="1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材料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物理专业导论</a:t>
            </a:r>
          </a:p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257723" y="2362962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授课对象：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大一新生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57723" y="3105835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授课形式：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小班研讨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744889" y="4286771"/>
            <a:ext cx="278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增强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学习兴趣及主动性</a:t>
            </a:r>
            <a:endParaRPr lang="en-GB" altLang="en-US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0" name="组合 69"/>
          <p:cNvGrpSpPr>
            <a:grpSpLocks noChangeAspect="1"/>
          </p:cNvGrpSpPr>
          <p:nvPr/>
        </p:nvGrpSpPr>
        <p:grpSpPr>
          <a:xfrm>
            <a:off x="1802285" y="2309529"/>
            <a:ext cx="433049" cy="432000"/>
            <a:chOff x="611187" y="261275"/>
            <a:chExt cx="666069" cy="6644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矩形 70"/>
            <p:cNvSpPr>
              <a:spLocks noChangeAspect="1"/>
            </p:cNvSpPr>
            <p:nvPr/>
          </p:nvSpPr>
          <p:spPr>
            <a:xfrm>
              <a:off x="611187" y="261275"/>
              <a:ext cx="538925" cy="537622"/>
            </a:xfrm>
            <a:prstGeom prst="rect">
              <a:avLst/>
            </a:prstGeom>
            <a:solidFill>
              <a:srgbClr val="0070C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2" name="矩形 71"/>
            <p:cNvSpPr>
              <a:spLocks noChangeAspect="1"/>
            </p:cNvSpPr>
            <p:nvPr/>
          </p:nvSpPr>
          <p:spPr>
            <a:xfrm>
              <a:off x="880650" y="530086"/>
              <a:ext cx="396606" cy="39564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73" name="组合 72"/>
          <p:cNvGrpSpPr>
            <a:grpSpLocks noChangeAspect="1"/>
          </p:cNvGrpSpPr>
          <p:nvPr/>
        </p:nvGrpSpPr>
        <p:grpSpPr>
          <a:xfrm>
            <a:off x="1802285" y="3036356"/>
            <a:ext cx="433049" cy="432000"/>
            <a:chOff x="611187" y="261275"/>
            <a:chExt cx="666069" cy="6644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矩形 73"/>
            <p:cNvSpPr>
              <a:spLocks noChangeAspect="1"/>
            </p:cNvSpPr>
            <p:nvPr/>
          </p:nvSpPr>
          <p:spPr>
            <a:xfrm>
              <a:off x="611187" y="261275"/>
              <a:ext cx="538925" cy="537622"/>
            </a:xfrm>
            <a:prstGeom prst="rect">
              <a:avLst/>
            </a:prstGeom>
            <a:solidFill>
              <a:srgbClr val="0070C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5" name="矩形 74"/>
            <p:cNvSpPr>
              <a:spLocks noChangeAspect="1"/>
            </p:cNvSpPr>
            <p:nvPr/>
          </p:nvSpPr>
          <p:spPr>
            <a:xfrm>
              <a:off x="880650" y="530086"/>
              <a:ext cx="396606" cy="39564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76" name="组合 75"/>
          <p:cNvGrpSpPr>
            <a:grpSpLocks noChangeAspect="1"/>
          </p:cNvGrpSpPr>
          <p:nvPr/>
        </p:nvGrpSpPr>
        <p:grpSpPr>
          <a:xfrm>
            <a:off x="1802285" y="3739737"/>
            <a:ext cx="433049" cy="432000"/>
            <a:chOff x="611187" y="261275"/>
            <a:chExt cx="666069" cy="6644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矩形 76"/>
            <p:cNvSpPr>
              <a:spLocks noChangeAspect="1"/>
            </p:cNvSpPr>
            <p:nvPr/>
          </p:nvSpPr>
          <p:spPr>
            <a:xfrm>
              <a:off x="611187" y="261275"/>
              <a:ext cx="538925" cy="537622"/>
            </a:xfrm>
            <a:prstGeom prst="rect">
              <a:avLst/>
            </a:prstGeom>
            <a:solidFill>
              <a:srgbClr val="0070C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8" name="矩形 77"/>
            <p:cNvSpPr>
              <a:spLocks noChangeAspect="1"/>
            </p:cNvSpPr>
            <p:nvPr/>
          </p:nvSpPr>
          <p:spPr>
            <a:xfrm>
              <a:off x="880650" y="530086"/>
              <a:ext cx="396606" cy="39564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79" name="矩形 78"/>
          <p:cNvSpPr/>
          <p:nvPr/>
        </p:nvSpPr>
        <p:spPr>
          <a:xfrm>
            <a:off x="2257723" y="380841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C4F0"/>
                </a:solidFill>
                <a:latin typeface="微软雅黑" pitchFamily="34" charset="-122"/>
                <a:ea typeface="微软雅黑" pitchFamily="34" charset="-122"/>
              </a:rPr>
              <a:t>教学目标：</a:t>
            </a:r>
            <a:endParaRPr lang="en-US" altLang="zh-CN" b="1" dirty="0">
              <a:solidFill>
                <a:srgbClr val="00C4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0" name="组 164"/>
          <p:cNvGrpSpPr/>
          <p:nvPr/>
        </p:nvGrpSpPr>
        <p:grpSpPr>
          <a:xfrm>
            <a:off x="6885721" y="4789062"/>
            <a:ext cx="1035773" cy="1011962"/>
            <a:chOff x="9948863" y="474663"/>
            <a:chExt cx="1381125" cy="1349375"/>
          </a:xfrm>
          <a:blipFill>
            <a:blip r:embed="rId4"/>
            <a:stretch>
              <a:fillRect/>
            </a:stretch>
          </a:blipFill>
        </p:grpSpPr>
        <p:sp>
          <p:nvSpPr>
            <p:cNvPr id="81" name="Freeform 32"/>
            <p:cNvSpPr>
              <a:spLocks noEditPoints="1"/>
            </p:cNvSpPr>
            <p:nvPr/>
          </p:nvSpPr>
          <p:spPr bwMode="auto">
            <a:xfrm>
              <a:off x="10485438" y="474663"/>
              <a:ext cx="312738" cy="188912"/>
            </a:xfrm>
            <a:custGeom>
              <a:avLst/>
              <a:gdLst>
                <a:gd name="T0" fmla="*/ 2 w 83"/>
                <a:gd name="T1" fmla="*/ 48 h 50"/>
                <a:gd name="T2" fmla="*/ 11 w 83"/>
                <a:gd name="T3" fmla="*/ 50 h 50"/>
                <a:gd name="T4" fmla="*/ 10 w 83"/>
                <a:gd name="T5" fmla="*/ 43 h 50"/>
                <a:gd name="T6" fmla="*/ 19 w 83"/>
                <a:gd name="T7" fmla="*/ 44 h 50"/>
                <a:gd name="T8" fmla="*/ 19 w 83"/>
                <a:gd name="T9" fmla="*/ 49 h 50"/>
                <a:gd name="T10" fmla="*/ 42 w 83"/>
                <a:gd name="T11" fmla="*/ 49 h 50"/>
                <a:gd name="T12" fmla="*/ 42 w 83"/>
                <a:gd name="T13" fmla="*/ 46 h 50"/>
                <a:gd name="T14" fmla="*/ 46 w 83"/>
                <a:gd name="T15" fmla="*/ 46 h 50"/>
                <a:gd name="T16" fmla="*/ 46 w 83"/>
                <a:gd name="T17" fmla="*/ 49 h 50"/>
                <a:gd name="T18" fmla="*/ 69 w 83"/>
                <a:gd name="T19" fmla="*/ 49 h 50"/>
                <a:gd name="T20" fmla="*/ 69 w 83"/>
                <a:gd name="T21" fmla="*/ 44 h 50"/>
                <a:gd name="T22" fmla="*/ 77 w 83"/>
                <a:gd name="T23" fmla="*/ 43 h 50"/>
                <a:gd name="T24" fmla="*/ 76 w 83"/>
                <a:gd name="T25" fmla="*/ 49 h 50"/>
                <a:gd name="T26" fmla="*/ 83 w 83"/>
                <a:gd name="T27" fmla="*/ 47 h 50"/>
                <a:gd name="T28" fmla="*/ 43 w 83"/>
                <a:gd name="T29" fmla="*/ 0 h 50"/>
                <a:gd name="T30" fmla="*/ 31 w 83"/>
                <a:gd name="T31" fmla="*/ 2 h 50"/>
                <a:gd name="T32" fmla="*/ 26 w 83"/>
                <a:gd name="T33" fmla="*/ 6 h 50"/>
                <a:gd name="T34" fmla="*/ 21 w 83"/>
                <a:gd name="T35" fmla="*/ 7 h 50"/>
                <a:gd name="T36" fmla="*/ 1 w 83"/>
                <a:gd name="T37" fmla="*/ 42 h 50"/>
                <a:gd name="T38" fmla="*/ 2 w 83"/>
                <a:gd name="T39" fmla="*/ 48 h 50"/>
                <a:gd name="T40" fmla="*/ 39 w 83"/>
                <a:gd name="T41" fmla="*/ 47 h 50"/>
                <a:gd name="T42" fmla="*/ 21 w 83"/>
                <a:gd name="T43" fmla="*/ 47 h 50"/>
                <a:gd name="T44" fmla="*/ 21 w 83"/>
                <a:gd name="T45" fmla="*/ 38 h 50"/>
                <a:gd name="T46" fmla="*/ 39 w 83"/>
                <a:gd name="T47" fmla="*/ 38 h 50"/>
                <a:gd name="T48" fmla="*/ 39 w 83"/>
                <a:gd name="T49" fmla="*/ 47 h 50"/>
                <a:gd name="T50" fmla="*/ 67 w 83"/>
                <a:gd name="T51" fmla="*/ 47 h 50"/>
                <a:gd name="T52" fmla="*/ 48 w 83"/>
                <a:gd name="T53" fmla="*/ 47 h 50"/>
                <a:gd name="T54" fmla="*/ 48 w 83"/>
                <a:gd name="T55" fmla="*/ 38 h 50"/>
                <a:gd name="T56" fmla="*/ 67 w 83"/>
                <a:gd name="T57" fmla="*/ 38 h 50"/>
                <a:gd name="T58" fmla="*/ 67 w 83"/>
                <a:gd name="T59" fmla="*/ 47 h 50"/>
                <a:gd name="T60" fmla="*/ 10 w 83"/>
                <a:gd name="T61" fmla="*/ 37 h 50"/>
                <a:gd name="T62" fmla="*/ 31 w 83"/>
                <a:gd name="T63" fmla="*/ 19 h 50"/>
                <a:gd name="T64" fmla="*/ 73 w 83"/>
                <a:gd name="T65" fmla="*/ 30 h 50"/>
                <a:gd name="T66" fmla="*/ 77 w 83"/>
                <a:gd name="T67" fmla="*/ 39 h 50"/>
                <a:gd name="T68" fmla="*/ 69 w 83"/>
                <a:gd name="T69" fmla="*/ 40 h 50"/>
                <a:gd name="T70" fmla="*/ 69 w 83"/>
                <a:gd name="T71" fmla="*/ 35 h 50"/>
                <a:gd name="T72" fmla="*/ 46 w 83"/>
                <a:gd name="T73" fmla="*/ 35 h 50"/>
                <a:gd name="T74" fmla="*/ 46 w 83"/>
                <a:gd name="T75" fmla="*/ 40 h 50"/>
                <a:gd name="T76" fmla="*/ 42 w 83"/>
                <a:gd name="T77" fmla="*/ 40 h 50"/>
                <a:gd name="T78" fmla="*/ 42 w 83"/>
                <a:gd name="T79" fmla="*/ 35 h 50"/>
                <a:gd name="T80" fmla="*/ 19 w 83"/>
                <a:gd name="T81" fmla="*/ 35 h 50"/>
                <a:gd name="T82" fmla="*/ 19 w 83"/>
                <a:gd name="T83" fmla="*/ 40 h 50"/>
                <a:gd name="T84" fmla="*/ 10 w 83"/>
                <a:gd name="T85" fmla="*/ 39 h 50"/>
                <a:gd name="T86" fmla="*/ 10 w 83"/>
                <a:gd name="T87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" h="50">
                  <a:moveTo>
                    <a:pt x="2" y="48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48"/>
                    <a:pt x="10" y="45"/>
                    <a:pt x="1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5"/>
                    <a:pt x="76" y="47"/>
                    <a:pt x="76" y="49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2" y="27"/>
                    <a:pt x="74" y="0"/>
                    <a:pt x="43" y="0"/>
                  </a:cubicBezTo>
                  <a:cubicBezTo>
                    <a:pt x="38" y="0"/>
                    <a:pt x="33" y="1"/>
                    <a:pt x="31" y="2"/>
                  </a:cubicBezTo>
                  <a:cubicBezTo>
                    <a:pt x="28" y="3"/>
                    <a:pt x="28" y="5"/>
                    <a:pt x="26" y="6"/>
                  </a:cubicBezTo>
                  <a:cubicBezTo>
                    <a:pt x="25" y="6"/>
                    <a:pt x="23" y="6"/>
                    <a:pt x="21" y="7"/>
                  </a:cubicBezTo>
                  <a:cubicBezTo>
                    <a:pt x="0" y="17"/>
                    <a:pt x="1" y="42"/>
                    <a:pt x="1" y="42"/>
                  </a:cubicBezTo>
                  <a:lnTo>
                    <a:pt x="2" y="48"/>
                  </a:lnTo>
                  <a:close/>
                  <a:moveTo>
                    <a:pt x="39" y="47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39" y="38"/>
                    <a:pt x="39" y="38"/>
                    <a:pt x="39" y="38"/>
                  </a:cubicBezTo>
                  <a:lnTo>
                    <a:pt x="39" y="47"/>
                  </a:lnTo>
                  <a:close/>
                  <a:moveTo>
                    <a:pt x="67" y="47"/>
                  </a:moveTo>
                  <a:cubicBezTo>
                    <a:pt x="48" y="47"/>
                    <a:pt x="48" y="47"/>
                    <a:pt x="48" y="47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67" y="38"/>
                    <a:pt x="67" y="38"/>
                    <a:pt x="67" y="38"/>
                  </a:cubicBezTo>
                  <a:lnTo>
                    <a:pt x="67" y="47"/>
                  </a:lnTo>
                  <a:close/>
                  <a:moveTo>
                    <a:pt x="10" y="37"/>
                  </a:moveTo>
                  <a:cubicBezTo>
                    <a:pt x="19" y="36"/>
                    <a:pt x="30" y="29"/>
                    <a:pt x="31" y="19"/>
                  </a:cubicBezTo>
                  <a:cubicBezTo>
                    <a:pt x="42" y="28"/>
                    <a:pt x="59" y="29"/>
                    <a:pt x="73" y="30"/>
                  </a:cubicBezTo>
                  <a:cubicBezTo>
                    <a:pt x="75" y="31"/>
                    <a:pt x="76" y="34"/>
                    <a:pt x="77" y="39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8"/>
                    <a:pt x="10" y="37"/>
                    <a:pt x="1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2" name="Freeform 33"/>
            <p:cNvSpPr>
              <a:spLocks noEditPoints="1"/>
            </p:cNvSpPr>
            <p:nvPr/>
          </p:nvSpPr>
          <p:spPr bwMode="auto">
            <a:xfrm>
              <a:off x="10418763" y="658813"/>
              <a:ext cx="438150" cy="360362"/>
            </a:xfrm>
            <a:custGeom>
              <a:avLst/>
              <a:gdLst>
                <a:gd name="T0" fmla="*/ 6 w 117"/>
                <a:gd name="T1" fmla="*/ 59 h 95"/>
                <a:gd name="T2" fmla="*/ 6 w 117"/>
                <a:gd name="T3" fmla="*/ 86 h 95"/>
                <a:gd name="T4" fmla="*/ 59 w 117"/>
                <a:gd name="T5" fmla="*/ 95 h 95"/>
                <a:gd name="T6" fmla="*/ 112 w 117"/>
                <a:gd name="T7" fmla="*/ 86 h 95"/>
                <a:gd name="T8" fmla="*/ 112 w 117"/>
                <a:gd name="T9" fmla="*/ 58 h 95"/>
                <a:gd name="T10" fmla="*/ 117 w 117"/>
                <a:gd name="T11" fmla="*/ 46 h 95"/>
                <a:gd name="T12" fmla="*/ 112 w 117"/>
                <a:gd name="T13" fmla="*/ 35 h 95"/>
                <a:gd name="T14" fmla="*/ 112 w 117"/>
                <a:gd name="T15" fmla="*/ 0 h 95"/>
                <a:gd name="T16" fmla="*/ 59 w 117"/>
                <a:gd name="T17" fmla="*/ 9 h 95"/>
                <a:gd name="T18" fmla="*/ 6 w 117"/>
                <a:gd name="T19" fmla="*/ 0 h 95"/>
                <a:gd name="T20" fmla="*/ 6 w 117"/>
                <a:gd name="T21" fmla="*/ 34 h 95"/>
                <a:gd name="T22" fmla="*/ 0 w 117"/>
                <a:gd name="T23" fmla="*/ 46 h 95"/>
                <a:gd name="T24" fmla="*/ 6 w 117"/>
                <a:gd name="T25" fmla="*/ 59 h 95"/>
                <a:gd name="T26" fmla="*/ 61 w 117"/>
                <a:gd name="T27" fmla="*/ 13 h 95"/>
                <a:gd name="T28" fmla="*/ 107 w 117"/>
                <a:gd name="T29" fmla="*/ 6 h 95"/>
                <a:gd name="T30" fmla="*/ 107 w 117"/>
                <a:gd name="T31" fmla="*/ 16 h 95"/>
                <a:gd name="T32" fmla="*/ 107 w 117"/>
                <a:gd name="T33" fmla="*/ 33 h 95"/>
                <a:gd name="T34" fmla="*/ 106 w 117"/>
                <a:gd name="T35" fmla="*/ 33 h 95"/>
                <a:gd name="T36" fmla="*/ 96 w 117"/>
                <a:gd name="T37" fmla="*/ 46 h 95"/>
                <a:gd name="T38" fmla="*/ 106 w 117"/>
                <a:gd name="T39" fmla="*/ 60 h 95"/>
                <a:gd name="T40" fmla="*/ 107 w 117"/>
                <a:gd name="T41" fmla="*/ 60 h 95"/>
                <a:gd name="T42" fmla="*/ 107 w 117"/>
                <a:gd name="T43" fmla="*/ 82 h 95"/>
                <a:gd name="T44" fmla="*/ 61 w 117"/>
                <a:gd name="T45" fmla="*/ 90 h 95"/>
                <a:gd name="T46" fmla="*/ 61 w 117"/>
                <a:gd name="T47" fmla="*/ 13 h 95"/>
                <a:gd name="T48" fmla="*/ 11 w 117"/>
                <a:gd name="T49" fmla="*/ 60 h 95"/>
                <a:gd name="T50" fmla="*/ 21 w 117"/>
                <a:gd name="T51" fmla="*/ 46 h 95"/>
                <a:gd name="T52" fmla="*/ 11 w 117"/>
                <a:gd name="T53" fmla="*/ 33 h 95"/>
                <a:gd name="T54" fmla="*/ 11 w 117"/>
                <a:gd name="T55" fmla="*/ 6 h 95"/>
                <a:gd name="T56" fmla="*/ 56 w 117"/>
                <a:gd name="T57" fmla="*/ 13 h 95"/>
                <a:gd name="T58" fmla="*/ 56 w 117"/>
                <a:gd name="T59" fmla="*/ 90 h 95"/>
                <a:gd name="T60" fmla="*/ 11 w 117"/>
                <a:gd name="T61" fmla="*/ 82 h 95"/>
                <a:gd name="T62" fmla="*/ 11 w 117"/>
                <a:gd name="T6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7" h="95">
                  <a:moveTo>
                    <a:pt x="6" y="59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15" y="55"/>
                    <a:pt x="117" y="51"/>
                    <a:pt x="117" y="46"/>
                  </a:cubicBezTo>
                  <a:cubicBezTo>
                    <a:pt x="117" y="42"/>
                    <a:pt x="115" y="37"/>
                    <a:pt x="112" y="3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3" y="36"/>
                    <a:pt x="0" y="41"/>
                    <a:pt x="0" y="46"/>
                  </a:cubicBezTo>
                  <a:cubicBezTo>
                    <a:pt x="0" y="52"/>
                    <a:pt x="2" y="57"/>
                    <a:pt x="6" y="59"/>
                  </a:cubicBezTo>
                  <a:close/>
                  <a:moveTo>
                    <a:pt x="61" y="13"/>
                  </a:moveTo>
                  <a:cubicBezTo>
                    <a:pt x="107" y="6"/>
                    <a:pt x="107" y="6"/>
                    <a:pt x="107" y="6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3"/>
                    <a:pt x="106" y="33"/>
                    <a:pt x="106" y="33"/>
                  </a:cubicBezTo>
                  <a:cubicBezTo>
                    <a:pt x="100" y="33"/>
                    <a:pt x="96" y="39"/>
                    <a:pt x="96" y="46"/>
                  </a:cubicBezTo>
                  <a:cubicBezTo>
                    <a:pt x="96" y="54"/>
                    <a:pt x="100" y="60"/>
                    <a:pt x="106" y="60"/>
                  </a:cubicBezTo>
                  <a:cubicBezTo>
                    <a:pt x="106" y="60"/>
                    <a:pt x="107" y="60"/>
                    <a:pt x="107" y="60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61" y="90"/>
                    <a:pt x="61" y="90"/>
                    <a:pt x="61" y="90"/>
                  </a:cubicBezTo>
                  <a:lnTo>
                    <a:pt x="61" y="13"/>
                  </a:lnTo>
                  <a:close/>
                  <a:moveTo>
                    <a:pt x="11" y="60"/>
                  </a:moveTo>
                  <a:cubicBezTo>
                    <a:pt x="16" y="60"/>
                    <a:pt x="21" y="54"/>
                    <a:pt x="21" y="46"/>
                  </a:cubicBezTo>
                  <a:cubicBezTo>
                    <a:pt x="21" y="39"/>
                    <a:pt x="16" y="33"/>
                    <a:pt x="11" y="3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11" y="82"/>
                    <a:pt x="11" y="82"/>
                    <a:pt x="11" y="82"/>
                  </a:cubicBezTo>
                  <a:lnTo>
                    <a:pt x="1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3" name="Freeform 34"/>
            <p:cNvSpPr>
              <a:spLocks noEditPoints="1"/>
            </p:cNvSpPr>
            <p:nvPr/>
          </p:nvSpPr>
          <p:spPr bwMode="auto">
            <a:xfrm>
              <a:off x="10020301" y="1282700"/>
              <a:ext cx="311150" cy="190500"/>
            </a:xfrm>
            <a:custGeom>
              <a:avLst/>
              <a:gdLst>
                <a:gd name="T0" fmla="*/ 1 w 83"/>
                <a:gd name="T1" fmla="*/ 48 h 50"/>
                <a:gd name="T2" fmla="*/ 10 w 83"/>
                <a:gd name="T3" fmla="*/ 50 h 50"/>
                <a:gd name="T4" fmla="*/ 9 w 83"/>
                <a:gd name="T5" fmla="*/ 42 h 50"/>
                <a:gd name="T6" fmla="*/ 18 w 83"/>
                <a:gd name="T7" fmla="*/ 43 h 50"/>
                <a:gd name="T8" fmla="*/ 18 w 83"/>
                <a:gd name="T9" fmla="*/ 49 h 50"/>
                <a:gd name="T10" fmla="*/ 41 w 83"/>
                <a:gd name="T11" fmla="*/ 49 h 50"/>
                <a:gd name="T12" fmla="*/ 41 w 83"/>
                <a:gd name="T13" fmla="*/ 45 h 50"/>
                <a:gd name="T14" fmla="*/ 45 w 83"/>
                <a:gd name="T15" fmla="*/ 45 h 50"/>
                <a:gd name="T16" fmla="*/ 45 w 83"/>
                <a:gd name="T17" fmla="*/ 49 h 50"/>
                <a:gd name="T18" fmla="*/ 69 w 83"/>
                <a:gd name="T19" fmla="*/ 49 h 50"/>
                <a:gd name="T20" fmla="*/ 69 w 83"/>
                <a:gd name="T21" fmla="*/ 44 h 50"/>
                <a:gd name="T22" fmla="*/ 76 w 83"/>
                <a:gd name="T23" fmla="*/ 42 h 50"/>
                <a:gd name="T24" fmla="*/ 75 w 83"/>
                <a:gd name="T25" fmla="*/ 48 h 50"/>
                <a:gd name="T26" fmla="*/ 83 w 83"/>
                <a:gd name="T27" fmla="*/ 47 h 50"/>
                <a:gd name="T28" fmla="*/ 42 w 83"/>
                <a:gd name="T29" fmla="*/ 0 h 50"/>
                <a:gd name="T30" fmla="*/ 30 w 83"/>
                <a:gd name="T31" fmla="*/ 1 h 50"/>
                <a:gd name="T32" fmla="*/ 26 w 83"/>
                <a:gd name="T33" fmla="*/ 5 h 50"/>
                <a:gd name="T34" fmla="*/ 21 w 83"/>
                <a:gd name="T35" fmla="*/ 6 h 50"/>
                <a:gd name="T36" fmla="*/ 0 w 83"/>
                <a:gd name="T37" fmla="*/ 41 h 50"/>
                <a:gd name="T38" fmla="*/ 1 w 83"/>
                <a:gd name="T39" fmla="*/ 48 h 50"/>
                <a:gd name="T40" fmla="*/ 39 w 83"/>
                <a:gd name="T41" fmla="*/ 46 h 50"/>
                <a:gd name="T42" fmla="*/ 20 w 83"/>
                <a:gd name="T43" fmla="*/ 46 h 50"/>
                <a:gd name="T44" fmla="*/ 20 w 83"/>
                <a:gd name="T45" fmla="*/ 37 h 50"/>
                <a:gd name="T46" fmla="*/ 39 w 83"/>
                <a:gd name="T47" fmla="*/ 37 h 50"/>
                <a:gd name="T48" fmla="*/ 39 w 83"/>
                <a:gd name="T49" fmla="*/ 46 h 50"/>
                <a:gd name="T50" fmla="*/ 66 w 83"/>
                <a:gd name="T51" fmla="*/ 46 h 50"/>
                <a:gd name="T52" fmla="*/ 48 w 83"/>
                <a:gd name="T53" fmla="*/ 46 h 50"/>
                <a:gd name="T54" fmla="*/ 48 w 83"/>
                <a:gd name="T55" fmla="*/ 37 h 50"/>
                <a:gd name="T56" fmla="*/ 66 w 83"/>
                <a:gd name="T57" fmla="*/ 37 h 50"/>
                <a:gd name="T58" fmla="*/ 66 w 83"/>
                <a:gd name="T59" fmla="*/ 46 h 50"/>
                <a:gd name="T60" fmla="*/ 9 w 83"/>
                <a:gd name="T61" fmla="*/ 36 h 50"/>
                <a:gd name="T62" fmla="*/ 30 w 83"/>
                <a:gd name="T63" fmla="*/ 18 h 50"/>
                <a:gd name="T64" fmla="*/ 72 w 83"/>
                <a:gd name="T65" fmla="*/ 29 h 50"/>
                <a:gd name="T66" fmla="*/ 76 w 83"/>
                <a:gd name="T67" fmla="*/ 38 h 50"/>
                <a:gd name="T68" fmla="*/ 69 w 83"/>
                <a:gd name="T69" fmla="*/ 40 h 50"/>
                <a:gd name="T70" fmla="*/ 69 w 83"/>
                <a:gd name="T71" fmla="*/ 34 h 50"/>
                <a:gd name="T72" fmla="*/ 45 w 83"/>
                <a:gd name="T73" fmla="*/ 34 h 50"/>
                <a:gd name="T74" fmla="*/ 45 w 83"/>
                <a:gd name="T75" fmla="*/ 40 h 50"/>
                <a:gd name="T76" fmla="*/ 41 w 83"/>
                <a:gd name="T77" fmla="*/ 40 h 50"/>
                <a:gd name="T78" fmla="*/ 41 w 83"/>
                <a:gd name="T79" fmla="*/ 34 h 50"/>
                <a:gd name="T80" fmla="*/ 18 w 83"/>
                <a:gd name="T81" fmla="*/ 34 h 50"/>
                <a:gd name="T82" fmla="*/ 18 w 83"/>
                <a:gd name="T83" fmla="*/ 39 h 50"/>
                <a:gd name="T84" fmla="*/ 9 w 83"/>
                <a:gd name="T85" fmla="*/ 38 h 50"/>
                <a:gd name="T86" fmla="*/ 9 w 83"/>
                <a:gd name="T87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" h="50">
                  <a:moveTo>
                    <a:pt x="1" y="48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0" y="47"/>
                    <a:pt x="9" y="45"/>
                    <a:pt x="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4"/>
                    <a:pt x="76" y="46"/>
                    <a:pt x="75" y="48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1" y="27"/>
                    <a:pt x="73" y="0"/>
                    <a:pt x="42" y="0"/>
                  </a:cubicBezTo>
                  <a:cubicBezTo>
                    <a:pt x="37" y="0"/>
                    <a:pt x="32" y="0"/>
                    <a:pt x="30" y="1"/>
                  </a:cubicBezTo>
                  <a:cubicBezTo>
                    <a:pt x="28" y="2"/>
                    <a:pt x="27" y="5"/>
                    <a:pt x="26" y="5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0" y="16"/>
                    <a:pt x="0" y="41"/>
                    <a:pt x="0" y="41"/>
                  </a:cubicBezTo>
                  <a:lnTo>
                    <a:pt x="1" y="48"/>
                  </a:lnTo>
                  <a:close/>
                  <a:moveTo>
                    <a:pt x="39" y="46"/>
                  </a:moveTo>
                  <a:cubicBezTo>
                    <a:pt x="20" y="46"/>
                    <a:pt x="20" y="46"/>
                    <a:pt x="20" y="4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39" y="37"/>
                    <a:pt x="39" y="37"/>
                    <a:pt x="39" y="37"/>
                  </a:cubicBezTo>
                  <a:lnTo>
                    <a:pt x="39" y="46"/>
                  </a:lnTo>
                  <a:close/>
                  <a:moveTo>
                    <a:pt x="66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66" y="37"/>
                    <a:pt x="66" y="37"/>
                    <a:pt x="66" y="37"/>
                  </a:cubicBezTo>
                  <a:lnTo>
                    <a:pt x="66" y="46"/>
                  </a:lnTo>
                  <a:close/>
                  <a:moveTo>
                    <a:pt x="9" y="36"/>
                  </a:moveTo>
                  <a:cubicBezTo>
                    <a:pt x="18" y="36"/>
                    <a:pt x="29" y="28"/>
                    <a:pt x="30" y="18"/>
                  </a:cubicBezTo>
                  <a:cubicBezTo>
                    <a:pt x="42" y="28"/>
                    <a:pt x="58" y="28"/>
                    <a:pt x="72" y="29"/>
                  </a:cubicBezTo>
                  <a:cubicBezTo>
                    <a:pt x="74" y="30"/>
                    <a:pt x="75" y="34"/>
                    <a:pt x="76" y="38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7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4" name="Freeform 35"/>
            <p:cNvSpPr>
              <a:spLocks noEditPoints="1"/>
            </p:cNvSpPr>
            <p:nvPr/>
          </p:nvSpPr>
          <p:spPr bwMode="auto">
            <a:xfrm>
              <a:off x="9948863" y="1468438"/>
              <a:ext cx="439738" cy="355600"/>
            </a:xfrm>
            <a:custGeom>
              <a:avLst/>
              <a:gdLst>
                <a:gd name="T0" fmla="*/ 112 w 117"/>
                <a:gd name="T1" fmla="*/ 0 h 94"/>
                <a:gd name="T2" fmla="*/ 59 w 117"/>
                <a:gd name="T3" fmla="*/ 8 h 94"/>
                <a:gd name="T4" fmla="*/ 6 w 117"/>
                <a:gd name="T5" fmla="*/ 0 h 94"/>
                <a:gd name="T6" fmla="*/ 6 w 117"/>
                <a:gd name="T7" fmla="*/ 33 h 94"/>
                <a:gd name="T8" fmla="*/ 0 w 117"/>
                <a:gd name="T9" fmla="*/ 46 h 94"/>
                <a:gd name="T10" fmla="*/ 6 w 117"/>
                <a:gd name="T11" fmla="*/ 58 h 94"/>
                <a:gd name="T12" fmla="*/ 6 w 117"/>
                <a:gd name="T13" fmla="*/ 86 h 94"/>
                <a:gd name="T14" fmla="*/ 59 w 117"/>
                <a:gd name="T15" fmla="*/ 94 h 94"/>
                <a:gd name="T16" fmla="*/ 112 w 117"/>
                <a:gd name="T17" fmla="*/ 86 h 94"/>
                <a:gd name="T18" fmla="*/ 112 w 117"/>
                <a:gd name="T19" fmla="*/ 57 h 94"/>
                <a:gd name="T20" fmla="*/ 117 w 117"/>
                <a:gd name="T21" fmla="*/ 46 h 94"/>
                <a:gd name="T22" fmla="*/ 112 w 117"/>
                <a:gd name="T23" fmla="*/ 34 h 94"/>
                <a:gd name="T24" fmla="*/ 112 w 117"/>
                <a:gd name="T25" fmla="*/ 0 h 94"/>
                <a:gd name="T26" fmla="*/ 112 w 117"/>
                <a:gd name="T27" fmla="*/ 0 h 94"/>
                <a:gd name="T28" fmla="*/ 57 w 117"/>
                <a:gd name="T29" fmla="*/ 89 h 94"/>
                <a:gd name="T30" fmla="*/ 11 w 117"/>
                <a:gd name="T31" fmla="*/ 82 h 94"/>
                <a:gd name="T32" fmla="*/ 11 w 117"/>
                <a:gd name="T33" fmla="*/ 59 h 94"/>
                <a:gd name="T34" fmla="*/ 21 w 117"/>
                <a:gd name="T35" fmla="*/ 46 h 94"/>
                <a:gd name="T36" fmla="*/ 11 w 117"/>
                <a:gd name="T37" fmla="*/ 32 h 94"/>
                <a:gd name="T38" fmla="*/ 11 w 117"/>
                <a:gd name="T39" fmla="*/ 5 h 94"/>
                <a:gd name="T40" fmla="*/ 57 w 117"/>
                <a:gd name="T41" fmla="*/ 13 h 94"/>
                <a:gd name="T42" fmla="*/ 57 w 117"/>
                <a:gd name="T43" fmla="*/ 89 h 94"/>
                <a:gd name="T44" fmla="*/ 107 w 117"/>
                <a:gd name="T45" fmla="*/ 15 h 94"/>
                <a:gd name="T46" fmla="*/ 107 w 117"/>
                <a:gd name="T47" fmla="*/ 32 h 94"/>
                <a:gd name="T48" fmla="*/ 106 w 117"/>
                <a:gd name="T49" fmla="*/ 32 h 94"/>
                <a:gd name="T50" fmla="*/ 96 w 117"/>
                <a:gd name="T51" fmla="*/ 46 h 94"/>
                <a:gd name="T52" fmla="*/ 106 w 117"/>
                <a:gd name="T53" fmla="*/ 59 h 94"/>
                <a:gd name="T54" fmla="*/ 107 w 117"/>
                <a:gd name="T55" fmla="*/ 59 h 94"/>
                <a:gd name="T56" fmla="*/ 107 w 117"/>
                <a:gd name="T57" fmla="*/ 82 h 94"/>
                <a:gd name="T58" fmla="*/ 62 w 117"/>
                <a:gd name="T59" fmla="*/ 89 h 94"/>
                <a:gd name="T60" fmla="*/ 62 w 117"/>
                <a:gd name="T61" fmla="*/ 13 h 94"/>
                <a:gd name="T62" fmla="*/ 107 w 117"/>
                <a:gd name="T63" fmla="*/ 5 h 94"/>
                <a:gd name="T64" fmla="*/ 107 w 117"/>
                <a:gd name="T65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94">
                  <a:moveTo>
                    <a:pt x="112" y="0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3" y="36"/>
                    <a:pt x="0" y="40"/>
                    <a:pt x="0" y="46"/>
                  </a:cubicBezTo>
                  <a:cubicBezTo>
                    <a:pt x="0" y="51"/>
                    <a:pt x="3" y="56"/>
                    <a:pt x="6" y="58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5" y="55"/>
                    <a:pt x="117" y="51"/>
                    <a:pt x="117" y="46"/>
                  </a:cubicBezTo>
                  <a:cubicBezTo>
                    <a:pt x="117" y="41"/>
                    <a:pt x="115" y="37"/>
                    <a:pt x="112" y="34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lose/>
                  <a:moveTo>
                    <a:pt x="57" y="89"/>
                  </a:moveTo>
                  <a:cubicBezTo>
                    <a:pt x="11" y="82"/>
                    <a:pt x="11" y="82"/>
                    <a:pt x="11" y="82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7" y="59"/>
                    <a:pt x="21" y="53"/>
                    <a:pt x="21" y="46"/>
                  </a:cubicBezTo>
                  <a:cubicBezTo>
                    <a:pt x="21" y="39"/>
                    <a:pt x="17" y="33"/>
                    <a:pt x="11" y="3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7" y="13"/>
                    <a:pt x="57" y="13"/>
                    <a:pt x="57" y="13"/>
                  </a:cubicBezTo>
                  <a:lnTo>
                    <a:pt x="57" y="89"/>
                  </a:lnTo>
                  <a:close/>
                  <a:moveTo>
                    <a:pt x="107" y="15"/>
                  </a:move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6" y="32"/>
                  </a:cubicBezTo>
                  <a:cubicBezTo>
                    <a:pt x="101" y="32"/>
                    <a:pt x="96" y="38"/>
                    <a:pt x="96" y="46"/>
                  </a:cubicBezTo>
                  <a:cubicBezTo>
                    <a:pt x="96" y="53"/>
                    <a:pt x="101" y="59"/>
                    <a:pt x="106" y="59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62" y="89"/>
                    <a:pt x="62" y="89"/>
                    <a:pt x="62" y="89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107" y="5"/>
                    <a:pt x="107" y="5"/>
                    <a:pt x="107" y="5"/>
                  </a:cubicBezTo>
                  <a:lnTo>
                    <a:pt x="10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5" name="Freeform 36"/>
            <p:cNvSpPr>
              <a:spLocks noEditPoints="1"/>
            </p:cNvSpPr>
            <p:nvPr/>
          </p:nvSpPr>
          <p:spPr bwMode="auto">
            <a:xfrm>
              <a:off x="10963276" y="1282700"/>
              <a:ext cx="311150" cy="190500"/>
            </a:xfrm>
            <a:custGeom>
              <a:avLst/>
              <a:gdLst>
                <a:gd name="T0" fmla="*/ 1 w 83"/>
                <a:gd name="T1" fmla="*/ 48 h 50"/>
                <a:gd name="T2" fmla="*/ 11 w 83"/>
                <a:gd name="T3" fmla="*/ 50 h 50"/>
                <a:gd name="T4" fmla="*/ 9 w 83"/>
                <a:gd name="T5" fmla="*/ 42 h 50"/>
                <a:gd name="T6" fmla="*/ 18 w 83"/>
                <a:gd name="T7" fmla="*/ 43 h 50"/>
                <a:gd name="T8" fmla="*/ 18 w 83"/>
                <a:gd name="T9" fmla="*/ 49 h 50"/>
                <a:gd name="T10" fmla="*/ 42 w 83"/>
                <a:gd name="T11" fmla="*/ 49 h 50"/>
                <a:gd name="T12" fmla="*/ 42 w 83"/>
                <a:gd name="T13" fmla="*/ 45 h 50"/>
                <a:gd name="T14" fmla="*/ 46 w 83"/>
                <a:gd name="T15" fmla="*/ 45 h 50"/>
                <a:gd name="T16" fmla="*/ 46 w 83"/>
                <a:gd name="T17" fmla="*/ 49 h 50"/>
                <a:gd name="T18" fmla="*/ 69 w 83"/>
                <a:gd name="T19" fmla="*/ 49 h 50"/>
                <a:gd name="T20" fmla="*/ 69 w 83"/>
                <a:gd name="T21" fmla="*/ 44 h 50"/>
                <a:gd name="T22" fmla="*/ 76 w 83"/>
                <a:gd name="T23" fmla="*/ 42 h 50"/>
                <a:gd name="T24" fmla="*/ 76 w 83"/>
                <a:gd name="T25" fmla="*/ 48 h 50"/>
                <a:gd name="T26" fmla="*/ 83 w 83"/>
                <a:gd name="T27" fmla="*/ 47 h 50"/>
                <a:gd name="T28" fmla="*/ 42 w 83"/>
                <a:gd name="T29" fmla="*/ 0 h 50"/>
                <a:gd name="T30" fmla="*/ 30 w 83"/>
                <a:gd name="T31" fmla="*/ 1 h 50"/>
                <a:gd name="T32" fmla="*/ 26 w 83"/>
                <a:gd name="T33" fmla="*/ 5 h 50"/>
                <a:gd name="T34" fmla="*/ 21 w 83"/>
                <a:gd name="T35" fmla="*/ 6 h 50"/>
                <a:gd name="T36" fmla="*/ 1 w 83"/>
                <a:gd name="T37" fmla="*/ 41 h 50"/>
                <a:gd name="T38" fmla="*/ 1 w 83"/>
                <a:gd name="T39" fmla="*/ 48 h 50"/>
                <a:gd name="T40" fmla="*/ 39 w 83"/>
                <a:gd name="T41" fmla="*/ 46 h 50"/>
                <a:gd name="T42" fmla="*/ 21 w 83"/>
                <a:gd name="T43" fmla="*/ 46 h 50"/>
                <a:gd name="T44" fmla="*/ 21 w 83"/>
                <a:gd name="T45" fmla="*/ 37 h 50"/>
                <a:gd name="T46" fmla="*/ 39 w 83"/>
                <a:gd name="T47" fmla="*/ 37 h 50"/>
                <a:gd name="T48" fmla="*/ 39 w 83"/>
                <a:gd name="T49" fmla="*/ 46 h 50"/>
                <a:gd name="T50" fmla="*/ 66 w 83"/>
                <a:gd name="T51" fmla="*/ 46 h 50"/>
                <a:gd name="T52" fmla="*/ 48 w 83"/>
                <a:gd name="T53" fmla="*/ 46 h 50"/>
                <a:gd name="T54" fmla="*/ 48 w 83"/>
                <a:gd name="T55" fmla="*/ 37 h 50"/>
                <a:gd name="T56" fmla="*/ 66 w 83"/>
                <a:gd name="T57" fmla="*/ 37 h 50"/>
                <a:gd name="T58" fmla="*/ 66 w 83"/>
                <a:gd name="T59" fmla="*/ 46 h 50"/>
                <a:gd name="T60" fmla="*/ 9 w 83"/>
                <a:gd name="T61" fmla="*/ 36 h 50"/>
                <a:gd name="T62" fmla="*/ 30 w 83"/>
                <a:gd name="T63" fmla="*/ 18 h 50"/>
                <a:gd name="T64" fmla="*/ 73 w 83"/>
                <a:gd name="T65" fmla="*/ 29 h 50"/>
                <a:gd name="T66" fmla="*/ 76 w 83"/>
                <a:gd name="T67" fmla="*/ 38 h 50"/>
                <a:gd name="T68" fmla="*/ 69 w 83"/>
                <a:gd name="T69" fmla="*/ 40 h 50"/>
                <a:gd name="T70" fmla="*/ 69 w 83"/>
                <a:gd name="T71" fmla="*/ 34 h 50"/>
                <a:gd name="T72" fmla="*/ 46 w 83"/>
                <a:gd name="T73" fmla="*/ 34 h 50"/>
                <a:gd name="T74" fmla="*/ 46 w 83"/>
                <a:gd name="T75" fmla="*/ 40 h 50"/>
                <a:gd name="T76" fmla="*/ 42 w 83"/>
                <a:gd name="T77" fmla="*/ 40 h 50"/>
                <a:gd name="T78" fmla="*/ 42 w 83"/>
                <a:gd name="T79" fmla="*/ 34 h 50"/>
                <a:gd name="T80" fmla="*/ 18 w 83"/>
                <a:gd name="T81" fmla="*/ 34 h 50"/>
                <a:gd name="T82" fmla="*/ 18 w 83"/>
                <a:gd name="T83" fmla="*/ 39 h 50"/>
                <a:gd name="T84" fmla="*/ 9 w 83"/>
                <a:gd name="T85" fmla="*/ 38 h 50"/>
                <a:gd name="T86" fmla="*/ 9 w 83"/>
                <a:gd name="T87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" h="50">
                  <a:moveTo>
                    <a:pt x="1" y="48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47"/>
                    <a:pt x="10" y="45"/>
                    <a:pt x="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4"/>
                    <a:pt x="76" y="46"/>
                    <a:pt x="76" y="48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1" y="27"/>
                    <a:pt x="74" y="0"/>
                    <a:pt x="42" y="0"/>
                  </a:cubicBezTo>
                  <a:cubicBezTo>
                    <a:pt x="38" y="0"/>
                    <a:pt x="33" y="0"/>
                    <a:pt x="30" y="1"/>
                  </a:cubicBezTo>
                  <a:cubicBezTo>
                    <a:pt x="28" y="2"/>
                    <a:pt x="28" y="5"/>
                    <a:pt x="26" y="5"/>
                  </a:cubicBezTo>
                  <a:cubicBezTo>
                    <a:pt x="25" y="6"/>
                    <a:pt x="22" y="6"/>
                    <a:pt x="21" y="6"/>
                  </a:cubicBezTo>
                  <a:cubicBezTo>
                    <a:pt x="0" y="16"/>
                    <a:pt x="1" y="41"/>
                    <a:pt x="1" y="41"/>
                  </a:cubicBezTo>
                  <a:lnTo>
                    <a:pt x="1" y="48"/>
                  </a:lnTo>
                  <a:close/>
                  <a:moveTo>
                    <a:pt x="39" y="46"/>
                  </a:moveTo>
                  <a:cubicBezTo>
                    <a:pt x="21" y="46"/>
                    <a:pt x="21" y="46"/>
                    <a:pt x="21" y="4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9" y="37"/>
                    <a:pt x="39" y="37"/>
                    <a:pt x="39" y="37"/>
                  </a:cubicBezTo>
                  <a:lnTo>
                    <a:pt x="39" y="46"/>
                  </a:lnTo>
                  <a:close/>
                  <a:moveTo>
                    <a:pt x="66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66" y="37"/>
                    <a:pt x="66" y="37"/>
                    <a:pt x="66" y="37"/>
                  </a:cubicBezTo>
                  <a:lnTo>
                    <a:pt x="66" y="46"/>
                  </a:lnTo>
                  <a:close/>
                  <a:moveTo>
                    <a:pt x="9" y="36"/>
                  </a:moveTo>
                  <a:cubicBezTo>
                    <a:pt x="19" y="36"/>
                    <a:pt x="29" y="28"/>
                    <a:pt x="30" y="18"/>
                  </a:cubicBezTo>
                  <a:cubicBezTo>
                    <a:pt x="42" y="28"/>
                    <a:pt x="59" y="28"/>
                    <a:pt x="73" y="29"/>
                  </a:cubicBezTo>
                  <a:cubicBezTo>
                    <a:pt x="75" y="30"/>
                    <a:pt x="76" y="34"/>
                    <a:pt x="76" y="38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7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6" name="Freeform 37"/>
            <p:cNvSpPr>
              <a:spLocks noEditPoints="1"/>
            </p:cNvSpPr>
            <p:nvPr/>
          </p:nvSpPr>
          <p:spPr bwMode="auto">
            <a:xfrm>
              <a:off x="10895013" y="1468438"/>
              <a:ext cx="434975" cy="355600"/>
            </a:xfrm>
            <a:custGeom>
              <a:avLst/>
              <a:gdLst>
                <a:gd name="T0" fmla="*/ 111 w 116"/>
                <a:gd name="T1" fmla="*/ 34 h 94"/>
                <a:gd name="T2" fmla="*/ 111 w 116"/>
                <a:gd name="T3" fmla="*/ 0 h 94"/>
                <a:gd name="T4" fmla="*/ 59 w 116"/>
                <a:gd name="T5" fmla="*/ 8 h 94"/>
                <a:gd name="T6" fmla="*/ 6 w 116"/>
                <a:gd name="T7" fmla="*/ 0 h 94"/>
                <a:gd name="T8" fmla="*/ 6 w 116"/>
                <a:gd name="T9" fmla="*/ 33 h 94"/>
                <a:gd name="T10" fmla="*/ 0 w 116"/>
                <a:gd name="T11" fmla="*/ 46 h 94"/>
                <a:gd name="T12" fmla="*/ 6 w 116"/>
                <a:gd name="T13" fmla="*/ 58 h 94"/>
                <a:gd name="T14" fmla="*/ 6 w 116"/>
                <a:gd name="T15" fmla="*/ 86 h 94"/>
                <a:gd name="T16" fmla="*/ 59 w 116"/>
                <a:gd name="T17" fmla="*/ 94 h 94"/>
                <a:gd name="T18" fmla="*/ 111 w 116"/>
                <a:gd name="T19" fmla="*/ 86 h 94"/>
                <a:gd name="T20" fmla="*/ 111 w 116"/>
                <a:gd name="T21" fmla="*/ 57 h 94"/>
                <a:gd name="T22" fmla="*/ 116 w 116"/>
                <a:gd name="T23" fmla="*/ 46 h 94"/>
                <a:gd name="T24" fmla="*/ 111 w 116"/>
                <a:gd name="T25" fmla="*/ 34 h 94"/>
                <a:gd name="T26" fmla="*/ 56 w 116"/>
                <a:gd name="T27" fmla="*/ 89 h 94"/>
                <a:gd name="T28" fmla="*/ 11 w 116"/>
                <a:gd name="T29" fmla="*/ 82 h 94"/>
                <a:gd name="T30" fmla="*/ 11 w 116"/>
                <a:gd name="T31" fmla="*/ 59 h 94"/>
                <a:gd name="T32" fmla="*/ 20 w 116"/>
                <a:gd name="T33" fmla="*/ 46 h 94"/>
                <a:gd name="T34" fmla="*/ 11 w 116"/>
                <a:gd name="T35" fmla="*/ 32 h 94"/>
                <a:gd name="T36" fmla="*/ 11 w 116"/>
                <a:gd name="T37" fmla="*/ 5 h 94"/>
                <a:gd name="T38" fmla="*/ 56 w 116"/>
                <a:gd name="T39" fmla="*/ 13 h 94"/>
                <a:gd name="T40" fmla="*/ 56 w 116"/>
                <a:gd name="T41" fmla="*/ 89 h 94"/>
                <a:gd name="T42" fmla="*/ 107 w 116"/>
                <a:gd name="T43" fmla="*/ 15 h 94"/>
                <a:gd name="T44" fmla="*/ 107 w 116"/>
                <a:gd name="T45" fmla="*/ 32 h 94"/>
                <a:gd name="T46" fmla="*/ 106 w 116"/>
                <a:gd name="T47" fmla="*/ 32 h 94"/>
                <a:gd name="T48" fmla="*/ 95 w 116"/>
                <a:gd name="T49" fmla="*/ 46 h 94"/>
                <a:gd name="T50" fmla="*/ 106 w 116"/>
                <a:gd name="T51" fmla="*/ 59 h 94"/>
                <a:gd name="T52" fmla="*/ 107 w 116"/>
                <a:gd name="T53" fmla="*/ 59 h 94"/>
                <a:gd name="T54" fmla="*/ 107 w 116"/>
                <a:gd name="T55" fmla="*/ 82 h 94"/>
                <a:gd name="T56" fmla="*/ 61 w 116"/>
                <a:gd name="T57" fmla="*/ 89 h 94"/>
                <a:gd name="T58" fmla="*/ 61 w 116"/>
                <a:gd name="T59" fmla="*/ 13 h 94"/>
                <a:gd name="T60" fmla="*/ 107 w 116"/>
                <a:gd name="T61" fmla="*/ 5 h 94"/>
                <a:gd name="T62" fmla="*/ 107 w 116"/>
                <a:gd name="T63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" h="94">
                  <a:moveTo>
                    <a:pt x="111" y="34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" y="36"/>
                    <a:pt x="0" y="40"/>
                    <a:pt x="0" y="46"/>
                  </a:cubicBezTo>
                  <a:cubicBezTo>
                    <a:pt x="0" y="51"/>
                    <a:pt x="2" y="56"/>
                    <a:pt x="6" y="58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111" y="86"/>
                    <a:pt x="111" y="86"/>
                    <a:pt x="111" y="86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4" y="55"/>
                    <a:pt x="116" y="51"/>
                    <a:pt x="116" y="46"/>
                  </a:cubicBezTo>
                  <a:cubicBezTo>
                    <a:pt x="116" y="41"/>
                    <a:pt x="114" y="37"/>
                    <a:pt x="111" y="34"/>
                  </a:cubicBezTo>
                  <a:close/>
                  <a:moveTo>
                    <a:pt x="56" y="89"/>
                  </a:moveTo>
                  <a:cubicBezTo>
                    <a:pt x="11" y="82"/>
                    <a:pt x="11" y="82"/>
                    <a:pt x="11" y="82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6" y="59"/>
                    <a:pt x="20" y="53"/>
                    <a:pt x="20" y="46"/>
                  </a:cubicBezTo>
                  <a:cubicBezTo>
                    <a:pt x="20" y="39"/>
                    <a:pt x="16" y="33"/>
                    <a:pt x="11" y="3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89"/>
                  </a:lnTo>
                  <a:close/>
                  <a:moveTo>
                    <a:pt x="107" y="15"/>
                  </a:moveTo>
                  <a:cubicBezTo>
                    <a:pt x="107" y="32"/>
                    <a:pt x="107" y="32"/>
                    <a:pt x="107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0" y="32"/>
                    <a:pt x="95" y="38"/>
                    <a:pt x="95" y="46"/>
                  </a:cubicBezTo>
                  <a:cubicBezTo>
                    <a:pt x="95" y="53"/>
                    <a:pt x="100" y="59"/>
                    <a:pt x="106" y="59"/>
                  </a:cubicBezTo>
                  <a:cubicBezTo>
                    <a:pt x="106" y="59"/>
                    <a:pt x="106" y="59"/>
                    <a:pt x="107" y="59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107" y="5"/>
                    <a:pt x="107" y="5"/>
                    <a:pt x="107" y="5"/>
                  </a:cubicBezTo>
                  <a:lnTo>
                    <a:pt x="10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7" name="Freeform 38"/>
            <p:cNvSpPr>
              <a:spLocks/>
            </p:cNvSpPr>
            <p:nvPr/>
          </p:nvSpPr>
          <p:spPr bwMode="auto">
            <a:xfrm>
              <a:off x="10402888" y="1071563"/>
              <a:ext cx="466725" cy="393700"/>
            </a:xfrm>
            <a:custGeom>
              <a:avLst/>
              <a:gdLst>
                <a:gd name="T0" fmla="*/ 156 w 294"/>
                <a:gd name="T1" fmla="*/ 0 h 248"/>
                <a:gd name="T2" fmla="*/ 137 w 294"/>
                <a:gd name="T3" fmla="*/ 0 h 248"/>
                <a:gd name="T4" fmla="*/ 137 w 294"/>
                <a:gd name="T5" fmla="*/ 150 h 248"/>
                <a:gd name="T6" fmla="*/ 0 w 294"/>
                <a:gd name="T7" fmla="*/ 231 h 248"/>
                <a:gd name="T8" fmla="*/ 10 w 294"/>
                <a:gd name="T9" fmla="*/ 248 h 248"/>
                <a:gd name="T10" fmla="*/ 147 w 294"/>
                <a:gd name="T11" fmla="*/ 167 h 248"/>
                <a:gd name="T12" fmla="*/ 284 w 294"/>
                <a:gd name="T13" fmla="*/ 248 h 248"/>
                <a:gd name="T14" fmla="*/ 294 w 294"/>
                <a:gd name="T15" fmla="*/ 231 h 248"/>
                <a:gd name="T16" fmla="*/ 156 w 294"/>
                <a:gd name="T17" fmla="*/ 150 h 248"/>
                <a:gd name="T18" fmla="*/ 156 w 294"/>
                <a:gd name="T1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248">
                  <a:moveTo>
                    <a:pt x="156" y="0"/>
                  </a:moveTo>
                  <a:lnTo>
                    <a:pt x="137" y="0"/>
                  </a:lnTo>
                  <a:lnTo>
                    <a:pt x="137" y="150"/>
                  </a:lnTo>
                  <a:lnTo>
                    <a:pt x="0" y="231"/>
                  </a:lnTo>
                  <a:lnTo>
                    <a:pt x="10" y="248"/>
                  </a:lnTo>
                  <a:lnTo>
                    <a:pt x="147" y="167"/>
                  </a:lnTo>
                  <a:lnTo>
                    <a:pt x="284" y="248"/>
                  </a:lnTo>
                  <a:lnTo>
                    <a:pt x="294" y="231"/>
                  </a:lnTo>
                  <a:lnTo>
                    <a:pt x="156" y="15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>
            <a:off x="1147158" y="4286771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建立专业基本概念 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341141" y="4286771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了解专业定位和特点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0" name="直接连接符 89"/>
          <p:cNvCxnSpPr/>
          <p:nvPr/>
        </p:nvCxnSpPr>
        <p:spPr>
          <a:xfrm flipH="1" flipV="1">
            <a:off x="1373360" y="6007251"/>
            <a:ext cx="6682620" cy="88749"/>
          </a:xfrm>
          <a:prstGeom prst="line">
            <a:avLst/>
          </a:prstGeom>
          <a:noFill/>
          <a:ln w="9525" cap="flat" cmpd="sng" algn="ctr">
            <a:solidFill>
              <a:srgbClr val="FC6204"/>
            </a:solidFill>
            <a:prstDash val="dash"/>
          </a:ln>
          <a:effectLst/>
        </p:spPr>
      </p:cxnSp>
      <p:grpSp>
        <p:nvGrpSpPr>
          <p:cNvPr id="95" name="组 49"/>
          <p:cNvGrpSpPr/>
          <p:nvPr/>
        </p:nvGrpSpPr>
        <p:grpSpPr>
          <a:xfrm>
            <a:off x="5258971" y="2075093"/>
            <a:ext cx="665066" cy="746899"/>
            <a:chOff x="6986588" y="4779963"/>
            <a:chExt cx="1438275" cy="1511300"/>
          </a:xfrm>
          <a:blipFill>
            <a:blip r:embed="rId4"/>
            <a:stretch>
              <a:fillRect/>
            </a:stretch>
          </a:blipFill>
        </p:grpSpPr>
        <p:sp>
          <p:nvSpPr>
            <p:cNvPr id="96" name="Freeform 52"/>
            <p:cNvSpPr>
              <a:spLocks/>
            </p:cNvSpPr>
            <p:nvPr/>
          </p:nvSpPr>
          <p:spPr bwMode="auto">
            <a:xfrm>
              <a:off x="7443788" y="5264150"/>
              <a:ext cx="514350" cy="550863"/>
            </a:xfrm>
            <a:custGeom>
              <a:avLst/>
              <a:gdLst>
                <a:gd name="T0" fmla="*/ 88 w 324"/>
                <a:gd name="T1" fmla="*/ 145 h 347"/>
                <a:gd name="T2" fmla="*/ 97 w 324"/>
                <a:gd name="T3" fmla="*/ 347 h 347"/>
                <a:gd name="T4" fmla="*/ 223 w 324"/>
                <a:gd name="T5" fmla="*/ 347 h 347"/>
                <a:gd name="T6" fmla="*/ 232 w 324"/>
                <a:gd name="T7" fmla="*/ 145 h 347"/>
                <a:gd name="T8" fmla="*/ 303 w 324"/>
                <a:gd name="T9" fmla="*/ 145 h 347"/>
                <a:gd name="T10" fmla="*/ 324 w 324"/>
                <a:gd name="T11" fmla="*/ 42 h 347"/>
                <a:gd name="T12" fmla="*/ 237 w 324"/>
                <a:gd name="T13" fmla="*/ 42 h 347"/>
                <a:gd name="T14" fmla="*/ 234 w 324"/>
                <a:gd name="T15" fmla="*/ 0 h 347"/>
                <a:gd name="T16" fmla="*/ 223 w 324"/>
                <a:gd name="T17" fmla="*/ 0 h 347"/>
                <a:gd name="T18" fmla="*/ 208 w 324"/>
                <a:gd name="T19" fmla="*/ 0 h 347"/>
                <a:gd name="T20" fmla="*/ 185 w 324"/>
                <a:gd name="T21" fmla="*/ 0 h 347"/>
                <a:gd name="T22" fmla="*/ 161 w 324"/>
                <a:gd name="T23" fmla="*/ 28 h 347"/>
                <a:gd name="T24" fmla="*/ 137 w 324"/>
                <a:gd name="T25" fmla="*/ 0 h 347"/>
                <a:gd name="T26" fmla="*/ 111 w 324"/>
                <a:gd name="T27" fmla="*/ 0 h 347"/>
                <a:gd name="T28" fmla="*/ 95 w 324"/>
                <a:gd name="T29" fmla="*/ 0 h 347"/>
                <a:gd name="T30" fmla="*/ 81 w 324"/>
                <a:gd name="T31" fmla="*/ 0 h 347"/>
                <a:gd name="T32" fmla="*/ 81 w 324"/>
                <a:gd name="T33" fmla="*/ 42 h 347"/>
                <a:gd name="T34" fmla="*/ 0 w 324"/>
                <a:gd name="T35" fmla="*/ 42 h 347"/>
                <a:gd name="T36" fmla="*/ 19 w 324"/>
                <a:gd name="T37" fmla="*/ 145 h 347"/>
                <a:gd name="T38" fmla="*/ 88 w 324"/>
                <a:gd name="T39" fmla="*/ 1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347">
                  <a:moveTo>
                    <a:pt x="88" y="145"/>
                  </a:moveTo>
                  <a:lnTo>
                    <a:pt x="97" y="347"/>
                  </a:lnTo>
                  <a:lnTo>
                    <a:pt x="223" y="347"/>
                  </a:lnTo>
                  <a:lnTo>
                    <a:pt x="232" y="145"/>
                  </a:lnTo>
                  <a:lnTo>
                    <a:pt x="303" y="145"/>
                  </a:lnTo>
                  <a:lnTo>
                    <a:pt x="324" y="42"/>
                  </a:lnTo>
                  <a:lnTo>
                    <a:pt x="237" y="42"/>
                  </a:lnTo>
                  <a:lnTo>
                    <a:pt x="234" y="0"/>
                  </a:lnTo>
                  <a:lnTo>
                    <a:pt x="223" y="0"/>
                  </a:lnTo>
                  <a:lnTo>
                    <a:pt x="208" y="0"/>
                  </a:lnTo>
                  <a:lnTo>
                    <a:pt x="185" y="0"/>
                  </a:lnTo>
                  <a:lnTo>
                    <a:pt x="161" y="28"/>
                  </a:lnTo>
                  <a:lnTo>
                    <a:pt x="137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81" y="0"/>
                  </a:lnTo>
                  <a:lnTo>
                    <a:pt x="81" y="42"/>
                  </a:lnTo>
                  <a:lnTo>
                    <a:pt x="0" y="42"/>
                  </a:lnTo>
                  <a:lnTo>
                    <a:pt x="19" y="145"/>
                  </a:lnTo>
                  <a:lnTo>
                    <a:pt x="88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7" name="Oval 53"/>
            <p:cNvSpPr>
              <a:spLocks noChangeArrowheads="1"/>
            </p:cNvSpPr>
            <p:nvPr/>
          </p:nvSpPr>
          <p:spPr bwMode="auto">
            <a:xfrm>
              <a:off x="7594600" y="5045075"/>
              <a:ext cx="203200" cy="203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8" name="Oval 54"/>
            <p:cNvSpPr>
              <a:spLocks noChangeArrowheads="1"/>
            </p:cNvSpPr>
            <p:nvPr/>
          </p:nvSpPr>
          <p:spPr bwMode="auto">
            <a:xfrm>
              <a:off x="8021638" y="5880100"/>
              <a:ext cx="95250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9" name="Oval 55"/>
            <p:cNvSpPr>
              <a:spLocks noChangeArrowheads="1"/>
            </p:cNvSpPr>
            <p:nvPr/>
          </p:nvSpPr>
          <p:spPr bwMode="auto">
            <a:xfrm>
              <a:off x="8240713" y="5880100"/>
              <a:ext cx="93662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0" name="Oval 56"/>
            <p:cNvSpPr>
              <a:spLocks noChangeArrowheads="1"/>
            </p:cNvSpPr>
            <p:nvPr/>
          </p:nvSpPr>
          <p:spPr bwMode="auto">
            <a:xfrm>
              <a:off x="7781925" y="5880100"/>
              <a:ext cx="93662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1" name="Oval 57"/>
            <p:cNvSpPr>
              <a:spLocks noChangeArrowheads="1"/>
            </p:cNvSpPr>
            <p:nvPr/>
          </p:nvSpPr>
          <p:spPr bwMode="auto">
            <a:xfrm>
              <a:off x="7523163" y="5880100"/>
              <a:ext cx="93662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2" name="Oval 58"/>
            <p:cNvSpPr>
              <a:spLocks noChangeArrowheads="1"/>
            </p:cNvSpPr>
            <p:nvPr/>
          </p:nvSpPr>
          <p:spPr bwMode="auto">
            <a:xfrm>
              <a:off x="7275513" y="5875338"/>
              <a:ext cx="93662" cy="952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3" name="Oval 59"/>
            <p:cNvSpPr>
              <a:spLocks noChangeArrowheads="1"/>
            </p:cNvSpPr>
            <p:nvPr/>
          </p:nvSpPr>
          <p:spPr bwMode="auto">
            <a:xfrm>
              <a:off x="7027863" y="5875338"/>
              <a:ext cx="93662" cy="952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4" name="Oval 60"/>
            <p:cNvSpPr>
              <a:spLocks noChangeArrowheads="1"/>
            </p:cNvSpPr>
            <p:nvPr/>
          </p:nvSpPr>
          <p:spPr bwMode="auto">
            <a:xfrm>
              <a:off x="7999413" y="6008688"/>
              <a:ext cx="139700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5" name="Freeform 61"/>
            <p:cNvSpPr>
              <a:spLocks/>
            </p:cNvSpPr>
            <p:nvPr/>
          </p:nvSpPr>
          <p:spPr bwMode="auto">
            <a:xfrm>
              <a:off x="7985125" y="6154738"/>
              <a:ext cx="168275" cy="133350"/>
            </a:xfrm>
            <a:custGeom>
              <a:avLst/>
              <a:gdLst>
                <a:gd name="T0" fmla="*/ 71 w 106"/>
                <a:gd name="T1" fmla="*/ 0 h 84"/>
                <a:gd name="T2" fmla="*/ 54 w 106"/>
                <a:gd name="T3" fmla="*/ 19 h 84"/>
                <a:gd name="T4" fmla="*/ 38 w 106"/>
                <a:gd name="T5" fmla="*/ 0 h 84"/>
                <a:gd name="T6" fmla="*/ 0 w 106"/>
                <a:gd name="T7" fmla="*/ 7 h 84"/>
                <a:gd name="T8" fmla="*/ 0 w 106"/>
                <a:gd name="T9" fmla="*/ 84 h 84"/>
                <a:gd name="T10" fmla="*/ 106 w 106"/>
                <a:gd name="T11" fmla="*/ 84 h 84"/>
                <a:gd name="T12" fmla="*/ 106 w 106"/>
                <a:gd name="T13" fmla="*/ 10 h 84"/>
                <a:gd name="T14" fmla="*/ 71 w 106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84">
                  <a:moveTo>
                    <a:pt x="71" y="0"/>
                  </a:moveTo>
                  <a:lnTo>
                    <a:pt x="54" y="19"/>
                  </a:lnTo>
                  <a:lnTo>
                    <a:pt x="38" y="0"/>
                  </a:lnTo>
                  <a:lnTo>
                    <a:pt x="0" y="7"/>
                  </a:lnTo>
                  <a:lnTo>
                    <a:pt x="0" y="84"/>
                  </a:lnTo>
                  <a:lnTo>
                    <a:pt x="106" y="84"/>
                  </a:lnTo>
                  <a:lnTo>
                    <a:pt x="106" y="1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6" name="Oval 62"/>
            <p:cNvSpPr>
              <a:spLocks noChangeArrowheads="1"/>
            </p:cNvSpPr>
            <p:nvPr/>
          </p:nvSpPr>
          <p:spPr bwMode="auto">
            <a:xfrm>
              <a:off x="7751763" y="6008688"/>
              <a:ext cx="139700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7" name="Freeform 63"/>
            <p:cNvSpPr>
              <a:spLocks/>
            </p:cNvSpPr>
            <p:nvPr/>
          </p:nvSpPr>
          <p:spPr bwMode="auto">
            <a:xfrm>
              <a:off x="7737475" y="6154738"/>
              <a:ext cx="168275" cy="133350"/>
            </a:xfrm>
            <a:custGeom>
              <a:avLst/>
              <a:gdLst>
                <a:gd name="T0" fmla="*/ 71 w 106"/>
                <a:gd name="T1" fmla="*/ 0 h 84"/>
                <a:gd name="T2" fmla="*/ 54 w 106"/>
                <a:gd name="T3" fmla="*/ 19 h 84"/>
                <a:gd name="T4" fmla="*/ 38 w 106"/>
                <a:gd name="T5" fmla="*/ 0 h 84"/>
                <a:gd name="T6" fmla="*/ 0 w 106"/>
                <a:gd name="T7" fmla="*/ 10 h 84"/>
                <a:gd name="T8" fmla="*/ 0 w 106"/>
                <a:gd name="T9" fmla="*/ 84 h 84"/>
                <a:gd name="T10" fmla="*/ 106 w 106"/>
                <a:gd name="T11" fmla="*/ 84 h 84"/>
                <a:gd name="T12" fmla="*/ 104 w 106"/>
                <a:gd name="T13" fmla="*/ 10 h 84"/>
                <a:gd name="T14" fmla="*/ 71 w 106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84">
                  <a:moveTo>
                    <a:pt x="71" y="0"/>
                  </a:moveTo>
                  <a:lnTo>
                    <a:pt x="54" y="19"/>
                  </a:lnTo>
                  <a:lnTo>
                    <a:pt x="38" y="0"/>
                  </a:lnTo>
                  <a:lnTo>
                    <a:pt x="0" y="10"/>
                  </a:lnTo>
                  <a:lnTo>
                    <a:pt x="0" y="84"/>
                  </a:lnTo>
                  <a:lnTo>
                    <a:pt x="106" y="84"/>
                  </a:lnTo>
                  <a:lnTo>
                    <a:pt x="104" y="1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8" name="Oval 64"/>
            <p:cNvSpPr>
              <a:spLocks noChangeArrowheads="1"/>
            </p:cNvSpPr>
            <p:nvPr/>
          </p:nvSpPr>
          <p:spPr bwMode="auto">
            <a:xfrm>
              <a:off x="7891463" y="5932488"/>
              <a:ext cx="101600" cy="98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9" name="Freeform 65"/>
            <p:cNvSpPr>
              <a:spLocks/>
            </p:cNvSpPr>
            <p:nvPr/>
          </p:nvSpPr>
          <p:spPr bwMode="auto">
            <a:xfrm>
              <a:off x="7880350" y="6038850"/>
              <a:ext cx="123825" cy="96838"/>
            </a:xfrm>
            <a:custGeom>
              <a:avLst/>
              <a:gdLst>
                <a:gd name="T0" fmla="*/ 33 w 33"/>
                <a:gd name="T1" fmla="*/ 25 h 26"/>
                <a:gd name="T2" fmla="*/ 29 w 33"/>
                <a:gd name="T3" fmla="*/ 10 h 26"/>
                <a:gd name="T4" fmla="*/ 31 w 33"/>
                <a:gd name="T5" fmla="*/ 0 h 26"/>
                <a:gd name="T6" fmla="*/ 30 w 33"/>
                <a:gd name="T7" fmla="*/ 0 h 26"/>
                <a:gd name="T8" fmla="*/ 27 w 33"/>
                <a:gd name="T9" fmla="*/ 0 h 26"/>
                <a:gd name="T10" fmla="*/ 22 w 33"/>
                <a:gd name="T11" fmla="*/ 0 h 26"/>
                <a:gd name="T12" fmla="*/ 17 w 33"/>
                <a:gd name="T13" fmla="*/ 6 h 26"/>
                <a:gd name="T14" fmla="*/ 12 w 33"/>
                <a:gd name="T15" fmla="*/ 0 h 26"/>
                <a:gd name="T16" fmla="*/ 7 w 33"/>
                <a:gd name="T17" fmla="*/ 0 h 26"/>
                <a:gd name="T18" fmla="*/ 4 w 33"/>
                <a:gd name="T19" fmla="*/ 0 h 26"/>
                <a:gd name="T20" fmla="*/ 6 w 33"/>
                <a:gd name="T21" fmla="*/ 10 h 26"/>
                <a:gd name="T22" fmla="*/ 0 w 33"/>
                <a:gd name="T23" fmla="*/ 26 h 26"/>
                <a:gd name="T24" fmla="*/ 33 w 33"/>
                <a:gd name="T25" fmla="*/ 26 h 26"/>
                <a:gd name="T26" fmla="*/ 33 w 33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6">
                  <a:moveTo>
                    <a:pt x="33" y="25"/>
                  </a:moveTo>
                  <a:cubicBezTo>
                    <a:pt x="31" y="21"/>
                    <a:pt x="29" y="16"/>
                    <a:pt x="29" y="10"/>
                  </a:cubicBezTo>
                  <a:cubicBezTo>
                    <a:pt x="29" y="7"/>
                    <a:pt x="30" y="3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7"/>
                    <a:pt x="6" y="10"/>
                  </a:cubicBezTo>
                  <a:cubicBezTo>
                    <a:pt x="6" y="16"/>
                    <a:pt x="4" y="22"/>
                    <a:pt x="0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0" name="Oval 66"/>
            <p:cNvSpPr>
              <a:spLocks noChangeArrowheads="1"/>
            </p:cNvSpPr>
            <p:nvPr/>
          </p:nvSpPr>
          <p:spPr bwMode="auto">
            <a:xfrm>
              <a:off x="7504113" y="6008688"/>
              <a:ext cx="134937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1" name="Freeform 67"/>
            <p:cNvSpPr>
              <a:spLocks/>
            </p:cNvSpPr>
            <p:nvPr/>
          </p:nvSpPr>
          <p:spPr bwMode="auto">
            <a:xfrm>
              <a:off x="7485063" y="6154738"/>
              <a:ext cx="169862" cy="133350"/>
            </a:xfrm>
            <a:custGeom>
              <a:avLst/>
              <a:gdLst>
                <a:gd name="T0" fmla="*/ 71 w 107"/>
                <a:gd name="T1" fmla="*/ 0 h 84"/>
                <a:gd name="T2" fmla="*/ 55 w 107"/>
                <a:gd name="T3" fmla="*/ 19 h 84"/>
                <a:gd name="T4" fmla="*/ 38 w 107"/>
                <a:gd name="T5" fmla="*/ 0 h 84"/>
                <a:gd name="T6" fmla="*/ 0 w 107"/>
                <a:gd name="T7" fmla="*/ 10 h 84"/>
                <a:gd name="T8" fmla="*/ 0 w 107"/>
                <a:gd name="T9" fmla="*/ 84 h 84"/>
                <a:gd name="T10" fmla="*/ 107 w 107"/>
                <a:gd name="T11" fmla="*/ 84 h 84"/>
                <a:gd name="T12" fmla="*/ 107 w 107"/>
                <a:gd name="T13" fmla="*/ 10 h 84"/>
                <a:gd name="T14" fmla="*/ 71 w 107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84">
                  <a:moveTo>
                    <a:pt x="71" y="0"/>
                  </a:moveTo>
                  <a:lnTo>
                    <a:pt x="55" y="19"/>
                  </a:lnTo>
                  <a:lnTo>
                    <a:pt x="38" y="0"/>
                  </a:lnTo>
                  <a:lnTo>
                    <a:pt x="0" y="10"/>
                  </a:lnTo>
                  <a:lnTo>
                    <a:pt x="0" y="84"/>
                  </a:lnTo>
                  <a:lnTo>
                    <a:pt x="107" y="84"/>
                  </a:lnTo>
                  <a:lnTo>
                    <a:pt x="107" y="1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2" name="Oval 68"/>
            <p:cNvSpPr>
              <a:spLocks noChangeArrowheads="1"/>
            </p:cNvSpPr>
            <p:nvPr/>
          </p:nvSpPr>
          <p:spPr bwMode="auto">
            <a:xfrm>
              <a:off x="7639050" y="5932488"/>
              <a:ext cx="101600" cy="98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3" name="Freeform 69"/>
            <p:cNvSpPr>
              <a:spLocks/>
            </p:cNvSpPr>
            <p:nvPr/>
          </p:nvSpPr>
          <p:spPr bwMode="auto">
            <a:xfrm>
              <a:off x="7632700" y="6038850"/>
              <a:ext cx="119062" cy="96838"/>
            </a:xfrm>
            <a:custGeom>
              <a:avLst/>
              <a:gdLst>
                <a:gd name="T0" fmla="*/ 32 w 32"/>
                <a:gd name="T1" fmla="*/ 25 h 26"/>
                <a:gd name="T2" fmla="*/ 28 w 32"/>
                <a:gd name="T3" fmla="*/ 10 h 26"/>
                <a:gd name="T4" fmla="*/ 30 w 32"/>
                <a:gd name="T5" fmla="*/ 0 h 26"/>
                <a:gd name="T6" fmla="*/ 29 w 32"/>
                <a:gd name="T7" fmla="*/ 0 h 26"/>
                <a:gd name="T8" fmla="*/ 26 w 32"/>
                <a:gd name="T9" fmla="*/ 0 h 26"/>
                <a:gd name="T10" fmla="*/ 21 w 32"/>
                <a:gd name="T11" fmla="*/ 0 h 26"/>
                <a:gd name="T12" fmla="*/ 16 w 32"/>
                <a:gd name="T13" fmla="*/ 6 h 26"/>
                <a:gd name="T14" fmla="*/ 11 w 32"/>
                <a:gd name="T15" fmla="*/ 0 h 26"/>
                <a:gd name="T16" fmla="*/ 6 w 32"/>
                <a:gd name="T17" fmla="*/ 0 h 26"/>
                <a:gd name="T18" fmla="*/ 3 w 32"/>
                <a:gd name="T19" fmla="*/ 0 h 26"/>
                <a:gd name="T20" fmla="*/ 5 w 32"/>
                <a:gd name="T21" fmla="*/ 10 h 26"/>
                <a:gd name="T22" fmla="*/ 0 w 32"/>
                <a:gd name="T23" fmla="*/ 26 h 26"/>
                <a:gd name="T24" fmla="*/ 32 w 32"/>
                <a:gd name="T25" fmla="*/ 26 h 26"/>
                <a:gd name="T26" fmla="*/ 32 w 32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6">
                  <a:moveTo>
                    <a:pt x="32" y="25"/>
                  </a:moveTo>
                  <a:cubicBezTo>
                    <a:pt x="30" y="21"/>
                    <a:pt x="28" y="16"/>
                    <a:pt x="28" y="10"/>
                  </a:cubicBezTo>
                  <a:cubicBezTo>
                    <a:pt x="28" y="7"/>
                    <a:pt x="29" y="3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5" y="7"/>
                    <a:pt x="5" y="10"/>
                  </a:cubicBezTo>
                  <a:cubicBezTo>
                    <a:pt x="5" y="16"/>
                    <a:pt x="3" y="22"/>
                    <a:pt x="0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4" name="Oval 70"/>
            <p:cNvSpPr>
              <a:spLocks noChangeArrowheads="1"/>
            </p:cNvSpPr>
            <p:nvPr/>
          </p:nvSpPr>
          <p:spPr bwMode="auto">
            <a:xfrm>
              <a:off x="8251825" y="6003925"/>
              <a:ext cx="138112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5" name="Freeform 71"/>
            <p:cNvSpPr>
              <a:spLocks/>
            </p:cNvSpPr>
            <p:nvPr/>
          </p:nvSpPr>
          <p:spPr bwMode="auto">
            <a:xfrm>
              <a:off x="8235950" y="6151563"/>
              <a:ext cx="169862" cy="136525"/>
            </a:xfrm>
            <a:custGeom>
              <a:avLst/>
              <a:gdLst>
                <a:gd name="T0" fmla="*/ 71 w 107"/>
                <a:gd name="T1" fmla="*/ 0 h 86"/>
                <a:gd name="T2" fmla="*/ 55 w 107"/>
                <a:gd name="T3" fmla="*/ 21 h 86"/>
                <a:gd name="T4" fmla="*/ 38 w 107"/>
                <a:gd name="T5" fmla="*/ 0 h 86"/>
                <a:gd name="T6" fmla="*/ 0 w 107"/>
                <a:gd name="T7" fmla="*/ 9 h 86"/>
                <a:gd name="T8" fmla="*/ 0 w 107"/>
                <a:gd name="T9" fmla="*/ 86 h 86"/>
                <a:gd name="T10" fmla="*/ 107 w 107"/>
                <a:gd name="T11" fmla="*/ 86 h 86"/>
                <a:gd name="T12" fmla="*/ 104 w 107"/>
                <a:gd name="T13" fmla="*/ 9 h 86"/>
                <a:gd name="T14" fmla="*/ 71 w 107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86">
                  <a:moveTo>
                    <a:pt x="71" y="0"/>
                  </a:moveTo>
                  <a:lnTo>
                    <a:pt x="55" y="21"/>
                  </a:lnTo>
                  <a:lnTo>
                    <a:pt x="38" y="0"/>
                  </a:lnTo>
                  <a:lnTo>
                    <a:pt x="0" y="9"/>
                  </a:lnTo>
                  <a:lnTo>
                    <a:pt x="0" y="86"/>
                  </a:lnTo>
                  <a:lnTo>
                    <a:pt x="107" y="86"/>
                  </a:lnTo>
                  <a:lnTo>
                    <a:pt x="104" y="9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6" name="Oval 72"/>
            <p:cNvSpPr>
              <a:spLocks noChangeArrowheads="1"/>
            </p:cNvSpPr>
            <p:nvPr/>
          </p:nvSpPr>
          <p:spPr bwMode="auto">
            <a:xfrm>
              <a:off x="8139113" y="5929313"/>
              <a:ext cx="101600" cy="968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7" name="Freeform 73"/>
            <p:cNvSpPr>
              <a:spLocks/>
            </p:cNvSpPr>
            <p:nvPr/>
          </p:nvSpPr>
          <p:spPr bwMode="auto">
            <a:xfrm>
              <a:off x="8128000" y="6034088"/>
              <a:ext cx="123825" cy="98425"/>
            </a:xfrm>
            <a:custGeom>
              <a:avLst/>
              <a:gdLst>
                <a:gd name="T0" fmla="*/ 33 w 33"/>
                <a:gd name="T1" fmla="*/ 25 h 26"/>
                <a:gd name="T2" fmla="*/ 29 w 33"/>
                <a:gd name="T3" fmla="*/ 11 h 26"/>
                <a:gd name="T4" fmla="*/ 31 w 33"/>
                <a:gd name="T5" fmla="*/ 0 h 26"/>
                <a:gd name="T6" fmla="*/ 30 w 33"/>
                <a:gd name="T7" fmla="*/ 0 h 26"/>
                <a:gd name="T8" fmla="*/ 27 w 33"/>
                <a:gd name="T9" fmla="*/ 0 h 26"/>
                <a:gd name="T10" fmla="*/ 22 w 33"/>
                <a:gd name="T11" fmla="*/ 0 h 26"/>
                <a:gd name="T12" fmla="*/ 17 w 33"/>
                <a:gd name="T13" fmla="*/ 6 h 26"/>
                <a:gd name="T14" fmla="*/ 12 w 33"/>
                <a:gd name="T15" fmla="*/ 0 h 26"/>
                <a:gd name="T16" fmla="*/ 7 w 33"/>
                <a:gd name="T17" fmla="*/ 0 h 26"/>
                <a:gd name="T18" fmla="*/ 4 w 33"/>
                <a:gd name="T19" fmla="*/ 0 h 26"/>
                <a:gd name="T20" fmla="*/ 6 w 33"/>
                <a:gd name="T21" fmla="*/ 11 h 26"/>
                <a:gd name="T22" fmla="*/ 0 w 33"/>
                <a:gd name="T23" fmla="*/ 26 h 26"/>
                <a:gd name="T24" fmla="*/ 33 w 33"/>
                <a:gd name="T25" fmla="*/ 26 h 26"/>
                <a:gd name="T26" fmla="*/ 33 w 33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6">
                  <a:moveTo>
                    <a:pt x="33" y="25"/>
                  </a:moveTo>
                  <a:cubicBezTo>
                    <a:pt x="31" y="21"/>
                    <a:pt x="29" y="16"/>
                    <a:pt x="29" y="11"/>
                  </a:cubicBezTo>
                  <a:cubicBezTo>
                    <a:pt x="29" y="7"/>
                    <a:pt x="30" y="4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6" y="7"/>
                    <a:pt x="6" y="11"/>
                  </a:cubicBezTo>
                  <a:cubicBezTo>
                    <a:pt x="6" y="16"/>
                    <a:pt x="4" y="22"/>
                    <a:pt x="0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8" name="Oval 74"/>
            <p:cNvSpPr>
              <a:spLocks noChangeArrowheads="1"/>
            </p:cNvSpPr>
            <p:nvPr/>
          </p:nvSpPr>
          <p:spPr bwMode="auto">
            <a:xfrm>
              <a:off x="7256463" y="6011863"/>
              <a:ext cx="139700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9" name="Freeform 75"/>
            <p:cNvSpPr>
              <a:spLocks/>
            </p:cNvSpPr>
            <p:nvPr/>
          </p:nvSpPr>
          <p:spPr bwMode="auto">
            <a:xfrm>
              <a:off x="7242175" y="6159500"/>
              <a:ext cx="168275" cy="131763"/>
            </a:xfrm>
            <a:custGeom>
              <a:avLst/>
              <a:gdLst>
                <a:gd name="T0" fmla="*/ 71 w 106"/>
                <a:gd name="T1" fmla="*/ 0 h 83"/>
                <a:gd name="T2" fmla="*/ 54 w 106"/>
                <a:gd name="T3" fmla="*/ 19 h 83"/>
                <a:gd name="T4" fmla="*/ 37 w 106"/>
                <a:gd name="T5" fmla="*/ 0 h 83"/>
                <a:gd name="T6" fmla="*/ 0 w 106"/>
                <a:gd name="T7" fmla="*/ 7 h 83"/>
                <a:gd name="T8" fmla="*/ 0 w 106"/>
                <a:gd name="T9" fmla="*/ 83 h 83"/>
                <a:gd name="T10" fmla="*/ 106 w 106"/>
                <a:gd name="T11" fmla="*/ 83 h 83"/>
                <a:gd name="T12" fmla="*/ 104 w 106"/>
                <a:gd name="T13" fmla="*/ 7 h 83"/>
                <a:gd name="T14" fmla="*/ 71 w 106"/>
                <a:gd name="T1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83">
                  <a:moveTo>
                    <a:pt x="71" y="0"/>
                  </a:moveTo>
                  <a:lnTo>
                    <a:pt x="54" y="19"/>
                  </a:lnTo>
                  <a:lnTo>
                    <a:pt x="37" y="0"/>
                  </a:lnTo>
                  <a:lnTo>
                    <a:pt x="0" y="7"/>
                  </a:lnTo>
                  <a:lnTo>
                    <a:pt x="0" y="83"/>
                  </a:lnTo>
                  <a:lnTo>
                    <a:pt x="106" y="83"/>
                  </a:lnTo>
                  <a:lnTo>
                    <a:pt x="104" y="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0" name="Oval 76"/>
            <p:cNvSpPr>
              <a:spLocks noChangeArrowheads="1"/>
            </p:cNvSpPr>
            <p:nvPr/>
          </p:nvSpPr>
          <p:spPr bwMode="auto">
            <a:xfrm>
              <a:off x="7396163" y="5932488"/>
              <a:ext cx="100012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1" name="Freeform 77"/>
            <p:cNvSpPr>
              <a:spLocks/>
            </p:cNvSpPr>
            <p:nvPr/>
          </p:nvSpPr>
          <p:spPr bwMode="auto">
            <a:xfrm>
              <a:off x="7383463" y="6042025"/>
              <a:ext cx="123825" cy="93663"/>
            </a:xfrm>
            <a:custGeom>
              <a:avLst/>
              <a:gdLst>
                <a:gd name="T0" fmla="*/ 33 w 33"/>
                <a:gd name="T1" fmla="*/ 25 h 25"/>
                <a:gd name="T2" fmla="*/ 33 w 33"/>
                <a:gd name="T3" fmla="*/ 25 h 25"/>
                <a:gd name="T4" fmla="*/ 29 w 33"/>
                <a:gd name="T5" fmla="*/ 10 h 25"/>
                <a:gd name="T6" fmla="*/ 31 w 33"/>
                <a:gd name="T7" fmla="*/ 0 h 25"/>
                <a:gd name="T8" fmla="*/ 30 w 33"/>
                <a:gd name="T9" fmla="*/ 0 h 25"/>
                <a:gd name="T10" fmla="*/ 27 w 33"/>
                <a:gd name="T11" fmla="*/ 0 h 25"/>
                <a:gd name="T12" fmla="*/ 22 w 33"/>
                <a:gd name="T13" fmla="*/ 0 h 25"/>
                <a:gd name="T14" fmla="*/ 17 w 33"/>
                <a:gd name="T15" fmla="*/ 6 h 25"/>
                <a:gd name="T16" fmla="*/ 12 w 33"/>
                <a:gd name="T17" fmla="*/ 0 h 25"/>
                <a:gd name="T18" fmla="*/ 7 w 33"/>
                <a:gd name="T19" fmla="*/ 0 h 25"/>
                <a:gd name="T20" fmla="*/ 4 w 33"/>
                <a:gd name="T21" fmla="*/ 0 h 25"/>
                <a:gd name="T22" fmla="*/ 6 w 33"/>
                <a:gd name="T23" fmla="*/ 10 h 25"/>
                <a:gd name="T24" fmla="*/ 0 w 33"/>
                <a:gd name="T25" fmla="*/ 25 h 25"/>
                <a:gd name="T26" fmla="*/ 33 w 33"/>
                <a:gd name="T2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cubicBezTo>
                    <a:pt x="33" y="25"/>
                    <a:pt x="33" y="25"/>
                    <a:pt x="33" y="25"/>
                  </a:cubicBezTo>
                  <a:cubicBezTo>
                    <a:pt x="31" y="20"/>
                    <a:pt x="29" y="15"/>
                    <a:pt x="29" y="10"/>
                  </a:cubicBezTo>
                  <a:cubicBezTo>
                    <a:pt x="29" y="6"/>
                    <a:pt x="30" y="3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6"/>
                    <a:pt x="6" y="10"/>
                  </a:cubicBezTo>
                  <a:cubicBezTo>
                    <a:pt x="6" y="16"/>
                    <a:pt x="4" y="21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2" name="Oval 78"/>
            <p:cNvSpPr>
              <a:spLocks noChangeArrowheads="1"/>
            </p:cNvSpPr>
            <p:nvPr/>
          </p:nvSpPr>
          <p:spPr bwMode="auto">
            <a:xfrm>
              <a:off x="7005638" y="6011863"/>
              <a:ext cx="138112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3" name="Freeform 79"/>
            <p:cNvSpPr>
              <a:spLocks/>
            </p:cNvSpPr>
            <p:nvPr/>
          </p:nvSpPr>
          <p:spPr bwMode="auto">
            <a:xfrm>
              <a:off x="6986588" y="6159500"/>
              <a:ext cx="173037" cy="131763"/>
            </a:xfrm>
            <a:custGeom>
              <a:avLst/>
              <a:gdLst>
                <a:gd name="T0" fmla="*/ 73 w 109"/>
                <a:gd name="T1" fmla="*/ 0 h 83"/>
                <a:gd name="T2" fmla="*/ 57 w 109"/>
                <a:gd name="T3" fmla="*/ 19 h 83"/>
                <a:gd name="T4" fmla="*/ 40 w 109"/>
                <a:gd name="T5" fmla="*/ 0 h 83"/>
                <a:gd name="T6" fmla="*/ 0 w 109"/>
                <a:gd name="T7" fmla="*/ 7 h 83"/>
                <a:gd name="T8" fmla="*/ 2 w 109"/>
                <a:gd name="T9" fmla="*/ 83 h 83"/>
                <a:gd name="T10" fmla="*/ 109 w 109"/>
                <a:gd name="T11" fmla="*/ 83 h 83"/>
                <a:gd name="T12" fmla="*/ 106 w 109"/>
                <a:gd name="T13" fmla="*/ 7 h 83"/>
                <a:gd name="T14" fmla="*/ 73 w 109"/>
                <a:gd name="T1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83">
                  <a:moveTo>
                    <a:pt x="73" y="0"/>
                  </a:moveTo>
                  <a:lnTo>
                    <a:pt x="57" y="19"/>
                  </a:lnTo>
                  <a:lnTo>
                    <a:pt x="40" y="0"/>
                  </a:lnTo>
                  <a:lnTo>
                    <a:pt x="0" y="7"/>
                  </a:lnTo>
                  <a:lnTo>
                    <a:pt x="2" y="83"/>
                  </a:lnTo>
                  <a:lnTo>
                    <a:pt x="109" y="83"/>
                  </a:lnTo>
                  <a:lnTo>
                    <a:pt x="106" y="7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4" name="Oval 80"/>
            <p:cNvSpPr>
              <a:spLocks noChangeArrowheads="1"/>
            </p:cNvSpPr>
            <p:nvPr/>
          </p:nvSpPr>
          <p:spPr bwMode="auto">
            <a:xfrm>
              <a:off x="7143750" y="59324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5" name="Freeform 81"/>
            <p:cNvSpPr>
              <a:spLocks/>
            </p:cNvSpPr>
            <p:nvPr/>
          </p:nvSpPr>
          <p:spPr bwMode="auto">
            <a:xfrm>
              <a:off x="7132638" y="6042025"/>
              <a:ext cx="123825" cy="93663"/>
            </a:xfrm>
            <a:custGeom>
              <a:avLst/>
              <a:gdLst>
                <a:gd name="T0" fmla="*/ 30 w 33"/>
                <a:gd name="T1" fmla="*/ 0 h 25"/>
                <a:gd name="T2" fmla="*/ 27 w 33"/>
                <a:gd name="T3" fmla="*/ 0 h 25"/>
                <a:gd name="T4" fmla="*/ 22 w 33"/>
                <a:gd name="T5" fmla="*/ 0 h 25"/>
                <a:gd name="T6" fmla="*/ 17 w 33"/>
                <a:gd name="T7" fmla="*/ 6 h 25"/>
                <a:gd name="T8" fmla="*/ 12 w 33"/>
                <a:gd name="T9" fmla="*/ 0 h 25"/>
                <a:gd name="T10" fmla="*/ 7 w 33"/>
                <a:gd name="T11" fmla="*/ 0 h 25"/>
                <a:gd name="T12" fmla="*/ 4 w 33"/>
                <a:gd name="T13" fmla="*/ 0 h 25"/>
                <a:gd name="T14" fmla="*/ 6 w 33"/>
                <a:gd name="T15" fmla="*/ 10 h 25"/>
                <a:gd name="T16" fmla="*/ 0 w 33"/>
                <a:gd name="T17" fmla="*/ 25 h 25"/>
                <a:gd name="T18" fmla="*/ 33 w 33"/>
                <a:gd name="T19" fmla="*/ 25 h 25"/>
                <a:gd name="T20" fmla="*/ 33 w 33"/>
                <a:gd name="T21" fmla="*/ 25 h 25"/>
                <a:gd name="T22" fmla="*/ 29 w 33"/>
                <a:gd name="T23" fmla="*/ 10 h 25"/>
                <a:gd name="T24" fmla="*/ 31 w 33"/>
                <a:gd name="T25" fmla="*/ 0 h 25"/>
                <a:gd name="T26" fmla="*/ 30 w 33"/>
                <a:gd name="T2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5">
                  <a:moveTo>
                    <a:pt x="3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6"/>
                    <a:pt x="6" y="10"/>
                  </a:cubicBezTo>
                  <a:cubicBezTo>
                    <a:pt x="6" y="16"/>
                    <a:pt x="4" y="21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1" y="20"/>
                    <a:pt x="29" y="15"/>
                    <a:pt x="29" y="10"/>
                  </a:cubicBezTo>
                  <a:cubicBezTo>
                    <a:pt x="29" y="6"/>
                    <a:pt x="30" y="3"/>
                    <a:pt x="31" y="0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6" name="Freeform 82"/>
            <p:cNvSpPr>
              <a:spLocks noEditPoints="1"/>
            </p:cNvSpPr>
            <p:nvPr/>
          </p:nvSpPr>
          <p:spPr bwMode="auto">
            <a:xfrm>
              <a:off x="7834313" y="4779963"/>
              <a:ext cx="590550" cy="468313"/>
            </a:xfrm>
            <a:custGeom>
              <a:avLst/>
              <a:gdLst>
                <a:gd name="T0" fmla="*/ 31 w 157"/>
                <a:gd name="T1" fmla="*/ 98 h 124"/>
                <a:gd name="T2" fmla="*/ 15 w 157"/>
                <a:gd name="T3" fmla="*/ 124 h 124"/>
                <a:gd name="T4" fmla="*/ 22 w 157"/>
                <a:gd name="T5" fmla="*/ 123 h 124"/>
                <a:gd name="T6" fmla="*/ 96 w 157"/>
                <a:gd name="T7" fmla="*/ 107 h 124"/>
                <a:gd name="T8" fmla="*/ 157 w 157"/>
                <a:gd name="T9" fmla="*/ 55 h 124"/>
                <a:gd name="T10" fmla="*/ 78 w 157"/>
                <a:gd name="T11" fmla="*/ 0 h 124"/>
                <a:gd name="T12" fmla="*/ 0 w 157"/>
                <a:gd name="T13" fmla="*/ 55 h 124"/>
                <a:gd name="T14" fmla="*/ 31 w 157"/>
                <a:gd name="T15" fmla="*/ 98 h 124"/>
                <a:gd name="T16" fmla="*/ 78 w 157"/>
                <a:gd name="T17" fmla="*/ 7 h 124"/>
                <a:gd name="T18" fmla="*/ 151 w 157"/>
                <a:gd name="T19" fmla="*/ 55 h 124"/>
                <a:gd name="T20" fmla="*/ 94 w 157"/>
                <a:gd name="T21" fmla="*/ 101 h 124"/>
                <a:gd name="T22" fmla="*/ 28 w 157"/>
                <a:gd name="T23" fmla="*/ 116 h 124"/>
                <a:gd name="T24" fmla="*/ 39 w 157"/>
                <a:gd name="T25" fmla="*/ 95 h 124"/>
                <a:gd name="T26" fmla="*/ 36 w 157"/>
                <a:gd name="T27" fmla="*/ 93 h 124"/>
                <a:gd name="T28" fmla="*/ 6 w 157"/>
                <a:gd name="T29" fmla="*/ 55 h 124"/>
                <a:gd name="T30" fmla="*/ 78 w 157"/>
                <a:gd name="T31" fmla="*/ 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24">
                  <a:moveTo>
                    <a:pt x="31" y="98"/>
                  </a:moveTo>
                  <a:cubicBezTo>
                    <a:pt x="15" y="124"/>
                    <a:pt x="15" y="124"/>
                    <a:pt x="15" y="124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22" y="123"/>
                    <a:pt x="66" y="116"/>
                    <a:pt x="96" y="107"/>
                  </a:cubicBezTo>
                  <a:cubicBezTo>
                    <a:pt x="135" y="96"/>
                    <a:pt x="157" y="77"/>
                    <a:pt x="157" y="55"/>
                  </a:cubicBezTo>
                  <a:cubicBezTo>
                    <a:pt x="157" y="25"/>
                    <a:pt x="122" y="0"/>
                    <a:pt x="78" y="0"/>
                  </a:cubicBezTo>
                  <a:cubicBezTo>
                    <a:pt x="35" y="0"/>
                    <a:pt x="0" y="25"/>
                    <a:pt x="0" y="55"/>
                  </a:cubicBezTo>
                  <a:cubicBezTo>
                    <a:pt x="0" y="72"/>
                    <a:pt x="11" y="87"/>
                    <a:pt x="31" y="98"/>
                  </a:cubicBezTo>
                  <a:close/>
                  <a:moveTo>
                    <a:pt x="78" y="7"/>
                  </a:moveTo>
                  <a:cubicBezTo>
                    <a:pt x="118" y="7"/>
                    <a:pt x="151" y="28"/>
                    <a:pt x="151" y="55"/>
                  </a:cubicBezTo>
                  <a:cubicBezTo>
                    <a:pt x="151" y="82"/>
                    <a:pt x="111" y="96"/>
                    <a:pt x="94" y="101"/>
                  </a:cubicBezTo>
                  <a:cubicBezTo>
                    <a:pt x="71" y="108"/>
                    <a:pt x="41" y="114"/>
                    <a:pt x="28" y="116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17" y="84"/>
                    <a:pt x="6" y="70"/>
                    <a:pt x="6" y="55"/>
                  </a:cubicBezTo>
                  <a:cubicBezTo>
                    <a:pt x="6" y="28"/>
                    <a:pt x="38" y="7"/>
                    <a:pt x="7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grpSp>
        <p:nvGrpSpPr>
          <p:cNvPr id="127" name="组 3"/>
          <p:cNvGrpSpPr/>
          <p:nvPr/>
        </p:nvGrpSpPr>
        <p:grpSpPr>
          <a:xfrm>
            <a:off x="4440690" y="4881607"/>
            <a:ext cx="1150814" cy="876224"/>
            <a:chOff x="3708400" y="406400"/>
            <a:chExt cx="1776413" cy="1352551"/>
          </a:xfrm>
          <a:blipFill>
            <a:blip r:embed="rId4"/>
            <a:stretch>
              <a:fillRect/>
            </a:stretch>
          </a:blipFill>
        </p:grpSpPr>
        <p:sp>
          <p:nvSpPr>
            <p:cNvPr id="128" name="Freeform 6"/>
            <p:cNvSpPr>
              <a:spLocks noEditPoints="1"/>
            </p:cNvSpPr>
            <p:nvPr/>
          </p:nvSpPr>
          <p:spPr bwMode="auto">
            <a:xfrm>
              <a:off x="4587875" y="1036638"/>
              <a:ext cx="738187" cy="722313"/>
            </a:xfrm>
            <a:custGeom>
              <a:avLst/>
              <a:gdLst>
                <a:gd name="T0" fmla="*/ 191 w 197"/>
                <a:gd name="T1" fmla="*/ 149 h 191"/>
                <a:gd name="T2" fmla="*/ 162 w 197"/>
                <a:gd name="T3" fmla="*/ 103 h 191"/>
                <a:gd name="T4" fmla="*/ 151 w 197"/>
                <a:gd name="T5" fmla="*/ 86 h 191"/>
                <a:gd name="T6" fmla="*/ 138 w 197"/>
                <a:gd name="T7" fmla="*/ 66 h 191"/>
                <a:gd name="T8" fmla="*/ 138 w 197"/>
                <a:gd name="T9" fmla="*/ 13 h 191"/>
                <a:gd name="T10" fmla="*/ 145 w 197"/>
                <a:gd name="T11" fmla="*/ 13 h 191"/>
                <a:gd name="T12" fmla="*/ 145 w 197"/>
                <a:gd name="T13" fmla="*/ 0 h 191"/>
                <a:gd name="T14" fmla="*/ 49 w 197"/>
                <a:gd name="T15" fmla="*/ 0 h 191"/>
                <a:gd name="T16" fmla="*/ 49 w 197"/>
                <a:gd name="T17" fmla="*/ 13 h 191"/>
                <a:gd name="T18" fmla="*/ 59 w 197"/>
                <a:gd name="T19" fmla="*/ 13 h 191"/>
                <a:gd name="T20" fmla="*/ 59 w 197"/>
                <a:gd name="T21" fmla="*/ 66 h 191"/>
                <a:gd name="T22" fmla="*/ 46 w 197"/>
                <a:gd name="T23" fmla="*/ 86 h 191"/>
                <a:gd name="T24" fmla="*/ 35 w 197"/>
                <a:gd name="T25" fmla="*/ 103 h 191"/>
                <a:gd name="T26" fmla="*/ 6 w 197"/>
                <a:gd name="T27" fmla="*/ 149 h 191"/>
                <a:gd name="T28" fmla="*/ 5 w 197"/>
                <a:gd name="T29" fmla="*/ 152 h 191"/>
                <a:gd name="T30" fmla="*/ 5 w 197"/>
                <a:gd name="T31" fmla="*/ 181 h 191"/>
                <a:gd name="T32" fmla="*/ 22 w 197"/>
                <a:gd name="T33" fmla="*/ 191 h 191"/>
                <a:gd name="T34" fmla="*/ 175 w 197"/>
                <a:gd name="T35" fmla="*/ 191 h 191"/>
                <a:gd name="T36" fmla="*/ 175 w 197"/>
                <a:gd name="T37" fmla="*/ 191 h 191"/>
                <a:gd name="T38" fmla="*/ 192 w 197"/>
                <a:gd name="T39" fmla="*/ 181 h 191"/>
                <a:gd name="T40" fmla="*/ 192 w 197"/>
                <a:gd name="T41" fmla="*/ 152 h 191"/>
                <a:gd name="T42" fmla="*/ 191 w 197"/>
                <a:gd name="T43" fmla="*/ 149 h 191"/>
                <a:gd name="T44" fmla="*/ 183 w 197"/>
                <a:gd name="T45" fmla="*/ 176 h 191"/>
                <a:gd name="T46" fmla="*/ 175 w 197"/>
                <a:gd name="T47" fmla="*/ 180 h 191"/>
                <a:gd name="T48" fmla="*/ 22 w 197"/>
                <a:gd name="T49" fmla="*/ 180 h 191"/>
                <a:gd name="T50" fmla="*/ 14 w 197"/>
                <a:gd name="T51" fmla="*/ 176 h 191"/>
                <a:gd name="T52" fmla="*/ 15 w 197"/>
                <a:gd name="T53" fmla="*/ 157 h 191"/>
                <a:gd name="T54" fmla="*/ 16 w 197"/>
                <a:gd name="T55" fmla="*/ 155 h 191"/>
                <a:gd name="T56" fmla="*/ 44 w 197"/>
                <a:gd name="T57" fmla="*/ 109 h 191"/>
                <a:gd name="T58" fmla="*/ 55 w 197"/>
                <a:gd name="T59" fmla="*/ 93 h 191"/>
                <a:gd name="T60" fmla="*/ 70 w 197"/>
                <a:gd name="T61" fmla="*/ 65 h 191"/>
                <a:gd name="T62" fmla="*/ 70 w 197"/>
                <a:gd name="T63" fmla="*/ 16 h 191"/>
                <a:gd name="T64" fmla="*/ 127 w 197"/>
                <a:gd name="T65" fmla="*/ 16 h 191"/>
                <a:gd name="T66" fmla="*/ 127 w 197"/>
                <a:gd name="T67" fmla="*/ 65 h 191"/>
                <a:gd name="T68" fmla="*/ 142 w 197"/>
                <a:gd name="T69" fmla="*/ 93 h 191"/>
                <a:gd name="T70" fmla="*/ 153 w 197"/>
                <a:gd name="T71" fmla="*/ 109 h 191"/>
                <a:gd name="T72" fmla="*/ 181 w 197"/>
                <a:gd name="T73" fmla="*/ 155 h 191"/>
                <a:gd name="T74" fmla="*/ 182 w 197"/>
                <a:gd name="T75" fmla="*/ 157 h 191"/>
                <a:gd name="T76" fmla="*/ 183 w 197"/>
                <a:gd name="T77" fmla="*/ 17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1">
                  <a:moveTo>
                    <a:pt x="191" y="149"/>
                  </a:moveTo>
                  <a:cubicBezTo>
                    <a:pt x="186" y="141"/>
                    <a:pt x="174" y="120"/>
                    <a:pt x="162" y="103"/>
                  </a:cubicBezTo>
                  <a:cubicBezTo>
                    <a:pt x="158" y="97"/>
                    <a:pt x="154" y="91"/>
                    <a:pt x="151" y="86"/>
                  </a:cubicBezTo>
                  <a:cubicBezTo>
                    <a:pt x="145" y="78"/>
                    <a:pt x="138" y="68"/>
                    <a:pt x="138" y="66"/>
                  </a:cubicBezTo>
                  <a:cubicBezTo>
                    <a:pt x="138" y="53"/>
                    <a:pt x="138" y="22"/>
                    <a:pt x="138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22"/>
                    <a:pt x="59" y="53"/>
                    <a:pt x="59" y="66"/>
                  </a:cubicBezTo>
                  <a:cubicBezTo>
                    <a:pt x="59" y="68"/>
                    <a:pt x="52" y="78"/>
                    <a:pt x="46" y="86"/>
                  </a:cubicBezTo>
                  <a:cubicBezTo>
                    <a:pt x="43" y="91"/>
                    <a:pt x="39" y="97"/>
                    <a:pt x="35" y="103"/>
                  </a:cubicBezTo>
                  <a:cubicBezTo>
                    <a:pt x="23" y="120"/>
                    <a:pt x="11" y="141"/>
                    <a:pt x="6" y="149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0" y="161"/>
                    <a:pt x="0" y="173"/>
                    <a:pt x="5" y="181"/>
                  </a:cubicBezTo>
                  <a:cubicBezTo>
                    <a:pt x="8" y="188"/>
                    <a:pt x="15" y="191"/>
                    <a:pt x="22" y="191"/>
                  </a:cubicBezTo>
                  <a:cubicBezTo>
                    <a:pt x="175" y="191"/>
                    <a:pt x="175" y="191"/>
                    <a:pt x="175" y="191"/>
                  </a:cubicBezTo>
                  <a:cubicBezTo>
                    <a:pt x="175" y="191"/>
                    <a:pt x="175" y="191"/>
                    <a:pt x="175" y="191"/>
                  </a:cubicBezTo>
                  <a:cubicBezTo>
                    <a:pt x="182" y="191"/>
                    <a:pt x="188" y="188"/>
                    <a:pt x="192" y="181"/>
                  </a:cubicBezTo>
                  <a:cubicBezTo>
                    <a:pt x="197" y="173"/>
                    <a:pt x="197" y="161"/>
                    <a:pt x="192" y="152"/>
                  </a:cubicBezTo>
                  <a:lnTo>
                    <a:pt x="191" y="149"/>
                  </a:lnTo>
                  <a:close/>
                  <a:moveTo>
                    <a:pt x="183" y="176"/>
                  </a:moveTo>
                  <a:cubicBezTo>
                    <a:pt x="181" y="179"/>
                    <a:pt x="178" y="180"/>
                    <a:pt x="175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19" y="180"/>
                    <a:pt x="16" y="179"/>
                    <a:pt x="14" y="176"/>
                  </a:cubicBezTo>
                  <a:cubicBezTo>
                    <a:pt x="11" y="171"/>
                    <a:pt x="11" y="163"/>
                    <a:pt x="15" y="157"/>
                  </a:cubicBezTo>
                  <a:cubicBezTo>
                    <a:pt x="16" y="155"/>
                    <a:pt x="16" y="155"/>
                    <a:pt x="16" y="155"/>
                  </a:cubicBezTo>
                  <a:cubicBezTo>
                    <a:pt x="21" y="146"/>
                    <a:pt x="32" y="126"/>
                    <a:pt x="44" y="109"/>
                  </a:cubicBezTo>
                  <a:cubicBezTo>
                    <a:pt x="48" y="103"/>
                    <a:pt x="52" y="98"/>
                    <a:pt x="55" y="93"/>
                  </a:cubicBezTo>
                  <a:cubicBezTo>
                    <a:pt x="65" y="79"/>
                    <a:pt x="71" y="71"/>
                    <a:pt x="70" y="65"/>
                  </a:cubicBezTo>
                  <a:cubicBezTo>
                    <a:pt x="70" y="54"/>
                    <a:pt x="70" y="27"/>
                    <a:pt x="70" y="16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27"/>
                    <a:pt x="127" y="54"/>
                    <a:pt x="127" y="65"/>
                  </a:cubicBezTo>
                  <a:cubicBezTo>
                    <a:pt x="126" y="71"/>
                    <a:pt x="132" y="79"/>
                    <a:pt x="142" y="93"/>
                  </a:cubicBezTo>
                  <a:cubicBezTo>
                    <a:pt x="145" y="98"/>
                    <a:pt x="149" y="103"/>
                    <a:pt x="153" y="109"/>
                  </a:cubicBezTo>
                  <a:cubicBezTo>
                    <a:pt x="165" y="126"/>
                    <a:pt x="176" y="146"/>
                    <a:pt x="181" y="155"/>
                  </a:cubicBezTo>
                  <a:cubicBezTo>
                    <a:pt x="182" y="157"/>
                    <a:pt x="182" y="157"/>
                    <a:pt x="182" y="157"/>
                  </a:cubicBezTo>
                  <a:cubicBezTo>
                    <a:pt x="186" y="163"/>
                    <a:pt x="186" y="171"/>
                    <a:pt x="183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4654550" y="1482725"/>
              <a:ext cx="604837" cy="227013"/>
            </a:xfrm>
            <a:custGeom>
              <a:avLst/>
              <a:gdLst>
                <a:gd name="T0" fmla="*/ 157 w 161"/>
                <a:gd name="T1" fmla="*/ 35 h 60"/>
                <a:gd name="T2" fmla="*/ 141 w 161"/>
                <a:gd name="T3" fmla="*/ 7 h 60"/>
                <a:gd name="T4" fmla="*/ 135 w 161"/>
                <a:gd name="T5" fmla="*/ 0 h 60"/>
                <a:gd name="T6" fmla="*/ 26 w 161"/>
                <a:gd name="T7" fmla="*/ 0 h 60"/>
                <a:gd name="T8" fmla="*/ 20 w 161"/>
                <a:gd name="T9" fmla="*/ 7 h 60"/>
                <a:gd name="T10" fmla="*/ 4 w 161"/>
                <a:gd name="T11" fmla="*/ 35 h 60"/>
                <a:gd name="T12" fmla="*/ 3 w 161"/>
                <a:gd name="T13" fmla="*/ 36 h 60"/>
                <a:gd name="T14" fmla="*/ 3 w 161"/>
                <a:gd name="T15" fmla="*/ 54 h 60"/>
                <a:gd name="T16" fmla="*/ 13 w 161"/>
                <a:gd name="T17" fmla="*/ 60 h 60"/>
                <a:gd name="T18" fmla="*/ 22 w 161"/>
                <a:gd name="T19" fmla="*/ 60 h 60"/>
                <a:gd name="T20" fmla="*/ 58 w 161"/>
                <a:gd name="T21" fmla="*/ 60 h 60"/>
                <a:gd name="T22" fmla="*/ 103 w 161"/>
                <a:gd name="T23" fmla="*/ 60 h 60"/>
                <a:gd name="T24" fmla="*/ 139 w 161"/>
                <a:gd name="T25" fmla="*/ 60 h 60"/>
                <a:gd name="T26" fmla="*/ 148 w 161"/>
                <a:gd name="T27" fmla="*/ 60 h 60"/>
                <a:gd name="T28" fmla="*/ 158 w 161"/>
                <a:gd name="T29" fmla="*/ 54 h 60"/>
                <a:gd name="T30" fmla="*/ 158 w 161"/>
                <a:gd name="T31" fmla="*/ 36 h 60"/>
                <a:gd name="T32" fmla="*/ 157 w 161"/>
                <a:gd name="T33" fmla="*/ 3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60">
                  <a:moveTo>
                    <a:pt x="157" y="35"/>
                  </a:moveTo>
                  <a:cubicBezTo>
                    <a:pt x="154" y="30"/>
                    <a:pt x="148" y="18"/>
                    <a:pt x="141" y="7"/>
                  </a:cubicBezTo>
                  <a:cubicBezTo>
                    <a:pt x="139" y="5"/>
                    <a:pt x="137" y="2"/>
                    <a:pt x="13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2"/>
                    <a:pt x="22" y="5"/>
                    <a:pt x="20" y="7"/>
                  </a:cubicBezTo>
                  <a:cubicBezTo>
                    <a:pt x="13" y="18"/>
                    <a:pt x="7" y="30"/>
                    <a:pt x="4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42"/>
                    <a:pt x="0" y="49"/>
                    <a:pt x="3" y="54"/>
                  </a:cubicBezTo>
                  <a:cubicBezTo>
                    <a:pt x="5" y="58"/>
                    <a:pt x="9" y="60"/>
                    <a:pt x="13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2" y="60"/>
                    <a:pt x="156" y="58"/>
                    <a:pt x="158" y="54"/>
                  </a:cubicBezTo>
                  <a:cubicBezTo>
                    <a:pt x="161" y="49"/>
                    <a:pt x="161" y="42"/>
                    <a:pt x="158" y="36"/>
                  </a:cubicBezTo>
                  <a:lnTo>
                    <a:pt x="15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auto">
            <a:xfrm>
              <a:off x="5160963" y="1104900"/>
              <a:ext cx="323850" cy="638175"/>
            </a:xfrm>
            <a:custGeom>
              <a:avLst/>
              <a:gdLst>
                <a:gd name="T0" fmla="*/ 0 w 86"/>
                <a:gd name="T1" fmla="*/ 0 h 169"/>
                <a:gd name="T2" fmla="*/ 0 w 86"/>
                <a:gd name="T3" fmla="*/ 22 h 169"/>
                <a:gd name="T4" fmla="*/ 12 w 86"/>
                <a:gd name="T5" fmla="*/ 22 h 169"/>
                <a:gd name="T6" fmla="*/ 12 w 86"/>
                <a:gd name="T7" fmla="*/ 74 h 169"/>
                <a:gd name="T8" fmla="*/ 17 w 86"/>
                <a:gd name="T9" fmla="*/ 82 h 169"/>
                <a:gd name="T10" fmla="*/ 22 w 86"/>
                <a:gd name="T11" fmla="*/ 89 h 169"/>
                <a:gd name="T12" fmla="*/ 22 w 86"/>
                <a:gd name="T13" fmla="*/ 22 h 169"/>
                <a:gd name="T14" fmla="*/ 64 w 86"/>
                <a:gd name="T15" fmla="*/ 22 h 169"/>
                <a:gd name="T16" fmla="*/ 64 w 86"/>
                <a:gd name="T17" fmla="*/ 139 h 169"/>
                <a:gd name="T18" fmla="*/ 59 w 86"/>
                <a:gd name="T19" fmla="*/ 153 h 169"/>
                <a:gd name="T20" fmla="*/ 53 w 86"/>
                <a:gd name="T21" fmla="*/ 157 h 169"/>
                <a:gd name="T22" fmla="*/ 49 w 86"/>
                <a:gd name="T23" fmla="*/ 167 h 169"/>
                <a:gd name="T24" fmla="*/ 48 w 86"/>
                <a:gd name="T25" fmla="*/ 169 h 169"/>
                <a:gd name="T26" fmla="*/ 66 w 86"/>
                <a:gd name="T27" fmla="*/ 161 h 169"/>
                <a:gd name="T28" fmla="*/ 74 w 86"/>
                <a:gd name="T29" fmla="*/ 139 h 169"/>
                <a:gd name="T30" fmla="*/ 74 w 86"/>
                <a:gd name="T31" fmla="*/ 22 h 169"/>
                <a:gd name="T32" fmla="*/ 86 w 86"/>
                <a:gd name="T33" fmla="*/ 22 h 169"/>
                <a:gd name="T34" fmla="*/ 86 w 86"/>
                <a:gd name="T35" fmla="*/ 0 h 169"/>
                <a:gd name="T36" fmla="*/ 0 w 86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69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3" y="76"/>
                    <a:pt x="15" y="79"/>
                    <a:pt x="17" y="82"/>
                  </a:cubicBezTo>
                  <a:cubicBezTo>
                    <a:pt x="19" y="84"/>
                    <a:pt x="21" y="87"/>
                    <a:pt x="22" y="89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4" y="145"/>
                    <a:pt x="62" y="150"/>
                    <a:pt x="59" y="153"/>
                  </a:cubicBezTo>
                  <a:cubicBezTo>
                    <a:pt x="57" y="155"/>
                    <a:pt x="55" y="156"/>
                    <a:pt x="53" y="157"/>
                  </a:cubicBezTo>
                  <a:cubicBezTo>
                    <a:pt x="52" y="161"/>
                    <a:pt x="51" y="164"/>
                    <a:pt x="49" y="167"/>
                  </a:cubicBezTo>
                  <a:cubicBezTo>
                    <a:pt x="49" y="168"/>
                    <a:pt x="49" y="168"/>
                    <a:pt x="48" y="169"/>
                  </a:cubicBezTo>
                  <a:cubicBezTo>
                    <a:pt x="56" y="168"/>
                    <a:pt x="62" y="165"/>
                    <a:pt x="66" y="161"/>
                  </a:cubicBezTo>
                  <a:cubicBezTo>
                    <a:pt x="71" y="156"/>
                    <a:pt x="74" y="148"/>
                    <a:pt x="74" y="139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1" name="Freeform 9"/>
            <p:cNvSpPr>
              <a:spLocks/>
            </p:cNvSpPr>
            <p:nvPr/>
          </p:nvSpPr>
          <p:spPr bwMode="auto">
            <a:xfrm>
              <a:off x="5278438" y="1406525"/>
              <a:ext cx="88900" cy="250825"/>
            </a:xfrm>
            <a:custGeom>
              <a:avLst/>
              <a:gdLst>
                <a:gd name="T0" fmla="*/ 22 w 24"/>
                <a:gd name="T1" fmla="*/ 66 h 66"/>
                <a:gd name="T2" fmla="*/ 24 w 24"/>
                <a:gd name="T3" fmla="*/ 59 h 66"/>
                <a:gd name="T4" fmla="*/ 24 w 24"/>
                <a:gd name="T5" fmla="*/ 0 h 66"/>
                <a:gd name="T6" fmla="*/ 0 w 24"/>
                <a:gd name="T7" fmla="*/ 0 h 66"/>
                <a:gd name="T8" fmla="*/ 0 w 24"/>
                <a:gd name="T9" fmla="*/ 23 h 66"/>
                <a:gd name="T10" fmla="*/ 17 w 24"/>
                <a:gd name="T11" fmla="*/ 52 h 66"/>
                <a:gd name="T12" fmla="*/ 18 w 24"/>
                <a:gd name="T13" fmla="*/ 55 h 66"/>
                <a:gd name="T14" fmla="*/ 22 w 2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6">
                  <a:moveTo>
                    <a:pt x="22" y="66"/>
                  </a:moveTo>
                  <a:cubicBezTo>
                    <a:pt x="24" y="63"/>
                    <a:pt x="24" y="60"/>
                    <a:pt x="24" y="59"/>
                  </a:cubicBezTo>
                  <a:cubicBezTo>
                    <a:pt x="24" y="58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1"/>
                    <a:pt x="0" y="23"/>
                  </a:cubicBezTo>
                  <a:cubicBezTo>
                    <a:pt x="7" y="36"/>
                    <a:pt x="14" y="46"/>
                    <a:pt x="17" y="52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20" y="58"/>
                    <a:pt x="21" y="62"/>
                    <a:pt x="2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2" name="Freeform 10"/>
            <p:cNvSpPr>
              <a:spLocks noEditPoints="1"/>
            </p:cNvSpPr>
            <p:nvPr/>
          </p:nvSpPr>
          <p:spPr bwMode="auto">
            <a:xfrm>
              <a:off x="3708400" y="1157288"/>
              <a:ext cx="1062037" cy="457200"/>
            </a:xfrm>
            <a:custGeom>
              <a:avLst/>
              <a:gdLst>
                <a:gd name="T0" fmla="*/ 270 w 283"/>
                <a:gd name="T1" fmla="*/ 45 h 121"/>
                <a:gd name="T2" fmla="*/ 283 w 283"/>
                <a:gd name="T3" fmla="*/ 25 h 121"/>
                <a:gd name="T4" fmla="*/ 283 w 283"/>
                <a:gd name="T5" fmla="*/ 0 h 121"/>
                <a:gd name="T6" fmla="*/ 27 w 283"/>
                <a:gd name="T7" fmla="*/ 0 h 121"/>
                <a:gd name="T8" fmla="*/ 0 w 283"/>
                <a:gd name="T9" fmla="*/ 121 h 121"/>
                <a:gd name="T10" fmla="*/ 226 w 283"/>
                <a:gd name="T11" fmla="*/ 121 h 121"/>
                <a:gd name="T12" fmla="*/ 229 w 283"/>
                <a:gd name="T13" fmla="*/ 111 h 121"/>
                <a:gd name="T14" fmla="*/ 230 w 283"/>
                <a:gd name="T15" fmla="*/ 109 h 121"/>
                <a:gd name="T16" fmla="*/ 259 w 283"/>
                <a:gd name="T17" fmla="*/ 62 h 121"/>
                <a:gd name="T18" fmla="*/ 270 w 283"/>
                <a:gd name="T19" fmla="*/ 45 h 121"/>
                <a:gd name="T20" fmla="*/ 152 w 283"/>
                <a:gd name="T21" fmla="*/ 104 h 121"/>
                <a:gd name="T22" fmla="*/ 157 w 283"/>
                <a:gd name="T23" fmla="*/ 80 h 121"/>
                <a:gd name="T24" fmla="*/ 221 w 283"/>
                <a:gd name="T25" fmla="*/ 80 h 121"/>
                <a:gd name="T26" fmla="*/ 226 w 283"/>
                <a:gd name="T27" fmla="*/ 104 h 121"/>
                <a:gd name="T28" fmla="*/ 152 w 283"/>
                <a:gd name="T29" fmla="*/ 10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121">
                  <a:moveTo>
                    <a:pt x="270" y="45"/>
                  </a:moveTo>
                  <a:cubicBezTo>
                    <a:pt x="276" y="37"/>
                    <a:pt x="283" y="28"/>
                    <a:pt x="283" y="25"/>
                  </a:cubicBezTo>
                  <a:cubicBezTo>
                    <a:pt x="283" y="19"/>
                    <a:pt x="283" y="10"/>
                    <a:pt x="28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17"/>
                    <a:pt x="227" y="114"/>
                    <a:pt x="229" y="111"/>
                  </a:cubicBezTo>
                  <a:cubicBezTo>
                    <a:pt x="230" y="109"/>
                    <a:pt x="230" y="109"/>
                    <a:pt x="230" y="109"/>
                  </a:cubicBezTo>
                  <a:cubicBezTo>
                    <a:pt x="235" y="100"/>
                    <a:pt x="247" y="79"/>
                    <a:pt x="259" y="62"/>
                  </a:cubicBezTo>
                  <a:cubicBezTo>
                    <a:pt x="263" y="56"/>
                    <a:pt x="267" y="50"/>
                    <a:pt x="270" y="45"/>
                  </a:cubicBezTo>
                  <a:close/>
                  <a:moveTo>
                    <a:pt x="152" y="104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221" y="80"/>
                    <a:pt x="221" y="80"/>
                    <a:pt x="221" y="80"/>
                  </a:cubicBezTo>
                  <a:cubicBezTo>
                    <a:pt x="226" y="104"/>
                    <a:pt x="226" y="104"/>
                    <a:pt x="226" y="104"/>
                  </a:cubicBezTo>
                  <a:lnTo>
                    <a:pt x="1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3813175" y="406400"/>
              <a:ext cx="1209675" cy="720725"/>
            </a:xfrm>
            <a:custGeom>
              <a:avLst/>
              <a:gdLst>
                <a:gd name="T0" fmla="*/ 577 w 762"/>
                <a:gd name="T1" fmla="*/ 409 h 454"/>
                <a:gd name="T2" fmla="*/ 55 w 762"/>
                <a:gd name="T3" fmla="*/ 409 h 454"/>
                <a:gd name="T4" fmla="*/ 55 w 762"/>
                <a:gd name="T5" fmla="*/ 54 h 454"/>
                <a:gd name="T6" fmla="*/ 298 w 762"/>
                <a:gd name="T7" fmla="*/ 54 h 454"/>
                <a:gd name="T8" fmla="*/ 461 w 762"/>
                <a:gd name="T9" fmla="*/ 54 h 454"/>
                <a:gd name="T10" fmla="*/ 707 w 762"/>
                <a:gd name="T11" fmla="*/ 54 h 454"/>
                <a:gd name="T12" fmla="*/ 707 w 762"/>
                <a:gd name="T13" fmla="*/ 376 h 454"/>
                <a:gd name="T14" fmla="*/ 762 w 762"/>
                <a:gd name="T15" fmla="*/ 376 h 454"/>
                <a:gd name="T16" fmla="*/ 762 w 762"/>
                <a:gd name="T17" fmla="*/ 278 h 454"/>
                <a:gd name="T18" fmla="*/ 762 w 762"/>
                <a:gd name="T19" fmla="*/ 278 h 454"/>
                <a:gd name="T20" fmla="*/ 762 w 762"/>
                <a:gd name="T21" fmla="*/ 0 h 454"/>
                <a:gd name="T22" fmla="*/ 473 w 762"/>
                <a:gd name="T23" fmla="*/ 0 h 454"/>
                <a:gd name="T24" fmla="*/ 286 w 762"/>
                <a:gd name="T25" fmla="*/ 0 h 454"/>
                <a:gd name="T26" fmla="*/ 0 w 762"/>
                <a:gd name="T27" fmla="*/ 0 h 454"/>
                <a:gd name="T28" fmla="*/ 0 w 762"/>
                <a:gd name="T29" fmla="*/ 278 h 454"/>
                <a:gd name="T30" fmla="*/ 0 w 762"/>
                <a:gd name="T31" fmla="*/ 454 h 454"/>
                <a:gd name="T32" fmla="*/ 577 w 762"/>
                <a:gd name="T33" fmla="*/ 454 h 454"/>
                <a:gd name="T34" fmla="*/ 577 w 762"/>
                <a:gd name="T35" fmla="*/ 40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2" h="454">
                  <a:moveTo>
                    <a:pt x="577" y="409"/>
                  </a:moveTo>
                  <a:lnTo>
                    <a:pt x="55" y="409"/>
                  </a:lnTo>
                  <a:lnTo>
                    <a:pt x="55" y="54"/>
                  </a:lnTo>
                  <a:lnTo>
                    <a:pt x="298" y="54"/>
                  </a:lnTo>
                  <a:lnTo>
                    <a:pt x="461" y="54"/>
                  </a:lnTo>
                  <a:lnTo>
                    <a:pt x="707" y="54"/>
                  </a:lnTo>
                  <a:lnTo>
                    <a:pt x="707" y="376"/>
                  </a:lnTo>
                  <a:lnTo>
                    <a:pt x="762" y="376"/>
                  </a:lnTo>
                  <a:lnTo>
                    <a:pt x="762" y="278"/>
                  </a:lnTo>
                  <a:lnTo>
                    <a:pt x="762" y="278"/>
                  </a:lnTo>
                  <a:lnTo>
                    <a:pt x="762" y="0"/>
                  </a:lnTo>
                  <a:lnTo>
                    <a:pt x="473" y="0"/>
                  </a:lnTo>
                  <a:lnTo>
                    <a:pt x="286" y="0"/>
                  </a:lnTo>
                  <a:lnTo>
                    <a:pt x="0" y="0"/>
                  </a:lnTo>
                  <a:lnTo>
                    <a:pt x="0" y="278"/>
                  </a:lnTo>
                  <a:lnTo>
                    <a:pt x="0" y="454"/>
                  </a:lnTo>
                  <a:lnTo>
                    <a:pt x="577" y="454"/>
                  </a:lnTo>
                  <a:lnTo>
                    <a:pt x="577" y="4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4" name="Freeform 12"/>
            <p:cNvSpPr>
              <a:spLocks/>
            </p:cNvSpPr>
            <p:nvPr/>
          </p:nvSpPr>
          <p:spPr bwMode="auto">
            <a:xfrm>
              <a:off x="4068763" y="677863"/>
              <a:ext cx="115887" cy="219075"/>
            </a:xfrm>
            <a:custGeom>
              <a:avLst/>
              <a:gdLst>
                <a:gd name="T0" fmla="*/ 31 w 31"/>
                <a:gd name="T1" fmla="*/ 58 h 58"/>
                <a:gd name="T2" fmla="*/ 31 w 31"/>
                <a:gd name="T3" fmla="*/ 0 h 58"/>
                <a:gd name="T4" fmla="*/ 17 w 31"/>
                <a:gd name="T5" fmla="*/ 0 h 58"/>
                <a:gd name="T6" fmla="*/ 16 w 31"/>
                <a:gd name="T7" fmla="*/ 6 h 58"/>
                <a:gd name="T8" fmla="*/ 12 w 31"/>
                <a:gd name="T9" fmla="*/ 10 h 58"/>
                <a:gd name="T10" fmla="*/ 6 w 31"/>
                <a:gd name="T11" fmla="*/ 12 h 58"/>
                <a:gd name="T12" fmla="*/ 0 w 31"/>
                <a:gd name="T13" fmla="*/ 12 h 58"/>
                <a:gd name="T14" fmla="*/ 0 w 31"/>
                <a:gd name="T15" fmla="*/ 24 h 58"/>
                <a:gd name="T16" fmla="*/ 14 w 31"/>
                <a:gd name="T17" fmla="*/ 24 h 58"/>
                <a:gd name="T18" fmla="*/ 14 w 31"/>
                <a:gd name="T19" fmla="*/ 58 h 58"/>
                <a:gd name="T20" fmla="*/ 31 w 31"/>
                <a:gd name="T2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58">
                  <a:moveTo>
                    <a:pt x="31" y="5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"/>
                    <a:pt x="17" y="4"/>
                    <a:pt x="16" y="6"/>
                  </a:cubicBezTo>
                  <a:cubicBezTo>
                    <a:pt x="15" y="7"/>
                    <a:pt x="13" y="9"/>
                    <a:pt x="12" y="10"/>
                  </a:cubicBezTo>
                  <a:cubicBezTo>
                    <a:pt x="10" y="11"/>
                    <a:pt x="8" y="11"/>
                    <a:pt x="6" y="12"/>
                  </a:cubicBezTo>
                  <a:cubicBezTo>
                    <a:pt x="4" y="12"/>
                    <a:pt x="2" y="12"/>
                    <a:pt x="0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58"/>
                    <a:pt x="14" y="58"/>
                    <a:pt x="14" y="58"/>
                  </a:cubicBezTo>
                  <a:lnTo>
                    <a:pt x="31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5" name="Freeform 13"/>
            <p:cNvSpPr>
              <a:spLocks/>
            </p:cNvSpPr>
            <p:nvPr/>
          </p:nvSpPr>
          <p:spPr bwMode="auto">
            <a:xfrm>
              <a:off x="4256088" y="738188"/>
              <a:ext cx="158750" cy="158750"/>
            </a:xfrm>
            <a:custGeom>
              <a:avLst/>
              <a:gdLst>
                <a:gd name="T0" fmla="*/ 67 w 100"/>
                <a:gd name="T1" fmla="*/ 100 h 100"/>
                <a:gd name="T2" fmla="*/ 67 w 100"/>
                <a:gd name="T3" fmla="*/ 64 h 100"/>
                <a:gd name="T4" fmla="*/ 100 w 100"/>
                <a:gd name="T5" fmla="*/ 64 h 100"/>
                <a:gd name="T6" fmla="*/ 100 w 100"/>
                <a:gd name="T7" fmla="*/ 33 h 100"/>
                <a:gd name="T8" fmla="*/ 67 w 100"/>
                <a:gd name="T9" fmla="*/ 33 h 100"/>
                <a:gd name="T10" fmla="*/ 67 w 100"/>
                <a:gd name="T11" fmla="*/ 0 h 100"/>
                <a:gd name="T12" fmla="*/ 36 w 100"/>
                <a:gd name="T13" fmla="*/ 0 h 100"/>
                <a:gd name="T14" fmla="*/ 36 w 100"/>
                <a:gd name="T15" fmla="*/ 33 h 100"/>
                <a:gd name="T16" fmla="*/ 0 w 100"/>
                <a:gd name="T17" fmla="*/ 33 h 100"/>
                <a:gd name="T18" fmla="*/ 0 w 100"/>
                <a:gd name="T19" fmla="*/ 64 h 100"/>
                <a:gd name="T20" fmla="*/ 36 w 100"/>
                <a:gd name="T21" fmla="*/ 64 h 100"/>
                <a:gd name="T22" fmla="*/ 36 w 100"/>
                <a:gd name="T23" fmla="*/ 100 h 100"/>
                <a:gd name="T24" fmla="*/ 67 w 100"/>
                <a:gd name="T2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67" y="100"/>
                  </a:moveTo>
                  <a:lnTo>
                    <a:pt x="67" y="64"/>
                  </a:lnTo>
                  <a:lnTo>
                    <a:pt x="100" y="64"/>
                  </a:lnTo>
                  <a:lnTo>
                    <a:pt x="100" y="33"/>
                  </a:lnTo>
                  <a:lnTo>
                    <a:pt x="67" y="33"/>
                  </a:lnTo>
                  <a:lnTo>
                    <a:pt x="6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0" y="33"/>
                  </a:lnTo>
                  <a:lnTo>
                    <a:pt x="0" y="64"/>
                  </a:lnTo>
                  <a:lnTo>
                    <a:pt x="36" y="64"/>
                  </a:lnTo>
                  <a:lnTo>
                    <a:pt x="36" y="100"/>
                  </a:lnTo>
                  <a:lnTo>
                    <a:pt x="67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4467225" y="677863"/>
              <a:ext cx="115887" cy="219075"/>
            </a:xfrm>
            <a:custGeom>
              <a:avLst/>
              <a:gdLst>
                <a:gd name="T0" fmla="*/ 31 w 31"/>
                <a:gd name="T1" fmla="*/ 58 h 58"/>
                <a:gd name="T2" fmla="*/ 31 w 31"/>
                <a:gd name="T3" fmla="*/ 0 h 58"/>
                <a:gd name="T4" fmla="*/ 17 w 31"/>
                <a:gd name="T5" fmla="*/ 0 h 58"/>
                <a:gd name="T6" fmla="*/ 16 w 31"/>
                <a:gd name="T7" fmla="*/ 6 h 58"/>
                <a:gd name="T8" fmla="*/ 12 w 31"/>
                <a:gd name="T9" fmla="*/ 10 h 58"/>
                <a:gd name="T10" fmla="*/ 6 w 31"/>
                <a:gd name="T11" fmla="*/ 12 h 58"/>
                <a:gd name="T12" fmla="*/ 0 w 31"/>
                <a:gd name="T13" fmla="*/ 12 h 58"/>
                <a:gd name="T14" fmla="*/ 0 w 31"/>
                <a:gd name="T15" fmla="*/ 24 h 58"/>
                <a:gd name="T16" fmla="*/ 14 w 31"/>
                <a:gd name="T17" fmla="*/ 24 h 58"/>
                <a:gd name="T18" fmla="*/ 14 w 31"/>
                <a:gd name="T19" fmla="*/ 58 h 58"/>
                <a:gd name="T20" fmla="*/ 31 w 31"/>
                <a:gd name="T2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58">
                  <a:moveTo>
                    <a:pt x="31" y="5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"/>
                    <a:pt x="17" y="4"/>
                    <a:pt x="16" y="6"/>
                  </a:cubicBezTo>
                  <a:cubicBezTo>
                    <a:pt x="15" y="7"/>
                    <a:pt x="13" y="9"/>
                    <a:pt x="12" y="10"/>
                  </a:cubicBezTo>
                  <a:cubicBezTo>
                    <a:pt x="10" y="11"/>
                    <a:pt x="8" y="11"/>
                    <a:pt x="6" y="12"/>
                  </a:cubicBezTo>
                  <a:cubicBezTo>
                    <a:pt x="4" y="12"/>
                    <a:pt x="2" y="12"/>
                    <a:pt x="0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58"/>
                    <a:pt x="14" y="58"/>
                    <a:pt x="14" y="58"/>
                  </a:cubicBezTo>
                  <a:lnTo>
                    <a:pt x="31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7" name="Rectangle 15"/>
            <p:cNvSpPr>
              <a:spLocks noChangeArrowheads="1"/>
            </p:cNvSpPr>
            <p:nvPr/>
          </p:nvSpPr>
          <p:spPr bwMode="auto">
            <a:xfrm>
              <a:off x="4654550" y="754063"/>
              <a:ext cx="157162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8" name="Rectangle 16"/>
            <p:cNvSpPr>
              <a:spLocks noChangeArrowheads="1"/>
            </p:cNvSpPr>
            <p:nvPr/>
          </p:nvSpPr>
          <p:spPr bwMode="auto">
            <a:xfrm>
              <a:off x="4654550" y="828675"/>
              <a:ext cx="157162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32198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/>
      <p:bldP spid="4" grpId="0"/>
      <p:bldP spid="69" grpId="0"/>
      <p:bldP spid="79" grpId="0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718"/>
            <a:ext cx="9144000" cy="378928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内容占位符 2"/>
          <p:cNvSpPr txBox="1">
            <a:spLocks/>
          </p:cNvSpPr>
          <p:nvPr/>
        </p:nvSpPr>
        <p:spPr>
          <a:xfrm>
            <a:off x="1576388" y="2161400"/>
            <a:ext cx="7745412" cy="2618913"/>
          </a:xfrm>
          <a:prstGeom prst="rect">
            <a:avLst/>
          </a:prstGeom>
          <a:ln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>
              <a:lnSpc>
                <a:spcPct val="180000"/>
              </a:lnSpc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授课方法：每周两次课（每次两节）</a:t>
            </a:r>
            <a:endParaRPr lang="en-US" altLang="zh-CN" sz="24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191728" y="645804"/>
            <a:ext cx="2031325" cy="79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C000"/>
                </a:solidFill>
                <a:latin typeface="SimHei" charset="-122"/>
                <a:ea typeface="SimHei" charset="-122"/>
                <a:cs typeface="SimHei" charset="-122"/>
              </a:rPr>
              <a:t>教 与 学</a:t>
            </a:r>
            <a:endParaRPr lang="en-US" altLang="zh-CN" sz="3600" b="1" dirty="0">
              <a:solidFill>
                <a:srgbClr val="FFC00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068" y="3624531"/>
            <a:ext cx="871323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zh-CN" altLang="en-US" sz="2400" b="1" dirty="0" smtClean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尝试主题</a:t>
            </a:r>
            <a:r>
              <a:rPr lang="zh-CN" altLang="en-US" sz="2400" b="1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导向式体验教学，营造良性互动的工科专业教学</a:t>
            </a:r>
            <a:r>
              <a:rPr lang="zh-CN" altLang="en-US" sz="2400" b="1" dirty="0" smtClean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情境</a:t>
            </a:r>
            <a:endParaRPr lang="en-US" altLang="zh-CN" sz="2400" dirty="0" smtClean="0">
              <a:solidFill>
                <a:srgbClr val="C00000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marL="360000">
              <a:lnSpc>
                <a:spcPct val="200000"/>
              </a:lnSpc>
              <a:buClr>
                <a:srgbClr val="7030A0"/>
              </a:buClr>
              <a:buSzPct val="50000"/>
              <a:buFont typeface="Wingdings" pitchFamily="2" charset="2"/>
              <a:buChar char="u"/>
            </a:pP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 围绕</a:t>
            </a: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师生共同感兴趣的主题，教师与学生</a:t>
            </a: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之间交流</a:t>
            </a: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互动</a:t>
            </a: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；</a:t>
            </a:r>
            <a:endParaRPr lang="en-US" altLang="zh-CN" sz="2000" dirty="0" smtClean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marL="360000">
              <a:lnSpc>
                <a:spcPct val="200000"/>
              </a:lnSpc>
              <a:buClr>
                <a:srgbClr val="7030A0"/>
              </a:buClr>
              <a:buSzPct val="50000"/>
              <a:buFont typeface="Wingdings" pitchFamily="2" charset="2"/>
              <a:buChar char="u"/>
            </a:pP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 通过团队讨论</a:t>
            </a: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激发学生的兴趣和主动参与意识</a:t>
            </a: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；</a:t>
            </a:r>
            <a:endParaRPr lang="en-US" altLang="zh-CN" sz="2000" dirty="0" smtClean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marL="360000">
              <a:lnSpc>
                <a:spcPct val="200000"/>
              </a:lnSpc>
              <a:buClr>
                <a:srgbClr val="7030A0"/>
              </a:buClr>
              <a:buSzPct val="50000"/>
              <a:buFont typeface="Wingdings" pitchFamily="2" charset="2"/>
              <a:buChar char="u"/>
            </a:pP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 运用</a:t>
            </a: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角色扮演和辩论等多种体验式教学</a:t>
            </a:r>
            <a:r>
              <a:rPr lang="zh-CN" altLang="en-US" sz="2000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方法。</a:t>
            </a:r>
            <a:endParaRPr lang="zh-CN" alt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矩形 14"/>
          <p:cNvSpPr/>
          <p:nvPr/>
        </p:nvSpPr>
        <p:spPr>
          <a:xfrm>
            <a:off x="266700" y="3068718"/>
            <a:ext cx="8610600" cy="3565624"/>
          </a:xfrm>
          <a:custGeom>
            <a:avLst/>
            <a:gdLst>
              <a:gd name="connsiteX0" fmla="*/ 0 w 3638550"/>
              <a:gd name="connsiteY0" fmla="*/ 0 h 1076095"/>
              <a:gd name="connsiteX1" fmla="*/ 3638550 w 3638550"/>
              <a:gd name="connsiteY1" fmla="*/ 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638550"/>
              <a:gd name="connsiteY0" fmla="*/ 0 h 1076095"/>
              <a:gd name="connsiteX1" fmla="*/ 3524250 w 3638550"/>
              <a:gd name="connsiteY1" fmla="*/ 15240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543300"/>
              <a:gd name="connsiteY0" fmla="*/ 0 h 1076095"/>
              <a:gd name="connsiteX1" fmla="*/ 3524250 w 3543300"/>
              <a:gd name="connsiteY1" fmla="*/ 152400 h 1076095"/>
              <a:gd name="connsiteX2" fmla="*/ 3543300 w 3543300"/>
              <a:gd name="connsiteY2" fmla="*/ 1018945 h 1076095"/>
              <a:gd name="connsiteX3" fmla="*/ 0 w 3543300"/>
              <a:gd name="connsiteY3" fmla="*/ 1076095 h 1076095"/>
              <a:gd name="connsiteX4" fmla="*/ 0 w 3543300"/>
              <a:gd name="connsiteY4" fmla="*/ 0 h 107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300" h="1076095">
                <a:moveTo>
                  <a:pt x="0" y="0"/>
                </a:moveTo>
                <a:lnTo>
                  <a:pt x="3524250" y="152400"/>
                </a:lnTo>
                <a:lnTo>
                  <a:pt x="3543300" y="1018945"/>
                </a:lnTo>
                <a:lnTo>
                  <a:pt x="0" y="107609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9800" y="9244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>
              <a:lnSpc>
                <a:spcPct val="150000"/>
              </a:lnSpc>
              <a:buFont typeface="Gill Sans MT" pitchFamily="34" charset="0"/>
              <a:buAutoNum type="romanUcPeriod"/>
            </a:pPr>
            <a:r>
              <a:rPr lang="zh-CN" altLang="en-US" sz="2400" dirty="0">
                <a:solidFill>
                  <a:srgbClr val="00CCFF"/>
                </a:solidFill>
                <a:latin typeface="黑体" pitchFamily="49" charset="-122"/>
                <a:ea typeface="黑体" pitchFamily="49" charset="-122"/>
              </a:rPr>
              <a:t> 一次教师授课</a:t>
            </a:r>
            <a:endParaRPr lang="en-US" altLang="zh-CN" sz="2400" dirty="0">
              <a:solidFill>
                <a:srgbClr val="00CCFF"/>
              </a:solidFill>
              <a:latin typeface="黑体" pitchFamily="49" charset="-122"/>
              <a:ea typeface="黑体" pitchFamily="49" charset="-122"/>
            </a:endParaRPr>
          </a:p>
          <a:p>
            <a:pPr marL="360000">
              <a:lnSpc>
                <a:spcPct val="150000"/>
              </a:lnSpc>
              <a:buFont typeface="Gill Sans MT" pitchFamily="34" charset="0"/>
              <a:buAutoNum type="romanUcPeriod"/>
            </a:pPr>
            <a:r>
              <a:rPr lang="zh-CN" altLang="en-US" sz="2400" dirty="0">
                <a:solidFill>
                  <a:srgbClr val="00CCFF"/>
                </a:solidFill>
                <a:latin typeface="黑体" pitchFamily="49" charset="-122"/>
                <a:ea typeface="黑体" pitchFamily="49" charset="-122"/>
              </a:rPr>
              <a:t>一次学生辩论课</a:t>
            </a:r>
          </a:p>
        </p:txBody>
      </p:sp>
      <p:sp>
        <p:nvSpPr>
          <p:cNvPr id="9" name="矩形 8"/>
          <p:cNvSpPr/>
          <p:nvPr/>
        </p:nvSpPr>
        <p:spPr>
          <a:xfrm>
            <a:off x="490395" y="4644358"/>
            <a:ext cx="271911" cy="271911"/>
          </a:xfrm>
          <a:prstGeom prst="rect">
            <a:avLst/>
          </a:prstGeom>
          <a:solidFill>
            <a:srgbClr val="F1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0394" y="5230619"/>
            <a:ext cx="271911" cy="271911"/>
          </a:xfrm>
          <a:prstGeom prst="rect">
            <a:avLst/>
          </a:prstGeom>
          <a:solidFill>
            <a:srgbClr val="DC21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0393" y="5845735"/>
            <a:ext cx="271911" cy="271911"/>
          </a:xfrm>
          <a:prstGeom prst="rect">
            <a:avLst/>
          </a:prstGeom>
          <a:solidFill>
            <a:srgbClr val="00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1649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2" grpId="0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718"/>
            <a:ext cx="9144000" cy="3789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22313" y="2214962"/>
            <a:ext cx="2954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CCFF"/>
                </a:solidFill>
                <a:latin typeface="黑体" pitchFamily="49" charset="-122"/>
                <a:ea typeface="黑体" pitchFamily="49" charset="-122"/>
              </a:rPr>
              <a:t>传统“灌输式”教学</a:t>
            </a:r>
            <a:endParaRPr lang="en-US" altLang="en-US" sz="2400" b="1" dirty="0">
              <a:solidFill>
                <a:srgbClr val="00CC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135563" y="2214962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CCFF"/>
                </a:solidFill>
                <a:latin typeface="黑体" pitchFamily="49" charset="-122"/>
                <a:ea typeface="黑体" pitchFamily="49" charset="-122"/>
              </a:rPr>
              <a:t>“体验式”教学</a:t>
            </a:r>
            <a:endParaRPr lang="en-US" altLang="en-US" sz="2400" b="1" dirty="0">
              <a:solidFill>
                <a:srgbClr val="00CCFF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529584" y="2990783"/>
            <a:ext cx="3521075" cy="3315634"/>
            <a:chOff x="910843" y="2378614"/>
            <a:chExt cx="3028784" cy="2752644"/>
          </a:xfrm>
        </p:grpSpPr>
        <p:sp>
          <p:nvSpPr>
            <p:cNvPr id="8" name="Rounded Rectangle 7"/>
            <p:cNvSpPr/>
            <p:nvPr/>
          </p:nvSpPr>
          <p:spPr>
            <a:xfrm>
              <a:off x="913953" y="2378614"/>
              <a:ext cx="3025674" cy="2752644"/>
            </a:xfrm>
            <a:prstGeom prst="round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910843" y="2559109"/>
              <a:ext cx="3025053" cy="237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课程设置一成不变，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内容多，新生茫然</a:t>
              </a:r>
              <a:endPara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授课模式：教师讲授</a:t>
              </a:r>
              <a:endPara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学生之间无交流</a:t>
              </a:r>
              <a:endPara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教与学仅限于课堂时间</a:t>
              </a:r>
              <a:endPara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考试形式：闭卷考试</a:t>
              </a:r>
              <a:endParaRPr lang="en-US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4281488" y="2870600"/>
            <a:ext cx="4327525" cy="3602037"/>
            <a:chOff x="4579974" y="2261876"/>
            <a:chExt cx="4328035" cy="3314660"/>
          </a:xfrm>
        </p:grpSpPr>
        <p:sp>
          <p:nvSpPr>
            <p:cNvPr id="11" name="Rounded Rectangle 10"/>
            <p:cNvSpPr/>
            <p:nvPr/>
          </p:nvSpPr>
          <p:spPr>
            <a:xfrm>
              <a:off x="4579974" y="2261876"/>
              <a:ext cx="4328035" cy="3314660"/>
            </a:xfrm>
            <a:prstGeom prst="round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4786326" y="2340376"/>
              <a:ext cx="3839122" cy="305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教师提供思路指导和方法选项，学生自我感知和选择</a:t>
              </a:r>
              <a:endParaRPr lang="en-US" altLang="zh-CN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授课模式：授课</a:t>
              </a:r>
              <a:r>
                <a:rPr lang="en-US" altLang="zh-CN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r>
                <a:rPr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角色反转，“学生主讲、教师听课”</a:t>
              </a:r>
              <a:endParaRPr lang="en-US" altLang="zh-CN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学生之间有“思想碰撞”</a:t>
              </a:r>
              <a:endParaRPr lang="en-US" altLang="zh-CN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小组各自调研，设置第二课堂</a:t>
              </a:r>
              <a:endParaRPr lang="en-US" altLang="zh-CN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  <a:p>
              <a:pPr marL="285750" indent="-285750" algn="just" eaLnBrk="1" hangingPunct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黑体" pitchFamily="49" charset="-122"/>
                  <a:ea typeface="黑体" pitchFamily="49" charset="-122"/>
                </a:rPr>
                <a:t>综合评价：参与、合作、实践</a:t>
              </a:r>
              <a:endPara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3" name="Striped Right Arrow 12"/>
          <p:cNvSpPr/>
          <p:nvPr/>
        </p:nvSpPr>
        <p:spPr>
          <a:xfrm>
            <a:off x="4075113" y="2249887"/>
            <a:ext cx="506412" cy="473075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 flipH="1">
            <a:off x="620713" y="1371879"/>
            <a:ext cx="5354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尝试“</a:t>
            </a:r>
            <a:r>
              <a:rPr lang="zh-CN" altLang="en-US" sz="3600" b="1" dirty="0">
                <a:solidFill>
                  <a:srgbClr val="7030A0"/>
                </a:solidFill>
                <a:latin typeface="黑体" pitchFamily="49" charset="-122"/>
                <a:ea typeface="黑体" pitchFamily="49" charset="-122"/>
              </a:rPr>
              <a:t>体验教学</a:t>
            </a:r>
            <a:r>
              <a:rPr lang="zh-CN" altLang="en-US" sz="36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”</a:t>
            </a:r>
            <a:endParaRPr lang="en-US" altLang="en-US" sz="3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30847" y="671197"/>
            <a:ext cx="5942652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创新体现（</a:t>
            </a:r>
            <a:r>
              <a:rPr lang="en-US" altLang="zh-CN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）：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改变教学方式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 rot="19342802">
            <a:off x="241851" y="594663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9571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89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8000"/>
            <a:ext cx="8204200" cy="5753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07173" y="1237694"/>
            <a:ext cx="8453453" cy="131389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从大一新生现状出发到教学目标实现，设置了“</a:t>
            </a:r>
            <a:r>
              <a:rPr lang="zh-CN" altLang="en-US" sz="2400" dirty="0" smtClean="0">
                <a:solidFill>
                  <a:srgbClr val="00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四关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主题引导，让学生明确主题目标和探讨实现策略。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91025" y="2748995"/>
            <a:ext cx="7159964" cy="325810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Hei" charset="-122"/>
              </a:rPr>
              <a:t>导引：教与学；专业发展简介</a:t>
            </a:r>
          </a:p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Hei" charset="-122"/>
              </a:rPr>
              <a:t>专业的课程体系和学习策略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imHei" charset="-122"/>
            </a:endParaRPr>
          </a:p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Hei" charset="-122"/>
              </a:rPr>
              <a:t>材料物理专业的定位和特色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imHei" charset="-122"/>
            </a:endParaRPr>
          </a:p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Hei" charset="-122"/>
              </a:rPr>
              <a:t>通过创新课程学习和实践培养科研素质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imHei" charset="-122"/>
            </a:endParaRPr>
          </a:p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imHei" charset="-122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44705" y="385753"/>
            <a:ext cx="5168213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创新体现（</a:t>
            </a:r>
            <a:r>
              <a:rPr lang="en-US" altLang="zh-CN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30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30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sz="32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主题导向</a:t>
            </a:r>
            <a:endParaRPr lang="en-US" altLang="zh-CN" sz="32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19342802">
            <a:off x="211811" y="270940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0" name="组 36"/>
          <p:cNvGrpSpPr/>
          <p:nvPr/>
        </p:nvGrpSpPr>
        <p:grpSpPr>
          <a:xfrm>
            <a:off x="657890" y="5283941"/>
            <a:ext cx="635599" cy="635599"/>
            <a:chOff x="8998063" y="1697368"/>
            <a:chExt cx="2007124" cy="2007124"/>
          </a:xfrm>
        </p:grpSpPr>
        <p:grpSp>
          <p:nvGrpSpPr>
            <p:cNvPr id="31" name="组 32"/>
            <p:cNvGrpSpPr/>
            <p:nvPr/>
          </p:nvGrpSpPr>
          <p:grpSpPr>
            <a:xfrm>
              <a:off x="8998063" y="1697368"/>
              <a:ext cx="2007124" cy="2007124"/>
              <a:chOff x="8998063" y="1580137"/>
              <a:chExt cx="2007124" cy="2007124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8998063" y="1580137"/>
                <a:ext cx="2007124" cy="2007124"/>
              </a:xfrm>
              <a:prstGeom prst="ellipse">
                <a:avLst/>
              </a:prstGeom>
              <a:solidFill>
                <a:srgbClr val="112D43">
                  <a:lumMod val="75000"/>
                  <a:lumOff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9076235" y="1658309"/>
                <a:ext cx="1850780" cy="18507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2" name="Freeform 363"/>
            <p:cNvSpPr>
              <a:spLocks noEditPoints="1"/>
            </p:cNvSpPr>
            <p:nvPr/>
          </p:nvSpPr>
          <p:spPr bwMode="auto">
            <a:xfrm>
              <a:off x="9671625" y="2351502"/>
              <a:ext cx="660400" cy="657990"/>
            </a:xfrm>
            <a:custGeom>
              <a:avLst/>
              <a:gdLst>
                <a:gd name="T0" fmla="*/ 145 w 274"/>
                <a:gd name="T1" fmla="*/ 262 h 273"/>
                <a:gd name="T2" fmla="*/ 189 w 274"/>
                <a:gd name="T3" fmla="*/ 204 h 273"/>
                <a:gd name="T4" fmla="*/ 263 w 274"/>
                <a:gd name="T5" fmla="*/ 204 h 273"/>
                <a:gd name="T6" fmla="*/ 216 w 274"/>
                <a:gd name="T7" fmla="*/ 217 h 273"/>
                <a:gd name="T8" fmla="*/ 104 w 274"/>
                <a:gd name="T9" fmla="*/ 199 h 273"/>
                <a:gd name="T10" fmla="*/ 55 w 274"/>
                <a:gd name="T11" fmla="*/ 186 h 273"/>
                <a:gd name="T12" fmla="*/ 14 w 274"/>
                <a:gd name="T13" fmla="*/ 168 h 273"/>
                <a:gd name="T14" fmla="*/ 44 w 274"/>
                <a:gd name="T15" fmla="*/ 207 h 273"/>
                <a:gd name="T16" fmla="*/ 45 w 274"/>
                <a:gd name="T17" fmla="*/ 217 h 273"/>
                <a:gd name="T18" fmla="*/ 95 w 274"/>
                <a:gd name="T19" fmla="*/ 254 h 273"/>
                <a:gd name="T20" fmla="*/ 86 w 274"/>
                <a:gd name="T21" fmla="*/ 232 h 273"/>
                <a:gd name="T22" fmla="*/ 114 w 274"/>
                <a:gd name="T23" fmla="*/ 255 h 273"/>
                <a:gd name="T24" fmla="*/ 131 w 274"/>
                <a:gd name="T25" fmla="*/ 196 h 273"/>
                <a:gd name="T26" fmla="*/ 110 w 274"/>
                <a:gd name="T27" fmla="*/ 189 h 273"/>
                <a:gd name="T28" fmla="*/ 132 w 274"/>
                <a:gd name="T29" fmla="*/ 145 h 273"/>
                <a:gd name="T30" fmla="*/ 74 w 274"/>
                <a:gd name="T31" fmla="*/ 145 h 273"/>
                <a:gd name="T32" fmla="*/ 67 w 274"/>
                <a:gd name="T33" fmla="*/ 166 h 273"/>
                <a:gd name="T34" fmla="*/ 205 w 274"/>
                <a:gd name="T35" fmla="*/ 111 h 273"/>
                <a:gd name="T36" fmla="*/ 192 w 274"/>
                <a:gd name="T37" fmla="*/ 159 h 273"/>
                <a:gd name="T38" fmla="*/ 150 w 274"/>
                <a:gd name="T39" fmla="*/ 59 h 273"/>
                <a:gd name="T40" fmla="*/ 114 w 274"/>
                <a:gd name="T41" fmla="*/ 94 h 273"/>
                <a:gd name="T42" fmla="*/ 57 w 274"/>
                <a:gd name="T43" fmla="*/ 42 h 273"/>
                <a:gd name="T44" fmla="*/ 9 w 274"/>
                <a:gd name="T45" fmla="*/ 55 h 273"/>
                <a:gd name="T46" fmla="*/ 178 w 274"/>
                <a:gd name="T47" fmla="*/ 23 h 273"/>
                <a:gd name="T48" fmla="*/ 230 w 274"/>
                <a:gd name="T49" fmla="*/ 57 h 273"/>
                <a:gd name="T50" fmla="*/ 137 w 274"/>
                <a:gd name="T51" fmla="*/ 0 h 273"/>
                <a:gd name="T52" fmla="*/ 271 w 274"/>
                <a:gd name="T53" fmla="*/ 108 h 273"/>
                <a:gd name="T54" fmla="*/ 257 w 274"/>
                <a:gd name="T55" fmla="*/ 189 h 273"/>
                <a:gd name="T56" fmla="*/ 260 w 274"/>
                <a:gd name="T57" fmla="*/ 142 h 273"/>
                <a:gd name="T58" fmla="*/ 238 w 274"/>
                <a:gd name="T59" fmla="*/ 133 h 273"/>
                <a:gd name="T60" fmla="*/ 261 w 274"/>
                <a:gd name="T61" fmla="*/ 105 h 273"/>
                <a:gd name="T62" fmla="*/ 206 w 274"/>
                <a:gd name="T63" fmla="*/ 76 h 273"/>
                <a:gd name="T64" fmla="*/ 206 w 274"/>
                <a:gd name="T65" fmla="*/ 103 h 273"/>
                <a:gd name="T66" fmla="*/ 193 w 274"/>
                <a:gd name="T67" fmla="*/ 82 h 273"/>
                <a:gd name="T68" fmla="*/ 169 w 274"/>
                <a:gd name="T69" fmla="*/ 79 h 273"/>
                <a:gd name="T70" fmla="*/ 189 w 274"/>
                <a:gd name="T71" fmla="*/ 66 h 273"/>
                <a:gd name="T72" fmla="*/ 142 w 274"/>
                <a:gd name="T73" fmla="*/ 13 h 273"/>
                <a:gd name="T74" fmla="*/ 136 w 274"/>
                <a:gd name="T75" fmla="*/ 50 h 273"/>
                <a:gd name="T76" fmla="*/ 127 w 274"/>
                <a:gd name="T77" fmla="*/ 11 h 273"/>
                <a:gd name="T78" fmla="*/ 86 w 274"/>
                <a:gd name="T79" fmla="*/ 71 h 273"/>
                <a:gd name="T80" fmla="*/ 104 w 274"/>
                <a:gd name="T81" fmla="*/ 83 h 273"/>
                <a:gd name="T82" fmla="*/ 76 w 274"/>
                <a:gd name="T83" fmla="*/ 105 h 273"/>
                <a:gd name="T84" fmla="*/ 132 w 274"/>
                <a:gd name="T85" fmla="*/ 130 h 273"/>
                <a:gd name="T86" fmla="*/ 140 w 274"/>
                <a:gd name="T87" fmla="*/ 113 h 273"/>
                <a:gd name="T88" fmla="*/ 146 w 274"/>
                <a:gd name="T89" fmla="*/ 131 h 273"/>
                <a:gd name="T90" fmla="*/ 171 w 274"/>
                <a:gd name="T91" fmla="*/ 140 h 273"/>
                <a:gd name="T92" fmla="*/ 142 w 274"/>
                <a:gd name="T93" fmla="*/ 182 h 273"/>
                <a:gd name="T94" fmla="*/ 193 w 274"/>
                <a:gd name="T95" fmla="*/ 191 h 273"/>
                <a:gd name="T96" fmla="*/ 206 w 274"/>
                <a:gd name="T97" fmla="*/ 170 h 273"/>
                <a:gd name="T98" fmla="*/ 206 w 274"/>
                <a:gd name="T99" fmla="*/ 196 h 273"/>
                <a:gd name="T100" fmla="*/ 209 w 274"/>
                <a:gd name="T101" fmla="*/ 207 h 273"/>
                <a:gd name="T102" fmla="*/ 179 w 274"/>
                <a:gd name="T103" fmla="*/ 249 h 273"/>
                <a:gd name="T104" fmla="*/ 212 w 274"/>
                <a:gd name="T105" fmla="*/ 239 h 273"/>
                <a:gd name="T106" fmla="*/ 219 w 274"/>
                <a:gd name="T107" fmla="*/ 246 h 273"/>
                <a:gd name="T108" fmla="*/ 31 w 274"/>
                <a:gd name="T109" fmla="*/ 222 h 273"/>
                <a:gd name="T110" fmla="*/ 14 w 274"/>
                <a:gd name="T111" fmla="*/ 82 h 273"/>
                <a:gd name="T112" fmla="*/ 11 w 274"/>
                <a:gd name="T113" fmla="*/ 130 h 273"/>
                <a:gd name="T114" fmla="*/ 67 w 274"/>
                <a:gd name="T115" fmla="*/ 103 h 273"/>
                <a:gd name="T116" fmla="*/ 63 w 274"/>
                <a:gd name="T117" fmla="*/ 74 h 273"/>
                <a:gd name="T118" fmla="*/ 72 w 274"/>
                <a:gd name="T119" fmla="*/ 67 h 273"/>
                <a:gd name="T120" fmla="*/ 95 w 274"/>
                <a:gd name="T121" fmla="*/ 19 h 273"/>
                <a:gd name="T122" fmla="*/ 58 w 274"/>
                <a:gd name="T123" fmla="*/ 33 h 273"/>
                <a:gd name="T124" fmla="*/ 109 w 274"/>
                <a:gd name="T125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4" h="273">
                  <a:moveTo>
                    <a:pt x="146" y="196"/>
                  </a:moveTo>
                  <a:lnTo>
                    <a:pt x="143" y="196"/>
                  </a:lnTo>
                  <a:lnTo>
                    <a:pt x="142" y="198"/>
                  </a:lnTo>
                  <a:lnTo>
                    <a:pt x="142" y="200"/>
                  </a:lnTo>
                  <a:lnTo>
                    <a:pt x="142" y="258"/>
                  </a:lnTo>
                  <a:lnTo>
                    <a:pt x="142" y="260"/>
                  </a:lnTo>
                  <a:lnTo>
                    <a:pt x="145" y="262"/>
                  </a:lnTo>
                  <a:lnTo>
                    <a:pt x="147" y="262"/>
                  </a:lnTo>
                  <a:lnTo>
                    <a:pt x="159" y="255"/>
                  </a:lnTo>
                  <a:lnTo>
                    <a:pt x="169" y="245"/>
                  </a:lnTo>
                  <a:lnTo>
                    <a:pt x="178" y="234"/>
                  </a:lnTo>
                  <a:lnTo>
                    <a:pt x="184" y="219"/>
                  </a:lnTo>
                  <a:lnTo>
                    <a:pt x="189" y="207"/>
                  </a:lnTo>
                  <a:lnTo>
                    <a:pt x="189" y="204"/>
                  </a:lnTo>
                  <a:lnTo>
                    <a:pt x="189" y="203"/>
                  </a:lnTo>
                  <a:lnTo>
                    <a:pt x="187" y="202"/>
                  </a:lnTo>
                  <a:lnTo>
                    <a:pt x="168" y="198"/>
                  </a:lnTo>
                  <a:lnTo>
                    <a:pt x="146" y="196"/>
                  </a:lnTo>
                  <a:close/>
                  <a:moveTo>
                    <a:pt x="242" y="191"/>
                  </a:moveTo>
                  <a:lnTo>
                    <a:pt x="254" y="195"/>
                  </a:lnTo>
                  <a:lnTo>
                    <a:pt x="263" y="204"/>
                  </a:lnTo>
                  <a:lnTo>
                    <a:pt x="267" y="217"/>
                  </a:lnTo>
                  <a:lnTo>
                    <a:pt x="263" y="230"/>
                  </a:lnTo>
                  <a:lnTo>
                    <a:pt x="254" y="239"/>
                  </a:lnTo>
                  <a:lnTo>
                    <a:pt x="242" y="242"/>
                  </a:lnTo>
                  <a:lnTo>
                    <a:pt x="229" y="239"/>
                  </a:lnTo>
                  <a:lnTo>
                    <a:pt x="219" y="230"/>
                  </a:lnTo>
                  <a:lnTo>
                    <a:pt x="216" y="217"/>
                  </a:lnTo>
                  <a:lnTo>
                    <a:pt x="219" y="204"/>
                  </a:lnTo>
                  <a:lnTo>
                    <a:pt x="229" y="195"/>
                  </a:lnTo>
                  <a:lnTo>
                    <a:pt x="242" y="191"/>
                  </a:lnTo>
                  <a:close/>
                  <a:moveTo>
                    <a:pt x="78" y="173"/>
                  </a:moveTo>
                  <a:lnTo>
                    <a:pt x="91" y="177"/>
                  </a:lnTo>
                  <a:lnTo>
                    <a:pt x="100" y="186"/>
                  </a:lnTo>
                  <a:lnTo>
                    <a:pt x="104" y="199"/>
                  </a:lnTo>
                  <a:lnTo>
                    <a:pt x="100" y="212"/>
                  </a:lnTo>
                  <a:lnTo>
                    <a:pt x="91" y="222"/>
                  </a:lnTo>
                  <a:lnTo>
                    <a:pt x="78" y="225"/>
                  </a:lnTo>
                  <a:lnTo>
                    <a:pt x="65" y="222"/>
                  </a:lnTo>
                  <a:lnTo>
                    <a:pt x="55" y="212"/>
                  </a:lnTo>
                  <a:lnTo>
                    <a:pt x="53" y="199"/>
                  </a:lnTo>
                  <a:lnTo>
                    <a:pt x="55" y="186"/>
                  </a:lnTo>
                  <a:lnTo>
                    <a:pt x="65" y="177"/>
                  </a:lnTo>
                  <a:lnTo>
                    <a:pt x="78" y="173"/>
                  </a:lnTo>
                  <a:close/>
                  <a:moveTo>
                    <a:pt x="14" y="142"/>
                  </a:moveTo>
                  <a:lnTo>
                    <a:pt x="12" y="142"/>
                  </a:lnTo>
                  <a:lnTo>
                    <a:pt x="11" y="144"/>
                  </a:lnTo>
                  <a:lnTo>
                    <a:pt x="11" y="145"/>
                  </a:lnTo>
                  <a:lnTo>
                    <a:pt x="14" y="168"/>
                  </a:lnTo>
                  <a:lnTo>
                    <a:pt x="22" y="189"/>
                  </a:lnTo>
                  <a:lnTo>
                    <a:pt x="32" y="208"/>
                  </a:lnTo>
                  <a:lnTo>
                    <a:pt x="34" y="209"/>
                  </a:lnTo>
                  <a:lnTo>
                    <a:pt x="36" y="211"/>
                  </a:lnTo>
                  <a:lnTo>
                    <a:pt x="37" y="209"/>
                  </a:lnTo>
                  <a:lnTo>
                    <a:pt x="42" y="207"/>
                  </a:lnTo>
                  <a:lnTo>
                    <a:pt x="44" y="207"/>
                  </a:lnTo>
                  <a:lnTo>
                    <a:pt x="45" y="207"/>
                  </a:lnTo>
                  <a:lnTo>
                    <a:pt x="46" y="208"/>
                  </a:lnTo>
                  <a:lnTo>
                    <a:pt x="48" y="211"/>
                  </a:lnTo>
                  <a:lnTo>
                    <a:pt x="48" y="212"/>
                  </a:lnTo>
                  <a:lnTo>
                    <a:pt x="48" y="214"/>
                  </a:lnTo>
                  <a:lnTo>
                    <a:pt x="46" y="216"/>
                  </a:lnTo>
                  <a:lnTo>
                    <a:pt x="45" y="217"/>
                  </a:lnTo>
                  <a:lnTo>
                    <a:pt x="42" y="218"/>
                  </a:lnTo>
                  <a:lnTo>
                    <a:pt x="42" y="221"/>
                  </a:lnTo>
                  <a:lnTo>
                    <a:pt x="44" y="222"/>
                  </a:lnTo>
                  <a:lnTo>
                    <a:pt x="65" y="241"/>
                  </a:lnTo>
                  <a:lnTo>
                    <a:pt x="91" y="255"/>
                  </a:lnTo>
                  <a:lnTo>
                    <a:pt x="94" y="255"/>
                  </a:lnTo>
                  <a:lnTo>
                    <a:pt x="95" y="254"/>
                  </a:lnTo>
                  <a:lnTo>
                    <a:pt x="96" y="253"/>
                  </a:lnTo>
                  <a:lnTo>
                    <a:pt x="96" y="251"/>
                  </a:lnTo>
                  <a:lnTo>
                    <a:pt x="95" y="249"/>
                  </a:lnTo>
                  <a:lnTo>
                    <a:pt x="91" y="242"/>
                  </a:lnTo>
                  <a:lnTo>
                    <a:pt x="86" y="235"/>
                  </a:lnTo>
                  <a:lnTo>
                    <a:pt x="86" y="234"/>
                  </a:lnTo>
                  <a:lnTo>
                    <a:pt x="86" y="232"/>
                  </a:lnTo>
                  <a:lnTo>
                    <a:pt x="87" y="231"/>
                  </a:lnTo>
                  <a:lnTo>
                    <a:pt x="90" y="230"/>
                  </a:lnTo>
                  <a:lnTo>
                    <a:pt x="91" y="228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104" y="244"/>
                  </a:lnTo>
                  <a:lnTo>
                    <a:pt x="114" y="255"/>
                  </a:lnTo>
                  <a:lnTo>
                    <a:pt x="127" y="262"/>
                  </a:lnTo>
                  <a:lnTo>
                    <a:pt x="129" y="262"/>
                  </a:lnTo>
                  <a:lnTo>
                    <a:pt x="132" y="260"/>
                  </a:lnTo>
                  <a:lnTo>
                    <a:pt x="132" y="258"/>
                  </a:lnTo>
                  <a:lnTo>
                    <a:pt x="132" y="200"/>
                  </a:lnTo>
                  <a:lnTo>
                    <a:pt x="132" y="198"/>
                  </a:lnTo>
                  <a:lnTo>
                    <a:pt x="131" y="196"/>
                  </a:lnTo>
                  <a:lnTo>
                    <a:pt x="128" y="196"/>
                  </a:lnTo>
                  <a:lnTo>
                    <a:pt x="114" y="198"/>
                  </a:lnTo>
                  <a:lnTo>
                    <a:pt x="111" y="196"/>
                  </a:lnTo>
                  <a:lnTo>
                    <a:pt x="110" y="195"/>
                  </a:lnTo>
                  <a:lnTo>
                    <a:pt x="109" y="194"/>
                  </a:lnTo>
                  <a:lnTo>
                    <a:pt x="109" y="191"/>
                  </a:lnTo>
                  <a:lnTo>
                    <a:pt x="110" y="189"/>
                  </a:lnTo>
                  <a:lnTo>
                    <a:pt x="111" y="189"/>
                  </a:lnTo>
                  <a:lnTo>
                    <a:pt x="113" y="188"/>
                  </a:lnTo>
                  <a:lnTo>
                    <a:pt x="128" y="186"/>
                  </a:lnTo>
                  <a:lnTo>
                    <a:pt x="131" y="186"/>
                  </a:lnTo>
                  <a:lnTo>
                    <a:pt x="132" y="185"/>
                  </a:lnTo>
                  <a:lnTo>
                    <a:pt x="132" y="182"/>
                  </a:lnTo>
                  <a:lnTo>
                    <a:pt x="132" y="145"/>
                  </a:lnTo>
                  <a:lnTo>
                    <a:pt x="132" y="143"/>
                  </a:lnTo>
                  <a:lnTo>
                    <a:pt x="131" y="142"/>
                  </a:lnTo>
                  <a:lnTo>
                    <a:pt x="128" y="142"/>
                  </a:lnTo>
                  <a:lnTo>
                    <a:pt x="78" y="142"/>
                  </a:lnTo>
                  <a:lnTo>
                    <a:pt x="76" y="142"/>
                  </a:lnTo>
                  <a:lnTo>
                    <a:pt x="74" y="143"/>
                  </a:lnTo>
                  <a:lnTo>
                    <a:pt x="74" y="145"/>
                  </a:lnTo>
                  <a:lnTo>
                    <a:pt x="76" y="163"/>
                  </a:lnTo>
                  <a:lnTo>
                    <a:pt x="74" y="166"/>
                  </a:lnTo>
                  <a:lnTo>
                    <a:pt x="73" y="167"/>
                  </a:lnTo>
                  <a:lnTo>
                    <a:pt x="72" y="168"/>
                  </a:lnTo>
                  <a:lnTo>
                    <a:pt x="69" y="168"/>
                  </a:lnTo>
                  <a:lnTo>
                    <a:pt x="68" y="167"/>
                  </a:lnTo>
                  <a:lnTo>
                    <a:pt x="67" y="166"/>
                  </a:lnTo>
                  <a:lnTo>
                    <a:pt x="65" y="165"/>
                  </a:lnTo>
                  <a:lnTo>
                    <a:pt x="64" y="145"/>
                  </a:lnTo>
                  <a:lnTo>
                    <a:pt x="64" y="143"/>
                  </a:lnTo>
                  <a:lnTo>
                    <a:pt x="63" y="142"/>
                  </a:lnTo>
                  <a:lnTo>
                    <a:pt x="60" y="142"/>
                  </a:lnTo>
                  <a:lnTo>
                    <a:pt x="14" y="142"/>
                  </a:lnTo>
                  <a:close/>
                  <a:moveTo>
                    <a:pt x="205" y="111"/>
                  </a:moveTo>
                  <a:lnTo>
                    <a:pt x="217" y="115"/>
                  </a:lnTo>
                  <a:lnTo>
                    <a:pt x="226" y="124"/>
                  </a:lnTo>
                  <a:lnTo>
                    <a:pt x="230" y="136"/>
                  </a:lnTo>
                  <a:lnTo>
                    <a:pt x="226" y="149"/>
                  </a:lnTo>
                  <a:lnTo>
                    <a:pt x="217" y="159"/>
                  </a:lnTo>
                  <a:lnTo>
                    <a:pt x="205" y="162"/>
                  </a:lnTo>
                  <a:lnTo>
                    <a:pt x="192" y="159"/>
                  </a:lnTo>
                  <a:lnTo>
                    <a:pt x="183" y="149"/>
                  </a:lnTo>
                  <a:lnTo>
                    <a:pt x="179" y="136"/>
                  </a:lnTo>
                  <a:lnTo>
                    <a:pt x="183" y="124"/>
                  </a:lnTo>
                  <a:lnTo>
                    <a:pt x="192" y="115"/>
                  </a:lnTo>
                  <a:lnTo>
                    <a:pt x="205" y="111"/>
                  </a:lnTo>
                  <a:close/>
                  <a:moveTo>
                    <a:pt x="137" y="56"/>
                  </a:moveTo>
                  <a:lnTo>
                    <a:pt x="150" y="59"/>
                  </a:lnTo>
                  <a:lnTo>
                    <a:pt x="159" y="69"/>
                  </a:lnTo>
                  <a:lnTo>
                    <a:pt x="163" y="82"/>
                  </a:lnTo>
                  <a:lnTo>
                    <a:pt x="159" y="94"/>
                  </a:lnTo>
                  <a:lnTo>
                    <a:pt x="150" y="103"/>
                  </a:lnTo>
                  <a:lnTo>
                    <a:pt x="137" y="107"/>
                  </a:lnTo>
                  <a:lnTo>
                    <a:pt x="124" y="103"/>
                  </a:lnTo>
                  <a:lnTo>
                    <a:pt x="114" y="94"/>
                  </a:lnTo>
                  <a:lnTo>
                    <a:pt x="111" y="82"/>
                  </a:lnTo>
                  <a:lnTo>
                    <a:pt x="114" y="69"/>
                  </a:lnTo>
                  <a:lnTo>
                    <a:pt x="124" y="59"/>
                  </a:lnTo>
                  <a:lnTo>
                    <a:pt x="137" y="56"/>
                  </a:lnTo>
                  <a:close/>
                  <a:moveTo>
                    <a:pt x="35" y="29"/>
                  </a:moveTo>
                  <a:lnTo>
                    <a:pt x="48" y="33"/>
                  </a:lnTo>
                  <a:lnTo>
                    <a:pt x="57" y="42"/>
                  </a:lnTo>
                  <a:lnTo>
                    <a:pt x="60" y="55"/>
                  </a:lnTo>
                  <a:lnTo>
                    <a:pt x="57" y="67"/>
                  </a:lnTo>
                  <a:lnTo>
                    <a:pt x="48" y="76"/>
                  </a:lnTo>
                  <a:lnTo>
                    <a:pt x="35" y="80"/>
                  </a:lnTo>
                  <a:lnTo>
                    <a:pt x="22" y="76"/>
                  </a:lnTo>
                  <a:lnTo>
                    <a:pt x="13" y="67"/>
                  </a:lnTo>
                  <a:lnTo>
                    <a:pt x="9" y="55"/>
                  </a:lnTo>
                  <a:lnTo>
                    <a:pt x="13" y="42"/>
                  </a:lnTo>
                  <a:lnTo>
                    <a:pt x="22" y="33"/>
                  </a:lnTo>
                  <a:lnTo>
                    <a:pt x="35" y="29"/>
                  </a:lnTo>
                  <a:close/>
                  <a:moveTo>
                    <a:pt x="182" y="18"/>
                  </a:moveTo>
                  <a:lnTo>
                    <a:pt x="179" y="19"/>
                  </a:lnTo>
                  <a:lnTo>
                    <a:pt x="178" y="20"/>
                  </a:lnTo>
                  <a:lnTo>
                    <a:pt x="178" y="23"/>
                  </a:lnTo>
                  <a:lnTo>
                    <a:pt x="179" y="24"/>
                  </a:lnTo>
                  <a:lnTo>
                    <a:pt x="191" y="43"/>
                  </a:lnTo>
                  <a:lnTo>
                    <a:pt x="200" y="65"/>
                  </a:lnTo>
                  <a:lnTo>
                    <a:pt x="201" y="66"/>
                  </a:lnTo>
                  <a:lnTo>
                    <a:pt x="202" y="67"/>
                  </a:lnTo>
                  <a:lnTo>
                    <a:pt x="205" y="67"/>
                  </a:lnTo>
                  <a:lnTo>
                    <a:pt x="230" y="57"/>
                  </a:lnTo>
                  <a:lnTo>
                    <a:pt x="232" y="55"/>
                  </a:lnTo>
                  <a:lnTo>
                    <a:pt x="232" y="53"/>
                  </a:lnTo>
                  <a:lnTo>
                    <a:pt x="230" y="51"/>
                  </a:lnTo>
                  <a:lnTo>
                    <a:pt x="209" y="32"/>
                  </a:lnTo>
                  <a:lnTo>
                    <a:pt x="183" y="18"/>
                  </a:lnTo>
                  <a:lnTo>
                    <a:pt x="182" y="18"/>
                  </a:lnTo>
                  <a:close/>
                  <a:moveTo>
                    <a:pt x="137" y="0"/>
                  </a:moveTo>
                  <a:lnTo>
                    <a:pt x="164" y="2"/>
                  </a:lnTo>
                  <a:lnTo>
                    <a:pt x="189" y="10"/>
                  </a:lnTo>
                  <a:lnTo>
                    <a:pt x="212" y="23"/>
                  </a:lnTo>
                  <a:lnTo>
                    <a:pt x="233" y="39"/>
                  </a:lnTo>
                  <a:lnTo>
                    <a:pt x="249" y="59"/>
                  </a:lnTo>
                  <a:lnTo>
                    <a:pt x="262" y="83"/>
                  </a:lnTo>
                  <a:lnTo>
                    <a:pt x="271" y="108"/>
                  </a:lnTo>
                  <a:lnTo>
                    <a:pt x="274" y="136"/>
                  </a:lnTo>
                  <a:lnTo>
                    <a:pt x="271" y="163"/>
                  </a:lnTo>
                  <a:lnTo>
                    <a:pt x="263" y="188"/>
                  </a:lnTo>
                  <a:lnTo>
                    <a:pt x="263" y="189"/>
                  </a:lnTo>
                  <a:lnTo>
                    <a:pt x="262" y="190"/>
                  </a:lnTo>
                  <a:lnTo>
                    <a:pt x="260" y="190"/>
                  </a:lnTo>
                  <a:lnTo>
                    <a:pt x="257" y="189"/>
                  </a:lnTo>
                  <a:lnTo>
                    <a:pt x="254" y="186"/>
                  </a:lnTo>
                  <a:lnTo>
                    <a:pt x="254" y="184"/>
                  </a:lnTo>
                  <a:lnTo>
                    <a:pt x="261" y="166"/>
                  </a:lnTo>
                  <a:lnTo>
                    <a:pt x="263" y="145"/>
                  </a:lnTo>
                  <a:lnTo>
                    <a:pt x="263" y="144"/>
                  </a:lnTo>
                  <a:lnTo>
                    <a:pt x="262" y="142"/>
                  </a:lnTo>
                  <a:lnTo>
                    <a:pt x="260" y="142"/>
                  </a:lnTo>
                  <a:lnTo>
                    <a:pt x="240" y="142"/>
                  </a:lnTo>
                  <a:lnTo>
                    <a:pt x="239" y="142"/>
                  </a:lnTo>
                  <a:lnTo>
                    <a:pt x="238" y="140"/>
                  </a:lnTo>
                  <a:lnTo>
                    <a:pt x="237" y="139"/>
                  </a:lnTo>
                  <a:lnTo>
                    <a:pt x="237" y="136"/>
                  </a:lnTo>
                  <a:lnTo>
                    <a:pt x="237" y="135"/>
                  </a:lnTo>
                  <a:lnTo>
                    <a:pt x="238" y="133"/>
                  </a:lnTo>
                  <a:lnTo>
                    <a:pt x="239" y="133"/>
                  </a:lnTo>
                  <a:lnTo>
                    <a:pt x="240" y="131"/>
                  </a:lnTo>
                  <a:lnTo>
                    <a:pt x="260" y="131"/>
                  </a:lnTo>
                  <a:lnTo>
                    <a:pt x="262" y="131"/>
                  </a:lnTo>
                  <a:lnTo>
                    <a:pt x="263" y="130"/>
                  </a:lnTo>
                  <a:lnTo>
                    <a:pt x="263" y="127"/>
                  </a:lnTo>
                  <a:lnTo>
                    <a:pt x="261" y="105"/>
                  </a:lnTo>
                  <a:lnTo>
                    <a:pt x="253" y="84"/>
                  </a:lnTo>
                  <a:lnTo>
                    <a:pt x="242" y="65"/>
                  </a:lnTo>
                  <a:lnTo>
                    <a:pt x="240" y="64"/>
                  </a:lnTo>
                  <a:lnTo>
                    <a:pt x="239" y="64"/>
                  </a:lnTo>
                  <a:lnTo>
                    <a:pt x="237" y="64"/>
                  </a:lnTo>
                  <a:lnTo>
                    <a:pt x="223" y="71"/>
                  </a:lnTo>
                  <a:lnTo>
                    <a:pt x="206" y="76"/>
                  </a:lnTo>
                  <a:lnTo>
                    <a:pt x="205" y="78"/>
                  </a:lnTo>
                  <a:lnTo>
                    <a:pt x="203" y="79"/>
                  </a:lnTo>
                  <a:lnTo>
                    <a:pt x="203" y="82"/>
                  </a:lnTo>
                  <a:lnTo>
                    <a:pt x="206" y="90"/>
                  </a:lnTo>
                  <a:lnTo>
                    <a:pt x="207" y="101"/>
                  </a:lnTo>
                  <a:lnTo>
                    <a:pt x="207" y="102"/>
                  </a:lnTo>
                  <a:lnTo>
                    <a:pt x="206" y="103"/>
                  </a:lnTo>
                  <a:lnTo>
                    <a:pt x="205" y="105"/>
                  </a:lnTo>
                  <a:lnTo>
                    <a:pt x="203" y="105"/>
                  </a:lnTo>
                  <a:lnTo>
                    <a:pt x="201" y="105"/>
                  </a:lnTo>
                  <a:lnTo>
                    <a:pt x="198" y="103"/>
                  </a:lnTo>
                  <a:lnTo>
                    <a:pt x="198" y="102"/>
                  </a:lnTo>
                  <a:lnTo>
                    <a:pt x="194" y="84"/>
                  </a:lnTo>
                  <a:lnTo>
                    <a:pt x="193" y="82"/>
                  </a:lnTo>
                  <a:lnTo>
                    <a:pt x="192" y="82"/>
                  </a:lnTo>
                  <a:lnTo>
                    <a:pt x="191" y="82"/>
                  </a:lnTo>
                  <a:lnTo>
                    <a:pt x="173" y="84"/>
                  </a:lnTo>
                  <a:lnTo>
                    <a:pt x="171" y="84"/>
                  </a:lnTo>
                  <a:lnTo>
                    <a:pt x="170" y="83"/>
                  </a:lnTo>
                  <a:lnTo>
                    <a:pt x="169" y="82"/>
                  </a:lnTo>
                  <a:lnTo>
                    <a:pt x="169" y="79"/>
                  </a:lnTo>
                  <a:lnTo>
                    <a:pt x="169" y="78"/>
                  </a:lnTo>
                  <a:lnTo>
                    <a:pt x="170" y="75"/>
                  </a:lnTo>
                  <a:lnTo>
                    <a:pt x="171" y="74"/>
                  </a:lnTo>
                  <a:lnTo>
                    <a:pt x="187" y="71"/>
                  </a:lnTo>
                  <a:lnTo>
                    <a:pt x="189" y="71"/>
                  </a:lnTo>
                  <a:lnTo>
                    <a:pt x="189" y="69"/>
                  </a:lnTo>
                  <a:lnTo>
                    <a:pt x="189" y="66"/>
                  </a:lnTo>
                  <a:lnTo>
                    <a:pt x="184" y="53"/>
                  </a:lnTo>
                  <a:lnTo>
                    <a:pt x="178" y="41"/>
                  </a:lnTo>
                  <a:lnTo>
                    <a:pt x="169" y="28"/>
                  </a:lnTo>
                  <a:lnTo>
                    <a:pt x="159" y="18"/>
                  </a:lnTo>
                  <a:lnTo>
                    <a:pt x="147" y="11"/>
                  </a:lnTo>
                  <a:lnTo>
                    <a:pt x="145" y="11"/>
                  </a:lnTo>
                  <a:lnTo>
                    <a:pt x="142" y="13"/>
                  </a:lnTo>
                  <a:lnTo>
                    <a:pt x="142" y="15"/>
                  </a:lnTo>
                  <a:lnTo>
                    <a:pt x="142" y="46"/>
                  </a:lnTo>
                  <a:lnTo>
                    <a:pt x="142" y="47"/>
                  </a:lnTo>
                  <a:lnTo>
                    <a:pt x="141" y="48"/>
                  </a:lnTo>
                  <a:lnTo>
                    <a:pt x="140" y="50"/>
                  </a:lnTo>
                  <a:lnTo>
                    <a:pt x="137" y="50"/>
                  </a:lnTo>
                  <a:lnTo>
                    <a:pt x="136" y="50"/>
                  </a:lnTo>
                  <a:lnTo>
                    <a:pt x="133" y="48"/>
                  </a:lnTo>
                  <a:lnTo>
                    <a:pt x="133" y="47"/>
                  </a:lnTo>
                  <a:lnTo>
                    <a:pt x="132" y="46"/>
                  </a:lnTo>
                  <a:lnTo>
                    <a:pt x="132" y="15"/>
                  </a:lnTo>
                  <a:lnTo>
                    <a:pt x="132" y="13"/>
                  </a:lnTo>
                  <a:lnTo>
                    <a:pt x="129" y="11"/>
                  </a:lnTo>
                  <a:lnTo>
                    <a:pt x="127" y="11"/>
                  </a:lnTo>
                  <a:lnTo>
                    <a:pt x="115" y="18"/>
                  </a:lnTo>
                  <a:lnTo>
                    <a:pt x="105" y="28"/>
                  </a:lnTo>
                  <a:lnTo>
                    <a:pt x="96" y="41"/>
                  </a:lnTo>
                  <a:lnTo>
                    <a:pt x="90" y="53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6" y="71"/>
                  </a:lnTo>
                  <a:lnTo>
                    <a:pt x="87" y="71"/>
                  </a:lnTo>
                  <a:lnTo>
                    <a:pt x="101" y="74"/>
                  </a:lnTo>
                  <a:lnTo>
                    <a:pt x="104" y="75"/>
                  </a:lnTo>
                  <a:lnTo>
                    <a:pt x="104" y="78"/>
                  </a:lnTo>
                  <a:lnTo>
                    <a:pt x="105" y="79"/>
                  </a:lnTo>
                  <a:lnTo>
                    <a:pt x="104" y="82"/>
                  </a:lnTo>
                  <a:lnTo>
                    <a:pt x="104" y="83"/>
                  </a:lnTo>
                  <a:lnTo>
                    <a:pt x="101" y="84"/>
                  </a:lnTo>
                  <a:lnTo>
                    <a:pt x="100" y="84"/>
                  </a:lnTo>
                  <a:lnTo>
                    <a:pt x="85" y="82"/>
                  </a:lnTo>
                  <a:lnTo>
                    <a:pt x="82" y="82"/>
                  </a:lnTo>
                  <a:lnTo>
                    <a:pt x="81" y="82"/>
                  </a:lnTo>
                  <a:lnTo>
                    <a:pt x="80" y="84"/>
                  </a:lnTo>
                  <a:lnTo>
                    <a:pt x="76" y="105"/>
                  </a:lnTo>
                  <a:lnTo>
                    <a:pt x="74" y="127"/>
                  </a:lnTo>
                  <a:lnTo>
                    <a:pt x="74" y="130"/>
                  </a:lnTo>
                  <a:lnTo>
                    <a:pt x="76" y="131"/>
                  </a:lnTo>
                  <a:lnTo>
                    <a:pt x="78" y="131"/>
                  </a:lnTo>
                  <a:lnTo>
                    <a:pt x="128" y="131"/>
                  </a:lnTo>
                  <a:lnTo>
                    <a:pt x="131" y="131"/>
                  </a:lnTo>
                  <a:lnTo>
                    <a:pt x="132" y="130"/>
                  </a:lnTo>
                  <a:lnTo>
                    <a:pt x="132" y="127"/>
                  </a:lnTo>
                  <a:lnTo>
                    <a:pt x="132" y="117"/>
                  </a:lnTo>
                  <a:lnTo>
                    <a:pt x="133" y="116"/>
                  </a:lnTo>
                  <a:lnTo>
                    <a:pt x="133" y="115"/>
                  </a:lnTo>
                  <a:lnTo>
                    <a:pt x="136" y="113"/>
                  </a:lnTo>
                  <a:lnTo>
                    <a:pt x="137" y="113"/>
                  </a:lnTo>
                  <a:lnTo>
                    <a:pt x="140" y="113"/>
                  </a:lnTo>
                  <a:lnTo>
                    <a:pt x="141" y="115"/>
                  </a:lnTo>
                  <a:lnTo>
                    <a:pt x="142" y="116"/>
                  </a:lnTo>
                  <a:lnTo>
                    <a:pt x="142" y="117"/>
                  </a:lnTo>
                  <a:lnTo>
                    <a:pt x="142" y="127"/>
                  </a:lnTo>
                  <a:lnTo>
                    <a:pt x="142" y="130"/>
                  </a:lnTo>
                  <a:lnTo>
                    <a:pt x="143" y="131"/>
                  </a:lnTo>
                  <a:lnTo>
                    <a:pt x="146" y="131"/>
                  </a:lnTo>
                  <a:lnTo>
                    <a:pt x="169" y="131"/>
                  </a:lnTo>
                  <a:lnTo>
                    <a:pt x="170" y="133"/>
                  </a:lnTo>
                  <a:lnTo>
                    <a:pt x="171" y="133"/>
                  </a:lnTo>
                  <a:lnTo>
                    <a:pt x="173" y="135"/>
                  </a:lnTo>
                  <a:lnTo>
                    <a:pt x="173" y="136"/>
                  </a:lnTo>
                  <a:lnTo>
                    <a:pt x="173" y="139"/>
                  </a:lnTo>
                  <a:lnTo>
                    <a:pt x="171" y="140"/>
                  </a:lnTo>
                  <a:lnTo>
                    <a:pt x="170" y="142"/>
                  </a:lnTo>
                  <a:lnTo>
                    <a:pt x="169" y="142"/>
                  </a:lnTo>
                  <a:lnTo>
                    <a:pt x="146" y="142"/>
                  </a:lnTo>
                  <a:lnTo>
                    <a:pt x="143" y="142"/>
                  </a:lnTo>
                  <a:lnTo>
                    <a:pt x="142" y="143"/>
                  </a:lnTo>
                  <a:lnTo>
                    <a:pt x="142" y="145"/>
                  </a:lnTo>
                  <a:lnTo>
                    <a:pt x="142" y="182"/>
                  </a:lnTo>
                  <a:lnTo>
                    <a:pt x="142" y="185"/>
                  </a:lnTo>
                  <a:lnTo>
                    <a:pt x="143" y="186"/>
                  </a:lnTo>
                  <a:lnTo>
                    <a:pt x="146" y="186"/>
                  </a:lnTo>
                  <a:lnTo>
                    <a:pt x="169" y="189"/>
                  </a:lnTo>
                  <a:lnTo>
                    <a:pt x="191" y="193"/>
                  </a:lnTo>
                  <a:lnTo>
                    <a:pt x="192" y="193"/>
                  </a:lnTo>
                  <a:lnTo>
                    <a:pt x="193" y="191"/>
                  </a:lnTo>
                  <a:lnTo>
                    <a:pt x="194" y="189"/>
                  </a:lnTo>
                  <a:lnTo>
                    <a:pt x="198" y="172"/>
                  </a:lnTo>
                  <a:lnTo>
                    <a:pt x="198" y="170"/>
                  </a:lnTo>
                  <a:lnTo>
                    <a:pt x="201" y="170"/>
                  </a:lnTo>
                  <a:lnTo>
                    <a:pt x="202" y="168"/>
                  </a:lnTo>
                  <a:lnTo>
                    <a:pt x="205" y="170"/>
                  </a:lnTo>
                  <a:lnTo>
                    <a:pt x="206" y="170"/>
                  </a:lnTo>
                  <a:lnTo>
                    <a:pt x="207" y="172"/>
                  </a:lnTo>
                  <a:lnTo>
                    <a:pt x="207" y="173"/>
                  </a:lnTo>
                  <a:lnTo>
                    <a:pt x="206" y="182"/>
                  </a:lnTo>
                  <a:lnTo>
                    <a:pt x="203" y="191"/>
                  </a:lnTo>
                  <a:lnTo>
                    <a:pt x="203" y="194"/>
                  </a:lnTo>
                  <a:lnTo>
                    <a:pt x="205" y="195"/>
                  </a:lnTo>
                  <a:lnTo>
                    <a:pt x="206" y="196"/>
                  </a:lnTo>
                  <a:lnTo>
                    <a:pt x="209" y="198"/>
                  </a:lnTo>
                  <a:lnTo>
                    <a:pt x="211" y="198"/>
                  </a:lnTo>
                  <a:lnTo>
                    <a:pt x="212" y="200"/>
                  </a:lnTo>
                  <a:lnTo>
                    <a:pt x="212" y="202"/>
                  </a:lnTo>
                  <a:lnTo>
                    <a:pt x="212" y="204"/>
                  </a:lnTo>
                  <a:lnTo>
                    <a:pt x="211" y="205"/>
                  </a:lnTo>
                  <a:lnTo>
                    <a:pt x="209" y="207"/>
                  </a:lnTo>
                  <a:lnTo>
                    <a:pt x="207" y="207"/>
                  </a:lnTo>
                  <a:lnTo>
                    <a:pt x="205" y="205"/>
                  </a:lnTo>
                  <a:lnTo>
                    <a:pt x="202" y="205"/>
                  </a:lnTo>
                  <a:lnTo>
                    <a:pt x="201" y="207"/>
                  </a:lnTo>
                  <a:lnTo>
                    <a:pt x="200" y="208"/>
                  </a:lnTo>
                  <a:lnTo>
                    <a:pt x="191" y="230"/>
                  </a:lnTo>
                  <a:lnTo>
                    <a:pt x="179" y="249"/>
                  </a:lnTo>
                  <a:lnTo>
                    <a:pt x="178" y="251"/>
                  </a:lnTo>
                  <a:lnTo>
                    <a:pt x="178" y="253"/>
                  </a:lnTo>
                  <a:lnTo>
                    <a:pt x="179" y="254"/>
                  </a:lnTo>
                  <a:lnTo>
                    <a:pt x="182" y="255"/>
                  </a:lnTo>
                  <a:lnTo>
                    <a:pt x="183" y="255"/>
                  </a:lnTo>
                  <a:lnTo>
                    <a:pt x="198" y="248"/>
                  </a:lnTo>
                  <a:lnTo>
                    <a:pt x="212" y="239"/>
                  </a:lnTo>
                  <a:lnTo>
                    <a:pt x="215" y="237"/>
                  </a:lnTo>
                  <a:lnTo>
                    <a:pt x="217" y="239"/>
                  </a:lnTo>
                  <a:lnTo>
                    <a:pt x="219" y="240"/>
                  </a:lnTo>
                  <a:lnTo>
                    <a:pt x="220" y="241"/>
                  </a:lnTo>
                  <a:lnTo>
                    <a:pt x="220" y="244"/>
                  </a:lnTo>
                  <a:lnTo>
                    <a:pt x="220" y="245"/>
                  </a:lnTo>
                  <a:lnTo>
                    <a:pt x="219" y="246"/>
                  </a:lnTo>
                  <a:lnTo>
                    <a:pt x="194" y="260"/>
                  </a:lnTo>
                  <a:lnTo>
                    <a:pt x="166" y="271"/>
                  </a:lnTo>
                  <a:lnTo>
                    <a:pt x="137" y="273"/>
                  </a:lnTo>
                  <a:lnTo>
                    <a:pt x="106" y="269"/>
                  </a:lnTo>
                  <a:lnTo>
                    <a:pt x="77" y="259"/>
                  </a:lnTo>
                  <a:lnTo>
                    <a:pt x="51" y="244"/>
                  </a:lnTo>
                  <a:lnTo>
                    <a:pt x="31" y="222"/>
                  </a:lnTo>
                  <a:lnTo>
                    <a:pt x="14" y="196"/>
                  </a:lnTo>
                  <a:lnTo>
                    <a:pt x="4" y="168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12" y="83"/>
                  </a:lnTo>
                  <a:lnTo>
                    <a:pt x="12" y="82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18" y="83"/>
                  </a:lnTo>
                  <a:lnTo>
                    <a:pt x="21" y="84"/>
                  </a:lnTo>
                  <a:lnTo>
                    <a:pt x="19" y="88"/>
                  </a:lnTo>
                  <a:lnTo>
                    <a:pt x="13" y="107"/>
                  </a:lnTo>
                  <a:lnTo>
                    <a:pt x="11" y="127"/>
                  </a:lnTo>
                  <a:lnTo>
                    <a:pt x="11" y="130"/>
                  </a:lnTo>
                  <a:lnTo>
                    <a:pt x="12" y="131"/>
                  </a:lnTo>
                  <a:lnTo>
                    <a:pt x="14" y="131"/>
                  </a:lnTo>
                  <a:lnTo>
                    <a:pt x="60" y="131"/>
                  </a:lnTo>
                  <a:lnTo>
                    <a:pt x="63" y="131"/>
                  </a:lnTo>
                  <a:lnTo>
                    <a:pt x="64" y="130"/>
                  </a:lnTo>
                  <a:lnTo>
                    <a:pt x="64" y="127"/>
                  </a:lnTo>
                  <a:lnTo>
                    <a:pt x="67" y="103"/>
                  </a:lnTo>
                  <a:lnTo>
                    <a:pt x="71" y="82"/>
                  </a:lnTo>
                  <a:lnTo>
                    <a:pt x="71" y="79"/>
                  </a:lnTo>
                  <a:lnTo>
                    <a:pt x="69" y="78"/>
                  </a:lnTo>
                  <a:lnTo>
                    <a:pt x="68" y="76"/>
                  </a:lnTo>
                  <a:lnTo>
                    <a:pt x="65" y="76"/>
                  </a:lnTo>
                  <a:lnTo>
                    <a:pt x="64" y="75"/>
                  </a:lnTo>
                  <a:lnTo>
                    <a:pt x="63" y="74"/>
                  </a:lnTo>
                  <a:lnTo>
                    <a:pt x="63" y="71"/>
                  </a:lnTo>
                  <a:lnTo>
                    <a:pt x="63" y="70"/>
                  </a:lnTo>
                  <a:lnTo>
                    <a:pt x="64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2" y="67"/>
                  </a:lnTo>
                  <a:lnTo>
                    <a:pt x="74" y="66"/>
                  </a:lnTo>
                  <a:lnTo>
                    <a:pt x="76" y="65"/>
                  </a:lnTo>
                  <a:lnTo>
                    <a:pt x="83" y="43"/>
                  </a:lnTo>
                  <a:lnTo>
                    <a:pt x="95" y="24"/>
                  </a:lnTo>
                  <a:lnTo>
                    <a:pt x="96" y="23"/>
                  </a:lnTo>
                  <a:lnTo>
                    <a:pt x="96" y="20"/>
                  </a:lnTo>
                  <a:lnTo>
                    <a:pt x="95" y="19"/>
                  </a:lnTo>
                  <a:lnTo>
                    <a:pt x="94" y="18"/>
                  </a:lnTo>
                  <a:lnTo>
                    <a:pt x="91" y="18"/>
                  </a:lnTo>
                  <a:lnTo>
                    <a:pt x="77" y="25"/>
                  </a:lnTo>
                  <a:lnTo>
                    <a:pt x="63" y="33"/>
                  </a:lnTo>
                  <a:lnTo>
                    <a:pt x="62" y="34"/>
                  </a:lnTo>
                  <a:lnTo>
                    <a:pt x="60" y="34"/>
                  </a:lnTo>
                  <a:lnTo>
                    <a:pt x="58" y="33"/>
                  </a:lnTo>
                  <a:lnTo>
                    <a:pt x="58" y="32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82" y="11"/>
                  </a:lnTo>
                  <a:lnTo>
                    <a:pt x="109" y="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35" name="组 35"/>
          <p:cNvGrpSpPr/>
          <p:nvPr/>
        </p:nvGrpSpPr>
        <p:grpSpPr>
          <a:xfrm>
            <a:off x="657890" y="4478473"/>
            <a:ext cx="635599" cy="635599"/>
            <a:chOff x="6379006" y="1697368"/>
            <a:chExt cx="2007124" cy="2007124"/>
          </a:xfrm>
        </p:grpSpPr>
        <p:grpSp>
          <p:nvGrpSpPr>
            <p:cNvPr id="36" name="组 7"/>
            <p:cNvGrpSpPr/>
            <p:nvPr/>
          </p:nvGrpSpPr>
          <p:grpSpPr>
            <a:xfrm>
              <a:off x="6379006" y="1697368"/>
              <a:ext cx="2007124" cy="2007124"/>
              <a:chOff x="6379006" y="1580137"/>
              <a:chExt cx="2007124" cy="2007124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6379006" y="1580137"/>
                <a:ext cx="2007124" cy="2007124"/>
              </a:xfrm>
              <a:prstGeom prst="ellipse">
                <a:avLst/>
              </a:prstGeom>
              <a:solidFill>
                <a:srgbClr val="71CAE0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457178" y="1658309"/>
                <a:ext cx="1850780" cy="18507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7" name="Freeform 463"/>
            <p:cNvSpPr>
              <a:spLocks noEditPoints="1"/>
            </p:cNvSpPr>
            <p:nvPr/>
          </p:nvSpPr>
          <p:spPr bwMode="auto">
            <a:xfrm>
              <a:off x="6920141" y="2443420"/>
              <a:ext cx="949391" cy="538766"/>
            </a:xfrm>
            <a:custGeom>
              <a:avLst/>
              <a:gdLst>
                <a:gd name="T0" fmla="*/ 250 w 326"/>
                <a:gd name="T1" fmla="*/ 94 h 185"/>
                <a:gd name="T2" fmla="*/ 253 w 326"/>
                <a:gd name="T3" fmla="*/ 98 h 185"/>
                <a:gd name="T4" fmla="*/ 249 w 326"/>
                <a:gd name="T5" fmla="*/ 148 h 185"/>
                <a:gd name="T6" fmla="*/ 225 w 326"/>
                <a:gd name="T7" fmla="*/ 163 h 185"/>
                <a:gd name="T8" fmla="*/ 185 w 326"/>
                <a:gd name="T9" fmla="*/ 171 h 185"/>
                <a:gd name="T10" fmla="*/ 142 w 326"/>
                <a:gd name="T11" fmla="*/ 171 h 185"/>
                <a:gd name="T12" fmla="*/ 102 w 326"/>
                <a:gd name="T13" fmla="*/ 163 h 185"/>
                <a:gd name="T14" fmla="*/ 78 w 326"/>
                <a:gd name="T15" fmla="*/ 148 h 185"/>
                <a:gd name="T16" fmla="*/ 74 w 326"/>
                <a:gd name="T17" fmla="*/ 99 h 185"/>
                <a:gd name="T18" fmla="*/ 76 w 326"/>
                <a:gd name="T19" fmla="*/ 94 h 185"/>
                <a:gd name="T20" fmla="*/ 82 w 326"/>
                <a:gd name="T21" fmla="*/ 94 h 185"/>
                <a:gd name="T22" fmla="*/ 163 w 326"/>
                <a:gd name="T23" fmla="*/ 126 h 185"/>
                <a:gd name="T24" fmla="*/ 245 w 326"/>
                <a:gd name="T25" fmla="*/ 93 h 185"/>
                <a:gd name="T26" fmla="*/ 163 w 326"/>
                <a:gd name="T27" fmla="*/ 0 h 185"/>
                <a:gd name="T28" fmla="*/ 322 w 326"/>
                <a:gd name="T29" fmla="*/ 46 h 185"/>
                <a:gd name="T30" fmla="*/ 326 w 326"/>
                <a:gd name="T31" fmla="*/ 50 h 185"/>
                <a:gd name="T32" fmla="*/ 324 w 326"/>
                <a:gd name="T33" fmla="*/ 53 h 185"/>
                <a:gd name="T34" fmla="*/ 168 w 326"/>
                <a:gd name="T35" fmla="*/ 120 h 185"/>
                <a:gd name="T36" fmla="*/ 157 w 326"/>
                <a:gd name="T37" fmla="*/ 120 h 185"/>
                <a:gd name="T38" fmla="*/ 42 w 326"/>
                <a:gd name="T39" fmla="*/ 72 h 185"/>
                <a:gd name="T40" fmla="*/ 39 w 326"/>
                <a:gd name="T41" fmla="*/ 75 h 185"/>
                <a:gd name="T42" fmla="*/ 39 w 326"/>
                <a:gd name="T43" fmla="*/ 110 h 185"/>
                <a:gd name="T44" fmla="*/ 42 w 326"/>
                <a:gd name="T45" fmla="*/ 110 h 185"/>
                <a:gd name="T46" fmla="*/ 45 w 326"/>
                <a:gd name="T47" fmla="*/ 110 h 185"/>
                <a:gd name="T48" fmla="*/ 46 w 326"/>
                <a:gd name="T49" fmla="*/ 112 h 185"/>
                <a:gd name="T50" fmla="*/ 46 w 326"/>
                <a:gd name="T51" fmla="*/ 116 h 185"/>
                <a:gd name="T52" fmla="*/ 45 w 326"/>
                <a:gd name="T53" fmla="*/ 122 h 185"/>
                <a:gd name="T54" fmla="*/ 46 w 326"/>
                <a:gd name="T55" fmla="*/ 124 h 185"/>
                <a:gd name="T56" fmla="*/ 46 w 326"/>
                <a:gd name="T57" fmla="*/ 126 h 185"/>
                <a:gd name="T58" fmla="*/ 45 w 326"/>
                <a:gd name="T59" fmla="*/ 127 h 185"/>
                <a:gd name="T60" fmla="*/ 52 w 326"/>
                <a:gd name="T61" fmla="*/ 149 h 185"/>
                <a:gd name="T62" fmla="*/ 50 w 326"/>
                <a:gd name="T63" fmla="*/ 171 h 185"/>
                <a:gd name="T64" fmla="*/ 42 w 326"/>
                <a:gd name="T65" fmla="*/ 181 h 185"/>
                <a:gd name="T66" fmla="*/ 42 w 326"/>
                <a:gd name="T67" fmla="*/ 175 h 185"/>
                <a:gd name="T68" fmla="*/ 42 w 326"/>
                <a:gd name="T69" fmla="*/ 171 h 185"/>
                <a:gd name="T70" fmla="*/ 41 w 326"/>
                <a:gd name="T71" fmla="*/ 172 h 185"/>
                <a:gd name="T72" fmla="*/ 39 w 326"/>
                <a:gd name="T73" fmla="*/ 179 h 185"/>
                <a:gd name="T74" fmla="*/ 36 w 326"/>
                <a:gd name="T75" fmla="*/ 185 h 185"/>
                <a:gd name="T76" fmla="*/ 34 w 326"/>
                <a:gd name="T77" fmla="*/ 185 h 185"/>
                <a:gd name="T78" fmla="*/ 33 w 326"/>
                <a:gd name="T79" fmla="*/ 170 h 185"/>
                <a:gd name="T80" fmla="*/ 32 w 326"/>
                <a:gd name="T81" fmla="*/ 167 h 185"/>
                <a:gd name="T82" fmla="*/ 32 w 326"/>
                <a:gd name="T83" fmla="*/ 171 h 185"/>
                <a:gd name="T84" fmla="*/ 30 w 326"/>
                <a:gd name="T85" fmla="*/ 179 h 185"/>
                <a:gd name="T86" fmla="*/ 30 w 326"/>
                <a:gd name="T87" fmla="*/ 179 h 185"/>
                <a:gd name="T88" fmla="*/ 29 w 326"/>
                <a:gd name="T89" fmla="*/ 172 h 185"/>
                <a:gd name="T90" fmla="*/ 28 w 326"/>
                <a:gd name="T91" fmla="*/ 172 h 185"/>
                <a:gd name="T92" fmla="*/ 28 w 326"/>
                <a:gd name="T93" fmla="*/ 180 h 185"/>
                <a:gd name="T94" fmla="*/ 28 w 326"/>
                <a:gd name="T95" fmla="*/ 181 h 185"/>
                <a:gd name="T96" fmla="*/ 16 w 326"/>
                <a:gd name="T97" fmla="*/ 157 h 185"/>
                <a:gd name="T98" fmla="*/ 25 w 326"/>
                <a:gd name="T99" fmla="*/ 127 h 185"/>
                <a:gd name="T100" fmla="*/ 24 w 326"/>
                <a:gd name="T101" fmla="*/ 126 h 185"/>
                <a:gd name="T102" fmla="*/ 24 w 326"/>
                <a:gd name="T103" fmla="*/ 122 h 185"/>
                <a:gd name="T104" fmla="*/ 27 w 326"/>
                <a:gd name="T105" fmla="*/ 121 h 185"/>
                <a:gd name="T106" fmla="*/ 25 w 326"/>
                <a:gd name="T107" fmla="*/ 116 h 185"/>
                <a:gd name="T108" fmla="*/ 25 w 326"/>
                <a:gd name="T109" fmla="*/ 112 h 185"/>
                <a:gd name="T110" fmla="*/ 28 w 326"/>
                <a:gd name="T111" fmla="*/ 108 h 185"/>
                <a:gd name="T112" fmla="*/ 30 w 326"/>
                <a:gd name="T113" fmla="*/ 110 h 185"/>
                <a:gd name="T114" fmla="*/ 33 w 326"/>
                <a:gd name="T115" fmla="*/ 108 h 185"/>
                <a:gd name="T116" fmla="*/ 32 w 326"/>
                <a:gd name="T117" fmla="*/ 67 h 185"/>
                <a:gd name="T118" fmla="*/ 2 w 326"/>
                <a:gd name="T119" fmla="*/ 55 h 185"/>
                <a:gd name="T120" fmla="*/ 0 w 326"/>
                <a:gd name="T121" fmla="*/ 52 h 185"/>
                <a:gd name="T122" fmla="*/ 1 w 326"/>
                <a:gd name="T123" fmla="*/ 47 h 185"/>
                <a:gd name="T124" fmla="*/ 159 w 326"/>
                <a:gd name="T12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6" h="185">
                  <a:moveTo>
                    <a:pt x="248" y="93"/>
                  </a:moveTo>
                  <a:lnTo>
                    <a:pt x="250" y="94"/>
                  </a:lnTo>
                  <a:lnTo>
                    <a:pt x="251" y="95"/>
                  </a:lnTo>
                  <a:lnTo>
                    <a:pt x="253" y="98"/>
                  </a:lnTo>
                  <a:lnTo>
                    <a:pt x="253" y="138"/>
                  </a:lnTo>
                  <a:lnTo>
                    <a:pt x="249" y="148"/>
                  </a:lnTo>
                  <a:lnTo>
                    <a:pt x="239" y="157"/>
                  </a:lnTo>
                  <a:lnTo>
                    <a:pt x="225" y="163"/>
                  </a:lnTo>
                  <a:lnTo>
                    <a:pt x="207" y="168"/>
                  </a:lnTo>
                  <a:lnTo>
                    <a:pt x="185" y="171"/>
                  </a:lnTo>
                  <a:lnTo>
                    <a:pt x="163" y="172"/>
                  </a:lnTo>
                  <a:lnTo>
                    <a:pt x="142" y="171"/>
                  </a:lnTo>
                  <a:lnTo>
                    <a:pt x="120" y="168"/>
                  </a:lnTo>
                  <a:lnTo>
                    <a:pt x="102" y="163"/>
                  </a:lnTo>
                  <a:lnTo>
                    <a:pt x="87" y="157"/>
                  </a:lnTo>
                  <a:lnTo>
                    <a:pt x="78" y="148"/>
                  </a:lnTo>
                  <a:lnTo>
                    <a:pt x="74" y="138"/>
                  </a:lnTo>
                  <a:lnTo>
                    <a:pt x="74" y="99"/>
                  </a:lnTo>
                  <a:lnTo>
                    <a:pt x="75" y="97"/>
                  </a:lnTo>
                  <a:lnTo>
                    <a:pt x="76" y="94"/>
                  </a:lnTo>
                  <a:lnTo>
                    <a:pt x="79" y="93"/>
                  </a:lnTo>
                  <a:lnTo>
                    <a:pt x="82" y="94"/>
                  </a:lnTo>
                  <a:lnTo>
                    <a:pt x="158" y="125"/>
                  </a:lnTo>
                  <a:lnTo>
                    <a:pt x="163" y="126"/>
                  </a:lnTo>
                  <a:lnTo>
                    <a:pt x="168" y="125"/>
                  </a:lnTo>
                  <a:lnTo>
                    <a:pt x="245" y="93"/>
                  </a:lnTo>
                  <a:lnTo>
                    <a:pt x="248" y="93"/>
                  </a:lnTo>
                  <a:close/>
                  <a:moveTo>
                    <a:pt x="163" y="0"/>
                  </a:moveTo>
                  <a:lnTo>
                    <a:pt x="167" y="0"/>
                  </a:lnTo>
                  <a:lnTo>
                    <a:pt x="322" y="46"/>
                  </a:lnTo>
                  <a:lnTo>
                    <a:pt x="324" y="47"/>
                  </a:lnTo>
                  <a:lnTo>
                    <a:pt x="326" y="50"/>
                  </a:lnTo>
                  <a:lnTo>
                    <a:pt x="326" y="52"/>
                  </a:lnTo>
                  <a:lnTo>
                    <a:pt x="324" y="53"/>
                  </a:lnTo>
                  <a:lnTo>
                    <a:pt x="323" y="55"/>
                  </a:lnTo>
                  <a:lnTo>
                    <a:pt x="168" y="120"/>
                  </a:lnTo>
                  <a:lnTo>
                    <a:pt x="163" y="121"/>
                  </a:lnTo>
                  <a:lnTo>
                    <a:pt x="157" y="120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110"/>
                  </a:lnTo>
                  <a:lnTo>
                    <a:pt x="39" y="110"/>
                  </a:lnTo>
                  <a:lnTo>
                    <a:pt x="41" y="111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6" y="112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20"/>
                  </a:lnTo>
                  <a:lnTo>
                    <a:pt x="45" y="122"/>
                  </a:lnTo>
                  <a:lnTo>
                    <a:pt x="45" y="124"/>
                  </a:lnTo>
                  <a:lnTo>
                    <a:pt x="46" y="124"/>
                  </a:lnTo>
                  <a:lnTo>
                    <a:pt x="47" y="125"/>
                  </a:lnTo>
                  <a:lnTo>
                    <a:pt x="46" y="126"/>
                  </a:lnTo>
                  <a:lnTo>
                    <a:pt x="45" y="127"/>
                  </a:lnTo>
                  <a:lnTo>
                    <a:pt x="45" y="127"/>
                  </a:lnTo>
                  <a:lnTo>
                    <a:pt x="50" y="138"/>
                  </a:lnTo>
                  <a:lnTo>
                    <a:pt x="52" y="149"/>
                  </a:lnTo>
                  <a:lnTo>
                    <a:pt x="52" y="161"/>
                  </a:lnTo>
                  <a:lnTo>
                    <a:pt x="50" y="171"/>
                  </a:lnTo>
                  <a:lnTo>
                    <a:pt x="42" y="180"/>
                  </a:lnTo>
                  <a:lnTo>
                    <a:pt x="42" y="181"/>
                  </a:lnTo>
                  <a:lnTo>
                    <a:pt x="42" y="180"/>
                  </a:lnTo>
                  <a:lnTo>
                    <a:pt x="42" y="175"/>
                  </a:lnTo>
                  <a:lnTo>
                    <a:pt x="42" y="172"/>
                  </a:lnTo>
                  <a:lnTo>
                    <a:pt x="42" y="171"/>
                  </a:lnTo>
                  <a:lnTo>
                    <a:pt x="42" y="171"/>
                  </a:lnTo>
                  <a:lnTo>
                    <a:pt x="41" y="172"/>
                  </a:lnTo>
                  <a:lnTo>
                    <a:pt x="41" y="175"/>
                  </a:lnTo>
                  <a:lnTo>
                    <a:pt x="39" y="179"/>
                  </a:lnTo>
                  <a:lnTo>
                    <a:pt x="37" y="182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3" y="173"/>
                  </a:lnTo>
                  <a:lnTo>
                    <a:pt x="33" y="170"/>
                  </a:lnTo>
                  <a:lnTo>
                    <a:pt x="33" y="168"/>
                  </a:lnTo>
                  <a:lnTo>
                    <a:pt x="32" y="167"/>
                  </a:lnTo>
                  <a:lnTo>
                    <a:pt x="32" y="168"/>
                  </a:lnTo>
                  <a:lnTo>
                    <a:pt x="32" y="171"/>
                  </a:lnTo>
                  <a:lnTo>
                    <a:pt x="32" y="179"/>
                  </a:lnTo>
                  <a:lnTo>
                    <a:pt x="30" y="179"/>
                  </a:lnTo>
                  <a:lnTo>
                    <a:pt x="30" y="180"/>
                  </a:lnTo>
                  <a:lnTo>
                    <a:pt x="30" y="179"/>
                  </a:lnTo>
                  <a:lnTo>
                    <a:pt x="29" y="175"/>
                  </a:lnTo>
                  <a:lnTo>
                    <a:pt x="29" y="172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8" y="175"/>
                  </a:lnTo>
                  <a:lnTo>
                    <a:pt x="28" y="180"/>
                  </a:lnTo>
                  <a:lnTo>
                    <a:pt x="28" y="181"/>
                  </a:lnTo>
                  <a:lnTo>
                    <a:pt x="28" y="181"/>
                  </a:lnTo>
                  <a:lnTo>
                    <a:pt x="19" y="170"/>
                  </a:lnTo>
                  <a:lnTo>
                    <a:pt x="16" y="157"/>
                  </a:lnTo>
                  <a:lnTo>
                    <a:pt x="19" y="141"/>
                  </a:lnTo>
                  <a:lnTo>
                    <a:pt x="25" y="127"/>
                  </a:lnTo>
                  <a:lnTo>
                    <a:pt x="25" y="126"/>
                  </a:lnTo>
                  <a:lnTo>
                    <a:pt x="24" y="126"/>
                  </a:lnTo>
                  <a:lnTo>
                    <a:pt x="24" y="124"/>
                  </a:lnTo>
                  <a:lnTo>
                    <a:pt x="24" y="122"/>
                  </a:lnTo>
                  <a:lnTo>
                    <a:pt x="25" y="122"/>
                  </a:lnTo>
                  <a:lnTo>
                    <a:pt x="27" y="121"/>
                  </a:lnTo>
                  <a:lnTo>
                    <a:pt x="25" y="118"/>
                  </a:lnTo>
                  <a:lnTo>
                    <a:pt x="25" y="116"/>
                  </a:lnTo>
                  <a:lnTo>
                    <a:pt x="25" y="113"/>
                  </a:lnTo>
                  <a:lnTo>
                    <a:pt x="25" y="112"/>
                  </a:lnTo>
                  <a:lnTo>
                    <a:pt x="27" y="110"/>
                  </a:lnTo>
                  <a:lnTo>
                    <a:pt x="28" y="108"/>
                  </a:lnTo>
                  <a:lnTo>
                    <a:pt x="30" y="108"/>
                  </a:lnTo>
                  <a:lnTo>
                    <a:pt x="30" y="110"/>
                  </a:lnTo>
                  <a:lnTo>
                    <a:pt x="32" y="108"/>
                  </a:lnTo>
                  <a:lnTo>
                    <a:pt x="33" y="108"/>
                  </a:lnTo>
                  <a:lnTo>
                    <a:pt x="33" y="70"/>
                  </a:lnTo>
                  <a:lnTo>
                    <a:pt x="32" y="67"/>
                  </a:lnTo>
                  <a:lnTo>
                    <a:pt x="30" y="66"/>
                  </a:lnTo>
                  <a:lnTo>
                    <a:pt x="2" y="55"/>
                  </a:lnTo>
                  <a:lnTo>
                    <a:pt x="1" y="53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4" y="46"/>
                  </a:lnTo>
                  <a:lnTo>
                    <a:pt x="159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0" name="组 2"/>
          <p:cNvGrpSpPr/>
          <p:nvPr/>
        </p:nvGrpSpPr>
        <p:grpSpPr>
          <a:xfrm>
            <a:off x="657890" y="2867535"/>
            <a:ext cx="635599" cy="635599"/>
            <a:chOff x="1140890" y="1697368"/>
            <a:chExt cx="2007124" cy="2007124"/>
          </a:xfrm>
        </p:grpSpPr>
        <p:grpSp>
          <p:nvGrpSpPr>
            <p:cNvPr id="41" name="组 3"/>
            <p:cNvGrpSpPr/>
            <p:nvPr/>
          </p:nvGrpSpPr>
          <p:grpSpPr>
            <a:xfrm>
              <a:off x="1140890" y="1697368"/>
              <a:ext cx="2007124" cy="2007124"/>
              <a:chOff x="1140890" y="1580137"/>
              <a:chExt cx="2007124" cy="200712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1140890" y="1580137"/>
                <a:ext cx="2007124" cy="2007124"/>
              </a:xfrm>
              <a:prstGeom prst="ellipse">
                <a:avLst/>
              </a:prstGeom>
              <a:solidFill>
                <a:srgbClr val="F177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219062" y="1658309"/>
                <a:ext cx="1850780" cy="18507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2" name="Freeform 345"/>
            <p:cNvSpPr>
              <a:spLocks noEditPoints="1"/>
            </p:cNvSpPr>
            <p:nvPr/>
          </p:nvSpPr>
          <p:spPr bwMode="auto">
            <a:xfrm>
              <a:off x="1895091" y="2265114"/>
              <a:ext cx="567886" cy="803779"/>
            </a:xfrm>
            <a:custGeom>
              <a:avLst/>
              <a:gdLst>
                <a:gd name="T0" fmla="*/ 190 w 195"/>
                <a:gd name="T1" fmla="*/ 163 h 276"/>
                <a:gd name="T2" fmla="*/ 195 w 195"/>
                <a:gd name="T3" fmla="*/ 174 h 276"/>
                <a:gd name="T4" fmla="*/ 192 w 195"/>
                <a:gd name="T5" fmla="*/ 180 h 276"/>
                <a:gd name="T6" fmla="*/ 105 w 195"/>
                <a:gd name="T7" fmla="*/ 212 h 276"/>
                <a:gd name="T8" fmla="*/ 98 w 195"/>
                <a:gd name="T9" fmla="*/ 202 h 276"/>
                <a:gd name="T10" fmla="*/ 101 w 195"/>
                <a:gd name="T11" fmla="*/ 195 h 276"/>
                <a:gd name="T12" fmla="*/ 187 w 195"/>
                <a:gd name="T13" fmla="*/ 160 h 276"/>
                <a:gd name="T14" fmla="*/ 20 w 195"/>
                <a:gd name="T15" fmla="*/ 147 h 276"/>
                <a:gd name="T16" fmla="*/ 15 w 195"/>
                <a:gd name="T17" fmla="*/ 157 h 276"/>
                <a:gd name="T18" fmla="*/ 20 w 195"/>
                <a:gd name="T19" fmla="*/ 168 h 276"/>
                <a:gd name="T20" fmla="*/ 32 w 195"/>
                <a:gd name="T21" fmla="*/ 169 h 276"/>
                <a:gd name="T22" fmla="*/ 40 w 195"/>
                <a:gd name="T23" fmla="*/ 161 h 276"/>
                <a:gd name="T24" fmla="*/ 37 w 195"/>
                <a:gd name="T25" fmla="*/ 150 h 276"/>
                <a:gd name="T26" fmla="*/ 27 w 195"/>
                <a:gd name="T27" fmla="*/ 145 h 276"/>
                <a:gd name="T28" fmla="*/ 102 w 195"/>
                <a:gd name="T29" fmla="*/ 2 h 276"/>
                <a:gd name="T30" fmla="*/ 105 w 195"/>
                <a:gd name="T31" fmla="*/ 12 h 276"/>
                <a:gd name="T32" fmla="*/ 100 w 195"/>
                <a:gd name="T33" fmla="*/ 14 h 276"/>
                <a:gd name="T34" fmla="*/ 151 w 195"/>
                <a:gd name="T35" fmla="*/ 146 h 276"/>
                <a:gd name="T36" fmla="*/ 148 w 195"/>
                <a:gd name="T37" fmla="*/ 149 h 276"/>
                <a:gd name="T38" fmla="*/ 147 w 195"/>
                <a:gd name="T39" fmla="*/ 151 h 276"/>
                <a:gd name="T40" fmla="*/ 148 w 195"/>
                <a:gd name="T41" fmla="*/ 160 h 276"/>
                <a:gd name="T42" fmla="*/ 144 w 195"/>
                <a:gd name="T43" fmla="*/ 166 h 276"/>
                <a:gd name="T44" fmla="*/ 129 w 195"/>
                <a:gd name="T45" fmla="*/ 169 h 276"/>
                <a:gd name="T46" fmla="*/ 124 w 195"/>
                <a:gd name="T47" fmla="*/ 161 h 276"/>
                <a:gd name="T48" fmla="*/ 120 w 195"/>
                <a:gd name="T49" fmla="*/ 160 h 276"/>
                <a:gd name="T50" fmla="*/ 118 w 195"/>
                <a:gd name="T51" fmla="*/ 160 h 276"/>
                <a:gd name="T52" fmla="*/ 91 w 195"/>
                <a:gd name="T53" fmla="*/ 97 h 276"/>
                <a:gd name="T54" fmla="*/ 84 w 195"/>
                <a:gd name="T55" fmla="*/ 97 h 276"/>
                <a:gd name="T56" fmla="*/ 52 w 195"/>
                <a:gd name="T57" fmla="*/ 136 h 276"/>
                <a:gd name="T58" fmla="*/ 55 w 195"/>
                <a:gd name="T59" fmla="*/ 151 h 276"/>
                <a:gd name="T60" fmla="*/ 52 w 195"/>
                <a:gd name="T61" fmla="*/ 170 h 276"/>
                <a:gd name="T62" fmla="*/ 46 w 195"/>
                <a:gd name="T63" fmla="*/ 180 h 276"/>
                <a:gd name="T64" fmla="*/ 59 w 195"/>
                <a:gd name="T65" fmla="*/ 216 h 276"/>
                <a:gd name="T66" fmla="*/ 87 w 195"/>
                <a:gd name="T67" fmla="*/ 243 h 276"/>
                <a:gd name="T68" fmla="*/ 185 w 195"/>
                <a:gd name="T69" fmla="*/ 244 h 276"/>
                <a:gd name="T70" fmla="*/ 193 w 195"/>
                <a:gd name="T71" fmla="*/ 256 h 276"/>
                <a:gd name="T72" fmla="*/ 189 w 195"/>
                <a:gd name="T73" fmla="*/ 274 h 276"/>
                <a:gd name="T74" fmla="*/ 22 w 195"/>
                <a:gd name="T75" fmla="*/ 276 h 276"/>
                <a:gd name="T76" fmla="*/ 12 w 195"/>
                <a:gd name="T77" fmla="*/ 270 h 276"/>
                <a:gd name="T78" fmla="*/ 12 w 195"/>
                <a:gd name="T79" fmla="*/ 251 h 276"/>
                <a:gd name="T80" fmla="*/ 22 w 195"/>
                <a:gd name="T81" fmla="*/ 244 h 276"/>
                <a:gd name="T82" fmla="*/ 29 w 195"/>
                <a:gd name="T83" fmla="*/ 241 h 276"/>
                <a:gd name="T84" fmla="*/ 17 w 195"/>
                <a:gd name="T85" fmla="*/ 210 h 276"/>
                <a:gd name="T86" fmla="*/ 8 w 195"/>
                <a:gd name="T87" fmla="*/ 177 h 276"/>
                <a:gd name="T88" fmla="*/ 0 w 195"/>
                <a:gd name="T89" fmla="*/ 157 h 276"/>
                <a:gd name="T90" fmla="*/ 15 w 195"/>
                <a:gd name="T91" fmla="*/ 131 h 276"/>
                <a:gd name="T92" fmla="*/ 38 w 195"/>
                <a:gd name="T93" fmla="*/ 91 h 276"/>
                <a:gd name="T94" fmla="*/ 75 w 195"/>
                <a:gd name="T95" fmla="*/ 62 h 276"/>
                <a:gd name="T96" fmla="*/ 65 w 195"/>
                <a:gd name="T97" fmla="*/ 31 h 276"/>
                <a:gd name="T98" fmla="*/ 61 w 195"/>
                <a:gd name="T99" fmla="*/ 30 h 276"/>
                <a:gd name="T100" fmla="*/ 56 w 195"/>
                <a:gd name="T101" fmla="*/ 31 h 276"/>
                <a:gd name="T102" fmla="*/ 52 w 195"/>
                <a:gd name="T103" fmla="*/ 20 h 276"/>
                <a:gd name="T104" fmla="*/ 59 w 195"/>
                <a:gd name="T105" fmla="*/ 16 h 276"/>
                <a:gd name="T106" fmla="*/ 101 w 195"/>
                <a:gd name="T10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276">
                  <a:moveTo>
                    <a:pt x="187" y="160"/>
                  </a:moveTo>
                  <a:lnTo>
                    <a:pt x="189" y="161"/>
                  </a:lnTo>
                  <a:lnTo>
                    <a:pt x="190" y="163"/>
                  </a:lnTo>
                  <a:lnTo>
                    <a:pt x="193" y="165"/>
                  </a:lnTo>
                  <a:lnTo>
                    <a:pt x="195" y="172"/>
                  </a:lnTo>
                  <a:lnTo>
                    <a:pt x="195" y="174"/>
                  </a:lnTo>
                  <a:lnTo>
                    <a:pt x="195" y="177"/>
                  </a:lnTo>
                  <a:lnTo>
                    <a:pt x="193" y="178"/>
                  </a:lnTo>
                  <a:lnTo>
                    <a:pt x="192" y="180"/>
                  </a:lnTo>
                  <a:lnTo>
                    <a:pt x="110" y="212"/>
                  </a:lnTo>
                  <a:lnTo>
                    <a:pt x="107" y="212"/>
                  </a:lnTo>
                  <a:lnTo>
                    <a:pt x="105" y="212"/>
                  </a:lnTo>
                  <a:lnTo>
                    <a:pt x="103" y="211"/>
                  </a:lnTo>
                  <a:lnTo>
                    <a:pt x="101" y="209"/>
                  </a:lnTo>
                  <a:lnTo>
                    <a:pt x="98" y="202"/>
                  </a:lnTo>
                  <a:lnTo>
                    <a:pt x="98" y="200"/>
                  </a:lnTo>
                  <a:lnTo>
                    <a:pt x="98" y="197"/>
                  </a:lnTo>
                  <a:lnTo>
                    <a:pt x="101" y="195"/>
                  </a:lnTo>
                  <a:lnTo>
                    <a:pt x="102" y="193"/>
                  </a:lnTo>
                  <a:lnTo>
                    <a:pt x="184" y="161"/>
                  </a:lnTo>
                  <a:lnTo>
                    <a:pt x="187" y="160"/>
                  </a:lnTo>
                  <a:close/>
                  <a:moveTo>
                    <a:pt x="27" y="145"/>
                  </a:moveTo>
                  <a:lnTo>
                    <a:pt x="23" y="145"/>
                  </a:lnTo>
                  <a:lnTo>
                    <a:pt x="20" y="147"/>
                  </a:lnTo>
                  <a:lnTo>
                    <a:pt x="17" y="150"/>
                  </a:lnTo>
                  <a:lnTo>
                    <a:pt x="15" y="154"/>
                  </a:lnTo>
                  <a:lnTo>
                    <a:pt x="15" y="157"/>
                  </a:lnTo>
                  <a:lnTo>
                    <a:pt x="15" y="161"/>
                  </a:lnTo>
                  <a:lnTo>
                    <a:pt x="17" y="165"/>
                  </a:lnTo>
                  <a:lnTo>
                    <a:pt x="20" y="168"/>
                  </a:lnTo>
                  <a:lnTo>
                    <a:pt x="23" y="169"/>
                  </a:lnTo>
                  <a:lnTo>
                    <a:pt x="27" y="170"/>
                  </a:lnTo>
                  <a:lnTo>
                    <a:pt x="32" y="169"/>
                  </a:lnTo>
                  <a:lnTo>
                    <a:pt x="35" y="168"/>
                  </a:lnTo>
                  <a:lnTo>
                    <a:pt x="37" y="165"/>
                  </a:lnTo>
                  <a:lnTo>
                    <a:pt x="40" y="161"/>
                  </a:lnTo>
                  <a:lnTo>
                    <a:pt x="40" y="157"/>
                  </a:lnTo>
                  <a:lnTo>
                    <a:pt x="40" y="154"/>
                  </a:lnTo>
                  <a:lnTo>
                    <a:pt x="37" y="150"/>
                  </a:lnTo>
                  <a:lnTo>
                    <a:pt x="35" y="147"/>
                  </a:lnTo>
                  <a:lnTo>
                    <a:pt x="32" y="145"/>
                  </a:lnTo>
                  <a:lnTo>
                    <a:pt x="27" y="145"/>
                  </a:lnTo>
                  <a:close/>
                  <a:moveTo>
                    <a:pt x="101" y="0"/>
                  </a:moveTo>
                  <a:lnTo>
                    <a:pt x="102" y="0"/>
                  </a:lnTo>
                  <a:lnTo>
                    <a:pt x="102" y="2"/>
                  </a:lnTo>
                  <a:lnTo>
                    <a:pt x="106" y="9"/>
                  </a:lnTo>
                  <a:lnTo>
                    <a:pt x="106" y="11"/>
                  </a:lnTo>
                  <a:lnTo>
                    <a:pt x="105" y="12"/>
                  </a:lnTo>
                  <a:lnTo>
                    <a:pt x="103" y="13"/>
                  </a:lnTo>
                  <a:lnTo>
                    <a:pt x="101" y="14"/>
                  </a:lnTo>
                  <a:lnTo>
                    <a:pt x="100" y="14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151" y="146"/>
                  </a:lnTo>
                  <a:lnTo>
                    <a:pt x="151" y="147"/>
                  </a:lnTo>
                  <a:lnTo>
                    <a:pt x="149" y="149"/>
                  </a:lnTo>
                  <a:lnTo>
                    <a:pt x="148" y="149"/>
                  </a:lnTo>
                  <a:lnTo>
                    <a:pt x="148" y="150"/>
                  </a:lnTo>
                  <a:lnTo>
                    <a:pt x="147" y="150"/>
                  </a:lnTo>
                  <a:lnTo>
                    <a:pt x="147" y="151"/>
                  </a:lnTo>
                  <a:lnTo>
                    <a:pt x="147" y="152"/>
                  </a:lnTo>
                  <a:lnTo>
                    <a:pt x="148" y="157"/>
                  </a:lnTo>
                  <a:lnTo>
                    <a:pt x="148" y="160"/>
                  </a:lnTo>
                  <a:lnTo>
                    <a:pt x="148" y="163"/>
                  </a:lnTo>
                  <a:lnTo>
                    <a:pt x="147" y="164"/>
                  </a:lnTo>
                  <a:lnTo>
                    <a:pt x="144" y="166"/>
                  </a:lnTo>
                  <a:lnTo>
                    <a:pt x="134" y="169"/>
                  </a:lnTo>
                  <a:lnTo>
                    <a:pt x="132" y="170"/>
                  </a:lnTo>
                  <a:lnTo>
                    <a:pt x="129" y="169"/>
                  </a:lnTo>
                  <a:lnTo>
                    <a:pt x="128" y="168"/>
                  </a:lnTo>
                  <a:lnTo>
                    <a:pt x="125" y="165"/>
                  </a:lnTo>
                  <a:lnTo>
                    <a:pt x="124" y="161"/>
                  </a:lnTo>
                  <a:lnTo>
                    <a:pt x="124" y="161"/>
                  </a:lnTo>
                  <a:lnTo>
                    <a:pt x="123" y="160"/>
                  </a:lnTo>
                  <a:lnTo>
                    <a:pt x="120" y="160"/>
                  </a:lnTo>
                  <a:lnTo>
                    <a:pt x="120" y="160"/>
                  </a:lnTo>
                  <a:lnTo>
                    <a:pt x="119" y="161"/>
                  </a:lnTo>
                  <a:lnTo>
                    <a:pt x="118" y="160"/>
                  </a:lnTo>
                  <a:lnTo>
                    <a:pt x="116" y="159"/>
                  </a:lnTo>
                  <a:lnTo>
                    <a:pt x="93" y="100"/>
                  </a:lnTo>
                  <a:lnTo>
                    <a:pt x="91" y="97"/>
                  </a:lnTo>
                  <a:lnTo>
                    <a:pt x="89" y="96"/>
                  </a:lnTo>
                  <a:lnTo>
                    <a:pt x="87" y="96"/>
                  </a:lnTo>
                  <a:lnTo>
                    <a:pt x="84" y="97"/>
                  </a:lnTo>
                  <a:lnTo>
                    <a:pt x="70" y="108"/>
                  </a:lnTo>
                  <a:lnTo>
                    <a:pt x="60" y="120"/>
                  </a:lnTo>
                  <a:lnTo>
                    <a:pt x="52" y="136"/>
                  </a:lnTo>
                  <a:lnTo>
                    <a:pt x="51" y="140"/>
                  </a:lnTo>
                  <a:lnTo>
                    <a:pt x="52" y="145"/>
                  </a:lnTo>
                  <a:lnTo>
                    <a:pt x="55" y="151"/>
                  </a:lnTo>
                  <a:lnTo>
                    <a:pt x="55" y="157"/>
                  </a:lnTo>
                  <a:lnTo>
                    <a:pt x="55" y="164"/>
                  </a:lnTo>
                  <a:lnTo>
                    <a:pt x="52" y="170"/>
                  </a:lnTo>
                  <a:lnTo>
                    <a:pt x="49" y="175"/>
                  </a:lnTo>
                  <a:lnTo>
                    <a:pt x="47" y="178"/>
                  </a:lnTo>
                  <a:lnTo>
                    <a:pt x="46" y="180"/>
                  </a:lnTo>
                  <a:lnTo>
                    <a:pt x="46" y="184"/>
                  </a:lnTo>
                  <a:lnTo>
                    <a:pt x="51" y="201"/>
                  </a:lnTo>
                  <a:lnTo>
                    <a:pt x="59" y="216"/>
                  </a:lnTo>
                  <a:lnTo>
                    <a:pt x="69" y="230"/>
                  </a:lnTo>
                  <a:lnTo>
                    <a:pt x="83" y="242"/>
                  </a:lnTo>
                  <a:lnTo>
                    <a:pt x="87" y="243"/>
                  </a:lnTo>
                  <a:lnTo>
                    <a:pt x="89" y="244"/>
                  </a:lnTo>
                  <a:lnTo>
                    <a:pt x="181" y="244"/>
                  </a:lnTo>
                  <a:lnTo>
                    <a:pt x="185" y="244"/>
                  </a:lnTo>
                  <a:lnTo>
                    <a:pt x="189" y="247"/>
                  </a:lnTo>
                  <a:lnTo>
                    <a:pt x="192" y="251"/>
                  </a:lnTo>
                  <a:lnTo>
                    <a:pt x="193" y="256"/>
                  </a:lnTo>
                  <a:lnTo>
                    <a:pt x="193" y="265"/>
                  </a:lnTo>
                  <a:lnTo>
                    <a:pt x="192" y="270"/>
                  </a:lnTo>
                  <a:lnTo>
                    <a:pt x="189" y="274"/>
                  </a:lnTo>
                  <a:lnTo>
                    <a:pt x="185" y="276"/>
                  </a:lnTo>
                  <a:lnTo>
                    <a:pt x="181" y="276"/>
                  </a:lnTo>
                  <a:lnTo>
                    <a:pt x="22" y="276"/>
                  </a:lnTo>
                  <a:lnTo>
                    <a:pt x="18" y="276"/>
                  </a:lnTo>
                  <a:lnTo>
                    <a:pt x="14" y="274"/>
                  </a:lnTo>
                  <a:lnTo>
                    <a:pt x="12" y="270"/>
                  </a:lnTo>
                  <a:lnTo>
                    <a:pt x="10" y="265"/>
                  </a:lnTo>
                  <a:lnTo>
                    <a:pt x="10" y="256"/>
                  </a:lnTo>
                  <a:lnTo>
                    <a:pt x="12" y="251"/>
                  </a:lnTo>
                  <a:lnTo>
                    <a:pt x="14" y="247"/>
                  </a:lnTo>
                  <a:lnTo>
                    <a:pt x="18" y="244"/>
                  </a:lnTo>
                  <a:lnTo>
                    <a:pt x="22" y="244"/>
                  </a:lnTo>
                  <a:lnTo>
                    <a:pt x="24" y="244"/>
                  </a:lnTo>
                  <a:lnTo>
                    <a:pt x="27" y="243"/>
                  </a:lnTo>
                  <a:lnTo>
                    <a:pt x="29" y="241"/>
                  </a:lnTo>
                  <a:lnTo>
                    <a:pt x="29" y="238"/>
                  </a:lnTo>
                  <a:lnTo>
                    <a:pt x="28" y="235"/>
                  </a:lnTo>
                  <a:lnTo>
                    <a:pt x="17" y="210"/>
                  </a:lnTo>
                  <a:lnTo>
                    <a:pt x="10" y="183"/>
                  </a:lnTo>
                  <a:lnTo>
                    <a:pt x="9" y="179"/>
                  </a:lnTo>
                  <a:lnTo>
                    <a:pt x="8" y="177"/>
                  </a:lnTo>
                  <a:lnTo>
                    <a:pt x="4" y="170"/>
                  </a:lnTo>
                  <a:lnTo>
                    <a:pt x="0" y="164"/>
                  </a:lnTo>
                  <a:lnTo>
                    <a:pt x="0" y="157"/>
                  </a:lnTo>
                  <a:lnTo>
                    <a:pt x="3" y="143"/>
                  </a:lnTo>
                  <a:lnTo>
                    <a:pt x="13" y="133"/>
                  </a:lnTo>
                  <a:lnTo>
                    <a:pt x="15" y="131"/>
                  </a:lnTo>
                  <a:lnTo>
                    <a:pt x="17" y="128"/>
                  </a:lnTo>
                  <a:lnTo>
                    <a:pt x="27" y="109"/>
                  </a:lnTo>
                  <a:lnTo>
                    <a:pt x="38" y="91"/>
                  </a:lnTo>
                  <a:lnTo>
                    <a:pt x="54" y="76"/>
                  </a:lnTo>
                  <a:lnTo>
                    <a:pt x="73" y="63"/>
                  </a:lnTo>
                  <a:lnTo>
                    <a:pt x="75" y="62"/>
                  </a:lnTo>
                  <a:lnTo>
                    <a:pt x="75" y="59"/>
                  </a:lnTo>
                  <a:lnTo>
                    <a:pt x="75" y="57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4" y="30"/>
                  </a:lnTo>
                  <a:lnTo>
                    <a:pt x="61" y="30"/>
                  </a:lnTo>
                  <a:lnTo>
                    <a:pt x="59" y="31"/>
                  </a:lnTo>
                  <a:lnTo>
                    <a:pt x="58" y="31"/>
                  </a:lnTo>
                  <a:lnTo>
                    <a:pt x="56" y="31"/>
                  </a:lnTo>
                  <a:lnTo>
                    <a:pt x="55" y="30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9" y="16"/>
                  </a:lnTo>
                  <a:lnTo>
                    <a:pt x="93" y="2"/>
                  </a:lnTo>
                  <a:lnTo>
                    <a:pt x="9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5" name="组 13"/>
          <p:cNvGrpSpPr/>
          <p:nvPr/>
        </p:nvGrpSpPr>
        <p:grpSpPr>
          <a:xfrm>
            <a:off x="657890" y="3673004"/>
            <a:ext cx="635599" cy="635599"/>
            <a:chOff x="3759948" y="1697368"/>
            <a:chExt cx="2007124" cy="2007124"/>
          </a:xfrm>
        </p:grpSpPr>
        <p:grpSp>
          <p:nvGrpSpPr>
            <p:cNvPr id="46" name="组 5"/>
            <p:cNvGrpSpPr/>
            <p:nvPr/>
          </p:nvGrpSpPr>
          <p:grpSpPr>
            <a:xfrm>
              <a:off x="3759948" y="1697368"/>
              <a:ext cx="2007124" cy="2007124"/>
              <a:chOff x="3759948" y="1580137"/>
              <a:chExt cx="2007124" cy="2007124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3759948" y="1580137"/>
                <a:ext cx="2007124" cy="2007124"/>
              </a:xfrm>
              <a:prstGeom prst="ellipse">
                <a:avLst/>
              </a:prstGeom>
              <a:solidFill>
                <a:srgbClr val="DC214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838120" y="1658309"/>
                <a:ext cx="1850780" cy="18507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7" name="Freeform 387"/>
            <p:cNvSpPr>
              <a:spLocks noEditPoints="1"/>
            </p:cNvSpPr>
            <p:nvPr/>
          </p:nvSpPr>
          <p:spPr bwMode="auto">
            <a:xfrm>
              <a:off x="4444619" y="2244728"/>
              <a:ext cx="637780" cy="844550"/>
            </a:xfrm>
            <a:custGeom>
              <a:avLst/>
              <a:gdLst>
                <a:gd name="T0" fmla="*/ 68 w 219"/>
                <a:gd name="T1" fmla="*/ 188 h 290"/>
                <a:gd name="T2" fmla="*/ 108 w 219"/>
                <a:gd name="T3" fmla="*/ 177 h 290"/>
                <a:gd name="T4" fmla="*/ 114 w 219"/>
                <a:gd name="T5" fmla="*/ 174 h 290"/>
                <a:gd name="T6" fmla="*/ 168 w 219"/>
                <a:gd name="T7" fmla="*/ 174 h 290"/>
                <a:gd name="T8" fmla="*/ 52 w 219"/>
                <a:gd name="T9" fmla="*/ 172 h 290"/>
                <a:gd name="T10" fmla="*/ 100 w 219"/>
                <a:gd name="T11" fmla="*/ 170 h 290"/>
                <a:gd name="T12" fmla="*/ 52 w 219"/>
                <a:gd name="T13" fmla="*/ 117 h 290"/>
                <a:gd name="T14" fmla="*/ 44 w 219"/>
                <a:gd name="T15" fmla="*/ 168 h 290"/>
                <a:gd name="T16" fmla="*/ 53 w 219"/>
                <a:gd name="T17" fmla="*/ 118 h 290"/>
                <a:gd name="T18" fmla="*/ 89 w 219"/>
                <a:gd name="T19" fmla="*/ 138 h 290"/>
                <a:gd name="T20" fmla="*/ 137 w 219"/>
                <a:gd name="T21" fmla="*/ 145 h 290"/>
                <a:gd name="T22" fmla="*/ 150 w 219"/>
                <a:gd name="T23" fmla="*/ 141 h 290"/>
                <a:gd name="T24" fmla="*/ 175 w 219"/>
                <a:gd name="T25" fmla="*/ 169 h 290"/>
                <a:gd name="T26" fmla="*/ 172 w 219"/>
                <a:gd name="T27" fmla="*/ 114 h 290"/>
                <a:gd name="T28" fmla="*/ 31 w 219"/>
                <a:gd name="T29" fmla="*/ 152 h 290"/>
                <a:gd name="T30" fmla="*/ 43 w 219"/>
                <a:gd name="T31" fmla="*/ 112 h 290"/>
                <a:gd name="T32" fmla="*/ 115 w 219"/>
                <a:gd name="T33" fmla="*/ 109 h 290"/>
                <a:gd name="T34" fmla="*/ 164 w 219"/>
                <a:gd name="T35" fmla="*/ 112 h 290"/>
                <a:gd name="T36" fmla="*/ 73 w 219"/>
                <a:gd name="T37" fmla="*/ 83 h 290"/>
                <a:gd name="T38" fmla="*/ 83 w 219"/>
                <a:gd name="T39" fmla="*/ 131 h 290"/>
                <a:gd name="T40" fmla="*/ 77 w 219"/>
                <a:gd name="T41" fmla="*/ 82 h 290"/>
                <a:gd name="T42" fmla="*/ 175 w 219"/>
                <a:gd name="T43" fmla="*/ 108 h 290"/>
                <a:gd name="T44" fmla="*/ 196 w 219"/>
                <a:gd name="T45" fmla="*/ 90 h 290"/>
                <a:gd name="T46" fmla="*/ 82 w 219"/>
                <a:gd name="T47" fmla="*/ 77 h 290"/>
                <a:gd name="T48" fmla="*/ 129 w 219"/>
                <a:gd name="T49" fmla="*/ 85 h 290"/>
                <a:gd name="T50" fmla="*/ 174 w 219"/>
                <a:gd name="T51" fmla="*/ 51 h 290"/>
                <a:gd name="T52" fmla="*/ 156 w 219"/>
                <a:gd name="T53" fmla="*/ 96 h 290"/>
                <a:gd name="T54" fmla="*/ 178 w 219"/>
                <a:gd name="T55" fmla="*/ 77 h 290"/>
                <a:gd name="T56" fmla="*/ 43 w 219"/>
                <a:gd name="T57" fmla="*/ 51 h 290"/>
                <a:gd name="T58" fmla="*/ 49 w 219"/>
                <a:gd name="T59" fmla="*/ 104 h 290"/>
                <a:gd name="T60" fmla="*/ 184 w 219"/>
                <a:gd name="T61" fmla="*/ 41 h 290"/>
                <a:gd name="T62" fmla="*/ 202 w 219"/>
                <a:gd name="T63" fmla="*/ 89 h 290"/>
                <a:gd name="T64" fmla="*/ 112 w 219"/>
                <a:gd name="T65" fmla="*/ 205 h 290"/>
                <a:gd name="T66" fmla="*/ 41 w 219"/>
                <a:gd name="T67" fmla="*/ 183 h 290"/>
                <a:gd name="T68" fmla="*/ 137 w 219"/>
                <a:gd name="T69" fmla="*/ 209 h 290"/>
                <a:gd name="T70" fmla="*/ 201 w 219"/>
                <a:gd name="T71" fmla="*/ 64 h 290"/>
                <a:gd name="T72" fmla="*/ 118 w 219"/>
                <a:gd name="T73" fmla="*/ 49 h 290"/>
                <a:gd name="T74" fmla="*/ 138 w 219"/>
                <a:gd name="T75" fmla="*/ 76 h 290"/>
                <a:gd name="T76" fmla="*/ 92 w 219"/>
                <a:gd name="T77" fmla="*/ 23 h 290"/>
                <a:gd name="T78" fmla="*/ 75 w 219"/>
                <a:gd name="T79" fmla="*/ 71 h 290"/>
                <a:gd name="T80" fmla="*/ 95 w 219"/>
                <a:gd name="T81" fmla="*/ 23 h 290"/>
                <a:gd name="T82" fmla="*/ 110 w 219"/>
                <a:gd name="T83" fmla="*/ 43 h 290"/>
                <a:gd name="T84" fmla="*/ 151 w 219"/>
                <a:gd name="T85" fmla="*/ 32 h 290"/>
                <a:gd name="T86" fmla="*/ 219 w 219"/>
                <a:gd name="T87" fmla="*/ 12 h 290"/>
                <a:gd name="T88" fmla="*/ 195 w 219"/>
                <a:gd name="T89" fmla="*/ 30 h 290"/>
                <a:gd name="T90" fmla="*/ 219 w 219"/>
                <a:gd name="T91" fmla="*/ 101 h 290"/>
                <a:gd name="T92" fmla="*/ 118 w 219"/>
                <a:gd name="T93" fmla="*/ 219 h 290"/>
                <a:gd name="T94" fmla="*/ 126 w 219"/>
                <a:gd name="T95" fmla="*/ 243 h 290"/>
                <a:gd name="T96" fmla="*/ 118 w 219"/>
                <a:gd name="T97" fmla="*/ 266 h 290"/>
                <a:gd name="T98" fmla="*/ 183 w 219"/>
                <a:gd name="T99" fmla="*/ 290 h 290"/>
                <a:gd name="T100" fmla="*/ 77 w 219"/>
                <a:gd name="T101" fmla="*/ 269 h 290"/>
                <a:gd name="T102" fmla="*/ 95 w 219"/>
                <a:gd name="T103" fmla="*/ 251 h 290"/>
                <a:gd name="T104" fmla="*/ 103 w 219"/>
                <a:gd name="T105" fmla="*/ 220 h 290"/>
                <a:gd name="T106" fmla="*/ 30 w 219"/>
                <a:gd name="T107" fmla="*/ 193 h 290"/>
                <a:gd name="T108" fmla="*/ 20 w 219"/>
                <a:gd name="T109" fmla="*/ 219 h 290"/>
                <a:gd name="T110" fmla="*/ 13 w 219"/>
                <a:gd name="T111" fmla="*/ 188 h 290"/>
                <a:gd name="T112" fmla="*/ 37 w 219"/>
                <a:gd name="T113" fmla="*/ 173 h 290"/>
                <a:gd name="T114" fmla="*/ 62 w 219"/>
                <a:gd name="T115" fmla="*/ 27 h 290"/>
                <a:gd name="T116" fmla="*/ 177 w 219"/>
                <a:gd name="T117" fmla="*/ 39 h 290"/>
                <a:gd name="T118" fmla="*/ 192 w 219"/>
                <a:gd name="T119" fmla="*/ 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9" h="290">
                  <a:moveTo>
                    <a:pt x="106" y="175"/>
                  </a:moveTo>
                  <a:lnTo>
                    <a:pt x="104" y="175"/>
                  </a:lnTo>
                  <a:lnTo>
                    <a:pt x="87" y="183"/>
                  </a:lnTo>
                  <a:lnTo>
                    <a:pt x="68" y="187"/>
                  </a:lnTo>
                  <a:lnTo>
                    <a:pt x="68" y="187"/>
                  </a:lnTo>
                  <a:lnTo>
                    <a:pt x="67" y="188"/>
                  </a:lnTo>
                  <a:lnTo>
                    <a:pt x="68" y="188"/>
                  </a:lnTo>
                  <a:lnTo>
                    <a:pt x="90" y="196"/>
                  </a:lnTo>
                  <a:lnTo>
                    <a:pt x="113" y="198"/>
                  </a:lnTo>
                  <a:lnTo>
                    <a:pt x="114" y="198"/>
                  </a:lnTo>
                  <a:lnTo>
                    <a:pt x="115" y="196"/>
                  </a:lnTo>
                  <a:lnTo>
                    <a:pt x="115" y="195"/>
                  </a:lnTo>
                  <a:lnTo>
                    <a:pt x="113" y="186"/>
                  </a:lnTo>
                  <a:lnTo>
                    <a:pt x="108" y="177"/>
                  </a:lnTo>
                  <a:lnTo>
                    <a:pt x="108" y="177"/>
                  </a:lnTo>
                  <a:lnTo>
                    <a:pt x="106" y="175"/>
                  </a:lnTo>
                  <a:close/>
                  <a:moveTo>
                    <a:pt x="142" y="150"/>
                  </a:moveTo>
                  <a:lnTo>
                    <a:pt x="141" y="150"/>
                  </a:lnTo>
                  <a:lnTo>
                    <a:pt x="115" y="170"/>
                  </a:lnTo>
                  <a:lnTo>
                    <a:pt x="114" y="172"/>
                  </a:lnTo>
                  <a:lnTo>
                    <a:pt x="114" y="174"/>
                  </a:lnTo>
                  <a:lnTo>
                    <a:pt x="123" y="195"/>
                  </a:lnTo>
                  <a:lnTo>
                    <a:pt x="124" y="197"/>
                  </a:lnTo>
                  <a:lnTo>
                    <a:pt x="126" y="197"/>
                  </a:lnTo>
                  <a:lnTo>
                    <a:pt x="147" y="189"/>
                  </a:lnTo>
                  <a:lnTo>
                    <a:pt x="168" y="177"/>
                  </a:lnTo>
                  <a:lnTo>
                    <a:pt x="168" y="175"/>
                  </a:lnTo>
                  <a:lnTo>
                    <a:pt x="168" y="174"/>
                  </a:lnTo>
                  <a:lnTo>
                    <a:pt x="168" y="173"/>
                  </a:lnTo>
                  <a:lnTo>
                    <a:pt x="145" y="150"/>
                  </a:lnTo>
                  <a:lnTo>
                    <a:pt x="143" y="150"/>
                  </a:lnTo>
                  <a:lnTo>
                    <a:pt x="142" y="150"/>
                  </a:lnTo>
                  <a:close/>
                  <a:moveTo>
                    <a:pt x="81" y="143"/>
                  </a:moveTo>
                  <a:lnTo>
                    <a:pt x="80" y="143"/>
                  </a:lnTo>
                  <a:lnTo>
                    <a:pt x="52" y="172"/>
                  </a:lnTo>
                  <a:lnTo>
                    <a:pt x="52" y="174"/>
                  </a:lnTo>
                  <a:lnTo>
                    <a:pt x="52" y="175"/>
                  </a:lnTo>
                  <a:lnTo>
                    <a:pt x="53" y="177"/>
                  </a:lnTo>
                  <a:lnTo>
                    <a:pt x="64" y="179"/>
                  </a:lnTo>
                  <a:lnTo>
                    <a:pt x="77" y="179"/>
                  </a:lnTo>
                  <a:lnTo>
                    <a:pt x="90" y="175"/>
                  </a:lnTo>
                  <a:lnTo>
                    <a:pt x="100" y="170"/>
                  </a:lnTo>
                  <a:lnTo>
                    <a:pt x="101" y="169"/>
                  </a:lnTo>
                  <a:lnTo>
                    <a:pt x="103" y="168"/>
                  </a:lnTo>
                  <a:lnTo>
                    <a:pt x="101" y="166"/>
                  </a:lnTo>
                  <a:lnTo>
                    <a:pt x="85" y="143"/>
                  </a:lnTo>
                  <a:lnTo>
                    <a:pt x="83" y="143"/>
                  </a:lnTo>
                  <a:lnTo>
                    <a:pt x="81" y="143"/>
                  </a:lnTo>
                  <a:close/>
                  <a:moveTo>
                    <a:pt x="52" y="117"/>
                  </a:moveTo>
                  <a:lnTo>
                    <a:pt x="50" y="118"/>
                  </a:lnTo>
                  <a:lnTo>
                    <a:pt x="49" y="119"/>
                  </a:lnTo>
                  <a:lnTo>
                    <a:pt x="44" y="129"/>
                  </a:lnTo>
                  <a:lnTo>
                    <a:pt x="40" y="142"/>
                  </a:lnTo>
                  <a:lnTo>
                    <a:pt x="40" y="155"/>
                  </a:lnTo>
                  <a:lnTo>
                    <a:pt x="43" y="166"/>
                  </a:lnTo>
                  <a:lnTo>
                    <a:pt x="44" y="168"/>
                  </a:lnTo>
                  <a:lnTo>
                    <a:pt x="45" y="168"/>
                  </a:lnTo>
                  <a:lnTo>
                    <a:pt x="48" y="168"/>
                  </a:lnTo>
                  <a:lnTo>
                    <a:pt x="76" y="140"/>
                  </a:lnTo>
                  <a:lnTo>
                    <a:pt x="76" y="138"/>
                  </a:lnTo>
                  <a:lnTo>
                    <a:pt x="76" y="136"/>
                  </a:lnTo>
                  <a:lnTo>
                    <a:pt x="76" y="135"/>
                  </a:lnTo>
                  <a:lnTo>
                    <a:pt x="53" y="118"/>
                  </a:lnTo>
                  <a:lnTo>
                    <a:pt x="52" y="117"/>
                  </a:lnTo>
                  <a:close/>
                  <a:moveTo>
                    <a:pt x="110" y="115"/>
                  </a:moveTo>
                  <a:lnTo>
                    <a:pt x="109" y="115"/>
                  </a:lnTo>
                  <a:lnTo>
                    <a:pt x="108" y="117"/>
                  </a:lnTo>
                  <a:lnTo>
                    <a:pt x="89" y="135"/>
                  </a:lnTo>
                  <a:lnTo>
                    <a:pt x="89" y="136"/>
                  </a:lnTo>
                  <a:lnTo>
                    <a:pt x="89" y="138"/>
                  </a:lnTo>
                  <a:lnTo>
                    <a:pt x="89" y="140"/>
                  </a:lnTo>
                  <a:lnTo>
                    <a:pt x="108" y="164"/>
                  </a:lnTo>
                  <a:lnTo>
                    <a:pt x="109" y="164"/>
                  </a:lnTo>
                  <a:lnTo>
                    <a:pt x="110" y="165"/>
                  </a:lnTo>
                  <a:lnTo>
                    <a:pt x="112" y="164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7" y="142"/>
                  </a:lnTo>
                  <a:lnTo>
                    <a:pt x="136" y="141"/>
                  </a:lnTo>
                  <a:lnTo>
                    <a:pt x="112" y="117"/>
                  </a:lnTo>
                  <a:lnTo>
                    <a:pt x="110" y="115"/>
                  </a:lnTo>
                  <a:close/>
                  <a:moveTo>
                    <a:pt x="172" y="114"/>
                  </a:moveTo>
                  <a:lnTo>
                    <a:pt x="169" y="115"/>
                  </a:lnTo>
                  <a:lnTo>
                    <a:pt x="150" y="141"/>
                  </a:lnTo>
                  <a:lnTo>
                    <a:pt x="149" y="142"/>
                  </a:lnTo>
                  <a:lnTo>
                    <a:pt x="149" y="145"/>
                  </a:lnTo>
                  <a:lnTo>
                    <a:pt x="150" y="146"/>
                  </a:lnTo>
                  <a:lnTo>
                    <a:pt x="172" y="168"/>
                  </a:lnTo>
                  <a:lnTo>
                    <a:pt x="173" y="169"/>
                  </a:lnTo>
                  <a:lnTo>
                    <a:pt x="174" y="169"/>
                  </a:lnTo>
                  <a:lnTo>
                    <a:pt x="175" y="169"/>
                  </a:lnTo>
                  <a:lnTo>
                    <a:pt x="177" y="168"/>
                  </a:lnTo>
                  <a:lnTo>
                    <a:pt x="189" y="149"/>
                  </a:lnTo>
                  <a:lnTo>
                    <a:pt x="196" y="127"/>
                  </a:lnTo>
                  <a:lnTo>
                    <a:pt x="196" y="124"/>
                  </a:lnTo>
                  <a:lnTo>
                    <a:pt x="195" y="123"/>
                  </a:lnTo>
                  <a:lnTo>
                    <a:pt x="173" y="114"/>
                  </a:lnTo>
                  <a:lnTo>
                    <a:pt x="172" y="114"/>
                  </a:lnTo>
                  <a:close/>
                  <a:moveTo>
                    <a:pt x="25" y="104"/>
                  </a:moveTo>
                  <a:lnTo>
                    <a:pt x="23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3" y="129"/>
                  </a:lnTo>
                  <a:lnTo>
                    <a:pt x="31" y="151"/>
                  </a:lnTo>
                  <a:lnTo>
                    <a:pt x="31" y="152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6" y="132"/>
                  </a:lnTo>
                  <a:lnTo>
                    <a:pt x="44" y="115"/>
                  </a:lnTo>
                  <a:lnTo>
                    <a:pt x="44" y="113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34" y="106"/>
                  </a:lnTo>
                  <a:lnTo>
                    <a:pt x="25" y="104"/>
                  </a:lnTo>
                  <a:close/>
                  <a:moveTo>
                    <a:pt x="137" y="89"/>
                  </a:moveTo>
                  <a:lnTo>
                    <a:pt x="136" y="89"/>
                  </a:lnTo>
                  <a:lnTo>
                    <a:pt x="135" y="90"/>
                  </a:lnTo>
                  <a:lnTo>
                    <a:pt x="117" y="108"/>
                  </a:lnTo>
                  <a:lnTo>
                    <a:pt x="115" y="109"/>
                  </a:lnTo>
                  <a:lnTo>
                    <a:pt x="115" y="110"/>
                  </a:lnTo>
                  <a:lnTo>
                    <a:pt x="117" y="112"/>
                  </a:lnTo>
                  <a:lnTo>
                    <a:pt x="141" y="137"/>
                  </a:lnTo>
                  <a:lnTo>
                    <a:pt x="142" y="137"/>
                  </a:lnTo>
                  <a:lnTo>
                    <a:pt x="145" y="137"/>
                  </a:lnTo>
                  <a:lnTo>
                    <a:pt x="164" y="113"/>
                  </a:lnTo>
                  <a:lnTo>
                    <a:pt x="164" y="112"/>
                  </a:lnTo>
                  <a:lnTo>
                    <a:pt x="164" y="109"/>
                  </a:lnTo>
                  <a:lnTo>
                    <a:pt x="163" y="109"/>
                  </a:lnTo>
                  <a:lnTo>
                    <a:pt x="138" y="90"/>
                  </a:lnTo>
                  <a:lnTo>
                    <a:pt x="137" y="89"/>
                  </a:lnTo>
                  <a:close/>
                  <a:moveTo>
                    <a:pt x="77" y="82"/>
                  </a:moveTo>
                  <a:lnTo>
                    <a:pt x="75" y="82"/>
                  </a:lnTo>
                  <a:lnTo>
                    <a:pt x="73" y="83"/>
                  </a:lnTo>
                  <a:lnTo>
                    <a:pt x="55" y="108"/>
                  </a:lnTo>
                  <a:lnTo>
                    <a:pt x="54" y="109"/>
                  </a:lnTo>
                  <a:lnTo>
                    <a:pt x="55" y="110"/>
                  </a:lnTo>
                  <a:lnTo>
                    <a:pt x="55" y="112"/>
                  </a:lnTo>
                  <a:lnTo>
                    <a:pt x="80" y="131"/>
                  </a:lnTo>
                  <a:lnTo>
                    <a:pt x="81" y="131"/>
                  </a:lnTo>
                  <a:lnTo>
                    <a:pt x="83" y="131"/>
                  </a:lnTo>
                  <a:lnTo>
                    <a:pt x="85" y="131"/>
                  </a:lnTo>
                  <a:lnTo>
                    <a:pt x="103" y="112"/>
                  </a:lnTo>
                  <a:lnTo>
                    <a:pt x="104" y="110"/>
                  </a:lnTo>
                  <a:lnTo>
                    <a:pt x="104" y="109"/>
                  </a:lnTo>
                  <a:lnTo>
                    <a:pt x="103" y="108"/>
                  </a:lnTo>
                  <a:lnTo>
                    <a:pt x="78" y="83"/>
                  </a:lnTo>
                  <a:lnTo>
                    <a:pt x="77" y="82"/>
                  </a:lnTo>
                  <a:close/>
                  <a:moveTo>
                    <a:pt x="187" y="68"/>
                  </a:moveTo>
                  <a:lnTo>
                    <a:pt x="186" y="68"/>
                  </a:lnTo>
                  <a:lnTo>
                    <a:pt x="186" y="69"/>
                  </a:lnTo>
                  <a:lnTo>
                    <a:pt x="183" y="87"/>
                  </a:lnTo>
                  <a:lnTo>
                    <a:pt x="175" y="105"/>
                  </a:lnTo>
                  <a:lnTo>
                    <a:pt x="175" y="106"/>
                  </a:lnTo>
                  <a:lnTo>
                    <a:pt x="175" y="108"/>
                  </a:lnTo>
                  <a:lnTo>
                    <a:pt x="177" y="109"/>
                  </a:lnTo>
                  <a:lnTo>
                    <a:pt x="186" y="113"/>
                  </a:lnTo>
                  <a:lnTo>
                    <a:pt x="195" y="117"/>
                  </a:lnTo>
                  <a:lnTo>
                    <a:pt x="196" y="117"/>
                  </a:lnTo>
                  <a:lnTo>
                    <a:pt x="197" y="115"/>
                  </a:lnTo>
                  <a:lnTo>
                    <a:pt x="197" y="114"/>
                  </a:lnTo>
                  <a:lnTo>
                    <a:pt x="196" y="90"/>
                  </a:lnTo>
                  <a:lnTo>
                    <a:pt x="187" y="68"/>
                  </a:lnTo>
                  <a:lnTo>
                    <a:pt x="187" y="68"/>
                  </a:lnTo>
                  <a:close/>
                  <a:moveTo>
                    <a:pt x="108" y="55"/>
                  </a:moveTo>
                  <a:lnTo>
                    <a:pt x="106" y="55"/>
                  </a:lnTo>
                  <a:lnTo>
                    <a:pt x="82" y="74"/>
                  </a:lnTo>
                  <a:lnTo>
                    <a:pt x="82" y="76"/>
                  </a:lnTo>
                  <a:lnTo>
                    <a:pt x="82" y="77"/>
                  </a:lnTo>
                  <a:lnTo>
                    <a:pt x="82" y="77"/>
                  </a:lnTo>
                  <a:lnTo>
                    <a:pt x="82" y="78"/>
                  </a:lnTo>
                  <a:lnTo>
                    <a:pt x="108" y="103"/>
                  </a:lnTo>
                  <a:lnTo>
                    <a:pt x="109" y="104"/>
                  </a:lnTo>
                  <a:lnTo>
                    <a:pt x="110" y="104"/>
                  </a:lnTo>
                  <a:lnTo>
                    <a:pt x="112" y="103"/>
                  </a:lnTo>
                  <a:lnTo>
                    <a:pt x="129" y="85"/>
                  </a:lnTo>
                  <a:lnTo>
                    <a:pt x="131" y="83"/>
                  </a:lnTo>
                  <a:lnTo>
                    <a:pt x="131" y="82"/>
                  </a:lnTo>
                  <a:lnTo>
                    <a:pt x="129" y="81"/>
                  </a:lnTo>
                  <a:lnTo>
                    <a:pt x="110" y="57"/>
                  </a:lnTo>
                  <a:lnTo>
                    <a:pt x="109" y="55"/>
                  </a:lnTo>
                  <a:lnTo>
                    <a:pt x="108" y="55"/>
                  </a:lnTo>
                  <a:close/>
                  <a:moveTo>
                    <a:pt x="174" y="51"/>
                  </a:moveTo>
                  <a:lnTo>
                    <a:pt x="173" y="51"/>
                  </a:lnTo>
                  <a:lnTo>
                    <a:pt x="172" y="53"/>
                  </a:lnTo>
                  <a:lnTo>
                    <a:pt x="143" y="81"/>
                  </a:lnTo>
                  <a:lnTo>
                    <a:pt x="142" y="83"/>
                  </a:lnTo>
                  <a:lnTo>
                    <a:pt x="145" y="86"/>
                  </a:lnTo>
                  <a:lnTo>
                    <a:pt x="150" y="91"/>
                  </a:lnTo>
                  <a:lnTo>
                    <a:pt x="156" y="96"/>
                  </a:lnTo>
                  <a:lnTo>
                    <a:pt x="161" y="100"/>
                  </a:lnTo>
                  <a:lnTo>
                    <a:pt x="165" y="103"/>
                  </a:lnTo>
                  <a:lnTo>
                    <a:pt x="166" y="103"/>
                  </a:lnTo>
                  <a:lnTo>
                    <a:pt x="169" y="103"/>
                  </a:lnTo>
                  <a:lnTo>
                    <a:pt x="170" y="101"/>
                  </a:lnTo>
                  <a:lnTo>
                    <a:pt x="174" y="90"/>
                  </a:lnTo>
                  <a:lnTo>
                    <a:pt x="178" y="77"/>
                  </a:lnTo>
                  <a:lnTo>
                    <a:pt x="179" y="64"/>
                  </a:lnTo>
                  <a:lnTo>
                    <a:pt x="177" y="53"/>
                  </a:lnTo>
                  <a:lnTo>
                    <a:pt x="175" y="53"/>
                  </a:lnTo>
                  <a:lnTo>
                    <a:pt x="174" y="51"/>
                  </a:lnTo>
                  <a:close/>
                  <a:moveTo>
                    <a:pt x="45" y="51"/>
                  </a:moveTo>
                  <a:lnTo>
                    <a:pt x="44" y="51"/>
                  </a:lnTo>
                  <a:lnTo>
                    <a:pt x="43" y="51"/>
                  </a:lnTo>
                  <a:lnTo>
                    <a:pt x="30" y="72"/>
                  </a:lnTo>
                  <a:lnTo>
                    <a:pt x="22" y="94"/>
                  </a:lnTo>
                  <a:lnTo>
                    <a:pt x="22" y="95"/>
                  </a:lnTo>
                  <a:lnTo>
                    <a:pt x="25" y="96"/>
                  </a:lnTo>
                  <a:lnTo>
                    <a:pt x="45" y="105"/>
                  </a:lnTo>
                  <a:lnTo>
                    <a:pt x="48" y="105"/>
                  </a:lnTo>
                  <a:lnTo>
                    <a:pt x="49" y="104"/>
                  </a:lnTo>
                  <a:lnTo>
                    <a:pt x="69" y="78"/>
                  </a:lnTo>
                  <a:lnTo>
                    <a:pt x="69" y="77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46" y="51"/>
                  </a:lnTo>
                  <a:lnTo>
                    <a:pt x="45" y="51"/>
                  </a:lnTo>
                  <a:close/>
                  <a:moveTo>
                    <a:pt x="184" y="41"/>
                  </a:moveTo>
                  <a:lnTo>
                    <a:pt x="183" y="41"/>
                  </a:lnTo>
                  <a:lnTo>
                    <a:pt x="182" y="43"/>
                  </a:lnTo>
                  <a:lnTo>
                    <a:pt x="181" y="43"/>
                  </a:lnTo>
                  <a:lnTo>
                    <a:pt x="181" y="45"/>
                  </a:lnTo>
                  <a:lnTo>
                    <a:pt x="181" y="48"/>
                  </a:lnTo>
                  <a:lnTo>
                    <a:pt x="195" y="67"/>
                  </a:lnTo>
                  <a:lnTo>
                    <a:pt x="202" y="89"/>
                  </a:lnTo>
                  <a:lnTo>
                    <a:pt x="205" y="112"/>
                  </a:lnTo>
                  <a:lnTo>
                    <a:pt x="201" y="135"/>
                  </a:lnTo>
                  <a:lnTo>
                    <a:pt x="192" y="158"/>
                  </a:lnTo>
                  <a:lnTo>
                    <a:pt x="177" y="177"/>
                  </a:lnTo>
                  <a:lnTo>
                    <a:pt x="158" y="192"/>
                  </a:lnTo>
                  <a:lnTo>
                    <a:pt x="136" y="201"/>
                  </a:lnTo>
                  <a:lnTo>
                    <a:pt x="112" y="205"/>
                  </a:lnTo>
                  <a:lnTo>
                    <a:pt x="89" y="203"/>
                  </a:lnTo>
                  <a:lnTo>
                    <a:pt x="67" y="195"/>
                  </a:lnTo>
                  <a:lnTo>
                    <a:pt x="46" y="182"/>
                  </a:lnTo>
                  <a:lnTo>
                    <a:pt x="44" y="181"/>
                  </a:lnTo>
                  <a:lnTo>
                    <a:pt x="43" y="182"/>
                  </a:lnTo>
                  <a:lnTo>
                    <a:pt x="41" y="183"/>
                  </a:lnTo>
                  <a:lnTo>
                    <a:pt x="41" y="183"/>
                  </a:lnTo>
                  <a:lnTo>
                    <a:pt x="40" y="184"/>
                  </a:lnTo>
                  <a:lnTo>
                    <a:pt x="41" y="186"/>
                  </a:lnTo>
                  <a:lnTo>
                    <a:pt x="41" y="187"/>
                  </a:lnTo>
                  <a:lnTo>
                    <a:pt x="63" y="201"/>
                  </a:lnTo>
                  <a:lnTo>
                    <a:pt x="87" y="210"/>
                  </a:lnTo>
                  <a:lnTo>
                    <a:pt x="113" y="212"/>
                  </a:lnTo>
                  <a:lnTo>
                    <a:pt x="137" y="209"/>
                  </a:lnTo>
                  <a:lnTo>
                    <a:pt x="160" y="198"/>
                  </a:lnTo>
                  <a:lnTo>
                    <a:pt x="182" y="182"/>
                  </a:lnTo>
                  <a:lnTo>
                    <a:pt x="198" y="161"/>
                  </a:lnTo>
                  <a:lnTo>
                    <a:pt x="207" y="138"/>
                  </a:lnTo>
                  <a:lnTo>
                    <a:pt x="211" y="113"/>
                  </a:lnTo>
                  <a:lnTo>
                    <a:pt x="209" y="89"/>
                  </a:lnTo>
                  <a:lnTo>
                    <a:pt x="201" y="64"/>
                  </a:lnTo>
                  <a:lnTo>
                    <a:pt x="186" y="43"/>
                  </a:lnTo>
                  <a:lnTo>
                    <a:pt x="186" y="41"/>
                  </a:lnTo>
                  <a:lnTo>
                    <a:pt x="184" y="41"/>
                  </a:lnTo>
                  <a:close/>
                  <a:moveTo>
                    <a:pt x="155" y="40"/>
                  </a:moveTo>
                  <a:lnTo>
                    <a:pt x="142" y="41"/>
                  </a:lnTo>
                  <a:lnTo>
                    <a:pt x="129" y="45"/>
                  </a:lnTo>
                  <a:lnTo>
                    <a:pt x="118" y="49"/>
                  </a:lnTo>
                  <a:lnTo>
                    <a:pt x="117" y="50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35" y="76"/>
                  </a:lnTo>
                  <a:lnTo>
                    <a:pt x="136" y="77"/>
                  </a:lnTo>
                  <a:lnTo>
                    <a:pt x="137" y="77"/>
                  </a:lnTo>
                  <a:lnTo>
                    <a:pt x="138" y="76"/>
                  </a:lnTo>
                  <a:lnTo>
                    <a:pt x="166" y="48"/>
                  </a:lnTo>
                  <a:lnTo>
                    <a:pt x="168" y="46"/>
                  </a:lnTo>
                  <a:lnTo>
                    <a:pt x="168" y="45"/>
                  </a:lnTo>
                  <a:lnTo>
                    <a:pt x="166" y="44"/>
                  </a:lnTo>
                  <a:lnTo>
                    <a:pt x="166" y="43"/>
                  </a:lnTo>
                  <a:lnTo>
                    <a:pt x="155" y="40"/>
                  </a:lnTo>
                  <a:close/>
                  <a:moveTo>
                    <a:pt x="92" y="23"/>
                  </a:moveTo>
                  <a:lnTo>
                    <a:pt x="71" y="30"/>
                  </a:lnTo>
                  <a:lnTo>
                    <a:pt x="52" y="43"/>
                  </a:lnTo>
                  <a:lnTo>
                    <a:pt x="50" y="44"/>
                  </a:lnTo>
                  <a:lnTo>
                    <a:pt x="50" y="46"/>
                  </a:lnTo>
                  <a:lnTo>
                    <a:pt x="52" y="48"/>
                  </a:lnTo>
                  <a:lnTo>
                    <a:pt x="73" y="69"/>
                  </a:lnTo>
                  <a:lnTo>
                    <a:pt x="75" y="71"/>
                  </a:lnTo>
                  <a:lnTo>
                    <a:pt x="77" y="71"/>
                  </a:lnTo>
                  <a:lnTo>
                    <a:pt x="78" y="69"/>
                  </a:lnTo>
                  <a:lnTo>
                    <a:pt x="104" y="50"/>
                  </a:lnTo>
                  <a:lnTo>
                    <a:pt x="105" y="48"/>
                  </a:lnTo>
                  <a:lnTo>
                    <a:pt x="105" y="46"/>
                  </a:lnTo>
                  <a:lnTo>
                    <a:pt x="96" y="25"/>
                  </a:lnTo>
                  <a:lnTo>
                    <a:pt x="95" y="23"/>
                  </a:lnTo>
                  <a:lnTo>
                    <a:pt x="92" y="23"/>
                  </a:lnTo>
                  <a:close/>
                  <a:moveTo>
                    <a:pt x="105" y="22"/>
                  </a:moveTo>
                  <a:lnTo>
                    <a:pt x="104" y="22"/>
                  </a:lnTo>
                  <a:lnTo>
                    <a:pt x="103" y="23"/>
                  </a:lnTo>
                  <a:lnTo>
                    <a:pt x="103" y="25"/>
                  </a:lnTo>
                  <a:lnTo>
                    <a:pt x="106" y="34"/>
                  </a:lnTo>
                  <a:lnTo>
                    <a:pt x="110" y="43"/>
                  </a:lnTo>
                  <a:lnTo>
                    <a:pt x="112" y="44"/>
                  </a:lnTo>
                  <a:lnTo>
                    <a:pt x="113" y="44"/>
                  </a:lnTo>
                  <a:lnTo>
                    <a:pt x="114" y="44"/>
                  </a:lnTo>
                  <a:lnTo>
                    <a:pt x="132" y="36"/>
                  </a:lnTo>
                  <a:lnTo>
                    <a:pt x="150" y="34"/>
                  </a:lnTo>
                  <a:lnTo>
                    <a:pt x="151" y="34"/>
                  </a:lnTo>
                  <a:lnTo>
                    <a:pt x="151" y="32"/>
                  </a:lnTo>
                  <a:lnTo>
                    <a:pt x="151" y="32"/>
                  </a:lnTo>
                  <a:lnTo>
                    <a:pt x="129" y="23"/>
                  </a:lnTo>
                  <a:lnTo>
                    <a:pt x="105" y="22"/>
                  </a:lnTo>
                  <a:close/>
                  <a:moveTo>
                    <a:pt x="198" y="0"/>
                  </a:moveTo>
                  <a:lnTo>
                    <a:pt x="207" y="0"/>
                  </a:lnTo>
                  <a:lnTo>
                    <a:pt x="214" y="6"/>
                  </a:lnTo>
                  <a:lnTo>
                    <a:pt x="219" y="12"/>
                  </a:lnTo>
                  <a:lnTo>
                    <a:pt x="219" y="21"/>
                  </a:lnTo>
                  <a:lnTo>
                    <a:pt x="214" y="27"/>
                  </a:lnTo>
                  <a:lnTo>
                    <a:pt x="210" y="31"/>
                  </a:lnTo>
                  <a:lnTo>
                    <a:pt x="206" y="32"/>
                  </a:lnTo>
                  <a:lnTo>
                    <a:pt x="201" y="32"/>
                  </a:lnTo>
                  <a:lnTo>
                    <a:pt x="196" y="31"/>
                  </a:lnTo>
                  <a:lnTo>
                    <a:pt x="195" y="30"/>
                  </a:lnTo>
                  <a:lnTo>
                    <a:pt x="193" y="31"/>
                  </a:lnTo>
                  <a:lnTo>
                    <a:pt x="191" y="34"/>
                  </a:lnTo>
                  <a:lnTo>
                    <a:pt x="189" y="35"/>
                  </a:lnTo>
                  <a:lnTo>
                    <a:pt x="191" y="37"/>
                  </a:lnTo>
                  <a:lnTo>
                    <a:pt x="205" y="57"/>
                  </a:lnTo>
                  <a:lnTo>
                    <a:pt x="214" y="78"/>
                  </a:lnTo>
                  <a:lnTo>
                    <a:pt x="219" y="101"/>
                  </a:lnTo>
                  <a:lnTo>
                    <a:pt x="218" y="124"/>
                  </a:lnTo>
                  <a:lnTo>
                    <a:pt x="212" y="147"/>
                  </a:lnTo>
                  <a:lnTo>
                    <a:pt x="202" y="168"/>
                  </a:lnTo>
                  <a:lnTo>
                    <a:pt x="187" y="187"/>
                  </a:lnTo>
                  <a:lnTo>
                    <a:pt x="165" y="203"/>
                  </a:lnTo>
                  <a:lnTo>
                    <a:pt x="142" y="214"/>
                  </a:lnTo>
                  <a:lnTo>
                    <a:pt x="118" y="219"/>
                  </a:lnTo>
                  <a:lnTo>
                    <a:pt x="115" y="220"/>
                  </a:lnTo>
                  <a:lnTo>
                    <a:pt x="115" y="221"/>
                  </a:lnTo>
                  <a:lnTo>
                    <a:pt x="115" y="225"/>
                  </a:lnTo>
                  <a:lnTo>
                    <a:pt x="115" y="228"/>
                  </a:lnTo>
                  <a:lnTo>
                    <a:pt x="117" y="228"/>
                  </a:lnTo>
                  <a:lnTo>
                    <a:pt x="123" y="234"/>
                  </a:lnTo>
                  <a:lnTo>
                    <a:pt x="126" y="243"/>
                  </a:lnTo>
                  <a:lnTo>
                    <a:pt x="123" y="251"/>
                  </a:lnTo>
                  <a:lnTo>
                    <a:pt x="117" y="257"/>
                  </a:lnTo>
                  <a:lnTo>
                    <a:pt x="115" y="257"/>
                  </a:lnTo>
                  <a:lnTo>
                    <a:pt x="115" y="260"/>
                  </a:lnTo>
                  <a:lnTo>
                    <a:pt x="115" y="264"/>
                  </a:lnTo>
                  <a:lnTo>
                    <a:pt x="115" y="265"/>
                  </a:lnTo>
                  <a:lnTo>
                    <a:pt x="118" y="266"/>
                  </a:lnTo>
                  <a:lnTo>
                    <a:pt x="141" y="269"/>
                  </a:lnTo>
                  <a:lnTo>
                    <a:pt x="164" y="275"/>
                  </a:lnTo>
                  <a:lnTo>
                    <a:pt x="184" y="285"/>
                  </a:lnTo>
                  <a:lnTo>
                    <a:pt x="186" y="287"/>
                  </a:lnTo>
                  <a:lnTo>
                    <a:pt x="186" y="288"/>
                  </a:lnTo>
                  <a:lnTo>
                    <a:pt x="184" y="290"/>
                  </a:lnTo>
                  <a:lnTo>
                    <a:pt x="183" y="290"/>
                  </a:lnTo>
                  <a:lnTo>
                    <a:pt x="35" y="290"/>
                  </a:lnTo>
                  <a:lnTo>
                    <a:pt x="34" y="290"/>
                  </a:lnTo>
                  <a:lnTo>
                    <a:pt x="32" y="288"/>
                  </a:lnTo>
                  <a:lnTo>
                    <a:pt x="32" y="287"/>
                  </a:lnTo>
                  <a:lnTo>
                    <a:pt x="34" y="285"/>
                  </a:lnTo>
                  <a:lnTo>
                    <a:pt x="55" y="275"/>
                  </a:lnTo>
                  <a:lnTo>
                    <a:pt x="77" y="269"/>
                  </a:lnTo>
                  <a:lnTo>
                    <a:pt x="100" y="266"/>
                  </a:lnTo>
                  <a:lnTo>
                    <a:pt x="103" y="265"/>
                  </a:lnTo>
                  <a:lnTo>
                    <a:pt x="104" y="264"/>
                  </a:lnTo>
                  <a:lnTo>
                    <a:pt x="104" y="260"/>
                  </a:lnTo>
                  <a:lnTo>
                    <a:pt x="103" y="257"/>
                  </a:lnTo>
                  <a:lnTo>
                    <a:pt x="101" y="257"/>
                  </a:lnTo>
                  <a:lnTo>
                    <a:pt x="95" y="251"/>
                  </a:lnTo>
                  <a:lnTo>
                    <a:pt x="94" y="243"/>
                  </a:lnTo>
                  <a:lnTo>
                    <a:pt x="95" y="234"/>
                  </a:lnTo>
                  <a:lnTo>
                    <a:pt x="101" y="228"/>
                  </a:lnTo>
                  <a:lnTo>
                    <a:pt x="103" y="228"/>
                  </a:lnTo>
                  <a:lnTo>
                    <a:pt x="104" y="225"/>
                  </a:lnTo>
                  <a:lnTo>
                    <a:pt x="104" y="221"/>
                  </a:lnTo>
                  <a:lnTo>
                    <a:pt x="103" y="220"/>
                  </a:lnTo>
                  <a:lnTo>
                    <a:pt x="101" y="219"/>
                  </a:lnTo>
                  <a:lnTo>
                    <a:pt x="78" y="215"/>
                  </a:lnTo>
                  <a:lnTo>
                    <a:pt x="57" y="206"/>
                  </a:lnTo>
                  <a:lnTo>
                    <a:pt x="36" y="192"/>
                  </a:lnTo>
                  <a:lnTo>
                    <a:pt x="35" y="191"/>
                  </a:lnTo>
                  <a:lnTo>
                    <a:pt x="32" y="192"/>
                  </a:lnTo>
                  <a:lnTo>
                    <a:pt x="30" y="193"/>
                  </a:lnTo>
                  <a:lnTo>
                    <a:pt x="30" y="196"/>
                  </a:lnTo>
                  <a:lnTo>
                    <a:pt x="30" y="197"/>
                  </a:lnTo>
                  <a:lnTo>
                    <a:pt x="31" y="202"/>
                  </a:lnTo>
                  <a:lnTo>
                    <a:pt x="31" y="206"/>
                  </a:lnTo>
                  <a:lnTo>
                    <a:pt x="30" y="211"/>
                  </a:lnTo>
                  <a:lnTo>
                    <a:pt x="27" y="215"/>
                  </a:lnTo>
                  <a:lnTo>
                    <a:pt x="20" y="219"/>
                  </a:lnTo>
                  <a:lnTo>
                    <a:pt x="12" y="219"/>
                  </a:lnTo>
                  <a:lnTo>
                    <a:pt x="4" y="215"/>
                  </a:lnTo>
                  <a:lnTo>
                    <a:pt x="0" y="207"/>
                  </a:lnTo>
                  <a:lnTo>
                    <a:pt x="0" y="200"/>
                  </a:lnTo>
                  <a:lnTo>
                    <a:pt x="4" y="192"/>
                  </a:lnTo>
                  <a:lnTo>
                    <a:pt x="8" y="189"/>
                  </a:lnTo>
                  <a:lnTo>
                    <a:pt x="13" y="188"/>
                  </a:lnTo>
                  <a:lnTo>
                    <a:pt x="17" y="188"/>
                  </a:lnTo>
                  <a:lnTo>
                    <a:pt x="22" y="189"/>
                  </a:lnTo>
                  <a:lnTo>
                    <a:pt x="23" y="189"/>
                  </a:lnTo>
                  <a:lnTo>
                    <a:pt x="26" y="189"/>
                  </a:lnTo>
                  <a:lnTo>
                    <a:pt x="37" y="177"/>
                  </a:lnTo>
                  <a:lnTo>
                    <a:pt x="39" y="175"/>
                  </a:lnTo>
                  <a:lnTo>
                    <a:pt x="37" y="173"/>
                  </a:lnTo>
                  <a:lnTo>
                    <a:pt x="25" y="152"/>
                  </a:lnTo>
                  <a:lnTo>
                    <a:pt x="16" y="131"/>
                  </a:lnTo>
                  <a:lnTo>
                    <a:pt x="14" y="108"/>
                  </a:lnTo>
                  <a:lnTo>
                    <a:pt x="18" y="83"/>
                  </a:lnTo>
                  <a:lnTo>
                    <a:pt x="27" y="62"/>
                  </a:lnTo>
                  <a:lnTo>
                    <a:pt x="43" y="43"/>
                  </a:lnTo>
                  <a:lnTo>
                    <a:pt x="62" y="27"/>
                  </a:lnTo>
                  <a:lnTo>
                    <a:pt x="85" y="18"/>
                  </a:lnTo>
                  <a:lnTo>
                    <a:pt x="108" y="14"/>
                  </a:lnTo>
                  <a:lnTo>
                    <a:pt x="131" y="17"/>
                  </a:lnTo>
                  <a:lnTo>
                    <a:pt x="152" y="25"/>
                  </a:lnTo>
                  <a:lnTo>
                    <a:pt x="172" y="39"/>
                  </a:lnTo>
                  <a:lnTo>
                    <a:pt x="174" y="39"/>
                  </a:lnTo>
                  <a:lnTo>
                    <a:pt x="177" y="39"/>
                  </a:lnTo>
                  <a:lnTo>
                    <a:pt x="188" y="26"/>
                  </a:lnTo>
                  <a:lnTo>
                    <a:pt x="189" y="25"/>
                  </a:lnTo>
                  <a:lnTo>
                    <a:pt x="188" y="23"/>
                  </a:lnTo>
                  <a:lnTo>
                    <a:pt x="187" y="18"/>
                  </a:lnTo>
                  <a:lnTo>
                    <a:pt x="187" y="13"/>
                  </a:lnTo>
                  <a:lnTo>
                    <a:pt x="188" y="9"/>
                  </a:lnTo>
                  <a:lnTo>
                    <a:pt x="192" y="6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</p:grpSp>
      <p:cxnSp>
        <p:nvCxnSpPr>
          <p:cNvPr id="50" name="直接连接符 49"/>
          <p:cNvCxnSpPr/>
          <p:nvPr/>
        </p:nvCxnSpPr>
        <p:spPr>
          <a:xfrm flipH="1">
            <a:off x="1268735" y="3451997"/>
            <a:ext cx="5328000" cy="15150"/>
          </a:xfrm>
          <a:prstGeom prst="line">
            <a:avLst/>
          </a:prstGeom>
          <a:noFill/>
          <a:ln w="9525" cap="flat" cmpd="sng" algn="ctr">
            <a:solidFill>
              <a:srgbClr val="FC6204"/>
            </a:solidFill>
            <a:prstDash val="dash"/>
          </a:ln>
          <a:effectLst/>
        </p:spPr>
      </p:cxnSp>
      <p:cxnSp>
        <p:nvCxnSpPr>
          <p:cNvPr id="51" name="直接连接符 50"/>
          <p:cNvCxnSpPr/>
          <p:nvPr/>
        </p:nvCxnSpPr>
        <p:spPr>
          <a:xfrm flipH="1">
            <a:off x="1268735" y="4308603"/>
            <a:ext cx="5040000" cy="15150"/>
          </a:xfrm>
          <a:prstGeom prst="line">
            <a:avLst/>
          </a:prstGeom>
          <a:noFill/>
          <a:ln w="9525" cap="flat" cmpd="sng" algn="ctr">
            <a:solidFill>
              <a:srgbClr val="FC6204"/>
            </a:solidFill>
            <a:prstDash val="dash"/>
          </a:ln>
          <a:effectLst/>
        </p:spPr>
      </p:cxnSp>
      <p:cxnSp>
        <p:nvCxnSpPr>
          <p:cNvPr id="52" name="直接连接符 51"/>
          <p:cNvCxnSpPr/>
          <p:nvPr/>
        </p:nvCxnSpPr>
        <p:spPr>
          <a:xfrm flipH="1">
            <a:off x="1268735" y="5150563"/>
            <a:ext cx="5508000" cy="15150"/>
          </a:xfrm>
          <a:prstGeom prst="line">
            <a:avLst/>
          </a:prstGeom>
          <a:noFill/>
          <a:ln w="9525" cap="flat" cmpd="sng" algn="ctr">
            <a:solidFill>
              <a:srgbClr val="FC6204"/>
            </a:solidFill>
            <a:prstDash val="dash"/>
          </a:ln>
          <a:effectLst/>
        </p:spPr>
      </p:cxnSp>
      <p:cxnSp>
        <p:nvCxnSpPr>
          <p:cNvPr id="53" name="直接连接符 52"/>
          <p:cNvCxnSpPr/>
          <p:nvPr/>
        </p:nvCxnSpPr>
        <p:spPr>
          <a:xfrm flipH="1">
            <a:off x="1268735" y="5904390"/>
            <a:ext cx="6984000" cy="15150"/>
          </a:xfrm>
          <a:prstGeom prst="line">
            <a:avLst/>
          </a:prstGeom>
          <a:noFill/>
          <a:ln w="9525" cap="flat" cmpd="sng" algn="ctr">
            <a:solidFill>
              <a:srgbClr val="FC6204"/>
            </a:solidFill>
            <a:prstDash val="dash"/>
          </a:ln>
          <a:effectLst/>
        </p:spPr>
      </p:cxnSp>
      <p:grpSp>
        <p:nvGrpSpPr>
          <p:cNvPr id="58" name="组 137"/>
          <p:cNvGrpSpPr/>
          <p:nvPr/>
        </p:nvGrpSpPr>
        <p:grpSpPr>
          <a:xfrm>
            <a:off x="6512926" y="3484575"/>
            <a:ext cx="1587719" cy="1826031"/>
            <a:chOff x="4179888" y="2487613"/>
            <a:chExt cx="1406524" cy="1557337"/>
          </a:xfrm>
          <a:blipFill>
            <a:blip r:embed="rId3"/>
            <a:stretch>
              <a:fillRect/>
            </a:stretch>
          </a:blipFill>
        </p:grpSpPr>
        <p:sp>
          <p:nvSpPr>
            <p:cNvPr id="59" name="Freeform 68"/>
            <p:cNvSpPr>
              <a:spLocks/>
            </p:cNvSpPr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60" name="Freeform 69"/>
            <p:cNvSpPr>
              <a:spLocks/>
            </p:cNvSpPr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  <p:sp>
          <p:nvSpPr>
            <p:cNvPr id="61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entury Gothic"/>
                <a:ea typeface="微软雅黑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87029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7862"/>
            <a:ext cx="9144000" cy="3789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0" y="479600"/>
            <a:ext cx="8204200" cy="5753100"/>
          </a:xfrm>
          <a:prstGeom prst="rect">
            <a:avLst/>
          </a:prstGeom>
        </p:spPr>
      </p:pic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435290" y="349295"/>
            <a:ext cx="7443747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8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）：</a:t>
            </a:r>
            <a:r>
              <a:rPr lang="zh-CN" altLang="en-US" sz="28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主题导向</a:t>
            </a:r>
            <a:r>
              <a:rPr lang="en-US" altLang="zh-CN" sz="2800" b="1" dirty="0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体验式学习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 rot="19342802">
            <a:off x="106304" y="297983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Freeform 381"/>
          <p:cNvSpPr>
            <a:spLocks noEditPoints="1"/>
          </p:cNvSpPr>
          <p:nvPr/>
        </p:nvSpPr>
        <p:spPr bwMode="auto">
          <a:xfrm>
            <a:off x="4079678" y="2121176"/>
            <a:ext cx="1046843" cy="1009456"/>
          </a:xfrm>
          <a:custGeom>
            <a:avLst/>
            <a:gdLst>
              <a:gd name="T0" fmla="*/ 138 w 280"/>
              <a:gd name="T1" fmla="*/ 237 h 270"/>
              <a:gd name="T2" fmla="*/ 165 w 280"/>
              <a:gd name="T3" fmla="*/ 210 h 270"/>
              <a:gd name="T4" fmla="*/ 73 w 280"/>
              <a:gd name="T5" fmla="*/ 210 h 270"/>
              <a:gd name="T6" fmla="*/ 61 w 280"/>
              <a:gd name="T7" fmla="*/ 237 h 270"/>
              <a:gd name="T8" fmla="*/ 133 w 280"/>
              <a:gd name="T9" fmla="*/ 243 h 270"/>
              <a:gd name="T10" fmla="*/ 101 w 280"/>
              <a:gd name="T11" fmla="*/ 207 h 270"/>
              <a:gd name="T12" fmla="*/ 181 w 280"/>
              <a:gd name="T13" fmla="*/ 207 h 270"/>
              <a:gd name="T14" fmla="*/ 147 w 280"/>
              <a:gd name="T15" fmla="*/ 242 h 270"/>
              <a:gd name="T16" fmla="*/ 202 w 280"/>
              <a:gd name="T17" fmla="*/ 253 h 270"/>
              <a:gd name="T18" fmla="*/ 202 w 280"/>
              <a:gd name="T19" fmla="*/ 219 h 270"/>
              <a:gd name="T20" fmla="*/ 222 w 280"/>
              <a:gd name="T21" fmla="*/ 200 h 270"/>
              <a:gd name="T22" fmla="*/ 64 w 280"/>
              <a:gd name="T23" fmla="*/ 166 h 270"/>
              <a:gd name="T24" fmla="*/ 79 w 280"/>
              <a:gd name="T25" fmla="*/ 197 h 270"/>
              <a:gd name="T26" fmla="*/ 71 w 280"/>
              <a:gd name="T27" fmla="*/ 156 h 270"/>
              <a:gd name="T28" fmla="*/ 184 w 280"/>
              <a:gd name="T29" fmla="*/ 196 h 270"/>
              <a:gd name="T30" fmla="*/ 221 w 280"/>
              <a:gd name="T31" fmla="*/ 191 h 270"/>
              <a:gd name="T32" fmla="*/ 230 w 280"/>
              <a:gd name="T33" fmla="*/ 100 h 270"/>
              <a:gd name="T34" fmla="*/ 214 w 280"/>
              <a:gd name="T35" fmla="*/ 148 h 270"/>
              <a:gd name="T36" fmla="*/ 248 w 280"/>
              <a:gd name="T37" fmla="*/ 177 h 270"/>
              <a:gd name="T38" fmla="*/ 231 w 280"/>
              <a:gd name="T39" fmla="*/ 101 h 270"/>
              <a:gd name="T40" fmla="*/ 14 w 280"/>
              <a:gd name="T41" fmla="*/ 137 h 270"/>
              <a:gd name="T42" fmla="*/ 38 w 280"/>
              <a:gd name="T43" fmla="*/ 171 h 270"/>
              <a:gd name="T44" fmla="*/ 61 w 280"/>
              <a:gd name="T45" fmla="*/ 156 h 270"/>
              <a:gd name="T46" fmla="*/ 51 w 280"/>
              <a:gd name="T47" fmla="*/ 101 h 270"/>
              <a:gd name="T48" fmla="*/ 179 w 280"/>
              <a:gd name="T49" fmla="*/ 133 h 270"/>
              <a:gd name="T50" fmla="*/ 111 w 280"/>
              <a:gd name="T51" fmla="*/ 160 h 270"/>
              <a:gd name="T52" fmla="*/ 139 w 280"/>
              <a:gd name="T53" fmla="*/ 94 h 270"/>
              <a:gd name="T54" fmla="*/ 208 w 280"/>
              <a:gd name="T55" fmla="*/ 133 h 270"/>
              <a:gd name="T56" fmla="*/ 221 w 280"/>
              <a:gd name="T57" fmla="*/ 97 h 270"/>
              <a:gd name="T58" fmla="*/ 60 w 280"/>
              <a:gd name="T59" fmla="*/ 96 h 270"/>
              <a:gd name="T60" fmla="*/ 69 w 280"/>
              <a:gd name="T61" fmla="*/ 133 h 270"/>
              <a:gd name="T62" fmla="*/ 93 w 280"/>
              <a:gd name="T63" fmla="*/ 87 h 270"/>
              <a:gd name="T64" fmla="*/ 87 w 280"/>
              <a:gd name="T65" fmla="*/ 114 h 270"/>
              <a:gd name="T66" fmla="*/ 105 w 280"/>
              <a:gd name="T67" fmla="*/ 201 h 270"/>
              <a:gd name="T68" fmla="*/ 174 w 280"/>
              <a:gd name="T69" fmla="*/ 201 h 270"/>
              <a:gd name="T70" fmla="*/ 191 w 280"/>
              <a:gd name="T71" fmla="*/ 114 h 270"/>
              <a:gd name="T72" fmla="*/ 139 w 280"/>
              <a:gd name="T73" fmla="*/ 50 h 270"/>
              <a:gd name="T74" fmla="*/ 116 w 280"/>
              <a:gd name="T75" fmla="*/ 78 h 270"/>
              <a:gd name="T76" fmla="*/ 142 w 280"/>
              <a:gd name="T77" fmla="*/ 50 h 270"/>
              <a:gd name="T78" fmla="*/ 147 w 280"/>
              <a:gd name="T79" fmla="*/ 46 h 270"/>
              <a:gd name="T80" fmla="*/ 181 w 280"/>
              <a:gd name="T81" fmla="*/ 81 h 270"/>
              <a:gd name="T82" fmla="*/ 222 w 280"/>
              <a:gd name="T83" fmla="*/ 71 h 270"/>
              <a:gd name="T84" fmla="*/ 200 w 280"/>
              <a:gd name="T85" fmla="*/ 50 h 270"/>
              <a:gd name="T86" fmla="*/ 97 w 280"/>
              <a:gd name="T87" fmla="*/ 30 h 270"/>
              <a:gd name="T88" fmla="*/ 57 w 280"/>
              <a:gd name="T89" fmla="*/ 87 h 270"/>
              <a:gd name="T90" fmla="*/ 103 w 280"/>
              <a:gd name="T91" fmla="*/ 78 h 270"/>
              <a:gd name="T92" fmla="*/ 131 w 280"/>
              <a:gd name="T93" fmla="*/ 42 h 270"/>
              <a:gd name="T94" fmla="*/ 222 w 280"/>
              <a:gd name="T95" fmla="*/ 21 h 270"/>
              <a:gd name="T96" fmla="*/ 230 w 280"/>
              <a:gd name="T97" fmla="*/ 91 h 270"/>
              <a:gd name="T98" fmla="*/ 276 w 280"/>
              <a:gd name="T99" fmla="*/ 159 h 270"/>
              <a:gd name="T100" fmla="*/ 231 w 280"/>
              <a:gd name="T101" fmla="*/ 207 h 270"/>
              <a:gd name="T102" fmla="*/ 245 w 280"/>
              <a:gd name="T103" fmla="*/ 243 h 270"/>
              <a:gd name="T104" fmla="*/ 206 w 280"/>
              <a:gd name="T105" fmla="*/ 266 h 270"/>
              <a:gd name="T106" fmla="*/ 138 w 280"/>
              <a:gd name="T107" fmla="*/ 248 h 270"/>
              <a:gd name="T108" fmla="*/ 51 w 280"/>
              <a:gd name="T109" fmla="*/ 239 h 270"/>
              <a:gd name="T110" fmla="*/ 29 w 280"/>
              <a:gd name="T111" fmla="*/ 187 h 270"/>
              <a:gd name="T112" fmla="*/ 2 w 280"/>
              <a:gd name="T113" fmla="*/ 129 h 270"/>
              <a:gd name="T114" fmla="*/ 48 w 280"/>
              <a:gd name="T115" fmla="*/ 67 h 270"/>
              <a:gd name="T116" fmla="*/ 119 w 280"/>
              <a:gd name="T117" fmla="*/ 26 h 270"/>
              <a:gd name="T118" fmla="*/ 172 w 280"/>
              <a:gd name="T119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" h="270">
                <a:moveTo>
                  <a:pt x="116" y="209"/>
                </a:moveTo>
                <a:lnTo>
                  <a:pt x="115" y="209"/>
                </a:lnTo>
                <a:lnTo>
                  <a:pt x="114" y="211"/>
                </a:lnTo>
                <a:lnTo>
                  <a:pt x="114" y="212"/>
                </a:lnTo>
                <a:lnTo>
                  <a:pt x="126" y="226"/>
                </a:lnTo>
                <a:lnTo>
                  <a:pt x="138" y="237"/>
                </a:lnTo>
                <a:lnTo>
                  <a:pt x="139" y="238"/>
                </a:lnTo>
                <a:lnTo>
                  <a:pt x="142" y="237"/>
                </a:lnTo>
                <a:lnTo>
                  <a:pt x="153" y="226"/>
                </a:lnTo>
                <a:lnTo>
                  <a:pt x="165" y="212"/>
                </a:lnTo>
                <a:lnTo>
                  <a:pt x="166" y="211"/>
                </a:lnTo>
                <a:lnTo>
                  <a:pt x="165" y="210"/>
                </a:lnTo>
                <a:lnTo>
                  <a:pt x="163" y="209"/>
                </a:lnTo>
                <a:lnTo>
                  <a:pt x="116" y="209"/>
                </a:lnTo>
                <a:close/>
                <a:moveTo>
                  <a:pt x="79" y="203"/>
                </a:moveTo>
                <a:lnTo>
                  <a:pt x="77" y="203"/>
                </a:lnTo>
                <a:lnTo>
                  <a:pt x="75" y="205"/>
                </a:lnTo>
                <a:lnTo>
                  <a:pt x="73" y="210"/>
                </a:lnTo>
                <a:lnTo>
                  <a:pt x="69" y="212"/>
                </a:lnTo>
                <a:lnTo>
                  <a:pt x="64" y="215"/>
                </a:lnTo>
                <a:lnTo>
                  <a:pt x="59" y="217"/>
                </a:lnTo>
                <a:lnTo>
                  <a:pt x="57" y="219"/>
                </a:lnTo>
                <a:lnTo>
                  <a:pt x="57" y="220"/>
                </a:lnTo>
                <a:lnTo>
                  <a:pt x="61" y="237"/>
                </a:lnTo>
                <a:lnTo>
                  <a:pt x="70" y="248"/>
                </a:lnTo>
                <a:lnTo>
                  <a:pt x="82" y="256"/>
                </a:lnTo>
                <a:lnTo>
                  <a:pt x="97" y="258"/>
                </a:lnTo>
                <a:lnTo>
                  <a:pt x="114" y="254"/>
                </a:lnTo>
                <a:lnTo>
                  <a:pt x="131" y="244"/>
                </a:lnTo>
                <a:lnTo>
                  <a:pt x="133" y="243"/>
                </a:lnTo>
                <a:lnTo>
                  <a:pt x="133" y="242"/>
                </a:lnTo>
                <a:lnTo>
                  <a:pt x="131" y="240"/>
                </a:lnTo>
                <a:lnTo>
                  <a:pt x="119" y="228"/>
                </a:lnTo>
                <a:lnTo>
                  <a:pt x="106" y="211"/>
                </a:lnTo>
                <a:lnTo>
                  <a:pt x="103" y="209"/>
                </a:lnTo>
                <a:lnTo>
                  <a:pt x="101" y="207"/>
                </a:lnTo>
                <a:lnTo>
                  <a:pt x="98" y="207"/>
                </a:lnTo>
                <a:lnTo>
                  <a:pt x="88" y="206"/>
                </a:lnTo>
                <a:lnTo>
                  <a:pt x="79" y="203"/>
                </a:lnTo>
                <a:close/>
                <a:moveTo>
                  <a:pt x="220" y="198"/>
                </a:moveTo>
                <a:lnTo>
                  <a:pt x="202" y="203"/>
                </a:lnTo>
                <a:lnTo>
                  <a:pt x="181" y="207"/>
                </a:lnTo>
                <a:lnTo>
                  <a:pt x="179" y="207"/>
                </a:lnTo>
                <a:lnTo>
                  <a:pt x="176" y="209"/>
                </a:lnTo>
                <a:lnTo>
                  <a:pt x="174" y="211"/>
                </a:lnTo>
                <a:lnTo>
                  <a:pt x="161" y="228"/>
                </a:lnTo>
                <a:lnTo>
                  <a:pt x="148" y="240"/>
                </a:lnTo>
                <a:lnTo>
                  <a:pt x="147" y="242"/>
                </a:lnTo>
                <a:lnTo>
                  <a:pt x="147" y="243"/>
                </a:lnTo>
                <a:lnTo>
                  <a:pt x="148" y="244"/>
                </a:lnTo>
                <a:lnTo>
                  <a:pt x="163" y="253"/>
                </a:lnTo>
                <a:lnTo>
                  <a:pt x="177" y="257"/>
                </a:lnTo>
                <a:lnTo>
                  <a:pt x="191" y="257"/>
                </a:lnTo>
                <a:lnTo>
                  <a:pt x="202" y="253"/>
                </a:lnTo>
                <a:lnTo>
                  <a:pt x="203" y="252"/>
                </a:lnTo>
                <a:lnTo>
                  <a:pt x="204" y="251"/>
                </a:lnTo>
                <a:lnTo>
                  <a:pt x="203" y="249"/>
                </a:lnTo>
                <a:lnTo>
                  <a:pt x="198" y="239"/>
                </a:lnTo>
                <a:lnTo>
                  <a:pt x="198" y="228"/>
                </a:lnTo>
                <a:lnTo>
                  <a:pt x="202" y="219"/>
                </a:lnTo>
                <a:lnTo>
                  <a:pt x="209" y="211"/>
                </a:lnTo>
                <a:lnTo>
                  <a:pt x="221" y="207"/>
                </a:lnTo>
                <a:lnTo>
                  <a:pt x="222" y="206"/>
                </a:lnTo>
                <a:lnTo>
                  <a:pt x="223" y="205"/>
                </a:lnTo>
                <a:lnTo>
                  <a:pt x="222" y="201"/>
                </a:lnTo>
                <a:lnTo>
                  <a:pt x="222" y="200"/>
                </a:lnTo>
                <a:lnTo>
                  <a:pt x="221" y="198"/>
                </a:lnTo>
                <a:lnTo>
                  <a:pt x="220" y="198"/>
                </a:lnTo>
                <a:close/>
                <a:moveTo>
                  <a:pt x="69" y="155"/>
                </a:moveTo>
                <a:lnTo>
                  <a:pt x="68" y="155"/>
                </a:lnTo>
                <a:lnTo>
                  <a:pt x="68" y="156"/>
                </a:lnTo>
                <a:lnTo>
                  <a:pt x="64" y="166"/>
                </a:lnTo>
                <a:lnTo>
                  <a:pt x="64" y="168"/>
                </a:lnTo>
                <a:lnTo>
                  <a:pt x="65" y="170"/>
                </a:lnTo>
                <a:lnTo>
                  <a:pt x="73" y="177"/>
                </a:lnTo>
                <a:lnTo>
                  <a:pt x="78" y="186"/>
                </a:lnTo>
                <a:lnTo>
                  <a:pt x="79" y="196"/>
                </a:lnTo>
                <a:lnTo>
                  <a:pt x="79" y="197"/>
                </a:lnTo>
                <a:lnTo>
                  <a:pt x="80" y="198"/>
                </a:lnTo>
                <a:lnTo>
                  <a:pt x="93" y="201"/>
                </a:lnTo>
                <a:lnTo>
                  <a:pt x="94" y="200"/>
                </a:lnTo>
                <a:lnTo>
                  <a:pt x="96" y="198"/>
                </a:lnTo>
                <a:lnTo>
                  <a:pt x="96" y="196"/>
                </a:lnTo>
                <a:lnTo>
                  <a:pt x="71" y="156"/>
                </a:lnTo>
                <a:lnTo>
                  <a:pt x="70" y="155"/>
                </a:lnTo>
                <a:lnTo>
                  <a:pt x="69" y="155"/>
                </a:lnTo>
                <a:close/>
                <a:moveTo>
                  <a:pt x="209" y="155"/>
                </a:moveTo>
                <a:lnTo>
                  <a:pt x="208" y="155"/>
                </a:lnTo>
                <a:lnTo>
                  <a:pt x="207" y="156"/>
                </a:lnTo>
                <a:lnTo>
                  <a:pt x="184" y="196"/>
                </a:lnTo>
                <a:lnTo>
                  <a:pt x="184" y="198"/>
                </a:lnTo>
                <a:lnTo>
                  <a:pt x="185" y="200"/>
                </a:lnTo>
                <a:lnTo>
                  <a:pt x="186" y="201"/>
                </a:lnTo>
                <a:lnTo>
                  <a:pt x="204" y="197"/>
                </a:lnTo>
                <a:lnTo>
                  <a:pt x="220" y="192"/>
                </a:lnTo>
                <a:lnTo>
                  <a:pt x="221" y="191"/>
                </a:lnTo>
                <a:lnTo>
                  <a:pt x="221" y="189"/>
                </a:lnTo>
                <a:lnTo>
                  <a:pt x="218" y="173"/>
                </a:lnTo>
                <a:lnTo>
                  <a:pt x="212" y="156"/>
                </a:lnTo>
                <a:lnTo>
                  <a:pt x="211" y="155"/>
                </a:lnTo>
                <a:lnTo>
                  <a:pt x="209" y="155"/>
                </a:lnTo>
                <a:close/>
                <a:moveTo>
                  <a:pt x="230" y="100"/>
                </a:moveTo>
                <a:lnTo>
                  <a:pt x="229" y="101"/>
                </a:lnTo>
                <a:lnTo>
                  <a:pt x="227" y="103"/>
                </a:lnTo>
                <a:lnTo>
                  <a:pt x="222" y="120"/>
                </a:lnTo>
                <a:lnTo>
                  <a:pt x="214" y="140"/>
                </a:lnTo>
                <a:lnTo>
                  <a:pt x="214" y="143"/>
                </a:lnTo>
                <a:lnTo>
                  <a:pt x="214" y="148"/>
                </a:lnTo>
                <a:lnTo>
                  <a:pt x="222" y="168"/>
                </a:lnTo>
                <a:lnTo>
                  <a:pt x="227" y="186"/>
                </a:lnTo>
                <a:lnTo>
                  <a:pt x="229" y="187"/>
                </a:lnTo>
                <a:lnTo>
                  <a:pt x="230" y="187"/>
                </a:lnTo>
                <a:lnTo>
                  <a:pt x="231" y="187"/>
                </a:lnTo>
                <a:lnTo>
                  <a:pt x="248" y="177"/>
                </a:lnTo>
                <a:lnTo>
                  <a:pt x="259" y="164"/>
                </a:lnTo>
                <a:lnTo>
                  <a:pt x="266" y="151"/>
                </a:lnTo>
                <a:lnTo>
                  <a:pt x="266" y="137"/>
                </a:lnTo>
                <a:lnTo>
                  <a:pt x="259" y="124"/>
                </a:lnTo>
                <a:lnTo>
                  <a:pt x="249" y="111"/>
                </a:lnTo>
                <a:lnTo>
                  <a:pt x="231" y="101"/>
                </a:lnTo>
                <a:lnTo>
                  <a:pt x="230" y="100"/>
                </a:lnTo>
                <a:close/>
                <a:moveTo>
                  <a:pt x="50" y="100"/>
                </a:moveTo>
                <a:lnTo>
                  <a:pt x="48" y="100"/>
                </a:lnTo>
                <a:lnTo>
                  <a:pt x="31" y="111"/>
                </a:lnTo>
                <a:lnTo>
                  <a:pt x="19" y="124"/>
                </a:lnTo>
                <a:lnTo>
                  <a:pt x="14" y="137"/>
                </a:lnTo>
                <a:lnTo>
                  <a:pt x="14" y="151"/>
                </a:lnTo>
                <a:lnTo>
                  <a:pt x="19" y="164"/>
                </a:lnTo>
                <a:lnTo>
                  <a:pt x="31" y="177"/>
                </a:lnTo>
                <a:lnTo>
                  <a:pt x="33" y="177"/>
                </a:lnTo>
                <a:lnTo>
                  <a:pt x="34" y="175"/>
                </a:lnTo>
                <a:lnTo>
                  <a:pt x="38" y="171"/>
                </a:lnTo>
                <a:lnTo>
                  <a:pt x="43" y="169"/>
                </a:lnTo>
                <a:lnTo>
                  <a:pt x="48" y="168"/>
                </a:lnTo>
                <a:lnTo>
                  <a:pt x="55" y="168"/>
                </a:lnTo>
                <a:lnTo>
                  <a:pt x="56" y="166"/>
                </a:lnTo>
                <a:lnTo>
                  <a:pt x="57" y="165"/>
                </a:lnTo>
                <a:lnTo>
                  <a:pt x="61" y="156"/>
                </a:lnTo>
                <a:lnTo>
                  <a:pt x="64" y="148"/>
                </a:lnTo>
                <a:lnTo>
                  <a:pt x="65" y="143"/>
                </a:lnTo>
                <a:lnTo>
                  <a:pt x="64" y="140"/>
                </a:lnTo>
                <a:lnTo>
                  <a:pt x="57" y="120"/>
                </a:lnTo>
                <a:lnTo>
                  <a:pt x="52" y="103"/>
                </a:lnTo>
                <a:lnTo>
                  <a:pt x="51" y="101"/>
                </a:lnTo>
                <a:lnTo>
                  <a:pt x="50" y="100"/>
                </a:lnTo>
                <a:close/>
                <a:moveTo>
                  <a:pt x="139" y="94"/>
                </a:moveTo>
                <a:lnTo>
                  <a:pt x="154" y="96"/>
                </a:lnTo>
                <a:lnTo>
                  <a:pt x="167" y="105"/>
                </a:lnTo>
                <a:lnTo>
                  <a:pt x="175" y="118"/>
                </a:lnTo>
                <a:lnTo>
                  <a:pt x="179" y="133"/>
                </a:lnTo>
                <a:lnTo>
                  <a:pt x="175" y="148"/>
                </a:lnTo>
                <a:lnTo>
                  <a:pt x="167" y="160"/>
                </a:lnTo>
                <a:lnTo>
                  <a:pt x="154" y="169"/>
                </a:lnTo>
                <a:lnTo>
                  <a:pt x="139" y="171"/>
                </a:lnTo>
                <a:lnTo>
                  <a:pt x="124" y="169"/>
                </a:lnTo>
                <a:lnTo>
                  <a:pt x="111" y="160"/>
                </a:lnTo>
                <a:lnTo>
                  <a:pt x="102" y="148"/>
                </a:lnTo>
                <a:lnTo>
                  <a:pt x="100" y="133"/>
                </a:lnTo>
                <a:lnTo>
                  <a:pt x="102" y="118"/>
                </a:lnTo>
                <a:lnTo>
                  <a:pt x="111" y="105"/>
                </a:lnTo>
                <a:lnTo>
                  <a:pt x="124" y="96"/>
                </a:lnTo>
                <a:lnTo>
                  <a:pt x="139" y="94"/>
                </a:lnTo>
                <a:close/>
                <a:moveTo>
                  <a:pt x="186" y="87"/>
                </a:moveTo>
                <a:lnTo>
                  <a:pt x="185" y="87"/>
                </a:lnTo>
                <a:lnTo>
                  <a:pt x="184" y="88"/>
                </a:lnTo>
                <a:lnTo>
                  <a:pt x="184" y="91"/>
                </a:lnTo>
                <a:lnTo>
                  <a:pt x="207" y="132"/>
                </a:lnTo>
                <a:lnTo>
                  <a:pt x="208" y="133"/>
                </a:lnTo>
                <a:lnTo>
                  <a:pt x="209" y="133"/>
                </a:lnTo>
                <a:lnTo>
                  <a:pt x="211" y="132"/>
                </a:lnTo>
                <a:lnTo>
                  <a:pt x="212" y="131"/>
                </a:lnTo>
                <a:lnTo>
                  <a:pt x="217" y="114"/>
                </a:lnTo>
                <a:lnTo>
                  <a:pt x="221" y="99"/>
                </a:lnTo>
                <a:lnTo>
                  <a:pt x="221" y="97"/>
                </a:lnTo>
                <a:lnTo>
                  <a:pt x="220" y="95"/>
                </a:lnTo>
                <a:lnTo>
                  <a:pt x="204" y="91"/>
                </a:lnTo>
                <a:lnTo>
                  <a:pt x="186" y="87"/>
                </a:lnTo>
                <a:close/>
                <a:moveTo>
                  <a:pt x="93" y="87"/>
                </a:moveTo>
                <a:lnTo>
                  <a:pt x="75" y="91"/>
                </a:lnTo>
                <a:lnTo>
                  <a:pt x="60" y="96"/>
                </a:lnTo>
                <a:lnTo>
                  <a:pt x="59" y="96"/>
                </a:lnTo>
                <a:lnTo>
                  <a:pt x="57" y="99"/>
                </a:lnTo>
                <a:lnTo>
                  <a:pt x="61" y="114"/>
                </a:lnTo>
                <a:lnTo>
                  <a:pt x="68" y="132"/>
                </a:lnTo>
                <a:lnTo>
                  <a:pt x="68" y="132"/>
                </a:lnTo>
                <a:lnTo>
                  <a:pt x="69" y="133"/>
                </a:lnTo>
                <a:lnTo>
                  <a:pt x="70" y="133"/>
                </a:lnTo>
                <a:lnTo>
                  <a:pt x="71" y="132"/>
                </a:lnTo>
                <a:lnTo>
                  <a:pt x="96" y="91"/>
                </a:lnTo>
                <a:lnTo>
                  <a:pt x="96" y="88"/>
                </a:lnTo>
                <a:lnTo>
                  <a:pt x="94" y="87"/>
                </a:lnTo>
                <a:lnTo>
                  <a:pt x="93" y="87"/>
                </a:lnTo>
                <a:close/>
                <a:moveTo>
                  <a:pt x="139" y="83"/>
                </a:moveTo>
                <a:lnTo>
                  <a:pt x="111" y="85"/>
                </a:lnTo>
                <a:lnTo>
                  <a:pt x="108" y="86"/>
                </a:lnTo>
                <a:lnTo>
                  <a:pt x="105" y="87"/>
                </a:lnTo>
                <a:lnTo>
                  <a:pt x="102" y="90"/>
                </a:lnTo>
                <a:lnTo>
                  <a:pt x="87" y="114"/>
                </a:lnTo>
                <a:lnTo>
                  <a:pt x="74" y="138"/>
                </a:lnTo>
                <a:lnTo>
                  <a:pt x="73" y="143"/>
                </a:lnTo>
                <a:lnTo>
                  <a:pt x="74" y="148"/>
                </a:lnTo>
                <a:lnTo>
                  <a:pt x="87" y="174"/>
                </a:lnTo>
                <a:lnTo>
                  <a:pt x="102" y="198"/>
                </a:lnTo>
                <a:lnTo>
                  <a:pt x="105" y="201"/>
                </a:lnTo>
                <a:lnTo>
                  <a:pt x="108" y="202"/>
                </a:lnTo>
                <a:lnTo>
                  <a:pt x="111" y="202"/>
                </a:lnTo>
                <a:lnTo>
                  <a:pt x="139" y="203"/>
                </a:lnTo>
                <a:lnTo>
                  <a:pt x="168" y="202"/>
                </a:lnTo>
                <a:lnTo>
                  <a:pt x="171" y="202"/>
                </a:lnTo>
                <a:lnTo>
                  <a:pt x="174" y="201"/>
                </a:lnTo>
                <a:lnTo>
                  <a:pt x="176" y="198"/>
                </a:lnTo>
                <a:lnTo>
                  <a:pt x="191" y="174"/>
                </a:lnTo>
                <a:lnTo>
                  <a:pt x="204" y="148"/>
                </a:lnTo>
                <a:lnTo>
                  <a:pt x="206" y="143"/>
                </a:lnTo>
                <a:lnTo>
                  <a:pt x="204" y="138"/>
                </a:lnTo>
                <a:lnTo>
                  <a:pt x="191" y="114"/>
                </a:lnTo>
                <a:lnTo>
                  <a:pt x="176" y="90"/>
                </a:lnTo>
                <a:lnTo>
                  <a:pt x="174" y="87"/>
                </a:lnTo>
                <a:lnTo>
                  <a:pt x="171" y="86"/>
                </a:lnTo>
                <a:lnTo>
                  <a:pt x="168" y="85"/>
                </a:lnTo>
                <a:lnTo>
                  <a:pt x="139" y="83"/>
                </a:lnTo>
                <a:close/>
                <a:moveTo>
                  <a:pt x="139" y="50"/>
                </a:moveTo>
                <a:lnTo>
                  <a:pt x="138" y="50"/>
                </a:lnTo>
                <a:lnTo>
                  <a:pt x="126" y="62"/>
                </a:lnTo>
                <a:lnTo>
                  <a:pt x="114" y="74"/>
                </a:lnTo>
                <a:lnTo>
                  <a:pt x="114" y="77"/>
                </a:lnTo>
                <a:lnTo>
                  <a:pt x="115" y="78"/>
                </a:lnTo>
                <a:lnTo>
                  <a:pt x="116" y="78"/>
                </a:lnTo>
                <a:lnTo>
                  <a:pt x="163" y="80"/>
                </a:lnTo>
                <a:lnTo>
                  <a:pt x="165" y="78"/>
                </a:lnTo>
                <a:lnTo>
                  <a:pt x="166" y="77"/>
                </a:lnTo>
                <a:lnTo>
                  <a:pt x="165" y="74"/>
                </a:lnTo>
                <a:lnTo>
                  <a:pt x="153" y="62"/>
                </a:lnTo>
                <a:lnTo>
                  <a:pt x="142" y="50"/>
                </a:lnTo>
                <a:lnTo>
                  <a:pt x="139" y="50"/>
                </a:lnTo>
                <a:close/>
                <a:moveTo>
                  <a:pt x="170" y="32"/>
                </a:moveTo>
                <a:lnTo>
                  <a:pt x="160" y="36"/>
                </a:lnTo>
                <a:lnTo>
                  <a:pt x="148" y="42"/>
                </a:lnTo>
                <a:lnTo>
                  <a:pt x="147" y="44"/>
                </a:lnTo>
                <a:lnTo>
                  <a:pt x="147" y="46"/>
                </a:lnTo>
                <a:lnTo>
                  <a:pt x="148" y="48"/>
                </a:lnTo>
                <a:lnTo>
                  <a:pt x="161" y="60"/>
                </a:lnTo>
                <a:lnTo>
                  <a:pt x="174" y="76"/>
                </a:lnTo>
                <a:lnTo>
                  <a:pt x="176" y="78"/>
                </a:lnTo>
                <a:lnTo>
                  <a:pt x="179" y="80"/>
                </a:lnTo>
                <a:lnTo>
                  <a:pt x="181" y="81"/>
                </a:lnTo>
                <a:lnTo>
                  <a:pt x="202" y="83"/>
                </a:lnTo>
                <a:lnTo>
                  <a:pt x="218" y="88"/>
                </a:lnTo>
                <a:lnTo>
                  <a:pt x="221" y="88"/>
                </a:lnTo>
                <a:lnTo>
                  <a:pt x="222" y="87"/>
                </a:lnTo>
                <a:lnTo>
                  <a:pt x="222" y="86"/>
                </a:lnTo>
                <a:lnTo>
                  <a:pt x="222" y="71"/>
                </a:lnTo>
                <a:lnTo>
                  <a:pt x="220" y="58"/>
                </a:lnTo>
                <a:lnTo>
                  <a:pt x="216" y="46"/>
                </a:lnTo>
                <a:lnTo>
                  <a:pt x="214" y="46"/>
                </a:lnTo>
                <a:lnTo>
                  <a:pt x="213" y="45"/>
                </a:lnTo>
                <a:lnTo>
                  <a:pt x="212" y="46"/>
                </a:lnTo>
                <a:lnTo>
                  <a:pt x="200" y="50"/>
                </a:lnTo>
                <a:lnTo>
                  <a:pt x="189" y="49"/>
                </a:lnTo>
                <a:lnTo>
                  <a:pt x="180" y="44"/>
                </a:lnTo>
                <a:lnTo>
                  <a:pt x="174" y="34"/>
                </a:lnTo>
                <a:lnTo>
                  <a:pt x="172" y="32"/>
                </a:lnTo>
                <a:lnTo>
                  <a:pt x="170" y="32"/>
                </a:lnTo>
                <a:close/>
                <a:moveTo>
                  <a:pt x="97" y="30"/>
                </a:moveTo>
                <a:lnTo>
                  <a:pt x="83" y="31"/>
                </a:lnTo>
                <a:lnTo>
                  <a:pt x="70" y="39"/>
                </a:lnTo>
                <a:lnTo>
                  <a:pt x="62" y="50"/>
                </a:lnTo>
                <a:lnTo>
                  <a:pt x="57" y="65"/>
                </a:lnTo>
                <a:lnTo>
                  <a:pt x="56" y="86"/>
                </a:lnTo>
                <a:lnTo>
                  <a:pt x="57" y="87"/>
                </a:lnTo>
                <a:lnTo>
                  <a:pt x="59" y="88"/>
                </a:lnTo>
                <a:lnTo>
                  <a:pt x="60" y="88"/>
                </a:lnTo>
                <a:lnTo>
                  <a:pt x="78" y="83"/>
                </a:lnTo>
                <a:lnTo>
                  <a:pt x="98" y="81"/>
                </a:lnTo>
                <a:lnTo>
                  <a:pt x="101" y="80"/>
                </a:lnTo>
                <a:lnTo>
                  <a:pt x="103" y="78"/>
                </a:lnTo>
                <a:lnTo>
                  <a:pt x="106" y="76"/>
                </a:lnTo>
                <a:lnTo>
                  <a:pt x="119" y="60"/>
                </a:lnTo>
                <a:lnTo>
                  <a:pt x="131" y="48"/>
                </a:lnTo>
                <a:lnTo>
                  <a:pt x="133" y="46"/>
                </a:lnTo>
                <a:lnTo>
                  <a:pt x="133" y="44"/>
                </a:lnTo>
                <a:lnTo>
                  <a:pt x="131" y="42"/>
                </a:lnTo>
                <a:lnTo>
                  <a:pt x="114" y="34"/>
                </a:lnTo>
                <a:lnTo>
                  <a:pt x="97" y="30"/>
                </a:lnTo>
                <a:close/>
                <a:moveTo>
                  <a:pt x="197" y="0"/>
                </a:moveTo>
                <a:lnTo>
                  <a:pt x="209" y="3"/>
                </a:lnTo>
                <a:lnTo>
                  <a:pt x="217" y="11"/>
                </a:lnTo>
                <a:lnTo>
                  <a:pt x="222" y="21"/>
                </a:lnTo>
                <a:lnTo>
                  <a:pt x="221" y="32"/>
                </a:lnTo>
                <a:lnTo>
                  <a:pt x="222" y="35"/>
                </a:lnTo>
                <a:lnTo>
                  <a:pt x="229" y="49"/>
                </a:lnTo>
                <a:lnTo>
                  <a:pt x="231" y="67"/>
                </a:lnTo>
                <a:lnTo>
                  <a:pt x="230" y="90"/>
                </a:lnTo>
                <a:lnTo>
                  <a:pt x="230" y="91"/>
                </a:lnTo>
                <a:lnTo>
                  <a:pt x="231" y="92"/>
                </a:lnTo>
                <a:lnTo>
                  <a:pt x="253" y="104"/>
                </a:lnTo>
                <a:lnTo>
                  <a:pt x="267" y="115"/>
                </a:lnTo>
                <a:lnTo>
                  <a:pt x="276" y="129"/>
                </a:lnTo>
                <a:lnTo>
                  <a:pt x="280" y="143"/>
                </a:lnTo>
                <a:lnTo>
                  <a:pt x="276" y="159"/>
                </a:lnTo>
                <a:lnTo>
                  <a:pt x="267" y="171"/>
                </a:lnTo>
                <a:lnTo>
                  <a:pt x="252" y="184"/>
                </a:lnTo>
                <a:lnTo>
                  <a:pt x="231" y="194"/>
                </a:lnTo>
                <a:lnTo>
                  <a:pt x="230" y="196"/>
                </a:lnTo>
                <a:lnTo>
                  <a:pt x="230" y="197"/>
                </a:lnTo>
                <a:lnTo>
                  <a:pt x="231" y="207"/>
                </a:lnTo>
                <a:lnTo>
                  <a:pt x="231" y="209"/>
                </a:lnTo>
                <a:lnTo>
                  <a:pt x="232" y="209"/>
                </a:lnTo>
                <a:lnTo>
                  <a:pt x="240" y="215"/>
                </a:lnTo>
                <a:lnTo>
                  <a:pt x="246" y="223"/>
                </a:lnTo>
                <a:lnTo>
                  <a:pt x="248" y="233"/>
                </a:lnTo>
                <a:lnTo>
                  <a:pt x="245" y="243"/>
                </a:lnTo>
                <a:lnTo>
                  <a:pt x="239" y="252"/>
                </a:lnTo>
                <a:lnTo>
                  <a:pt x="230" y="257"/>
                </a:lnTo>
                <a:lnTo>
                  <a:pt x="220" y="257"/>
                </a:lnTo>
                <a:lnTo>
                  <a:pt x="218" y="258"/>
                </a:lnTo>
                <a:lnTo>
                  <a:pt x="217" y="258"/>
                </a:lnTo>
                <a:lnTo>
                  <a:pt x="206" y="266"/>
                </a:lnTo>
                <a:lnTo>
                  <a:pt x="193" y="270"/>
                </a:lnTo>
                <a:lnTo>
                  <a:pt x="177" y="267"/>
                </a:lnTo>
                <a:lnTo>
                  <a:pt x="160" y="261"/>
                </a:lnTo>
                <a:lnTo>
                  <a:pt x="142" y="248"/>
                </a:lnTo>
                <a:lnTo>
                  <a:pt x="139" y="248"/>
                </a:lnTo>
                <a:lnTo>
                  <a:pt x="138" y="248"/>
                </a:lnTo>
                <a:lnTo>
                  <a:pt x="119" y="262"/>
                </a:lnTo>
                <a:lnTo>
                  <a:pt x="100" y="269"/>
                </a:lnTo>
                <a:lnTo>
                  <a:pt x="83" y="269"/>
                </a:lnTo>
                <a:lnTo>
                  <a:pt x="69" y="265"/>
                </a:lnTo>
                <a:lnTo>
                  <a:pt x="59" y="254"/>
                </a:lnTo>
                <a:lnTo>
                  <a:pt x="51" y="239"/>
                </a:lnTo>
                <a:lnTo>
                  <a:pt x="48" y="219"/>
                </a:lnTo>
                <a:lnTo>
                  <a:pt x="47" y="217"/>
                </a:lnTo>
                <a:lnTo>
                  <a:pt x="46" y="216"/>
                </a:lnTo>
                <a:lnTo>
                  <a:pt x="36" y="210"/>
                </a:lnTo>
                <a:lnTo>
                  <a:pt x="29" y="200"/>
                </a:lnTo>
                <a:lnTo>
                  <a:pt x="29" y="187"/>
                </a:lnTo>
                <a:lnTo>
                  <a:pt x="29" y="186"/>
                </a:lnTo>
                <a:lnTo>
                  <a:pt x="28" y="184"/>
                </a:lnTo>
                <a:lnTo>
                  <a:pt x="13" y="173"/>
                </a:lnTo>
                <a:lnTo>
                  <a:pt x="4" y="159"/>
                </a:lnTo>
                <a:lnTo>
                  <a:pt x="0" y="145"/>
                </a:lnTo>
                <a:lnTo>
                  <a:pt x="2" y="129"/>
                </a:lnTo>
                <a:lnTo>
                  <a:pt x="11" y="115"/>
                </a:lnTo>
                <a:lnTo>
                  <a:pt x="27" y="104"/>
                </a:lnTo>
                <a:lnTo>
                  <a:pt x="48" y="92"/>
                </a:lnTo>
                <a:lnTo>
                  <a:pt x="50" y="91"/>
                </a:lnTo>
                <a:lnTo>
                  <a:pt x="50" y="90"/>
                </a:lnTo>
                <a:lnTo>
                  <a:pt x="48" y="67"/>
                </a:lnTo>
                <a:lnTo>
                  <a:pt x="51" y="48"/>
                </a:lnTo>
                <a:lnTo>
                  <a:pt x="59" y="32"/>
                </a:lnTo>
                <a:lnTo>
                  <a:pt x="70" y="23"/>
                </a:lnTo>
                <a:lnTo>
                  <a:pt x="84" y="18"/>
                </a:lnTo>
                <a:lnTo>
                  <a:pt x="100" y="19"/>
                </a:lnTo>
                <a:lnTo>
                  <a:pt x="119" y="26"/>
                </a:lnTo>
                <a:lnTo>
                  <a:pt x="138" y="39"/>
                </a:lnTo>
                <a:lnTo>
                  <a:pt x="139" y="40"/>
                </a:lnTo>
                <a:lnTo>
                  <a:pt x="142" y="39"/>
                </a:lnTo>
                <a:lnTo>
                  <a:pt x="156" y="28"/>
                </a:lnTo>
                <a:lnTo>
                  <a:pt x="171" y="22"/>
                </a:lnTo>
                <a:lnTo>
                  <a:pt x="172" y="21"/>
                </a:lnTo>
                <a:lnTo>
                  <a:pt x="172" y="19"/>
                </a:lnTo>
                <a:lnTo>
                  <a:pt x="177" y="9"/>
                </a:lnTo>
                <a:lnTo>
                  <a:pt x="186" y="3"/>
                </a:lnTo>
                <a:lnTo>
                  <a:pt x="197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55" name="组 6"/>
          <p:cNvGrpSpPr/>
          <p:nvPr/>
        </p:nvGrpSpPr>
        <p:grpSpPr>
          <a:xfrm>
            <a:off x="3685355" y="3124252"/>
            <a:ext cx="2056921" cy="1502457"/>
            <a:chOff x="1111056" y="3906118"/>
            <a:chExt cx="2248976" cy="1642737"/>
          </a:xfrm>
        </p:grpSpPr>
        <p:sp>
          <p:nvSpPr>
            <p:cNvPr id="56" name="文本框 55"/>
            <p:cNvSpPr txBox="1"/>
            <p:nvPr/>
          </p:nvSpPr>
          <p:spPr>
            <a:xfrm>
              <a:off x="1197900" y="4699931"/>
              <a:ext cx="2162132" cy="848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探讨实现主题目标的目的和</a:t>
              </a:r>
              <a:r>
                <a:rPr lang="zh-CN" altLang="en-US" dirty="0" smtClean="0">
                  <a:solidFill>
                    <a:srgbClr val="FFFFFF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策略</a:t>
              </a:r>
              <a:endParaRPr lang="zh-CN" altLang="en-US" dirty="0">
                <a:solidFill>
                  <a:srgbClr val="FFFFFF"/>
                </a:solidFill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1056" y="3906118"/>
              <a:ext cx="2220990" cy="7066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3600" b="1" dirty="0">
                  <a:solidFill>
                    <a:srgbClr val="92D050"/>
                  </a:solidFill>
                  <a:latin typeface="黑体" pitchFamily="49" charset="-122"/>
                  <a:ea typeface="黑体" pitchFamily="49" charset="-122"/>
                </a:rPr>
                <a:t>主题设置</a:t>
              </a:r>
              <a:endParaRPr lang="en-US" altLang="en-US" sz="3600" b="1" dirty="0">
                <a:solidFill>
                  <a:srgbClr val="92D05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58" name="Freeform 363"/>
          <p:cNvSpPr>
            <a:spLocks noEditPoints="1"/>
          </p:cNvSpPr>
          <p:nvPr/>
        </p:nvSpPr>
        <p:spPr bwMode="auto">
          <a:xfrm>
            <a:off x="5972168" y="4105819"/>
            <a:ext cx="856546" cy="853421"/>
          </a:xfrm>
          <a:custGeom>
            <a:avLst/>
            <a:gdLst>
              <a:gd name="T0" fmla="*/ 145 w 274"/>
              <a:gd name="T1" fmla="*/ 262 h 273"/>
              <a:gd name="T2" fmla="*/ 189 w 274"/>
              <a:gd name="T3" fmla="*/ 204 h 273"/>
              <a:gd name="T4" fmla="*/ 263 w 274"/>
              <a:gd name="T5" fmla="*/ 204 h 273"/>
              <a:gd name="T6" fmla="*/ 216 w 274"/>
              <a:gd name="T7" fmla="*/ 217 h 273"/>
              <a:gd name="T8" fmla="*/ 104 w 274"/>
              <a:gd name="T9" fmla="*/ 199 h 273"/>
              <a:gd name="T10" fmla="*/ 55 w 274"/>
              <a:gd name="T11" fmla="*/ 186 h 273"/>
              <a:gd name="T12" fmla="*/ 14 w 274"/>
              <a:gd name="T13" fmla="*/ 168 h 273"/>
              <a:gd name="T14" fmla="*/ 44 w 274"/>
              <a:gd name="T15" fmla="*/ 207 h 273"/>
              <a:gd name="T16" fmla="*/ 45 w 274"/>
              <a:gd name="T17" fmla="*/ 217 h 273"/>
              <a:gd name="T18" fmla="*/ 95 w 274"/>
              <a:gd name="T19" fmla="*/ 254 h 273"/>
              <a:gd name="T20" fmla="*/ 86 w 274"/>
              <a:gd name="T21" fmla="*/ 232 h 273"/>
              <a:gd name="T22" fmla="*/ 114 w 274"/>
              <a:gd name="T23" fmla="*/ 255 h 273"/>
              <a:gd name="T24" fmla="*/ 131 w 274"/>
              <a:gd name="T25" fmla="*/ 196 h 273"/>
              <a:gd name="T26" fmla="*/ 110 w 274"/>
              <a:gd name="T27" fmla="*/ 189 h 273"/>
              <a:gd name="T28" fmla="*/ 132 w 274"/>
              <a:gd name="T29" fmla="*/ 145 h 273"/>
              <a:gd name="T30" fmla="*/ 74 w 274"/>
              <a:gd name="T31" fmla="*/ 145 h 273"/>
              <a:gd name="T32" fmla="*/ 67 w 274"/>
              <a:gd name="T33" fmla="*/ 166 h 273"/>
              <a:gd name="T34" fmla="*/ 205 w 274"/>
              <a:gd name="T35" fmla="*/ 111 h 273"/>
              <a:gd name="T36" fmla="*/ 192 w 274"/>
              <a:gd name="T37" fmla="*/ 159 h 273"/>
              <a:gd name="T38" fmla="*/ 150 w 274"/>
              <a:gd name="T39" fmla="*/ 59 h 273"/>
              <a:gd name="T40" fmla="*/ 114 w 274"/>
              <a:gd name="T41" fmla="*/ 94 h 273"/>
              <a:gd name="T42" fmla="*/ 57 w 274"/>
              <a:gd name="T43" fmla="*/ 42 h 273"/>
              <a:gd name="T44" fmla="*/ 9 w 274"/>
              <a:gd name="T45" fmla="*/ 55 h 273"/>
              <a:gd name="T46" fmla="*/ 178 w 274"/>
              <a:gd name="T47" fmla="*/ 23 h 273"/>
              <a:gd name="T48" fmla="*/ 230 w 274"/>
              <a:gd name="T49" fmla="*/ 57 h 273"/>
              <a:gd name="T50" fmla="*/ 137 w 274"/>
              <a:gd name="T51" fmla="*/ 0 h 273"/>
              <a:gd name="T52" fmla="*/ 271 w 274"/>
              <a:gd name="T53" fmla="*/ 108 h 273"/>
              <a:gd name="T54" fmla="*/ 257 w 274"/>
              <a:gd name="T55" fmla="*/ 189 h 273"/>
              <a:gd name="T56" fmla="*/ 260 w 274"/>
              <a:gd name="T57" fmla="*/ 142 h 273"/>
              <a:gd name="T58" fmla="*/ 238 w 274"/>
              <a:gd name="T59" fmla="*/ 133 h 273"/>
              <a:gd name="T60" fmla="*/ 261 w 274"/>
              <a:gd name="T61" fmla="*/ 105 h 273"/>
              <a:gd name="T62" fmla="*/ 206 w 274"/>
              <a:gd name="T63" fmla="*/ 76 h 273"/>
              <a:gd name="T64" fmla="*/ 206 w 274"/>
              <a:gd name="T65" fmla="*/ 103 h 273"/>
              <a:gd name="T66" fmla="*/ 193 w 274"/>
              <a:gd name="T67" fmla="*/ 82 h 273"/>
              <a:gd name="T68" fmla="*/ 169 w 274"/>
              <a:gd name="T69" fmla="*/ 79 h 273"/>
              <a:gd name="T70" fmla="*/ 189 w 274"/>
              <a:gd name="T71" fmla="*/ 66 h 273"/>
              <a:gd name="T72" fmla="*/ 142 w 274"/>
              <a:gd name="T73" fmla="*/ 13 h 273"/>
              <a:gd name="T74" fmla="*/ 136 w 274"/>
              <a:gd name="T75" fmla="*/ 50 h 273"/>
              <a:gd name="T76" fmla="*/ 127 w 274"/>
              <a:gd name="T77" fmla="*/ 11 h 273"/>
              <a:gd name="T78" fmla="*/ 86 w 274"/>
              <a:gd name="T79" fmla="*/ 71 h 273"/>
              <a:gd name="T80" fmla="*/ 104 w 274"/>
              <a:gd name="T81" fmla="*/ 83 h 273"/>
              <a:gd name="T82" fmla="*/ 76 w 274"/>
              <a:gd name="T83" fmla="*/ 105 h 273"/>
              <a:gd name="T84" fmla="*/ 132 w 274"/>
              <a:gd name="T85" fmla="*/ 130 h 273"/>
              <a:gd name="T86" fmla="*/ 140 w 274"/>
              <a:gd name="T87" fmla="*/ 113 h 273"/>
              <a:gd name="T88" fmla="*/ 146 w 274"/>
              <a:gd name="T89" fmla="*/ 131 h 273"/>
              <a:gd name="T90" fmla="*/ 171 w 274"/>
              <a:gd name="T91" fmla="*/ 140 h 273"/>
              <a:gd name="T92" fmla="*/ 142 w 274"/>
              <a:gd name="T93" fmla="*/ 182 h 273"/>
              <a:gd name="T94" fmla="*/ 193 w 274"/>
              <a:gd name="T95" fmla="*/ 191 h 273"/>
              <a:gd name="T96" fmla="*/ 206 w 274"/>
              <a:gd name="T97" fmla="*/ 170 h 273"/>
              <a:gd name="T98" fmla="*/ 206 w 274"/>
              <a:gd name="T99" fmla="*/ 196 h 273"/>
              <a:gd name="T100" fmla="*/ 209 w 274"/>
              <a:gd name="T101" fmla="*/ 207 h 273"/>
              <a:gd name="T102" fmla="*/ 179 w 274"/>
              <a:gd name="T103" fmla="*/ 249 h 273"/>
              <a:gd name="T104" fmla="*/ 212 w 274"/>
              <a:gd name="T105" fmla="*/ 239 h 273"/>
              <a:gd name="T106" fmla="*/ 219 w 274"/>
              <a:gd name="T107" fmla="*/ 246 h 273"/>
              <a:gd name="T108" fmla="*/ 31 w 274"/>
              <a:gd name="T109" fmla="*/ 222 h 273"/>
              <a:gd name="T110" fmla="*/ 14 w 274"/>
              <a:gd name="T111" fmla="*/ 82 h 273"/>
              <a:gd name="T112" fmla="*/ 11 w 274"/>
              <a:gd name="T113" fmla="*/ 130 h 273"/>
              <a:gd name="T114" fmla="*/ 67 w 274"/>
              <a:gd name="T115" fmla="*/ 103 h 273"/>
              <a:gd name="T116" fmla="*/ 63 w 274"/>
              <a:gd name="T117" fmla="*/ 74 h 273"/>
              <a:gd name="T118" fmla="*/ 72 w 274"/>
              <a:gd name="T119" fmla="*/ 67 h 273"/>
              <a:gd name="T120" fmla="*/ 95 w 274"/>
              <a:gd name="T121" fmla="*/ 19 h 273"/>
              <a:gd name="T122" fmla="*/ 58 w 274"/>
              <a:gd name="T123" fmla="*/ 33 h 273"/>
              <a:gd name="T124" fmla="*/ 109 w 274"/>
              <a:gd name="T125" fmla="*/ 4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73">
                <a:moveTo>
                  <a:pt x="146" y="196"/>
                </a:moveTo>
                <a:lnTo>
                  <a:pt x="143" y="196"/>
                </a:lnTo>
                <a:lnTo>
                  <a:pt x="142" y="198"/>
                </a:lnTo>
                <a:lnTo>
                  <a:pt x="142" y="200"/>
                </a:lnTo>
                <a:lnTo>
                  <a:pt x="142" y="258"/>
                </a:lnTo>
                <a:lnTo>
                  <a:pt x="142" y="260"/>
                </a:lnTo>
                <a:lnTo>
                  <a:pt x="145" y="262"/>
                </a:lnTo>
                <a:lnTo>
                  <a:pt x="147" y="262"/>
                </a:lnTo>
                <a:lnTo>
                  <a:pt x="159" y="255"/>
                </a:lnTo>
                <a:lnTo>
                  <a:pt x="169" y="245"/>
                </a:lnTo>
                <a:lnTo>
                  <a:pt x="178" y="234"/>
                </a:lnTo>
                <a:lnTo>
                  <a:pt x="184" y="219"/>
                </a:lnTo>
                <a:lnTo>
                  <a:pt x="189" y="207"/>
                </a:lnTo>
                <a:lnTo>
                  <a:pt x="189" y="204"/>
                </a:lnTo>
                <a:lnTo>
                  <a:pt x="189" y="203"/>
                </a:lnTo>
                <a:lnTo>
                  <a:pt x="187" y="202"/>
                </a:lnTo>
                <a:lnTo>
                  <a:pt x="168" y="198"/>
                </a:lnTo>
                <a:lnTo>
                  <a:pt x="146" y="196"/>
                </a:lnTo>
                <a:close/>
                <a:moveTo>
                  <a:pt x="242" y="191"/>
                </a:moveTo>
                <a:lnTo>
                  <a:pt x="254" y="195"/>
                </a:lnTo>
                <a:lnTo>
                  <a:pt x="263" y="204"/>
                </a:lnTo>
                <a:lnTo>
                  <a:pt x="267" y="217"/>
                </a:lnTo>
                <a:lnTo>
                  <a:pt x="263" y="230"/>
                </a:lnTo>
                <a:lnTo>
                  <a:pt x="254" y="239"/>
                </a:lnTo>
                <a:lnTo>
                  <a:pt x="242" y="242"/>
                </a:lnTo>
                <a:lnTo>
                  <a:pt x="229" y="239"/>
                </a:lnTo>
                <a:lnTo>
                  <a:pt x="219" y="230"/>
                </a:lnTo>
                <a:lnTo>
                  <a:pt x="216" y="217"/>
                </a:lnTo>
                <a:lnTo>
                  <a:pt x="219" y="204"/>
                </a:lnTo>
                <a:lnTo>
                  <a:pt x="229" y="195"/>
                </a:lnTo>
                <a:lnTo>
                  <a:pt x="242" y="191"/>
                </a:lnTo>
                <a:close/>
                <a:moveTo>
                  <a:pt x="78" y="173"/>
                </a:moveTo>
                <a:lnTo>
                  <a:pt x="91" y="177"/>
                </a:lnTo>
                <a:lnTo>
                  <a:pt x="100" y="186"/>
                </a:lnTo>
                <a:lnTo>
                  <a:pt x="104" y="199"/>
                </a:lnTo>
                <a:lnTo>
                  <a:pt x="100" y="212"/>
                </a:lnTo>
                <a:lnTo>
                  <a:pt x="91" y="222"/>
                </a:lnTo>
                <a:lnTo>
                  <a:pt x="78" y="225"/>
                </a:lnTo>
                <a:lnTo>
                  <a:pt x="65" y="222"/>
                </a:lnTo>
                <a:lnTo>
                  <a:pt x="55" y="212"/>
                </a:lnTo>
                <a:lnTo>
                  <a:pt x="53" y="199"/>
                </a:lnTo>
                <a:lnTo>
                  <a:pt x="55" y="186"/>
                </a:lnTo>
                <a:lnTo>
                  <a:pt x="65" y="177"/>
                </a:lnTo>
                <a:lnTo>
                  <a:pt x="78" y="173"/>
                </a:lnTo>
                <a:close/>
                <a:moveTo>
                  <a:pt x="14" y="142"/>
                </a:moveTo>
                <a:lnTo>
                  <a:pt x="12" y="142"/>
                </a:lnTo>
                <a:lnTo>
                  <a:pt x="11" y="144"/>
                </a:lnTo>
                <a:lnTo>
                  <a:pt x="11" y="145"/>
                </a:lnTo>
                <a:lnTo>
                  <a:pt x="14" y="168"/>
                </a:lnTo>
                <a:lnTo>
                  <a:pt x="22" y="189"/>
                </a:lnTo>
                <a:lnTo>
                  <a:pt x="32" y="208"/>
                </a:lnTo>
                <a:lnTo>
                  <a:pt x="34" y="209"/>
                </a:lnTo>
                <a:lnTo>
                  <a:pt x="36" y="211"/>
                </a:lnTo>
                <a:lnTo>
                  <a:pt x="37" y="209"/>
                </a:lnTo>
                <a:lnTo>
                  <a:pt x="42" y="207"/>
                </a:lnTo>
                <a:lnTo>
                  <a:pt x="44" y="207"/>
                </a:lnTo>
                <a:lnTo>
                  <a:pt x="45" y="207"/>
                </a:lnTo>
                <a:lnTo>
                  <a:pt x="46" y="208"/>
                </a:lnTo>
                <a:lnTo>
                  <a:pt x="48" y="211"/>
                </a:lnTo>
                <a:lnTo>
                  <a:pt x="48" y="212"/>
                </a:lnTo>
                <a:lnTo>
                  <a:pt x="48" y="214"/>
                </a:lnTo>
                <a:lnTo>
                  <a:pt x="46" y="216"/>
                </a:lnTo>
                <a:lnTo>
                  <a:pt x="45" y="217"/>
                </a:lnTo>
                <a:lnTo>
                  <a:pt x="42" y="218"/>
                </a:lnTo>
                <a:lnTo>
                  <a:pt x="42" y="221"/>
                </a:lnTo>
                <a:lnTo>
                  <a:pt x="44" y="222"/>
                </a:lnTo>
                <a:lnTo>
                  <a:pt x="65" y="241"/>
                </a:lnTo>
                <a:lnTo>
                  <a:pt x="91" y="255"/>
                </a:lnTo>
                <a:lnTo>
                  <a:pt x="94" y="255"/>
                </a:lnTo>
                <a:lnTo>
                  <a:pt x="95" y="254"/>
                </a:lnTo>
                <a:lnTo>
                  <a:pt x="96" y="253"/>
                </a:lnTo>
                <a:lnTo>
                  <a:pt x="96" y="251"/>
                </a:lnTo>
                <a:lnTo>
                  <a:pt x="95" y="249"/>
                </a:lnTo>
                <a:lnTo>
                  <a:pt x="91" y="242"/>
                </a:lnTo>
                <a:lnTo>
                  <a:pt x="86" y="235"/>
                </a:lnTo>
                <a:lnTo>
                  <a:pt x="86" y="234"/>
                </a:lnTo>
                <a:lnTo>
                  <a:pt x="86" y="232"/>
                </a:lnTo>
                <a:lnTo>
                  <a:pt x="87" y="231"/>
                </a:lnTo>
                <a:lnTo>
                  <a:pt x="90" y="230"/>
                </a:lnTo>
                <a:lnTo>
                  <a:pt x="91" y="228"/>
                </a:lnTo>
                <a:lnTo>
                  <a:pt x="94" y="230"/>
                </a:lnTo>
                <a:lnTo>
                  <a:pt x="95" y="231"/>
                </a:lnTo>
                <a:lnTo>
                  <a:pt x="104" y="244"/>
                </a:lnTo>
                <a:lnTo>
                  <a:pt x="114" y="255"/>
                </a:lnTo>
                <a:lnTo>
                  <a:pt x="127" y="262"/>
                </a:lnTo>
                <a:lnTo>
                  <a:pt x="129" y="262"/>
                </a:lnTo>
                <a:lnTo>
                  <a:pt x="132" y="260"/>
                </a:lnTo>
                <a:lnTo>
                  <a:pt x="132" y="258"/>
                </a:lnTo>
                <a:lnTo>
                  <a:pt x="132" y="200"/>
                </a:lnTo>
                <a:lnTo>
                  <a:pt x="132" y="198"/>
                </a:lnTo>
                <a:lnTo>
                  <a:pt x="131" y="196"/>
                </a:lnTo>
                <a:lnTo>
                  <a:pt x="128" y="196"/>
                </a:lnTo>
                <a:lnTo>
                  <a:pt x="114" y="198"/>
                </a:lnTo>
                <a:lnTo>
                  <a:pt x="111" y="196"/>
                </a:lnTo>
                <a:lnTo>
                  <a:pt x="110" y="195"/>
                </a:lnTo>
                <a:lnTo>
                  <a:pt x="109" y="194"/>
                </a:lnTo>
                <a:lnTo>
                  <a:pt x="109" y="191"/>
                </a:lnTo>
                <a:lnTo>
                  <a:pt x="110" y="189"/>
                </a:lnTo>
                <a:lnTo>
                  <a:pt x="111" y="189"/>
                </a:lnTo>
                <a:lnTo>
                  <a:pt x="113" y="188"/>
                </a:lnTo>
                <a:lnTo>
                  <a:pt x="128" y="186"/>
                </a:lnTo>
                <a:lnTo>
                  <a:pt x="131" y="186"/>
                </a:lnTo>
                <a:lnTo>
                  <a:pt x="132" y="185"/>
                </a:lnTo>
                <a:lnTo>
                  <a:pt x="132" y="182"/>
                </a:lnTo>
                <a:lnTo>
                  <a:pt x="132" y="145"/>
                </a:lnTo>
                <a:lnTo>
                  <a:pt x="132" y="143"/>
                </a:lnTo>
                <a:lnTo>
                  <a:pt x="131" y="142"/>
                </a:lnTo>
                <a:lnTo>
                  <a:pt x="128" y="142"/>
                </a:lnTo>
                <a:lnTo>
                  <a:pt x="78" y="142"/>
                </a:lnTo>
                <a:lnTo>
                  <a:pt x="76" y="142"/>
                </a:lnTo>
                <a:lnTo>
                  <a:pt x="74" y="143"/>
                </a:lnTo>
                <a:lnTo>
                  <a:pt x="74" y="145"/>
                </a:lnTo>
                <a:lnTo>
                  <a:pt x="76" y="163"/>
                </a:lnTo>
                <a:lnTo>
                  <a:pt x="74" y="166"/>
                </a:lnTo>
                <a:lnTo>
                  <a:pt x="73" y="167"/>
                </a:lnTo>
                <a:lnTo>
                  <a:pt x="72" y="168"/>
                </a:lnTo>
                <a:lnTo>
                  <a:pt x="69" y="168"/>
                </a:lnTo>
                <a:lnTo>
                  <a:pt x="68" y="167"/>
                </a:lnTo>
                <a:lnTo>
                  <a:pt x="67" y="166"/>
                </a:lnTo>
                <a:lnTo>
                  <a:pt x="65" y="165"/>
                </a:lnTo>
                <a:lnTo>
                  <a:pt x="64" y="145"/>
                </a:lnTo>
                <a:lnTo>
                  <a:pt x="64" y="143"/>
                </a:lnTo>
                <a:lnTo>
                  <a:pt x="63" y="142"/>
                </a:lnTo>
                <a:lnTo>
                  <a:pt x="60" y="142"/>
                </a:lnTo>
                <a:lnTo>
                  <a:pt x="14" y="142"/>
                </a:lnTo>
                <a:close/>
                <a:moveTo>
                  <a:pt x="205" y="111"/>
                </a:moveTo>
                <a:lnTo>
                  <a:pt x="217" y="115"/>
                </a:lnTo>
                <a:lnTo>
                  <a:pt x="226" y="124"/>
                </a:lnTo>
                <a:lnTo>
                  <a:pt x="230" y="136"/>
                </a:lnTo>
                <a:lnTo>
                  <a:pt x="226" y="149"/>
                </a:lnTo>
                <a:lnTo>
                  <a:pt x="217" y="159"/>
                </a:lnTo>
                <a:lnTo>
                  <a:pt x="205" y="162"/>
                </a:lnTo>
                <a:lnTo>
                  <a:pt x="192" y="159"/>
                </a:lnTo>
                <a:lnTo>
                  <a:pt x="183" y="149"/>
                </a:lnTo>
                <a:lnTo>
                  <a:pt x="179" y="136"/>
                </a:lnTo>
                <a:lnTo>
                  <a:pt x="183" y="124"/>
                </a:lnTo>
                <a:lnTo>
                  <a:pt x="192" y="115"/>
                </a:lnTo>
                <a:lnTo>
                  <a:pt x="205" y="111"/>
                </a:lnTo>
                <a:close/>
                <a:moveTo>
                  <a:pt x="137" y="56"/>
                </a:moveTo>
                <a:lnTo>
                  <a:pt x="150" y="59"/>
                </a:lnTo>
                <a:lnTo>
                  <a:pt x="159" y="69"/>
                </a:lnTo>
                <a:lnTo>
                  <a:pt x="163" y="82"/>
                </a:lnTo>
                <a:lnTo>
                  <a:pt x="159" y="94"/>
                </a:lnTo>
                <a:lnTo>
                  <a:pt x="150" y="103"/>
                </a:lnTo>
                <a:lnTo>
                  <a:pt x="137" y="107"/>
                </a:lnTo>
                <a:lnTo>
                  <a:pt x="124" y="103"/>
                </a:lnTo>
                <a:lnTo>
                  <a:pt x="114" y="94"/>
                </a:lnTo>
                <a:lnTo>
                  <a:pt x="111" y="82"/>
                </a:lnTo>
                <a:lnTo>
                  <a:pt x="114" y="69"/>
                </a:lnTo>
                <a:lnTo>
                  <a:pt x="124" y="59"/>
                </a:lnTo>
                <a:lnTo>
                  <a:pt x="137" y="56"/>
                </a:lnTo>
                <a:close/>
                <a:moveTo>
                  <a:pt x="35" y="29"/>
                </a:moveTo>
                <a:lnTo>
                  <a:pt x="48" y="33"/>
                </a:lnTo>
                <a:lnTo>
                  <a:pt x="57" y="42"/>
                </a:lnTo>
                <a:lnTo>
                  <a:pt x="60" y="55"/>
                </a:lnTo>
                <a:lnTo>
                  <a:pt x="57" y="67"/>
                </a:lnTo>
                <a:lnTo>
                  <a:pt x="48" y="76"/>
                </a:lnTo>
                <a:lnTo>
                  <a:pt x="35" y="80"/>
                </a:lnTo>
                <a:lnTo>
                  <a:pt x="22" y="76"/>
                </a:lnTo>
                <a:lnTo>
                  <a:pt x="13" y="67"/>
                </a:lnTo>
                <a:lnTo>
                  <a:pt x="9" y="55"/>
                </a:lnTo>
                <a:lnTo>
                  <a:pt x="13" y="42"/>
                </a:lnTo>
                <a:lnTo>
                  <a:pt x="22" y="33"/>
                </a:lnTo>
                <a:lnTo>
                  <a:pt x="35" y="29"/>
                </a:lnTo>
                <a:close/>
                <a:moveTo>
                  <a:pt x="182" y="18"/>
                </a:moveTo>
                <a:lnTo>
                  <a:pt x="179" y="19"/>
                </a:lnTo>
                <a:lnTo>
                  <a:pt x="178" y="20"/>
                </a:lnTo>
                <a:lnTo>
                  <a:pt x="178" y="23"/>
                </a:lnTo>
                <a:lnTo>
                  <a:pt x="179" y="24"/>
                </a:lnTo>
                <a:lnTo>
                  <a:pt x="191" y="43"/>
                </a:lnTo>
                <a:lnTo>
                  <a:pt x="200" y="65"/>
                </a:lnTo>
                <a:lnTo>
                  <a:pt x="201" y="66"/>
                </a:lnTo>
                <a:lnTo>
                  <a:pt x="202" y="67"/>
                </a:lnTo>
                <a:lnTo>
                  <a:pt x="205" y="67"/>
                </a:lnTo>
                <a:lnTo>
                  <a:pt x="230" y="57"/>
                </a:lnTo>
                <a:lnTo>
                  <a:pt x="232" y="55"/>
                </a:lnTo>
                <a:lnTo>
                  <a:pt x="232" y="53"/>
                </a:lnTo>
                <a:lnTo>
                  <a:pt x="230" y="51"/>
                </a:lnTo>
                <a:lnTo>
                  <a:pt x="209" y="32"/>
                </a:lnTo>
                <a:lnTo>
                  <a:pt x="183" y="18"/>
                </a:lnTo>
                <a:lnTo>
                  <a:pt x="182" y="18"/>
                </a:lnTo>
                <a:close/>
                <a:moveTo>
                  <a:pt x="137" y="0"/>
                </a:moveTo>
                <a:lnTo>
                  <a:pt x="164" y="2"/>
                </a:lnTo>
                <a:lnTo>
                  <a:pt x="189" y="10"/>
                </a:lnTo>
                <a:lnTo>
                  <a:pt x="212" y="23"/>
                </a:lnTo>
                <a:lnTo>
                  <a:pt x="233" y="39"/>
                </a:lnTo>
                <a:lnTo>
                  <a:pt x="249" y="59"/>
                </a:lnTo>
                <a:lnTo>
                  <a:pt x="262" y="83"/>
                </a:lnTo>
                <a:lnTo>
                  <a:pt x="271" y="108"/>
                </a:lnTo>
                <a:lnTo>
                  <a:pt x="274" y="136"/>
                </a:lnTo>
                <a:lnTo>
                  <a:pt x="271" y="163"/>
                </a:lnTo>
                <a:lnTo>
                  <a:pt x="263" y="188"/>
                </a:lnTo>
                <a:lnTo>
                  <a:pt x="263" y="189"/>
                </a:lnTo>
                <a:lnTo>
                  <a:pt x="262" y="190"/>
                </a:lnTo>
                <a:lnTo>
                  <a:pt x="260" y="190"/>
                </a:lnTo>
                <a:lnTo>
                  <a:pt x="257" y="189"/>
                </a:lnTo>
                <a:lnTo>
                  <a:pt x="254" y="186"/>
                </a:lnTo>
                <a:lnTo>
                  <a:pt x="254" y="184"/>
                </a:lnTo>
                <a:lnTo>
                  <a:pt x="261" y="166"/>
                </a:lnTo>
                <a:lnTo>
                  <a:pt x="263" y="145"/>
                </a:lnTo>
                <a:lnTo>
                  <a:pt x="263" y="144"/>
                </a:lnTo>
                <a:lnTo>
                  <a:pt x="262" y="142"/>
                </a:lnTo>
                <a:lnTo>
                  <a:pt x="260" y="142"/>
                </a:lnTo>
                <a:lnTo>
                  <a:pt x="240" y="142"/>
                </a:lnTo>
                <a:lnTo>
                  <a:pt x="239" y="142"/>
                </a:lnTo>
                <a:lnTo>
                  <a:pt x="238" y="140"/>
                </a:lnTo>
                <a:lnTo>
                  <a:pt x="237" y="139"/>
                </a:lnTo>
                <a:lnTo>
                  <a:pt x="237" y="136"/>
                </a:lnTo>
                <a:lnTo>
                  <a:pt x="237" y="135"/>
                </a:lnTo>
                <a:lnTo>
                  <a:pt x="238" y="133"/>
                </a:lnTo>
                <a:lnTo>
                  <a:pt x="239" y="133"/>
                </a:lnTo>
                <a:lnTo>
                  <a:pt x="240" y="131"/>
                </a:lnTo>
                <a:lnTo>
                  <a:pt x="260" y="131"/>
                </a:lnTo>
                <a:lnTo>
                  <a:pt x="262" y="131"/>
                </a:lnTo>
                <a:lnTo>
                  <a:pt x="263" y="130"/>
                </a:lnTo>
                <a:lnTo>
                  <a:pt x="263" y="127"/>
                </a:lnTo>
                <a:lnTo>
                  <a:pt x="261" y="105"/>
                </a:lnTo>
                <a:lnTo>
                  <a:pt x="253" y="84"/>
                </a:lnTo>
                <a:lnTo>
                  <a:pt x="242" y="65"/>
                </a:lnTo>
                <a:lnTo>
                  <a:pt x="240" y="64"/>
                </a:lnTo>
                <a:lnTo>
                  <a:pt x="239" y="64"/>
                </a:lnTo>
                <a:lnTo>
                  <a:pt x="237" y="64"/>
                </a:lnTo>
                <a:lnTo>
                  <a:pt x="223" y="71"/>
                </a:lnTo>
                <a:lnTo>
                  <a:pt x="206" y="76"/>
                </a:lnTo>
                <a:lnTo>
                  <a:pt x="205" y="78"/>
                </a:lnTo>
                <a:lnTo>
                  <a:pt x="203" y="79"/>
                </a:lnTo>
                <a:lnTo>
                  <a:pt x="203" y="82"/>
                </a:lnTo>
                <a:lnTo>
                  <a:pt x="206" y="90"/>
                </a:lnTo>
                <a:lnTo>
                  <a:pt x="207" y="101"/>
                </a:lnTo>
                <a:lnTo>
                  <a:pt x="207" y="102"/>
                </a:lnTo>
                <a:lnTo>
                  <a:pt x="206" y="103"/>
                </a:lnTo>
                <a:lnTo>
                  <a:pt x="205" y="105"/>
                </a:lnTo>
                <a:lnTo>
                  <a:pt x="203" y="105"/>
                </a:lnTo>
                <a:lnTo>
                  <a:pt x="201" y="105"/>
                </a:lnTo>
                <a:lnTo>
                  <a:pt x="198" y="103"/>
                </a:lnTo>
                <a:lnTo>
                  <a:pt x="198" y="102"/>
                </a:lnTo>
                <a:lnTo>
                  <a:pt x="194" y="84"/>
                </a:lnTo>
                <a:lnTo>
                  <a:pt x="193" y="82"/>
                </a:lnTo>
                <a:lnTo>
                  <a:pt x="192" y="82"/>
                </a:lnTo>
                <a:lnTo>
                  <a:pt x="191" y="82"/>
                </a:lnTo>
                <a:lnTo>
                  <a:pt x="173" y="84"/>
                </a:lnTo>
                <a:lnTo>
                  <a:pt x="171" y="84"/>
                </a:lnTo>
                <a:lnTo>
                  <a:pt x="170" y="83"/>
                </a:lnTo>
                <a:lnTo>
                  <a:pt x="169" y="82"/>
                </a:lnTo>
                <a:lnTo>
                  <a:pt x="169" y="79"/>
                </a:lnTo>
                <a:lnTo>
                  <a:pt x="169" y="78"/>
                </a:lnTo>
                <a:lnTo>
                  <a:pt x="170" y="75"/>
                </a:lnTo>
                <a:lnTo>
                  <a:pt x="171" y="74"/>
                </a:lnTo>
                <a:lnTo>
                  <a:pt x="187" y="71"/>
                </a:lnTo>
                <a:lnTo>
                  <a:pt x="189" y="71"/>
                </a:lnTo>
                <a:lnTo>
                  <a:pt x="189" y="69"/>
                </a:lnTo>
                <a:lnTo>
                  <a:pt x="189" y="66"/>
                </a:lnTo>
                <a:lnTo>
                  <a:pt x="184" y="53"/>
                </a:lnTo>
                <a:lnTo>
                  <a:pt x="178" y="41"/>
                </a:lnTo>
                <a:lnTo>
                  <a:pt x="169" y="28"/>
                </a:lnTo>
                <a:lnTo>
                  <a:pt x="159" y="18"/>
                </a:lnTo>
                <a:lnTo>
                  <a:pt x="147" y="11"/>
                </a:lnTo>
                <a:lnTo>
                  <a:pt x="145" y="11"/>
                </a:lnTo>
                <a:lnTo>
                  <a:pt x="142" y="13"/>
                </a:lnTo>
                <a:lnTo>
                  <a:pt x="142" y="15"/>
                </a:lnTo>
                <a:lnTo>
                  <a:pt x="142" y="46"/>
                </a:lnTo>
                <a:lnTo>
                  <a:pt x="142" y="47"/>
                </a:lnTo>
                <a:lnTo>
                  <a:pt x="141" y="48"/>
                </a:lnTo>
                <a:lnTo>
                  <a:pt x="140" y="50"/>
                </a:lnTo>
                <a:lnTo>
                  <a:pt x="137" y="50"/>
                </a:lnTo>
                <a:lnTo>
                  <a:pt x="136" y="50"/>
                </a:lnTo>
                <a:lnTo>
                  <a:pt x="133" y="48"/>
                </a:lnTo>
                <a:lnTo>
                  <a:pt x="133" y="47"/>
                </a:lnTo>
                <a:lnTo>
                  <a:pt x="132" y="46"/>
                </a:lnTo>
                <a:lnTo>
                  <a:pt x="132" y="15"/>
                </a:lnTo>
                <a:lnTo>
                  <a:pt x="132" y="13"/>
                </a:lnTo>
                <a:lnTo>
                  <a:pt x="129" y="11"/>
                </a:lnTo>
                <a:lnTo>
                  <a:pt x="127" y="11"/>
                </a:lnTo>
                <a:lnTo>
                  <a:pt x="115" y="18"/>
                </a:lnTo>
                <a:lnTo>
                  <a:pt x="105" y="28"/>
                </a:lnTo>
                <a:lnTo>
                  <a:pt x="96" y="41"/>
                </a:lnTo>
                <a:lnTo>
                  <a:pt x="90" y="53"/>
                </a:lnTo>
                <a:lnTo>
                  <a:pt x="85" y="66"/>
                </a:lnTo>
                <a:lnTo>
                  <a:pt x="85" y="69"/>
                </a:lnTo>
                <a:lnTo>
                  <a:pt x="86" y="71"/>
                </a:lnTo>
                <a:lnTo>
                  <a:pt x="87" y="71"/>
                </a:lnTo>
                <a:lnTo>
                  <a:pt x="101" y="74"/>
                </a:lnTo>
                <a:lnTo>
                  <a:pt x="104" y="75"/>
                </a:lnTo>
                <a:lnTo>
                  <a:pt x="104" y="78"/>
                </a:lnTo>
                <a:lnTo>
                  <a:pt x="105" y="79"/>
                </a:lnTo>
                <a:lnTo>
                  <a:pt x="104" y="82"/>
                </a:lnTo>
                <a:lnTo>
                  <a:pt x="104" y="83"/>
                </a:lnTo>
                <a:lnTo>
                  <a:pt x="101" y="84"/>
                </a:lnTo>
                <a:lnTo>
                  <a:pt x="100" y="84"/>
                </a:lnTo>
                <a:lnTo>
                  <a:pt x="85" y="82"/>
                </a:lnTo>
                <a:lnTo>
                  <a:pt x="82" y="82"/>
                </a:lnTo>
                <a:lnTo>
                  <a:pt x="81" y="82"/>
                </a:lnTo>
                <a:lnTo>
                  <a:pt x="80" y="84"/>
                </a:lnTo>
                <a:lnTo>
                  <a:pt x="76" y="105"/>
                </a:lnTo>
                <a:lnTo>
                  <a:pt x="74" y="127"/>
                </a:lnTo>
                <a:lnTo>
                  <a:pt x="74" y="130"/>
                </a:lnTo>
                <a:lnTo>
                  <a:pt x="76" y="131"/>
                </a:lnTo>
                <a:lnTo>
                  <a:pt x="78" y="131"/>
                </a:lnTo>
                <a:lnTo>
                  <a:pt x="128" y="131"/>
                </a:lnTo>
                <a:lnTo>
                  <a:pt x="131" y="131"/>
                </a:lnTo>
                <a:lnTo>
                  <a:pt x="132" y="130"/>
                </a:lnTo>
                <a:lnTo>
                  <a:pt x="132" y="127"/>
                </a:lnTo>
                <a:lnTo>
                  <a:pt x="132" y="117"/>
                </a:lnTo>
                <a:lnTo>
                  <a:pt x="133" y="116"/>
                </a:lnTo>
                <a:lnTo>
                  <a:pt x="133" y="115"/>
                </a:lnTo>
                <a:lnTo>
                  <a:pt x="136" y="113"/>
                </a:lnTo>
                <a:lnTo>
                  <a:pt x="137" y="113"/>
                </a:lnTo>
                <a:lnTo>
                  <a:pt x="140" y="113"/>
                </a:lnTo>
                <a:lnTo>
                  <a:pt x="141" y="115"/>
                </a:lnTo>
                <a:lnTo>
                  <a:pt x="142" y="116"/>
                </a:lnTo>
                <a:lnTo>
                  <a:pt x="142" y="117"/>
                </a:lnTo>
                <a:lnTo>
                  <a:pt x="142" y="127"/>
                </a:lnTo>
                <a:lnTo>
                  <a:pt x="142" y="130"/>
                </a:lnTo>
                <a:lnTo>
                  <a:pt x="143" y="131"/>
                </a:lnTo>
                <a:lnTo>
                  <a:pt x="146" y="131"/>
                </a:lnTo>
                <a:lnTo>
                  <a:pt x="169" y="131"/>
                </a:lnTo>
                <a:lnTo>
                  <a:pt x="170" y="133"/>
                </a:lnTo>
                <a:lnTo>
                  <a:pt x="171" y="133"/>
                </a:lnTo>
                <a:lnTo>
                  <a:pt x="173" y="135"/>
                </a:lnTo>
                <a:lnTo>
                  <a:pt x="173" y="136"/>
                </a:lnTo>
                <a:lnTo>
                  <a:pt x="173" y="139"/>
                </a:lnTo>
                <a:lnTo>
                  <a:pt x="171" y="140"/>
                </a:lnTo>
                <a:lnTo>
                  <a:pt x="170" y="142"/>
                </a:lnTo>
                <a:lnTo>
                  <a:pt x="169" y="142"/>
                </a:lnTo>
                <a:lnTo>
                  <a:pt x="146" y="142"/>
                </a:lnTo>
                <a:lnTo>
                  <a:pt x="143" y="142"/>
                </a:lnTo>
                <a:lnTo>
                  <a:pt x="142" y="143"/>
                </a:lnTo>
                <a:lnTo>
                  <a:pt x="142" y="145"/>
                </a:lnTo>
                <a:lnTo>
                  <a:pt x="142" y="182"/>
                </a:lnTo>
                <a:lnTo>
                  <a:pt x="142" y="185"/>
                </a:lnTo>
                <a:lnTo>
                  <a:pt x="143" y="186"/>
                </a:lnTo>
                <a:lnTo>
                  <a:pt x="146" y="186"/>
                </a:lnTo>
                <a:lnTo>
                  <a:pt x="169" y="189"/>
                </a:lnTo>
                <a:lnTo>
                  <a:pt x="191" y="193"/>
                </a:lnTo>
                <a:lnTo>
                  <a:pt x="192" y="193"/>
                </a:lnTo>
                <a:lnTo>
                  <a:pt x="193" y="191"/>
                </a:lnTo>
                <a:lnTo>
                  <a:pt x="194" y="189"/>
                </a:lnTo>
                <a:lnTo>
                  <a:pt x="198" y="172"/>
                </a:lnTo>
                <a:lnTo>
                  <a:pt x="198" y="170"/>
                </a:lnTo>
                <a:lnTo>
                  <a:pt x="201" y="170"/>
                </a:lnTo>
                <a:lnTo>
                  <a:pt x="202" y="168"/>
                </a:lnTo>
                <a:lnTo>
                  <a:pt x="205" y="170"/>
                </a:lnTo>
                <a:lnTo>
                  <a:pt x="206" y="170"/>
                </a:lnTo>
                <a:lnTo>
                  <a:pt x="207" y="172"/>
                </a:lnTo>
                <a:lnTo>
                  <a:pt x="207" y="173"/>
                </a:lnTo>
                <a:lnTo>
                  <a:pt x="206" y="182"/>
                </a:lnTo>
                <a:lnTo>
                  <a:pt x="203" y="191"/>
                </a:lnTo>
                <a:lnTo>
                  <a:pt x="203" y="194"/>
                </a:lnTo>
                <a:lnTo>
                  <a:pt x="205" y="195"/>
                </a:lnTo>
                <a:lnTo>
                  <a:pt x="206" y="196"/>
                </a:lnTo>
                <a:lnTo>
                  <a:pt x="209" y="198"/>
                </a:lnTo>
                <a:lnTo>
                  <a:pt x="211" y="198"/>
                </a:lnTo>
                <a:lnTo>
                  <a:pt x="212" y="200"/>
                </a:lnTo>
                <a:lnTo>
                  <a:pt x="212" y="202"/>
                </a:lnTo>
                <a:lnTo>
                  <a:pt x="212" y="204"/>
                </a:lnTo>
                <a:lnTo>
                  <a:pt x="211" y="205"/>
                </a:lnTo>
                <a:lnTo>
                  <a:pt x="209" y="207"/>
                </a:lnTo>
                <a:lnTo>
                  <a:pt x="207" y="207"/>
                </a:lnTo>
                <a:lnTo>
                  <a:pt x="205" y="205"/>
                </a:lnTo>
                <a:lnTo>
                  <a:pt x="202" y="205"/>
                </a:lnTo>
                <a:lnTo>
                  <a:pt x="201" y="207"/>
                </a:lnTo>
                <a:lnTo>
                  <a:pt x="200" y="208"/>
                </a:lnTo>
                <a:lnTo>
                  <a:pt x="191" y="230"/>
                </a:lnTo>
                <a:lnTo>
                  <a:pt x="179" y="249"/>
                </a:lnTo>
                <a:lnTo>
                  <a:pt x="178" y="251"/>
                </a:lnTo>
                <a:lnTo>
                  <a:pt x="178" y="253"/>
                </a:lnTo>
                <a:lnTo>
                  <a:pt x="179" y="254"/>
                </a:lnTo>
                <a:lnTo>
                  <a:pt x="182" y="255"/>
                </a:lnTo>
                <a:lnTo>
                  <a:pt x="183" y="255"/>
                </a:lnTo>
                <a:lnTo>
                  <a:pt x="198" y="248"/>
                </a:lnTo>
                <a:lnTo>
                  <a:pt x="212" y="239"/>
                </a:lnTo>
                <a:lnTo>
                  <a:pt x="215" y="237"/>
                </a:lnTo>
                <a:lnTo>
                  <a:pt x="217" y="239"/>
                </a:lnTo>
                <a:lnTo>
                  <a:pt x="219" y="240"/>
                </a:lnTo>
                <a:lnTo>
                  <a:pt x="220" y="241"/>
                </a:lnTo>
                <a:lnTo>
                  <a:pt x="220" y="244"/>
                </a:lnTo>
                <a:lnTo>
                  <a:pt x="220" y="245"/>
                </a:lnTo>
                <a:lnTo>
                  <a:pt x="219" y="246"/>
                </a:lnTo>
                <a:lnTo>
                  <a:pt x="194" y="260"/>
                </a:lnTo>
                <a:lnTo>
                  <a:pt x="166" y="271"/>
                </a:lnTo>
                <a:lnTo>
                  <a:pt x="137" y="273"/>
                </a:lnTo>
                <a:lnTo>
                  <a:pt x="106" y="269"/>
                </a:lnTo>
                <a:lnTo>
                  <a:pt x="77" y="259"/>
                </a:lnTo>
                <a:lnTo>
                  <a:pt x="51" y="244"/>
                </a:lnTo>
                <a:lnTo>
                  <a:pt x="31" y="222"/>
                </a:lnTo>
                <a:lnTo>
                  <a:pt x="14" y="196"/>
                </a:lnTo>
                <a:lnTo>
                  <a:pt x="4" y="168"/>
                </a:lnTo>
                <a:lnTo>
                  <a:pt x="0" y="136"/>
                </a:lnTo>
                <a:lnTo>
                  <a:pt x="3" y="108"/>
                </a:lnTo>
                <a:lnTo>
                  <a:pt x="12" y="83"/>
                </a:lnTo>
                <a:lnTo>
                  <a:pt x="12" y="82"/>
                </a:lnTo>
                <a:lnTo>
                  <a:pt x="14" y="82"/>
                </a:lnTo>
                <a:lnTo>
                  <a:pt x="16" y="82"/>
                </a:lnTo>
                <a:lnTo>
                  <a:pt x="18" y="83"/>
                </a:lnTo>
                <a:lnTo>
                  <a:pt x="21" y="84"/>
                </a:lnTo>
                <a:lnTo>
                  <a:pt x="19" y="88"/>
                </a:lnTo>
                <a:lnTo>
                  <a:pt x="13" y="107"/>
                </a:lnTo>
                <a:lnTo>
                  <a:pt x="11" y="127"/>
                </a:lnTo>
                <a:lnTo>
                  <a:pt x="11" y="130"/>
                </a:lnTo>
                <a:lnTo>
                  <a:pt x="12" y="131"/>
                </a:lnTo>
                <a:lnTo>
                  <a:pt x="14" y="131"/>
                </a:lnTo>
                <a:lnTo>
                  <a:pt x="60" y="131"/>
                </a:lnTo>
                <a:lnTo>
                  <a:pt x="63" y="131"/>
                </a:lnTo>
                <a:lnTo>
                  <a:pt x="64" y="130"/>
                </a:lnTo>
                <a:lnTo>
                  <a:pt x="64" y="127"/>
                </a:lnTo>
                <a:lnTo>
                  <a:pt x="67" y="103"/>
                </a:lnTo>
                <a:lnTo>
                  <a:pt x="71" y="82"/>
                </a:lnTo>
                <a:lnTo>
                  <a:pt x="71" y="79"/>
                </a:lnTo>
                <a:lnTo>
                  <a:pt x="69" y="78"/>
                </a:lnTo>
                <a:lnTo>
                  <a:pt x="68" y="76"/>
                </a:lnTo>
                <a:lnTo>
                  <a:pt x="65" y="76"/>
                </a:lnTo>
                <a:lnTo>
                  <a:pt x="64" y="75"/>
                </a:lnTo>
                <a:lnTo>
                  <a:pt x="63" y="74"/>
                </a:lnTo>
                <a:lnTo>
                  <a:pt x="63" y="71"/>
                </a:lnTo>
                <a:lnTo>
                  <a:pt x="63" y="70"/>
                </a:lnTo>
                <a:lnTo>
                  <a:pt x="64" y="67"/>
                </a:lnTo>
                <a:lnTo>
                  <a:pt x="67" y="66"/>
                </a:lnTo>
                <a:lnTo>
                  <a:pt x="68" y="66"/>
                </a:lnTo>
                <a:lnTo>
                  <a:pt x="71" y="67"/>
                </a:lnTo>
                <a:lnTo>
                  <a:pt x="72" y="67"/>
                </a:lnTo>
                <a:lnTo>
                  <a:pt x="74" y="66"/>
                </a:lnTo>
                <a:lnTo>
                  <a:pt x="76" y="65"/>
                </a:lnTo>
                <a:lnTo>
                  <a:pt x="83" y="43"/>
                </a:lnTo>
                <a:lnTo>
                  <a:pt x="95" y="24"/>
                </a:lnTo>
                <a:lnTo>
                  <a:pt x="96" y="23"/>
                </a:lnTo>
                <a:lnTo>
                  <a:pt x="96" y="20"/>
                </a:lnTo>
                <a:lnTo>
                  <a:pt x="95" y="19"/>
                </a:lnTo>
                <a:lnTo>
                  <a:pt x="94" y="18"/>
                </a:lnTo>
                <a:lnTo>
                  <a:pt x="91" y="18"/>
                </a:lnTo>
                <a:lnTo>
                  <a:pt x="77" y="25"/>
                </a:lnTo>
                <a:lnTo>
                  <a:pt x="63" y="33"/>
                </a:lnTo>
                <a:lnTo>
                  <a:pt x="62" y="34"/>
                </a:lnTo>
                <a:lnTo>
                  <a:pt x="60" y="34"/>
                </a:lnTo>
                <a:lnTo>
                  <a:pt x="58" y="33"/>
                </a:lnTo>
                <a:lnTo>
                  <a:pt x="58" y="32"/>
                </a:lnTo>
                <a:lnTo>
                  <a:pt x="57" y="30"/>
                </a:lnTo>
                <a:lnTo>
                  <a:pt x="57" y="28"/>
                </a:lnTo>
                <a:lnTo>
                  <a:pt x="57" y="27"/>
                </a:lnTo>
                <a:lnTo>
                  <a:pt x="58" y="25"/>
                </a:lnTo>
                <a:lnTo>
                  <a:pt x="82" y="11"/>
                </a:lnTo>
                <a:lnTo>
                  <a:pt x="109" y="4"/>
                </a:lnTo>
                <a:lnTo>
                  <a:pt x="137" y="0"/>
                </a:lnTo>
                <a:close/>
              </a:path>
            </a:pathLst>
          </a:custGeom>
          <a:solidFill>
            <a:srgbClr val="112D43">
              <a:lumMod val="75000"/>
              <a:lumOff val="25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9" name="Freeform 463"/>
          <p:cNvSpPr>
            <a:spLocks noEditPoints="1"/>
          </p:cNvSpPr>
          <p:nvPr/>
        </p:nvSpPr>
        <p:spPr bwMode="auto">
          <a:xfrm>
            <a:off x="6884538" y="1188014"/>
            <a:ext cx="1231372" cy="698787"/>
          </a:xfrm>
          <a:custGeom>
            <a:avLst/>
            <a:gdLst>
              <a:gd name="T0" fmla="*/ 250 w 326"/>
              <a:gd name="T1" fmla="*/ 94 h 185"/>
              <a:gd name="T2" fmla="*/ 253 w 326"/>
              <a:gd name="T3" fmla="*/ 98 h 185"/>
              <a:gd name="T4" fmla="*/ 249 w 326"/>
              <a:gd name="T5" fmla="*/ 148 h 185"/>
              <a:gd name="T6" fmla="*/ 225 w 326"/>
              <a:gd name="T7" fmla="*/ 163 h 185"/>
              <a:gd name="T8" fmla="*/ 185 w 326"/>
              <a:gd name="T9" fmla="*/ 171 h 185"/>
              <a:gd name="T10" fmla="*/ 142 w 326"/>
              <a:gd name="T11" fmla="*/ 171 h 185"/>
              <a:gd name="T12" fmla="*/ 102 w 326"/>
              <a:gd name="T13" fmla="*/ 163 h 185"/>
              <a:gd name="T14" fmla="*/ 78 w 326"/>
              <a:gd name="T15" fmla="*/ 148 h 185"/>
              <a:gd name="T16" fmla="*/ 74 w 326"/>
              <a:gd name="T17" fmla="*/ 99 h 185"/>
              <a:gd name="T18" fmla="*/ 76 w 326"/>
              <a:gd name="T19" fmla="*/ 94 h 185"/>
              <a:gd name="T20" fmla="*/ 82 w 326"/>
              <a:gd name="T21" fmla="*/ 94 h 185"/>
              <a:gd name="T22" fmla="*/ 163 w 326"/>
              <a:gd name="T23" fmla="*/ 126 h 185"/>
              <a:gd name="T24" fmla="*/ 245 w 326"/>
              <a:gd name="T25" fmla="*/ 93 h 185"/>
              <a:gd name="T26" fmla="*/ 163 w 326"/>
              <a:gd name="T27" fmla="*/ 0 h 185"/>
              <a:gd name="T28" fmla="*/ 322 w 326"/>
              <a:gd name="T29" fmla="*/ 46 h 185"/>
              <a:gd name="T30" fmla="*/ 326 w 326"/>
              <a:gd name="T31" fmla="*/ 50 h 185"/>
              <a:gd name="T32" fmla="*/ 324 w 326"/>
              <a:gd name="T33" fmla="*/ 53 h 185"/>
              <a:gd name="T34" fmla="*/ 168 w 326"/>
              <a:gd name="T35" fmla="*/ 120 h 185"/>
              <a:gd name="T36" fmla="*/ 157 w 326"/>
              <a:gd name="T37" fmla="*/ 120 h 185"/>
              <a:gd name="T38" fmla="*/ 42 w 326"/>
              <a:gd name="T39" fmla="*/ 72 h 185"/>
              <a:gd name="T40" fmla="*/ 39 w 326"/>
              <a:gd name="T41" fmla="*/ 75 h 185"/>
              <a:gd name="T42" fmla="*/ 39 w 326"/>
              <a:gd name="T43" fmla="*/ 110 h 185"/>
              <a:gd name="T44" fmla="*/ 42 w 326"/>
              <a:gd name="T45" fmla="*/ 110 h 185"/>
              <a:gd name="T46" fmla="*/ 45 w 326"/>
              <a:gd name="T47" fmla="*/ 110 h 185"/>
              <a:gd name="T48" fmla="*/ 46 w 326"/>
              <a:gd name="T49" fmla="*/ 112 h 185"/>
              <a:gd name="T50" fmla="*/ 46 w 326"/>
              <a:gd name="T51" fmla="*/ 116 h 185"/>
              <a:gd name="T52" fmla="*/ 45 w 326"/>
              <a:gd name="T53" fmla="*/ 122 h 185"/>
              <a:gd name="T54" fmla="*/ 46 w 326"/>
              <a:gd name="T55" fmla="*/ 124 h 185"/>
              <a:gd name="T56" fmla="*/ 46 w 326"/>
              <a:gd name="T57" fmla="*/ 126 h 185"/>
              <a:gd name="T58" fmla="*/ 45 w 326"/>
              <a:gd name="T59" fmla="*/ 127 h 185"/>
              <a:gd name="T60" fmla="*/ 52 w 326"/>
              <a:gd name="T61" fmla="*/ 149 h 185"/>
              <a:gd name="T62" fmla="*/ 50 w 326"/>
              <a:gd name="T63" fmla="*/ 171 h 185"/>
              <a:gd name="T64" fmla="*/ 42 w 326"/>
              <a:gd name="T65" fmla="*/ 181 h 185"/>
              <a:gd name="T66" fmla="*/ 42 w 326"/>
              <a:gd name="T67" fmla="*/ 175 h 185"/>
              <a:gd name="T68" fmla="*/ 42 w 326"/>
              <a:gd name="T69" fmla="*/ 171 h 185"/>
              <a:gd name="T70" fmla="*/ 41 w 326"/>
              <a:gd name="T71" fmla="*/ 172 h 185"/>
              <a:gd name="T72" fmla="*/ 39 w 326"/>
              <a:gd name="T73" fmla="*/ 179 h 185"/>
              <a:gd name="T74" fmla="*/ 36 w 326"/>
              <a:gd name="T75" fmla="*/ 185 h 185"/>
              <a:gd name="T76" fmla="*/ 34 w 326"/>
              <a:gd name="T77" fmla="*/ 185 h 185"/>
              <a:gd name="T78" fmla="*/ 33 w 326"/>
              <a:gd name="T79" fmla="*/ 170 h 185"/>
              <a:gd name="T80" fmla="*/ 32 w 326"/>
              <a:gd name="T81" fmla="*/ 167 h 185"/>
              <a:gd name="T82" fmla="*/ 32 w 326"/>
              <a:gd name="T83" fmla="*/ 171 h 185"/>
              <a:gd name="T84" fmla="*/ 30 w 326"/>
              <a:gd name="T85" fmla="*/ 179 h 185"/>
              <a:gd name="T86" fmla="*/ 30 w 326"/>
              <a:gd name="T87" fmla="*/ 179 h 185"/>
              <a:gd name="T88" fmla="*/ 29 w 326"/>
              <a:gd name="T89" fmla="*/ 172 h 185"/>
              <a:gd name="T90" fmla="*/ 28 w 326"/>
              <a:gd name="T91" fmla="*/ 172 h 185"/>
              <a:gd name="T92" fmla="*/ 28 w 326"/>
              <a:gd name="T93" fmla="*/ 180 h 185"/>
              <a:gd name="T94" fmla="*/ 28 w 326"/>
              <a:gd name="T95" fmla="*/ 181 h 185"/>
              <a:gd name="T96" fmla="*/ 16 w 326"/>
              <a:gd name="T97" fmla="*/ 157 h 185"/>
              <a:gd name="T98" fmla="*/ 25 w 326"/>
              <a:gd name="T99" fmla="*/ 127 h 185"/>
              <a:gd name="T100" fmla="*/ 24 w 326"/>
              <a:gd name="T101" fmla="*/ 126 h 185"/>
              <a:gd name="T102" fmla="*/ 24 w 326"/>
              <a:gd name="T103" fmla="*/ 122 h 185"/>
              <a:gd name="T104" fmla="*/ 27 w 326"/>
              <a:gd name="T105" fmla="*/ 121 h 185"/>
              <a:gd name="T106" fmla="*/ 25 w 326"/>
              <a:gd name="T107" fmla="*/ 116 h 185"/>
              <a:gd name="T108" fmla="*/ 25 w 326"/>
              <a:gd name="T109" fmla="*/ 112 h 185"/>
              <a:gd name="T110" fmla="*/ 28 w 326"/>
              <a:gd name="T111" fmla="*/ 108 h 185"/>
              <a:gd name="T112" fmla="*/ 30 w 326"/>
              <a:gd name="T113" fmla="*/ 110 h 185"/>
              <a:gd name="T114" fmla="*/ 33 w 326"/>
              <a:gd name="T115" fmla="*/ 108 h 185"/>
              <a:gd name="T116" fmla="*/ 32 w 326"/>
              <a:gd name="T117" fmla="*/ 67 h 185"/>
              <a:gd name="T118" fmla="*/ 2 w 326"/>
              <a:gd name="T119" fmla="*/ 55 h 185"/>
              <a:gd name="T120" fmla="*/ 0 w 326"/>
              <a:gd name="T121" fmla="*/ 52 h 185"/>
              <a:gd name="T122" fmla="*/ 1 w 326"/>
              <a:gd name="T123" fmla="*/ 47 h 185"/>
              <a:gd name="T124" fmla="*/ 159 w 326"/>
              <a:gd name="T125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" h="185">
                <a:moveTo>
                  <a:pt x="248" y="93"/>
                </a:moveTo>
                <a:lnTo>
                  <a:pt x="250" y="94"/>
                </a:lnTo>
                <a:lnTo>
                  <a:pt x="251" y="95"/>
                </a:lnTo>
                <a:lnTo>
                  <a:pt x="253" y="98"/>
                </a:lnTo>
                <a:lnTo>
                  <a:pt x="253" y="138"/>
                </a:lnTo>
                <a:lnTo>
                  <a:pt x="249" y="148"/>
                </a:lnTo>
                <a:lnTo>
                  <a:pt x="239" y="157"/>
                </a:lnTo>
                <a:lnTo>
                  <a:pt x="225" y="163"/>
                </a:lnTo>
                <a:lnTo>
                  <a:pt x="207" y="168"/>
                </a:lnTo>
                <a:lnTo>
                  <a:pt x="185" y="171"/>
                </a:lnTo>
                <a:lnTo>
                  <a:pt x="163" y="172"/>
                </a:lnTo>
                <a:lnTo>
                  <a:pt x="142" y="171"/>
                </a:lnTo>
                <a:lnTo>
                  <a:pt x="120" y="168"/>
                </a:lnTo>
                <a:lnTo>
                  <a:pt x="102" y="163"/>
                </a:lnTo>
                <a:lnTo>
                  <a:pt x="87" y="157"/>
                </a:lnTo>
                <a:lnTo>
                  <a:pt x="78" y="148"/>
                </a:lnTo>
                <a:lnTo>
                  <a:pt x="74" y="138"/>
                </a:lnTo>
                <a:lnTo>
                  <a:pt x="74" y="99"/>
                </a:lnTo>
                <a:lnTo>
                  <a:pt x="75" y="97"/>
                </a:lnTo>
                <a:lnTo>
                  <a:pt x="76" y="94"/>
                </a:lnTo>
                <a:lnTo>
                  <a:pt x="79" y="93"/>
                </a:lnTo>
                <a:lnTo>
                  <a:pt x="82" y="94"/>
                </a:lnTo>
                <a:lnTo>
                  <a:pt x="158" y="125"/>
                </a:lnTo>
                <a:lnTo>
                  <a:pt x="163" y="126"/>
                </a:lnTo>
                <a:lnTo>
                  <a:pt x="168" y="125"/>
                </a:lnTo>
                <a:lnTo>
                  <a:pt x="245" y="93"/>
                </a:lnTo>
                <a:lnTo>
                  <a:pt x="248" y="93"/>
                </a:lnTo>
                <a:close/>
                <a:moveTo>
                  <a:pt x="163" y="0"/>
                </a:moveTo>
                <a:lnTo>
                  <a:pt x="167" y="0"/>
                </a:lnTo>
                <a:lnTo>
                  <a:pt x="322" y="46"/>
                </a:lnTo>
                <a:lnTo>
                  <a:pt x="324" y="47"/>
                </a:lnTo>
                <a:lnTo>
                  <a:pt x="326" y="50"/>
                </a:lnTo>
                <a:lnTo>
                  <a:pt x="326" y="52"/>
                </a:lnTo>
                <a:lnTo>
                  <a:pt x="324" y="53"/>
                </a:lnTo>
                <a:lnTo>
                  <a:pt x="323" y="55"/>
                </a:lnTo>
                <a:lnTo>
                  <a:pt x="168" y="120"/>
                </a:lnTo>
                <a:lnTo>
                  <a:pt x="163" y="121"/>
                </a:lnTo>
                <a:lnTo>
                  <a:pt x="157" y="120"/>
                </a:lnTo>
                <a:lnTo>
                  <a:pt x="43" y="72"/>
                </a:lnTo>
                <a:lnTo>
                  <a:pt x="42" y="72"/>
                </a:lnTo>
                <a:lnTo>
                  <a:pt x="39" y="74"/>
                </a:lnTo>
                <a:lnTo>
                  <a:pt x="39" y="75"/>
                </a:lnTo>
                <a:lnTo>
                  <a:pt x="39" y="110"/>
                </a:lnTo>
                <a:lnTo>
                  <a:pt x="39" y="110"/>
                </a:lnTo>
                <a:lnTo>
                  <a:pt x="41" y="111"/>
                </a:lnTo>
                <a:lnTo>
                  <a:pt x="42" y="110"/>
                </a:lnTo>
                <a:lnTo>
                  <a:pt x="43" y="110"/>
                </a:lnTo>
                <a:lnTo>
                  <a:pt x="45" y="110"/>
                </a:lnTo>
                <a:lnTo>
                  <a:pt x="45" y="111"/>
                </a:lnTo>
                <a:lnTo>
                  <a:pt x="46" y="112"/>
                </a:lnTo>
                <a:lnTo>
                  <a:pt x="46" y="115"/>
                </a:lnTo>
                <a:lnTo>
                  <a:pt x="46" y="116"/>
                </a:lnTo>
                <a:lnTo>
                  <a:pt x="46" y="120"/>
                </a:lnTo>
                <a:lnTo>
                  <a:pt x="45" y="122"/>
                </a:lnTo>
                <a:lnTo>
                  <a:pt x="45" y="124"/>
                </a:lnTo>
                <a:lnTo>
                  <a:pt x="46" y="124"/>
                </a:lnTo>
                <a:lnTo>
                  <a:pt x="47" y="125"/>
                </a:lnTo>
                <a:lnTo>
                  <a:pt x="46" y="126"/>
                </a:lnTo>
                <a:lnTo>
                  <a:pt x="45" y="127"/>
                </a:lnTo>
                <a:lnTo>
                  <a:pt x="45" y="127"/>
                </a:lnTo>
                <a:lnTo>
                  <a:pt x="50" y="138"/>
                </a:lnTo>
                <a:lnTo>
                  <a:pt x="52" y="149"/>
                </a:lnTo>
                <a:lnTo>
                  <a:pt x="52" y="161"/>
                </a:lnTo>
                <a:lnTo>
                  <a:pt x="50" y="171"/>
                </a:lnTo>
                <a:lnTo>
                  <a:pt x="42" y="180"/>
                </a:lnTo>
                <a:lnTo>
                  <a:pt x="42" y="181"/>
                </a:lnTo>
                <a:lnTo>
                  <a:pt x="42" y="180"/>
                </a:lnTo>
                <a:lnTo>
                  <a:pt x="42" y="175"/>
                </a:lnTo>
                <a:lnTo>
                  <a:pt x="42" y="172"/>
                </a:lnTo>
                <a:lnTo>
                  <a:pt x="42" y="171"/>
                </a:lnTo>
                <a:lnTo>
                  <a:pt x="42" y="171"/>
                </a:lnTo>
                <a:lnTo>
                  <a:pt x="41" y="172"/>
                </a:lnTo>
                <a:lnTo>
                  <a:pt x="41" y="175"/>
                </a:lnTo>
                <a:lnTo>
                  <a:pt x="39" y="179"/>
                </a:lnTo>
                <a:lnTo>
                  <a:pt x="37" y="182"/>
                </a:lnTo>
                <a:lnTo>
                  <a:pt x="36" y="185"/>
                </a:lnTo>
                <a:lnTo>
                  <a:pt x="34" y="185"/>
                </a:lnTo>
                <a:lnTo>
                  <a:pt x="34" y="185"/>
                </a:lnTo>
                <a:lnTo>
                  <a:pt x="33" y="173"/>
                </a:lnTo>
                <a:lnTo>
                  <a:pt x="33" y="170"/>
                </a:lnTo>
                <a:lnTo>
                  <a:pt x="33" y="168"/>
                </a:lnTo>
                <a:lnTo>
                  <a:pt x="32" y="167"/>
                </a:lnTo>
                <a:lnTo>
                  <a:pt x="32" y="168"/>
                </a:lnTo>
                <a:lnTo>
                  <a:pt x="32" y="171"/>
                </a:lnTo>
                <a:lnTo>
                  <a:pt x="32" y="179"/>
                </a:lnTo>
                <a:lnTo>
                  <a:pt x="30" y="179"/>
                </a:lnTo>
                <a:lnTo>
                  <a:pt x="30" y="180"/>
                </a:lnTo>
                <a:lnTo>
                  <a:pt x="30" y="179"/>
                </a:lnTo>
                <a:lnTo>
                  <a:pt x="29" y="175"/>
                </a:lnTo>
                <a:lnTo>
                  <a:pt x="29" y="172"/>
                </a:lnTo>
                <a:lnTo>
                  <a:pt x="28" y="172"/>
                </a:lnTo>
                <a:lnTo>
                  <a:pt x="28" y="172"/>
                </a:lnTo>
                <a:lnTo>
                  <a:pt x="28" y="175"/>
                </a:lnTo>
                <a:lnTo>
                  <a:pt x="28" y="180"/>
                </a:lnTo>
                <a:lnTo>
                  <a:pt x="28" y="181"/>
                </a:lnTo>
                <a:lnTo>
                  <a:pt x="28" y="181"/>
                </a:lnTo>
                <a:lnTo>
                  <a:pt x="19" y="170"/>
                </a:lnTo>
                <a:lnTo>
                  <a:pt x="16" y="157"/>
                </a:lnTo>
                <a:lnTo>
                  <a:pt x="19" y="141"/>
                </a:lnTo>
                <a:lnTo>
                  <a:pt x="25" y="127"/>
                </a:lnTo>
                <a:lnTo>
                  <a:pt x="25" y="126"/>
                </a:lnTo>
                <a:lnTo>
                  <a:pt x="24" y="126"/>
                </a:lnTo>
                <a:lnTo>
                  <a:pt x="24" y="124"/>
                </a:lnTo>
                <a:lnTo>
                  <a:pt x="24" y="122"/>
                </a:lnTo>
                <a:lnTo>
                  <a:pt x="25" y="122"/>
                </a:lnTo>
                <a:lnTo>
                  <a:pt x="27" y="121"/>
                </a:lnTo>
                <a:lnTo>
                  <a:pt x="25" y="118"/>
                </a:lnTo>
                <a:lnTo>
                  <a:pt x="25" y="116"/>
                </a:lnTo>
                <a:lnTo>
                  <a:pt x="25" y="113"/>
                </a:lnTo>
                <a:lnTo>
                  <a:pt x="25" y="112"/>
                </a:lnTo>
                <a:lnTo>
                  <a:pt x="27" y="110"/>
                </a:lnTo>
                <a:lnTo>
                  <a:pt x="28" y="108"/>
                </a:lnTo>
                <a:lnTo>
                  <a:pt x="30" y="108"/>
                </a:lnTo>
                <a:lnTo>
                  <a:pt x="30" y="110"/>
                </a:lnTo>
                <a:lnTo>
                  <a:pt x="32" y="108"/>
                </a:lnTo>
                <a:lnTo>
                  <a:pt x="33" y="108"/>
                </a:lnTo>
                <a:lnTo>
                  <a:pt x="33" y="70"/>
                </a:lnTo>
                <a:lnTo>
                  <a:pt x="32" y="67"/>
                </a:lnTo>
                <a:lnTo>
                  <a:pt x="30" y="66"/>
                </a:lnTo>
                <a:lnTo>
                  <a:pt x="2" y="55"/>
                </a:lnTo>
                <a:lnTo>
                  <a:pt x="1" y="53"/>
                </a:lnTo>
                <a:lnTo>
                  <a:pt x="0" y="52"/>
                </a:lnTo>
                <a:lnTo>
                  <a:pt x="0" y="50"/>
                </a:lnTo>
                <a:lnTo>
                  <a:pt x="1" y="47"/>
                </a:lnTo>
                <a:lnTo>
                  <a:pt x="4" y="46"/>
                </a:lnTo>
                <a:lnTo>
                  <a:pt x="159" y="0"/>
                </a:lnTo>
                <a:lnTo>
                  <a:pt x="163" y="0"/>
                </a:lnTo>
                <a:close/>
              </a:path>
            </a:pathLst>
          </a:custGeom>
          <a:solidFill>
            <a:srgbClr val="71CAE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0" name="Freeform 345"/>
          <p:cNvSpPr>
            <a:spLocks noEditPoints="1"/>
          </p:cNvSpPr>
          <p:nvPr/>
        </p:nvSpPr>
        <p:spPr bwMode="auto">
          <a:xfrm>
            <a:off x="2630548" y="1062930"/>
            <a:ext cx="736555" cy="1042512"/>
          </a:xfrm>
          <a:custGeom>
            <a:avLst/>
            <a:gdLst>
              <a:gd name="T0" fmla="*/ 190 w 195"/>
              <a:gd name="T1" fmla="*/ 163 h 276"/>
              <a:gd name="T2" fmla="*/ 195 w 195"/>
              <a:gd name="T3" fmla="*/ 174 h 276"/>
              <a:gd name="T4" fmla="*/ 192 w 195"/>
              <a:gd name="T5" fmla="*/ 180 h 276"/>
              <a:gd name="T6" fmla="*/ 105 w 195"/>
              <a:gd name="T7" fmla="*/ 212 h 276"/>
              <a:gd name="T8" fmla="*/ 98 w 195"/>
              <a:gd name="T9" fmla="*/ 202 h 276"/>
              <a:gd name="T10" fmla="*/ 101 w 195"/>
              <a:gd name="T11" fmla="*/ 195 h 276"/>
              <a:gd name="T12" fmla="*/ 187 w 195"/>
              <a:gd name="T13" fmla="*/ 160 h 276"/>
              <a:gd name="T14" fmla="*/ 20 w 195"/>
              <a:gd name="T15" fmla="*/ 147 h 276"/>
              <a:gd name="T16" fmla="*/ 15 w 195"/>
              <a:gd name="T17" fmla="*/ 157 h 276"/>
              <a:gd name="T18" fmla="*/ 20 w 195"/>
              <a:gd name="T19" fmla="*/ 168 h 276"/>
              <a:gd name="T20" fmla="*/ 32 w 195"/>
              <a:gd name="T21" fmla="*/ 169 h 276"/>
              <a:gd name="T22" fmla="*/ 40 w 195"/>
              <a:gd name="T23" fmla="*/ 161 h 276"/>
              <a:gd name="T24" fmla="*/ 37 w 195"/>
              <a:gd name="T25" fmla="*/ 150 h 276"/>
              <a:gd name="T26" fmla="*/ 27 w 195"/>
              <a:gd name="T27" fmla="*/ 145 h 276"/>
              <a:gd name="T28" fmla="*/ 102 w 195"/>
              <a:gd name="T29" fmla="*/ 2 h 276"/>
              <a:gd name="T30" fmla="*/ 105 w 195"/>
              <a:gd name="T31" fmla="*/ 12 h 276"/>
              <a:gd name="T32" fmla="*/ 100 w 195"/>
              <a:gd name="T33" fmla="*/ 14 h 276"/>
              <a:gd name="T34" fmla="*/ 151 w 195"/>
              <a:gd name="T35" fmla="*/ 146 h 276"/>
              <a:gd name="T36" fmla="*/ 148 w 195"/>
              <a:gd name="T37" fmla="*/ 149 h 276"/>
              <a:gd name="T38" fmla="*/ 147 w 195"/>
              <a:gd name="T39" fmla="*/ 151 h 276"/>
              <a:gd name="T40" fmla="*/ 148 w 195"/>
              <a:gd name="T41" fmla="*/ 160 h 276"/>
              <a:gd name="T42" fmla="*/ 144 w 195"/>
              <a:gd name="T43" fmla="*/ 166 h 276"/>
              <a:gd name="T44" fmla="*/ 129 w 195"/>
              <a:gd name="T45" fmla="*/ 169 h 276"/>
              <a:gd name="T46" fmla="*/ 124 w 195"/>
              <a:gd name="T47" fmla="*/ 161 h 276"/>
              <a:gd name="T48" fmla="*/ 120 w 195"/>
              <a:gd name="T49" fmla="*/ 160 h 276"/>
              <a:gd name="T50" fmla="*/ 118 w 195"/>
              <a:gd name="T51" fmla="*/ 160 h 276"/>
              <a:gd name="T52" fmla="*/ 91 w 195"/>
              <a:gd name="T53" fmla="*/ 97 h 276"/>
              <a:gd name="T54" fmla="*/ 84 w 195"/>
              <a:gd name="T55" fmla="*/ 97 h 276"/>
              <a:gd name="T56" fmla="*/ 52 w 195"/>
              <a:gd name="T57" fmla="*/ 136 h 276"/>
              <a:gd name="T58" fmla="*/ 55 w 195"/>
              <a:gd name="T59" fmla="*/ 151 h 276"/>
              <a:gd name="T60" fmla="*/ 52 w 195"/>
              <a:gd name="T61" fmla="*/ 170 h 276"/>
              <a:gd name="T62" fmla="*/ 46 w 195"/>
              <a:gd name="T63" fmla="*/ 180 h 276"/>
              <a:gd name="T64" fmla="*/ 59 w 195"/>
              <a:gd name="T65" fmla="*/ 216 h 276"/>
              <a:gd name="T66" fmla="*/ 87 w 195"/>
              <a:gd name="T67" fmla="*/ 243 h 276"/>
              <a:gd name="T68" fmla="*/ 185 w 195"/>
              <a:gd name="T69" fmla="*/ 244 h 276"/>
              <a:gd name="T70" fmla="*/ 193 w 195"/>
              <a:gd name="T71" fmla="*/ 256 h 276"/>
              <a:gd name="T72" fmla="*/ 189 w 195"/>
              <a:gd name="T73" fmla="*/ 274 h 276"/>
              <a:gd name="T74" fmla="*/ 22 w 195"/>
              <a:gd name="T75" fmla="*/ 276 h 276"/>
              <a:gd name="T76" fmla="*/ 12 w 195"/>
              <a:gd name="T77" fmla="*/ 270 h 276"/>
              <a:gd name="T78" fmla="*/ 12 w 195"/>
              <a:gd name="T79" fmla="*/ 251 h 276"/>
              <a:gd name="T80" fmla="*/ 22 w 195"/>
              <a:gd name="T81" fmla="*/ 244 h 276"/>
              <a:gd name="T82" fmla="*/ 29 w 195"/>
              <a:gd name="T83" fmla="*/ 241 h 276"/>
              <a:gd name="T84" fmla="*/ 17 w 195"/>
              <a:gd name="T85" fmla="*/ 210 h 276"/>
              <a:gd name="T86" fmla="*/ 8 w 195"/>
              <a:gd name="T87" fmla="*/ 177 h 276"/>
              <a:gd name="T88" fmla="*/ 0 w 195"/>
              <a:gd name="T89" fmla="*/ 157 h 276"/>
              <a:gd name="T90" fmla="*/ 15 w 195"/>
              <a:gd name="T91" fmla="*/ 131 h 276"/>
              <a:gd name="T92" fmla="*/ 38 w 195"/>
              <a:gd name="T93" fmla="*/ 91 h 276"/>
              <a:gd name="T94" fmla="*/ 75 w 195"/>
              <a:gd name="T95" fmla="*/ 62 h 276"/>
              <a:gd name="T96" fmla="*/ 65 w 195"/>
              <a:gd name="T97" fmla="*/ 31 h 276"/>
              <a:gd name="T98" fmla="*/ 61 w 195"/>
              <a:gd name="T99" fmla="*/ 30 h 276"/>
              <a:gd name="T100" fmla="*/ 56 w 195"/>
              <a:gd name="T101" fmla="*/ 31 h 276"/>
              <a:gd name="T102" fmla="*/ 52 w 195"/>
              <a:gd name="T103" fmla="*/ 20 h 276"/>
              <a:gd name="T104" fmla="*/ 59 w 195"/>
              <a:gd name="T105" fmla="*/ 16 h 276"/>
              <a:gd name="T106" fmla="*/ 101 w 195"/>
              <a:gd name="T107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276">
                <a:moveTo>
                  <a:pt x="187" y="160"/>
                </a:moveTo>
                <a:lnTo>
                  <a:pt x="189" y="161"/>
                </a:lnTo>
                <a:lnTo>
                  <a:pt x="190" y="163"/>
                </a:lnTo>
                <a:lnTo>
                  <a:pt x="193" y="165"/>
                </a:lnTo>
                <a:lnTo>
                  <a:pt x="195" y="172"/>
                </a:lnTo>
                <a:lnTo>
                  <a:pt x="195" y="174"/>
                </a:lnTo>
                <a:lnTo>
                  <a:pt x="195" y="177"/>
                </a:lnTo>
                <a:lnTo>
                  <a:pt x="193" y="178"/>
                </a:lnTo>
                <a:lnTo>
                  <a:pt x="192" y="180"/>
                </a:lnTo>
                <a:lnTo>
                  <a:pt x="110" y="212"/>
                </a:lnTo>
                <a:lnTo>
                  <a:pt x="107" y="212"/>
                </a:lnTo>
                <a:lnTo>
                  <a:pt x="105" y="212"/>
                </a:lnTo>
                <a:lnTo>
                  <a:pt x="103" y="211"/>
                </a:lnTo>
                <a:lnTo>
                  <a:pt x="101" y="209"/>
                </a:lnTo>
                <a:lnTo>
                  <a:pt x="98" y="202"/>
                </a:lnTo>
                <a:lnTo>
                  <a:pt x="98" y="200"/>
                </a:lnTo>
                <a:lnTo>
                  <a:pt x="98" y="197"/>
                </a:lnTo>
                <a:lnTo>
                  <a:pt x="101" y="195"/>
                </a:lnTo>
                <a:lnTo>
                  <a:pt x="102" y="193"/>
                </a:lnTo>
                <a:lnTo>
                  <a:pt x="184" y="161"/>
                </a:lnTo>
                <a:lnTo>
                  <a:pt x="187" y="160"/>
                </a:lnTo>
                <a:close/>
                <a:moveTo>
                  <a:pt x="27" y="145"/>
                </a:moveTo>
                <a:lnTo>
                  <a:pt x="23" y="145"/>
                </a:lnTo>
                <a:lnTo>
                  <a:pt x="20" y="147"/>
                </a:lnTo>
                <a:lnTo>
                  <a:pt x="17" y="150"/>
                </a:lnTo>
                <a:lnTo>
                  <a:pt x="15" y="154"/>
                </a:lnTo>
                <a:lnTo>
                  <a:pt x="15" y="157"/>
                </a:lnTo>
                <a:lnTo>
                  <a:pt x="15" y="161"/>
                </a:lnTo>
                <a:lnTo>
                  <a:pt x="17" y="165"/>
                </a:lnTo>
                <a:lnTo>
                  <a:pt x="20" y="168"/>
                </a:lnTo>
                <a:lnTo>
                  <a:pt x="23" y="169"/>
                </a:lnTo>
                <a:lnTo>
                  <a:pt x="27" y="170"/>
                </a:lnTo>
                <a:lnTo>
                  <a:pt x="32" y="169"/>
                </a:lnTo>
                <a:lnTo>
                  <a:pt x="35" y="168"/>
                </a:lnTo>
                <a:lnTo>
                  <a:pt x="37" y="165"/>
                </a:lnTo>
                <a:lnTo>
                  <a:pt x="40" y="161"/>
                </a:lnTo>
                <a:lnTo>
                  <a:pt x="40" y="157"/>
                </a:lnTo>
                <a:lnTo>
                  <a:pt x="40" y="154"/>
                </a:lnTo>
                <a:lnTo>
                  <a:pt x="37" y="150"/>
                </a:lnTo>
                <a:lnTo>
                  <a:pt x="35" y="147"/>
                </a:lnTo>
                <a:lnTo>
                  <a:pt x="32" y="145"/>
                </a:lnTo>
                <a:lnTo>
                  <a:pt x="27" y="145"/>
                </a:lnTo>
                <a:close/>
                <a:moveTo>
                  <a:pt x="101" y="0"/>
                </a:moveTo>
                <a:lnTo>
                  <a:pt x="102" y="0"/>
                </a:lnTo>
                <a:lnTo>
                  <a:pt x="102" y="2"/>
                </a:lnTo>
                <a:lnTo>
                  <a:pt x="106" y="9"/>
                </a:lnTo>
                <a:lnTo>
                  <a:pt x="106" y="11"/>
                </a:lnTo>
                <a:lnTo>
                  <a:pt x="105" y="12"/>
                </a:lnTo>
                <a:lnTo>
                  <a:pt x="103" y="13"/>
                </a:lnTo>
                <a:lnTo>
                  <a:pt x="101" y="14"/>
                </a:lnTo>
                <a:lnTo>
                  <a:pt x="100" y="14"/>
                </a:lnTo>
                <a:lnTo>
                  <a:pt x="100" y="16"/>
                </a:lnTo>
                <a:lnTo>
                  <a:pt x="100" y="18"/>
                </a:lnTo>
                <a:lnTo>
                  <a:pt x="151" y="146"/>
                </a:lnTo>
                <a:lnTo>
                  <a:pt x="151" y="147"/>
                </a:lnTo>
                <a:lnTo>
                  <a:pt x="149" y="149"/>
                </a:lnTo>
                <a:lnTo>
                  <a:pt x="148" y="149"/>
                </a:lnTo>
                <a:lnTo>
                  <a:pt x="148" y="150"/>
                </a:lnTo>
                <a:lnTo>
                  <a:pt x="147" y="150"/>
                </a:lnTo>
                <a:lnTo>
                  <a:pt x="147" y="151"/>
                </a:lnTo>
                <a:lnTo>
                  <a:pt x="147" y="152"/>
                </a:lnTo>
                <a:lnTo>
                  <a:pt x="148" y="157"/>
                </a:lnTo>
                <a:lnTo>
                  <a:pt x="148" y="160"/>
                </a:lnTo>
                <a:lnTo>
                  <a:pt x="148" y="163"/>
                </a:lnTo>
                <a:lnTo>
                  <a:pt x="147" y="164"/>
                </a:lnTo>
                <a:lnTo>
                  <a:pt x="144" y="166"/>
                </a:lnTo>
                <a:lnTo>
                  <a:pt x="134" y="169"/>
                </a:lnTo>
                <a:lnTo>
                  <a:pt x="132" y="170"/>
                </a:lnTo>
                <a:lnTo>
                  <a:pt x="129" y="169"/>
                </a:lnTo>
                <a:lnTo>
                  <a:pt x="128" y="168"/>
                </a:lnTo>
                <a:lnTo>
                  <a:pt x="125" y="165"/>
                </a:lnTo>
                <a:lnTo>
                  <a:pt x="124" y="161"/>
                </a:lnTo>
                <a:lnTo>
                  <a:pt x="124" y="161"/>
                </a:lnTo>
                <a:lnTo>
                  <a:pt x="123" y="160"/>
                </a:lnTo>
                <a:lnTo>
                  <a:pt x="120" y="160"/>
                </a:lnTo>
                <a:lnTo>
                  <a:pt x="120" y="160"/>
                </a:lnTo>
                <a:lnTo>
                  <a:pt x="119" y="161"/>
                </a:lnTo>
                <a:lnTo>
                  <a:pt x="118" y="160"/>
                </a:lnTo>
                <a:lnTo>
                  <a:pt x="116" y="159"/>
                </a:lnTo>
                <a:lnTo>
                  <a:pt x="93" y="100"/>
                </a:lnTo>
                <a:lnTo>
                  <a:pt x="91" y="97"/>
                </a:lnTo>
                <a:lnTo>
                  <a:pt x="89" y="96"/>
                </a:lnTo>
                <a:lnTo>
                  <a:pt x="87" y="96"/>
                </a:lnTo>
                <a:lnTo>
                  <a:pt x="84" y="97"/>
                </a:lnTo>
                <a:lnTo>
                  <a:pt x="70" y="108"/>
                </a:lnTo>
                <a:lnTo>
                  <a:pt x="60" y="120"/>
                </a:lnTo>
                <a:lnTo>
                  <a:pt x="52" y="136"/>
                </a:lnTo>
                <a:lnTo>
                  <a:pt x="51" y="140"/>
                </a:lnTo>
                <a:lnTo>
                  <a:pt x="52" y="145"/>
                </a:lnTo>
                <a:lnTo>
                  <a:pt x="55" y="151"/>
                </a:lnTo>
                <a:lnTo>
                  <a:pt x="55" y="157"/>
                </a:lnTo>
                <a:lnTo>
                  <a:pt x="55" y="164"/>
                </a:lnTo>
                <a:lnTo>
                  <a:pt x="52" y="170"/>
                </a:lnTo>
                <a:lnTo>
                  <a:pt x="49" y="175"/>
                </a:lnTo>
                <a:lnTo>
                  <a:pt x="47" y="178"/>
                </a:lnTo>
                <a:lnTo>
                  <a:pt x="46" y="180"/>
                </a:lnTo>
                <a:lnTo>
                  <a:pt x="46" y="184"/>
                </a:lnTo>
                <a:lnTo>
                  <a:pt x="51" y="201"/>
                </a:lnTo>
                <a:lnTo>
                  <a:pt x="59" y="216"/>
                </a:lnTo>
                <a:lnTo>
                  <a:pt x="69" y="230"/>
                </a:lnTo>
                <a:lnTo>
                  <a:pt x="83" y="242"/>
                </a:lnTo>
                <a:lnTo>
                  <a:pt x="87" y="243"/>
                </a:lnTo>
                <a:lnTo>
                  <a:pt x="89" y="244"/>
                </a:lnTo>
                <a:lnTo>
                  <a:pt x="181" y="244"/>
                </a:lnTo>
                <a:lnTo>
                  <a:pt x="185" y="244"/>
                </a:lnTo>
                <a:lnTo>
                  <a:pt x="189" y="247"/>
                </a:lnTo>
                <a:lnTo>
                  <a:pt x="192" y="251"/>
                </a:lnTo>
                <a:lnTo>
                  <a:pt x="193" y="256"/>
                </a:lnTo>
                <a:lnTo>
                  <a:pt x="193" y="265"/>
                </a:lnTo>
                <a:lnTo>
                  <a:pt x="192" y="270"/>
                </a:lnTo>
                <a:lnTo>
                  <a:pt x="189" y="274"/>
                </a:lnTo>
                <a:lnTo>
                  <a:pt x="185" y="276"/>
                </a:lnTo>
                <a:lnTo>
                  <a:pt x="181" y="276"/>
                </a:lnTo>
                <a:lnTo>
                  <a:pt x="22" y="276"/>
                </a:lnTo>
                <a:lnTo>
                  <a:pt x="18" y="276"/>
                </a:lnTo>
                <a:lnTo>
                  <a:pt x="14" y="274"/>
                </a:lnTo>
                <a:lnTo>
                  <a:pt x="12" y="270"/>
                </a:lnTo>
                <a:lnTo>
                  <a:pt x="10" y="265"/>
                </a:lnTo>
                <a:lnTo>
                  <a:pt x="10" y="256"/>
                </a:lnTo>
                <a:lnTo>
                  <a:pt x="12" y="251"/>
                </a:lnTo>
                <a:lnTo>
                  <a:pt x="14" y="247"/>
                </a:lnTo>
                <a:lnTo>
                  <a:pt x="18" y="244"/>
                </a:lnTo>
                <a:lnTo>
                  <a:pt x="22" y="244"/>
                </a:lnTo>
                <a:lnTo>
                  <a:pt x="24" y="244"/>
                </a:lnTo>
                <a:lnTo>
                  <a:pt x="27" y="243"/>
                </a:lnTo>
                <a:lnTo>
                  <a:pt x="29" y="241"/>
                </a:lnTo>
                <a:lnTo>
                  <a:pt x="29" y="238"/>
                </a:lnTo>
                <a:lnTo>
                  <a:pt x="28" y="235"/>
                </a:lnTo>
                <a:lnTo>
                  <a:pt x="17" y="210"/>
                </a:lnTo>
                <a:lnTo>
                  <a:pt x="10" y="183"/>
                </a:lnTo>
                <a:lnTo>
                  <a:pt x="9" y="179"/>
                </a:lnTo>
                <a:lnTo>
                  <a:pt x="8" y="177"/>
                </a:lnTo>
                <a:lnTo>
                  <a:pt x="4" y="170"/>
                </a:lnTo>
                <a:lnTo>
                  <a:pt x="0" y="164"/>
                </a:lnTo>
                <a:lnTo>
                  <a:pt x="0" y="157"/>
                </a:lnTo>
                <a:lnTo>
                  <a:pt x="3" y="143"/>
                </a:lnTo>
                <a:lnTo>
                  <a:pt x="13" y="133"/>
                </a:lnTo>
                <a:lnTo>
                  <a:pt x="15" y="131"/>
                </a:lnTo>
                <a:lnTo>
                  <a:pt x="17" y="128"/>
                </a:lnTo>
                <a:lnTo>
                  <a:pt x="27" y="109"/>
                </a:lnTo>
                <a:lnTo>
                  <a:pt x="38" y="91"/>
                </a:lnTo>
                <a:lnTo>
                  <a:pt x="54" y="76"/>
                </a:lnTo>
                <a:lnTo>
                  <a:pt x="73" y="63"/>
                </a:lnTo>
                <a:lnTo>
                  <a:pt x="75" y="62"/>
                </a:lnTo>
                <a:lnTo>
                  <a:pt x="75" y="59"/>
                </a:lnTo>
                <a:lnTo>
                  <a:pt x="75" y="57"/>
                </a:lnTo>
                <a:lnTo>
                  <a:pt x="65" y="31"/>
                </a:lnTo>
                <a:lnTo>
                  <a:pt x="65" y="30"/>
                </a:lnTo>
                <a:lnTo>
                  <a:pt x="64" y="30"/>
                </a:lnTo>
                <a:lnTo>
                  <a:pt x="61" y="30"/>
                </a:lnTo>
                <a:lnTo>
                  <a:pt x="59" y="31"/>
                </a:lnTo>
                <a:lnTo>
                  <a:pt x="58" y="31"/>
                </a:lnTo>
                <a:lnTo>
                  <a:pt x="56" y="31"/>
                </a:lnTo>
                <a:lnTo>
                  <a:pt x="55" y="30"/>
                </a:lnTo>
                <a:lnTo>
                  <a:pt x="52" y="22"/>
                </a:lnTo>
                <a:lnTo>
                  <a:pt x="52" y="20"/>
                </a:lnTo>
                <a:lnTo>
                  <a:pt x="52" y="18"/>
                </a:lnTo>
                <a:lnTo>
                  <a:pt x="54" y="18"/>
                </a:lnTo>
                <a:lnTo>
                  <a:pt x="59" y="16"/>
                </a:lnTo>
                <a:lnTo>
                  <a:pt x="93" y="2"/>
                </a:lnTo>
                <a:lnTo>
                  <a:pt x="98" y="0"/>
                </a:lnTo>
                <a:lnTo>
                  <a:pt x="101" y="0"/>
                </a:lnTo>
                <a:close/>
              </a:path>
            </a:pathLst>
          </a:custGeom>
          <a:solidFill>
            <a:srgbClr val="F177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1" name="Freeform 387"/>
          <p:cNvSpPr>
            <a:spLocks noEditPoints="1"/>
          </p:cNvSpPr>
          <p:nvPr/>
        </p:nvSpPr>
        <p:spPr bwMode="auto">
          <a:xfrm>
            <a:off x="980259" y="3656088"/>
            <a:ext cx="827208" cy="1095390"/>
          </a:xfrm>
          <a:custGeom>
            <a:avLst/>
            <a:gdLst>
              <a:gd name="T0" fmla="*/ 68 w 219"/>
              <a:gd name="T1" fmla="*/ 188 h 290"/>
              <a:gd name="T2" fmla="*/ 108 w 219"/>
              <a:gd name="T3" fmla="*/ 177 h 290"/>
              <a:gd name="T4" fmla="*/ 114 w 219"/>
              <a:gd name="T5" fmla="*/ 174 h 290"/>
              <a:gd name="T6" fmla="*/ 168 w 219"/>
              <a:gd name="T7" fmla="*/ 174 h 290"/>
              <a:gd name="T8" fmla="*/ 52 w 219"/>
              <a:gd name="T9" fmla="*/ 172 h 290"/>
              <a:gd name="T10" fmla="*/ 100 w 219"/>
              <a:gd name="T11" fmla="*/ 170 h 290"/>
              <a:gd name="T12" fmla="*/ 52 w 219"/>
              <a:gd name="T13" fmla="*/ 117 h 290"/>
              <a:gd name="T14" fmla="*/ 44 w 219"/>
              <a:gd name="T15" fmla="*/ 168 h 290"/>
              <a:gd name="T16" fmla="*/ 53 w 219"/>
              <a:gd name="T17" fmla="*/ 118 h 290"/>
              <a:gd name="T18" fmla="*/ 89 w 219"/>
              <a:gd name="T19" fmla="*/ 138 h 290"/>
              <a:gd name="T20" fmla="*/ 137 w 219"/>
              <a:gd name="T21" fmla="*/ 145 h 290"/>
              <a:gd name="T22" fmla="*/ 150 w 219"/>
              <a:gd name="T23" fmla="*/ 141 h 290"/>
              <a:gd name="T24" fmla="*/ 175 w 219"/>
              <a:gd name="T25" fmla="*/ 169 h 290"/>
              <a:gd name="T26" fmla="*/ 172 w 219"/>
              <a:gd name="T27" fmla="*/ 114 h 290"/>
              <a:gd name="T28" fmla="*/ 31 w 219"/>
              <a:gd name="T29" fmla="*/ 152 h 290"/>
              <a:gd name="T30" fmla="*/ 43 w 219"/>
              <a:gd name="T31" fmla="*/ 112 h 290"/>
              <a:gd name="T32" fmla="*/ 115 w 219"/>
              <a:gd name="T33" fmla="*/ 109 h 290"/>
              <a:gd name="T34" fmla="*/ 164 w 219"/>
              <a:gd name="T35" fmla="*/ 112 h 290"/>
              <a:gd name="T36" fmla="*/ 73 w 219"/>
              <a:gd name="T37" fmla="*/ 83 h 290"/>
              <a:gd name="T38" fmla="*/ 83 w 219"/>
              <a:gd name="T39" fmla="*/ 131 h 290"/>
              <a:gd name="T40" fmla="*/ 77 w 219"/>
              <a:gd name="T41" fmla="*/ 82 h 290"/>
              <a:gd name="T42" fmla="*/ 175 w 219"/>
              <a:gd name="T43" fmla="*/ 108 h 290"/>
              <a:gd name="T44" fmla="*/ 196 w 219"/>
              <a:gd name="T45" fmla="*/ 90 h 290"/>
              <a:gd name="T46" fmla="*/ 82 w 219"/>
              <a:gd name="T47" fmla="*/ 77 h 290"/>
              <a:gd name="T48" fmla="*/ 129 w 219"/>
              <a:gd name="T49" fmla="*/ 85 h 290"/>
              <a:gd name="T50" fmla="*/ 174 w 219"/>
              <a:gd name="T51" fmla="*/ 51 h 290"/>
              <a:gd name="T52" fmla="*/ 156 w 219"/>
              <a:gd name="T53" fmla="*/ 96 h 290"/>
              <a:gd name="T54" fmla="*/ 178 w 219"/>
              <a:gd name="T55" fmla="*/ 77 h 290"/>
              <a:gd name="T56" fmla="*/ 43 w 219"/>
              <a:gd name="T57" fmla="*/ 51 h 290"/>
              <a:gd name="T58" fmla="*/ 49 w 219"/>
              <a:gd name="T59" fmla="*/ 104 h 290"/>
              <a:gd name="T60" fmla="*/ 184 w 219"/>
              <a:gd name="T61" fmla="*/ 41 h 290"/>
              <a:gd name="T62" fmla="*/ 202 w 219"/>
              <a:gd name="T63" fmla="*/ 89 h 290"/>
              <a:gd name="T64" fmla="*/ 112 w 219"/>
              <a:gd name="T65" fmla="*/ 205 h 290"/>
              <a:gd name="T66" fmla="*/ 41 w 219"/>
              <a:gd name="T67" fmla="*/ 183 h 290"/>
              <a:gd name="T68" fmla="*/ 137 w 219"/>
              <a:gd name="T69" fmla="*/ 209 h 290"/>
              <a:gd name="T70" fmla="*/ 201 w 219"/>
              <a:gd name="T71" fmla="*/ 64 h 290"/>
              <a:gd name="T72" fmla="*/ 118 w 219"/>
              <a:gd name="T73" fmla="*/ 49 h 290"/>
              <a:gd name="T74" fmla="*/ 138 w 219"/>
              <a:gd name="T75" fmla="*/ 76 h 290"/>
              <a:gd name="T76" fmla="*/ 92 w 219"/>
              <a:gd name="T77" fmla="*/ 23 h 290"/>
              <a:gd name="T78" fmla="*/ 75 w 219"/>
              <a:gd name="T79" fmla="*/ 71 h 290"/>
              <a:gd name="T80" fmla="*/ 95 w 219"/>
              <a:gd name="T81" fmla="*/ 23 h 290"/>
              <a:gd name="T82" fmla="*/ 110 w 219"/>
              <a:gd name="T83" fmla="*/ 43 h 290"/>
              <a:gd name="T84" fmla="*/ 151 w 219"/>
              <a:gd name="T85" fmla="*/ 32 h 290"/>
              <a:gd name="T86" fmla="*/ 219 w 219"/>
              <a:gd name="T87" fmla="*/ 12 h 290"/>
              <a:gd name="T88" fmla="*/ 195 w 219"/>
              <a:gd name="T89" fmla="*/ 30 h 290"/>
              <a:gd name="T90" fmla="*/ 219 w 219"/>
              <a:gd name="T91" fmla="*/ 101 h 290"/>
              <a:gd name="T92" fmla="*/ 118 w 219"/>
              <a:gd name="T93" fmla="*/ 219 h 290"/>
              <a:gd name="T94" fmla="*/ 126 w 219"/>
              <a:gd name="T95" fmla="*/ 243 h 290"/>
              <a:gd name="T96" fmla="*/ 118 w 219"/>
              <a:gd name="T97" fmla="*/ 266 h 290"/>
              <a:gd name="T98" fmla="*/ 183 w 219"/>
              <a:gd name="T99" fmla="*/ 290 h 290"/>
              <a:gd name="T100" fmla="*/ 77 w 219"/>
              <a:gd name="T101" fmla="*/ 269 h 290"/>
              <a:gd name="T102" fmla="*/ 95 w 219"/>
              <a:gd name="T103" fmla="*/ 251 h 290"/>
              <a:gd name="T104" fmla="*/ 103 w 219"/>
              <a:gd name="T105" fmla="*/ 220 h 290"/>
              <a:gd name="T106" fmla="*/ 30 w 219"/>
              <a:gd name="T107" fmla="*/ 193 h 290"/>
              <a:gd name="T108" fmla="*/ 20 w 219"/>
              <a:gd name="T109" fmla="*/ 219 h 290"/>
              <a:gd name="T110" fmla="*/ 13 w 219"/>
              <a:gd name="T111" fmla="*/ 188 h 290"/>
              <a:gd name="T112" fmla="*/ 37 w 219"/>
              <a:gd name="T113" fmla="*/ 173 h 290"/>
              <a:gd name="T114" fmla="*/ 62 w 219"/>
              <a:gd name="T115" fmla="*/ 27 h 290"/>
              <a:gd name="T116" fmla="*/ 177 w 219"/>
              <a:gd name="T117" fmla="*/ 39 h 290"/>
              <a:gd name="T118" fmla="*/ 192 w 219"/>
              <a:gd name="T119" fmla="*/ 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290">
                <a:moveTo>
                  <a:pt x="106" y="175"/>
                </a:moveTo>
                <a:lnTo>
                  <a:pt x="104" y="175"/>
                </a:lnTo>
                <a:lnTo>
                  <a:pt x="87" y="183"/>
                </a:lnTo>
                <a:lnTo>
                  <a:pt x="68" y="187"/>
                </a:lnTo>
                <a:lnTo>
                  <a:pt x="68" y="187"/>
                </a:lnTo>
                <a:lnTo>
                  <a:pt x="67" y="188"/>
                </a:lnTo>
                <a:lnTo>
                  <a:pt x="68" y="188"/>
                </a:lnTo>
                <a:lnTo>
                  <a:pt x="90" y="196"/>
                </a:lnTo>
                <a:lnTo>
                  <a:pt x="113" y="198"/>
                </a:lnTo>
                <a:lnTo>
                  <a:pt x="114" y="198"/>
                </a:lnTo>
                <a:lnTo>
                  <a:pt x="115" y="196"/>
                </a:lnTo>
                <a:lnTo>
                  <a:pt x="115" y="195"/>
                </a:lnTo>
                <a:lnTo>
                  <a:pt x="113" y="186"/>
                </a:lnTo>
                <a:lnTo>
                  <a:pt x="108" y="177"/>
                </a:lnTo>
                <a:lnTo>
                  <a:pt x="108" y="177"/>
                </a:lnTo>
                <a:lnTo>
                  <a:pt x="106" y="175"/>
                </a:lnTo>
                <a:close/>
                <a:moveTo>
                  <a:pt x="142" y="150"/>
                </a:moveTo>
                <a:lnTo>
                  <a:pt x="141" y="150"/>
                </a:lnTo>
                <a:lnTo>
                  <a:pt x="115" y="170"/>
                </a:lnTo>
                <a:lnTo>
                  <a:pt x="114" y="172"/>
                </a:lnTo>
                <a:lnTo>
                  <a:pt x="114" y="174"/>
                </a:lnTo>
                <a:lnTo>
                  <a:pt x="123" y="195"/>
                </a:lnTo>
                <a:lnTo>
                  <a:pt x="124" y="197"/>
                </a:lnTo>
                <a:lnTo>
                  <a:pt x="126" y="197"/>
                </a:lnTo>
                <a:lnTo>
                  <a:pt x="147" y="189"/>
                </a:lnTo>
                <a:lnTo>
                  <a:pt x="168" y="177"/>
                </a:lnTo>
                <a:lnTo>
                  <a:pt x="168" y="175"/>
                </a:lnTo>
                <a:lnTo>
                  <a:pt x="168" y="174"/>
                </a:lnTo>
                <a:lnTo>
                  <a:pt x="168" y="173"/>
                </a:lnTo>
                <a:lnTo>
                  <a:pt x="145" y="150"/>
                </a:lnTo>
                <a:lnTo>
                  <a:pt x="143" y="150"/>
                </a:lnTo>
                <a:lnTo>
                  <a:pt x="142" y="150"/>
                </a:lnTo>
                <a:close/>
                <a:moveTo>
                  <a:pt x="81" y="143"/>
                </a:moveTo>
                <a:lnTo>
                  <a:pt x="80" y="143"/>
                </a:lnTo>
                <a:lnTo>
                  <a:pt x="52" y="172"/>
                </a:lnTo>
                <a:lnTo>
                  <a:pt x="52" y="174"/>
                </a:lnTo>
                <a:lnTo>
                  <a:pt x="52" y="175"/>
                </a:lnTo>
                <a:lnTo>
                  <a:pt x="53" y="177"/>
                </a:lnTo>
                <a:lnTo>
                  <a:pt x="64" y="179"/>
                </a:lnTo>
                <a:lnTo>
                  <a:pt x="77" y="179"/>
                </a:lnTo>
                <a:lnTo>
                  <a:pt x="90" y="175"/>
                </a:lnTo>
                <a:lnTo>
                  <a:pt x="100" y="170"/>
                </a:lnTo>
                <a:lnTo>
                  <a:pt x="101" y="169"/>
                </a:lnTo>
                <a:lnTo>
                  <a:pt x="103" y="168"/>
                </a:lnTo>
                <a:lnTo>
                  <a:pt x="101" y="166"/>
                </a:lnTo>
                <a:lnTo>
                  <a:pt x="85" y="143"/>
                </a:lnTo>
                <a:lnTo>
                  <a:pt x="83" y="143"/>
                </a:lnTo>
                <a:lnTo>
                  <a:pt x="81" y="143"/>
                </a:lnTo>
                <a:close/>
                <a:moveTo>
                  <a:pt x="52" y="117"/>
                </a:moveTo>
                <a:lnTo>
                  <a:pt x="50" y="118"/>
                </a:lnTo>
                <a:lnTo>
                  <a:pt x="49" y="119"/>
                </a:lnTo>
                <a:lnTo>
                  <a:pt x="44" y="129"/>
                </a:lnTo>
                <a:lnTo>
                  <a:pt x="40" y="142"/>
                </a:lnTo>
                <a:lnTo>
                  <a:pt x="40" y="155"/>
                </a:lnTo>
                <a:lnTo>
                  <a:pt x="43" y="166"/>
                </a:lnTo>
                <a:lnTo>
                  <a:pt x="44" y="168"/>
                </a:lnTo>
                <a:lnTo>
                  <a:pt x="45" y="168"/>
                </a:lnTo>
                <a:lnTo>
                  <a:pt x="48" y="168"/>
                </a:lnTo>
                <a:lnTo>
                  <a:pt x="76" y="140"/>
                </a:lnTo>
                <a:lnTo>
                  <a:pt x="76" y="138"/>
                </a:lnTo>
                <a:lnTo>
                  <a:pt x="76" y="136"/>
                </a:lnTo>
                <a:lnTo>
                  <a:pt x="76" y="135"/>
                </a:lnTo>
                <a:lnTo>
                  <a:pt x="53" y="118"/>
                </a:lnTo>
                <a:lnTo>
                  <a:pt x="52" y="117"/>
                </a:lnTo>
                <a:close/>
                <a:moveTo>
                  <a:pt x="110" y="115"/>
                </a:moveTo>
                <a:lnTo>
                  <a:pt x="109" y="115"/>
                </a:lnTo>
                <a:lnTo>
                  <a:pt x="108" y="117"/>
                </a:lnTo>
                <a:lnTo>
                  <a:pt x="89" y="135"/>
                </a:lnTo>
                <a:lnTo>
                  <a:pt x="89" y="136"/>
                </a:lnTo>
                <a:lnTo>
                  <a:pt x="89" y="138"/>
                </a:lnTo>
                <a:lnTo>
                  <a:pt x="89" y="140"/>
                </a:lnTo>
                <a:lnTo>
                  <a:pt x="108" y="164"/>
                </a:lnTo>
                <a:lnTo>
                  <a:pt x="109" y="164"/>
                </a:lnTo>
                <a:lnTo>
                  <a:pt x="110" y="165"/>
                </a:lnTo>
                <a:lnTo>
                  <a:pt x="112" y="164"/>
                </a:lnTo>
                <a:lnTo>
                  <a:pt x="136" y="146"/>
                </a:lnTo>
                <a:lnTo>
                  <a:pt x="137" y="145"/>
                </a:lnTo>
                <a:lnTo>
                  <a:pt x="137" y="142"/>
                </a:lnTo>
                <a:lnTo>
                  <a:pt x="136" y="141"/>
                </a:lnTo>
                <a:lnTo>
                  <a:pt x="112" y="117"/>
                </a:lnTo>
                <a:lnTo>
                  <a:pt x="110" y="115"/>
                </a:lnTo>
                <a:close/>
                <a:moveTo>
                  <a:pt x="172" y="114"/>
                </a:moveTo>
                <a:lnTo>
                  <a:pt x="169" y="115"/>
                </a:lnTo>
                <a:lnTo>
                  <a:pt x="150" y="141"/>
                </a:lnTo>
                <a:lnTo>
                  <a:pt x="149" y="142"/>
                </a:lnTo>
                <a:lnTo>
                  <a:pt x="149" y="145"/>
                </a:lnTo>
                <a:lnTo>
                  <a:pt x="150" y="146"/>
                </a:lnTo>
                <a:lnTo>
                  <a:pt x="172" y="168"/>
                </a:lnTo>
                <a:lnTo>
                  <a:pt x="173" y="169"/>
                </a:lnTo>
                <a:lnTo>
                  <a:pt x="174" y="169"/>
                </a:lnTo>
                <a:lnTo>
                  <a:pt x="175" y="169"/>
                </a:lnTo>
                <a:lnTo>
                  <a:pt x="177" y="168"/>
                </a:lnTo>
                <a:lnTo>
                  <a:pt x="189" y="149"/>
                </a:lnTo>
                <a:lnTo>
                  <a:pt x="196" y="127"/>
                </a:lnTo>
                <a:lnTo>
                  <a:pt x="196" y="124"/>
                </a:lnTo>
                <a:lnTo>
                  <a:pt x="195" y="123"/>
                </a:lnTo>
                <a:lnTo>
                  <a:pt x="173" y="114"/>
                </a:lnTo>
                <a:lnTo>
                  <a:pt x="172" y="114"/>
                </a:lnTo>
                <a:close/>
                <a:moveTo>
                  <a:pt x="25" y="104"/>
                </a:moveTo>
                <a:lnTo>
                  <a:pt x="23" y="104"/>
                </a:lnTo>
                <a:lnTo>
                  <a:pt x="21" y="105"/>
                </a:lnTo>
                <a:lnTo>
                  <a:pt x="21" y="106"/>
                </a:lnTo>
                <a:lnTo>
                  <a:pt x="23" y="129"/>
                </a:lnTo>
                <a:lnTo>
                  <a:pt x="31" y="151"/>
                </a:lnTo>
                <a:lnTo>
                  <a:pt x="31" y="152"/>
                </a:lnTo>
                <a:lnTo>
                  <a:pt x="32" y="151"/>
                </a:lnTo>
                <a:lnTo>
                  <a:pt x="32" y="151"/>
                </a:lnTo>
                <a:lnTo>
                  <a:pt x="36" y="132"/>
                </a:lnTo>
                <a:lnTo>
                  <a:pt x="44" y="115"/>
                </a:lnTo>
                <a:lnTo>
                  <a:pt x="44" y="113"/>
                </a:lnTo>
                <a:lnTo>
                  <a:pt x="43" y="112"/>
                </a:lnTo>
                <a:lnTo>
                  <a:pt x="43" y="112"/>
                </a:lnTo>
                <a:lnTo>
                  <a:pt x="34" y="106"/>
                </a:lnTo>
                <a:lnTo>
                  <a:pt x="25" y="104"/>
                </a:lnTo>
                <a:close/>
                <a:moveTo>
                  <a:pt x="137" y="89"/>
                </a:moveTo>
                <a:lnTo>
                  <a:pt x="136" y="89"/>
                </a:lnTo>
                <a:lnTo>
                  <a:pt x="135" y="90"/>
                </a:lnTo>
                <a:lnTo>
                  <a:pt x="117" y="108"/>
                </a:lnTo>
                <a:lnTo>
                  <a:pt x="115" y="109"/>
                </a:lnTo>
                <a:lnTo>
                  <a:pt x="115" y="110"/>
                </a:lnTo>
                <a:lnTo>
                  <a:pt x="117" y="112"/>
                </a:lnTo>
                <a:lnTo>
                  <a:pt x="141" y="137"/>
                </a:lnTo>
                <a:lnTo>
                  <a:pt x="142" y="137"/>
                </a:lnTo>
                <a:lnTo>
                  <a:pt x="145" y="137"/>
                </a:lnTo>
                <a:lnTo>
                  <a:pt x="164" y="113"/>
                </a:lnTo>
                <a:lnTo>
                  <a:pt x="164" y="112"/>
                </a:lnTo>
                <a:lnTo>
                  <a:pt x="164" y="109"/>
                </a:lnTo>
                <a:lnTo>
                  <a:pt x="163" y="109"/>
                </a:lnTo>
                <a:lnTo>
                  <a:pt x="138" y="90"/>
                </a:lnTo>
                <a:lnTo>
                  <a:pt x="137" y="89"/>
                </a:lnTo>
                <a:close/>
                <a:moveTo>
                  <a:pt x="77" y="82"/>
                </a:moveTo>
                <a:lnTo>
                  <a:pt x="75" y="82"/>
                </a:lnTo>
                <a:lnTo>
                  <a:pt x="73" y="83"/>
                </a:lnTo>
                <a:lnTo>
                  <a:pt x="55" y="108"/>
                </a:lnTo>
                <a:lnTo>
                  <a:pt x="54" y="109"/>
                </a:lnTo>
                <a:lnTo>
                  <a:pt x="55" y="110"/>
                </a:lnTo>
                <a:lnTo>
                  <a:pt x="55" y="112"/>
                </a:lnTo>
                <a:lnTo>
                  <a:pt x="80" y="131"/>
                </a:lnTo>
                <a:lnTo>
                  <a:pt x="81" y="131"/>
                </a:lnTo>
                <a:lnTo>
                  <a:pt x="83" y="131"/>
                </a:lnTo>
                <a:lnTo>
                  <a:pt x="85" y="131"/>
                </a:lnTo>
                <a:lnTo>
                  <a:pt x="103" y="112"/>
                </a:lnTo>
                <a:lnTo>
                  <a:pt x="104" y="110"/>
                </a:lnTo>
                <a:lnTo>
                  <a:pt x="104" y="109"/>
                </a:lnTo>
                <a:lnTo>
                  <a:pt x="103" y="108"/>
                </a:lnTo>
                <a:lnTo>
                  <a:pt x="78" y="83"/>
                </a:lnTo>
                <a:lnTo>
                  <a:pt x="77" y="82"/>
                </a:lnTo>
                <a:close/>
                <a:moveTo>
                  <a:pt x="187" y="68"/>
                </a:moveTo>
                <a:lnTo>
                  <a:pt x="186" y="68"/>
                </a:lnTo>
                <a:lnTo>
                  <a:pt x="186" y="69"/>
                </a:lnTo>
                <a:lnTo>
                  <a:pt x="183" y="87"/>
                </a:lnTo>
                <a:lnTo>
                  <a:pt x="175" y="105"/>
                </a:lnTo>
                <a:lnTo>
                  <a:pt x="175" y="106"/>
                </a:lnTo>
                <a:lnTo>
                  <a:pt x="175" y="108"/>
                </a:lnTo>
                <a:lnTo>
                  <a:pt x="177" y="109"/>
                </a:lnTo>
                <a:lnTo>
                  <a:pt x="186" y="113"/>
                </a:lnTo>
                <a:lnTo>
                  <a:pt x="195" y="117"/>
                </a:lnTo>
                <a:lnTo>
                  <a:pt x="196" y="117"/>
                </a:lnTo>
                <a:lnTo>
                  <a:pt x="197" y="115"/>
                </a:lnTo>
                <a:lnTo>
                  <a:pt x="197" y="114"/>
                </a:lnTo>
                <a:lnTo>
                  <a:pt x="196" y="90"/>
                </a:lnTo>
                <a:lnTo>
                  <a:pt x="187" y="68"/>
                </a:lnTo>
                <a:lnTo>
                  <a:pt x="187" y="68"/>
                </a:lnTo>
                <a:close/>
                <a:moveTo>
                  <a:pt x="108" y="55"/>
                </a:moveTo>
                <a:lnTo>
                  <a:pt x="106" y="55"/>
                </a:lnTo>
                <a:lnTo>
                  <a:pt x="82" y="74"/>
                </a:lnTo>
                <a:lnTo>
                  <a:pt x="82" y="76"/>
                </a:lnTo>
                <a:lnTo>
                  <a:pt x="82" y="77"/>
                </a:lnTo>
                <a:lnTo>
                  <a:pt x="82" y="77"/>
                </a:lnTo>
                <a:lnTo>
                  <a:pt x="82" y="78"/>
                </a:lnTo>
                <a:lnTo>
                  <a:pt x="108" y="103"/>
                </a:lnTo>
                <a:lnTo>
                  <a:pt x="109" y="104"/>
                </a:lnTo>
                <a:lnTo>
                  <a:pt x="110" y="104"/>
                </a:lnTo>
                <a:lnTo>
                  <a:pt x="112" y="103"/>
                </a:lnTo>
                <a:lnTo>
                  <a:pt x="129" y="85"/>
                </a:lnTo>
                <a:lnTo>
                  <a:pt x="131" y="83"/>
                </a:lnTo>
                <a:lnTo>
                  <a:pt x="131" y="82"/>
                </a:lnTo>
                <a:lnTo>
                  <a:pt x="129" y="81"/>
                </a:lnTo>
                <a:lnTo>
                  <a:pt x="110" y="57"/>
                </a:lnTo>
                <a:lnTo>
                  <a:pt x="109" y="55"/>
                </a:lnTo>
                <a:lnTo>
                  <a:pt x="108" y="55"/>
                </a:lnTo>
                <a:close/>
                <a:moveTo>
                  <a:pt x="174" y="51"/>
                </a:moveTo>
                <a:lnTo>
                  <a:pt x="173" y="51"/>
                </a:lnTo>
                <a:lnTo>
                  <a:pt x="172" y="53"/>
                </a:lnTo>
                <a:lnTo>
                  <a:pt x="143" y="81"/>
                </a:lnTo>
                <a:lnTo>
                  <a:pt x="142" y="83"/>
                </a:lnTo>
                <a:lnTo>
                  <a:pt x="145" y="86"/>
                </a:lnTo>
                <a:lnTo>
                  <a:pt x="150" y="91"/>
                </a:lnTo>
                <a:lnTo>
                  <a:pt x="156" y="96"/>
                </a:lnTo>
                <a:lnTo>
                  <a:pt x="161" y="100"/>
                </a:lnTo>
                <a:lnTo>
                  <a:pt x="165" y="103"/>
                </a:lnTo>
                <a:lnTo>
                  <a:pt x="166" y="103"/>
                </a:lnTo>
                <a:lnTo>
                  <a:pt x="169" y="103"/>
                </a:lnTo>
                <a:lnTo>
                  <a:pt x="170" y="101"/>
                </a:lnTo>
                <a:lnTo>
                  <a:pt x="174" y="90"/>
                </a:lnTo>
                <a:lnTo>
                  <a:pt x="178" y="77"/>
                </a:lnTo>
                <a:lnTo>
                  <a:pt x="179" y="64"/>
                </a:lnTo>
                <a:lnTo>
                  <a:pt x="177" y="53"/>
                </a:lnTo>
                <a:lnTo>
                  <a:pt x="175" y="53"/>
                </a:lnTo>
                <a:lnTo>
                  <a:pt x="174" y="51"/>
                </a:lnTo>
                <a:close/>
                <a:moveTo>
                  <a:pt x="45" y="51"/>
                </a:moveTo>
                <a:lnTo>
                  <a:pt x="44" y="51"/>
                </a:lnTo>
                <a:lnTo>
                  <a:pt x="43" y="51"/>
                </a:lnTo>
                <a:lnTo>
                  <a:pt x="30" y="72"/>
                </a:lnTo>
                <a:lnTo>
                  <a:pt x="22" y="94"/>
                </a:lnTo>
                <a:lnTo>
                  <a:pt x="22" y="95"/>
                </a:lnTo>
                <a:lnTo>
                  <a:pt x="25" y="96"/>
                </a:lnTo>
                <a:lnTo>
                  <a:pt x="45" y="105"/>
                </a:lnTo>
                <a:lnTo>
                  <a:pt x="48" y="105"/>
                </a:lnTo>
                <a:lnTo>
                  <a:pt x="49" y="104"/>
                </a:lnTo>
                <a:lnTo>
                  <a:pt x="69" y="78"/>
                </a:lnTo>
                <a:lnTo>
                  <a:pt x="69" y="77"/>
                </a:lnTo>
                <a:lnTo>
                  <a:pt x="69" y="76"/>
                </a:lnTo>
                <a:lnTo>
                  <a:pt x="69" y="74"/>
                </a:lnTo>
                <a:lnTo>
                  <a:pt x="46" y="51"/>
                </a:lnTo>
                <a:lnTo>
                  <a:pt x="45" y="51"/>
                </a:lnTo>
                <a:close/>
                <a:moveTo>
                  <a:pt x="184" y="41"/>
                </a:moveTo>
                <a:lnTo>
                  <a:pt x="183" y="41"/>
                </a:lnTo>
                <a:lnTo>
                  <a:pt x="182" y="43"/>
                </a:lnTo>
                <a:lnTo>
                  <a:pt x="181" y="43"/>
                </a:lnTo>
                <a:lnTo>
                  <a:pt x="181" y="45"/>
                </a:lnTo>
                <a:lnTo>
                  <a:pt x="181" y="48"/>
                </a:lnTo>
                <a:lnTo>
                  <a:pt x="195" y="67"/>
                </a:lnTo>
                <a:lnTo>
                  <a:pt x="202" y="89"/>
                </a:lnTo>
                <a:lnTo>
                  <a:pt x="205" y="112"/>
                </a:lnTo>
                <a:lnTo>
                  <a:pt x="201" y="135"/>
                </a:lnTo>
                <a:lnTo>
                  <a:pt x="192" y="158"/>
                </a:lnTo>
                <a:lnTo>
                  <a:pt x="177" y="177"/>
                </a:lnTo>
                <a:lnTo>
                  <a:pt x="158" y="192"/>
                </a:lnTo>
                <a:lnTo>
                  <a:pt x="136" y="201"/>
                </a:lnTo>
                <a:lnTo>
                  <a:pt x="112" y="205"/>
                </a:lnTo>
                <a:lnTo>
                  <a:pt x="89" y="203"/>
                </a:lnTo>
                <a:lnTo>
                  <a:pt x="67" y="195"/>
                </a:lnTo>
                <a:lnTo>
                  <a:pt x="46" y="182"/>
                </a:lnTo>
                <a:lnTo>
                  <a:pt x="44" y="181"/>
                </a:lnTo>
                <a:lnTo>
                  <a:pt x="43" y="182"/>
                </a:lnTo>
                <a:lnTo>
                  <a:pt x="41" y="183"/>
                </a:lnTo>
                <a:lnTo>
                  <a:pt x="41" y="183"/>
                </a:lnTo>
                <a:lnTo>
                  <a:pt x="40" y="184"/>
                </a:lnTo>
                <a:lnTo>
                  <a:pt x="41" y="186"/>
                </a:lnTo>
                <a:lnTo>
                  <a:pt x="41" y="187"/>
                </a:lnTo>
                <a:lnTo>
                  <a:pt x="63" y="201"/>
                </a:lnTo>
                <a:lnTo>
                  <a:pt x="87" y="210"/>
                </a:lnTo>
                <a:lnTo>
                  <a:pt x="113" y="212"/>
                </a:lnTo>
                <a:lnTo>
                  <a:pt x="137" y="209"/>
                </a:lnTo>
                <a:lnTo>
                  <a:pt x="160" y="198"/>
                </a:lnTo>
                <a:lnTo>
                  <a:pt x="182" y="182"/>
                </a:lnTo>
                <a:lnTo>
                  <a:pt x="198" y="161"/>
                </a:lnTo>
                <a:lnTo>
                  <a:pt x="207" y="138"/>
                </a:lnTo>
                <a:lnTo>
                  <a:pt x="211" y="113"/>
                </a:lnTo>
                <a:lnTo>
                  <a:pt x="209" y="89"/>
                </a:lnTo>
                <a:lnTo>
                  <a:pt x="201" y="64"/>
                </a:lnTo>
                <a:lnTo>
                  <a:pt x="186" y="43"/>
                </a:lnTo>
                <a:lnTo>
                  <a:pt x="186" y="41"/>
                </a:lnTo>
                <a:lnTo>
                  <a:pt x="184" y="41"/>
                </a:lnTo>
                <a:close/>
                <a:moveTo>
                  <a:pt x="155" y="40"/>
                </a:moveTo>
                <a:lnTo>
                  <a:pt x="142" y="41"/>
                </a:lnTo>
                <a:lnTo>
                  <a:pt x="129" y="45"/>
                </a:lnTo>
                <a:lnTo>
                  <a:pt x="118" y="49"/>
                </a:lnTo>
                <a:lnTo>
                  <a:pt x="117" y="50"/>
                </a:lnTo>
                <a:lnTo>
                  <a:pt x="117" y="53"/>
                </a:lnTo>
                <a:lnTo>
                  <a:pt x="117" y="54"/>
                </a:lnTo>
                <a:lnTo>
                  <a:pt x="135" y="76"/>
                </a:lnTo>
                <a:lnTo>
                  <a:pt x="136" y="77"/>
                </a:lnTo>
                <a:lnTo>
                  <a:pt x="137" y="77"/>
                </a:lnTo>
                <a:lnTo>
                  <a:pt x="138" y="76"/>
                </a:lnTo>
                <a:lnTo>
                  <a:pt x="166" y="48"/>
                </a:lnTo>
                <a:lnTo>
                  <a:pt x="168" y="46"/>
                </a:lnTo>
                <a:lnTo>
                  <a:pt x="168" y="45"/>
                </a:lnTo>
                <a:lnTo>
                  <a:pt x="166" y="44"/>
                </a:lnTo>
                <a:lnTo>
                  <a:pt x="166" y="43"/>
                </a:lnTo>
                <a:lnTo>
                  <a:pt x="155" y="40"/>
                </a:lnTo>
                <a:close/>
                <a:moveTo>
                  <a:pt x="92" y="23"/>
                </a:moveTo>
                <a:lnTo>
                  <a:pt x="71" y="30"/>
                </a:lnTo>
                <a:lnTo>
                  <a:pt x="52" y="43"/>
                </a:lnTo>
                <a:lnTo>
                  <a:pt x="50" y="44"/>
                </a:lnTo>
                <a:lnTo>
                  <a:pt x="50" y="46"/>
                </a:lnTo>
                <a:lnTo>
                  <a:pt x="52" y="48"/>
                </a:lnTo>
                <a:lnTo>
                  <a:pt x="73" y="69"/>
                </a:lnTo>
                <a:lnTo>
                  <a:pt x="75" y="71"/>
                </a:lnTo>
                <a:lnTo>
                  <a:pt x="77" y="71"/>
                </a:lnTo>
                <a:lnTo>
                  <a:pt x="78" y="69"/>
                </a:lnTo>
                <a:lnTo>
                  <a:pt x="104" y="50"/>
                </a:lnTo>
                <a:lnTo>
                  <a:pt x="105" y="48"/>
                </a:lnTo>
                <a:lnTo>
                  <a:pt x="105" y="46"/>
                </a:lnTo>
                <a:lnTo>
                  <a:pt x="96" y="25"/>
                </a:lnTo>
                <a:lnTo>
                  <a:pt x="95" y="23"/>
                </a:lnTo>
                <a:lnTo>
                  <a:pt x="92" y="23"/>
                </a:lnTo>
                <a:close/>
                <a:moveTo>
                  <a:pt x="105" y="22"/>
                </a:moveTo>
                <a:lnTo>
                  <a:pt x="104" y="22"/>
                </a:lnTo>
                <a:lnTo>
                  <a:pt x="103" y="23"/>
                </a:lnTo>
                <a:lnTo>
                  <a:pt x="103" y="25"/>
                </a:lnTo>
                <a:lnTo>
                  <a:pt x="106" y="34"/>
                </a:lnTo>
                <a:lnTo>
                  <a:pt x="110" y="43"/>
                </a:lnTo>
                <a:lnTo>
                  <a:pt x="112" y="44"/>
                </a:lnTo>
                <a:lnTo>
                  <a:pt x="113" y="44"/>
                </a:lnTo>
                <a:lnTo>
                  <a:pt x="114" y="44"/>
                </a:lnTo>
                <a:lnTo>
                  <a:pt x="132" y="36"/>
                </a:lnTo>
                <a:lnTo>
                  <a:pt x="150" y="34"/>
                </a:lnTo>
                <a:lnTo>
                  <a:pt x="151" y="34"/>
                </a:lnTo>
                <a:lnTo>
                  <a:pt x="151" y="32"/>
                </a:lnTo>
                <a:lnTo>
                  <a:pt x="151" y="32"/>
                </a:lnTo>
                <a:lnTo>
                  <a:pt x="129" y="23"/>
                </a:lnTo>
                <a:lnTo>
                  <a:pt x="105" y="22"/>
                </a:lnTo>
                <a:close/>
                <a:moveTo>
                  <a:pt x="198" y="0"/>
                </a:moveTo>
                <a:lnTo>
                  <a:pt x="207" y="0"/>
                </a:lnTo>
                <a:lnTo>
                  <a:pt x="214" y="6"/>
                </a:lnTo>
                <a:lnTo>
                  <a:pt x="219" y="12"/>
                </a:lnTo>
                <a:lnTo>
                  <a:pt x="219" y="21"/>
                </a:lnTo>
                <a:lnTo>
                  <a:pt x="214" y="27"/>
                </a:lnTo>
                <a:lnTo>
                  <a:pt x="210" y="31"/>
                </a:lnTo>
                <a:lnTo>
                  <a:pt x="206" y="32"/>
                </a:lnTo>
                <a:lnTo>
                  <a:pt x="201" y="32"/>
                </a:lnTo>
                <a:lnTo>
                  <a:pt x="196" y="31"/>
                </a:lnTo>
                <a:lnTo>
                  <a:pt x="195" y="30"/>
                </a:lnTo>
                <a:lnTo>
                  <a:pt x="193" y="31"/>
                </a:lnTo>
                <a:lnTo>
                  <a:pt x="191" y="34"/>
                </a:lnTo>
                <a:lnTo>
                  <a:pt x="189" y="35"/>
                </a:lnTo>
                <a:lnTo>
                  <a:pt x="191" y="37"/>
                </a:lnTo>
                <a:lnTo>
                  <a:pt x="205" y="57"/>
                </a:lnTo>
                <a:lnTo>
                  <a:pt x="214" y="78"/>
                </a:lnTo>
                <a:lnTo>
                  <a:pt x="219" y="101"/>
                </a:lnTo>
                <a:lnTo>
                  <a:pt x="218" y="124"/>
                </a:lnTo>
                <a:lnTo>
                  <a:pt x="212" y="147"/>
                </a:lnTo>
                <a:lnTo>
                  <a:pt x="202" y="168"/>
                </a:lnTo>
                <a:lnTo>
                  <a:pt x="187" y="187"/>
                </a:lnTo>
                <a:lnTo>
                  <a:pt x="165" y="203"/>
                </a:lnTo>
                <a:lnTo>
                  <a:pt x="142" y="214"/>
                </a:lnTo>
                <a:lnTo>
                  <a:pt x="118" y="219"/>
                </a:lnTo>
                <a:lnTo>
                  <a:pt x="115" y="220"/>
                </a:lnTo>
                <a:lnTo>
                  <a:pt x="115" y="221"/>
                </a:lnTo>
                <a:lnTo>
                  <a:pt x="115" y="225"/>
                </a:lnTo>
                <a:lnTo>
                  <a:pt x="115" y="228"/>
                </a:lnTo>
                <a:lnTo>
                  <a:pt x="117" y="228"/>
                </a:lnTo>
                <a:lnTo>
                  <a:pt x="123" y="234"/>
                </a:lnTo>
                <a:lnTo>
                  <a:pt x="126" y="243"/>
                </a:lnTo>
                <a:lnTo>
                  <a:pt x="123" y="251"/>
                </a:lnTo>
                <a:lnTo>
                  <a:pt x="117" y="257"/>
                </a:lnTo>
                <a:lnTo>
                  <a:pt x="115" y="257"/>
                </a:lnTo>
                <a:lnTo>
                  <a:pt x="115" y="260"/>
                </a:lnTo>
                <a:lnTo>
                  <a:pt x="115" y="264"/>
                </a:lnTo>
                <a:lnTo>
                  <a:pt x="115" y="265"/>
                </a:lnTo>
                <a:lnTo>
                  <a:pt x="118" y="266"/>
                </a:lnTo>
                <a:lnTo>
                  <a:pt x="141" y="269"/>
                </a:lnTo>
                <a:lnTo>
                  <a:pt x="164" y="275"/>
                </a:lnTo>
                <a:lnTo>
                  <a:pt x="184" y="285"/>
                </a:lnTo>
                <a:lnTo>
                  <a:pt x="186" y="287"/>
                </a:lnTo>
                <a:lnTo>
                  <a:pt x="186" y="288"/>
                </a:lnTo>
                <a:lnTo>
                  <a:pt x="184" y="290"/>
                </a:lnTo>
                <a:lnTo>
                  <a:pt x="183" y="290"/>
                </a:lnTo>
                <a:lnTo>
                  <a:pt x="35" y="290"/>
                </a:lnTo>
                <a:lnTo>
                  <a:pt x="34" y="290"/>
                </a:lnTo>
                <a:lnTo>
                  <a:pt x="32" y="288"/>
                </a:lnTo>
                <a:lnTo>
                  <a:pt x="32" y="287"/>
                </a:lnTo>
                <a:lnTo>
                  <a:pt x="34" y="285"/>
                </a:lnTo>
                <a:lnTo>
                  <a:pt x="55" y="275"/>
                </a:lnTo>
                <a:lnTo>
                  <a:pt x="77" y="269"/>
                </a:lnTo>
                <a:lnTo>
                  <a:pt x="100" y="266"/>
                </a:lnTo>
                <a:lnTo>
                  <a:pt x="103" y="265"/>
                </a:lnTo>
                <a:lnTo>
                  <a:pt x="104" y="264"/>
                </a:lnTo>
                <a:lnTo>
                  <a:pt x="104" y="260"/>
                </a:lnTo>
                <a:lnTo>
                  <a:pt x="103" y="257"/>
                </a:lnTo>
                <a:lnTo>
                  <a:pt x="101" y="257"/>
                </a:lnTo>
                <a:lnTo>
                  <a:pt x="95" y="251"/>
                </a:lnTo>
                <a:lnTo>
                  <a:pt x="94" y="243"/>
                </a:lnTo>
                <a:lnTo>
                  <a:pt x="95" y="234"/>
                </a:lnTo>
                <a:lnTo>
                  <a:pt x="101" y="228"/>
                </a:lnTo>
                <a:lnTo>
                  <a:pt x="103" y="228"/>
                </a:lnTo>
                <a:lnTo>
                  <a:pt x="104" y="225"/>
                </a:lnTo>
                <a:lnTo>
                  <a:pt x="104" y="221"/>
                </a:lnTo>
                <a:lnTo>
                  <a:pt x="103" y="220"/>
                </a:lnTo>
                <a:lnTo>
                  <a:pt x="101" y="219"/>
                </a:lnTo>
                <a:lnTo>
                  <a:pt x="78" y="215"/>
                </a:lnTo>
                <a:lnTo>
                  <a:pt x="57" y="206"/>
                </a:lnTo>
                <a:lnTo>
                  <a:pt x="36" y="192"/>
                </a:lnTo>
                <a:lnTo>
                  <a:pt x="35" y="191"/>
                </a:lnTo>
                <a:lnTo>
                  <a:pt x="32" y="192"/>
                </a:lnTo>
                <a:lnTo>
                  <a:pt x="30" y="193"/>
                </a:lnTo>
                <a:lnTo>
                  <a:pt x="30" y="196"/>
                </a:lnTo>
                <a:lnTo>
                  <a:pt x="30" y="197"/>
                </a:lnTo>
                <a:lnTo>
                  <a:pt x="31" y="202"/>
                </a:lnTo>
                <a:lnTo>
                  <a:pt x="31" y="206"/>
                </a:lnTo>
                <a:lnTo>
                  <a:pt x="30" y="211"/>
                </a:lnTo>
                <a:lnTo>
                  <a:pt x="27" y="215"/>
                </a:lnTo>
                <a:lnTo>
                  <a:pt x="20" y="219"/>
                </a:lnTo>
                <a:lnTo>
                  <a:pt x="12" y="219"/>
                </a:lnTo>
                <a:lnTo>
                  <a:pt x="4" y="215"/>
                </a:lnTo>
                <a:lnTo>
                  <a:pt x="0" y="207"/>
                </a:lnTo>
                <a:lnTo>
                  <a:pt x="0" y="200"/>
                </a:lnTo>
                <a:lnTo>
                  <a:pt x="4" y="192"/>
                </a:lnTo>
                <a:lnTo>
                  <a:pt x="8" y="189"/>
                </a:lnTo>
                <a:lnTo>
                  <a:pt x="13" y="188"/>
                </a:lnTo>
                <a:lnTo>
                  <a:pt x="17" y="188"/>
                </a:lnTo>
                <a:lnTo>
                  <a:pt x="22" y="189"/>
                </a:lnTo>
                <a:lnTo>
                  <a:pt x="23" y="189"/>
                </a:lnTo>
                <a:lnTo>
                  <a:pt x="26" y="189"/>
                </a:lnTo>
                <a:lnTo>
                  <a:pt x="37" y="177"/>
                </a:lnTo>
                <a:lnTo>
                  <a:pt x="39" y="175"/>
                </a:lnTo>
                <a:lnTo>
                  <a:pt x="37" y="173"/>
                </a:lnTo>
                <a:lnTo>
                  <a:pt x="25" y="152"/>
                </a:lnTo>
                <a:lnTo>
                  <a:pt x="16" y="131"/>
                </a:lnTo>
                <a:lnTo>
                  <a:pt x="14" y="108"/>
                </a:lnTo>
                <a:lnTo>
                  <a:pt x="18" y="83"/>
                </a:lnTo>
                <a:lnTo>
                  <a:pt x="27" y="62"/>
                </a:lnTo>
                <a:lnTo>
                  <a:pt x="43" y="43"/>
                </a:lnTo>
                <a:lnTo>
                  <a:pt x="62" y="27"/>
                </a:lnTo>
                <a:lnTo>
                  <a:pt x="85" y="18"/>
                </a:lnTo>
                <a:lnTo>
                  <a:pt x="108" y="14"/>
                </a:lnTo>
                <a:lnTo>
                  <a:pt x="131" y="17"/>
                </a:lnTo>
                <a:lnTo>
                  <a:pt x="152" y="25"/>
                </a:lnTo>
                <a:lnTo>
                  <a:pt x="172" y="39"/>
                </a:lnTo>
                <a:lnTo>
                  <a:pt x="174" y="39"/>
                </a:lnTo>
                <a:lnTo>
                  <a:pt x="177" y="39"/>
                </a:lnTo>
                <a:lnTo>
                  <a:pt x="188" y="26"/>
                </a:lnTo>
                <a:lnTo>
                  <a:pt x="189" y="25"/>
                </a:lnTo>
                <a:lnTo>
                  <a:pt x="188" y="23"/>
                </a:lnTo>
                <a:lnTo>
                  <a:pt x="187" y="18"/>
                </a:lnTo>
                <a:lnTo>
                  <a:pt x="187" y="13"/>
                </a:lnTo>
                <a:lnTo>
                  <a:pt x="188" y="9"/>
                </a:lnTo>
                <a:lnTo>
                  <a:pt x="192" y="6"/>
                </a:lnTo>
                <a:lnTo>
                  <a:pt x="198" y="0"/>
                </a:lnTo>
                <a:close/>
              </a:path>
            </a:pathLst>
          </a:custGeom>
          <a:solidFill>
            <a:srgbClr val="DC2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2" name="圆角右箭头 61"/>
          <p:cNvSpPr/>
          <p:nvPr/>
        </p:nvSpPr>
        <p:spPr>
          <a:xfrm rot="16200000">
            <a:off x="3054605" y="2627223"/>
            <a:ext cx="441388" cy="85775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9539"/>
            </a:avLst>
          </a:prstGeom>
          <a:solidFill>
            <a:srgbClr val="F1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63" name="组 22"/>
          <p:cNvGrpSpPr/>
          <p:nvPr/>
        </p:nvGrpSpPr>
        <p:grpSpPr>
          <a:xfrm>
            <a:off x="333690" y="1900049"/>
            <a:ext cx="3431093" cy="839043"/>
            <a:chOff x="1366967" y="2340653"/>
            <a:chExt cx="2087434" cy="917385"/>
          </a:xfrm>
        </p:grpSpPr>
        <p:sp>
          <p:nvSpPr>
            <p:cNvPr id="64" name="文本框 63"/>
            <p:cNvSpPr txBox="1"/>
            <p:nvPr/>
          </p:nvSpPr>
          <p:spPr>
            <a:xfrm>
              <a:off x="1366967" y="2757404"/>
              <a:ext cx="2087434" cy="50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dirty="0">
                  <a:solidFill>
                    <a:srgbClr val="F17700">
                      <a:lumMod val="40000"/>
                      <a:lumOff val="60000"/>
                    </a:srgbClr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高中</a:t>
              </a:r>
              <a:r>
                <a:rPr lang="en-US" altLang="zh-CN" dirty="0">
                  <a:solidFill>
                    <a:srgbClr val="F17700">
                      <a:lumMod val="40000"/>
                      <a:lumOff val="60000"/>
                    </a:srgbClr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-</a:t>
              </a:r>
              <a:r>
                <a:rPr lang="zh-CN" altLang="en-US" dirty="0">
                  <a:solidFill>
                    <a:srgbClr val="F17700">
                      <a:lumMod val="40000"/>
                      <a:lumOff val="60000"/>
                    </a:srgbClr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大学的顺利过渡 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2042429" y="2340653"/>
              <a:ext cx="736507" cy="5450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150000"/>
                </a:lnSpc>
                <a:defRPr/>
              </a:pPr>
              <a:r>
                <a:rPr lang="zh-CN" altLang="en-US" sz="2000" b="1" kern="0" dirty="0">
                  <a:solidFill>
                    <a:srgbClr val="F17700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适应环境</a:t>
              </a:r>
            </a:p>
          </p:txBody>
        </p:sp>
      </p:grpSp>
      <p:grpSp>
        <p:nvGrpSpPr>
          <p:cNvPr id="66" name="组 67"/>
          <p:cNvGrpSpPr/>
          <p:nvPr/>
        </p:nvGrpSpPr>
        <p:grpSpPr>
          <a:xfrm>
            <a:off x="957445" y="4744115"/>
            <a:ext cx="2255655" cy="1170290"/>
            <a:chOff x="1366967" y="2437855"/>
            <a:chExt cx="2087434" cy="1279560"/>
          </a:xfrm>
        </p:grpSpPr>
        <p:sp>
          <p:nvSpPr>
            <p:cNvPr id="67" name="文本框 66"/>
            <p:cNvSpPr txBox="1"/>
            <p:nvPr/>
          </p:nvSpPr>
          <p:spPr>
            <a:xfrm>
              <a:off x="1366967" y="2868489"/>
              <a:ext cx="2087434" cy="848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rgbClr val="DC2144">
                      <a:lumMod val="40000"/>
                      <a:lumOff val="60000"/>
                    </a:srgbClr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成为学霸的学习策略 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1468446" y="2437855"/>
              <a:ext cx="1884477" cy="494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b="1" kern="0" dirty="0">
                  <a:solidFill>
                    <a:srgbClr val="F17700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行业的引领者</a:t>
              </a:r>
            </a:p>
          </p:txBody>
        </p:sp>
      </p:grpSp>
      <p:sp>
        <p:nvSpPr>
          <p:cNvPr id="69" name="圆角右箭头 68"/>
          <p:cNvSpPr/>
          <p:nvPr/>
        </p:nvSpPr>
        <p:spPr>
          <a:xfrm rot="16200000" flipH="1">
            <a:off x="2447609" y="2894269"/>
            <a:ext cx="512658" cy="169666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9539"/>
            </a:avLst>
          </a:prstGeom>
          <a:solidFill>
            <a:srgbClr val="DC21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70" name="圆角右箭头 69"/>
          <p:cNvSpPr/>
          <p:nvPr/>
        </p:nvSpPr>
        <p:spPr>
          <a:xfrm rot="5400000" flipH="1">
            <a:off x="6360651" y="2170469"/>
            <a:ext cx="533298" cy="167935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9539"/>
            </a:avLst>
          </a:prstGeom>
          <a:solidFill>
            <a:srgbClr val="71C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71" name="组 72"/>
          <p:cNvGrpSpPr/>
          <p:nvPr/>
        </p:nvGrpSpPr>
        <p:grpSpPr>
          <a:xfrm>
            <a:off x="6320150" y="1963484"/>
            <a:ext cx="1909175" cy="759389"/>
            <a:chOff x="1366967" y="2437855"/>
            <a:chExt cx="2087434" cy="830295"/>
          </a:xfrm>
        </p:grpSpPr>
        <p:sp>
          <p:nvSpPr>
            <p:cNvPr id="72" name="文本框 71"/>
            <p:cNvSpPr txBox="1"/>
            <p:nvPr/>
          </p:nvSpPr>
          <p:spPr>
            <a:xfrm>
              <a:off x="1366967" y="2812945"/>
              <a:ext cx="2087434" cy="455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rgbClr val="71CAE0">
                      <a:lumMod val="40000"/>
                      <a:lumOff val="60000"/>
                    </a:srgbClr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课程</a:t>
              </a:r>
              <a:r>
                <a:rPr lang="zh-CN" altLang="en-US" dirty="0" smtClean="0">
                  <a:solidFill>
                    <a:srgbClr val="71CAE0">
                      <a:lumMod val="40000"/>
                      <a:lumOff val="60000"/>
                    </a:srgbClr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接龙</a:t>
              </a:r>
              <a:endParaRPr lang="zh-CN" altLang="en-US" dirty="0">
                <a:solidFill>
                  <a:srgbClr val="71CAE0">
                    <a:lumMod val="40000"/>
                    <a:lumOff val="60000"/>
                  </a:srgbClr>
                </a:solidFill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748872" y="2437855"/>
              <a:ext cx="1323621" cy="49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b="1" kern="0" dirty="0">
                  <a:solidFill>
                    <a:srgbClr val="F17700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学霸秘籍</a:t>
              </a:r>
            </a:p>
          </p:txBody>
        </p:sp>
      </p:grpSp>
      <p:sp>
        <p:nvSpPr>
          <p:cNvPr id="74" name="圆角右箭头 73"/>
          <p:cNvSpPr/>
          <p:nvPr/>
        </p:nvSpPr>
        <p:spPr>
          <a:xfrm rot="5400000">
            <a:off x="6032636" y="3247905"/>
            <a:ext cx="441386" cy="85775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9539"/>
            </a:avLst>
          </a:prstGeom>
          <a:solidFill>
            <a:srgbClr val="112D43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75" name="组 76"/>
          <p:cNvGrpSpPr/>
          <p:nvPr/>
        </p:nvGrpSpPr>
        <p:grpSpPr>
          <a:xfrm>
            <a:off x="5507107" y="5145648"/>
            <a:ext cx="1909175" cy="773115"/>
            <a:chOff x="1366967" y="2437855"/>
            <a:chExt cx="2087434" cy="845301"/>
          </a:xfrm>
        </p:grpSpPr>
        <p:sp>
          <p:nvSpPr>
            <p:cNvPr id="76" name="文本框 75"/>
            <p:cNvSpPr txBox="1"/>
            <p:nvPr/>
          </p:nvSpPr>
          <p:spPr>
            <a:xfrm>
              <a:off x="1366967" y="2826830"/>
              <a:ext cx="2087434" cy="45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rgbClr val="112D43">
                      <a:lumMod val="25000"/>
                      <a:lumOff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考研</a:t>
              </a:r>
              <a:r>
                <a:rPr lang="en-US" altLang="zh-CN" dirty="0">
                  <a:solidFill>
                    <a:srgbClr val="112D43">
                      <a:lumMod val="25000"/>
                      <a:lumOff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VS</a:t>
              </a:r>
              <a:r>
                <a:rPr lang="zh-CN" altLang="en-US" dirty="0">
                  <a:solidFill>
                    <a:srgbClr val="112D43">
                      <a:lumMod val="25000"/>
                      <a:lumOff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就业 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1468446" y="2437855"/>
              <a:ext cx="1884477" cy="494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b="1" kern="0" dirty="0">
                  <a:solidFill>
                    <a:srgbClr val="F17700"/>
                  </a:solidFill>
                  <a:latin typeface="Century Gothic" panose="020F0302020204030204"/>
                  <a:ea typeface="微软雅黑"/>
                  <a:cs typeface="+mn-ea"/>
                  <a:sym typeface="+mn-lt"/>
                </a:rPr>
                <a:t>创新素质培养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368946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9" grpId="0" animBg="1"/>
      <p:bldP spid="70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126"/>
            <a:ext cx="9144000" cy="3317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6" y="613507"/>
            <a:ext cx="8204200" cy="57531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 flipH="1">
            <a:off x="376116" y="1568276"/>
            <a:ext cx="5354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“教师</a:t>
            </a:r>
            <a:r>
              <a:rPr lang="en-US" altLang="zh-CN" sz="36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-</a:t>
            </a:r>
            <a:r>
              <a:rPr lang="zh-CN" altLang="en-US" sz="36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学生”反转</a:t>
            </a:r>
            <a:endParaRPr lang="en-US" altLang="en-US" sz="3600" b="1" dirty="0">
              <a:solidFill>
                <a:srgbClr val="00C4F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509537" y="715641"/>
            <a:ext cx="7880593" cy="47644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3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2.</a:t>
            </a:r>
            <a:r>
              <a:rPr lang="zh-CN" altLang="en-US" sz="2300" b="1" dirty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创新体现</a:t>
            </a:r>
            <a:r>
              <a:rPr lang="zh-CN" altLang="en-US" sz="2300" b="1" dirty="0" smtClean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（</a:t>
            </a:r>
            <a:r>
              <a:rPr lang="en-US" altLang="zh-CN" sz="2300" b="1" dirty="0" smtClean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3</a:t>
            </a:r>
            <a:r>
              <a:rPr lang="zh-CN" altLang="en-US" sz="2300" b="1" dirty="0" smtClean="0">
                <a:solidFill>
                  <a:srgbClr val="00C4F0"/>
                </a:solidFill>
                <a:latin typeface="SimHei" charset="-122"/>
                <a:ea typeface="SimHei" charset="-122"/>
                <a:cs typeface="SimHei" charset="-122"/>
              </a:rPr>
              <a:t>）：</a:t>
            </a:r>
            <a:r>
              <a:rPr lang="zh-CN" altLang="en-US" sz="2300" b="1" dirty="0">
                <a:solidFill>
                  <a:srgbClr val="FFC000"/>
                </a:solidFill>
                <a:latin typeface="SimHei" charset="-122"/>
                <a:ea typeface="SimHei" charset="-122"/>
                <a:cs typeface="SimHei" charset="-122"/>
              </a:rPr>
              <a:t>反转课堂三反转</a:t>
            </a:r>
            <a:r>
              <a:rPr lang="zh-CN" altLang="en-US" sz="2300" b="1" dirty="0" smtClean="0">
                <a:solidFill>
                  <a:srgbClr val="FFC000"/>
                </a:solidFill>
                <a:latin typeface="SimHei" charset="-122"/>
                <a:ea typeface="SimHei" charset="-122"/>
                <a:cs typeface="SimHei" charset="-122"/>
              </a:rPr>
              <a:t>之一</a:t>
            </a:r>
            <a:r>
              <a:rPr lang="zh-CN" altLang="en-US" sz="2300" b="1" dirty="0" smtClean="0">
                <a:solidFill>
                  <a:srgbClr val="FFFF00"/>
                </a:solidFill>
                <a:latin typeface="SimHei" charset="-122"/>
                <a:ea typeface="SimHei" charset="-122"/>
                <a:cs typeface="SimHei" charset="-122"/>
              </a:rPr>
              <a:t>“</a:t>
            </a:r>
            <a:r>
              <a:rPr lang="zh-CN" altLang="en-US" sz="2300" b="1" dirty="0">
                <a:solidFill>
                  <a:srgbClr val="F17700"/>
                </a:solidFill>
                <a:latin typeface="SimHei" charset="-122"/>
                <a:ea typeface="SimHei" charset="-122"/>
                <a:cs typeface="SimHei" charset="-122"/>
              </a:rPr>
              <a:t>教师</a:t>
            </a:r>
            <a:r>
              <a:rPr lang="en-US" altLang="zh-CN" sz="2300" b="1" dirty="0">
                <a:solidFill>
                  <a:srgbClr val="F17700"/>
                </a:solidFill>
                <a:latin typeface="SimHei" charset="-122"/>
                <a:ea typeface="SimHei" charset="-122"/>
                <a:cs typeface="SimHei" charset="-122"/>
              </a:rPr>
              <a:t>-</a:t>
            </a:r>
            <a:r>
              <a:rPr lang="zh-CN" altLang="en-US" sz="2300" b="1" dirty="0">
                <a:solidFill>
                  <a:srgbClr val="F17700"/>
                </a:solidFill>
                <a:latin typeface="SimHei" charset="-122"/>
                <a:ea typeface="SimHei" charset="-122"/>
                <a:cs typeface="SimHei" charset="-122"/>
              </a:rPr>
              <a:t>学生</a:t>
            </a:r>
            <a:r>
              <a:rPr lang="zh-CN" altLang="en-US" sz="2300" b="1" dirty="0" smtClean="0">
                <a:solidFill>
                  <a:srgbClr val="FFFF00"/>
                </a:solidFill>
                <a:latin typeface="SimHei" charset="-122"/>
                <a:ea typeface="SimHei" charset="-122"/>
                <a:cs typeface="SimHei" charset="-122"/>
              </a:rPr>
              <a:t>”</a:t>
            </a:r>
            <a:r>
              <a:rPr lang="zh-CN" altLang="en-US" sz="2300" b="1" dirty="0" smtClean="0">
                <a:solidFill>
                  <a:srgbClr val="FFC000"/>
                </a:solidFill>
                <a:latin typeface="SimHei" charset="-122"/>
                <a:ea typeface="SimHei" charset="-122"/>
                <a:cs typeface="SimHei" charset="-122"/>
              </a:rPr>
              <a:t>反转</a:t>
            </a:r>
            <a:endParaRPr lang="zh-CN" altLang="en-US" sz="2300" b="1" dirty="0">
              <a:solidFill>
                <a:srgbClr val="FFC00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 rot="19342802">
            <a:off x="285441" y="622212"/>
            <a:ext cx="726069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030463" y="2460670"/>
            <a:ext cx="3477193" cy="3444830"/>
          </a:xfrm>
          <a:prstGeom prst="rect">
            <a:avLst/>
          </a:prstGeom>
          <a:solidFill>
            <a:srgbClr val="FFFFFF">
              <a:alpha val="17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69900" y="2460670"/>
            <a:ext cx="3232667" cy="3444830"/>
          </a:xfrm>
          <a:prstGeom prst="rect">
            <a:avLst/>
          </a:prstGeom>
          <a:solidFill>
            <a:srgbClr val="FFFFFF">
              <a:alpha val="17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52" name="组 9"/>
          <p:cNvGrpSpPr/>
          <p:nvPr/>
        </p:nvGrpSpPr>
        <p:grpSpPr>
          <a:xfrm>
            <a:off x="656174" y="2653800"/>
            <a:ext cx="2911470" cy="2969759"/>
            <a:chOff x="655632" y="1892300"/>
            <a:chExt cx="3284503" cy="3350260"/>
          </a:xfrm>
        </p:grpSpPr>
        <p:sp>
          <p:nvSpPr>
            <p:cNvPr id="53" name="矩形 52"/>
            <p:cNvSpPr/>
            <p:nvPr/>
          </p:nvSpPr>
          <p:spPr>
            <a:xfrm>
              <a:off x="660401" y="1892300"/>
              <a:ext cx="3279734" cy="3350260"/>
            </a:xfrm>
            <a:prstGeom prst="rect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55632" y="2522629"/>
              <a:ext cx="3284370" cy="212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课上阐明主题，课下“技术支持”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课堂的听众，“嘉宾”点评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769919" y="1987970"/>
              <a:ext cx="1638295" cy="591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教师</a:t>
              </a:r>
              <a:r>
                <a:rPr lang="zh-CN" altLang="en-US" sz="2400" b="1" kern="0" dirty="0" smtClean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角色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charset="-122"/>
                <a:ea typeface="SimHei" charset="-122"/>
                <a:cs typeface="SimHei" charset="-122"/>
                <a:sym typeface="+mn-lt"/>
              </a:endParaRPr>
            </a:p>
          </p:txBody>
        </p:sp>
      </p:grpSp>
      <p:grpSp>
        <p:nvGrpSpPr>
          <p:cNvPr id="60" name="组 14"/>
          <p:cNvGrpSpPr/>
          <p:nvPr/>
        </p:nvGrpSpPr>
        <p:grpSpPr>
          <a:xfrm>
            <a:off x="5204282" y="2653800"/>
            <a:ext cx="3372632" cy="2969759"/>
            <a:chOff x="650196" y="1892300"/>
            <a:chExt cx="3532591" cy="3350260"/>
          </a:xfrm>
        </p:grpSpPr>
        <p:sp>
          <p:nvSpPr>
            <p:cNvPr id="61" name="矩形 60"/>
            <p:cNvSpPr/>
            <p:nvPr/>
          </p:nvSpPr>
          <p:spPr>
            <a:xfrm>
              <a:off x="660401" y="1892300"/>
              <a:ext cx="3279734" cy="3350260"/>
            </a:xfrm>
            <a:prstGeom prst="rect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650196" y="2557014"/>
              <a:ext cx="3532591" cy="1064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研读主题大纲，“备课”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“主讲人”</a:t>
              </a:r>
              <a:r>
                <a:rPr lang="en-US" altLang="zh-CN" sz="200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+“</a:t>
              </a:r>
              <a:r>
                <a:rPr lang="zh-CN" altLang="en-US" sz="200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评论员”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769919" y="1987970"/>
              <a:ext cx="1482920" cy="5914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SimHei" charset="-122"/>
                  <a:ea typeface="SimHei" charset="-122"/>
                  <a:cs typeface="SimHei" charset="-122"/>
                  <a:sym typeface="+mn-lt"/>
                </a:rPr>
                <a:t>学生角色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814074" y="3379520"/>
            <a:ext cx="780323" cy="1002126"/>
            <a:chOff x="2104269" y="1249284"/>
            <a:chExt cx="2971786" cy="3816506"/>
          </a:xfrm>
        </p:grpSpPr>
        <p:sp>
          <p:nvSpPr>
            <p:cNvPr id="89" name="空心弧 13"/>
            <p:cNvSpPr/>
            <p:nvPr/>
          </p:nvSpPr>
          <p:spPr>
            <a:xfrm rot="17578576">
              <a:off x="1533243" y="2304397"/>
              <a:ext cx="3440880" cy="2081906"/>
            </a:xfrm>
            <a:custGeom>
              <a:avLst/>
              <a:gdLst/>
              <a:ahLst/>
              <a:cxnLst/>
              <a:rect l="l" t="t" r="r" b="b"/>
              <a:pathLst>
                <a:path w="3440880" h="2081906">
                  <a:moveTo>
                    <a:pt x="3440880" y="961297"/>
                  </a:moveTo>
                  <a:lnTo>
                    <a:pt x="2891543" y="1194209"/>
                  </a:lnTo>
                  <a:cubicBezTo>
                    <a:pt x="2701588" y="808306"/>
                    <a:pt x="2347568" y="513519"/>
                    <a:pt x="1900886" y="415768"/>
                  </a:cubicBezTo>
                  <a:cubicBezTo>
                    <a:pt x="1101852" y="240910"/>
                    <a:pt x="308885" y="762762"/>
                    <a:pt x="129748" y="1581355"/>
                  </a:cubicBezTo>
                  <a:cubicBezTo>
                    <a:pt x="104339" y="1697460"/>
                    <a:pt x="92644" y="1813298"/>
                    <a:pt x="95053" y="1927042"/>
                  </a:cubicBezTo>
                  <a:lnTo>
                    <a:pt x="97910" y="1999727"/>
                  </a:lnTo>
                  <a:cubicBezTo>
                    <a:pt x="98463" y="2027324"/>
                    <a:pt x="100942" y="2054702"/>
                    <a:pt x="104186" y="2081906"/>
                  </a:cubicBezTo>
                  <a:lnTo>
                    <a:pt x="97658" y="2027742"/>
                  </a:lnTo>
                  <a:lnTo>
                    <a:pt x="0" y="1797410"/>
                  </a:lnTo>
                  <a:lnTo>
                    <a:pt x="13675" y="1579391"/>
                  </a:lnTo>
                  <a:lnTo>
                    <a:pt x="72076" y="1206588"/>
                  </a:lnTo>
                  <a:lnTo>
                    <a:pt x="249086" y="813208"/>
                  </a:lnTo>
                  <a:lnTo>
                    <a:pt x="699835" y="354698"/>
                  </a:lnTo>
                  <a:lnTo>
                    <a:pt x="747029" y="390891"/>
                  </a:lnTo>
                  <a:cubicBezTo>
                    <a:pt x="1114571" y="96546"/>
                    <a:pt x="1589835" y="-44447"/>
                    <a:pt x="2070027" y="12378"/>
                  </a:cubicBezTo>
                  <a:cubicBezTo>
                    <a:pt x="2659198" y="82098"/>
                    <a:pt x="3171648" y="439655"/>
                    <a:pt x="3440880" y="9612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path path="circle">
                <a:fillToRect t="100000" r="100000"/>
              </a:path>
              <a:tileRect l="-100000" b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0" name="空心弧 13"/>
            <p:cNvSpPr/>
            <p:nvPr/>
          </p:nvSpPr>
          <p:spPr>
            <a:xfrm rot="17578576">
              <a:off x="1290783" y="2062770"/>
              <a:ext cx="3768930" cy="2141958"/>
            </a:xfrm>
            <a:custGeom>
              <a:avLst/>
              <a:gdLst/>
              <a:ahLst/>
              <a:cxnLst/>
              <a:rect l="l" t="t" r="r" b="b"/>
              <a:pathLst>
                <a:path w="5022717" h="2854509">
                  <a:moveTo>
                    <a:pt x="5022717" y="1184507"/>
                  </a:moveTo>
                  <a:lnTo>
                    <a:pt x="4714007" y="2854509"/>
                  </a:lnTo>
                  <a:lnTo>
                    <a:pt x="3299038" y="1915323"/>
                  </a:lnTo>
                  <a:lnTo>
                    <a:pt x="3803232" y="1701552"/>
                  </a:lnTo>
                  <a:cubicBezTo>
                    <a:pt x="3562338" y="1134599"/>
                    <a:pt x="3066325" y="693643"/>
                    <a:pt x="2428573" y="554079"/>
                  </a:cubicBezTo>
                  <a:cubicBezTo>
                    <a:pt x="1363729" y="321052"/>
                    <a:pt x="306971" y="1016504"/>
                    <a:pt x="68241" y="2107414"/>
                  </a:cubicBezTo>
                  <a:cubicBezTo>
                    <a:pt x="18868" y="2333024"/>
                    <a:pt x="8351" y="2557878"/>
                    <a:pt x="34176" y="2774480"/>
                  </a:cubicBezTo>
                  <a:cubicBezTo>
                    <a:pt x="-73420" y="2148278"/>
                    <a:pt x="74250" y="1495420"/>
                    <a:pt x="460103" y="969762"/>
                  </a:cubicBezTo>
                  <a:cubicBezTo>
                    <a:pt x="966350" y="280089"/>
                    <a:pt x="1804377" y="-84044"/>
                    <a:pt x="2653981" y="16495"/>
                  </a:cubicBezTo>
                  <a:cubicBezTo>
                    <a:pt x="3480110" y="114255"/>
                    <a:pt x="4193051" y="636675"/>
                    <a:pt x="4535198" y="139120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平行四边形 90"/>
            <p:cNvSpPr/>
            <p:nvPr/>
          </p:nvSpPr>
          <p:spPr>
            <a:xfrm flipH="1">
              <a:off x="3755664" y="1339021"/>
              <a:ext cx="1320391" cy="681402"/>
            </a:xfrm>
            <a:prstGeom prst="parallelogram">
              <a:avLst>
                <a:gd name="adj" fmla="val 148256"/>
              </a:avLst>
            </a:pr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>
              <a:off x="3721598" y="2020423"/>
              <a:ext cx="1352697" cy="705786"/>
            </a:xfrm>
            <a:prstGeom prst="parallelogram">
              <a:avLst>
                <a:gd name="adj" fmla="val 148256"/>
              </a:avLst>
            </a:pr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128333" y="3675678"/>
            <a:ext cx="780219" cy="989108"/>
            <a:chOff x="3585384" y="2273421"/>
            <a:chExt cx="2421087" cy="3069287"/>
          </a:xfrm>
        </p:grpSpPr>
        <p:sp>
          <p:nvSpPr>
            <p:cNvPr id="94" name="空心弧 13"/>
            <p:cNvSpPr/>
            <p:nvPr/>
          </p:nvSpPr>
          <p:spPr>
            <a:xfrm rot="6778576">
              <a:off x="3847667" y="3057398"/>
              <a:ext cx="2788517" cy="1316991"/>
            </a:xfrm>
            <a:custGeom>
              <a:avLst/>
              <a:gdLst/>
              <a:ahLst/>
              <a:cxnLst/>
              <a:rect l="l" t="t" r="r" b="b"/>
              <a:pathLst>
                <a:path w="2788517" h="1316991">
                  <a:moveTo>
                    <a:pt x="0" y="1261585"/>
                  </a:moveTo>
                  <a:lnTo>
                    <a:pt x="43621" y="983125"/>
                  </a:lnTo>
                  <a:lnTo>
                    <a:pt x="187849" y="662600"/>
                  </a:lnTo>
                  <a:lnTo>
                    <a:pt x="555118" y="289007"/>
                  </a:lnTo>
                  <a:lnTo>
                    <a:pt x="593572" y="318497"/>
                  </a:lnTo>
                  <a:cubicBezTo>
                    <a:pt x="893044" y="78665"/>
                    <a:pt x="1280289" y="-36215"/>
                    <a:pt x="1671548" y="10085"/>
                  </a:cubicBezTo>
                  <a:cubicBezTo>
                    <a:pt x="2151604" y="66893"/>
                    <a:pt x="2569147" y="358230"/>
                    <a:pt x="2788517" y="783263"/>
                  </a:cubicBezTo>
                  <a:lnTo>
                    <a:pt x="2340919" y="973039"/>
                  </a:lnTo>
                  <a:cubicBezTo>
                    <a:pt x="2186143" y="658606"/>
                    <a:pt x="1897688" y="418414"/>
                    <a:pt x="1533733" y="338767"/>
                  </a:cubicBezTo>
                  <a:cubicBezTo>
                    <a:pt x="882681" y="196293"/>
                    <a:pt x="236573" y="621497"/>
                    <a:pt x="90612" y="1288485"/>
                  </a:cubicBezTo>
                  <a:lnTo>
                    <a:pt x="86054" y="1316991"/>
                  </a:lnTo>
                  <a:close/>
                </a:path>
              </a:pathLst>
            </a:cu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path path="circle">
                <a:fillToRect t="100000" r="100000"/>
              </a:path>
              <a:tileRect l="-100000" b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空心弧 13"/>
            <p:cNvSpPr/>
            <p:nvPr/>
          </p:nvSpPr>
          <p:spPr>
            <a:xfrm rot="6778576">
              <a:off x="3599196" y="2935433"/>
              <a:ext cx="3069287" cy="1745263"/>
            </a:xfrm>
            <a:custGeom>
              <a:avLst/>
              <a:gdLst/>
              <a:ahLst/>
              <a:cxnLst/>
              <a:rect l="l" t="t" r="r" b="b"/>
              <a:pathLst>
                <a:path w="3069287" h="1745263">
                  <a:moveTo>
                    <a:pt x="157" y="1464603"/>
                  </a:moveTo>
                  <a:cubicBezTo>
                    <a:pt x="-4415" y="1156390"/>
                    <a:pt x="91112" y="849810"/>
                    <a:pt x="279680" y="592918"/>
                  </a:cubicBezTo>
                  <a:cubicBezTo>
                    <a:pt x="589203" y="171248"/>
                    <a:pt x="1101577" y="-51385"/>
                    <a:pt x="1621029" y="10085"/>
                  </a:cubicBezTo>
                  <a:cubicBezTo>
                    <a:pt x="2126129" y="69856"/>
                    <a:pt x="2562025" y="389266"/>
                    <a:pt x="2771215" y="850593"/>
                  </a:cubicBezTo>
                  <a:lnTo>
                    <a:pt x="3069287" y="724214"/>
                  </a:lnTo>
                  <a:lnTo>
                    <a:pt x="2880540" y="1745263"/>
                  </a:lnTo>
                  <a:lnTo>
                    <a:pt x="2015420" y="1171039"/>
                  </a:lnTo>
                  <a:lnTo>
                    <a:pt x="2323687" y="1040338"/>
                  </a:lnTo>
                  <a:cubicBezTo>
                    <a:pt x="2176403" y="693700"/>
                    <a:pt x="1873138" y="424097"/>
                    <a:pt x="1483213" y="338767"/>
                  </a:cubicBezTo>
                  <a:cubicBezTo>
                    <a:pt x="832162" y="196293"/>
                    <a:pt x="186055" y="621496"/>
                    <a:pt x="40094" y="1288485"/>
                  </a:cubicBezTo>
                  <a:cubicBezTo>
                    <a:pt x="30695" y="1331434"/>
                    <a:pt x="23599" y="1374338"/>
                    <a:pt x="19551" y="1417149"/>
                  </a:cubicBezTo>
                  <a:lnTo>
                    <a:pt x="10745" y="1411479"/>
                  </a:lnTo>
                  <a:close/>
                </a:path>
              </a:pathLst>
            </a:cu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平行四边形 95"/>
            <p:cNvSpPr/>
            <p:nvPr/>
          </p:nvSpPr>
          <p:spPr>
            <a:xfrm rot="10800000" flipH="1">
              <a:off x="3585384" y="4714449"/>
              <a:ext cx="1075852" cy="555205"/>
            </a:xfrm>
            <a:prstGeom prst="parallelogram">
              <a:avLst>
                <a:gd name="adj" fmla="val 148256"/>
              </a:avLst>
            </a:pr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path path="circle">
                <a:fillToRect t="100000" r="100000"/>
              </a:path>
              <a:tileRect l="-100000" b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7" name="平行四边形 96"/>
            <p:cNvSpPr/>
            <p:nvPr/>
          </p:nvSpPr>
          <p:spPr>
            <a:xfrm rot="10800000">
              <a:off x="3586819" y="4139376"/>
              <a:ext cx="1102175" cy="575073"/>
            </a:xfrm>
            <a:prstGeom prst="parallelogram">
              <a:avLst>
                <a:gd name="adj" fmla="val 148256"/>
              </a:avLst>
            </a:pr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path path="circle">
                <a:fillToRect t="100000" r="100000"/>
              </a:path>
              <a:tileRect l="-100000" b="-100000"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7220" y="4839622"/>
            <a:ext cx="902325" cy="184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26872">
            <a:off x="5592107" y="4569479"/>
            <a:ext cx="2509319" cy="184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5811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0" y="508000"/>
            <a:ext cx="8204200" cy="57531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 flipH="1">
            <a:off x="377825" y="1235381"/>
            <a:ext cx="5354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C4F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“课上</a:t>
            </a:r>
            <a:r>
              <a:rPr lang="en-US" altLang="zh-CN" dirty="0"/>
              <a:t>-</a:t>
            </a:r>
            <a:r>
              <a:rPr lang="zh-CN" altLang="en-US" dirty="0"/>
              <a:t>课下”反转</a:t>
            </a:r>
            <a:endParaRPr lang="en-US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774029" y="2090307"/>
            <a:ext cx="8220075" cy="55721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开展第二课堂，启发学生对未知主动探索</a:t>
            </a:r>
            <a:endParaRPr lang="en-US" altLang="zh-CN" sz="2800" b="1" dirty="0" smtClean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62644" y="498764"/>
            <a:ext cx="8224156" cy="5278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400" b="1" dirty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创新体现</a:t>
            </a:r>
            <a:r>
              <a:rPr lang="zh-CN" altLang="en-US" sz="24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4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400" b="1" dirty="0" smtClean="0">
                <a:solidFill>
                  <a:srgbClr val="00C4F0"/>
                </a:solidFill>
                <a:latin typeface="黑体" pitchFamily="49" charset="-122"/>
                <a:ea typeface="黑体" pitchFamily="49" charset="-122"/>
              </a:rPr>
              <a:t>）：</a:t>
            </a:r>
            <a:r>
              <a:rPr lang="zh-CN" altLang="en-US" sz="24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反转课堂三反转之二“</a:t>
            </a:r>
            <a:r>
              <a:rPr lang="zh-CN" altLang="en-US" sz="24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课上</a:t>
            </a:r>
            <a:r>
              <a:rPr lang="en-US" altLang="zh-CN" sz="24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-</a:t>
            </a:r>
            <a:r>
              <a:rPr lang="zh-CN" altLang="en-US" sz="2400" b="1" dirty="0">
                <a:solidFill>
                  <a:srgbClr val="F17700"/>
                </a:solidFill>
                <a:latin typeface="黑体" pitchFamily="49" charset="-122"/>
                <a:ea typeface="黑体" pitchFamily="49" charset="-122"/>
              </a:rPr>
              <a:t>课下</a:t>
            </a:r>
            <a:r>
              <a:rPr lang="zh-CN" altLang="en-US" sz="2400" b="1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”</a:t>
            </a:r>
            <a:r>
              <a:rPr lang="zh-CN" altLang="en-US" sz="2400" b="1" dirty="0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反转</a:t>
            </a:r>
            <a:endParaRPr lang="zh-CN" altLang="en-US" sz="2400" b="1" dirty="0">
              <a:solidFill>
                <a:srgbClr val="FFC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 rot="19342802">
            <a:off x="129750" y="383951"/>
            <a:ext cx="757723" cy="219290"/>
          </a:xfrm>
          <a:custGeom>
            <a:avLst/>
            <a:gdLst>
              <a:gd name="connsiteX0" fmla="*/ 0 w 1358900"/>
              <a:gd name="connsiteY0" fmla="*/ 0 h 382541"/>
              <a:gd name="connsiteX1" fmla="*/ 1358900 w 1358900"/>
              <a:gd name="connsiteY1" fmla="*/ 0 h 382541"/>
              <a:gd name="connsiteX2" fmla="*/ 1194012 w 1358900"/>
              <a:gd name="connsiteY2" fmla="*/ 188887 h 382541"/>
              <a:gd name="connsiteX3" fmla="*/ 1358900 w 1358900"/>
              <a:gd name="connsiteY3" fmla="*/ 382541 h 382541"/>
              <a:gd name="connsiteX4" fmla="*/ 0 w 1358900"/>
              <a:gd name="connsiteY4" fmla="*/ 382541 h 382541"/>
              <a:gd name="connsiteX5" fmla="*/ 0 w 1358900"/>
              <a:gd name="connsiteY5" fmla="*/ 382540 h 382541"/>
              <a:gd name="connsiteX6" fmla="*/ 164887 w 1358900"/>
              <a:gd name="connsiteY6" fmla="*/ 193654 h 382541"/>
              <a:gd name="connsiteX7" fmla="*/ 0 w 1358900"/>
              <a:gd name="connsiteY7" fmla="*/ 1 h 382541"/>
              <a:gd name="connsiteX8" fmla="*/ 0 w 1358900"/>
              <a:gd name="connsiteY8" fmla="*/ 0 h 3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8900" h="382541">
                <a:moveTo>
                  <a:pt x="0" y="0"/>
                </a:moveTo>
                <a:lnTo>
                  <a:pt x="1358900" y="0"/>
                </a:lnTo>
                <a:lnTo>
                  <a:pt x="1194012" y="188887"/>
                </a:lnTo>
                <a:lnTo>
                  <a:pt x="1358900" y="382541"/>
                </a:lnTo>
                <a:lnTo>
                  <a:pt x="0" y="382541"/>
                </a:lnTo>
                <a:lnTo>
                  <a:pt x="0" y="382540"/>
                </a:lnTo>
                <a:lnTo>
                  <a:pt x="164887" y="193654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手杖形箭头 106"/>
          <p:cNvSpPr/>
          <p:nvPr/>
        </p:nvSpPr>
        <p:spPr>
          <a:xfrm rot="16200000" flipV="1">
            <a:off x="4400973" y="2914359"/>
            <a:ext cx="1198705" cy="142658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>
            <a:outerShdw blurRad="254000" dist="762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微软雅黑"/>
              <a:cs typeface="+mn-cs"/>
            </a:endParaRPr>
          </a:p>
        </p:txBody>
      </p:sp>
      <p:sp>
        <p:nvSpPr>
          <p:cNvPr id="108" name="手杖形箭头 107"/>
          <p:cNvSpPr/>
          <p:nvPr/>
        </p:nvSpPr>
        <p:spPr>
          <a:xfrm rot="16200000">
            <a:off x="3168478" y="3556726"/>
            <a:ext cx="1198705" cy="163215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D7D31"/>
          </a:solidFill>
          <a:ln w="6350" cap="flat" cmpd="sng" algn="ctr">
            <a:noFill/>
            <a:prstDash val="solid"/>
            <a:miter lim="800000"/>
          </a:ln>
          <a:effectLst>
            <a:outerShdw blurRad="254000" dist="762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微软雅黑"/>
              <a:cs typeface="+mn-cs"/>
            </a:endParaRPr>
          </a:p>
        </p:txBody>
      </p:sp>
      <p:sp>
        <p:nvSpPr>
          <p:cNvPr id="109" name="手杖形箭头 108"/>
          <p:cNvSpPr/>
          <p:nvPr/>
        </p:nvSpPr>
        <p:spPr>
          <a:xfrm rot="16200000" flipV="1">
            <a:off x="4400972" y="4406177"/>
            <a:ext cx="1198705" cy="142658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4472C4"/>
          </a:solidFill>
          <a:ln w="6350" cap="flat" cmpd="sng" algn="ctr">
            <a:noFill/>
            <a:prstDash val="solid"/>
            <a:miter lim="800000"/>
          </a:ln>
          <a:effectLst>
            <a:outerShdw blurRad="254000" dist="762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微软雅黑"/>
              <a:cs typeface="+mn-cs"/>
            </a:endParaRPr>
          </a:p>
        </p:txBody>
      </p:sp>
      <p:sp>
        <p:nvSpPr>
          <p:cNvPr id="111" name="文本框 20"/>
          <p:cNvSpPr txBox="1"/>
          <p:nvPr/>
        </p:nvSpPr>
        <p:spPr>
          <a:xfrm>
            <a:off x="5713619" y="5079875"/>
            <a:ext cx="27416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/>
            <a:r>
              <a:rPr kumimoji="1"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学生各自调研，团队讨论</a:t>
            </a:r>
            <a:endParaRPr kumimoji="1" lang="zh-CN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0486" y="4108394"/>
            <a:ext cx="204095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通过</a:t>
            </a:r>
            <a:r>
              <a:rPr lang="zh-CN" altLang="en-US" dirty="0">
                <a:solidFill>
                  <a:srgbClr val="00CCFF"/>
                </a:solidFill>
                <a:latin typeface="微软雅黑" pitchFamily="34" charset="-122"/>
                <a:ea typeface="微软雅黑" pitchFamily="34" charset="-122"/>
              </a:rPr>
              <a:t>沙盘推演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，准备</a:t>
            </a:r>
            <a:r>
              <a:rPr lang="en-US" altLang="zh-CN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幻灯片报告</a:t>
            </a:r>
          </a:p>
        </p:txBody>
      </p:sp>
      <p:sp>
        <p:nvSpPr>
          <p:cNvPr id="116" name="矩形 115"/>
          <p:cNvSpPr/>
          <p:nvPr/>
        </p:nvSpPr>
        <p:spPr>
          <a:xfrm>
            <a:off x="5713619" y="355667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确定角色和辩论策略</a:t>
            </a:r>
          </a:p>
        </p:txBody>
      </p:sp>
      <p:sp>
        <p:nvSpPr>
          <p:cNvPr id="118" name="文本框 23"/>
          <p:cNvSpPr txBox="1"/>
          <p:nvPr/>
        </p:nvSpPr>
        <p:spPr>
          <a:xfrm>
            <a:off x="4287032" y="5290743"/>
            <a:ext cx="83388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First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9" name="文本框 23"/>
          <p:cNvSpPr txBox="1"/>
          <p:nvPr/>
        </p:nvSpPr>
        <p:spPr>
          <a:xfrm>
            <a:off x="3139403" y="4529948"/>
            <a:ext cx="126348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Second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20" name="文本框 23"/>
          <p:cNvSpPr txBox="1"/>
          <p:nvPr/>
        </p:nvSpPr>
        <p:spPr>
          <a:xfrm>
            <a:off x="4376659" y="3818803"/>
            <a:ext cx="96372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Third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382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7" grpId="0" animBg="1"/>
      <p:bldP spid="108" grpId="0" animBg="1"/>
      <p:bldP spid="109" grpId="0" animBg="1"/>
      <p:bldP spid="111" grpId="0"/>
      <p:bldP spid="3" grpId="0"/>
      <p:bldP spid="116" grpId="0"/>
      <p:bldP spid="118" grpId="0"/>
      <p:bldP spid="119" grpId="0"/>
      <p:bldP spid="1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OTHERS"/>
  <p:tag name="ID" val="6267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OTHERS"/>
  <p:tag name="ID" val="6267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OTHERS"/>
  <p:tag name="ID" val="6267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NUMBER"/>
  <p:tag name="ID" val="626778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NUMBER"/>
  <p:tag name="ID" val="626778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NUMBER"/>
  <p:tag name="ID" val="626778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NUMBER"/>
  <p:tag name="ID" val="626778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NUMBER"/>
  <p:tag name="ID" val="626778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9152509"/>
  <p:tag name="MH_LIBRARY" val="CONTENTS"/>
  <p:tag name="MH_TYPE" val="NUMBER"/>
  <p:tag name="ID" val="626778"/>
  <p:tag name="MH_ORDER" val="1"/>
</p:tagLst>
</file>

<file path=ppt/theme/theme1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black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black" id="{E9A4E658-E80D-3345-BDD0-F8E54CF47139}" vid="{0BE0F3F4-A03D-8D4B-82EF-5DC7194C4641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PLU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1525</TotalTime>
  <Words>1165</Words>
  <Application>Microsoft Macintosh PowerPoint</Application>
  <PresentationFormat>全屏显示(4:3)</PresentationFormat>
  <Paragraphs>159</Paragraphs>
  <Slides>20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OfficePLUS</vt:lpstr>
      <vt:lpstr>Themeblack</vt:lpstr>
      <vt:lpstr>Office 主题</vt:lpstr>
      <vt:lpstr>2_OfficePLUS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Micorosoft</cp:lastModifiedBy>
  <cp:revision>253</cp:revision>
  <dcterms:created xsi:type="dcterms:W3CDTF">2015-08-18T02:51:41Z</dcterms:created>
  <dcterms:modified xsi:type="dcterms:W3CDTF">2017-12-18T02:17:10Z</dcterms:modified>
</cp:coreProperties>
</file>