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4" r:id="rId3"/>
  </p:sldMasterIdLst>
  <p:notesMasterIdLst>
    <p:notesMasterId r:id="rId24"/>
  </p:notesMasterIdLst>
  <p:sldIdLst>
    <p:sldId id="256" r:id="rId4"/>
    <p:sldId id="257" r:id="rId5"/>
    <p:sldId id="258" r:id="rId6"/>
    <p:sldId id="315" r:id="rId7"/>
    <p:sldId id="316" r:id="rId8"/>
    <p:sldId id="329" r:id="rId9"/>
    <p:sldId id="330" r:id="rId10"/>
    <p:sldId id="319" r:id="rId11"/>
    <p:sldId id="332" r:id="rId12"/>
    <p:sldId id="323" r:id="rId13"/>
    <p:sldId id="325" r:id="rId14"/>
    <p:sldId id="334" r:id="rId15"/>
    <p:sldId id="336" r:id="rId16"/>
    <p:sldId id="328" r:id="rId17"/>
    <p:sldId id="335" r:id="rId18"/>
    <p:sldId id="333" r:id="rId19"/>
    <p:sldId id="324" r:id="rId20"/>
    <p:sldId id="327" r:id="rId21"/>
    <p:sldId id="339" r:id="rId22"/>
    <p:sldId id="342"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C719"/>
    <a:srgbClr val="5B9BD5"/>
    <a:srgbClr val="46739C"/>
    <a:srgbClr val="F2F2F2"/>
    <a:srgbClr val="7F7F7F"/>
    <a:srgbClr val="ED7D31"/>
    <a:srgbClr val="A5A5A5"/>
    <a:srgbClr val="FB6F21"/>
    <a:srgbClr val="EBC050"/>
    <a:srgbClr val="3D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4" autoAdjust="0"/>
    <p:restoredTop sz="55935" autoAdjust="0"/>
  </p:normalViewPr>
  <p:slideViewPr>
    <p:cSldViewPr snapToGrid="0" showGuides="1">
      <p:cViewPr varScale="1">
        <p:scale>
          <a:sx n="76" d="100"/>
          <a:sy n="76" d="100"/>
        </p:scale>
        <p:origin x="102" y="414"/>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46" d="100"/>
          <a:sy n="46" d="100"/>
        </p:scale>
        <p:origin x="2800"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79B17-92AA-447C-8182-6D8DE636D636}" type="datetimeFigureOut">
              <a:rPr lang="zh-CN" altLang="en-US" smtClean="0"/>
              <a:pPr/>
              <a:t>2017/9/15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BE0BE-46EA-40D2-B0A2-128018586D75}" type="slidenum">
              <a:rPr lang="zh-CN" altLang="en-US" smtClean="0"/>
              <a:pPr/>
              <a:t>‹#›</a:t>
            </a:fld>
            <a:endParaRPr lang="zh-CN" altLang="en-US"/>
          </a:p>
        </p:txBody>
      </p:sp>
    </p:spTree>
    <p:extLst>
      <p:ext uri="{BB962C8B-B14F-4D97-AF65-F5344CB8AC3E}">
        <p14:creationId xmlns:p14="http://schemas.microsoft.com/office/powerpoint/2010/main" val="342908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矩形 2"/>
          <p:cNvSpPr/>
          <p:nvPr userDrawn="1"/>
        </p:nvSpPr>
        <p:spPr>
          <a:xfrm>
            <a:off x="318977" y="2728107"/>
            <a:ext cx="8922482" cy="1323439"/>
          </a:xfrm>
          <a:prstGeom prst="rect">
            <a:avLst/>
          </a:prstGeom>
        </p:spPr>
        <p:txBody>
          <a:bodyPr wrap="square">
            <a:spAutoFit/>
          </a:bodyPr>
          <a:lstStyle/>
          <a:p>
            <a:pPr algn="ctr"/>
            <a:r>
              <a:rPr lang="zh-CN" altLang="en-US" sz="4000" b="1" smtClean="0">
                <a:solidFill>
                  <a:schemeClr val="accent3">
                    <a:lumMod val="50000"/>
                  </a:schemeClr>
                </a:solidFill>
                <a:latin typeface="+mj-ea"/>
                <a:ea typeface="+mj-ea"/>
              </a:rPr>
              <a:t>基于中新合作的</a:t>
            </a:r>
            <a:endParaRPr lang="en-US" altLang="zh-CN" sz="4000" b="1" smtClean="0">
              <a:solidFill>
                <a:schemeClr val="accent3">
                  <a:lumMod val="50000"/>
                </a:schemeClr>
              </a:solidFill>
              <a:latin typeface="+mj-ea"/>
              <a:ea typeface="+mj-ea"/>
            </a:endParaRPr>
          </a:p>
          <a:p>
            <a:pPr algn="ctr"/>
            <a:r>
              <a:rPr lang="en-US" altLang="zh-CN" sz="4000" b="1" smtClean="0">
                <a:solidFill>
                  <a:schemeClr val="accent3">
                    <a:lumMod val="50000"/>
                  </a:schemeClr>
                </a:solidFill>
                <a:latin typeface="+mj-ea"/>
                <a:ea typeface="+mj-ea"/>
              </a:rPr>
              <a:t>《C</a:t>
            </a:r>
            <a:r>
              <a:rPr lang="zh-CN" altLang="en-US" sz="4000" b="1" smtClean="0">
                <a:solidFill>
                  <a:schemeClr val="accent3">
                    <a:lumMod val="50000"/>
                  </a:schemeClr>
                </a:solidFill>
                <a:latin typeface="+mj-ea"/>
                <a:ea typeface="+mj-ea"/>
              </a:rPr>
              <a:t>语言程序设计</a:t>
            </a:r>
            <a:r>
              <a:rPr lang="en-US" altLang="zh-CN" sz="4000" b="1" smtClean="0">
                <a:solidFill>
                  <a:schemeClr val="accent3">
                    <a:lumMod val="50000"/>
                  </a:schemeClr>
                </a:solidFill>
                <a:latin typeface="+mj-ea"/>
                <a:ea typeface="+mj-ea"/>
              </a:rPr>
              <a:t>》</a:t>
            </a:r>
            <a:r>
              <a:rPr lang="zh-CN" altLang="en-US" sz="4000" b="1" smtClean="0">
                <a:solidFill>
                  <a:schemeClr val="accent3">
                    <a:lumMod val="50000"/>
                  </a:schemeClr>
                </a:solidFill>
                <a:latin typeface="+mj-ea"/>
                <a:ea typeface="+mj-ea"/>
              </a:rPr>
              <a:t>教学创新成果展示</a:t>
            </a:r>
            <a:endParaRPr lang="zh-CN" altLang="en-US" sz="4000" b="1" dirty="0">
              <a:solidFill>
                <a:schemeClr val="accent3">
                  <a:lumMod val="50000"/>
                </a:schemeClr>
              </a:solidFill>
              <a:latin typeface="+mj-ea"/>
              <a:ea typeface="+mj-ea"/>
            </a:endParaRPr>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982" y="779653"/>
            <a:ext cx="1314286" cy="1304762"/>
          </a:xfrm>
          <a:prstGeom prst="rect">
            <a:avLst/>
          </a:prstGeom>
        </p:spPr>
      </p:pic>
      <p:sp>
        <p:nvSpPr>
          <p:cNvPr id="11" name="文本框 10"/>
          <p:cNvSpPr txBox="1"/>
          <p:nvPr userDrawn="1"/>
        </p:nvSpPr>
        <p:spPr>
          <a:xfrm>
            <a:off x="6069972" y="4293416"/>
            <a:ext cx="5381296" cy="400110"/>
          </a:xfrm>
          <a:prstGeom prst="rect">
            <a:avLst/>
          </a:prstGeom>
          <a:noFill/>
        </p:spPr>
        <p:txBody>
          <a:bodyPr wrap="square" rtlCol="0">
            <a:spAutoFit/>
          </a:bodyPr>
          <a:lstStyle/>
          <a:p>
            <a:r>
              <a:rPr lang="en-US" altLang="zh-CN" sz="2000" b="1" smtClean="0">
                <a:solidFill>
                  <a:schemeClr val="accent5">
                    <a:lumMod val="50000"/>
                  </a:schemeClr>
                </a:solidFill>
                <a:latin typeface="微软雅黑" panose="020B0503020204020204" pitchFamily="34" charset="-122"/>
                <a:ea typeface="微软雅黑" panose="020B0503020204020204" pitchFamily="34" charset="-122"/>
              </a:rPr>
              <a:t>Lloyd</a:t>
            </a:r>
            <a:r>
              <a:rPr lang="zh-CN" altLang="en-US" sz="2000" b="1" smtClean="0">
                <a:solidFill>
                  <a:schemeClr val="accent5">
                    <a:lumMod val="50000"/>
                  </a:schemeClr>
                </a:solidFill>
                <a:latin typeface="微软雅黑" panose="020B0503020204020204" pitchFamily="34" charset="-122"/>
                <a:ea typeface="微软雅黑" panose="020B0503020204020204" pitchFamily="34" charset="-122"/>
              </a:rPr>
              <a:t>、廖任秀、陈群挺 课程团队</a:t>
            </a: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4" name="直角三角形 3"/>
          <p:cNvSpPr/>
          <p:nvPr userDrawn="1"/>
        </p:nvSpPr>
        <p:spPr>
          <a:xfrm rot="10800000">
            <a:off x="3817086" y="0"/>
            <a:ext cx="8374914" cy="4465674"/>
          </a:xfrm>
          <a:prstGeom prst="rtTriangle">
            <a:avLst/>
          </a:prstGeom>
          <a:solidFill>
            <a:srgbClr val="E5C7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9501" y="766297"/>
            <a:ext cx="2495801" cy="731216"/>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8011" y="751857"/>
            <a:ext cx="2404788" cy="760096"/>
          </a:xfrm>
          <a:prstGeom prst="rect">
            <a:avLst/>
          </a:prstGeom>
        </p:spPr>
      </p:pic>
    </p:spTree>
    <p:extLst>
      <p:ext uri="{BB962C8B-B14F-4D97-AF65-F5344CB8AC3E}">
        <p14:creationId xmlns:p14="http://schemas.microsoft.com/office/powerpoint/2010/main" val="24099695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grpSp>
        <p:nvGrpSpPr>
          <p:cNvPr id="11" name="组合 10"/>
          <p:cNvGrpSpPr/>
          <p:nvPr userDrawn="1"/>
        </p:nvGrpSpPr>
        <p:grpSpPr>
          <a:xfrm>
            <a:off x="1186476" y="271972"/>
            <a:ext cx="3597152" cy="6174908"/>
            <a:chOff x="4554071" y="782109"/>
            <a:chExt cx="3083858" cy="5293782"/>
          </a:xfrm>
        </p:grpSpPr>
        <p:sp>
          <p:nvSpPr>
            <p:cNvPr id="3" name="任意多边形 1"/>
            <p:cNvSpPr/>
            <p:nvPr userDrawn="1"/>
          </p:nvSpPr>
          <p:spPr>
            <a:xfrm>
              <a:off x="4554071" y="1719702"/>
              <a:ext cx="3083858" cy="3418596"/>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solidFill>
              <a:srgbClr val="46739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schemeClr val="bg1"/>
                </a:solidFill>
                <a:cs typeface="+mn-ea"/>
                <a:sym typeface="+mn-lt"/>
              </a:endParaRPr>
            </a:p>
          </p:txBody>
        </p:sp>
        <p:grpSp>
          <p:nvGrpSpPr>
            <p:cNvPr id="6" name="组合 5"/>
            <p:cNvGrpSpPr/>
            <p:nvPr userDrawn="1"/>
          </p:nvGrpSpPr>
          <p:grpSpPr>
            <a:xfrm>
              <a:off x="4554071" y="782109"/>
              <a:ext cx="3083858" cy="5293782"/>
              <a:chOff x="1233034" y="2292016"/>
              <a:chExt cx="1735130" cy="2978542"/>
            </a:xfrm>
          </p:grpSpPr>
          <p:cxnSp>
            <p:nvCxnSpPr>
              <p:cNvPr id="7" name="直接连接符 6"/>
              <p:cNvCxnSpPr/>
              <p:nvPr/>
            </p:nvCxnSpPr>
            <p:spPr>
              <a:xfrm flipH="1">
                <a:off x="1233034" y="4571648"/>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306059" y="452075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2604706" y="256487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本框 50"/>
          <p:cNvSpPr txBox="1">
            <a:spLocks noChangeArrowheads="1"/>
          </p:cNvSpPr>
          <p:nvPr userDrawn="1"/>
        </p:nvSpPr>
        <p:spPr bwMode="auto">
          <a:xfrm>
            <a:off x="2140913" y="2528429"/>
            <a:ext cx="1688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3600" b="1">
                <a:solidFill>
                  <a:schemeClr val="bg1"/>
                </a:solidFill>
                <a:latin typeface="+mn-lt"/>
                <a:ea typeface="+mn-ea"/>
                <a:cs typeface="+mn-ea"/>
                <a:sym typeface="+mn-lt"/>
              </a:rPr>
              <a:t>PART </a:t>
            </a:r>
            <a:r>
              <a:rPr lang="en-US" altLang="zh-CN" sz="3600" b="1" smtClean="0">
                <a:solidFill>
                  <a:schemeClr val="bg1"/>
                </a:solidFill>
                <a:latin typeface="+mn-lt"/>
                <a:ea typeface="+mn-ea"/>
                <a:cs typeface="+mn-ea"/>
                <a:sym typeface="+mn-lt"/>
              </a:rPr>
              <a:t>3</a:t>
            </a:r>
            <a:endParaRPr lang="zh-CN" altLang="en-US" sz="3600" b="1" dirty="0">
              <a:solidFill>
                <a:schemeClr val="bg1"/>
              </a:solidFill>
              <a:latin typeface="+mn-lt"/>
              <a:ea typeface="+mn-ea"/>
              <a:cs typeface="+mn-ea"/>
              <a:sym typeface="+mn-lt"/>
            </a:endParaRPr>
          </a:p>
        </p:txBody>
      </p:sp>
      <p:sp>
        <p:nvSpPr>
          <p:cNvPr id="5" name="文本框 50"/>
          <p:cNvSpPr txBox="1">
            <a:spLocks noChangeArrowheads="1"/>
          </p:cNvSpPr>
          <p:nvPr userDrawn="1"/>
        </p:nvSpPr>
        <p:spPr bwMode="auto">
          <a:xfrm>
            <a:off x="2431057" y="3352300"/>
            <a:ext cx="1107996" cy="7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3600" b="1" smtClean="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rPr>
              <a:t>评价</a:t>
            </a:r>
            <a:endParaRPr lang="zh-CN" altLang="en-US" sz="3600" b="1" dirty="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79779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11" name="组合 10"/>
          <p:cNvGrpSpPr/>
          <p:nvPr userDrawn="1"/>
        </p:nvGrpSpPr>
        <p:grpSpPr>
          <a:xfrm>
            <a:off x="4013644" y="162870"/>
            <a:ext cx="3597152" cy="6174908"/>
            <a:chOff x="4554071" y="782109"/>
            <a:chExt cx="3083858" cy="5293782"/>
          </a:xfrm>
        </p:grpSpPr>
        <p:sp>
          <p:nvSpPr>
            <p:cNvPr id="3" name="任意多边形 1"/>
            <p:cNvSpPr/>
            <p:nvPr userDrawn="1"/>
          </p:nvSpPr>
          <p:spPr>
            <a:xfrm>
              <a:off x="4554071" y="1719702"/>
              <a:ext cx="3083858" cy="3418596"/>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solidFill>
              <a:srgbClr val="46739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schemeClr val="bg1"/>
                </a:solidFill>
                <a:cs typeface="+mn-ea"/>
                <a:sym typeface="+mn-lt"/>
              </a:endParaRPr>
            </a:p>
          </p:txBody>
        </p:sp>
        <p:grpSp>
          <p:nvGrpSpPr>
            <p:cNvPr id="6" name="组合 5"/>
            <p:cNvGrpSpPr/>
            <p:nvPr userDrawn="1"/>
          </p:nvGrpSpPr>
          <p:grpSpPr>
            <a:xfrm>
              <a:off x="4554071" y="782109"/>
              <a:ext cx="3083858" cy="5293782"/>
              <a:chOff x="1233034" y="2292016"/>
              <a:chExt cx="1735130" cy="2978542"/>
            </a:xfrm>
          </p:grpSpPr>
          <p:cxnSp>
            <p:nvCxnSpPr>
              <p:cNvPr id="7" name="直接连接符 6"/>
              <p:cNvCxnSpPr/>
              <p:nvPr/>
            </p:nvCxnSpPr>
            <p:spPr>
              <a:xfrm flipH="1">
                <a:off x="1233034" y="4571648"/>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306059" y="452075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2604706" y="256487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本框 50"/>
          <p:cNvSpPr txBox="1">
            <a:spLocks noChangeArrowheads="1"/>
          </p:cNvSpPr>
          <p:nvPr userDrawn="1"/>
        </p:nvSpPr>
        <p:spPr bwMode="auto">
          <a:xfrm>
            <a:off x="4968081" y="2144480"/>
            <a:ext cx="1688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3600" b="1" dirty="0">
                <a:solidFill>
                  <a:schemeClr val="bg1"/>
                </a:solidFill>
                <a:latin typeface="+mn-lt"/>
                <a:ea typeface="+mn-ea"/>
                <a:cs typeface="+mn-ea"/>
                <a:sym typeface="+mn-lt"/>
              </a:rPr>
              <a:t>PART </a:t>
            </a:r>
            <a:r>
              <a:rPr lang="en-US" altLang="zh-CN" sz="3600" b="1" dirty="0" smtClean="0">
                <a:solidFill>
                  <a:schemeClr val="bg1"/>
                </a:solidFill>
                <a:latin typeface="+mn-lt"/>
                <a:ea typeface="+mn-ea"/>
                <a:cs typeface="+mn-ea"/>
                <a:sym typeface="+mn-lt"/>
              </a:rPr>
              <a:t>3</a:t>
            </a:r>
            <a:endParaRPr lang="zh-CN" altLang="en-US" sz="3600" b="1" dirty="0">
              <a:solidFill>
                <a:schemeClr val="bg1"/>
              </a:solidFill>
              <a:latin typeface="+mn-lt"/>
              <a:ea typeface="+mn-ea"/>
              <a:cs typeface="+mn-ea"/>
              <a:sym typeface="+mn-lt"/>
            </a:endParaRPr>
          </a:p>
        </p:txBody>
      </p:sp>
      <p:sp>
        <p:nvSpPr>
          <p:cNvPr id="5" name="文本框 50"/>
          <p:cNvSpPr txBox="1">
            <a:spLocks noChangeArrowheads="1"/>
          </p:cNvSpPr>
          <p:nvPr userDrawn="1"/>
        </p:nvSpPr>
        <p:spPr bwMode="auto">
          <a:xfrm>
            <a:off x="5258227" y="2959105"/>
            <a:ext cx="1107996" cy="7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36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rPr>
              <a:t>评价</a:t>
            </a:r>
            <a:endParaRPr lang="zh-CN" altLang="en-US" sz="3600" b="1" dirty="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603103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文本框 2"/>
          <p:cNvSpPr txBox="1"/>
          <p:nvPr userDrawn="1"/>
        </p:nvSpPr>
        <p:spPr>
          <a:xfrm>
            <a:off x="959832" y="3759071"/>
            <a:ext cx="6585457" cy="1862048"/>
          </a:xfrm>
          <a:prstGeom prst="rect">
            <a:avLst/>
          </a:prstGeom>
          <a:noFill/>
        </p:spPr>
        <p:txBody>
          <a:bodyPr wrap="none" rtlCol="0">
            <a:spAutoFit/>
          </a:bodyPr>
          <a:lstStyle/>
          <a:p>
            <a:r>
              <a:rPr lang="en-US" altLang="zh-CN" sz="11500" b="1" dirty="0">
                <a:solidFill>
                  <a:srgbClr val="46739C"/>
                </a:solidFill>
                <a:latin typeface="+mj-ea"/>
                <a:ea typeface="+mj-ea"/>
              </a:rPr>
              <a:t>THANKS</a:t>
            </a:r>
            <a:endParaRPr lang="zh-CN" altLang="en-US" sz="11500" b="1" dirty="0">
              <a:solidFill>
                <a:srgbClr val="46739C"/>
              </a:solidFill>
              <a:latin typeface="+mj-ea"/>
              <a:ea typeface="+mj-ea"/>
            </a:endParaRPr>
          </a:p>
        </p:txBody>
      </p:sp>
      <p:sp>
        <p:nvSpPr>
          <p:cNvPr id="4" name="文本框 3"/>
          <p:cNvSpPr txBox="1"/>
          <p:nvPr userDrawn="1"/>
        </p:nvSpPr>
        <p:spPr>
          <a:xfrm>
            <a:off x="959832" y="2751066"/>
            <a:ext cx="3570208" cy="769441"/>
          </a:xfrm>
          <a:prstGeom prst="rect">
            <a:avLst/>
          </a:prstGeom>
          <a:noFill/>
        </p:spPr>
        <p:txBody>
          <a:bodyPr wrap="none" rtlCol="0">
            <a:spAutoFit/>
          </a:bodyPr>
          <a:lstStyle/>
          <a:p>
            <a:r>
              <a:rPr lang="zh-CN" altLang="en-US" sz="4400" b="1" dirty="0">
                <a:solidFill>
                  <a:srgbClr val="46739C"/>
                </a:solidFill>
                <a:latin typeface="+mj-ea"/>
                <a:ea typeface="+mj-ea"/>
              </a:rPr>
              <a:t>敬请批评</a:t>
            </a:r>
            <a:r>
              <a:rPr lang="zh-CN" altLang="en-US" sz="4400" b="1" dirty="0">
                <a:solidFill>
                  <a:srgbClr val="EBC050"/>
                </a:solidFill>
                <a:latin typeface="+mj-ea"/>
                <a:ea typeface="+mj-ea"/>
              </a:rPr>
              <a:t>指正</a:t>
            </a:r>
          </a:p>
        </p:txBody>
      </p:sp>
    </p:spTree>
    <p:extLst>
      <p:ext uri="{BB962C8B-B14F-4D97-AF65-F5344CB8AC3E}">
        <p14:creationId xmlns:p14="http://schemas.microsoft.com/office/powerpoint/2010/main" val="35241003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文本框 3"/>
          <p:cNvSpPr txBox="1">
            <a:spLocks noChangeArrowheads="1"/>
          </p:cNvSpPr>
          <p:nvPr userDrawn="1"/>
        </p:nvSpPr>
        <p:spPr bwMode="auto">
          <a:xfrm>
            <a:off x="516231" y="206727"/>
            <a:ext cx="99663" cy="403668"/>
          </a:xfrm>
          <a:custGeom>
            <a:avLst/>
            <a:gdLst/>
            <a:ahLst/>
            <a:cxnLst/>
            <a:rect l="l" t="t" r="r" b="b"/>
            <a:pathLst>
              <a:path w="473823" h="2554365">
                <a:moveTo>
                  <a:pt x="0" y="0"/>
                </a:moveTo>
                <a:lnTo>
                  <a:pt x="382977" y="0"/>
                </a:lnTo>
                <a:lnTo>
                  <a:pt x="382977" y="2488457"/>
                </a:lnTo>
                <a:lnTo>
                  <a:pt x="473823" y="2488457"/>
                </a:lnTo>
                <a:lnTo>
                  <a:pt x="473823" y="2554365"/>
                </a:lnTo>
                <a:lnTo>
                  <a:pt x="0" y="2554365"/>
                </a:lnTo>
                <a:lnTo>
                  <a:pt x="0" y="2488457"/>
                </a:lnTo>
                <a:lnTo>
                  <a:pt x="90846" y="2488457"/>
                </a:lnTo>
                <a:lnTo>
                  <a:pt x="90846" y="65908"/>
                </a:lnTo>
                <a:lnTo>
                  <a:pt x="0" y="65908"/>
                </a:lnTo>
                <a:lnTo>
                  <a:pt x="0" y="0"/>
                </a:lnTo>
                <a:close/>
                <a:moveTo>
                  <a:pt x="163879" y="65908"/>
                </a:moveTo>
                <a:lnTo>
                  <a:pt x="163879" y="2488457"/>
                </a:lnTo>
                <a:lnTo>
                  <a:pt x="236911" y="2488457"/>
                </a:lnTo>
                <a:lnTo>
                  <a:pt x="236911" y="65908"/>
                </a:lnTo>
                <a:lnTo>
                  <a:pt x="163879" y="65908"/>
                </a:lnTo>
                <a:close/>
              </a:path>
            </a:pathLst>
          </a:custGeom>
          <a:solidFill>
            <a:srgbClr val="46739C"/>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endParaRPr lang="en-US" altLang="zh-CN" sz="28700" dirty="0">
              <a:solidFill>
                <a:schemeClr val="accent1"/>
              </a:solidFill>
              <a:latin typeface="+mn-lt"/>
              <a:ea typeface="+mn-ea"/>
              <a:cs typeface="+mn-ea"/>
              <a:sym typeface="+mn-lt"/>
            </a:endParaRPr>
          </a:p>
        </p:txBody>
      </p:sp>
      <p:sp>
        <p:nvSpPr>
          <p:cNvPr id="5" name="标题 3"/>
          <p:cNvSpPr txBox="1">
            <a:spLocks/>
          </p:cNvSpPr>
          <p:nvPr userDrawn="1"/>
        </p:nvSpPr>
        <p:spPr>
          <a:xfrm>
            <a:off x="880893" y="35197"/>
            <a:ext cx="3743358" cy="74672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创新实践介绍</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490124928"/>
      </p:ext>
    </p:extLst>
  </p:cSld>
  <p:clrMapOvr>
    <a:masterClrMapping/>
  </p:clrMapOvr>
  <p:transition spd="slow">
    <p:comb/>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文本框 2"/>
          <p:cNvSpPr txBox="1">
            <a:spLocks noChangeArrowheads="1"/>
          </p:cNvSpPr>
          <p:nvPr userDrawn="1"/>
        </p:nvSpPr>
        <p:spPr bwMode="auto">
          <a:xfrm>
            <a:off x="467592" y="202466"/>
            <a:ext cx="176471" cy="406484"/>
          </a:xfrm>
          <a:custGeom>
            <a:avLst/>
            <a:gdLst/>
            <a:ahLst/>
            <a:cxnLst/>
            <a:rect l="l" t="t" r="r" b="b"/>
            <a:pathLst>
              <a:path w="838986" h="2572178">
                <a:moveTo>
                  <a:pt x="420384" y="0"/>
                </a:moveTo>
                <a:cubicBezTo>
                  <a:pt x="539136" y="0"/>
                  <a:pt x="638591" y="36220"/>
                  <a:pt x="718749" y="108659"/>
                </a:cubicBezTo>
                <a:cubicBezTo>
                  <a:pt x="798907" y="181098"/>
                  <a:pt x="838986" y="268975"/>
                  <a:pt x="838986" y="372289"/>
                </a:cubicBezTo>
                <a:lnTo>
                  <a:pt x="838986" y="737453"/>
                </a:lnTo>
                <a:cubicBezTo>
                  <a:pt x="838986" y="857393"/>
                  <a:pt x="807516" y="966645"/>
                  <a:pt x="744578" y="1065210"/>
                </a:cubicBezTo>
                <a:lnTo>
                  <a:pt x="379414" y="1635221"/>
                </a:lnTo>
                <a:cubicBezTo>
                  <a:pt x="321225" y="1725473"/>
                  <a:pt x="292131" y="1831163"/>
                  <a:pt x="292131" y="1952290"/>
                </a:cubicBezTo>
                <a:lnTo>
                  <a:pt x="292131" y="2506270"/>
                </a:lnTo>
                <a:lnTo>
                  <a:pt x="548636" y="2506270"/>
                </a:lnTo>
                <a:lnTo>
                  <a:pt x="548636" y="1806225"/>
                </a:lnTo>
                <a:lnTo>
                  <a:pt x="838986" y="1806225"/>
                </a:lnTo>
                <a:lnTo>
                  <a:pt x="838986" y="2572178"/>
                </a:lnTo>
                <a:lnTo>
                  <a:pt x="0" y="2572178"/>
                </a:lnTo>
                <a:lnTo>
                  <a:pt x="0" y="1872132"/>
                </a:lnTo>
                <a:cubicBezTo>
                  <a:pt x="0" y="1752193"/>
                  <a:pt x="32063" y="1642346"/>
                  <a:pt x="96189" y="1542594"/>
                </a:cubicBezTo>
                <a:lnTo>
                  <a:pt x="459572" y="974364"/>
                </a:lnTo>
                <a:cubicBezTo>
                  <a:pt x="518948" y="882925"/>
                  <a:pt x="548636" y="777235"/>
                  <a:pt x="548636" y="657295"/>
                </a:cubicBezTo>
                <a:lnTo>
                  <a:pt x="548636" y="211973"/>
                </a:lnTo>
                <a:cubicBezTo>
                  <a:pt x="548636" y="114597"/>
                  <a:pt x="505885" y="65908"/>
                  <a:pt x="420384" y="65908"/>
                </a:cubicBezTo>
                <a:cubicBezTo>
                  <a:pt x="334882" y="65908"/>
                  <a:pt x="292131" y="114597"/>
                  <a:pt x="292131" y="211973"/>
                </a:cubicBezTo>
                <a:lnTo>
                  <a:pt x="292131" y="783766"/>
                </a:lnTo>
                <a:lnTo>
                  <a:pt x="0" y="783766"/>
                </a:lnTo>
                <a:lnTo>
                  <a:pt x="0" y="372289"/>
                </a:lnTo>
                <a:cubicBezTo>
                  <a:pt x="0" y="268975"/>
                  <a:pt x="40376" y="181098"/>
                  <a:pt x="121127" y="108659"/>
                </a:cubicBezTo>
                <a:cubicBezTo>
                  <a:pt x="201879" y="36220"/>
                  <a:pt x="301631" y="0"/>
                  <a:pt x="420384" y="0"/>
                </a:cubicBezTo>
                <a:close/>
                <a:moveTo>
                  <a:pt x="194160" y="128253"/>
                </a:moveTo>
                <a:cubicBezTo>
                  <a:pt x="113409" y="182879"/>
                  <a:pt x="73033" y="255912"/>
                  <a:pt x="73033" y="347351"/>
                </a:cubicBezTo>
                <a:lnTo>
                  <a:pt x="73033" y="719640"/>
                </a:lnTo>
                <a:lnTo>
                  <a:pt x="146066" y="719640"/>
                </a:lnTo>
                <a:lnTo>
                  <a:pt x="146066" y="302819"/>
                </a:lnTo>
                <a:cubicBezTo>
                  <a:pt x="146066" y="232755"/>
                  <a:pt x="162097" y="174566"/>
                  <a:pt x="194160" y="128253"/>
                </a:cubicBezTo>
                <a:close/>
                <a:moveTo>
                  <a:pt x="562887" y="83721"/>
                </a:moveTo>
                <a:cubicBezTo>
                  <a:pt x="602075" y="128847"/>
                  <a:pt x="621669" y="188817"/>
                  <a:pt x="621669" y="263631"/>
                </a:cubicBezTo>
                <a:lnTo>
                  <a:pt x="621669" y="678671"/>
                </a:lnTo>
                <a:cubicBezTo>
                  <a:pt x="621669" y="800986"/>
                  <a:pt x="590793" y="909050"/>
                  <a:pt x="529042" y="1002865"/>
                </a:cubicBezTo>
                <a:lnTo>
                  <a:pt x="165660" y="1569314"/>
                </a:lnTo>
                <a:cubicBezTo>
                  <a:pt x="103908" y="1663128"/>
                  <a:pt x="73033" y="1771193"/>
                  <a:pt x="73033" y="1893508"/>
                </a:cubicBezTo>
                <a:lnTo>
                  <a:pt x="73033" y="2506270"/>
                </a:lnTo>
                <a:lnTo>
                  <a:pt x="146066" y="2506270"/>
                </a:lnTo>
                <a:lnTo>
                  <a:pt x="146066" y="1911321"/>
                </a:lnTo>
                <a:cubicBezTo>
                  <a:pt x="146066" y="1789006"/>
                  <a:pt x="176941" y="1680941"/>
                  <a:pt x="238692" y="1587127"/>
                </a:cubicBezTo>
                <a:lnTo>
                  <a:pt x="602075" y="1022459"/>
                </a:lnTo>
                <a:cubicBezTo>
                  <a:pt x="663826" y="927457"/>
                  <a:pt x="694701" y="818798"/>
                  <a:pt x="694701" y="696483"/>
                </a:cubicBezTo>
                <a:lnTo>
                  <a:pt x="694701" y="313507"/>
                </a:lnTo>
                <a:cubicBezTo>
                  <a:pt x="694701" y="216130"/>
                  <a:pt x="650763" y="139535"/>
                  <a:pt x="562887" y="83721"/>
                </a:cubicBezTo>
                <a:close/>
                <a:moveTo>
                  <a:pt x="621669" y="1872132"/>
                </a:moveTo>
                <a:lnTo>
                  <a:pt x="621669" y="2506270"/>
                </a:lnTo>
                <a:lnTo>
                  <a:pt x="694701" y="2506270"/>
                </a:lnTo>
                <a:lnTo>
                  <a:pt x="694701" y="1872132"/>
                </a:lnTo>
                <a:lnTo>
                  <a:pt x="621669" y="1872132"/>
                </a:lnTo>
                <a:close/>
              </a:path>
            </a:pathLst>
          </a:custGeom>
          <a:solidFill>
            <a:srgbClr val="46739C"/>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a:endParaRPr lang="en-US" altLang="zh-CN" sz="28700" dirty="0">
              <a:solidFill>
                <a:schemeClr val="accent1"/>
              </a:solidFill>
              <a:latin typeface="+mn-lt"/>
              <a:ea typeface="+mn-ea"/>
              <a:cs typeface="+mn-ea"/>
              <a:sym typeface="+mn-lt"/>
            </a:endParaRPr>
          </a:p>
        </p:txBody>
      </p:sp>
      <p:sp>
        <p:nvSpPr>
          <p:cNvPr id="5" name="标题 3"/>
          <p:cNvSpPr txBox="1">
            <a:spLocks/>
          </p:cNvSpPr>
          <p:nvPr userDrawn="1"/>
        </p:nvSpPr>
        <p:spPr>
          <a:xfrm>
            <a:off x="880893" y="35197"/>
            <a:ext cx="3743358" cy="74672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dirty="0" smtClean="0">
                <a:solidFill>
                  <a:schemeClr val="bg1"/>
                </a:solidFill>
                <a:latin typeface="微软雅黑" panose="020B0503020204020204" pitchFamily="34" charset="-122"/>
                <a:ea typeface="微软雅黑" panose="020B0503020204020204" pitchFamily="34" charset="-122"/>
                <a:cs typeface="+mn-ea"/>
                <a:sym typeface="+mn-lt"/>
              </a:rPr>
              <a:t>成果展示</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865405688"/>
      </p:ext>
    </p:extLst>
  </p:cSld>
  <p:clrMapOvr>
    <a:masterClrMapping/>
  </p:clrMapOvr>
  <p:transition spd="slow">
    <p:comb/>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5" name="标题 3"/>
          <p:cNvSpPr txBox="1">
            <a:spLocks/>
          </p:cNvSpPr>
          <p:nvPr userDrawn="1"/>
        </p:nvSpPr>
        <p:spPr>
          <a:xfrm>
            <a:off x="880893" y="35197"/>
            <a:ext cx="3743358" cy="74672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r>
              <a:rPr lang="zh-CN" altLang="en-US" smtClean="0">
                <a:solidFill>
                  <a:schemeClr val="bg1"/>
                </a:solidFill>
                <a:latin typeface="微软雅黑" panose="020B0503020204020204" pitchFamily="34" charset="-122"/>
                <a:ea typeface="微软雅黑" panose="020B0503020204020204" pitchFamily="34" charset="-122"/>
                <a:cs typeface="+mn-ea"/>
                <a:sym typeface="+mn-lt"/>
              </a:rPr>
              <a:t>评价</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userDrawn="1"/>
        </p:nvSpPr>
        <p:spPr>
          <a:xfrm>
            <a:off x="306075" y="43177"/>
            <a:ext cx="524018" cy="730766"/>
          </a:xfrm>
          <a:prstGeom prst="rect">
            <a:avLst/>
          </a:prstGeom>
        </p:spPr>
        <p:txBody>
          <a:bodyPr wrap="square">
            <a:spAutoFit/>
            <a:scene3d>
              <a:camera prst="orthographicFront"/>
              <a:lightRig rig="threePt" dir="t"/>
            </a:scene3d>
            <a:sp3d extrusionH="57150">
              <a:bevelT w="38100" h="38100"/>
            </a:sp3d>
          </a:bodyPr>
          <a:lstStyle/>
          <a:p>
            <a:pPr algn="dist"/>
            <a:r>
              <a:rPr lang="en-US" altLang="zh-CN" sz="4000" b="1" cap="none" spc="0" smtClean="0">
                <a:ln w="13462">
                  <a:solidFill>
                    <a:schemeClr val="tx2"/>
                  </a:solidFill>
                  <a:prstDash val="solid"/>
                </a:ln>
                <a:solidFill>
                  <a:schemeClr val="bg1"/>
                </a:solidFill>
                <a:effectLst>
                  <a:outerShdw dist="38100" dir="2700000" algn="bl" rotWithShape="0">
                    <a:schemeClr val="accent5"/>
                  </a:outerShdw>
                </a:effectLst>
                <a:latin typeface="Cambria" panose="02040503050406030204" pitchFamily="18" charset="0"/>
                <a:ea typeface="+mn-ea"/>
                <a:cs typeface="+mn-ea"/>
                <a:sym typeface="+mn-lt"/>
              </a:rPr>
              <a:t>3</a:t>
            </a:r>
            <a:endParaRPr lang="en-US" altLang="zh-CN" sz="4000" b="1" cap="none" spc="0" dirty="0">
              <a:ln w="13462">
                <a:solidFill>
                  <a:schemeClr val="tx2"/>
                </a:solidFill>
                <a:prstDash val="solid"/>
              </a:ln>
              <a:solidFill>
                <a:schemeClr val="bg1"/>
              </a:solidFill>
              <a:effectLst>
                <a:outerShdw dist="38100" dir="2700000" algn="bl" rotWithShape="0">
                  <a:schemeClr val="accent5"/>
                </a:outerShdw>
              </a:effectLst>
              <a:latin typeface="Cambria" panose="02040503050406030204" pitchFamily="18" charset="0"/>
              <a:ea typeface="+mn-ea"/>
              <a:cs typeface="+mn-ea"/>
              <a:sym typeface="+mn-lt"/>
            </a:endParaRPr>
          </a:p>
        </p:txBody>
      </p:sp>
    </p:spTree>
    <p:extLst>
      <p:ext uri="{BB962C8B-B14F-4D97-AF65-F5344CB8AC3E}">
        <p14:creationId xmlns:p14="http://schemas.microsoft.com/office/powerpoint/2010/main" val="1344924042"/>
      </p:ext>
    </p:extLst>
  </p:cSld>
  <p:clrMapOvr>
    <a:masterClrMapping/>
  </p:clrMapOvr>
  <p:transition spd="slow">
    <p:comb/>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1691"/>
          <a:stretch/>
        </p:blipFill>
        <p:spPr>
          <a:xfrm>
            <a:off x="4742570" y="0"/>
            <a:ext cx="2706859" cy="2048912"/>
          </a:xfrm>
          <a:prstGeom prst="rect">
            <a:avLst/>
          </a:prstGeom>
        </p:spPr>
      </p:pic>
      <p:sp>
        <p:nvSpPr>
          <p:cNvPr id="3" name="矩形 2"/>
          <p:cNvSpPr/>
          <p:nvPr userDrawn="1"/>
        </p:nvSpPr>
        <p:spPr>
          <a:xfrm>
            <a:off x="0" y="3355325"/>
            <a:ext cx="12255569" cy="404879"/>
          </a:xfrm>
          <a:prstGeom prst="rect">
            <a:avLst/>
          </a:prstGeom>
          <a:solidFill>
            <a:schemeClr val="tx1">
              <a:lumMod val="50000"/>
              <a:lumOff val="50000"/>
            </a:schemeClr>
          </a:solidFill>
          <a:ln w="3175">
            <a:noFill/>
          </a:ln>
          <a:effectLst/>
        </p:spPr>
        <p:txBody>
          <a:bodyPr vert="horz" wrap="square" lIns="121920" tIns="60960" rIns="121920" bIns="60960" numCol="1" anchor="t" anchorCtr="0" compatLnSpc="1">
            <a:prstTxWarp prst="textNoShape">
              <a:avLst/>
            </a:prstTxWarp>
          </a:bodyPr>
          <a:lstStyle/>
          <a:p>
            <a:pPr lvl="0"/>
            <a:endParaRPr lang="zh-CN" altLang="en-US" sz="2400">
              <a:cs typeface="+mn-ea"/>
              <a:sym typeface="+mn-lt"/>
            </a:endParaRPr>
          </a:p>
        </p:txBody>
      </p:sp>
      <p:sp>
        <p:nvSpPr>
          <p:cNvPr id="21" name="文本框 50"/>
          <p:cNvSpPr txBox="1">
            <a:spLocks noChangeArrowheads="1"/>
          </p:cNvSpPr>
          <p:nvPr userDrawn="1"/>
        </p:nvSpPr>
        <p:spPr bwMode="auto">
          <a:xfrm>
            <a:off x="5216595" y="351393"/>
            <a:ext cx="17588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4800" b="1" dirty="0">
                <a:solidFill>
                  <a:schemeClr val="bg1"/>
                </a:solidFill>
                <a:latin typeface="+mn-lt"/>
                <a:ea typeface="+mn-ea"/>
                <a:cs typeface="+mn-ea"/>
                <a:sym typeface="+mn-lt"/>
              </a:rPr>
              <a:t>目  录</a:t>
            </a:r>
          </a:p>
        </p:txBody>
      </p:sp>
      <p:sp>
        <p:nvSpPr>
          <p:cNvPr id="22" name="文本框 50"/>
          <p:cNvSpPr txBox="1">
            <a:spLocks noChangeArrowheads="1"/>
          </p:cNvSpPr>
          <p:nvPr userDrawn="1"/>
        </p:nvSpPr>
        <p:spPr bwMode="auto">
          <a:xfrm>
            <a:off x="5368880" y="1207671"/>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dirty="0">
                <a:solidFill>
                  <a:schemeClr val="bg1"/>
                </a:solidFill>
                <a:latin typeface="+mn-lt"/>
                <a:ea typeface="+mn-ea"/>
                <a:cs typeface="+mn-ea"/>
                <a:sym typeface="+mn-lt"/>
              </a:rPr>
              <a:t>CONTENTS</a:t>
            </a:r>
            <a:endParaRPr lang="zh-CN" altLang="en-US" dirty="0">
              <a:solidFill>
                <a:schemeClr val="bg1"/>
              </a:solidFill>
              <a:latin typeface="+mn-lt"/>
              <a:ea typeface="+mn-ea"/>
              <a:cs typeface="+mn-ea"/>
              <a:sym typeface="+mn-lt"/>
            </a:endParaRPr>
          </a:p>
        </p:txBody>
      </p:sp>
      <p:sp>
        <p:nvSpPr>
          <p:cNvPr id="5" name="文本框 109"/>
          <p:cNvSpPr txBox="1">
            <a:spLocks noChangeArrowheads="1"/>
          </p:cNvSpPr>
          <p:nvPr userDrawn="1"/>
        </p:nvSpPr>
        <p:spPr bwMode="auto">
          <a:xfrm>
            <a:off x="6678425" y="4202997"/>
            <a:ext cx="3892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dirty="0" smtClean="0">
                <a:solidFill>
                  <a:srgbClr val="46739C"/>
                </a:solidFill>
                <a:latin typeface="微软雅黑" panose="020B0503020204020204" pitchFamily="34" charset="-122"/>
                <a:ea typeface="微软雅黑" panose="020B0503020204020204" pitchFamily="34" charset="-122"/>
                <a:cs typeface="+mn-ea"/>
                <a:sym typeface="+mn-lt"/>
              </a:rPr>
              <a:t>成果展示</a:t>
            </a:r>
            <a:endParaRPr lang="zh-CN" altLang="en-US" sz="3200" b="1" dirty="0">
              <a:solidFill>
                <a:srgbClr val="46739C"/>
              </a:solidFill>
              <a:latin typeface="微软雅黑" panose="020B0503020204020204" pitchFamily="34" charset="-122"/>
              <a:ea typeface="微软雅黑" panose="020B0503020204020204" pitchFamily="34" charset="-122"/>
              <a:cs typeface="+mn-ea"/>
              <a:sym typeface="+mn-lt"/>
            </a:endParaRPr>
          </a:p>
        </p:txBody>
      </p:sp>
      <p:sp>
        <p:nvSpPr>
          <p:cNvPr id="6" name="文本框 111"/>
          <p:cNvSpPr txBox="1">
            <a:spLocks noChangeArrowheads="1"/>
          </p:cNvSpPr>
          <p:nvPr userDrawn="1"/>
        </p:nvSpPr>
        <p:spPr bwMode="auto">
          <a:xfrm>
            <a:off x="2032419" y="4202997"/>
            <a:ext cx="2928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dirty="0" smtClean="0">
                <a:solidFill>
                  <a:srgbClr val="46739C"/>
                </a:solidFill>
                <a:latin typeface="微软雅黑" panose="020B0503020204020204" pitchFamily="34" charset="-122"/>
                <a:ea typeface="微软雅黑" panose="020B0503020204020204" pitchFamily="34" charset="-122"/>
                <a:cs typeface="+mn-ea"/>
                <a:sym typeface="+mn-lt"/>
              </a:rPr>
              <a:t>创新实践介绍</a:t>
            </a:r>
            <a:endParaRPr lang="zh-CN" altLang="en-US" sz="3200" b="1" dirty="0">
              <a:solidFill>
                <a:srgbClr val="46739C"/>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userDrawn="1"/>
        </p:nvGrpSpPr>
        <p:grpSpPr>
          <a:xfrm>
            <a:off x="3114812" y="3116259"/>
            <a:ext cx="764195" cy="847144"/>
            <a:chOff x="4249626" y="3600666"/>
            <a:chExt cx="764195" cy="847144"/>
          </a:xfrm>
          <a:solidFill>
            <a:srgbClr val="46739C"/>
          </a:solidFill>
        </p:grpSpPr>
        <p:sp>
          <p:nvSpPr>
            <p:cNvPr id="12" name="任意多边形 39"/>
            <p:cNvSpPr/>
            <p:nvPr/>
          </p:nvSpPr>
          <p:spPr>
            <a:xfrm>
              <a:off x="4249626" y="3600666"/>
              <a:ext cx="764195" cy="847144"/>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chemeClr val="bg1"/>
                </a:solidFill>
                <a:cs typeface="+mn-ea"/>
                <a:sym typeface="+mn-lt"/>
              </a:endParaRPr>
            </a:p>
          </p:txBody>
        </p:sp>
        <p:sp>
          <p:nvSpPr>
            <p:cNvPr id="13" name="文本框 50"/>
            <p:cNvSpPr txBox="1">
              <a:spLocks noChangeArrowheads="1"/>
            </p:cNvSpPr>
            <p:nvPr/>
          </p:nvSpPr>
          <p:spPr bwMode="auto">
            <a:xfrm>
              <a:off x="4361401" y="3761559"/>
              <a:ext cx="562975"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mn-lt"/>
                  <a:ea typeface="+mn-ea"/>
                  <a:cs typeface="+mn-ea"/>
                  <a:sym typeface="+mn-lt"/>
                </a:rPr>
                <a:t>01</a:t>
              </a:r>
              <a:endParaRPr lang="zh-CN" altLang="en-US" sz="2800" dirty="0">
                <a:solidFill>
                  <a:schemeClr val="bg1"/>
                </a:solidFill>
                <a:latin typeface="+mn-lt"/>
                <a:ea typeface="+mn-ea"/>
                <a:cs typeface="+mn-ea"/>
                <a:sym typeface="+mn-lt"/>
              </a:endParaRPr>
            </a:p>
          </p:txBody>
        </p:sp>
      </p:grpSp>
      <p:grpSp>
        <p:nvGrpSpPr>
          <p:cNvPr id="14" name="组合 13"/>
          <p:cNvGrpSpPr/>
          <p:nvPr userDrawn="1"/>
        </p:nvGrpSpPr>
        <p:grpSpPr>
          <a:xfrm>
            <a:off x="8242471" y="3116259"/>
            <a:ext cx="764195" cy="847144"/>
            <a:chOff x="6770919" y="3600666"/>
            <a:chExt cx="764195" cy="847144"/>
          </a:xfrm>
          <a:solidFill>
            <a:srgbClr val="46739C"/>
          </a:solidFill>
        </p:grpSpPr>
        <p:sp>
          <p:nvSpPr>
            <p:cNvPr id="15" name="任意多边形 42"/>
            <p:cNvSpPr/>
            <p:nvPr/>
          </p:nvSpPr>
          <p:spPr>
            <a:xfrm>
              <a:off x="6770919" y="3600666"/>
              <a:ext cx="764195" cy="847144"/>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chemeClr val="bg1"/>
                </a:solidFill>
                <a:cs typeface="+mn-ea"/>
                <a:sym typeface="+mn-lt"/>
              </a:endParaRPr>
            </a:p>
          </p:txBody>
        </p:sp>
        <p:sp>
          <p:nvSpPr>
            <p:cNvPr id="16" name="文本框 50"/>
            <p:cNvSpPr txBox="1">
              <a:spLocks noChangeArrowheads="1"/>
            </p:cNvSpPr>
            <p:nvPr/>
          </p:nvSpPr>
          <p:spPr bwMode="auto">
            <a:xfrm>
              <a:off x="6882694" y="3761559"/>
              <a:ext cx="562975"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mn-lt"/>
                  <a:ea typeface="+mn-ea"/>
                  <a:cs typeface="+mn-ea"/>
                  <a:sym typeface="+mn-lt"/>
                </a:rPr>
                <a:t>02</a:t>
              </a:r>
              <a:endParaRPr lang="zh-CN" altLang="en-US" sz="2800" dirty="0">
                <a:solidFill>
                  <a:schemeClr val="bg1"/>
                </a:solidFill>
                <a:latin typeface="+mn-lt"/>
                <a:ea typeface="+mn-ea"/>
                <a:cs typeface="+mn-ea"/>
                <a:sym typeface="+mn-lt"/>
              </a:endParaRPr>
            </a:p>
          </p:txBody>
        </p:sp>
      </p:grpSp>
      <p:grpSp>
        <p:nvGrpSpPr>
          <p:cNvPr id="28" name="组合 27"/>
          <p:cNvGrpSpPr/>
          <p:nvPr userDrawn="1"/>
        </p:nvGrpSpPr>
        <p:grpSpPr>
          <a:xfrm>
            <a:off x="2461179" y="2357595"/>
            <a:ext cx="1903295" cy="3300351"/>
            <a:chOff x="1064869" y="2292016"/>
            <a:chExt cx="1903295" cy="3300351"/>
          </a:xfrm>
        </p:grpSpPr>
        <p:cxnSp>
          <p:nvCxnSpPr>
            <p:cNvPr id="29" name="直接连接符 28"/>
            <p:cNvCxnSpPr/>
            <p:nvPr/>
          </p:nvCxnSpPr>
          <p:spPr>
            <a:xfrm flipH="1">
              <a:off x="1064869" y="4893457"/>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137894" y="4842560"/>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637964" y="2524986"/>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userDrawn="1"/>
        </p:nvGrpSpPr>
        <p:grpSpPr>
          <a:xfrm>
            <a:off x="7557307" y="2357595"/>
            <a:ext cx="1934826" cy="3289471"/>
            <a:chOff x="1033338" y="2292016"/>
            <a:chExt cx="1934826" cy="3289471"/>
          </a:xfrm>
        </p:grpSpPr>
        <p:cxnSp>
          <p:nvCxnSpPr>
            <p:cNvPr id="34" name="直接连接符 33"/>
            <p:cNvCxnSpPr/>
            <p:nvPr/>
          </p:nvCxnSpPr>
          <p:spPr>
            <a:xfrm flipH="1">
              <a:off x="1033338" y="4882577"/>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106363" y="4831680"/>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2637964" y="2524986"/>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30405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1691"/>
          <a:stretch/>
        </p:blipFill>
        <p:spPr>
          <a:xfrm>
            <a:off x="4742570" y="0"/>
            <a:ext cx="2706859" cy="2048912"/>
          </a:xfrm>
          <a:prstGeom prst="rect">
            <a:avLst/>
          </a:prstGeom>
        </p:spPr>
      </p:pic>
      <p:sp>
        <p:nvSpPr>
          <p:cNvPr id="3" name="矩形 2"/>
          <p:cNvSpPr/>
          <p:nvPr userDrawn="1"/>
        </p:nvSpPr>
        <p:spPr>
          <a:xfrm>
            <a:off x="0" y="3355325"/>
            <a:ext cx="12255569" cy="404879"/>
          </a:xfrm>
          <a:prstGeom prst="rect">
            <a:avLst/>
          </a:prstGeom>
          <a:solidFill>
            <a:schemeClr val="tx1">
              <a:lumMod val="50000"/>
              <a:lumOff val="50000"/>
            </a:schemeClr>
          </a:solidFill>
          <a:ln w="3175">
            <a:noFill/>
          </a:ln>
          <a:effectLst/>
        </p:spPr>
        <p:txBody>
          <a:bodyPr vert="horz" wrap="square" lIns="121920" tIns="60960" rIns="121920" bIns="60960" numCol="1" anchor="t" anchorCtr="0" compatLnSpc="1">
            <a:prstTxWarp prst="textNoShape">
              <a:avLst/>
            </a:prstTxWarp>
          </a:bodyPr>
          <a:lstStyle/>
          <a:p>
            <a:pPr lvl="0"/>
            <a:endParaRPr lang="zh-CN" altLang="en-US" sz="2400">
              <a:cs typeface="+mn-ea"/>
              <a:sym typeface="+mn-lt"/>
            </a:endParaRPr>
          </a:p>
        </p:txBody>
      </p:sp>
      <p:sp>
        <p:nvSpPr>
          <p:cNvPr id="21" name="文本框 50"/>
          <p:cNvSpPr txBox="1">
            <a:spLocks noChangeArrowheads="1"/>
          </p:cNvSpPr>
          <p:nvPr userDrawn="1"/>
        </p:nvSpPr>
        <p:spPr bwMode="auto">
          <a:xfrm>
            <a:off x="5216595" y="351393"/>
            <a:ext cx="17588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4800" b="1" dirty="0">
                <a:solidFill>
                  <a:schemeClr val="bg1"/>
                </a:solidFill>
                <a:latin typeface="+mn-lt"/>
                <a:ea typeface="+mn-ea"/>
                <a:cs typeface="+mn-ea"/>
                <a:sym typeface="+mn-lt"/>
              </a:rPr>
              <a:t>目  录</a:t>
            </a:r>
          </a:p>
        </p:txBody>
      </p:sp>
      <p:sp>
        <p:nvSpPr>
          <p:cNvPr id="22" name="文本框 50"/>
          <p:cNvSpPr txBox="1">
            <a:spLocks noChangeArrowheads="1"/>
          </p:cNvSpPr>
          <p:nvPr userDrawn="1"/>
        </p:nvSpPr>
        <p:spPr bwMode="auto">
          <a:xfrm>
            <a:off x="5368880" y="1207671"/>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dirty="0">
                <a:solidFill>
                  <a:schemeClr val="bg1"/>
                </a:solidFill>
                <a:latin typeface="+mn-lt"/>
                <a:ea typeface="+mn-ea"/>
                <a:cs typeface="+mn-ea"/>
                <a:sym typeface="+mn-lt"/>
              </a:rPr>
              <a:t>CONTENTS</a:t>
            </a:r>
            <a:endParaRPr lang="zh-CN" altLang="en-US" dirty="0">
              <a:solidFill>
                <a:schemeClr val="bg1"/>
              </a:solidFill>
              <a:latin typeface="+mn-lt"/>
              <a:ea typeface="+mn-ea"/>
              <a:cs typeface="+mn-ea"/>
              <a:sym typeface="+mn-lt"/>
            </a:endParaRPr>
          </a:p>
        </p:txBody>
      </p:sp>
      <p:sp>
        <p:nvSpPr>
          <p:cNvPr id="5" name="文本框 109"/>
          <p:cNvSpPr txBox="1">
            <a:spLocks noChangeArrowheads="1"/>
          </p:cNvSpPr>
          <p:nvPr userDrawn="1"/>
        </p:nvSpPr>
        <p:spPr bwMode="auto">
          <a:xfrm>
            <a:off x="7382719" y="4129618"/>
            <a:ext cx="3892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dirty="0" smtClean="0">
                <a:solidFill>
                  <a:srgbClr val="46739C"/>
                </a:solidFill>
                <a:latin typeface="微软雅黑" panose="020B0503020204020204" pitchFamily="34" charset="-122"/>
                <a:ea typeface="微软雅黑" panose="020B0503020204020204" pitchFamily="34" charset="-122"/>
                <a:cs typeface="+mn-ea"/>
                <a:sym typeface="+mn-lt"/>
              </a:rPr>
              <a:t>评价</a:t>
            </a:r>
            <a:endParaRPr lang="zh-CN" altLang="en-US" sz="3200" b="1" dirty="0">
              <a:solidFill>
                <a:srgbClr val="46739C"/>
              </a:solidFill>
              <a:latin typeface="微软雅黑" panose="020B0503020204020204" pitchFamily="34" charset="-122"/>
              <a:ea typeface="微软雅黑" panose="020B0503020204020204" pitchFamily="34" charset="-122"/>
              <a:cs typeface="+mn-ea"/>
              <a:sym typeface="+mn-lt"/>
            </a:endParaRPr>
          </a:p>
        </p:txBody>
      </p:sp>
      <p:sp>
        <p:nvSpPr>
          <p:cNvPr id="6" name="文本框 111"/>
          <p:cNvSpPr txBox="1">
            <a:spLocks noChangeArrowheads="1"/>
          </p:cNvSpPr>
          <p:nvPr userDrawn="1"/>
        </p:nvSpPr>
        <p:spPr bwMode="auto">
          <a:xfrm>
            <a:off x="1454566" y="4202997"/>
            <a:ext cx="2928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dirty="0" smtClean="0">
                <a:solidFill>
                  <a:srgbClr val="46739C"/>
                </a:solidFill>
                <a:latin typeface="微软雅黑" panose="020B0503020204020204" pitchFamily="34" charset="-122"/>
                <a:ea typeface="微软雅黑" panose="020B0503020204020204" pitchFamily="34" charset="-122"/>
                <a:cs typeface="+mn-ea"/>
                <a:sym typeface="+mn-lt"/>
              </a:rPr>
              <a:t>创新实践介绍</a:t>
            </a:r>
            <a:endParaRPr lang="zh-CN" altLang="en-US" sz="3200" b="1" dirty="0">
              <a:solidFill>
                <a:srgbClr val="46739C"/>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userDrawn="1"/>
        </p:nvGrpSpPr>
        <p:grpSpPr>
          <a:xfrm>
            <a:off x="2536959" y="3116259"/>
            <a:ext cx="764195" cy="847144"/>
            <a:chOff x="4249626" y="3600666"/>
            <a:chExt cx="764195" cy="847144"/>
          </a:xfrm>
          <a:solidFill>
            <a:srgbClr val="46739C"/>
          </a:solidFill>
        </p:grpSpPr>
        <p:sp>
          <p:nvSpPr>
            <p:cNvPr id="12" name="任意多边形 39"/>
            <p:cNvSpPr/>
            <p:nvPr/>
          </p:nvSpPr>
          <p:spPr>
            <a:xfrm>
              <a:off x="4249626" y="3600666"/>
              <a:ext cx="764195" cy="847144"/>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chemeClr val="bg1"/>
                </a:solidFill>
                <a:cs typeface="+mn-ea"/>
                <a:sym typeface="+mn-lt"/>
              </a:endParaRPr>
            </a:p>
          </p:txBody>
        </p:sp>
        <p:sp>
          <p:nvSpPr>
            <p:cNvPr id="13" name="文本框 50"/>
            <p:cNvSpPr txBox="1">
              <a:spLocks noChangeArrowheads="1"/>
            </p:cNvSpPr>
            <p:nvPr/>
          </p:nvSpPr>
          <p:spPr bwMode="auto">
            <a:xfrm>
              <a:off x="4361401" y="3761559"/>
              <a:ext cx="562975"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mn-lt"/>
                  <a:ea typeface="+mn-ea"/>
                  <a:cs typeface="+mn-ea"/>
                  <a:sym typeface="+mn-lt"/>
                </a:rPr>
                <a:t>01</a:t>
              </a:r>
              <a:endParaRPr lang="zh-CN" altLang="en-US" sz="2800" dirty="0">
                <a:solidFill>
                  <a:schemeClr val="bg1"/>
                </a:solidFill>
                <a:latin typeface="+mn-lt"/>
                <a:ea typeface="+mn-ea"/>
                <a:cs typeface="+mn-ea"/>
                <a:sym typeface="+mn-lt"/>
              </a:endParaRPr>
            </a:p>
          </p:txBody>
        </p:sp>
      </p:grpSp>
      <p:grpSp>
        <p:nvGrpSpPr>
          <p:cNvPr id="28" name="组合 27"/>
          <p:cNvGrpSpPr/>
          <p:nvPr userDrawn="1"/>
        </p:nvGrpSpPr>
        <p:grpSpPr>
          <a:xfrm>
            <a:off x="1883326" y="2357595"/>
            <a:ext cx="1903295" cy="3300351"/>
            <a:chOff x="1064869" y="2292016"/>
            <a:chExt cx="1903295" cy="3300351"/>
          </a:xfrm>
        </p:grpSpPr>
        <p:cxnSp>
          <p:nvCxnSpPr>
            <p:cNvPr id="29" name="直接连接符 28"/>
            <p:cNvCxnSpPr/>
            <p:nvPr/>
          </p:nvCxnSpPr>
          <p:spPr>
            <a:xfrm flipH="1">
              <a:off x="1064869" y="4893457"/>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1137894" y="4842560"/>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637964" y="2524986"/>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userDrawn="1"/>
        </p:nvGrpSpPr>
        <p:grpSpPr>
          <a:xfrm>
            <a:off x="8261602" y="2357595"/>
            <a:ext cx="1934826" cy="3289471"/>
            <a:chOff x="7557307" y="2357595"/>
            <a:chExt cx="1934826" cy="3289471"/>
          </a:xfrm>
        </p:grpSpPr>
        <p:grpSp>
          <p:nvGrpSpPr>
            <p:cNvPr id="14" name="组合 13"/>
            <p:cNvGrpSpPr/>
            <p:nvPr userDrawn="1"/>
          </p:nvGrpSpPr>
          <p:grpSpPr>
            <a:xfrm>
              <a:off x="8242471" y="3116259"/>
              <a:ext cx="764195" cy="847144"/>
              <a:chOff x="6770919" y="3600666"/>
              <a:chExt cx="764195" cy="847144"/>
            </a:xfrm>
            <a:solidFill>
              <a:srgbClr val="46739C"/>
            </a:solidFill>
          </p:grpSpPr>
          <p:sp>
            <p:nvSpPr>
              <p:cNvPr id="15" name="任意多边形 42"/>
              <p:cNvSpPr/>
              <p:nvPr/>
            </p:nvSpPr>
            <p:spPr>
              <a:xfrm>
                <a:off x="6770919" y="3600666"/>
                <a:ext cx="764195" cy="847144"/>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chemeClr val="bg1"/>
                  </a:solidFill>
                  <a:cs typeface="+mn-ea"/>
                  <a:sym typeface="+mn-lt"/>
                </a:endParaRPr>
              </a:p>
            </p:txBody>
          </p:sp>
          <p:sp>
            <p:nvSpPr>
              <p:cNvPr id="16" name="文本框 50"/>
              <p:cNvSpPr txBox="1">
                <a:spLocks noChangeArrowheads="1"/>
              </p:cNvSpPr>
              <p:nvPr/>
            </p:nvSpPr>
            <p:spPr bwMode="auto">
              <a:xfrm>
                <a:off x="6882694" y="3761559"/>
                <a:ext cx="562975"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smtClean="0">
                    <a:solidFill>
                      <a:schemeClr val="bg1"/>
                    </a:solidFill>
                    <a:latin typeface="+mn-lt"/>
                    <a:ea typeface="+mn-ea"/>
                    <a:cs typeface="+mn-ea"/>
                    <a:sym typeface="+mn-lt"/>
                  </a:rPr>
                  <a:t>03</a:t>
                </a:r>
                <a:endParaRPr lang="zh-CN" altLang="en-US" sz="2800" dirty="0">
                  <a:solidFill>
                    <a:schemeClr val="bg1"/>
                  </a:solidFill>
                  <a:latin typeface="+mn-lt"/>
                  <a:ea typeface="+mn-ea"/>
                  <a:cs typeface="+mn-ea"/>
                  <a:sym typeface="+mn-lt"/>
                </a:endParaRPr>
              </a:p>
            </p:txBody>
          </p:sp>
        </p:grpSp>
        <p:grpSp>
          <p:nvGrpSpPr>
            <p:cNvPr id="33" name="组合 32"/>
            <p:cNvGrpSpPr/>
            <p:nvPr userDrawn="1"/>
          </p:nvGrpSpPr>
          <p:grpSpPr>
            <a:xfrm>
              <a:off x="7557307" y="2357595"/>
              <a:ext cx="1934826" cy="3289471"/>
              <a:chOff x="1033338" y="2292016"/>
              <a:chExt cx="1934826" cy="3289471"/>
            </a:xfrm>
          </p:grpSpPr>
          <p:cxnSp>
            <p:nvCxnSpPr>
              <p:cNvPr id="34" name="直接连接符 33"/>
              <p:cNvCxnSpPr/>
              <p:nvPr/>
            </p:nvCxnSpPr>
            <p:spPr>
              <a:xfrm flipH="1">
                <a:off x="1033338" y="4882577"/>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106363" y="4831680"/>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2637964" y="2524986"/>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7" name="组合 26"/>
          <p:cNvGrpSpPr/>
          <p:nvPr userDrawn="1"/>
        </p:nvGrpSpPr>
        <p:grpSpPr>
          <a:xfrm>
            <a:off x="5725748" y="3158969"/>
            <a:ext cx="764195" cy="847144"/>
            <a:chOff x="6770919" y="3600666"/>
            <a:chExt cx="764195" cy="847144"/>
          </a:xfrm>
          <a:solidFill>
            <a:srgbClr val="46739C"/>
          </a:solidFill>
        </p:grpSpPr>
        <p:sp>
          <p:nvSpPr>
            <p:cNvPr id="43" name="任意多边形 42"/>
            <p:cNvSpPr/>
            <p:nvPr/>
          </p:nvSpPr>
          <p:spPr>
            <a:xfrm>
              <a:off x="6770919" y="3600666"/>
              <a:ext cx="764195" cy="847144"/>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chemeClr val="bg1"/>
                </a:solidFill>
                <a:cs typeface="+mn-ea"/>
                <a:sym typeface="+mn-lt"/>
              </a:endParaRPr>
            </a:p>
          </p:txBody>
        </p:sp>
        <p:sp>
          <p:nvSpPr>
            <p:cNvPr id="44" name="文本框 50"/>
            <p:cNvSpPr txBox="1">
              <a:spLocks noChangeArrowheads="1"/>
            </p:cNvSpPr>
            <p:nvPr/>
          </p:nvSpPr>
          <p:spPr bwMode="auto">
            <a:xfrm>
              <a:off x="6882694" y="3761559"/>
              <a:ext cx="562975"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mn-lt"/>
                  <a:ea typeface="+mn-ea"/>
                  <a:cs typeface="+mn-ea"/>
                  <a:sym typeface="+mn-lt"/>
                </a:rPr>
                <a:t>02</a:t>
              </a:r>
              <a:endParaRPr lang="zh-CN" altLang="en-US" sz="2800" dirty="0">
                <a:solidFill>
                  <a:schemeClr val="bg1"/>
                </a:solidFill>
                <a:latin typeface="+mn-lt"/>
                <a:ea typeface="+mn-ea"/>
                <a:cs typeface="+mn-ea"/>
                <a:sym typeface="+mn-lt"/>
              </a:endParaRPr>
            </a:p>
          </p:txBody>
        </p:sp>
      </p:grpSp>
      <p:grpSp>
        <p:nvGrpSpPr>
          <p:cNvPr id="38" name="组合 37"/>
          <p:cNvGrpSpPr/>
          <p:nvPr userDrawn="1"/>
        </p:nvGrpSpPr>
        <p:grpSpPr>
          <a:xfrm>
            <a:off x="5040584" y="2400305"/>
            <a:ext cx="1934826" cy="3289471"/>
            <a:chOff x="1033338" y="2292016"/>
            <a:chExt cx="1934826" cy="3289471"/>
          </a:xfrm>
        </p:grpSpPr>
        <p:cxnSp>
          <p:nvCxnSpPr>
            <p:cNvPr id="39" name="直接连接符 38"/>
            <p:cNvCxnSpPr/>
            <p:nvPr/>
          </p:nvCxnSpPr>
          <p:spPr>
            <a:xfrm flipH="1">
              <a:off x="1033338" y="4882577"/>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106363" y="4831680"/>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2637964" y="2524986"/>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5" name="文本框 109"/>
          <p:cNvSpPr txBox="1">
            <a:spLocks noChangeArrowheads="1"/>
          </p:cNvSpPr>
          <p:nvPr userDrawn="1"/>
        </p:nvSpPr>
        <p:spPr bwMode="auto">
          <a:xfrm>
            <a:off x="4127031" y="4139046"/>
            <a:ext cx="3892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dirty="0" smtClean="0">
                <a:solidFill>
                  <a:srgbClr val="46739C"/>
                </a:solidFill>
                <a:latin typeface="微软雅黑" panose="020B0503020204020204" pitchFamily="34" charset="-122"/>
                <a:ea typeface="微软雅黑" panose="020B0503020204020204" pitchFamily="34" charset="-122"/>
                <a:cs typeface="+mn-ea"/>
                <a:sym typeface="+mn-lt"/>
              </a:rPr>
              <a:t>成果展示</a:t>
            </a:r>
            <a:endParaRPr lang="zh-CN" altLang="en-US" sz="3200" b="1" dirty="0">
              <a:solidFill>
                <a:srgbClr val="46739C"/>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081474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11" name="组合 10"/>
          <p:cNvGrpSpPr/>
          <p:nvPr userDrawn="1"/>
        </p:nvGrpSpPr>
        <p:grpSpPr>
          <a:xfrm>
            <a:off x="1186476" y="271972"/>
            <a:ext cx="3597152" cy="6174908"/>
            <a:chOff x="4554071" y="782109"/>
            <a:chExt cx="3083858" cy="5293782"/>
          </a:xfrm>
        </p:grpSpPr>
        <p:sp>
          <p:nvSpPr>
            <p:cNvPr id="3" name="任意多边形 1"/>
            <p:cNvSpPr/>
            <p:nvPr userDrawn="1"/>
          </p:nvSpPr>
          <p:spPr>
            <a:xfrm>
              <a:off x="4554071" y="1719702"/>
              <a:ext cx="3083858" cy="3418596"/>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solidFill>
              <a:srgbClr val="46739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schemeClr val="bg1"/>
                </a:solidFill>
                <a:cs typeface="+mn-ea"/>
                <a:sym typeface="+mn-lt"/>
              </a:endParaRPr>
            </a:p>
          </p:txBody>
        </p:sp>
        <p:grpSp>
          <p:nvGrpSpPr>
            <p:cNvPr id="6" name="组合 5"/>
            <p:cNvGrpSpPr/>
            <p:nvPr userDrawn="1"/>
          </p:nvGrpSpPr>
          <p:grpSpPr>
            <a:xfrm>
              <a:off x="4554071" y="782109"/>
              <a:ext cx="3083858" cy="5293782"/>
              <a:chOff x="1233034" y="2292016"/>
              <a:chExt cx="1735130" cy="2978542"/>
            </a:xfrm>
          </p:grpSpPr>
          <p:cxnSp>
            <p:nvCxnSpPr>
              <p:cNvPr id="7" name="直接连接符 6"/>
              <p:cNvCxnSpPr/>
              <p:nvPr/>
            </p:nvCxnSpPr>
            <p:spPr>
              <a:xfrm flipH="1">
                <a:off x="1233034" y="4571648"/>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306059" y="452075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2604706" y="256487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本框 50"/>
          <p:cNvSpPr txBox="1">
            <a:spLocks noChangeArrowheads="1"/>
          </p:cNvSpPr>
          <p:nvPr userDrawn="1"/>
        </p:nvSpPr>
        <p:spPr bwMode="auto">
          <a:xfrm>
            <a:off x="2089104" y="2528429"/>
            <a:ext cx="1791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3600" b="1" dirty="0">
                <a:solidFill>
                  <a:schemeClr val="bg1"/>
                </a:solidFill>
                <a:latin typeface="+mn-lt"/>
                <a:ea typeface="+mn-ea"/>
                <a:cs typeface="+mn-ea"/>
                <a:sym typeface="+mn-lt"/>
              </a:rPr>
              <a:t>PART 1</a:t>
            </a:r>
            <a:endParaRPr lang="zh-CN" altLang="en-US" sz="3600" b="1" dirty="0">
              <a:solidFill>
                <a:schemeClr val="bg1"/>
              </a:solidFill>
              <a:latin typeface="+mn-lt"/>
              <a:ea typeface="+mn-ea"/>
              <a:cs typeface="+mn-ea"/>
              <a:sym typeface="+mn-lt"/>
            </a:endParaRPr>
          </a:p>
        </p:txBody>
      </p:sp>
      <p:sp>
        <p:nvSpPr>
          <p:cNvPr id="5" name="文本框 50"/>
          <p:cNvSpPr txBox="1">
            <a:spLocks noChangeArrowheads="1"/>
          </p:cNvSpPr>
          <p:nvPr userDrawn="1"/>
        </p:nvSpPr>
        <p:spPr bwMode="auto">
          <a:xfrm>
            <a:off x="1507728" y="3352300"/>
            <a:ext cx="2954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kern="1200" dirty="0" smtClean="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rPr>
              <a:t>创新实践介绍</a:t>
            </a:r>
            <a:endParaRPr lang="zh-CN" altLang="en-US" sz="3600" b="1" kern="1200" dirty="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07158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11" name="组合 10"/>
          <p:cNvGrpSpPr/>
          <p:nvPr userDrawn="1"/>
        </p:nvGrpSpPr>
        <p:grpSpPr>
          <a:xfrm>
            <a:off x="1186476" y="271972"/>
            <a:ext cx="3597152" cy="6174908"/>
            <a:chOff x="4554071" y="782109"/>
            <a:chExt cx="3083858" cy="5293782"/>
          </a:xfrm>
        </p:grpSpPr>
        <p:sp>
          <p:nvSpPr>
            <p:cNvPr id="3" name="任意多边形 1"/>
            <p:cNvSpPr/>
            <p:nvPr userDrawn="1"/>
          </p:nvSpPr>
          <p:spPr>
            <a:xfrm>
              <a:off x="4554071" y="1719702"/>
              <a:ext cx="3083858" cy="3418596"/>
            </a:xfrm>
            <a:custGeom>
              <a:avLst/>
              <a:gdLst>
                <a:gd name="connsiteX0" fmla="*/ 1626394 w 3252788"/>
                <a:gd name="connsiteY0" fmla="*/ 0 h 3606783"/>
                <a:gd name="connsiteX1" fmla="*/ 1712840 w 3252788"/>
                <a:gd name="connsiteY1" fmla="*/ 24124 h 3606783"/>
                <a:gd name="connsiteX2" fmla="*/ 3172373 w 3252788"/>
                <a:gd name="connsiteY2" fmla="*/ 828246 h 3606783"/>
                <a:gd name="connsiteX3" fmla="*/ 3252788 w 3252788"/>
                <a:gd name="connsiteY3" fmla="*/ 1009174 h 3606783"/>
                <a:gd name="connsiteX4" fmla="*/ 3252788 w 3252788"/>
                <a:gd name="connsiteY4" fmla="*/ 2585254 h 3606783"/>
                <a:gd name="connsiteX5" fmla="*/ 3124124 w 3252788"/>
                <a:gd name="connsiteY5" fmla="*/ 2810408 h 3606783"/>
                <a:gd name="connsiteX6" fmla="*/ 1736965 w 3252788"/>
                <a:gd name="connsiteY6" fmla="*/ 3570304 h 3606783"/>
                <a:gd name="connsiteX7" fmla="*/ 1543969 w 3252788"/>
                <a:gd name="connsiteY7" fmla="*/ 3586387 h 3606783"/>
                <a:gd name="connsiteX8" fmla="*/ 72374 w 3252788"/>
                <a:gd name="connsiteY8" fmla="*/ 2770202 h 3606783"/>
                <a:gd name="connsiteX9" fmla="*/ 0 w 3252788"/>
                <a:gd name="connsiteY9" fmla="*/ 2601337 h 3606783"/>
                <a:gd name="connsiteX10" fmla="*/ 0 w 3252788"/>
                <a:gd name="connsiteY10" fmla="*/ 1841441 h 3606783"/>
                <a:gd name="connsiteX11" fmla="*/ 0 w 3252788"/>
                <a:gd name="connsiteY11" fmla="*/ 1033298 h 3606783"/>
                <a:gd name="connsiteX12" fmla="*/ 140726 w 3252788"/>
                <a:gd name="connsiteY12" fmla="*/ 792061 h 3606783"/>
                <a:gd name="connsiteX13" fmla="*/ 1539948 w 3252788"/>
                <a:gd name="connsiteY13" fmla="*/ 24124 h 3606783"/>
                <a:gd name="connsiteX14" fmla="*/ 1626394 w 3252788"/>
                <a:gd name="connsiteY14" fmla="*/ 0 h 3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2788" h="3606783">
                  <a:moveTo>
                    <a:pt x="1626394" y="0"/>
                  </a:moveTo>
                  <a:cubicBezTo>
                    <a:pt x="1655545" y="0"/>
                    <a:pt x="1684695" y="8042"/>
                    <a:pt x="1712840" y="24124"/>
                  </a:cubicBezTo>
                  <a:cubicBezTo>
                    <a:pt x="2078729" y="225155"/>
                    <a:pt x="3067834" y="767937"/>
                    <a:pt x="3172373" y="828246"/>
                  </a:cubicBezTo>
                  <a:cubicBezTo>
                    <a:pt x="3240726" y="868453"/>
                    <a:pt x="3252788" y="936803"/>
                    <a:pt x="3252788" y="1009174"/>
                  </a:cubicBezTo>
                  <a:cubicBezTo>
                    <a:pt x="3252788" y="1354947"/>
                    <a:pt x="3248767" y="2404327"/>
                    <a:pt x="3252788" y="2585254"/>
                  </a:cubicBezTo>
                  <a:cubicBezTo>
                    <a:pt x="3252788" y="2689790"/>
                    <a:pt x="3216601" y="2762161"/>
                    <a:pt x="3124124" y="2810408"/>
                  </a:cubicBezTo>
                  <a:cubicBezTo>
                    <a:pt x="3011543" y="2862676"/>
                    <a:pt x="1958106" y="3449686"/>
                    <a:pt x="1736965" y="3570304"/>
                  </a:cubicBezTo>
                  <a:cubicBezTo>
                    <a:pt x="1672633" y="3606490"/>
                    <a:pt x="1612322" y="3622572"/>
                    <a:pt x="1543969" y="3586387"/>
                  </a:cubicBezTo>
                  <a:cubicBezTo>
                    <a:pt x="1194163" y="3389377"/>
                    <a:pt x="205058" y="2850615"/>
                    <a:pt x="72374" y="2770202"/>
                  </a:cubicBezTo>
                  <a:cubicBezTo>
                    <a:pt x="12062" y="2734017"/>
                    <a:pt x="0" y="2669687"/>
                    <a:pt x="0" y="2601337"/>
                  </a:cubicBezTo>
                  <a:cubicBezTo>
                    <a:pt x="4021" y="2348038"/>
                    <a:pt x="0" y="2094739"/>
                    <a:pt x="0" y="1841441"/>
                  </a:cubicBezTo>
                  <a:cubicBezTo>
                    <a:pt x="0" y="1572060"/>
                    <a:pt x="4021" y="1302679"/>
                    <a:pt x="0" y="1033298"/>
                  </a:cubicBezTo>
                  <a:cubicBezTo>
                    <a:pt x="0" y="920721"/>
                    <a:pt x="36187" y="840308"/>
                    <a:pt x="140726" y="792061"/>
                  </a:cubicBezTo>
                  <a:cubicBezTo>
                    <a:pt x="233204" y="751855"/>
                    <a:pt x="1174060" y="225155"/>
                    <a:pt x="1539948" y="24124"/>
                  </a:cubicBezTo>
                  <a:cubicBezTo>
                    <a:pt x="1568094" y="8042"/>
                    <a:pt x="1597244" y="0"/>
                    <a:pt x="1626394" y="0"/>
                  </a:cubicBezTo>
                  <a:close/>
                </a:path>
              </a:pathLst>
            </a:custGeom>
            <a:solidFill>
              <a:srgbClr val="46739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schemeClr val="bg1"/>
                </a:solidFill>
                <a:cs typeface="+mn-ea"/>
                <a:sym typeface="+mn-lt"/>
              </a:endParaRPr>
            </a:p>
          </p:txBody>
        </p:sp>
        <p:grpSp>
          <p:nvGrpSpPr>
            <p:cNvPr id="6" name="组合 5"/>
            <p:cNvGrpSpPr/>
            <p:nvPr userDrawn="1"/>
          </p:nvGrpSpPr>
          <p:grpSpPr>
            <a:xfrm>
              <a:off x="4554071" y="782109"/>
              <a:ext cx="3083858" cy="5293782"/>
              <a:chOff x="1233034" y="2292016"/>
              <a:chExt cx="1735130" cy="2978542"/>
            </a:xfrm>
          </p:grpSpPr>
          <p:cxnSp>
            <p:nvCxnSpPr>
              <p:cNvPr id="7" name="直接连接符 6"/>
              <p:cNvCxnSpPr/>
              <p:nvPr/>
            </p:nvCxnSpPr>
            <p:spPr>
              <a:xfrm flipH="1">
                <a:off x="1233034" y="4571648"/>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306059" y="452075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472864" y="2292016"/>
                <a:ext cx="495300" cy="6989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2604706" y="2564871"/>
                <a:ext cx="330200" cy="465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本框 50"/>
          <p:cNvSpPr txBox="1">
            <a:spLocks noChangeArrowheads="1"/>
          </p:cNvSpPr>
          <p:nvPr userDrawn="1"/>
        </p:nvSpPr>
        <p:spPr bwMode="auto">
          <a:xfrm>
            <a:off x="2140913" y="2528429"/>
            <a:ext cx="1688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3600" b="1" dirty="0">
                <a:solidFill>
                  <a:schemeClr val="bg1"/>
                </a:solidFill>
                <a:latin typeface="+mn-lt"/>
                <a:ea typeface="+mn-ea"/>
                <a:cs typeface="+mn-ea"/>
                <a:sym typeface="+mn-lt"/>
              </a:rPr>
              <a:t>PART </a:t>
            </a:r>
            <a:r>
              <a:rPr lang="en-US" altLang="zh-CN" sz="3600" b="1" dirty="0" smtClean="0">
                <a:solidFill>
                  <a:schemeClr val="bg1"/>
                </a:solidFill>
                <a:latin typeface="+mn-lt"/>
                <a:ea typeface="+mn-ea"/>
                <a:cs typeface="+mn-ea"/>
                <a:sym typeface="+mn-lt"/>
              </a:rPr>
              <a:t>2</a:t>
            </a:r>
            <a:endParaRPr lang="zh-CN" altLang="en-US" sz="3600" b="1" dirty="0">
              <a:solidFill>
                <a:schemeClr val="bg1"/>
              </a:solidFill>
              <a:latin typeface="+mn-lt"/>
              <a:ea typeface="+mn-ea"/>
              <a:cs typeface="+mn-ea"/>
              <a:sym typeface="+mn-lt"/>
            </a:endParaRPr>
          </a:p>
        </p:txBody>
      </p:sp>
      <p:sp>
        <p:nvSpPr>
          <p:cNvPr id="5" name="文本框 50"/>
          <p:cNvSpPr txBox="1">
            <a:spLocks noChangeArrowheads="1"/>
          </p:cNvSpPr>
          <p:nvPr userDrawn="1"/>
        </p:nvSpPr>
        <p:spPr bwMode="auto">
          <a:xfrm>
            <a:off x="1969393" y="3352300"/>
            <a:ext cx="2031325" cy="7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36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rPr>
              <a:t>成果展示</a:t>
            </a:r>
            <a:endParaRPr lang="zh-CN" altLang="en-US" sz="3600" b="1" dirty="0">
              <a:solidFill>
                <a:schemeClr val="accent4">
                  <a:lumMod val="60000"/>
                  <a:lumOff val="4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969386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直角三角形 6"/>
          <p:cNvSpPr/>
          <p:nvPr userDrawn="1"/>
        </p:nvSpPr>
        <p:spPr>
          <a:xfrm rot="10800000">
            <a:off x="3863661" y="-3"/>
            <a:ext cx="8328337" cy="4430334"/>
          </a:xfrm>
          <a:prstGeom prst="rtTriangle">
            <a:avLst/>
          </a:prstGeom>
          <a:solidFill>
            <a:srgbClr val="46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10176933" y="840827"/>
            <a:ext cx="1094531" cy="1094531"/>
            <a:chOff x="5317212" y="2152730"/>
            <a:chExt cx="1896132" cy="1896132"/>
          </a:xfrm>
        </p:grpSpPr>
        <p:sp>
          <p:nvSpPr>
            <p:cNvPr id="9" name="椭圆 8"/>
            <p:cNvSpPr/>
            <p:nvPr/>
          </p:nvSpPr>
          <p:spPr>
            <a:xfrm>
              <a:off x="5317212" y="2152730"/>
              <a:ext cx="1896132" cy="18961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83877" y="2172600"/>
              <a:ext cx="1798663" cy="1784673"/>
            </a:xfrm>
            <a:prstGeom prst="rect">
              <a:avLst/>
            </a:prstGeom>
          </p:spPr>
        </p:pic>
      </p:grpSp>
    </p:spTree>
    <p:extLst>
      <p:ext uri="{BB962C8B-B14F-4D97-AF65-F5344CB8AC3E}">
        <p14:creationId xmlns:p14="http://schemas.microsoft.com/office/powerpoint/2010/main" val="2354397620"/>
      </p:ext>
    </p:extLst>
  </p:cSld>
  <p:clrMap bg1="lt1" tx1="dk1" bg2="lt2" tx2="dk2" accent1="accent1" accent2="accent2" accent3="accent3" accent4="accent4" accent5="accent5" accent6="accent6" hlink="hlink" folHlink="folHlink"/>
  <p:sldLayoutIdLst>
    <p:sldLayoutId id="2147483649" r:id="rId1"/>
    <p:sldLayoutId id="214748366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openDmnd">
          <a:fgClr>
            <a:srgbClr val="F2F2F2"/>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817123"/>
          </a:xfrm>
          <a:prstGeom prst="rect">
            <a:avLst/>
          </a:prstGeom>
          <a:solidFill>
            <a:srgbClr val="46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5"/>
          <p:cNvSpPr>
            <a:spLocks/>
          </p:cNvSpPr>
          <p:nvPr userDrawn="1"/>
        </p:nvSpPr>
        <p:spPr bwMode="auto">
          <a:xfrm>
            <a:off x="308519" y="121103"/>
            <a:ext cx="515089" cy="574917"/>
          </a:xfrm>
          <a:custGeom>
            <a:avLst/>
            <a:gdLst>
              <a:gd name="T0" fmla="*/ 1539948 w 809"/>
              <a:gd name="T1" fmla="*/ 32165 h 903"/>
              <a:gd name="T2" fmla="*/ 1712840 w 809"/>
              <a:gd name="T3" fmla="*/ 32165 h 903"/>
              <a:gd name="T4" fmla="*/ 3172373 w 809"/>
              <a:gd name="T5" fmla="*/ 836287 h 903"/>
              <a:gd name="T6" fmla="*/ 3252788 w 809"/>
              <a:gd name="T7" fmla="*/ 1017215 h 903"/>
              <a:gd name="T8" fmla="*/ 3252788 w 809"/>
              <a:gd name="T9" fmla="*/ 2593295 h 903"/>
              <a:gd name="T10" fmla="*/ 3124124 w 809"/>
              <a:gd name="T11" fmla="*/ 2818449 h 903"/>
              <a:gd name="T12" fmla="*/ 1736965 w 809"/>
              <a:gd name="T13" fmla="*/ 3578345 h 903"/>
              <a:gd name="T14" fmla="*/ 1543969 w 809"/>
              <a:gd name="T15" fmla="*/ 3594427 h 903"/>
              <a:gd name="T16" fmla="*/ 72374 w 809"/>
              <a:gd name="T17" fmla="*/ 2778243 h 903"/>
              <a:gd name="T18" fmla="*/ 0 w 809"/>
              <a:gd name="T19" fmla="*/ 2609377 h 903"/>
              <a:gd name="T20" fmla="*/ 0 w 809"/>
              <a:gd name="T21" fmla="*/ 1849482 h 903"/>
              <a:gd name="T22" fmla="*/ 0 w 809"/>
              <a:gd name="T23" fmla="*/ 1041339 h 903"/>
              <a:gd name="T24" fmla="*/ 140726 w 809"/>
              <a:gd name="T25" fmla="*/ 800102 h 903"/>
              <a:gd name="T26" fmla="*/ 1539948 w 809"/>
              <a:gd name="T27" fmla="*/ 32165 h 9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9" h="903">
                <a:moveTo>
                  <a:pt x="383" y="8"/>
                </a:moveTo>
                <a:cubicBezTo>
                  <a:pt x="397" y="0"/>
                  <a:pt x="412" y="0"/>
                  <a:pt x="426" y="8"/>
                </a:cubicBezTo>
                <a:cubicBezTo>
                  <a:pt x="517" y="58"/>
                  <a:pt x="763" y="193"/>
                  <a:pt x="789" y="208"/>
                </a:cubicBezTo>
                <a:cubicBezTo>
                  <a:pt x="806" y="218"/>
                  <a:pt x="809" y="235"/>
                  <a:pt x="809" y="253"/>
                </a:cubicBezTo>
                <a:cubicBezTo>
                  <a:pt x="809" y="339"/>
                  <a:pt x="808" y="600"/>
                  <a:pt x="809" y="645"/>
                </a:cubicBezTo>
                <a:cubicBezTo>
                  <a:pt x="809" y="671"/>
                  <a:pt x="800" y="689"/>
                  <a:pt x="777" y="701"/>
                </a:cubicBezTo>
                <a:cubicBezTo>
                  <a:pt x="749" y="714"/>
                  <a:pt x="487" y="860"/>
                  <a:pt x="432" y="890"/>
                </a:cubicBezTo>
                <a:cubicBezTo>
                  <a:pt x="416" y="899"/>
                  <a:pt x="401" y="903"/>
                  <a:pt x="384" y="894"/>
                </a:cubicBezTo>
                <a:cubicBezTo>
                  <a:pt x="297" y="845"/>
                  <a:pt x="51" y="711"/>
                  <a:pt x="18" y="691"/>
                </a:cubicBezTo>
                <a:cubicBezTo>
                  <a:pt x="3" y="682"/>
                  <a:pt x="0" y="666"/>
                  <a:pt x="0" y="649"/>
                </a:cubicBezTo>
                <a:cubicBezTo>
                  <a:pt x="1" y="586"/>
                  <a:pt x="0" y="523"/>
                  <a:pt x="0" y="460"/>
                </a:cubicBezTo>
                <a:cubicBezTo>
                  <a:pt x="0" y="393"/>
                  <a:pt x="1" y="326"/>
                  <a:pt x="0" y="259"/>
                </a:cubicBezTo>
                <a:cubicBezTo>
                  <a:pt x="0" y="231"/>
                  <a:pt x="9" y="211"/>
                  <a:pt x="35" y="199"/>
                </a:cubicBezTo>
                <a:cubicBezTo>
                  <a:pt x="58" y="189"/>
                  <a:pt x="292" y="58"/>
                  <a:pt x="383" y="8"/>
                </a:cubicBezTo>
                <a:close/>
              </a:path>
            </a:pathLst>
          </a:custGeom>
          <a:pattFill prst="openDmnd">
            <a:fgClr>
              <a:schemeClr val="bg1">
                <a:lumMod val="95000"/>
              </a:schemeClr>
            </a:fgClr>
            <a:bgClr>
              <a:schemeClr val="bg1"/>
            </a:bgClr>
          </a:pattFill>
          <a:ln w="19050" cap="flat">
            <a:solidFill>
              <a:schemeClr val="accent1"/>
            </a:solidFill>
            <a:prstDash val="solid"/>
            <a:miter lim="800000"/>
            <a:headEnd/>
            <a:tailEnd/>
          </a:ln>
          <a:extLst/>
        </p:spPr>
        <p:txBody>
          <a:bodyPr/>
          <a:lstStyle/>
          <a:p>
            <a:endParaRPr lang="zh-CN" altLang="en-US">
              <a:solidFill>
                <a:schemeClr val="bg1"/>
              </a:solidFill>
              <a:cs typeface="+mn-ea"/>
              <a:sym typeface="+mn-lt"/>
            </a:endParaRPr>
          </a:p>
        </p:txBody>
      </p:sp>
    </p:spTree>
    <p:extLst>
      <p:ext uri="{BB962C8B-B14F-4D97-AF65-F5344CB8AC3E}">
        <p14:creationId xmlns:p14="http://schemas.microsoft.com/office/powerpoint/2010/main" val="137830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6" r:id="rId3"/>
  </p:sldLayoutIdLst>
  <p:transition spd="slow">
    <p:comb/>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openDmnd">
          <a:fgClr>
            <a:srgbClr val="F2F2F2"/>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81996"/>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5" r:id="rId3"/>
    <p:sldLayoutId id="2147483663" r:id="rId4"/>
    <p:sldLayoutId id="2147483665" r:id="rId5"/>
    <p:sldLayoutId id="214748366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51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nvSpPr>
        <p:spPr bwMode="auto">
          <a:xfrm>
            <a:off x="3443342" y="1466213"/>
            <a:ext cx="3057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smtClean="0">
                <a:solidFill>
                  <a:srgbClr val="FF8C00"/>
                </a:solidFill>
                <a:latin typeface="微软雅黑" pitchFamily="34" charset="-122"/>
                <a:ea typeface="微软雅黑" pitchFamily="34" charset="-122"/>
              </a:rPr>
              <a:t>丰富的教学资源</a:t>
            </a:r>
            <a:endParaRPr lang="zh-CN" altLang="en-US" sz="3200" dirty="0">
              <a:solidFill>
                <a:srgbClr val="BFBFBF"/>
              </a:solidFill>
              <a:latin typeface="微软雅黑" pitchFamily="34" charset="-122"/>
              <a:ea typeface="微软雅黑" pitchFamily="34" charset="-122"/>
            </a:endParaRPr>
          </a:p>
        </p:txBody>
      </p:sp>
      <p:cxnSp>
        <p:nvCxnSpPr>
          <p:cNvPr id="3" name="直接连接符 2"/>
          <p:cNvCxnSpPr/>
          <p:nvPr/>
        </p:nvCxnSpPr>
        <p:spPr>
          <a:xfrm>
            <a:off x="696987" y="1728229"/>
            <a:ext cx="2448272" cy="0"/>
          </a:xfrm>
          <a:prstGeom prst="line">
            <a:avLst/>
          </a:prstGeom>
          <a:solidFill>
            <a:srgbClr val="7F7F7F">
              <a:alpha val="69804"/>
            </a:srgbClr>
          </a:solidFill>
          <a:ln w="19050">
            <a:solidFill>
              <a:srgbClr val="FF8C00"/>
            </a:solidFill>
          </a:ln>
        </p:spPr>
      </p:cxnSp>
      <p:cxnSp>
        <p:nvCxnSpPr>
          <p:cNvPr id="4" name="直接连接符 3"/>
          <p:cNvCxnSpPr/>
          <p:nvPr/>
        </p:nvCxnSpPr>
        <p:spPr>
          <a:xfrm>
            <a:off x="696987" y="1728229"/>
            <a:ext cx="0" cy="4005027"/>
          </a:xfrm>
          <a:prstGeom prst="line">
            <a:avLst/>
          </a:prstGeom>
          <a:solidFill>
            <a:srgbClr val="7F7F7F">
              <a:alpha val="69804"/>
            </a:srgbClr>
          </a:solidFill>
          <a:ln w="19050">
            <a:solidFill>
              <a:srgbClr val="FF8C00"/>
            </a:solidFill>
          </a:ln>
        </p:spPr>
      </p:cxnSp>
      <p:grpSp>
        <p:nvGrpSpPr>
          <p:cNvPr id="5" name="组合 4"/>
          <p:cNvGrpSpPr/>
          <p:nvPr/>
        </p:nvGrpSpPr>
        <p:grpSpPr>
          <a:xfrm>
            <a:off x="1195436" y="2532437"/>
            <a:ext cx="4912754" cy="3200819"/>
            <a:chOff x="885491" y="1646803"/>
            <a:chExt cx="7168479" cy="4670497"/>
          </a:xfrm>
        </p:grpSpPr>
        <p:grpSp>
          <p:nvGrpSpPr>
            <p:cNvPr id="6" name="组合 5"/>
            <p:cNvGrpSpPr/>
            <p:nvPr/>
          </p:nvGrpSpPr>
          <p:grpSpPr>
            <a:xfrm>
              <a:off x="885491" y="1646803"/>
              <a:ext cx="7168479" cy="4670497"/>
              <a:chOff x="683569" y="980728"/>
              <a:chExt cx="7488831" cy="4879217"/>
            </a:xfrm>
          </p:grpSpPr>
          <p:grpSp>
            <p:nvGrpSpPr>
              <p:cNvPr id="15" name="组合 14"/>
              <p:cNvGrpSpPr/>
              <p:nvPr/>
            </p:nvGrpSpPr>
            <p:grpSpPr>
              <a:xfrm rot="5400000" flipH="1">
                <a:off x="5037403" y="2069813"/>
                <a:ext cx="3504000" cy="2765992"/>
                <a:chOff x="2699792" y="979202"/>
                <a:chExt cx="3600400" cy="2842090"/>
              </a:xfrm>
              <a:effectLst>
                <a:outerShdw blurRad="165100" dist="114300" dir="8100000" algn="tr" rotWithShape="0">
                  <a:prstClr val="black">
                    <a:alpha val="51000"/>
                  </a:prstClr>
                </a:outerShdw>
              </a:effectLst>
            </p:grpSpPr>
            <p:sp>
              <p:nvSpPr>
                <p:cNvPr id="26" name="椭圆 2"/>
                <p:cNvSpPr/>
                <p:nvPr/>
              </p:nvSpPr>
              <p:spPr>
                <a:xfrm>
                  <a:off x="2699792" y="979202"/>
                  <a:ext cx="3600400" cy="2842090"/>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gradFill flip="none" rotWithShape="1">
                  <a:gsLst>
                    <a:gs pos="43000">
                      <a:srgbClr val="F79646">
                        <a:lumMod val="75000"/>
                      </a:srgbClr>
                    </a:gs>
                    <a:gs pos="84000">
                      <a:srgbClr val="FFC000"/>
                    </a:gs>
                    <a:gs pos="93000">
                      <a:srgbClr val="FFC000"/>
                    </a:gs>
                  </a:gsLst>
                  <a:path path="rect">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sp>
              <p:nvSpPr>
                <p:cNvPr id="27" name="椭圆 2"/>
                <p:cNvSpPr/>
                <p:nvPr/>
              </p:nvSpPr>
              <p:spPr>
                <a:xfrm>
                  <a:off x="2912443" y="1184405"/>
                  <a:ext cx="3185081" cy="2613118"/>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gradFill flip="none" rotWithShape="1">
                  <a:gsLst>
                    <a:gs pos="100000">
                      <a:srgbClr val="37221C"/>
                    </a:gs>
                    <a:gs pos="0">
                      <a:srgbClr val="49322B">
                        <a:shade val="30000"/>
                        <a:satMod val="115000"/>
                      </a:srgbClr>
                    </a:gs>
                    <a:gs pos="77000">
                      <a:srgbClr val="422A22"/>
                    </a:gs>
                    <a:gs pos="32000">
                      <a:srgbClr val="49322B">
                        <a:shade val="67500"/>
                        <a:satMod val="115000"/>
                      </a:srgbClr>
                    </a:gs>
                    <a:gs pos="92000">
                      <a:srgbClr val="644136"/>
                    </a:gs>
                    <a:gs pos="14000">
                      <a:srgbClr val="694439"/>
                    </a:gs>
                  </a:gsLst>
                  <a:lin ang="0" scaled="1"/>
                  <a:tileRect/>
                </a:gradFill>
                <a:ln w="25400"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grpSp>
          <p:grpSp>
            <p:nvGrpSpPr>
              <p:cNvPr id="16" name="组合 15"/>
              <p:cNvGrpSpPr/>
              <p:nvPr/>
            </p:nvGrpSpPr>
            <p:grpSpPr>
              <a:xfrm rot="16200000">
                <a:off x="314565" y="2069813"/>
                <a:ext cx="3504000" cy="2765992"/>
                <a:chOff x="2699792" y="979202"/>
                <a:chExt cx="3600400" cy="2842090"/>
              </a:xfrm>
              <a:effectLst>
                <a:outerShdw blurRad="215900" dist="114300" dir="2700000" algn="tl" rotWithShape="0">
                  <a:prstClr val="black">
                    <a:alpha val="47000"/>
                  </a:prstClr>
                </a:outerShdw>
              </a:effectLst>
            </p:grpSpPr>
            <p:sp>
              <p:nvSpPr>
                <p:cNvPr id="24" name="椭圆 2"/>
                <p:cNvSpPr/>
                <p:nvPr/>
              </p:nvSpPr>
              <p:spPr>
                <a:xfrm>
                  <a:off x="2699792" y="979202"/>
                  <a:ext cx="3600400" cy="2842090"/>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gradFill flip="none" rotWithShape="1">
                  <a:gsLst>
                    <a:gs pos="43000">
                      <a:srgbClr val="F79646">
                        <a:lumMod val="75000"/>
                      </a:srgbClr>
                    </a:gs>
                    <a:gs pos="84000">
                      <a:srgbClr val="FFC000"/>
                    </a:gs>
                    <a:gs pos="93000">
                      <a:srgbClr val="FFC000"/>
                    </a:gs>
                  </a:gsLst>
                  <a:path path="rect">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sp>
              <p:nvSpPr>
                <p:cNvPr id="25" name="椭圆 2"/>
                <p:cNvSpPr/>
                <p:nvPr/>
              </p:nvSpPr>
              <p:spPr>
                <a:xfrm>
                  <a:off x="2912443" y="1184405"/>
                  <a:ext cx="3185081" cy="2613118"/>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gradFill flip="none" rotWithShape="1">
                  <a:gsLst>
                    <a:gs pos="100000">
                      <a:srgbClr val="37221C"/>
                    </a:gs>
                    <a:gs pos="0">
                      <a:srgbClr val="49322B">
                        <a:shade val="30000"/>
                        <a:satMod val="115000"/>
                      </a:srgbClr>
                    </a:gs>
                    <a:gs pos="77000">
                      <a:srgbClr val="422A22"/>
                    </a:gs>
                    <a:gs pos="32000">
                      <a:srgbClr val="49322B">
                        <a:shade val="67500"/>
                        <a:satMod val="115000"/>
                      </a:srgbClr>
                    </a:gs>
                    <a:gs pos="92000">
                      <a:srgbClr val="644136"/>
                    </a:gs>
                    <a:gs pos="14000">
                      <a:srgbClr val="694439"/>
                    </a:gs>
                  </a:gsLst>
                  <a:lin ang="0" scaled="1"/>
                  <a:tileRect/>
                </a:gradFill>
                <a:ln w="25400"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grpSp>
          <p:grpSp>
            <p:nvGrpSpPr>
              <p:cNvPr id="17" name="组合 16"/>
              <p:cNvGrpSpPr/>
              <p:nvPr/>
            </p:nvGrpSpPr>
            <p:grpSpPr>
              <a:xfrm>
                <a:off x="2879812" y="980728"/>
                <a:ext cx="3096344" cy="2444197"/>
                <a:chOff x="2699792" y="979202"/>
                <a:chExt cx="3600400" cy="2842090"/>
              </a:xfrm>
            </p:grpSpPr>
            <p:sp>
              <p:nvSpPr>
                <p:cNvPr id="22" name="椭圆 2"/>
                <p:cNvSpPr/>
                <p:nvPr/>
              </p:nvSpPr>
              <p:spPr>
                <a:xfrm>
                  <a:off x="2699792" y="979202"/>
                  <a:ext cx="3600400" cy="2842090"/>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gradFill flip="none" rotWithShape="1">
                  <a:gsLst>
                    <a:gs pos="43000">
                      <a:srgbClr val="00B0F0">
                        <a:shade val="30000"/>
                        <a:satMod val="115000"/>
                      </a:srgbClr>
                    </a:gs>
                    <a:gs pos="84000">
                      <a:srgbClr val="00B0F0">
                        <a:shade val="67500"/>
                        <a:satMod val="115000"/>
                      </a:srgbClr>
                    </a:gs>
                    <a:gs pos="93000">
                      <a:srgbClr val="00B0F0">
                        <a:shade val="100000"/>
                        <a:satMod val="115000"/>
                      </a:srgbClr>
                    </a:gs>
                  </a:gsLst>
                  <a:path path="rect">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sp>
              <p:nvSpPr>
                <p:cNvPr id="23" name="椭圆 2"/>
                <p:cNvSpPr/>
                <p:nvPr/>
              </p:nvSpPr>
              <p:spPr>
                <a:xfrm>
                  <a:off x="2915816" y="1221900"/>
                  <a:ext cx="3168352" cy="2599392"/>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gradFill flip="none" rotWithShape="1">
                  <a:gsLst>
                    <a:gs pos="100000">
                      <a:srgbClr val="37221C"/>
                    </a:gs>
                    <a:gs pos="0">
                      <a:srgbClr val="49322B">
                        <a:shade val="30000"/>
                        <a:satMod val="115000"/>
                      </a:srgbClr>
                    </a:gs>
                    <a:gs pos="77000">
                      <a:srgbClr val="422A22"/>
                    </a:gs>
                    <a:gs pos="32000">
                      <a:srgbClr val="49322B">
                        <a:shade val="67500"/>
                        <a:satMod val="115000"/>
                      </a:srgbClr>
                    </a:gs>
                    <a:gs pos="92000">
                      <a:srgbClr val="644136"/>
                    </a:gs>
                    <a:gs pos="14000">
                      <a:srgbClr val="694439"/>
                    </a:gs>
                  </a:gsLst>
                  <a:lin ang="0" scaled="1"/>
                  <a:tileRect/>
                </a:gradFill>
                <a:ln w="25400" cap="flat" cmpd="sng" algn="ctr">
                  <a:noFill/>
                  <a:prstDash val="solid"/>
                </a:ln>
                <a:effectLst>
                  <a:outerShdw blurRad="50800" dist="38100" dir="16200000"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grpSp>
          <p:grpSp>
            <p:nvGrpSpPr>
              <p:cNvPr id="18" name="组合 17"/>
              <p:cNvGrpSpPr/>
              <p:nvPr/>
            </p:nvGrpSpPr>
            <p:grpSpPr>
              <a:xfrm flipV="1">
                <a:off x="2879812" y="3415748"/>
                <a:ext cx="3096344" cy="2444197"/>
                <a:chOff x="2699792" y="979202"/>
                <a:chExt cx="3600400" cy="2842090"/>
              </a:xfrm>
            </p:grpSpPr>
            <p:sp>
              <p:nvSpPr>
                <p:cNvPr id="20" name="椭圆 2"/>
                <p:cNvSpPr/>
                <p:nvPr/>
              </p:nvSpPr>
              <p:spPr>
                <a:xfrm>
                  <a:off x="2699792" y="979202"/>
                  <a:ext cx="3600400" cy="2842090"/>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gradFill flip="none" rotWithShape="1">
                  <a:gsLst>
                    <a:gs pos="43000">
                      <a:srgbClr val="00B0F0">
                        <a:shade val="30000"/>
                        <a:satMod val="115000"/>
                      </a:srgbClr>
                    </a:gs>
                    <a:gs pos="84000">
                      <a:srgbClr val="00B0F0">
                        <a:shade val="67500"/>
                        <a:satMod val="115000"/>
                      </a:srgbClr>
                    </a:gs>
                    <a:gs pos="93000">
                      <a:srgbClr val="00B0F0">
                        <a:shade val="100000"/>
                        <a:satMod val="115000"/>
                      </a:srgbClr>
                    </a:gs>
                  </a:gsLst>
                  <a:path path="rect">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sp>
              <p:nvSpPr>
                <p:cNvPr id="21" name="椭圆 2"/>
                <p:cNvSpPr/>
                <p:nvPr/>
              </p:nvSpPr>
              <p:spPr>
                <a:xfrm>
                  <a:off x="2915816" y="1221900"/>
                  <a:ext cx="3168352" cy="2599392"/>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gradFill flip="none" rotWithShape="1">
                  <a:gsLst>
                    <a:gs pos="100000">
                      <a:srgbClr val="37221C"/>
                    </a:gs>
                    <a:gs pos="0">
                      <a:srgbClr val="49322B">
                        <a:shade val="30000"/>
                        <a:satMod val="115000"/>
                      </a:srgbClr>
                    </a:gs>
                    <a:gs pos="77000">
                      <a:srgbClr val="422A22"/>
                    </a:gs>
                    <a:gs pos="32000">
                      <a:srgbClr val="49322B">
                        <a:shade val="67500"/>
                        <a:satMod val="115000"/>
                      </a:srgbClr>
                    </a:gs>
                    <a:gs pos="92000">
                      <a:srgbClr val="644136"/>
                    </a:gs>
                    <a:gs pos="14000">
                      <a:srgbClr val="694439"/>
                    </a:gs>
                  </a:gsLst>
                  <a:lin ang="0" scaled="1"/>
                  <a:tileRect/>
                </a:gra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ysClr val="window" lastClr="FFFFFF"/>
                    </a:solidFill>
                    <a:latin typeface="Calibri"/>
                  </a:endParaRPr>
                </a:p>
              </p:txBody>
            </p:sp>
          </p:grpSp>
          <p:pic>
            <p:nvPicPr>
              <p:cNvPr id="19" name="Picture 3"/>
              <p:cNvPicPr>
                <a:picLocks noChangeAspect="1" noChangeArrowheads="1"/>
              </p:cNvPicPr>
              <p:nvPr/>
            </p:nvPicPr>
            <p:blipFill rotWithShape="1">
              <a:blip r:embed="rId2" cstate="print">
                <a:duotone>
                  <a:prstClr val="black"/>
                  <a:srgbClr val="C0504D">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rot="10800000" flipH="1">
                <a:off x="971601" y="3418658"/>
                <a:ext cx="7200799" cy="1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42"/>
            <p:cNvSpPr txBox="1"/>
            <p:nvPr/>
          </p:nvSpPr>
          <p:spPr>
            <a:xfrm>
              <a:off x="1319918" y="3397816"/>
              <a:ext cx="1922252" cy="1594285"/>
            </a:xfrm>
            <a:prstGeom prst="rect">
              <a:avLst/>
            </a:prstGeom>
            <a:noFill/>
          </p:spPr>
          <p:txBody>
            <a:bodyPr wrap="square" rtlCol="0">
              <a:spAutoFit/>
            </a:bodyPr>
            <a:lstStyle/>
            <a:p>
              <a:pPr algn="ctr">
                <a:lnSpc>
                  <a:spcPts val="2600"/>
                </a:lnSpc>
                <a:defRPr/>
              </a:pPr>
              <a:r>
                <a:rPr lang="zh-CN" altLang="en-US">
                  <a:solidFill>
                    <a:schemeClr val="bg1"/>
                  </a:solidFill>
                </a:rPr>
                <a:t>国</a:t>
              </a:r>
              <a:r>
                <a:rPr lang="zh-CN" altLang="en-US" smtClean="0">
                  <a:solidFill>
                    <a:schemeClr val="bg1"/>
                  </a:solidFill>
                </a:rPr>
                <a:t>际接</a:t>
              </a:r>
              <a:r>
                <a:rPr lang="zh-CN" altLang="en-US">
                  <a:solidFill>
                    <a:schemeClr val="bg1"/>
                  </a:solidFill>
                </a:rPr>
                <a:t>轨</a:t>
              </a:r>
              <a:r>
                <a:rPr lang="zh-CN" altLang="en-US" smtClean="0">
                  <a:solidFill>
                    <a:schemeClr val="bg1"/>
                  </a:solidFill>
                </a:rPr>
                <a:t>的课</a:t>
              </a:r>
              <a:r>
                <a:rPr lang="zh-CN" altLang="en-US">
                  <a:solidFill>
                    <a:schemeClr val="bg1"/>
                  </a:solidFill>
                </a:rPr>
                <a:t>程标</a:t>
              </a:r>
              <a:r>
                <a:rPr lang="zh-CN" altLang="en-US" smtClean="0">
                  <a:solidFill>
                    <a:schemeClr val="bg1"/>
                  </a:solidFill>
                </a:rPr>
                <a:t>准及考核</a:t>
              </a:r>
              <a:endParaRPr lang="en-US" altLang="zh-CN" kern="0"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8" name="TextBox 43"/>
            <p:cNvSpPr txBox="1"/>
            <p:nvPr/>
          </p:nvSpPr>
          <p:spPr>
            <a:xfrm>
              <a:off x="5920233" y="3644027"/>
              <a:ext cx="1989720" cy="1107766"/>
            </a:xfrm>
            <a:prstGeom prst="rect">
              <a:avLst/>
            </a:prstGeom>
            <a:noFill/>
          </p:spPr>
          <p:txBody>
            <a:bodyPr wrap="square" rtlCol="0">
              <a:spAutoFit/>
            </a:bodyPr>
            <a:lstStyle/>
            <a:p>
              <a:pPr algn="ctr">
                <a:lnSpc>
                  <a:spcPts val="2600"/>
                </a:lnSpc>
                <a:defRPr/>
              </a:pPr>
              <a:r>
                <a:rPr lang="zh-CN" altLang="en-US" smtClean="0">
                  <a:solidFill>
                    <a:schemeClr val="bg1"/>
                  </a:solidFill>
                  <a:latin typeface="黑体" panose="02010609060101010101" pitchFamily="49" charset="-122"/>
                  <a:ea typeface="黑体" panose="02010609060101010101" pitchFamily="49" charset="-122"/>
                </a:rPr>
                <a:t>丰富的自学自测资源</a:t>
              </a:r>
              <a:endParaRPr lang="en-US" altLang="zh-CN" kern="0"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9" name="TextBox 44"/>
            <p:cNvSpPr txBox="1"/>
            <p:nvPr/>
          </p:nvSpPr>
          <p:spPr>
            <a:xfrm>
              <a:off x="3533160" y="2667407"/>
              <a:ext cx="2072535" cy="1107766"/>
            </a:xfrm>
            <a:prstGeom prst="rect">
              <a:avLst/>
            </a:prstGeom>
            <a:noFill/>
          </p:spPr>
          <p:txBody>
            <a:bodyPr wrap="square" rtlCol="0">
              <a:spAutoFit/>
            </a:bodyPr>
            <a:lstStyle/>
            <a:p>
              <a:pPr algn="ctr">
                <a:lnSpc>
                  <a:spcPts val="2600"/>
                </a:lnSpc>
                <a:defRPr/>
              </a:pPr>
              <a:r>
                <a:rPr lang="zh-CN" altLang="en-US" smtClean="0">
                  <a:solidFill>
                    <a:schemeClr val="bg1"/>
                  </a:solidFill>
                  <a:latin typeface="黑体" panose="02010609060101010101" pitchFamily="49" charset="-122"/>
                  <a:ea typeface="黑体" panose="02010609060101010101" pitchFamily="49" charset="-122"/>
                </a:rPr>
                <a:t>全英文的课程网站</a:t>
              </a:r>
              <a:endParaRPr lang="en-US" altLang="zh-CN" kern="0"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10" name="TextBox 45"/>
            <p:cNvSpPr txBox="1"/>
            <p:nvPr/>
          </p:nvSpPr>
          <p:spPr>
            <a:xfrm>
              <a:off x="3422213" y="4713097"/>
              <a:ext cx="2387073" cy="1107766"/>
            </a:xfrm>
            <a:prstGeom prst="rect">
              <a:avLst/>
            </a:prstGeom>
            <a:noFill/>
          </p:spPr>
          <p:txBody>
            <a:bodyPr wrap="square" rtlCol="0">
              <a:spAutoFit/>
            </a:bodyPr>
            <a:lstStyle/>
            <a:p>
              <a:pPr algn="ctr">
                <a:lnSpc>
                  <a:spcPts val="2600"/>
                </a:lnSpc>
                <a:defRPr/>
              </a:pPr>
              <a:r>
                <a:rPr lang="zh-CN" altLang="en-US" smtClean="0">
                  <a:solidFill>
                    <a:schemeClr val="bg1"/>
                  </a:solidFill>
                  <a:latin typeface="黑体" panose="02010609060101010101" pitchFamily="49" charset="-122"/>
                  <a:ea typeface="黑体" panose="02010609060101010101" pitchFamily="49" charset="-122"/>
                </a:rPr>
                <a:t>丰富的教学资源</a:t>
              </a:r>
              <a:endParaRPr lang="en-US" altLang="zh-CN" kern="0" dirty="0">
                <a:solidFill>
                  <a:schemeClr val="bg1"/>
                </a:solidFill>
                <a:latin typeface="黑体" panose="02010609060101010101" pitchFamily="49" charset="-122"/>
                <a:ea typeface="黑体" panose="02010609060101010101" pitchFamily="49" charset="-122"/>
                <a:cs typeface="Arial" pitchFamily="34" charset="0"/>
              </a:endParaRPr>
            </a:p>
          </p:txBody>
        </p:sp>
        <p:sp>
          <p:nvSpPr>
            <p:cNvPr id="11" name="TextBox 46"/>
            <p:cNvSpPr txBox="1"/>
            <p:nvPr/>
          </p:nvSpPr>
          <p:spPr>
            <a:xfrm>
              <a:off x="2051592" y="2573033"/>
              <a:ext cx="672111" cy="855712"/>
            </a:xfrm>
            <a:prstGeom prst="rect">
              <a:avLst/>
            </a:prstGeom>
            <a:noFill/>
          </p:spPr>
          <p:txBody>
            <a:bodyPr wrap="square" rtlCol="0">
              <a:spAutoFit/>
            </a:bodyPr>
            <a:lstStyle/>
            <a:p>
              <a:pPr algn="ctr">
                <a:lnSpc>
                  <a:spcPct val="130000"/>
                </a:lnSpc>
                <a:defRPr/>
              </a:pPr>
              <a:r>
                <a:rPr lang="en-US" altLang="zh-CN" sz="2800" b="1" kern="0" dirty="0" smtClean="0">
                  <a:solidFill>
                    <a:srgbClr val="FFFF00"/>
                  </a:solidFill>
                  <a:latin typeface="Agency FB" pitchFamily="34" charset="0"/>
                  <a:ea typeface="微软雅黑" pitchFamily="34" charset="-122"/>
                  <a:cs typeface="Calibri" pitchFamily="34" charset="0"/>
                </a:rPr>
                <a:t>1</a:t>
              </a:r>
              <a:endParaRPr lang="en-US" altLang="zh-CN" sz="2800" b="1" kern="0" dirty="0">
                <a:solidFill>
                  <a:srgbClr val="FFFF00"/>
                </a:solidFill>
                <a:latin typeface="Agency FB" pitchFamily="34" charset="0"/>
                <a:ea typeface="微软雅黑" pitchFamily="34" charset="-122"/>
                <a:cs typeface="Calibri" pitchFamily="34" charset="0"/>
              </a:endParaRPr>
            </a:p>
          </p:txBody>
        </p:sp>
        <p:sp>
          <p:nvSpPr>
            <p:cNvPr id="12" name="TextBox 47"/>
            <p:cNvSpPr txBox="1"/>
            <p:nvPr/>
          </p:nvSpPr>
          <p:spPr>
            <a:xfrm>
              <a:off x="4165539" y="1781339"/>
              <a:ext cx="672111" cy="855712"/>
            </a:xfrm>
            <a:prstGeom prst="rect">
              <a:avLst/>
            </a:prstGeom>
            <a:noFill/>
          </p:spPr>
          <p:txBody>
            <a:bodyPr wrap="square" rtlCol="0">
              <a:spAutoFit/>
            </a:bodyPr>
            <a:lstStyle/>
            <a:p>
              <a:pPr algn="ctr">
                <a:lnSpc>
                  <a:spcPct val="130000"/>
                </a:lnSpc>
                <a:defRPr/>
              </a:pPr>
              <a:r>
                <a:rPr lang="en-US" altLang="zh-CN" sz="2800" b="1" kern="0" dirty="0" smtClean="0">
                  <a:solidFill>
                    <a:srgbClr val="FFFF00"/>
                  </a:solidFill>
                  <a:latin typeface="Agency FB" pitchFamily="34" charset="0"/>
                  <a:ea typeface="微软雅黑" pitchFamily="34" charset="-122"/>
                  <a:cs typeface="Calibri" pitchFamily="34" charset="0"/>
                </a:rPr>
                <a:t>2</a:t>
              </a:r>
              <a:endParaRPr lang="en-US" altLang="zh-CN" sz="2800" b="1" kern="0" dirty="0">
                <a:solidFill>
                  <a:srgbClr val="FFFF00"/>
                </a:solidFill>
                <a:latin typeface="Agency FB" pitchFamily="34" charset="0"/>
                <a:ea typeface="微软雅黑" pitchFamily="34" charset="-122"/>
                <a:cs typeface="Calibri" pitchFamily="34" charset="0"/>
              </a:endParaRPr>
            </a:p>
          </p:txBody>
        </p:sp>
        <p:sp>
          <p:nvSpPr>
            <p:cNvPr id="13" name="TextBox 48"/>
            <p:cNvSpPr txBox="1"/>
            <p:nvPr/>
          </p:nvSpPr>
          <p:spPr>
            <a:xfrm>
              <a:off x="4165539" y="3990594"/>
              <a:ext cx="672111" cy="855712"/>
            </a:xfrm>
            <a:prstGeom prst="rect">
              <a:avLst/>
            </a:prstGeom>
            <a:noFill/>
          </p:spPr>
          <p:txBody>
            <a:bodyPr wrap="square" rtlCol="0">
              <a:spAutoFit/>
            </a:bodyPr>
            <a:lstStyle/>
            <a:p>
              <a:pPr algn="ctr">
                <a:lnSpc>
                  <a:spcPct val="130000"/>
                </a:lnSpc>
                <a:defRPr/>
              </a:pPr>
              <a:r>
                <a:rPr lang="en-US" altLang="zh-CN" sz="2800" b="1" kern="0" dirty="0" smtClean="0">
                  <a:solidFill>
                    <a:srgbClr val="FFFF00"/>
                  </a:solidFill>
                  <a:latin typeface="Agency FB" pitchFamily="34" charset="0"/>
                  <a:ea typeface="微软雅黑" pitchFamily="34" charset="-122"/>
                  <a:cs typeface="Calibri" pitchFamily="34" charset="0"/>
                </a:rPr>
                <a:t>3</a:t>
              </a:r>
              <a:endParaRPr lang="en-US" altLang="zh-CN" sz="2800" b="1" kern="0" dirty="0">
                <a:solidFill>
                  <a:srgbClr val="FFFF00"/>
                </a:solidFill>
                <a:latin typeface="Agency FB" pitchFamily="34" charset="0"/>
                <a:ea typeface="微软雅黑" pitchFamily="34" charset="-122"/>
                <a:cs typeface="Calibri" pitchFamily="34" charset="0"/>
              </a:endParaRPr>
            </a:p>
          </p:txBody>
        </p:sp>
        <p:sp>
          <p:nvSpPr>
            <p:cNvPr id="14" name="TextBox 49"/>
            <p:cNvSpPr txBox="1"/>
            <p:nvPr/>
          </p:nvSpPr>
          <p:spPr>
            <a:xfrm>
              <a:off x="6394078" y="2534357"/>
              <a:ext cx="672111" cy="855712"/>
            </a:xfrm>
            <a:prstGeom prst="rect">
              <a:avLst/>
            </a:prstGeom>
            <a:noFill/>
          </p:spPr>
          <p:txBody>
            <a:bodyPr wrap="square" rtlCol="0">
              <a:spAutoFit/>
            </a:bodyPr>
            <a:lstStyle/>
            <a:p>
              <a:pPr algn="ctr">
                <a:lnSpc>
                  <a:spcPct val="130000"/>
                </a:lnSpc>
                <a:defRPr/>
              </a:pPr>
              <a:r>
                <a:rPr lang="en-US" altLang="zh-CN" sz="2800" b="1" kern="0" dirty="0" smtClean="0">
                  <a:solidFill>
                    <a:srgbClr val="FFFF00"/>
                  </a:solidFill>
                  <a:latin typeface="Agency FB" pitchFamily="34" charset="0"/>
                  <a:ea typeface="微软雅黑" pitchFamily="34" charset="-122"/>
                  <a:cs typeface="Calibri" pitchFamily="34" charset="0"/>
                </a:rPr>
                <a:t>4</a:t>
              </a:r>
              <a:endParaRPr lang="en-US" altLang="zh-CN" sz="2800" b="1" kern="0" dirty="0">
                <a:solidFill>
                  <a:srgbClr val="FFFF00"/>
                </a:solidFill>
                <a:latin typeface="Agency FB" pitchFamily="34" charset="0"/>
                <a:ea typeface="微软雅黑" pitchFamily="34" charset="-122"/>
                <a:cs typeface="Calibri" pitchFamily="34" charset="0"/>
              </a:endParaRPr>
            </a:p>
          </p:txBody>
        </p:sp>
      </p:gr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561" y="1690466"/>
            <a:ext cx="1669571" cy="2467877"/>
          </a:xfrm>
          <a:prstGeom prst="rect">
            <a:avLst/>
          </a:prstGeom>
          <a:ln>
            <a:solidFill>
              <a:srgbClr val="46739C"/>
            </a:solidFill>
          </a:ln>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561" y="4256933"/>
            <a:ext cx="1683958" cy="2249392"/>
          </a:xfrm>
          <a:prstGeom prst="rect">
            <a:avLst/>
          </a:prstGeom>
          <a:ln>
            <a:solidFill>
              <a:srgbClr val="46739C"/>
            </a:solidFill>
          </a:ln>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5863" y="1702466"/>
            <a:ext cx="1842636" cy="2812825"/>
          </a:xfrm>
          <a:prstGeom prst="rect">
            <a:avLst/>
          </a:prstGeom>
          <a:ln>
            <a:solidFill>
              <a:srgbClr val="46739C"/>
            </a:solidFill>
          </a:ln>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974" y="4633852"/>
            <a:ext cx="2618893" cy="1971842"/>
          </a:xfrm>
          <a:prstGeom prst="rect">
            <a:avLst/>
          </a:prstGeom>
          <a:ln>
            <a:solidFill>
              <a:srgbClr val="46739C"/>
            </a:solidFill>
          </a:ln>
        </p:spPr>
      </p:pic>
    </p:spTree>
    <p:extLst>
      <p:ext uri="{BB962C8B-B14F-4D97-AF65-F5344CB8AC3E}">
        <p14:creationId xmlns:p14="http://schemas.microsoft.com/office/powerpoint/2010/main" val="1854433636"/>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721894" y="1556792"/>
            <a:ext cx="3865857" cy="0"/>
          </a:xfrm>
          <a:prstGeom prst="line">
            <a:avLst/>
          </a:prstGeom>
          <a:solidFill>
            <a:srgbClr val="7F7F7F">
              <a:alpha val="69804"/>
            </a:srgbClr>
          </a:solidFill>
          <a:ln w="19050">
            <a:solidFill>
              <a:srgbClr val="FF8C00"/>
            </a:solidFill>
          </a:ln>
        </p:spPr>
      </p:cxnSp>
      <p:cxnSp>
        <p:nvCxnSpPr>
          <p:cNvPr id="3" name="直接连接符 2"/>
          <p:cNvCxnSpPr/>
          <p:nvPr/>
        </p:nvCxnSpPr>
        <p:spPr>
          <a:xfrm>
            <a:off x="11587751" y="1556792"/>
            <a:ext cx="0" cy="4320480"/>
          </a:xfrm>
          <a:prstGeom prst="line">
            <a:avLst/>
          </a:prstGeom>
          <a:solidFill>
            <a:srgbClr val="7F7F7F">
              <a:alpha val="69804"/>
            </a:srgbClr>
          </a:solidFill>
          <a:ln w="19050">
            <a:solidFill>
              <a:srgbClr val="FF8C00"/>
            </a:solidFill>
          </a:ln>
        </p:spPr>
      </p:cxnSp>
      <p:sp>
        <p:nvSpPr>
          <p:cNvPr id="4" name="矩形 2"/>
          <p:cNvSpPr>
            <a:spLocks noChangeArrowheads="1"/>
          </p:cNvSpPr>
          <p:nvPr/>
        </p:nvSpPr>
        <p:spPr bwMode="auto">
          <a:xfrm>
            <a:off x="5498328" y="2053700"/>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smtClean="0">
                <a:solidFill>
                  <a:srgbClr val="FF8C00"/>
                </a:solidFill>
                <a:latin typeface="微软雅黑" pitchFamily="34" charset="-122"/>
                <a:ea typeface="微软雅黑" pitchFamily="34" charset="-122"/>
              </a:rPr>
              <a:t>课堂引领</a:t>
            </a:r>
            <a:endParaRPr lang="en-US" altLang="zh-CN" sz="2800" b="1" dirty="0" smtClean="0">
              <a:solidFill>
                <a:srgbClr val="FF8C00"/>
              </a:solidFill>
              <a:latin typeface="微软雅黑" pitchFamily="34" charset="-122"/>
              <a:ea typeface="微软雅黑" pitchFamily="34" charset="-122"/>
            </a:endParaRPr>
          </a:p>
          <a:p>
            <a:r>
              <a:rPr lang="zh-CN" altLang="en-US" sz="2800" b="1" dirty="0" smtClean="0">
                <a:solidFill>
                  <a:srgbClr val="FF8C00"/>
                </a:solidFill>
                <a:latin typeface="微软雅黑" pitchFamily="34" charset="-122"/>
                <a:ea typeface="微软雅黑" pitchFamily="34" charset="-122"/>
              </a:rPr>
              <a:t>全面育人</a:t>
            </a:r>
            <a:endParaRPr lang="zh-CN" altLang="en-US" sz="2800" dirty="0">
              <a:solidFill>
                <a:srgbClr val="BFBFBF"/>
              </a:solidFill>
              <a:latin typeface="微软雅黑" pitchFamily="34" charset="-122"/>
              <a:ea typeface="微软雅黑" pitchFamily="34" charset="-122"/>
            </a:endParaRPr>
          </a:p>
        </p:txBody>
      </p:sp>
      <p:grpSp>
        <p:nvGrpSpPr>
          <p:cNvPr id="6" name="组合 5"/>
          <p:cNvGrpSpPr/>
          <p:nvPr/>
        </p:nvGrpSpPr>
        <p:grpSpPr>
          <a:xfrm>
            <a:off x="2682118" y="4089498"/>
            <a:ext cx="7698512" cy="2421525"/>
            <a:chOff x="1487488" y="3104887"/>
            <a:chExt cx="9042892" cy="2844393"/>
          </a:xfrm>
        </p:grpSpPr>
        <p:sp>
          <p:nvSpPr>
            <p:cNvPr id="7" name="Oval 65"/>
            <p:cNvSpPr>
              <a:spLocks noChangeArrowheads="1"/>
            </p:cNvSpPr>
            <p:nvPr/>
          </p:nvSpPr>
          <p:spPr bwMode="auto">
            <a:xfrm rot="10800000" flipV="1">
              <a:off x="1487488" y="5487215"/>
              <a:ext cx="3133854" cy="46206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94558">
              <a:off x="3283204" y="3130678"/>
              <a:ext cx="1407440" cy="1355858"/>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949" y="3368431"/>
              <a:ext cx="2583962" cy="2349816"/>
            </a:xfrm>
            <a:prstGeom prst="rect">
              <a:avLst/>
            </a:prstGeom>
            <a:effectLst>
              <a:outerShdw blurRad="63500" sx="102000" sy="102000" algn="ctr" rotWithShape="0">
                <a:prstClr val="black">
                  <a:alpha val="40000"/>
                </a:prstClr>
              </a:outerShdw>
            </a:effectLst>
          </p:spPr>
        </p:pic>
        <p:sp>
          <p:nvSpPr>
            <p:cNvPr id="10" name="TextBox 26"/>
            <p:cNvSpPr txBox="1"/>
            <p:nvPr/>
          </p:nvSpPr>
          <p:spPr>
            <a:xfrm>
              <a:off x="2042844" y="3993760"/>
              <a:ext cx="1939403" cy="1084570"/>
            </a:xfrm>
            <a:prstGeom prst="rect">
              <a:avLst/>
            </a:prstGeom>
            <a:noFill/>
          </p:spPr>
          <p:txBody>
            <a:bodyPr wrap="square" rtlCol="0">
              <a:spAutoFit/>
            </a:bodyPr>
            <a:lstStyle/>
            <a:p>
              <a:r>
                <a:rPr lang="zh-CN" altLang="en-US" b="1"/>
                <a:t>分享型课</a:t>
              </a:r>
              <a:r>
                <a:rPr lang="zh-CN" altLang="en-US" b="1" smtClean="0"/>
                <a:t>堂</a:t>
              </a:r>
              <a:r>
                <a:rPr lang="en-US" altLang="zh-CN" b="1" smtClean="0"/>
                <a:t>--</a:t>
              </a:r>
              <a:r>
                <a:rPr lang="zh-CN" altLang="en-US" b="1"/>
                <a:t>师生分</a:t>
              </a:r>
              <a:r>
                <a:rPr lang="zh-CN" altLang="en-US" b="1" smtClean="0"/>
                <a:t>享成长、教</a:t>
              </a:r>
              <a:r>
                <a:rPr lang="zh-CN" altLang="en-US" b="1"/>
                <a:t>育经历</a:t>
              </a:r>
              <a:endParaRPr lang="en-US" altLang="zh-CN" b="1"/>
            </a:p>
          </p:txBody>
        </p:sp>
        <p:sp>
          <p:nvSpPr>
            <p:cNvPr id="11" name="TextBox 27"/>
            <p:cNvSpPr txBox="1"/>
            <p:nvPr/>
          </p:nvSpPr>
          <p:spPr>
            <a:xfrm>
              <a:off x="3761628" y="3450066"/>
              <a:ext cx="874138" cy="503295"/>
            </a:xfrm>
            <a:prstGeom prst="rect">
              <a:avLst/>
            </a:prstGeom>
            <a:noFill/>
          </p:spPr>
          <p:txBody>
            <a:bodyPr wrap="square" rtlCol="0">
              <a:spAutoFit/>
            </a:bodyPr>
            <a:lstStyle/>
            <a:p>
              <a:pPr algn="ctr">
                <a:lnSpc>
                  <a:spcPct val="80000"/>
                </a:lnSpc>
                <a:defRPr/>
              </a:pPr>
              <a:r>
                <a:rPr lang="en-US" altLang="zh-CN" sz="2400" b="1" kern="0" dirty="0">
                  <a:solidFill>
                    <a:srgbClr val="F79646">
                      <a:lumMod val="75000"/>
                    </a:srgbClr>
                  </a:solidFill>
                  <a:latin typeface="Arial Black" pitchFamily="34" charset="0"/>
                  <a:ea typeface="Gungsuh" pitchFamily="18" charset="-127"/>
                </a:rPr>
                <a:t>01</a:t>
              </a:r>
              <a:endParaRPr lang="zh-CN" altLang="en-US" sz="2400" b="1" kern="0" dirty="0">
                <a:solidFill>
                  <a:srgbClr val="F79646">
                    <a:lumMod val="75000"/>
                  </a:srgbClr>
                </a:solidFill>
                <a:latin typeface="Arial Black" pitchFamily="34" charset="0"/>
                <a:ea typeface="Gungsuh" pitchFamily="18" charset="-127"/>
              </a:endParaRPr>
            </a:p>
          </p:txBody>
        </p:sp>
        <p:sp>
          <p:nvSpPr>
            <p:cNvPr id="12" name="Oval 65"/>
            <p:cNvSpPr>
              <a:spLocks noChangeArrowheads="1"/>
            </p:cNvSpPr>
            <p:nvPr/>
          </p:nvSpPr>
          <p:spPr bwMode="auto">
            <a:xfrm rot="10800000" flipV="1">
              <a:off x="4420252" y="5487215"/>
              <a:ext cx="3133854" cy="46206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94558">
              <a:off x="6215968" y="3130678"/>
              <a:ext cx="1407440" cy="1355858"/>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712" y="3368431"/>
              <a:ext cx="2583962" cy="2349816"/>
            </a:xfrm>
            <a:prstGeom prst="rect">
              <a:avLst/>
            </a:prstGeom>
            <a:effectLst>
              <a:outerShdw blurRad="63500" sx="102000" sy="102000" algn="ctr" rotWithShape="0">
                <a:prstClr val="black">
                  <a:alpha val="40000"/>
                </a:prstClr>
              </a:outerShdw>
            </a:effectLst>
          </p:spPr>
        </p:pic>
        <p:sp>
          <p:nvSpPr>
            <p:cNvPr id="15" name="TextBox 32"/>
            <p:cNvSpPr txBox="1"/>
            <p:nvPr/>
          </p:nvSpPr>
          <p:spPr>
            <a:xfrm>
              <a:off x="5018257" y="3993760"/>
              <a:ext cx="1939403" cy="1409941"/>
            </a:xfrm>
            <a:prstGeom prst="rect">
              <a:avLst/>
            </a:prstGeom>
            <a:noFill/>
          </p:spPr>
          <p:txBody>
            <a:bodyPr wrap="square" rtlCol="0">
              <a:spAutoFit/>
            </a:bodyPr>
            <a:lstStyle/>
            <a:p>
              <a:r>
                <a:rPr lang="zh-CN" altLang="en-US" b="1"/>
                <a:t>文化传播</a:t>
              </a:r>
              <a:r>
                <a:rPr lang="zh-CN" altLang="en-US" b="1" smtClean="0"/>
                <a:t>型课堂</a:t>
              </a:r>
              <a:r>
                <a:rPr lang="en-US" altLang="zh-CN" b="1" smtClean="0"/>
                <a:t>--</a:t>
              </a:r>
              <a:r>
                <a:rPr lang="zh-CN" altLang="en-US" b="1"/>
                <a:t>西方文</a:t>
              </a:r>
              <a:r>
                <a:rPr lang="zh-CN" altLang="en-US" b="1" smtClean="0"/>
                <a:t>化、教育理念融</a:t>
              </a:r>
              <a:r>
                <a:rPr lang="zh-CN" altLang="en-US" b="1"/>
                <a:t>入课堂</a:t>
              </a:r>
              <a:endParaRPr lang="en-US" altLang="zh-CN" b="1"/>
            </a:p>
          </p:txBody>
        </p:sp>
        <p:sp>
          <p:nvSpPr>
            <p:cNvPr id="16" name="TextBox 33"/>
            <p:cNvSpPr txBox="1"/>
            <p:nvPr/>
          </p:nvSpPr>
          <p:spPr>
            <a:xfrm>
              <a:off x="6694392" y="3450066"/>
              <a:ext cx="874138" cy="503295"/>
            </a:xfrm>
            <a:prstGeom prst="rect">
              <a:avLst/>
            </a:prstGeom>
            <a:noFill/>
          </p:spPr>
          <p:txBody>
            <a:bodyPr wrap="square" rtlCol="0">
              <a:spAutoFit/>
            </a:bodyPr>
            <a:lstStyle/>
            <a:p>
              <a:pPr algn="ctr">
                <a:lnSpc>
                  <a:spcPct val="80000"/>
                </a:lnSpc>
                <a:defRPr/>
              </a:pPr>
              <a:r>
                <a:rPr lang="en-US" altLang="zh-CN" sz="2400" b="1" kern="0" dirty="0">
                  <a:solidFill>
                    <a:srgbClr val="F79646">
                      <a:lumMod val="75000"/>
                    </a:srgbClr>
                  </a:solidFill>
                  <a:latin typeface="Arial Black" pitchFamily="34" charset="0"/>
                  <a:ea typeface="Gungsuh" pitchFamily="18" charset="-127"/>
                </a:rPr>
                <a:t>02</a:t>
              </a:r>
              <a:endParaRPr lang="zh-CN" altLang="en-US" sz="2400" b="1" kern="0" dirty="0">
                <a:solidFill>
                  <a:srgbClr val="F79646">
                    <a:lumMod val="75000"/>
                  </a:srgbClr>
                </a:solidFill>
                <a:latin typeface="Arial Black" pitchFamily="34" charset="0"/>
                <a:ea typeface="Gungsuh" pitchFamily="18" charset="-127"/>
              </a:endParaRPr>
            </a:p>
          </p:txBody>
        </p:sp>
        <p:sp>
          <p:nvSpPr>
            <p:cNvPr id="17" name="Oval 65"/>
            <p:cNvSpPr>
              <a:spLocks noChangeArrowheads="1"/>
            </p:cNvSpPr>
            <p:nvPr/>
          </p:nvSpPr>
          <p:spPr bwMode="auto">
            <a:xfrm rot="10800000" flipV="1">
              <a:off x="7353015" y="5487215"/>
              <a:ext cx="3133854" cy="46206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94558">
              <a:off x="9148731" y="3130678"/>
              <a:ext cx="1407440" cy="1355858"/>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476" y="3368431"/>
              <a:ext cx="2583962" cy="2349816"/>
            </a:xfrm>
            <a:prstGeom prst="rect">
              <a:avLst/>
            </a:prstGeom>
            <a:effectLst>
              <a:outerShdw blurRad="63500" sx="102000" sy="102000" algn="ctr" rotWithShape="0">
                <a:prstClr val="black">
                  <a:alpha val="40000"/>
                </a:prstClr>
              </a:outerShdw>
            </a:effectLst>
          </p:spPr>
        </p:pic>
        <p:sp>
          <p:nvSpPr>
            <p:cNvPr id="20" name="TextBox 38"/>
            <p:cNvSpPr txBox="1"/>
            <p:nvPr/>
          </p:nvSpPr>
          <p:spPr>
            <a:xfrm>
              <a:off x="7951021" y="3993760"/>
              <a:ext cx="1939403" cy="1409941"/>
            </a:xfrm>
            <a:prstGeom prst="rect">
              <a:avLst/>
            </a:prstGeom>
            <a:noFill/>
          </p:spPr>
          <p:txBody>
            <a:bodyPr wrap="square" rtlCol="0">
              <a:spAutoFit/>
            </a:bodyPr>
            <a:lstStyle/>
            <a:p>
              <a:r>
                <a:rPr lang="zh-CN" altLang="en-US" b="1"/>
                <a:t>英</a:t>
              </a:r>
              <a:r>
                <a:rPr lang="zh-CN" altLang="en-US" b="1" smtClean="0"/>
                <a:t>语能力提</a:t>
              </a:r>
              <a:r>
                <a:rPr lang="zh-CN" altLang="en-US" b="1"/>
                <a:t>升型课</a:t>
              </a:r>
              <a:r>
                <a:rPr lang="zh-CN" altLang="en-US" b="1" smtClean="0"/>
                <a:t>堂</a:t>
              </a:r>
              <a:r>
                <a:rPr lang="en-US" altLang="zh-CN" b="1" smtClean="0"/>
                <a:t>—</a:t>
              </a:r>
              <a:r>
                <a:rPr lang="zh-CN" altLang="en-US" b="1" smtClean="0"/>
                <a:t>全英文学习、沟通环境</a:t>
              </a:r>
              <a:endParaRPr lang="zh-CN" altLang="en-US" b="1"/>
            </a:p>
          </p:txBody>
        </p:sp>
        <p:sp>
          <p:nvSpPr>
            <p:cNvPr id="21" name="TextBox 39"/>
            <p:cNvSpPr txBox="1"/>
            <p:nvPr/>
          </p:nvSpPr>
          <p:spPr>
            <a:xfrm>
              <a:off x="9627155" y="3450066"/>
              <a:ext cx="874138" cy="503295"/>
            </a:xfrm>
            <a:prstGeom prst="rect">
              <a:avLst/>
            </a:prstGeom>
            <a:noFill/>
          </p:spPr>
          <p:txBody>
            <a:bodyPr wrap="square" rtlCol="0">
              <a:spAutoFit/>
            </a:bodyPr>
            <a:lstStyle/>
            <a:p>
              <a:pPr algn="ctr">
                <a:lnSpc>
                  <a:spcPct val="80000"/>
                </a:lnSpc>
                <a:defRPr/>
              </a:pPr>
              <a:r>
                <a:rPr lang="en-US" altLang="zh-CN" sz="2400" b="1" kern="0" dirty="0">
                  <a:solidFill>
                    <a:srgbClr val="F79646">
                      <a:lumMod val="75000"/>
                    </a:srgbClr>
                  </a:solidFill>
                  <a:latin typeface="Arial Black" pitchFamily="34" charset="0"/>
                  <a:ea typeface="Gungsuh" pitchFamily="18" charset="-127"/>
                </a:rPr>
                <a:t>03</a:t>
              </a:r>
              <a:endParaRPr lang="zh-CN" altLang="en-US" sz="2400" b="1" kern="0" dirty="0">
                <a:solidFill>
                  <a:srgbClr val="F79646">
                    <a:lumMod val="75000"/>
                  </a:srgbClr>
                </a:solidFill>
                <a:latin typeface="Arial Black" pitchFamily="34" charset="0"/>
                <a:ea typeface="Gungsuh" pitchFamily="18" charset="-127"/>
              </a:endParaRPr>
            </a:p>
          </p:txBody>
        </p:sp>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0345" y="2097230"/>
            <a:ext cx="1666955" cy="1124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29" y="1429793"/>
            <a:ext cx="4542566" cy="2459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6065" y="2093234"/>
            <a:ext cx="2065522" cy="1128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7389885"/>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SubTitle_1"/>
          <p:cNvSpPr txBox="1">
            <a:spLocks noChangeArrowheads="1"/>
          </p:cNvSpPr>
          <p:nvPr>
            <p:custDataLst>
              <p:tags r:id="rId1"/>
            </p:custDataLst>
          </p:nvPr>
        </p:nvSpPr>
        <p:spPr bwMode="auto">
          <a:xfrm>
            <a:off x="703361" y="981655"/>
            <a:ext cx="1078567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2800" b="1" dirty="0">
                <a:solidFill>
                  <a:srgbClr val="FF8C00"/>
                </a:solidFill>
                <a:latin typeface="微软雅黑" pitchFamily="34" charset="-122"/>
                <a:ea typeface="微软雅黑" pitchFamily="34" charset="-122"/>
              </a:rPr>
              <a:t>导师制开展</a:t>
            </a:r>
            <a:r>
              <a:rPr lang="en-US" altLang="zh-CN" sz="2800" b="1" dirty="0">
                <a:solidFill>
                  <a:srgbClr val="FF8C00"/>
                </a:solidFill>
                <a:latin typeface="微软雅黑" pitchFamily="34" charset="-122"/>
                <a:ea typeface="微软雅黑" pitchFamily="34" charset="-122"/>
              </a:rPr>
              <a:t>-《C</a:t>
            </a:r>
            <a:r>
              <a:rPr lang="zh-CN" altLang="en-US" sz="2800" b="1" dirty="0">
                <a:solidFill>
                  <a:srgbClr val="FF8C00"/>
                </a:solidFill>
                <a:latin typeface="微软雅黑" pitchFamily="34" charset="-122"/>
                <a:ea typeface="微软雅黑" pitchFamily="34" charset="-122"/>
              </a:rPr>
              <a:t>程序设计</a:t>
            </a:r>
            <a:r>
              <a:rPr lang="en-US" altLang="zh-CN" sz="2800" b="1" dirty="0">
                <a:solidFill>
                  <a:srgbClr val="FF8C00"/>
                </a:solidFill>
                <a:latin typeface="微软雅黑" pitchFamily="34" charset="-122"/>
                <a:ea typeface="微软雅黑" pitchFamily="34" charset="-122"/>
              </a:rPr>
              <a:t>》</a:t>
            </a:r>
            <a:r>
              <a:rPr lang="zh-CN" altLang="en-US" sz="2800" b="1" dirty="0">
                <a:solidFill>
                  <a:srgbClr val="FF8C00"/>
                </a:solidFill>
                <a:latin typeface="微软雅黑" pitchFamily="34" charset="-122"/>
                <a:ea typeface="微软雅黑" pitchFamily="34" charset="-122"/>
              </a:rPr>
              <a:t>课外的第二课堂，课内外形成联动互补。</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77" y="1835201"/>
            <a:ext cx="10421838" cy="4751868"/>
          </a:xfrm>
          <a:prstGeom prst="rect">
            <a:avLst/>
          </a:prstGeom>
        </p:spPr>
      </p:pic>
    </p:spTree>
    <p:extLst>
      <p:ext uri="{BB962C8B-B14F-4D97-AF65-F5344CB8AC3E}">
        <p14:creationId xmlns:p14="http://schemas.microsoft.com/office/powerpoint/2010/main" val="67970941"/>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180665" y="1282477"/>
            <a:ext cx="3904842" cy="4207631"/>
            <a:chOff x="6632609" y="382946"/>
            <a:chExt cx="3904842" cy="4207631"/>
          </a:xfrm>
        </p:grpSpPr>
        <p:sp>
          <p:nvSpPr>
            <p:cNvPr id="8" name="圆角矩形 7"/>
            <p:cNvSpPr/>
            <p:nvPr/>
          </p:nvSpPr>
          <p:spPr bwMode="auto">
            <a:xfrm>
              <a:off x="6851046" y="2190730"/>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9" name="矩形 87"/>
            <p:cNvSpPr>
              <a:spLocks noChangeArrowheads="1"/>
            </p:cNvSpPr>
            <p:nvPr/>
          </p:nvSpPr>
          <p:spPr bwMode="auto">
            <a:xfrm>
              <a:off x="6966553" y="2350292"/>
              <a:ext cx="3208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3. </a:t>
              </a:r>
              <a:r>
                <a:rPr lang="zh-CN" altLang="en-US" sz="1600" b="1" smtClean="0">
                  <a:solidFill>
                    <a:srgbClr val="000000"/>
                  </a:solidFill>
                  <a:latin typeface="微软雅黑" panose="020B0503020204020204" pitchFamily="34" charset="-122"/>
                  <a:ea typeface="微软雅黑" panose="020B0503020204020204" pitchFamily="34" charset="-122"/>
                </a:rPr>
                <a:t>创新实践能力提升</a:t>
              </a:r>
              <a:r>
                <a:rPr lang="en-US" altLang="zh-CN" sz="1600" b="1" smtClean="0">
                  <a:solidFill>
                    <a:srgbClr val="000000"/>
                  </a:solidFill>
                  <a:latin typeface="微软雅黑" panose="020B0503020204020204" pitchFamily="34" charset="-122"/>
                  <a:ea typeface="微软雅黑" panose="020B0503020204020204" pitchFamily="34" charset="-122"/>
                </a:rPr>
                <a:t> </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0" name="圆角矩形 9"/>
            <p:cNvSpPr/>
            <p:nvPr/>
          </p:nvSpPr>
          <p:spPr bwMode="auto">
            <a:xfrm>
              <a:off x="6851046" y="3094623"/>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1" name="矩形 87"/>
            <p:cNvSpPr>
              <a:spLocks noChangeArrowheads="1"/>
            </p:cNvSpPr>
            <p:nvPr/>
          </p:nvSpPr>
          <p:spPr bwMode="auto">
            <a:xfrm>
              <a:off x="6966553" y="3266280"/>
              <a:ext cx="3362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None/>
              </a:pPr>
              <a:r>
                <a:rPr lang="en-US" altLang="zh-CN" sz="1600" b="1" smtClean="0">
                  <a:solidFill>
                    <a:srgbClr val="000000"/>
                  </a:solidFill>
                  <a:latin typeface="微软雅黑" panose="020B0503020204020204" pitchFamily="34" charset="-122"/>
                  <a:ea typeface="微软雅黑" panose="020B0503020204020204" pitchFamily="34" charset="-122"/>
                </a:rPr>
                <a:t>4. </a:t>
              </a:r>
              <a:r>
                <a:rPr lang="zh-CN" altLang="en-US" sz="1600" b="1" smtClean="0">
                  <a:solidFill>
                    <a:srgbClr val="000000"/>
                  </a:solidFill>
                  <a:latin typeface="微软雅黑" panose="020B0503020204020204" pitchFamily="34" charset="-122"/>
                  <a:ea typeface="微软雅黑" panose="020B0503020204020204" pitchFamily="34" charset="-122"/>
                </a:rPr>
                <a:t>外</a:t>
              </a:r>
              <a:r>
                <a:rPr lang="zh-CN" altLang="en-US" sz="1600" b="1">
                  <a:solidFill>
                    <a:srgbClr val="000000"/>
                  </a:solidFill>
                  <a:latin typeface="微软雅黑" panose="020B0503020204020204" pitchFamily="34" charset="-122"/>
                  <a:ea typeface="微软雅黑" panose="020B0503020204020204" pitchFamily="34" charset="-122"/>
                </a:rPr>
                <a:t>语能力提</a:t>
              </a:r>
              <a:r>
                <a:rPr lang="zh-CN" altLang="en-US" sz="1600" b="1" smtClean="0">
                  <a:solidFill>
                    <a:srgbClr val="000000"/>
                  </a:solidFill>
                  <a:latin typeface="微软雅黑" panose="020B0503020204020204" pitchFamily="34" charset="-122"/>
                  <a:ea typeface="微软雅黑" panose="020B0503020204020204" pitchFamily="34" charset="-122"/>
                </a:rPr>
                <a:t>升</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2" name="圆角矩形 11"/>
            <p:cNvSpPr/>
            <p:nvPr/>
          </p:nvSpPr>
          <p:spPr bwMode="auto">
            <a:xfrm>
              <a:off x="6851045" y="1286838"/>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3" name="矩形 87"/>
            <p:cNvSpPr>
              <a:spLocks noChangeArrowheads="1"/>
            </p:cNvSpPr>
            <p:nvPr/>
          </p:nvSpPr>
          <p:spPr bwMode="auto">
            <a:xfrm>
              <a:off x="6966552" y="1434305"/>
              <a:ext cx="31480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marL="0" lvl="2" indent="0" eaLnBrk="0" fontAlgn="ctr" hangingPunct="0">
                <a:lnSpc>
                  <a:spcPct val="100000"/>
                </a:lnSpc>
                <a:spcBef>
                  <a:spcPct val="0"/>
                </a:spcBef>
                <a:spcAft>
                  <a:spcPct val="0"/>
                </a:spcAft>
                <a:buClr>
                  <a:srgbClr val="FF0000"/>
                </a:buClr>
                <a:buSzPct val="70000"/>
                <a:buNone/>
              </a:pPr>
              <a:r>
                <a:rPr lang="en-US" altLang="zh-CN" sz="1600" b="1" smtClean="0">
                  <a:solidFill>
                    <a:srgbClr val="000000"/>
                  </a:solidFill>
                  <a:latin typeface="微软雅黑" panose="020B0503020204020204" pitchFamily="34" charset="-122"/>
                  <a:ea typeface="微软雅黑" panose="020B0503020204020204" pitchFamily="34" charset="-122"/>
                </a:rPr>
                <a:t>2. </a:t>
              </a:r>
              <a:r>
                <a:rPr lang="zh-CN" altLang="en-US" sz="1600" b="1" smtClean="0">
                  <a:solidFill>
                    <a:srgbClr val="000000"/>
                  </a:solidFill>
                  <a:latin typeface="微软雅黑" pitchFamily="34" charset="-122"/>
                  <a:ea typeface="微软雅黑" pitchFamily="34" charset="-122"/>
                </a:rPr>
                <a:t>学</a:t>
              </a:r>
              <a:r>
                <a:rPr lang="zh-CN" altLang="en-US" sz="1600" b="1">
                  <a:solidFill>
                    <a:srgbClr val="000000"/>
                  </a:solidFill>
                  <a:latin typeface="微软雅黑" pitchFamily="34" charset="-122"/>
                  <a:ea typeface="微软雅黑" pitchFamily="34" charset="-122"/>
                </a:rPr>
                <a:t>科竞赛成绩提升</a:t>
              </a:r>
            </a:p>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 </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4" name="AutoShape 3"/>
            <p:cNvSpPr>
              <a:spLocks noChangeAspect="1" noChangeArrowheads="1"/>
            </p:cNvSpPr>
            <p:nvPr/>
          </p:nvSpPr>
          <p:spPr bwMode="auto">
            <a:xfrm>
              <a:off x="6632609" y="1395815"/>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5" name="圆角矩形 14"/>
            <p:cNvSpPr/>
            <p:nvPr/>
          </p:nvSpPr>
          <p:spPr bwMode="auto">
            <a:xfrm>
              <a:off x="6851046" y="382946"/>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6" name="矩形 87"/>
            <p:cNvSpPr>
              <a:spLocks noChangeArrowheads="1"/>
            </p:cNvSpPr>
            <p:nvPr/>
          </p:nvSpPr>
          <p:spPr bwMode="auto">
            <a:xfrm>
              <a:off x="6966552" y="531017"/>
              <a:ext cx="3421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zh-CN" altLang="en-US" sz="1600" b="1" smtClean="0">
                  <a:solidFill>
                    <a:srgbClr val="000000"/>
                  </a:solidFill>
                  <a:latin typeface="微软雅黑" panose="020B0503020204020204" pitchFamily="34" charset="-122"/>
                  <a:ea typeface="微软雅黑" panose="020B0503020204020204" pitchFamily="34" charset="-122"/>
                </a:rPr>
                <a:t> </a:t>
              </a:r>
              <a:r>
                <a:rPr lang="en-US" altLang="zh-CN" sz="1600" b="1" smtClean="0">
                  <a:solidFill>
                    <a:srgbClr val="000000"/>
                  </a:solidFill>
                  <a:latin typeface="微软雅黑" panose="020B0503020204020204" pitchFamily="34" charset="-122"/>
                  <a:ea typeface="微软雅黑" panose="020B0503020204020204" pitchFamily="34" charset="-122"/>
                </a:rPr>
                <a:t>1. </a:t>
              </a:r>
              <a:r>
                <a:rPr lang="zh-CN" altLang="en-US" sz="1600" b="1" smtClean="0">
                  <a:solidFill>
                    <a:srgbClr val="000000"/>
                  </a:solidFill>
                  <a:latin typeface="微软雅黑" panose="020B0503020204020204" pitchFamily="34" charset="-122"/>
                  <a:ea typeface="微软雅黑" panose="020B0503020204020204" pitchFamily="34" charset="-122"/>
                </a:rPr>
                <a:t>教学实践能力提升</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7" name="AutoShape 3"/>
            <p:cNvSpPr>
              <a:spLocks noChangeAspect="1" noChangeArrowheads="1"/>
            </p:cNvSpPr>
            <p:nvPr/>
          </p:nvSpPr>
          <p:spPr bwMode="auto">
            <a:xfrm>
              <a:off x="6654715" y="529990"/>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8" name="AutoShape 3"/>
            <p:cNvSpPr>
              <a:spLocks noChangeAspect="1" noChangeArrowheads="1"/>
            </p:cNvSpPr>
            <p:nvPr/>
          </p:nvSpPr>
          <p:spPr bwMode="auto">
            <a:xfrm>
              <a:off x="6642552" y="230988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5" name="圆角矩形 24"/>
            <p:cNvSpPr/>
            <p:nvPr/>
          </p:nvSpPr>
          <p:spPr bwMode="auto">
            <a:xfrm>
              <a:off x="6851046" y="3961927"/>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26" name="矩形 87"/>
            <p:cNvSpPr>
              <a:spLocks noChangeArrowheads="1"/>
            </p:cNvSpPr>
            <p:nvPr/>
          </p:nvSpPr>
          <p:spPr bwMode="auto">
            <a:xfrm>
              <a:off x="6966552" y="4109998"/>
              <a:ext cx="3421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5. </a:t>
              </a:r>
              <a:r>
                <a:rPr lang="zh-CN" altLang="en-US" sz="1600" b="1" smtClean="0">
                  <a:solidFill>
                    <a:srgbClr val="000000"/>
                  </a:solidFill>
                  <a:latin typeface="微软雅黑" panose="020B0503020204020204" pitchFamily="34" charset="-122"/>
                  <a:ea typeface="微软雅黑" panose="020B0503020204020204" pitchFamily="34" charset="-122"/>
                </a:rPr>
                <a:t>表</a:t>
              </a:r>
              <a:r>
                <a:rPr lang="zh-CN" altLang="en-US" sz="1600" b="1">
                  <a:solidFill>
                    <a:srgbClr val="000000"/>
                  </a:solidFill>
                  <a:latin typeface="微软雅黑" panose="020B0503020204020204" pitchFamily="34" charset="-122"/>
                  <a:ea typeface="微软雅黑" panose="020B0503020204020204" pitchFamily="34" charset="-122"/>
                </a:rPr>
                <a:t>达沟通能力提</a:t>
              </a:r>
              <a:r>
                <a:rPr lang="zh-CN" altLang="en-US" sz="1600" b="1" smtClean="0">
                  <a:solidFill>
                    <a:srgbClr val="000000"/>
                  </a:solidFill>
                  <a:latin typeface="微软雅黑" panose="020B0503020204020204" pitchFamily="34" charset="-122"/>
                  <a:ea typeface="微软雅黑" panose="020B0503020204020204" pitchFamily="34" charset="-122"/>
                </a:rPr>
                <a:t>升</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27" name="AutoShape 3"/>
            <p:cNvSpPr>
              <a:spLocks noChangeAspect="1" noChangeArrowheads="1"/>
            </p:cNvSpPr>
            <p:nvPr/>
          </p:nvSpPr>
          <p:spPr bwMode="auto">
            <a:xfrm>
              <a:off x="6689045" y="324694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8" name="AutoShape 3"/>
            <p:cNvSpPr>
              <a:spLocks noChangeAspect="1" noChangeArrowheads="1"/>
            </p:cNvSpPr>
            <p:nvPr/>
          </p:nvSpPr>
          <p:spPr bwMode="auto">
            <a:xfrm>
              <a:off x="6674650" y="4190879"/>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271816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564585" y="1332452"/>
            <a:ext cx="3923544" cy="0"/>
          </a:xfrm>
          <a:prstGeom prst="line">
            <a:avLst/>
          </a:prstGeom>
          <a:solidFill>
            <a:srgbClr val="7F7F7F">
              <a:alpha val="69804"/>
            </a:srgbClr>
          </a:solidFill>
          <a:ln w="19050">
            <a:solidFill>
              <a:srgbClr val="FF8C00"/>
            </a:solidFill>
          </a:ln>
        </p:spPr>
      </p:cxnSp>
      <p:cxnSp>
        <p:nvCxnSpPr>
          <p:cNvPr id="3" name="直接连接符 2"/>
          <p:cNvCxnSpPr/>
          <p:nvPr/>
        </p:nvCxnSpPr>
        <p:spPr>
          <a:xfrm>
            <a:off x="11488129" y="1332452"/>
            <a:ext cx="0" cy="3041158"/>
          </a:xfrm>
          <a:prstGeom prst="line">
            <a:avLst/>
          </a:prstGeom>
          <a:solidFill>
            <a:srgbClr val="7F7F7F">
              <a:alpha val="69804"/>
            </a:srgbClr>
          </a:solidFill>
          <a:ln w="19050">
            <a:solidFill>
              <a:srgbClr val="FF8C00"/>
            </a:solidFill>
          </a:ln>
        </p:spPr>
      </p:cxnSp>
      <p:sp>
        <p:nvSpPr>
          <p:cNvPr id="4" name="矩形 2"/>
          <p:cNvSpPr>
            <a:spLocks noChangeArrowheads="1"/>
          </p:cNvSpPr>
          <p:nvPr/>
        </p:nvSpPr>
        <p:spPr bwMode="auto">
          <a:xfrm>
            <a:off x="4709533" y="1101618"/>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FF8C00"/>
                </a:solidFill>
                <a:latin typeface="微软雅黑" pitchFamily="34" charset="-122"/>
                <a:ea typeface="微软雅黑" pitchFamily="34" charset="-122"/>
              </a:rPr>
              <a:t>教</a:t>
            </a:r>
            <a:r>
              <a:rPr lang="zh-CN" altLang="en-US" sz="2400" b="1" dirty="0" smtClean="0">
                <a:solidFill>
                  <a:srgbClr val="FF8C00"/>
                </a:solidFill>
                <a:latin typeface="微软雅黑" pitchFamily="34" charset="-122"/>
                <a:ea typeface="微软雅黑" pitchFamily="34" charset="-122"/>
              </a:rPr>
              <a:t>学实践能力提升</a:t>
            </a:r>
            <a:endParaRPr lang="zh-CN" altLang="en-US" sz="2400" dirty="0">
              <a:solidFill>
                <a:srgbClr val="BFBFBF"/>
              </a:solidFill>
              <a:latin typeface="微软雅黑" pitchFamily="34" charset="-122"/>
              <a:ea typeface="微软雅黑" pitchFamily="34" charset="-122"/>
            </a:endParaRPr>
          </a:p>
        </p:txBody>
      </p:sp>
      <p:cxnSp>
        <p:nvCxnSpPr>
          <p:cNvPr id="5" name="直接连接符 4"/>
          <p:cNvCxnSpPr/>
          <p:nvPr/>
        </p:nvCxnSpPr>
        <p:spPr>
          <a:xfrm flipV="1">
            <a:off x="507801" y="1332451"/>
            <a:ext cx="3967837" cy="1"/>
          </a:xfrm>
          <a:prstGeom prst="line">
            <a:avLst/>
          </a:prstGeom>
          <a:solidFill>
            <a:srgbClr val="7F7F7F">
              <a:alpha val="69804"/>
            </a:srgbClr>
          </a:solidFill>
          <a:ln w="19050">
            <a:solidFill>
              <a:srgbClr val="FF8C00"/>
            </a:solidFill>
          </a:ln>
        </p:spPr>
      </p:cxnSp>
      <p:cxnSp>
        <p:nvCxnSpPr>
          <p:cNvPr id="6" name="直接连接符 5"/>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7" name="矩形 6"/>
          <p:cNvSpPr/>
          <p:nvPr/>
        </p:nvSpPr>
        <p:spPr>
          <a:xfrm>
            <a:off x="1875713" y="5074267"/>
            <a:ext cx="3823093" cy="1305512"/>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latin typeface="Calibri" panose="020F0502020204030204" pitchFamily="34" charset="0"/>
                <a:cs typeface="Times New Roman" panose="02020603050405020304" pitchFamily="18" charset="0"/>
              </a:rPr>
              <a:t>由于外教教学效果良好，在任教的两年内均被评为学校的“外教之星”。</a:t>
            </a:r>
            <a:endParaRPr lang="en-US" altLang="zh-CN" b="1">
              <a:latin typeface="Calibri" panose="020F0502020204030204" pitchFamily="34" charset="0"/>
              <a:cs typeface="Times New Roman" panose="02020603050405020304" pitchFamily="18" charset="0"/>
            </a:endParaRPr>
          </a:p>
        </p:txBody>
      </p:sp>
      <p:sp>
        <p:nvSpPr>
          <p:cNvPr id="8" name="矩形 7"/>
          <p:cNvSpPr/>
          <p:nvPr/>
        </p:nvSpPr>
        <p:spPr>
          <a:xfrm>
            <a:off x="7166713" y="5188284"/>
            <a:ext cx="4321416" cy="104442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rPr>
              <a:t>中方教师在授课中理论知识和实践经验获得了提升，在各类竞赛指导取得了好成绩。</a:t>
            </a:r>
            <a:endParaRPr lang="en-US" altLang="zh-CN" b="1">
              <a:solidFill>
                <a:srgbClr val="FF0000"/>
              </a:solidFill>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5058" y="3575711"/>
            <a:ext cx="1916245" cy="1297265"/>
          </a:xfrm>
          <a:prstGeom prst="rect">
            <a:avLst/>
          </a:prstGeom>
          <a:ln>
            <a:noFill/>
          </a:ln>
          <a:effectLst>
            <a:softEdge rad="112500"/>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1678" y="3575711"/>
            <a:ext cx="1827090" cy="1295286"/>
          </a:xfrm>
          <a:prstGeom prst="rect">
            <a:avLst/>
          </a:prstGeom>
          <a:ln>
            <a:noFill/>
          </a:ln>
          <a:effectLst>
            <a:softEdge rad="112500"/>
          </a:effec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092" y="1674572"/>
            <a:ext cx="2449546" cy="1699848"/>
          </a:xfrm>
          <a:prstGeom prst="rect">
            <a:avLst/>
          </a:prstGeom>
          <a:ln>
            <a:noFill/>
          </a:ln>
          <a:effectLst>
            <a:softEdge rad="112500"/>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3568" y="3244100"/>
            <a:ext cx="2506167" cy="1763997"/>
          </a:xfrm>
          <a:prstGeom prst="rect">
            <a:avLst/>
          </a:prstGeom>
          <a:ln>
            <a:noFill/>
          </a:ln>
          <a:effectLst>
            <a:softEdge rad="112500"/>
          </a:effectLst>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0731" y="1643074"/>
            <a:ext cx="2216459" cy="1469498"/>
          </a:xfrm>
          <a:prstGeom prst="rect">
            <a:avLst/>
          </a:prstGeom>
          <a:ln>
            <a:noFill/>
          </a:ln>
          <a:effectLst>
            <a:softEdge rad="112500"/>
          </a:effectLst>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0481" y="1643075"/>
            <a:ext cx="2302214" cy="1469498"/>
          </a:xfrm>
          <a:prstGeom prst="rect">
            <a:avLst/>
          </a:prstGeom>
          <a:ln>
            <a:noFill/>
          </a:ln>
          <a:effectLst>
            <a:softEdge rad="112500"/>
          </a:effectLst>
        </p:spPr>
      </p:pic>
    </p:spTree>
    <p:extLst>
      <p:ext uri="{BB962C8B-B14F-4D97-AF65-F5344CB8AC3E}">
        <p14:creationId xmlns:p14="http://schemas.microsoft.com/office/powerpoint/2010/main" val="1460390025"/>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7564585" y="1460393"/>
            <a:ext cx="3923544" cy="0"/>
          </a:xfrm>
          <a:prstGeom prst="line">
            <a:avLst/>
          </a:prstGeom>
          <a:solidFill>
            <a:srgbClr val="7F7F7F">
              <a:alpha val="69804"/>
            </a:srgbClr>
          </a:solidFill>
          <a:ln w="19050">
            <a:solidFill>
              <a:srgbClr val="FF8C00"/>
            </a:solidFill>
          </a:ln>
        </p:spPr>
      </p:cxnSp>
      <p:cxnSp>
        <p:nvCxnSpPr>
          <p:cNvPr id="4" name="直接连接符 3"/>
          <p:cNvCxnSpPr/>
          <p:nvPr/>
        </p:nvCxnSpPr>
        <p:spPr>
          <a:xfrm>
            <a:off x="11488129" y="1460393"/>
            <a:ext cx="0" cy="3041158"/>
          </a:xfrm>
          <a:prstGeom prst="line">
            <a:avLst/>
          </a:prstGeom>
          <a:solidFill>
            <a:srgbClr val="7F7F7F">
              <a:alpha val="69804"/>
            </a:srgbClr>
          </a:solidFill>
          <a:ln w="19050">
            <a:solidFill>
              <a:srgbClr val="FF8C00"/>
            </a:solidFill>
          </a:ln>
        </p:spPr>
      </p:cxnSp>
      <p:cxnSp>
        <p:nvCxnSpPr>
          <p:cNvPr id="6" name="直接连接符 5"/>
          <p:cNvCxnSpPr/>
          <p:nvPr/>
        </p:nvCxnSpPr>
        <p:spPr>
          <a:xfrm flipV="1">
            <a:off x="507801" y="1332451"/>
            <a:ext cx="3967837" cy="1"/>
          </a:xfrm>
          <a:prstGeom prst="line">
            <a:avLst/>
          </a:prstGeom>
          <a:solidFill>
            <a:srgbClr val="7F7F7F">
              <a:alpha val="69804"/>
            </a:srgbClr>
          </a:solidFill>
          <a:ln w="19050">
            <a:solidFill>
              <a:srgbClr val="FF8C00"/>
            </a:solidFill>
          </a:ln>
        </p:spPr>
      </p:cxnSp>
      <p:cxnSp>
        <p:nvCxnSpPr>
          <p:cNvPr id="7" name="直接连接符 6"/>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8" name="矩形 7"/>
          <p:cNvSpPr/>
          <p:nvPr/>
        </p:nvSpPr>
        <p:spPr>
          <a:xfrm>
            <a:off x="1203352" y="5534121"/>
            <a:ext cx="4187254" cy="1506803"/>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latin typeface="Calibri" panose="020F0502020204030204" pitchFamily="34" charset="0"/>
                <a:cs typeface="Times New Roman" panose="02020603050405020304" pitchFamily="18" charset="0"/>
              </a:rPr>
              <a:t>学生有能力和兴趣参与智能车、电子设计竞赛，并获得良好竞赛成绩。</a:t>
            </a:r>
            <a:endParaRPr lang="en-US" altLang="zh-CN" b="1" dirty="0">
              <a:latin typeface="Calibri" panose="020F0502020204030204" pitchFamily="34" charset="0"/>
              <a:cs typeface="Times New Roman" panose="02020603050405020304" pitchFamily="18" charset="0"/>
            </a:endParaRPr>
          </a:p>
        </p:txBody>
      </p:sp>
      <p:sp>
        <p:nvSpPr>
          <p:cNvPr id="9" name="矩形 8"/>
          <p:cNvSpPr/>
          <p:nvPr/>
        </p:nvSpPr>
        <p:spPr>
          <a:xfrm>
            <a:off x="7387294" y="5222538"/>
            <a:ext cx="3300218" cy="741724"/>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rgbClr val="FF0000"/>
                </a:solidFill>
              </a:rPr>
              <a:t>2016-2017</a:t>
            </a:r>
            <a:r>
              <a:rPr lang="zh-CN" altLang="en-US" b="1" dirty="0" smtClean="0">
                <a:solidFill>
                  <a:srgbClr val="FF0000"/>
                </a:solidFill>
              </a:rPr>
              <a:t>学科竞赛获奖汇总。</a:t>
            </a:r>
            <a:endParaRPr lang="en-US" altLang="zh-CN" b="1" dirty="0">
              <a:solidFill>
                <a:srgbClr val="FF0000"/>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933" y="1856780"/>
            <a:ext cx="4911543" cy="3262869"/>
          </a:xfrm>
          <a:prstGeom prst="rect">
            <a:avLst/>
          </a:prstGeom>
          <a:ln w="88900" cap="sq" cmpd="thickThin">
            <a:solidFill>
              <a:schemeClr val="tx2">
                <a:lumMod val="20000"/>
                <a:lumOff val="80000"/>
              </a:schemeClr>
            </a:solidFill>
            <a:prstDash val="solid"/>
            <a:miter lim="800000"/>
          </a:ln>
          <a:effectLst>
            <a:innerShdw blurRad="76200">
              <a:srgbClr val="000000"/>
            </a:innerShdw>
          </a:effectLst>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9992" y="1710236"/>
            <a:ext cx="2476987" cy="1270736"/>
          </a:xfrm>
          <a:prstGeom prst="rect">
            <a:avLst/>
          </a:prstGeom>
          <a:ln>
            <a:noFill/>
          </a:ln>
          <a:effectLst>
            <a:softEdge rad="112500"/>
          </a:effectLst>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50756" y="1671162"/>
            <a:ext cx="2476987" cy="1386607"/>
          </a:xfrm>
          <a:prstGeom prst="rect">
            <a:avLst/>
          </a:prstGeom>
          <a:ln>
            <a:noFill/>
          </a:ln>
          <a:effectLst>
            <a:softEdge rad="112500"/>
          </a:effec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92" y="3165648"/>
            <a:ext cx="5083288" cy="2775141"/>
          </a:xfrm>
          <a:prstGeom prst="rect">
            <a:avLst/>
          </a:prstGeom>
          <a:ln>
            <a:noFill/>
          </a:ln>
          <a:effectLst>
            <a:softEdge rad="112500"/>
          </a:effectLst>
        </p:spPr>
      </p:pic>
      <p:sp>
        <p:nvSpPr>
          <p:cNvPr id="15" name="矩形 2"/>
          <p:cNvSpPr>
            <a:spLocks noChangeArrowheads="1"/>
          </p:cNvSpPr>
          <p:nvPr/>
        </p:nvSpPr>
        <p:spPr bwMode="auto">
          <a:xfrm>
            <a:off x="4740416" y="1101618"/>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rgbClr val="FF8C00"/>
                </a:solidFill>
                <a:latin typeface="微软雅黑" pitchFamily="34" charset="-122"/>
                <a:ea typeface="微软雅黑" pitchFamily="34" charset="-122"/>
              </a:rPr>
              <a:t>学科竞赛成绩提升</a:t>
            </a:r>
            <a:endParaRPr lang="zh-CN" altLang="en-US" sz="2400" dirty="0">
              <a:solidFill>
                <a:srgbClr val="BFBFBF"/>
              </a:solidFill>
              <a:latin typeface="微软雅黑" pitchFamily="34" charset="-122"/>
              <a:ea typeface="微软雅黑" pitchFamily="34" charset="-122"/>
            </a:endParaRPr>
          </a:p>
        </p:txBody>
      </p:sp>
    </p:spTree>
    <p:extLst>
      <p:ext uri="{BB962C8B-B14F-4D97-AF65-F5344CB8AC3E}">
        <p14:creationId xmlns:p14="http://schemas.microsoft.com/office/powerpoint/2010/main" val="1744599146"/>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7806267" y="1460393"/>
            <a:ext cx="3681862" cy="0"/>
          </a:xfrm>
          <a:prstGeom prst="line">
            <a:avLst/>
          </a:prstGeom>
          <a:solidFill>
            <a:srgbClr val="7F7F7F">
              <a:alpha val="69804"/>
            </a:srgbClr>
          </a:solidFill>
          <a:ln w="19050">
            <a:solidFill>
              <a:srgbClr val="FF8C00"/>
            </a:solidFill>
          </a:ln>
        </p:spPr>
      </p:cxnSp>
      <p:cxnSp>
        <p:nvCxnSpPr>
          <p:cNvPr id="4" name="直接连接符 3"/>
          <p:cNvCxnSpPr/>
          <p:nvPr/>
        </p:nvCxnSpPr>
        <p:spPr>
          <a:xfrm>
            <a:off x="11488129" y="1460393"/>
            <a:ext cx="0" cy="3041158"/>
          </a:xfrm>
          <a:prstGeom prst="line">
            <a:avLst/>
          </a:prstGeom>
          <a:solidFill>
            <a:srgbClr val="7F7F7F">
              <a:alpha val="69804"/>
            </a:srgbClr>
          </a:solidFill>
          <a:ln w="19050">
            <a:solidFill>
              <a:srgbClr val="FF8C00"/>
            </a:solidFill>
          </a:ln>
        </p:spPr>
      </p:cxnSp>
      <p:cxnSp>
        <p:nvCxnSpPr>
          <p:cNvPr id="6" name="直接连接符 5"/>
          <p:cNvCxnSpPr/>
          <p:nvPr/>
        </p:nvCxnSpPr>
        <p:spPr>
          <a:xfrm flipV="1">
            <a:off x="507801" y="1332452"/>
            <a:ext cx="3742466" cy="1"/>
          </a:xfrm>
          <a:prstGeom prst="line">
            <a:avLst/>
          </a:prstGeom>
          <a:solidFill>
            <a:srgbClr val="7F7F7F">
              <a:alpha val="69804"/>
            </a:srgbClr>
          </a:solidFill>
          <a:ln w="19050">
            <a:solidFill>
              <a:srgbClr val="FF8C00"/>
            </a:solidFill>
          </a:ln>
        </p:spPr>
      </p:cxnSp>
      <p:cxnSp>
        <p:nvCxnSpPr>
          <p:cNvPr id="7" name="直接连接符 6"/>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20" name="矩形 2"/>
          <p:cNvSpPr>
            <a:spLocks noChangeArrowheads="1"/>
          </p:cNvSpPr>
          <p:nvPr/>
        </p:nvSpPr>
        <p:spPr bwMode="auto">
          <a:xfrm>
            <a:off x="4657955" y="1123665"/>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smtClean="0">
                <a:solidFill>
                  <a:srgbClr val="FF8C00"/>
                </a:solidFill>
                <a:latin typeface="微软雅黑" pitchFamily="34" charset="-122"/>
                <a:ea typeface="微软雅黑" pitchFamily="34" charset="-122"/>
              </a:rPr>
              <a:t>创</a:t>
            </a:r>
            <a:r>
              <a:rPr lang="zh-CN" altLang="en-US" sz="2400" b="1" dirty="0" smtClean="0">
                <a:solidFill>
                  <a:srgbClr val="FF8C00"/>
                </a:solidFill>
                <a:latin typeface="微软雅黑" pitchFamily="34" charset="-122"/>
                <a:ea typeface="微软雅黑" pitchFamily="34" charset="-122"/>
              </a:rPr>
              <a:t>新实践能力提升</a:t>
            </a:r>
            <a:endParaRPr lang="zh-CN" altLang="en-US" sz="2400" dirty="0">
              <a:solidFill>
                <a:srgbClr val="BFBFBF"/>
              </a:solidFill>
              <a:latin typeface="微软雅黑" pitchFamily="34" charset="-122"/>
              <a:ea typeface="微软雅黑" pitchFamily="34" charset="-122"/>
            </a:endParaRP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86" y="1710266"/>
            <a:ext cx="2748144" cy="20611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50" y="1698462"/>
            <a:ext cx="2502315" cy="20729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171" y="3906973"/>
            <a:ext cx="2502315" cy="20611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86" y="3906973"/>
            <a:ext cx="2748144" cy="20611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0241" y="1710266"/>
            <a:ext cx="5046133" cy="2735352"/>
          </a:xfrm>
          <a:prstGeom prst="ellipse">
            <a:avLst/>
          </a:prstGeom>
          <a:ln w="63500" cap="rnd">
            <a:solidFill>
              <a:srgbClr val="F2F2F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矩形 26"/>
          <p:cNvSpPr/>
          <p:nvPr/>
        </p:nvSpPr>
        <p:spPr>
          <a:xfrm>
            <a:off x="6422093" y="4799205"/>
            <a:ext cx="4990973" cy="741724"/>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rPr>
              <a:t>从更加性能更佳的智能车到点阵，从光立方到电子称，</a:t>
            </a:r>
            <a:r>
              <a:rPr lang="en-US" altLang="zh-CN" b="1" dirty="0" smtClean="0">
                <a:solidFill>
                  <a:srgbClr val="FF0000"/>
                </a:solidFill>
              </a:rPr>
              <a:t>《C</a:t>
            </a:r>
            <a:r>
              <a:rPr lang="zh-CN" altLang="en-US" b="1" dirty="0" smtClean="0">
                <a:solidFill>
                  <a:srgbClr val="FF0000"/>
                </a:solidFill>
              </a:rPr>
              <a:t>语言程序设计</a:t>
            </a:r>
            <a:r>
              <a:rPr lang="en-US" altLang="zh-CN" b="1" dirty="0" smtClean="0">
                <a:solidFill>
                  <a:srgbClr val="FF0000"/>
                </a:solidFill>
              </a:rPr>
              <a:t>》</a:t>
            </a:r>
            <a:r>
              <a:rPr lang="zh-CN" altLang="en-US" b="1" dirty="0" smtClean="0">
                <a:solidFill>
                  <a:srgbClr val="FF0000"/>
                </a:solidFill>
              </a:rPr>
              <a:t>课程改革后极大提升了学创新生实践能力。</a:t>
            </a:r>
            <a:endParaRPr lang="en-US" altLang="zh-CN" b="1" dirty="0">
              <a:solidFill>
                <a:srgbClr val="FF0000"/>
              </a:solidFill>
            </a:endParaRPr>
          </a:p>
        </p:txBody>
      </p:sp>
    </p:spTree>
    <p:extLst>
      <p:ext uri="{BB962C8B-B14F-4D97-AF65-F5344CB8AC3E}">
        <p14:creationId xmlns:p14="http://schemas.microsoft.com/office/powerpoint/2010/main" val="1143901686"/>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7564585" y="1332452"/>
            <a:ext cx="3923544" cy="0"/>
          </a:xfrm>
          <a:prstGeom prst="line">
            <a:avLst/>
          </a:prstGeom>
          <a:solidFill>
            <a:srgbClr val="7F7F7F">
              <a:alpha val="69804"/>
            </a:srgbClr>
          </a:solidFill>
          <a:ln w="19050">
            <a:solidFill>
              <a:srgbClr val="FF8C00"/>
            </a:solidFill>
          </a:ln>
        </p:spPr>
      </p:cxnSp>
      <p:cxnSp>
        <p:nvCxnSpPr>
          <p:cNvPr id="4" name="直接连接符 3"/>
          <p:cNvCxnSpPr/>
          <p:nvPr/>
        </p:nvCxnSpPr>
        <p:spPr>
          <a:xfrm>
            <a:off x="11488129" y="1332452"/>
            <a:ext cx="0" cy="3041158"/>
          </a:xfrm>
          <a:prstGeom prst="line">
            <a:avLst/>
          </a:prstGeom>
          <a:solidFill>
            <a:srgbClr val="7F7F7F">
              <a:alpha val="69804"/>
            </a:srgbClr>
          </a:solidFill>
          <a:ln w="19050">
            <a:solidFill>
              <a:srgbClr val="FF8C00"/>
            </a:solidFill>
          </a:ln>
        </p:spPr>
      </p:cxnSp>
      <p:sp>
        <p:nvSpPr>
          <p:cNvPr id="5" name="矩形 2"/>
          <p:cNvSpPr>
            <a:spLocks noChangeArrowheads="1"/>
          </p:cNvSpPr>
          <p:nvPr/>
        </p:nvSpPr>
        <p:spPr bwMode="auto">
          <a:xfrm>
            <a:off x="4957042" y="1101618"/>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FF8C00"/>
                </a:solidFill>
                <a:latin typeface="微软雅黑" pitchFamily="34" charset="-122"/>
                <a:ea typeface="微软雅黑" pitchFamily="34" charset="-122"/>
              </a:rPr>
              <a:t>外</a:t>
            </a:r>
            <a:r>
              <a:rPr lang="zh-CN" altLang="en-US" sz="2400" b="1" dirty="0" smtClean="0">
                <a:solidFill>
                  <a:srgbClr val="FF8C00"/>
                </a:solidFill>
                <a:latin typeface="微软雅黑" pitchFamily="34" charset="-122"/>
                <a:ea typeface="微软雅黑" pitchFamily="34" charset="-122"/>
              </a:rPr>
              <a:t>语能力提升</a:t>
            </a:r>
            <a:endParaRPr lang="zh-CN" altLang="en-US" sz="2400" dirty="0">
              <a:solidFill>
                <a:srgbClr val="BFBFBF"/>
              </a:solidFill>
              <a:latin typeface="微软雅黑" pitchFamily="34" charset="-122"/>
              <a:ea typeface="微软雅黑" pitchFamily="34" charset="-122"/>
            </a:endParaRPr>
          </a:p>
        </p:txBody>
      </p:sp>
      <p:cxnSp>
        <p:nvCxnSpPr>
          <p:cNvPr id="6" name="直接连接符 5"/>
          <p:cNvCxnSpPr/>
          <p:nvPr/>
        </p:nvCxnSpPr>
        <p:spPr>
          <a:xfrm flipV="1">
            <a:off x="507801" y="1332451"/>
            <a:ext cx="3967837" cy="1"/>
          </a:xfrm>
          <a:prstGeom prst="line">
            <a:avLst/>
          </a:prstGeom>
          <a:solidFill>
            <a:srgbClr val="7F7F7F">
              <a:alpha val="69804"/>
            </a:srgbClr>
          </a:solidFill>
          <a:ln w="19050">
            <a:solidFill>
              <a:srgbClr val="FF8C00"/>
            </a:solidFill>
          </a:ln>
        </p:spPr>
      </p:cxnSp>
      <p:cxnSp>
        <p:nvCxnSpPr>
          <p:cNvPr id="7" name="直接连接符 6"/>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8" name="矩形 7"/>
          <p:cNvSpPr/>
          <p:nvPr/>
        </p:nvSpPr>
        <p:spPr>
          <a:xfrm>
            <a:off x="1875713" y="4872976"/>
            <a:ext cx="3823093" cy="1506803"/>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latin typeface="Calibri" panose="020F0502020204030204" pitchFamily="34" charset="0"/>
                <a:cs typeface="Times New Roman" panose="02020603050405020304" pitchFamily="18" charset="0"/>
              </a:rPr>
              <a:t>学生积极参与学院英语角活动，语言沟通流畅，获得外教好评。</a:t>
            </a:r>
            <a:endParaRPr lang="en-US" altLang="zh-CN" b="1">
              <a:latin typeface="Calibri" panose="020F0502020204030204" pitchFamily="34" charset="0"/>
              <a:cs typeface="Times New Roman" panose="02020603050405020304" pitchFamily="18" charset="0"/>
            </a:endParaRPr>
          </a:p>
        </p:txBody>
      </p:sp>
      <p:sp>
        <p:nvSpPr>
          <p:cNvPr id="9" name="矩形 8"/>
          <p:cNvSpPr/>
          <p:nvPr/>
        </p:nvSpPr>
        <p:spPr>
          <a:xfrm>
            <a:off x="7177224" y="5048312"/>
            <a:ext cx="3823093" cy="104442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rPr>
              <a:t>参加雅思考试，为留学新西兰做准备，多人参加，取得不错成绩。</a:t>
            </a:r>
            <a:endParaRPr lang="en-US" altLang="zh-CN" b="1">
              <a:solidFill>
                <a:srgbClr val="FF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270" y="2012273"/>
            <a:ext cx="2110190" cy="2860703"/>
          </a:xfrm>
          <a:prstGeom prst="rect">
            <a:avLst/>
          </a:prstGeom>
          <a:effectLst>
            <a:glow rad="139700">
              <a:schemeClr val="accent5">
                <a:satMod val="175000"/>
                <a:alpha val="40000"/>
              </a:schemeClr>
            </a:glow>
          </a:effectLst>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053" y="2167321"/>
            <a:ext cx="2159673" cy="132827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255" y="3780734"/>
            <a:ext cx="2108809" cy="109224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2495" y="2189454"/>
            <a:ext cx="1931360" cy="130614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8554" y="3780734"/>
            <a:ext cx="1925301" cy="109224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pic>
    </p:spTree>
    <p:extLst>
      <p:ext uri="{BB962C8B-B14F-4D97-AF65-F5344CB8AC3E}">
        <p14:creationId xmlns:p14="http://schemas.microsoft.com/office/powerpoint/2010/main" val="644302672"/>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2265" y="3385831"/>
            <a:ext cx="2380747" cy="1266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6785" y="3384869"/>
            <a:ext cx="2777571" cy="1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 name="直接连接符 2"/>
          <p:cNvCxnSpPr/>
          <p:nvPr/>
        </p:nvCxnSpPr>
        <p:spPr>
          <a:xfrm>
            <a:off x="7564585" y="1460393"/>
            <a:ext cx="3923544" cy="0"/>
          </a:xfrm>
          <a:prstGeom prst="line">
            <a:avLst/>
          </a:prstGeom>
          <a:solidFill>
            <a:srgbClr val="7F7F7F">
              <a:alpha val="69804"/>
            </a:srgbClr>
          </a:solidFill>
          <a:ln w="19050">
            <a:solidFill>
              <a:srgbClr val="FF8C00"/>
            </a:solidFill>
          </a:ln>
        </p:spPr>
      </p:cxnSp>
      <p:cxnSp>
        <p:nvCxnSpPr>
          <p:cNvPr id="4" name="直接连接符 3"/>
          <p:cNvCxnSpPr/>
          <p:nvPr/>
        </p:nvCxnSpPr>
        <p:spPr>
          <a:xfrm>
            <a:off x="11488129" y="1460393"/>
            <a:ext cx="0" cy="3041158"/>
          </a:xfrm>
          <a:prstGeom prst="line">
            <a:avLst/>
          </a:prstGeom>
          <a:solidFill>
            <a:srgbClr val="7F7F7F">
              <a:alpha val="69804"/>
            </a:srgbClr>
          </a:solidFill>
          <a:ln w="19050">
            <a:solidFill>
              <a:srgbClr val="FF8C00"/>
            </a:solidFill>
          </a:ln>
        </p:spPr>
      </p:cxnSp>
      <p:sp>
        <p:nvSpPr>
          <p:cNvPr id="5" name="矩形 2"/>
          <p:cNvSpPr>
            <a:spLocks noChangeArrowheads="1"/>
          </p:cNvSpPr>
          <p:nvPr/>
        </p:nvSpPr>
        <p:spPr bwMode="auto">
          <a:xfrm>
            <a:off x="4740416" y="1101618"/>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FF8C00"/>
                </a:solidFill>
                <a:latin typeface="微软雅黑" pitchFamily="34" charset="-122"/>
                <a:ea typeface="微软雅黑" pitchFamily="34" charset="-122"/>
              </a:rPr>
              <a:t>表</a:t>
            </a:r>
            <a:r>
              <a:rPr lang="zh-CN" altLang="en-US" sz="2400" b="1" dirty="0" smtClean="0">
                <a:solidFill>
                  <a:srgbClr val="FF8C00"/>
                </a:solidFill>
                <a:latin typeface="微软雅黑" pitchFamily="34" charset="-122"/>
                <a:ea typeface="微软雅黑" pitchFamily="34" charset="-122"/>
              </a:rPr>
              <a:t>达沟通能力提升</a:t>
            </a:r>
            <a:endParaRPr lang="zh-CN" altLang="en-US" sz="2400" dirty="0">
              <a:solidFill>
                <a:srgbClr val="BFBFBF"/>
              </a:solidFill>
              <a:latin typeface="微软雅黑" pitchFamily="34" charset="-122"/>
              <a:ea typeface="微软雅黑" pitchFamily="34" charset="-122"/>
            </a:endParaRPr>
          </a:p>
        </p:txBody>
      </p:sp>
      <p:cxnSp>
        <p:nvCxnSpPr>
          <p:cNvPr id="6" name="直接连接符 5"/>
          <p:cNvCxnSpPr/>
          <p:nvPr/>
        </p:nvCxnSpPr>
        <p:spPr>
          <a:xfrm flipV="1">
            <a:off x="507801" y="1332451"/>
            <a:ext cx="3967837" cy="1"/>
          </a:xfrm>
          <a:prstGeom prst="line">
            <a:avLst/>
          </a:prstGeom>
          <a:solidFill>
            <a:srgbClr val="7F7F7F">
              <a:alpha val="69804"/>
            </a:srgbClr>
          </a:solidFill>
          <a:ln w="19050">
            <a:solidFill>
              <a:srgbClr val="FF8C00"/>
            </a:solidFill>
          </a:ln>
        </p:spPr>
      </p:cxnSp>
      <p:cxnSp>
        <p:nvCxnSpPr>
          <p:cNvPr id="7" name="直接连接符 6"/>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8" name="矩形 7"/>
          <p:cNvSpPr/>
          <p:nvPr/>
        </p:nvSpPr>
        <p:spPr>
          <a:xfrm>
            <a:off x="1299145" y="5062788"/>
            <a:ext cx="4187254" cy="1506803"/>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latin typeface="Calibri" panose="020F0502020204030204" pitchFamily="34" charset="0"/>
                <a:cs typeface="Times New Roman" panose="02020603050405020304" pitchFamily="18" charset="0"/>
              </a:rPr>
              <a:t>表达沟通能力强，选为校电视台主持人，校内各类大中型文艺晚会主持人</a:t>
            </a:r>
            <a:r>
              <a:rPr lang="zh-CN" altLang="en-US" b="1">
                <a:solidFill>
                  <a:srgbClr val="FF0000"/>
                </a:solidFill>
                <a:latin typeface="Calibri" panose="020F0502020204030204" pitchFamily="34" charset="0"/>
                <a:cs typeface="Times New Roman" panose="02020603050405020304" pitchFamily="18" charset="0"/>
              </a:rPr>
              <a:t>。</a:t>
            </a:r>
            <a:endParaRPr lang="en-US" altLang="zh-CN" b="1">
              <a:latin typeface="Calibri" panose="020F0502020204030204" pitchFamily="34" charset="0"/>
              <a:cs typeface="Times New Roman" panose="02020603050405020304" pitchFamily="18" charset="0"/>
            </a:endParaRPr>
          </a:p>
        </p:txBody>
      </p:sp>
      <p:sp>
        <p:nvSpPr>
          <p:cNvPr id="9" name="矩形 8"/>
          <p:cNvSpPr/>
          <p:nvPr/>
        </p:nvSpPr>
        <p:spPr>
          <a:xfrm>
            <a:off x="6463862" y="5062788"/>
            <a:ext cx="4687614" cy="1671145"/>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smtClean="0">
                <a:solidFill>
                  <a:srgbClr val="FF0000"/>
                </a:solidFill>
              </a:rPr>
              <a:t>16</a:t>
            </a:r>
            <a:r>
              <a:rPr lang="zh-CN" altLang="en-US" b="1">
                <a:solidFill>
                  <a:srgbClr val="FF0000"/>
                </a:solidFill>
              </a:rPr>
              <a:t>和</a:t>
            </a:r>
            <a:r>
              <a:rPr lang="en-US" altLang="zh-CN" b="1" smtClean="0">
                <a:solidFill>
                  <a:srgbClr val="FF0000"/>
                </a:solidFill>
              </a:rPr>
              <a:t>17</a:t>
            </a:r>
            <a:r>
              <a:rPr lang="zh-CN" altLang="en-US" b="1" smtClean="0">
                <a:solidFill>
                  <a:srgbClr val="FF0000"/>
                </a:solidFill>
              </a:rPr>
              <a:t>两届夏令营，让学生走出国门，参加各类活动，学</a:t>
            </a:r>
            <a:r>
              <a:rPr lang="zh-CN" altLang="en-US" b="1">
                <a:solidFill>
                  <a:srgbClr val="FF0000"/>
                </a:solidFill>
              </a:rPr>
              <a:t>生和外籍教师沟通流畅，展现新一代大学生良好</a:t>
            </a:r>
            <a:r>
              <a:rPr lang="zh-CN" altLang="en-US" b="1" smtClean="0">
                <a:solidFill>
                  <a:srgbClr val="FF0000"/>
                </a:solidFill>
              </a:rPr>
              <a:t>的风采。</a:t>
            </a:r>
            <a:endParaRPr lang="en-US" altLang="zh-CN" b="1">
              <a:solidFill>
                <a:srgbClr val="FF0000"/>
              </a:solidFill>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57" y="1608218"/>
            <a:ext cx="2680862" cy="1637240"/>
          </a:xfrm>
          <a:prstGeom prst="ellipse">
            <a:avLst/>
          </a:prstGeom>
          <a:ln w="63500" cap="rnd">
            <a:solidFill>
              <a:srgbClr val="46739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434" y="3237870"/>
            <a:ext cx="2582082" cy="1562160"/>
          </a:xfrm>
          <a:prstGeom prst="ellipse">
            <a:avLst/>
          </a:prstGeom>
          <a:ln w="63500" cap="rnd">
            <a:solidFill>
              <a:srgbClr val="46739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087" y="1732208"/>
            <a:ext cx="3003736" cy="1319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6785" y="1732208"/>
            <a:ext cx="2260135" cy="1319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2849958"/>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70154" y="1807994"/>
            <a:ext cx="3904842" cy="3340327"/>
            <a:chOff x="6632609" y="382946"/>
            <a:chExt cx="3904842" cy="3340327"/>
          </a:xfrm>
        </p:grpSpPr>
        <p:sp>
          <p:nvSpPr>
            <p:cNvPr id="3" name="圆角矩形 2"/>
            <p:cNvSpPr/>
            <p:nvPr/>
          </p:nvSpPr>
          <p:spPr bwMode="auto">
            <a:xfrm>
              <a:off x="6851046" y="2190730"/>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4" name="矩形 87"/>
            <p:cNvSpPr>
              <a:spLocks noChangeArrowheads="1"/>
            </p:cNvSpPr>
            <p:nvPr/>
          </p:nvSpPr>
          <p:spPr bwMode="auto">
            <a:xfrm>
              <a:off x="6966553" y="2350292"/>
              <a:ext cx="3208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3. </a:t>
              </a:r>
              <a:r>
                <a:rPr lang="zh-CN" altLang="en-US" sz="1600" b="1">
                  <a:solidFill>
                    <a:srgbClr val="000000"/>
                  </a:solidFill>
                  <a:latin typeface="微软雅黑" panose="020B0503020204020204" pitchFamily="34" charset="-122"/>
                  <a:ea typeface="微软雅黑" panose="020B0503020204020204" pitchFamily="34" charset="-122"/>
                </a:rPr>
                <a:t>教</a:t>
              </a:r>
              <a:r>
                <a:rPr lang="zh-CN" altLang="en-US" sz="1600" b="1" smtClean="0">
                  <a:solidFill>
                    <a:srgbClr val="000000"/>
                  </a:solidFill>
                  <a:latin typeface="微软雅黑" panose="020B0503020204020204" pitchFamily="34" charset="-122"/>
                  <a:ea typeface="微软雅黑" panose="020B0503020204020204" pitchFamily="34" charset="-122"/>
                </a:rPr>
                <a:t>师同行对课程评价</a:t>
              </a:r>
              <a:r>
                <a:rPr lang="en-US" altLang="zh-CN" sz="1600" b="1" smtClean="0">
                  <a:solidFill>
                    <a:srgbClr val="000000"/>
                  </a:solidFill>
                  <a:latin typeface="微软雅黑" panose="020B0503020204020204" pitchFamily="34" charset="-122"/>
                  <a:ea typeface="微软雅黑" panose="020B0503020204020204" pitchFamily="34" charset="-122"/>
                </a:rPr>
                <a:t> </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5" name="圆角矩形 4"/>
            <p:cNvSpPr/>
            <p:nvPr/>
          </p:nvSpPr>
          <p:spPr bwMode="auto">
            <a:xfrm>
              <a:off x="6851046" y="3094623"/>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6" name="矩形 87"/>
            <p:cNvSpPr>
              <a:spLocks noChangeArrowheads="1"/>
            </p:cNvSpPr>
            <p:nvPr/>
          </p:nvSpPr>
          <p:spPr bwMode="auto">
            <a:xfrm>
              <a:off x="6966553" y="3266280"/>
              <a:ext cx="3362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None/>
              </a:pPr>
              <a:r>
                <a:rPr lang="en-US" altLang="zh-CN" sz="1600" b="1" smtClean="0">
                  <a:solidFill>
                    <a:srgbClr val="000000"/>
                  </a:solidFill>
                  <a:latin typeface="微软雅黑" panose="020B0503020204020204" pitchFamily="34" charset="-122"/>
                  <a:ea typeface="微软雅黑" panose="020B0503020204020204" pitchFamily="34" charset="-122"/>
                </a:rPr>
                <a:t>4. </a:t>
              </a:r>
              <a:r>
                <a:rPr lang="zh-CN" altLang="en-US" sz="1600" b="1" smtClean="0">
                  <a:solidFill>
                    <a:srgbClr val="000000"/>
                  </a:solidFill>
                  <a:latin typeface="微软雅黑" panose="020B0503020204020204" pitchFamily="34" charset="-122"/>
                  <a:ea typeface="微软雅黑" panose="020B0503020204020204" pitchFamily="34" charset="-122"/>
                </a:rPr>
                <a:t>学生对学习的感受</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7" name="圆角矩形 6"/>
            <p:cNvSpPr/>
            <p:nvPr/>
          </p:nvSpPr>
          <p:spPr bwMode="auto">
            <a:xfrm>
              <a:off x="6851045" y="1286838"/>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8" name="矩形 87"/>
            <p:cNvSpPr>
              <a:spLocks noChangeArrowheads="1"/>
            </p:cNvSpPr>
            <p:nvPr/>
          </p:nvSpPr>
          <p:spPr bwMode="auto">
            <a:xfrm>
              <a:off x="6966552" y="1434305"/>
              <a:ext cx="31480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marL="0" lvl="2" indent="0" eaLnBrk="0" fontAlgn="ctr" hangingPunct="0">
                <a:lnSpc>
                  <a:spcPct val="100000"/>
                </a:lnSpc>
                <a:spcBef>
                  <a:spcPct val="0"/>
                </a:spcBef>
                <a:spcAft>
                  <a:spcPct val="0"/>
                </a:spcAft>
                <a:buClr>
                  <a:srgbClr val="FF0000"/>
                </a:buClr>
                <a:buSzPct val="70000"/>
                <a:buNone/>
              </a:pPr>
              <a:r>
                <a:rPr lang="en-US" altLang="zh-CN" sz="1600" b="1" smtClean="0">
                  <a:solidFill>
                    <a:srgbClr val="000000"/>
                  </a:solidFill>
                  <a:latin typeface="微软雅黑" panose="020B0503020204020204" pitchFamily="34" charset="-122"/>
                  <a:ea typeface="微软雅黑" panose="020B0503020204020204" pitchFamily="34" charset="-122"/>
                </a:rPr>
                <a:t>2. </a:t>
              </a:r>
              <a:r>
                <a:rPr lang="zh-CN" altLang="en-US" sz="1600" b="1" smtClean="0">
                  <a:solidFill>
                    <a:srgbClr val="000000"/>
                  </a:solidFill>
                  <a:latin typeface="微软雅黑" pitchFamily="34" charset="-122"/>
                  <a:ea typeface="微软雅黑" pitchFamily="34" charset="-122"/>
                </a:rPr>
                <a:t>督导对课程的评价</a:t>
              </a:r>
              <a:endParaRPr lang="zh-CN" altLang="en-US" sz="1600" b="1">
                <a:solidFill>
                  <a:srgbClr val="000000"/>
                </a:solidFill>
                <a:latin typeface="微软雅黑" pitchFamily="34" charset="-122"/>
                <a:ea typeface="微软雅黑" pitchFamily="34" charset="-122"/>
              </a:endParaRPr>
            </a:p>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 </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9" name="AutoShape 3"/>
            <p:cNvSpPr>
              <a:spLocks noChangeAspect="1" noChangeArrowheads="1"/>
            </p:cNvSpPr>
            <p:nvPr/>
          </p:nvSpPr>
          <p:spPr bwMode="auto">
            <a:xfrm>
              <a:off x="6632609" y="1395815"/>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0" name="圆角矩形 9"/>
            <p:cNvSpPr/>
            <p:nvPr/>
          </p:nvSpPr>
          <p:spPr bwMode="auto">
            <a:xfrm>
              <a:off x="6851046" y="382946"/>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1" name="矩形 87"/>
            <p:cNvSpPr>
              <a:spLocks noChangeArrowheads="1"/>
            </p:cNvSpPr>
            <p:nvPr/>
          </p:nvSpPr>
          <p:spPr bwMode="auto">
            <a:xfrm>
              <a:off x="6966552" y="531017"/>
              <a:ext cx="3421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zh-CN" altLang="en-US" sz="1600" b="1" smtClean="0">
                  <a:solidFill>
                    <a:srgbClr val="000000"/>
                  </a:solidFill>
                  <a:latin typeface="微软雅黑" panose="020B0503020204020204" pitchFamily="34" charset="-122"/>
                  <a:ea typeface="微软雅黑" panose="020B0503020204020204" pitchFamily="34" charset="-122"/>
                </a:rPr>
                <a:t> </a:t>
              </a:r>
              <a:r>
                <a:rPr lang="en-US" altLang="zh-CN" sz="1600" b="1" smtClean="0">
                  <a:solidFill>
                    <a:srgbClr val="000000"/>
                  </a:solidFill>
                  <a:latin typeface="微软雅黑" panose="020B0503020204020204" pitchFamily="34" charset="-122"/>
                  <a:ea typeface="微软雅黑" panose="020B0503020204020204" pitchFamily="34" charset="-122"/>
                </a:rPr>
                <a:t>1. </a:t>
              </a:r>
              <a:r>
                <a:rPr lang="zh-CN" altLang="en-US" sz="1600" b="1" smtClean="0">
                  <a:solidFill>
                    <a:srgbClr val="000000"/>
                  </a:solidFill>
                  <a:latin typeface="微软雅黑" panose="020B0503020204020204" pitchFamily="34" charset="-122"/>
                  <a:ea typeface="微软雅黑" panose="020B0503020204020204" pitchFamily="34" charset="-122"/>
                </a:rPr>
                <a:t>外教对学生的评价</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2" name="AutoShape 3"/>
            <p:cNvSpPr>
              <a:spLocks noChangeAspect="1" noChangeArrowheads="1"/>
            </p:cNvSpPr>
            <p:nvPr/>
          </p:nvSpPr>
          <p:spPr bwMode="auto">
            <a:xfrm>
              <a:off x="6654715" y="529990"/>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3" name="AutoShape 3"/>
            <p:cNvSpPr>
              <a:spLocks noChangeAspect="1" noChangeArrowheads="1"/>
            </p:cNvSpPr>
            <p:nvPr/>
          </p:nvSpPr>
          <p:spPr bwMode="auto">
            <a:xfrm>
              <a:off x="6642552" y="230988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6" name="AutoShape 3"/>
            <p:cNvSpPr>
              <a:spLocks noChangeAspect="1" noChangeArrowheads="1"/>
            </p:cNvSpPr>
            <p:nvPr/>
          </p:nvSpPr>
          <p:spPr bwMode="auto">
            <a:xfrm>
              <a:off x="6689045" y="324694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28937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65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26" y="0"/>
            <a:ext cx="12316556" cy="438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26" y="2931423"/>
            <a:ext cx="12316556" cy="438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p:cNvSpPr txBox="1"/>
          <p:nvPr/>
        </p:nvSpPr>
        <p:spPr>
          <a:xfrm>
            <a:off x="872893" y="1869598"/>
            <a:ext cx="4911479" cy="1815882"/>
          </a:xfrm>
          <a:prstGeom prst="rect">
            <a:avLst/>
          </a:prstGeom>
          <a:noFill/>
        </p:spPr>
        <p:txBody>
          <a:bodyPr wrap="square">
            <a:spAutoFit/>
          </a:bodyPr>
          <a:lstStyle/>
          <a:p>
            <a:r>
              <a:rPr lang="en-US" altLang="zh-CN" sz="1400" b="1" smtClean="0"/>
              <a:t>The </a:t>
            </a:r>
            <a:r>
              <a:rPr lang="en-US" altLang="zh-CN" sz="1400" b="1"/>
              <a:t>students quickly became accustomed to the new styles and enjoyed communicating in English.  Some of the activities were very different to their usual lessons where they could form groups to solve exercises and games.  By the end of the course, the teachers had a good rapport with the students, the students were very motivated to learn and acheive success, and their perfomance was excellent.  </a:t>
            </a:r>
            <a:endParaRPr lang="zh-CN" altLang="zh-CN" sz="1400" b="1"/>
          </a:p>
        </p:txBody>
      </p:sp>
      <p:sp>
        <p:nvSpPr>
          <p:cNvPr id="15" name="TextBox 15"/>
          <p:cNvSpPr txBox="1"/>
          <p:nvPr/>
        </p:nvSpPr>
        <p:spPr>
          <a:xfrm>
            <a:off x="1132723" y="1446764"/>
            <a:ext cx="2443962" cy="437043"/>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2800" smtClean="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rPr>
              <a:t>外教评价</a:t>
            </a:r>
            <a:endParaRPr lang="zh-CN" altLang="en-US" sz="2800" dirty="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endParaRPr>
          </a:p>
        </p:txBody>
      </p:sp>
      <p:sp>
        <p:nvSpPr>
          <p:cNvPr id="16" name="TextBox 16"/>
          <p:cNvSpPr txBox="1"/>
          <p:nvPr/>
        </p:nvSpPr>
        <p:spPr>
          <a:xfrm>
            <a:off x="6970035" y="1975081"/>
            <a:ext cx="4282464" cy="1077218"/>
          </a:xfrm>
          <a:prstGeom prst="rect">
            <a:avLst/>
          </a:prstGeom>
          <a:noFill/>
        </p:spPr>
        <p:txBody>
          <a:bodyPr wrap="square">
            <a:spAutoFit/>
          </a:bodyPr>
          <a:lstStyle/>
          <a:p>
            <a:pPr fontAlgn="base" latinLnBrk="1">
              <a:spcBef>
                <a:spcPct val="0"/>
              </a:spcBef>
              <a:spcAft>
                <a:spcPct val="0"/>
              </a:spcAft>
              <a:defRPr/>
            </a:pPr>
            <a:r>
              <a:rPr lang="zh-CN" altLang="en-US" sz="1600" b="1"/>
              <a:t>任课教师备课充</a:t>
            </a:r>
            <a:r>
              <a:rPr lang="zh-CN" altLang="en-US" sz="1600" b="1" smtClean="0"/>
              <a:t>分；授</a:t>
            </a:r>
            <a:r>
              <a:rPr lang="zh-CN" altLang="en-US" sz="1600" b="1"/>
              <a:t>课思路清晰</a:t>
            </a:r>
            <a:r>
              <a:rPr lang="zh-CN" altLang="en-US" sz="1600" b="1" smtClean="0"/>
              <a:t>；授课内容深入简出；中教和外教配合默契；课</a:t>
            </a:r>
            <a:r>
              <a:rPr lang="zh-CN" altLang="en-US" sz="1600" b="1"/>
              <a:t>程授课方式新颖，小车的引入激发了学生的学习兴趣，学生参与课程的积极性高，教学效果很好。</a:t>
            </a:r>
            <a:endParaRPr kumimoji="1" lang="en-US" altLang="zh-CN" sz="1600" b="1" kern="0" dirty="0">
              <a:solidFill>
                <a:sysClr val="windowText" lastClr="000000">
                  <a:lumMod val="75000"/>
                  <a:lumOff val="25000"/>
                </a:sysClr>
              </a:solidFill>
              <a:latin typeface="Arial" pitchFamily="34" charset="0"/>
              <a:ea typeface="微软雅黑" pitchFamily="34" charset="-122"/>
              <a:cs typeface="Arial" pitchFamily="34" charset="0"/>
            </a:endParaRPr>
          </a:p>
        </p:txBody>
      </p:sp>
      <p:sp>
        <p:nvSpPr>
          <p:cNvPr id="17" name="TextBox 17"/>
          <p:cNvSpPr txBox="1"/>
          <p:nvPr/>
        </p:nvSpPr>
        <p:spPr>
          <a:xfrm>
            <a:off x="6970035" y="1457395"/>
            <a:ext cx="2443962" cy="437043"/>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2800" smtClean="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rPr>
              <a:t>督导评价</a:t>
            </a:r>
            <a:endParaRPr lang="zh-CN" altLang="en-US" sz="2800" dirty="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endParaRPr>
          </a:p>
        </p:txBody>
      </p:sp>
      <p:sp>
        <p:nvSpPr>
          <p:cNvPr id="18" name="TextBox 18"/>
          <p:cNvSpPr txBox="1"/>
          <p:nvPr/>
        </p:nvSpPr>
        <p:spPr>
          <a:xfrm>
            <a:off x="883650" y="4715339"/>
            <a:ext cx="4900722" cy="1815882"/>
          </a:xfrm>
          <a:prstGeom prst="rect">
            <a:avLst/>
          </a:prstGeom>
          <a:noFill/>
        </p:spPr>
        <p:txBody>
          <a:bodyPr wrap="square">
            <a:spAutoFit/>
          </a:bodyPr>
          <a:lstStyle/>
          <a:p>
            <a:pPr fontAlgn="base" latinLnBrk="1">
              <a:spcBef>
                <a:spcPct val="0"/>
              </a:spcBef>
              <a:spcAft>
                <a:spcPct val="0"/>
              </a:spcAft>
              <a:defRPr/>
            </a:pPr>
            <a:r>
              <a:rPr lang="zh-CN" altLang="en-US" sz="1600" b="1"/>
              <a:t>外教新颖的教学方式，确实提升了教学效果，学生对</a:t>
            </a:r>
            <a:r>
              <a:rPr lang="en-US" altLang="zh-CN" sz="1600" b="1"/>
              <a:t>C</a:t>
            </a:r>
            <a:r>
              <a:rPr lang="zh-CN" altLang="en-US" sz="1600" b="1"/>
              <a:t>语言知识的掌握程度和以前的学生比有了较大的提高，另外小车引入</a:t>
            </a:r>
            <a:r>
              <a:rPr lang="en-US" altLang="zh-CN" sz="1600" b="1"/>
              <a:t>C</a:t>
            </a:r>
            <a:r>
              <a:rPr lang="zh-CN" altLang="en-US" sz="1600" b="1"/>
              <a:t>语言的课堂，不仅让学生有软件编程的技能，还让学生学习了一定的硬件知识，让学生对电子产品的开发有了一定认识，为后续的</a:t>
            </a:r>
            <a:r>
              <a:rPr lang="en-US" altLang="zh-CN" sz="1600" b="1"/>
              <a:t>《</a:t>
            </a:r>
            <a:r>
              <a:rPr lang="zh-CN" altLang="en-US" sz="1600" b="1"/>
              <a:t>微控制器应用</a:t>
            </a:r>
            <a:r>
              <a:rPr lang="en-US" altLang="zh-CN" sz="1600" b="1"/>
              <a:t>》</a:t>
            </a:r>
            <a:r>
              <a:rPr lang="zh-CN" altLang="en-US" sz="1600" b="1"/>
              <a:t>、</a:t>
            </a:r>
            <a:r>
              <a:rPr lang="en-US" altLang="zh-CN" sz="1600" b="1"/>
              <a:t>《</a:t>
            </a:r>
            <a:r>
              <a:rPr lang="zh-CN" altLang="en-US" sz="1600" b="1"/>
              <a:t>嵌入式应用技术</a:t>
            </a:r>
            <a:r>
              <a:rPr lang="en-US" altLang="zh-CN" sz="1600" b="1"/>
              <a:t>》</a:t>
            </a:r>
            <a:r>
              <a:rPr lang="zh-CN" altLang="en-US" sz="1600" b="1"/>
              <a:t>等课程的教学打下了扎实的基础。</a:t>
            </a:r>
            <a:endParaRPr lang="en-US" altLang="zh-CN" sz="1600" b="1"/>
          </a:p>
        </p:txBody>
      </p:sp>
      <p:sp>
        <p:nvSpPr>
          <p:cNvPr id="19" name="TextBox 19"/>
          <p:cNvSpPr txBox="1"/>
          <p:nvPr/>
        </p:nvSpPr>
        <p:spPr>
          <a:xfrm>
            <a:off x="1132723" y="4260107"/>
            <a:ext cx="2443962" cy="437043"/>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2800" smtClean="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rPr>
              <a:t>同学评价</a:t>
            </a:r>
            <a:endParaRPr lang="zh-CN" altLang="en-US" sz="2800" dirty="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endParaRPr>
          </a:p>
        </p:txBody>
      </p:sp>
      <p:sp>
        <p:nvSpPr>
          <p:cNvPr id="20" name="TextBox 20"/>
          <p:cNvSpPr txBox="1"/>
          <p:nvPr/>
        </p:nvSpPr>
        <p:spPr>
          <a:xfrm>
            <a:off x="6970035" y="4791143"/>
            <a:ext cx="4568749" cy="1569660"/>
          </a:xfrm>
          <a:prstGeom prst="rect">
            <a:avLst/>
          </a:prstGeom>
          <a:noFill/>
        </p:spPr>
        <p:txBody>
          <a:bodyPr wrap="square">
            <a:spAutoFit/>
          </a:bodyPr>
          <a:lstStyle/>
          <a:p>
            <a:pPr fontAlgn="base" latinLnBrk="1">
              <a:spcBef>
                <a:spcPct val="0"/>
              </a:spcBef>
              <a:spcAft>
                <a:spcPct val="0"/>
              </a:spcAft>
              <a:defRPr/>
            </a:pPr>
            <a:r>
              <a:rPr lang="zh-CN" altLang="en-US" sz="1600" b="1"/>
              <a:t>这门课程很有意思，如果我们编程正确，小车就会按程序的指令跑，可以很直观得看到效果。外教的发音和语速比较适合中国的学生，虽然是英语教学，但我们仍然能听懂。通过这门课</a:t>
            </a:r>
            <a:r>
              <a:rPr lang="zh-CN" altLang="en-US" sz="1600" b="1" smtClean="0"/>
              <a:t>，我们只是怎么开发电子产品，另外我</a:t>
            </a:r>
            <a:r>
              <a:rPr lang="zh-CN" altLang="en-US" sz="1600" b="1"/>
              <a:t>们的听力和口语都得到了提高。</a:t>
            </a:r>
          </a:p>
        </p:txBody>
      </p:sp>
      <p:sp>
        <p:nvSpPr>
          <p:cNvPr id="21" name="TextBox 21"/>
          <p:cNvSpPr txBox="1"/>
          <p:nvPr/>
        </p:nvSpPr>
        <p:spPr>
          <a:xfrm>
            <a:off x="6970035" y="4278296"/>
            <a:ext cx="2443962" cy="437043"/>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2800" smtClean="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rPr>
              <a:t>学习感受</a:t>
            </a:r>
            <a:endParaRPr lang="zh-CN" altLang="en-US" sz="2800" dirty="0">
              <a:solidFill>
                <a:sysClr val="windowText" lastClr="000000">
                  <a:lumMod val="85000"/>
                  <a:lumOff val="15000"/>
                </a:sysClr>
              </a:solidFill>
              <a:effectLst>
                <a:outerShdw dist="25400" dir="5400000" algn="t" rotWithShape="0">
                  <a:sysClr val="window" lastClr="FFFFFF">
                    <a:alpha val="29000"/>
                  </a:sysClr>
                </a:outerShdw>
              </a:effectLst>
              <a:latin typeface="Adidas Unity" pitchFamily="2" charset="0"/>
              <a:cs typeface="Times New Roman" pitchFamily="18" charset="0"/>
            </a:endParaRPr>
          </a:p>
        </p:txBody>
      </p:sp>
    </p:spTree>
    <p:extLst>
      <p:ext uri="{BB962C8B-B14F-4D97-AF65-F5344CB8AC3E}">
        <p14:creationId xmlns:p14="http://schemas.microsoft.com/office/powerpoint/2010/main" val="3849476961"/>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6338320" y="403967"/>
            <a:ext cx="3904842" cy="6015415"/>
            <a:chOff x="6632609" y="382946"/>
            <a:chExt cx="3904842" cy="6015415"/>
          </a:xfrm>
        </p:grpSpPr>
        <p:sp>
          <p:nvSpPr>
            <p:cNvPr id="9" name="圆角矩形 8"/>
            <p:cNvSpPr/>
            <p:nvPr/>
          </p:nvSpPr>
          <p:spPr bwMode="auto">
            <a:xfrm>
              <a:off x="6851046" y="2190730"/>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0" name="矩形 87"/>
            <p:cNvSpPr>
              <a:spLocks noChangeArrowheads="1"/>
            </p:cNvSpPr>
            <p:nvPr/>
          </p:nvSpPr>
          <p:spPr bwMode="auto">
            <a:xfrm>
              <a:off x="6966553" y="2350292"/>
              <a:ext cx="3208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3. </a:t>
              </a:r>
              <a:r>
                <a:rPr lang="zh-CN" altLang="en-US" sz="1600" b="1" smtClean="0">
                  <a:solidFill>
                    <a:srgbClr val="000000"/>
                  </a:solidFill>
                  <a:latin typeface="微软雅黑" panose="020B0503020204020204" pitchFamily="34" charset="-122"/>
                  <a:ea typeface="微软雅黑" panose="020B0503020204020204" pitchFamily="34" charset="-122"/>
                </a:rPr>
                <a:t>趣味横生的教学课堂</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1" name="圆角矩形 10"/>
            <p:cNvSpPr/>
            <p:nvPr/>
          </p:nvSpPr>
          <p:spPr bwMode="auto">
            <a:xfrm>
              <a:off x="6851046" y="3094623"/>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2" name="矩形 87"/>
            <p:cNvSpPr>
              <a:spLocks noChangeArrowheads="1"/>
            </p:cNvSpPr>
            <p:nvPr/>
          </p:nvSpPr>
          <p:spPr bwMode="auto">
            <a:xfrm>
              <a:off x="6966553" y="3266280"/>
              <a:ext cx="3362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4. </a:t>
              </a:r>
              <a:r>
                <a:rPr lang="zh-CN" altLang="en-US" sz="1600" b="1" smtClean="0">
                  <a:solidFill>
                    <a:srgbClr val="000000"/>
                  </a:solidFill>
                  <a:latin typeface="微软雅黑" panose="020B0503020204020204" pitchFamily="34" charset="-122"/>
                  <a:ea typeface="微软雅黑" panose="020B0503020204020204" pitchFamily="34" charset="-122"/>
                </a:rPr>
                <a:t>一体化的教学模式</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3" name="圆角矩形 12"/>
            <p:cNvSpPr/>
            <p:nvPr/>
          </p:nvSpPr>
          <p:spPr bwMode="auto">
            <a:xfrm>
              <a:off x="6851045" y="1286838"/>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4" name="矩形 87"/>
            <p:cNvSpPr>
              <a:spLocks noChangeArrowheads="1"/>
            </p:cNvSpPr>
            <p:nvPr/>
          </p:nvSpPr>
          <p:spPr bwMode="auto">
            <a:xfrm>
              <a:off x="6966552" y="1434305"/>
              <a:ext cx="3148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2. </a:t>
              </a:r>
              <a:r>
                <a:rPr lang="zh-CN" altLang="en-US" sz="1600" b="1" smtClean="0">
                  <a:solidFill>
                    <a:srgbClr val="000000"/>
                  </a:solidFill>
                  <a:latin typeface="微软雅黑" panose="020B0503020204020204" pitchFamily="34" charset="-122"/>
                  <a:ea typeface="微软雅黑" panose="020B0503020204020204" pitchFamily="34" charset="-122"/>
                </a:rPr>
                <a:t>国际接轨的实践教学平台</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5" name="AutoShape 3"/>
            <p:cNvSpPr>
              <a:spLocks noChangeAspect="1" noChangeArrowheads="1"/>
            </p:cNvSpPr>
            <p:nvPr/>
          </p:nvSpPr>
          <p:spPr bwMode="auto">
            <a:xfrm>
              <a:off x="6632609" y="1395815"/>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7" name="圆角矩形 16"/>
            <p:cNvSpPr/>
            <p:nvPr/>
          </p:nvSpPr>
          <p:spPr bwMode="auto">
            <a:xfrm>
              <a:off x="6851046" y="382946"/>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18" name="矩形 87"/>
            <p:cNvSpPr>
              <a:spLocks noChangeArrowheads="1"/>
            </p:cNvSpPr>
            <p:nvPr/>
          </p:nvSpPr>
          <p:spPr bwMode="auto">
            <a:xfrm>
              <a:off x="6966552" y="531017"/>
              <a:ext cx="3421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zh-CN" altLang="en-US" sz="1600" b="1" smtClean="0">
                  <a:solidFill>
                    <a:srgbClr val="000000"/>
                  </a:solidFill>
                  <a:latin typeface="微软雅黑" panose="020B0503020204020204" pitchFamily="34" charset="-122"/>
                  <a:ea typeface="微软雅黑" panose="020B0503020204020204" pitchFamily="34" charset="-122"/>
                </a:rPr>
                <a:t> </a:t>
              </a:r>
              <a:r>
                <a:rPr lang="en-US" altLang="zh-CN" sz="1600" b="1" smtClean="0">
                  <a:solidFill>
                    <a:srgbClr val="000000"/>
                  </a:solidFill>
                  <a:latin typeface="微软雅黑" panose="020B0503020204020204" pitchFamily="34" charset="-122"/>
                  <a:ea typeface="微软雅黑" panose="020B0503020204020204" pitchFamily="34" charset="-122"/>
                </a:rPr>
                <a:t>1. </a:t>
              </a:r>
              <a:r>
                <a:rPr lang="zh-CN" altLang="en-US" sz="1600" b="1" smtClean="0">
                  <a:solidFill>
                    <a:srgbClr val="000000"/>
                  </a:solidFill>
                  <a:latin typeface="微软雅黑" panose="020B0503020204020204" pitchFamily="34" charset="-122"/>
                  <a:ea typeface="微软雅黑" panose="020B0503020204020204" pitchFamily="34" charset="-122"/>
                </a:rPr>
                <a:t>优质的教学团队</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19" name="AutoShape 3"/>
            <p:cNvSpPr>
              <a:spLocks noChangeAspect="1" noChangeArrowheads="1"/>
            </p:cNvSpPr>
            <p:nvPr/>
          </p:nvSpPr>
          <p:spPr bwMode="auto">
            <a:xfrm>
              <a:off x="6654715" y="529990"/>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0" name="AutoShape 3"/>
            <p:cNvSpPr>
              <a:spLocks noChangeAspect="1" noChangeArrowheads="1"/>
            </p:cNvSpPr>
            <p:nvPr/>
          </p:nvSpPr>
          <p:spPr bwMode="auto">
            <a:xfrm>
              <a:off x="6642552" y="230988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1" name="圆角矩形 20"/>
            <p:cNvSpPr/>
            <p:nvPr/>
          </p:nvSpPr>
          <p:spPr bwMode="auto">
            <a:xfrm>
              <a:off x="6851046" y="5769711"/>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22" name="矩形 87"/>
            <p:cNvSpPr>
              <a:spLocks noChangeArrowheads="1"/>
            </p:cNvSpPr>
            <p:nvPr/>
          </p:nvSpPr>
          <p:spPr bwMode="auto">
            <a:xfrm>
              <a:off x="6966553" y="5929273"/>
              <a:ext cx="3208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7. </a:t>
              </a:r>
              <a:r>
                <a:rPr lang="zh-CN" altLang="en-US" sz="1600" b="1" smtClean="0">
                  <a:solidFill>
                    <a:srgbClr val="000000"/>
                  </a:solidFill>
                  <a:latin typeface="微软雅黑" panose="020B0503020204020204" pitchFamily="34" charset="-122"/>
                  <a:ea typeface="微软雅黑" panose="020B0503020204020204" pitchFamily="34" charset="-122"/>
                </a:rPr>
                <a:t>专业提升的导师制课外活动</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25" name="圆角矩形 24"/>
            <p:cNvSpPr/>
            <p:nvPr/>
          </p:nvSpPr>
          <p:spPr bwMode="auto">
            <a:xfrm>
              <a:off x="6851045" y="4865819"/>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26" name="矩形 87"/>
            <p:cNvSpPr>
              <a:spLocks noChangeArrowheads="1"/>
            </p:cNvSpPr>
            <p:nvPr/>
          </p:nvSpPr>
          <p:spPr bwMode="auto">
            <a:xfrm>
              <a:off x="6966552" y="5013286"/>
              <a:ext cx="3148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6. </a:t>
              </a:r>
              <a:r>
                <a:rPr lang="zh-CN" altLang="en-US" sz="1600" b="1">
                  <a:solidFill>
                    <a:srgbClr val="000000"/>
                  </a:solidFill>
                  <a:latin typeface="微软雅黑" panose="020B0503020204020204" pitchFamily="34" charset="-122"/>
                  <a:ea typeface="微软雅黑" panose="020B0503020204020204" pitchFamily="34" charset="-122"/>
                </a:rPr>
                <a:t>全</a:t>
              </a:r>
              <a:r>
                <a:rPr lang="zh-CN" altLang="en-US" sz="1600" b="1" smtClean="0">
                  <a:solidFill>
                    <a:srgbClr val="000000"/>
                  </a:solidFill>
                  <a:latin typeface="微软雅黑" panose="020B0503020204020204" pitchFamily="34" charset="-122"/>
                  <a:ea typeface="微软雅黑" panose="020B0503020204020204" pitchFamily="34" charset="-122"/>
                </a:rPr>
                <a:t>面育人的教学课堂</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27" name="AutoShape 3"/>
            <p:cNvSpPr>
              <a:spLocks noChangeAspect="1" noChangeArrowheads="1"/>
            </p:cNvSpPr>
            <p:nvPr/>
          </p:nvSpPr>
          <p:spPr bwMode="auto">
            <a:xfrm>
              <a:off x="6674650" y="5012863"/>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8" name="AutoShape 3"/>
            <p:cNvSpPr>
              <a:spLocks noChangeAspect="1" noChangeArrowheads="1"/>
            </p:cNvSpPr>
            <p:nvPr/>
          </p:nvSpPr>
          <p:spPr bwMode="auto">
            <a:xfrm>
              <a:off x="6680802" y="5922036"/>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29" name="圆角矩形 28"/>
            <p:cNvSpPr/>
            <p:nvPr/>
          </p:nvSpPr>
          <p:spPr bwMode="auto">
            <a:xfrm>
              <a:off x="6851046" y="3961927"/>
              <a:ext cx="3686405" cy="62865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gradFill>
                <a:gsLst>
                  <a:gs pos="0">
                    <a:srgbClr val="00B0F0"/>
                  </a:gs>
                  <a:gs pos="100000">
                    <a:srgbClr val="00206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latinLnBrk="1" hangingPunct="0">
                <a:buClr>
                  <a:srgbClr val="FF0000"/>
                </a:buClr>
                <a:buSzPct val="70000"/>
                <a:buFont typeface="Wingdings" pitchFamily="2" charset="2"/>
                <a:buChar char="n"/>
                <a:tabLst>
                  <a:tab pos="136525" algn="l"/>
                </a:tabLst>
                <a:defRPr/>
              </a:pPr>
              <a:endParaRPr kumimoji="1" lang="zh-CN" altLang="en-US" sz="1600" b="1" dirty="0">
                <a:solidFill>
                  <a:srgbClr val="000000"/>
                </a:solidFill>
                <a:latin typeface="微软雅黑" pitchFamily="34" charset="-122"/>
                <a:ea typeface="微软雅黑" pitchFamily="34" charset="-122"/>
              </a:endParaRPr>
            </a:p>
          </p:txBody>
        </p:sp>
        <p:sp>
          <p:nvSpPr>
            <p:cNvPr id="30" name="矩形 87"/>
            <p:cNvSpPr>
              <a:spLocks noChangeArrowheads="1"/>
            </p:cNvSpPr>
            <p:nvPr/>
          </p:nvSpPr>
          <p:spPr bwMode="auto">
            <a:xfrm>
              <a:off x="6966552" y="4109998"/>
              <a:ext cx="3421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120000"/>
                </a:lnSpc>
                <a:spcBef>
                  <a:spcPct val="20000"/>
                </a:spcBef>
                <a:buChar char="•"/>
                <a:defRPr kumimoji="1" sz="2400">
                  <a:solidFill>
                    <a:srgbClr val="FF6600"/>
                  </a:solidFill>
                  <a:latin typeface="HY헤드라인M" pitchFamily="18" charset="-127"/>
                  <a:ea typeface="HY헤드라인M" pitchFamily="18" charset="-127"/>
                </a:defRPr>
              </a:lvl1pPr>
              <a:lvl2pPr marL="742950" indent="-285750" latinLnBrk="1">
                <a:lnSpc>
                  <a:spcPct val="120000"/>
                </a:lnSpc>
                <a:spcBef>
                  <a:spcPct val="20000"/>
                </a:spcBef>
                <a:buChar char="–"/>
                <a:defRPr kumimoji="1" sz="2000">
                  <a:solidFill>
                    <a:schemeClr val="tx1"/>
                  </a:solidFill>
                  <a:latin typeface="HY헤드라인M" pitchFamily="18" charset="-127"/>
                  <a:ea typeface="HY헤드라인M" pitchFamily="18" charset="-127"/>
                </a:defRPr>
              </a:lvl2pPr>
              <a:lvl3pPr marL="1143000" indent="-228600" latinLnBrk="1">
                <a:lnSpc>
                  <a:spcPct val="120000"/>
                </a:lnSpc>
                <a:spcBef>
                  <a:spcPct val="20000"/>
                </a:spcBef>
                <a:buChar char="•"/>
                <a:defRPr kumimoji="1">
                  <a:solidFill>
                    <a:schemeClr val="tx1"/>
                  </a:solidFill>
                  <a:latin typeface="HY견명조" pitchFamily="18" charset="-127"/>
                  <a:ea typeface="HY견명조" pitchFamily="18" charset="-127"/>
                </a:defRPr>
              </a:lvl3pPr>
              <a:lvl4pPr marL="1600200" indent="-228600" latinLnBrk="1">
                <a:lnSpc>
                  <a:spcPct val="120000"/>
                </a:lnSpc>
                <a:spcBef>
                  <a:spcPct val="20000"/>
                </a:spcBef>
                <a:buChar char="–"/>
                <a:defRPr kumimoji="1" sz="1400">
                  <a:solidFill>
                    <a:schemeClr val="tx1"/>
                  </a:solidFill>
                  <a:latin typeface="굴림" pitchFamily="50" charset="-127"/>
                  <a:ea typeface="굴림" pitchFamily="50" charset="-127"/>
                </a:defRPr>
              </a:lvl4pPr>
              <a:lvl5pPr marL="2057400" indent="-228600" latinLnBrk="1">
                <a:lnSpc>
                  <a:spcPct val="120000"/>
                </a:lnSpc>
                <a:spcBef>
                  <a:spcPct val="20000"/>
                </a:spcBef>
                <a:buChar char="»"/>
                <a:defRPr kumimoji="1" sz="1200">
                  <a:solidFill>
                    <a:schemeClr val="bg2"/>
                  </a:solidFill>
                  <a:latin typeface="굴림" pitchFamily="50" charset="-127"/>
                  <a:ea typeface="굴림" pitchFamily="50" charset="-127"/>
                </a:defRPr>
              </a:lvl5pPr>
              <a:lvl6pPr marL="25146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6pPr>
              <a:lvl7pPr marL="29718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7pPr>
              <a:lvl8pPr marL="34290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8pPr>
              <a:lvl9pPr marL="3886200" indent="-228600" eaLnBrk="0" fontAlgn="base" latinLnBrk="1" hangingPunct="0">
                <a:lnSpc>
                  <a:spcPct val="120000"/>
                </a:lnSpc>
                <a:spcBef>
                  <a:spcPct val="20000"/>
                </a:spcBef>
                <a:spcAft>
                  <a:spcPct val="0"/>
                </a:spcAft>
                <a:buChar char="»"/>
                <a:defRPr kumimoji="1" sz="1200">
                  <a:solidFill>
                    <a:schemeClr val="bg2"/>
                  </a:solidFill>
                  <a:latin typeface="굴림" pitchFamily="50" charset="-127"/>
                  <a:ea typeface="굴림" pitchFamily="50" charset="-127"/>
                </a:defRPr>
              </a:lvl9pPr>
            </a:lstStyle>
            <a:p>
              <a:pPr eaLnBrk="0" fontAlgn="ctr" hangingPunct="0">
                <a:lnSpc>
                  <a:spcPct val="100000"/>
                </a:lnSpc>
                <a:spcBef>
                  <a:spcPct val="0"/>
                </a:spcBef>
                <a:spcAft>
                  <a:spcPct val="0"/>
                </a:spcAft>
                <a:buClr>
                  <a:srgbClr val="FF0000"/>
                </a:buClr>
                <a:buSzPct val="70000"/>
                <a:buFontTx/>
                <a:buNone/>
              </a:pPr>
              <a:r>
                <a:rPr lang="en-US" altLang="zh-CN" sz="1600" b="1" smtClean="0">
                  <a:solidFill>
                    <a:srgbClr val="000000"/>
                  </a:solidFill>
                  <a:latin typeface="微软雅黑" panose="020B0503020204020204" pitchFamily="34" charset="-122"/>
                  <a:ea typeface="微软雅黑" panose="020B0503020204020204" pitchFamily="34" charset="-122"/>
                </a:rPr>
                <a:t>5. </a:t>
              </a:r>
              <a:r>
                <a:rPr lang="zh-CN" altLang="en-US" sz="1600" b="1" smtClean="0">
                  <a:solidFill>
                    <a:srgbClr val="000000"/>
                  </a:solidFill>
                  <a:latin typeface="微软雅黑" panose="020B0503020204020204" pitchFamily="34" charset="-122"/>
                  <a:ea typeface="微软雅黑" panose="020B0503020204020204" pitchFamily="34" charset="-122"/>
                </a:rPr>
                <a:t>丰富的教学资源</a:t>
              </a:r>
              <a:endParaRPr lang="zh-CN" altLang="en-US" sz="1600" b="1">
                <a:solidFill>
                  <a:srgbClr val="000000"/>
                </a:solidFill>
                <a:latin typeface="微软雅黑" panose="020B0503020204020204" pitchFamily="34" charset="-122"/>
                <a:ea typeface="微软雅黑" panose="020B0503020204020204" pitchFamily="34" charset="-122"/>
              </a:endParaRPr>
            </a:p>
          </p:txBody>
        </p:sp>
        <p:sp>
          <p:nvSpPr>
            <p:cNvPr id="31" name="AutoShape 3"/>
            <p:cNvSpPr>
              <a:spLocks noChangeAspect="1" noChangeArrowheads="1"/>
            </p:cNvSpPr>
            <p:nvPr/>
          </p:nvSpPr>
          <p:spPr bwMode="auto">
            <a:xfrm>
              <a:off x="6689045" y="3246948"/>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sp>
          <p:nvSpPr>
            <p:cNvPr id="16" name="AutoShape 3"/>
            <p:cNvSpPr>
              <a:spLocks noChangeAspect="1" noChangeArrowheads="1"/>
            </p:cNvSpPr>
            <p:nvPr/>
          </p:nvSpPr>
          <p:spPr bwMode="auto">
            <a:xfrm>
              <a:off x="6674650" y="4190879"/>
              <a:ext cx="324000" cy="324000"/>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508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latinLnBrk="1" hangingPunct="0">
                <a:buClr>
                  <a:srgbClr val="FF0000"/>
                </a:buClr>
                <a:buSzPct val="70000"/>
                <a:defRPr/>
              </a:pPr>
              <a:endParaRPr kumimoji="1" lang="zh-CN" altLang="zh-CN" sz="1600" b="1">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3918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9693" y="926662"/>
            <a:ext cx="5836307" cy="711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zh-CN" altLang="en-US" sz="2400" b="1" smtClean="0">
                <a:latin typeface="华文楷体"/>
                <a:ea typeface="华文楷体"/>
                <a:cs typeface="华文楷体"/>
              </a:rPr>
              <a:t>优质的教</a:t>
            </a:r>
            <a:r>
              <a:rPr kumimoji="1" lang="zh-CN" altLang="en-US" sz="2400" b="1" dirty="0" smtClean="0">
                <a:latin typeface="华文楷体"/>
                <a:ea typeface="华文楷体"/>
                <a:cs typeface="华文楷体"/>
              </a:rPr>
              <a:t>学团队－－</a:t>
            </a:r>
            <a:r>
              <a:rPr kumimoji="1" lang="zh-CN" altLang="en-US" sz="2400" b="1" dirty="0">
                <a:latin typeface="华文楷体"/>
                <a:ea typeface="华文楷体"/>
                <a:cs typeface="华文楷体"/>
              </a:rPr>
              <a:t>外</a:t>
            </a:r>
            <a:r>
              <a:rPr kumimoji="1" lang="zh-CN" altLang="en-US" sz="2400" b="1" dirty="0" smtClean="0">
                <a:latin typeface="华文楷体"/>
                <a:ea typeface="华文楷体"/>
                <a:cs typeface="华文楷体"/>
              </a:rPr>
              <a:t>教</a:t>
            </a:r>
            <a:r>
              <a:rPr kumimoji="1" lang="en-US" altLang="zh-CN" sz="2400" b="1" dirty="0" smtClean="0">
                <a:latin typeface="华文楷体"/>
                <a:ea typeface="华文楷体"/>
                <a:cs typeface="华文楷体"/>
              </a:rPr>
              <a:t>+</a:t>
            </a:r>
            <a:r>
              <a:rPr kumimoji="1" lang="zh-CN" altLang="en-US" sz="2400" b="1" dirty="0" smtClean="0">
                <a:latin typeface="华文楷体"/>
                <a:ea typeface="华文楷体"/>
                <a:cs typeface="华文楷体"/>
              </a:rPr>
              <a:t>中教名师团队</a:t>
            </a:r>
            <a:endParaRPr kumimoji="1" lang="zh-CN" altLang="en-US" sz="2400" b="1" dirty="0">
              <a:latin typeface="华文楷体"/>
              <a:ea typeface="华文楷体"/>
              <a:cs typeface="华文楷体"/>
            </a:endParaRPr>
          </a:p>
        </p:txBody>
      </p:sp>
      <p:pic>
        <p:nvPicPr>
          <p:cNvPr id="4"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3578" y="1466207"/>
            <a:ext cx="3589337" cy="4950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7465264" y="2171913"/>
            <a:ext cx="3065963" cy="3139321"/>
          </a:xfrm>
          <a:prstGeom prst="rect">
            <a:avLst/>
          </a:prstGeom>
        </p:spPr>
        <p:txBody>
          <a:bodyPr wrap="square">
            <a:spAutoFit/>
          </a:bodyPr>
          <a:lstStyle/>
          <a:p>
            <a:r>
              <a:rPr lang="zh-CN" altLang="en-US" b="1">
                <a:solidFill>
                  <a:srgbClr val="FF0000"/>
                </a:solidFill>
              </a:rPr>
              <a:t>中教</a:t>
            </a:r>
            <a:r>
              <a:rPr lang="zh-CN" altLang="en-US" b="1"/>
              <a:t>：硕士研究生，具有十多年应用电子专业教学经验，主授课为：</a:t>
            </a:r>
            <a:r>
              <a:rPr lang="en-US" altLang="zh-CN" b="1"/>
              <a:t>c</a:t>
            </a:r>
            <a:r>
              <a:rPr lang="zh-CN" altLang="en-US" b="1"/>
              <a:t>语言程序设计，单片机接口设计等，参加十几年电子类各大竞赛指导工作，实践和教学经验非常丰富，且该教师在新西兰进行了三个月教学及专业技术培训，熟悉西方的教学理念及教学方法，具有非常高的英语读写及口语表达能</a:t>
            </a:r>
            <a:r>
              <a:rPr lang="zh-CN" altLang="en-US" b="1" smtClean="0"/>
              <a:t>力。</a:t>
            </a:r>
            <a:endParaRPr lang="zh-CN" altLang="en-US" b="1"/>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93" y="2565905"/>
            <a:ext cx="1855840" cy="1345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9703" y="2565905"/>
            <a:ext cx="2084597" cy="1345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470" y="2623936"/>
            <a:ext cx="1876936" cy="1317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2889" y="4270883"/>
            <a:ext cx="1550386" cy="1317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5569" y="4270883"/>
            <a:ext cx="1865802" cy="1313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2" name="直接连接符 11"/>
          <p:cNvCxnSpPr/>
          <p:nvPr/>
        </p:nvCxnSpPr>
        <p:spPr>
          <a:xfrm>
            <a:off x="259693" y="4025462"/>
            <a:ext cx="6617528" cy="2102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直接连接符 16"/>
          <p:cNvCxnSpPr/>
          <p:nvPr/>
        </p:nvCxnSpPr>
        <p:spPr>
          <a:xfrm>
            <a:off x="2279352" y="3070860"/>
            <a:ext cx="0" cy="975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直接连接符 18"/>
          <p:cNvCxnSpPr/>
          <p:nvPr/>
        </p:nvCxnSpPr>
        <p:spPr>
          <a:xfrm flipH="1" flipV="1">
            <a:off x="3441763" y="4016903"/>
            <a:ext cx="5628" cy="10052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nvCxnSpPr>
        <p:spPr>
          <a:xfrm>
            <a:off x="4611072" y="3049839"/>
            <a:ext cx="0" cy="97562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75591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9693" y="926662"/>
            <a:ext cx="5836307" cy="711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zh-CN" altLang="en-US" sz="2400" b="1" smtClean="0">
                <a:latin typeface="华文楷体"/>
                <a:ea typeface="华文楷体"/>
                <a:cs typeface="华文楷体"/>
              </a:rPr>
              <a:t>优质教学团队－－</a:t>
            </a:r>
            <a:r>
              <a:rPr kumimoji="1" lang="zh-CN" altLang="en-US" sz="2400" b="1">
                <a:latin typeface="华文楷体"/>
                <a:ea typeface="华文楷体"/>
                <a:cs typeface="华文楷体"/>
              </a:rPr>
              <a:t>外</a:t>
            </a:r>
            <a:r>
              <a:rPr kumimoji="1" lang="zh-CN" altLang="en-US" sz="2400" b="1" smtClean="0">
                <a:latin typeface="华文楷体"/>
                <a:ea typeface="华文楷体"/>
                <a:cs typeface="华文楷体"/>
              </a:rPr>
              <a:t>教</a:t>
            </a:r>
            <a:r>
              <a:rPr kumimoji="1" lang="en-US" altLang="zh-CN" sz="2400" b="1" smtClean="0">
                <a:latin typeface="华文楷体"/>
                <a:ea typeface="华文楷体"/>
                <a:cs typeface="华文楷体"/>
              </a:rPr>
              <a:t>+</a:t>
            </a:r>
            <a:r>
              <a:rPr kumimoji="1" lang="zh-CN" altLang="en-US" sz="2400" b="1" smtClean="0">
                <a:latin typeface="华文楷体"/>
                <a:ea typeface="华文楷体"/>
                <a:cs typeface="华文楷体"/>
              </a:rPr>
              <a:t>中教名师团队</a:t>
            </a:r>
            <a:endParaRPr kumimoji="1" lang="zh-CN" altLang="en-US" sz="2400" b="1" dirty="0">
              <a:latin typeface="华文楷体"/>
              <a:ea typeface="华文楷体"/>
              <a:cs typeface="华文楷体"/>
            </a:endParaRPr>
          </a:p>
        </p:txBody>
      </p:sp>
      <p:pic>
        <p:nvPicPr>
          <p:cNvPr id="4"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3578" y="1466207"/>
            <a:ext cx="3589337" cy="4950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7465264" y="2171913"/>
            <a:ext cx="3065963" cy="2862322"/>
          </a:xfrm>
          <a:prstGeom prst="rect">
            <a:avLst/>
          </a:prstGeom>
        </p:spPr>
        <p:txBody>
          <a:bodyPr wrap="square">
            <a:spAutoFit/>
          </a:bodyPr>
          <a:lstStyle/>
          <a:p>
            <a:r>
              <a:rPr lang="zh-CN" altLang="en-US" b="1">
                <a:solidFill>
                  <a:srgbClr val="FF0000"/>
                </a:solidFill>
              </a:rPr>
              <a:t>外教</a:t>
            </a:r>
            <a:r>
              <a:rPr lang="zh-CN" altLang="en-US" b="1"/>
              <a:t>：具有</a:t>
            </a:r>
            <a:r>
              <a:rPr lang="en-US" altLang="zh-CN" b="1"/>
              <a:t>10</a:t>
            </a:r>
            <a:r>
              <a:rPr lang="zh-CN" altLang="en-US" b="1"/>
              <a:t>年的软件开发从业经验，主要是运用许多编程语言（包括</a:t>
            </a:r>
            <a:r>
              <a:rPr lang="en-NZ" altLang="zh-CN" b="1"/>
              <a:t>C</a:t>
            </a:r>
            <a:r>
              <a:rPr lang="zh-CN" altLang="en-US" b="1"/>
              <a:t>语言）来开发和维护应用程序，具有非常丰富的实践经验。，在任职金职院教学工作之前，分别从事了</a:t>
            </a:r>
            <a:r>
              <a:rPr lang="en-NZ" altLang="zh-CN" b="1"/>
              <a:t>C</a:t>
            </a:r>
            <a:r>
              <a:rPr lang="zh-CN" altLang="en-US" b="1"/>
              <a:t>语言及</a:t>
            </a:r>
            <a:r>
              <a:rPr lang="en-NZ" altLang="zh-CN" b="1"/>
              <a:t>Android</a:t>
            </a:r>
            <a:r>
              <a:rPr lang="zh-CN" altLang="en-US" b="1"/>
              <a:t>应用程序开发教学工作，此外教还具有丰富的编程语言教学经验</a:t>
            </a:r>
            <a:r>
              <a:rPr lang="zh-CN" altLang="en-US" b="1" smtClean="0"/>
              <a:t>。</a:t>
            </a:r>
            <a:endParaRPr lang="en-US" altLang="zh-CN" b="1"/>
          </a:p>
        </p:txBody>
      </p:sp>
      <p:cxnSp>
        <p:nvCxnSpPr>
          <p:cNvPr id="12" name="直接连接符 11"/>
          <p:cNvCxnSpPr/>
          <p:nvPr/>
        </p:nvCxnSpPr>
        <p:spPr>
          <a:xfrm>
            <a:off x="259693" y="4025462"/>
            <a:ext cx="6617528" cy="2102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直接连接符 16"/>
          <p:cNvCxnSpPr/>
          <p:nvPr/>
        </p:nvCxnSpPr>
        <p:spPr>
          <a:xfrm>
            <a:off x="2279352" y="3070860"/>
            <a:ext cx="0" cy="975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直接连接符 18"/>
          <p:cNvCxnSpPr/>
          <p:nvPr/>
        </p:nvCxnSpPr>
        <p:spPr>
          <a:xfrm flipH="1" flipV="1">
            <a:off x="3441763" y="4016903"/>
            <a:ext cx="5628" cy="10052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nvCxnSpPr>
        <p:spPr>
          <a:xfrm>
            <a:off x="4611072" y="3049839"/>
            <a:ext cx="0" cy="975623"/>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449" y="4240552"/>
            <a:ext cx="1986397" cy="1372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167" y="2410924"/>
            <a:ext cx="1738777" cy="1461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906" y="2426684"/>
            <a:ext cx="2045072" cy="1445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608" y="2426684"/>
            <a:ext cx="1411109" cy="1445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434" y="4229010"/>
            <a:ext cx="2362566" cy="1372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6394694"/>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991344" y="1332451"/>
            <a:ext cx="3496785" cy="2"/>
          </a:xfrm>
          <a:prstGeom prst="line">
            <a:avLst/>
          </a:prstGeom>
          <a:solidFill>
            <a:srgbClr val="7F7F7F">
              <a:alpha val="69804"/>
            </a:srgbClr>
          </a:solidFill>
          <a:ln w="19050">
            <a:solidFill>
              <a:srgbClr val="FF8C00"/>
            </a:solidFill>
          </a:ln>
        </p:spPr>
      </p:cxnSp>
      <p:cxnSp>
        <p:nvCxnSpPr>
          <p:cNvPr id="3" name="直接连接符 2"/>
          <p:cNvCxnSpPr/>
          <p:nvPr/>
        </p:nvCxnSpPr>
        <p:spPr>
          <a:xfrm>
            <a:off x="11488129" y="1332452"/>
            <a:ext cx="0" cy="3041158"/>
          </a:xfrm>
          <a:prstGeom prst="line">
            <a:avLst/>
          </a:prstGeom>
          <a:solidFill>
            <a:srgbClr val="7F7F7F">
              <a:alpha val="69804"/>
            </a:srgbClr>
          </a:solidFill>
          <a:ln w="19050">
            <a:solidFill>
              <a:srgbClr val="FF8C00"/>
            </a:solidFill>
          </a:ln>
        </p:spPr>
      </p:cxnSp>
      <p:sp>
        <p:nvSpPr>
          <p:cNvPr id="4" name="矩形 2"/>
          <p:cNvSpPr>
            <a:spLocks noChangeArrowheads="1"/>
          </p:cNvSpPr>
          <p:nvPr/>
        </p:nvSpPr>
        <p:spPr bwMode="auto">
          <a:xfrm>
            <a:off x="4375699" y="1101618"/>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smtClean="0">
                <a:solidFill>
                  <a:srgbClr val="FF8C00"/>
                </a:solidFill>
                <a:latin typeface="微软雅黑" pitchFamily="34" charset="-122"/>
                <a:ea typeface="微软雅黑" pitchFamily="34" charset="-122"/>
              </a:rPr>
              <a:t>国际接轨的实</a:t>
            </a:r>
            <a:r>
              <a:rPr lang="zh-CN" altLang="en-US" sz="2400" b="1" dirty="0" smtClean="0">
                <a:solidFill>
                  <a:srgbClr val="FF8C00"/>
                </a:solidFill>
                <a:latin typeface="微软雅黑" pitchFamily="34" charset="-122"/>
                <a:ea typeface="微软雅黑" pitchFamily="34" charset="-122"/>
              </a:rPr>
              <a:t>践教学平台</a:t>
            </a:r>
            <a:endParaRPr lang="zh-CN" altLang="en-US" sz="2400" dirty="0">
              <a:solidFill>
                <a:srgbClr val="BFBFBF"/>
              </a:solidFill>
              <a:latin typeface="微软雅黑" pitchFamily="34" charset="-122"/>
              <a:ea typeface="微软雅黑" pitchFamily="34" charset="-122"/>
            </a:endParaRPr>
          </a:p>
        </p:txBody>
      </p:sp>
      <p:cxnSp>
        <p:nvCxnSpPr>
          <p:cNvPr id="5" name="直接连接符 4"/>
          <p:cNvCxnSpPr/>
          <p:nvPr/>
        </p:nvCxnSpPr>
        <p:spPr>
          <a:xfrm flipV="1">
            <a:off x="507801" y="1332451"/>
            <a:ext cx="3822461" cy="2"/>
          </a:xfrm>
          <a:prstGeom prst="line">
            <a:avLst/>
          </a:prstGeom>
          <a:solidFill>
            <a:srgbClr val="7F7F7F">
              <a:alpha val="69804"/>
            </a:srgbClr>
          </a:solidFill>
          <a:ln w="19050">
            <a:solidFill>
              <a:srgbClr val="FF8C00"/>
            </a:solidFill>
          </a:ln>
        </p:spPr>
      </p:cxnSp>
      <p:cxnSp>
        <p:nvCxnSpPr>
          <p:cNvPr id="6" name="直接连接符 5"/>
          <p:cNvCxnSpPr/>
          <p:nvPr/>
        </p:nvCxnSpPr>
        <p:spPr>
          <a:xfrm>
            <a:off x="507801" y="1332452"/>
            <a:ext cx="0" cy="3113166"/>
          </a:xfrm>
          <a:prstGeom prst="line">
            <a:avLst/>
          </a:prstGeom>
          <a:solidFill>
            <a:srgbClr val="7F7F7F">
              <a:alpha val="69804"/>
            </a:srgbClr>
          </a:solidFill>
          <a:ln w="19050">
            <a:solidFill>
              <a:srgbClr val="FF8C00"/>
            </a:solidFill>
          </a:ln>
        </p:spPr>
      </p:cxnSp>
      <p:sp>
        <p:nvSpPr>
          <p:cNvPr id="7" name="矩形 6"/>
          <p:cNvSpPr/>
          <p:nvPr/>
        </p:nvSpPr>
        <p:spPr>
          <a:xfrm>
            <a:off x="626533" y="4733713"/>
            <a:ext cx="3925437" cy="1026543"/>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latin typeface="Calibri" panose="020F0502020204030204" pitchFamily="34" charset="0"/>
                <a:cs typeface="Times New Roman" panose="02020603050405020304" pitchFamily="18" charset="0"/>
              </a:rPr>
              <a:t>课程引入国际知名的</a:t>
            </a:r>
            <a:r>
              <a:rPr lang="en-US" altLang="zh-CN" b="1" dirty="0" err="1" smtClean="0">
                <a:solidFill>
                  <a:srgbClr val="FF0000"/>
                </a:solidFill>
                <a:latin typeface="Calibri" panose="020F0502020204030204" pitchFamily="34" charset="0"/>
                <a:cs typeface="Times New Roman" panose="02020603050405020304" pitchFamily="18" charset="0"/>
              </a:rPr>
              <a:t>Mbed</a:t>
            </a:r>
            <a:r>
              <a:rPr lang="zh-CN" altLang="en-US" b="1" dirty="0" smtClean="0">
                <a:solidFill>
                  <a:srgbClr val="FF0000"/>
                </a:solidFill>
                <a:latin typeface="Calibri" panose="020F0502020204030204" pitchFamily="34" charset="0"/>
                <a:cs typeface="Times New Roman" panose="02020603050405020304" pitchFamily="18" charset="0"/>
              </a:rPr>
              <a:t>实践教学平台。</a:t>
            </a:r>
            <a:endParaRPr lang="en-US" altLang="zh-CN" b="1" dirty="0">
              <a:latin typeface="Calibri" panose="020F0502020204030204" pitchFamily="34" charset="0"/>
              <a:cs typeface="Times New Roman" panose="02020603050405020304" pitchFamily="18" charset="0"/>
            </a:endParaRPr>
          </a:p>
        </p:txBody>
      </p:sp>
      <p:sp>
        <p:nvSpPr>
          <p:cNvPr id="8" name="矩形 7"/>
          <p:cNvSpPr/>
          <p:nvPr/>
        </p:nvSpPr>
        <p:spPr>
          <a:xfrm>
            <a:off x="5421389" y="4733713"/>
            <a:ext cx="5399009" cy="104442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rPr>
              <a:t>实践教学平台支持众多以</a:t>
            </a:r>
            <a:r>
              <a:rPr lang="en-US" altLang="zh-CN" b="1" dirty="0" smtClean="0">
                <a:solidFill>
                  <a:srgbClr val="FF0000"/>
                </a:solidFill>
              </a:rPr>
              <a:t>ARM</a:t>
            </a:r>
            <a:r>
              <a:rPr lang="zh-CN" altLang="en-US" b="1" dirty="0" smtClean="0">
                <a:solidFill>
                  <a:srgbClr val="FF0000"/>
                </a:solidFill>
              </a:rPr>
              <a:t>为核心的微控制器</a:t>
            </a:r>
            <a:endParaRPr lang="en-US" altLang="zh-CN" b="1" dirty="0">
              <a:solidFill>
                <a:srgbClr val="FF0000"/>
              </a:solidFill>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713" y="2024760"/>
            <a:ext cx="3561423" cy="270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047" y="2145769"/>
            <a:ext cx="3601893" cy="2400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329" y="2363767"/>
            <a:ext cx="2846410" cy="2022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6696900"/>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564585" y="1658272"/>
            <a:ext cx="3923544" cy="0"/>
          </a:xfrm>
          <a:prstGeom prst="line">
            <a:avLst/>
          </a:prstGeom>
          <a:solidFill>
            <a:srgbClr val="7F7F7F">
              <a:alpha val="69804"/>
            </a:srgbClr>
          </a:solidFill>
          <a:ln w="19050">
            <a:solidFill>
              <a:srgbClr val="FF8C00"/>
            </a:solidFill>
          </a:ln>
        </p:spPr>
      </p:cxnSp>
      <p:cxnSp>
        <p:nvCxnSpPr>
          <p:cNvPr id="3" name="直接连接符 2"/>
          <p:cNvCxnSpPr/>
          <p:nvPr/>
        </p:nvCxnSpPr>
        <p:spPr>
          <a:xfrm>
            <a:off x="11488129" y="1658272"/>
            <a:ext cx="0" cy="3041158"/>
          </a:xfrm>
          <a:prstGeom prst="line">
            <a:avLst/>
          </a:prstGeom>
          <a:solidFill>
            <a:srgbClr val="7F7F7F">
              <a:alpha val="69804"/>
            </a:srgbClr>
          </a:solidFill>
          <a:ln w="19050">
            <a:solidFill>
              <a:srgbClr val="FF8C00"/>
            </a:solidFill>
          </a:ln>
        </p:spPr>
      </p:cxnSp>
      <p:sp>
        <p:nvSpPr>
          <p:cNvPr id="4" name="矩形 2"/>
          <p:cNvSpPr>
            <a:spLocks noChangeArrowheads="1"/>
          </p:cNvSpPr>
          <p:nvPr/>
        </p:nvSpPr>
        <p:spPr bwMode="auto">
          <a:xfrm>
            <a:off x="4570573" y="1427438"/>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rgbClr val="FF8C00"/>
                </a:solidFill>
                <a:latin typeface="微软雅黑" pitchFamily="34" charset="-122"/>
                <a:ea typeface="微软雅黑" pitchFamily="34" charset="-122"/>
              </a:rPr>
              <a:t>实践教学平台的构成</a:t>
            </a:r>
            <a:endParaRPr lang="zh-CN" altLang="en-US" sz="2400" dirty="0">
              <a:solidFill>
                <a:srgbClr val="BFBFBF"/>
              </a:solidFill>
              <a:latin typeface="微软雅黑" pitchFamily="34" charset="-122"/>
              <a:ea typeface="微软雅黑" pitchFamily="34" charset="-122"/>
            </a:endParaRPr>
          </a:p>
        </p:txBody>
      </p:sp>
      <p:cxnSp>
        <p:nvCxnSpPr>
          <p:cNvPr id="5" name="直接连接符 4"/>
          <p:cNvCxnSpPr/>
          <p:nvPr/>
        </p:nvCxnSpPr>
        <p:spPr>
          <a:xfrm flipV="1">
            <a:off x="507801" y="1658271"/>
            <a:ext cx="3967837" cy="1"/>
          </a:xfrm>
          <a:prstGeom prst="line">
            <a:avLst/>
          </a:prstGeom>
          <a:solidFill>
            <a:srgbClr val="7F7F7F">
              <a:alpha val="69804"/>
            </a:srgbClr>
          </a:solidFill>
          <a:ln w="19050">
            <a:solidFill>
              <a:srgbClr val="FF8C00"/>
            </a:solidFill>
          </a:ln>
        </p:spPr>
      </p:cxnSp>
      <p:cxnSp>
        <p:nvCxnSpPr>
          <p:cNvPr id="6" name="直接连接符 5"/>
          <p:cNvCxnSpPr/>
          <p:nvPr/>
        </p:nvCxnSpPr>
        <p:spPr>
          <a:xfrm>
            <a:off x="507801" y="1658272"/>
            <a:ext cx="0" cy="3113166"/>
          </a:xfrm>
          <a:prstGeom prst="line">
            <a:avLst/>
          </a:prstGeom>
          <a:solidFill>
            <a:srgbClr val="7F7F7F">
              <a:alpha val="69804"/>
            </a:srgbClr>
          </a:solidFill>
          <a:ln w="19050">
            <a:solidFill>
              <a:srgbClr val="FF8C00"/>
            </a:solidFill>
          </a:ln>
        </p:spPr>
      </p:cxnSp>
      <p:sp>
        <p:nvSpPr>
          <p:cNvPr id="7" name="矩形 6"/>
          <p:cNvSpPr/>
          <p:nvPr/>
        </p:nvSpPr>
        <p:spPr>
          <a:xfrm>
            <a:off x="870571" y="4627422"/>
            <a:ext cx="3367307" cy="114275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rgbClr val="FF0000"/>
                </a:solidFill>
              </a:rPr>
              <a:t>1</a:t>
            </a:r>
            <a:r>
              <a:rPr lang="zh-CN" altLang="en-US" b="1" dirty="0" smtClean="0">
                <a:solidFill>
                  <a:srgbClr val="FF0000"/>
                </a:solidFill>
              </a:rPr>
              <a:t>、在线</a:t>
            </a:r>
            <a:r>
              <a:rPr lang="zh-CN" altLang="en-US" b="1" dirty="0">
                <a:solidFill>
                  <a:srgbClr val="FF0000"/>
                </a:solidFill>
              </a:rPr>
              <a:t>编译平台，无需安装编译器就能开展</a:t>
            </a:r>
            <a:r>
              <a:rPr lang="en-US" altLang="zh-CN" b="1" dirty="0">
                <a:solidFill>
                  <a:srgbClr val="FF0000"/>
                </a:solidFill>
              </a:rPr>
              <a:t>C</a:t>
            </a:r>
            <a:r>
              <a:rPr lang="zh-CN" altLang="en-US" b="1" dirty="0">
                <a:solidFill>
                  <a:srgbClr val="FF0000"/>
                </a:solidFill>
              </a:rPr>
              <a:t>程序的编写、编译、生成可执行</a:t>
            </a:r>
            <a:r>
              <a:rPr lang="zh-CN" altLang="en-US" b="1" dirty="0" smtClean="0">
                <a:solidFill>
                  <a:srgbClr val="FF0000"/>
                </a:solidFill>
              </a:rPr>
              <a:t>文件。</a:t>
            </a:r>
            <a:endParaRPr lang="en-US" altLang="zh-CN" b="1" dirty="0">
              <a:solidFill>
                <a:srgbClr val="FF0000"/>
              </a:solidFill>
            </a:endParaRPr>
          </a:p>
        </p:txBody>
      </p:sp>
      <p:sp>
        <p:nvSpPr>
          <p:cNvPr id="9" name="矩形 8"/>
          <p:cNvSpPr/>
          <p:nvPr/>
        </p:nvSpPr>
        <p:spPr>
          <a:xfrm>
            <a:off x="7564585" y="5198799"/>
            <a:ext cx="3755348" cy="101908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FF0000"/>
                </a:solidFill>
              </a:rPr>
              <a:t>3</a:t>
            </a:r>
            <a:r>
              <a:rPr lang="zh-CN" altLang="en-US" b="1" dirty="0" smtClean="0">
                <a:solidFill>
                  <a:srgbClr val="FF0000"/>
                </a:solidFill>
              </a:rPr>
              <a:t>、编程、调试方便。</a:t>
            </a:r>
            <a:endParaRPr lang="en-US" altLang="zh-CN" b="1" dirty="0" smtClean="0">
              <a:solidFill>
                <a:srgbClr val="FF0000"/>
              </a:solidFill>
            </a:endParaRPr>
          </a:p>
          <a:p>
            <a:r>
              <a:rPr lang="en-US" altLang="zh-CN" b="1" dirty="0" smtClean="0">
                <a:solidFill>
                  <a:srgbClr val="FF0000"/>
                </a:solidFill>
              </a:rPr>
              <a:t>4</a:t>
            </a:r>
            <a:r>
              <a:rPr lang="zh-CN" altLang="en-US" b="1" dirty="0" smtClean="0">
                <a:solidFill>
                  <a:srgbClr val="FF0000"/>
                </a:solidFill>
              </a:rPr>
              <a:t>、国际化平台能获得全球资料支持</a:t>
            </a:r>
            <a:endParaRPr lang="zh-CN" altLang="zh-CN" b="1" dirty="0">
              <a:solidFill>
                <a:srgbClr val="FF0000"/>
              </a:solidFill>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059" y="1956180"/>
            <a:ext cx="4293094" cy="2645652"/>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p:cNvSpPr/>
          <p:nvPr/>
        </p:nvSpPr>
        <p:spPr>
          <a:xfrm>
            <a:off x="870570" y="5594843"/>
            <a:ext cx="3367307" cy="623043"/>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rgbClr val="FF0000"/>
                </a:solidFill>
              </a:rPr>
              <a:t>2</a:t>
            </a:r>
            <a:r>
              <a:rPr lang="zh-CN" altLang="en-US" b="1" dirty="0" smtClean="0">
                <a:solidFill>
                  <a:srgbClr val="FF0000"/>
                </a:solidFill>
              </a:rPr>
              <a:t>、采用云的方式管理软件工程。</a:t>
            </a:r>
            <a:endParaRPr lang="en-US" altLang="zh-CN" b="1" dirty="0">
              <a:solidFill>
                <a:srgbClr val="FF0000"/>
              </a:solidFill>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002" y="1956180"/>
            <a:ext cx="1713226" cy="2040430"/>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10002" y="4123586"/>
            <a:ext cx="1686732" cy="2150428"/>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10166" y="1838284"/>
            <a:ext cx="3483491" cy="3062032"/>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362520"/>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7564585" y="1658272"/>
            <a:ext cx="3923544" cy="0"/>
          </a:xfrm>
          <a:prstGeom prst="line">
            <a:avLst/>
          </a:prstGeom>
          <a:solidFill>
            <a:srgbClr val="7F7F7F">
              <a:alpha val="69804"/>
            </a:srgbClr>
          </a:solidFill>
          <a:ln w="19050">
            <a:solidFill>
              <a:srgbClr val="FF8C00"/>
            </a:solidFill>
          </a:ln>
        </p:spPr>
      </p:cxnSp>
      <p:cxnSp>
        <p:nvCxnSpPr>
          <p:cNvPr id="3" name="直接连接符 2"/>
          <p:cNvCxnSpPr/>
          <p:nvPr/>
        </p:nvCxnSpPr>
        <p:spPr>
          <a:xfrm>
            <a:off x="11488129" y="1658272"/>
            <a:ext cx="0" cy="3041158"/>
          </a:xfrm>
          <a:prstGeom prst="line">
            <a:avLst/>
          </a:prstGeom>
          <a:solidFill>
            <a:srgbClr val="7F7F7F">
              <a:alpha val="69804"/>
            </a:srgbClr>
          </a:solidFill>
          <a:ln w="19050">
            <a:solidFill>
              <a:srgbClr val="FF8C00"/>
            </a:solidFill>
          </a:ln>
        </p:spPr>
      </p:cxnSp>
      <p:sp>
        <p:nvSpPr>
          <p:cNvPr id="4" name="矩形 2"/>
          <p:cNvSpPr>
            <a:spLocks noChangeArrowheads="1"/>
          </p:cNvSpPr>
          <p:nvPr/>
        </p:nvSpPr>
        <p:spPr bwMode="auto">
          <a:xfrm>
            <a:off x="4570573" y="1427438"/>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rgbClr val="FF8C00"/>
                </a:solidFill>
                <a:latin typeface="微软雅黑" pitchFamily="34" charset="-122"/>
                <a:ea typeface="微软雅黑" pitchFamily="34" charset="-122"/>
              </a:rPr>
              <a:t>趣味横</a:t>
            </a:r>
            <a:r>
              <a:rPr lang="zh-CN" altLang="en-US" sz="2400" b="1" smtClean="0">
                <a:solidFill>
                  <a:srgbClr val="FF8C00"/>
                </a:solidFill>
                <a:latin typeface="微软雅黑" pitchFamily="34" charset="-122"/>
                <a:ea typeface="微软雅黑" pitchFamily="34" charset="-122"/>
              </a:rPr>
              <a:t>生的教学课堂</a:t>
            </a:r>
            <a:endParaRPr lang="zh-CN" altLang="en-US" sz="2400" dirty="0">
              <a:solidFill>
                <a:srgbClr val="BFBFBF"/>
              </a:solidFill>
              <a:latin typeface="微软雅黑" pitchFamily="34" charset="-122"/>
              <a:ea typeface="微软雅黑" pitchFamily="34" charset="-122"/>
            </a:endParaRPr>
          </a:p>
        </p:txBody>
      </p:sp>
      <p:cxnSp>
        <p:nvCxnSpPr>
          <p:cNvPr id="5" name="直接连接符 4"/>
          <p:cNvCxnSpPr/>
          <p:nvPr/>
        </p:nvCxnSpPr>
        <p:spPr>
          <a:xfrm flipV="1">
            <a:off x="507801" y="1658271"/>
            <a:ext cx="3967837" cy="1"/>
          </a:xfrm>
          <a:prstGeom prst="line">
            <a:avLst/>
          </a:prstGeom>
          <a:solidFill>
            <a:srgbClr val="7F7F7F">
              <a:alpha val="69804"/>
            </a:srgbClr>
          </a:solidFill>
          <a:ln w="19050">
            <a:solidFill>
              <a:srgbClr val="FF8C00"/>
            </a:solidFill>
          </a:ln>
        </p:spPr>
      </p:cxnSp>
      <p:cxnSp>
        <p:nvCxnSpPr>
          <p:cNvPr id="6" name="直接连接符 5"/>
          <p:cNvCxnSpPr/>
          <p:nvPr/>
        </p:nvCxnSpPr>
        <p:spPr>
          <a:xfrm>
            <a:off x="507801" y="1658272"/>
            <a:ext cx="0" cy="3113166"/>
          </a:xfrm>
          <a:prstGeom prst="line">
            <a:avLst/>
          </a:prstGeom>
          <a:solidFill>
            <a:srgbClr val="7F7F7F">
              <a:alpha val="69804"/>
            </a:srgbClr>
          </a:solidFill>
          <a:ln w="19050">
            <a:solidFill>
              <a:srgbClr val="FF8C00"/>
            </a:solidFill>
          </a:ln>
        </p:spPr>
      </p:cxnSp>
      <p:sp>
        <p:nvSpPr>
          <p:cNvPr id="7" name="矩形 6"/>
          <p:cNvSpPr/>
          <p:nvPr/>
        </p:nvSpPr>
        <p:spPr>
          <a:xfrm>
            <a:off x="870571" y="4627422"/>
            <a:ext cx="3367307" cy="114275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altLang="zh-CN" b="1" i="1">
                <a:solidFill>
                  <a:srgbClr val="FF0000"/>
                </a:solidFill>
                <a:latin typeface="Calibri" panose="020F0502020204030204" pitchFamily="34" charset="0"/>
                <a:cs typeface="Times New Roman" panose="02020603050405020304" pitchFamily="18" charset="0"/>
              </a:rPr>
              <a:t>Kahoot</a:t>
            </a:r>
            <a:r>
              <a:rPr lang="zh-CN" altLang="zh-CN" b="1">
                <a:solidFill>
                  <a:srgbClr val="FF0000"/>
                </a:solidFill>
                <a:latin typeface="Calibri" panose="020F0502020204030204" pitchFamily="34" charset="0"/>
                <a:cs typeface="Times New Roman" panose="02020603050405020304" pitchFamily="18" charset="0"/>
              </a:rPr>
              <a:t>！网站</a:t>
            </a:r>
            <a:r>
              <a:rPr lang="zh-CN" altLang="en-US" b="1">
                <a:solidFill>
                  <a:srgbClr val="FF0000"/>
                </a:solidFill>
                <a:latin typeface="Calibri" panose="020F0502020204030204" pitchFamily="34" charset="0"/>
                <a:cs typeface="Times New Roman" panose="02020603050405020304" pitchFamily="18" charset="0"/>
              </a:rPr>
              <a:t>助阵知识竞赛</a:t>
            </a:r>
            <a:r>
              <a:rPr lang="en-US" altLang="zh-CN" b="1">
                <a:solidFill>
                  <a:srgbClr val="FF0000"/>
                </a:solidFill>
                <a:latin typeface="Calibri" panose="020F0502020204030204" pitchFamily="34" charset="0"/>
                <a:cs typeface="Times New Roman" panose="02020603050405020304" pitchFamily="18" charset="0"/>
              </a:rPr>
              <a:t>----</a:t>
            </a:r>
            <a:r>
              <a:rPr lang="zh-CN" altLang="en-US" b="1">
                <a:solidFill>
                  <a:srgbClr val="FF0000"/>
                </a:solidFill>
                <a:latin typeface="Calibri" panose="020F0502020204030204" pitchFamily="34" charset="0"/>
                <a:cs typeface="Times New Roman" panose="02020603050405020304" pitchFamily="18" charset="0"/>
              </a:rPr>
              <a:t>学生通过智能手机抢答，重现重要知识</a:t>
            </a:r>
            <a:r>
              <a:rPr lang="zh-CN" altLang="en-US" b="1" smtClean="0">
                <a:solidFill>
                  <a:srgbClr val="FF0000"/>
                </a:solidFill>
                <a:latin typeface="Calibri" panose="020F0502020204030204" pitchFamily="34" charset="0"/>
                <a:cs typeface="Times New Roman" panose="02020603050405020304" pitchFamily="18" charset="0"/>
              </a:rPr>
              <a:t>点</a:t>
            </a:r>
            <a:r>
              <a:rPr lang="zh-CN" altLang="en-US" b="1" smtClean="0">
                <a:latin typeface="Calibri" panose="020F0502020204030204" pitchFamily="34" charset="0"/>
                <a:cs typeface="Times New Roman" panose="02020603050405020304" pitchFamily="18" charset="0"/>
              </a:rPr>
              <a:t>性</a:t>
            </a:r>
            <a:endParaRPr lang="en-US" altLang="zh-CN" b="1">
              <a:latin typeface="Calibri" panose="020F0502020204030204" pitchFamily="34" charset="0"/>
              <a:cs typeface="Times New Roman" panose="02020603050405020304" pitchFamily="18" charset="0"/>
            </a:endParaRPr>
          </a:p>
        </p:txBody>
      </p:sp>
      <p:sp>
        <p:nvSpPr>
          <p:cNvPr id="8" name="矩形 7"/>
          <p:cNvSpPr/>
          <p:nvPr/>
        </p:nvSpPr>
        <p:spPr>
          <a:xfrm>
            <a:off x="4528534" y="4668909"/>
            <a:ext cx="3367307" cy="79208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altLang="zh-CN" b="1">
                <a:solidFill>
                  <a:srgbClr val="FF0000"/>
                </a:solidFill>
              </a:rPr>
              <a:t>Code Studio</a:t>
            </a:r>
            <a:r>
              <a:rPr lang="zh-CN" altLang="zh-CN" b="1">
                <a:solidFill>
                  <a:srgbClr val="FF0000"/>
                </a:solidFill>
              </a:rPr>
              <a:t>网站交互式游戏</a:t>
            </a:r>
            <a:r>
              <a:rPr lang="en-US" altLang="zh-CN" b="1">
                <a:solidFill>
                  <a:srgbClr val="FF0000"/>
                </a:solidFill>
              </a:rPr>
              <a:t>---</a:t>
            </a:r>
            <a:r>
              <a:rPr lang="zh-CN" altLang="en-US" b="1">
                <a:solidFill>
                  <a:srgbClr val="FF0000"/>
                </a:solidFill>
              </a:rPr>
              <a:t>过关游戏，简化版算法编</a:t>
            </a:r>
            <a:r>
              <a:rPr lang="zh-CN" altLang="en-US" b="1" smtClean="0">
                <a:solidFill>
                  <a:srgbClr val="FF0000"/>
                </a:solidFill>
              </a:rPr>
              <a:t>程</a:t>
            </a:r>
            <a:endParaRPr lang="en-US" altLang="zh-CN" b="1">
              <a:solidFill>
                <a:srgbClr val="FF0000"/>
              </a:solidFill>
            </a:endParaRPr>
          </a:p>
        </p:txBody>
      </p:sp>
      <p:sp>
        <p:nvSpPr>
          <p:cNvPr id="9" name="矩形 8"/>
          <p:cNvSpPr/>
          <p:nvPr/>
        </p:nvSpPr>
        <p:spPr>
          <a:xfrm>
            <a:off x="8123397" y="4802756"/>
            <a:ext cx="3084280" cy="79208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solidFill>
                  <a:srgbClr val="FF0000"/>
                </a:solidFill>
              </a:rPr>
              <a:t>“</a:t>
            </a:r>
            <a:r>
              <a:rPr lang="zh-CN" altLang="zh-CN" b="1">
                <a:solidFill>
                  <a:srgbClr val="FF0000"/>
                </a:solidFill>
              </a:rPr>
              <a:t>寻宝</a:t>
            </a:r>
            <a:r>
              <a:rPr lang="zh-CN" altLang="en-US" b="1">
                <a:solidFill>
                  <a:srgbClr val="FF0000"/>
                </a:solidFill>
              </a:rPr>
              <a:t>”</a:t>
            </a:r>
            <a:r>
              <a:rPr lang="zh-CN" altLang="zh-CN" b="1">
                <a:solidFill>
                  <a:srgbClr val="FF0000"/>
                </a:solidFill>
              </a:rPr>
              <a:t> </a:t>
            </a:r>
            <a:r>
              <a:rPr lang="zh-CN" altLang="en-US" b="1">
                <a:solidFill>
                  <a:srgbClr val="FF0000"/>
                </a:solidFill>
              </a:rPr>
              <a:t>编程游戏</a:t>
            </a:r>
            <a:r>
              <a:rPr lang="en-US" altLang="zh-CN" b="1">
                <a:solidFill>
                  <a:srgbClr val="FF0000"/>
                </a:solidFill>
              </a:rPr>
              <a:t>---</a:t>
            </a:r>
            <a:r>
              <a:rPr lang="zh-CN" altLang="en-US" b="1">
                <a:solidFill>
                  <a:srgbClr val="FF0000"/>
                </a:solidFill>
              </a:rPr>
              <a:t>解决编程问题，发现下一问题线</a:t>
            </a:r>
            <a:r>
              <a:rPr lang="zh-CN" altLang="en-US" b="1" smtClean="0">
                <a:solidFill>
                  <a:srgbClr val="FF0000"/>
                </a:solidFill>
              </a:rPr>
              <a:t>索，直至问题解决</a:t>
            </a:r>
            <a:endParaRPr lang="zh-CN" altLang="zh-CN" b="1">
              <a:solidFill>
                <a:srgbClr val="FF0000"/>
              </a:solidFill>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71" y="2256851"/>
            <a:ext cx="2961905" cy="2209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990" y="2256851"/>
            <a:ext cx="3410851" cy="2209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8631" y="2091064"/>
            <a:ext cx="884258" cy="1288335"/>
          </a:xfrm>
          <a:prstGeom prst="rect">
            <a:avLst/>
          </a:prstGeom>
          <a:ln w="88900" cap="sq" cmpd="thickThin">
            <a:solidFill>
              <a:schemeClr val="bg1">
                <a:lumMod val="85000"/>
              </a:schemeClr>
            </a:solidFill>
            <a:prstDash val="solid"/>
            <a:miter lim="800000"/>
          </a:ln>
          <a:effectLst>
            <a:innerShdw blurRad="76200">
              <a:srgbClr val="000000"/>
            </a:innerShdw>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487" y="2091063"/>
            <a:ext cx="1589083" cy="1288336"/>
          </a:xfrm>
          <a:prstGeom prst="rect">
            <a:avLst/>
          </a:prstGeom>
          <a:ln w="88900" cap="sq" cmpd="thickThin">
            <a:solidFill>
              <a:schemeClr val="bg1">
                <a:lumMod val="85000"/>
              </a:schemeClr>
            </a:solidFill>
            <a:prstDash val="solid"/>
            <a:miter lim="800000"/>
          </a:ln>
          <a:effectLst>
            <a:innerShdw blurRad="76200">
              <a:srgbClr val="000000"/>
            </a:innerShdw>
          </a:effec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9867" y="3584316"/>
            <a:ext cx="1852980" cy="955127"/>
          </a:xfrm>
          <a:prstGeom prst="rect">
            <a:avLst/>
          </a:prstGeom>
          <a:ln w="88900" cap="sq" cmpd="thickThin">
            <a:solidFill>
              <a:schemeClr val="bg1">
                <a:lumMod val="8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218249738"/>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9693" y="926662"/>
            <a:ext cx="5836307" cy="711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zh-CN" altLang="en-US" sz="2400" b="1" smtClean="0">
                <a:latin typeface="华文楷体"/>
                <a:ea typeface="华文楷体"/>
                <a:cs typeface="华文楷体"/>
              </a:rPr>
              <a:t>教、学做、一</a:t>
            </a:r>
            <a:r>
              <a:rPr kumimoji="1" lang="zh-CN" altLang="en-US" sz="2400" b="1" dirty="0" smtClean="0">
                <a:latin typeface="华文楷体"/>
                <a:ea typeface="华文楷体"/>
                <a:cs typeface="华文楷体"/>
              </a:rPr>
              <a:t>体化－－学生乐在其中</a:t>
            </a:r>
            <a:endParaRPr kumimoji="1" lang="zh-CN" altLang="en-US" sz="2400" b="1" dirty="0">
              <a:latin typeface="华文楷体"/>
              <a:ea typeface="华文楷体"/>
              <a:cs typeface="华文楷体"/>
            </a:endParaRPr>
          </a:p>
        </p:txBody>
      </p:sp>
      <p:pic>
        <p:nvPicPr>
          <p:cNvPr id="4"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3578" y="1466207"/>
            <a:ext cx="3589337" cy="4950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7465264" y="2171913"/>
            <a:ext cx="3065963" cy="2862322"/>
          </a:xfrm>
          <a:prstGeom prst="rect">
            <a:avLst/>
          </a:prstGeom>
        </p:spPr>
        <p:txBody>
          <a:bodyPr wrap="square">
            <a:spAutoFit/>
          </a:bodyPr>
          <a:lstStyle/>
          <a:p>
            <a:r>
              <a:rPr lang="zh-CN" altLang="en-US" b="1" dirty="0" smtClean="0">
                <a:solidFill>
                  <a:srgbClr val="FF0000"/>
                </a:solidFill>
              </a:rPr>
              <a:t>小车载体</a:t>
            </a:r>
            <a:r>
              <a:rPr lang="zh-CN" altLang="en-US" b="1" dirty="0" smtClean="0"/>
              <a:t>：通过</a:t>
            </a:r>
            <a:r>
              <a:rPr lang="en-US" altLang="zh-CN" b="1" dirty="0" err="1" smtClean="0"/>
              <a:t>Mbed</a:t>
            </a:r>
            <a:r>
              <a:rPr lang="zh-CN" altLang="en-US" b="1" dirty="0" smtClean="0"/>
              <a:t>在线编译丰富例程的支持，结合所学的</a:t>
            </a:r>
            <a:r>
              <a:rPr lang="en-US" altLang="zh-CN" b="1" dirty="0" smtClean="0"/>
              <a:t>C</a:t>
            </a:r>
            <a:r>
              <a:rPr lang="zh-CN" altLang="en-US" b="1" dirty="0" smtClean="0"/>
              <a:t>程序，学生能够通过模块的组装，制作一辆智能小车，该小车能循迹、与手机通过蓝牙通讯。</a:t>
            </a:r>
            <a:endParaRPr lang="en-US" altLang="zh-CN" b="1" dirty="0" smtClean="0"/>
          </a:p>
          <a:p>
            <a:r>
              <a:rPr lang="zh-CN" altLang="en-US" b="1" dirty="0">
                <a:solidFill>
                  <a:srgbClr val="FF0000"/>
                </a:solidFill>
              </a:rPr>
              <a:t>理实一体</a:t>
            </a:r>
            <a:r>
              <a:rPr lang="zh-CN" altLang="en-US" b="1" dirty="0" smtClean="0"/>
              <a:t>：完成小车的各种子项目的过程中使用、理解、深入学习</a:t>
            </a:r>
            <a:r>
              <a:rPr lang="en-US" altLang="zh-CN" b="1" dirty="0" smtClean="0"/>
              <a:t>C</a:t>
            </a:r>
            <a:r>
              <a:rPr lang="zh-CN" altLang="en-US" b="1" dirty="0" smtClean="0"/>
              <a:t>语言，学生了在其中！</a:t>
            </a:r>
            <a:endParaRPr lang="zh-CN" altLang="en-US" b="1" dirty="0"/>
          </a:p>
        </p:txBody>
      </p:sp>
      <p:cxnSp>
        <p:nvCxnSpPr>
          <p:cNvPr id="12" name="直接连接符 11"/>
          <p:cNvCxnSpPr/>
          <p:nvPr/>
        </p:nvCxnSpPr>
        <p:spPr>
          <a:xfrm>
            <a:off x="259693" y="4025462"/>
            <a:ext cx="6617528" cy="2102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直接连接符 16"/>
          <p:cNvCxnSpPr/>
          <p:nvPr/>
        </p:nvCxnSpPr>
        <p:spPr>
          <a:xfrm>
            <a:off x="2279352" y="3070860"/>
            <a:ext cx="0" cy="975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直接连接符 18"/>
          <p:cNvCxnSpPr/>
          <p:nvPr/>
        </p:nvCxnSpPr>
        <p:spPr>
          <a:xfrm flipH="1" flipV="1">
            <a:off x="3441763" y="4016903"/>
            <a:ext cx="5628" cy="10052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nvCxnSpPr>
        <p:spPr>
          <a:xfrm>
            <a:off x="4611072" y="3049839"/>
            <a:ext cx="0" cy="975623"/>
          </a:xfrm>
          <a:prstGeom prst="line">
            <a:avLst/>
          </a:prstGeom>
        </p:spPr>
        <p:style>
          <a:lnRef idx="3">
            <a:schemeClr val="accent2"/>
          </a:lnRef>
          <a:fillRef idx="0">
            <a:schemeClr val="accent2"/>
          </a:fillRef>
          <a:effectRef idx="2">
            <a:schemeClr val="accent2"/>
          </a:effectRef>
          <a:fontRef idx="minor">
            <a:schemeClr val="tx1"/>
          </a:fontRef>
        </p:style>
      </p:cxn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50" y="1954324"/>
            <a:ext cx="2009959" cy="1987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24" y="1954324"/>
            <a:ext cx="2027074" cy="1957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15171" y="1954324"/>
            <a:ext cx="2074846" cy="1987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8550" y="4130297"/>
            <a:ext cx="3258902" cy="2249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566849" y="4109276"/>
            <a:ext cx="3190913" cy="224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2242600"/>
      </p:ext>
    </p:extLst>
  </p:cSld>
  <p:clrMapOvr>
    <a:masterClrMapping/>
  </p:clrMapOvr>
  <p:transition spd="slow">
    <p:comb/>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313214051"/>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4997</TotalTime>
  <Words>1710</Words>
  <Application>Microsoft Office PowerPoint</Application>
  <PresentationFormat>宽屏</PresentationFormat>
  <Paragraphs>77</Paragraphs>
  <Slides>20</Slides>
  <Notes>0</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20</vt:i4>
      </vt:variant>
    </vt:vector>
  </HeadingPairs>
  <TitlesOfParts>
    <vt:vector size="38" baseType="lpstr">
      <vt:lpstr>Adidas Unity</vt:lpstr>
      <vt:lpstr>Agency FB</vt:lpstr>
      <vt:lpstr>Gungsuh</vt:lpstr>
      <vt:lpstr>等线</vt:lpstr>
      <vt:lpstr>黑体</vt:lpstr>
      <vt:lpstr>华文楷体</vt:lpstr>
      <vt:lpstr>宋体</vt:lpstr>
      <vt:lpstr>微软雅黑</vt:lpstr>
      <vt:lpstr>新宋体</vt:lpstr>
      <vt:lpstr>Arial</vt:lpstr>
      <vt:lpstr>Arial Black</vt:lpstr>
      <vt:lpstr>Calibri</vt:lpstr>
      <vt:lpstr>Cambria</vt:lpstr>
      <vt:lpstr>Times New Roman</vt:lpstr>
      <vt:lpstr>Wingdings</vt:lpstr>
      <vt:lpstr>Office 主题</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sen</dc:creator>
  <cp:lastModifiedBy>Administrator</cp:lastModifiedBy>
  <cp:revision>263</cp:revision>
  <dcterms:created xsi:type="dcterms:W3CDTF">2015-01-18T03:35:19Z</dcterms:created>
  <dcterms:modified xsi:type="dcterms:W3CDTF">2017-09-15T09:41:09Z</dcterms:modified>
</cp:coreProperties>
</file>