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76" r:id="rId6"/>
    <p:sldId id="261" r:id="rId7"/>
    <p:sldId id="262" r:id="rId8"/>
    <p:sldId id="263" r:id="rId9"/>
    <p:sldId id="264" r:id="rId10"/>
    <p:sldId id="277" r:id="rId11"/>
    <p:sldId id="278"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C6C"/>
    <a:srgbClr val="85B198"/>
    <a:srgbClr val="DDE3E5"/>
    <a:srgbClr val="655771"/>
    <a:srgbClr val="000000"/>
    <a:srgbClr val="FED756"/>
    <a:srgbClr val="70D5DA"/>
    <a:srgbClr val="5D5D5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4" autoAdjust="0"/>
    <p:restoredTop sz="94660"/>
  </p:normalViewPr>
  <p:slideViewPr>
    <p:cSldViewPr snapToGrid="0" showGuides="1">
      <p:cViewPr>
        <p:scale>
          <a:sx n="78" d="100"/>
          <a:sy n="78" d="100"/>
        </p:scale>
        <p:origin x="-714" y="-216"/>
      </p:cViewPr>
      <p:guideLst>
        <p:guide orient="horz" pos="2163"/>
        <p:guide pos="383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D42E8-A2F0-4658-B432-9334459E7DE9}" type="datetimeFigureOut">
              <a:rPr lang="zh-CN" altLang="en-US" smtClean="0"/>
              <a:pPr/>
              <a:t>2017/11/7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4CC6D-2B49-46E4-AE69-45841B5FC1B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4CC6D-2B49-46E4-AE69-45841B5FC1B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1E69D7B-386C-4104-9E9B-1CC2AB88610D}" type="datetimeFigureOut">
              <a:rPr lang="zh-CN" altLang="en-US" smtClean="0"/>
              <a:pPr/>
              <a:t>2017/11/7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689640-7F86-4968-B522-CEE6968532C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69D7B-386C-4104-9E9B-1CC2AB88610D}" type="datetimeFigureOut">
              <a:rPr lang="zh-CN" altLang="en-US" smtClean="0"/>
              <a:pPr/>
              <a:t>2017/11/7 Tuesday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89640-7F86-4968-B522-CEE6968532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media" Target="../media/media1.mp3"/><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7.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C6C"/>
        </a:solidFill>
        <a:effectLst/>
      </p:bgPr>
    </p:bg>
    <p:spTree>
      <p:nvGrpSpPr>
        <p:cNvPr id="1" name=""/>
        <p:cNvGrpSpPr/>
        <p:nvPr/>
      </p:nvGrpSpPr>
      <p:grpSpPr>
        <a:xfrm>
          <a:off x="0" y="0"/>
          <a:ext cx="0" cy="0"/>
          <a:chOff x="0" y="0"/>
          <a:chExt cx="0" cy="0"/>
        </a:xfrm>
      </p:grpSpPr>
      <p:sp>
        <p:nvSpPr>
          <p:cNvPr id="16" name="椭圆 15"/>
          <p:cNvSpPr/>
          <p:nvPr/>
        </p:nvSpPr>
        <p:spPr>
          <a:xfrm>
            <a:off x="4296063" y="742384"/>
            <a:ext cx="1548143" cy="1548143"/>
          </a:xfrm>
          <a:prstGeom prst="ellips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07750" y="1022664"/>
            <a:ext cx="5121050" cy="5121050"/>
          </a:xfrm>
          <a:prstGeom prst="ellips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print"/>
          <a:stretch>
            <a:fillRect/>
          </a:stretch>
        </p:blipFill>
        <p:spPr>
          <a:xfrm>
            <a:off x="700701" y="1454979"/>
            <a:ext cx="5124833" cy="3948041"/>
          </a:xfrm>
          <a:prstGeom prst="rect">
            <a:avLst/>
          </a:prstGeom>
        </p:spPr>
      </p:pic>
      <p:sp>
        <p:nvSpPr>
          <p:cNvPr id="6" name="椭圆 5"/>
          <p:cNvSpPr/>
          <p:nvPr/>
        </p:nvSpPr>
        <p:spPr>
          <a:xfrm>
            <a:off x="-923453" y="-733330"/>
            <a:ext cx="2679826" cy="2679826"/>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4181" y="5271744"/>
            <a:ext cx="407407" cy="407407"/>
          </a:xfrm>
          <a:prstGeom prst="ellipse">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07191" y="4716856"/>
            <a:ext cx="1668465" cy="1668465"/>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004368" y="1245489"/>
            <a:ext cx="6119320" cy="954107"/>
          </a:xfrm>
          <a:prstGeom prst="rect">
            <a:avLst/>
          </a:prstGeom>
          <a:noFill/>
        </p:spPr>
        <p:txBody>
          <a:bodyPr wrap="square" rtlCol="0">
            <a:spAutoFit/>
          </a:bodyPr>
          <a:lstStyle/>
          <a:p>
            <a:r>
              <a:rPr lang="en-US" altLang="zh-CN" sz="2800" b="1" dirty="0" smtClean="0">
                <a:solidFill>
                  <a:srgbClr val="5D5D5D"/>
                </a:solidFill>
                <a:latin typeface="微软雅黑" panose="020B0503020204020204" pitchFamily="34" charset="-122"/>
                <a:ea typeface="微软雅黑" panose="020B0503020204020204" pitchFamily="34" charset="-122"/>
              </a:rPr>
              <a:t>Integrated Innovation of Theme-Based IELTS Teaching</a:t>
            </a:r>
            <a:endParaRPr lang="zh-CN" altLang="en-US" sz="2800" b="1" dirty="0">
              <a:solidFill>
                <a:srgbClr val="5D5D5D"/>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020133" y="2293406"/>
            <a:ext cx="5724644" cy="646331"/>
          </a:xfrm>
          <a:prstGeom prst="rect">
            <a:avLst/>
          </a:prstGeom>
          <a:noFill/>
        </p:spPr>
        <p:txBody>
          <a:bodyPr wrap="none" rtlCol="0">
            <a:spAutoFit/>
          </a:bodyPr>
          <a:lstStyle/>
          <a:p>
            <a:r>
              <a:rPr lang="zh-CN" altLang="en-US" sz="3600" b="1" dirty="0" smtClean="0">
                <a:solidFill>
                  <a:srgbClr val="5D5D5D"/>
                </a:solidFill>
                <a:latin typeface="微软雅黑" panose="020B0503020204020204" pitchFamily="34" charset="-122"/>
                <a:ea typeface="微软雅黑" panose="020B0503020204020204" pitchFamily="34" charset="-122"/>
              </a:rPr>
              <a:t>主题式雅思教学的融合创新</a:t>
            </a:r>
            <a:endParaRPr lang="zh-CN" altLang="en-US" sz="3600" b="1" dirty="0">
              <a:solidFill>
                <a:srgbClr val="5D5D5D"/>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096001" y="3096133"/>
            <a:ext cx="1991710" cy="518312"/>
            <a:chOff x="6147494" y="3251187"/>
            <a:chExt cx="1991710" cy="518312"/>
          </a:xfrm>
        </p:grpSpPr>
        <p:sp>
          <p:nvSpPr>
            <p:cNvPr id="14" name="矩形: 圆角 13"/>
            <p:cNvSpPr/>
            <p:nvPr/>
          </p:nvSpPr>
          <p:spPr>
            <a:xfrm>
              <a:off x="6147494" y="3251187"/>
              <a:ext cx="1991710" cy="518312"/>
            </a:xfrm>
            <a:prstGeom prst="roundRect">
              <a:avLst>
                <a:gd name="adj" fmla="val 50000"/>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335590" y="3338344"/>
              <a:ext cx="1689373" cy="369332"/>
            </a:xfrm>
            <a:prstGeom prst="rect">
              <a:avLst/>
            </a:prstGeom>
          </p:spPr>
          <p:txBody>
            <a:bodyPr wrap="none">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BY LI Wenke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5975131" y="4246858"/>
            <a:ext cx="6216869" cy="1823576"/>
          </a:xfrm>
          <a:prstGeom prst="rect">
            <a:avLst/>
          </a:prstGeom>
        </p:spPr>
        <p:txBody>
          <a:bodyPr wrap="square">
            <a:spAutoFit/>
          </a:bodyPr>
          <a:lstStyle/>
          <a:p>
            <a:pPr>
              <a:lnSpc>
                <a:spcPct val="150000"/>
              </a:lnSpc>
            </a:pPr>
            <a:r>
              <a:rPr lang="en-US" altLang="zh-CN" sz="1500" b="1" dirty="0" smtClean="0">
                <a:solidFill>
                  <a:srgbClr val="5D5D5D"/>
                </a:solidFill>
              </a:rPr>
              <a:t>1. </a:t>
            </a:r>
            <a:r>
              <a:rPr lang="zh-CN" altLang="en-US" sz="1500" b="1" dirty="0" smtClean="0">
                <a:solidFill>
                  <a:srgbClr val="5D5D5D"/>
                </a:solidFill>
              </a:rPr>
              <a:t>教学流程：</a:t>
            </a:r>
            <a:endParaRPr lang="en-US" altLang="zh-CN" sz="1500" b="1" dirty="0" smtClean="0">
              <a:solidFill>
                <a:srgbClr val="5D5D5D"/>
              </a:solidFill>
            </a:endParaRPr>
          </a:p>
          <a:p>
            <a:pPr>
              <a:lnSpc>
                <a:spcPct val="150000"/>
              </a:lnSpc>
            </a:pPr>
            <a:r>
              <a:rPr lang="zh-CN" altLang="en-US" sz="1500" b="1" dirty="0" smtClean="0">
                <a:solidFill>
                  <a:srgbClr val="5D5D5D"/>
                </a:solidFill>
              </a:rPr>
              <a:t>   主题词汇</a:t>
            </a:r>
            <a:r>
              <a:rPr lang="en-US" altLang="zh-CN" sz="1500" b="1" dirty="0" smtClean="0">
                <a:solidFill>
                  <a:srgbClr val="5D5D5D"/>
                </a:solidFill>
              </a:rPr>
              <a:t>—</a:t>
            </a:r>
            <a:r>
              <a:rPr lang="zh-CN" altLang="en-US" sz="1500" b="1" dirty="0" smtClean="0">
                <a:solidFill>
                  <a:srgbClr val="5D5D5D"/>
                </a:solidFill>
              </a:rPr>
              <a:t>主题阅读听力输入</a:t>
            </a:r>
            <a:r>
              <a:rPr lang="en-US" altLang="zh-CN" sz="1500" b="1" dirty="0" smtClean="0">
                <a:solidFill>
                  <a:srgbClr val="5D5D5D"/>
                </a:solidFill>
              </a:rPr>
              <a:t>—</a:t>
            </a:r>
            <a:r>
              <a:rPr lang="zh-CN" altLang="en-US" sz="1500" b="1" dirty="0" smtClean="0">
                <a:solidFill>
                  <a:srgbClr val="5D5D5D"/>
                </a:solidFill>
              </a:rPr>
              <a:t>语法专题</a:t>
            </a:r>
            <a:r>
              <a:rPr lang="en-US" altLang="zh-CN" sz="1500" b="1" dirty="0" smtClean="0">
                <a:solidFill>
                  <a:srgbClr val="5D5D5D"/>
                </a:solidFill>
              </a:rPr>
              <a:t>—</a:t>
            </a:r>
            <a:r>
              <a:rPr lang="zh-CN" altLang="en-US" sz="1500" b="1" dirty="0" smtClean="0">
                <a:solidFill>
                  <a:srgbClr val="5D5D5D"/>
                </a:solidFill>
              </a:rPr>
              <a:t>主题口语写作输出</a:t>
            </a:r>
            <a:endParaRPr lang="en-US" altLang="zh-CN" sz="1500" b="1" dirty="0" smtClean="0">
              <a:solidFill>
                <a:srgbClr val="5D5D5D"/>
              </a:solidFill>
            </a:endParaRPr>
          </a:p>
          <a:p>
            <a:pPr>
              <a:lnSpc>
                <a:spcPct val="150000"/>
              </a:lnSpc>
            </a:pPr>
            <a:r>
              <a:rPr lang="en-US" altLang="zh-CN" sz="1500" b="1" dirty="0" smtClean="0">
                <a:solidFill>
                  <a:srgbClr val="5D5D5D"/>
                </a:solidFill>
              </a:rPr>
              <a:t>2. </a:t>
            </a:r>
            <a:r>
              <a:rPr lang="zh-CN" altLang="en-US" sz="1500" b="1" dirty="0" smtClean="0">
                <a:solidFill>
                  <a:srgbClr val="5D5D5D"/>
                </a:solidFill>
              </a:rPr>
              <a:t>融合设计：</a:t>
            </a:r>
            <a:endParaRPr lang="en-US" altLang="zh-CN" sz="1500" b="1" dirty="0" smtClean="0">
              <a:solidFill>
                <a:srgbClr val="5D5D5D"/>
              </a:solidFill>
            </a:endParaRPr>
          </a:p>
          <a:p>
            <a:pPr>
              <a:lnSpc>
                <a:spcPct val="150000"/>
              </a:lnSpc>
            </a:pPr>
            <a:r>
              <a:rPr lang="en-US" altLang="zh-CN" sz="1500" b="1" dirty="0" smtClean="0">
                <a:solidFill>
                  <a:srgbClr val="5D5D5D"/>
                </a:solidFill>
              </a:rPr>
              <a:t>   </a:t>
            </a:r>
            <a:r>
              <a:rPr lang="zh-CN" altLang="en-US" sz="1500" b="1" dirty="0" smtClean="0">
                <a:solidFill>
                  <a:srgbClr val="5D5D5D"/>
                </a:solidFill>
              </a:rPr>
              <a:t>语言知识和语言技能相融合、语言输入和语言输出相融合</a:t>
            </a:r>
            <a:endParaRPr lang="en-US" altLang="zh-CN" sz="1500" b="1" dirty="0" smtClean="0">
              <a:solidFill>
                <a:srgbClr val="5D5D5D"/>
              </a:solidFill>
            </a:endParaRPr>
          </a:p>
          <a:p>
            <a:pPr>
              <a:lnSpc>
                <a:spcPct val="150000"/>
              </a:lnSpc>
            </a:pPr>
            <a:r>
              <a:rPr lang="en-US" altLang="zh-CN" sz="1500" b="1" dirty="0" smtClean="0">
                <a:solidFill>
                  <a:srgbClr val="5D5D5D"/>
                </a:solidFill>
              </a:rPr>
              <a:t>   </a:t>
            </a:r>
            <a:r>
              <a:rPr lang="zh-CN" altLang="en-US" sz="1500" b="1" dirty="0" smtClean="0">
                <a:solidFill>
                  <a:srgbClr val="5D5D5D"/>
                </a:solidFill>
              </a:rPr>
              <a:t>雅思教学和大学英语相融合、线上教学和线下面授相融合</a:t>
            </a:r>
            <a:endParaRPr lang="en-US" altLang="zh-CN" sz="1500" b="1" dirty="0" smtClean="0">
              <a:solidFill>
                <a:srgbClr val="5D5D5D"/>
              </a:solidFill>
            </a:endParaRPr>
          </a:p>
        </p:txBody>
      </p:sp>
      <p:sp>
        <p:nvSpPr>
          <p:cNvPr id="18" name="矩形 17"/>
          <p:cNvSpPr/>
          <p:nvPr/>
        </p:nvSpPr>
        <p:spPr>
          <a:xfrm>
            <a:off x="5948631" y="3814462"/>
            <a:ext cx="1429687" cy="369332"/>
          </a:xfrm>
          <a:prstGeom prst="rect">
            <a:avLst/>
          </a:prstGeom>
        </p:spPr>
        <p:txBody>
          <a:bodyPr wrap="none">
            <a:spAutoFit/>
          </a:bodyPr>
          <a:lstStyle/>
          <a:p>
            <a:r>
              <a:rPr lang="en-US" altLang="zh-CN" b="1" dirty="0">
                <a:solidFill>
                  <a:srgbClr val="5D5D5D"/>
                </a:solidFill>
                <a:latin typeface="微软雅黑" panose="020B0503020204020204" pitchFamily="34" charset="-122"/>
                <a:ea typeface="微软雅黑" panose="020B0503020204020204" pitchFamily="34" charset="-122"/>
              </a:rPr>
              <a:t>ABSTRACT</a:t>
            </a:r>
            <a:endParaRPr lang="zh-CN" altLang="en-US" b="1" dirty="0">
              <a:solidFill>
                <a:srgbClr val="5D5D5D"/>
              </a:solidFill>
              <a:latin typeface="微软雅黑" panose="020B0503020204020204" pitchFamily="34" charset="-122"/>
              <a:ea typeface="微软雅黑" panose="020B0503020204020204" pitchFamily="34" charset="-122"/>
            </a:endParaRPr>
          </a:p>
        </p:txBody>
      </p:sp>
      <p:pic>
        <p:nvPicPr>
          <p:cNvPr id="20" name="V.K克 - Intro ~未来~">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507116" y="3206444"/>
            <a:ext cx="468313" cy="468313"/>
          </a:xfrm>
          <a:prstGeom prst="rect">
            <a:avLst/>
          </a:prstGeom>
        </p:spPr>
      </p:pic>
      <p:sp>
        <p:nvSpPr>
          <p:cNvPr id="21" name="TextBox 20"/>
          <p:cNvSpPr txBox="1"/>
          <p:nvPr/>
        </p:nvSpPr>
        <p:spPr>
          <a:xfrm>
            <a:off x="6164313" y="6236412"/>
            <a:ext cx="5407572" cy="369332"/>
          </a:xfrm>
          <a:prstGeom prst="rect">
            <a:avLst/>
          </a:prstGeom>
          <a:noFill/>
        </p:spPr>
        <p:txBody>
          <a:bodyPr wrap="square" rtlCol="0">
            <a:spAutoFit/>
          </a:bodyPr>
          <a:lstStyle/>
          <a:p>
            <a:r>
              <a:rPr lang="zh-CN" altLang="en-US" b="1" dirty="0" smtClean="0">
                <a:solidFill>
                  <a:srgbClr val="5D5D5D"/>
                </a:solidFill>
                <a:latin typeface="微软雅黑" panose="020B0503020204020204" pitchFamily="34" charset="-122"/>
                <a:ea typeface="微软雅黑" panose="020B0503020204020204" pitchFamily="34" charset="-122"/>
              </a:rPr>
              <a:t>李文科  河南科技大学  国际教育学院  雅思教研室</a:t>
            </a:r>
            <a:endParaRPr lang="zh-CN" altLang="en-US" b="1" dirty="0">
              <a:solidFill>
                <a:srgbClr val="5D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advTm="4874"/>
    </mc:Choice>
    <mc:Fallback>
      <p:transition spd="slow" advTm="4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par>
                                <p:cTn id="7" presetID="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par>
                                <p:cTn id="11" presetID="42" presetClass="entr" presetSubtype="0" fill="hold"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0"/>
                            </p:stCondLst>
                            <p:childTnLst>
                              <p:par>
                                <p:cTn id="33" presetID="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3" presetClass="entr" presetSubtype="16" fill="hold" grpId="0" nodeType="afterEffect">
                                  <p:stCondLst>
                                    <p:cond delay="0"/>
                                  </p:stCondLst>
                                  <p:iterate type="lt">
                                    <p:tmPct val="30303"/>
                                  </p:iterate>
                                  <p:childTnLst>
                                    <p:set>
                                      <p:cBhvr>
                                        <p:cTn id="39" dur="1" fill="hold">
                                          <p:stCondLst>
                                            <p:cond delay="0"/>
                                          </p:stCondLst>
                                        </p:cTn>
                                        <p:tgtEl>
                                          <p:spTgt spid="13"/>
                                        </p:tgtEl>
                                        <p:attrNameLst>
                                          <p:attrName>style.visibility</p:attrName>
                                        </p:attrNameLst>
                                      </p:cBhvr>
                                      <p:to>
                                        <p:strVal val="visible"/>
                                      </p:to>
                                    </p:set>
                                    <p:anim calcmode="lin" valueType="num">
                                      <p:cBhvr>
                                        <p:cTn id="40" dur="300" fill="hold"/>
                                        <p:tgtEl>
                                          <p:spTgt spid="13"/>
                                        </p:tgtEl>
                                        <p:attrNameLst>
                                          <p:attrName>ppt_w</p:attrName>
                                        </p:attrNameLst>
                                      </p:cBhvr>
                                      <p:tavLst>
                                        <p:tav tm="0">
                                          <p:val>
                                            <p:fltVal val="0"/>
                                          </p:val>
                                        </p:tav>
                                        <p:tav tm="100000">
                                          <p:val>
                                            <p:strVal val="#ppt_w"/>
                                          </p:val>
                                        </p:tav>
                                      </p:tavLst>
                                    </p:anim>
                                    <p:anim calcmode="lin" valueType="num">
                                      <p:cBhvr>
                                        <p:cTn id="41" dur="300" fill="hold"/>
                                        <p:tgtEl>
                                          <p:spTgt spid="13"/>
                                        </p:tgtEl>
                                        <p:attrNameLst>
                                          <p:attrName>ppt_h</p:attrName>
                                        </p:attrNameLst>
                                      </p:cBhvr>
                                      <p:tavLst>
                                        <p:tav tm="0">
                                          <p:val>
                                            <p:fltVal val="0"/>
                                          </p:val>
                                        </p:tav>
                                        <p:tav tm="100000">
                                          <p:val>
                                            <p:strVal val="#ppt_h"/>
                                          </p:val>
                                        </p:tav>
                                      </p:tavLst>
                                    </p:anim>
                                    <p:animEffect transition="in" filter="fade">
                                      <p:cBhvr>
                                        <p:cTn id="42" dur="300"/>
                                        <p:tgtEl>
                                          <p:spTgt spid="13"/>
                                        </p:tgtEl>
                                      </p:cBhvr>
                                    </p:animEffect>
                                  </p:childTnLst>
                                </p:cTn>
                              </p:par>
                            </p:childTnLst>
                          </p:cTn>
                        </p:par>
                        <p:par>
                          <p:cTn id="43" fill="hold">
                            <p:stCondLst>
                              <p:cond delay="3399"/>
                            </p:stCondLst>
                            <p:childTnLst>
                              <p:par>
                                <p:cTn id="44" presetID="42"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3899"/>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56" repeatCount="indefinite" fill="hold" display="0">
                  <p:stCondLst>
                    <p:cond delay="indefinite"/>
                  </p:stCondLst>
                  <p:endCondLst>
                    <p:cond evt="onStopAudio" delay="0">
                      <p:tgtEl>
                        <p:sldTgt/>
                      </p:tgtEl>
                    </p:cond>
                  </p:endCondLst>
                </p:cTn>
                <p:tgtEl>
                  <p:spTgt spid="20"/>
                </p:tgtEl>
              </p:cMediaNode>
            </p:video>
          </p:childTnLst>
        </p:cTn>
      </p:par>
    </p:tnLst>
    <p:bldLst>
      <p:bldP spid="16" grpId="0" animBg="1"/>
      <p:bldP spid="11" grpId="0" animBg="1"/>
      <p:bldP spid="6" grpId="0" animBg="1"/>
      <p:bldP spid="7" grpId="0" animBg="1"/>
      <p:bldP spid="8" grpId="0" animBg="1"/>
      <p:bldP spid="12" grpId="0"/>
      <p:bldP spid="13"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55771"/>
        </a:solid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465637" y="1502447"/>
            <a:ext cx="3260725" cy="3730625"/>
            <a:chOff x="2986" y="1185"/>
            <a:chExt cx="2054" cy="2350"/>
          </a:xfrm>
        </p:grpSpPr>
        <p:sp>
          <p:nvSpPr>
            <p:cNvPr id="4" name="AutoShape 3"/>
            <p:cNvSpPr>
              <a:spLocks noChangeAspect="1" noChangeArrowheads="1" noTextEdit="1"/>
            </p:cNvSpPr>
            <p:nvPr/>
          </p:nvSpPr>
          <p:spPr bwMode="auto">
            <a:xfrm>
              <a:off x="2986" y="1185"/>
              <a:ext cx="2054" cy="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3677" y="2454"/>
              <a:ext cx="670" cy="568"/>
            </a:xfrm>
            <a:custGeom>
              <a:avLst/>
              <a:gdLst>
                <a:gd name="T0" fmla="*/ 320 w 320"/>
                <a:gd name="T1" fmla="*/ 0 h 272"/>
                <a:gd name="T2" fmla="*/ 160 w 320"/>
                <a:gd name="T3" fmla="*/ 43 h 272"/>
                <a:gd name="T4" fmla="*/ 0 w 320"/>
                <a:gd name="T5" fmla="*/ 0 h 272"/>
                <a:gd name="T6" fmla="*/ 160 w 320"/>
                <a:gd name="T7" fmla="*/ 272 h 272"/>
                <a:gd name="T8" fmla="*/ 320 w 320"/>
                <a:gd name="T9" fmla="*/ 0 h 272"/>
              </a:gdLst>
              <a:ahLst/>
              <a:cxnLst>
                <a:cxn ang="0">
                  <a:pos x="T0" y="T1"/>
                </a:cxn>
                <a:cxn ang="0">
                  <a:pos x="T2" y="T3"/>
                </a:cxn>
                <a:cxn ang="0">
                  <a:pos x="T4" y="T5"/>
                </a:cxn>
                <a:cxn ang="0">
                  <a:pos x="T6" y="T7"/>
                </a:cxn>
                <a:cxn ang="0">
                  <a:pos x="T8" y="T9"/>
                </a:cxn>
              </a:cxnLst>
              <a:rect l="0" t="0" r="r" b="b"/>
              <a:pathLst>
                <a:path w="320" h="272">
                  <a:moveTo>
                    <a:pt x="320" y="0"/>
                  </a:moveTo>
                  <a:cubicBezTo>
                    <a:pt x="273" y="27"/>
                    <a:pt x="218" y="43"/>
                    <a:pt x="160" y="43"/>
                  </a:cubicBezTo>
                  <a:cubicBezTo>
                    <a:pt x="102" y="43"/>
                    <a:pt x="47" y="27"/>
                    <a:pt x="0" y="0"/>
                  </a:cubicBezTo>
                  <a:cubicBezTo>
                    <a:pt x="2" y="116"/>
                    <a:pt x="66" y="217"/>
                    <a:pt x="160" y="272"/>
                  </a:cubicBezTo>
                  <a:cubicBezTo>
                    <a:pt x="254" y="217"/>
                    <a:pt x="318" y="116"/>
                    <a:pt x="320" y="0"/>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3342" y="1774"/>
              <a:ext cx="670" cy="680"/>
            </a:xfrm>
            <a:custGeom>
              <a:avLst/>
              <a:gdLst>
                <a:gd name="T0" fmla="*/ 160 w 320"/>
                <a:gd name="T1" fmla="*/ 325 h 325"/>
                <a:gd name="T2" fmla="*/ 160 w 320"/>
                <a:gd name="T3" fmla="*/ 320 h 325"/>
                <a:gd name="T4" fmla="*/ 320 w 320"/>
                <a:gd name="T5" fmla="*/ 43 h 325"/>
                <a:gd name="T6" fmla="*/ 160 w 320"/>
                <a:gd name="T7" fmla="*/ 0 h 325"/>
                <a:gd name="T8" fmla="*/ 0 w 320"/>
                <a:gd name="T9" fmla="*/ 43 h 325"/>
                <a:gd name="T10" fmla="*/ 0 w 320"/>
                <a:gd name="T11" fmla="*/ 48 h 325"/>
                <a:gd name="T12" fmla="*/ 160 w 320"/>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60" y="325"/>
                  </a:moveTo>
                  <a:cubicBezTo>
                    <a:pt x="160" y="323"/>
                    <a:pt x="160" y="321"/>
                    <a:pt x="160" y="320"/>
                  </a:cubicBezTo>
                  <a:cubicBezTo>
                    <a:pt x="160" y="201"/>
                    <a:pt x="224" y="98"/>
                    <a:pt x="320" y="43"/>
                  </a:cubicBezTo>
                  <a:cubicBezTo>
                    <a:pt x="273" y="15"/>
                    <a:pt x="218" y="0"/>
                    <a:pt x="160" y="0"/>
                  </a:cubicBezTo>
                  <a:cubicBezTo>
                    <a:pt x="102" y="0"/>
                    <a:pt x="47" y="15"/>
                    <a:pt x="0" y="43"/>
                  </a:cubicBezTo>
                  <a:cubicBezTo>
                    <a:pt x="0" y="44"/>
                    <a:pt x="0" y="46"/>
                    <a:pt x="0" y="48"/>
                  </a:cubicBezTo>
                  <a:cubicBezTo>
                    <a:pt x="0" y="166"/>
                    <a:pt x="64" y="270"/>
                    <a:pt x="160" y="325"/>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4012" y="1774"/>
              <a:ext cx="670" cy="680"/>
            </a:xfrm>
            <a:custGeom>
              <a:avLst/>
              <a:gdLst>
                <a:gd name="T0" fmla="*/ 0 w 320"/>
                <a:gd name="T1" fmla="*/ 43 h 325"/>
                <a:gd name="T2" fmla="*/ 160 w 320"/>
                <a:gd name="T3" fmla="*/ 320 h 325"/>
                <a:gd name="T4" fmla="*/ 160 w 320"/>
                <a:gd name="T5" fmla="*/ 325 h 325"/>
                <a:gd name="T6" fmla="*/ 320 w 320"/>
                <a:gd name="T7" fmla="*/ 48 h 325"/>
                <a:gd name="T8" fmla="*/ 320 w 320"/>
                <a:gd name="T9" fmla="*/ 43 h 325"/>
                <a:gd name="T10" fmla="*/ 160 w 320"/>
                <a:gd name="T11" fmla="*/ 0 h 325"/>
                <a:gd name="T12" fmla="*/ 0 w 320"/>
                <a:gd name="T13" fmla="*/ 43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0" y="43"/>
                  </a:moveTo>
                  <a:cubicBezTo>
                    <a:pt x="95" y="98"/>
                    <a:pt x="160" y="201"/>
                    <a:pt x="160" y="320"/>
                  </a:cubicBezTo>
                  <a:cubicBezTo>
                    <a:pt x="160" y="321"/>
                    <a:pt x="160" y="323"/>
                    <a:pt x="160" y="325"/>
                  </a:cubicBezTo>
                  <a:cubicBezTo>
                    <a:pt x="255" y="270"/>
                    <a:pt x="320" y="166"/>
                    <a:pt x="320" y="48"/>
                  </a:cubicBezTo>
                  <a:cubicBezTo>
                    <a:pt x="320" y="46"/>
                    <a:pt x="320" y="44"/>
                    <a:pt x="320" y="43"/>
                  </a:cubicBezTo>
                  <a:cubicBezTo>
                    <a:pt x="273" y="15"/>
                    <a:pt x="218" y="0"/>
                    <a:pt x="160" y="0"/>
                  </a:cubicBezTo>
                  <a:cubicBezTo>
                    <a:pt x="102" y="0"/>
                    <a:pt x="47" y="15"/>
                    <a:pt x="0" y="43"/>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rot="10800000">
              <a:off x="3668" y="2184"/>
              <a:ext cx="679" cy="840"/>
            </a:xfrm>
            <a:custGeom>
              <a:avLst/>
              <a:gdLst>
                <a:gd name="T0" fmla="*/ 160 w 320"/>
                <a:gd name="T1" fmla="*/ 0 h 325"/>
                <a:gd name="T2" fmla="*/ 0 w 320"/>
                <a:gd name="T3" fmla="*/ 277 h 325"/>
                <a:gd name="T4" fmla="*/ 0 w 320"/>
                <a:gd name="T5" fmla="*/ 282 h 325"/>
                <a:gd name="T6" fmla="*/ 160 w 320"/>
                <a:gd name="T7" fmla="*/ 325 h 325"/>
                <a:gd name="T8" fmla="*/ 320 w 320"/>
                <a:gd name="T9" fmla="*/ 282 h 325"/>
                <a:gd name="T10" fmla="*/ 320 w 320"/>
                <a:gd name="T11" fmla="*/ 277 h 325"/>
                <a:gd name="T12" fmla="*/ 160 w 320"/>
                <a:gd name="T13" fmla="*/ 0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60" y="0"/>
                  </a:moveTo>
                  <a:cubicBezTo>
                    <a:pt x="64" y="55"/>
                    <a:pt x="0" y="158"/>
                    <a:pt x="0" y="277"/>
                  </a:cubicBezTo>
                  <a:cubicBezTo>
                    <a:pt x="0" y="278"/>
                    <a:pt x="0" y="280"/>
                    <a:pt x="0" y="282"/>
                  </a:cubicBezTo>
                  <a:cubicBezTo>
                    <a:pt x="47" y="309"/>
                    <a:pt x="102" y="325"/>
                    <a:pt x="160" y="325"/>
                  </a:cubicBezTo>
                  <a:cubicBezTo>
                    <a:pt x="218" y="325"/>
                    <a:pt x="273" y="309"/>
                    <a:pt x="320" y="282"/>
                  </a:cubicBezTo>
                  <a:cubicBezTo>
                    <a:pt x="320" y="280"/>
                    <a:pt x="320" y="278"/>
                    <a:pt x="320" y="277"/>
                  </a:cubicBezTo>
                  <a:cubicBezTo>
                    <a:pt x="320" y="158"/>
                    <a:pt x="255" y="55"/>
                    <a:pt x="160" y="0"/>
                  </a:cubicBezTo>
                  <a:close/>
                </a:path>
              </a:pathLst>
            </a:custGeom>
            <a:solidFill>
              <a:srgbClr val="FED75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3007" y="1774"/>
              <a:ext cx="1340" cy="1338"/>
            </a:xfrm>
            <a:prstGeom prst="ellipse">
              <a:avLst/>
            </a:prstGeom>
            <a:noFill/>
            <a:ln w="666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3677" y="1774"/>
              <a:ext cx="1340" cy="1338"/>
            </a:xfrm>
            <a:prstGeom prst="ellipse">
              <a:avLst/>
            </a:prstGeom>
            <a:noFill/>
            <a:ln w="666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3342" y="2197"/>
              <a:ext cx="1340" cy="1338"/>
            </a:xfrm>
            <a:prstGeom prst="ellipse">
              <a:avLst/>
            </a:prstGeom>
            <a:noFill/>
            <a:ln w="666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2" name="矩形 11"/>
          <p:cNvSpPr/>
          <p:nvPr/>
        </p:nvSpPr>
        <p:spPr>
          <a:xfrm>
            <a:off x="5680899" y="3690195"/>
            <a:ext cx="800220" cy="461665"/>
          </a:xfrm>
          <a:prstGeom prst="rect">
            <a:avLst/>
          </a:prstGeom>
        </p:spPr>
        <p:txBody>
          <a:bodyPr wrap="none">
            <a:spAutoFit/>
          </a:bodyPr>
          <a:lstStyle/>
          <a:p>
            <a:pPr algn="ctr"/>
            <a:r>
              <a:rPr lang="zh-CN" altLang="en-US" sz="2400" b="1" dirty="0" smtClean="0">
                <a:solidFill>
                  <a:srgbClr val="FED756"/>
                </a:solidFill>
              </a:rPr>
              <a:t>学生</a:t>
            </a:r>
            <a:endParaRPr lang="zh-CN" altLang="en-US" sz="2400" b="1" dirty="0">
              <a:solidFill>
                <a:srgbClr val="FED756"/>
              </a:solidFill>
            </a:endParaRPr>
          </a:p>
        </p:txBody>
      </p:sp>
      <p:sp>
        <p:nvSpPr>
          <p:cNvPr id="13" name="矩形 12"/>
          <p:cNvSpPr/>
          <p:nvPr/>
        </p:nvSpPr>
        <p:spPr>
          <a:xfrm>
            <a:off x="4635870" y="2851604"/>
            <a:ext cx="803425" cy="461665"/>
          </a:xfrm>
          <a:prstGeom prst="rect">
            <a:avLst/>
          </a:prstGeom>
        </p:spPr>
        <p:txBody>
          <a:bodyPr wrap="none">
            <a:spAutoFit/>
          </a:bodyPr>
          <a:lstStyle/>
          <a:p>
            <a:pPr algn="ctr"/>
            <a:r>
              <a:rPr lang="zh-CN" altLang="en-US" sz="2400" b="1" dirty="0" smtClean="0">
                <a:solidFill>
                  <a:srgbClr val="FED756"/>
                </a:solidFill>
              </a:rPr>
              <a:t>评估</a:t>
            </a:r>
            <a:endParaRPr lang="zh-CN" altLang="en-US" sz="2400" b="1" dirty="0">
              <a:solidFill>
                <a:srgbClr val="FED756"/>
              </a:solidFill>
            </a:endParaRPr>
          </a:p>
        </p:txBody>
      </p:sp>
      <p:sp>
        <p:nvSpPr>
          <p:cNvPr id="14" name="矩形 13"/>
          <p:cNvSpPr/>
          <p:nvPr/>
        </p:nvSpPr>
        <p:spPr>
          <a:xfrm>
            <a:off x="6702228" y="2836613"/>
            <a:ext cx="803425" cy="461665"/>
          </a:xfrm>
          <a:prstGeom prst="rect">
            <a:avLst/>
          </a:prstGeom>
        </p:spPr>
        <p:txBody>
          <a:bodyPr wrap="none">
            <a:spAutoFit/>
          </a:bodyPr>
          <a:lstStyle/>
          <a:p>
            <a:pPr algn="ctr"/>
            <a:r>
              <a:rPr lang="zh-CN" altLang="en-US" sz="2400" b="1" dirty="0" smtClean="0">
                <a:solidFill>
                  <a:srgbClr val="FED756"/>
                </a:solidFill>
              </a:rPr>
              <a:t>改进</a:t>
            </a:r>
            <a:endParaRPr lang="zh-CN" altLang="en-US" sz="2400" b="1" dirty="0">
              <a:solidFill>
                <a:srgbClr val="FED756"/>
              </a:solidFill>
            </a:endParaRPr>
          </a:p>
        </p:txBody>
      </p:sp>
      <p:sp>
        <p:nvSpPr>
          <p:cNvPr id="19" name="矩形 18"/>
          <p:cNvSpPr/>
          <p:nvPr/>
        </p:nvSpPr>
        <p:spPr>
          <a:xfrm>
            <a:off x="1578151" y="2356920"/>
            <a:ext cx="2514149" cy="1654748"/>
          </a:xfrm>
          <a:prstGeom prst="rect">
            <a:avLst/>
          </a:prstGeom>
        </p:spPr>
        <p:txBody>
          <a:bodyPr wrap="square">
            <a:spAutoFit/>
          </a:bodyPr>
          <a:lstStyle/>
          <a:p>
            <a:pPr lvl="0">
              <a:lnSpc>
                <a:spcPct val="200000"/>
              </a:lnSpc>
            </a:pPr>
            <a:r>
              <a:rPr lang="zh-CN" altLang="en-US" dirty="0" smtClean="0">
                <a:solidFill>
                  <a:schemeClr val="bg1"/>
                </a:solidFill>
              </a:rPr>
              <a:t>专业雅思批改软件评估</a:t>
            </a:r>
            <a:endParaRPr lang="en-US" altLang="zh-CN" dirty="0" smtClean="0">
              <a:solidFill>
                <a:schemeClr val="bg1"/>
              </a:solidFill>
            </a:endParaRPr>
          </a:p>
          <a:p>
            <a:pPr lvl="0">
              <a:lnSpc>
                <a:spcPct val="200000"/>
              </a:lnSpc>
            </a:pPr>
            <a:r>
              <a:rPr lang="zh-CN" altLang="en-US" dirty="0" smtClean="0">
                <a:solidFill>
                  <a:schemeClr val="bg1"/>
                </a:solidFill>
              </a:rPr>
              <a:t>专业雅思教师批改评估</a:t>
            </a:r>
            <a:endParaRPr lang="en-US" altLang="zh-CN" dirty="0" smtClean="0">
              <a:solidFill>
                <a:schemeClr val="bg1"/>
              </a:solidFill>
            </a:endParaRPr>
          </a:p>
          <a:p>
            <a:pPr lvl="0">
              <a:lnSpc>
                <a:spcPct val="200000"/>
              </a:lnSpc>
            </a:pPr>
            <a:r>
              <a:rPr lang="zh-CN" altLang="en-US" dirty="0" smtClean="0">
                <a:solidFill>
                  <a:schemeClr val="bg1"/>
                </a:solidFill>
              </a:rPr>
              <a:t>雅思考试口语成绩参考</a:t>
            </a:r>
            <a:endParaRPr lang="en-US" altLang="zh-CN" dirty="0" smtClean="0">
              <a:solidFill>
                <a:schemeClr val="bg1"/>
              </a:solidFill>
            </a:endParaRPr>
          </a:p>
        </p:txBody>
      </p:sp>
      <p:sp>
        <p:nvSpPr>
          <p:cNvPr id="53" name="文本框 52"/>
          <p:cNvSpPr txBox="1"/>
          <p:nvPr/>
        </p:nvSpPr>
        <p:spPr>
          <a:xfrm>
            <a:off x="1527834" y="1791015"/>
            <a:ext cx="2681888" cy="400110"/>
          </a:xfrm>
          <a:prstGeom prst="rect">
            <a:avLst/>
          </a:prstGeom>
          <a:noFill/>
        </p:spPr>
        <p:txBody>
          <a:bodyPr wrap="non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Step 1. </a:t>
            </a:r>
            <a:r>
              <a:rPr lang="zh-CN" altLang="en-US" sz="2000" b="1" dirty="0" smtClean="0">
                <a:solidFill>
                  <a:schemeClr val="bg1"/>
                </a:solidFill>
                <a:latin typeface="微软雅黑" panose="020B0503020204020204" pitchFamily="34" charset="-122"/>
                <a:ea typeface="微软雅黑" panose="020B0503020204020204" pitchFamily="34" charset="-122"/>
              </a:rPr>
              <a:t>口语输出评估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 name="组合 1"/>
          <p:cNvGrpSpPr/>
          <p:nvPr/>
        </p:nvGrpSpPr>
        <p:grpSpPr>
          <a:xfrm>
            <a:off x="3185169" y="64674"/>
            <a:ext cx="5608587" cy="2400491"/>
            <a:chOff x="3185169" y="184594"/>
            <a:chExt cx="5608587" cy="2400491"/>
          </a:xfrm>
        </p:grpSpPr>
        <p:grpSp>
          <p:nvGrpSpPr>
            <p:cNvPr id="15" name="组合 50"/>
            <p:cNvGrpSpPr/>
            <p:nvPr/>
          </p:nvGrpSpPr>
          <p:grpSpPr>
            <a:xfrm>
              <a:off x="5538523" y="1091384"/>
              <a:ext cx="1048248" cy="1493701"/>
              <a:chOff x="3054459" y="2666251"/>
              <a:chExt cx="1048248" cy="1493701"/>
            </a:xfrm>
          </p:grpSpPr>
          <p:sp>
            <p:nvSpPr>
              <p:cNvPr id="50" name="椭圆 49"/>
              <p:cNvSpPr/>
              <p:nvPr/>
            </p:nvSpPr>
            <p:spPr>
              <a:xfrm>
                <a:off x="3112393" y="2717335"/>
                <a:ext cx="951489" cy="951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14"/>
              <p:cNvGrpSpPr>
                <a:grpSpLocks noChangeAspect="1"/>
              </p:cNvGrpSpPr>
              <p:nvPr/>
            </p:nvGrpSpPr>
            <p:grpSpPr bwMode="auto">
              <a:xfrm>
                <a:off x="3054459" y="2666251"/>
                <a:ext cx="1048248" cy="1493701"/>
                <a:chOff x="2194" y="1711"/>
                <a:chExt cx="513" cy="731"/>
              </a:xfrm>
            </p:grpSpPr>
            <p:sp>
              <p:nvSpPr>
                <p:cNvPr id="23" name="AutoShape 13"/>
                <p:cNvSpPr>
                  <a:spLocks noChangeAspect="1" noChangeArrowheads="1" noTextEdit="1"/>
                </p:cNvSpPr>
                <p:nvPr/>
              </p:nvSpPr>
              <p:spPr bwMode="auto">
                <a:xfrm>
                  <a:off x="2194" y="1711"/>
                  <a:ext cx="513" cy="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Oval 15"/>
                <p:cNvSpPr>
                  <a:spLocks noChangeArrowheads="1"/>
                </p:cNvSpPr>
                <p:nvPr/>
              </p:nvSpPr>
              <p:spPr bwMode="auto">
                <a:xfrm>
                  <a:off x="2275" y="1791"/>
                  <a:ext cx="351" cy="351"/>
                </a:xfrm>
                <a:prstGeom prst="ellipse">
                  <a:avLst/>
                </a:pr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5" name="Rectangle 16"/>
                <p:cNvSpPr>
                  <a:spLocks noChangeArrowheads="1"/>
                </p:cNvSpPr>
                <p:nvPr/>
              </p:nvSpPr>
              <p:spPr bwMode="auto">
                <a:xfrm>
                  <a:off x="2392" y="2339"/>
                  <a:ext cx="117" cy="10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7"/>
                <p:cNvSpPr>
                  <a:spLocks noChangeArrowheads="1"/>
                </p:cNvSpPr>
                <p:nvPr/>
              </p:nvSpPr>
              <p:spPr bwMode="auto">
                <a:xfrm>
                  <a:off x="2363" y="2279"/>
                  <a:ext cx="175" cy="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Line 18"/>
                <p:cNvSpPr>
                  <a:spLocks noChangeShapeType="1"/>
                </p:cNvSpPr>
                <p:nvPr/>
              </p:nvSpPr>
              <p:spPr bwMode="auto">
                <a:xfrm flipV="1">
                  <a:off x="2685" y="1734"/>
                  <a:ext cx="0" cy="233"/>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8" name="Line 19"/>
                <p:cNvSpPr>
                  <a:spLocks noChangeShapeType="1"/>
                </p:cNvSpPr>
                <p:nvPr/>
              </p:nvSpPr>
              <p:spPr bwMode="auto">
                <a:xfrm flipH="1">
                  <a:off x="2216" y="1734"/>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Line 20"/>
                <p:cNvSpPr>
                  <a:spLocks noChangeShapeType="1"/>
                </p:cNvSpPr>
                <p:nvPr/>
              </p:nvSpPr>
              <p:spPr bwMode="auto">
                <a:xfrm>
                  <a:off x="2216" y="1967"/>
                  <a:ext cx="0" cy="234"/>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Line 21"/>
                <p:cNvSpPr>
                  <a:spLocks noChangeShapeType="1"/>
                </p:cNvSpPr>
                <p:nvPr/>
              </p:nvSpPr>
              <p:spPr bwMode="auto">
                <a:xfrm>
                  <a:off x="2341" y="2394"/>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1" name="Line 22"/>
                <p:cNvSpPr>
                  <a:spLocks noChangeShapeType="1"/>
                </p:cNvSpPr>
                <p:nvPr/>
              </p:nvSpPr>
              <p:spPr bwMode="auto">
                <a:xfrm>
                  <a:off x="2333" y="2429"/>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2" name="Line 23"/>
                <p:cNvSpPr>
                  <a:spLocks noChangeShapeType="1"/>
                </p:cNvSpPr>
                <p:nvPr/>
              </p:nvSpPr>
              <p:spPr bwMode="auto">
                <a:xfrm>
                  <a:off x="2349" y="2339"/>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3" name="Line 24"/>
                <p:cNvSpPr>
                  <a:spLocks noChangeShapeType="1"/>
                </p:cNvSpPr>
                <p:nvPr/>
              </p:nvSpPr>
              <p:spPr bwMode="auto">
                <a:xfrm>
                  <a:off x="2341" y="2297"/>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4" name="Freeform 25"/>
                <p:cNvSpPr/>
                <p:nvPr/>
              </p:nvSpPr>
              <p:spPr bwMode="auto">
                <a:xfrm>
                  <a:off x="2431" y="1909"/>
                  <a:ext cx="39" cy="39"/>
                </a:xfrm>
                <a:custGeom>
                  <a:avLst/>
                  <a:gdLst>
                    <a:gd name="T0" fmla="*/ 0 w 39"/>
                    <a:gd name="T1" fmla="*/ 39 h 39"/>
                    <a:gd name="T2" fmla="*/ 39 w 39"/>
                    <a:gd name="T3" fmla="*/ 39 h 39"/>
                    <a:gd name="T4" fmla="*/ 20 w 39"/>
                    <a:gd name="T5" fmla="*/ 0 h 39"/>
                    <a:gd name="T6" fmla="*/ 0 w 39"/>
                    <a:gd name="T7" fmla="*/ 39 h 39"/>
                  </a:gdLst>
                  <a:ahLst/>
                  <a:cxnLst>
                    <a:cxn ang="0">
                      <a:pos x="T0" y="T1"/>
                    </a:cxn>
                    <a:cxn ang="0">
                      <a:pos x="T2" y="T3"/>
                    </a:cxn>
                    <a:cxn ang="0">
                      <a:pos x="T4" y="T5"/>
                    </a:cxn>
                    <a:cxn ang="0">
                      <a:pos x="T6" y="T7"/>
                    </a:cxn>
                  </a:cxnLst>
                  <a:rect l="0" t="0" r="r" b="b"/>
                  <a:pathLst>
                    <a:path w="39" h="39">
                      <a:moveTo>
                        <a:pt x="0" y="39"/>
                      </a:moveTo>
                      <a:lnTo>
                        <a:pt x="39" y="39"/>
                      </a:lnTo>
                      <a:lnTo>
                        <a:pt x="20" y="0"/>
                      </a:lnTo>
                      <a:lnTo>
                        <a:pt x="0" y="39"/>
                      </a:lnTo>
                      <a:close/>
                    </a:path>
                  </a:pathLst>
                </a:cu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bwMode="auto">
                <a:xfrm>
                  <a:off x="2216" y="1734"/>
                  <a:ext cx="469" cy="545"/>
                </a:xfrm>
                <a:custGeom>
                  <a:avLst/>
                  <a:gdLst>
                    <a:gd name="T0" fmla="*/ 544 w 768"/>
                    <a:gd name="T1" fmla="*/ 896 h 896"/>
                    <a:gd name="T2" fmla="*/ 768 w 768"/>
                    <a:gd name="T3" fmla="*/ 384 h 896"/>
                    <a:gd name="T4" fmla="*/ 384 w 768"/>
                    <a:gd name="T5" fmla="*/ 0 h 896"/>
                    <a:gd name="T6" fmla="*/ 0 w 768"/>
                    <a:gd name="T7" fmla="*/ 384 h 896"/>
                    <a:gd name="T8" fmla="*/ 224 w 768"/>
                    <a:gd name="T9" fmla="*/ 896 h 896"/>
                  </a:gdLst>
                  <a:ahLst/>
                  <a:cxnLst>
                    <a:cxn ang="0">
                      <a:pos x="T0" y="T1"/>
                    </a:cxn>
                    <a:cxn ang="0">
                      <a:pos x="T2" y="T3"/>
                    </a:cxn>
                    <a:cxn ang="0">
                      <a:pos x="T4" y="T5"/>
                    </a:cxn>
                    <a:cxn ang="0">
                      <a:pos x="T6" y="T7"/>
                    </a:cxn>
                    <a:cxn ang="0">
                      <a:pos x="T8" y="T9"/>
                    </a:cxn>
                  </a:cxnLst>
                  <a:rect l="0" t="0" r="r" b="b"/>
                  <a:pathLst>
                    <a:path w="768" h="896">
                      <a:moveTo>
                        <a:pt x="544" y="896"/>
                      </a:moveTo>
                      <a:cubicBezTo>
                        <a:pt x="544" y="672"/>
                        <a:pt x="768" y="640"/>
                        <a:pt x="768" y="384"/>
                      </a:cubicBezTo>
                      <a:cubicBezTo>
                        <a:pt x="768" y="172"/>
                        <a:pt x="596" y="0"/>
                        <a:pt x="384" y="0"/>
                      </a:cubicBezTo>
                      <a:cubicBezTo>
                        <a:pt x="172" y="0"/>
                        <a:pt x="0" y="172"/>
                        <a:pt x="0" y="384"/>
                      </a:cubicBezTo>
                      <a:cubicBezTo>
                        <a:pt x="0" y="640"/>
                        <a:pt x="224" y="672"/>
                        <a:pt x="224" y="896"/>
                      </a:cubicBezTo>
                    </a:path>
                  </a:pathLst>
                </a:custGeom>
                <a:noFill/>
                <a:ln w="2063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Line 27"/>
                <p:cNvSpPr>
                  <a:spLocks noChangeShapeType="1"/>
                </p:cNvSpPr>
                <p:nvPr/>
              </p:nvSpPr>
              <p:spPr bwMode="auto">
                <a:xfrm flipH="1">
                  <a:off x="2431" y="1948"/>
                  <a:ext cx="39"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7" name="Line 28"/>
                <p:cNvSpPr>
                  <a:spLocks noChangeShapeType="1"/>
                </p:cNvSpPr>
                <p:nvPr/>
              </p:nvSpPr>
              <p:spPr bwMode="auto">
                <a:xfrm>
                  <a:off x="2402" y="2006"/>
                  <a:ext cx="97"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8" name="Line 29"/>
                <p:cNvSpPr>
                  <a:spLocks noChangeShapeType="1"/>
                </p:cNvSpPr>
                <p:nvPr/>
              </p:nvSpPr>
              <p:spPr bwMode="auto">
                <a:xfrm>
                  <a:off x="2434" y="2006"/>
                  <a:ext cx="0" cy="273"/>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9" name="Line 30"/>
                <p:cNvSpPr>
                  <a:spLocks noChangeShapeType="1"/>
                </p:cNvSpPr>
                <p:nvPr/>
              </p:nvSpPr>
              <p:spPr bwMode="auto">
                <a:xfrm>
                  <a:off x="2467" y="2006"/>
                  <a:ext cx="0" cy="273"/>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0" name="Freeform 31"/>
                <p:cNvSpPr/>
                <p:nvPr/>
              </p:nvSpPr>
              <p:spPr bwMode="auto">
                <a:xfrm>
                  <a:off x="2402" y="1909"/>
                  <a:ext cx="97" cy="370"/>
                </a:xfrm>
                <a:custGeom>
                  <a:avLst/>
                  <a:gdLst>
                    <a:gd name="T0" fmla="*/ 0 w 97"/>
                    <a:gd name="T1" fmla="*/ 370 h 370"/>
                    <a:gd name="T2" fmla="*/ 0 w 97"/>
                    <a:gd name="T3" fmla="*/ 97 h 370"/>
                    <a:gd name="T4" fmla="*/ 49 w 97"/>
                    <a:gd name="T5" fmla="*/ 0 h 370"/>
                    <a:gd name="T6" fmla="*/ 97 w 97"/>
                    <a:gd name="T7" fmla="*/ 97 h 370"/>
                    <a:gd name="T8" fmla="*/ 97 w 97"/>
                    <a:gd name="T9" fmla="*/ 370 h 370"/>
                  </a:gdLst>
                  <a:ahLst/>
                  <a:cxnLst>
                    <a:cxn ang="0">
                      <a:pos x="T0" y="T1"/>
                    </a:cxn>
                    <a:cxn ang="0">
                      <a:pos x="T2" y="T3"/>
                    </a:cxn>
                    <a:cxn ang="0">
                      <a:pos x="T4" y="T5"/>
                    </a:cxn>
                    <a:cxn ang="0">
                      <a:pos x="T6" y="T7"/>
                    </a:cxn>
                    <a:cxn ang="0">
                      <a:pos x="T8" y="T9"/>
                    </a:cxn>
                  </a:cxnLst>
                  <a:rect l="0" t="0" r="r" b="b"/>
                  <a:pathLst>
                    <a:path w="97" h="370">
                      <a:moveTo>
                        <a:pt x="0" y="370"/>
                      </a:moveTo>
                      <a:lnTo>
                        <a:pt x="0" y="97"/>
                      </a:lnTo>
                      <a:lnTo>
                        <a:pt x="49" y="0"/>
                      </a:lnTo>
                      <a:lnTo>
                        <a:pt x="97" y="97"/>
                      </a:lnTo>
                      <a:lnTo>
                        <a:pt x="97" y="370"/>
                      </a:lnTo>
                    </a:path>
                  </a:pathLst>
                </a:custGeom>
                <a:noFill/>
                <a:ln w="2063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Oval 32"/>
                <p:cNvSpPr>
                  <a:spLocks noChangeArrowheads="1"/>
                </p:cNvSpPr>
                <p:nvPr/>
              </p:nvSpPr>
              <p:spPr bwMode="auto">
                <a:xfrm>
                  <a:off x="2666" y="1948"/>
                  <a:ext cx="39" cy="39"/>
                </a:xfrm>
                <a:prstGeom prst="ellipse">
                  <a:avLst/>
                </a:pr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33"/>
                <p:cNvSpPr>
                  <a:spLocks noChangeArrowheads="1"/>
                </p:cNvSpPr>
                <p:nvPr/>
              </p:nvSpPr>
              <p:spPr bwMode="auto">
                <a:xfrm>
                  <a:off x="2196" y="1948"/>
                  <a:ext cx="40" cy="39"/>
                </a:xfrm>
                <a:prstGeom prst="ellipse">
                  <a:avLst/>
                </a:pr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34"/>
                <p:cNvSpPr>
                  <a:spLocks noChangeArrowheads="1"/>
                </p:cNvSpPr>
                <p:nvPr/>
              </p:nvSpPr>
              <p:spPr bwMode="auto">
                <a:xfrm>
                  <a:off x="2431" y="1714"/>
                  <a:ext cx="39" cy="39"/>
                </a:xfrm>
                <a:prstGeom prst="ellipse">
                  <a:avLst/>
                </a:pr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35"/>
                <p:cNvSpPr>
                  <a:spLocks noChangeArrowheads="1"/>
                </p:cNvSpPr>
                <p:nvPr/>
              </p:nvSpPr>
              <p:spPr bwMode="auto">
                <a:xfrm>
                  <a:off x="2201" y="1719"/>
                  <a:ext cx="30" cy="29"/>
                </a:xfrm>
                <a:prstGeom prst="ellipse">
                  <a:avLst/>
                </a:prstGeom>
                <a:solidFill>
                  <a:srgbClr val="000000"/>
                </a:solidFill>
                <a:ln w="4763"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5" name="Oval 36"/>
                <p:cNvSpPr>
                  <a:spLocks noChangeArrowheads="1"/>
                </p:cNvSpPr>
                <p:nvPr/>
              </p:nvSpPr>
              <p:spPr bwMode="auto">
                <a:xfrm>
                  <a:off x="2670" y="1719"/>
                  <a:ext cx="30" cy="29"/>
                </a:xfrm>
                <a:prstGeom prst="ellipse">
                  <a:avLst/>
                </a:prstGeom>
                <a:solidFill>
                  <a:srgbClr val="000000"/>
                </a:solidFill>
                <a:ln w="4763"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6" name="Oval 37"/>
                <p:cNvSpPr>
                  <a:spLocks noChangeArrowheads="1"/>
                </p:cNvSpPr>
                <p:nvPr/>
              </p:nvSpPr>
              <p:spPr bwMode="auto">
                <a:xfrm>
                  <a:off x="2201" y="2186"/>
                  <a:ext cx="30" cy="29"/>
                </a:xfrm>
                <a:prstGeom prst="ellipse">
                  <a:avLst/>
                </a:prstGeom>
                <a:solidFill>
                  <a:srgbClr val="000000"/>
                </a:solidFill>
                <a:ln w="4763"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7" name="Oval 38"/>
                <p:cNvSpPr>
                  <a:spLocks noChangeArrowheads="1"/>
                </p:cNvSpPr>
                <p:nvPr/>
              </p:nvSpPr>
              <p:spPr bwMode="auto">
                <a:xfrm>
                  <a:off x="2663" y="1945"/>
                  <a:ext cx="44" cy="44"/>
                </a:xfrm>
                <a:prstGeom prst="ellipse">
                  <a:avLst/>
                </a:prstGeom>
                <a:solidFill>
                  <a:srgbClr val="85B1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39"/>
                <p:cNvSpPr>
                  <a:spLocks noChangeArrowheads="1"/>
                </p:cNvSpPr>
                <p:nvPr/>
              </p:nvSpPr>
              <p:spPr bwMode="auto">
                <a:xfrm>
                  <a:off x="2194" y="1945"/>
                  <a:ext cx="44" cy="44"/>
                </a:xfrm>
                <a:prstGeom prst="ellipse">
                  <a:avLst/>
                </a:prstGeom>
                <a:solidFill>
                  <a:srgbClr val="85B1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40"/>
                <p:cNvSpPr>
                  <a:spLocks noChangeArrowheads="1"/>
                </p:cNvSpPr>
                <p:nvPr/>
              </p:nvSpPr>
              <p:spPr bwMode="auto">
                <a:xfrm>
                  <a:off x="2429" y="1712"/>
                  <a:ext cx="44" cy="43"/>
                </a:xfrm>
                <a:prstGeom prst="ellipse">
                  <a:avLst/>
                </a:prstGeom>
                <a:solidFill>
                  <a:srgbClr val="85B1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6" name="矩形 55"/>
            <p:cNvSpPr/>
            <p:nvPr/>
          </p:nvSpPr>
          <p:spPr>
            <a:xfrm>
              <a:off x="3185169" y="184594"/>
              <a:ext cx="5608587" cy="830997"/>
            </a:xfrm>
            <a:prstGeom prst="rect">
              <a:avLst/>
            </a:prstGeom>
          </p:spPr>
          <p:txBody>
            <a:bodyPr wrap="none">
              <a:spAutoFit/>
            </a:bodyPr>
            <a:lstStyle/>
            <a:p>
              <a:pPr>
                <a:lnSpc>
                  <a:spcPct val="200000"/>
                </a:lnSpc>
              </a:pPr>
              <a:r>
                <a:rPr lang="zh-CN" altLang="en-US" sz="2400" b="1" dirty="0" smtClean="0">
                  <a:solidFill>
                    <a:schemeClr val="bg1"/>
                  </a:solidFill>
                  <a:latin typeface="微软雅黑" panose="020B0503020204020204" pitchFamily="34" charset="-122"/>
                  <a:ea typeface="微软雅黑" panose="020B0503020204020204" pitchFamily="34" charset="-122"/>
                </a:rPr>
                <a:t>主题式线下输出模块</a:t>
              </a:r>
              <a:r>
                <a:rPr lang="en-US" altLang="zh-CN" sz="2400" b="1" dirty="0" smtClean="0">
                  <a:solidFill>
                    <a:schemeClr val="bg1"/>
                  </a:solidFill>
                  <a:latin typeface="微软雅黑" panose="020B0503020204020204" pitchFamily="34" charset="-122"/>
                  <a:ea typeface="微软雅黑" panose="020B0503020204020204" pitchFamily="34" charset="-122"/>
                </a:rPr>
                <a:t>—IELTS Speaking</a:t>
              </a:r>
            </a:p>
          </p:txBody>
        </p:sp>
        <p:sp>
          <p:nvSpPr>
            <p:cNvPr id="58" name="等腰三角形 57"/>
            <p:cNvSpPr/>
            <p:nvPr/>
          </p:nvSpPr>
          <p:spPr>
            <a:xfrm>
              <a:off x="5970874" y="833098"/>
              <a:ext cx="263236" cy="184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6673411" y="1513456"/>
              <a:ext cx="263236" cy="184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16200000">
              <a:off x="5175300" y="1513918"/>
              <a:ext cx="263236" cy="184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a:off x="7770179" y="2414729"/>
            <a:ext cx="4248401" cy="1754326"/>
          </a:xfrm>
          <a:prstGeom prst="rect">
            <a:avLst/>
          </a:prstGeom>
        </p:spPr>
        <p:txBody>
          <a:bodyPr wrap="square">
            <a:spAutoFit/>
          </a:bodyPr>
          <a:lstStyle/>
          <a:p>
            <a:pPr lvl="0">
              <a:lnSpc>
                <a:spcPct val="120000"/>
              </a:lnSpc>
            </a:pPr>
            <a:r>
              <a:rPr lang="zh-CN" altLang="en-US" dirty="0" smtClean="0">
                <a:solidFill>
                  <a:schemeClr val="bg1"/>
                </a:solidFill>
              </a:rPr>
              <a:t>输入针对性的</a:t>
            </a:r>
            <a:r>
              <a:rPr lang="en-US" altLang="zh-CN" dirty="0" smtClean="0">
                <a:solidFill>
                  <a:schemeClr val="bg1"/>
                </a:solidFill>
              </a:rPr>
              <a:t>i+1</a:t>
            </a:r>
            <a:r>
              <a:rPr lang="zh-CN" altLang="en-US" dirty="0" smtClean="0">
                <a:solidFill>
                  <a:schemeClr val="bg1"/>
                </a:solidFill>
              </a:rPr>
              <a:t>语料；</a:t>
            </a:r>
            <a:endParaRPr lang="en-US" altLang="zh-CN" dirty="0" smtClean="0">
              <a:solidFill>
                <a:schemeClr val="bg1"/>
              </a:solidFill>
            </a:endParaRPr>
          </a:p>
          <a:p>
            <a:pPr lvl="0">
              <a:lnSpc>
                <a:spcPct val="120000"/>
              </a:lnSpc>
            </a:pPr>
            <a:r>
              <a:rPr lang="zh-CN" altLang="en-US" dirty="0" smtClean="0">
                <a:solidFill>
                  <a:schemeClr val="bg1"/>
                </a:solidFill>
              </a:rPr>
              <a:t>雅思口语习作自然提升；</a:t>
            </a:r>
            <a:endParaRPr lang="en-US" altLang="zh-CN" dirty="0" smtClean="0">
              <a:solidFill>
                <a:schemeClr val="bg1"/>
              </a:solidFill>
            </a:endParaRPr>
          </a:p>
          <a:p>
            <a:pPr lvl="0">
              <a:lnSpc>
                <a:spcPct val="120000"/>
              </a:lnSpc>
            </a:pPr>
            <a:r>
              <a:rPr lang="zh-CN" altLang="en-US" dirty="0" smtClean="0">
                <a:solidFill>
                  <a:schemeClr val="bg1"/>
                </a:solidFill>
              </a:rPr>
              <a:t>再度进行口语输出评估；</a:t>
            </a:r>
            <a:endParaRPr lang="en-US" altLang="zh-CN" dirty="0" smtClean="0">
              <a:solidFill>
                <a:schemeClr val="bg1"/>
              </a:solidFill>
            </a:endParaRPr>
          </a:p>
          <a:p>
            <a:pPr lvl="0">
              <a:lnSpc>
                <a:spcPct val="120000"/>
              </a:lnSpc>
            </a:pPr>
            <a:r>
              <a:rPr lang="zh-CN" altLang="en-US" dirty="0" smtClean="0">
                <a:solidFill>
                  <a:schemeClr val="bg1"/>
                </a:solidFill>
              </a:rPr>
              <a:t>再度进行</a:t>
            </a:r>
            <a:r>
              <a:rPr lang="en-US" altLang="zh-CN" dirty="0" smtClean="0">
                <a:solidFill>
                  <a:schemeClr val="bg1"/>
                </a:solidFill>
              </a:rPr>
              <a:t>i+1</a:t>
            </a:r>
            <a:r>
              <a:rPr lang="zh-CN" altLang="en-US" dirty="0" smtClean="0">
                <a:solidFill>
                  <a:schemeClr val="bg1"/>
                </a:solidFill>
              </a:rPr>
              <a:t>的语料输入；</a:t>
            </a:r>
            <a:endParaRPr lang="en-US" altLang="zh-CN" dirty="0" smtClean="0">
              <a:solidFill>
                <a:schemeClr val="bg1"/>
              </a:solidFill>
            </a:endParaRPr>
          </a:p>
          <a:p>
            <a:pPr lvl="0">
              <a:lnSpc>
                <a:spcPct val="120000"/>
              </a:lnSpc>
            </a:pPr>
            <a:r>
              <a:rPr lang="zh-CN" altLang="en-US" dirty="0" smtClean="0">
                <a:solidFill>
                  <a:schemeClr val="bg1"/>
                </a:solidFill>
              </a:rPr>
              <a:t>循环直至雅思目标分数。</a:t>
            </a:r>
            <a:endParaRPr lang="en-US" altLang="zh-CN" dirty="0" smtClean="0">
              <a:solidFill>
                <a:schemeClr val="bg1"/>
              </a:solidFill>
            </a:endParaRPr>
          </a:p>
        </p:txBody>
      </p:sp>
      <p:sp>
        <p:nvSpPr>
          <p:cNvPr id="62" name="矩形 61"/>
          <p:cNvSpPr/>
          <p:nvPr/>
        </p:nvSpPr>
        <p:spPr>
          <a:xfrm>
            <a:off x="5447839" y="4577971"/>
            <a:ext cx="1269899" cy="461665"/>
          </a:xfrm>
          <a:prstGeom prst="rect">
            <a:avLst/>
          </a:prstGeom>
        </p:spPr>
        <p:txBody>
          <a:bodyPr wrap="none">
            <a:spAutoFit/>
          </a:bodyPr>
          <a:lstStyle/>
          <a:p>
            <a:pPr algn="ctr"/>
            <a:r>
              <a:rPr lang="en-US" altLang="zh-CN" sz="2400" b="1" dirty="0" smtClean="0">
                <a:solidFill>
                  <a:srgbClr val="FED756"/>
                </a:solidFill>
              </a:rPr>
              <a:t>i+1</a:t>
            </a:r>
            <a:r>
              <a:rPr lang="zh-CN" altLang="en-US" sz="2400" b="1" dirty="0" smtClean="0">
                <a:solidFill>
                  <a:srgbClr val="FED756"/>
                </a:solidFill>
              </a:rPr>
              <a:t>输入</a:t>
            </a:r>
            <a:endParaRPr lang="zh-CN" altLang="en-US" sz="2400" b="1" dirty="0">
              <a:solidFill>
                <a:srgbClr val="FED756"/>
              </a:solidFill>
            </a:endParaRPr>
          </a:p>
        </p:txBody>
      </p:sp>
      <p:sp>
        <p:nvSpPr>
          <p:cNvPr id="63" name="文本框 52"/>
          <p:cNvSpPr txBox="1"/>
          <p:nvPr/>
        </p:nvSpPr>
        <p:spPr>
          <a:xfrm>
            <a:off x="4588294" y="5271195"/>
            <a:ext cx="3111493" cy="400110"/>
          </a:xfrm>
          <a:prstGeom prst="rect">
            <a:avLst/>
          </a:prstGeom>
          <a:noFill/>
        </p:spPr>
        <p:txBody>
          <a:bodyPr wrap="non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Step 2. i+1</a:t>
            </a:r>
            <a:r>
              <a:rPr lang="zh-CN" altLang="en-US" sz="2000" b="1" dirty="0" smtClean="0">
                <a:solidFill>
                  <a:schemeClr val="bg1"/>
                </a:solidFill>
                <a:latin typeface="微软雅黑" panose="020B0503020204020204" pitchFamily="34" charset="-122"/>
                <a:ea typeface="微软雅黑" panose="020B0503020204020204" pitchFamily="34" charset="-122"/>
              </a:rPr>
              <a:t>大英主题输入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4" name="文本框 52"/>
          <p:cNvSpPr txBox="1"/>
          <p:nvPr/>
        </p:nvSpPr>
        <p:spPr>
          <a:xfrm>
            <a:off x="7796154" y="1793515"/>
            <a:ext cx="2681889" cy="400110"/>
          </a:xfrm>
          <a:prstGeom prst="rect">
            <a:avLst/>
          </a:prstGeom>
          <a:noFill/>
        </p:spPr>
        <p:txBody>
          <a:bodyPr wrap="non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Step 3. </a:t>
            </a:r>
            <a:r>
              <a:rPr lang="zh-CN" altLang="en-US" sz="2000" b="1" dirty="0" smtClean="0">
                <a:solidFill>
                  <a:schemeClr val="bg1"/>
                </a:solidFill>
                <a:latin typeface="微软雅黑" panose="020B0503020204020204" pitchFamily="34" charset="-122"/>
                <a:ea typeface="微软雅黑" panose="020B0503020204020204" pitchFamily="34" charset="-122"/>
              </a:rPr>
              <a:t>习作循环改进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832234" y="4455890"/>
            <a:ext cx="3934640" cy="757130"/>
          </a:xfrm>
          <a:prstGeom prst="rect">
            <a:avLst/>
          </a:prstGeom>
        </p:spPr>
        <p:txBody>
          <a:bodyPr wrap="square">
            <a:spAutoFit/>
          </a:bodyPr>
          <a:lstStyle/>
          <a:p>
            <a:pPr lvl="0">
              <a:lnSpc>
                <a:spcPct val="120000"/>
              </a:lnSpc>
            </a:pPr>
            <a:r>
              <a:rPr lang="zh-CN" altLang="en-US" dirty="0" smtClean="0">
                <a:solidFill>
                  <a:schemeClr val="bg1"/>
                </a:solidFill>
              </a:rPr>
              <a:t>注释：“</a:t>
            </a:r>
            <a:r>
              <a:rPr lang="en-US" altLang="zh-CN" dirty="0" smtClean="0">
                <a:solidFill>
                  <a:schemeClr val="bg1"/>
                </a:solidFill>
              </a:rPr>
              <a:t>i</a:t>
            </a:r>
            <a:r>
              <a:rPr lang="zh-CN" altLang="en-US" dirty="0" smtClean="0">
                <a:solidFill>
                  <a:schemeClr val="bg1"/>
                </a:solidFill>
              </a:rPr>
              <a:t>”指学习者目前的水平；</a:t>
            </a:r>
            <a:endParaRPr lang="en-US" altLang="zh-CN" dirty="0" smtClean="0">
              <a:solidFill>
                <a:schemeClr val="bg1"/>
              </a:solidFill>
            </a:endParaRPr>
          </a:p>
          <a:p>
            <a:pPr lvl="0">
              <a:lnSpc>
                <a:spcPct val="120000"/>
              </a:lnSpc>
            </a:pPr>
            <a:r>
              <a:rPr lang="en-US" altLang="zh-CN" dirty="0" smtClean="0">
                <a:solidFill>
                  <a:schemeClr val="bg1"/>
                </a:solidFill>
              </a:rPr>
              <a:t>“i+1”</a:t>
            </a:r>
            <a:r>
              <a:rPr lang="zh-CN" altLang="en-US" dirty="0" smtClean="0">
                <a:solidFill>
                  <a:schemeClr val="bg1"/>
                </a:solidFill>
              </a:rPr>
              <a:t>指比其目前水平高一个级别。</a:t>
            </a:r>
            <a:endParaRPr lang="en-US" altLang="zh-CN" dirty="0" smtClean="0">
              <a:solidFill>
                <a:schemeClr val="bg1"/>
              </a:solidFill>
            </a:endParaRPr>
          </a:p>
        </p:txBody>
      </p:sp>
      <p:sp>
        <p:nvSpPr>
          <p:cNvPr id="71" name="矩形 70"/>
          <p:cNvSpPr/>
          <p:nvPr/>
        </p:nvSpPr>
        <p:spPr>
          <a:xfrm>
            <a:off x="1109272" y="5712912"/>
            <a:ext cx="10178321" cy="923330"/>
          </a:xfrm>
          <a:prstGeom prst="rect">
            <a:avLst/>
          </a:prstGeom>
        </p:spPr>
        <p:txBody>
          <a:bodyPr wrap="square">
            <a:spAutoFit/>
          </a:bodyPr>
          <a:lstStyle/>
          <a:p>
            <a:pPr lvl="0" algn="ctr">
              <a:lnSpc>
                <a:spcPct val="150000"/>
              </a:lnSpc>
            </a:pPr>
            <a:r>
              <a:rPr lang="zh-CN" altLang="en-US" dirty="0" smtClean="0">
                <a:solidFill>
                  <a:schemeClr val="bg1"/>
                </a:solidFill>
              </a:rPr>
              <a:t>雅思口语</a:t>
            </a:r>
            <a:r>
              <a:rPr lang="en-US" altLang="zh-CN" dirty="0" smtClean="0">
                <a:solidFill>
                  <a:schemeClr val="bg1"/>
                </a:solidFill>
              </a:rPr>
              <a:t>3.5—6.5</a:t>
            </a:r>
            <a:r>
              <a:rPr lang="zh-CN" altLang="en-US" dirty="0" smtClean="0">
                <a:solidFill>
                  <a:schemeClr val="bg1"/>
                </a:solidFill>
              </a:rPr>
              <a:t>对应的</a:t>
            </a:r>
            <a:r>
              <a:rPr lang="en-US" altLang="zh-CN" dirty="0" smtClean="0">
                <a:solidFill>
                  <a:schemeClr val="bg1"/>
                </a:solidFill>
              </a:rPr>
              <a:t>0.5</a:t>
            </a:r>
            <a:r>
              <a:rPr lang="zh-CN" altLang="en-US" dirty="0" smtClean="0">
                <a:solidFill>
                  <a:schemeClr val="bg1"/>
                </a:solidFill>
              </a:rPr>
              <a:t>提分之大英雅思输入语料</a:t>
            </a:r>
            <a:endParaRPr lang="en-US" altLang="zh-CN" dirty="0" smtClean="0">
              <a:solidFill>
                <a:schemeClr val="bg1"/>
              </a:solidFill>
            </a:endParaRPr>
          </a:p>
          <a:p>
            <a:pPr lvl="0" algn="ctr">
              <a:lnSpc>
                <a:spcPct val="150000"/>
              </a:lnSpc>
            </a:pPr>
            <a:r>
              <a:rPr lang="zh-CN" altLang="en-US" dirty="0" smtClean="0">
                <a:solidFill>
                  <a:schemeClr val="bg1"/>
                </a:solidFill>
              </a:rPr>
              <a:t>按从易到难顺序排列：</a:t>
            </a:r>
            <a:r>
              <a:rPr lang="en-US" altLang="zh-CN" dirty="0" smtClean="0">
                <a:solidFill>
                  <a:schemeClr val="bg1"/>
                </a:solidFill>
              </a:rPr>
              <a:t>CET</a:t>
            </a:r>
            <a:r>
              <a:rPr lang="zh-CN" altLang="en-US" dirty="0" smtClean="0">
                <a:solidFill>
                  <a:schemeClr val="bg1"/>
                </a:solidFill>
              </a:rPr>
              <a:t>考研雅思写作翻译范文、大英听力阅读课文、</a:t>
            </a:r>
            <a:r>
              <a:rPr lang="en-US" altLang="zh-CN" dirty="0" smtClean="0">
                <a:solidFill>
                  <a:schemeClr val="bg1"/>
                </a:solidFill>
              </a:rPr>
              <a:t> CET</a:t>
            </a:r>
            <a:r>
              <a:rPr lang="zh-CN" altLang="en-US" dirty="0" smtClean="0">
                <a:solidFill>
                  <a:schemeClr val="bg1"/>
                </a:solidFill>
              </a:rPr>
              <a:t>考研雅思听力阅读语料</a:t>
            </a:r>
            <a:endParaRPr lang="en-US" altLang="zh-CN" dirty="0" smtClean="0">
              <a:solidFill>
                <a:schemeClr val="bg1"/>
              </a:solidFill>
            </a:endParaRPr>
          </a:p>
        </p:txBody>
      </p:sp>
    </p:spTree>
  </p:cSld>
  <p:clrMapOvr>
    <a:masterClrMapping/>
  </p:clrMapOvr>
  <p:transition spd="slow" advTm="291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0-#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2" presetClass="entr" presetSubtype="8"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0-#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0-#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500" fill="hold"/>
                                        <p:tgtEl>
                                          <p:spTgt spid="71"/>
                                        </p:tgtEl>
                                        <p:attrNameLst>
                                          <p:attrName>ppt_x</p:attrName>
                                        </p:attrNameLst>
                                      </p:cBhvr>
                                      <p:tavLst>
                                        <p:tav tm="0">
                                          <p:val>
                                            <p:strVal val="0-#ppt_w/2"/>
                                          </p:val>
                                        </p:tav>
                                        <p:tav tm="100000">
                                          <p:val>
                                            <p:strVal val="#ppt_x"/>
                                          </p:val>
                                        </p:tav>
                                      </p:tavLst>
                                    </p:anim>
                                    <p:anim calcmode="lin" valueType="num">
                                      <p:cBhvr additive="base">
                                        <p:cTn id="5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9" grpId="0"/>
      <p:bldP spid="53" grpId="0"/>
      <p:bldP spid="60" grpId="0"/>
      <p:bldP spid="62" grpId="0"/>
      <p:bldP spid="63" grpId="0"/>
      <p:bldP spid="64" grpId="0"/>
      <p:bldP spid="67"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55771"/>
        </a:solid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465637" y="1502447"/>
            <a:ext cx="3260725" cy="3730625"/>
            <a:chOff x="2986" y="1185"/>
            <a:chExt cx="2054" cy="2350"/>
          </a:xfrm>
        </p:grpSpPr>
        <p:sp>
          <p:nvSpPr>
            <p:cNvPr id="4" name="AutoShape 3"/>
            <p:cNvSpPr>
              <a:spLocks noChangeAspect="1" noChangeArrowheads="1" noTextEdit="1"/>
            </p:cNvSpPr>
            <p:nvPr/>
          </p:nvSpPr>
          <p:spPr bwMode="auto">
            <a:xfrm>
              <a:off x="2986" y="1185"/>
              <a:ext cx="2054" cy="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3677" y="2454"/>
              <a:ext cx="670" cy="568"/>
            </a:xfrm>
            <a:custGeom>
              <a:avLst/>
              <a:gdLst>
                <a:gd name="T0" fmla="*/ 320 w 320"/>
                <a:gd name="T1" fmla="*/ 0 h 272"/>
                <a:gd name="T2" fmla="*/ 160 w 320"/>
                <a:gd name="T3" fmla="*/ 43 h 272"/>
                <a:gd name="T4" fmla="*/ 0 w 320"/>
                <a:gd name="T5" fmla="*/ 0 h 272"/>
                <a:gd name="T6" fmla="*/ 160 w 320"/>
                <a:gd name="T7" fmla="*/ 272 h 272"/>
                <a:gd name="T8" fmla="*/ 320 w 320"/>
                <a:gd name="T9" fmla="*/ 0 h 272"/>
              </a:gdLst>
              <a:ahLst/>
              <a:cxnLst>
                <a:cxn ang="0">
                  <a:pos x="T0" y="T1"/>
                </a:cxn>
                <a:cxn ang="0">
                  <a:pos x="T2" y="T3"/>
                </a:cxn>
                <a:cxn ang="0">
                  <a:pos x="T4" y="T5"/>
                </a:cxn>
                <a:cxn ang="0">
                  <a:pos x="T6" y="T7"/>
                </a:cxn>
                <a:cxn ang="0">
                  <a:pos x="T8" y="T9"/>
                </a:cxn>
              </a:cxnLst>
              <a:rect l="0" t="0" r="r" b="b"/>
              <a:pathLst>
                <a:path w="320" h="272">
                  <a:moveTo>
                    <a:pt x="320" y="0"/>
                  </a:moveTo>
                  <a:cubicBezTo>
                    <a:pt x="273" y="27"/>
                    <a:pt x="218" y="43"/>
                    <a:pt x="160" y="43"/>
                  </a:cubicBezTo>
                  <a:cubicBezTo>
                    <a:pt x="102" y="43"/>
                    <a:pt x="47" y="27"/>
                    <a:pt x="0" y="0"/>
                  </a:cubicBezTo>
                  <a:cubicBezTo>
                    <a:pt x="2" y="116"/>
                    <a:pt x="66" y="217"/>
                    <a:pt x="160" y="272"/>
                  </a:cubicBezTo>
                  <a:cubicBezTo>
                    <a:pt x="254" y="217"/>
                    <a:pt x="318" y="116"/>
                    <a:pt x="320" y="0"/>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3342" y="1774"/>
              <a:ext cx="670" cy="680"/>
            </a:xfrm>
            <a:custGeom>
              <a:avLst/>
              <a:gdLst>
                <a:gd name="T0" fmla="*/ 160 w 320"/>
                <a:gd name="T1" fmla="*/ 325 h 325"/>
                <a:gd name="T2" fmla="*/ 160 w 320"/>
                <a:gd name="T3" fmla="*/ 320 h 325"/>
                <a:gd name="T4" fmla="*/ 320 w 320"/>
                <a:gd name="T5" fmla="*/ 43 h 325"/>
                <a:gd name="T6" fmla="*/ 160 w 320"/>
                <a:gd name="T7" fmla="*/ 0 h 325"/>
                <a:gd name="T8" fmla="*/ 0 w 320"/>
                <a:gd name="T9" fmla="*/ 43 h 325"/>
                <a:gd name="T10" fmla="*/ 0 w 320"/>
                <a:gd name="T11" fmla="*/ 48 h 325"/>
                <a:gd name="T12" fmla="*/ 160 w 320"/>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60" y="325"/>
                  </a:moveTo>
                  <a:cubicBezTo>
                    <a:pt x="160" y="323"/>
                    <a:pt x="160" y="321"/>
                    <a:pt x="160" y="320"/>
                  </a:cubicBezTo>
                  <a:cubicBezTo>
                    <a:pt x="160" y="201"/>
                    <a:pt x="224" y="98"/>
                    <a:pt x="320" y="43"/>
                  </a:cubicBezTo>
                  <a:cubicBezTo>
                    <a:pt x="273" y="15"/>
                    <a:pt x="218" y="0"/>
                    <a:pt x="160" y="0"/>
                  </a:cubicBezTo>
                  <a:cubicBezTo>
                    <a:pt x="102" y="0"/>
                    <a:pt x="47" y="15"/>
                    <a:pt x="0" y="43"/>
                  </a:cubicBezTo>
                  <a:cubicBezTo>
                    <a:pt x="0" y="44"/>
                    <a:pt x="0" y="46"/>
                    <a:pt x="0" y="48"/>
                  </a:cubicBezTo>
                  <a:cubicBezTo>
                    <a:pt x="0" y="166"/>
                    <a:pt x="64" y="270"/>
                    <a:pt x="160" y="325"/>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4012" y="1774"/>
              <a:ext cx="670" cy="680"/>
            </a:xfrm>
            <a:custGeom>
              <a:avLst/>
              <a:gdLst>
                <a:gd name="T0" fmla="*/ 0 w 320"/>
                <a:gd name="T1" fmla="*/ 43 h 325"/>
                <a:gd name="T2" fmla="*/ 160 w 320"/>
                <a:gd name="T3" fmla="*/ 320 h 325"/>
                <a:gd name="T4" fmla="*/ 160 w 320"/>
                <a:gd name="T5" fmla="*/ 325 h 325"/>
                <a:gd name="T6" fmla="*/ 320 w 320"/>
                <a:gd name="T7" fmla="*/ 48 h 325"/>
                <a:gd name="T8" fmla="*/ 320 w 320"/>
                <a:gd name="T9" fmla="*/ 43 h 325"/>
                <a:gd name="T10" fmla="*/ 160 w 320"/>
                <a:gd name="T11" fmla="*/ 0 h 325"/>
                <a:gd name="T12" fmla="*/ 0 w 320"/>
                <a:gd name="T13" fmla="*/ 43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0" y="43"/>
                  </a:moveTo>
                  <a:cubicBezTo>
                    <a:pt x="95" y="98"/>
                    <a:pt x="160" y="201"/>
                    <a:pt x="160" y="320"/>
                  </a:cubicBezTo>
                  <a:cubicBezTo>
                    <a:pt x="160" y="321"/>
                    <a:pt x="160" y="323"/>
                    <a:pt x="160" y="325"/>
                  </a:cubicBezTo>
                  <a:cubicBezTo>
                    <a:pt x="255" y="270"/>
                    <a:pt x="320" y="166"/>
                    <a:pt x="320" y="48"/>
                  </a:cubicBezTo>
                  <a:cubicBezTo>
                    <a:pt x="320" y="46"/>
                    <a:pt x="320" y="44"/>
                    <a:pt x="320" y="43"/>
                  </a:cubicBezTo>
                  <a:cubicBezTo>
                    <a:pt x="273" y="15"/>
                    <a:pt x="218" y="0"/>
                    <a:pt x="160" y="0"/>
                  </a:cubicBezTo>
                  <a:cubicBezTo>
                    <a:pt x="102" y="0"/>
                    <a:pt x="47" y="15"/>
                    <a:pt x="0" y="43"/>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rot="10800000">
              <a:off x="3668" y="2184"/>
              <a:ext cx="679" cy="840"/>
            </a:xfrm>
            <a:custGeom>
              <a:avLst/>
              <a:gdLst>
                <a:gd name="T0" fmla="*/ 160 w 320"/>
                <a:gd name="T1" fmla="*/ 0 h 325"/>
                <a:gd name="T2" fmla="*/ 0 w 320"/>
                <a:gd name="T3" fmla="*/ 277 h 325"/>
                <a:gd name="T4" fmla="*/ 0 w 320"/>
                <a:gd name="T5" fmla="*/ 282 h 325"/>
                <a:gd name="T6" fmla="*/ 160 w 320"/>
                <a:gd name="T7" fmla="*/ 325 h 325"/>
                <a:gd name="T8" fmla="*/ 320 w 320"/>
                <a:gd name="T9" fmla="*/ 282 h 325"/>
                <a:gd name="T10" fmla="*/ 320 w 320"/>
                <a:gd name="T11" fmla="*/ 277 h 325"/>
                <a:gd name="T12" fmla="*/ 160 w 320"/>
                <a:gd name="T13" fmla="*/ 0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60" y="0"/>
                  </a:moveTo>
                  <a:cubicBezTo>
                    <a:pt x="64" y="55"/>
                    <a:pt x="0" y="158"/>
                    <a:pt x="0" y="277"/>
                  </a:cubicBezTo>
                  <a:cubicBezTo>
                    <a:pt x="0" y="278"/>
                    <a:pt x="0" y="280"/>
                    <a:pt x="0" y="282"/>
                  </a:cubicBezTo>
                  <a:cubicBezTo>
                    <a:pt x="47" y="309"/>
                    <a:pt x="102" y="325"/>
                    <a:pt x="160" y="325"/>
                  </a:cubicBezTo>
                  <a:cubicBezTo>
                    <a:pt x="218" y="325"/>
                    <a:pt x="273" y="309"/>
                    <a:pt x="320" y="282"/>
                  </a:cubicBezTo>
                  <a:cubicBezTo>
                    <a:pt x="320" y="280"/>
                    <a:pt x="320" y="278"/>
                    <a:pt x="320" y="277"/>
                  </a:cubicBezTo>
                  <a:cubicBezTo>
                    <a:pt x="320" y="158"/>
                    <a:pt x="255" y="55"/>
                    <a:pt x="160" y="0"/>
                  </a:cubicBezTo>
                  <a:close/>
                </a:path>
              </a:pathLst>
            </a:custGeom>
            <a:solidFill>
              <a:srgbClr val="FED75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3007" y="1774"/>
              <a:ext cx="1340" cy="1338"/>
            </a:xfrm>
            <a:prstGeom prst="ellipse">
              <a:avLst/>
            </a:prstGeom>
            <a:noFill/>
            <a:ln w="666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3677" y="1774"/>
              <a:ext cx="1340" cy="1338"/>
            </a:xfrm>
            <a:prstGeom prst="ellipse">
              <a:avLst/>
            </a:prstGeom>
            <a:noFill/>
            <a:ln w="666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3342" y="2197"/>
              <a:ext cx="1340" cy="1338"/>
            </a:xfrm>
            <a:prstGeom prst="ellipse">
              <a:avLst/>
            </a:prstGeom>
            <a:noFill/>
            <a:ln w="666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2" name="矩形 11"/>
          <p:cNvSpPr/>
          <p:nvPr/>
        </p:nvSpPr>
        <p:spPr>
          <a:xfrm>
            <a:off x="5680899" y="3690195"/>
            <a:ext cx="800220" cy="461665"/>
          </a:xfrm>
          <a:prstGeom prst="rect">
            <a:avLst/>
          </a:prstGeom>
        </p:spPr>
        <p:txBody>
          <a:bodyPr wrap="none">
            <a:spAutoFit/>
          </a:bodyPr>
          <a:lstStyle/>
          <a:p>
            <a:pPr algn="ctr"/>
            <a:r>
              <a:rPr lang="zh-CN" altLang="en-US" sz="2400" b="1" dirty="0" smtClean="0">
                <a:solidFill>
                  <a:srgbClr val="FED756"/>
                </a:solidFill>
              </a:rPr>
              <a:t>学生</a:t>
            </a:r>
            <a:endParaRPr lang="zh-CN" altLang="en-US" sz="2400" b="1" dirty="0">
              <a:solidFill>
                <a:srgbClr val="FED756"/>
              </a:solidFill>
            </a:endParaRPr>
          </a:p>
        </p:txBody>
      </p:sp>
      <p:sp>
        <p:nvSpPr>
          <p:cNvPr id="13" name="矩形 12"/>
          <p:cNvSpPr/>
          <p:nvPr/>
        </p:nvSpPr>
        <p:spPr>
          <a:xfrm>
            <a:off x="4635870" y="2851604"/>
            <a:ext cx="803425" cy="461665"/>
          </a:xfrm>
          <a:prstGeom prst="rect">
            <a:avLst/>
          </a:prstGeom>
        </p:spPr>
        <p:txBody>
          <a:bodyPr wrap="none">
            <a:spAutoFit/>
          </a:bodyPr>
          <a:lstStyle/>
          <a:p>
            <a:pPr algn="ctr"/>
            <a:r>
              <a:rPr lang="zh-CN" altLang="en-US" sz="2400" b="1" dirty="0" smtClean="0">
                <a:solidFill>
                  <a:srgbClr val="FED756"/>
                </a:solidFill>
              </a:rPr>
              <a:t>评估</a:t>
            </a:r>
            <a:endParaRPr lang="zh-CN" altLang="en-US" sz="2400" b="1" dirty="0">
              <a:solidFill>
                <a:srgbClr val="FED756"/>
              </a:solidFill>
            </a:endParaRPr>
          </a:p>
        </p:txBody>
      </p:sp>
      <p:sp>
        <p:nvSpPr>
          <p:cNvPr id="14" name="矩形 13"/>
          <p:cNvSpPr/>
          <p:nvPr/>
        </p:nvSpPr>
        <p:spPr>
          <a:xfrm>
            <a:off x="6702228" y="2836613"/>
            <a:ext cx="803425" cy="461665"/>
          </a:xfrm>
          <a:prstGeom prst="rect">
            <a:avLst/>
          </a:prstGeom>
        </p:spPr>
        <p:txBody>
          <a:bodyPr wrap="none">
            <a:spAutoFit/>
          </a:bodyPr>
          <a:lstStyle/>
          <a:p>
            <a:pPr algn="ctr"/>
            <a:r>
              <a:rPr lang="zh-CN" altLang="en-US" sz="2400" b="1" dirty="0" smtClean="0">
                <a:solidFill>
                  <a:srgbClr val="FED756"/>
                </a:solidFill>
              </a:rPr>
              <a:t>改进</a:t>
            </a:r>
            <a:endParaRPr lang="zh-CN" altLang="en-US" sz="2400" b="1" dirty="0">
              <a:solidFill>
                <a:srgbClr val="FED756"/>
              </a:solidFill>
            </a:endParaRPr>
          </a:p>
        </p:txBody>
      </p:sp>
      <p:sp>
        <p:nvSpPr>
          <p:cNvPr id="19" name="矩形 18"/>
          <p:cNvSpPr/>
          <p:nvPr/>
        </p:nvSpPr>
        <p:spPr>
          <a:xfrm>
            <a:off x="1578151" y="2356920"/>
            <a:ext cx="2514149" cy="1754326"/>
          </a:xfrm>
          <a:prstGeom prst="rect">
            <a:avLst/>
          </a:prstGeom>
        </p:spPr>
        <p:txBody>
          <a:bodyPr wrap="square">
            <a:spAutoFit/>
          </a:bodyPr>
          <a:lstStyle/>
          <a:p>
            <a:pPr lvl="0">
              <a:lnSpc>
                <a:spcPct val="200000"/>
              </a:lnSpc>
            </a:pPr>
            <a:r>
              <a:rPr lang="zh-CN" altLang="en-US" dirty="0" smtClean="0">
                <a:solidFill>
                  <a:schemeClr val="bg1"/>
                </a:solidFill>
              </a:rPr>
              <a:t>专业雅思批改软件评估</a:t>
            </a:r>
            <a:endParaRPr lang="en-US" altLang="zh-CN" dirty="0" smtClean="0">
              <a:solidFill>
                <a:schemeClr val="bg1"/>
              </a:solidFill>
            </a:endParaRPr>
          </a:p>
          <a:p>
            <a:pPr lvl="0">
              <a:lnSpc>
                <a:spcPct val="200000"/>
              </a:lnSpc>
            </a:pPr>
            <a:r>
              <a:rPr lang="zh-CN" altLang="en-US" dirty="0" smtClean="0">
                <a:solidFill>
                  <a:schemeClr val="bg1"/>
                </a:solidFill>
              </a:rPr>
              <a:t>专业雅思教师批改评估</a:t>
            </a:r>
            <a:endParaRPr lang="en-US" altLang="zh-CN" dirty="0" smtClean="0">
              <a:solidFill>
                <a:schemeClr val="bg1"/>
              </a:solidFill>
            </a:endParaRPr>
          </a:p>
          <a:p>
            <a:pPr lvl="0">
              <a:lnSpc>
                <a:spcPct val="200000"/>
              </a:lnSpc>
            </a:pPr>
            <a:r>
              <a:rPr lang="zh-CN" altLang="en-US" dirty="0" smtClean="0">
                <a:solidFill>
                  <a:schemeClr val="bg1"/>
                </a:solidFill>
              </a:rPr>
              <a:t>雅思考试写作成绩参考</a:t>
            </a:r>
            <a:endParaRPr lang="en-US" altLang="zh-CN" dirty="0" smtClean="0">
              <a:solidFill>
                <a:schemeClr val="bg1"/>
              </a:solidFill>
            </a:endParaRPr>
          </a:p>
        </p:txBody>
      </p:sp>
      <p:sp>
        <p:nvSpPr>
          <p:cNvPr id="53" name="文本框 52"/>
          <p:cNvSpPr txBox="1"/>
          <p:nvPr/>
        </p:nvSpPr>
        <p:spPr>
          <a:xfrm>
            <a:off x="1527834" y="1791015"/>
            <a:ext cx="2681889" cy="400110"/>
          </a:xfrm>
          <a:prstGeom prst="rect">
            <a:avLst/>
          </a:prstGeom>
          <a:noFill/>
        </p:spPr>
        <p:txBody>
          <a:bodyPr wrap="non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Step 1. </a:t>
            </a:r>
            <a:r>
              <a:rPr lang="zh-CN" altLang="en-US" sz="2000" b="1" dirty="0" smtClean="0">
                <a:solidFill>
                  <a:schemeClr val="bg1"/>
                </a:solidFill>
                <a:latin typeface="微软雅黑" panose="020B0503020204020204" pitchFamily="34" charset="-122"/>
                <a:ea typeface="微软雅黑" panose="020B0503020204020204" pitchFamily="34" charset="-122"/>
              </a:rPr>
              <a:t>写作输出评估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 name="组合 1"/>
          <p:cNvGrpSpPr/>
          <p:nvPr/>
        </p:nvGrpSpPr>
        <p:grpSpPr>
          <a:xfrm>
            <a:off x="3170179" y="64674"/>
            <a:ext cx="5359544" cy="2400491"/>
            <a:chOff x="3170179" y="184594"/>
            <a:chExt cx="5359544" cy="2400491"/>
          </a:xfrm>
        </p:grpSpPr>
        <p:grpSp>
          <p:nvGrpSpPr>
            <p:cNvPr id="15" name="组合 50"/>
            <p:cNvGrpSpPr/>
            <p:nvPr/>
          </p:nvGrpSpPr>
          <p:grpSpPr>
            <a:xfrm>
              <a:off x="5538523" y="1091384"/>
              <a:ext cx="1048248" cy="1493701"/>
              <a:chOff x="3054459" y="2666251"/>
              <a:chExt cx="1048248" cy="1493701"/>
            </a:xfrm>
          </p:grpSpPr>
          <p:sp>
            <p:nvSpPr>
              <p:cNvPr id="50" name="椭圆 49"/>
              <p:cNvSpPr/>
              <p:nvPr/>
            </p:nvSpPr>
            <p:spPr>
              <a:xfrm>
                <a:off x="3112393" y="2717335"/>
                <a:ext cx="951489" cy="951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14"/>
              <p:cNvGrpSpPr>
                <a:grpSpLocks noChangeAspect="1"/>
              </p:cNvGrpSpPr>
              <p:nvPr/>
            </p:nvGrpSpPr>
            <p:grpSpPr bwMode="auto">
              <a:xfrm>
                <a:off x="3054459" y="2666251"/>
                <a:ext cx="1048248" cy="1493701"/>
                <a:chOff x="2194" y="1711"/>
                <a:chExt cx="513" cy="731"/>
              </a:xfrm>
            </p:grpSpPr>
            <p:sp>
              <p:nvSpPr>
                <p:cNvPr id="23" name="AutoShape 13"/>
                <p:cNvSpPr>
                  <a:spLocks noChangeAspect="1" noChangeArrowheads="1" noTextEdit="1"/>
                </p:cNvSpPr>
                <p:nvPr/>
              </p:nvSpPr>
              <p:spPr bwMode="auto">
                <a:xfrm>
                  <a:off x="2194" y="1711"/>
                  <a:ext cx="513" cy="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Oval 15"/>
                <p:cNvSpPr>
                  <a:spLocks noChangeArrowheads="1"/>
                </p:cNvSpPr>
                <p:nvPr/>
              </p:nvSpPr>
              <p:spPr bwMode="auto">
                <a:xfrm>
                  <a:off x="2275" y="1791"/>
                  <a:ext cx="351" cy="351"/>
                </a:xfrm>
                <a:prstGeom prst="ellipse">
                  <a:avLst/>
                </a:pr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5" name="Rectangle 16"/>
                <p:cNvSpPr>
                  <a:spLocks noChangeArrowheads="1"/>
                </p:cNvSpPr>
                <p:nvPr/>
              </p:nvSpPr>
              <p:spPr bwMode="auto">
                <a:xfrm>
                  <a:off x="2392" y="2339"/>
                  <a:ext cx="117" cy="10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7"/>
                <p:cNvSpPr>
                  <a:spLocks noChangeArrowheads="1"/>
                </p:cNvSpPr>
                <p:nvPr/>
              </p:nvSpPr>
              <p:spPr bwMode="auto">
                <a:xfrm>
                  <a:off x="2363" y="2279"/>
                  <a:ext cx="175" cy="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Line 18"/>
                <p:cNvSpPr>
                  <a:spLocks noChangeShapeType="1"/>
                </p:cNvSpPr>
                <p:nvPr/>
              </p:nvSpPr>
              <p:spPr bwMode="auto">
                <a:xfrm flipV="1">
                  <a:off x="2685" y="1734"/>
                  <a:ext cx="0" cy="233"/>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8" name="Line 19"/>
                <p:cNvSpPr>
                  <a:spLocks noChangeShapeType="1"/>
                </p:cNvSpPr>
                <p:nvPr/>
              </p:nvSpPr>
              <p:spPr bwMode="auto">
                <a:xfrm flipH="1">
                  <a:off x="2216" y="1734"/>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Line 20"/>
                <p:cNvSpPr>
                  <a:spLocks noChangeShapeType="1"/>
                </p:cNvSpPr>
                <p:nvPr/>
              </p:nvSpPr>
              <p:spPr bwMode="auto">
                <a:xfrm>
                  <a:off x="2216" y="1967"/>
                  <a:ext cx="0" cy="234"/>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Line 21"/>
                <p:cNvSpPr>
                  <a:spLocks noChangeShapeType="1"/>
                </p:cNvSpPr>
                <p:nvPr/>
              </p:nvSpPr>
              <p:spPr bwMode="auto">
                <a:xfrm>
                  <a:off x="2341" y="2394"/>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1" name="Line 22"/>
                <p:cNvSpPr>
                  <a:spLocks noChangeShapeType="1"/>
                </p:cNvSpPr>
                <p:nvPr/>
              </p:nvSpPr>
              <p:spPr bwMode="auto">
                <a:xfrm>
                  <a:off x="2333" y="2429"/>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2" name="Line 23"/>
                <p:cNvSpPr>
                  <a:spLocks noChangeShapeType="1"/>
                </p:cNvSpPr>
                <p:nvPr/>
              </p:nvSpPr>
              <p:spPr bwMode="auto">
                <a:xfrm>
                  <a:off x="2349" y="2339"/>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3" name="Line 24"/>
                <p:cNvSpPr>
                  <a:spLocks noChangeShapeType="1"/>
                </p:cNvSpPr>
                <p:nvPr/>
              </p:nvSpPr>
              <p:spPr bwMode="auto">
                <a:xfrm>
                  <a:off x="2341" y="2297"/>
                  <a:ext cx="235"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4" name="Freeform 25"/>
                <p:cNvSpPr/>
                <p:nvPr/>
              </p:nvSpPr>
              <p:spPr bwMode="auto">
                <a:xfrm>
                  <a:off x="2431" y="1909"/>
                  <a:ext cx="39" cy="39"/>
                </a:xfrm>
                <a:custGeom>
                  <a:avLst/>
                  <a:gdLst>
                    <a:gd name="T0" fmla="*/ 0 w 39"/>
                    <a:gd name="T1" fmla="*/ 39 h 39"/>
                    <a:gd name="T2" fmla="*/ 39 w 39"/>
                    <a:gd name="T3" fmla="*/ 39 h 39"/>
                    <a:gd name="T4" fmla="*/ 20 w 39"/>
                    <a:gd name="T5" fmla="*/ 0 h 39"/>
                    <a:gd name="T6" fmla="*/ 0 w 39"/>
                    <a:gd name="T7" fmla="*/ 39 h 39"/>
                  </a:gdLst>
                  <a:ahLst/>
                  <a:cxnLst>
                    <a:cxn ang="0">
                      <a:pos x="T0" y="T1"/>
                    </a:cxn>
                    <a:cxn ang="0">
                      <a:pos x="T2" y="T3"/>
                    </a:cxn>
                    <a:cxn ang="0">
                      <a:pos x="T4" y="T5"/>
                    </a:cxn>
                    <a:cxn ang="0">
                      <a:pos x="T6" y="T7"/>
                    </a:cxn>
                  </a:cxnLst>
                  <a:rect l="0" t="0" r="r" b="b"/>
                  <a:pathLst>
                    <a:path w="39" h="39">
                      <a:moveTo>
                        <a:pt x="0" y="39"/>
                      </a:moveTo>
                      <a:lnTo>
                        <a:pt x="39" y="39"/>
                      </a:lnTo>
                      <a:lnTo>
                        <a:pt x="20" y="0"/>
                      </a:lnTo>
                      <a:lnTo>
                        <a:pt x="0" y="39"/>
                      </a:lnTo>
                      <a:close/>
                    </a:path>
                  </a:pathLst>
                </a:cu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bwMode="auto">
                <a:xfrm>
                  <a:off x="2216" y="1734"/>
                  <a:ext cx="469" cy="545"/>
                </a:xfrm>
                <a:custGeom>
                  <a:avLst/>
                  <a:gdLst>
                    <a:gd name="T0" fmla="*/ 544 w 768"/>
                    <a:gd name="T1" fmla="*/ 896 h 896"/>
                    <a:gd name="T2" fmla="*/ 768 w 768"/>
                    <a:gd name="T3" fmla="*/ 384 h 896"/>
                    <a:gd name="T4" fmla="*/ 384 w 768"/>
                    <a:gd name="T5" fmla="*/ 0 h 896"/>
                    <a:gd name="T6" fmla="*/ 0 w 768"/>
                    <a:gd name="T7" fmla="*/ 384 h 896"/>
                    <a:gd name="T8" fmla="*/ 224 w 768"/>
                    <a:gd name="T9" fmla="*/ 896 h 896"/>
                  </a:gdLst>
                  <a:ahLst/>
                  <a:cxnLst>
                    <a:cxn ang="0">
                      <a:pos x="T0" y="T1"/>
                    </a:cxn>
                    <a:cxn ang="0">
                      <a:pos x="T2" y="T3"/>
                    </a:cxn>
                    <a:cxn ang="0">
                      <a:pos x="T4" y="T5"/>
                    </a:cxn>
                    <a:cxn ang="0">
                      <a:pos x="T6" y="T7"/>
                    </a:cxn>
                    <a:cxn ang="0">
                      <a:pos x="T8" y="T9"/>
                    </a:cxn>
                  </a:cxnLst>
                  <a:rect l="0" t="0" r="r" b="b"/>
                  <a:pathLst>
                    <a:path w="768" h="896">
                      <a:moveTo>
                        <a:pt x="544" y="896"/>
                      </a:moveTo>
                      <a:cubicBezTo>
                        <a:pt x="544" y="672"/>
                        <a:pt x="768" y="640"/>
                        <a:pt x="768" y="384"/>
                      </a:cubicBezTo>
                      <a:cubicBezTo>
                        <a:pt x="768" y="172"/>
                        <a:pt x="596" y="0"/>
                        <a:pt x="384" y="0"/>
                      </a:cubicBezTo>
                      <a:cubicBezTo>
                        <a:pt x="172" y="0"/>
                        <a:pt x="0" y="172"/>
                        <a:pt x="0" y="384"/>
                      </a:cubicBezTo>
                      <a:cubicBezTo>
                        <a:pt x="0" y="640"/>
                        <a:pt x="224" y="672"/>
                        <a:pt x="224" y="896"/>
                      </a:cubicBezTo>
                    </a:path>
                  </a:pathLst>
                </a:custGeom>
                <a:noFill/>
                <a:ln w="2063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Line 27"/>
                <p:cNvSpPr>
                  <a:spLocks noChangeShapeType="1"/>
                </p:cNvSpPr>
                <p:nvPr/>
              </p:nvSpPr>
              <p:spPr bwMode="auto">
                <a:xfrm flipH="1">
                  <a:off x="2431" y="1948"/>
                  <a:ext cx="39"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7" name="Line 28"/>
                <p:cNvSpPr>
                  <a:spLocks noChangeShapeType="1"/>
                </p:cNvSpPr>
                <p:nvPr/>
              </p:nvSpPr>
              <p:spPr bwMode="auto">
                <a:xfrm>
                  <a:off x="2402" y="2006"/>
                  <a:ext cx="97" cy="0"/>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8" name="Line 29"/>
                <p:cNvSpPr>
                  <a:spLocks noChangeShapeType="1"/>
                </p:cNvSpPr>
                <p:nvPr/>
              </p:nvSpPr>
              <p:spPr bwMode="auto">
                <a:xfrm>
                  <a:off x="2434" y="2006"/>
                  <a:ext cx="0" cy="273"/>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9" name="Line 30"/>
                <p:cNvSpPr>
                  <a:spLocks noChangeShapeType="1"/>
                </p:cNvSpPr>
                <p:nvPr/>
              </p:nvSpPr>
              <p:spPr bwMode="auto">
                <a:xfrm>
                  <a:off x="2467" y="2006"/>
                  <a:ext cx="0" cy="273"/>
                </a:xfrm>
                <a:prstGeom prst="line">
                  <a:avLst/>
                </a:prstGeom>
                <a:noFill/>
                <a:ln w="2063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0" name="Freeform 31"/>
                <p:cNvSpPr/>
                <p:nvPr/>
              </p:nvSpPr>
              <p:spPr bwMode="auto">
                <a:xfrm>
                  <a:off x="2402" y="1909"/>
                  <a:ext cx="97" cy="370"/>
                </a:xfrm>
                <a:custGeom>
                  <a:avLst/>
                  <a:gdLst>
                    <a:gd name="T0" fmla="*/ 0 w 97"/>
                    <a:gd name="T1" fmla="*/ 370 h 370"/>
                    <a:gd name="T2" fmla="*/ 0 w 97"/>
                    <a:gd name="T3" fmla="*/ 97 h 370"/>
                    <a:gd name="T4" fmla="*/ 49 w 97"/>
                    <a:gd name="T5" fmla="*/ 0 h 370"/>
                    <a:gd name="T6" fmla="*/ 97 w 97"/>
                    <a:gd name="T7" fmla="*/ 97 h 370"/>
                    <a:gd name="T8" fmla="*/ 97 w 97"/>
                    <a:gd name="T9" fmla="*/ 370 h 370"/>
                  </a:gdLst>
                  <a:ahLst/>
                  <a:cxnLst>
                    <a:cxn ang="0">
                      <a:pos x="T0" y="T1"/>
                    </a:cxn>
                    <a:cxn ang="0">
                      <a:pos x="T2" y="T3"/>
                    </a:cxn>
                    <a:cxn ang="0">
                      <a:pos x="T4" y="T5"/>
                    </a:cxn>
                    <a:cxn ang="0">
                      <a:pos x="T6" y="T7"/>
                    </a:cxn>
                    <a:cxn ang="0">
                      <a:pos x="T8" y="T9"/>
                    </a:cxn>
                  </a:cxnLst>
                  <a:rect l="0" t="0" r="r" b="b"/>
                  <a:pathLst>
                    <a:path w="97" h="370">
                      <a:moveTo>
                        <a:pt x="0" y="370"/>
                      </a:moveTo>
                      <a:lnTo>
                        <a:pt x="0" y="97"/>
                      </a:lnTo>
                      <a:lnTo>
                        <a:pt x="49" y="0"/>
                      </a:lnTo>
                      <a:lnTo>
                        <a:pt x="97" y="97"/>
                      </a:lnTo>
                      <a:lnTo>
                        <a:pt x="97" y="370"/>
                      </a:lnTo>
                    </a:path>
                  </a:pathLst>
                </a:custGeom>
                <a:noFill/>
                <a:ln w="2063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Oval 32"/>
                <p:cNvSpPr>
                  <a:spLocks noChangeArrowheads="1"/>
                </p:cNvSpPr>
                <p:nvPr/>
              </p:nvSpPr>
              <p:spPr bwMode="auto">
                <a:xfrm>
                  <a:off x="2666" y="1948"/>
                  <a:ext cx="39" cy="39"/>
                </a:xfrm>
                <a:prstGeom prst="ellipse">
                  <a:avLst/>
                </a:pr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33"/>
                <p:cNvSpPr>
                  <a:spLocks noChangeArrowheads="1"/>
                </p:cNvSpPr>
                <p:nvPr/>
              </p:nvSpPr>
              <p:spPr bwMode="auto">
                <a:xfrm>
                  <a:off x="2196" y="1948"/>
                  <a:ext cx="40" cy="39"/>
                </a:xfrm>
                <a:prstGeom prst="ellipse">
                  <a:avLst/>
                </a:pr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34"/>
                <p:cNvSpPr>
                  <a:spLocks noChangeArrowheads="1"/>
                </p:cNvSpPr>
                <p:nvPr/>
              </p:nvSpPr>
              <p:spPr bwMode="auto">
                <a:xfrm>
                  <a:off x="2431" y="1714"/>
                  <a:ext cx="39" cy="39"/>
                </a:xfrm>
                <a:prstGeom prst="ellipse">
                  <a:avLst/>
                </a:prstGeom>
                <a:solidFill>
                  <a:srgbClr val="BCEB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35"/>
                <p:cNvSpPr>
                  <a:spLocks noChangeArrowheads="1"/>
                </p:cNvSpPr>
                <p:nvPr/>
              </p:nvSpPr>
              <p:spPr bwMode="auto">
                <a:xfrm>
                  <a:off x="2201" y="1719"/>
                  <a:ext cx="30" cy="29"/>
                </a:xfrm>
                <a:prstGeom prst="ellipse">
                  <a:avLst/>
                </a:prstGeom>
                <a:solidFill>
                  <a:srgbClr val="000000"/>
                </a:solidFill>
                <a:ln w="4763"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5" name="Oval 36"/>
                <p:cNvSpPr>
                  <a:spLocks noChangeArrowheads="1"/>
                </p:cNvSpPr>
                <p:nvPr/>
              </p:nvSpPr>
              <p:spPr bwMode="auto">
                <a:xfrm>
                  <a:off x="2670" y="1719"/>
                  <a:ext cx="30" cy="29"/>
                </a:xfrm>
                <a:prstGeom prst="ellipse">
                  <a:avLst/>
                </a:prstGeom>
                <a:solidFill>
                  <a:srgbClr val="000000"/>
                </a:solidFill>
                <a:ln w="4763"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6" name="Oval 37"/>
                <p:cNvSpPr>
                  <a:spLocks noChangeArrowheads="1"/>
                </p:cNvSpPr>
                <p:nvPr/>
              </p:nvSpPr>
              <p:spPr bwMode="auto">
                <a:xfrm>
                  <a:off x="2201" y="2186"/>
                  <a:ext cx="30" cy="29"/>
                </a:xfrm>
                <a:prstGeom prst="ellipse">
                  <a:avLst/>
                </a:prstGeom>
                <a:solidFill>
                  <a:srgbClr val="000000"/>
                </a:solidFill>
                <a:ln w="4763"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7" name="Oval 38"/>
                <p:cNvSpPr>
                  <a:spLocks noChangeArrowheads="1"/>
                </p:cNvSpPr>
                <p:nvPr/>
              </p:nvSpPr>
              <p:spPr bwMode="auto">
                <a:xfrm>
                  <a:off x="2663" y="1945"/>
                  <a:ext cx="44" cy="44"/>
                </a:xfrm>
                <a:prstGeom prst="ellipse">
                  <a:avLst/>
                </a:prstGeom>
                <a:solidFill>
                  <a:srgbClr val="85B1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39"/>
                <p:cNvSpPr>
                  <a:spLocks noChangeArrowheads="1"/>
                </p:cNvSpPr>
                <p:nvPr/>
              </p:nvSpPr>
              <p:spPr bwMode="auto">
                <a:xfrm>
                  <a:off x="2194" y="1945"/>
                  <a:ext cx="44" cy="44"/>
                </a:xfrm>
                <a:prstGeom prst="ellipse">
                  <a:avLst/>
                </a:prstGeom>
                <a:solidFill>
                  <a:srgbClr val="85B1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40"/>
                <p:cNvSpPr>
                  <a:spLocks noChangeArrowheads="1"/>
                </p:cNvSpPr>
                <p:nvPr/>
              </p:nvSpPr>
              <p:spPr bwMode="auto">
                <a:xfrm>
                  <a:off x="2429" y="1712"/>
                  <a:ext cx="44" cy="43"/>
                </a:xfrm>
                <a:prstGeom prst="ellipse">
                  <a:avLst/>
                </a:prstGeom>
                <a:solidFill>
                  <a:srgbClr val="85B1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6" name="矩形 55"/>
            <p:cNvSpPr/>
            <p:nvPr/>
          </p:nvSpPr>
          <p:spPr>
            <a:xfrm>
              <a:off x="3170179" y="184594"/>
              <a:ext cx="5359544" cy="830997"/>
            </a:xfrm>
            <a:prstGeom prst="rect">
              <a:avLst/>
            </a:prstGeom>
          </p:spPr>
          <p:txBody>
            <a:bodyPr wrap="none">
              <a:spAutoFit/>
            </a:bodyPr>
            <a:lstStyle/>
            <a:p>
              <a:pPr>
                <a:lnSpc>
                  <a:spcPct val="200000"/>
                </a:lnSpc>
              </a:pPr>
              <a:r>
                <a:rPr lang="zh-CN" altLang="en-US" sz="2400" b="1" dirty="0" smtClean="0">
                  <a:solidFill>
                    <a:schemeClr val="bg1"/>
                  </a:solidFill>
                  <a:latin typeface="微软雅黑" panose="020B0503020204020204" pitchFamily="34" charset="-122"/>
                  <a:ea typeface="微软雅黑" panose="020B0503020204020204" pitchFamily="34" charset="-122"/>
                </a:rPr>
                <a:t>主题式线下输出模块</a:t>
              </a:r>
              <a:r>
                <a:rPr lang="en-US" altLang="zh-CN" sz="2400" b="1" dirty="0" smtClean="0">
                  <a:solidFill>
                    <a:schemeClr val="bg1"/>
                  </a:solidFill>
                  <a:latin typeface="微软雅黑" panose="020B0503020204020204" pitchFamily="34" charset="-122"/>
                  <a:ea typeface="微软雅黑" panose="020B0503020204020204" pitchFamily="34" charset="-122"/>
                </a:rPr>
                <a:t>—IELTS Writing</a:t>
              </a:r>
            </a:p>
          </p:txBody>
        </p:sp>
        <p:sp>
          <p:nvSpPr>
            <p:cNvPr id="58" name="等腰三角形 57"/>
            <p:cNvSpPr/>
            <p:nvPr/>
          </p:nvSpPr>
          <p:spPr>
            <a:xfrm>
              <a:off x="5970874" y="833098"/>
              <a:ext cx="263236" cy="184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6673411" y="1513456"/>
              <a:ext cx="263236" cy="184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16200000">
              <a:off x="5175300" y="1513918"/>
              <a:ext cx="263236" cy="184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a:off x="7770179" y="2414729"/>
            <a:ext cx="4248401" cy="1754326"/>
          </a:xfrm>
          <a:prstGeom prst="rect">
            <a:avLst/>
          </a:prstGeom>
        </p:spPr>
        <p:txBody>
          <a:bodyPr wrap="square">
            <a:spAutoFit/>
          </a:bodyPr>
          <a:lstStyle/>
          <a:p>
            <a:pPr lvl="0">
              <a:lnSpc>
                <a:spcPct val="120000"/>
              </a:lnSpc>
            </a:pPr>
            <a:r>
              <a:rPr lang="zh-CN" altLang="en-US" dirty="0" smtClean="0">
                <a:solidFill>
                  <a:schemeClr val="bg1"/>
                </a:solidFill>
              </a:rPr>
              <a:t>输入针对性的</a:t>
            </a:r>
            <a:r>
              <a:rPr lang="en-US" altLang="zh-CN" dirty="0" smtClean="0">
                <a:solidFill>
                  <a:schemeClr val="bg1"/>
                </a:solidFill>
              </a:rPr>
              <a:t>i+1</a:t>
            </a:r>
            <a:r>
              <a:rPr lang="zh-CN" altLang="en-US" dirty="0" smtClean="0">
                <a:solidFill>
                  <a:schemeClr val="bg1"/>
                </a:solidFill>
              </a:rPr>
              <a:t>语料；</a:t>
            </a:r>
            <a:endParaRPr lang="en-US" altLang="zh-CN" dirty="0" smtClean="0">
              <a:solidFill>
                <a:schemeClr val="bg1"/>
              </a:solidFill>
            </a:endParaRPr>
          </a:p>
          <a:p>
            <a:pPr lvl="0">
              <a:lnSpc>
                <a:spcPct val="120000"/>
              </a:lnSpc>
            </a:pPr>
            <a:r>
              <a:rPr lang="zh-CN" altLang="en-US" dirty="0" smtClean="0">
                <a:solidFill>
                  <a:schemeClr val="bg1"/>
                </a:solidFill>
              </a:rPr>
              <a:t>雅思作文习作自然提升；</a:t>
            </a:r>
            <a:endParaRPr lang="en-US" altLang="zh-CN" dirty="0" smtClean="0">
              <a:solidFill>
                <a:schemeClr val="bg1"/>
              </a:solidFill>
            </a:endParaRPr>
          </a:p>
          <a:p>
            <a:pPr lvl="0">
              <a:lnSpc>
                <a:spcPct val="120000"/>
              </a:lnSpc>
            </a:pPr>
            <a:r>
              <a:rPr lang="zh-CN" altLang="en-US" dirty="0" smtClean="0">
                <a:solidFill>
                  <a:schemeClr val="bg1"/>
                </a:solidFill>
              </a:rPr>
              <a:t>再度进行写作输出评估；</a:t>
            </a:r>
            <a:endParaRPr lang="en-US" altLang="zh-CN" dirty="0" smtClean="0">
              <a:solidFill>
                <a:schemeClr val="bg1"/>
              </a:solidFill>
            </a:endParaRPr>
          </a:p>
          <a:p>
            <a:pPr lvl="0">
              <a:lnSpc>
                <a:spcPct val="120000"/>
              </a:lnSpc>
            </a:pPr>
            <a:r>
              <a:rPr lang="zh-CN" altLang="en-US" dirty="0" smtClean="0">
                <a:solidFill>
                  <a:schemeClr val="bg1"/>
                </a:solidFill>
              </a:rPr>
              <a:t>再度进行</a:t>
            </a:r>
            <a:r>
              <a:rPr lang="en-US" altLang="zh-CN" dirty="0" smtClean="0">
                <a:solidFill>
                  <a:schemeClr val="bg1"/>
                </a:solidFill>
              </a:rPr>
              <a:t>i+1</a:t>
            </a:r>
            <a:r>
              <a:rPr lang="zh-CN" altLang="en-US" dirty="0" smtClean="0">
                <a:solidFill>
                  <a:schemeClr val="bg1"/>
                </a:solidFill>
              </a:rPr>
              <a:t>的语料输入；</a:t>
            </a:r>
            <a:endParaRPr lang="en-US" altLang="zh-CN" dirty="0" smtClean="0">
              <a:solidFill>
                <a:schemeClr val="bg1"/>
              </a:solidFill>
            </a:endParaRPr>
          </a:p>
          <a:p>
            <a:pPr lvl="0">
              <a:lnSpc>
                <a:spcPct val="120000"/>
              </a:lnSpc>
            </a:pPr>
            <a:r>
              <a:rPr lang="zh-CN" altLang="en-US" dirty="0" smtClean="0">
                <a:solidFill>
                  <a:schemeClr val="bg1"/>
                </a:solidFill>
              </a:rPr>
              <a:t>循环直至雅思目标分数。</a:t>
            </a:r>
            <a:endParaRPr lang="en-US" altLang="zh-CN" dirty="0" smtClean="0">
              <a:solidFill>
                <a:schemeClr val="bg1"/>
              </a:solidFill>
            </a:endParaRPr>
          </a:p>
        </p:txBody>
      </p:sp>
      <p:sp>
        <p:nvSpPr>
          <p:cNvPr id="62" name="矩形 61"/>
          <p:cNvSpPr/>
          <p:nvPr/>
        </p:nvSpPr>
        <p:spPr>
          <a:xfrm>
            <a:off x="5447839" y="4577971"/>
            <a:ext cx="1269899" cy="461665"/>
          </a:xfrm>
          <a:prstGeom prst="rect">
            <a:avLst/>
          </a:prstGeom>
        </p:spPr>
        <p:txBody>
          <a:bodyPr wrap="none">
            <a:spAutoFit/>
          </a:bodyPr>
          <a:lstStyle/>
          <a:p>
            <a:pPr algn="ctr"/>
            <a:r>
              <a:rPr lang="en-US" altLang="zh-CN" sz="2400" b="1" dirty="0" smtClean="0">
                <a:solidFill>
                  <a:srgbClr val="FED756"/>
                </a:solidFill>
              </a:rPr>
              <a:t>i+1</a:t>
            </a:r>
            <a:r>
              <a:rPr lang="zh-CN" altLang="en-US" sz="2400" b="1" dirty="0" smtClean="0">
                <a:solidFill>
                  <a:srgbClr val="FED756"/>
                </a:solidFill>
              </a:rPr>
              <a:t>输入</a:t>
            </a:r>
            <a:endParaRPr lang="zh-CN" altLang="en-US" sz="2400" b="1" dirty="0">
              <a:solidFill>
                <a:srgbClr val="FED756"/>
              </a:solidFill>
            </a:endParaRPr>
          </a:p>
        </p:txBody>
      </p:sp>
      <p:sp>
        <p:nvSpPr>
          <p:cNvPr id="63" name="文本框 52"/>
          <p:cNvSpPr txBox="1"/>
          <p:nvPr/>
        </p:nvSpPr>
        <p:spPr>
          <a:xfrm>
            <a:off x="4588294" y="5271195"/>
            <a:ext cx="3111493" cy="400110"/>
          </a:xfrm>
          <a:prstGeom prst="rect">
            <a:avLst/>
          </a:prstGeom>
          <a:noFill/>
        </p:spPr>
        <p:txBody>
          <a:bodyPr wrap="non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Step 2. i+1</a:t>
            </a:r>
            <a:r>
              <a:rPr lang="zh-CN" altLang="en-US" sz="2000" b="1" dirty="0" smtClean="0">
                <a:solidFill>
                  <a:schemeClr val="bg1"/>
                </a:solidFill>
                <a:latin typeface="微软雅黑" panose="020B0503020204020204" pitchFamily="34" charset="-122"/>
                <a:ea typeface="微软雅黑" panose="020B0503020204020204" pitchFamily="34" charset="-122"/>
              </a:rPr>
              <a:t>大英主题输入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4" name="文本框 52"/>
          <p:cNvSpPr txBox="1"/>
          <p:nvPr/>
        </p:nvSpPr>
        <p:spPr>
          <a:xfrm>
            <a:off x="7796154" y="1793515"/>
            <a:ext cx="2681889" cy="400110"/>
          </a:xfrm>
          <a:prstGeom prst="rect">
            <a:avLst/>
          </a:prstGeom>
          <a:noFill/>
        </p:spPr>
        <p:txBody>
          <a:bodyPr wrap="non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Step 3. </a:t>
            </a:r>
            <a:r>
              <a:rPr lang="zh-CN" altLang="en-US" sz="2000" b="1" dirty="0" smtClean="0">
                <a:solidFill>
                  <a:schemeClr val="bg1"/>
                </a:solidFill>
                <a:latin typeface="微软雅黑" panose="020B0503020204020204" pitchFamily="34" charset="-122"/>
                <a:ea typeface="微软雅黑" panose="020B0503020204020204" pitchFamily="34" charset="-122"/>
              </a:rPr>
              <a:t>习作循环改进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1109272" y="5712912"/>
            <a:ext cx="10178321" cy="923330"/>
          </a:xfrm>
          <a:prstGeom prst="rect">
            <a:avLst/>
          </a:prstGeom>
        </p:spPr>
        <p:txBody>
          <a:bodyPr wrap="square">
            <a:spAutoFit/>
          </a:bodyPr>
          <a:lstStyle/>
          <a:p>
            <a:pPr lvl="0" algn="ctr">
              <a:lnSpc>
                <a:spcPct val="150000"/>
              </a:lnSpc>
            </a:pPr>
            <a:r>
              <a:rPr lang="zh-CN" altLang="en-US" dirty="0" smtClean="0">
                <a:solidFill>
                  <a:schemeClr val="bg1"/>
                </a:solidFill>
              </a:rPr>
              <a:t>雅思写作</a:t>
            </a:r>
            <a:r>
              <a:rPr lang="en-US" altLang="zh-CN" dirty="0" smtClean="0">
                <a:solidFill>
                  <a:schemeClr val="bg1"/>
                </a:solidFill>
              </a:rPr>
              <a:t>3.5—6.5</a:t>
            </a:r>
            <a:r>
              <a:rPr lang="zh-CN" altLang="en-US" dirty="0" smtClean="0">
                <a:solidFill>
                  <a:schemeClr val="bg1"/>
                </a:solidFill>
              </a:rPr>
              <a:t>对应的</a:t>
            </a:r>
            <a:r>
              <a:rPr lang="en-US" altLang="zh-CN" dirty="0" smtClean="0">
                <a:solidFill>
                  <a:schemeClr val="bg1"/>
                </a:solidFill>
              </a:rPr>
              <a:t>0.5</a:t>
            </a:r>
            <a:r>
              <a:rPr lang="zh-CN" altLang="en-US" dirty="0" smtClean="0">
                <a:solidFill>
                  <a:schemeClr val="bg1"/>
                </a:solidFill>
              </a:rPr>
              <a:t>提分之大英雅思输入语料</a:t>
            </a:r>
            <a:endParaRPr lang="en-US" altLang="zh-CN" dirty="0" smtClean="0">
              <a:solidFill>
                <a:schemeClr val="bg1"/>
              </a:solidFill>
            </a:endParaRPr>
          </a:p>
          <a:p>
            <a:pPr lvl="0" algn="ctr">
              <a:lnSpc>
                <a:spcPct val="150000"/>
              </a:lnSpc>
            </a:pPr>
            <a:r>
              <a:rPr lang="zh-CN" altLang="en-US" dirty="0" smtClean="0">
                <a:solidFill>
                  <a:schemeClr val="bg1"/>
                </a:solidFill>
              </a:rPr>
              <a:t>按从易到难顺序排列：</a:t>
            </a:r>
            <a:r>
              <a:rPr lang="en-US" altLang="zh-CN" dirty="0" smtClean="0">
                <a:solidFill>
                  <a:schemeClr val="bg1"/>
                </a:solidFill>
              </a:rPr>
              <a:t>CET</a:t>
            </a:r>
            <a:r>
              <a:rPr lang="zh-CN" altLang="en-US" dirty="0" smtClean="0">
                <a:solidFill>
                  <a:schemeClr val="bg1"/>
                </a:solidFill>
              </a:rPr>
              <a:t>考研雅思写作翻译范文、大英听力阅读课文、</a:t>
            </a:r>
            <a:r>
              <a:rPr lang="en-US" altLang="zh-CN" dirty="0" smtClean="0">
                <a:solidFill>
                  <a:schemeClr val="bg1"/>
                </a:solidFill>
              </a:rPr>
              <a:t> CET</a:t>
            </a:r>
            <a:r>
              <a:rPr lang="zh-CN" altLang="en-US" dirty="0" smtClean="0">
                <a:solidFill>
                  <a:schemeClr val="bg1"/>
                </a:solidFill>
              </a:rPr>
              <a:t>考研雅思听力阅读语料</a:t>
            </a:r>
            <a:endParaRPr lang="en-US" altLang="zh-CN" dirty="0" smtClean="0">
              <a:solidFill>
                <a:schemeClr val="bg1"/>
              </a:solidFill>
            </a:endParaRPr>
          </a:p>
        </p:txBody>
      </p:sp>
      <p:sp>
        <p:nvSpPr>
          <p:cNvPr id="67" name="矩形 66"/>
          <p:cNvSpPr/>
          <p:nvPr/>
        </p:nvSpPr>
        <p:spPr>
          <a:xfrm>
            <a:off x="832234" y="4455890"/>
            <a:ext cx="3934640" cy="757130"/>
          </a:xfrm>
          <a:prstGeom prst="rect">
            <a:avLst/>
          </a:prstGeom>
        </p:spPr>
        <p:txBody>
          <a:bodyPr wrap="square">
            <a:spAutoFit/>
          </a:bodyPr>
          <a:lstStyle/>
          <a:p>
            <a:pPr lvl="0">
              <a:lnSpc>
                <a:spcPct val="120000"/>
              </a:lnSpc>
            </a:pPr>
            <a:r>
              <a:rPr lang="zh-CN" altLang="en-US" dirty="0" smtClean="0">
                <a:solidFill>
                  <a:schemeClr val="bg1"/>
                </a:solidFill>
              </a:rPr>
              <a:t>注释：“</a:t>
            </a:r>
            <a:r>
              <a:rPr lang="en-US" altLang="zh-CN" dirty="0" smtClean="0">
                <a:solidFill>
                  <a:schemeClr val="bg1"/>
                </a:solidFill>
              </a:rPr>
              <a:t>i</a:t>
            </a:r>
            <a:r>
              <a:rPr lang="zh-CN" altLang="en-US" dirty="0" smtClean="0">
                <a:solidFill>
                  <a:schemeClr val="bg1"/>
                </a:solidFill>
              </a:rPr>
              <a:t>”指学习者目前的水平；</a:t>
            </a:r>
            <a:endParaRPr lang="en-US" altLang="zh-CN" dirty="0" smtClean="0">
              <a:solidFill>
                <a:schemeClr val="bg1"/>
              </a:solidFill>
            </a:endParaRPr>
          </a:p>
          <a:p>
            <a:pPr lvl="0">
              <a:lnSpc>
                <a:spcPct val="120000"/>
              </a:lnSpc>
            </a:pPr>
            <a:r>
              <a:rPr lang="en-US" altLang="zh-CN" dirty="0" smtClean="0">
                <a:solidFill>
                  <a:schemeClr val="bg1"/>
                </a:solidFill>
              </a:rPr>
              <a:t>“i+1”</a:t>
            </a:r>
            <a:r>
              <a:rPr lang="zh-CN" altLang="en-US" dirty="0" smtClean="0">
                <a:solidFill>
                  <a:schemeClr val="bg1"/>
                </a:solidFill>
              </a:rPr>
              <a:t>指比其目前水平高一个级别。</a:t>
            </a:r>
            <a:endParaRPr lang="en-US" altLang="zh-CN" dirty="0" smtClean="0">
              <a:solidFill>
                <a:schemeClr val="bg1"/>
              </a:solidFill>
            </a:endParaRPr>
          </a:p>
        </p:txBody>
      </p:sp>
    </p:spTree>
  </p:cSld>
  <p:clrMapOvr>
    <a:masterClrMapping/>
  </p:clrMapOvr>
  <p:transition spd="slow" advTm="291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0-#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2" presetClass="entr" presetSubtype="8"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0-#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0-#ppt_w/2"/>
                                          </p:val>
                                        </p:tav>
                                        <p:tav tm="100000">
                                          <p:val>
                                            <p:strVal val="#ppt_x"/>
                                          </p:val>
                                        </p:tav>
                                      </p:tavLst>
                                    </p:anim>
                                    <p:anim calcmode="lin" valueType="num">
                                      <p:cBhvr additive="base">
                                        <p:cTn id="53" dur="500" fill="hold"/>
                                        <p:tgtEl>
                                          <p:spTgt spid="6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0-#ppt_w/2"/>
                                          </p:val>
                                        </p:tav>
                                        <p:tav tm="100000">
                                          <p:val>
                                            <p:strVal val="#ppt_x"/>
                                          </p:val>
                                        </p:tav>
                                      </p:tavLst>
                                    </p:anim>
                                    <p:anim calcmode="lin" valueType="num">
                                      <p:cBhvr additive="base">
                                        <p:cTn id="57"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9" grpId="0"/>
      <p:bldP spid="53" grpId="0"/>
      <p:bldP spid="60" grpId="0"/>
      <p:bldP spid="62" grpId="0"/>
      <p:bldP spid="63" grpId="0"/>
      <p:bldP spid="64"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55771"/>
        </a:solidFill>
        <a:effectLst/>
      </p:bgPr>
    </p:bg>
    <p:spTree>
      <p:nvGrpSpPr>
        <p:cNvPr id="1" name=""/>
        <p:cNvGrpSpPr/>
        <p:nvPr/>
      </p:nvGrpSpPr>
      <p:grpSpPr>
        <a:xfrm>
          <a:off x="0" y="0"/>
          <a:ext cx="0" cy="0"/>
          <a:chOff x="0" y="0"/>
          <a:chExt cx="0" cy="0"/>
        </a:xfrm>
      </p:grpSpPr>
      <p:grpSp>
        <p:nvGrpSpPr>
          <p:cNvPr id="33" name="组合 32"/>
          <p:cNvGrpSpPr/>
          <p:nvPr/>
        </p:nvGrpSpPr>
        <p:grpSpPr>
          <a:xfrm>
            <a:off x="4681289" y="2014288"/>
            <a:ext cx="2977652" cy="2829423"/>
            <a:chOff x="4681287" y="2014288"/>
            <a:chExt cx="2977652" cy="2829423"/>
          </a:xfrm>
        </p:grpSpPr>
        <p:sp>
          <p:nvSpPr>
            <p:cNvPr id="28" name="椭圆 27"/>
            <p:cNvSpPr/>
            <p:nvPr/>
          </p:nvSpPr>
          <p:spPr>
            <a:xfrm>
              <a:off x="4681287" y="2014288"/>
              <a:ext cx="2829423" cy="28294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333515" y="2341977"/>
              <a:ext cx="1422185" cy="461665"/>
            </a:xfrm>
            <a:prstGeom prst="rect">
              <a:avLst/>
            </a:prstGeom>
          </p:spPr>
          <p:txBody>
            <a:bodyPr wrap="none">
              <a:spAutoFit/>
            </a:bodyPr>
            <a:lstStyle/>
            <a:p>
              <a:pPr algn="ctr"/>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语言表达</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789615" y="2810323"/>
              <a:ext cx="2869324" cy="1076961"/>
            </a:xfrm>
            <a:prstGeom prst="rect">
              <a:avLst/>
            </a:prstGeom>
          </p:spPr>
          <p:txBody>
            <a:bodyPr wrap="square">
              <a:spAutoFit/>
            </a:bodyPr>
            <a:lstStyle/>
            <a:p>
              <a:pPr>
                <a:lnSpc>
                  <a:spcPct val="150000"/>
                </a:lnSpc>
              </a:pPr>
              <a:r>
                <a:rPr lang="zh-CN" altLang="en-US" sz="1500" dirty="0" smtClean="0">
                  <a:solidFill>
                    <a:srgbClr val="655771"/>
                  </a:solidFill>
                </a:rPr>
                <a:t>准确的词句表达</a:t>
              </a:r>
              <a:r>
                <a:rPr lang="en-US" altLang="zh-CN" sz="1500" dirty="0" smtClean="0">
                  <a:solidFill>
                    <a:srgbClr val="655771"/>
                  </a:solidFill>
                </a:rPr>
                <a:t>—Accuracy</a:t>
              </a:r>
            </a:p>
            <a:p>
              <a:pPr>
                <a:lnSpc>
                  <a:spcPct val="150000"/>
                </a:lnSpc>
              </a:pPr>
              <a:r>
                <a:rPr lang="zh-CN" altLang="en-US" sz="1500" dirty="0" smtClean="0">
                  <a:solidFill>
                    <a:srgbClr val="655771"/>
                  </a:solidFill>
                </a:rPr>
                <a:t>多样的词句表达</a:t>
              </a:r>
              <a:r>
                <a:rPr lang="en-US" altLang="zh-CN" sz="1500" dirty="0" smtClean="0">
                  <a:solidFill>
                    <a:srgbClr val="655771"/>
                  </a:solidFill>
                </a:rPr>
                <a:t>—Variety</a:t>
              </a:r>
            </a:p>
            <a:p>
              <a:pPr>
                <a:lnSpc>
                  <a:spcPct val="150000"/>
                </a:lnSpc>
              </a:pPr>
              <a:r>
                <a:rPr lang="zh-CN" altLang="en-US" sz="1500" dirty="0" smtClean="0">
                  <a:solidFill>
                    <a:srgbClr val="655771"/>
                  </a:solidFill>
                </a:rPr>
                <a:t>复杂的词句表达</a:t>
              </a:r>
              <a:r>
                <a:rPr lang="en-US" altLang="zh-CN" sz="1500" dirty="0" smtClean="0">
                  <a:solidFill>
                    <a:srgbClr val="655771"/>
                  </a:solidFill>
                </a:rPr>
                <a:t>—Complexity</a:t>
              </a:r>
            </a:p>
          </p:txBody>
        </p:sp>
        <p:sp>
          <p:nvSpPr>
            <p:cNvPr id="32" name="矩形: 圆角 31"/>
            <p:cNvSpPr/>
            <p:nvPr/>
          </p:nvSpPr>
          <p:spPr>
            <a:xfrm>
              <a:off x="5538651" y="4219780"/>
              <a:ext cx="1114697" cy="188912"/>
            </a:xfrm>
            <a:prstGeom prst="roundRect">
              <a:avLst>
                <a:gd name="adj" fmla="val 50000"/>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9115320" y="2853050"/>
            <a:ext cx="2532037" cy="1569660"/>
          </a:xfrm>
          <a:prstGeom prst="rect">
            <a:avLst/>
          </a:prstGeom>
        </p:spPr>
        <p:txBody>
          <a:bodyPr wrap="square">
            <a:spAutoFit/>
          </a:bodyPr>
          <a:lstStyle/>
          <a:p>
            <a:pPr>
              <a:lnSpc>
                <a:spcPct val="200000"/>
              </a:lnSpc>
            </a:pPr>
            <a:r>
              <a:rPr lang="zh-CN" altLang="en-US" sz="1600" dirty="0" smtClean="0">
                <a:solidFill>
                  <a:schemeClr val="bg1"/>
                </a:solidFill>
              </a:rPr>
              <a:t>句子的衔接</a:t>
            </a:r>
            <a:r>
              <a:rPr lang="en-US" altLang="zh-CN" sz="1600" dirty="0" smtClean="0">
                <a:solidFill>
                  <a:schemeClr val="bg1"/>
                </a:solidFill>
              </a:rPr>
              <a:t>—Cohesion</a:t>
            </a:r>
          </a:p>
          <a:p>
            <a:pPr>
              <a:lnSpc>
                <a:spcPct val="200000"/>
              </a:lnSpc>
            </a:pPr>
            <a:r>
              <a:rPr lang="zh-CN" altLang="en-US" sz="1600" dirty="0" smtClean="0">
                <a:solidFill>
                  <a:schemeClr val="bg1"/>
                </a:solidFill>
              </a:rPr>
              <a:t>段落的连贯</a:t>
            </a:r>
            <a:r>
              <a:rPr lang="en-US" altLang="zh-CN" sz="1600" dirty="0" smtClean="0">
                <a:solidFill>
                  <a:schemeClr val="bg1"/>
                </a:solidFill>
              </a:rPr>
              <a:t>—Coherence</a:t>
            </a:r>
          </a:p>
          <a:p>
            <a:pPr>
              <a:lnSpc>
                <a:spcPct val="200000"/>
              </a:lnSpc>
            </a:pPr>
            <a:r>
              <a:rPr lang="zh-CN" altLang="en-US" sz="1600" dirty="0" smtClean="0">
                <a:solidFill>
                  <a:schemeClr val="bg1"/>
                </a:solidFill>
              </a:rPr>
              <a:t>篇章的布局</a:t>
            </a:r>
            <a:r>
              <a:rPr lang="en-US" altLang="zh-CN" sz="1600" dirty="0" smtClean="0">
                <a:solidFill>
                  <a:schemeClr val="bg1"/>
                </a:solidFill>
              </a:rPr>
              <a:t>--Layout</a:t>
            </a:r>
            <a:endParaRPr lang="zh-CN" altLang="en-US" sz="1600" dirty="0"/>
          </a:p>
        </p:txBody>
      </p:sp>
      <p:sp>
        <p:nvSpPr>
          <p:cNvPr id="37" name="文本框 36"/>
          <p:cNvSpPr txBox="1"/>
          <p:nvPr/>
        </p:nvSpPr>
        <p:spPr>
          <a:xfrm>
            <a:off x="8115608" y="2328797"/>
            <a:ext cx="1415772"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逻辑结构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011885" y="2955787"/>
            <a:ext cx="976088" cy="976088"/>
            <a:chOff x="8011885" y="2955787"/>
            <a:chExt cx="976088" cy="976088"/>
          </a:xfrm>
        </p:grpSpPr>
        <p:sp>
          <p:nvSpPr>
            <p:cNvPr id="34" name="椭圆 33"/>
            <p:cNvSpPr/>
            <p:nvPr/>
          </p:nvSpPr>
          <p:spPr>
            <a:xfrm>
              <a:off x="8011885" y="2955787"/>
              <a:ext cx="976088" cy="97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8281745" y="3246767"/>
              <a:ext cx="436368" cy="364466"/>
              <a:chOff x="8464550" y="2197101"/>
              <a:chExt cx="279400" cy="233362"/>
            </a:xfrm>
            <a:solidFill>
              <a:srgbClr val="655771"/>
            </a:solidFill>
          </p:grpSpPr>
          <p:sp>
            <p:nvSpPr>
              <p:cNvPr id="39" name="Freeform 491"/>
              <p:cNvSpPr>
                <a:spLocks noEditPoints="1"/>
              </p:cNvSpPr>
              <p:nvPr/>
            </p:nvSpPr>
            <p:spPr bwMode="auto">
              <a:xfrm>
                <a:off x="8480425" y="2281238"/>
                <a:ext cx="246063" cy="149225"/>
              </a:xfrm>
              <a:custGeom>
                <a:avLst/>
                <a:gdLst>
                  <a:gd name="T0" fmla="*/ 0 w 155"/>
                  <a:gd name="T1" fmla="*/ 94 h 94"/>
                  <a:gd name="T2" fmla="*/ 155 w 155"/>
                  <a:gd name="T3" fmla="*/ 94 h 94"/>
                  <a:gd name="T4" fmla="*/ 155 w 155"/>
                  <a:gd name="T5" fmla="*/ 0 h 94"/>
                  <a:gd name="T6" fmla="*/ 0 w 155"/>
                  <a:gd name="T7" fmla="*/ 0 h 94"/>
                  <a:gd name="T8" fmla="*/ 0 w 155"/>
                  <a:gd name="T9" fmla="*/ 94 h 94"/>
                  <a:gd name="T10" fmla="*/ 52 w 155"/>
                  <a:gd name="T11" fmla="*/ 25 h 94"/>
                  <a:gd name="T12" fmla="*/ 104 w 155"/>
                  <a:gd name="T13" fmla="*/ 25 h 94"/>
                  <a:gd name="T14" fmla="*/ 104 w 155"/>
                  <a:gd name="T15" fmla="*/ 47 h 94"/>
                  <a:gd name="T16" fmla="*/ 52 w 155"/>
                  <a:gd name="T17" fmla="*/ 47 h 94"/>
                  <a:gd name="T18" fmla="*/ 52 w 155"/>
                  <a:gd name="T19"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94">
                    <a:moveTo>
                      <a:pt x="0" y="94"/>
                    </a:moveTo>
                    <a:lnTo>
                      <a:pt x="155" y="94"/>
                    </a:lnTo>
                    <a:lnTo>
                      <a:pt x="155" y="0"/>
                    </a:lnTo>
                    <a:lnTo>
                      <a:pt x="0" y="0"/>
                    </a:lnTo>
                    <a:lnTo>
                      <a:pt x="0" y="94"/>
                    </a:lnTo>
                    <a:close/>
                    <a:moveTo>
                      <a:pt x="52" y="25"/>
                    </a:moveTo>
                    <a:lnTo>
                      <a:pt x="104" y="25"/>
                    </a:lnTo>
                    <a:lnTo>
                      <a:pt x="104" y="47"/>
                    </a:lnTo>
                    <a:lnTo>
                      <a:pt x="52" y="47"/>
                    </a:lnTo>
                    <a:lnTo>
                      <a:pt x="52" y="2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92"/>
              <p:cNvSpPr/>
              <p:nvPr/>
            </p:nvSpPr>
            <p:spPr bwMode="auto">
              <a:xfrm>
                <a:off x="8464550" y="2197101"/>
                <a:ext cx="279400" cy="65088"/>
              </a:xfrm>
              <a:custGeom>
                <a:avLst/>
                <a:gdLst>
                  <a:gd name="T0" fmla="*/ 138 w 176"/>
                  <a:gd name="T1" fmla="*/ 0 h 41"/>
                  <a:gd name="T2" fmla="*/ 38 w 176"/>
                  <a:gd name="T3" fmla="*/ 0 h 41"/>
                  <a:gd name="T4" fmla="*/ 0 w 176"/>
                  <a:gd name="T5" fmla="*/ 22 h 41"/>
                  <a:gd name="T6" fmla="*/ 0 w 176"/>
                  <a:gd name="T7" fmla="*/ 41 h 41"/>
                  <a:gd name="T8" fmla="*/ 176 w 176"/>
                  <a:gd name="T9" fmla="*/ 41 h 41"/>
                  <a:gd name="T10" fmla="*/ 176 w 176"/>
                  <a:gd name="T11" fmla="*/ 22 h 41"/>
                  <a:gd name="T12" fmla="*/ 138 w 17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6" h="41">
                    <a:moveTo>
                      <a:pt x="138" y="0"/>
                    </a:moveTo>
                    <a:lnTo>
                      <a:pt x="38" y="0"/>
                    </a:lnTo>
                    <a:lnTo>
                      <a:pt x="0" y="22"/>
                    </a:lnTo>
                    <a:lnTo>
                      <a:pt x="0" y="41"/>
                    </a:lnTo>
                    <a:lnTo>
                      <a:pt x="176" y="41"/>
                    </a:lnTo>
                    <a:lnTo>
                      <a:pt x="176" y="22"/>
                    </a:lnTo>
                    <a:lnTo>
                      <a:pt x="138"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1" name="组合 30"/>
          <p:cNvGrpSpPr/>
          <p:nvPr/>
        </p:nvGrpSpPr>
        <p:grpSpPr>
          <a:xfrm>
            <a:off x="0" y="357052"/>
            <a:ext cx="2842322" cy="1517899"/>
            <a:chOff x="0" y="357052"/>
            <a:chExt cx="2842322" cy="1517899"/>
          </a:xfrm>
        </p:grpSpPr>
        <p:sp>
          <p:nvSpPr>
            <p:cNvPr id="41" name="矩形 40"/>
            <p:cNvSpPr/>
            <p:nvPr/>
          </p:nvSpPr>
          <p:spPr>
            <a:xfrm>
              <a:off x="0" y="357052"/>
              <a:ext cx="278674" cy="1517899"/>
            </a:xfrm>
            <a:prstGeom prst="rect">
              <a:avLst/>
            </a:prstGeom>
            <a:solidFill>
              <a:srgbClr val="DDE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49332" y="357052"/>
              <a:ext cx="2492990" cy="400110"/>
            </a:xfrm>
            <a:prstGeom prst="rect">
              <a:avLst/>
            </a:prstGeom>
            <a:noFill/>
          </p:spPr>
          <p:txBody>
            <a:bodyPr wrap="non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主题式线下输出模块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566372" y="5271423"/>
            <a:ext cx="1059256" cy="1059256"/>
            <a:chOff x="5566372" y="5271423"/>
            <a:chExt cx="1059256" cy="1059256"/>
          </a:xfrm>
        </p:grpSpPr>
        <p:sp>
          <p:nvSpPr>
            <p:cNvPr id="47" name="椭圆 46"/>
            <p:cNvSpPr/>
            <p:nvPr/>
          </p:nvSpPr>
          <p:spPr>
            <a:xfrm>
              <a:off x="5566372" y="5271423"/>
              <a:ext cx="1059256" cy="1059256"/>
            </a:xfrm>
            <a:prstGeom prst="ellipse">
              <a:avLst/>
            </a:prstGeom>
            <a:solidFill>
              <a:srgbClr val="FED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0800000">
              <a:off x="5806289" y="5661533"/>
              <a:ext cx="579422" cy="3802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0" y="2340384"/>
            <a:ext cx="4402138" cy="2226491"/>
            <a:chOff x="0" y="2340384"/>
            <a:chExt cx="4402138" cy="2226491"/>
          </a:xfrm>
        </p:grpSpPr>
        <p:sp>
          <p:nvSpPr>
            <p:cNvPr id="35" name="椭圆 34"/>
            <p:cNvSpPr/>
            <p:nvPr/>
          </p:nvSpPr>
          <p:spPr>
            <a:xfrm>
              <a:off x="3188593" y="2912812"/>
              <a:ext cx="976088" cy="97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4"/>
            <p:cNvGrpSpPr>
              <a:grpSpLocks noChangeAspect="1"/>
            </p:cNvGrpSpPr>
            <p:nvPr/>
          </p:nvGrpSpPr>
          <p:grpSpPr bwMode="auto">
            <a:xfrm>
              <a:off x="0" y="2653937"/>
              <a:ext cx="4402138" cy="1912938"/>
              <a:chOff x="0" y="2160"/>
              <a:chExt cx="2773" cy="1205"/>
            </a:xfrm>
          </p:grpSpPr>
          <p:sp>
            <p:nvSpPr>
              <p:cNvPr id="4" name="AutoShape 3"/>
              <p:cNvSpPr>
                <a:spLocks noChangeAspect="1" noChangeArrowheads="1" noTextEdit="1"/>
              </p:cNvSpPr>
              <p:nvPr/>
            </p:nvSpPr>
            <p:spPr bwMode="auto">
              <a:xfrm>
                <a:off x="0" y="2160"/>
                <a:ext cx="2773" cy="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1598" y="2280"/>
                <a:ext cx="531" cy="702"/>
              </a:xfrm>
              <a:custGeom>
                <a:avLst/>
                <a:gdLst>
                  <a:gd name="T0" fmla="*/ 0 w 531"/>
                  <a:gd name="T1" fmla="*/ 166 h 702"/>
                  <a:gd name="T2" fmla="*/ 0 w 531"/>
                  <a:gd name="T3" fmla="*/ 351 h 702"/>
                  <a:gd name="T4" fmla="*/ 0 w 531"/>
                  <a:gd name="T5" fmla="*/ 536 h 702"/>
                  <a:gd name="T6" fmla="*/ 531 w 531"/>
                  <a:gd name="T7" fmla="*/ 702 h 702"/>
                  <a:gd name="T8" fmla="*/ 531 w 531"/>
                  <a:gd name="T9" fmla="*/ 0 h 702"/>
                  <a:gd name="T10" fmla="*/ 0 w 531"/>
                  <a:gd name="T11" fmla="*/ 166 h 702"/>
                </a:gdLst>
                <a:ahLst/>
                <a:cxnLst>
                  <a:cxn ang="0">
                    <a:pos x="T0" y="T1"/>
                  </a:cxn>
                  <a:cxn ang="0">
                    <a:pos x="T2" y="T3"/>
                  </a:cxn>
                  <a:cxn ang="0">
                    <a:pos x="T4" y="T5"/>
                  </a:cxn>
                  <a:cxn ang="0">
                    <a:pos x="T6" y="T7"/>
                  </a:cxn>
                  <a:cxn ang="0">
                    <a:pos x="T8" y="T9"/>
                  </a:cxn>
                  <a:cxn ang="0">
                    <a:pos x="T10" y="T11"/>
                  </a:cxn>
                </a:cxnLst>
                <a:rect l="0" t="0" r="r" b="b"/>
                <a:pathLst>
                  <a:path w="531" h="702">
                    <a:moveTo>
                      <a:pt x="0" y="166"/>
                    </a:moveTo>
                    <a:lnTo>
                      <a:pt x="0" y="351"/>
                    </a:lnTo>
                    <a:lnTo>
                      <a:pt x="0" y="536"/>
                    </a:lnTo>
                    <a:lnTo>
                      <a:pt x="531" y="702"/>
                    </a:lnTo>
                    <a:lnTo>
                      <a:pt x="531" y="0"/>
                    </a:lnTo>
                    <a:lnTo>
                      <a:pt x="0" y="166"/>
                    </a:lnTo>
                    <a:close/>
                  </a:path>
                </a:pathLst>
              </a:cu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2129" y="2246"/>
                <a:ext cx="106" cy="769"/>
              </a:xfrm>
              <a:custGeom>
                <a:avLst/>
                <a:gdLst>
                  <a:gd name="T0" fmla="*/ 0 w 106"/>
                  <a:gd name="T1" fmla="*/ 34 h 769"/>
                  <a:gd name="T2" fmla="*/ 0 w 106"/>
                  <a:gd name="T3" fmla="*/ 736 h 769"/>
                  <a:gd name="T4" fmla="*/ 106 w 106"/>
                  <a:gd name="T5" fmla="*/ 769 h 769"/>
                  <a:gd name="T6" fmla="*/ 106 w 106"/>
                  <a:gd name="T7" fmla="*/ 0 h 769"/>
                  <a:gd name="T8" fmla="*/ 0 w 106"/>
                  <a:gd name="T9" fmla="*/ 34 h 769"/>
                </a:gdLst>
                <a:ahLst/>
                <a:cxnLst>
                  <a:cxn ang="0">
                    <a:pos x="T0" y="T1"/>
                  </a:cxn>
                  <a:cxn ang="0">
                    <a:pos x="T2" y="T3"/>
                  </a:cxn>
                  <a:cxn ang="0">
                    <a:pos x="T4" y="T5"/>
                  </a:cxn>
                  <a:cxn ang="0">
                    <a:pos x="T6" y="T7"/>
                  </a:cxn>
                  <a:cxn ang="0">
                    <a:pos x="T8" y="T9"/>
                  </a:cxn>
                </a:cxnLst>
                <a:rect l="0" t="0" r="r" b="b"/>
                <a:pathLst>
                  <a:path w="106" h="769">
                    <a:moveTo>
                      <a:pt x="0" y="34"/>
                    </a:moveTo>
                    <a:lnTo>
                      <a:pt x="0" y="736"/>
                    </a:lnTo>
                    <a:lnTo>
                      <a:pt x="106" y="769"/>
                    </a:lnTo>
                    <a:lnTo>
                      <a:pt x="106" y="0"/>
                    </a:lnTo>
                    <a:lnTo>
                      <a:pt x="0" y="3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235" y="2182"/>
                <a:ext cx="213" cy="899"/>
              </a:xfrm>
              <a:custGeom>
                <a:avLst/>
                <a:gdLst>
                  <a:gd name="T0" fmla="*/ 0 w 213"/>
                  <a:gd name="T1" fmla="*/ 64 h 899"/>
                  <a:gd name="T2" fmla="*/ 0 w 213"/>
                  <a:gd name="T3" fmla="*/ 833 h 899"/>
                  <a:gd name="T4" fmla="*/ 213 w 213"/>
                  <a:gd name="T5" fmla="*/ 899 h 899"/>
                  <a:gd name="T6" fmla="*/ 213 w 213"/>
                  <a:gd name="T7" fmla="*/ 0 h 899"/>
                  <a:gd name="T8" fmla="*/ 0 w 213"/>
                  <a:gd name="T9" fmla="*/ 64 h 899"/>
                </a:gdLst>
                <a:ahLst/>
                <a:cxnLst>
                  <a:cxn ang="0">
                    <a:pos x="T0" y="T1"/>
                  </a:cxn>
                  <a:cxn ang="0">
                    <a:pos x="T2" y="T3"/>
                  </a:cxn>
                  <a:cxn ang="0">
                    <a:pos x="T4" y="T5"/>
                  </a:cxn>
                  <a:cxn ang="0">
                    <a:pos x="T6" y="T7"/>
                  </a:cxn>
                  <a:cxn ang="0">
                    <a:pos x="T8" y="T9"/>
                  </a:cxn>
                </a:cxnLst>
                <a:rect l="0" t="0" r="r" b="b"/>
                <a:pathLst>
                  <a:path w="213" h="899">
                    <a:moveTo>
                      <a:pt x="0" y="64"/>
                    </a:moveTo>
                    <a:lnTo>
                      <a:pt x="0" y="833"/>
                    </a:lnTo>
                    <a:lnTo>
                      <a:pt x="213" y="899"/>
                    </a:lnTo>
                    <a:lnTo>
                      <a:pt x="213" y="0"/>
                    </a:lnTo>
                    <a:lnTo>
                      <a:pt x="0" y="64"/>
                    </a:lnTo>
                    <a:close/>
                  </a:path>
                </a:pathLst>
              </a:cu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067" y="2631"/>
                <a:ext cx="531" cy="238"/>
              </a:xfrm>
              <a:custGeom>
                <a:avLst/>
                <a:gdLst>
                  <a:gd name="T0" fmla="*/ 0 w 531"/>
                  <a:gd name="T1" fmla="*/ 0 h 238"/>
                  <a:gd name="T2" fmla="*/ 0 w 531"/>
                  <a:gd name="T3" fmla="*/ 185 h 238"/>
                  <a:gd name="T4" fmla="*/ 0 w 531"/>
                  <a:gd name="T5" fmla="*/ 238 h 238"/>
                  <a:gd name="T6" fmla="*/ 531 w 531"/>
                  <a:gd name="T7" fmla="*/ 238 h 238"/>
                  <a:gd name="T8" fmla="*/ 531 w 531"/>
                  <a:gd name="T9" fmla="*/ 185 h 238"/>
                  <a:gd name="T10" fmla="*/ 531 w 531"/>
                  <a:gd name="T11" fmla="*/ 0 h 238"/>
                  <a:gd name="T12" fmla="*/ 0 w 531"/>
                  <a:gd name="T13" fmla="*/ 0 h 238"/>
                </a:gdLst>
                <a:ahLst/>
                <a:cxnLst>
                  <a:cxn ang="0">
                    <a:pos x="T0" y="T1"/>
                  </a:cxn>
                  <a:cxn ang="0">
                    <a:pos x="T2" y="T3"/>
                  </a:cxn>
                  <a:cxn ang="0">
                    <a:pos x="T4" y="T5"/>
                  </a:cxn>
                  <a:cxn ang="0">
                    <a:pos x="T6" y="T7"/>
                  </a:cxn>
                  <a:cxn ang="0">
                    <a:pos x="T8" y="T9"/>
                  </a:cxn>
                  <a:cxn ang="0">
                    <a:pos x="T10" y="T11"/>
                  </a:cxn>
                  <a:cxn ang="0">
                    <a:pos x="T12" y="T13"/>
                  </a:cxn>
                </a:cxnLst>
                <a:rect l="0" t="0" r="r" b="b"/>
                <a:pathLst>
                  <a:path w="531" h="238">
                    <a:moveTo>
                      <a:pt x="0" y="0"/>
                    </a:moveTo>
                    <a:lnTo>
                      <a:pt x="0" y="185"/>
                    </a:lnTo>
                    <a:lnTo>
                      <a:pt x="0" y="238"/>
                    </a:lnTo>
                    <a:lnTo>
                      <a:pt x="531" y="238"/>
                    </a:lnTo>
                    <a:lnTo>
                      <a:pt x="531" y="185"/>
                    </a:lnTo>
                    <a:lnTo>
                      <a:pt x="531" y="0"/>
                    </a:lnTo>
                    <a:lnTo>
                      <a:pt x="0" y="0"/>
                    </a:lnTo>
                    <a:close/>
                  </a:path>
                </a:pathLst>
              </a:cu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067" y="2392"/>
                <a:ext cx="531" cy="239"/>
              </a:xfrm>
              <a:custGeom>
                <a:avLst/>
                <a:gdLst>
                  <a:gd name="T0" fmla="*/ 531 w 531"/>
                  <a:gd name="T1" fmla="*/ 239 h 239"/>
                  <a:gd name="T2" fmla="*/ 531 w 531"/>
                  <a:gd name="T3" fmla="*/ 54 h 239"/>
                  <a:gd name="T4" fmla="*/ 531 w 531"/>
                  <a:gd name="T5" fmla="*/ 0 h 239"/>
                  <a:gd name="T6" fmla="*/ 0 w 531"/>
                  <a:gd name="T7" fmla="*/ 0 h 239"/>
                  <a:gd name="T8" fmla="*/ 0 w 531"/>
                  <a:gd name="T9" fmla="*/ 54 h 239"/>
                  <a:gd name="T10" fmla="*/ 0 w 531"/>
                  <a:gd name="T11" fmla="*/ 239 h 239"/>
                  <a:gd name="T12" fmla="*/ 531 w 531"/>
                  <a:gd name="T13" fmla="*/ 239 h 239"/>
                </a:gdLst>
                <a:ahLst/>
                <a:cxnLst>
                  <a:cxn ang="0">
                    <a:pos x="T0" y="T1"/>
                  </a:cxn>
                  <a:cxn ang="0">
                    <a:pos x="T2" y="T3"/>
                  </a:cxn>
                  <a:cxn ang="0">
                    <a:pos x="T4" y="T5"/>
                  </a:cxn>
                  <a:cxn ang="0">
                    <a:pos x="T6" y="T7"/>
                  </a:cxn>
                  <a:cxn ang="0">
                    <a:pos x="T8" y="T9"/>
                  </a:cxn>
                  <a:cxn ang="0">
                    <a:pos x="T10" y="T11"/>
                  </a:cxn>
                  <a:cxn ang="0">
                    <a:pos x="T12" y="T13"/>
                  </a:cxn>
                </a:cxnLst>
                <a:rect l="0" t="0" r="r" b="b"/>
                <a:pathLst>
                  <a:path w="531" h="239">
                    <a:moveTo>
                      <a:pt x="531" y="239"/>
                    </a:moveTo>
                    <a:lnTo>
                      <a:pt x="531" y="54"/>
                    </a:lnTo>
                    <a:lnTo>
                      <a:pt x="531" y="0"/>
                    </a:lnTo>
                    <a:lnTo>
                      <a:pt x="0" y="0"/>
                    </a:lnTo>
                    <a:lnTo>
                      <a:pt x="0" y="54"/>
                    </a:lnTo>
                    <a:lnTo>
                      <a:pt x="0" y="239"/>
                    </a:lnTo>
                    <a:lnTo>
                      <a:pt x="531" y="239"/>
                    </a:lnTo>
                    <a:close/>
                  </a:path>
                </a:pathLst>
              </a:cu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200" y="2872"/>
                <a:ext cx="239" cy="478"/>
              </a:xfrm>
              <a:custGeom>
                <a:avLst/>
                <a:gdLst>
                  <a:gd name="T0" fmla="*/ 53 w 239"/>
                  <a:gd name="T1" fmla="*/ 478 h 478"/>
                  <a:gd name="T2" fmla="*/ 239 w 239"/>
                  <a:gd name="T3" fmla="*/ 478 h 478"/>
                  <a:gd name="T4" fmla="*/ 239 w 239"/>
                  <a:gd name="T5" fmla="*/ 0 h 478"/>
                  <a:gd name="T6" fmla="*/ 0 w 239"/>
                  <a:gd name="T7" fmla="*/ 0 h 478"/>
                  <a:gd name="T8" fmla="*/ 53 w 239"/>
                  <a:gd name="T9" fmla="*/ 478 h 478"/>
                </a:gdLst>
                <a:ahLst/>
                <a:cxnLst>
                  <a:cxn ang="0">
                    <a:pos x="T0" y="T1"/>
                  </a:cxn>
                  <a:cxn ang="0">
                    <a:pos x="T2" y="T3"/>
                  </a:cxn>
                  <a:cxn ang="0">
                    <a:pos x="T4" y="T5"/>
                  </a:cxn>
                  <a:cxn ang="0">
                    <a:pos x="T6" y="T7"/>
                  </a:cxn>
                  <a:cxn ang="0">
                    <a:pos x="T8" y="T9"/>
                  </a:cxn>
                </a:cxnLst>
                <a:rect l="0" t="0" r="r" b="b"/>
                <a:pathLst>
                  <a:path w="239" h="478">
                    <a:moveTo>
                      <a:pt x="53" y="478"/>
                    </a:moveTo>
                    <a:lnTo>
                      <a:pt x="239" y="478"/>
                    </a:lnTo>
                    <a:lnTo>
                      <a:pt x="239" y="0"/>
                    </a:lnTo>
                    <a:lnTo>
                      <a:pt x="0" y="0"/>
                    </a:lnTo>
                    <a:lnTo>
                      <a:pt x="53" y="478"/>
                    </a:lnTo>
                    <a:close/>
                  </a:path>
                </a:pathLst>
              </a:cu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961" y="2446"/>
                <a:ext cx="106" cy="370"/>
              </a:xfrm>
              <a:custGeom>
                <a:avLst/>
                <a:gdLst>
                  <a:gd name="T0" fmla="*/ 106 w 106"/>
                  <a:gd name="T1" fmla="*/ 0 h 370"/>
                  <a:gd name="T2" fmla="*/ 0 w 106"/>
                  <a:gd name="T3" fmla="*/ 0 h 370"/>
                  <a:gd name="T4" fmla="*/ 0 w 106"/>
                  <a:gd name="T5" fmla="*/ 370 h 370"/>
                  <a:gd name="T6" fmla="*/ 106 w 106"/>
                  <a:gd name="T7" fmla="*/ 370 h 370"/>
                  <a:gd name="T8" fmla="*/ 106 w 106"/>
                  <a:gd name="T9" fmla="*/ 185 h 370"/>
                  <a:gd name="T10" fmla="*/ 106 w 106"/>
                  <a:gd name="T11" fmla="*/ 0 h 370"/>
                </a:gdLst>
                <a:ahLst/>
                <a:cxnLst>
                  <a:cxn ang="0">
                    <a:pos x="T0" y="T1"/>
                  </a:cxn>
                  <a:cxn ang="0">
                    <a:pos x="T2" y="T3"/>
                  </a:cxn>
                  <a:cxn ang="0">
                    <a:pos x="T4" y="T5"/>
                  </a:cxn>
                  <a:cxn ang="0">
                    <a:pos x="T6" y="T7"/>
                  </a:cxn>
                  <a:cxn ang="0">
                    <a:pos x="T8" y="T9"/>
                  </a:cxn>
                  <a:cxn ang="0">
                    <a:pos x="T10" y="T11"/>
                  </a:cxn>
                </a:cxnLst>
                <a:rect l="0" t="0" r="r" b="b"/>
                <a:pathLst>
                  <a:path w="106" h="370">
                    <a:moveTo>
                      <a:pt x="106" y="0"/>
                    </a:moveTo>
                    <a:lnTo>
                      <a:pt x="0" y="0"/>
                    </a:lnTo>
                    <a:lnTo>
                      <a:pt x="0" y="370"/>
                    </a:lnTo>
                    <a:lnTo>
                      <a:pt x="106" y="370"/>
                    </a:lnTo>
                    <a:lnTo>
                      <a:pt x="106" y="185"/>
                    </a:lnTo>
                    <a:lnTo>
                      <a:pt x="106" y="0"/>
                    </a:lnTo>
                    <a:close/>
                  </a:path>
                </a:pathLst>
              </a:custGeom>
              <a:solidFill>
                <a:srgbClr val="FBD76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Rectangle 12"/>
              <p:cNvSpPr>
                <a:spLocks noChangeArrowheads="1"/>
              </p:cNvSpPr>
              <p:nvPr/>
            </p:nvSpPr>
            <p:spPr bwMode="auto">
              <a:xfrm>
                <a:off x="-2" y="2965"/>
                <a:ext cx="996" cy="319"/>
              </a:xfrm>
              <a:prstGeom prst="rect">
                <a:avLst/>
              </a:prstGeom>
              <a:solidFill>
                <a:srgbClr val="70D5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598" y="2182"/>
                <a:ext cx="850" cy="899"/>
              </a:xfrm>
              <a:custGeom>
                <a:avLst/>
                <a:gdLst>
                  <a:gd name="T0" fmla="*/ 0 w 850"/>
                  <a:gd name="T1" fmla="*/ 634 h 899"/>
                  <a:gd name="T2" fmla="*/ 850 w 850"/>
                  <a:gd name="T3" fmla="*/ 899 h 899"/>
                  <a:gd name="T4" fmla="*/ 850 w 850"/>
                  <a:gd name="T5" fmla="*/ 0 h 899"/>
                  <a:gd name="T6" fmla="*/ 0 w 850"/>
                  <a:gd name="T7" fmla="*/ 264 h 899"/>
                </a:gdLst>
                <a:ahLst/>
                <a:cxnLst>
                  <a:cxn ang="0">
                    <a:pos x="T0" y="T1"/>
                  </a:cxn>
                  <a:cxn ang="0">
                    <a:pos x="T2" y="T3"/>
                  </a:cxn>
                  <a:cxn ang="0">
                    <a:pos x="T4" y="T5"/>
                  </a:cxn>
                  <a:cxn ang="0">
                    <a:pos x="T6" y="T7"/>
                  </a:cxn>
                </a:cxnLst>
                <a:rect l="0" t="0" r="r" b="b"/>
                <a:pathLst>
                  <a:path w="850" h="899">
                    <a:moveTo>
                      <a:pt x="0" y="634"/>
                    </a:moveTo>
                    <a:lnTo>
                      <a:pt x="850" y="899"/>
                    </a:lnTo>
                    <a:lnTo>
                      <a:pt x="850" y="0"/>
                    </a:lnTo>
                    <a:lnTo>
                      <a:pt x="0" y="264"/>
                    </a:ln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1067" y="2392"/>
                <a:ext cx="531" cy="477"/>
              </a:xfrm>
              <a:prstGeom prst="rect">
                <a:avLst/>
              </a:pr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200" y="2872"/>
                <a:ext cx="239" cy="478"/>
              </a:xfrm>
              <a:custGeom>
                <a:avLst/>
                <a:gdLst>
                  <a:gd name="T0" fmla="*/ 239 w 239"/>
                  <a:gd name="T1" fmla="*/ 0 h 478"/>
                  <a:gd name="T2" fmla="*/ 239 w 239"/>
                  <a:gd name="T3" fmla="*/ 478 h 478"/>
                  <a:gd name="T4" fmla="*/ 53 w 239"/>
                  <a:gd name="T5" fmla="*/ 478 h 478"/>
                  <a:gd name="T6" fmla="*/ 0 w 239"/>
                  <a:gd name="T7" fmla="*/ 0 h 478"/>
                </a:gdLst>
                <a:ahLst/>
                <a:cxnLst>
                  <a:cxn ang="0">
                    <a:pos x="T0" y="T1"/>
                  </a:cxn>
                  <a:cxn ang="0">
                    <a:pos x="T2" y="T3"/>
                  </a:cxn>
                  <a:cxn ang="0">
                    <a:pos x="T4" y="T5"/>
                  </a:cxn>
                  <a:cxn ang="0">
                    <a:pos x="T6" y="T7"/>
                  </a:cxn>
                </a:cxnLst>
                <a:rect l="0" t="0" r="r" b="b"/>
                <a:pathLst>
                  <a:path w="239" h="478">
                    <a:moveTo>
                      <a:pt x="239" y="0"/>
                    </a:moveTo>
                    <a:lnTo>
                      <a:pt x="239" y="478"/>
                    </a:lnTo>
                    <a:lnTo>
                      <a:pt x="53" y="478"/>
                    </a:lnTo>
                    <a:lnTo>
                      <a:pt x="0" y="0"/>
                    </a:ln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Line 16"/>
              <p:cNvSpPr>
                <a:spLocks noChangeShapeType="1"/>
              </p:cNvSpPr>
              <p:nvPr/>
            </p:nvSpPr>
            <p:spPr bwMode="auto">
              <a:xfrm>
                <a:off x="1067" y="2631"/>
                <a:ext cx="531" cy="0"/>
              </a:xfrm>
              <a:prstGeom prst="line">
                <a:avLst/>
              </a:prstGeom>
              <a:noFill/>
              <a:ln w="5238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961" y="2446"/>
                <a:ext cx="106" cy="370"/>
              </a:xfrm>
              <a:custGeom>
                <a:avLst/>
                <a:gdLst>
                  <a:gd name="T0" fmla="*/ 106 w 106"/>
                  <a:gd name="T1" fmla="*/ 0 h 370"/>
                  <a:gd name="T2" fmla="*/ 0 w 106"/>
                  <a:gd name="T3" fmla="*/ 0 h 370"/>
                  <a:gd name="T4" fmla="*/ 0 w 106"/>
                  <a:gd name="T5" fmla="*/ 370 h 370"/>
                  <a:gd name="T6" fmla="*/ 106 w 106"/>
                  <a:gd name="T7" fmla="*/ 370 h 370"/>
                </a:gdLst>
                <a:ahLst/>
                <a:cxnLst>
                  <a:cxn ang="0">
                    <a:pos x="T0" y="T1"/>
                  </a:cxn>
                  <a:cxn ang="0">
                    <a:pos x="T2" y="T3"/>
                  </a:cxn>
                  <a:cxn ang="0">
                    <a:pos x="T4" y="T5"/>
                  </a:cxn>
                  <a:cxn ang="0">
                    <a:pos x="T6" y="T7"/>
                  </a:cxn>
                </a:cxnLst>
                <a:rect l="0" t="0" r="r" b="b"/>
                <a:pathLst>
                  <a:path w="106" h="370">
                    <a:moveTo>
                      <a:pt x="106" y="0"/>
                    </a:moveTo>
                    <a:lnTo>
                      <a:pt x="0" y="0"/>
                    </a:lnTo>
                    <a:lnTo>
                      <a:pt x="0" y="370"/>
                    </a:lnTo>
                    <a:lnTo>
                      <a:pt x="106" y="370"/>
                    </a:ln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Line 18"/>
              <p:cNvSpPr>
                <a:spLocks noChangeShapeType="1"/>
              </p:cNvSpPr>
              <p:nvPr/>
            </p:nvSpPr>
            <p:spPr bwMode="auto">
              <a:xfrm>
                <a:off x="2235" y="2246"/>
                <a:ext cx="0" cy="769"/>
              </a:xfrm>
              <a:prstGeom prst="line">
                <a:avLst/>
              </a:prstGeom>
              <a:noFill/>
              <a:ln w="5238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flipV="1">
                <a:off x="2129" y="2280"/>
                <a:ext cx="0" cy="702"/>
              </a:xfrm>
              <a:prstGeom prst="line">
                <a:avLst/>
              </a:prstGeom>
              <a:noFill/>
              <a:ln w="52388"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0" name="Line 20"/>
              <p:cNvSpPr>
                <a:spLocks noChangeShapeType="1"/>
              </p:cNvSpPr>
              <p:nvPr/>
            </p:nvSpPr>
            <p:spPr bwMode="auto">
              <a:xfrm>
                <a:off x="2607" y="2605"/>
                <a:ext cx="159" cy="0"/>
              </a:xfrm>
              <a:prstGeom prst="line">
                <a:avLst/>
              </a:prstGeom>
              <a:noFill/>
              <a:ln w="52388" cap="flat">
                <a:solidFill>
                  <a:srgbClr val="000000"/>
                </a:solidFill>
                <a:prstDash val="solid"/>
                <a:bevel/>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1" name="Line 21"/>
              <p:cNvSpPr>
                <a:spLocks noChangeShapeType="1"/>
              </p:cNvSpPr>
              <p:nvPr/>
            </p:nvSpPr>
            <p:spPr bwMode="auto">
              <a:xfrm flipV="1">
                <a:off x="2607" y="2392"/>
                <a:ext cx="159" cy="54"/>
              </a:xfrm>
              <a:prstGeom prst="line">
                <a:avLst/>
              </a:prstGeom>
              <a:noFill/>
              <a:ln w="52388" cap="flat">
                <a:solidFill>
                  <a:srgbClr val="000000"/>
                </a:solidFill>
                <a:prstDash val="solid"/>
                <a:bevel/>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2" name="Line 22"/>
              <p:cNvSpPr>
                <a:spLocks noChangeShapeType="1"/>
              </p:cNvSpPr>
              <p:nvPr/>
            </p:nvSpPr>
            <p:spPr bwMode="auto">
              <a:xfrm>
                <a:off x="2607" y="2763"/>
                <a:ext cx="159" cy="53"/>
              </a:xfrm>
              <a:prstGeom prst="line">
                <a:avLst/>
              </a:prstGeom>
              <a:noFill/>
              <a:ln w="52388" cap="flat">
                <a:solidFill>
                  <a:srgbClr val="000000"/>
                </a:solidFill>
                <a:prstDash val="solid"/>
                <a:bevel/>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3" name="Rectangle 23"/>
              <p:cNvSpPr>
                <a:spLocks noChangeArrowheads="1"/>
              </p:cNvSpPr>
              <p:nvPr/>
            </p:nvSpPr>
            <p:spPr bwMode="auto">
              <a:xfrm>
                <a:off x="994" y="3018"/>
                <a:ext cx="319" cy="2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994" y="3018"/>
                <a:ext cx="319" cy="213"/>
              </a:xfrm>
              <a:custGeom>
                <a:avLst/>
                <a:gdLst>
                  <a:gd name="T0" fmla="*/ 0 w 319"/>
                  <a:gd name="T1" fmla="*/ 213 h 213"/>
                  <a:gd name="T2" fmla="*/ 319 w 319"/>
                  <a:gd name="T3" fmla="*/ 213 h 213"/>
                  <a:gd name="T4" fmla="*/ 319 w 319"/>
                  <a:gd name="T5" fmla="*/ 0 h 213"/>
                  <a:gd name="T6" fmla="*/ 0 w 319"/>
                  <a:gd name="T7" fmla="*/ 0 h 213"/>
                </a:gdLst>
                <a:ahLst/>
                <a:cxnLst>
                  <a:cxn ang="0">
                    <a:pos x="T0" y="T1"/>
                  </a:cxn>
                  <a:cxn ang="0">
                    <a:pos x="T2" y="T3"/>
                  </a:cxn>
                  <a:cxn ang="0">
                    <a:pos x="T4" y="T5"/>
                  </a:cxn>
                  <a:cxn ang="0">
                    <a:pos x="T6" y="T7"/>
                  </a:cxn>
                </a:cxnLst>
                <a:rect l="0" t="0" r="r" b="b"/>
                <a:pathLst>
                  <a:path w="319" h="213">
                    <a:moveTo>
                      <a:pt x="0" y="213"/>
                    </a:moveTo>
                    <a:lnTo>
                      <a:pt x="319" y="213"/>
                    </a:lnTo>
                    <a:lnTo>
                      <a:pt x="319" y="0"/>
                    </a:lnTo>
                    <a:lnTo>
                      <a:pt x="0" y="0"/>
                    </a:ln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113" y="2965"/>
                <a:ext cx="412" cy="319"/>
              </a:xfrm>
              <a:custGeom>
                <a:avLst/>
                <a:gdLst>
                  <a:gd name="T0" fmla="*/ 200 w 248"/>
                  <a:gd name="T1" fmla="*/ 0 h 192"/>
                  <a:gd name="T2" fmla="*/ 48 w 248"/>
                  <a:gd name="T3" fmla="*/ 0 h 192"/>
                  <a:gd name="T4" fmla="*/ 0 w 248"/>
                  <a:gd name="T5" fmla="*/ 48 h 192"/>
                  <a:gd name="T6" fmla="*/ 0 w 248"/>
                  <a:gd name="T7" fmla="*/ 144 h 192"/>
                  <a:gd name="T8" fmla="*/ 48 w 248"/>
                  <a:gd name="T9" fmla="*/ 192 h 192"/>
                  <a:gd name="T10" fmla="*/ 200 w 248"/>
                  <a:gd name="T11" fmla="*/ 192 h 192"/>
                  <a:gd name="T12" fmla="*/ 248 w 248"/>
                  <a:gd name="T13" fmla="*/ 144 h 192"/>
                  <a:gd name="T14" fmla="*/ 248 w 248"/>
                  <a:gd name="T15" fmla="*/ 48 h 192"/>
                  <a:gd name="T16" fmla="*/ 200 w 248"/>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92">
                    <a:moveTo>
                      <a:pt x="200" y="0"/>
                    </a:moveTo>
                    <a:cubicBezTo>
                      <a:pt x="48" y="0"/>
                      <a:pt x="48" y="0"/>
                      <a:pt x="48" y="0"/>
                    </a:cubicBezTo>
                    <a:cubicBezTo>
                      <a:pt x="21" y="0"/>
                      <a:pt x="0" y="21"/>
                      <a:pt x="0" y="48"/>
                    </a:cubicBezTo>
                    <a:cubicBezTo>
                      <a:pt x="0" y="144"/>
                      <a:pt x="0" y="144"/>
                      <a:pt x="0" y="144"/>
                    </a:cubicBezTo>
                    <a:cubicBezTo>
                      <a:pt x="0" y="170"/>
                      <a:pt x="21" y="192"/>
                      <a:pt x="48" y="192"/>
                    </a:cubicBezTo>
                    <a:cubicBezTo>
                      <a:pt x="200" y="192"/>
                      <a:pt x="200" y="192"/>
                      <a:pt x="200" y="192"/>
                    </a:cubicBezTo>
                    <a:cubicBezTo>
                      <a:pt x="226" y="192"/>
                      <a:pt x="248" y="170"/>
                      <a:pt x="248" y="144"/>
                    </a:cubicBezTo>
                    <a:cubicBezTo>
                      <a:pt x="248" y="48"/>
                      <a:pt x="248" y="48"/>
                      <a:pt x="248" y="48"/>
                    </a:cubicBezTo>
                    <a:cubicBezTo>
                      <a:pt x="248" y="21"/>
                      <a:pt x="226" y="0"/>
                      <a:pt x="200" y="0"/>
                    </a:cubicBezTo>
                    <a:close/>
                  </a:path>
                </a:pathLst>
              </a:custGeom>
              <a:solidFill>
                <a:srgbClr val="FFFFFF"/>
              </a:solidFill>
              <a:ln w="52388"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26" name="Freeform 26"/>
              <p:cNvSpPr/>
              <p:nvPr/>
            </p:nvSpPr>
            <p:spPr bwMode="auto">
              <a:xfrm>
                <a:off x="-2" y="2965"/>
                <a:ext cx="996" cy="319"/>
              </a:xfrm>
              <a:custGeom>
                <a:avLst/>
                <a:gdLst>
                  <a:gd name="T0" fmla="*/ 0 w 996"/>
                  <a:gd name="T1" fmla="*/ 319 h 319"/>
                  <a:gd name="T2" fmla="*/ 996 w 996"/>
                  <a:gd name="T3" fmla="*/ 319 h 319"/>
                  <a:gd name="T4" fmla="*/ 996 w 996"/>
                  <a:gd name="T5" fmla="*/ 0 h 319"/>
                  <a:gd name="T6" fmla="*/ 0 w 996"/>
                  <a:gd name="T7" fmla="*/ 0 h 319"/>
                </a:gdLst>
                <a:ahLst/>
                <a:cxnLst>
                  <a:cxn ang="0">
                    <a:pos x="T0" y="T1"/>
                  </a:cxn>
                  <a:cxn ang="0">
                    <a:pos x="T2" y="T3"/>
                  </a:cxn>
                  <a:cxn ang="0">
                    <a:pos x="T4" y="T5"/>
                  </a:cxn>
                  <a:cxn ang="0">
                    <a:pos x="T6" y="T7"/>
                  </a:cxn>
                </a:cxnLst>
                <a:rect l="0" t="0" r="r" b="b"/>
                <a:pathLst>
                  <a:path w="996" h="319">
                    <a:moveTo>
                      <a:pt x="0" y="319"/>
                    </a:moveTo>
                    <a:lnTo>
                      <a:pt x="996" y="319"/>
                    </a:lnTo>
                    <a:lnTo>
                      <a:pt x="996" y="0"/>
                    </a:lnTo>
                    <a:lnTo>
                      <a:pt x="0" y="0"/>
                    </a:ln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1" name="文本框 50"/>
            <p:cNvSpPr txBox="1"/>
            <p:nvPr/>
          </p:nvSpPr>
          <p:spPr>
            <a:xfrm>
              <a:off x="1405191" y="2340384"/>
              <a:ext cx="1415772"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观点构思</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914392" y="4688229"/>
            <a:ext cx="3177915" cy="1569660"/>
          </a:xfrm>
          <a:prstGeom prst="rect">
            <a:avLst/>
          </a:prstGeom>
        </p:spPr>
        <p:txBody>
          <a:bodyPr wrap="square">
            <a:spAutoFit/>
          </a:bodyPr>
          <a:lstStyle/>
          <a:p>
            <a:pPr>
              <a:lnSpc>
                <a:spcPct val="200000"/>
              </a:lnSpc>
            </a:pPr>
            <a:r>
              <a:rPr lang="zh-CN" altLang="en-US" sz="1600" dirty="0" smtClean="0">
                <a:solidFill>
                  <a:schemeClr val="bg1"/>
                </a:solidFill>
              </a:rPr>
              <a:t>论点的构思角度</a:t>
            </a:r>
            <a:r>
              <a:rPr lang="en-US" altLang="zh-CN" sz="1600" dirty="0" smtClean="0">
                <a:solidFill>
                  <a:schemeClr val="bg1"/>
                </a:solidFill>
              </a:rPr>
              <a:t>--Brainstorming</a:t>
            </a:r>
          </a:p>
          <a:p>
            <a:pPr>
              <a:lnSpc>
                <a:spcPct val="200000"/>
              </a:lnSpc>
            </a:pPr>
            <a:r>
              <a:rPr lang="zh-CN" altLang="en-US" sz="1600" dirty="0" smtClean="0">
                <a:solidFill>
                  <a:schemeClr val="bg1"/>
                </a:solidFill>
              </a:rPr>
              <a:t>论据的细节陈述</a:t>
            </a:r>
            <a:r>
              <a:rPr lang="en-US" altLang="zh-CN" sz="1600" dirty="0" smtClean="0">
                <a:solidFill>
                  <a:schemeClr val="bg1"/>
                </a:solidFill>
              </a:rPr>
              <a:t>--Details</a:t>
            </a:r>
          </a:p>
          <a:p>
            <a:pPr>
              <a:lnSpc>
                <a:spcPct val="200000"/>
              </a:lnSpc>
            </a:pPr>
            <a:r>
              <a:rPr lang="zh-CN" altLang="en-US" sz="1600" dirty="0" smtClean="0">
                <a:solidFill>
                  <a:schemeClr val="bg1"/>
                </a:solidFill>
              </a:rPr>
              <a:t>论证的进展方式</a:t>
            </a:r>
            <a:r>
              <a:rPr lang="en-US" altLang="zh-CN" sz="1600" dirty="0" smtClean="0">
                <a:solidFill>
                  <a:schemeClr val="bg1"/>
                </a:solidFill>
              </a:rPr>
              <a:t>--Progression</a:t>
            </a:r>
          </a:p>
        </p:txBody>
      </p:sp>
      <p:sp>
        <p:nvSpPr>
          <p:cNvPr id="54" name="弧形 53"/>
          <p:cNvSpPr/>
          <p:nvPr/>
        </p:nvSpPr>
        <p:spPr>
          <a:xfrm>
            <a:off x="4441826" y="1743617"/>
            <a:ext cx="3370765" cy="3370765"/>
          </a:xfrm>
          <a:prstGeom prst="arc">
            <a:avLst>
              <a:gd name="adj1" fmla="val 16200000"/>
              <a:gd name="adj2" fmla="val 17674"/>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矩形 49"/>
          <p:cNvSpPr/>
          <p:nvPr/>
        </p:nvSpPr>
        <p:spPr>
          <a:xfrm>
            <a:off x="489776" y="824521"/>
            <a:ext cx="3413114" cy="707886"/>
          </a:xfrm>
          <a:prstGeom prst="rect">
            <a:avLst/>
          </a:prstGeom>
        </p:spPr>
        <p:txBody>
          <a:bodyPr wrap="none">
            <a:spAutoFit/>
          </a:bodyPr>
          <a:lstStyle/>
          <a:p>
            <a:pPr>
              <a:lnSpc>
                <a:spcPct val="200000"/>
              </a:lnSpc>
            </a:pPr>
            <a:r>
              <a:rPr lang="en-US" altLang="zh-CN" sz="2000" b="1" dirty="0" smtClean="0">
                <a:solidFill>
                  <a:schemeClr val="bg1"/>
                </a:solidFill>
              </a:rPr>
              <a:t>i+1</a:t>
            </a:r>
            <a:r>
              <a:rPr lang="zh-CN" altLang="en-US" sz="2000" b="1" dirty="0" smtClean="0">
                <a:solidFill>
                  <a:schemeClr val="bg1"/>
                </a:solidFill>
              </a:rPr>
              <a:t>大英语料输入的三重吸收</a:t>
            </a:r>
            <a:endParaRPr lang="en-US" altLang="zh-CN" sz="2000" b="1" dirty="0" smtClean="0">
              <a:solidFill>
                <a:schemeClr val="bg1"/>
              </a:solidFill>
            </a:endParaRPr>
          </a:p>
        </p:txBody>
      </p:sp>
    </p:spTree>
  </p:cSld>
  <p:clrMapOvr>
    <a:masterClrMapping/>
  </p:clrMapOvr>
  <p:transition spd="slow" advTm="4434">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7"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500" fill="hold"/>
                                        <p:tgtEl>
                                          <p:spTgt spid="33"/>
                                        </p:tgtEl>
                                        <p:attrNameLst>
                                          <p:attrName>ppt_w</p:attrName>
                                        </p:attrNameLst>
                                      </p:cBhvr>
                                      <p:tavLst>
                                        <p:tav tm="0">
                                          <p:val>
                                            <p:fltVal val="0"/>
                                          </p:val>
                                        </p:tav>
                                        <p:tav tm="100000">
                                          <p:val>
                                            <p:strVal val="#ppt_w"/>
                                          </p:val>
                                        </p:tav>
                                      </p:tavLst>
                                    </p:anim>
                                    <p:anim calcmode="lin" valueType="num">
                                      <p:cBhvr>
                                        <p:cTn id="11" dur="500" fill="hold"/>
                                        <p:tgtEl>
                                          <p:spTgt spid="33"/>
                                        </p:tgtEl>
                                        <p:attrNameLst>
                                          <p:attrName>ppt_h</p:attrName>
                                        </p:attrNameLst>
                                      </p:cBhvr>
                                      <p:tavLst>
                                        <p:tav tm="0">
                                          <p:val>
                                            <p:strVal val="#ppt_h"/>
                                          </p:val>
                                        </p:tav>
                                        <p:tav tm="100000">
                                          <p:val>
                                            <p:strVal val="#ppt_h"/>
                                          </p:val>
                                        </p:tav>
                                      </p:tavLst>
                                    </p:anim>
                                  </p:childTnLst>
                                </p:cTn>
                              </p:par>
                              <p:par>
                                <p:cTn id="12" presetID="10" presetClass="entr" presetSubtype="0" fill="hold" grpId="0" nodeType="withEffect">
                                  <p:stCondLst>
                                    <p:cond delay="20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 calcmode="lin" valueType="num">
                                      <p:cBhvr>
                                        <p:cTn id="25" dur="500" fill="hold"/>
                                        <p:tgtEl>
                                          <p:spTgt spid="27"/>
                                        </p:tgtEl>
                                        <p:attrNameLst>
                                          <p:attrName>style.rotation</p:attrName>
                                        </p:attrNameLst>
                                      </p:cBhvr>
                                      <p:tavLst>
                                        <p:tav tm="0">
                                          <p:val>
                                            <p:fltVal val="360"/>
                                          </p:val>
                                        </p:tav>
                                        <p:tav tm="100000">
                                          <p:val>
                                            <p:fltVal val="0"/>
                                          </p:val>
                                        </p:tav>
                                      </p:tavLst>
                                    </p:anim>
                                    <p:animEffect transition="in" filter="fade">
                                      <p:cBhvr>
                                        <p:cTn id="26" dur="500"/>
                                        <p:tgtEl>
                                          <p:spTgt spid="27"/>
                                        </p:tgtEl>
                                      </p:cBhvr>
                                    </p:animEffect>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anim calcmode="lin" valueType="num">
                                      <p:cBhvr>
                                        <p:cTn id="36" dur="500" fill="hold"/>
                                        <p:tgtEl>
                                          <p:spTgt spid="36"/>
                                        </p:tgtEl>
                                        <p:attrNameLst>
                                          <p:attrName>ppt_x</p:attrName>
                                        </p:attrNameLst>
                                      </p:cBhvr>
                                      <p:tavLst>
                                        <p:tav tm="0">
                                          <p:val>
                                            <p:strVal val="#ppt_x"/>
                                          </p:val>
                                        </p:tav>
                                        <p:tav tm="100000">
                                          <p:val>
                                            <p:strVal val="#ppt_x"/>
                                          </p:val>
                                        </p:tav>
                                      </p:tavLst>
                                    </p:anim>
                                    <p:anim calcmode="lin" valueType="num">
                                      <p:cBhvr>
                                        <p:cTn id="37" dur="5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anim calcmode="lin" valueType="num">
                                      <p:cBhvr>
                                        <p:cTn id="42" dur="500" fill="hold"/>
                                        <p:tgtEl>
                                          <p:spTgt spid="52"/>
                                        </p:tgtEl>
                                        <p:attrNameLst>
                                          <p:attrName>ppt_x</p:attrName>
                                        </p:attrNameLst>
                                      </p:cBhvr>
                                      <p:tavLst>
                                        <p:tav tm="0">
                                          <p:val>
                                            <p:strVal val="#ppt_x"/>
                                          </p:val>
                                        </p:tav>
                                        <p:tav tm="100000">
                                          <p:val>
                                            <p:strVal val="#ppt_x"/>
                                          </p:val>
                                        </p:tav>
                                      </p:tavLst>
                                    </p:anim>
                                    <p:anim calcmode="lin" valueType="num">
                                      <p:cBhvr>
                                        <p:cTn id="43" dur="500" fill="hold"/>
                                        <p:tgtEl>
                                          <p:spTgt spid="52"/>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9" presetClass="entr" presetSubtype="0" decel="10000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 calcmode="lin" valueType="num">
                                      <p:cBhvr>
                                        <p:cTn id="49" dur="500" fill="hold"/>
                                        <p:tgtEl>
                                          <p:spTgt spid="44"/>
                                        </p:tgtEl>
                                        <p:attrNameLst>
                                          <p:attrName>style.rotation</p:attrName>
                                        </p:attrNameLst>
                                      </p:cBhvr>
                                      <p:tavLst>
                                        <p:tav tm="0">
                                          <p:val>
                                            <p:fltVal val="360"/>
                                          </p:val>
                                        </p:tav>
                                        <p:tav tm="100000">
                                          <p:val>
                                            <p:fltVal val="0"/>
                                          </p:val>
                                        </p:tav>
                                      </p:tavLst>
                                    </p:anim>
                                    <p:animEffect transition="in" filter="fade">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2" grpId="0"/>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DC6C"/>
        </a:solidFill>
        <a:effectLst/>
      </p:bgPr>
    </p:bg>
    <p:spTree>
      <p:nvGrpSpPr>
        <p:cNvPr id="1" name=""/>
        <p:cNvGrpSpPr/>
        <p:nvPr/>
      </p:nvGrpSpPr>
      <p:grpSpPr>
        <a:xfrm>
          <a:off x="0" y="0"/>
          <a:ext cx="0" cy="0"/>
          <a:chOff x="0" y="0"/>
          <a:chExt cx="0" cy="0"/>
        </a:xfrm>
      </p:grpSpPr>
      <p:grpSp>
        <p:nvGrpSpPr>
          <p:cNvPr id="9" name="组合 8"/>
          <p:cNvGrpSpPr/>
          <p:nvPr/>
        </p:nvGrpSpPr>
        <p:grpSpPr>
          <a:xfrm>
            <a:off x="728416" y="1284296"/>
            <a:ext cx="5018515" cy="3944155"/>
            <a:chOff x="728416" y="1284296"/>
            <a:chExt cx="5018515" cy="3944155"/>
          </a:xfrm>
        </p:grpSpPr>
        <p:sp>
          <p:nvSpPr>
            <p:cNvPr id="2" name="椭圆 1"/>
            <p:cNvSpPr/>
            <p:nvPr/>
          </p:nvSpPr>
          <p:spPr>
            <a:xfrm>
              <a:off x="728416" y="3442624"/>
              <a:ext cx="1785827" cy="1785827"/>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68133" y="1284296"/>
              <a:ext cx="3739081" cy="3739081"/>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007850" y="1580067"/>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stretch>
              <a:fillRect/>
            </a:stretch>
          </p:blipFill>
          <p:spPr>
            <a:xfrm flipH="1">
              <a:off x="2007850" y="3345266"/>
              <a:ext cx="206632" cy="1540243"/>
            </a:xfrm>
            <a:prstGeom prst="rect">
              <a:avLst/>
            </a:prstGeom>
          </p:spPr>
        </p:pic>
        <p:pic>
          <p:nvPicPr>
            <p:cNvPr id="6" name="图片 5"/>
            <p:cNvPicPr>
              <a:picLocks noChangeAspect="1"/>
            </p:cNvPicPr>
            <p:nvPr/>
          </p:nvPicPr>
          <p:blipFill>
            <a:blip r:embed="rId4" cstate="print"/>
            <a:stretch>
              <a:fillRect/>
            </a:stretch>
          </p:blipFill>
          <p:spPr>
            <a:xfrm>
              <a:off x="2342666" y="2145532"/>
              <a:ext cx="3404265" cy="2399467"/>
            </a:xfrm>
            <a:prstGeom prst="rect">
              <a:avLst/>
            </a:prstGeom>
          </p:spPr>
        </p:pic>
      </p:grpSp>
      <p:grpSp>
        <p:nvGrpSpPr>
          <p:cNvPr id="10" name="组合 9"/>
          <p:cNvGrpSpPr/>
          <p:nvPr/>
        </p:nvGrpSpPr>
        <p:grpSpPr>
          <a:xfrm>
            <a:off x="5778055" y="2375542"/>
            <a:ext cx="5357707" cy="2646878"/>
            <a:chOff x="5778055" y="2375542"/>
            <a:chExt cx="5357707" cy="2646878"/>
          </a:xfrm>
        </p:grpSpPr>
        <p:sp>
          <p:nvSpPr>
            <p:cNvPr id="7" name="文本框 6"/>
            <p:cNvSpPr txBox="1"/>
            <p:nvPr/>
          </p:nvSpPr>
          <p:spPr>
            <a:xfrm>
              <a:off x="5778055" y="2375542"/>
              <a:ext cx="3191899" cy="584775"/>
            </a:xfrm>
            <a:prstGeom prst="rect">
              <a:avLst/>
            </a:prstGeom>
            <a:noFill/>
          </p:spPr>
          <p:txBody>
            <a:bodyPr wrap="none" rtlCol="0">
              <a:spAutoFit/>
            </a:bodyPr>
            <a:lstStyle/>
            <a:p>
              <a:r>
                <a:rPr lang="en-US" altLang="zh-CN" sz="3200" b="1" dirty="0" smtClean="0">
                  <a:solidFill>
                    <a:srgbClr val="655771"/>
                  </a:solidFill>
                  <a:latin typeface="微软雅黑" panose="020B0503020204020204" pitchFamily="34" charset="-122"/>
                  <a:ea typeface="微软雅黑" panose="020B0503020204020204" pitchFamily="34" charset="-122"/>
                </a:rPr>
                <a:t>How</a:t>
              </a:r>
              <a:r>
                <a:rPr lang="zh-CN" altLang="en-US" sz="3200" b="1" dirty="0" smtClean="0">
                  <a:solidFill>
                    <a:srgbClr val="655771"/>
                  </a:solidFill>
                  <a:latin typeface="微软雅黑" panose="020B0503020204020204" pitchFamily="34" charset="-122"/>
                  <a:ea typeface="微软雅黑" panose="020B0503020204020204" pitchFamily="34" charset="-122"/>
                </a:rPr>
                <a:t>创新的实践</a:t>
              </a:r>
              <a:endParaRPr lang="zh-CN" altLang="en-US" sz="3200" b="1" dirty="0">
                <a:solidFill>
                  <a:srgbClr val="655771"/>
                </a:solidFill>
                <a:latin typeface="微软雅黑" panose="020B0503020204020204" pitchFamily="34" charset="-122"/>
                <a:ea typeface="微软雅黑" panose="020B0503020204020204" pitchFamily="34" charset="-122"/>
              </a:endParaRPr>
            </a:p>
          </p:txBody>
        </p:sp>
        <p:sp>
          <p:nvSpPr>
            <p:cNvPr id="8" name="矩形 7"/>
            <p:cNvSpPr/>
            <p:nvPr/>
          </p:nvSpPr>
          <p:spPr>
            <a:xfrm>
              <a:off x="5778055" y="2960317"/>
              <a:ext cx="5357707" cy="2062103"/>
            </a:xfrm>
            <a:prstGeom prst="rect">
              <a:avLst/>
            </a:prstGeom>
          </p:spPr>
          <p:txBody>
            <a:bodyPr wrap="square">
              <a:spAutoFit/>
            </a:bodyPr>
            <a:lstStyle/>
            <a:p>
              <a:pPr>
                <a:lnSpc>
                  <a:spcPct val="200000"/>
                </a:lnSpc>
              </a:pPr>
              <a:r>
                <a:rPr lang="zh-CN" altLang="en-US" sz="1600" b="1" dirty="0" smtClean="0">
                  <a:solidFill>
                    <a:srgbClr val="655771"/>
                  </a:solidFill>
                </a:rPr>
                <a:t>阶段一：国际学院雅思、大英分开授课</a:t>
              </a:r>
              <a:endParaRPr lang="en-US" altLang="zh-CN" sz="1600" b="1" dirty="0" smtClean="0">
                <a:solidFill>
                  <a:srgbClr val="655771"/>
                </a:solidFill>
              </a:endParaRPr>
            </a:p>
            <a:p>
              <a:pPr>
                <a:lnSpc>
                  <a:spcPct val="200000"/>
                </a:lnSpc>
              </a:pPr>
              <a:r>
                <a:rPr lang="zh-CN" altLang="en-US" sz="1600" b="1" dirty="0" smtClean="0">
                  <a:solidFill>
                    <a:srgbClr val="655771"/>
                  </a:solidFill>
                </a:rPr>
                <a:t>阶段二：国际学院雅思、大英融合课堂</a:t>
              </a:r>
              <a:endParaRPr lang="en-US" altLang="zh-CN" sz="1600" b="1" dirty="0" smtClean="0">
                <a:solidFill>
                  <a:srgbClr val="655771"/>
                </a:solidFill>
              </a:endParaRPr>
            </a:p>
            <a:p>
              <a:pPr>
                <a:lnSpc>
                  <a:spcPct val="200000"/>
                </a:lnSpc>
              </a:pPr>
              <a:r>
                <a:rPr lang="zh-CN" altLang="en-US" sz="1600" b="1" dirty="0" smtClean="0">
                  <a:solidFill>
                    <a:srgbClr val="655771"/>
                  </a:solidFill>
                </a:rPr>
                <a:t>阶段三：融合课程对接语言学院 </a:t>
              </a:r>
              <a:r>
                <a:rPr lang="en-US" altLang="zh-CN" sz="1600" b="1" dirty="0" smtClean="0">
                  <a:solidFill>
                    <a:srgbClr val="655771"/>
                  </a:solidFill>
                </a:rPr>
                <a:t>EAP</a:t>
              </a:r>
            </a:p>
            <a:p>
              <a:pPr>
                <a:lnSpc>
                  <a:spcPct val="200000"/>
                </a:lnSpc>
              </a:pPr>
              <a:r>
                <a:rPr lang="zh-CN" altLang="en-US" sz="1600" b="1" dirty="0" smtClean="0">
                  <a:solidFill>
                    <a:srgbClr val="655771"/>
                  </a:solidFill>
                </a:rPr>
                <a:t>阶段四：全校范围的通识教育选修课程</a:t>
              </a:r>
              <a:endParaRPr lang="en-US" altLang="zh-CN" sz="1600" b="1" dirty="0" smtClean="0">
                <a:solidFill>
                  <a:srgbClr val="65577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advTm="2161">
        <p14:flip dir="r"/>
      </p:transition>
    </mc:Choice>
    <mc:Fallback>
      <p:transition spd="slow" advTm="21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DC6C"/>
        </a:solidFill>
        <a:effectLst/>
      </p:bgPr>
    </p:bg>
    <p:spTree>
      <p:nvGrpSpPr>
        <p:cNvPr id="1" name=""/>
        <p:cNvGrpSpPr/>
        <p:nvPr/>
      </p:nvGrpSpPr>
      <p:grpSpPr>
        <a:xfrm>
          <a:off x="0" y="0"/>
          <a:ext cx="0" cy="0"/>
          <a:chOff x="0" y="0"/>
          <a:chExt cx="0" cy="0"/>
        </a:xfrm>
      </p:grpSpPr>
      <p:grpSp>
        <p:nvGrpSpPr>
          <p:cNvPr id="7" name="组合 6"/>
          <p:cNvGrpSpPr/>
          <p:nvPr/>
        </p:nvGrpSpPr>
        <p:grpSpPr>
          <a:xfrm>
            <a:off x="0" y="98093"/>
            <a:ext cx="12192000" cy="1515480"/>
            <a:chOff x="0" y="98093"/>
            <a:chExt cx="12192000" cy="1515480"/>
          </a:xfrm>
        </p:grpSpPr>
        <p:sp>
          <p:nvSpPr>
            <p:cNvPr id="2" name="矩形 1"/>
            <p:cNvSpPr/>
            <p:nvPr/>
          </p:nvSpPr>
          <p:spPr>
            <a:xfrm>
              <a:off x="0" y="825921"/>
              <a:ext cx="12192000" cy="787652"/>
            </a:xfrm>
            <a:prstGeom prst="rect">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76724" y="988914"/>
              <a:ext cx="5444119" cy="461665"/>
            </a:xfrm>
            <a:prstGeom prst="rect">
              <a:avLst/>
            </a:prstGeom>
            <a:noFill/>
          </p:spPr>
          <p:txBody>
            <a:bodyPr wrap="none" rtlCol="0">
              <a:spAutoFit/>
            </a:bodyPr>
            <a:lstStyle/>
            <a:p>
              <a:r>
                <a:rPr lang="zh-CN" altLang="en-US" sz="2400" b="1" dirty="0" smtClean="0">
                  <a:solidFill>
                    <a:schemeClr val="bg1"/>
                  </a:solidFill>
                </a:rPr>
                <a:t>阶段一：国际学院雅思、大英分开授课</a:t>
              </a:r>
              <a:endParaRPr lang="en-US" altLang="zh-CN" sz="2400" b="1" dirty="0" smtClean="0">
                <a:solidFill>
                  <a:schemeClr val="bg1"/>
                </a:solidFill>
              </a:endParaRPr>
            </a:p>
          </p:txBody>
        </p:sp>
        <p:sp>
          <p:nvSpPr>
            <p:cNvPr id="4" name="文本框 3"/>
            <p:cNvSpPr txBox="1"/>
            <p:nvPr/>
          </p:nvSpPr>
          <p:spPr>
            <a:xfrm>
              <a:off x="5685576" y="98093"/>
              <a:ext cx="755335" cy="646331"/>
            </a:xfrm>
            <a:prstGeom prst="rect">
              <a:avLst/>
            </a:prstGeom>
            <a:noFill/>
          </p:spPr>
          <p:txBody>
            <a:bodyPr wrap="none" rtlCol="0">
              <a:spAutoFit/>
            </a:bodyPr>
            <a:lstStyle/>
            <a:p>
              <a:r>
                <a:rPr lang="en-US" altLang="zh-CN" sz="3600" b="1" dirty="0">
                  <a:solidFill>
                    <a:srgbClr val="655771"/>
                  </a:solidFill>
                  <a:latin typeface="微软雅黑" panose="020B0503020204020204" pitchFamily="34" charset="-122"/>
                  <a:ea typeface="微软雅黑" panose="020B0503020204020204" pitchFamily="34" charset="-122"/>
                </a:rPr>
                <a:t>03</a:t>
              </a:r>
              <a:endParaRPr lang="zh-CN" altLang="en-US" sz="3600" b="1" dirty="0">
                <a:solidFill>
                  <a:srgbClr val="65577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482282" y="421258"/>
              <a:ext cx="380245" cy="0"/>
            </a:xfrm>
            <a:prstGeom prst="line">
              <a:avLst/>
            </a:prstGeom>
            <a:ln w="57150" cap="rnd">
              <a:solidFill>
                <a:srgbClr val="65577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187637" y="421258"/>
              <a:ext cx="380245" cy="0"/>
            </a:xfrm>
            <a:prstGeom prst="line">
              <a:avLst/>
            </a:prstGeom>
            <a:ln w="57150" cap="rnd">
              <a:solidFill>
                <a:srgbClr val="655771"/>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3" cstate="print"/>
          <a:stretch>
            <a:fillRect/>
          </a:stretch>
        </p:blipFill>
        <p:spPr>
          <a:xfrm>
            <a:off x="3459026" y="2257040"/>
            <a:ext cx="5273948" cy="3950181"/>
          </a:xfrm>
          <a:prstGeom prst="rect">
            <a:avLst/>
          </a:prstGeom>
        </p:spPr>
      </p:pic>
      <p:grpSp>
        <p:nvGrpSpPr>
          <p:cNvPr id="15" name="组合 14"/>
          <p:cNvGrpSpPr/>
          <p:nvPr/>
        </p:nvGrpSpPr>
        <p:grpSpPr>
          <a:xfrm>
            <a:off x="722810" y="2091325"/>
            <a:ext cx="2736216" cy="4031001"/>
            <a:chOff x="722810" y="2091325"/>
            <a:chExt cx="2736216" cy="4031001"/>
          </a:xfrm>
        </p:grpSpPr>
        <p:sp>
          <p:nvSpPr>
            <p:cNvPr id="10" name="矩形 9"/>
            <p:cNvSpPr/>
            <p:nvPr/>
          </p:nvSpPr>
          <p:spPr>
            <a:xfrm>
              <a:off x="722810" y="3314121"/>
              <a:ext cx="2736216" cy="2808205"/>
            </a:xfrm>
            <a:prstGeom prst="rect">
              <a:avLst/>
            </a:prstGeom>
          </p:spPr>
          <p:txBody>
            <a:bodyPr wrap="square">
              <a:spAutoFit/>
            </a:bodyPr>
            <a:lstStyle/>
            <a:p>
              <a:pPr>
                <a:lnSpc>
                  <a:spcPct val="150000"/>
                </a:lnSpc>
              </a:pPr>
              <a:r>
                <a:rPr lang="zh-CN" altLang="en-US" sz="1500" dirty="0" smtClean="0">
                  <a:solidFill>
                    <a:srgbClr val="655771"/>
                  </a:solidFill>
                </a:rPr>
                <a:t>传统大英模式</a:t>
              </a:r>
              <a:endParaRPr lang="en-US" altLang="zh-CN" sz="1500" dirty="0" smtClean="0">
                <a:solidFill>
                  <a:srgbClr val="655771"/>
                </a:solidFill>
              </a:endParaRPr>
            </a:p>
            <a:p>
              <a:pPr>
                <a:lnSpc>
                  <a:spcPct val="150000"/>
                </a:lnSpc>
              </a:pPr>
              <a:r>
                <a:rPr lang="en-US" altLang="zh-CN" sz="1500" dirty="0" smtClean="0">
                  <a:solidFill>
                    <a:srgbClr val="655771"/>
                  </a:solidFill>
                </a:rPr>
                <a:t>Conventional way of teaching college English</a:t>
              </a:r>
            </a:p>
            <a:p>
              <a:pPr>
                <a:lnSpc>
                  <a:spcPct val="150000"/>
                </a:lnSpc>
              </a:pPr>
              <a:r>
                <a:rPr lang="zh-CN" altLang="en-US" sz="1500" dirty="0" smtClean="0">
                  <a:solidFill>
                    <a:srgbClr val="655771"/>
                  </a:solidFill>
                </a:rPr>
                <a:t>以四六级为导向</a:t>
              </a:r>
              <a:r>
                <a:rPr lang="en-US" altLang="zh-CN" sz="1500" dirty="0" smtClean="0">
                  <a:solidFill>
                    <a:srgbClr val="655771"/>
                  </a:solidFill>
                </a:rPr>
                <a:t> </a:t>
              </a:r>
            </a:p>
            <a:p>
              <a:pPr>
                <a:lnSpc>
                  <a:spcPct val="150000"/>
                </a:lnSpc>
              </a:pPr>
              <a:r>
                <a:rPr lang="en-US" altLang="zh-CN" sz="1500" dirty="0" smtClean="0">
                  <a:solidFill>
                    <a:srgbClr val="655771"/>
                  </a:solidFill>
                </a:rPr>
                <a:t> CET-oriented instruction</a:t>
              </a:r>
            </a:p>
            <a:p>
              <a:pPr>
                <a:lnSpc>
                  <a:spcPct val="150000"/>
                </a:lnSpc>
              </a:pPr>
              <a:r>
                <a:rPr lang="zh-CN" altLang="en-US" sz="1500" dirty="0" smtClean="0">
                  <a:solidFill>
                    <a:srgbClr val="655771"/>
                  </a:solidFill>
                </a:rPr>
                <a:t>偏重英语精读教学</a:t>
              </a:r>
              <a:endParaRPr lang="en-US" altLang="zh-CN" sz="1500" dirty="0" smtClean="0">
                <a:solidFill>
                  <a:srgbClr val="655771"/>
                </a:solidFill>
              </a:endParaRPr>
            </a:p>
            <a:p>
              <a:pPr>
                <a:lnSpc>
                  <a:spcPct val="150000"/>
                </a:lnSpc>
              </a:pPr>
              <a:r>
                <a:rPr lang="en-US" altLang="zh-CN" sz="1500" dirty="0" smtClean="0">
                  <a:solidFill>
                    <a:srgbClr val="655771"/>
                  </a:solidFill>
                </a:rPr>
                <a:t>Much emphasis on Intensive Reading instruction</a:t>
              </a:r>
              <a:endParaRPr lang="en-US" altLang="zh-CN" sz="1500" dirty="0">
                <a:solidFill>
                  <a:srgbClr val="655771"/>
                </a:solidFill>
              </a:endParaRPr>
            </a:p>
          </p:txBody>
        </p:sp>
        <p:pic>
          <p:nvPicPr>
            <p:cNvPr id="11" name="图片 10"/>
            <p:cNvPicPr>
              <a:picLocks noChangeAspect="1"/>
            </p:cNvPicPr>
            <p:nvPr/>
          </p:nvPicPr>
          <p:blipFill>
            <a:blip r:embed="rId4" cstate="print"/>
            <a:stretch>
              <a:fillRect/>
            </a:stretch>
          </p:blipFill>
          <p:spPr>
            <a:xfrm>
              <a:off x="2391975" y="2091325"/>
              <a:ext cx="921718" cy="1158657"/>
            </a:xfrm>
            <a:prstGeom prst="rect">
              <a:avLst/>
            </a:prstGeom>
          </p:spPr>
        </p:pic>
        <p:sp>
          <p:nvSpPr>
            <p:cNvPr id="13" name="矩形 12"/>
            <p:cNvSpPr/>
            <p:nvPr/>
          </p:nvSpPr>
          <p:spPr>
            <a:xfrm>
              <a:off x="792948" y="2914011"/>
              <a:ext cx="1114408" cy="369332"/>
            </a:xfrm>
            <a:prstGeom prst="rect">
              <a:avLst/>
            </a:prstGeom>
          </p:spPr>
          <p:txBody>
            <a:bodyPr wrap="none">
              <a:spAutoFit/>
            </a:bodyPr>
            <a:lstStyle/>
            <a:p>
              <a:r>
                <a:rPr lang="zh-CN" altLang="en-US" b="1" dirty="0" smtClean="0"/>
                <a:t>大英课程</a:t>
              </a:r>
              <a:endParaRPr lang="zh-CN" altLang="en-US" b="1" dirty="0"/>
            </a:p>
          </p:txBody>
        </p:sp>
      </p:grpSp>
      <p:grpSp>
        <p:nvGrpSpPr>
          <p:cNvPr id="16" name="组合 15"/>
          <p:cNvGrpSpPr/>
          <p:nvPr/>
        </p:nvGrpSpPr>
        <p:grpSpPr>
          <a:xfrm>
            <a:off x="8878307" y="2091325"/>
            <a:ext cx="2738927" cy="4492128"/>
            <a:chOff x="8878307" y="2091325"/>
            <a:chExt cx="2738927" cy="4492128"/>
          </a:xfrm>
        </p:grpSpPr>
        <p:sp>
          <p:nvSpPr>
            <p:cNvPr id="9" name="矩形 8"/>
            <p:cNvSpPr/>
            <p:nvPr/>
          </p:nvSpPr>
          <p:spPr>
            <a:xfrm>
              <a:off x="8878307" y="3429000"/>
              <a:ext cx="2738927" cy="3154453"/>
            </a:xfrm>
            <a:prstGeom prst="rect">
              <a:avLst/>
            </a:prstGeom>
          </p:spPr>
          <p:txBody>
            <a:bodyPr wrap="square">
              <a:spAutoFit/>
            </a:bodyPr>
            <a:lstStyle/>
            <a:p>
              <a:pPr>
                <a:lnSpc>
                  <a:spcPct val="150000"/>
                </a:lnSpc>
              </a:pPr>
              <a:r>
                <a:rPr lang="zh-CN" altLang="en-US" sz="1500" dirty="0" smtClean="0">
                  <a:solidFill>
                    <a:srgbClr val="655771"/>
                  </a:solidFill>
                </a:rPr>
                <a:t>外包给雅思培训机构</a:t>
              </a:r>
              <a:endParaRPr lang="en-US" altLang="zh-CN" sz="1500" dirty="0" smtClean="0">
                <a:solidFill>
                  <a:srgbClr val="655771"/>
                </a:solidFill>
              </a:endParaRPr>
            </a:p>
            <a:p>
              <a:pPr>
                <a:lnSpc>
                  <a:spcPct val="150000"/>
                </a:lnSpc>
              </a:pPr>
              <a:r>
                <a:rPr lang="en-US" altLang="zh-CN" sz="1500" dirty="0" smtClean="0">
                  <a:solidFill>
                    <a:srgbClr val="655771"/>
                  </a:solidFill>
                </a:rPr>
                <a:t>Outsourced by commercial IELTS training school</a:t>
              </a:r>
            </a:p>
            <a:p>
              <a:pPr>
                <a:lnSpc>
                  <a:spcPct val="150000"/>
                </a:lnSpc>
              </a:pPr>
              <a:r>
                <a:rPr lang="zh-CN" altLang="en-US" sz="1500" dirty="0" smtClean="0">
                  <a:solidFill>
                    <a:srgbClr val="655771"/>
                  </a:solidFill>
                </a:rPr>
                <a:t>建立</a:t>
              </a:r>
              <a:r>
                <a:rPr lang="en-US" altLang="zh-CN" sz="1500" dirty="0" smtClean="0">
                  <a:solidFill>
                    <a:srgbClr val="655771"/>
                  </a:solidFill>
                </a:rPr>
                <a:t>4</a:t>
              </a:r>
              <a:r>
                <a:rPr lang="zh-CN" altLang="en-US" sz="1500" dirty="0" smtClean="0">
                  <a:solidFill>
                    <a:srgbClr val="655771"/>
                  </a:solidFill>
                </a:rPr>
                <a:t>人雅思教学团队</a:t>
              </a:r>
              <a:endParaRPr lang="en-US" altLang="zh-CN" sz="1500" dirty="0" smtClean="0">
                <a:solidFill>
                  <a:srgbClr val="655771"/>
                </a:solidFill>
              </a:endParaRPr>
            </a:p>
            <a:p>
              <a:pPr>
                <a:lnSpc>
                  <a:spcPct val="150000"/>
                </a:lnSpc>
              </a:pPr>
              <a:r>
                <a:rPr lang="en-US" altLang="zh-CN" sz="1500" dirty="0" smtClean="0">
                  <a:solidFill>
                    <a:srgbClr val="655771"/>
                  </a:solidFill>
                </a:rPr>
                <a:t>Establish an IELTS teaching team involving 4 people</a:t>
              </a:r>
            </a:p>
            <a:p>
              <a:pPr>
                <a:lnSpc>
                  <a:spcPct val="150000"/>
                </a:lnSpc>
              </a:pPr>
              <a:r>
                <a:rPr lang="zh-CN" altLang="en-US" sz="1500" dirty="0" smtClean="0">
                  <a:solidFill>
                    <a:srgbClr val="655771"/>
                  </a:solidFill>
                </a:rPr>
                <a:t>周末雅思培训</a:t>
              </a:r>
              <a:endParaRPr lang="en-US" altLang="zh-CN" sz="1500" dirty="0" smtClean="0">
                <a:solidFill>
                  <a:srgbClr val="655771"/>
                </a:solidFill>
              </a:endParaRPr>
            </a:p>
            <a:p>
              <a:pPr>
                <a:lnSpc>
                  <a:spcPct val="150000"/>
                </a:lnSpc>
              </a:pPr>
              <a:r>
                <a:rPr lang="en-US" altLang="zh-CN" sz="1500" dirty="0" smtClean="0">
                  <a:solidFill>
                    <a:srgbClr val="655771"/>
                  </a:solidFill>
                </a:rPr>
                <a:t>IELTS training on weekends</a:t>
              </a:r>
              <a:endParaRPr lang="en-US" altLang="zh-CN" sz="1500" dirty="0">
                <a:solidFill>
                  <a:srgbClr val="655771"/>
                </a:solidFill>
              </a:endParaRPr>
            </a:p>
          </p:txBody>
        </p:sp>
        <p:pic>
          <p:nvPicPr>
            <p:cNvPr id="12" name="图片 11"/>
            <p:cNvPicPr>
              <a:picLocks noChangeAspect="1"/>
            </p:cNvPicPr>
            <p:nvPr/>
          </p:nvPicPr>
          <p:blipFill>
            <a:blip r:embed="rId5" cstate="print"/>
            <a:stretch>
              <a:fillRect/>
            </a:stretch>
          </p:blipFill>
          <p:spPr>
            <a:xfrm>
              <a:off x="8955918" y="2091325"/>
              <a:ext cx="920259" cy="1158657"/>
            </a:xfrm>
            <a:prstGeom prst="rect">
              <a:avLst/>
            </a:prstGeom>
          </p:spPr>
        </p:pic>
        <p:sp>
          <p:nvSpPr>
            <p:cNvPr id="14" name="矩形 13"/>
            <p:cNvSpPr/>
            <p:nvPr/>
          </p:nvSpPr>
          <p:spPr>
            <a:xfrm>
              <a:off x="9875988" y="2931428"/>
              <a:ext cx="1114408" cy="369332"/>
            </a:xfrm>
            <a:prstGeom prst="rect">
              <a:avLst/>
            </a:prstGeom>
          </p:spPr>
          <p:txBody>
            <a:bodyPr wrap="none">
              <a:spAutoFit/>
            </a:bodyPr>
            <a:lstStyle/>
            <a:p>
              <a:r>
                <a:rPr lang="zh-CN" altLang="en-US" b="1" dirty="0" smtClean="0"/>
                <a:t>雅思教学</a:t>
              </a:r>
              <a:endParaRPr lang="zh-CN" altLang="en-US" b="1" dirty="0"/>
            </a:p>
          </p:txBody>
        </p:sp>
      </p:grpSp>
    </p:spTree>
  </p:cSld>
  <p:clrMapOvr>
    <a:masterClrMapping/>
  </p:clrMapOvr>
  <p:transition spd="slow" advTm="385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DC6C"/>
        </a:solidFill>
        <a:effectLst/>
      </p:bgPr>
    </p:bg>
    <p:spTree>
      <p:nvGrpSpPr>
        <p:cNvPr id="1" name=""/>
        <p:cNvGrpSpPr/>
        <p:nvPr/>
      </p:nvGrpSpPr>
      <p:grpSpPr>
        <a:xfrm>
          <a:off x="0" y="0"/>
          <a:ext cx="0" cy="0"/>
          <a:chOff x="0" y="0"/>
          <a:chExt cx="0" cy="0"/>
        </a:xfrm>
      </p:grpSpPr>
      <p:sp>
        <p:nvSpPr>
          <p:cNvPr id="27" name="矩形 26"/>
          <p:cNvSpPr/>
          <p:nvPr/>
        </p:nvSpPr>
        <p:spPr>
          <a:xfrm>
            <a:off x="698245" y="1784901"/>
            <a:ext cx="1770632" cy="165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lumMod val="50000"/>
                  </a:schemeClr>
                </a:solidFill>
              </a:rPr>
              <a:t>雅思教研室</a:t>
            </a:r>
            <a:endParaRPr lang="en-US" altLang="zh-CN" sz="2000" b="1" dirty="0" smtClean="0">
              <a:solidFill>
                <a:schemeClr val="bg1">
                  <a:lumMod val="50000"/>
                </a:schemeClr>
              </a:solidFill>
            </a:endParaRPr>
          </a:p>
          <a:p>
            <a:pPr algn="ctr"/>
            <a:endParaRPr lang="en-US" altLang="zh-CN" b="1" dirty="0" smtClean="0">
              <a:solidFill>
                <a:schemeClr val="bg1">
                  <a:lumMod val="50000"/>
                </a:schemeClr>
              </a:solidFill>
            </a:endParaRPr>
          </a:p>
          <a:p>
            <a:pPr algn="ctr"/>
            <a:endParaRPr lang="zh-CN" altLang="en-US" sz="900" b="1" dirty="0">
              <a:solidFill>
                <a:schemeClr val="bg1">
                  <a:lumMod val="50000"/>
                </a:schemeClr>
              </a:solidFill>
            </a:endParaRPr>
          </a:p>
        </p:txBody>
      </p:sp>
      <p:sp>
        <p:nvSpPr>
          <p:cNvPr id="26" name="矩形 25"/>
          <p:cNvSpPr/>
          <p:nvPr/>
        </p:nvSpPr>
        <p:spPr>
          <a:xfrm>
            <a:off x="7785099" y="3442403"/>
            <a:ext cx="2198349" cy="165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smtClean="0">
              <a:solidFill>
                <a:schemeClr val="bg1">
                  <a:lumMod val="50000"/>
                </a:schemeClr>
              </a:solidFill>
            </a:endParaRPr>
          </a:p>
          <a:p>
            <a:pPr algn="ctr"/>
            <a:r>
              <a:rPr lang="zh-CN" altLang="en-US" sz="1900" b="1" dirty="0" smtClean="0">
                <a:solidFill>
                  <a:schemeClr val="bg1">
                    <a:lumMod val="50000"/>
                  </a:schemeClr>
                </a:solidFill>
              </a:rPr>
              <a:t>中外教</a:t>
            </a:r>
            <a:endParaRPr lang="en-US" altLang="zh-CN" sz="1900" b="1" dirty="0" smtClean="0">
              <a:solidFill>
                <a:schemeClr val="bg1">
                  <a:lumMod val="50000"/>
                </a:schemeClr>
              </a:solidFill>
            </a:endParaRPr>
          </a:p>
          <a:p>
            <a:pPr algn="ctr"/>
            <a:r>
              <a:rPr lang="zh-CN" altLang="en-US" sz="1900" b="1" dirty="0" smtClean="0">
                <a:solidFill>
                  <a:schemeClr val="bg1">
                    <a:lumMod val="50000"/>
                  </a:schemeClr>
                </a:solidFill>
              </a:rPr>
              <a:t>联合授课</a:t>
            </a:r>
            <a:endParaRPr lang="en-US" altLang="zh-CN" sz="1900" b="1" dirty="0" smtClean="0">
              <a:solidFill>
                <a:schemeClr val="bg1">
                  <a:lumMod val="50000"/>
                </a:schemeClr>
              </a:solidFill>
            </a:endParaRPr>
          </a:p>
          <a:p>
            <a:pPr algn="ctr"/>
            <a:endParaRPr lang="en-US" altLang="zh-CN" sz="1600" b="1" dirty="0" smtClean="0">
              <a:solidFill>
                <a:schemeClr val="bg1">
                  <a:lumMod val="50000"/>
                </a:schemeClr>
              </a:solidFill>
            </a:endParaRPr>
          </a:p>
          <a:p>
            <a:pPr algn="ctr"/>
            <a:endParaRPr lang="zh-CN" altLang="en-US" sz="2000" b="1" dirty="0">
              <a:solidFill>
                <a:schemeClr val="bg1">
                  <a:lumMod val="50000"/>
                </a:schemeClr>
              </a:solidFill>
            </a:endParaRPr>
          </a:p>
        </p:txBody>
      </p:sp>
      <p:grpSp>
        <p:nvGrpSpPr>
          <p:cNvPr id="3" name="Group 4"/>
          <p:cNvGrpSpPr>
            <a:grpSpLocks noChangeAspect="1"/>
          </p:cNvGrpSpPr>
          <p:nvPr/>
        </p:nvGrpSpPr>
        <p:grpSpPr bwMode="auto">
          <a:xfrm>
            <a:off x="4432300" y="1768475"/>
            <a:ext cx="3527425" cy="3321050"/>
            <a:chOff x="2792" y="1114"/>
            <a:chExt cx="2222" cy="2092"/>
          </a:xfrm>
        </p:grpSpPr>
        <p:sp>
          <p:nvSpPr>
            <p:cNvPr id="4" name="AutoShape 3"/>
            <p:cNvSpPr>
              <a:spLocks noChangeAspect="1" noChangeArrowheads="1" noTextEdit="1"/>
            </p:cNvSpPr>
            <p:nvPr/>
          </p:nvSpPr>
          <p:spPr bwMode="auto">
            <a:xfrm>
              <a:off x="2792" y="1114"/>
              <a:ext cx="2096" cy="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Rectangle 5"/>
            <p:cNvSpPr>
              <a:spLocks noChangeArrowheads="1"/>
            </p:cNvSpPr>
            <p:nvPr/>
          </p:nvSpPr>
          <p:spPr bwMode="auto">
            <a:xfrm>
              <a:off x="2792" y="2159"/>
              <a:ext cx="1047" cy="104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en-US" altLang="zh-CN" sz="2000" b="1" dirty="0" smtClean="0">
                <a:solidFill>
                  <a:schemeClr val="bg1">
                    <a:lumMod val="50000"/>
                  </a:schemeClr>
                </a:solidFill>
              </a:endParaRPr>
            </a:p>
            <a:p>
              <a:endParaRPr lang="en-US" altLang="zh-CN" sz="2000" b="1" dirty="0" smtClean="0">
                <a:solidFill>
                  <a:schemeClr val="bg1">
                    <a:lumMod val="50000"/>
                  </a:schemeClr>
                </a:solidFill>
              </a:endParaRPr>
            </a:p>
            <a:p>
              <a:r>
                <a:rPr lang="zh-CN" altLang="en-US" sz="2000" b="1" dirty="0" smtClean="0">
                  <a:solidFill>
                    <a:schemeClr val="bg1">
                      <a:lumMod val="50000"/>
                    </a:schemeClr>
                  </a:solidFill>
                </a:rPr>
                <a:t>官方合作</a:t>
              </a:r>
              <a:endParaRPr lang="zh-CN" altLang="en-US" sz="2000" b="1" dirty="0">
                <a:solidFill>
                  <a:schemeClr val="bg1">
                    <a:lumMod val="50000"/>
                  </a:schemeClr>
                </a:solidFill>
              </a:endParaRPr>
            </a:p>
          </p:txBody>
        </p:sp>
        <p:sp>
          <p:nvSpPr>
            <p:cNvPr id="6" name="Rectangle 6"/>
            <p:cNvSpPr>
              <a:spLocks noChangeArrowheads="1"/>
            </p:cNvSpPr>
            <p:nvPr/>
          </p:nvSpPr>
          <p:spPr bwMode="auto">
            <a:xfrm>
              <a:off x="3839" y="1114"/>
              <a:ext cx="1175" cy="104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en-US" altLang="zh-CN" sz="500" b="1" dirty="0" smtClean="0">
                <a:solidFill>
                  <a:schemeClr val="bg1">
                    <a:lumMod val="50000"/>
                  </a:schemeClr>
                </a:solidFill>
              </a:endParaRPr>
            </a:p>
            <a:p>
              <a:r>
                <a:rPr lang="zh-CN" altLang="en-US" sz="2000" b="1" dirty="0" smtClean="0">
                  <a:solidFill>
                    <a:schemeClr val="bg1">
                      <a:lumMod val="50000"/>
                    </a:schemeClr>
                  </a:solidFill>
                </a:rPr>
                <a:t>听读教师转型</a:t>
              </a:r>
              <a:endParaRPr lang="en-US" altLang="zh-CN" sz="2000" b="1" dirty="0" smtClean="0">
                <a:solidFill>
                  <a:schemeClr val="bg1">
                    <a:lumMod val="50000"/>
                  </a:schemeClr>
                </a:solidFill>
              </a:endParaRPr>
            </a:p>
            <a:p>
              <a:endParaRPr lang="en-US" altLang="zh-CN" b="1" dirty="0" smtClean="0">
                <a:solidFill>
                  <a:schemeClr val="bg1">
                    <a:lumMod val="50000"/>
                  </a:schemeClr>
                </a:solidFill>
              </a:endParaRPr>
            </a:p>
            <a:p>
              <a:endParaRPr lang="zh-CN" altLang="en-US" sz="700" b="1" dirty="0">
                <a:solidFill>
                  <a:schemeClr val="bg1">
                    <a:lumMod val="50000"/>
                  </a:schemeClr>
                </a:solidFill>
              </a:endParaRPr>
            </a:p>
          </p:txBody>
        </p:sp>
        <p:sp>
          <p:nvSpPr>
            <p:cNvPr id="7" name="Rectangle 7"/>
            <p:cNvSpPr>
              <a:spLocks noChangeArrowheads="1"/>
            </p:cNvSpPr>
            <p:nvPr/>
          </p:nvSpPr>
          <p:spPr bwMode="auto">
            <a:xfrm>
              <a:off x="3461" y="2850"/>
              <a:ext cx="756" cy="126"/>
            </a:xfrm>
            <a:prstGeom prst="rect">
              <a:avLst/>
            </a:pr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3540" y="2161"/>
              <a:ext cx="95" cy="689"/>
            </a:xfrm>
            <a:custGeom>
              <a:avLst/>
              <a:gdLst>
                <a:gd name="T0" fmla="*/ 58 w 58"/>
                <a:gd name="T1" fmla="*/ 0 h 422"/>
                <a:gd name="T2" fmla="*/ 0 w 58"/>
                <a:gd name="T3" fmla="*/ 422 h 422"/>
              </a:gdLst>
              <a:ahLst/>
              <a:cxnLst>
                <a:cxn ang="0">
                  <a:pos x="T0" y="T1"/>
                </a:cxn>
                <a:cxn ang="0">
                  <a:pos x="T2" y="T3"/>
                </a:cxn>
              </a:cxnLst>
              <a:rect l="0" t="0" r="r" b="b"/>
              <a:pathLst>
                <a:path w="58" h="422">
                  <a:moveTo>
                    <a:pt x="58" y="0"/>
                  </a:moveTo>
                  <a:cubicBezTo>
                    <a:pt x="58" y="134"/>
                    <a:pt x="46" y="307"/>
                    <a:pt x="0" y="422"/>
                  </a:cubicBez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4044" y="2166"/>
              <a:ext cx="93" cy="684"/>
            </a:xfrm>
            <a:custGeom>
              <a:avLst/>
              <a:gdLst>
                <a:gd name="T0" fmla="*/ 0 w 57"/>
                <a:gd name="T1" fmla="*/ 0 h 419"/>
                <a:gd name="T2" fmla="*/ 57 w 57"/>
                <a:gd name="T3" fmla="*/ 419 h 419"/>
              </a:gdLst>
              <a:ahLst/>
              <a:cxnLst>
                <a:cxn ang="0">
                  <a:pos x="T0" y="T1"/>
                </a:cxn>
                <a:cxn ang="0">
                  <a:pos x="T2" y="T3"/>
                </a:cxn>
              </a:cxnLst>
              <a:rect l="0" t="0" r="r" b="b"/>
              <a:pathLst>
                <a:path w="57" h="419">
                  <a:moveTo>
                    <a:pt x="0" y="0"/>
                  </a:moveTo>
                  <a:cubicBezTo>
                    <a:pt x="0" y="134"/>
                    <a:pt x="12" y="304"/>
                    <a:pt x="57" y="419"/>
                  </a:cubicBez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Rectangle 10"/>
            <p:cNvSpPr>
              <a:spLocks noChangeArrowheads="1"/>
            </p:cNvSpPr>
            <p:nvPr/>
          </p:nvSpPr>
          <p:spPr bwMode="auto">
            <a:xfrm>
              <a:off x="3556" y="2097"/>
              <a:ext cx="566" cy="64"/>
            </a:xfrm>
            <a:prstGeom prst="rect">
              <a:avLst/>
            </a:pr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3579" y="1784"/>
              <a:ext cx="519" cy="313"/>
            </a:xfrm>
            <a:custGeom>
              <a:avLst/>
              <a:gdLst>
                <a:gd name="T0" fmla="*/ 465 w 519"/>
                <a:gd name="T1" fmla="*/ 313 h 313"/>
                <a:gd name="T2" fmla="*/ 519 w 519"/>
                <a:gd name="T3" fmla="*/ 0 h 313"/>
                <a:gd name="T4" fmla="*/ 414 w 519"/>
                <a:gd name="T5" fmla="*/ 0 h 313"/>
                <a:gd name="T6" fmla="*/ 414 w 519"/>
                <a:gd name="T7" fmla="*/ 106 h 313"/>
                <a:gd name="T8" fmla="*/ 311 w 519"/>
                <a:gd name="T9" fmla="*/ 106 h 313"/>
                <a:gd name="T10" fmla="*/ 311 w 519"/>
                <a:gd name="T11" fmla="*/ 0 h 313"/>
                <a:gd name="T12" fmla="*/ 210 w 519"/>
                <a:gd name="T13" fmla="*/ 0 h 313"/>
                <a:gd name="T14" fmla="*/ 210 w 519"/>
                <a:gd name="T15" fmla="*/ 106 h 313"/>
                <a:gd name="T16" fmla="*/ 106 w 519"/>
                <a:gd name="T17" fmla="*/ 106 h 313"/>
                <a:gd name="T18" fmla="*/ 106 w 519"/>
                <a:gd name="T19" fmla="*/ 0 h 313"/>
                <a:gd name="T20" fmla="*/ 0 w 519"/>
                <a:gd name="T21" fmla="*/ 0 h 313"/>
                <a:gd name="T22" fmla="*/ 56 w 519"/>
                <a:gd name="T23"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313">
                  <a:moveTo>
                    <a:pt x="465" y="313"/>
                  </a:moveTo>
                  <a:lnTo>
                    <a:pt x="519" y="0"/>
                  </a:lnTo>
                  <a:lnTo>
                    <a:pt x="414" y="0"/>
                  </a:lnTo>
                  <a:lnTo>
                    <a:pt x="414" y="106"/>
                  </a:lnTo>
                  <a:lnTo>
                    <a:pt x="311" y="106"/>
                  </a:lnTo>
                  <a:lnTo>
                    <a:pt x="311" y="0"/>
                  </a:lnTo>
                  <a:lnTo>
                    <a:pt x="210" y="0"/>
                  </a:lnTo>
                  <a:lnTo>
                    <a:pt x="210" y="106"/>
                  </a:lnTo>
                  <a:lnTo>
                    <a:pt x="106" y="106"/>
                  </a:lnTo>
                  <a:lnTo>
                    <a:pt x="106" y="0"/>
                  </a:lnTo>
                  <a:lnTo>
                    <a:pt x="0" y="0"/>
                  </a:lnTo>
                  <a:lnTo>
                    <a:pt x="56" y="305"/>
                  </a:ln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3211" y="1408"/>
              <a:ext cx="1257" cy="1155"/>
            </a:xfrm>
            <a:custGeom>
              <a:avLst/>
              <a:gdLst>
                <a:gd name="T0" fmla="*/ 592 w 768"/>
                <a:gd name="T1" fmla="*/ 707 h 707"/>
                <a:gd name="T2" fmla="*/ 768 w 768"/>
                <a:gd name="T3" fmla="*/ 384 h 707"/>
                <a:gd name="T4" fmla="*/ 384 w 768"/>
                <a:gd name="T5" fmla="*/ 0 h 707"/>
                <a:gd name="T6" fmla="*/ 0 w 768"/>
                <a:gd name="T7" fmla="*/ 384 h 707"/>
                <a:gd name="T8" fmla="*/ 175 w 768"/>
                <a:gd name="T9" fmla="*/ 707 h 707"/>
              </a:gdLst>
              <a:ahLst/>
              <a:cxnLst>
                <a:cxn ang="0">
                  <a:pos x="T0" y="T1"/>
                </a:cxn>
                <a:cxn ang="0">
                  <a:pos x="T2" y="T3"/>
                </a:cxn>
                <a:cxn ang="0">
                  <a:pos x="T4" y="T5"/>
                </a:cxn>
                <a:cxn ang="0">
                  <a:pos x="T6" y="T7"/>
                </a:cxn>
                <a:cxn ang="0">
                  <a:pos x="T8" y="T9"/>
                </a:cxn>
              </a:cxnLst>
              <a:rect l="0" t="0" r="r" b="b"/>
              <a:pathLst>
                <a:path w="768" h="707">
                  <a:moveTo>
                    <a:pt x="592" y="707"/>
                  </a:moveTo>
                  <a:cubicBezTo>
                    <a:pt x="698" y="638"/>
                    <a:pt x="768" y="519"/>
                    <a:pt x="768" y="384"/>
                  </a:cubicBezTo>
                  <a:cubicBezTo>
                    <a:pt x="768" y="172"/>
                    <a:pt x="596" y="0"/>
                    <a:pt x="384" y="0"/>
                  </a:cubicBezTo>
                  <a:cubicBezTo>
                    <a:pt x="172" y="0"/>
                    <a:pt x="0" y="172"/>
                    <a:pt x="0" y="384"/>
                  </a:cubicBezTo>
                  <a:cubicBezTo>
                    <a:pt x="0" y="519"/>
                    <a:pt x="70" y="638"/>
                    <a:pt x="175" y="707"/>
                  </a:cubicBezTo>
                </a:path>
              </a:pathLst>
            </a:custGeom>
            <a:noFill/>
            <a:ln w="52388"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3" name="矩形 12"/>
          <p:cNvSpPr/>
          <p:nvPr/>
        </p:nvSpPr>
        <p:spPr>
          <a:xfrm>
            <a:off x="356049" y="3980254"/>
            <a:ext cx="4100785" cy="1938992"/>
          </a:xfrm>
          <a:prstGeom prst="rect">
            <a:avLst/>
          </a:prstGeom>
        </p:spPr>
        <p:txBody>
          <a:bodyPr wrap="square">
            <a:spAutoFit/>
          </a:bodyPr>
          <a:lstStyle/>
          <a:p>
            <a:pPr>
              <a:lnSpc>
                <a:spcPct val="150000"/>
              </a:lnSpc>
            </a:pPr>
            <a:r>
              <a:rPr lang="zh-CN" altLang="en-US" sz="1600" dirty="0" smtClean="0">
                <a:solidFill>
                  <a:srgbClr val="655771"/>
                </a:solidFill>
              </a:rPr>
              <a:t>成立雅思教研室，</a:t>
            </a:r>
            <a:endParaRPr lang="en-US" altLang="zh-CN" sz="1600" dirty="0" smtClean="0">
              <a:solidFill>
                <a:srgbClr val="655771"/>
              </a:solidFill>
            </a:endParaRPr>
          </a:p>
          <a:p>
            <a:pPr>
              <a:lnSpc>
                <a:spcPct val="150000"/>
              </a:lnSpc>
            </a:pPr>
            <a:r>
              <a:rPr lang="zh-CN" altLang="en-US" sz="1600" dirty="0" smtClean="0">
                <a:solidFill>
                  <a:srgbClr val="655771"/>
                </a:solidFill>
              </a:rPr>
              <a:t>重新调整合作项目教学计划，</a:t>
            </a:r>
            <a:endParaRPr lang="en-US" altLang="zh-CN" sz="1600" dirty="0" smtClean="0">
              <a:solidFill>
                <a:srgbClr val="655771"/>
              </a:solidFill>
            </a:endParaRPr>
          </a:p>
          <a:p>
            <a:pPr>
              <a:lnSpc>
                <a:spcPct val="150000"/>
              </a:lnSpc>
            </a:pPr>
            <a:r>
              <a:rPr lang="zh-CN" altLang="en-US" sz="1600" dirty="0" smtClean="0">
                <a:solidFill>
                  <a:srgbClr val="655771"/>
                </a:solidFill>
              </a:rPr>
              <a:t>将雅思与大英的融合课堂替代</a:t>
            </a:r>
            <a:endParaRPr lang="en-US" altLang="zh-CN" sz="1600" dirty="0" smtClean="0">
              <a:solidFill>
                <a:srgbClr val="655771"/>
              </a:solidFill>
            </a:endParaRPr>
          </a:p>
          <a:p>
            <a:pPr>
              <a:lnSpc>
                <a:spcPct val="150000"/>
              </a:lnSpc>
            </a:pPr>
            <a:r>
              <a:rPr lang="zh-CN" altLang="en-US" sz="1600" dirty="0" smtClean="0">
                <a:solidFill>
                  <a:srgbClr val="655771"/>
                </a:solidFill>
              </a:rPr>
              <a:t>之前的雅思培训和大英教学，</a:t>
            </a:r>
            <a:endParaRPr lang="en-US" altLang="zh-CN" sz="1600" dirty="0" smtClean="0">
              <a:solidFill>
                <a:srgbClr val="655771"/>
              </a:solidFill>
            </a:endParaRPr>
          </a:p>
          <a:p>
            <a:pPr>
              <a:lnSpc>
                <a:spcPct val="150000"/>
              </a:lnSpc>
            </a:pPr>
            <a:r>
              <a:rPr lang="zh-CN" altLang="en-US" sz="1600" dirty="0" smtClean="0">
                <a:solidFill>
                  <a:srgbClr val="655771"/>
                </a:solidFill>
              </a:rPr>
              <a:t>并成为雅思官方高校合作伙伴。</a:t>
            </a:r>
            <a:endParaRPr lang="en-US" altLang="zh-CN" sz="1600" dirty="0" smtClean="0">
              <a:solidFill>
                <a:srgbClr val="655771"/>
              </a:solidFill>
            </a:endParaRPr>
          </a:p>
        </p:txBody>
      </p:sp>
      <p:sp>
        <p:nvSpPr>
          <p:cNvPr id="15" name="矩形 14"/>
          <p:cNvSpPr/>
          <p:nvPr/>
        </p:nvSpPr>
        <p:spPr>
          <a:xfrm>
            <a:off x="8091215" y="2107521"/>
            <a:ext cx="3271329" cy="1200329"/>
          </a:xfrm>
          <a:prstGeom prst="rect">
            <a:avLst/>
          </a:prstGeom>
        </p:spPr>
        <p:txBody>
          <a:bodyPr wrap="square">
            <a:spAutoFit/>
          </a:bodyPr>
          <a:lstStyle/>
          <a:p>
            <a:pPr>
              <a:lnSpc>
                <a:spcPct val="150000"/>
              </a:lnSpc>
            </a:pPr>
            <a:r>
              <a:rPr lang="zh-CN" altLang="en-US" sz="1600" dirty="0" smtClean="0">
                <a:solidFill>
                  <a:srgbClr val="655771"/>
                </a:solidFill>
              </a:rPr>
              <a:t>雅思听读主要依靠线上教学，</a:t>
            </a:r>
            <a:endParaRPr lang="en-US" altLang="zh-CN" sz="1600" dirty="0" smtClean="0">
              <a:solidFill>
                <a:srgbClr val="655771"/>
              </a:solidFill>
            </a:endParaRPr>
          </a:p>
          <a:p>
            <a:pPr>
              <a:lnSpc>
                <a:spcPct val="150000"/>
              </a:lnSpc>
            </a:pPr>
            <a:r>
              <a:rPr lang="zh-CN" altLang="en-US" sz="1600" dirty="0" smtClean="0">
                <a:solidFill>
                  <a:srgbClr val="655771"/>
                </a:solidFill>
              </a:rPr>
              <a:t>之前大英教师以教听读为主，</a:t>
            </a:r>
            <a:endParaRPr lang="en-US" altLang="zh-CN" sz="1600" dirty="0" smtClean="0">
              <a:solidFill>
                <a:srgbClr val="655771"/>
              </a:solidFill>
            </a:endParaRPr>
          </a:p>
          <a:p>
            <a:pPr>
              <a:lnSpc>
                <a:spcPct val="150000"/>
              </a:lnSpc>
            </a:pPr>
            <a:r>
              <a:rPr lang="zh-CN" altLang="en-US" sz="1600" dirty="0" smtClean="0">
                <a:solidFill>
                  <a:srgbClr val="655771"/>
                </a:solidFill>
              </a:rPr>
              <a:t>全部转型教词汇语法说写等课程。</a:t>
            </a:r>
            <a:endParaRPr lang="en-US" altLang="zh-CN" sz="1600" dirty="0" smtClean="0">
              <a:solidFill>
                <a:srgbClr val="655771"/>
              </a:solidFill>
            </a:endParaRPr>
          </a:p>
        </p:txBody>
      </p:sp>
      <p:pic>
        <p:nvPicPr>
          <p:cNvPr id="17" name="图片 16"/>
          <p:cNvPicPr>
            <a:picLocks noChangeAspect="1"/>
          </p:cNvPicPr>
          <p:nvPr/>
        </p:nvPicPr>
        <p:blipFill>
          <a:blip r:embed="rId3" cstate="print"/>
          <a:stretch>
            <a:fillRect/>
          </a:stretch>
        </p:blipFill>
        <p:spPr>
          <a:xfrm>
            <a:off x="2033886" y="2441217"/>
            <a:ext cx="827167" cy="1278654"/>
          </a:xfrm>
          <a:prstGeom prst="rect">
            <a:avLst/>
          </a:prstGeom>
        </p:spPr>
      </p:pic>
      <p:pic>
        <p:nvPicPr>
          <p:cNvPr id="18" name="图片 17"/>
          <p:cNvPicPr>
            <a:picLocks noChangeAspect="1"/>
          </p:cNvPicPr>
          <p:nvPr/>
        </p:nvPicPr>
        <p:blipFill>
          <a:blip r:embed="rId3" cstate="print"/>
          <a:stretch>
            <a:fillRect/>
          </a:stretch>
        </p:blipFill>
        <p:spPr>
          <a:xfrm flipH="1">
            <a:off x="9350631" y="837456"/>
            <a:ext cx="799067" cy="1235216"/>
          </a:xfrm>
          <a:prstGeom prst="rect">
            <a:avLst/>
          </a:prstGeom>
        </p:spPr>
      </p:pic>
      <p:pic>
        <p:nvPicPr>
          <p:cNvPr id="20" name="图片 19"/>
          <p:cNvPicPr>
            <a:picLocks noChangeAspect="1"/>
          </p:cNvPicPr>
          <p:nvPr/>
        </p:nvPicPr>
        <p:blipFill>
          <a:blip r:embed="rId4" cstate="print"/>
          <a:stretch>
            <a:fillRect/>
          </a:stretch>
        </p:blipFill>
        <p:spPr>
          <a:xfrm>
            <a:off x="7266796" y="3567793"/>
            <a:ext cx="1158067" cy="304155"/>
          </a:xfrm>
          <a:prstGeom prst="rect">
            <a:avLst/>
          </a:prstGeom>
        </p:spPr>
      </p:pic>
      <p:pic>
        <p:nvPicPr>
          <p:cNvPr id="21" name="图片 20"/>
          <p:cNvPicPr>
            <a:picLocks noChangeAspect="1"/>
          </p:cNvPicPr>
          <p:nvPr/>
        </p:nvPicPr>
        <p:blipFill>
          <a:blip r:embed="rId5" cstate="print"/>
          <a:stretch>
            <a:fillRect/>
          </a:stretch>
        </p:blipFill>
        <p:spPr>
          <a:xfrm>
            <a:off x="5685473" y="326886"/>
            <a:ext cx="238140" cy="1775103"/>
          </a:xfrm>
          <a:prstGeom prst="rect">
            <a:avLst/>
          </a:prstGeom>
        </p:spPr>
      </p:pic>
      <p:pic>
        <p:nvPicPr>
          <p:cNvPr id="22" name="图片 21"/>
          <p:cNvPicPr>
            <a:picLocks noChangeAspect="1"/>
          </p:cNvPicPr>
          <p:nvPr/>
        </p:nvPicPr>
        <p:blipFill>
          <a:blip r:embed="rId6" cstate="print"/>
          <a:stretch>
            <a:fillRect/>
          </a:stretch>
        </p:blipFill>
        <p:spPr>
          <a:xfrm>
            <a:off x="4269992" y="2331784"/>
            <a:ext cx="710374" cy="1116110"/>
          </a:xfrm>
          <a:prstGeom prst="rect">
            <a:avLst/>
          </a:prstGeom>
        </p:spPr>
      </p:pic>
      <p:pic>
        <p:nvPicPr>
          <p:cNvPr id="23" name="图片 22"/>
          <p:cNvPicPr>
            <a:picLocks noChangeAspect="1"/>
          </p:cNvPicPr>
          <p:nvPr/>
        </p:nvPicPr>
        <p:blipFill>
          <a:blip r:embed="rId7" cstate="print"/>
          <a:stretch>
            <a:fillRect/>
          </a:stretch>
        </p:blipFill>
        <p:spPr>
          <a:xfrm>
            <a:off x="7266796" y="4050049"/>
            <a:ext cx="1420378" cy="1036302"/>
          </a:xfrm>
          <a:prstGeom prst="rect">
            <a:avLst/>
          </a:prstGeom>
        </p:spPr>
      </p:pic>
      <p:sp>
        <p:nvSpPr>
          <p:cNvPr id="25" name="矩形 24"/>
          <p:cNvSpPr/>
          <p:nvPr/>
        </p:nvSpPr>
        <p:spPr>
          <a:xfrm>
            <a:off x="2490466" y="116749"/>
            <a:ext cx="1770632" cy="165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lumMod val="50000"/>
                  </a:schemeClr>
                </a:solidFill>
              </a:rPr>
              <a:t>融合课堂</a:t>
            </a:r>
            <a:endParaRPr lang="zh-CN" altLang="en-US" sz="2000" b="1" dirty="0">
              <a:solidFill>
                <a:schemeClr val="bg1">
                  <a:lumMod val="50000"/>
                </a:schemeClr>
              </a:solidFill>
            </a:endParaRPr>
          </a:p>
        </p:txBody>
      </p:sp>
      <p:sp>
        <p:nvSpPr>
          <p:cNvPr id="28" name="文本框 2"/>
          <p:cNvSpPr txBox="1"/>
          <p:nvPr/>
        </p:nvSpPr>
        <p:spPr>
          <a:xfrm>
            <a:off x="6418101" y="179880"/>
            <a:ext cx="5444119" cy="461665"/>
          </a:xfrm>
          <a:prstGeom prst="rect">
            <a:avLst/>
          </a:prstGeom>
          <a:noFill/>
        </p:spPr>
        <p:txBody>
          <a:bodyPr wrap="none" rtlCol="0">
            <a:spAutoFit/>
          </a:bodyPr>
          <a:lstStyle/>
          <a:p>
            <a:r>
              <a:rPr lang="zh-CN" altLang="en-US" sz="2400" b="1" dirty="0" smtClean="0">
                <a:solidFill>
                  <a:schemeClr val="bg1">
                    <a:lumMod val="50000"/>
                  </a:schemeClr>
                </a:solidFill>
              </a:rPr>
              <a:t>阶段二：国际学院雅思、大英融合课堂</a:t>
            </a:r>
            <a:endParaRPr lang="en-US" altLang="zh-CN" sz="2400" b="1" dirty="0" smtClean="0">
              <a:solidFill>
                <a:schemeClr val="bg1">
                  <a:lumMod val="50000"/>
                </a:schemeClr>
              </a:solidFill>
            </a:endParaRPr>
          </a:p>
        </p:txBody>
      </p:sp>
      <p:sp>
        <p:nvSpPr>
          <p:cNvPr id="29" name="矩形 28"/>
          <p:cNvSpPr/>
          <p:nvPr/>
        </p:nvSpPr>
        <p:spPr>
          <a:xfrm>
            <a:off x="6850499" y="5452790"/>
            <a:ext cx="5321512" cy="1200329"/>
          </a:xfrm>
          <a:prstGeom prst="rect">
            <a:avLst/>
          </a:prstGeom>
        </p:spPr>
        <p:txBody>
          <a:bodyPr wrap="square">
            <a:spAutoFit/>
          </a:bodyPr>
          <a:lstStyle/>
          <a:p>
            <a:pPr>
              <a:lnSpc>
                <a:spcPct val="150000"/>
              </a:lnSpc>
            </a:pPr>
            <a:r>
              <a:rPr lang="zh-CN" altLang="en-US" sz="1600" dirty="0" smtClean="0">
                <a:solidFill>
                  <a:srgbClr val="655771"/>
                </a:solidFill>
              </a:rPr>
              <a:t>外教讲的很地道但不够雅思，中教讲的很雅思但不够地道。</a:t>
            </a:r>
            <a:endParaRPr lang="en-US" altLang="zh-CN" sz="1600" dirty="0" smtClean="0">
              <a:solidFill>
                <a:srgbClr val="655771"/>
              </a:solidFill>
            </a:endParaRPr>
          </a:p>
          <a:p>
            <a:pPr>
              <a:lnSpc>
                <a:spcPct val="150000"/>
              </a:lnSpc>
            </a:pPr>
            <a:r>
              <a:rPr lang="zh-CN" altLang="en-US" sz="1600" dirty="0" smtClean="0">
                <a:solidFill>
                  <a:srgbClr val="655771"/>
                </a:solidFill>
              </a:rPr>
              <a:t>外教负责输出环节的示范，中教负责</a:t>
            </a:r>
            <a:r>
              <a:rPr lang="en-US" altLang="zh-CN" sz="1600" dirty="0" smtClean="0">
                <a:solidFill>
                  <a:srgbClr val="655771"/>
                </a:solidFill>
              </a:rPr>
              <a:t>i+1</a:t>
            </a:r>
            <a:r>
              <a:rPr lang="zh-CN" altLang="en-US" sz="1600" dirty="0" smtClean="0">
                <a:solidFill>
                  <a:srgbClr val="655771"/>
                </a:solidFill>
              </a:rPr>
              <a:t>输入环节的讲解。</a:t>
            </a:r>
            <a:endParaRPr lang="en-US" altLang="zh-CN" sz="1600" dirty="0" smtClean="0">
              <a:solidFill>
                <a:srgbClr val="655771"/>
              </a:solidFill>
            </a:endParaRPr>
          </a:p>
          <a:p>
            <a:pPr>
              <a:lnSpc>
                <a:spcPct val="150000"/>
              </a:lnSpc>
            </a:pPr>
            <a:r>
              <a:rPr lang="zh-CN" altLang="en-US" sz="1600" dirty="0" smtClean="0">
                <a:solidFill>
                  <a:srgbClr val="655771"/>
                </a:solidFill>
              </a:rPr>
              <a:t>联合授课，效果显著。</a:t>
            </a:r>
            <a:endParaRPr lang="en-US" altLang="zh-CN" sz="1400" dirty="0" smtClean="0">
              <a:solidFill>
                <a:srgbClr val="655771"/>
              </a:solidFill>
            </a:endParaRPr>
          </a:p>
        </p:txBody>
      </p:sp>
    </p:spTree>
  </p:cSld>
  <p:clrMapOvr>
    <a:masterClrMapping/>
  </p:clrMapOvr>
  <p:transition spd="slow" advTm="798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6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3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6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6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500"/>
                            </p:stCondLst>
                            <p:childTnLst>
                              <p:par>
                                <p:cTn id="36" presetID="10" presetClass="entr" presetSubtype="0" fill="hold" grpId="0" nodeType="afterEffect">
                                  <p:stCondLst>
                                    <p:cond delay="0"/>
                                  </p:stCondLst>
                                  <p:iterate type="lt">
                                    <p:tmPct val="3155"/>
                                  </p:iterate>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iterate type="lt">
                                    <p:tmPct val="3155"/>
                                  </p:iterate>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iterate type="lt">
                                    <p:tmPct val="3155"/>
                                  </p:iterate>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13" grpId="0"/>
      <p:bldP spid="15" grpId="0"/>
      <p:bldP spid="25"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DC6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6245315" y="1421083"/>
            <a:ext cx="1664968" cy="429890"/>
          </a:xfrm>
          <a:prstGeom prst="rect">
            <a:avLst/>
          </a:prstGeom>
        </p:spPr>
      </p:pic>
      <p:sp>
        <p:nvSpPr>
          <p:cNvPr id="4" name="矩形 3"/>
          <p:cNvSpPr/>
          <p:nvPr/>
        </p:nvSpPr>
        <p:spPr>
          <a:xfrm>
            <a:off x="6245315" y="924473"/>
            <a:ext cx="2507418" cy="461665"/>
          </a:xfrm>
          <a:prstGeom prst="rect">
            <a:avLst/>
          </a:prstGeom>
        </p:spPr>
        <p:txBody>
          <a:bodyPr wrap="none">
            <a:spAutoFit/>
          </a:bodyPr>
          <a:lstStyle/>
          <a:p>
            <a:r>
              <a:rPr lang="zh-CN" altLang="en-US" sz="2400" b="1" dirty="0" smtClean="0">
                <a:solidFill>
                  <a:srgbClr val="655771"/>
                </a:solidFill>
              </a:rPr>
              <a:t>对接语言学院</a:t>
            </a:r>
            <a:r>
              <a:rPr lang="en-US" altLang="zh-CN" sz="2400" b="1" dirty="0" smtClean="0">
                <a:solidFill>
                  <a:srgbClr val="655771"/>
                </a:solidFill>
              </a:rPr>
              <a:t>EAP</a:t>
            </a:r>
            <a:endParaRPr lang="zh-CN" altLang="en-US" sz="2400" b="1" dirty="0">
              <a:solidFill>
                <a:srgbClr val="655771"/>
              </a:solidFill>
            </a:endParaRPr>
          </a:p>
        </p:txBody>
      </p:sp>
      <p:sp>
        <p:nvSpPr>
          <p:cNvPr id="5" name="矩形 4"/>
          <p:cNvSpPr/>
          <p:nvPr/>
        </p:nvSpPr>
        <p:spPr>
          <a:xfrm>
            <a:off x="6279043" y="1885918"/>
            <a:ext cx="5434736" cy="1511952"/>
          </a:xfrm>
          <a:prstGeom prst="rect">
            <a:avLst/>
          </a:prstGeom>
        </p:spPr>
        <p:txBody>
          <a:bodyPr wrap="square">
            <a:spAutoFit/>
          </a:bodyPr>
          <a:lstStyle/>
          <a:p>
            <a:pPr>
              <a:lnSpc>
                <a:spcPct val="150000"/>
              </a:lnSpc>
            </a:pPr>
            <a:r>
              <a:rPr lang="zh-CN" altLang="en-US" sz="1600" dirty="0" smtClean="0">
                <a:solidFill>
                  <a:srgbClr val="655771"/>
                </a:solidFill>
              </a:rPr>
              <a:t>对合作项目出国学生：</a:t>
            </a:r>
            <a:endParaRPr lang="en-US" altLang="zh-CN" sz="1600" dirty="0" smtClean="0">
              <a:solidFill>
                <a:srgbClr val="655771"/>
              </a:solidFill>
            </a:endParaRPr>
          </a:p>
          <a:p>
            <a:pPr>
              <a:lnSpc>
                <a:spcPct val="150000"/>
              </a:lnSpc>
            </a:pPr>
            <a:r>
              <a:rPr lang="zh-CN" altLang="en-US" sz="1600" dirty="0" smtClean="0">
                <a:solidFill>
                  <a:srgbClr val="655771"/>
                </a:solidFill>
              </a:rPr>
              <a:t>作为国外合作院校</a:t>
            </a:r>
            <a:r>
              <a:rPr lang="en-US" altLang="zh-CN" sz="1600" dirty="0" smtClean="0">
                <a:solidFill>
                  <a:srgbClr val="655771"/>
                </a:solidFill>
              </a:rPr>
              <a:t>EAP</a:t>
            </a:r>
            <a:r>
              <a:rPr lang="zh-CN" altLang="en-US" sz="1600" dirty="0" smtClean="0">
                <a:solidFill>
                  <a:srgbClr val="655771"/>
                </a:solidFill>
              </a:rPr>
              <a:t>的</a:t>
            </a:r>
            <a:r>
              <a:rPr lang="en-US" altLang="zh-CN" sz="1600" dirty="0" smtClean="0">
                <a:solidFill>
                  <a:srgbClr val="655771"/>
                </a:solidFill>
              </a:rPr>
              <a:t>0.5</a:t>
            </a:r>
            <a:r>
              <a:rPr lang="zh-CN" altLang="en-US" sz="1600" dirty="0" smtClean="0">
                <a:solidFill>
                  <a:srgbClr val="655771"/>
                </a:solidFill>
              </a:rPr>
              <a:t>提分辅助系统</a:t>
            </a:r>
            <a:endParaRPr lang="en-US" altLang="zh-CN" sz="1600" dirty="0" smtClean="0">
              <a:solidFill>
                <a:srgbClr val="655771"/>
              </a:solidFill>
            </a:endParaRPr>
          </a:p>
          <a:p>
            <a:pPr>
              <a:lnSpc>
                <a:spcPct val="150000"/>
              </a:lnSpc>
            </a:pPr>
            <a:r>
              <a:rPr lang="zh-CN" altLang="en-US" sz="1600" dirty="0" smtClean="0">
                <a:solidFill>
                  <a:srgbClr val="655771"/>
                </a:solidFill>
              </a:rPr>
              <a:t>对合作项目其他学生：</a:t>
            </a:r>
            <a:endParaRPr lang="en-US" altLang="zh-CN" sz="1600" dirty="0" smtClean="0">
              <a:solidFill>
                <a:srgbClr val="655771"/>
              </a:solidFill>
            </a:endParaRPr>
          </a:p>
          <a:p>
            <a:pPr>
              <a:lnSpc>
                <a:spcPct val="150000"/>
              </a:lnSpc>
            </a:pPr>
            <a:r>
              <a:rPr lang="zh-CN" altLang="en-US" sz="1600" dirty="0" smtClean="0">
                <a:solidFill>
                  <a:srgbClr val="655771"/>
                </a:solidFill>
              </a:rPr>
              <a:t>作为公共基础必修课程</a:t>
            </a:r>
            <a:endParaRPr lang="en-US" altLang="zh-CN" sz="1600" dirty="0">
              <a:solidFill>
                <a:srgbClr val="655771"/>
              </a:solidFill>
            </a:endParaRPr>
          </a:p>
        </p:txBody>
      </p:sp>
      <p:pic>
        <p:nvPicPr>
          <p:cNvPr id="6" name="图片 5"/>
          <p:cNvPicPr>
            <a:picLocks noChangeAspect="1"/>
          </p:cNvPicPr>
          <p:nvPr/>
        </p:nvPicPr>
        <p:blipFill>
          <a:blip r:embed="rId4" cstate="print"/>
          <a:stretch>
            <a:fillRect/>
          </a:stretch>
        </p:blipFill>
        <p:spPr>
          <a:xfrm rot="10800000">
            <a:off x="4315446" y="3067754"/>
            <a:ext cx="1597511" cy="412473"/>
          </a:xfrm>
          <a:prstGeom prst="rect">
            <a:avLst/>
          </a:prstGeom>
        </p:spPr>
      </p:pic>
      <p:cxnSp>
        <p:nvCxnSpPr>
          <p:cNvPr id="8" name="直接连接符 7"/>
          <p:cNvCxnSpPr/>
          <p:nvPr/>
        </p:nvCxnSpPr>
        <p:spPr>
          <a:xfrm>
            <a:off x="6096000" y="566540"/>
            <a:ext cx="0" cy="5651380"/>
          </a:xfrm>
          <a:prstGeom prst="line">
            <a:avLst/>
          </a:prstGeom>
          <a:ln w="57150">
            <a:solidFill>
              <a:srgbClr val="65577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672040" y="2606089"/>
            <a:ext cx="2350323" cy="461665"/>
          </a:xfrm>
          <a:prstGeom prst="rect">
            <a:avLst/>
          </a:prstGeom>
        </p:spPr>
        <p:txBody>
          <a:bodyPr wrap="none">
            <a:spAutoFit/>
          </a:bodyPr>
          <a:lstStyle/>
          <a:p>
            <a:r>
              <a:rPr lang="zh-CN" altLang="en-US" sz="2400" b="1" dirty="0" smtClean="0">
                <a:solidFill>
                  <a:srgbClr val="655771"/>
                </a:solidFill>
              </a:rPr>
              <a:t>全校通识选修课</a:t>
            </a:r>
            <a:endParaRPr lang="zh-CN" altLang="en-US" sz="2400" b="1" dirty="0">
              <a:solidFill>
                <a:srgbClr val="655771"/>
              </a:solidFill>
            </a:endParaRPr>
          </a:p>
        </p:txBody>
      </p:sp>
      <p:sp>
        <p:nvSpPr>
          <p:cNvPr id="10" name="矩形 9"/>
          <p:cNvSpPr/>
          <p:nvPr/>
        </p:nvSpPr>
        <p:spPr>
          <a:xfrm>
            <a:off x="3175328" y="3623383"/>
            <a:ext cx="2835725" cy="830997"/>
          </a:xfrm>
          <a:prstGeom prst="rect">
            <a:avLst/>
          </a:prstGeom>
        </p:spPr>
        <p:txBody>
          <a:bodyPr wrap="square">
            <a:spAutoFit/>
          </a:bodyPr>
          <a:lstStyle/>
          <a:p>
            <a:pPr>
              <a:lnSpc>
                <a:spcPct val="150000"/>
              </a:lnSpc>
            </a:pPr>
            <a:r>
              <a:rPr lang="zh-CN" altLang="en-US" sz="1600" dirty="0" smtClean="0">
                <a:solidFill>
                  <a:srgbClr val="655771"/>
                </a:solidFill>
              </a:rPr>
              <a:t>校本学术英语</a:t>
            </a:r>
            <a:r>
              <a:rPr lang="en-US" altLang="zh-CN" sz="1600" dirty="0" smtClean="0">
                <a:solidFill>
                  <a:srgbClr val="655771"/>
                </a:solidFill>
              </a:rPr>
              <a:t>(EAP)</a:t>
            </a:r>
            <a:r>
              <a:rPr lang="zh-CN" altLang="en-US" sz="1600" dirty="0" smtClean="0">
                <a:solidFill>
                  <a:srgbClr val="655771"/>
                </a:solidFill>
              </a:rPr>
              <a:t>选修课程，</a:t>
            </a:r>
            <a:endParaRPr lang="en-US" altLang="zh-CN" sz="1600" dirty="0" smtClean="0">
              <a:solidFill>
                <a:srgbClr val="655771"/>
              </a:solidFill>
            </a:endParaRPr>
          </a:p>
          <a:p>
            <a:pPr>
              <a:lnSpc>
                <a:spcPct val="150000"/>
              </a:lnSpc>
            </a:pPr>
            <a:r>
              <a:rPr lang="zh-CN" altLang="en-US" sz="1600" dirty="0" smtClean="0">
                <a:solidFill>
                  <a:srgbClr val="655771"/>
                </a:solidFill>
              </a:rPr>
              <a:t>面向有雅思培训需求的学生。</a:t>
            </a:r>
            <a:endParaRPr lang="en-US" altLang="zh-CN" sz="1600" dirty="0" smtClean="0">
              <a:solidFill>
                <a:srgbClr val="655771"/>
              </a:solidFill>
            </a:endParaRPr>
          </a:p>
        </p:txBody>
      </p:sp>
      <p:pic>
        <p:nvPicPr>
          <p:cNvPr id="11" name="图片 10"/>
          <p:cNvPicPr>
            <a:picLocks noChangeAspect="1"/>
          </p:cNvPicPr>
          <p:nvPr/>
        </p:nvPicPr>
        <p:blipFill>
          <a:blip r:embed="rId5" cstate="print"/>
          <a:stretch>
            <a:fillRect/>
          </a:stretch>
        </p:blipFill>
        <p:spPr>
          <a:xfrm>
            <a:off x="6308864" y="4641972"/>
            <a:ext cx="1581809" cy="406397"/>
          </a:xfrm>
          <a:prstGeom prst="rect">
            <a:avLst/>
          </a:prstGeom>
        </p:spPr>
      </p:pic>
      <p:sp>
        <p:nvSpPr>
          <p:cNvPr id="12" name="矩形 11"/>
          <p:cNvSpPr/>
          <p:nvPr/>
        </p:nvSpPr>
        <p:spPr>
          <a:xfrm>
            <a:off x="6157394" y="4187776"/>
            <a:ext cx="2969083" cy="461665"/>
          </a:xfrm>
          <a:prstGeom prst="rect">
            <a:avLst/>
          </a:prstGeom>
        </p:spPr>
        <p:txBody>
          <a:bodyPr wrap="none">
            <a:spAutoFit/>
          </a:bodyPr>
          <a:lstStyle/>
          <a:p>
            <a:r>
              <a:rPr lang="zh-CN" altLang="en-US" sz="2400" b="1" dirty="0" smtClean="0">
                <a:solidFill>
                  <a:srgbClr val="655771"/>
                </a:solidFill>
              </a:rPr>
              <a:t>全校国际化必修课程</a:t>
            </a:r>
            <a:endParaRPr lang="zh-CN" altLang="en-US" sz="2400" b="1" dirty="0">
              <a:solidFill>
                <a:srgbClr val="655771"/>
              </a:solidFill>
            </a:endParaRPr>
          </a:p>
        </p:txBody>
      </p:sp>
      <p:sp>
        <p:nvSpPr>
          <p:cNvPr id="13" name="矩形 12"/>
          <p:cNvSpPr/>
          <p:nvPr/>
        </p:nvSpPr>
        <p:spPr>
          <a:xfrm>
            <a:off x="6245315" y="5048369"/>
            <a:ext cx="4065333" cy="773289"/>
          </a:xfrm>
          <a:prstGeom prst="rect">
            <a:avLst/>
          </a:prstGeom>
        </p:spPr>
        <p:txBody>
          <a:bodyPr wrap="square">
            <a:spAutoFit/>
          </a:bodyPr>
          <a:lstStyle/>
          <a:p>
            <a:pPr>
              <a:lnSpc>
                <a:spcPct val="150000"/>
              </a:lnSpc>
            </a:pPr>
            <a:r>
              <a:rPr lang="zh-CN" altLang="en-US" sz="1600" dirty="0" smtClean="0">
                <a:solidFill>
                  <a:srgbClr val="655771"/>
                </a:solidFill>
              </a:rPr>
              <a:t>校本学术英语</a:t>
            </a:r>
            <a:r>
              <a:rPr lang="en-US" altLang="zh-CN" sz="1600" dirty="0" smtClean="0">
                <a:solidFill>
                  <a:srgbClr val="655771"/>
                </a:solidFill>
              </a:rPr>
              <a:t>(EAP)</a:t>
            </a:r>
            <a:r>
              <a:rPr lang="zh-CN" altLang="en-US" sz="1600" dirty="0" smtClean="0">
                <a:solidFill>
                  <a:srgbClr val="655771"/>
                </a:solidFill>
              </a:rPr>
              <a:t>必修课程，</a:t>
            </a:r>
            <a:endParaRPr lang="en-US" altLang="zh-CN" sz="1600" dirty="0" smtClean="0">
              <a:solidFill>
                <a:srgbClr val="655771"/>
              </a:solidFill>
            </a:endParaRPr>
          </a:p>
          <a:p>
            <a:pPr>
              <a:lnSpc>
                <a:spcPct val="150000"/>
              </a:lnSpc>
            </a:pPr>
            <a:r>
              <a:rPr lang="zh-CN" altLang="en-US" sz="1600" dirty="0" smtClean="0">
                <a:solidFill>
                  <a:srgbClr val="655771"/>
                </a:solidFill>
              </a:rPr>
              <a:t>面向通过工程教育国际认证的专业。</a:t>
            </a:r>
            <a:endParaRPr lang="en-US" altLang="zh-CN" sz="1600" dirty="0" smtClean="0">
              <a:solidFill>
                <a:srgbClr val="655771"/>
              </a:solidFill>
            </a:endParaRPr>
          </a:p>
        </p:txBody>
      </p:sp>
      <p:sp>
        <p:nvSpPr>
          <p:cNvPr id="15" name="椭圆 14"/>
          <p:cNvSpPr/>
          <p:nvPr/>
        </p:nvSpPr>
        <p:spPr>
          <a:xfrm>
            <a:off x="5995894" y="1535922"/>
            <a:ext cx="200212" cy="200212"/>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95894" y="3202079"/>
            <a:ext cx="200212" cy="200212"/>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001331" y="4770221"/>
            <a:ext cx="200212" cy="200212"/>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4"/>
          <p:cNvGrpSpPr>
            <a:grpSpLocks noChangeAspect="1"/>
          </p:cNvGrpSpPr>
          <p:nvPr/>
        </p:nvGrpSpPr>
        <p:grpSpPr bwMode="auto">
          <a:xfrm>
            <a:off x="10072688" y="4205288"/>
            <a:ext cx="1836737" cy="2268537"/>
            <a:chOff x="6345" y="2649"/>
            <a:chExt cx="1157" cy="1429"/>
          </a:xfrm>
        </p:grpSpPr>
        <p:sp>
          <p:nvSpPr>
            <p:cNvPr id="24" name="AutoShape 3"/>
            <p:cNvSpPr>
              <a:spLocks noChangeAspect="1" noChangeArrowheads="1" noTextEdit="1"/>
            </p:cNvSpPr>
            <p:nvPr/>
          </p:nvSpPr>
          <p:spPr bwMode="auto">
            <a:xfrm>
              <a:off x="6345" y="2649"/>
              <a:ext cx="1157" cy="1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5"/>
            <p:cNvSpPr>
              <a:spLocks noChangeArrowheads="1"/>
            </p:cNvSpPr>
            <p:nvPr/>
          </p:nvSpPr>
          <p:spPr bwMode="auto">
            <a:xfrm>
              <a:off x="6638" y="2714"/>
              <a:ext cx="228" cy="227"/>
            </a:xfrm>
            <a:prstGeom prst="rect">
              <a:avLst/>
            </a:pr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Rectangle 6"/>
            <p:cNvSpPr>
              <a:spLocks noChangeArrowheads="1"/>
            </p:cNvSpPr>
            <p:nvPr/>
          </p:nvSpPr>
          <p:spPr bwMode="auto">
            <a:xfrm>
              <a:off x="7208" y="2998"/>
              <a:ext cx="114" cy="114"/>
            </a:xfrm>
            <a:prstGeom prst="rect">
              <a:avLst/>
            </a:pr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Rectangle 7"/>
            <p:cNvSpPr>
              <a:spLocks noChangeArrowheads="1"/>
            </p:cNvSpPr>
            <p:nvPr/>
          </p:nvSpPr>
          <p:spPr bwMode="auto">
            <a:xfrm>
              <a:off x="6353" y="2799"/>
              <a:ext cx="285" cy="57"/>
            </a:xfrm>
            <a:prstGeom prst="rect">
              <a:avLst/>
            </a:pr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Rectangle 8"/>
            <p:cNvSpPr>
              <a:spLocks noChangeArrowheads="1"/>
            </p:cNvSpPr>
            <p:nvPr/>
          </p:nvSpPr>
          <p:spPr bwMode="auto">
            <a:xfrm>
              <a:off x="7322" y="3283"/>
              <a:ext cx="114" cy="57"/>
            </a:xfrm>
            <a:prstGeom prst="rect">
              <a:avLst/>
            </a:pr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Line 9"/>
            <p:cNvSpPr>
              <a:spLocks noChangeShapeType="1"/>
            </p:cNvSpPr>
            <p:nvPr/>
          </p:nvSpPr>
          <p:spPr bwMode="auto">
            <a:xfrm>
              <a:off x="7379" y="3340"/>
              <a:ext cx="0" cy="22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7151" y="3567"/>
              <a:ext cx="228" cy="114"/>
            </a:xfrm>
            <a:custGeom>
              <a:avLst/>
              <a:gdLst>
                <a:gd name="T0" fmla="*/ 256 w 256"/>
                <a:gd name="T1" fmla="*/ 0 h 128"/>
                <a:gd name="T2" fmla="*/ 128 w 256"/>
                <a:gd name="T3" fmla="*/ 128 h 128"/>
                <a:gd name="T4" fmla="*/ 0 w 256"/>
                <a:gd name="T5" fmla="*/ 0 h 128"/>
              </a:gdLst>
              <a:ahLst/>
              <a:cxnLst>
                <a:cxn ang="0">
                  <a:pos x="T0" y="T1"/>
                </a:cxn>
                <a:cxn ang="0">
                  <a:pos x="T2" y="T3"/>
                </a:cxn>
                <a:cxn ang="0">
                  <a:pos x="T4" y="T5"/>
                </a:cxn>
              </a:cxnLst>
              <a:rect l="0" t="0" r="r" b="b"/>
              <a:pathLst>
                <a:path w="256" h="128">
                  <a:moveTo>
                    <a:pt x="256" y="0"/>
                  </a:moveTo>
                  <a:cubicBezTo>
                    <a:pt x="256" y="70"/>
                    <a:pt x="199" y="128"/>
                    <a:pt x="128" y="128"/>
                  </a:cubicBezTo>
                  <a:cubicBezTo>
                    <a:pt x="58" y="128"/>
                    <a:pt x="0" y="70"/>
                    <a:pt x="0" y="0"/>
                  </a:cubicBez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11"/>
            <p:cNvSpPr>
              <a:spLocks noChangeShapeType="1"/>
            </p:cNvSpPr>
            <p:nvPr/>
          </p:nvSpPr>
          <p:spPr bwMode="auto">
            <a:xfrm>
              <a:off x="6353" y="2799"/>
              <a:ext cx="57" cy="5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2" name="Line 12"/>
            <p:cNvSpPr>
              <a:spLocks noChangeShapeType="1"/>
            </p:cNvSpPr>
            <p:nvPr/>
          </p:nvSpPr>
          <p:spPr bwMode="auto">
            <a:xfrm>
              <a:off x="6410" y="2799"/>
              <a:ext cx="57" cy="5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3" name="Line 13"/>
            <p:cNvSpPr>
              <a:spLocks noChangeShapeType="1"/>
            </p:cNvSpPr>
            <p:nvPr/>
          </p:nvSpPr>
          <p:spPr bwMode="auto">
            <a:xfrm>
              <a:off x="6467" y="2799"/>
              <a:ext cx="57" cy="5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4" name="Line 14"/>
            <p:cNvSpPr>
              <a:spLocks noChangeShapeType="1"/>
            </p:cNvSpPr>
            <p:nvPr/>
          </p:nvSpPr>
          <p:spPr bwMode="auto">
            <a:xfrm>
              <a:off x="6524" y="2799"/>
              <a:ext cx="57" cy="5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5" name="Line 15"/>
            <p:cNvSpPr>
              <a:spLocks noChangeShapeType="1"/>
            </p:cNvSpPr>
            <p:nvPr/>
          </p:nvSpPr>
          <p:spPr bwMode="auto">
            <a:xfrm>
              <a:off x="6581" y="2799"/>
              <a:ext cx="57" cy="5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6" name="Freeform 16"/>
            <p:cNvSpPr/>
            <p:nvPr/>
          </p:nvSpPr>
          <p:spPr bwMode="auto">
            <a:xfrm>
              <a:off x="6752" y="2657"/>
              <a:ext cx="741" cy="626"/>
            </a:xfrm>
            <a:custGeom>
              <a:avLst/>
              <a:gdLst>
                <a:gd name="T0" fmla="*/ 640 w 832"/>
                <a:gd name="T1" fmla="*/ 0 h 704"/>
                <a:gd name="T2" fmla="*/ 0 w 832"/>
                <a:gd name="T3" fmla="*/ 0 h 704"/>
                <a:gd name="T4" fmla="*/ 0 w 832"/>
                <a:gd name="T5" fmla="*/ 256 h 704"/>
                <a:gd name="T6" fmla="*/ 0 w 832"/>
                <a:gd name="T7" fmla="*/ 384 h 704"/>
                <a:gd name="T8" fmla="*/ 576 w 832"/>
                <a:gd name="T9" fmla="*/ 384 h 704"/>
                <a:gd name="T10" fmla="*/ 576 w 832"/>
                <a:gd name="T11" fmla="*/ 704 h 704"/>
                <a:gd name="T12" fmla="*/ 832 w 832"/>
                <a:gd name="T13" fmla="*/ 704 h 704"/>
                <a:gd name="T14" fmla="*/ 832 w 832"/>
                <a:gd name="T15" fmla="*/ 192 h 704"/>
                <a:gd name="T16" fmla="*/ 640 w 832"/>
                <a:gd name="T17"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2" h="704">
                  <a:moveTo>
                    <a:pt x="640" y="0"/>
                  </a:moveTo>
                  <a:cubicBezTo>
                    <a:pt x="0" y="0"/>
                    <a:pt x="0" y="0"/>
                    <a:pt x="0" y="0"/>
                  </a:cubicBezTo>
                  <a:cubicBezTo>
                    <a:pt x="0" y="256"/>
                    <a:pt x="0" y="256"/>
                    <a:pt x="0" y="256"/>
                  </a:cubicBezTo>
                  <a:cubicBezTo>
                    <a:pt x="0" y="384"/>
                    <a:pt x="0" y="384"/>
                    <a:pt x="0" y="384"/>
                  </a:cubicBezTo>
                  <a:cubicBezTo>
                    <a:pt x="576" y="384"/>
                    <a:pt x="576" y="384"/>
                    <a:pt x="576" y="384"/>
                  </a:cubicBezTo>
                  <a:cubicBezTo>
                    <a:pt x="576" y="704"/>
                    <a:pt x="576" y="704"/>
                    <a:pt x="576" y="704"/>
                  </a:cubicBezTo>
                  <a:cubicBezTo>
                    <a:pt x="832" y="704"/>
                    <a:pt x="832" y="704"/>
                    <a:pt x="832" y="704"/>
                  </a:cubicBezTo>
                  <a:cubicBezTo>
                    <a:pt x="832" y="192"/>
                    <a:pt x="832" y="192"/>
                    <a:pt x="832" y="192"/>
                  </a:cubicBezTo>
                  <a:cubicBezTo>
                    <a:pt x="832" y="86"/>
                    <a:pt x="746" y="0"/>
                    <a:pt x="640" y="0"/>
                  </a:cubicBezTo>
                  <a:close/>
                </a:path>
              </a:pathLst>
            </a:custGeom>
            <a:solidFill>
              <a:srgbClr val="655771"/>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37" name="Freeform 17"/>
            <p:cNvSpPr/>
            <p:nvPr/>
          </p:nvSpPr>
          <p:spPr bwMode="auto">
            <a:xfrm>
              <a:off x="6752" y="2885"/>
              <a:ext cx="513" cy="113"/>
            </a:xfrm>
            <a:custGeom>
              <a:avLst/>
              <a:gdLst>
                <a:gd name="T0" fmla="*/ 513 w 513"/>
                <a:gd name="T1" fmla="*/ 113 h 113"/>
                <a:gd name="T2" fmla="*/ 513 w 513"/>
                <a:gd name="T3" fmla="*/ 0 h 113"/>
                <a:gd name="T4" fmla="*/ 0 w 513"/>
                <a:gd name="T5" fmla="*/ 0 h 113"/>
              </a:gdLst>
              <a:ahLst/>
              <a:cxnLst>
                <a:cxn ang="0">
                  <a:pos x="T0" y="T1"/>
                </a:cxn>
                <a:cxn ang="0">
                  <a:pos x="T2" y="T3"/>
                </a:cxn>
                <a:cxn ang="0">
                  <a:pos x="T4" y="T5"/>
                </a:cxn>
              </a:cxnLst>
              <a:rect l="0" t="0" r="r" b="b"/>
              <a:pathLst>
                <a:path w="513" h="113">
                  <a:moveTo>
                    <a:pt x="513" y="113"/>
                  </a:moveTo>
                  <a:lnTo>
                    <a:pt x="513" y="0"/>
                  </a:lnTo>
                  <a:lnTo>
                    <a:pt x="0" y="0"/>
                  </a:ln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Line 18"/>
            <p:cNvSpPr>
              <a:spLocks noChangeShapeType="1"/>
            </p:cNvSpPr>
            <p:nvPr/>
          </p:nvSpPr>
          <p:spPr bwMode="auto">
            <a:xfrm>
              <a:off x="6809" y="2941"/>
              <a:ext cx="171"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9" name="Rectangle 19"/>
            <p:cNvSpPr>
              <a:spLocks noChangeArrowheads="1"/>
            </p:cNvSpPr>
            <p:nvPr/>
          </p:nvSpPr>
          <p:spPr bwMode="auto">
            <a:xfrm>
              <a:off x="7094" y="2771"/>
              <a:ext cx="171" cy="57"/>
            </a:xfrm>
            <a:prstGeom prst="rect">
              <a:avLst/>
            </a:prstGeom>
            <a:solidFill>
              <a:srgbClr val="FBD764"/>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0" name="Line 20"/>
            <p:cNvSpPr>
              <a:spLocks noChangeShapeType="1"/>
            </p:cNvSpPr>
            <p:nvPr/>
          </p:nvSpPr>
          <p:spPr bwMode="auto">
            <a:xfrm>
              <a:off x="7208" y="2771"/>
              <a:ext cx="0" cy="5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1" name="Freeform 21"/>
            <p:cNvSpPr/>
            <p:nvPr/>
          </p:nvSpPr>
          <p:spPr bwMode="auto">
            <a:xfrm>
              <a:off x="6752" y="3283"/>
              <a:ext cx="399" cy="199"/>
            </a:xfrm>
            <a:custGeom>
              <a:avLst/>
              <a:gdLst>
                <a:gd name="T0" fmla="*/ 0 w 448"/>
                <a:gd name="T1" fmla="*/ 224 h 224"/>
                <a:gd name="T2" fmla="*/ 224 w 448"/>
                <a:gd name="T3" fmla="*/ 0 h 224"/>
                <a:gd name="T4" fmla="*/ 448 w 448"/>
                <a:gd name="T5" fmla="*/ 224 h 224"/>
              </a:gdLst>
              <a:ahLst/>
              <a:cxnLst>
                <a:cxn ang="0">
                  <a:pos x="T0" y="T1"/>
                </a:cxn>
                <a:cxn ang="0">
                  <a:pos x="T2" y="T3"/>
                </a:cxn>
                <a:cxn ang="0">
                  <a:pos x="T4" y="T5"/>
                </a:cxn>
              </a:cxnLst>
              <a:rect l="0" t="0" r="r" b="b"/>
              <a:pathLst>
                <a:path w="448" h="224">
                  <a:moveTo>
                    <a:pt x="0" y="224"/>
                  </a:moveTo>
                  <a:cubicBezTo>
                    <a:pt x="0" y="100"/>
                    <a:pt x="101" y="0"/>
                    <a:pt x="224" y="0"/>
                  </a:cubicBezTo>
                  <a:cubicBezTo>
                    <a:pt x="348" y="0"/>
                    <a:pt x="448" y="100"/>
                    <a:pt x="448" y="224"/>
                  </a:cubicBez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Line 22"/>
            <p:cNvSpPr>
              <a:spLocks noChangeShapeType="1"/>
            </p:cNvSpPr>
            <p:nvPr/>
          </p:nvSpPr>
          <p:spPr bwMode="auto">
            <a:xfrm>
              <a:off x="7151" y="3482"/>
              <a:ext cx="0" cy="85"/>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3" name="Line 23"/>
            <p:cNvSpPr>
              <a:spLocks noChangeShapeType="1"/>
            </p:cNvSpPr>
            <p:nvPr/>
          </p:nvSpPr>
          <p:spPr bwMode="auto">
            <a:xfrm>
              <a:off x="6752" y="3482"/>
              <a:ext cx="0" cy="597"/>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grpSp>
        <p:nvGrpSpPr>
          <p:cNvPr id="45" name="Group 26"/>
          <p:cNvGrpSpPr>
            <a:grpSpLocks noChangeAspect="1"/>
          </p:cNvGrpSpPr>
          <p:nvPr/>
        </p:nvGrpSpPr>
        <p:grpSpPr bwMode="auto">
          <a:xfrm>
            <a:off x="714375" y="614363"/>
            <a:ext cx="1300163" cy="1293812"/>
            <a:chOff x="450" y="387"/>
            <a:chExt cx="819" cy="815"/>
          </a:xfrm>
        </p:grpSpPr>
        <p:sp>
          <p:nvSpPr>
            <p:cNvPr id="46" name="AutoShape 25"/>
            <p:cNvSpPr>
              <a:spLocks noChangeAspect="1" noChangeArrowheads="1" noTextEdit="1"/>
            </p:cNvSpPr>
            <p:nvPr/>
          </p:nvSpPr>
          <p:spPr bwMode="auto">
            <a:xfrm>
              <a:off x="450" y="387"/>
              <a:ext cx="819" cy="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27"/>
            <p:cNvSpPr>
              <a:spLocks noChangeArrowheads="1"/>
            </p:cNvSpPr>
            <p:nvPr/>
          </p:nvSpPr>
          <p:spPr bwMode="auto">
            <a:xfrm>
              <a:off x="574" y="510"/>
              <a:ext cx="571" cy="570"/>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8" name="Rectangle 28"/>
            <p:cNvSpPr>
              <a:spLocks noChangeArrowheads="1"/>
            </p:cNvSpPr>
            <p:nvPr/>
          </p:nvSpPr>
          <p:spPr bwMode="auto">
            <a:xfrm>
              <a:off x="631" y="567"/>
              <a:ext cx="457" cy="456"/>
            </a:xfrm>
            <a:prstGeom prst="rect">
              <a:avLst/>
            </a:prstGeom>
            <a:solidFill>
              <a:srgbClr val="85B198"/>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9" name="Freeform 29"/>
            <p:cNvSpPr/>
            <p:nvPr/>
          </p:nvSpPr>
          <p:spPr bwMode="auto">
            <a:xfrm>
              <a:off x="631" y="795"/>
              <a:ext cx="114" cy="57"/>
            </a:xfrm>
            <a:custGeom>
              <a:avLst/>
              <a:gdLst>
                <a:gd name="T0" fmla="*/ 0 w 114"/>
                <a:gd name="T1" fmla="*/ 0 h 57"/>
                <a:gd name="T2" fmla="*/ 57 w 114"/>
                <a:gd name="T3" fmla="*/ 0 h 57"/>
                <a:gd name="T4" fmla="*/ 114 w 114"/>
                <a:gd name="T5" fmla="*/ 57 h 57"/>
              </a:gdLst>
              <a:ahLst/>
              <a:cxnLst>
                <a:cxn ang="0">
                  <a:pos x="T0" y="T1"/>
                </a:cxn>
                <a:cxn ang="0">
                  <a:pos x="T2" y="T3"/>
                </a:cxn>
                <a:cxn ang="0">
                  <a:pos x="T4" y="T5"/>
                </a:cxn>
              </a:cxnLst>
              <a:rect l="0" t="0" r="r" b="b"/>
              <a:pathLst>
                <a:path w="114" h="57">
                  <a:moveTo>
                    <a:pt x="0" y="0"/>
                  </a:moveTo>
                  <a:lnTo>
                    <a:pt x="57" y="0"/>
                  </a:lnTo>
                  <a:lnTo>
                    <a:pt x="114" y="57"/>
                  </a:ln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30"/>
            <p:cNvSpPr/>
            <p:nvPr/>
          </p:nvSpPr>
          <p:spPr bwMode="auto">
            <a:xfrm>
              <a:off x="802" y="738"/>
              <a:ext cx="172" cy="57"/>
            </a:xfrm>
            <a:custGeom>
              <a:avLst/>
              <a:gdLst>
                <a:gd name="T0" fmla="*/ 0 w 172"/>
                <a:gd name="T1" fmla="*/ 57 h 57"/>
                <a:gd name="T2" fmla="*/ 58 w 172"/>
                <a:gd name="T3" fmla="*/ 0 h 57"/>
                <a:gd name="T4" fmla="*/ 172 w 172"/>
                <a:gd name="T5" fmla="*/ 0 h 57"/>
              </a:gdLst>
              <a:ahLst/>
              <a:cxnLst>
                <a:cxn ang="0">
                  <a:pos x="T0" y="T1"/>
                </a:cxn>
                <a:cxn ang="0">
                  <a:pos x="T2" y="T3"/>
                </a:cxn>
                <a:cxn ang="0">
                  <a:pos x="T4" y="T5"/>
                </a:cxn>
              </a:cxnLst>
              <a:rect l="0" t="0" r="r" b="b"/>
              <a:pathLst>
                <a:path w="172" h="57">
                  <a:moveTo>
                    <a:pt x="0" y="57"/>
                  </a:moveTo>
                  <a:lnTo>
                    <a:pt x="58" y="0"/>
                  </a:lnTo>
                  <a:lnTo>
                    <a:pt x="172" y="0"/>
                  </a:ln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31"/>
            <p:cNvSpPr/>
            <p:nvPr/>
          </p:nvSpPr>
          <p:spPr bwMode="auto">
            <a:xfrm>
              <a:off x="917" y="795"/>
              <a:ext cx="171" cy="57"/>
            </a:xfrm>
            <a:custGeom>
              <a:avLst/>
              <a:gdLst>
                <a:gd name="T0" fmla="*/ 0 w 171"/>
                <a:gd name="T1" fmla="*/ 0 h 57"/>
                <a:gd name="T2" fmla="*/ 57 w 171"/>
                <a:gd name="T3" fmla="*/ 57 h 57"/>
                <a:gd name="T4" fmla="*/ 171 w 171"/>
                <a:gd name="T5" fmla="*/ 57 h 57"/>
              </a:gdLst>
              <a:ahLst/>
              <a:cxnLst>
                <a:cxn ang="0">
                  <a:pos x="T0" y="T1"/>
                </a:cxn>
                <a:cxn ang="0">
                  <a:pos x="T2" y="T3"/>
                </a:cxn>
                <a:cxn ang="0">
                  <a:pos x="T4" y="T5"/>
                </a:cxn>
              </a:cxnLst>
              <a:rect l="0" t="0" r="r" b="b"/>
              <a:pathLst>
                <a:path w="171" h="57">
                  <a:moveTo>
                    <a:pt x="0" y="0"/>
                  </a:moveTo>
                  <a:lnTo>
                    <a:pt x="57" y="57"/>
                  </a:lnTo>
                  <a:lnTo>
                    <a:pt x="171" y="57"/>
                  </a:ln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Oval 32"/>
            <p:cNvSpPr>
              <a:spLocks noChangeArrowheads="1"/>
            </p:cNvSpPr>
            <p:nvPr/>
          </p:nvSpPr>
          <p:spPr bwMode="auto">
            <a:xfrm>
              <a:off x="902" y="781"/>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3" name="Oval 33"/>
            <p:cNvSpPr>
              <a:spLocks noChangeArrowheads="1"/>
            </p:cNvSpPr>
            <p:nvPr/>
          </p:nvSpPr>
          <p:spPr bwMode="auto">
            <a:xfrm>
              <a:off x="731" y="838"/>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4" name="Oval 34"/>
            <p:cNvSpPr>
              <a:spLocks noChangeArrowheads="1"/>
            </p:cNvSpPr>
            <p:nvPr/>
          </p:nvSpPr>
          <p:spPr bwMode="auto">
            <a:xfrm>
              <a:off x="788" y="781"/>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5" name="Oval 35"/>
            <p:cNvSpPr>
              <a:spLocks noChangeArrowheads="1"/>
            </p:cNvSpPr>
            <p:nvPr/>
          </p:nvSpPr>
          <p:spPr bwMode="auto">
            <a:xfrm>
              <a:off x="959" y="724"/>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6" name="Freeform 36"/>
            <p:cNvSpPr/>
            <p:nvPr/>
          </p:nvSpPr>
          <p:spPr bwMode="auto">
            <a:xfrm>
              <a:off x="633" y="681"/>
              <a:ext cx="169" cy="57"/>
            </a:xfrm>
            <a:custGeom>
              <a:avLst/>
              <a:gdLst>
                <a:gd name="T0" fmla="*/ 169 w 169"/>
                <a:gd name="T1" fmla="*/ 0 h 57"/>
                <a:gd name="T2" fmla="*/ 112 w 169"/>
                <a:gd name="T3" fmla="*/ 57 h 57"/>
                <a:gd name="T4" fmla="*/ 0 w 169"/>
                <a:gd name="T5" fmla="*/ 57 h 57"/>
              </a:gdLst>
              <a:ahLst/>
              <a:cxnLst>
                <a:cxn ang="0">
                  <a:pos x="T0" y="T1"/>
                </a:cxn>
                <a:cxn ang="0">
                  <a:pos x="T2" y="T3"/>
                </a:cxn>
                <a:cxn ang="0">
                  <a:pos x="T4" y="T5"/>
                </a:cxn>
              </a:cxnLst>
              <a:rect l="0" t="0" r="r" b="b"/>
              <a:pathLst>
                <a:path w="169" h="57">
                  <a:moveTo>
                    <a:pt x="169" y="0"/>
                  </a:moveTo>
                  <a:lnTo>
                    <a:pt x="112" y="57"/>
                  </a:lnTo>
                  <a:lnTo>
                    <a:pt x="0" y="57"/>
                  </a:ln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Line 37"/>
            <p:cNvSpPr>
              <a:spLocks noChangeShapeType="1"/>
            </p:cNvSpPr>
            <p:nvPr/>
          </p:nvSpPr>
          <p:spPr bwMode="auto">
            <a:xfrm>
              <a:off x="861" y="681"/>
              <a:ext cx="222"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8" name="Line 38"/>
            <p:cNvSpPr>
              <a:spLocks noChangeShapeType="1"/>
            </p:cNvSpPr>
            <p:nvPr/>
          </p:nvSpPr>
          <p:spPr bwMode="auto">
            <a:xfrm>
              <a:off x="1031" y="795"/>
              <a:ext cx="59"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9" name="Freeform 39"/>
            <p:cNvSpPr/>
            <p:nvPr/>
          </p:nvSpPr>
          <p:spPr bwMode="auto">
            <a:xfrm>
              <a:off x="633" y="624"/>
              <a:ext cx="285" cy="57"/>
            </a:xfrm>
            <a:custGeom>
              <a:avLst/>
              <a:gdLst>
                <a:gd name="T0" fmla="*/ 0 w 285"/>
                <a:gd name="T1" fmla="*/ 57 h 57"/>
                <a:gd name="T2" fmla="*/ 56 w 285"/>
                <a:gd name="T3" fmla="*/ 57 h 57"/>
                <a:gd name="T4" fmla="*/ 113 w 285"/>
                <a:gd name="T5" fmla="*/ 0 h 57"/>
                <a:gd name="T6" fmla="*/ 285 w 285"/>
                <a:gd name="T7" fmla="*/ 0 h 57"/>
              </a:gdLst>
              <a:ahLst/>
              <a:cxnLst>
                <a:cxn ang="0">
                  <a:pos x="T0" y="T1"/>
                </a:cxn>
                <a:cxn ang="0">
                  <a:pos x="T2" y="T3"/>
                </a:cxn>
                <a:cxn ang="0">
                  <a:pos x="T4" y="T5"/>
                </a:cxn>
                <a:cxn ang="0">
                  <a:pos x="T6" y="T7"/>
                </a:cxn>
              </a:cxnLst>
              <a:rect l="0" t="0" r="r" b="b"/>
              <a:pathLst>
                <a:path w="285" h="57">
                  <a:moveTo>
                    <a:pt x="0" y="57"/>
                  </a:moveTo>
                  <a:lnTo>
                    <a:pt x="56" y="57"/>
                  </a:lnTo>
                  <a:lnTo>
                    <a:pt x="113" y="0"/>
                  </a:lnTo>
                  <a:lnTo>
                    <a:pt x="285" y="0"/>
                  </a:ln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Line 40"/>
            <p:cNvSpPr>
              <a:spLocks noChangeShapeType="1"/>
            </p:cNvSpPr>
            <p:nvPr/>
          </p:nvSpPr>
          <p:spPr bwMode="auto">
            <a:xfrm>
              <a:off x="974" y="624"/>
              <a:ext cx="116"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1" name="Freeform 41"/>
            <p:cNvSpPr/>
            <p:nvPr/>
          </p:nvSpPr>
          <p:spPr bwMode="auto">
            <a:xfrm>
              <a:off x="631" y="851"/>
              <a:ext cx="229" cy="58"/>
            </a:xfrm>
            <a:custGeom>
              <a:avLst/>
              <a:gdLst>
                <a:gd name="T0" fmla="*/ 0 w 229"/>
                <a:gd name="T1" fmla="*/ 58 h 58"/>
                <a:gd name="T2" fmla="*/ 171 w 229"/>
                <a:gd name="T3" fmla="*/ 58 h 58"/>
                <a:gd name="T4" fmla="*/ 229 w 229"/>
                <a:gd name="T5" fmla="*/ 0 h 58"/>
              </a:gdLst>
              <a:ahLst/>
              <a:cxnLst>
                <a:cxn ang="0">
                  <a:pos x="T0" y="T1"/>
                </a:cxn>
                <a:cxn ang="0">
                  <a:pos x="T2" y="T3"/>
                </a:cxn>
                <a:cxn ang="0">
                  <a:pos x="T4" y="T5"/>
                </a:cxn>
              </a:cxnLst>
              <a:rect l="0" t="0" r="r" b="b"/>
              <a:pathLst>
                <a:path w="229" h="58">
                  <a:moveTo>
                    <a:pt x="0" y="58"/>
                  </a:moveTo>
                  <a:lnTo>
                    <a:pt x="171" y="58"/>
                  </a:lnTo>
                  <a:lnTo>
                    <a:pt x="229" y="0"/>
                  </a:lnTo>
                </a:path>
              </a:pathLst>
            </a:custGeom>
            <a:noFill/>
            <a:ln w="28575"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Line 42"/>
            <p:cNvSpPr>
              <a:spLocks noChangeShapeType="1"/>
            </p:cNvSpPr>
            <p:nvPr/>
          </p:nvSpPr>
          <p:spPr bwMode="auto">
            <a:xfrm>
              <a:off x="917" y="911"/>
              <a:ext cx="171"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3" name="Line 43"/>
            <p:cNvSpPr>
              <a:spLocks noChangeShapeType="1"/>
            </p:cNvSpPr>
            <p:nvPr/>
          </p:nvSpPr>
          <p:spPr bwMode="auto">
            <a:xfrm flipH="1">
              <a:off x="1031" y="966"/>
              <a:ext cx="52"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4" name="Line 44"/>
            <p:cNvSpPr>
              <a:spLocks noChangeShapeType="1"/>
            </p:cNvSpPr>
            <p:nvPr/>
          </p:nvSpPr>
          <p:spPr bwMode="auto">
            <a:xfrm flipH="1">
              <a:off x="804" y="966"/>
              <a:ext cx="170"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5" name="Line 45"/>
            <p:cNvSpPr>
              <a:spLocks noChangeShapeType="1"/>
            </p:cNvSpPr>
            <p:nvPr/>
          </p:nvSpPr>
          <p:spPr bwMode="auto">
            <a:xfrm flipH="1">
              <a:off x="631" y="966"/>
              <a:ext cx="115"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6" name="Oval 46"/>
            <p:cNvSpPr>
              <a:spLocks noChangeArrowheads="1"/>
            </p:cNvSpPr>
            <p:nvPr/>
          </p:nvSpPr>
          <p:spPr bwMode="auto">
            <a:xfrm>
              <a:off x="959" y="610"/>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67" name="Oval 47"/>
            <p:cNvSpPr>
              <a:spLocks noChangeArrowheads="1"/>
            </p:cNvSpPr>
            <p:nvPr/>
          </p:nvSpPr>
          <p:spPr bwMode="auto">
            <a:xfrm>
              <a:off x="902" y="610"/>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68" name="Oval 48"/>
            <p:cNvSpPr>
              <a:spLocks noChangeArrowheads="1"/>
            </p:cNvSpPr>
            <p:nvPr/>
          </p:nvSpPr>
          <p:spPr bwMode="auto">
            <a:xfrm>
              <a:off x="788" y="667"/>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69" name="Oval 49"/>
            <p:cNvSpPr>
              <a:spLocks noChangeArrowheads="1"/>
            </p:cNvSpPr>
            <p:nvPr/>
          </p:nvSpPr>
          <p:spPr bwMode="auto">
            <a:xfrm>
              <a:off x="847" y="667"/>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0" name="Oval 50"/>
            <p:cNvSpPr>
              <a:spLocks noChangeArrowheads="1"/>
            </p:cNvSpPr>
            <p:nvPr/>
          </p:nvSpPr>
          <p:spPr bwMode="auto">
            <a:xfrm>
              <a:off x="1017" y="781"/>
              <a:ext cx="28"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1" name="Oval 51"/>
            <p:cNvSpPr>
              <a:spLocks noChangeArrowheads="1"/>
            </p:cNvSpPr>
            <p:nvPr/>
          </p:nvSpPr>
          <p:spPr bwMode="auto">
            <a:xfrm>
              <a:off x="845" y="838"/>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2" name="Oval 52"/>
            <p:cNvSpPr>
              <a:spLocks noChangeArrowheads="1"/>
            </p:cNvSpPr>
            <p:nvPr/>
          </p:nvSpPr>
          <p:spPr bwMode="auto">
            <a:xfrm>
              <a:off x="902" y="895"/>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3" name="Oval 53"/>
            <p:cNvSpPr>
              <a:spLocks noChangeArrowheads="1"/>
            </p:cNvSpPr>
            <p:nvPr/>
          </p:nvSpPr>
          <p:spPr bwMode="auto">
            <a:xfrm>
              <a:off x="731" y="952"/>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4" name="Oval 54"/>
            <p:cNvSpPr>
              <a:spLocks noChangeArrowheads="1"/>
            </p:cNvSpPr>
            <p:nvPr/>
          </p:nvSpPr>
          <p:spPr bwMode="auto">
            <a:xfrm>
              <a:off x="790" y="952"/>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5" name="Oval 55"/>
            <p:cNvSpPr>
              <a:spLocks noChangeArrowheads="1"/>
            </p:cNvSpPr>
            <p:nvPr/>
          </p:nvSpPr>
          <p:spPr bwMode="auto">
            <a:xfrm>
              <a:off x="959" y="952"/>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6" name="Oval 56"/>
            <p:cNvSpPr>
              <a:spLocks noChangeArrowheads="1"/>
            </p:cNvSpPr>
            <p:nvPr/>
          </p:nvSpPr>
          <p:spPr bwMode="auto">
            <a:xfrm>
              <a:off x="1017" y="952"/>
              <a:ext cx="28"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7" name="Line 57"/>
            <p:cNvSpPr>
              <a:spLocks noChangeShapeType="1"/>
            </p:cNvSpPr>
            <p:nvPr/>
          </p:nvSpPr>
          <p:spPr bwMode="auto">
            <a:xfrm>
              <a:off x="633" y="624"/>
              <a:ext cx="56" cy="0"/>
            </a:xfrm>
            <a:prstGeom prst="line">
              <a:avLst/>
            </a:prstGeom>
            <a:noFill/>
            <a:ln w="285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78" name="Oval 58"/>
            <p:cNvSpPr>
              <a:spLocks noChangeArrowheads="1"/>
            </p:cNvSpPr>
            <p:nvPr/>
          </p:nvSpPr>
          <p:spPr bwMode="auto">
            <a:xfrm>
              <a:off x="674" y="610"/>
              <a:ext cx="29" cy="28"/>
            </a:xfrm>
            <a:prstGeom prst="ellipse">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79" name="Rectangle 59"/>
            <p:cNvSpPr>
              <a:spLocks noChangeArrowheads="1"/>
            </p:cNvSpPr>
            <p:nvPr/>
          </p:nvSpPr>
          <p:spPr bwMode="auto">
            <a:xfrm>
              <a:off x="1145" y="937"/>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0" name="Rectangle 60"/>
            <p:cNvSpPr>
              <a:spLocks noChangeArrowheads="1"/>
            </p:cNvSpPr>
            <p:nvPr/>
          </p:nvSpPr>
          <p:spPr bwMode="auto">
            <a:xfrm>
              <a:off x="1145" y="823"/>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1" name="Rectangle 61"/>
            <p:cNvSpPr>
              <a:spLocks noChangeArrowheads="1"/>
            </p:cNvSpPr>
            <p:nvPr/>
          </p:nvSpPr>
          <p:spPr bwMode="auto">
            <a:xfrm>
              <a:off x="1145" y="709"/>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2" name="Rectangle 62"/>
            <p:cNvSpPr>
              <a:spLocks noChangeArrowheads="1"/>
            </p:cNvSpPr>
            <p:nvPr/>
          </p:nvSpPr>
          <p:spPr bwMode="auto">
            <a:xfrm>
              <a:off x="1145" y="595"/>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3" name="Rectangle 63"/>
            <p:cNvSpPr>
              <a:spLocks noChangeArrowheads="1"/>
            </p:cNvSpPr>
            <p:nvPr/>
          </p:nvSpPr>
          <p:spPr bwMode="auto">
            <a:xfrm>
              <a:off x="460" y="937"/>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4" name="Rectangle 64"/>
            <p:cNvSpPr>
              <a:spLocks noChangeArrowheads="1"/>
            </p:cNvSpPr>
            <p:nvPr/>
          </p:nvSpPr>
          <p:spPr bwMode="auto">
            <a:xfrm>
              <a:off x="460" y="823"/>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5" name="Rectangle 65"/>
            <p:cNvSpPr>
              <a:spLocks noChangeArrowheads="1"/>
            </p:cNvSpPr>
            <p:nvPr/>
          </p:nvSpPr>
          <p:spPr bwMode="auto">
            <a:xfrm>
              <a:off x="460" y="709"/>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6" name="Rectangle 66"/>
            <p:cNvSpPr>
              <a:spLocks noChangeArrowheads="1"/>
            </p:cNvSpPr>
            <p:nvPr/>
          </p:nvSpPr>
          <p:spPr bwMode="auto">
            <a:xfrm>
              <a:off x="460" y="595"/>
              <a:ext cx="114" cy="57"/>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7" name="Rectangle 67"/>
            <p:cNvSpPr>
              <a:spLocks noChangeArrowheads="1"/>
            </p:cNvSpPr>
            <p:nvPr/>
          </p:nvSpPr>
          <p:spPr bwMode="auto">
            <a:xfrm>
              <a:off x="1002" y="396"/>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8" name="Rectangle 68"/>
            <p:cNvSpPr>
              <a:spLocks noChangeArrowheads="1"/>
            </p:cNvSpPr>
            <p:nvPr/>
          </p:nvSpPr>
          <p:spPr bwMode="auto">
            <a:xfrm>
              <a:off x="888" y="396"/>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89" name="Rectangle 69"/>
            <p:cNvSpPr>
              <a:spLocks noChangeArrowheads="1"/>
            </p:cNvSpPr>
            <p:nvPr/>
          </p:nvSpPr>
          <p:spPr bwMode="auto">
            <a:xfrm>
              <a:off x="774" y="396"/>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90" name="Rectangle 70"/>
            <p:cNvSpPr>
              <a:spLocks noChangeArrowheads="1"/>
            </p:cNvSpPr>
            <p:nvPr/>
          </p:nvSpPr>
          <p:spPr bwMode="auto">
            <a:xfrm>
              <a:off x="660" y="396"/>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91" name="Rectangle 71"/>
            <p:cNvSpPr>
              <a:spLocks noChangeArrowheads="1"/>
            </p:cNvSpPr>
            <p:nvPr/>
          </p:nvSpPr>
          <p:spPr bwMode="auto">
            <a:xfrm>
              <a:off x="1002" y="1080"/>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92" name="Rectangle 72"/>
            <p:cNvSpPr>
              <a:spLocks noChangeArrowheads="1"/>
            </p:cNvSpPr>
            <p:nvPr/>
          </p:nvSpPr>
          <p:spPr bwMode="auto">
            <a:xfrm>
              <a:off x="888" y="1080"/>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93" name="Rectangle 73"/>
            <p:cNvSpPr>
              <a:spLocks noChangeArrowheads="1"/>
            </p:cNvSpPr>
            <p:nvPr/>
          </p:nvSpPr>
          <p:spPr bwMode="auto">
            <a:xfrm>
              <a:off x="774" y="1080"/>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94" name="Rectangle 74"/>
            <p:cNvSpPr>
              <a:spLocks noChangeArrowheads="1"/>
            </p:cNvSpPr>
            <p:nvPr/>
          </p:nvSpPr>
          <p:spPr bwMode="auto">
            <a:xfrm>
              <a:off x="660" y="1080"/>
              <a:ext cx="57" cy="114"/>
            </a:xfrm>
            <a:prstGeom prst="rect">
              <a:avLst/>
            </a:prstGeom>
            <a:solidFill>
              <a:srgbClr val="FFFFFF"/>
            </a:solidFill>
            <a:ln w="285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sp>
        <p:nvSpPr>
          <p:cNvPr id="96" name="矩形 95"/>
          <p:cNvSpPr/>
          <p:nvPr/>
        </p:nvSpPr>
        <p:spPr>
          <a:xfrm>
            <a:off x="2187876" y="322895"/>
            <a:ext cx="3810000" cy="829945"/>
          </a:xfrm>
          <a:prstGeom prst="rect">
            <a:avLst/>
          </a:prstGeom>
        </p:spPr>
        <p:txBody>
          <a:bodyPr wrap="square">
            <a:spAutoFit/>
          </a:bodyPr>
          <a:lstStyle/>
          <a:p>
            <a:pPr>
              <a:lnSpc>
                <a:spcPct val="150000"/>
              </a:lnSpc>
            </a:pPr>
            <a:r>
              <a:rPr lang="zh-CN" altLang="en-US" sz="1600" b="1" dirty="0" smtClean="0">
                <a:solidFill>
                  <a:srgbClr val="655771"/>
                </a:solidFill>
              </a:rPr>
              <a:t>阶段三：融合课程对接语言学院</a:t>
            </a:r>
            <a:r>
              <a:rPr lang="en-US" altLang="zh-CN" sz="1600" b="1" dirty="0" smtClean="0">
                <a:solidFill>
                  <a:srgbClr val="655771"/>
                </a:solidFill>
              </a:rPr>
              <a:t>EAP</a:t>
            </a:r>
          </a:p>
          <a:p>
            <a:pPr>
              <a:lnSpc>
                <a:spcPct val="150000"/>
              </a:lnSpc>
            </a:pPr>
            <a:r>
              <a:rPr lang="zh-CN" altLang="en-US" sz="1600" b="1" dirty="0" smtClean="0">
                <a:solidFill>
                  <a:srgbClr val="655771"/>
                </a:solidFill>
              </a:rPr>
              <a:t>阶段四：全校范围的通识选修课程</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3250" advTm="6273">
        <p15:prstTrans prst="origami"/>
      </p:transition>
    </mc:Choice>
    <mc:Fallback>
      <p:transition spd="slow" advTm="62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4000"/>
                            </p:stCondLst>
                            <p:childTnLst>
                              <p:par>
                                <p:cTn id="53" presetID="12" presetClass="entr" presetSubtype="2"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ppt_x</p:attrName>
                                        </p:attrNameLst>
                                      </p:cBhvr>
                                      <p:tavLst>
                                        <p:tav tm="0">
                                          <p:val>
                                            <p:strVal val="#ppt_x+#ppt_w*1.125000"/>
                                          </p:val>
                                        </p:tav>
                                        <p:tav tm="100000">
                                          <p:val>
                                            <p:strVal val="#ppt_x"/>
                                          </p:val>
                                        </p:tav>
                                      </p:tavLst>
                                    </p:anim>
                                    <p:animEffect transition="in" filter="wipe(left)">
                                      <p:cBhvr>
                                        <p:cTn id="56" dur="500"/>
                                        <p:tgtEl>
                                          <p:spTgt spid="11"/>
                                        </p:tgtEl>
                                      </p:cBhvr>
                                    </p:animEffect>
                                  </p:childTnLst>
                                </p:cTn>
                              </p:par>
                              <p:par>
                                <p:cTn id="57" presetID="12" presetClass="entr" presetSubtype="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p:tgtEl>
                                          <p:spTgt spid="12"/>
                                        </p:tgtEl>
                                        <p:attrNameLst>
                                          <p:attrName>ppt_x</p:attrName>
                                        </p:attrNameLst>
                                      </p:cBhvr>
                                      <p:tavLst>
                                        <p:tav tm="0">
                                          <p:val>
                                            <p:strVal val="#ppt_x+#ppt_w*1.125000"/>
                                          </p:val>
                                        </p:tav>
                                        <p:tav tm="100000">
                                          <p:val>
                                            <p:strVal val="#ppt_x"/>
                                          </p:val>
                                        </p:tav>
                                      </p:tavLst>
                                    </p:anim>
                                    <p:animEffect transition="in" filter="wipe(left)">
                                      <p:cBhvr>
                                        <p:cTn id="60" dur="500"/>
                                        <p:tgtEl>
                                          <p:spTgt spid="12"/>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2" grpId="0"/>
      <p:bldP spid="13" grpId="0"/>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5B198"/>
        </a:solidFill>
        <a:effectLst/>
      </p:bgPr>
    </p:bg>
    <p:spTree>
      <p:nvGrpSpPr>
        <p:cNvPr id="1" name=""/>
        <p:cNvGrpSpPr/>
        <p:nvPr/>
      </p:nvGrpSpPr>
      <p:grpSpPr>
        <a:xfrm>
          <a:off x="0" y="0"/>
          <a:ext cx="0" cy="0"/>
          <a:chOff x="0" y="0"/>
          <a:chExt cx="0" cy="0"/>
        </a:xfrm>
      </p:grpSpPr>
      <p:grpSp>
        <p:nvGrpSpPr>
          <p:cNvPr id="5" name="组合 4"/>
          <p:cNvGrpSpPr/>
          <p:nvPr/>
        </p:nvGrpSpPr>
        <p:grpSpPr>
          <a:xfrm>
            <a:off x="891532" y="1124623"/>
            <a:ext cx="4378798" cy="4103828"/>
            <a:chOff x="891532" y="1124623"/>
            <a:chExt cx="4378798" cy="4103828"/>
          </a:xfrm>
        </p:grpSpPr>
        <p:sp>
          <p:nvSpPr>
            <p:cNvPr id="2" name="椭圆 1"/>
            <p:cNvSpPr/>
            <p:nvPr/>
          </p:nvSpPr>
          <p:spPr>
            <a:xfrm>
              <a:off x="891532" y="3442624"/>
              <a:ext cx="1785827" cy="178582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531249" y="1351241"/>
              <a:ext cx="3739081" cy="373908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88977" y="2044080"/>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04</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print"/>
            <a:stretch>
              <a:fillRect/>
            </a:stretch>
          </p:blipFill>
          <p:spPr>
            <a:xfrm>
              <a:off x="1862615" y="3040367"/>
              <a:ext cx="2212119" cy="1304995"/>
            </a:xfrm>
            <a:prstGeom prst="rect">
              <a:avLst/>
            </a:prstGeom>
          </p:spPr>
        </p:pic>
        <p:pic>
          <p:nvPicPr>
            <p:cNvPr id="7" name="图片 6"/>
            <p:cNvPicPr>
              <a:picLocks noChangeAspect="1"/>
            </p:cNvPicPr>
            <p:nvPr/>
          </p:nvPicPr>
          <p:blipFill>
            <a:blip r:embed="rId4" cstate="print"/>
            <a:stretch>
              <a:fillRect/>
            </a:stretch>
          </p:blipFill>
          <p:spPr>
            <a:xfrm rot="836566">
              <a:off x="3522619" y="1124623"/>
              <a:ext cx="1675185" cy="2018882"/>
            </a:xfrm>
            <a:prstGeom prst="rect">
              <a:avLst/>
            </a:prstGeom>
          </p:spPr>
        </p:pic>
        <p:grpSp>
          <p:nvGrpSpPr>
            <p:cNvPr id="9" name="Group 4"/>
            <p:cNvGrpSpPr>
              <a:grpSpLocks noChangeAspect="1"/>
            </p:cNvGrpSpPr>
            <p:nvPr/>
          </p:nvGrpSpPr>
          <p:grpSpPr bwMode="auto">
            <a:xfrm>
              <a:off x="4074734" y="4096564"/>
              <a:ext cx="1154113" cy="1131887"/>
              <a:chOff x="2490" y="2451"/>
              <a:chExt cx="727" cy="713"/>
            </a:xfrm>
          </p:grpSpPr>
          <p:sp>
            <p:nvSpPr>
              <p:cNvPr id="10" name="AutoShape 3"/>
              <p:cNvSpPr>
                <a:spLocks noChangeAspect="1" noChangeArrowheads="1" noTextEdit="1"/>
              </p:cNvSpPr>
              <p:nvPr/>
            </p:nvSpPr>
            <p:spPr bwMode="auto">
              <a:xfrm>
                <a:off x="2490" y="2451"/>
                <a:ext cx="727" cy="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5"/>
              <p:cNvSpPr/>
              <p:nvPr/>
            </p:nvSpPr>
            <p:spPr bwMode="auto">
              <a:xfrm>
                <a:off x="2502" y="2460"/>
                <a:ext cx="706" cy="695"/>
              </a:xfrm>
              <a:custGeom>
                <a:avLst/>
                <a:gdLst>
                  <a:gd name="T0" fmla="*/ 484 w 484"/>
                  <a:gd name="T1" fmla="*/ 269 h 477"/>
                  <a:gd name="T2" fmla="*/ 484 w 484"/>
                  <a:gd name="T3" fmla="*/ 209 h 477"/>
                  <a:gd name="T4" fmla="*/ 408 w 484"/>
                  <a:gd name="T5" fmla="*/ 209 h 477"/>
                  <a:gd name="T6" fmla="*/ 384 w 484"/>
                  <a:gd name="T7" fmla="*/ 147 h 477"/>
                  <a:gd name="T8" fmla="*/ 439 w 484"/>
                  <a:gd name="T9" fmla="*/ 92 h 477"/>
                  <a:gd name="T10" fmla="*/ 396 w 484"/>
                  <a:gd name="T11" fmla="*/ 49 h 477"/>
                  <a:gd name="T12" fmla="*/ 342 w 484"/>
                  <a:gd name="T13" fmla="*/ 103 h 477"/>
                  <a:gd name="T14" fmla="*/ 270 w 484"/>
                  <a:gd name="T15" fmla="*/ 72 h 477"/>
                  <a:gd name="T16" fmla="*/ 270 w 484"/>
                  <a:gd name="T17" fmla="*/ 0 h 477"/>
                  <a:gd name="T18" fmla="*/ 210 w 484"/>
                  <a:gd name="T19" fmla="*/ 0 h 477"/>
                  <a:gd name="T20" fmla="*/ 210 w 484"/>
                  <a:gd name="T21" fmla="*/ 73 h 477"/>
                  <a:gd name="T22" fmla="*/ 141 w 484"/>
                  <a:gd name="T23" fmla="*/ 103 h 477"/>
                  <a:gd name="T24" fmla="*/ 87 w 484"/>
                  <a:gd name="T25" fmla="*/ 49 h 477"/>
                  <a:gd name="T26" fmla="*/ 45 w 484"/>
                  <a:gd name="T27" fmla="*/ 92 h 477"/>
                  <a:gd name="T28" fmla="*/ 100 w 484"/>
                  <a:gd name="T29" fmla="*/ 147 h 477"/>
                  <a:gd name="T30" fmla="*/ 75 w 484"/>
                  <a:gd name="T31" fmla="*/ 209 h 477"/>
                  <a:gd name="T32" fmla="*/ 0 w 484"/>
                  <a:gd name="T33" fmla="*/ 209 h 477"/>
                  <a:gd name="T34" fmla="*/ 0 w 484"/>
                  <a:gd name="T35" fmla="*/ 269 h 477"/>
                  <a:gd name="T36" fmla="*/ 75 w 484"/>
                  <a:gd name="T37" fmla="*/ 269 h 477"/>
                  <a:gd name="T38" fmla="*/ 95 w 484"/>
                  <a:gd name="T39" fmla="*/ 323 h 477"/>
                  <a:gd name="T40" fmla="*/ 34 w 484"/>
                  <a:gd name="T41" fmla="*/ 383 h 477"/>
                  <a:gd name="T42" fmla="*/ 77 w 484"/>
                  <a:gd name="T43" fmla="*/ 426 h 477"/>
                  <a:gd name="T44" fmla="*/ 134 w 484"/>
                  <a:gd name="T45" fmla="*/ 370 h 477"/>
                  <a:gd name="T46" fmla="*/ 210 w 484"/>
                  <a:gd name="T47" fmla="*/ 406 h 477"/>
                  <a:gd name="T48" fmla="*/ 210 w 484"/>
                  <a:gd name="T49" fmla="*/ 477 h 477"/>
                  <a:gd name="T50" fmla="*/ 270 w 484"/>
                  <a:gd name="T51" fmla="*/ 477 h 477"/>
                  <a:gd name="T52" fmla="*/ 270 w 484"/>
                  <a:gd name="T53" fmla="*/ 406 h 477"/>
                  <a:gd name="T54" fmla="*/ 338 w 484"/>
                  <a:gd name="T55" fmla="*/ 379 h 477"/>
                  <a:gd name="T56" fmla="*/ 385 w 484"/>
                  <a:gd name="T57" fmla="*/ 426 h 477"/>
                  <a:gd name="T58" fmla="*/ 428 w 484"/>
                  <a:gd name="T59" fmla="*/ 383 h 477"/>
                  <a:gd name="T60" fmla="*/ 381 w 484"/>
                  <a:gd name="T61" fmla="*/ 336 h 477"/>
                  <a:gd name="T62" fmla="*/ 408 w 484"/>
                  <a:gd name="T63" fmla="*/ 269 h 477"/>
                  <a:gd name="T64" fmla="*/ 484 w 484"/>
                  <a:gd name="T65" fmla="*/ 269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4" h="477">
                    <a:moveTo>
                      <a:pt x="484" y="269"/>
                    </a:moveTo>
                    <a:cubicBezTo>
                      <a:pt x="484" y="209"/>
                      <a:pt x="484" y="209"/>
                      <a:pt x="484" y="209"/>
                    </a:cubicBezTo>
                    <a:cubicBezTo>
                      <a:pt x="408" y="209"/>
                      <a:pt x="408" y="209"/>
                      <a:pt x="408" y="209"/>
                    </a:cubicBezTo>
                    <a:cubicBezTo>
                      <a:pt x="404" y="186"/>
                      <a:pt x="396" y="166"/>
                      <a:pt x="384" y="147"/>
                    </a:cubicBezTo>
                    <a:cubicBezTo>
                      <a:pt x="439" y="92"/>
                      <a:pt x="439" y="92"/>
                      <a:pt x="439" y="92"/>
                    </a:cubicBezTo>
                    <a:cubicBezTo>
                      <a:pt x="396" y="49"/>
                      <a:pt x="396" y="49"/>
                      <a:pt x="396" y="49"/>
                    </a:cubicBezTo>
                    <a:cubicBezTo>
                      <a:pt x="342" y="103"/>
                      <a:pt x="342" y="103"/>
                      <a:pt x="342" y="103"/>
                    </a:cubicBezTo>
                    <a:cubicBezTo>
                      <a:pt x="321" y="88"/>
                      <a:pt x="297" y="77"/>
                      <a:pt x="270" y="72"/>
                    </a:cubicBezTo>
                    <a:cubicBezTo>
                      <a:pt x="270" y="0"/>
                      <a:pt x="270" y="0"/>
                      <a:pt x="270" y="0"/>
                    </a:cubicBezTo>
                    <a:cubicBezTo>
                      <a:pt x="210" y="0"/>
                      <a:pt x="210" y="0"/>
                      <a:pt x="210" y="0"/>
                    </a:cubicBezTo>
                    <a:cubicBezTo>
                      <a:pt x="210" y="73"/>
                      <a:pt x="210" y="73"/>
                      <a:pt x="210" y="73"/>
                    </a:cubicBezTo>
                    <a:cubicBezTo>
                      <a:pt x="184" y="78"/>
                      <a:pt x="161" y="88"/>
                      <a:pt x="141" y="103"/>
                    </a:cubicBezTo>
                    <a:cubicBezTo>
                      <a:pt x="87" y="49"/>
                      <a:pt x="87" y="49"/>
                      <a:pt x="87" y="49"/>
                    </a:cubicBezTo>
                    <a:cubicBezTo>
                      <a:pt x="45" y="92"/>
                      <a:pt x="45" y="92"/>
                      <a:pt x="45" y="92"/>
                    </a:cubicBezTo>
                    <a:cubicBezTo>
                      <a:pt x="100" y="147"/>
                      <a:pt x="100" y="147"/>
                      <a:pt x="100" y="147"/>
                    </a:cubicBezTo>
                    <a:cubicBezTo>
                      <a:pt x="88" y="166"/>
                      <a:pt x="79" y="186"/>
                      <a:pt x="75" y="209"/>
                    </a:cubicBezTo>
                    <a:cubicBezTo>
                      <a:pt x="0" y="209"/>
                      <a:pt x="0" y="209"/>
                      <a:pt x="0" y="209"/>
                    </a:cubicBezTo>
                    <a:cubicBezTo>
                      <a:pt x="0" y="269"/>
                      <a:pt x="0" y="269"/>
                      <a:pt x="0" y="269"/>
                    </a:cubicBezTo>
                    <a:cubicBezTo>
                      <a:pt x="75" y="269"/>
                      <a:pt x="75" y="269"/>
                      <a:pt x="75" y="269"/>
                    </a:cubicBezTo>
                    <a:cubicBezTo>
                      <a:pt x="79" y="289"/>
                      <a:pt x="85" y="307"/>
                      <a:pt x="95" y="323"/>
                    </a:cubicBezTo>
                    <a:cubicBezTo>
                      <a:pt x="34" y="383"/>
                      <a:pt x="34" y="383"/>
                      <a:pt x="34" y="383"/>
                    </a:cubicBezTo>
                    <a:cubicBezTo>
                      <a:pt x="77" y="426"/>
                      <a:pt x="77" y="426"/>
                      <a:pt x="77" y="426"/>
                    </a:cubicBezTo>
                    <a:cubicBezTo>
                      <a:pt x="134" y="370"/>
                      <a:pt x="134" y="370"/>
                      <a:pt x="134" y="370"/>
                    </a:cubicBezTo>
                    <a:cubicBezTo>
                      <a:pt x="155" y="387"/>
                      <a:pt x="181" y="400"/>
                      <a:pt x="210" y="406"/>
                    </a:cubicBezTo>
                    <a:cubicBezTo>
                      <a:pt x="210" y="477"/>
                      <a:pt x="210" y="477"/>
                      <a:pt x="210" y="477"/>
                    </a:cubicBezTo>
                    <a:cubicBezTo>
                      <a:pt x="270" y="477"/>
                      <a:pt x="270" y="477"/>
                      <a:pt x="270" y="477"/>
                    </a:cubicBezTo>
                    <a:cubicBezTo>
                      <a:pt x="270" y="406"/>
                      <a:pt x="270" y="406"/>
                      <a:pt x="270" y="406"/>
                    </a:cubicBezTo>
                    <a:cubicBezTo>
                      <a:pt x="295" y="402"/>
                      <a:pt x="318" y="392"/>
                      <a:pt x="338" y="379"/>
                    </a:cubicBezTo>
                    <a:cubicBezTo>
                      <a:pt x="385" y="426"/>
                      <a:pt x="385" y="426"/>
                      <a:pt x="385" y="426"/>
                    </a:cubicBezTo>
                    <a:cubicBezTo>
                      <a:pt x="428" y="383"/>
                      <a:pt x="428" y="383"/>
                      <a:pt x="428" y="383"/>
                    </a:cubicBezTo>
                    <a:cubicBezTo>
                      <a:pt x="381" y="336"/>
                      <a:pt x="381" y="336"/>
                      <a:pt x="381" y="336"/>
                    </a:cubicBezTo>
                    <a:cubicBezTo>
                      <a:pt x="394" y="316"/>
                      <a:pt x="404" y="294"/>
                      <a:pt x="408" y="269"/>
                    </a:cubicBezTo>
                    <a:lnTo>
                      <a:pt x="484" y="269"/>
                    </a:lnTo>
                    <a:close/>
                  </a:path>
                </a:pathLst>
              </a:custGeom>
              <a:solidFill>
                <a:srgbClr val="AEBDC1"/>
              </a:solidFill>
              <a:ln w="31750" cap="rnd">
                <a:solidFill>
                  <a:srgbClr val="414042"/>
                </a:solidFill>
                <a:prstDash val="solid"/>
                <a:round/>
              </a:ln>
            </p:spPr>
            <p:txBody>
              <a:bodyPr vert="horz" wrap="square" lIns="91440" tIns="45720" rIns="91440" bIns="45720" numCol="1" anchor="t" anchorCtr="0" compatLnSpc="1"/>
              <a:lstStyle/>
              <a:p>
                <a:endParaRPr lang="zh-CN" altLang="en-US"/>
              </a:p>
            </p:txBody>
          </p:sp>
          <p:sp>
            <p:nvSpPr>
              <p:cNvPr id="12" name="Oval 6"/>
              <p:cNvSpPr>
                <a:spLocks noChangeArrowheads="1"/>
              </p:cNvSpPr>
              <p:nvPr/>
            </p:nvSpPr>
            <p:spPr bwMode="auto">
              <a:xfrm>
                <a:off x="2735" y="2690"/>
                <a:ext cx="238" cy="238"/>
              </a:xfrm>
              <a:prstGeom prst="ellipse">
                <a:avLst/>
              </a:prstGeom>
              <a:solidFill>
                <a:srgbClr val="85B198"/>
              </a:solidFill>
              <a:ln w="31750" cap="rnd">
                <a:solidFill>
                  <a:srgbClr val="414042"/>
                </a:solidFill>
                <a:prstDash val="solid"/>
                <a:round/>
              </a:ln>
            </p:spPr>
            <p:txBody>
              <a:bodyPr vert="horz" wrap="square" lIns="91440" tIns="45720" rIns="91440" bIns="45720" numCol="1" anchor="t" anchorCtr="0" compatLnSpc="1"/>
              <a:lstStyle/>
              <a:p>
                <a:endParaRPr lang="zh-CN" altLang="en-US"/>
              </a:p>
            </p:txBody>
          </p:sp>
        </p:grpSp>
      </p:grpSp>
      <p:sp>
        <p:nvSpPr>
          <p:cNvPr id="13" name="文本框 12"/>
          <p:cNvSpPr txBox="1"/>
          <p:nvPr/>
        </p:nvSpPr>
        <p:spPr>
          <a:xfrm>
            <a:off x="5778055" y="2375542"/>
            <a:ext cx="3562194" cy="584775"/>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Who360</a:t>
            </a:r>
            <a:r>
              <a:rPr lang="zh-CN" altLang="en-US" sz="3200" b="1" dirty="0" smtClean="0">
                <a:solidFill>
                  <a:schemeClr val="bg1"/>
                </a:solidFill>
                <a:latin typeface="微软雅黑" panose="020B0503020204020204" pitchFamily="34" charset="-122"/>
                <a:ea typeface="微软雅黑" panose="020B0503020204020204" pitchFamily="34" charset="-122"/>
              </a:rPr>
              <a:t>度的反馈</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778055" y="3054913"/>
            <a:ext cx="5357707" cy="1754326"/>
          </a:xfrm>
          <a:prstGeom prst="rect">
            <a:avLst/>
          </a:prstGeom>
        </p:spPr>
        <p:txBody>
          <a:bodyPr wrap="square">
            <a:spAutoFit/>
          </a:bodyPr>
          <a:lstStyle/>
          <a:p>
            <a:pPr>
              <a:lnSpc>
                <a:spcPct val="200000"/>
              </a:lnSpc>
            </a:pPr>
            <a:r>
              <a:rPr lang="zh-CN" altLang="en-US" b="1" dirty="0" smtClean="0">
                <a:solidFill>
                  <a:schemeClr val="bg1"/>
                </a:solidFill>
              </a:rPr>
              <a:t>自我评估</a:t>
            </a:r>
            <a:r>
              <a:rPr lang="en-US" altLang="zh-CN" b="1" dirty="0" smtClean="0">
                <a:solidFill>
                  <a:schemeClr val="bg1"/>
                </a:solidFill>
              </a:rPr>
              <a:t>SWOT</a:t>
            </a:r>
            <a:r>
              <a:rPr lang="zh-CN" altLang="en-US" b="1" dirty="0" smtClean="0">
                <a:solidFill>
                  <a:schemeClr val="bg1"/>
                </a:solidFill>
              </a:rPr>
              <a:t>分析</a:t>
            </a:r>
            <a:endParaRPr lang="en-US" altLang="zh-CN" b="1" dirty="0" smtClean="0">
              <a:solidFill>
                <a:schemeClr val="bg1"/>
              </a:solidFill>
            </a:endParaRPr>
          </a:p>
          <a:p>
            <a:pPr>
              <a:lnSpc>
                <a:spcPct val="200000"/>
              </a:lnSpc>
            </a:pPr>
            <a:r>
              <a:rPr lang="zh-CN" altLang="en-US" b="1" dirty="0" smtClean="0">
                <a:solidFill>
                  <a:schemeClr val="bg1"/>
                </a:solidFill>
              </a:rPr>
              <a:t>学生反馈与建议</a:t>
            </a:r>
            <a:endParaRPr lang="en-US" altLang="zh-CN" b="1" dirty="0" smtClean="0">
              <a:solidFill>
                <a:schemeClr val="bg1"/>
              </a:solidFill>
            </a:endParaRPr>
          </a:p>
          <a:p>
            <a:pPr>
              <a:lnSpc>
                <a:spcPct val="200000"/>
              </a:lnSpc>
            </a:pPr>
            <a:r>
              <a:rPr lang="zh-CN" altLang="en-US" b="1" dirty="0" smtClean="0">
                <a:solidFill>
                  <a:schemeClr val="bg1"/>
                </a:solidFill>
              </a:rPr>
              <a:t>同事反馈与建议</a:t>
            </a:r>
            <a:endParaRPr lang="en-US" altLang="zh-CN"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900" advTm="2958">
        <p14:warp dir="in"/>
      </p:transition>
    </mc:Choice>
    <mc:Fallback>
      <p:transition spd="slow" advTm="29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5B198"/>
        </a:solidFill>
        <a:effectLst/>
      </p:bgPr>
    </p:bg>
    <p:spTree>
      <p:nvGrpSpPr>
        <p:cNvPr id="1" name=""/>
        <p:cNvGrpSpPr/>
        <p:nvPr/>
      </p:nvGrpSpPr>
      <p:grpSpPr>
        <a:xfrm>
          <a:off x="0" y="0"/>
          <a:ext cx="0" cy="0"/>
          <a:chOff x="0" y="0"/>
          <a:chExt cx="0" cy="0"/>
        </a:xfrm>
      </p:grpSpPr>
      <p:grpSp>
        <p:nvGrpSpPr>
          <p:cNvPr id="8" name="组合 7"/>
          <p:cNvGrpSpPr/>
          <p:nvPr/>
        </p:nvGrpSpPr>
        <p:grpSpPr>
          <a:xfrm>
            <a:off x="0" y="98093"/>
            <a:ext cx="12192000" cy="1515480"/>
            <a:chOff x="0" y="98093"/>
            <a:chExt cx="12192000" cy="1515480"/>
          </a:xfrm>
        </p:grpSpPr>
        <p:sp>
          <p:nvSpPr>
            <p:cNvPr id="2" name="矩形 1"/>
            <p:cNvSpPr/>
            <p:nvPr/>
          </p:nvSpPr>
          <p:spPr>
            <a:xfrm>
              <a:off x="0" y="825921"/>
              <a:ext cx="12192000" cy="78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85576" y="98093"/>
              <a:ext cx="755335"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04</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536370" y="988914"/>
              <a:ext cx="2950210" cy="460375"/>
            </a:xfrm>
            <a:prstGeom prst="rect">
              <a:avLst/>
            </a:prstGeom>
            <a:noFill/>
          </p:spPr>
          <p:txBody>
            <a:bodyPr wrap="none" rtlCol="0">
              <a:spAutoFit/>
            </a:bodyPr>
            <a:lstStyle/>
            <a:p>
              <a:pPr algn="l"/>
              <a:r>
                <a:rPr sz="2400" b="1" dirty="0" smtClean="0">
                  <a:solidFill>
                    <a:srgbClr val="85B198"/>
                  </a:solidFill>
                  <a:latin typeface="微软雅黑" panose="020B0503020204020204" pitchFamily="34" charset="-122"/>
                  <a:ea typeface="微软雅黑" panose="020B0503020204020204" pitchFamily="34" charset="-122"/>
                </a:rPr>
                <a:t>自我评估SWOT分析</a:t>
              </a:r>
              <a:endParaRPr lang="zh-CN" altLang="en-US" sz="2400" b="1" dirty="0">
                <a:solidFill>
                  <a:srgbClr val="85B198"/>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482282" y="421258"/>
              <a:ext cx="380245"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187637" y="421258"/>
              <a:ext cx="380245"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p:nvPicPr>
        <p:blipFill>
          <a:blip r:embed="rId3" cstate="print"/>
          <a:stretch>
            <a:fillRect/>
          </a:stretch>
        </p:blipFill>
        <p:spPr>
          <a:xfrm>
            <a:off x="5296051" y="2548265"/>
            <a:ext cx="1599898" cy="2832241"/>
          </a:xfrm>
          <a:prstGeom prst="rect">
            <a:avLst/>
          </a:prstGeom>
        </p:spPr>
      </p:pic>
      <p:grpSp>
        <p:nvGrpSpPr>
          <p:cNvPr id="10" name="组合 9"/>
          <p:cNvGrpSpPr/>
          <p:nvPr/>
        </p:nvGrpSpPr>
        <p:grpSpPr>
          <a:xfrm>
            <a:off x="7071360" y="2260868"/>
            <a:ext cx="4509135" cy="4154170"/>
            <a:chOff x="7071360" y="2260868"/>
            <a:chExt cx="4509135" cy="4154170"/>
          </a:xfrm>
        </p:grpSpPr>
        <p:sp>
          <p:nvSpPr>
            <p:cNvPr id="50" name="椭圆 49"/>
            <p:cNvSpPr/>
            <p:nvPr/>
          </p:nvSpPr>
          <p:spPr>
            <a:xfrm>
              <a:off x="7071360" y="3963988"/>
              <a:ext cx="470263" cy="470263"/>
            </a:xfrm>
            <a:prstGeom prst="ellipse">
              <a:avLst/>
            </a:prstGeom>
            <a:solidFill>
              <a:srgbClr val="FEDC6C"/>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684135" y="2260868"/>
              <a:ext cx="3896360" cy="4154170"/>
            </a:xfrm>
            <a:prstGeom prst="rect">
              <a:avLst/>
            </a:prstGeom>
          </p:spPr>
          <p:txBody>
            <a:bodyPr wrap="square">
              <a:spAutoFit/>
            </a:bodyPr>
            <a:lstStyle/>
            <a:p>
              <a:pPr lvl="0" algn="ctr" fontAlgn="auto">
                <a:lnSpc>
                  <a:spcPct val="150000"/>
                </a:lnSpc>
              </a:pPr>
              <a:r>
                <a:rPr lang="zh-CN" altLang="en-US" sz="1600" b="1" dirty="0" smtClean="0">
                  <a:solidFill>
                    <a:schemeClr val="bg1"/>
                  </a:solidFill>
                  <a:ea typeface="宋体" panose="02010600030101010101" pitchFamily="2" charset="-122"/>
                  <a:sym typeface="+mn-ea"/>
                </a:rPr>
                <a:t>劣势</a:t>
              </a:r>
              <a:endParaRPr lang="zh-CN" altLang="en-US" sz="1600" b="1" dirty="0" smtClean="0">
                <a:solidFill>
                  <a:schemeClr val="bg1"/>
                </a:solidFill>
                <a:ea typeface="宋体" panose="02010600030101010101" pitchFamily="2" charset="-122"/>
              </a:endParaRPr>
            </a:p>
            <a:p>
              <a:pPr lvl="0" algn="ctr" fontAlgn="auto">
                <a:lnSpc>
                  <a:spcPct val="150000"/>
                </a:lnSpc>
              </a:pPr>
              <a:r>
                <a:rPr lang="zh-CN" altLang="en-US" sz="1600" dirty="0" smtClean="0">
                  <a:solidFill>
                    <a:schemeClr val="bg1"/>
                  </a:solidFill>
                  <a:ea typeface="宋体" panose="02010600030101010101" pitchFamily="2" charset="-122"/>
                </a:rPr>
                <a:t>缺乏英语说写师资</a:t>
              </a:r>
            </a:p>
            <a:p>
              <a:pPr lvl="0" algn="ctr" fontAlgn="auto">
                <a:lnSpc>
                  <a:spcPct val="150000"/>
                </a:lnSpc>
              </a:pPr>
              <a:r>
                <a:rPr lang="zh-CN" altLang="en-US" sz="1600" dirty="0" smtClean="0">
                  <a:solidFill>
                    <a:schemeClr val="bg1"/>
                  </a:solidFill>
                  <a:ea typeface="宋体" panose="02010600030101010101" pitchFamily="2" charset="-122"/>
                </a:rPr>
                <a:t>缺乏足够数量外教</a:t>
              </a:r>
            </a:p>
            <a:p>
              <a:pPr lvl="0" algn="ctr" fontAlgn="auto">
                <a:lnSpc>
                  <a:spcPct val="150000"/>
                </a:lnSpc>
              </a:pPr>
              <a:r>
                <a:rPr lang="zh-CN" altLang="en-US" sz="1600" dirty="0" smtClean="0">
                  <a:solidFill>
                    <a:schemeClr val="bg1"/>
                  </a:solidFill>
                  <a:ea typeface="宋体" panose="02010600030101010101" pitchFamily="2" charset="-122"/>
                </a:rPr>
                <a:t>缺乏相应培训教材</a:t>
              </a:r>
            </a:p>
            <a:p>
              <a:pPr lvl="0" algn="ctr" fontAlgn="auto">
                <a:lnSpc>
                  <a:spcPct val="150000"/>
                </a:lnSpc>
              </a:pPr>
              <a:r>
                <a:rPr lang="zh-CN" altLang="en-US" sz="1600" dirty="0" smtClean="0">
                  <a:solidFill>
                    <a:schemeClr val="bg1"/>
                  </a:solidFill>
                  <a:ea typeface="宋体" panose="02010600030101010101" pitchFamily="2" charset="-122"/>
                </a:rPr>
                <a:t>缺乏学生高频参与</a:t>
              </a:r>
            </a:p>
            <a:p>
              <a:pPr lvl="0" algn="ctr" fontAlgn="auto">
                <a:lnSpc>
                  <a:spcPct val="150000"/>
                </a:lnSpc>
              </a:pPr>
              <a:endParaRPr lang="zh-CN" altLang="en-US" sz="1600" dirty="0" smtClean="0">
                <a:solidFill>
                  <a:schemeClr val="bg1"/>
                </a:solidFill>
                <a:ea typeface="宋体" panose="02010600030101010101" pitchFamily="2" charset="-122"/>
              </a:endParaRPr>
            </a:p>
            <a:p>
              <a:pPr lvl="0" fontAlgn="auto">
                <a:lnSpc>
                  <a:spcPct val="150000"/>
                </a:lnSpc>
              </a:pPr>
              <a:endParaRPr lang="zh-CN" altLang="en-US" sz="1600" dirty="0" smtClean="0">
                <a:solidFill>
                  <a:schemeClr val="bg1"/>
                </a:solidFill>
                <a:ea typeface="宋体" panose="02010600030101010101" pitchFamily="2" charset="-122"/>
              </a:endParaRPr>
            </a:p>
            <a:p>
              <a:pPr lvl="0" algn="ctr" fontAlgn="auto">
                <a:lnSpc>
                  <a:spcPct val="150000"/>
                </a:lnSpc>
              </a:pPr>
              <a:r>
                <a:rPr lang="zh-CN" altLang="en-US" sz="1600" b="1" dirty="0" smtClean="0">
                  <a:solidFill>
                    <a:schemeClr val="bg1"/>
                  </a:solidFill>
                  <a:ea typeface="宋体" panose="02010600030101010101" pitchFamily="2" charset="-122"/>
                </a:rPr>
                <a:t>挑战</a:t>
              </a:r>
            </a:p>
            <a:p>
              <a:pPr lvl="0" algn="ctr" fontAlgn="auto">
                <a:lnSpc>
                  <a:spcPct val="150000"/>
                </a:lnSpc>
              </a:pPr>
              <a:r>
                <a:rPr lang="zh-CN" altLang="en-US" sz="1600" dirty="0" smtClean="0">
                  <a:solidFill>
                    <a:schemeClr val="bg1"/>
                  </a:solidFill>
                  <a:ea typeface="宋体" panose="02010600030101010101" pitchFamily="2" charset="-122"/>
                </a:rPr>
                <a:t>中外教跨文化协作</a:t>
              </a:r>
            </a:p>
            <a:p>
              <a:pPr lvl="0" algn="ctr" fontAlgn="auto">
                <a:lnSpc>
                  <a:spcPct val="150000"/>
                </a:lnSpc>
              </a:pPr>
              <a:r>
                <a:rPr lang="zh-CN" altLang="en-US" sz="1600" dirty="0" smtClean="0">
                  <a:solidFill>
                    <a:schemeClr val="bg1"/>
                  </a:solidFill>
                  <a:ea typeface="宋体" panose="02010600030101010101" pitchFamily="2" charset="-122"/>
                </a:rPr>
                <a:t>人力财务投入较大</a:t>
              </a:r>
            </a:p>
            <a:p>
              <a:pPr lvl="0" algn="ctr" fontAlgn="auto">
                <a:lnSpc>
                  <a:spcPct val="150000"/>
                </a:lnSpc>
              </a:pPr>
              <a:r>
                <a:rPr lang="zh-CN" altLang="en-US" sz="1600" dirty="0">
                  <a:solidFill>
                    <a:schemeClr val="bg1"/>
                  </a:solidFill>
                  <a:ea typeface="宋体" panose="02010600030101010101" pitchFamily="2" charset="-122"/>
                </a:rPr>
                <a:t>国外院校有待认可</a:t>
              </a:r>
            </a:p>
          </p:txBody>
        </p:sp>
      </p:grpSp>
      <p:grpSp>
        <p:nvGrpSpPr>
          <p:cNvPr id="9" name="组合 8"/>
          <p:cNvGrpSpPr/>
          <p:nvPr/>
        </p:nvGrpSpPr>
        <p:grpSpPr>
          <a:xfrm>
            <a:off x="268014" y="2321516"/>
            <a:ext cx="4878752" cy="4892675"/>
            <a:chOff x="268014" y="2321516"/>
            <a:chExt cx="4878752" cy="4892675"/>
          </a:xfrm>
        </p:grpSpPr>
        <p:sp>
          <p:nvSpPr>
            <p:cNvPr id="51" name="椭圆 50"/>
            <p:cNvSpPr/>
            <p:nvPr/>
          </p:nvSpPr>
          <p:spPr>
            <a:xfrm>
              <a:off x="4676503" y="4469085"/>
              <a:ext cx="470263" cy="470263"/>
            </a:xfrm>
            <a:prstGeom prst="ellipse">
              <a:avLst/>
            </a:prstGeom>
            <a:solidFill>
              <a:srgbClr val="655771"/>
            </a:solid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68014" y="2321516"/>
              <a:ext cx="4040505" cy="4892675"/>
            </a:xfrm>
            <a:prstGeom prst="rect">
              <a:avLst/>
            </a:prstGeom>
          </p:spPr>
          <p:txBody>
            <a:bodyPr wrap="square">
              <a:spAutoFit/>
            </a:bodyPr>
            <a:lstStyle/>
            <a:p>
              <a:pPr lvl="0" algn="ctr" fontAlgn="auto">
                <a:lnSpc>
                  <a:spcPct val="150000"/>
                </a:lnSpc>
              </a:pPr>
              <a:endParaRPr lang="zh-CN" altLang="en-US" sz="1600" b="1" dirty="0" smtClean="0">
                <a:solidFill>
                  <a:schemeClr val="bg1"/>
                </a:solidFill>
                <a:ea typeface="宋体" panose="02010600030101010101" pitchFamily="2" charset="-122"/>
              </a:endParaRPr>
            </a:p>
            <a:p>
              <a:pPr lvl="0" algn="ctr" fontAlgn="auto">
                <a:lnSpc>
                  <a:spcPct val="150000"/>
                </a:lnSpc>
              </a:pPr>
              <a:r>
                <a:rPr lang="zh-CN" altLang="en-US" sz="1600" b="1" dirty="0" smtClean="0">
                  <a:solidFill>
                    <a:schemeClr val="bg1"/>
                  </a:solidFill>
                  <a:ea typeface="宋体" panose="02010600030101010101" pitchFamily="2" charset="-122"/>
                </a:rPr>
                <a:t>优势</a:t>
              </a:r>
            </a:p>
            <a:p>
              <a:pPr lvl="0" algn="ctr" fontAlgn="auto">
                <a:lnSpc>
                  <a:spcPct val="150000"/>
                </a:lnSpc>
              </a:pPr>
              <a:r>
                <a:rPr lang="zh-CN" altLang="en-US" sz="1600" dirty="0" smtClean="0">
                  <a:solidFill>
                    <a:schemeClr val="bg1"/>
                  </a:solidFill>
                  <a:ea typeface="宋体" panose="02010600030101010101" pitchFamily="2" charset="-122"/>
                </a:rPr>
                <a:t>符合二语习得规律</a:t>
              </a:r>
            </a:p>
            <a:p>
              <a:pPr lvl="0" algn="ctr" fontAlgn="auto">
                <a:lnSpc>
                  <a:spcPct val="150000"/>
                </a:lnSpc>
              </a:pPr>
              <a:r>
                <a:rPr lang="zh-CN" altLang="en-US" sz="1600" dirty="0" smtClean="0">
                  <a:solidFill>
                    <a:schemeClr val="bg1"/>
                  </a:solidFill>
                  <a:ea typeface="宋体" panose="02010600030101010101" pitchFamily="2" charset="-122"/>
                </a:rPr>
                <a:t>专注雅思薄弱环节</a:t>
              </a:r>
            </a:p>
            <a:p>
              <a:pPr lvl="0" algn="ctr" fontAlgn="auto">
                <a:lnSpc>
                  <a:spcPct val="150000"/>
                </a:lnSpc>
              </a:pPr>
              <a:r>
                <a:rPr lang="zh-CN" altLang="en-US" sz="1600" dirty="0" smtClean="0">
                  <a:solidFill>
                    <a:schemeClr val="bg1"/>
                  </a:solidFill>
                  <a:ea typeface="宋体" panose="02010600030101010101" pitchFamily="2" charset="-122"/>
                </a:rPr>
                <a:t>节约英语听读师资</a:t>
              </a:r>
            </a:p>
            <a:p>
              <a:pPr lvl="0" algn="ctr" fontAlgn="auto">
                <a:lnSpc>
                  <a:spcPct val="150000"/>
                </a:lnSpc>
              </a:pPr>
              <a:r>
                <a:rPr lang="zh-CN" altLang="en-US" sz="1600" dirty="0" smtClean="0">
                  <a:solidFill>
                    <a:schemeClr val="bg1"/>
                  </a:solidFill>
                  <a:ea typeface="宋体" panose="02010600030101010101" pitchFamily="2" charset="-122"/>
                </a:rPr>
                <a:t>培养综合教学技能</a:t>
              </a:r>
            </a:p>
            <a:p>
              <a:pPr lvl="0" fontAlgn="auto">
                <a:lnSpc>
                  <a:spcPct val="150000"/>
                </a:lnSpc>
              </a:pPr>
              <a:endParaRPr lang="zh-CN" altLang="en-US" sz="1600" dirty="0" smtClean="0">
                <a:solidFill>
                  <a:schemeClr val="bg1"/>
                </a:solidFill>
                <a:ea typeface="宋体" panose="02010600030101010101" pitchFamily="2" charset="-122"/>
              </a:endParaRPr>
            </a:p>
            <a:p>
              <a:pPr lvl="0" algn="ctr" fontAlgn="auto">
                <a:lnSpc>
                  <a:spcPct val="150000"/>
                </a:lnSpc>
              </a:pPr>
              <a:r>
                <a:rPr lang="zh-CN" altLang="en-US" sz="1600" b="1" dirty="0" smtClean="0">
                  <a:solidFill>
                    <a:schemeClr val="bg1"/>
                  </a:solidFill>
                  <a:ea typeface="宋体" panose="02010600030101010101" pitchFamily="2" charset="-122"/>
                </a:rPr>
                <a:t>机会</a:t>
              </a:r>
            </a:p>
            <a:p>
              <a:pPr lvl="0" algn="ctr" fontAlgn="auto">
                <a:lnSpc>
                  <a:spcPct val="150000"/>
                </a:lnSpc>
              </a:pPr>
              <a:r>
                <a:rPr lang="zh-CN" altLang="en-US" sz="1600" dirty="0" smtClean="0">
                  <a:solidFill>
                    <a:schemeClr val="bg1"/>
                  </a:solidFill>
                  <a:ea typeface="宋体" panose="02010600030101010101" pitchFamily="2" charset="-122"/>
                </a:rPr>
                <a:t>参与互联网</a:t>
              </a:r>
              <a:r>
                <a:rPr lang="en-US" altLang="zh-CN" sz="1600" dirty="0" smtClean="0">
                  <a:solidFill>
                    <a:schemeClr val="bg1"/>
                  </a:solidFill>
                  <a:ea typeface="宋体" panose="02010600030101010101" pitchFamily="2" charset="-122"/>
                </a:rPr>
                <a:t>+</a:t>
              </a:r>
              <a:r>
                <a:rPr lang="zh-CN" altLang="en-US" sz="1600" dirty="0" smtClean="0">
                  <a:solidFill>
                    <a:schemeClr val="bg1"/>
                  </a:solidFill>
                  <a:ea typeface="宋体" panose="02010600030101010101" pitchFamily="2" charset="-122"/>
                </a:rPr>
                <a:t>教育</a:t>
              </a:r>
            </a:p>
            <a:p>
              <a:pPr lvl="0" algn="ctr" fontAlgn="auto">
                <a:lnSpc>
                  <a:spcPct val="150000"/>
                </a:lnSpc>
              </a:pPr>
              <a:r>
                <a:rPr lang="zh-CN" altLang="en-US" sz="1600" dirty="0" smtClean="0">
                  <a:solidFill>
                    <a:schemeClr val="bg1"/>
                  </a:solidFill>
                  <a:ea typeface="宋体" panose="02010600030101010101" pitchFamily="2" charset="-122"/>
                </a:rPr>
                <a:t>引领语言教学提升</a:t>
              </a:r>
            </a:p>
            <a:p>
              <a:pPr lvl="0" algn="ctr" fontAlgn="auto">
                <a:lnSpc>
                  <a:spcPct val="150000"/>
                </a:lnSpc>
              </a:pPr>
              <a:r>
                <a:rPr lang="zh-CN" altLang="en-US" sz="1600" dirty="0" smtClean="0">
                  <a:solidFill>
                    <a:schemeClr val="bg1"/>
                  </a:solidFill>
                  <a:ea typeface="宋体" panose="02010600030101010101" pitchFamily="2" charset="-122"/>
                </a:rPr>
                <a:t>助推我校的国际化</a:t>
              </a:r>
            </a:p>
            <a:p>
              <a:pPr lvl="0" fontAlgn="auto">
                <a:lnSpc>
                  <a:spcPct val="150000"/>
                </a:lnSpc>
              </a:pPr>
              <a:endParaRPr lang="zh-CN" altLang="en-US" sz="1600" dirty="0" smtClean="0">
                <a:solidFill>
                  <a:schemeClr val="bg1"/>
                </a:solidFill>
                <a:ea typeface="宋体" panose="02010600030101010101" pitchFamily="2" charset="-122"/>
              </a:endParaRPr>
            </a:p>
            <a:p>
              <a:pPr lvl="0" fontAlgn="auto">
                <a:lnSpc>
                  <a:spcPct val="150000"/>
                </a:lnSpc>
              </a:pPr>
              <a:endParaRPr lang="zh-CN" altLang="en-US" sz="1600" dirty="0" smtClean="0">
                <a:solidFill>
                  <a:schemeClr val="bg1"/>
                </a:solidFill>
                <a:ea typeface="宋体" panose="02010600030101010101" pitchFamily="2" charset="-122"/>
              </a:endParaRPr>
            </a:p>
          </p:txBody>
        </p:sp>
      </p:grpSp>
      <p:sp>
        <p:nvSpPr>
          <p:cNvPr id="15" name="矩形 14"/>
          <p:cNvSpPr/>
          <p:nvPr/>
        </p:nvSpPr>
        <p:spPr>
          <a:xfrm>
            <a:off x="4130212" y="5011749"/>
            <a:ext cx="1692910" cy="368300"/>
          </a:xfrm>
          <a:prstGeom prst="rect">
            <a:avLst/>
          </a:prstGeom>
        </p:spPr>
        <p:txBody>
          <a:bodyPr wrap="none">
            <a:spAutoFit/>
          </a:bodyPr>
          <a:lstStyle/>
          <a:p>
            <a:r>
              <a:rPr lang="en-US" altLang="zh-CN" b="1" dirty="0">
                <a:solidFill>
                  <a:schemeClr val="bg1"/>
                </a:solidFill>
                <a:latin typeface="微软雅黑" panose="020B0503020204020204" pitchFamily="34" charset="-122"/>
                <a:ea typeface="微软雅黑" panose="020B0503020204020204" pitchFamily="34" charset="-122"/>
              </a:rPr>
              <a:t>Oppotunities</a:t>
            </a:r>
          </a:p>
        </p:txBody>
      </p:sp>
      <p:sp>
        <p:nvSpPr>
          <p:cNvPr id="11" name="矩形 10"/>
          <p:cNvSpPr/>
          <p:nvPr/>
        </p:nvSpPr>
        <p:spPr>
          <a:xfrm>
            <a:off x="4138467" y="4091634"/>
            <a:ext cx="1292225" cy="368300"/>
          </a:xfrm>
          <a:prstGeom prst="rect">
            <a:avLst/>
          </a:prstGeom>
        </p:spPr>
        <p:txBody>
          <a:bodyPr wrap="none">
            <a:spAutoFit/>
          </a:bodyPr>
          <a:lstStyle/>
          <a:p>
            <a:r>
              <a:rPr lang="en-US" altLang="zh-CN" b="1" dirty="0">
                <a:solidFill>
                  <a:schemeClr val="bg1"/>
                </a:solidFill>
                <a:latin typeface="微软雅黑" panose="020B0503020204020204" pitchFamily="34" charset="-122"/>
                <a:ea typeface="微软雅黑" panose="020B0503020204020204" pitchFamily="34" charset="-122"/>
              </a:rPr>
              <a:t>Strengths</a:t>
            </a:r>
          </a:p>
        </p:txBody>
      </p:sp>
      <p:sp>
        <p:nvSpPr>
          <p:cNvPr id="12" name="矩形 11"/>
          <p:cNvSpPr/>
          <p:nvPr/>
        </p:nvSpPr>
        <p:spPr>
          <a:xfrm>
            <a:off x="6174277" y="3504259"/>
            <a:ext cx="1577340" cy="368300"/>
          </a:xfrm>
          <a:prstGeom prst="rect">
            <a:avLst/>
          </a:prstGeom>
        </p:spPr>
        <p:txBody>
          <a:bodyPr wrap="none">
            <a:spAutoFit/>
          </a:bodyPr>
          <a:lstStyle/>
          <a:p>
            <a:r>
              <a:rPr lang="en-US" altLang="zh-CN" b="1" dirty="0">
                <a:solidFill>
                  <a:schemeClr val="bg1"/>
                </a:solidFill>
                <a:latin typeface="微软雅黑" panose="020B0503020204020204" pitchFamily="34" charset="-122"/>
                <a:ea typeface="微软雅黑" panose="020B0503020204020204" pitchFamily="34" charset="-122"/>
              </a:rPr>
              <a:t>Weaknesses</a:t>
            </a:r>
          </a:p>
        </p:txBody>
      </p:sp>
      <p:sp>
        <p:nvSpPr>
          <p:cNvPr id="13" name="矩形 12"/>
          <p:cNvSpPr/>
          <p:nvPr/>
        </p:nvSpPr>
        <p:spPr>
          <a:xfrm>
            <a:off x="6316517" y="4830139"/>
            <a:ext cx="1042035" cy="368300"/>
          </a:xfrm>
          <a:prstGeom prst="rect">
            <a:avLst/>
          </a:prstGeom>
        </p:spPr>
        <p:txBody>
          <a:bodyPr wrap="none">
            <a:spAutoFit/>
          </a:bodyPr>
          <a:lstStyle/>
          <a:p>
            <a:r>
              <a:rPr lang="en-US" altLang="zh-CN" b="1" dirty="0">
                <a:solidFill>
                  <a:schemeClr val="bg1"/>
                </a:solidFill>
                <a:latin typeface="微软雅黑" panose="020B0503020204020204" pitchFamily="34" charset="-122"/>
                <a:ea typeface="微软雅黑" panose="020B0503020204020204" pitchFamily="34" charset="-122"/>
              </a:rPr>
              <a:t>Threats</a:t>
            </a:r>
          </a:p>
        </p:txBody>
      </p:sp>
    </p:spTree>
  </p:cSld>
  <p:clrMapOvr>
    <a:masterClrMapping/>
  </p:clrMapOvr>
  <p:transition spd="slow" advTm="288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ppt_w*0.7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5B198"/>
        </a:solidFill>
        <a:effectLst/>
      </p:bgPr>
    </p:bg>
    <p:spTree>
      <p:nvGrpSpPr>
        <p:cNvPr id="1" name=""/>
        <p:cNvGrpSpPr/>
        <p:nvPr/>
      </p:nvGrpSpPr>
      <p:grpSpPr>
        <a:xfrm>
          <a:off x="0" y="0"/>
          <a:ext cx="0" cy="0"/>
          <a:chOff x="0" y="0"/>
          <a:chExt cx="0" cy="0"/>
        </a:xfrm>
      </p:grpSpPr>
      <p:grpSp>
        <p:nvGrpSpPr>
          <p:cNvPr id="25" name="Group 4"/>
          <p:cNvGrpSpPr>
            <a:grpSpLocks noChangeAspect="1"/>
          </p:cNvGrpSpPr>
          <p:nvPr/>
        </p:nvGrpSpPr>
        <p:grpSpPr bwMode="auto">
          <a:xfrm>
            <a:off x="4090126" y="2277836"/>
            <a:ext cx="4064000" cy="1936750"/>
            <a:chOff x="2560" y="804"/>
            <a:chExt cx="2560" cy="1220"/>
          </a:xfrm>
        </p:grpSpPr>
        <p:sp>
          <p:nvSpPr>
            <p:cNvPr id="26" name="AutoShape 3"/>
            <p:cNvSpPr>
              <a:spLocks noChangeAspect="1" noChangeArrowheads="1" noTextEdit="1"/>
            </p:cNvSpPr>
            <p:nvPr/>
          </p:nvSpPr>
          <p:spPr bwMode="auto">
            <a:xfrm>
              <a:off x="2560" y="804"/>
              <a:ext cx="2560" cy="1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5"/>
            <p:cNvSpPr>
              <a:spLocks noChangeArrowheads="1"/>
            </p:cNvSpPr>
            <p:nvPr/>
          </p:nvSpPr>
          <p:spPr bwMode="auto">
            <a:xfrm>
              <a:off x="4261" y="1163"/>
              <a:ext cx="673" cy="673"/>
            </a:xfrm>
            <a:prstGeom prst="rect">
              <a:avLst/>
            </a:prstGeom>
            <a:solidFill>
              <a:srgbClr val="6557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6"/>
            <p:cNvSpPr>
              <a:spLocks noChangeArrowheads="1"/>
            </p:cNvSpPr>
            <p:nvPr/>
          </p:nvSpPr>
          <p:spPr bwMode="auto">
            <a:xfrm>
              <a:off x="2576" y="823"/>
              <a:ext cx="673" cy="673"/>
            </a:xfrm>
            <a:prstGeom prst="rect">
              <a:avLst/>
            </a:prstGeom>
            <a:solidFill>
              <a:srgbClr val="FBD7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Line 7"/>
            <p:cNvSpPr>
              <a:spLocks noChangeShapeType="1"/>
            </p:cNvSpPr>
            <p:nvPr/>
          </p:nvSpPr>
          <p:spPr bwMode="auto">
            <a:xfrm>
              <a:off x="4091" y="1666"/>
              <a:ext cx="170" cy="17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Freeform 8"/>
            <p:cNvSpPr/>
            <p:nvPr/>
          </p:nvSpPr>
          <p:spPr bwMode="auto">
            <a:xfrm>
              <a:off x="3419" y="993"/>
              <a:ext cx="842" cy="843"/>
            </a:xfrm>
            <a:custGeom>
              <a:avLst/>
              <a:gdLst>
                <a:gd name="T0" fmla="*/ 842 w 842"/>
                <a:gd name="T1" fmla="*/ 843 h 843"/>
                <a:gd name="T2" fmla="*/ 170 w 842"/>
                <a:gd name="T3" fmla="*/ 843 h 843"/>
                <a:gd name="T4" fmla="*/ 0 w 842"/>
                <a:gd name="T5" fmla="*/ 673 h 843"/>
                <a:gd name="T6" fmla="*/ 0 w 842"/>
                <a:gd name="T7" fmla="*/ 0 h 843"/>
                <a:gd name="T8" fmla="*/ 672 w 842"/>
                <a:gd name="T9" fmla="*/ 0 h 843"/>
                <a:gd name="T10" fmla="*/ 842 w 842"/>
                <a:gd name="T11" fmla="*/ 170 h 843"/>
                <a:gd name="T12" fmla="*/ 842 w 842"/>
                <a:gd name="T13" fmla="*/ 843 h 843"/>
              </a:gdLst>
              <a:ahLst/>
              <a:cxnLst>
                <a:cxn ang="0">
                  <a:pos x="T0" y="T1"/>
                </a:cxn>
                <a:cxn ang="0">
                  <a:pos x="T2" y="T3"/>
                </a:cxn>
                <a:cxn ang="0">
                  <a:pos x="T4" y="T5"/>
                </a:cxn>
                <a:cxn ang="0">
                  <a:pos x="T6" y="T7"/>
                </a:cxn>
                <a:cxn ang="0">
                  <a:pos x="T8" y="T9"/>
                </a:cxn>
                <a:cxn ang="0">
                  <a:pos x="T10" y="T11"/>
                </a:cxn>
                <a:cxn ang="0">
                  <a:pos x="T12" y="T13"/>
                </a:cxn>
              </a:cxnLst>
              <a:rect l="0" t="0" r="r" b="b"/>
              <a:pathLst>
                <a:path w="842" h="843">
                  <a:moveTo>
                    <a:pt x="842" y="843"/>
                  </a:moveTo>
                  <a:lnTo>
                    <a:pt x="170" y="843"/>
                  </a:lnTo>
                  <a:lnTo>
                    <a:pt x="0" y="673"/>
                  </a:lnTo>
                  <a:lnTo>
                    <a:pt x="0" y="0"/>
                  </a:lnTo>
                  <a:lnTo>
                    <a:pt x="672" y="0"/>
                  </a:lnTo>
                  <a:lnTo>
                    <a:pt x="842" y="170"/>
                  </a:lnTo>
                  <a:lnTo>
                    <a:pt x="842" y="843"/>
                  </a:lnTo>
                  <a:close/>
                </a:path>
              </a:pathLst>
            </a:custGeom>
            <a:noFill/>
            <a:ln w="55563"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9"/>
            <p:cNvSpPr>
              <a:spLocks noChangeShapeType="1"/>
            </p:cNvSpPr>
            <p:nvPr/>
          </p:nvSpPr>
          <p:spPr bwMode="auto">
            <a:xfrm>
              <a:off x="3419" y="1666"/>
              <a:ext cx="672" cy="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2" name="Line 10"/>
            <p:cNvSpPr>
              <a:spLocks noChangeShapeType="1"/>
            </p:cNvSpPr>
            <p:nvPr/>
          </p:nvSpPr>
          <p:spPr bwMode="auto">
            <a:xfrm flipV="1">
              <a:off x="4091" y="993"/>
              <a:ext cx="0" cy="673"/>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4" name="Line 11"/>
            <p:cNvSpPr>
              <a:spLocks noChangeShapeType="1"/>
            </p:cNvSpPr>
            <p:nvPr/>
          </p:nvSpPr>
          <p:spPr bwMode="auto">
            <a:xfrm>
              <a:off x="3249" y="1496"/>
              <a:ext cx="170" cy="17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5" name="Freeform 12"/>
            <p:cNvSpPr/>
            <p:nvPr/>
          </p:nvSpPr>
          <p:spPr bwMode="auto">
            <a:xfrm>
              <a:off x="2576" y="823"/>
              <a:ext cx="843" cy="843"/>
            </a:xfrm>
            <a:custGeom>
              <a:avLst/>
              <a:gdLst>
                <a:gd name="T0" fmla="*/ 843 w 843"/>
                <a:gd name="T1" fmla="*/ 843 h 843"/>
                <a:gd name="T2" fmla="*/ 170 w 843"/>
                <a:gd name="T3" fmla="*/ 843 h 843"/>
                <a:gd name="T4" fmla="*/ 0 w 843"/>
                <a:gd name="T5" fmla="*/ 673 h 843"/>
                <a:gd name="T6" fmla="*/ 0 w 843"/>
                <a:gd name="T7" fmla="*/ 0 h 843"/>
                <a:gd name="T8" fmla="*/ 673 w 843"/>
                <a:gd name="T9" fmla="*/ 0 h 843"/>
                <a:gd name="T10" fmla="*/ 843 w 843"/>
                <a:gd name="T11" fmla="*/ 170 h 843"/>
                <a:gd name="T12" fmla="*/ 843 w 843"/>
                <a:gd name="T13" fmla="*/ 843 h 843"/>
              </a:gdLst>
              <a:ahLst/>
              <a:cxnLst>
                <a:cxn ang="0">
                  <a:pos x="T0" y="T1"/>
                </a:cxn>
                <a:cxn ang="0">
                  <a:pos x="T2" y="T3"/>
                </a:cxn>
                <a:cxn ang="0">
                  <a:pos x="T4" y="T5"/>
                </a:cxn>
                <a:cxn ang="0">
                  <a:pos x="T6" y="T7"/>
                </a:cxn>
                <a:cxn ang="0">
                  <a:pos x="T8" y="T9"/>
                </a:cxn>
                <a:cxn ang="0">
                  <a:pos x="T10" y="T11"/>
                </a:cxn>
                <a:cxn ang="0">
                  <a:pos x="T12" y="T13"/>
                </a:cxn>
              </a:cxnLst>
              <a:rect l="0" t="0" r="r" b="b"/>
              <a:pathLst>
                <a:path w="843" h="843">
                  <a:moveTo>
                    <a:pt x="843" y="843"/>
                  </a:moveTo>
                  <a:lnTo>
                    <a:pt x="170" y="843"/>
                  </a:lnTo>
                  <a:lnTo>
                    <a:pt x="0" y="673"/>
                  </a:lnTo>
                  <a:lnTo>
                    <a:pt x="0" y="0"/>
                  </a:lnTo>
                  <a:lnTo>
                    <a:pt x="673" y="0"/>
                  </a:lnTo>
                  <a:lnTo>
                    <a:pt x="843" y="170"/>
                  </a:lnTo>
                  <a:lnTo>
                    <a:pt x="843" y="843"/>
                  </a:lnTo>
                  <a:close/>
                </a:path>
              </a:pathLst>
            </a:custGeom>
            <a:noFill/>
            <a:ln w="55563"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Line 13"/>
            <p:cNvSpPr>
              <a:spLocks noChangeShapeType="1"/>
            </p:cNvSpPr>
            <p:nvPr/>
          </p:nvSpPr>
          <p:spPr bwMode="auto">
            <a:xfrm>
              <a:off x="2576" y="1496"/>
              <a:ext cx="673" cy="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9" name="Line 14"/>
            <p:cNvSpPr>
              <a:spLocks noChangeShapeType="1"/>
            </p:cNvSpPr>
            <p:nvPr/>
          </p:nvSpPr>
          <p:spPr bwMode="auto">
            <a:xfrm flipV="1">
              <a:off x="3249" y="823"/>
              <a:ext cx="0" cy="673"/>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0" name="Line 15"/>
            <p:cNvSpPr>
              <a:spLocks noChangeShapeType="1"/>
            </p:cNvSpPr>
            <p:nvPr/>
          </p:nvSpPr>
          <p:spPr bwMode="auto">
            <a:xfrm>
              <a:off x="4934" y="1836"/>
              <a:ext cx="170" cy="17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1" name="Freeform 16"/>
            <p:cNvSpPr/>
            <p:nvPr/>
          </p:nvSpPr>
          <p:spPr bwMode="auto">
            <a:xfrm>
              <a:off x="4261" y="1163"/>
              <a:ext cx="843" cy="843"/>
            </a:xfrm>
            <a:custGeom>
              <a:avLst/>
              <a:gdLst>
                <a:gd name="T0" fmla="*/ 843 w 843"/>
                <a:gd name="T1" fmla="*/ 843 h 843"/>
                <a:gd name="T2" fmla="*/ 170 w 843"/>
                <a:gd name="T3" fmla="*/ 843 h 843"/>
                <a:gd name="T4" fmla="*/ 0 w 843"/>
                <a:gd name="T5" fmla="*/ 673 h 843"/>
                <a:gd name="T6" fmla="*/ 0 w 843"/>
                <a:gd name="T7" fmla="*/ 0 h 843"/>
                <a:gd name="T8" fmla="*/ 673 w 843"/>
                <a:gd name="T9" fmla="*/ 0 h 843"/>
                <a:gd name="T10" fmla="*/ 843 w 843"/>
                <a:gd name="T11" fmla="*/ 170 h 843"/>
                <a:gd name="T12" fmla="*/ 843 w 843"/>
                <a:gd name="T13" fmla="*/ 843 h 843"/>
              </a:gdLst>
              <a:ahLst/>
              <a:cxnLst>
                <a:cxn ang="0">
                  <a:pos x="T0" y="T1"/>
                </a:cxn>
                <a:cxn ang="0">
                  <a:pos x="T2" y="T3"/>
                </a:cxn>
                <a:cxn ang="0">
                  <a:pos x="T4" y="T5"/>
                </a:cxn>
                <a:cxn ang="0">
                  <a:pos x="T6" y="T7"/>
                </a:cxn>
                <a:cxn ang="0">
                  <a:pos x="T8" y="T9"/>
                </a:cxn>
                <a:cxn ang="0">
                  <a:pos x="T10" y="T11"/>
                </a:cxn>
                <a:cxn ang="0">
                  <a:pos x="T12" y="T13"/>
                </a:cxn>
              </a:cxnLst>
              <a:rect l="0" t="0" r="r" b="b"/>
              <a:pathLst>
                <a:path w="843" h="843">
                  <a:moveTo>
                    <a:pt x="843" y="843"/>
                  </a:moveTo>
                  <a:lnTo>
                    <a:pt x="170" y="843"/>
                  </a:lnTo>
                  <a:lnTo>
                    <a:pt x="0" y="673"/>
                  </a:lnTo>
                  <a:lnTo>
                    <a:pt x="0" y="0"/>
                  </a:lnTo>
                  <a:lnTo>
                    <a:pt x="673" y="0"/>
                  </a:lnTo>
                  <a:lnTo>
                    <a:pt x="843" y="170"/>
                  </a:lnTo>
                  <a:lnTo>
                    <a:pt x="843" y="843"/>
                  </a:lnTo>
                  <a:close/>
                </a:path>
              </a:pathLst>
            </a:custGeom>
            <a:noFill/>
            <a:ln w="55563" cap="flat">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Line 17"/>
            <p:cNvSpPr>
              <a:spLocks noChangeShapeType="1"/>
            </p:cNvSpPr>
            <p:nvPr/>
          </p:nvSpPr>
          <p:spPr bwMode="auto">
            <a:xfrm>
              <a:off x="4261" y="1836"/>
              <a:ext cx="673" cy="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3" name="Line 18"/>
            <p:cNvSpPr>
              <a:spLocks noChangeShapeType="1"/>
            </p:cNvSpPr>
            <p:nvPr/>
          </p:nvSpPr>
          <p:spPr bwMode="auto">
            <a:xfrm flipV="1">
              <a:off x="4934" y="1163"/>
              <a:ext cx="0" cy="673"/>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4" name="Line 19"/>
            <p:cNvSpPr>
              <a:spLocks noChangeShapeType="1"/>
            </p:cNvSpPr>
            <p:nvPr/>
          </p:nvSpPr>
          <p:spPr bwMode="auto">
            <a:xfrm flipV="1">
              <a:off x="3589" y="1163"/>
              <a:ext cx="0" cy="673"/>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5" name="Line 20"/>
            <p:cNvSpPr>
              <a:spLocks noChangeShapeType="1"/>
            </p:cNvSpPr>
            <p:nvPr/>
          </p:nvSpPr>
          <p:spPr bwMode="auto">
            <a:xfrm flipH="1" flipV="1">
              <a:off x="3419" y="993"/>
              <a:ext cx="170" cy="17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6" name="Line 21"/>
            <p:cNvSpPr>
              <a:spLocks noChangeShapeType="1"/>
            </p:cNvSpPr>
            <p:nvPr/>
          </p:nvSpPr>
          <p:spPr bwMode="auto">
            <a:xfrm>
              <a:off x="3589" y="1163"/>
              <a:ext cx="672" cy="0"/>
            </a:xfrm>
            <a:prstGeom prst="line">
              <a:avLst/>
            </a:prstGeom>
            <a:noFill/>
            <a:ln w="55563"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sp>
        <p:nvSpPr>
          <p:cNvPr id="67" name="矩形 66"/>
          <p:cNvSpPr/>
          <p:nvPr/>
        </p:nvSpPr>
        <p:spPr>
          <a:xfrm>
            <a:off x="2086082" y="2307999"/>
            <a:ext cx="163449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李斐然 信管091</a:t>
            </a:r>
          </a:p>
        </p:txBody>
      </p:sp>
      <p:sp>
        <p:nvSpPr>
          <p:cNvPr id="70" name="矩形 69"/>
          <p:cNvSpPr/>
          <p:nvPr/>
        </p:nvSpPr>
        <p:spPr>
          <a:xfrm>
            <a:off x="4552723" y="601516"/>
            <a:ext cx="2868023" cy="1418590"/>
          </a:xfrm>
          <a:prstGeom prst="rect">
            <a:avLst/>
          </a:prstGeom>
        </p:spPr>
        <p:txBody>
          <a:bodyPr wrap="square">
            <a:spAutoFit/>
          </a:bodyPr>
          <a:lstStyle/>
          <a:p>
            <a:pPr fontAlgn="auto">
              <a:lnSpc>
                <a:spcPct val="120000"/>
              </a:lnSpc>
            </a:pPr>
            <a:r>
              <a:rPr lang="zh-CN" altLang="en-US" sz="1200" dirty="0">
                <a:solidFill>
                  <a:schemeClr val="bg1"/>
                </a:solidFill>
                <a:ea typeface="宋体" panose="02010600030101010101" pitchFamily="2" charset="-122"/>
              </a:rPr>
              <a:t>第一次明白了学语法的意义，其实不在于做单选题和改错题，而是在雅思的听说读写当中去运用。今年我成功申请了英国考文垂大学的2+2，并获得了国际学生奖学金，老师讲课中的语法部分功不可没。</a:t>
            </a:r>
          </a:p>
        </p:txBody>
      </p:sp>
      <p:sp>
        <p:nvSpPr>
          <p:cNvPr id="71" name="矩形 70"/>
          <p:cNvSpPr/>
          <p:nvPr/>
        </p:nvSpPr>
        <p:spPr>
          <a:xfrm>
            <a:off x="1013529" y="2769664"/>
            <a:ext cx="2868023" cy="1861185"/>
          </a:xfrm>
          <a:prstGeom prst="rect">
            <a:avLst/>
          </a:prstGeom>
        </p:spPr>
        <p:txBody>
          <a:bodyPr wrap="square">
            <a:spAutoFit/>
          </a:bodyPr>
          <a:lstStyle/>
          <a:p>
            <a:pPr algn="l" fontAlgn="auto">
              <a:lnSpc>
                <a:spcPct val="120000"/>
              </a:lnSpc>
            </a:pPr>
            <a:r>
              <a:rPr lang="zh-CN" altLang="en-US" sz="1200" dirty="0">
                <a:solidFill>
                  <a:schemeClr val="bg1"/>
                </a:solidFill>
                <a:ea typeface="宋体" panose="02010600030101010101" pitchFamily="2" charset="-122"/>
              </a:rPr>
              <a:t>据说我是国教雅思和大学英语融合教改的首届小白鼠，最初有点忐忑，以为会成为炮灰，但是全程学下来之后发现这个课程可被称为</a:t>
            </a:r>
            <a:r>
              <a:rPr lang="en-US" altLang="zh-CN" sz="1200" dirty="0">
                <a:solidFill>
                  <a:schemeClr val="bg1"/>
                </a:solidFill>
                <a:ea typeface="宋体" panose="02010600030101010101" pitchFamily="2" charset="-122"/>
              </a:rPr>
              <a:t>“</a:t>
            </a:r>
            <a:r>
              <a:rPr lang="zh-CN" altLang="en-US" sz="1200" dirty="0">
                <a:solidFill>
                  <a:schemeClr val="bg1"/>
                </a:solidFill>
                <a:ea typeface="宋体" panose="02010600030101010101" pitchFamily="2" charset="-122"/>
              </a:rPr>
              <a:t>专治写作万年</a:t>
            </a:r>
            <a:r>
              <a:rPr lang="en-US" altLang="zh-CN" sz="1200" dirty="0">
                <a:solidFill>
                  <a:schemeClr val="bg1"/>
                </a:solidFill>
                <a:ea typeface="宋体" panose="02010600030101010101" pitchFamily="2" charset="-122"/>
              </a:rPr>
              <a:t>5.5”</a:t>
            </a:r>
            <a:r>
              <a:rPr lang="zh-CN" altLang="en-US" sz="1200" dirty="0">
                <a:solidFill>
                  <a:schemeClr val="bg1"/>
                </a:solidFill>
                <a:ea typeface="宋体" panose="02010600030101010101" pitchFamily="2" charset="-122"/>
              </a:rPr>
              <a:t>的良药，因为之前暑假和寒假我已经上了好几轮培训班，写作成绩始终在</a:t>
            </a:r>
            <a:r>
              <a:rPr lang="en-US" altLang="zh-CN" sz="1200" dirty="0">
                <a:solidFill>
                  <a:schemeClr val="bg1"/>
                </a:solidFill>
                <a:ea typeface="宋体" panose="02010600030101010101" pitchFamily="2" charset="-122"/>
              </a:rPr>
              <a:t>5</a:t>
            </a:r>
            <a:r>
              <a:rPr lang="zh-CN" altLang="en-US" sz="1200" dirty="0">
                <a:solidFill>
                  <a:schemeClr val="bg1"/>
                </a:solidFill>
                <a:ea typeface="宋体" panose="02010600030101010101" pitchFamily="2" charset="-122"/>
              </a:rPr>
              <a:t>或</a:t>
            </a:r>
            <a:r>
              <a:rPr lang="en-US" altLang="zh-CN" sz="1200" dirty="0">
                <a:solidFill>
                  <a:schemeClr val="bg1"/>
                </a:solidFill>
                <a:ea typeface="宋体" panose="02010600030101010101" pitchFamily="2" charset="-122"/>
              </a:rPr>
              <a:t>5.5</a:t>
            </a:r>
            <a:r>
              <a:rPr lang="zh-CN" altLang="en-US" sz="1200" dirty="0">
                <a:solidFill>
                  <a:schemeClr val="bg1"/>
                </a:solidFill>
                <a:ea typeface="宋体" panose="02010600030101010101" pitchFamily="2" charset="-122"/>
              </a:rPr>
              <a:t>徘徊。另外，外教和我们阅读老师之间还需要进一步磨合。</a:t>
            </a:r>
          </a:p>
        </p:txBody>
      </p:sp>
      <p:sp>
        <p:nvSpPr>
          <p:cNvPr id="72" name="矩形 71"/>
          <p:cNvSpPr/>
          <p:nvPr/>
        </p:nvSpPr>
        <p:spPr>
          <a:xfrm>
            <a:off x="8267030" y="3434897"/>
            <a:ext cx="2868023" cy="1639570"/>
          </a:xfrm>
          <a:prstGeom prst="rect">
            <a:avLst/>
          </a:prstGeom>
        </p:spPr>
        <p:txBody>
          <a:bodyPr wrap="square">
            <a:spAutoFit/>
          </a:bodyPr>
          <a:lstStyle/>
          <a:p>
            <a:pPr fontAlgn="auto">
              <a:lnSpc>
                <a:spcPct val="120000"/>
              </a:lnSpc>
            </a:pPr>
            <a:r>
              <a:rPr lang="zh-CN" altLang="en-US" sz="1200" dirty="0">
                <a:solidFill>
                  <a:schemeClr val="bg1"/>
                </a:solidFill>
                <a:ea typeface="宋体" panose="02010600030101010101" pitchFamily="2" charset="-122"/>
                <a:sym typeface="+mn-ea"/>
              </a:rPr>
              <a:t>课堂氛围比我之前上过的新东方培训班要差，基本上没有什么幽默和段子。感觉老师们尤其是外教都是上来直接给你干货，然后他们会指定一些材料多听多读，然后猛说猛写。（已经都写伤了</a:t>
            </a:r>
            <a:r>
              <a:rPr lang="en-US" altLang="zh-CN" sz="1200" dirty="0">
                <a:solidFill>
                  <a:schemeClr val="bg1"/>
                </a:solidFill>
                <a:ea typeface="宋体" panose="02010600030101010101" pitchFamily="2" charset="-122"/>
                <a:sym typeface="+mn-ea"/>
              </a:rPr>
              <a:t>...</a:t>
            </a:r>
            <a:r>
              <a:rPr lang="zh-CN" altLang="en-US" sz="1200" dirty="0">
                <a:solidFill>
                  <a:schemeClr val="bg1"/>
                </a:solidFill>
                <a:ea typeface="宋体" panose="02010600030101010101" pitchFamily="2" charset="-122"/>
                <a:sym typeface="+mn-ea"/>
              </a:rPr>
              <a:t>）不过幸好还是考到了我想要的分数，今年就要去英国的赫特福德大学了。</a:t>
            </a:r>
          </a:p>
        </p:txBody>
      </p:sp>
      <p:cxnSp>
        <p:nvCxnSpPr>
          <p:cNvPr id="73" name="直接连接符 72"/>
          <p:cNvCxnSpPr/>
          <p:nvPr/>
        </p:nvCxnSpPr>
        <p:spPr>
          <a:xfrm>
            <a:off x="4380412" y="3829708"/>
            <a:ext cx="0" cy="2736555"/>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858083" y="243840"/>
            <a:ext cx="0" cy="241241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4649720" y="4581265"/>
            <a:ext cx="2868023" cy="1639570"/>
          </a:xfrm>
          <a:prstGeom prst="rect">
            <a:avLst/>
          </a:prstGeom>
        </p:spPr>
        <p:txBody>
          <a:bodyPr wrap="square">
            <a:spAutoFit/>
          </a:bodyPr>
          <a:lstStyle/>
          <a:p>
            <a:pPr fontAlgn="auto">
              <a:lnSpc>
                <a:spcPct val="120000"/>
              </a:lnSpc>
            </a:pPr>
            <a:r>
              <a:rPr lang="zh-CN" altLang="en-US" sz="1200" dirty="0">
                <a:solidFill>
                  <a:schemeClr val="bg1"/>
                </a:solidFill>
                <a:ea typeface="宋体" panose="02010600030101010101" pitchFamily="2" charset="-122"/>
                <a:sym typeface="+mn-ea"/>
              </a:rPr>
              <a:t>上听力和阅读部分感觉比较方便，在寝室就能学习，但是口语和写作部分就比较痛苦，不停地说、不停地写。虽说一次屠鸭成功（</a:t>
            </a:r>
            <a:r>
              <a:rPr lang="en-US" altLang="zh-CN" sz="1200" dirty="0">
                <a:solidFill>
                  <a:schemeClr val="bg1"/>
                </a:solidFill>
                <a:ea typeface="宋体" panose="02010600030101010101" pitchFamily="2" charset="-122"/>
                <a:sym typeface="+mn-ea"/>
              </a:rPr>
              <a:t>6.0</a:t>
            </a:r>
            <a:r>
              <a:rPr lang="zh-CN" altLang="en-US" sz="1200" dirty="0">
                <a:solidFill>
                  <a:schemeClr val="bg1"/>
                </a:solidFill>
                <a:ea typeface="宋体" panose="02010600030101010101" pitchFamily="2" charset="-122"/>
                <a:sym typeface="+mn-ea"/>
              </a:rPr>
              <a:t>），但感觉似乎提前体验了国外课堂的氛围和压力。还有，听力和阅读模块要是有面授环节感觉效果会更好。</a:t>
            </a:r>
          </a:p>
        </p:txBody>
      </p:sp>
      <p:pic>
        <p:nvPicPr>
          <p:cNvPr id="77" name="图片 76"/>
          <p:cNvPicPr>
            <a:picLocks noChangeAspect="1"/>
          </p:cNvPicPr>
          <p:nvPr/>
        </p:nvPicPr>
        <p:blipFill>
          <a:blip r:embed="rId3" cstate="print"/>
          <a:stretch>
            <a:fillRect/>
          </a:stretch>
        </p:blipFill>
        <p:spPr>
          <a:xfrm>
            <a:off x="8409631" y="741680"/>
            <a:ext cx="2797944" cy="1971131"/>
          </a:xfrm>
          <a:prstGeom prst="rect">
            <a:avLst/>
          </a:prstGeom>
        </p:spPr>
      </p:pic>
      <p:pic>
        <p:nvPicPr>
          <p:cNvPr id="78" name="图片 77"/>
          <p:cNvPicPr>
            <a:picLocks noChangeAspect="1"/>
          </p:cNvPicPr>
          <p:nvPr/>
        </p:nvPicPr>
        <p:blipFill>
          <a:blip r:embed="rId4" cstate="print"/>
          <a:stretch>
            <a:fillRect/>
          </a:stretch>
        </p:blipFill>
        <p:spPr>
          <a:xfrm>
            <a:off x="1278098" y="4594643"/>
            <a:ext cx="2407231" cy="1696716"/>
          </a:xfrm>
          <a:prstGeom prst="rect">
            <a:avLst/>
          </a:prstGeom>
        </p:spPr>
      </p:pic>
      <p:sp>
        <p:nvSpPr>
          <p:cNvPr id="2" name="矩形 1"/>
          <p:cNvSpPr/>
          <p:nvPr/>
        </p:nvSpPr>
        <p:spPr>
          <a:xfrm>
            <a:off x="201402" y="232819"/>
            <a:ext cx="1783080" cy="36830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学生反馈与建议</a:t>
            </a:r>
            <a:endParaRPr lang="zh-CN" altLang="en-US" sz="2400" dirty="0">
              <a:solidFill>
                <a:schemeClr val="bg1"/>
              </a:solidFill>
            </a:endParaRPr>
          </a:p>
        </p:txBody>
      </p:sp>
      <p:sp>
        <p:nvSpPr>
          <p:cNvPr id="3" name="矩形 2"/>
          <p:cNvSpPr/>
          <p:nvPr/>
        </p:nvSpPr>
        <p:spPr>
          <a:xfrm>
            <a:off x="6212947" y="2142264"/>
            <a:ext cx="143129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王航 车辆</a:t>
            </a:r>
            <a:r>
              <a:rPr lang="en-US" altLang="zh-CN" sz="1600" b="1" dirty="0">
                <a:solidFill>
                  <a:schemeClr val="bg1"/>
                </a:solidFill>
                <a:latin typeface="微软雅黑" panose="020B0503020204020204" pitchFamily="34" charset="-122"/>
                <a:ea typeface="微软雅黑" panose="020B0503020204020204" pitchFamily="34" charset="-122"/>
              </a:rPr>
              <a:t>131</a:t>
            </a:r>
          </a:p>
        </p:txBody>
      </p:sp>
      <p:sp>
        <p:nvSpPr>
          <p:cNvPr id="4" name="矩形 3"/>
          <p:cNvSpPr/>
          <p:nvPr/>
        </p:nvSpPr>
        <p:spPr>
          <a:xfrm>
            <a:off x="4781657" y="4065679"/>
            <a:ext cx="143129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刘健 机自</a:t>
            </a:r>
            <a:r>
              <a:rPr lang="en-US" altLang="zh-CN" sz="1600" b="1" dirty="0">
                <a:solidFill>
                  <a:schemeClr val="bg1"/>
                </a:solidFill>
                <a:latin typeface="微软雅黑" panose="020B0503020204020204" pitchFamily="34" charset="-122"/>
                <a:ea typeface="微软雅黑" panose="020B0503020204020204" pitchFamily="34" charset="-122"/>
              </a:rPr>
              <a:t>113</a:t>
            </a:r>
          </a:p>
        </p:txBody>
      </p:sp>
      <p:sp>
        <p:nvSpPr>
          <p:cNvPr id="5" name="矩形 4"/>
          <p:cNvSpPr/>
          <p:nvPr/>
        </p:nvSpPr>
        <p:spPr>
          <a:xfrm>
            <a:off x="8267172" y="3097304"/>
            <a:ext cx="183769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张艺萌 计算机</a:t>
            </a:r>
            <a:r>
              <a:rPr lang="en-US" altLang="zh-CN" sz="1600" b="1" dirty="0">
                <a:solidFill>
                  <a:schemeClr val="bg1"/>
                </a:solidFill>
                <a:latin typeface="微软雅黑" panose="020B0503020204020204" pitchFamily="34" charset="-122"/>
                <a:ea typeface="微软雅黑" panose="020B0503020204020204" pitchFamily="34" charset="-122"/>
              </a:rPr>
              <a:t>141</a:t>
            </a:r>
          </a:p>
        </p:txBody>
      </p:sp>
    </p:spTree>
  </p:cSld>
  <p:clrMapOvr>
    <a:masterClrMapping/>
  </p:clrMapOvr>
  <mc:AlternateContent xmlns:mc="http://schemas.openxmlformats.org/markup-compatibility/2006">
    <mc:Choice xmlns:p14="http://schemas.microsoft.com/office/powerpoint/2010/main" xmlns="" Requires="p14">
      <p:transition spd="slow" p14:dur="1600" advTm="3453">
        <p:blinds dir="vert"/>
      </p:transition>
    </mc:Choice>
    <mc:Fallback>
      <p:transition spd="slow" advTm="345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par>
                                <p:cTn id="9" presetID="47"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additive="base">
                                        <p:cTn id="22" dur="500" fill="hold"/>
                                        <p:tgtEl>
                                          <p:spTgt spid="78"/>
                                        </p:tgtEl>
                                        <p:attrNameLst>
                                          <p:attrName>ppt_x</p:attrName>
                                        </p:attrNameLst>
                                      </p:cBhvr>
                                      <p:tavLst>
                                        <p:tav tm="0">
                                          <p:val>
                                            <p:strVal val="0-#ppt_w/2"/>
                                          </p:val>
                                        </p:tav>
                                        <p:tav tm="100000">
                                          <p:val>
                                            <p:strVal val="#ppt_x"/>
                                          </p:val>
                                        </p:tav>
                                      </p:tavLst>
                                    </p:anim>
                                    <p:anim calcmode="lin" valueType="num">
                                      <p:cBhvr additive="base">
                                        <p:cTn id="23" dur="500" fill="hold"/>
                                        <p:tgtEl>
                                          <p:spTgt spid="7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1+#ppt_w/2"/>
                                          </p:val>
                                        </p:tav>
                                        <p:tav tm="100000">
                                          <p:val>
                                            <p:strVal val="#ppt_x"/>
                                          </p:val>
                                        </p:tav>
                                      </p:tavLst>
                                    </p:anim>
                                    <p:anim calcmode="lin" valueType="num">
                                      <p:cBhvr additive="base">
                                        <p:cTn id="27" dur="500" fill="hold"/>
                                        <p:tgtEl>
                                          <p:spTgt spid="77"/>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ppt_x"/>
                                          </p:val>
                                        </p:tav>
                                        <p:tav tm="100000">
                                          <p:val>
                                            <p:strVal val="#ppt_x"/>
                                          </p:val>
                                        </p:tav>
                                      </p:tavLst>
                                    </p:anim>
                                    <p:anim calcmode="lin" valueType="num">
                                      <p:cBhvr additive="base">
                                        <p:cTn id="31" dur="500" fill="hold"/>
                                        <p:tgtEl>
                                          <p:spTgt spid="70"/>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0-#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0-#ppt_w/2"/>
                                          </p:val>
                                        </p:tav>
                                        <p:tav tm="100000">
                                          <p:val>
                                            <p:strVal val="#ppt_x"/>
                                          </p:val>
                                        </p:tav>
                                      </p:tavLst>
                                    </p:anim>
                                    <p:anim calcmode="lin" valueType="num">
                                      <p:cBhvr additive="base">
                                        <p:cTn id="43" dur="500" fill="hold"/>
                                        <p:tgtEl>
                                          <p:spTgt spid="7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additive="base">
                                        <p:cTn id="46" dur="500" fill="hold"/>
                                        <p:tgtEl>
                                          <p:spTgt spid="72"/>
                                        </p:tgtEl>
                                        <p:attrNameLst>
                                          <p:attrName>ppt_x</p:attrName>
                                        </p:attrNameLst>
                                      </p:cBhvr>
                                      <p:tavLst>
                                        <p:tav tm="0">
                                          <p:val>
                                            <p:strVal val="1+#ppt_w/2"/>
                                          </p:val>
                                        </p:tav>
                                        <p:tav tm="100000">
                                          <p:val>
                                            <p:strVal val="#ppt_x"/>
                                          </p:val>
                                        </p:tav>
                                      </p:tavLst>
                                    </p:anim>
                                    <p:anim calcmode="lin" valueType="num">
                                      <p:cBhvr additive="base">
                                        <p:cTn id="47" dur="500" fill="hold"/>
                                        <p:tgtEl>
                                          <p:spTgt spid="7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0-#ppt_w/2"/>
                                          </p:val>
                                        </p:tav>
                                        <p:tav tm="100000">
                                          <p:val>
                                            <p:strVal val="#ppt_x"/>
                                          </p:val>
                                        </p:tav>
                                      </p:tavLst>
                                    </p:anim>
                                    <p:anim calcmode="lin" valueType="num">
                                      <p:cBhvr additive="base">
                                        <p:cTn id="51" dur="500" fill="hold"/>
                                        <p:tgtEl>
                                          <p:spTgt spid="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0-#ppt_w/2"/>
                                          </p:val>
                                        </p:tav>
                                        <p:tav tm="100000">
                                          <p:val>
                                            <p:strVal val="#ppt_x"/>
                                          </p:val>
                                        </p:tav>
                                      </p:tavLst>
                                    </p:anim>
                                    <p:anim calcmode="lin" valueType="num">
                                      <p:cBhvr additive="base">
                                        <p:cTn id="55" dur="5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0-#ppt_w/2"/>
                                          </p:val>
                                        </p:tav>
                                        <p:tav tm="100000">
                                          <p:val>
                                            <p:strVal val="#ppt_x"/>
                                          </p:val>
                                        </p:tav>
                                      </p:tavLst>
                                    </p:anim>
                                    <p:anim calcmode="lin" valueType="num">
                                      <p:cBhvr additive="base">
                                        <p:cTn id="59" dur="500" fill="hold"/>
                                        <p:tgtEl>
                                          <p:spTgt spid="4"/>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6" grpId="0"/>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5B198"/>
        </a:solidFill>
        <a:effectLst/>
      </p:bgPr>
    </p:bg>
    <p:spTree>
      <p:nvGrpSpPr>
        <p:cNvPr id="1" name=""/>
        <p:cNvGrpSpPr/>
        <p:nvPr/>
      </p:nvGrpSpPr>
      <p:grpSpPr>
        <a:xfrm>
          <a:off x="0" y="0"/>
          <a:ext cx="0" cy="0"/>
          <a:chOff x="0" y="0"/>
          <a:chExt cx="0" cy="0"/>
        </a:xfrm>
      </p:grpSpPr>
      <p:sp>
        <p:nvSpPr>
          <p:cNvPr id="8" name="椭圆 7"/>
          <p:cNvSpPr/>
          <p:nvPr/>
        </p:nvSpPr>
        <p:spPr>
          <a:xfrm>
            <a:off x="3763730" y="3594226"/>
            <a:ext cx="2679826" cy="2679826"/>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859358" y="660757"/>
            <a:ext cx="5490139" cy="3658882"/>
            <a:chOff x="859358" y="660757"/>
            <a:chExt cx="5490139" cy="3658882"/>
          </a:xfrm>
        </p:grpSpPr>
        <p:pic>
          <p:nvPicPr>
            <p:cNvPr id="3" name="图片 2"/>
            <p:cNvPicPr>
              <a:picLocks noChangeAspect="1"/>
            </p:cNvPicPr>
            <p:nvPr/>
          </p:nvPicPr>
          <p:blipFill>
            <a:blip r:embed="rId3" cstate="print"/>
            <a:stretch>
              <a:fillRect/>
            </a:stretch>
          </p:blipFill>
          <p:spPr>
            <a:xfrm>
              <a:off x="859358" y="763880"/>
              <a:ext cx="3827697" cy="3555759"/>
            </a:xfrm>
            <a:prstGeom prst="rect">
              <a:avLst/>
            </a:prstGeom>
          </p:spPr>
        </p:pic>
        <p:sp>
          <p:nvSpPr>
            <p:cNvPr id="5" name="文本框 4"/>
            <p:cNvSpPr txBox="1"/>
            <p:nvPr/>
          </p:nvSpPr>
          <p:spPr>
            <a:xfrm>
              <a:off x="3857789" y="660757"/>
              <a:ext cx="2491708"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CONTENT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143316" y="1410211"/>
              <a:ext cx="543739" cy="954107"/>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目</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录</a:t>
              </a:r>
            </a:p>
          </p:txBody>
        </p:sp>
      </p:grpSp>
      <p:sp>
        <p:nvSpPr>
          <p:cNvPr id="7" name="矩形: 圆角 6"/>
          <p:cNvSpPr/>
          <p:nvPr/>
        </p:nvSpPr>
        <p:spPr>
          <a:xfrm>
            <a:off x="5103643" y="1410212"/>
            <a:ext cx="5766494" cy="5857692"/>
          </a:xfrm>
          <a:prstGeom prst="roundRect">
            <a:avLst>
              <a:gd name="adj" fmla="val 26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cstate="print"/>
          <a:stretch>
            <a:fillRect/>
          </a:stretch>
        </p:blipFill>
        <p:spPr>
          <a:xfrm>
            <a:off x="9112538" y="0"/>
            <a:ext cx="1380464" cy="2379744"/>
          </a:xfrm>
          <a:prstGeom prst="rect">
            <a:avLst/>
          </a:prstGeom>
        </p:spPr>
      </p:pic>
      <p:grpSp>
        <p:nvGrpSpPr>
          <p:cNvPr id="26" name="组合 25"/>
          <p:cNvGrpSpPr/>
          <p:nvPr/>
        </p:nvGrpSpPr>
        <p:grpSpPr>
          <a:xfrm>
            <a:off x="5356523" y="2424773"/>
            <a:ext cx="5000087" cy="1639550"/>
            <a:chOff x="5375184" y="2712509"/>
            <a:chExt cx="5000087" cy="880166"/>
          </a:xfrm>
        </p:grpSpPr>
        <p:sp>
          <p:nvSpPr>
            <p:cNvPr id="10" name="文本框 9"/>
            <p:cNvSpPr txBox="1"/>
            <p:nvPr/>
          </p:nvSpPr>
          <p:spPr>
            <a:xfrm>
              <a:off x="5375184" y="2712509"/>
              <a:ext cx="755335" cy="646331"/>
            </a:xfrm>
            <a:prstGeom prst="rect">
              <a:avLst/>
            </a:prstGeom>
            <a:noFill/>
          </p:spPr>
          <p:txBody>
            <a:bodyPr wrap="none" rtlCol="0">
              <a:spAutoFit/>
            </a:bodyPr>
            <a:lstStyle/>
            <a:p>
              <a:r>
                <a:rPr lang="en-US" altLang="zh-CN" sz="3600" b="1" dirty="0">
                  <a:solidFill>
                    <a:srgbClr val="655771"/>
                  </a:solidFill>
                  <a:latin typeface="微软雅黑" panose="020B0503020204020204" pitchFamily="34" charset="-122"/>
                  <a:ea typeface="微软雅黑" panose="020B0503020204020204" pitchFamily="34" charset="-122"/>
                </a:rPr>
                <a:t>01</a:t>
              </a:r>
              <a:endParaRPr lang="zh-CN" altLang="en-US" sz="3600" b="1" dirty="0">
                <a:solidFill>
                  <a:srgbClr val="65577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rot="16200000" flipH="1">
              <a:off x="5740719" y="3170913"/>
              <a:ext cx="735962" cy="25400"/>
            </a:xfrm>
            <a:prstGeom prst="line">
              <a:avLst/>
            </a:prstGeom>
            <a:ln>
              <a:solidFill>
                <a:srgbClr val="65577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119582" y="2750743"/>
              <a:ext cx="2859526" cy="247837"/>
            </a:xfrm>
            <a:prstGeom prst="rect">
              <a:avLst/>
            </a:prstGeom>
            <a:noFill/>
          </p:spPr>
          <p:txBody>
            <a:bodyPr wrap="square" rtlCol="0">
              <a:spAutoFit/>
            </a:bodyPr>
            <a:lstStyle/>
            <a:p>
              <a:r>
                <a:rPr lang="en-US" altLang="zh-CN" sz="2400" b="1" dirty="0" smtClean="0">
                  <a:solidFill>
                    <a:srgbClr val="655771"/>
                  </a:solidFill>
                  <a:latin typeface="微软雅黑" panose="020B0503020204020204" pitchFamily="34" charset="-122"/>
                  <a:ea typeface="微软雅黑" panose="020B0503020204020204" pitchFamily="34" charset="-122"/>
                </a:rPr>
                <a:t>Why--</a:t>
              </a:r>
              <a:r>
                <a:rPr lang="zh-CN" altLang="en-US" sz="2400" b="1" dirty="0" smtClean="0">
                  <a:solidFill>
                    <a:srgbClr val="655771"/>
                  </a:solidFill>
                  <a:latin typeface="微软雅黑" panose="020B0503020204020204" pitchFamily="34" charset="-122"/>
                  <a:ea typeface="微软雅黑" panose="020B0503020204020204" pitchFamily="34" charset="-122"/>
                </a:rPr>
                <a:t>问题的提出</a:t>
              </a:r>
              <a:endParaRPr lang="zh-CN" altLang="en-US" sz="2400" b="1" dirty="0">
                <a:solidFill>
                  <a:srgbClr val="655771"/>
                </a:solidFill>
                <a:latin typeface="微软雅黑" panose="020B0503020204020204" pitchFamily="34" charset="-122"/>
                <a:ea typeface="微软雅黑" panose="020B0503020204020204" pitchFamily="34" charset="-122"/>
              </a:endParaRPr>
            </a:p>
          </p:txBody>
        </p:sp>
        <p:sp>
          <p:nvSpPr>
            <p:cNvPr id="14" name="矩形 13"/>
            <p:cNvSpPr/>
            <p:nvPr/>
          </p:nvSpPr>
          <p:spPr>
            <a:xfrm>
              <a:off x="6154100" y="3067260"/>
              <a:ext cx="4221171" cy="525415"/>
            </a:xfrm>
            <a:prstGeom prst="rect">
              <a:avLst/>
            </a:prstGeom>
          </p:spPr>
          <p:txBody>
            <a:bodyPr wrap="square">
              <a:spAutoFit/>
            </a:bodyPr>
            <a:lstStyle/>
            <a:p>
              <a:pPr>
                <a:lnSpc>
                  <a:spcPct val="180000"/>
                </a:lnSpc>
              </a:pPr>
              <a:r>
                <a:rPr lang="zh-CN" altLang="en-US" sz="1600" b="1" dirty="0" smtClean="0">
                  <a:solidFill>
                    <a:srgbClr val="655771"/>
                  </a:solidFill>
                </a:rPr>
                <a:t>低效率重复背单词、万年</a:t>
              </a:r>
              <a:r>
                <a:rPr lang="en-US" altLang="zh-CN" sz="1600" b="1" dirty="0" smtClean="0">
                  <a:solidFill>
                    <a:srgbClr val="655771"/>
                  </a:solidFill>
                </a:rPr>
                <a:t>5.5</a:t>
              </a:r>
              <a:r>
                <a:rPr lang="zh-CN" altLang="en-US" sz="1600" b="1" dirty="0" smtClean="0">
                  <a:solidFill>
                    <a:srgbClr val="655771"/>
                  </a:solidFill>
                </a:rPr>
                <a:t>分的魔咒</a:t>
              </a:r>
              <a:endParaRPr lang="en-US" altLang="zh-CN" sz="1600" b="1" dirty="0" smtClean="0">
                <a:solidFill>
                  <a:srgbClr val="655771"/>
                </a:solidFill>
              </a:endParaRPr>
            </a:p>
            <a:p>
              <a:pPr>
                <a:lnSpc>
                  <a:spcPct val="180000"/>
                </a:lnSpc>
              </a:pPr>
              <a:r>
                <a:rPr lang="zh-CN" altLang="en-US" sz="1600" b="1" dirty="0" smtClean="0">
                  <a:solidFill>
                    <a:srgbClr val="655771"/>
                  </a:solidFill>
                </a:rPr>
                <a:t>雅思和大英的冲突、线上与线下的鸿沟</a:t>
              </a:r>
              <a:endParaRPr lang="en-US" altLang="zh-CN" sz="1600" b="1" dirty="0">
                <a:solidFill>
                  <a:srgbClr val="655771"/>
                </a:solidFill>
              </a:endParaRPr>
            </a:p>
          </p:txBody>
        </p:sp>
      </p:grpSp>
      <p:grpSp>
        <p:nvGrpSpPr>
          <p:cNvPr id="27" name="组合 26"/>
          <p:cNvGrpSpPr/>
          <p:nvPr/>
        </p:nvGrpSpPr>
        <p:grpSpPr>
          <a:xfrm>
            <a:off x="5375184" y="4341741"/>
            <a:ext cx="5503023" cy="2455956"/>
            <a:chOff x="5375184" y="3847268"/>
            <a:chExt cx="5250775" cy="1257631"/>
          </a:xfrm>
        </p:grpSpPr>
        <p:sp>
          <p:nvSpPr>
            <p:cNvPr id="15" name="文本框 14"/>
            <p:cNvSpPr txBox="1"/>
            <p:nvPr/>
          </p:nvSpPr>
          <p:spPr>
            <a:xfrm>
              <a:off x="5375184" y="3847268"/>
              <a:ext cx="755335" cy="646331"/>
            </a:xfrm>
            <a:prstGeom prst="rect">
              <a:avLst/>
            </a:prstGeom>
            <a:noFill/>
          </p:spPr>
          <p:txBody>
            <a:bodyPr wrap="none" rtlCol="0">
              <a:spAutoFit/>
            </a:bodyPr>
            <a:lstStyle/>
            <a:p>
              <a:r>
                <a:rPr lang="en-US" altLang="zh-CN" sz="3600" b="1" dirty="0">
                  <a:solidFill>
                    <a:srgbClr val="655771"/>
                  </a:solidFill>
                  <a:latin typeface="微软雅黑" panose="020B0503020204020204" pitchFamily="34" charset="-122"/>
                  <a:ea typeface="微软雅黑" panose="020B0503020204020204" pitchFamily="34" charset="-122"/>
                </a:rPr>
                <a:t>02</a:t>
              </a:r>
              <a:endParaRPr lang="zh-CN" altLang="en-US" sz="3600" b="1" dirty="0">
                <a:solidFill>
                  <a:srgbClr val="65577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rot="16200000" flipH="1">
              <a:off x="5550040" y="4496351"/>
              <a:ext cx="1107350" cy="15431"/>
            </a:xfrm>
            <a:prstGeom prst="line">
              <a:avLst/>
            </a:prstGeom>
            <a:ln>
              <a:solidFill>
                <a:srgbClr val="65577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119582" y="3887452"/>
              <a:ext cx="2880268" cy="236407"/>
            </a:xfrm>
            <a:prstGeom prst="rect">
              <a:avLst/>
            </a:prstGeom>
            <a:noFill/>
          </p:spPr>
          <p:txBody>
            <a:bodyPr wrap="square" rtlCol="0">
              <a:spAutoFit/>
            </a:bodyPr>
            <a:lstStyle/>
            <a:p>
              <a:r>
                <a:rPr lang="en-US" altLang="zh-CN" sz="2400" b="1" dirty="0" smtClean="0">
                  <a:solidFill>
                    <a:srgbClr val="655771"/>
                  </a:solidFill>
                  <a:latin typeface="微软雅黑" panose="020B0503020204020204" pitchFamily="34" charset="-122"/>
                  <a:ea typeface="微软雅黑" panose="020B0503020204020204" pitchFamily="34" charset="-122"/>
                </a:rPr>
                <a:t>What--</a:t>
              </a:r>
              <a:r>
                <a:rPr lang="zh-CN" altLang="en-US" sz="2400" b="1" dirty="0" smtClean="0">
                  <a:solidFill>
                    <a:srgbClr val="655771"/>
                  </a:solidFill>
                  <a:latin typeface="微软雅黑" panose="020B0503020204020204" pitchFamily="34" charset="-122"/>
                  <a:ea typeface="微软雅黑" panose="020B0503020204020204" pitchFamily="34" charset="-122"/>
                </a:rPr>
                <a:t>融合式设计</a:t>
              </a:r>
              <a:endParaRPr lang="zh-CN" altLang="en-US" sz="2400" b="1" dirty="0">
                <a:solidFill>
                  <a:srgbClr val="655771"/>
                </a:solidFill>
                <a:latin typeface="微软雅黑" panose="020B0503020204020204" pitchFamily="34" charset="-122"/>
                <a:ea typeface="微软雅黑" panose="020B0503020204020204" pitchFamily="34" charset="-122"/>
              </a:endParaRPr>
            </a:p>
          </p:txBody>
        </p:sp>
        <p:sp>
          <p:nvSpPr>
            <p:cNvPr id="18" name="矩形 17"/>
            <p:cNvSpPr/>
            <p:nvPr/>
          </p:nvSpPr>
          <p:spPr>
            <a:xfrm>
              <a:off x="6154100" y="4149816"/>
              <a:ext cx="4471859" cy="955083"/>
            </a:xfrm>
            <a:prstGeom prst="rect">
              <a:avLst/>
            </a:prstGeom>
          </p:spPr>
          <p:txBody>
            <a:bodyPr wrap="square">
              <a:spAutoFit/>
            </a:bodyPr>
            <a:lstStyle/>
            <a:p>
              <a:pPr>
                <a:lnSpc>
                  <a:spcPct val="180000"/>
                </a:lnSpc>
              </a:pPr>
              <a:r>
                <a:rPr lang="zh-CN" altLang="en-US" sz="1600" b="1" dirty="0" smtClean="0">
                  <a:solidFill>
                    <a:srgbClr val="655771"/>
                  </a:solidFill>
                </a:rPr>
                <a:t>线上输入模块：</a:t>
              </a:r>
              <a:endParaRPr lang="en-US" altLang="zh-CN" sz="1600" b="1" dirty="0" smtClean="0">
                <a:solidFill>
                  <a:srgbClr val="655771"/>
                </a:solidFill>
              </a:endParaRPr>
            </a:p>
            <a:p>
              <a:pPr>
                <a:lnSpc>
                  <a:spcPct val="180000"/>
                </a:lnSpc>
              </a:pPr>
              <a:r>
                <a:rPr lang="zh-CN" altLang="en-US" sz="1600" b="1" dirty="0" smtClean="0">
                  <a:solidFill>
                    <a:srgbClr val="655771"/>
                  </a:solidFill>
                </a:rPr>
                <a:t>雅思主题词汇</a:t>
              </a:r>
              <a:r>
                <a:rPr lang="en-US" altLang="zh-CN" sz="1600" b="1" dirty="0" smtClean="0">
                  <a:solidFill>
                    <a:srgbClr val="655771"/>
                  </a:solidFill>
                </a:rPr>
                <a:t>—</a:t>
              </a:r>
              <a:r>
                <a:rPr lang="zh-CN" altLang="en-US" sz="1600" b="1" dirty="0" smtClean="0">
                  <a:solidFill>
                    <a:srgbClr val="655771"/>
                  </a:solidFill>
                </a:rPr>
                <a:t>雅思主题阅读听力</a:t>
              </a:r>
              <a:r>
                <a:rPr lang="en-US" altLang="zh-CN" sz="1600" b="1" dirty="0" smtClean="0">
                  <a:solidFill>
                    <a:srgbClr val="655771"/>
                  </a:solidFill>
                </a:rPr>
                <a:t>—</a:t>
              </a:r>
              <a:r>
                <a:rPr lang="zh-CN" altLang="en-US" sz="1600" b="1" dirty="0" smtClean="0">
                  <a:solidFill>
                    <a:srgbClr val="655771"/>
                  </a:solidFill>
                </a:rPr>
                <a:t>主题语法</a:t>
              </a:r>
              <a:endParaRPr lang="en-US" altLang="zh-CN" sz="1600" b="1" dirty="0" smtClean="0">
                <a:solidFill>
                  <a:srgbClr val="655771"/>
                </a:solidFill>
              </a:endParaRPr>
            </a:p>
            <a:p>
              <a:pPr>
                <a:lnSpc>
                  <a:spcPct val="180000"/>
                </a:lnSpc>
              </a:pPr>
              <a:r>
                <a:rPr lang="zh-CN" altLang="en-US" sz="1600" b="1" dirty="0" smtClean="0">
                  <a:solidFill>
                    <a:srgbClr val="655771"/>
                  </a:solidFill>
                </a:rPr>
                <a:t>线下输出模块：</a:t>
              </a:r>
              <a:endParaRPr lang="en-US" altLang="zh-CN" sz="1600" b="1" dirty="0" smtClean="0">
                <a:solidFill>
                  <a:srgbClr val="655771"/>
                </a:solidFill>
              </a:endParaRPr>
            </a:p>
            <a:p>
              <a:pPr>
                <a:lnSpc>
                  <a:spcPct val="180000"/>
                </a:lnSpc>
              </a:pPr>
              <a:r>
                <a:rPr lang="zh-CN" altLang="en-US" sz="1600" b="1" dirty="0" smtClean="0">
                  <a:solidFill>
                    <a:srgbClr val="655771"/>
                  </a:solidFill>
                </a:rPr>
                <a:t>说写输出评估</a:t>
              </a:r>
              <a:r>
                <a:rPr lang="en-US" altLang="zh-CN" sz="1600" b="1" dirty="0" smtClean="0">
                  <a:solidFill>
                    <a:srgbClr val="655771"/>
                  </a:solidFill>
                </a:rPr>
                <a:t>—</a:t>
              </a:r>
              <a:r>
                <a:rPr lang="zh-CN" altLang="en-US" sz="1600" b="1" dirty="0" smtClean="0">
                  <a:solidFill>
                    <a:srgbClr val="655771"/>
                  </a:solidFill>
                </a:rPr>
                <a:t>大英主题输入</a:t>
              </a:r>
              <a:r>
                <a:rPr lang="en-US" altLang="zh-CN" sz="1600" b="1" dirty="0" smtClean="0">
                  <a:solidFill>
                    <a:srgbClr val="655771"/>
                  </a:solidFill>
                </a:rPr>
                <a:t>—</a:t>
              </a:r>
              <a:r>
                <a:rPr lang="zh-CN" altLang="en-US" sz="1600" b="1" dirty="0" smtClean="0">
                  <a:solidFill>
                    <a:srgbClr val="655771"/>
                  </a:solidFill>
                </a:rPr>
                <a:t>习作持续改进</a:t>
              </a:r>
              <a:endParaRPr lang="en-US" altLang="zh-CN" sz="1600" b="1" dirty="0">
                <a:solidFill>
                  <a:srgbClr val="655771"/>
                </a:solidFill>
              </a:endParaRPr>
            </a:p>
          </p:txBody>
        </p:sp>
      </p:grpSp>
      <p:pic>
        <p:nvPicPr>
          <p:cNvPr id="24" name="图片 23"/>
          <p:cNvPicPr>
            <a:picLocks noChangeAspect="1"/>
          </p:cNvPicPr>
          <p:nvPr/>
        </p:nvPicPr>
        <p:blipFill>
          <a:blip r:embed="rId5" cstate="print"/>
          <a:stretch>
            <a:fillRect/>
          </a:stretch>
        </p:blipFill>
        <p:spPr>
          <a:xfrm rot="20089146">
            <a:off x="3193458" y="5171235"/>
            <a:ext cx="1192567" cy="11707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3498">
        <p14:vortex dir="d"/>
      </p:transition>
    </mc:Choice>
    <mc:Fallback>
      <p:transition spd="slow" advTm="34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 calcmode="lin" valueType="num">
                                      <p:cBhvr>
                                        <p:cTn id="25" dur="500" fill="hold"/>
                                        <p:tgtEl>
                                          <p:spTgt spid="24"/>
                                        </p:tgtEl>
                                        <p:attrNameLst>
                                          <p:attrName>style.rotation</p:attrName>
                                        </p:attrNameLst>
                                      </p:cBhvr>
                                      <p:tavLst>
                                        <p:tav tm="0">
                                          <p:val>
                                            <p:fltVal val="360"/>
                                          </p:val>
                                        </p:tav>
                                        <p:tav tm="100000">
                                          <p:val>
                                            <p:fltVal val="0"/>
                                          </p:val>
                                        </p:tav>
                                      </p:tavLst>
                                    </p:anim>
                                    <p:animEffect transition="in" filter="fade">
                                      <p:cBhvr>
                                        <p:cTn id="26" dur="500"/>
                                        <p:tgtEl>
                                          <p:spTgt spid="24"/>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5B198"/>
        </a:solidFill>
        <a:effectLst/>
      </p:bgPr>
    </p:bg>
    <p:spTree>
      <p:nvGrpSpPr>
        <p:cNvPr id="1" name=""/>
        <p:cNvGrpSpPr/>
        <p:nvPr/>
      </p:nvGrpSpPr>
      <p:grpSpPr>
        <a:xfrm>
          <a:off x="0" y="0"/>
          <a:ext cx="0" cy="0"/>
          <a:chOff x="0" y="0"/>
          <a:chExt cx="0" cy="0"/>
        </a:xfrm>
      </p:grpSpPr>
      <p:grpSp>
        <p:nvGrpSpPr>
          <p:cNvPr id="32" name="组合 31"/>
          <p:cNvGrpSpPr/>
          <p:nvPr/>
        </p:nvGrpSpPr>
        <p:grpSpPr>
          <a:xfrm>
            <a:off x="4162811" y="1778953"/>
            <a:ext cx="3866378" cy="5257573"/>
            <a:chOff x="4162811" y="1778953"/>
            <a:chExt cx="3866378" cy="5257573"/>
          </a:xfrm>
        </p:grpSpPr>
        <p:sp>
          <p:nvSpPr>
            <p:cNvPr id="33" name="矩形 32"/>
            <p:cNvSpPr/>
            <p:nvPr/>
          </p:nvSpPr>
          <p:spPr>
            <a:xfrm>
              <a:off x="6027702" y="5046813"/>
              <a:ext cx="541168" cy="1989713"/>
            </a:xfrm>
            <a:prstGeom prst="rect">
              <a:avLst/>
            </a:prstGeom>
            <a:solidFill>
              <a:srgbClr val="65577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4"/>
            <p:cNvGrpSpPr>
              <a:grpSpLocks noChangeAspect="1"/>
            </p:cNvGrpSpPr>
            <p:nvPr/>
          </p:nvGrpSpPr>
          <p:grpSpPr bwMode="auto">
            <a:xfrm>
              <a:off x="4162811" y="1778953"/>
              <a:ext cx="3866378" cy="3422182"/>
              <a:chOff x="2743" y="1543"/>
              <a:chExt cx="1854" cy="1641"/>
            </a:xfrm>
          </p:grpSpPr>
          <p:sp>
            <p:nvSpPr>
              <p:cNvPr id="38" name="AutoShape 3"/>
              <p:cNvSpPr>
                <a:spLocks noChangeAspect="1" noChangeArrowheads="1" noTextEdit="1"/>
              </p:cNvSpPr>
              <p:nvPr/>
            </p:nvSpPr>
            <p:spPr bwMode="auto">
              <a:xfrm>
                <a:off x="2743" y="1543"/>
                <a:ext cx="1854" cy="1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Line 5"/>
              <p:cNvSpPr>
                <a:spLocks noChangeShapeType="1"/>
              </p:cNvSpPr>
              <p:nvPr/>
            </p:nvSpPr>
            <p:spPr bwMode="auto">
              <a:xfrm flipH="1">
                <a:off x="2838" y="2426"/>
                <a:ext cx="789" cy="0"/>
              </a:xfrm>
              <a:prstGeom prst="line">
                <a:avLst/>
              </a:prstGeom>
              <a:noFill/>
              <a:ln w="412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0" name="Oval 6"/>
              <p:cNvSpPr>
                <a:spLocks noChangeArrowheads="1"/>
              </p:cNvSpPr>
              <p:nvPr/>
            </p:nvSpPr>
            <p:spPr bwMode="auto">
              <a:xfrm>
                <a:off x="2755" y="2343"/>
                <a:ext cx="166" cy="166"/>
              </a:xfrm>
              <a:prstGeom prst="ellipse">
                <a:avLst/>
              </a:prstGeom>
              <a:solidFill>
                <a:schemeClr val="bg1"/>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1" name="Line 7"/>
              <p:cNvSpPr>
                <a:spLocks noChangeShapeType="1"/>
              </p:cNvSpPr>
              <p:nvPr/>
            </p:nvSpPr>
            <p:spPr bwMode="auto">
              <a:xfrm flipH="1" flipV="1">
                <a:off x="3123" y="1969"/>
                <a:ext cx="541" cy="457"/>
              </a:xfrm>
              <a:prstGeom prst="line">
                <a:avLst/>
              </a:prstGeom>
              <a:noFill/>
              <a:ln w="412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2" name="Line 8"/>
              <p:cNvSpPr>
                <a:spLocks noChangeShapeType="1"/>
              </p:cNvSpPr>
              <p:nvPr/>
            </p:nvSpPr>
            <p:spPr bwMode="auto">
              <a:xfrm flipV="1">
                <a:off x="3664" y="1871"/>
                <a:ext cx="392" cy="555"/>
              </a:xfrm>
              <a:prstGeom prst="line">
                <a:avLst/>
              </a:prstGeom>
              <a:noFill/>
              <a:ln w="412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3" name="Line 9"/>
              <p:cNvSpPr>
                <a:spLocks noChangeShapeType="1"/>
              </p:cNvSpPr>
              <p:nvPr/>
            </p:nvSpPr>
            <p:spPr bwMode="auto">
              <a:xfrm flipV="1">
                <a:off x="3664" y="1638"/>
                <a:ext cx="5" cy="788"/>
              </a:xfrm>
              <a:prstGeom prst="line">
                <a:avLst/>
              </a:prstGeom>
              <a:noFill/>
              <a:ln w="412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4" name="Line 10"/>
              <p:cNvSpPr>
                <a:spLocks noChangeShapeType="1"/>
              </p:cNvSpPr>
              <p:nvPr/>
            </p:nvSpPr>
            <p:spPr bwMode="auto">
              <a:xfrm>
                <a:off x="3664" y="2426"/>
                <a:ext cx="836" cy="0"/>
              </a:xfrm>
              <a:prstGeom prst="line">
                <a:avLst/>
              </a:prstGeom>
              <a:noFill/>
              <a:ln w="412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5" name="Line 11"/>
              <p:cNvSpPr>
                <a:spLocks noChangeShapeType="1"/>
              </p:cNvSpPr>
              <p:nvPr/>
            </p:nvSpPr>
            <p:spPr bwMode="auto">
              <a:xfrm>
                <a:off x="3664" y="2426"/>
                <a:ext cx="540" cy="373"/>
              </a:xfrm>
              <a:prstGeom prst="line">
                <a:avLst/>
              </a:prstGeom>
              <a:noFill/>
              <a:ln w="412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6" name="Line 12"/>
              <p:cNvSpPr>
                <a:spLocks noChangeShapeType="1"/>
              </p:cNvSpPr>
              <p:nvPr/>
            </p:nvSpPr>
            <p:spPr bwMode="auto">
              <a:xfrm flipH="1">
                <a:off x="3056" y="2426"/>
                <a:ext cx="608" cy="228"/>
              </a:xfrm>
              <a:prstGeom prst="line">
                <a:avLst/>
              </a:prstGeom>
              <a:noFill/>
              <a:ln w="41275"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7" name="Oval 13"/>
              <p:cNvSpPr>
                <a:spLocks noChangeArrowheads="1"/>
              </p:cNvSpPr>
              <p:nvPr/>
            </p:nvSpPr>
            <p:spPr bwMode="auto">
              <a:xfrm>
                <a:off x="3245" y="2008"/>
                <a:ext cx="837" cy="835"/>
              </a:xfrm>
              <a:prstGeom prst="ellipse">
                <a:avLst/>
              </a:prstGeom>
              <a:solidFill>
                <a:srgbClr val="FEDC6C"/>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8" name="Oval 14"/>
              <p:cNvSpPr>
                <a:spLocks noChangeArrowheads="1"/>
              </p:cNvSpPr>
              <p:nvPr/>
            </p:nvSpPr>
            <p:spPr bwMode="auto">
              <a:xfrm>
                <a:off x="3497" y="2260"/>
                <a:ext cx="333" cy="332"/>
              </a:xfrm>
              <a:prstGeom prst="ellipse">
                <a:avLst/>
              </a:prstGeom>
              <a:solidFill>
                <a:srgbClr val="FFFFFF"/>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49" name="Oval 15"/>
              <p:cNvSpPr>
                <a:spLocks noChangeArrowheads="1"/>
              </p:cNvSpPr>
              <p:nvPr/>
            </p:nvSpPr>
            <p:spPr bwMode="auto">
              <a:xfrm>
                <a:off x="3560" y="2322"/>
                <a:ext cx="207" cy="207"/>
              </a:xfrm>
              <a:prstGeom prst="ellipse">
                <a:avLst/>
              </a:prstGeom>
              <a:solidFill>
                <a:srgbClr val="655771"/>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0" name="Freeform 16"/>
              <p:cNvSpPr/>
              <p:nvPr/>
            </p:nvSpPr>
            <p:spPr bwMode="auto">
              <a:xfrm>
                <a:off x="3456" y="2384"/>
                <a:ext cx="467" cy="664"/>
              </a:xfrm>
              <a:custGeom>
                <a:avLst/>
                <a:gdLst>
                  <a:gd name="T0" fmla="*/ 328 w 360"/>
                  <a:gd name="T1" fmla="*/ 224 h 512"/>
                  <a:gd name="T2" fmla="*/ 304 w 360"/>
                  <a:gd name="T3" fmla="*/ 235 h 512"/>
                  <a:gd name="T4" fmla="*/ 272 w 360"/>
                  <a:gd name="T5" fmla="*/ 208 h 512"/>
                  <a:gd name="T6" fmla="*/ 248 w 360"/>
                  <a:gd name="T7" fmla="*/ 219 h 512"/>
                  <a:gd name="T8" fmla="*/ 216 w 360"/>
                  <a:gd name="T9" fmla="*/ 192 h 512"/>
                  <a:gd name="T10" fmla="*/ 192 w 360"/>
                  <a:gd name="T11" fmla="*/ 203 h 512"/>
                  <a:gd name="T12" fmla="*/ 192 w 360"/>
                  <a:gd name="T13" fmla="*/ 27 h 512"/>
                  <a:gd name="T14" fmla="*/ 160 w 360"/>
                  <a:gd name="T15" fmla="*/ 0 h 512"/>
                  <a:gd name="T16" fmla="*/ 128 w 360"/>
                  <a:gd name="T17" fmla="*/ 32 h 512"/>
                  <a:gd name="T18" fmla="*/ 128 w 360"/>
                  <a:gd name="T19" fmla="*/ 192 h 512"/>
                  <a:gd name="T20" fmla="*/ 128 w 360"/>
                  <a:gd name="T21" fmla="*/ 225 h 512"/>
                  <a:gd name="T22" fmla="*/ 128 w 360"/>
                  <a:gd name="T23" fmla="*/ 256 h 512"/>
                  <a:gd name="T24" fmla="*/ 128 w 360"/>
                  <a:gd name="T25" fmla="*/ 320 h 512"/>
                  <a:gd name="T26" fmla="*/ 32 w 360"/>
                  <a:gd name="T27" fmla="*/ 288 h 512"/>
                  <a:gd name="T28" fmla="*/ 0 w 360"/>
                  <a:gd name="T29" fmla="*/ 320 h 512"/>
                  <a:gd name="T30" fmla="*/ 32 w 360"/>
                  <a:gd name="T31" fmla="*/ 352 h 512"/>
                  <a:gd name="T32" fmla="*/ 128 w 360"/>
                  <a:gd name="T33" fmla="*/ 476 h 512"/>
                  <a:gd name="T34" fmla="*/ 128 w 360"/>
                  <a:gd name="T35" fmla="*/ 512 h 512"/>
                  <a:gd name="T36" fmla="*/ 360 w 360"/>
                  <a:gd name="T37" fmla="*/ 512 h 512"/>
                  <a:gd name="T38" fmla="*/ 360 w 360"/>
                  <a:gd name="T39" fmla="*/ 384 h 512"/>
                  <a:gd name="T40" fmla="*/ 360 w 360"/>
                  <a:gd name="T41" fmla="*/ 304 h 512"/>
                  <a:gd name="T42" fmla="*/ 360 w 360"/>
                  <a:gd name="T43" fmla="*/ 280 h 512"/>
                  <a:gd name="T44" fmla="*/ 360 w 360"/>
                  <a:gd name="T45" fmla="*/ 256 h 512"/>
                  <a:gd name="T46" fmla="*/ 328 w 360"/>
                  <a:gd name="T47"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512">
                    <a:moveTo>
                      <a:pt x="328" y="224"/>
                    </a:moveTo>
                    <a:cubicBezTo>
                      <a:pt x="318" y="224"/>
                      <a:pt x="310" y="228"/>
                      <a:pt x="304" y="235"/>
                    </a:cubicBezTo>
                    <a:cubicBezTo>
                      <a:pt x="301" y="220"/>
                      <a:pt x="288" y="208"/>
                      <a:pt x="272" y="208"/>
                    </a:cubicBezTo>
                    <a:cubicBezTo>
                      <a:pt x="262" y="208"/>
                      <a:pt x="254" y="212"/>
                      <a:pt x="248" y="219"/>
                    </a:cubicBezTo>
                    <a:cubicBezTo>
                      <a:pt x="245" y="204"/>
                      <a:pt x="232" y="192"/>
                      <a:pt x="216" y="192"/>
                    </a:cubicBezTo>
                    <a:cubicBezTo>
                      <a:pt x="206" y="192"/>
                      <a:pt x="198" y="196"/>
                      <a:pt x="192" y="203"/>
                    </a:cubicBezTo>
                    <a:cubicBezTo>
                      <a:pt x="192" y="27"/>
                      <a:pt x="192" y="27"/>
                      <a:pt x="192" y="27"/>
                    </a:cubicBezTo>
                    <a:cubicBezTo>
                      <a:pt x="189" y="12"/>
                      <a:pt x="176" y="0"/>
                      <a:pt x="160" y="0"/>
                    </a:cubicBezTo>
                    <a:cubicBezTo>
                      <a:pt x="142" y="0"/>
                      <a:pt x="128" y="14"/>
                      <a:pt x="128" y="32"/>
                    </a:cubicBezTo>
                    <a:cubicBezTo>
                      <a:pt x="128" y="192"/>
                      <a:pt x="128" y="192"/>
                      <a:pt x="128" y="192"/>
                    </a:cubicBezTo>
                    <a:cubicBezTo>
                      <a:pt x="128" y="225"/>
                      <a:pt x="128" y="225"/>
                      <a:pt x="128" y="225"/>
                    </a:cubicBezTo>
                    <a:cubicBezTo>
                      <a:pt x="128" y="256"/>
                      <a:pt x="128" y="256"/>
                      <a:pt x="128" y="256"/>
                    </a:cubicBezTo>
                    <a:cubicBezTo>
                      <a:pt x="128" y="320"/>
                      <a:pt x="128" y="320"/>
                      <a:pt x="128" y="320"/>
                    </a:cubicBezTo>
                    <a:cubicBezTo>
                      <a:pt x="101" y="300"/>
                      <a:pt x="68" y="288"/>
                      <a:pt x="32" y="288"/>
                    </a:cubicBezTo>
                    <a:cubicBezTo>
                      <a:pt x="14" y="288"/>
                      <a:pt x="0" y="302"/>
                      <a:pt x="0" y="320"/>
                    </a:cubicBezTo>
                    <a:cubicBezTo>
                      <a:pt x="0" y="337"/>
                      <a:pt x="14" y="352"/>
                      <a:pt x="32" y="352"/>
                    </a:cubicBezTo>
                    <a:cubicBezTo>
                      <a:pt x="85" y="352"/>
                      <a:pt x="128" y="423"/>
                      <a:pt x="128" y="476"/>
                    </a:cubicBezTo>
                    <a:cubicBezTo>
                      <a:pt x="128" y="512"/>
                      <a:pt x="128" y="512"/>
                      <a:pt x="128" y="512"/>
                    </a:cubicBezTo>
                    <a:cubicBezTo>
                      <a:pt x="360" y="512"/>
                      <a:pt x="360" y="512"/>
                      <a:pt x="360" y="512"/>
                    </a:cubicBezTo>
                    <a:cubicBezTo>
                      <a:pt x="360" y="384"/>
                      <a:pt x="360" y="384"/>
                      <a:pt x="360" y="384"/>
                    </a:cubicBezTo>
                    <a:cubicBezTo>
                      <a:pt x="360" y="304"/>
                      <a:pt x="360" y="304"/>
                      <a:pt x="360" y="304"/>
                    </a:cubicBezTo>
                    <a:cubicBezTo>
                      <a:pt x="360" y="280"/>
                      <a:pt x="360" y="280"/>
                      <a:pt x="360" y="280"/>
                    </a:cubicBezTo>
                    <a:cubicBezTo>
                      <a:pt x="360" y="256"/>
                      <a:pt x="360" y="256"/>
                      <a:pt x="360" y="256"/>
                    </a:cubicBezTo>
                    <a:cubicBezTo>
                      <a:pt x="360" y="238"/>
                      <a:pt x="346" y="224"/>
                      <a:pt x="328" y="224"/>
                    </a:cubicBezTo>
                    <a:close/>
                  </a:path>
                </a:pathLst>
              </a:custGeom>
              <a:solidFill>
                <a:srgbClr val="FFFFFF"/>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1" name="Oval 17"/>
              <p:cNvSpPr>
                <a:spLocks noChangeArrowheads="1"/>
              </p:cNvSpPr>
              <p:nvPr/>
            </p:nvSpPr>
            <p:spPr bwMode="auto">
              <a:xfrm>
                <a:off x="3973" y="1788"/>
                <a:ext cx="166" cy="166"/>
              </a:xfrm>
              <a:prstGeom prst="ellipse">
                <a:avLst/>
              </a:prstGeom>
              <a:solidFill>
                <a:srgbClr val="FBD764"/>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2" name="Oval 18"/>
              <p:cNvSpPr>
                <a:spLocks noChangeArrowheads="1"/>
              </p:cNvSpPr>
              <p:nvPr/>
            </p:nvSpPr>
            <p:spPr bwMode="auto">
              <a:xfrm>
                <a:off x="4121" y="2716"/>
                <a:ext cx="166" cy="166"/>
              </a:xfrm>
              <a:prstGeom prst="ellipse">
                <a:avLst/>
              </a:prstGeom>
              <a:solidFill>
                <a:srgbClr val="FBD764"/>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3" name="Oval 19"/>
              <p:cNvSpPr>
                <a:spLocks noChangeArrowheads="1"/>
              </p:cNvSpPr>
              <p:nvPr/>
            </p:nvSpPr>
            <p:spPr bwMode="auto">
              <a:xfrm>
                <a:off x="3040" y="1886"/>
                <a:ext cx="167" cy="166"/>
              </a:xfrm>
              <a:prstGeom prst="ellipse">
                <a:avLst/>
              </a:prstGeom>
              <a:solidFill>
                <a:srgbClr val="FBD764"/>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4" name="Oval 20"/>
              <p:cNvSpPr>
                <a:spLocks noChangeArrowheads="1"/>
              </p:cNvSpPr>
              <p:nvPr/>
            </p:nvSpPr>
            <p:spPr bwMode="auto">
              <a:xfrm>
                <a:off x="4417" y="2343"/>
                <a:ext cx="166" cy="166"/>
              </a:xfrm>
              <a:prstGeom prst="ellipse">
                <a:avLst/>
              </a:prstGeom>
              <a:solidFill>
                <a:schemeClr val="bg1"/>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5" name="Oval 21"/>
              <p:cNvSpPr>
                <a:spLocks noChangeArrowheads="1"/>
              </p:cNvSpPr>
              <p:nvPr/>
            </p:nvSpPr>
            <p:spPr bwMode="auto">
              <a:xfrm>
                <a:off x="3586" y="1555"/>
                <a:ext cx="166" cy="166"/>
              </a:xfrm>
              <a:prstGeom prst="ellipse">
                <a:avLst/>
              </a:prstGeom>
              <a:solidFill>
                <a:srgbClr val="DDE3E5"/>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6" name="Oval 22"/>
              <p:cNvSpPr>
                <a:spLocks noChangeArrowheads="1"/>
              </p:cNvSpPr>
              <p:nvPr/>
            </p:nvSpPr>
            <p:spPr bwMode="auto">
              <a:xfrm>
                <a:off x="2973" y="2571"/>
                <a:ext cx="166" cy="166"/>
              </a:xfrm>
              <a:prstGeom prst="ellipse">
                <a:avLst/>
              </a:prstGeom>
              <a:solidFill>
                <a:srgbClr val="FBD764"/>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7" name="Rectangle 23"/>
              <p:cNvSpPr>
                <a:spLocks noChangeArrowheads="1"/>
              </p:cNvSpPr>
              <p:nvPr/>
            </p:nvSpPr>
            <p:spPr bwMode="auto">
              <a:xfrm>
                <a:off x="3596" y="3048"/>
                <a:ext cx="348" cy="124"/>
              </a:xfrm>
              <a:prstGeom prst="rect">
                <a:avLst/>
              </a:prstGeom>
              <a:solidFill>
                <a:srgbClr val="FBD764"/>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8" name="Oval 24"/>
              <p:cNvSpPr>
                <a:spLocks noChangeArrowheads="1"/>
              </p:cNvSpPr>
              <p:nvPr/>
            </p:nvSpPr>
            <p:spPr bwMode="auto">
              <a:xfrm>
                <a:off x="4126" y="2011"/>
                <a:ext cx="83" cy="83"/>
              </a:xfrm>
              <a:prstGeom prst="ellipse">
                <a:avLst/>
              </a:prstGeom>
              <a:solidFill>
                <a:srgbClr val="655771"/>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59" name="Oval 25"/>
              <p:cNvSpPr>
                <a:spLocks noChangeArrowheads="1"/>
              </p:cNvSpPr>
              <p:nvPr/>
            </p:nvSpPr>
            <p:spPr bwMode="auto">
              <a:xfrm>
                <a:off x="3212" y="2758"/>
                <a:ext cx="83" cy="83"/>
              </a:xfrm>
              <a:prstGeom prst="ellipse">
                <a:avLst/>
              </a:prstGeom>
              <a:solidFill>
                <a:srgbClr val="655771"/>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60" name="Oval 26"/>
              <p:cNvSpPr>
                <a:spLocks noChangeArrowheads="1"/>
              </p:cNvSpPr>
              <p:nvPr/>
            </p:nvSpPr>
            <p:spPr bwMode="auto">
              <a:xfrm>
                <a:off x="3304" y="1689"/>
                <a:ext cx="62" cy="63"/>
              </a:xfrm>
              <a:prstGeom prst="ellipse">
                <a:avLst/>
              </a:prstGeom>
              <a:solidFill>
                <a:srgbClr val="655771"/>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61" name="Oval 27"/>
              <p:cNvSpPr>
                <a:spLocks noChangeArrowheads="1"/>
              </p:cNvSpPr>
              <p:nvPr/>
            </p:nvSpPr>
            <p:spPr bwMode="auto">
              <a:xfrm>
                <a:off x="4053" y="2892"/>
                <a:ext cx="62" cy="63"/>
              </a:xfrm>
              <a:prstGeom prst="ellipse">
                <a:avLst/>
              </a:prstGeom>
              <a:solidFill>
                <a:srgbClr val="BCEBDD"/>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62" name="Oval 28"/>
              <p:cNvSpPr>
                <a:spLocks noChangeArrowheads="1"/>
              </p:cNvSpPr>
              <p:nvPr/>
            </p:nvSpPr>
            <p:spPr bwMode="auto">
              <a:xfrm>
                <a:off x="3142" y="2908"/>
                <a:ext cx="57" cy="57"/>
              </a:xfrm>
              <a:prstGeom prst="ellipse">
                <a:avLst/>
              </a:prstGeom>
              <a:solidFill>
                <a:srgbClr val="FBD764"/>
              </a:solidFill>
              <a:ln w="412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grpSp>
      <p:sp>
        <p:nvSpPr>
          <p:cNvPr id="63" name="矩形 62"/>
          <p:cNvSpPr/>
          <p:nvPr/>
        </p:nvSpPr>
        <p:spPr>
          <a:xfrm>
            <a:off x="8065118" y="3411363"/>
            <a:ext cx="3034805" cy="338554"/>
          </a:xfrm>
          <a:prstGeom prst="rect">
            <a:avLst/>
          </a:prstGeom>
        </p:spPr>
        <p:txBody>
          <a:bodyPr wrap="none">
            <a:spAutoFit/>
          </a:bodyPr>
          <a:lstStyle/>
          <a:p>
            <a:r>
              <a:rPr lang="zh-CN" altLang="en-US" sz="1600" b="1" dirty="0" smtClean="0">
                <a:solidFill>
                  <a:srgbClr val="FEDC6C"/>
                </a:solidFill>
                <a:latin typeface="微软雅黑" panose="020B0503020204020204" pitchFamily="34" charset="-122"/>
                <a:ea typeface="微软雅黑" panose="020B0503020204020204" pitchFamily="34" charset="-122"/>
              </a:rPr>
              <a:t>吕</a:t>
            </a:r>
            <a:r>
              <a:rPr lang="zh-CN" altLang="en-US" sz="1600" b="1" dirty="0" smtClean="0">
                <a:solidFill>
                  <a:srgbClr val="FEDC6C"/>
                </a:solidFill>
                <a:latin typeface="微软雅黑" panose="020B0503020204020204" pitchFamily="34" charset="-122"/>
                <a:ea typeface="微软雅黑" panose="020B0503020204020204" pitchFamily="34" charset="-122"/>
              </a:rPr>
              <a:t>明   外国语学院大学英语教师</a:t>
            </a:r>
            <a:endParaRPr lang="zh-CN" altLang="en-US" sz="1600" b="1" dirty="0" smtClean="0">
              <a:solidFill>
                <a:srgbClr val="FEDC6C"/>
              </a:solidFill>
              <a:latin typeface="微软雅黑" panose="020B0503020204020204" pitchFamily="34" charset="-122"/>
              <a:ea typeface="微软雅黑" panose="020B0503020204020204" pitchFamily="34" charset="-122"/>
            </a:endParaRPr>
          </a:p>
        </p:txBody>
      </p:sp>
      <p:sp>
        <p:nvSpPr>
          <p:cNvPr id="64" name="矩形 63"/>
          <p:cNvSpPr/>
          <p:nvPr/>
        </p:nvSpPr>
        <p:spPr>
          <a:xfrm>
            <a:off x="4696614" y="1364793"/>
            <a:ext cx="2538730" cy="337185"/>
          </a:xfrm>
          <a:prstGeom prst="rect">
            <a:avLst/>
          </a:prstGeom>
        </p:spPr>
        <p:txBody>
          <a:bodyPr wrap="none">
            <a:spAutoFit/>
          </a:bodyPr>
          <a:lstStyle/>
          <a:p>
            <a:r>
              <a:rPr lang="zh-CN" altLang="en-US" sz="1600" b="1" dirty="0">
                <a:solidFill>
                  <a:srgbClr val="FEDC6C"/>
                </a:solidFill>
                <a:latin typeface="微软雅黑" panose="020B0503020204020204" pitchFamily="34" charset="-122"/>
                <a:ea typeface="微软雅黑" panose="020B0503020204020204" pitchFamily="34" charset="-122"/>
              </a:rPr>
              <a:t>陆航  某培训集团教学总监</a:t>
            </a:r>
          </a:p>
        </p:txBody>
      </p:sp>
      <p:sp>
        <p:nvSpPr>
          <p:cNvPr id="65" name="矩形 64"/>
          <p:cNvSpPr/>
          <p:nvPr/>
        </p:nvSpPr>
        <p:spPr>
          <a:xfrm>
            <a:off x="2495042" y="464332"/>
            <a:ext cx="7283246" cy="975995"/>
          </a:xfrm>
          <a:prstGeom prst="rect">
            <a:avLst/>
          </a:prstGeom>
        </p:spPr>
        <p:txBody>
          <a:bodyPr wrap="square">
            <a:spAutoFit/>
          </a:bodyPr>
          <a:lstStyle/>
          <a:p>
            <a:pPr algn="l" fontAlgn="auto">
              <a:lnSpc>
                <a:spcPct val="120000"/>
              </a:lnSpc>
            </a:pPr>
            <a:r>
              <a:rPr lang="zh-CN" altLang="en-US" sz="1200" dirty="0">
                <a:solidFill>
                  <a:schemeClr val="bg1"/>
                </a:solidFill>
                <a:ea typeface="宋体" panose="02010600030101010101" pitchFamily="2" charset="-122"/>
              </a:rPr>
              <a:t>虽然雅思听读模块是线上录播视频课程，但是雅思口语和写作模块的教学还是走雅思全科教师的路子，这对于大英教学来说是一种新的挑战。因为中外合作办学的兴起让传统的大英教学不得不作出相应调整，否则要出国的学生语言无法达到国外院校的要求。另外，从雅思提分角度来看，虽然不能速成，但属于步步为营，稳扎稳打的范。同时中外教联合授课还能提前让你学生感受国外课堂的气氛。</a:t>
            </a:r>
          </a:p>
        </p:txBody>
      </p:sp>
      <p:sp>
        <p:nvSpPr>
          <p:cNvPr id="67" name="矩形 66"/>
          <p:cNvSpPr/>
          <p:nvPr/>
        </p:nvSpPr>
        <p:spPr>
          <a:xfrm>
            <a:off x="87112" y="3788682"/>
            <a:ext cx="4031905" cy="1401153"/>
          </a:xfrm>
          <a:prstGeom prst="rect">
            <a:avLst/>
          </a:prstGeom>
        </p:spPr>
        <p:txBody>
          <a:bodyPr wrap="square">
            <a:spAutoFit/>
          </a:bodyPr>
          <a:lstStyle/>
          <a:p>
            <a:pPr>
              <a:lnSpc>
                <a:spcPct val="120000"/>
              </a:lnSpc>
            </a:pPr>
            <a:r>
              <a:rPr lang="zh-CN" altLang="en-US" sz="1200" dirty="0" smtClean="0">
                <a:solidFill>
                  <a:schemeClr val="bg1"/>
                </a:solidFill>
                <a:ea typeface="宋体" panose="02010600030101010101" pitchFamily="2" charset="-122"/>
              </a:rPr>
              <a:t>从以前讲授阅读和听力为主转为讲授写作口语为主，并且还要将阅读教学和听力教学有机融合到写作口语教学中，感觉是极大的挑战。不过几年下来，感觉自己在教学上有很大突破，基本上可以做到将</a:t>
            </a:r>
            <a:r>
              <a:rPr lang="en-US" altLang="zh-CN" sz="1200" dirty="0" smtClean="0">
                <a:solidFill>
                  <a:schemeClr val="bg1"/>
                </a:solidFill>
                <a:ea typeface="宋体" panose="02010600030101010101" pitchFamily="2" charset="-122"/>
              </a:rPr>
              <a:t>35</a:t>
            </a:r>
            <a:r>
              <a:rPr lang="zh-CN" altLang="en-US" sz="1200" dirty="0" smtClean="0">
                <a:solidFill>
                  <a:schemeClr val="bg1"/>
                </a:solidFill>
                <a:ea typeface="宋体" panose="02010600030101010101" pitchFamily="2" charset="-122"/>
              </a:rPr>
              <a:t>个自然班的学生有</a:t>
            </a:r>
            <a:r>
              <a:rPr lang="en-US" altLang="zh-CN" sz="1200" dirty="0" smtClean="0">
                <a:solidFill>
                  <a:schemeClr val="bg1"/>
                </a:solidFill>
                <a:ea typeface="宋体" panose="02010600030101010101" pitchFamily="2" charset="-122"/>
              </a:rPr>
              <a:t>3-5</a:t>
            </a:r>
            <a:r>
              <a:rPr lang="zh-CN" altLang="en-US" sz="1200" dirty="0" smtClean="0">
                <a:solidFill>
                  <a:schemeClr val="bg1"/>
                </a:solidFill>
                <a:ea typeface="宋体" panose="02010600030101010101" pitchFamily="2" charset="-122"/>
              </a:rPr>
              <a:t>分个性化的教学解决方案。另外，和外教的联合教学也提升了自己的英语口语水平。</a:t>
            </a:r>
            <a:endParaRPr lang="en-US" altLang="zh-CN" sz="1200" dirty="0">
              <a:solidFill>
                <a:schemeClr val="bg1"/>
              </a:solidFill>
              <a:ea typeface="宋体" panose="02010600030101010101" pitchFamily="2" charset="-122"/>
            </a:endParaRPr>
          </a:p>
        </p:txBody>
      </p:sp>
      <p:sp>
        <p:nvSpPr>
          <p:cNvPr id="69" name="矩形 68"/>
          <p:cNvSpPr/>
          <p:nvPr/>
        </p:nvSpPr>
        <p:spPr>
          <a:xfrm>
            <a:off x="8077154" y="3788683"/>
            <a:ext cx="4031905" cy="1179554"/>
          </a:xfrm>
          <a:prstGeom prst="rect">
            <a:avLst/>
          </a:prstGeom>
        </p:spPr>
        <p:txBody>
          <a:bodyPr wrap="square">
            <a:spAutoFit/>
          </a:bodyPr>
          <a:lstStyle/>
          <a:p>
            <a:pPr>
              <a:lnSpc>
                <a:spcPct val="120000"/>
              </a:lnSpc>
            </a:pPr>
            <a:r>
              <a:rPr lang="zh-CN" altLang="en-US" sz="1200" dirty="0" smtClean="0">
                <a:solidFill>
                  <a:schemeClr val="bg1"/>
                </a:solidFill>
                <a:ea typeface="宋体" panose="02010600030101010101" pitchFamily="2" charset="-122"/>
              </a:rPr>
              <a:t>刚开始很不理解国际教育学院为什么要如此折腾英语教学，但后来随着更多地了解和部分地参与，发现原来这种模式不仅契合了国外语言学院的</a:t>
            </a:r>
            <a:r>
              <a:rPr lang="en-US" altLang="zh-CN" sz="1200" dirty="0" smtClean="0">
                <a:solidFill>
                  <a:schemeClr val="bg1"/>
                </a:solidFill>
                <a:ea typeface="宋体" panose="02010600030101010101" pitchFamily="2" charset="-122"/>
              </a:rPr>
              <a:t>EAP</a:t>
            </a:r>
            <a:r>
              <a:rPr lang="zh-CN" altLang="en-US" sz="1200" dirty="0" smtClean="0">
                <a:solidFill>
                  <a:schemeClr val="bg1"/>
                </a:solidFill>
                <a:ea typeface="宋体" panose="02010600030101010101" pitchFamily="2" charset="-122"/>
              </a:rPr>
              <a:t>教学，而且还特别针对中国学生的薄弱环节发力。从输入到优质输入的强化，确实这个模式最大的特点。</a:t>
            </a:r>
            <a:endParaRPr lang="en-US" altLang="zh-CN" sz="1200" dirty="0">
              <a:solidFill>
                <a:schemeClr val="bg1"/>
              </a:solidFill>
              <a:ea typeface="宋体" panose="02010600030101010101" pitchFamily="2" charset="-122"/>
            </a:endParaRPr>
          </a:p>
        </p:txBody>
      </p:sp>
      <p:sp>
        <p:nvSpPr>
          <p:cNvPr id="2" name="矩形 1"/>
          <p:cNvSpPr/>
          <p:nvPr/>
        </p:nvSpPr>
        <p:spPr>
          <a:xfrm>
            <a:off x="201402" y="232819"/>
            <a:ext cx="1783080" cy="36830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同事反馈与建议</a:t>
            </a:r>
            <a:endParaRPr lang="zh-CN" altLang="en-US" sz="2400" dirty="0">
              <a:solidFill>
                <a:schemeClr val="bg1"/>
              </a:solidFill>
            </a:endParaRPr>
          </a:p>
        </p:txBody>
      </p:sp>
      <p:sp>
        <p:nvSpPr>
          <p:cNvPr id="3" name="矩形 2"/>
          <p:cNvSpPr/>
          <p:nvPr/>
        </p:nvSpPr>
        <p:spPr>
          <a:xfrm>
            <a:off x="1473989" y="3403778"/>
            <a:ext cx="2419252" cy="338554"/>
          </a:xfrm>
          <a:prstGeom prst="rect">
            <a:avLst/>
          </a:prstGeom>
        </p:spPr>
        <p:txBody>
          <a:bodyPr wrap="square">
            <a:spAutoFit/>
          </a:bodyPr>
          <a:lstStyle/>
          <a:p>
            <a:r>
              <a:rPr lang="zh-CN" altLang="en-US" sz="1600" b="1" dirty="0" smtClean="0">
                <a:solidFill>
                  <a:srgbClr val="FEDC6C"/>
                </a:solidFill>
                <a:latin typeface="微软雅黑" panose="020B0503020204020204" pitchFamily="34" charset="-122"/>
                <a:ea typeface="微软雅黑" panose="020B0503020204020204" pitchFamily="34" charset="-122"/>
              </a:rPr>
              <a:t>赵利翔   雅思教研室同事</a:t>
            </a:r>
            <a:endParaRPr lang="zh-CN" altLang="en-US" sz="1600" b="1" dirty="0">
              <a:solidFill>
                <a:srgbClr val="FEDC6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3406">
        <p15:prstTrans prst="pageCurlDouble"/>
      </p:transition>
    </mc:Choice>
    <mc:Fallback>
      <p:transition spd="slow" advTm="34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1+#ppt_w/2"/>
                                          </p:val>
                                        </p:tav>
                                        <p:tav tm="100000">
                                          <p:val>
                                            <p:strVal val="#ppt_x"/>
                                          </p:val>
                                        </p:tav>
                                      </p:tavLst>
                                    </p:anim>
                                    <p:anim calcmode="lin" valueType="num">
                                      <p:cBhvr additive="base">
                                        <p:cTn id="13" dur="500" fill="hold"/>
                                        <p:tgtEl>
                                          <p:spTgt spid="63"/>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ppt_x"/>
                                          </p:val>
                                        </p:tav>
                                        <p:tav tm="100000">
                                          <p:val>
                                            <p:strVal val="#ppt_x"/>
                                          </p:val>
                                        </p:tav>
                                      </p:tavLst>
                                    </p:anim>
                                    <p:anim calcmode="lin" valueType="num">
                                      <p:cBhvr additive="base">
                                        <p:cTn id="17" dur="500" fill="hold"/>
                                        <p:tgtEl>
                                          <p:spTgt spid="6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0-#ppt_h/2"/>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fill="hold"/>
                                        <p:tgtEl>
                                          <p:spTgt spid="67"/>
                                        </p:tgtEl>
                                        <p:attrNameLst>
                                          <p:attrName>ppt_x</p:attrName>
                                        </p:attrNameLst>
                                      </p:cBhvr>
                                      <p:tavLst>
                                        <p:tav tm="0">
                                          <p:val>
                                            <p:strVal val="0-#ppt_w/2"/>
                                          </p:val>
                                        </p:tav>
                                        <p:tav tm="100000">
                                          <p:val>
                                            <p:strVal val="#ppt_x"/>
                                          </p:val>
                                        </p:tav>
                                      </p:tavLst>
                                    </p:anim>
                                    <p:anim calcmode="lin" valueType="num">
                                      <p:cBhvr additive="base">
                                        <p:cTn id="25" dur="500" fill="hold"/>
                                        <p:tgtEl>
                                          <p:spTgt spid="6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1+#ppt_w/2"/>
                                          </p:val>
                                        </p:tav>
                                        <p:tav tm="100000">
                                          <p:val>
                                            <p:strVal val="#ppt_x"/>
                                          </p:val>
                                        </p:tav>
                                      </p:tavLst>
                                    </p:anim>
                                    <p:anim calcmode="lin" valueType="num">
                                      <p:cBhvr additive="base">
                                        <p:cTn id="29" dur="5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7" grpId="0"/>
      <p:bldP spid="69"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椭圆 19"/>
          <p:cNvSpPr/>
          <p:nvPr/>
        </p:nvSpPr>
        <p:spPr>
          <a:xfrm>
            <a:off x="-1440782" y="245808"/>
            <a:ext cx="3085868" cy="3085868"/>
          </a:xfrm>
          <a:prstGeom prst="ellipse">
            <a:avLst/>
          </a:prstGeom>
          <a:solidFill>
            <a:srgbClr val="85B198">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406744" y="5004395"/>
            <a:ext cx="2154998" cy="2154998"/>
          </a:xfrm>
          <a:prstGeom prst="ellipse">
            <a:avLst/>
          </a:prstGeom>
          <a:solidFill>
            <a:srgbClr val="85B198">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07750" y="1022664"/>
            <a:ext cx="5121050" cy="5121050"/>
          </a:xfrm>
          <a:prstGeom prst="ellipse">
            <a:avLst/>
          </a:prstGeom>
          <a:solidFill>
            <a:srgbClr val="FEDC6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print"/>
          <a:stretch>
            <a:fillRect/>
          </a:stretch>
        </p:blipFill>
        <p:spPr>
          <a:xfrm>
            <a:off x="700701" y="1454979"/>
            <a:ext cx="5124833" cy="3948041"/>
          </a:xfrm>
          <a:prstGeom prst="rect">
            <a:avLst/>
          </a:prstGeom>
        </p:spPr>
      </p:pic>
      <p:sp>
        <p:nvSpPr>
          <p:cNvPr id="6" name="椭圆 5"/>
          <p:cNvSpPr/>
          <p:nvPr/>
        </p:nvSpPr>
        <p:spPr>
          <a:xfrm>
            <a:off x="208661" y="-777734"/>
            <a:ext cx="1933647" cy="1933647"/>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64181" y="5271744"/>
            <a:ext cx="407407" cy="407407"/>
          </a:xfrm>
          <a:prstGeom prst="ellipse">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07191" y="4716856"/>
            <a:ext cx="1668465" cy="1668465"/>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096000" y="2419188"/>
            <a:ext cx="5083443" cy="1446550"/>
          </a:xfrm>
          <a:prstGeom prst="rect">
            <a:avLst/>
          </a:prstGeom>
          <a:noFill/>
        </p:spPr>
        <p:txBody>
          <a:bodyPr wrap="none" rtlCol="0">
            <a:spAutoFit/>
          </a:bodyPr>
          <a:lstStyle/>
          <a:p>
            <a:r>
              <a:rPr lang="en-US" altLang="zh-CN" sz="8800" b="1" dirty="0">
                <a:solidFill>
                  <a:srgbClr val="5D5D5D"/>
                </a:solidFill>
                <a:latin typeface="微软雅黑" panose="020B0503020204020204" pitchFamily="34" charset="-122"/>
                <a:ea typeface="微软雅黑" panose="020B0503020204020204" pitchFamily="34" charset="-122"/>
              </a:rPr>
              <a:t>THANKS</a:t>
            </a:r>
            <a:endParaRPr lang="zh-CN" altLang="en-US" sz="8800" b="1" dirty="0">
              <a:solidFill>
                <a:srgbClr val="5D5D5D"/>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096000" y="3808697"/>
            <a:ext cx="2031325" cy="646331"/>
          </a:xfrm>
          <a:prstGeom prst="rect">
            <a:avLst/>
          </a:prstGeom>
          <a:noFill/>
        </p:spPr>
        <p:txBody>
          <a:bodyPr wrap="none" rtlCol="0">
            <a:spAutoFit/>
          </a:bodyPr>
          <a:lstStyle/>
          <a:p>
            <a:r>
              <a:rPr lang="zh-CN" altLang="en-US" sz="3600" b="1" dirty="0">
                <a:solidFill>
                  <a:srgbClr val="5D5D5D"/>
                </a:solidFill>
                <a:latin typeface="微软雅黑" panose="020B0503020204020204" pitchFamily="34" charset="-122"/>
                <a:ea typeface="微软雅黑" panose="020B0503020204020204" pitchFamily="34" charset="-122"/>
              </a:rPr>
              <a:t>感谢聆听</a:t>
            </a:r>
          </a:p>
        </p:txBody>
      </p:sp>
      <p:sp>
        <p:nvSpPr>
          <p:cNvPr id="14" name="矩形: 圆角 13"/>
          <p:cNvSpPr/>
          <p:nvPr/>
        </p:nvSpPr>
        <p:spPr>
          <a:xfrm>
            <a:off x="8286023" y="3840404"/>
            <a:ext cx="2869949" cy="518312"/>
          </a:xfrm>
          <a:prstGeom prst="roundRect">
            <a:avLst>
              <a:gd name="adj" fmla="val 50000"/>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474120" y="3927561"/>
            <a:ext cx="1620444" cy="369332"/>
          </a:xfrm>
          <a:prstGeom prst="rect">
            <a:avLst/>
          </a:prstGeom>
        </p:spPr>
        <p:txBody>
          <a:bodyPr wrap="none">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BY LI Wenke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9716795" y="5004395"/>
            <a:ext cx="1140822" cy="1140822"/>
          </a:xfrm>
          <a:prstGeom prst="ellipse">
            <a:avLst/>
          </a:prstGeom>
          <a:solidFill>
            <a:srgbClr val="85B198">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391177" y="1140112"/>
            <a:ext cx="1536576" cy="1536576"/>
          </a:xfrm>
          <a:prstGeom prst="ellipse">
            <a:avLst/>
          </a:prstGeom>
          <a:solidFill>
            <a:srgbClr val="85B198">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360275" y="5590023"/>
            <a:ext cx="4603535" cy="874407"/>
          </a:xfrm>
          <a:prstGeom prst="rect">
            <a:avLst/>
          </a:prstGeom>
          <a:noFill/>
        </p:spPr>
        <p:txBody>
          <a:bodyPr wrap="square" rtlCol="0">
            <a:spAutoFit/>
          </a:bodyPr>
          <a:lstStyle/>
          <a:p>
            <a:pPr algn="ctr">
              <a:lnSpc>
                <a:spcPct val="150000"/>
              </a:lnSpc>
            </a:pPr>
            <a:r>
              <a:rPr lang="zh-CN" altLang="en-US" b="1" dirty="0" smtClean="0">
                <a:solidFill>
                  <a:srgbClr val="5D5D5D"/>
                </a:solidFill>
                <a:latin typeface="微软雅黑" panose="020B0503020204020204" pitchFamily="34" charset="-122"/>
                <a:ea typeface="微软雅黑" panose="020B0503020204020204" pitchFamily="34" charset="-122"/>
              </a:rPr>
              <a:t>李文科  </a:t>
            </a:r>
            <a:endParaRPr lang="en-US" altLang="zh-CN" b="1" dirty="0" smtClean="0">
              <a:solidFill>
                <a:srgbClr val="5D5D5D"/>
              </a:solidFill>
              <a:latin typeface="微软雅黑" panose="020B0503020204020204" pitchFamily="34" charset="-122"/>
              <a:ea typeface="微软雅黑" panose="020B0503020204020204" pitchFamily="34" charset="-122"/>
            </a:endParaRPr>
          </a:p>
          <a:p>
            <a:pPr algn="ctr">
              <a:lnSpc>
                <a:spcPct val="150000"/>
              </a:lnSpc>
            </a:pPr>
            <a:r>
              <a:rPr lang="zh-CN" altLang="en-US" b="1" dirty="0" smtClean="0">
                <a:solidFill>
                  <a:srgbClr val="5D5D5D"/>
                </a:solidFill>
                <a:latin typeface="微软雅黑" panose="020B0503020204020204" pitchFamily="34" charset="-122"/>
                <a:ea typeface="微软雅黑" panose="020B0503020204020204" pitchFamily="34" charset="-122"/>
              </a:rPr>
              <a:t>河南科技大学  国际教育学院  雅思教研室</a:t>
            </a:r>
            <a:endParaRPr lang="zh-CN" altLang="en-US" b="1" dirty="0">
              <a:solidFill>
                <a:srgbClr val="5D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5231">
        <p15:prstTrans prst="prestige"/>
      </p:transition>
    </mc:Choice>
    <mc:Fallback>
      <p:transition spd="slow" advTm="523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B198"/>
        </a:solidFill>
        <a:effectLst/>
      </p:bgPr>
    </p:bg>
    <p:spTree>
      <p:nvGrpSpPr>
        <p:cNvPr id="1" name=""/>
        <p:cNvGrpSpPr/>
        <p:nvPr/>
      </p:nvGrpSpPr>
      <p:grpSpPr>
        <a:xfrm>
          <a:off x="0" y="0"/>
          <a:ext cx="0" cy="0"/>
          <a:chOff x="0" y="0"/>
          <a:chExt cx="0" cy="0"/>
        </a:xfrm>
      </p:grpSpPr>
      <p:sp>
        <p:nvSpPr>
          <p:cNvPr id="4" name="椭圆 3"/>
          <p:cNvSpPr/>
          <p:nvPr/>
        </p:nvSpPr>
        <p:spPr>
          <a:xfrm>
            <a:off x="9433710" y="2969538"/>
            <a:ext cx="3431263" cy="3431263"/>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5101015" y="-457200"/>
            <a:ext cx="5766494" cy="6798996"/>
          </a:xfrm>
          <a:prstGeom prst="roundRect">
            <a:avLst>
              <a:gd name="adj" fmla="val 26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3" name="椭圆 2"/>
          <p:cNvSpPr/>
          <p:nvPr/>
        </p:nvSpPr>
        <p:spPr>
          <a:xfrm>
            <a:off x="-995882" y="1258433"/>
            <a:ext cx="3431263" cy="3431263"/>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69708" y="249555"/>
            <a:ext cx="755335" cy="646331"/>
          </a:xfrm>
          <a:prstGeom prst="rect">
            <a:avLst/>
          </a:prstGeom>
          <a:noFill/>
        </p:spPr>
        <p:txBody>
          <a:bodyPr wrap="square" rtlCol="0">
            <a:spAutoFit/>
          </a:bodyPr>
          <a:lstStyle/>
          <a:p>
            <a:pPr algn="ctr"/>
            <a:r>
              <a:rPr lang="en-US" altLang="zh-CN" sz="3600" b="1" dirty="0" smtClean="0">
                <a:solidFill>
                  <a:srgbClr val="655771"/>
                </a:solidFill>
                <a:latin typeface="微软雅黑" panose="020B0503020204020204" pitchFamily="34" charset="-122"/>
                <a:ea typeface="微软雅黑" panose="020B0503020204020204" pitchFamily="34" charset="-122"/>
              </a:rPr>
              <a:t>03</a:t>
            </a:r>
            <a:endParaRPr lang="zh-CN" altLang="en-US" sz="3600" b="1" dirty="0">
              <a:solidFill>
                <a:srgbClr val="65577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rot="16200000" flipH="1">
            <a:off x="4974201" y="1469001"/>
            <a:ext cx="2250822" cy="18176"/>
          </a:xfrm>
          <a:prstGeom prst="line">
            <a:avLst/>
          </a:prstGeom>
          <a:ln>
            <a:solidFill>
              <a:srgbClr val="65577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114105" y="330106"/>
            <a:ext cx="2850013" cy="461665"/>
          </a:xfrm>
          <a:prstGeom prst="rect">
            <a:avLst/>
          </a:prstGeom>
          <a:noFill/>
        </p:spPr>
        <p:txBody>
          <a:bodyPr wrap="square" rtlCol="0">
            <a:spAutoFit/>
          </a:bodyPr>
          <a:lstStyle/>
          <a:p>
            <a:r>
              <a:rPr lang="en-US" altLang="zh-CN" sz="2400" b="1" dirty="0" smtClean="0">
                <a:solidFill>
                  <a:srgbClr val="655771"/>
                </a:solidFill>
                <a:latin typeface="微软雅黑" panose="020B0503020204020204" pitchFamily="34" charset="-122"/>
                <a:ea typeface="微软雅黑" panose="020B0503020204020204" pitchFamily="34" charset="-122"/>
              </a:rPr>
              <a:t>How--</a:t>
            </a:r>
            <a:r>
              <a:rPr lang="zh-CN" altLang="en-US" sz="2400" b="1" dirty="0" smtClean="0">
                <a:solidFill>
                  <a:srgbClr val="655771"/>
                </a:solidFill>
                <a:latin typeface="微软雅黑" panose="020B0503020204020204" pitchFamily="34" charset="-122"/>
                <a:ea typeface="微软雅黑" panose="020B0503020204020204" pitchFamily="34" charset="-122"/>
              </a:rPr>
              <a:t>创新的实践</a:t>
            </a:r>
            <a:endParaRPr lang="zh-CN" altLang="en-US" sz="2400" b="1" dirty="0">
              <a:solidFill>
                <a:srgbClr val="655771"/>
              </a:solidFill>
              <a:latin typeface="微软雅黑" panose="020B0503020204020204" pitchFamily="34" charset="-122"/>
              <a:ea typeface="微软雅黑" panose="020B0503020204020204" pitchFamily="34" charset="-122"/>
            </a:endParaRPr>
          </a:p>
        </p:txBody>
      </p:sp>
      <p:sp>
        <p:nvSpPr>
          <p:cNvPr id="8" name="矩形 7"/>
          <p:cNvSpPr/>
          <p:nvPr/>
        </p:nvSpPr>
        <p:spPr>
          <a:xfrm>
            <a:off x="6148624" y="827375"/>
            <a:ext cx="4221171" cy="1865126"/>
          </a:xfrm>
          <a:prstGeom prst="rect">
            <a:avLst/>
          </a:prstGeom>
        </p:spPr>
        <p:txBody>
          <a:bodyPr wrap="square">
            <a:spAutoFit/>
          </a:bodyPr>
          <a:lstStyle/>
          <a:p>
            <a:pPr>
              <a:lnSpc>
                <a:spcPct val="180000"/>
              </a:lnSpc>
            </a:pPr>
            <a:r>
              <a:rPr lang="zh-CN" altLang="en-US" sz="1600" b="1" dirty="0" smtClean="0">
                <a:solidFill>
                  <a:srgbClr val="655771"/>
                </a:solidFill>
              </a:rPr>
              <a:t>阶段一：国际学院雅思、大英分开授课</a:t>
            </a:r>
            <a:endParaRPr lang="en-US" altLang="zh-CN" sz="1600" b="1" dirty="0" smtClean="0">
              <a:solidFill>
                <a:srgbClr val="655771"/>
              </a:solidFill>
            </a:endParaRPr>
          </a:p>
          <a:p>
            <a:pPr>
              <a:lnSpc>
                <a:spcPct val="180000"/>
              </a:lnSpc>
            </a:pPr>
            <a:r>
              <a:rPr lang="zh-CN" altLang="en-US" sz="1600" b="1" dirty="0" smtClean="0">
                <a:solidFill>
                  <a:srgbClr val="655771"/>
                </a:solidFill>
              </a:rPr>
              <a:t>阶段二：国际学院雅思、大英融合课堂</a:t>
            </a:r>
            <a:endParaRPr lang="en-US" altLang="zh-CN" sz="1600" b="1" dirty="0" smtClean="0">
              <a:solidFill>
                <a:srgbClr val="655771"/>
              </a:solidFill>
            </a:endParaRPr>
          </a:p>
          <a:p>
            <a:pPr>
              <a:lnSpc>
                <a:spcPct val="180000"/>
              </a:lnSpc>
            </a:pPr>
            <a:r>
              <a:rPr lang="zh-CN" altLang="en-US" sz="1600" b="1" dirty="0" smtClean="0">
                <a:solidFill>
                  <a:srgbClr val="655771"/>
                </a:solidFill>
              </a:rPr>
              <a:t>阶段三：融合课程对接语言学院 </a:t>
            </a:r>
            <a:r>
              <a:rPr lang="en-US" altLang="zh-CN" sz="1600" b="1" dirty="0" smtClean="0">
                <a:solidFill>
                  <a:srgbClr val="655771"/>
                </a:solidFill>
              </a:rPr>
              <a:t>EAP</a:t>
            </a:r>
          </a:p>
          <a:p>
            <a:pPr>
              <a:lnSpc>
                <a:spcPct val="180000"/>
              </a:lnSpc>
            </a:pPr>
            <a:r>
              <a:rPr lang="zh-CN" altLang="en-US" sz="1600" b="1" dirty="0" smtClean="0">
                <a:solidFill>
                  <a:srgbClr val="655771"/>
                </a:solidFill>
              </a:rPr>
              <a:t>阶段四：全校范围的通识教育选修课程</a:t>
            </a:r>
            <a:endParaRPr lang="en-US" altLang="zh-CN" sz="1600" b="1" dirty="0" smtClean="0">
              <a:solidFill>
                <a:srgbClr val="655771"/>
              </a:solidFill>
            </a:endParaRPr>
          </a:p>
        </p:txBody>
      </p:sp>
      <p:sp>
        <p:nvSpPr>
          <p:cNvPr id="13" name="文本框 12"/>
          <p:cNvSpPr txBox="1"/>
          <p:nvPr/>
        </p:nvSpPr>
        <p:spPr>
          <a:xfrm>
            <a:off x="5375184" y="2948999"/>
            <a:ext cx="755335" cy="646331"/>
          </a:xfrm>
          <a:prstGeom prst="rect">
            <a:avLst/>
          </a:prstGeom>
          <a:noFill/>
        </p:spPr>
        <p:txBody>
          <a:bodyPr wrap="none" rtlCol="0">
            <a:spAutoFit/>
          </a:bodyPr>
          <a:lstStyle/>
          <a:p>
            <a:r>
              <a:rPr lang="en-US" altLang="zh-CN" sz="3600" b="1" dirty="0" smtClean="0">
                <a:solidFill>
                  <a:srgbClr val="655771"/>
                </a:solidFill>
                <a:latin typeface="微软雅黑" panose="020B0503020204020204" pitchFamily="34" charset="-122"/>
                <a:ea typeface="微软雅黑" panose="020B0503020204020204" pitchFamily="34" charset="-122"/>
              </a:rPr>
              <a:t>04</a:t>
            </a:r>
            <a:endParaRPr lang="zh-CN" altLang="en-US" sz="3600" b="1" dirty="0">
              <a:solidFill>
                <a:srgbClr val="65577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rot="16200000" flipH="1">
            <a:off x="5174245" y="3942345"/>
            <a:ext cx="1881610" cy="38100"/>
          </a:xfrm>
          <a:prstGeom prst="line">
            <a:avLst/>
          </a:prstGeom>
          <a:ln>
            <a:solidFill>
              <a:srgbClr val="65577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119582" y="3013784"/>
            <a:ext cx="2985113" cy="461665"/>
          </a:xfrm>
          <a:prstGeom prst="rect">
            <a:avLst/>
          </a:prstGeom>
          <a:noFill/>
        </p:spPr>
        <p:txBody>
          <a:bodyPr wrap="none" rtlCol="0">
            <a:spAutoFit/>
          </a:bodyPr>
          <a:lstStyle/>
          <a:p>
            <a:r>
              <a:rPr lang="en-US" altLang="zh-CN" sz="2400" b="1" dirty="0" smtClean="0">
                <a:solidFill>
                  <a:srgbClr val="655771"/>
                </a:solidFill>
                <a:latin typeface="微软雅黑" panose="020B0503020204020204" pitchFamily="34" charset="-122"/>
                <a:ea typeface="微软雅黑" panose="020B0503020204020204" pitchFamily="34" charset="-122"/>
              </a:rPr>
              <a:t>Who--360</a:t>
            </a:r>
            <a:r>
              <a:rPr lang="zh-CN" altLang="en-US" sz="2400" b="1" dirty="0" smtClean="0">
                <a:solidFill>
                  <a:srgbClr val="655771"/>
                </a:solidFill>
                <a:latin typeface="微软雅黑" panose="020B0503020204020204" pitchFamily="34" charset="-122"/>
                <a:ea typeface="微软雅黑" panose="020B0503020204020204" pitchFamily="34" charset="-122"/>
              </a:rPr>
              <a:t>度的反馈</a:t>
            </a:r>
            <a:endParaRPr lang="zh-CN" altLang="en-US" sz="2400" b="1" dirty="0">
              <a:solidFill>
                <a:srgbClr val="655771"/>
              </a:solidFill>
              <a:latin typeface="微软雅黑" panose="020B0503020204020204" pitchFamily="34" charset="-122"/>
              <a:ea typeface="微软雅黑" panose="020B0503020204020204" pitchFamily="34" charset="-122"/>
            </a:endParaRPr>
          </a:p>
        </p:txBody>
      </p:sp>
      <p:sp>
        <p:nvSpPr>
          <p:cNvPr id="16" name="矩形 15"/>
          <p:cNvSpPr/>
          <p:nvPr/>
        </p:nvSpPr>
        <p:spPr>
          <a:xfrm>
            <a:off x="6148552" y="3566232"/>
            <a:ext cx="4226719" cy="1345753"/>
          </a:xfrm>
          <a:prstGeom prst="rect">
            <a:avLst/>
          </a:prstGeom>
        </p:spPr>
        <p:txBody>
          <a:bodyPr wrap="square">
            <a:spAutoFit/>
          </a:bodyPr>
          <a:lstStyle/>
          <a:p>
            <a:pPr>
              <a:lnSpc>
                <a:spcPct val="180000"/>
              </a:lnSpc>
            </a:pPr>
            <a:r>
              <a:rPr lang="zh-CN" altLang="en-US" sz="1600" b="1" dirty="0" smtClean="0">
                <a:solidFill>
                  <a:srgbClr val="655771"/>
                </a:solidFill>
              </a:rPr>
              <a:t>自我评估</a:t>
            </a:r>
            <a:r>
              <a:rPr lang="en-US" altLang="zh-CN" sz="1600" b="1" dirty="0" smtClean="0">
                <a:solidFill>
                  <a:srgbClr val="655771"/>
                </a:solidFill>
              </a:rPr>
              <a:t>SWOT</a:t>
            </a:r>
            <a:r>
              <a:rPr lang="zh-CN" altLang="en-US" sz="1600" b="1" dirty="0" smtClean="0">
                <a:solidFill>
                  <a:srgbClr val="655771"/>
                </a:solidFill>
              </a:rPr>
              <a:t>分析</a:t>
            </a:r>
            <a:endParaRPr lang="en-US" altLang="zh-CN" sz="1600" b="1" dirty="0" smtClean="0">
              <a:solidFill>
                <a:srgbClr val="655771"/>
              </a:solidFill>
            </a:endParaRPr>
          </a:p>
          <a:p>
            <a:pPr>
              <a:lnSpc>
                <a:spcPct val="180000"/>
              </a:lnSpc>
            </a:pPr>
            <a:r>
              <a:rPr lang="zh-CN" altLang="en-US" sz="1600" b="1" dirty="0" smtClean="0">
                <a:solidFill>
                  <a:srgbClr val="655771"/>
                </a:solidFill>
              </a:rPr>
              <a:t>学生反馈与建议</a:t>
            </a:r>
            <a:endParaRPr lang="en-US" altLang="zh-CN" sz="1600" b="1" dirty="0" smtClean="0">
              <a:solidFill>
                <a:srgbClr val="655771"/>
              </a:solidFill>
            </a:endParaRPr>
          </a:p>
          <a:p>
            <a:pPr>
              <a:lnSpc>
                <a:spcPct val="180000"/>
              </a:lnSpc>
            </a:pPr>
            <a:r>
              <a:rPr lang="zh-CN" altLang="en-US" sz="1600" b="1" dirty="0" smtClean="0">
                <a:solidFill>
                  <a:srgbClr val="655771"/>
                </a:solidFill>
              </a:rPr>
              <a:t>同事反馈与建议</a:t>
            </a:r>
            <a:endParaRPr lang="en-US" altLang="zh-CN" sz="1600" b="1" dirty="0" smtClean="0">
              <a:solidFill>
                <a:srgbClr val="655771"/>
              </a:solidFill>
            </a:endParaRPr>
          </a:p>
        </p:txBody>
      </p:sp>
      <p:pic>
        <p:nvPicPr>
          <p:cNvPr id="27" name="图片 26"/>
          <p:cNvPicPr>
            <a:picLocks noChangeAspect="1"/>
          </p:cNvPicPr>
          <p:nvPr/>
        </p:nvPicPr>
        <p:blipFill>
          <a:blip r:embed="rId3" cstate="print"/>
          <a:stretch>
            <a:fillRect/>
          </a:stretch>
        </p:blipFill>
        <p:spPr>
          <a:xfrm rot="20380506">
            <a:off x="791690" y="784436"/>
            <a:ext cx="1389004" cy="1101314"/>
          </a:xfrm>
          <a:prstGeom prst="rect">
            <a:avLst/>
          </a:prstGeom>
        </p:spPr>
      </p:pic>
      <p:pic>
        <p:nvPicPr>
          <p:cNvPr id="28" name="图片 27"/>
          <p:cNvPicPr>
            <a:picLocks noChangeAspect="1"/>
          </p:cNvPicPr>
          <p:nvPr/>
        </p:nvPicPr>
        <p:blipFill>
          <a:blip r:embed="rId4" cstate="print"/>
          <a:stretch>
            <a:fillRect/>
          </a:stretch>
        </p:blipFill>
        <p:spPr>
          <a:xfrm rot="1829807">
            <a:off x="2432882" y="2732627"/>
            <a:ext cx="1342383" cy="1176061"/>
          </a:xfrm>
          <a:prstGeom prst="rect">
            <a:avLst/>
          </a:prstGeom>
        </p:spPr>
      </p:pic>
      <p:pic>
        <p:nvPicPr>
          <p:cNvPr id="29" name="图片 28"/>
          <p:cNvPicPr>
            <a:picLocks noChangeAspect="1"/>
          </p:cNvPicPr>
          <p:nvPr/>
        </p:nvPicPr>
        <p:blipFill>
          <a:blip r:embed="rId5" cstate="print"/>
          <a:stretch>
            <a:fillRect/>
          </a:stretch>
        </p:blipFill>
        <p:spPr>
          <a:xfrm rot="20135673">
            <a:off x="876402" y="4944009"/>
            <a:ext cx="1389630" cy="653510"/>
          </a:xfrm>
          <a:prstGeom prst="rect">
            <a:avLst/>
          </a:prstGeom>
        </p:spPr>
      </p:pic>
      <p:pic>
        <p:nvPicPr>
          <p:cNvPr id="30" name="图片 29"/>
          <p:cNvPicPr>
            <a:picLocks noChangeAspect="1"/>
          </p:cNvPicPr>
          <p:nvPr/>
        </p:nvPicPr>
        <p:blipFill>
          <a:blip r:embed="rId6" cstate="print"/>
          <a:stretch>
            <a:fillRect/>
          </a:stretch>
        </p:blipFill>
        <p:spPr>
          <a:xfrm rot="1768031">
            <a:off x="3537710" y="5014507"/>
            <a:ext cx="170935" cy="627066"/>
          </a:xfrm>
          <a:prstGeom prst="rect">
            <a:avLst/>
          </a:prstGeom>
        </p:spPr>
      </p:pic>
      <p:pic>
        <p:nvPicPr>
          <p:cNvPr id="31" name="图片 30"/>
          <p:cNvPicPr>
            <a:picLocks noChangeAspect="1"/>
          </p:cNvPicPr>
          <p:nvPr/>
        </p:nvPicPr>
        <p:blipFill>
          <a:blip r:embed="rId7" cstate="print"/>
          <a:stretch>
            <a:fillRect/>
          </a:stretch>
        </p:blipFill>
        <p:spPr>
          <a:xfrm rot="17667055">
            <a:off x="3493348" y="1334347"/>
            <a:ext cx="1452949" cy="201911"/>
          </a:xfrm>
          <a:prstGeom prst="rect">
            <a:avLst/>
          </a:prstGeom>
        </p:spPr>
      </p:pic>
      <p:pic>
        <p:nvPicPr>
          <p:cNvPr id="32" name="图片 31"/>
          <p:cNvPicPr>
            <a:picLocks noChangeAspect="1"/>
          </p:cNvPicPr>
          <p:nvPr/>
        </p:nvPicPr>
        <p:blipFill>
          <a:blip r:embed="rId8" cstate="print"/>
          <a:stretch>
            <a:fillRect/>
          </a:stretch>
        </p:blipFill>
        <p:spPr>
          <a:xfrm>
            <a:off x="10378503" y="4795844"/>
            <a:ext cx="992701" cy="1559689"/>
          </a:xfrm>
          <a:prstGeom prst="rect">
            <a:avLst/>
          </a:prstGeom>
        </p:spPr>
      </p:pic>
      <p:pic>
        <p:nvPicPr>
          <p:cNvPr id="33" name="图片 32"/>
          <p:cNvPicPr>
            <a:picLocks noChangeAspect="1"/>
          </p:cNvPicPr>
          <p:nvPr/>
        </p:nvPicPr>
        <p:blipFill>
          <a:blip r:embed="rId9" cstate="print"/>
          <a:stretch>
            <a:fillRect/>
          </a:stretch>
        </p:blipFill>
        <p:spPr>
          <a:xfrm>
            <a:off x="4268716" y="5754397"/>
            <a:ext cx="1349411" cy="584775"/>
          </a:xfrm>
          <a:prstGeom prst="rect">
            <a:avLst/>
          </a:prstGeom>
        </p:spPr>
      </p:pic>
    </p:spTree>
  </p:cSld>
  <p:clrMapOvr>
    <a:masterClrMapping/>
  </p:clrMapOvr>
  <p:transition spd="slow" advTm="2021">
    <p:push dir="u"/>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2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20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20000">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2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20000">
                                          <p:cBhvr additive="base">
                                            <p:cTn id="11" dur="1000" fill="hold"/>
                                            <p:tgtEl>
                                              <p:spTgt spid="29"/>
                                            </p:tgtEl>
                                            <p:attrNameLst>
                                              <p:attrName>ppt_x</p:attrName>
                                            </p:attrNameLst>
                                          </p:cBhvr>
                                          <p:tavLst>
                                            <p:tav tm="0">
                                              <p:val>
                                                <p:strVal val="#ppt_x"/>
                                              </p:val>
                                            </p:tav>
                                            <p:tav tm="100000">
                                              <p:val>
                                                <p:strVal val="#ppt_x"/>
                                              </p:val>
                                            </p:tav>
                                          </p:tavLst>
                                        </p:anim>
                                        <p:anim calcmode="lin" valueType="num" p14:bounceEnd="20000">
                                          <p:cBhvr additive="base">
                                            <p:cTn id="12" dur="10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20000">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20000">
                                          <p:cBhvr additive="base">
                                            <p:cTn id="15" dur="10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20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20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20000">
                                          <p:cBhvr additive="base">
                                            <p:cTn id="20" dur="10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20000">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14:bounceEnd="20000">
                                          <p:cBhvr additive="base">
                                            <p:cTn id="23" dur="1000" fill="hold"/>
                                            <p:tgtEl>
                                              <p:spTgt spid="30"/>
                                            </p:tgtEl>
                                            <p:attrNameLst>
                                              <p:attrName>ppt_x</p:attrName>
                                            </p:attrNameLst>
                                          </p:cBhvr>
                                          <p:tavLst>
                                            <p:tav tm="0">
                                              <p:val>
                                                <p:strVal val="#ppt_x"/>
                                              </p:val>
                                            </p:tav>
                                            <p:tav tm="100000">
                                              <p:val>
                                                <p:strVal val="#ppt_x"/>
                                              </p:val>
                                            </p:tav>
                                          </p:tavLst>
                                        </p:anim>
                                        <p:anim calcmode="lin" valueType="num" p14:bounceEnd="20000">
                                          <p:cBhvr additive="base">
                                            <p:cTn id="24" dur="1000" fill="hold"/>
                                            <p:tgtEl>
                                              <p:spTgt spid="30"/>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ppt_x"/>
                                              </p:val>
                                            </p:tav>
                                            <p:tav tm="100000">
                                              <p:val>
                                                <p:strVal val="#ppt_x"/>
                                              </p:val>
                                            </p:tav>
                                          </p:tavLst>
                                        </p:anim>
                                        <p:anim calcmode="lin" valueType="num">
                                          <p:cBhvr additive="base">
                                            <p:cTn id="12" dur="10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ppt_x"/>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E3E5"/>
        </a:solidFill>
        <a:effectLst/>
      </p:bgPr>
    </p:bg>
    <p:spTree>
      <p:nvGrpSpPr>
        <p:cNvPr id="1" name=""/>
        <p:cNvGrpSpPr/>
        <p:nvPr/>
      </p:nvGrpSpPr>
      <p:grpSpPr>
        <a:xfrm>
          <a:off x="0" y="0"/>
          <a:ext cx="0" cy="0"/>
          <a:chOff x="0" y="0"/>
          <a:chExt cx="0" cy="0"/>
        </a:xfrm>
      </p:grpSpPr>
      <p:grpSp>
        <p:nvGrpSpPr>
          <p:cNvPr id="8" name="组合 7"/>
          <p:cNvGrpSpPr/>
          <p:nvPr/>
        </p:nvGrpSpPr>
        <p:grpSpPr>
          <a:xfrm>
            <a:off x="1210870" y="1602861"/>
            <a:ext cx="4365334" cy="3905773"/>
            <a:chOff x="921159" y="1367569"/>
            <a:chExt cx="4365334" cy="3905773"/>
          </a:xfrm>
        </p:grpSpPr>
        <p:sp>
          <p:nvSpPr>
            <p:cNvPr id="7" name="椭圆 6"/>
            <p:cNvSpPr/>
            <p:nvPr/>
          </p:nvSpPr>
          <p:spPr>
            <a:xfrm>
              <a:off x="3500666" y="3487515"/>
              <a:ext cx="1785827" cy="1785827"/>
            </a:xfrm>
            <a:prstGeom prst="ellipse">
              <a:avLst/>
            </a:prstGeom>
            <a:solidFill>
              <a:srgbClr val="65577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1159" y="1367569"/>
              <a:ext cx="3739081" cy="3739081"/>
            </a:xfrm>
            <a:prstGeom prst="ellipse">
              <a:avLst/>
            </a:prstGeom>
            <a:solidFill>
              <a:srgbClr val="65577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stretch>
              <a:fillRect/>
            </a:stretch>
          </p:blipFill>
          <p:spPr>
            <a:xfrm>
              <a:off x="1835094" y="1977919"/>
              <a:ext cx="1911210" cy="2402510"/>
            </a:xfrm>
            <a:prstGeom prst="rect">
              <a:avLst/>
            </a:prstGeom>
          </p:spPr>
        </p:pic>
        <p:sp>
          <p:nvSpPr>
            <p:cNvPr id="4" name="文本框 3"/>
            <p:cNvSpPr txBox="1"/>
            <p:nvPr/>
          </p:nvSpPr>
          <p:spPr>
            <a:xfrm>
              <a:off x="3887384" y="3866746"/>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778055" y="2375542"/>
            <a:ext cx="5357707" cy="2971929"/>
            <a:chOff x="5778055" y="2375542"/>
            <a:chExt cx="5357707" cy="2971929"/>
          </a:xfrm>
        </p:grpSpPr>
        <p:sp>
          <p:nvSpPr>
            <p:cNvPr id="5" name="文本框 4"/>
            <p:cNvSpPr txBox="1"/>
            <p:nvPr/>
          </p:nvSpPr>
          <p:spPr>
            <a:xfrm>
              <a:off x="5778055" y="2375542"/>
              <a:ext cx="3538148" cy="584775"/>
            </a:xfrm>
            <a:prstGeom prst="rect">
              <a:avLst/>
            </a:prstGeom>
            <a:noFill/>
          </p:spPr>
          <p:txBody>
            <a:bodyPr wrap="none" rtlCol="0">
              <a:spAutoFit/>
            </a:bodyPr>
            <a:lstStyle/>
            <a:p>
              <a:r>
                <a:rPr lang="en-US" altLang="zh-CN" sz="3200" b="1" dirty="0" smtClean="0">
                  <a:solidFill>
                    <a:srgbClr val="655771"/>
                  </a:solidFill>
                  <a:latin typeface="微软雅黑" panose="020B0503020204020204" pitchFamily="34" charset="-122"/>
                  <a:ea typeface="微软雅黑" panose="020B0503020204020204" pitchFamily="34" charset="-122"/>
                </a:rPr>
                <a:t>Why--</a:t>
              </a:r>
              <a:r>
                <a:rPr lang="zh-CN" altLang="en-US" sz="3200" b="1" dirty="0" smtClean="0">
                  <a:solidFill>
                    <a:srgbClr val="655771"/>
                  </a:solidFill>
                  <a:latin typeface="微软雅黑" panose="020B0503020204020204" pitchFamily="34" charset="-122"/>
                  <a:ea typeface="微软雅黑" panose="020B0503020204020204" pitchFamily="34" charset="-122"/>
                </a:rPr>
                <a:t>问题的提出</a:t>
              </a:r>
              <a:endParaRPr lang="zh-CN" altLang="en-US" sz="3200" b="1" dirty="0">
                <a:solidFill>
                  <a:srgbClr val="655771"/>
                </a:solidFill>
                <a:latin typeface="微软雅黑" panose="020B0503020204020204" pitchFamily="34" charset="-122"/>
                <a:ea typeface="微软雅黑" panose="020B0503020204020204" pitchFamily="34" charset="-122"/>
              </a:endParaRPr>
            </a:p>
          </p:txBody>
        </p:sp>
        <p:sp>
          <p:nvSpPr>
            <p:cNvPr id="9" name="矩形 8"/>
            <p:cNvSpPr/>
            <p:nvPr/>
          </p:nvSpPr>
          <p:spPr>
            <a:xfrm>
              <a:off x="5778055" y="3039147"/>
              <a:ext cx="5357707" cy="2308324"/>
            </a:xfrm>
            <a:prstGeom prst="rect">
              <a:avLst/>
            </a:prstGeom>
          </p:spPr>
          <p:txBody>
            <a:bodyPr wrap="square">
              <a:spAutoFit/>
            </a:bodyPr>
            <a:lstStyle/>
            <a:p>
              <a:pPr>
                <a:lnSpc>
                  <a:spcPct val="180000"/>
                </a:lnSpc>
              </a:pPr>
              <a:r>
                <a:rPr lang="en-US" altLang="zh-CN" sz="2000" b="1" dirty="0" smtClean="0">
                  <a:solidFill>
                    <a:srgbClr val="655771"/>
                  </a:solidFill>
                </a:rPr>
                <a:t>Problem 1: </a:t>
              </a:r>
              <a:r>
                <a:rPr lang="zh-CN" altLang="en-US" sz="2000" b="1" dirty="0" smtClean="0">
                  <a:solidFill>
                    <a:srgbClr val="655771"/>
                  </a:solidFill>
                </a:rPr>
                <a:t>低效率重复背单词</a:t>
              </a:r>
              <a:endParaRPr lang="en-US" altLang="zh-CN" sz="2000" b="1" dirty="0" smtClean="0">
                <a:solidFill>
                  <a:srgbClr val="655771"/>
                </a:solidFill>
              </a:endParaRPr>
            </a:p>
            <a:p>
              <a:pPr>
                <a:lnSpc>
                  <a:spcPct val="180000"/>
                </a:lnSpc>
              </a:pPr>
              <a:r>
                <a:rPr lang="en-US" altLang="zh-CN" sz="2000" b="1" dirty="0" smtClean="0">
                  <a:solidFill>
                    <a:srgbClr val="655771"/>
                  </a:solidFill>
                </a:rPr>
                <a:t>Problem 2: </a:t>
              </a:r>
              <a:r>
                <a:rPr lang="zh-CN" altLang="en-US" sz="2000" b="1" dirty="0" smtClean="0">
                  <a:solidFill>
                    <a:srgbClr val="655771"/>
                  </a:solidFill>
                </a:rPr>
                <a:t>万年</a:t>
              </a:r>
              <a:r>
                <a:rPr lang="en-US" altLang="zh-CN" sz="2000" b="1" dirty="0" smtClean="0">
                  <a:solidFill>
                    <a:srgbClr val="655771"/>
                  </a:solidFill>
                </a:rPr>
                <a:t>5.5</a:t>
              </a:r>
              <a:r>
                <a:rPr lang="zh-CN" altLang="en-US" sz="2000" b="1" dirty="0" smtClean="0">
                  <a:solidFill>
                    <a:srgbClr val="655771"/>
                  </a:solidFill>
                </a:rPr>
                <a:t>分的魔咒</a:t>
              </a:r>
              <a:endParaRPr lang="en-US" altLang="zh-CN" sz="2000" b="1" dirty="0" smtClean="0">
                <a:solidFill>
                  <a:srgbClr val="655771"/>
                </a:solidFill>
              </a:endParaRPr>
            </a:p>
            <a:p>
              <a:pPr>
                <a:lnSpc>
                  <a:spcPct val="180000"/>
                </a:lnSpc>
              </a:pPr>
              <a:r>
                <a:rPr lang="en-US" altLang="zh-CN" sz="2000" b="1" dirty="0" smtClean="0">
                  <a:solidFill>
                    <a:srgbClr val="655771"/>
                  </a:solidFill>
                </a:rPr>
                <a:t>Problem 3: </a:t>
              </a:r>
              <a:r>
                <a:rPr lang="zh-CN" altLang="en-US" sz="2000" b="1" dirty="0" smtClean="0">
                  <a:solidFill>
                    <a:srgbClr val="655771"/>
                  </a:solidFill>
                </a:rPr>
                <a:t>雅思和大英的冲突</a:t>
              </a:r>
              <a:endParaRPr lang="en-US" altLang="zh-CN" sz="2000" b="1" dirty="0" smtClean="0">
                <a:solidFill>
                  <a:srgbClr val="655771"/>
                </a:solidFill>
              </a:endParaRPr>
            </a:p>
            <a:p>
              <a:pPr>
                <a:lnSpc>
                  <a:spcPct val="180000"/>
                </a:lnSpc>
              </a:pPr>
              <a:r>
                <a:rPr lang="en-US" altLang="zh-CN" sz="2000" b="1" dirty="0" smtClean="0">
                  <a:solidFill>
                    <a:srgbClr val="655771"/>
                  </a:solidFill>
                </a:rPr>
                <a:t>Problem 4: </a:t>
              </a:r>
              <a:r>
                <a:rPr lang="zh-CN" altLang="en-US" sz="2000" b="1" dirty="0" smtClean="0">
                  <a:solidFill>
                    <a:srgbClr val="655771"/>
                  </a:solidFill>
                </a:rPr>
                <a:t>线上与线下的鸿沟</a:t>
              </a:r>
              <a:endParaRPr lang="en-US" altLang="zh-CN" sz="2000" b="1" dirty="0">
                <a:solidFill>
                  <a:srgbClr val="655771"/>
                </a:solidFill>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1745">
        <p15:prstTrans prst="wind"/>
      </p:transition>
    </mc:Choice>
    <mc:Fallback>
      <p:transition spd="slow" advTm="17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27100" y="4471605"/>
            <a:ext cx="3568700" cy="738664"/>
          </a:xfrm>
          <a:prstGeom prst="rect">
            <a:avLst/>
          </a:prstGeom>
        </p:spPr>
        <p:txBody>
          <a:bodyPr wrap="square">
            <a:spAutoFit/>
          </a:bodyPr>
          <a:lstStyle/>
          <a:p>
            <a:pPr>
              <a:lnSpc>
                <a:spcPct val="150000"/>
              </a:lnSpc>
            </a:pPr>
            <a:r>
              <a:rPr lang="zh-CN" altLang="en-US" sz="1400" dirty="0" smtClean="0">
                <a:solidFill>
                  <a:srgbClr val="655771"/>
                </a:solidFill>
              </a:rPr>
              <a:t>优点：故事谐音漫画等记忆方式趣味性强</a:t>
            </a:r>
            <a:endParaRPr lang="en-US" altLang="zh-CN" sz="1400" dirty="0" smtClean="0">
              <a:solidFill>
                <a:srgbClr val="655771"/>
              </a:solidFill>
            </a:endParaRPr>
          </a:p>
          <a:p>
            <a:pPr>
              <a:lnSpc>
                <a:spcPct val="150000"/>
              </a:lnSpc>
            </a:pPr>
            <a:r>
              <a:rPr lang="zh-CN" altLang="en-US" sz="1400" dirty="0" smtClean="0">
                <a:solidFill>
                  <a:srgbClr val="655771"/>
                </a:solidFill>
              </a:rPr>
              <a:t>缺点：无规律无系统性，无法记大量单词</a:t>
            </a:r>
            <a:endParaRPr lang="en-US" altLang="zh-CN" sz="1400" dirty="0">
              <a:solidFill>
                <a:srgbClr val="655771"/>
              </a:solidFill>
            </a:endParaRPr>
          </a:p>
        </p:txBody>
      </p:sp>
      <p:grpSp>
        <p:nvGrpSpPr>
          <p:cNvPr id="3" name="组合 3"/>
          <p:cNvGrpSpPr/>
          <p:nvPr/>
        </p:nvGrpSpPr>
        <p:grpSpPr>
          <a:xfrm>
            <a:off x="0" y="98093"/>
            <a:ext cx="12192000" cy="1515480"/>
            <a:chOff x="0" y="98093"/>
            <a:chExt cx="12192000" cy="1515480"/>
          </a:xfrm>
        </p:grpSpPr>
        <p:sp>
          <p:nvSpPr>
            <p:cNvPr id="2" name="矩形 1"/>
            <p:cNvSpPr/>
            <p:nvPr/>
          </p:nvSpPr>
          <p:spPr>
            <a:xfrm>
              <a:off x="0" y="825921"/>
              <a:ext cx="12192000" cy="787652"/>
            </a:xfrm>
            <a:prstGeom prst="rect">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685576" y="98093"/>
              <a:ext cx="755335" cy="646331"/>
            </a:xfrm>
            <a:prstGeom prst="rect">
              <a:avLst/>
            </a:prstGeom>
            <a:noFill/>
          </p:spPr>
          <p:txBody>
            <a:bodyPr wrap="none" rtlCol="0">
              <a:spAutoFit/>
            </a:bodyPr>
            <a:lstStyle/>
            <a:p>
              <a:r>
                <a:rPr lang="en-US" altLang="zh-CN" sz="3600" b="1" dirty="0">
                  <a:solidFill>
                    <a:srgbClr val="655771"/>
                  </a:solidFill>
                  <a:latin typeface="微软雅黑" panose="020B0503020204020204" pitchFamily="34" charset="-122"/>
                  <a:ea typeface="微软雅黑" panose="020B0503020204020204" pitchFamily="34" charset="-122"/>
                </a:rPr>
                <a:t>01</a:t>
              </a:r>
              <a:endParaRPr lang="zh-CN" altLang="en-US" sz="3600" b="1" dirty="0">
                <a:solidFill>
                  <a:srgbClr val="65577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660806" y="988914"/>
              <a:ext cx="2738250"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低效率重复背单词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482282" y="421258"/>
              <a:ext cx="380245" cy="0"/>
            </a:xfrm>
            <a:prstGeom prst="line">
              <a:avLst/>
            </a:prstGeom>
            <a:ln w="57150" cap="rnd">
              <a:solidFill>
                <a:srgbClr val="65577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87637" y="421258"/>
              <a:ext cx="380245" cy="0"/>
            </a:xfrm>
            <a:prstGeom prst="line">
              <a:avLst/>
            </a:prstGeom>
            <a:ln w="57150" cap="rnd">
              <a:solidFill>
                <a:srgbClr val="655771"/>
              </a:solidFill>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3" cstate="print"/>
          <a:stretch>
            <a:fillRect/>
          </a:stretch>
        </p:blipFill>
        <p:spPr>
          <a:xfrm>
            <a:off x="4532926" y="3118505"/>
            <a:ext cx="3126147" cy="2910246"/>
          </a:xfrm>
          <a:prstGeom prst="rect">
            <a:avLst/>
          </a:prstGeom>
        </p:spPr>
      </p:pic>
      <p:sp>
        <p:nvSpPr>
          <p:cNvPr id="18" name="矩形 17"/>
          <p:cNvSpPr/>
          <p:nvPr/>
        </p:nvSpPr>
        <p:spPr>
          <a:xfrm>
            <a:off x="1723176" y="1800798"/>
            <a:ext cx="8745648" cy="1200329"/>
          </a:xfrm>
          <a:prstGeom prst="rect">
            <a:avLst/>
          </a:prstGeom>
        </p:spPr>
        <p:txBody>
          <a:bodyPr wrap="square">
            <a:spAutoFit/>
          </a:bodyPr>
          <a:lstStyle/>
          <a:p>
            <a:pPr algn="ctr">
              <a:lnSpc>
                <a:spcPct val="150000"/>
              </a:lnSpc>
            </a:pPr>
            <a:r>
              <a:rPr lang="zh-CN" altLang="en-US" sz="2000" b="1" dirty="0" smtClean="0">
                <a:solidFill>
                  <a:srgbClr val="5D5D5D"/>
                </a:solidFill>
              </a:rPr>
              <a:t>误区</a:t>
            </a:r>
            <a:r>
              <a:rPr lang="en-US" altLang="zh-CN" sz="2000" b="1" dirty="0" smtClean="0">
                <a:solidFill>
                  <a:srgbClr val="5D5D5D"/>
                </a:solidFill>
              </a:rPr>
              <a:t>1</a:t>
            </a:r>
            <a:r>
              <a:rPr lang="zh-CN" altLang="en-US" sz="2000" b="1" dirty="0" smtClean="0">
                <a:solidFill>
                  <a:srgbClr val="5D5D5D"/>
                </a:solidFill>
              </a:rPr>
              <a:t>：过于迷信词根词缀记忆法</a:t>
            </a:r>
            <a:endParaRPr lang="en-US" altLang="zh-CN" sz="2000" b="1" dirty="0" smtClean="0">
              <a:solidFill>
                <a:srgbClr val="5D5D5D"/>
              </a:solidFill>
            </a:endParaRPr>
          </a:p>
          <a:p>
            <a:pPr algn="ctr">
              <a:lnSpc>
                <a:spcPct val="150000"/>
              </a:lnSpc>
            </a:pPr>
            <a:r>
              <a:rPr lang="zh-CN" altLang="en-US" sz="1400" dirty="0" smtClean="0">
                <a:solidFill>
                  <a:srgbClr val="5D5D5D"/>
                </a:solidFill>
              </a:rPr>
              <a:t>优点：可通过字根的音变规律与排列组合的变化帮助学生掌握单词的音形义。</a:t>
            </a:r>
            <a:endParaRPr lang="en-US" altLang="zh-CN" sz="1400" dirty="0" smtClean="0">
              <a:solidFill>
                <a:srgbClr val="5D5D5D"/>
              </a:solidFill>
            </a:endParaRPr>
          </a:p>
          <a:p>
            <a:pPr algn="ctr">
              <a:lnSpc>
                <a:spcPct val="150000"/>
              </a:lnSpc>
            </a:pPr>
            <a:r>
              <a:rPr lang="zh-CN" altLang="en-US" sz="1400" dirty="0" smtClean="0">
                <a:solidFill>
                  <a:srgbClr val="5D5D5D"/>
                </a:solidFill>
              </a:rPr>
              <a:t>缺点：字根数量太多，词源故事过于庞杂，从字根推导出的词义有时太牵强。</a:t>
            </a:r>
            <a:endParaRPr lang="en-US" altLang="zh-CN" sz="1400" dirty="0" smtClean="0">
              <a:solidFill>
                <a:srgbClr val="5D5D5D"/>
              </a:solidFill>
            </a:endParaRPr>
          </a:p>
        </p:txBody>
      </p:sp>
      <p:sp>
        <p:nvSpPr>
          <p:cNvPr id="19" name="文本框 18"/>
          <p:cNvSpPr txBox="1"/>
          <p:nvPr/>
        </p:nvSpPr>
        <p:spPr>
          <a:xfrm>
            <a:off x="1174628" y="1613573"/>
            <a:ext cx="1034257" cy="1107996"/>
          </a:xfrm>
          <a:prstGeom prst="rect">
            <a:avLst/>
          </a:prstGeom>
          <a:noFill/>
        </p:spPr>
        <p:txBody>
          <a:bodyPr wrap="none" rtlCol="0">
            <a:spAutoFit/>
          </a:bodyPr>
          <a:lstStyle/>
          <a:p>
            <a:r>
              <a:rPr lang="zh-CN" altLang="en-US" sz="6600" b="1" dirty="0" smtClean="0">
                <a:solidFill>
                  <a:srgbClr val="655771"/>
                </a:solidFill>
              </a:rPr>
              <a:t>“</a:t>
            </a:r>
            <a:endParaRPr lang="zh-CN" altLang="en-US" sz="6600" b="1" dirty="0">
              <a:solidFill>
                <a:srgbClr val="655771"/>
              </a:solidFill>
            </a:endParaRPr>
          </a:p>
        </p:txBody>
      </p:sp>
      <p:sp>
        <p:nvSpPr>
          <p:cNvPr id="20" name="文本框 19"/>
          <p:cNvSpPr txBox="1"/>
          <p:nvPr/>
        </p:nvSpPr>
        <p:spPr>
          <a:xfrm rot="10800000">
            <a:off x="10291549" y="1216022"/>
            <a:ext cx="1034257" cy="2123658"/>
          </a:xfrm>
          <a:prstGeom prst="rect">
            <a:avLst/>
          </a:prstGeom>
          <a:noFill/>
        </p:spPr>
        <p:txBody>
          <a:bodyPr wrap="none" rtlCol="0">
            <a:spAutoFit/>
          </a:bodyPr>
          <a:lstStyle/>
          <a:p>
            <a:endParaRPr lang="en-US" altLang="zh-CN" sz="6600" b="1" dirty="0" smtClean="0">
              <a:solidFill>
                <a:srgbClr val="655771"/>
              </a:solidFill>
            </a:endParaRPr>
          </a:p>
          <a:p>
            <a:r>
              <a:rPr lang="zh-CN" altLang="en-US" sz="6600" b="1" dirty="0" smtClean="0">
                <a:solidFill>
                  <a:srgbClr val="655771"/>
                </a:solidFill>
              </a:rPr>
              <a:t>“</a:t>
            </a:r>
            <a:endParaRPr lang="zh-CN" altLang="en-US" sz="6600" b="1" dirty="0">
              <a:solidFill>
                <a:srgbClr val="655771"/>
              </a:solidFill>
            </a:endParaRPr>
          </a:p>
        </p:txBody>
      </p:sp>
      <p:sp>
        <p:nvSpPr>
          <p:cNvPr id="21" name="矩形 20"/>
          <p:cNvSpPr/>
          <p:nvPr/>
        </p:nvSpPr>
        <p:spPr>
          <a:xfrm>
            <a:off x="7670893" y="4446204"/>
            <a:ext cx="3517808" cy="688202"/>
          </a:xfrm>
          <a:prstGeom prst="rect">
            <a:avLst/>
          </a:prstGeom>
        </p:spPr>
        <p:txBody>
          <a:bodyPr wrap="square">
            <a:spAutoFit/>
          </a:bodyPr>
          <a:lstStyle/>
          <a:p>
            <a:pPr>
              <a:lnSpc>
                <a:spcPct val="150000"/>
              </a:lnSpc>
            </a:pPr>
            <a:r>
              <a:rPr lang="zh-CN" altLang="en-US" sz="1400" dirty="0" smtClean="0">
                <a:solidFill>
                  <a:srgbClr val="655771"/>
                </a:solidFill>
              </a:rPr>
              <a:t>优点：根据艾宾浩斯遗忘曲线重复</a:t>
            </a:r>
            <a:r>
              <a:rPr lang="en-US" altLang="zh-CN" sz="1400" dirty="0" smtClean="0">
                <a:solidFill>
                  <a:srgbClr val="655771"/>
                </a:solidFill>
              </a:rPr>
              <a:t>7</a:t>
            </a:r>
            <a:r>
              <a:rPr lang="zh-CN" altLang="en-US" sz="1400" dirty="0" smtClean="0">
                <a:solidFill>
                  <a:srgbClr val="655771"/>
                </a:solidFill>
              </a:rPr>
              <a:t>遍记忆</a:t>
            </a:r>
            <a:endParaRPr lang="en-US" altLang="zh-CN" sz="1400" dirty="0" smtClean="0">
              <a:solidFill>
                <a:srgbClr val="655771"/>
              </a:solidFill>
            </a:endParaRPr>
          </a:p>
          <a:p>
            <a:pPr>
              <a:lnSpc>
                <a:spcPct val="150000"/>
              </a:lnSpc>
            </a:pPr>
            <a:r>
              <a:rPr lang="zh-CN" altLang="en-US" sz="1400" dirty="0" smtClean="0">
                <a:solidFill>
                  <a:srgbClr val="655771"/>
                </a:solidFill>
              </a:rPr>
              <a:t>缺点：时间节点要求过于精准且过于机械</a:t>
            </a:r>
            <a:endParaRPr lang="en-US" altLang="zh-CN" sz="1400" dirty="0">
              <a:solidFill>
                <a:srgbClr val="655771"/>
              </a:solidFill>
            </a:endParaRPr>
          </a:p>
        </p:txBody>
      </p:sp>
      <p:sp>
        <p:nvSpPr>
          <p:cNvPr id="22" name="矩形 21"/>
          <p:cNvSpPr/>
          <p:nvPr/>
        </p:nvSpPr>
        <p:spPr>
          <a:xfrm>
            <a:off x="1957602" y="3959306"/>
            <a:ext cx="2637260" cy="481863"/>
          </a:xfrm>
          <a:prstGeom prst="rect">
            <a:avLst/>
          </a:prstGeom>
        </p:spPr>
        <p:txBody>
          <a:bodyPr wrap="none">
            <a:spAutoFit/>
          </a:bodyPr>
          <a:lstStyle/>
          <a:p>
            <a:pPr algn="ctr">
              <a:lnSpc>
                <a:spcPct val="150000"/>
              </a:lnSpc>
            </a:pPr>
            <a:r>
              <a:rPr lang="zh-CN" altLang="en-US" sz="2000" b="1" dirty="0" smtClean="0">
                <a:solidFill>
                  <a:srgbClr val="5D5D5D"/>
                </a:solidFill>
              </a:rPr>
              <a:t>误区</a:t>
            </a:r>
            <a:r>
              <a:rPr lang="en-US" altLang="zh-CN" sz="2000" b="1" dirty="0" smtClean="0">
                <a:solidFill>
                  <a:srgbClr val="5D5D5D"/>
                </a:solidFill>
              </a:rPr>
              <a:t>2</a:t>
            </a:r>
            <a:r>
              <a:rPr lang="zh-CN" altLang="en-US" sz="2000" b="1" dirty="0" smtClean="0">
                <a:solidFill>
                  <a:srgbClr val="5D5D5D"/>
                </a:solidFill>
              </a:rPr>
              <a:t>：依赖趣味记忆</a:t>
            </a:r>
            <a:endParaRPr lang="zh-CN" altLang="en-US" sz="2000" b="1" dirty="0">
              <a:solidFill>
                <a:srgbClr val="5D5D5D"/>
              </a:solidFill>
            </a:endParaRPr>
          </a:p>
        </p:txBody>
      </p:sp>
      <p:sp>
        <p:nvSpPr>
          <p:cNvPr id="23" name="矩形 22"/>
          <p:cNvSpPr/>
          <p:nvPr/>
        </p:nvSpPr>
        <p:spPr>
          <a:xfrm>
            <a:off x="7651477" y="4064678"/>
            <a:ext cx="3153427" cy="400110"/>
          </a:xfrm>
          <a:prstGeom prst="rect">
            <a:avLst/>
          </a:prstGeom>
        </p:spPr>
        <p:txBody>
          <a:bodyPr wrap="none">
            <a:spAutoFit/>
          </a:bodyPr>
          <a:lstStyle/>
          <a:p>
            <a:r>
              <a:rPr lang="zh-CN" altLang="en-US" sz="2000" b="1" dirty="0" smtClean="0">
                <a:solidFill>
                  <a:srgbClr val="5D5D5D"/>
                </a:solidFill>
              </a:rPr>
              <a:t>误区</a:t>
            </a:r>
            <a:r>
              <a:rPr lang="en-US" altLang="zh-CN" sz="2000" b="1" dirty="0" smtClean="0">
                <a:solidFill>
                  <a:srgbClr val="5D5D5D"/>
                </a:solidFill>
              </a:rPr>
              <a:t>3</a:t>
            </a:r>
            <a:r>
              <a:rPr lang="zh-CN" altLang="en-US" sz="2000" b="1" dirty="0" smtClean="0">
                <a:solidFill>
                  <a:srgbClr val="5D5D5D"/>
                </a:solidFill>
              </a:rPr>
              <a:t>：使用抗遗忘记忆法</a:t>
            </a:r>
            <a:endParaRPr lang="zh-CN" altLang="en-US" sz="2000" b="1" dirty="0">
              <a:solidFill>
                <a:srgbClr val="5D5D5D"/>
              </a:solidFill>
            </a:endParaRPr>
          </a:p>
        </p:txBody>
      </p:sp>
      <p:cxnSp>
        <p:nvCxnSpPr>
          <p:cNvPr id="25" name="直接连接符 24"/>
          <p:cNvCxnSpPr/>
          <p:nvPr/>
        </p:nvCxnSpPr>
        <p:spPr>
          <a:xfrm flipH="1">
            <a:off x="6096000" y="5992535"/>
            <a:ext cx="1" cy="118686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451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strVal val="#ppt_x"/>
                                          </p:val>
                                        </p:tav>
                                        <p:tav tm="100000">
                                          <p:val>
                                            <p:strVal val="#ppt_x"/>
                                          </p:val>
                                        </p:tav>
                                      </p:tavLst>
                                    </p:anim>
                                    <p:anim calcmode="lin" valueType="num">
                                      <p:cBhvr>
                                        <p:cTn id="22" dur="5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E3E5"/>
        </a:solidFill>
        <a:effectLst/>
      </p:bgPr>
    </p:bg>
    <p:spTree>
      <p:nvGrpSpPr>
        <p:cNvPr id="1" name=""/>
        <p:cNvGrpSpPr/>
        <p:nvPr/>
      </p:nvGrpSpPr>
      <p:grpSpPr>
        <a:xfrm>
          <a:off x="0" y="0"/>
          <a:ext cx="0" cy="0"/>
          <a:chOff x="0" y="0"/>
          <a:chExt cx="0" cy="0"/>
        </a:xfrm>
      </p:grpSpPr>
      <p:cxnSp>
        <p:nvCxnSpPr>
          <p:cNvPr id="2" name="直接连接符 1"/>
          <p:cNvCxnSpPr/>
          <p:nvPr/>
        </p:nvCxnSpPr>
        <p:spPr>
          <a:xfrm flipH="1">
            <a:off x="6096000" y="-227211"/>
            <a:ext cx="1" cy="118686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 name="Group 4"/>
          <p:cNvGrpSpPr>
            <a:grpSpLocks noChangeAspect="1"/>
          </p:cNvGrpSpPr>
          <p:nvPr/>
        </p:nvGrpSpPr>
        <p:grpSpPr bwMode="auto">
          <a:xfrm>
            <a:off x="5345433" y="-146599"/>
            <a:ext cx="1519238" cy="2617629"/>
            <a:chOff x="4069" y="838"/>
            <a:chExt cx="870" cy="1499"/>
          </a:xfrm>
        </p:grpSpPr>
        <p:sp>
          <p:nvSpPr>
            <p:cNvPr id="5" name="AutoShape 3"/>
            <p:cNvSpPr>
              <a:spLocks noChangeAspect="1" noChangeArrowheads="1" noTextEdit="1"/>
            </p:cNvSpPr>
            <p:nvPr/>
          </p:nvSpPr>
          <p:spPr bwMode="auto">
            <a:xfrm>
              <a:off x="4069" y="838"/>
              <a:ext cx="870" cy="1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6"/>
            <p:cNvSpPr>
              <a:spLocks noChangeArrowheads="1"/>
            </p:cNvSpPr>
            <p:nvPr/>
          </p:nvSpPr>
          <p:spPr bwMode="auto">
            <a:xfrm>
              <a:off x="4335" y="1629"/>
              <a:ext cx="308" cy="70"/>
            </a:xfrm>
            <a:prstGeom prst="rect">
              <a:avLst/>
            </a:prstGeom>
            <a:solidFill>
              <a:srgbClr val="AEBDC1"/>
            </a:solidFill>
            <a:ln w="55563" cap="rnd">
              <a:solidFill>
                <a:srgbClr val="414042"/>
              </a:solidFill>
              <a:prstDash val="solid"/>
              <a:round/>
            </a:ln>
          </p:spPr>
          <p:txBody>
            <a:bodyPr vert="horz" wrap="square" lIns="91440" tIns="45720" rIns="91440" bIns="45720" numCol="1" anchor="t" anchorCtr="0" compatLnSpc="1"/>
            <a:lstStyle/>
            <a:p>
              <a:endParaRPr lang="zh-CN" altLang="en-US"/>
            </a:p>
          </p:txBody>
        </p:sp>
        <p:sp>
          <p:nvSpPr>
            <p:cNvPr id="8" name="Rectangle 7"/>
            <p:cNvSpPr>
              <a:spLocks noChangeArrowheads="1"/>
            </p:cNvSpPr>
            <p:nvPr/>
          </p:nvSpPr>
          <p:spPr bwMode="auto">
            <a:xfrm>
              <a:off x="4335" y="1699"/>
              <a:ext cx="308" cy="71"/>
            </a:xfrm>
            <a:prstGeom prst="rect">
              <a:avLst/>
            </a:prstGeom>
            <a:solidFill>
              <a:srgbClr val="C2CDD0"/>
            </a:solidFill>
            <a:ln w="55563" cap="rnd">
              <a:solidFill>
                <a:srgbClr val="414042"/>
              </a:solidFill>
              <a:prstDash val="solid"/>
              <a:round/>
            </a:ln>
          </p:spPr>
          <p:txBody>
            <a:bodyPr vert="horz" wrap="square" lIns="91440" tIns="45720" rIns="91440" bIns="45720" numCol="1" anchor="t" anchorCtr="0" compatLnSpc="1"/>
            <a:lstStyle/>
            <a:p>
              <a:endParaRPr lang="zh-CN" altLang="en-US"/>
            </a:p>
          </p:txBody>
        </p:sp>
        <p:sp>
          <p:nvSpPr>
            <p:cNvPr id="9" name="Freeform 8"/>
            <p:cNvSpPr/>
            <p:nvPr/>
          </p:nvSpPr>
          <p:spPr bwMode="auto">
            <a:xfrm>
              <a:off x="4199" y="1770"/>
              <a:ext cx="580" cy="535"/>
            </a:xfrm>
            <a:custGeom>
              <a:avLst/>
              <a:gdLst>
                <a:gd name="T0" fmla="*/ 98 w 196"/>
                <a:gd name="T1" fmla="*/ 182 h 182"/>
                <a:gd name="T2" fmla="*/ 196 w 196"/>
                <a:gd name="T3" fmla="*/ 83 h 182"/>
                <a:gd name="T4" fmla="*/ 150 w 196"/>
                <a:gd name="T5" fmla="*/ 0 h 182"/>
                <a:gd name="T6" fmla="*/ 46 w 196"/>
                <a:gd name="T7" fmla="*/ 0 h 182"/>
                <a:gd name="T8" fmla="*/ 0 w 196"/>
                <a:gd name="T9" fmla="*/ 83 h 182"/>
                <a:gd name="T10" fmla="*/ 98 w 196"/>
                <a:gd name="T11" fmla="*/ 182 h 182"/>
              </a:gdLst>
              <a:ahLst/>
              <a:cxnLst>
                <a:cxn ang="0">
                  <a:pos x="T0" y="T1"/>
                </a:cxn>
                <a:cxn ang="0">
                  <a:pos x="T2" y="T3"/>
                </a:cxn>
                <a:cxn ang="0">
                  <a:pos x="T4" y="T5"/>
                </a:cxn>
                <a:cxn ang="0">
                  <a:pos x="T6" y="T7"/>
                </a:cxn>
                <a:cxn ang="0">
                  <a:pos x="T8" y="T9"/>
                </a:cxn>
                <a:cxn ang="0">
                  <a:pos x="T10" y="T11"/>
                </a:cxn>
              </a:cxnLst>
              <a:rect l="0" t="0" r="r" b="b"/>
              <a:pathLst>
                <a:path w="196" h="182">
                  <a:moveTo>
                    <a:pt x="98" y="182"/>
                  </a:moveTo>
                  <a:cubicBezTo>
                    <a:pt x="152" y="182"/>
                    <a:pt x="196" y="138"/>
                    <a:pt x="196" y="83"/>
                  </a:cubicBezTo>
                  <a:cubicBezTo>
                    <a:pt x="196" y="48"/>
                    <a:pt x="178" y="17"/>
                    <a:pt x="150" y="0"/>
                  </a:cubicBezTo>
                  <a:cubicBezTo>
                    <a:pt x="46" y="0"/>
                    <a:pt x="46" y="0"/>
                    <a:pt x="46" y="0"/>
                  </a:cubicBezTo>
                  <a:cubicBezTo>
                    <a:pt x="18" y="17"/>
                    <a:pt x="0" y="48"/>
                    <a:pt x="0" y="83"/>
                  </a:cubicBezTo>
                  <a:cubicBezTo>
                    <a:pt x="0" y="138"/>
                    <a:pt x="44" y="182"/>
                    <a:pt x="98" y="182"/>
                  </a:cubicBezTo>
                  <a:close/>
                </a:path>
              </a:pathLst>
            </a:custGeom>
            <a:solidFill>
              <a:srgbClr val="FED756"/>
            </a:solidFill>
            <a:ln w="55563" cap="rnd">
              <a:solidFill>
                <a:srgbClr val="414042"/>
              </a:solidFill>
              <a:prstDash val="solid"/>
              <a:round/>
            </a:ln>
          </p:spPr>
          <p:txBody>
            <a:bodyPr vert="horz" wrap="square" lIns="91440" tIns="45720" rIns="91440" bIns="45720" numCol="1" anchor="t" anchorCtr="0" compatLnSpc="1"/>
            <a:lstStyle/>
            <a:p>
              <a:endParaRPr lang="zh-CN" altLang="en-US"/>
            </a:p>
          </p:txBody>
        </p:sp>
        <p:sp>
          <p:nvSpPr>
            <p:cNvPr id="10" name="Freeform 9"/>
            <p:cNvSpPr/>
            <p:nvPr/>
          </p:nvSpPr>
          <p:spPr bwMode="auto">
            <a:xfrm>
              <a:off x="4335" y="1543"/>
              <a:ext cx="308" cy="86"/>
            </a:xfrm>
            <a:custGeom>
              <a:avLst/>
              <a:gdLst>
                <a:gd name="T0" fmla="*/ 308 w 308"/>
                <a:gd name="T1" fmla="*/ 0 h 86"/>
                <a:gd name="T2" fmla="*/ 240 w 308"/>
                <a:gd name="T3" fmla="*/ 0 h 86"/>
                <a:gd name="T4" fmla="*/ 68 w 308"/>
                <a:gd name="T5" fmla="*/ 0 h 86"/>
                <a:gd name="T6" fmla="*/ 0 w 308"/>
                <a:gd name="T7" fmla="*/ 0 h 86"/>
                <a:gd name="T8" fmla="*/ 0 w 308"/>
                <a:gd name="T9" fmla="*/ 86 h 86"/>
                <a:gd name="T10" fmla="*/ 308 w 308"/>
                <a:gd name="T11" fmla="*/ 86 h 86"/>
                <a:gd name="T12" fmla="*/ 308 w 308"/>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308" h="86">
                  <a:moveTo>
                    <a:pt x="308" y="0"/>
                  </a:moveTo>
                  <a:lnTo>
                    <a:pt x="240" y="0"/>
                  </a:lnTo>
                  <a:lnTo>
                    <a:pt x="68" y="0"/>
                  </a:lnTo>
                  <a:lnTo>
                    <a:pt x="0" y="0"/>
                  </a:lnTo>
                  <a:lnTo>
                    <a:pt x="0" y="86"/>
                  </a:lnTo>
                  <a:lnTo>
                    <a:pt x="308" y="86"/>
                  </a:lnTo>
                  <a:lnTo>
                    <a:pt x="308" y="0"/>
                  </a:lnTo>
                  <a:close/>
                </a:path>
              </a:pathLst>
            </a:custGeom>
            <a:solidFill>
              <a:srgbClr val="93A7AD"/>
            </a:solidFill>
            <a:ln w="55563" cap="rnd">
              <a:solidFill>
                <a:srgbClr val="414042"/>
              </a:solidFill>
              <a:prstDash val="solid"/>
              <a:round/>
            </a:ln>
          </p:spPr>
          <p:txBody>
            <a:bodyPr vert="horz" wrap="square" lIns="91440" tIns="45720" rIns="91440" bIns="45720" numCol="1" anchor="t" anchorCtr="0" compatLnSpc="1"/>
            <a:lstStyle/>
            <a:p>
              <a:endParaRPr lang="zh-CN" altLang="en-US"/>
            </a:p>
          </p:txBody>
        </p:sp>
        <p:sp>
          <p:nvSpPr>
            <p:cNvPr id="11" name="Freeform 10"/>
            <p:cNvSpPr/>
            <p:nvPr/>
          </p:nvSpPr>
          <p:spPr bwMode="auto">
            <a:xfrm>
              <a:off x="4403" y="1446"/>
              <a:ext cx="172" cy="97"/>
            </a:xfrm>
            <a:custGeom>
              <a:avLst/>
              <a:gdLst>
                <a:gd name="T0" fmla="*/ 58 w 58"/>
                <a:gd name="T1" fmla="*/ 29 h 33"/>
                <a:gd name="T2" fmla="*/ 29 w 58"/>
                <a:gd name="T3" fmla="*/ 0 h 33"/>
                <a:gd name="T4" fmla="*/ 0 w 58"/>
                <a:gd name="T5" fmla="*/ 29 h 33"/>
                <a:gd name="T6" fmla="*/ 0 w 58"/>
                <a:gd name="T7" fmla="*/ 33 h 33"/>
                <a:gd name="T8" fmla="*/ 58 w 58"/>
                <a:gd name="T9" fmla="*/ 33 h 33"/>
                <a:gd name="T10" fmla="*/ 58 w 58"/>
                <a:gd name="T11" fmla="*/ 29 h 33"/>
              </a:gdLst>
              <a:ahLst/>
              <a:cxnLst>
                <a:cxn ang="0">
                  <a:pos x="T0" y="T1"/>
                </a:cxn>
                <a:cxn ang="0">
                  <a:pos x="T2" y="T3"/>
                </a:cxn>
                <a:cxn ang="0">
                  <a:pos x="T4" y="T5"/>
                </a:cxn>
                <a:cxn ang="0">
                  <a:pos x="T6" y="T7"/>
                </a:cxn>
                <a:cxn ang="0">
                  <a:pos x="T8" y="T9"/>
                </a:cxn>
                <a:cxn ang="0">
                  <a:pos x="T10" y="T11"/>
                </a:cxn>
              </a:cxnLst>
              <a:rect l="0" t="0" r="r" b="b"/>
              <a:pathLst>
                <a:path w="58" h="33">
                  <a:moveTo>
                    <a:pt x="58" y="29"/>
                  </a:moveTo>
                  <a:cubicBezTo>
                    <a:pt x="58" y="13"/>
                    <a:pt x="45" y="0"/>
                    <a:pt x="29" y="0"/>
                  </a:cubicBezTo>
                  <a:cubicBezTo>
                    <a:pt x="13" y="0"/>
                    <a:pt x="0" y="13"/>
                    <a:pt x="0" y="29"/>
                  </a:cubicBezTo>
                  <a:cubicBezTo>
                    <a:pt x="0" y="33"/>
                    <a:pt x="0" y="33"/>
                    <a:pt x="0" y="33"/>
                  </a:cubicBezTo>
                  <a:cubicBezTo>
                    <a:pt x="58" y="33"/>
                    <a:pt x="58" y="33"/>
                    <a:pt x="58" y="33"/>
                  </a:cubicBezTo>
                  <a:lnTo>
                    <a:pt x="58" y="29"/>
                  </a:lnTo>
                  <a:close/>
                </a:path>
              </a:pathLst>
            </a:custGeom>
            <a:solidFill>
              <a:srgbClr val="6C6C6C"/>
            </a:solidFill>
            <a:ln w="55563" cap="rnd">
              <a:solidFill>
                <a:srgbClr val="414042"/>
              </a:solidFill>
              <a:prstDash val="solid"/>
              <a:round/>
            </a:ln>
          </p:spPr>
          <p:txBody>
            <a:bodyPr vert="horz" wrap="square" lIns="91440" tIns="45720" rIns="91440" bIns="45720" numCol="1" anchor="t" anchorCtr="0" compatLnSpc="1"/>
            <a:lstStyle/>
            <a:p>
              <a:endParaRPr lang="zh-CN" altLang="en-US"/>
            </a:p>
          </p:txBody>
        </p:sp>
        <p:sp>
          <p:nvSpPr>
            <p:cNvPr id="12" name="Freeform 11"/>
            <p:cNvSpPr/>
            <p:nvPr/>
          </p:nvSpPr>
          <p:spPr bwMode="auto">
            <a:xfrm>
              <a:off x="4489" y="1770"/>
              <a:ext cx="107" cy="317"/>
            </a:xfrm>
            <a:custGeom>
              <a:avLst/>
              <a:gdLst>
                <a:gd name="T0" fmla="*/ 0 w 107"/>
                <a:gd name="T1" fmla="*/ 0 h 317"/>
                <a:gd name="T2" fmla="*/ 0 w 107"/>
                <a:gd name="T3" fmla="*/ 211 h 317"/>
                <a:gd name="T4" fmla="*/ 107 w 107"/>
                <a:gd name="T5" fmla="*/ 317 h 317"/>
              </a:gdLst>
              <a:ahLst/>
              <a:cxnLst>
                <a:cxn ang="0">
                  <a:pos x="T0" y="T1"/>
                </a:cxn>
                <a:cxn ang="0">
                  <a:pos x="T2" y="T3"/>
                </a:cxn>
                <a:cxn ang="0">
                  <a:pos x="T4" y="T5"/>
                </a:cxn>
              </a:cxnLst>
              <a:rect l="0" t="0" r="r" b="b"/>
              <a:pathLst>
                <a:path w="107" h="317">
                  <a:moveTo>
                    <a:pt x="0" y="0"/>
                  </a:moveTo>
                  <a:lnTo>
                    <a:pt x="0" y="211"/>
                  </a:lnTo>
                  <a:lnTo>
                    <a:pt x="107" y="317"/>
                  </a:lnTo>
                </a:path>
              </a:pathLst>
            </a:custGeom>
            <a:noFill/>
            <a:ln w="55563" cap="rnd">
              <a:solidFill>
                <a:srgbClr val="41404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Line 12"/>
            <p:cNvSpPr>
              <a:spLocks noChangeShapeType="1"/>
            </p:cNvSpPr>
            <p:nvPr/>
          </p:nvSpPr>
          <p:spPr bwMode="auto">
            <a:xfrm flipH="1">
              <a:off x="4383" y="1981"/>
              <a:ext cx="106" cy="106"/>
            </a:xfrm>
            <a:prstGeom prst="line">
              <a:avLst/>
            </a:prstGeom>
            <a:noFill/>
            <a:ln w="55563" cap="rnd">
              <a:solidFill>
                <a:srgbClr val="414042"/>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4" name="Line 13"/>
            <p:cNvSpPr>
              <a:spLocks noChangeShapeType="1"/>
            </p:cNvSpPr>
            <p:nvPr/>
          </p:nvSpPr>
          <p:spPr bwMode="auto">
            <a:xfrm flipH="1">
              <a:off x="4090" y="2155"/>
              <a:ext cx="281" cy="0"/>
            </a:xfrm>
            <a:prstGeom prst="line">
              <a:avLst/>
            </a:prstGeom>
            <a:noFill/>
            <a:ln w="55563" cap="rnd">
              <a:solidFill>
                <a:srgbClr val="F7941E"/>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5" name="Line 14"/>
            <p:cNvSpPr>
              <a:spLocks noChangeShapeType="1"/>
            </p:cNvSpPr>
            <p:nvPr/>
          </p:nvSpPr>
          <p:spPr bwMode="auto">
            <a:xfrm>
              <a:off x="4507" y="2222"/>
              <a:ext cx="56" cy="0"/>
            </a:xfrm>
            <a:prstGeom prst="line">
              <a:avLst/>
            </a:prstGeom>
            <a:noFill/>
            <a:ln w="55563" cap="rnd">
              <a:solidFill>
                <a:srgbClr val="F7941E"/>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6" name="Line 15"/>
            <p:cNvSpPr>
              <a:spLocks noChangeShapeType="1"/>
            </p:cNvSpPr>
            <p:nvPr/>
          </p:nvSpPr>
          <p:spPr bwMode="auto">
            <a:xfrm>
              <a:off x="4625" y="1911"/>
              <a:ext cx="246" cy="0"/>
            </a:xfrm>
            <a:prstGeom prst="line">
              <a:avLst/>
            </a:prstGeom>
            <a:noFill/>
            <a:ln w="55563" cap="rnd">
              <a:solidFill>
                <a:srgbClr val="F7941E"/>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7" name="Line 16"/>
            <p:cNvSpPr>
              <a:spLocks noChangeShapeType="1"/>
            </p:cNvSpPr>
            <p:nvPr/>
          </p:nvSpPr>
          <p:spPr bwMode="auto">
            <a:xfrm flipH="1">
              <a:off x="4356" y="1928"/>
              <a:ext cx="42" cy="0"/>
            </a:xfrm>
            <a:prstGeom prst="line">
              <a:avLst/>
            </a:prstGeom>
            <a:noFill/>
            <a:ln w="55563" cap="rnd">
              <a:solidFill>
                <a:srgbClr val="F7941E"/>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8" name="Line 17"/>
            <p:cNvSpPr>
              <a:spLocks noChangeShapeType="1"/>
            </p:cNvSpPr>
            <p:nvPr/>
          </p:nvSpPr>
          <p:spPr bwMode="auto">
            <a:xfrm>
              <a:off x="4643" y="2046"/>
              <a:ext cx="59" cy="0"/>
            </a:xfrm>
            <a:prstGeom prst="line">
              <a:avLst/>
            </a:prstGeom>
            <a:noFill/>
            <a:ln w="55563" cap="rnd">
              <a:solidFill>
                <a:srgbClr val="F7941E"/>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4436" y="1837"/>
              <a:ext cx="107" cy="0"/>
            </a:xfrm>
            <a:custGeom>
              <a:avLst/>
              <a:gdLst>
                <a:gd name="T0" fmla="*/ 107 w 107"/>
                <a:gd name="T1" fmla="*/ 0 w 107"/>
                <a:gd name="T2" fmla="*/ 107 w 107"/>
              </a:gdLst>
              <a:ahLst/>
              <a:cxnLst>
                <a:cxn ang="0">
                  <a:pos x="T0" y="0"/>
                </a:cxn>
                <a:cxn ang="0">
                  <a:pos x="T1" y="0"/>
                </a:cxn>
                <a:cxn ang="0">
                  <a:pos x="T2" y="0"/>
                </a:cxn>
              </a:cxnLst>
              <a:rect l="0" t="0" r="r" b="b"/>
              <a:pathLst>
                <a:path w="107">
                  <a:moveTo>
                    <a:pt x="107" y="0"/>
                  </a:moveTo>
                  <a:lnTo>
                    <a:pt x="0" y="0"/>
                  </a:lnTo>
                  <a:lnTo>
                    <a:pt x="107" y="0"/>
                  </a:lnTo>
                  <a:close/>
                </a:path>
              </a:pathLst>
            </a:custGeom>
            <a:solidFill>
              <a:srgbClr val="C2CDD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Line 19"/>
            <p:cNvSpPr>
              <a:spLocks noChangeShapeType="1"/>
            </p:cNvSpPr>
            <p:nvPr/>
          </p:nvSpPr>
          <p:spPr bwMode="auto">
            <a:xfrm flipH="1">
              <a:off x="4436" y="1837"/>
              <a:ext cx="107" cy="0"/>
            </a:xfrm>
            <a:prstGeom prst="line">
              <a:avLst/>
            </a:prstGeom>
            <a:noFill/>
            <a:ln w="55563" cap="rnd">
              <a:solidFill>
                <a:srgbClr val="414042"/>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1" name="Line 20"/>
            <p:cNvSpPr>
              <a:spLocks noChangeShapeType="1"/>
            </p:cNvSpPr>
            <p:nvPr/>
          </p:nvSpPr>
          <p:spPr bwMode="auto">
            <a:xfrm flipH="1">
              <a:off x="4282" y="2037"/>
              <a:ext cx="39" cy="0"/>
            </a:xfrm>
            <a:prstGeom prst="line">
              <a:avLst/>
            </a:prstGeom>
            <a:noFill/>
            <a:ln w="55563" cap="rnd">
              <a:solidFill>
                <a:srgbClr val="F7941E"/>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sp>
        <p:nvSpPr>
          <p:cNvPr id="28" name="椭圆 27"/>
          <p:cNvSpPr/>
          <p:nvPr/>
        </p:nvSpPr>
        <p:spPr>
          <a:xfrm>
            <a:off x="4840494" y="462462"/>
            <a:ext cx="2529116" cy="2529116"/>
          </a:xfrm>
          <a:prstGeom prst="ellipse">
            <a:avLst/>
          </a:prstGeom>
          <a:noFill/>
          <a:ln w="38100">
            <a:solidFill>
              <a:srgbClr val="5D5D5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弧形 29"/>
          <p:cNvSpPr/>
          <p:nvPr/>
        </p:nvSpPr>
        <p:spPr>
          <a:xfrm>
            <a:off x="4472412" y="104556"/>
            <a:ext cx="3304515" cy="3304515"/>
          </a:xfrm>
          <a:prstGeom prst="arc">
            <a:avLst>
              <a:gd name="adj1" fmla="val 21585172"/>
              <a:gd name="adj2" fmla="val 10801062"/>
            </a:avLst>
          </a:prstGeom>
          <a:ln w="38100">
            <a:solidFill>
              <a:srgbClr val="5D5D5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椭圆 23"/>
          <p:cNvSpPr/>
          <p:nvPr/>
        </p:nvSpPr>
        <p:spPr>
          <a:xfrm>
            <a:off x="7623346" y="1614701"/>
            <a:ext cx="348170" cy="348170"/>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967" y="3234987"/>
            <a:ext cx="348170" cy="348170"/>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281074" y="1614701"/>
            <a:ext cx="348170" cy="348170"/>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212778" y="2700650"/>
            <a:ext cx="348170" cy="348170"/>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706604" y="2643408"/>
            <a:ext cx="348170" cy="348170"/>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543987" y="1668489"/>
            <a:ext cx="2593298" cy="707886"/>
          </a:xfrm>
          <a:prstGeom prst="rect">
            <a:avLst/>
          </a:prstGeom>
        </p:spPr>
        <p:txBody>
          <a:bodyPr wrap="square">
            <a:spAutoFit/>
          </a:bodyPr>
          <a:lstStyle/>
          <a:p>
            <a:pPr marL="457200" indent="-457200" algn="r"/>
            <a:r>
              <a:rPr lang="en-US" altLang="zh-CN" sz="2000" b="1" dirty="0" smtClean="0">
                <a:solidFill>
                  <a:srgbClr val="655771"/>
                </a:solidFill>
                <a:latin typeface="微软雅黑" panose="020B0503020204020204" pitchFamily="34" charset="-122"/>
                <a:ea typeface="微软雅黑" panose="020B0503020204020204" pitchFamily="34" charset="-122"/>
              </a:rPr>
              <a:t> 1. </a:t>
            </a:r>
            <a:r>
              <a:rPr lang="zh-CN" altLang="en-US" sz="2000" b="1" dirty="0" smtClean="0">
                <a:solidFill>
                  <a:srgbClr val="655771"/>
                </a:solidFill>
                <a:latin typeface="微软雅黑" panose="020B0503020204020204" pitchFamily="34" charset="-122"/>
                <a:ea typeface="微软雅黑" panose="020B0503020204020204" pitchFamily="34" charset="-122"/>
              </a:rPr>
              <a:t>语法错误</a:t>
            </a:r>
            <a:endParaRPr lang="en-US" altLang="zh-CN" sz="2000" b="1" dirty="0" smtClean="0">
              <a:solidFill>
                <a:srgbClr val="655771"/>
              </a:solidFill>
              <a:latin typeface="微软雅黑" panose="020B0503020204020204" pitchFamily="34" charset="-122"/>
              <a:ea typeface="微软雅黑" panose="020B0503020204020204" pitchFamily="34" charset="-122"/>
            </a:endParaRPr>
          </a:p>
          <a:p>
            <a:pPr marL="457200" indent="-457200" algn="r"/>
            <a:r>
              <a:rPr lang="en-US" altLang="zh-CN" sz="2000" dirty="0" smtClean="0"/>
              <a:t>Grammatical Errors</a:t>
            </a:r>
            <a:endParaRPr lang="zh-CN" altLang="en-US" sz="2000" dirty="0"/>
          </a:p>
        </p:txBody>
      </p:sp>
      <p:sp>
        <p:nvSpPr>
          <p:cNvPr id="37" name="矩形 36"/>
          <p:cNvSpPr/>
          <p:nvPr/>
        </p:nvSpPr>
        <p:spPr>
          <a:xfrm>
            <a:off x="1793021" y="2916976"/>
            <a:ext cx="2969403" cy="707886"/>
          </a:xfrm>
          <a:prstGeom prst="rect">
            <a:avLst/>
          </a:prstGeom>
        </p:spPr>
        <p:txBody>
          <a:bodyPr wrap="none">
            <a:spAutoFit/>
          </a:bodyPr>
          <a:lstStyle/>
          <a:p>
            <a:pPr algn="r"/>
            <a:r>
              <a:rPr lang="en-US" altLang="zh-CN" sz="2000" b="1" dirty="0" smtClean="0">
                <a:solidFill>
                  <a:srgbClr val="655771"/>
                </a:solidFill>
                <a:latin typeface="微软雅黑" panose="020B0503020204020204" pitchFamily="34" charset="-122"/>
                <a:ea typeface="微软雅黑" panose="020B0503020204020204" pitchFamily="34" charset="-122"/>
              </a:rPr>
              <a:t>2. </a:t>
            </a:r>
            <a:r>
              <a:rPr lang="zh-CN" altLang="en-US" sz="2000" b="1" dirty="0" smtClean="0">
                <a:solidFill>
                  <a:srgbClr val="655771"/>
                </a:solidFill>
                <a:latin typeface="微软雅黑" panose="020B0503020204020204" pitchFamily="34" charset="-122"/>
                <a:ea typeface="微软雅黑" panose="020B0503020204020204" pitchFamily="34" charset="-122"/>
              </a:rPr>
              <a:t>中式英语</a:t>
            </a:r>
            <a:endParaRPr lang="en-US" altLang="zh-CN" sz="2000" b="1" dirty="0" smtClean="0">
              <a:solidFill>
                <a:srgbClr val="655771"/>
              </a:solidFill>
              <a:latin typeface="微软雅黑" panose="020B0503020204020204" pitchFamily="34" charset="-122"/>
              <a:ea typeface="微软雅黑" panose="020B0503020204020204" pitchFamily="34" charset="-122"/>
            </a:endParaRPr>
          </a:p>
          <a:p>
            <a:pPr algn="r"/>
            <a:r>
              <a:rPr lang="en-US" altLang="zh-CN" sz="2000" dirty="0" err="1" smtClean="0"/>
              <a:t>Chinglish</a:t>
            </a:r>
            <a:r>
              <a:rPr lang="en-US" altLang="zh-CN" sz="2000" dirty="0" smtClean="0"/>
              <a:t> Expressions</a:t>
            </a:r>
            <a:endParaRPr lang="zh-CN" altLang="en-US" sz="2000" dirty="0" smtClean="0"/>
          </a:p>
        </p:txBody>
      </p:sp>
      <p:sp>
        <p:nvSpPr>
          <p:cNvPr id="39" name="矩形 38"/>
          <p:cNvSpPr/>
          <p:nvPr/>
        </p:nvSpPr>
        <p:spPr>
          <a:xfrm>
            <a:off x="7564793" y="2880762"/>
            <a:ext cx="4544834" cy="707886"/>
          </a:xfrm>
          <a:prstGeom prst="rect">
            <a:avLst/>
          </a:prstGeom>
        </p:spPr>
        <p:txBody>
          <a:bodyPr wrap="none">
            <a:spAutoFit/>
          </a:bodyPr>
          <a:lstStyle/>
          <a:p>
            <a:r>
              <a:rPr lang="en-US" altLang="zh-CN" sz="2000" b="1" dirty="0" smtClean="0">
                <a:solidFill>
                  <a:srgbClr val="655771"/>
                </a:solidFill>
                <a:latin typeface="微软雅黑" panose="020B0503020204020204" pitchFamily="34" charset="-122"/>
                <a:ea typeface="微软雅黑" panose="020B0503020204020204" pitchFamily="34" charset="-122"/>
              </a:rPr>
              <a:t>4. </a:t>
            </a:r>
            <a:r>
              <a:rPr lang="zh-CN" altLang="en-US" sz="2000" b="1" dirty="0" smtClean="0">
                <a:solidFill>
                  <a:srgbClr val="655771"/>
                </a:solidFill>
                <a:latin typeface="微软雅黑" panose="020B0503020204020204" pitchFamily="34" charset="-122"/>
                <a:ea typeface="微软雅黑" panose="020B0503020204020204" pitchFamily="34" charset="-122"/>
              </a:rPr>
              <a:t>逻辑混乱</a:t>
            </a:r>
            <a:endParaRPr lang="en-US" altLang="zh-CN" sz="2000" b="1" dirty="0" smtClean="0">
              <a:solidFill>
                <a:srgbClr val="655771"/>
              </a:solidFill>
              <a:latin typeface="微软雅黑" panose="020B0503020204020204" pitchFamily="34" charset="-122"/>
              <a:ea typeface="微软雅黑" panose="020B0503020204020204" pitchFamily="34" charset="-122"/>
            </a:endParaRPr>
          </a:p>
          <a:p>
            <a:r>
              <a:rPr lang="en-US" altLang="zh-CN" sz="2000" dirty="0" smtClean="0"/>
              <a:t>Chaotic Organization &amp; Progression</a:t>
            </a:r>
            <a:endParaRPr lang="zh-CN" altLang="en-US" sz="2000" dirty="0" smtClean="0"/>
          </a:p>
        </p:txBody>
      </p:sp>
      <p:sp>
        <p:nvSpPr>
          <p:cNvPr id="40" name="矩形 39"/>
          <p:cNvSpPr/>
          <p:nvPr/>
        </p:nvSpPr>
        <p:spPr>
          <a:xfrm>
            <a:off x="7997625" y="1599711"/>
            <a:ext cx="3518912" cy="707886"/>
          </a:xfrm>
          <a:prstGeom prst="rect">
            <a:avLst/>
          </a:prstGeom>
        </p:spPr>
        <p:txBody>
          <a:bodyPr wrap="none">
            <a:spAutoFit/>
          </a:bodyPr>
          <a:lstStyle/>
          <a:p>
            <a:r>
              <a:rPr lang="en-US" altLang="zh-CN" sz="2000" b="1" dirty="0" smtClean="0">
                <a:solidFill>
                  <a:srgbClr val="655771"/>
                </a:solidFill>
                <a:latin typeface="微软雅黑" panose="020B0503020204020204" pitchFamily="34" charset="-122"/>
                <a:ea typeface="微软雅黑" panose="020B0503020204020204" pitchFamily="34" charset="-122"/>
              </a:rPr>
              <a:t>5. </a:t>
            </a:r>
            <a:r>
              <a:rPr lang="zh-CN" altLang="en-US" sz="2000" b="1" dirty="0" smtClean="0">
                <a:solidFill>
                  <a:srgbClr val="655771"/>
                </a:solidFill>
                <a:latin typeface="微软雅黑" panose="020B0503020204020204" pitchFamily="34" charset="-122"/>
                <a:ea typeface="微软雅黑" panose="020B0503020204020204" pitchFamily="34" charset="-122"/>
              </a:rPr>
              <a:t>观点贫乏</a:t>
            </a:r>
            <a:endParaRPr lang="en-US" altLang="zh-CN" sz="2000" b="1" dirty="0" smtClean="0">
              <a:solidFill>
                <a:srgbClr val="655771"/>
              </a:solidFill>
              <a:latin typeface="微软雅黑" panose="020B0503020204020204" pitchFamily="34" charset="-122"/>
              <a:ea typeface="微软雅黑" panose="020B0503020204020204" pitchFamily="34" charset="-122"/>
            </a:endParaRPr>
          </a:p>
          <a:p>
            <a:r>
              <a:rPr lang="en-US" altLang="zh-CN" sz="2000" dirty="0" smtClean="0"/>
              <a:t>Lack of Ideas &amp; Arguments </a:t>
            </a:r>
            <a:endParaRPr lang="zh-CN" altLang="en-US" sz="2000" dirty="0" smtClean="0"/>
          </a:p>
        </p:txBody>
      </p:sp>
      <p:sp>
        <p:nvSpPr>
          <p:cNvPr id="46" name="文本框 45"/>
          <p:cNvSpPr txBox="1"/>
          <p:nvPr/>
        </p:nvSpPr>
        <p:spPr>
          <a:xfrm>
            <a:off x="4080312" y="5247314"/>
            <a:ext cx="4344459" cy="461665"/>
          </a:xfrm>
          <a:prstGeom prst="rect">
            <a:avLst/>
          </a:prstGeom>
          <a:noFill/>
        </p:spPr>
        <p:txBody>
          <a:bodyPr wrap="none" rtlCol="0">
            <a:spAutoFit/>
          </a:bodyPr>
          <a:lstStyle/>
          <a:p>
            <a:pPr algn="ctr"/>
            <a:r>
              <a:rPr lang="zh-CN" altLang="en-US" sz="2400" b="1" dirty="0" smtClean="0">
                <a:solidFill>
                  <a:srgbClr val="655771"/>
                </a:solidFill>
                <a:latin typeface="微软雅黑" panose="020B0503020204020204" pitchFamily="34" charset="-122"/>
                <a:ea typeface="微软雅黑" panose="020B0503020204020204" pitchFamily="34" charset="-122"/>
              </a:rPr>
              <a:t>雅思口语写作万年</a:t>
            </a:r>
            <a:r>
              <a:rPr lang="en-US" altLang="zh-CN" sz="2400" b="1" dirty="0" smtClean="0">
                <a:solidFill>
                  <a:srgbClr val="655771"/>
                </a:solidFill>
                <a:latin typeface="微软雅黑" panose="020B0503020204020204" pitchFamily="34" charset="-122"/>
                <a:ea typeface="微软雅黑" panose="020B0503020204020204" pitchFamily="34" charset="-122"/>
              </a:rPr>
              <a:t>5.5</a:t>
            </a:r>
            <a:r>
              <a:rPr lang="zh-CN" altLang="en-US" sz="2400" b="1" dirty="0" smtClean="0">
                <a:solidFill>
                  <a:srgbClr val="655771"/>
                </a:solidFill>
                <a:latin typeface="微软雅黑" panose="020B0503020204020204" pitchFamily="34" charset="-122"/>
                <a:ea typeface="微软雅黑" panose="020B0503020204020204" pitchFamily="34" charset="-122"/>
              </a:rPr>
              <a:t>分的魔咒</a:t>
            </a:r>
            <a:endParaRPr lang="zh-CN" altLang="en-US" sz="2400" b="1" dirty="0">
              <a:solidFill>
                <a:srgbClr val="655771"/>
              </a:solidFill>
              <a:latin typeface="微软雅黑" panose="020B0503020204020204" pitchFamily="34" charset="-122"/>
              <a:ea typeface="微软雅黑" panose="020B0503020204020204" pitchFamily="34" charset="-122"/>
            </a:endParaRPr>
          </a:p>
        </p:txBody>
      </p:sp>
      <p:sp>
        <p:nvSpPr>
          <p:cNvPr id="47" name="流程图: 可选过程 46"/>
          <p:cNvSpPr/>
          <p:nvPr/>
        </p:nvSpPr>
        <p:spPr>
          <a:xfrm>
            <a:off x="4062339" y="5147694"/>
            <a:ext cx="4317165" cy="660903"/>
          </a:xfrm>
          <a:prstGeom prst="flowChartAlternateProcess">
            <a:avLst/>
          </a:prstGeom>
          <a:noFill/>
          <a:ln>
            <a:solidFill>
              <a:srgbClr val="6557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108909" y="3783478"/>
            <a:ext cx="4031873" cy="707886"/>
          </a:xfrm>
          <a:prstGeom prst="rect">
            <a:avLst/>
          </a:prstGeom>
        </p:spPr>
        <p:txBody>
          <a:bodyPr wrap="none">
            <a:spAutoFit/>
          </a:bodyPr>
          <a:lstStyle/>
          <a:p>
            <a:pPr algn="ctr"/>
            <a:r>
              <a:rPr lang="en-US" altLang="zh-CN" sz="2000" b="1" dirty="0" smtClean="0">
                <a:solidFill>
                  <a:srgbClr val="655771"/>
                </a:solidFill>
                <a:latin typeface="微软雅黑" panose="020B0503020204020204" pitchFamily="34" charset="-122"/>
                <a:ea typeface="微软雅黑" panose="020B0503020204020204" pitchFamily="34" charset="-122"/>
              </a:rPr>
              <a:t>3. </a:t>
            </a:r>
            <a:r>
              <a:rPr lang="zh-CN" altLang="en-US" sz="2000" b="1" dirty="0" smtClean="0">
                <a:solidFill>
                  <a:srgbClr val="655771"/>
                </a:solidFill>
                <a:latin typeface="微软雅黑" panose="020B0503020204020204" pitchFamily="34" charset="-122"/>
                <a:ea typeface="微软雅黑" panose="020B0503020204020204" pitchFamily="34" charset="-122"/>
              </a:rPr>
              <a:t>依赖模板</a:t>
            </a:r>
            <a:endParaRPr lang="en-US" altLang="zh-CN" sz="2000" b="1" dirty="0" smtClean="0">
              <a:solidFill>
                <a:srgbClr val="655771"/>
              </a:solidFill>
              <a:latin typeface="微软雅黑" panose="020B0503020204020204" pitchFamily="34" charset="-122"/>
              <a:ea typeface="微软雅黑" panose="020B0503020204020204" pitchFamily="34" charset="-122"/>
            </a:endParaRPr>
          </a:p>
          <a:p>
            <a:pPr algn="ctr"/>
            <a:r>
              <a:rPr lang="en-US" altLang="zh-CN" sz="2000" dirty="0" smtClean="0"/>
              <a:t>Over-Reliance Writing Template</a:t>
            </a:r>
            <a:endParaRPr lang="zh-CN" altLang="en-US" sz="2000" dirty="0" smtClean="0"/>
          </a:p>
        </p:txBody>
      </p:sp>
    </p:spTree>
  </p:cSld>
  <p:clrMapOvr>
    <a:masterClrMapping/>
  </p:clrMapOvr>
  <p:transition spd="slow" advTm="573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200"/>
                                        <p:tgtEl>
                                          <p:spTgt spid="3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
                                        <p:tgtEl>
                                          <p:spTgt spid="35"/>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
                                        <p:tgtEl>
                                          <p:spTgt spid="3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
                                        <p:tgtEl>
                                          <p:spTgt spid="34"/>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4" grpId="0" animBg="1"/>
      <p:bldP spid="31" grpId="0" animBg="1"/>
      <p:bldP spid="32" grpId="0" animBg="1"/>
      <p:bldP spid="34" grpId="0" animBg="1"/>
      <p:bldP spid="35" grpId="0" animBg="1"/>
      <p:bldP spid="36" grpId="0"/>
      <p:bldP spid="37" grpId="0"/>
      <p:bldP spid="39" grpId="0"/>
      <p:bldP spid="40" grpId="0"/>
      <p:bldP spid="46" grpId="0"/>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E3E5"/>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710590" y="1701066"/>
            <a:ext cx="4547305" cy="3148049"/>
          </a:xfrm>
          <a:prstGeom prst="rect">
            <a:avLst/>
          </a:prstGeom>
        </p:spPr>
      </p:pic>
      <p:cxnSp>
        <p:nvCxnSpPr>
          <p:cNvPr id="4" name="直接连接符 3"/>
          <p:cNvCxnSpPr/>
          <p:nvPr/>
        </p:nvCxnSpPr>
        <p:spPr>
          <a:xfrm>
            <a:off x="1575303" y="1358020"/>
            <a:ext cx="9297909" cy="0"/>
          </a:xfrm>
          <a:prstGeom prst="line">
            <a:avLst/>
          </a:prstGeom>
          <a:ln w="38100">
            <a:solidFill>
              <a:srgbClr val="655771"/>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74707" y="837046"/>
            <a:ext cx="5416868" cy="461665"/>
          </a:xfrm>
          <a:prstGeom prst="rect">
            <a:avLst/>
          </a:prstGeom>
          <a:noFill/>
        </p:spPr>
        <p:txBody>
          <a:bodyPr wrap="none" rtlCol="0">
            <a:spAutoFit/>
          </a:bodyPr>
          <a:lstStyle/>
          <a:p>
            <a:r>
              <a:rPr lang="zh-CN" altLang="en-US" sz="2400" b="1" dirty="0" smtClean="0">
                <a:solidFill>
                  <a:srgbClr val="655771"/>
                </a:solidFill>
                <a:latin typeface="微软雅黑" panose="020B0503020204020204" pitchFamily="34" charset="-122"/>
                <a:ea typeface="微软雅黑" panose="020B0503020204020204" pitchFamily="34" charset="-122"/>
              </a:rPr>
              <a:t>雅思和大英的冲突、线上与线下的鸿沟</a:t>
            </a:r>
            <a:endParaRPr lang="zh-CN" altLang="en-US" sz="2400" b="1" dirty="0">
              <a:solidFill>
                <a:srgbClr val="655771"/>
              </a:solidFill>
              <a:latin typeface="微软雅黑" panose="020B0503020204020204" pitchFamily="34" charset="-122"/>
              <a:ea typeface="微软雅黑" panose="020B0503020204020204" pitchFamily="34" charset="-122"/>
            </a:endParaRPr>
          </a:p>
        </p:txBody>
      </p:sp>
      <p:sp>
        <p:nvSpPr>
          <p:cNvPr id="7" name="矩形 6"/>
          <p:cNvSpPr/>
          <p:nvPr/>
        </p:nvSpPr>
        <p:spPr>
          <a:xfrm>
            <a:off x="6104105" y="1446153"/>
            <a:ext cx="5656971" cy="1421928"/>
          </a:xfrm>
          <a:prstGeom prst="rect">
            <a:avLst/>
          </a:prstGeom>
        </p:spPr>
        <p:txBody>
          <a:bodyPr wrap="square">
            <a:spAutoFit/>
          </a:bodyPr>
          <a:lstStyle/>
          <a:p>
            <a:pPr>
              <a:lnSpc>
                <a:spcPct val="180000"/>
              </a:lnSpc>
            </a:pPr>
            <a:r>
              <a:rPr lang="zh-CN" altLang="en-US" sz="2000" b="1" dirty="0" smtClean="0">
                <a:solidFill>
                  <a:srgbClr val="655771"/>
                </a:solidFill>
              </a:rPr>
              <a:t>雅思和大英的冲突：</a:t>
            </a:r>
            <a:endParaRPr lang="en-US" altLang="zh-CN" sz="2000" b="1" dirty="0" smtClean="0">
              <a:solidFill>
                <a:srgbClr val="655771"/>
              </a:solidFill>
            </a:endParaRPr>
          </a:p>
          <a:p>
            <a:pPr>
              <a:lnSpc>
                <a:spcPct val="180000"/>
              </a:lnSpc>
            </a:pPr>
            <a:r>
              <a:rPr lang="zh-CN" altLang="en-US" sz="1400" dirty="0" smtClean="0">
                <a:solidFill>
                  <a:srgbClr val="655771"/>
                </a:solidFill>
              </a:rPr>
              <a:t>出国学生既要上大学英语考</a:t>
            </a:r>
            <a:r>
              <a:rPr lang="en-US" altLang="zh-CN" sz="1400" dirty="0" smtClean="0">
                <a:solidFill>
                  <a:srgbClr val="655771"/>
                </a:solidFill>
              </a:rPr>
              <a:t>CET</a:t>
            </a:r>
            <a:r>
              <a:rPr lang="zh-CN" altLang="en-US" sz="1400" dirty="0" smtClean="0">
                <a:solidFill>
                  <a:srgbClr val="655771"/>
                </a:solidFill>
              </a:rPr>
              <a:t>，又要备考雅思，难以兼顾。</a:t>
            </a:r>
            <a:endParaRPr lang="en-US" altLang="zh-CN" sz="1400" dirty="0" smtClean="0">
              <a:solidFill>
                <a:srgbClr val="655771"/>
              </a:solidFill>
            </a:endParaRPr>
          </a:p>
          <a:p>
            <a:pPr>
              <a:lnSpc>
                <a:spcPct val="180000"/>
              </a:lnSpc>
            </a:pPr>
            <a:r>
              <a:rPr lang="zh-CN" altLang="en-US" sz="1400" dirty="0" smtClean="0">
                <a:solidFill>
                  <a:srgbClr val="655771"/>
                </a:solidFill>
              </a:rPr>
              <a:t>教师兼教水平性测试的</a:t>
            </a:r>
            <a:r>
              <a:rPr lang="en-US" altLang="zh-CN" sz="1400" dirty="0" smtClean="0">
                <a:solidFill>
                  <a:srgbClr val="655771"/>
                </a:solidFill>
              </a:rPr>
              <a:t>CET</a:t>
            </a:r>
            <a:r>
              <a:rPr lang="zh-CN" altLang="en-US" sz="1400" dirty="0" smtClean="0">
                <a:solidFill>
                  <a:srgbClr val="655771"/>
                </a:solidFill>
              </a:rPr>
              <a:t>和技能性测试的雅思，难以备课。</a:t>
            </a:r>
            <a:endParaRPr lang="en-US" altLang="zh-CN" sz="1400" dirty="0" smtClean="0">
              <a:solidFill>
                <a:srgbClr val="655771"/>
              </a:solidFill>
            </a:endParaRPr>
          </a:p>
        </p:txBody>
      </p:sp>
      <p:cxnSp>
        <p:nvCxnSpPr>
          <p:cNvPr id="8" name="直接连接符 7"/>
          <p:cNvCxnSpPr/>
          <p:nvPr/>
        </p:nvCxnSpPr>
        <p:spPr>
          <a:xfrm>
            <a:off x="3150606" y="4849115"/>
            <a:ext cx="7811632" cy="0"/>
          </a:xfrm>
          <a:prstGeom prst="line">
            <a:avLst/>
          </a:prstGeom>
          <a:ln w="38100">
            <a:solidFill>
              <a:srgbClr val="655771"/>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566372" y="5480429"/>
            <a:ext cx="1059256" cy="1059256"/>
            <a:chOff x="5566372" y="5480429"/>
            <a:chExt cx="1059256" cy="1059256"/>
          </a:xfrm>
        </p:grpSpPr>
        <p:sp>
          <p:nvSpPr>
            <p:cNvPr id="10" name="椭圆 9"/>
            <p:cNvSpPr/>
            <p:nvPr/>
          </p:nvSpPr>
          <p:spPr>
            <a:xfrm>
              <a:off x="5566372" y="5480429"/>
              <a:ext cx="1059256" cy="1059256"/>
            </a:xfrm>
            <a:prstGeom prst="ellipse">
              <a:avLst/>
            </a:prstGeom>
            <a:solidFill>
              <a:srgbClr val="65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a:off x="5806289" y="5870539"/>
              <a:ext cx="579422" cy="3802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6121595" y="3217473"/>
            <a:ext cx="5656971" cy="1569660"/>
          </a:xfrm>
          <a:prstGeom prst="rect">
            <a:avLst/>
          </a:prstGeom>
        </p:spPr>
        <p:txBody>
          <a:bodyPr wrap="square">
            <a:spAutoFit/>
          </a:bodyPr>
          <a:lstStyle/>
          <a:p>
            <a:pPr>
              <a:lnSpc>
                <a:spcPct val="200000"/>
              </a:lnSpc>
            </a:pPr>
            <a:r>
              <a:rPr lang="zh-CN" altLang="en-US" sz="2000" b="1" dirty="0" smtClean="0">
                <a:solidFill>
                  <a:srgbClr val="655771"/>
                </a:solidFill>
              </a:rPr>
              <a:t>线上与线下的鸿沟：</a:t>
            </a:r>
            <a:endParaRPr lang="en-US" altLang="zh-CN" sz="2000" b="1" dirty="0" smtClean="0">
              <a:solidFill>
                <a:srgbClr val="655771"/>
              </a:solidFill>
            </a:endParaRPr>
          </a:p>
          <a:p>
            <a:pPr>
              <a:lnSpc>
                <a:spcPct val="200000"/>
              </a:lnSpc>
            </a:pPr>
            <a:r>
              <a:rPr lang="zh-CN" altLang="en-US" sz="1400" dirty="0" smtClean="0">
                <a:solidFill>
                  <a:srgbClr val="655771"/>
                </a:solidFill>
              </a:rPr>
              <a:t>学生可以自由选择上网课的时间，但是口语和写作无反馈。</a:t>
            </a:r>
            <a:endParaRPr lang="en-US" altLang="zh-CN" sz="1400" dirty="0" smtClean="0">
              <a:solidFill>
                <a:srgbClr val="655771"/>
              </a:solidFill>
            </a:endParaRPr>
          </a:p>
          <a:p>
            <a:pPr>
              <a:lnSpc>
                <a:spcPct val="200000"/>
              </a:lnSpc>
            </a:pPr>
            <a:r>
              <a:rPr lang="zh-CN" altLang="en-US" sz="1400" dirty="0" smtClean="0">
                <a:solidFill>
                  <a:srgbClr val="655771"/>
                </a:solidFill>
              </a:rPr>
              <a:t>教师录网课可以讲好知识点，但缺是乏互动和针对性讲解。</a:t>
            </a:r>
            <a:endParaRPr lang="en-US" altLang="zh-CN" sz="1400" dirty="0" smtClean="0">
              <a:solidFill>
                <a:srgbClr val="655771"/>
              </a:solidFill>
            </a:endParaRPr>
          </a:p>
        </p:txBody>
      </p:sp>
    </p:spTree>
  </p:cSld>
  <p:clrMapOvr>
    <a:masterClrMapping/>
  </p:clrMapOvr>
  <p:transition spd="slow" advTm="341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 calcmode="lin" valueType="num">
                                      <p:cBhvr>
                                        <p:cTn id="29" dur="500" fill="hold"/>
                                        <p:tgtEl>
                                          <p:spTgt spid="3"/>
                                        </p:tgtEl>
                                        <p:attrNameLst>
                                          <p:attrName>style.rotation</p:attrName>
                                        </p:attrNameLst>
                                      </p:cBhvr>
                                      <p:tavLst>
                                        <p:tav tm="0">
                                          <p:val>
                                            <p:fltVal val="360"/>
                                          </p:val>
                                        </p:tav>
                                        <p:tav tm="100000">
                                          <p:val>
                                            <p:fltVal val="0"/>
                                          </p:val>
                                        </p:tav>
                                      </p:tavLst>
                                    </p:anim>
                                    <p:animEffect transition="in" filter="fade">
                                      <p:cBhvr>
                                        <p:cTn id="30" dur="500"/>
                                        <p:tgtEl>
                                          <p:spTgt spid="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55771"/>
        </a:solidFill>
        <a:effectLst/>
      </p:bgPr>
    </p:bg>
    <p:spTree>
      <p:nvGrpSpPr>
        <p:cNvPr id="1" name=""/>
        <p:cNvGrpSpPr/>
        <p:nvPr/>
      </p:nvGrpSpPr>
      <p:grpSpPr>
        <a:xfrm>
          <a:off x="0" y="0"/>
          <a:ext cx="0" cy="0"/>
          <a:chOff x="0" y="0"/>
          <a:chExt cx="0" cy="0"/>
        </a:xfrm>
      </p:grpSpPr>
      <p:sp>
        <p:nvSpPr>
          <p:cNvPr id="13" name="文本框 12"/>
          <p:cNvSpPr txBox="1"/>
          <p:nvPr/>
        </p:nvSpPr>
        <p:spPr>
          <a:xfrm>
            <a:off x="5778055" y="2375542"/>
            <a:ext cx="3811236" cy="584775"/>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What--</a:t>
            </a:r>
            <a:r>
              <a:rPr lang="zh-CN" altLang="en-US" sz="3200" b="1" dirty="0" smtClean="0">
                <a:solidFill>
                  <a:schemeClr val="bg1"/>
                </a:solidFill>
                <a:latin typeface="微软雅黑" panose="020B0503020204020204" pitchFamily="34" charset="-122"/>
                <a:ea typeface="微软雅黑" panose="020B0503020204020204" pitchFamily="34" charset="-122"/>
              </a:rPr>
              <a:t>融合式设计</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793045" y="3140196"/>
            <a:ext cx="5357707" cy="2599173"/>
          </a:xfrm>
          <a:prstGeom prst="rect">
            <a:avLst/>
          </a:prstGeom>
        </p:spPr>
        <p:txBody>
          <a:bodyPr wrap="square">
            <a:spAutoFit/>
          </a:bodyPr>
          <a:lstStyle/>
          <a:p>
            <a:pPr>
              <a:lnSpc>
                <a:spcPct val="180000"/>
              </a:lnSpc>
            </a:pPr>
            <a:r>
              <a:rPr lang="zh-CN" altLang="en-US" sz="2000" b="1" dirty="0" smtClean="0">
                <a:solidFill>
                  <a:schemeClr val="bg1"/>
                </a:solidFill>
              </a:rPr>
              <a:t>线上输入模块：</a:t>
            </a:r>
            <a:endParaRPr lang="en-US" altLang="zh-CN" sz="2000" b="1" dirty="0" smtClean="0">
              <a:solidFill>
                <a:schemeClr val="bg1"/>
              </a:solidFill>
            </a:endParaRPr>
          </a:p>
          <a:p>
            <a:pPr>
              <a:lnSpc>
                <a:spcPct val="180000"/>
              </a:lnSpc>
            </a:pPr>
            <a:r>
              <a:rPr lang="zh-CN" altLang="en-US" sz="2000" b="1" dirty="0" smtClean="0">
                <a:solidFill>
                  <a:schemeClr val="bg1"/>
                </a:solidFill>
              </a:rPr>
              <a:t>雅思主题词汇</a:t>
            </a:r>
            <a:r>
              <a:rPr lang="en-US" altLang="zh-CN" sz="2000" b="1" dirty="0" smtClean="0">
                <a:solidFill>
                  <a:schemeClr val="bg1"/>
                </a:solidFill>
              </a:rPr>
              <a:t>—</a:t>
            </a:r>
            <a:r>
              <a:rPr lang="zh-CN" altLang="en-US" sz="2000" b="1" dirty="0" smtClean="0">
                <a:solidFill>
                  <a:schemeClr val="bg1"/>
                </a:solidFill>
              </a:rPr>
              <a:t>雅思主题阅读听力</a:t>
            </a:r>
            <a:r>
              <a:rPr lang="en-US" altLang="zh-CN" sz="2000" b="1" dirty="0" smtClean="0">
                <a:solidFill>
                  <a:schemeClr val="bg1"/>
                </a:solidFill>
              </a:rPr>
              <a:t>—</a:t>
            </a:r>
            <a:r>
              <a:rPr lang="zh-CN" altLang="en-US" sz="2000" b="1" dirty="0" smtClean="0">
                <a:solidFill>
                  <a:schemeClr val="bg1"/>
                </a:solidFill>
              </a:rPr>
              <a:t>主题语法</a:t>
            </a:r>
            <a:endParaRPr lang="en-US" altLang="zh-CN" sz="2000" b="1" dirty="0" smtClean="0">
              <a:solidFill>
                <a:schemeClr val="bg1"/>
              </a:solidFill>
            </a:endParaRPr>
          </a:p>
          <a:p>
            <a:pPr>
              <a:lnSpc>
                <a:spcPct val="180000"/>
              </a:lnSpc>
            </a:pPr>
            <a:endParaRPr lang="en-US" altLang="zh-CN" sz="1050" b="1" dirty="0" smtClean="0">
              <a:solidFill>
                <a:schemeClr val="bg1"/>
              </a:solidFill>
            </a:endParaRPr>
          </a:p>
          <a:p>
            <a:pPr>
              <a:lnSpc>
                <a:spcPct val="180000"/>
              </a:lnSpc>
            </a:pPr>
            <a:r>
              <a:rPr lang="zh-CN" altLang="en-US" sz="2000" b="1" dirty="0" smtClean="0">
                <a:solidFill>
                  <a:schemeClr val="bg1"/>
                </a:solidFill>
              </a:rPr>
              <a:t>线下输出模块：</a:t>
            </a:r>
            <a:endParaRPr lang="en-US" altLang="zh-CN" sz="2000" b="1" dirty="0" smtClean="0">
              <a:solidFill>
                <a:schemeClr val="bg1"/>
              </a:solidFill>
            </a:endParaRPr>
          </a:p>
          <a:p>
            <a:pPr>
              <a:lnSpc>
                <a:spcPct val="180000"/>
              </a:lnSpc>
            </a:pPr>
            <a:r>
              <a:rPr lang="zh-CN" altLang="en-US" sz="2000" b="1" dirty="0" smtClean="0">
                <a:solidFill>
                  <a:schemeClr val="bg1"/>
                </a:solidFill>
              </a:rPr>
              <a:t>说写输出评估</a:t>
            </a:r>
            <a:r>
              <a:rPr lang="en-US" altLang="zh-CN" sz="2000" b="1" dirty="0" smtClean="0">
                <a:solidFill>
                  <a:schemeClr val="bg1"/>
                </a:solidFill>
              </a:rPr>
              <a:t>—</a:t>
            </a:r>
            <a:r>
              <a:rPr lang="zh-CN" altLang="en-US" sz="2000" b="1" dirty="0" smtClean="0">
                <a:solidFill>
                  <a:schemeClr val="bg1"/>
                </a:solidFill>
              </a:rPr>
              <a:t>大英主题输入</a:t>
            </a:r>
            <a:r>
              <a:rPr lang="en-US" altLang="zh-CN" sz="2000" b="1" dirty="0" smtClean="0">
                <a:solidFill>
                  <a:schemeClr val="bg1"/>
                </a:solidFill>
              </a:rPr>
              <a:t>—</a:t>
            </a:r>
            <a:r>
              <a:rPr lang="zh-CN" altLang="en-US" sz="2000" b="1" dirty="0" smtClean="0">
                <a:solidFill>
                  <a:schemeClr val="bg1"/>
                </a:solidFill>
              </a:rPr>
              <a:t>习作持续改进</a:t>
            </a:r>
            <a:endParaRPr lang="en-US" altLang="zh-CN" sz="2000" b="1" dirty="0" smtClean="0">
              <a:solidFill>
                <a:schemeClr val="bg1"/>
              </a:solidFill>
            </a:endParaRPr>
          </a:p>
        </p:txBody>
      </p:sp>
      <p:grpSp>
        <p:nvGrpSpPr>
          <p:cNvPr id="2" name="组合 1"/>
          <p:cNvGrpSpPr/>
          <p:nvPr/>
        </p:nvGrpSpPr>
        <p:grpSpPr>
          <a:xfrm>
            <a:off x="1368133" y="1284296"/>
            <a:ext cx="4318565" cy="4421937"/>
            <a:chOff x="1368133" y="1284296"/>
            <a:chExt cx="4318565" cy="4421937"/>
          </a:xfrm>
        </p:grpSpPr>
        <p:sp>
          <p:nvSpPr>
            <p:cNvPr id="11" name="椭圆 10"/>
            <p:cNvSpPr/>
            <p:nvPr/>
          </p:nvSpPr>
          <p:spPr>
            <a:xfrm>
              <a:off x="3900871" y="3920406"/>
              <a:ext cx="1785827" cy="1785827"/>
            </a:xfrm>
            <a:prstGeom prst="ellipse">
              <a:avLst/>
            </a:prstGeom>
            <a:solidFill>
              <a:srgbClr val="FED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368133" y="1284296"/>
              <a:ext cx="3739081" cy="3739081"/>
            </a:xfrm>
            <a:prstGeom prst="ellipse">
              <a:avLst/>
            </a:prstGeom>
            <a:solidFill>
              <a:srgbClr val="FED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stretch>
              <a:fillRect/>
            </a:stretch>
          </p:blipFill>
          <p:spPr>
            <a:xfrm>
              <a:off x="2068241" y="2566143"/>
              <a:ext cx="3195620" cy="2335314"/>
            </a:xfrm>
            <a:prstGeom prst="rect">
              <a:avLst/>
            </a:prstGeom>
          </p:spPr>
        </p:pic>
        <p:sp>
          <p:nvSpPr>
            <p:cNvPr id="12" name="文本框 11"/>
            <p:cNvSpPr txBox="1"/>
            <p:nvPr/>
          </p:nvSpPr>
          <p:spPr>
            <a:xfrm>
              <a:off x="2007850" y="1580067"/>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4" cstate="print"/>
            <a:stretch>
              <a:fillRect/>
            </a:stretch>
          </p:blipFill>
          <p:spPr>
            <a:xfrm>
              <a:off x="1650066" y="3345266"/>
              <a:ext cx="287245" cy="2141135"/>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200" advTm="1898">
        <p14:prism dir="u"/>
      </p:transition>
    </mc:Choice>
    <mc:Fallback>
      <p:transition spd="slow" advTm="18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55771"/>
        </a:solidFill>
        <a:effectLst/>
      </p:bgPr>
    </p:bg>
    <p:spTree>
      <p:nvGrpSpPr>
        <p:cNvPr id="1" name=""/>
        <p:cNvGrpSpPr/>
        <p:nvPr/>
      </p:nvGrpSpPr>
      <p:grpSpPr>
        <a:xfrm>
          <a:off x="0" y="0"/>
          <a:ext cx="0" cy="0"/>
          <a:chOff x="0" y="0"/>
          <a:chExt cx="0" cy="0"/>
        </a:xfrm>
      </p:grpSpPr>
      <p:sp>
        <p:nvSpPr>
          <p:cNvPr id="2" name="矩形 1"/>
          <p:cNvSpPr/>
          <p:nvPr/>
        </p:nvSpPr>
        <p:spPr>
          <a:xfrm>
            <a:off x="0" y="825921"/>
            <a:ext cx="12192000" cy="787652"/>
          </a:xfrm>
          <a:prstGeom prst="rect">
            <a:avLst/>
          </a:prstGeom>
          <a:solidFill>
            <a:srgbClr val="FED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85576" y="98093"/>
            <a:ext cx="755335" cy="646331"/>
          </a:xfrm>
          <a:prstGeom prst="rect">
            <a:avLst/>
          </a:prstGeom>
          <a:noFill/>
        </p:spPr>
        <p:txBody>
          <a:bodyPr wrap="none" rtlCol="0">
            <a:spAutoFit/>
          </a:bodyPr>
          <a:lstStyle/>
          <a:p>
            <a:r>
              <a:rPr lang="en-US" altLang="zh-CN" sz="3600" b="1" dirty="0">
                <a:solidFill>
                  <a:srgbClr val="FED756"/>
                </a:solidFill>
                <a:latin typeface="微软雅黑" panose="020B0503020204020204" pitchFamily="34" charset="-122"/>
                <a:ea typeface="微软雅黑" panose="020B0503020204020204" pitchFamily="34" charset="-122"/>
              </a:rPr>
              <a:t>02</a:t>
            </a:r>
            <a:endParaRPr lang="zh-CN" altLang="en-US" sz="3600" b="1" dirty="0">
              <a:solidFill>
                <a:srgbClr val="FED75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02616" y="862786"/>
            <a:ext cx="9639947"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主题式线上输入模块</a:t>
            </a:r>
            <a:r>
              <a:rPr lang="en-US" altLang="zh-CN" sz="2400" b="1" dirty="0" smtClean="0">
                <a:solidFill>
                  <a:schemeClr val="bg1"/>
                </a:solidFill>
                <a:latin typeface="微软雅黑" panose="020B0503020204020204" pitchFamily="34" charset="-122"/>
                <a:ea typeface="微软雅黑" panose="020B0503020204020204" pitchFamily="34" charset="-122"/>
              </a:rPr>
              <a:t>---Theme-Based Online Instruction Module</a:t>
            </a:r>
          </a:p>
        </p:txBody>
      </p:sp>
      <p:cxnSp>
        <p:nvCxnSpPr>
          <p:cNvPr id="5" name="直接连接符 4"/>
          <p:cNvCxnSpPr/>
          <p:nvPr/>
        </p:nvCxnSpPr>
        <p:spPr>
          <a:xfrm>
            <a:off x="6482282" y="421258"/>
            <a:ext cx="380245" cy="0"/>
          </a:xfrm>
          <a:prstGeom prst="line">
            <a:avLst/>
          </a:prstGeom>
          <a:ln w="57150" cap="rnd">
            <a:solidFill>
              <a:srgbClr val="FED75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187637" y="421258"/>
            <a:ext cx="380245" cy="0"/>
          </a:xfrm>
          <a:prstGeom prst="line">
            <a:avLst/>
          </a:prstGeom>
          <a:ln w="57150" cap="rnd">
            <a:solidFill>
              <a:srgbClr val="FED75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stretch>
            <a:fillRect/>
          </a:stretch>
        </p:blipFill>
        <p:spPr>
          <a:xfrm>
            <a:off x="1229903" y="1989168"/>
            <a:ext cx="1275231" cy="1294110"/>
          </a:xfrm>
          <a:prstGeom prst="rect">
            <a:avLst/>
          </a:prstGeom>
        </p:spPr>
      </p:pic>
      <p:sp>
        <p:nvSpPr>
          <p:cNvPr id="8" name="矩形 7"/>
          <p:cNvSpPr/>
          <p:nvPr/>
        </p:nvSpPr>
        <p:spPr>
          <a:xfrm>
            <a:off x="189185" y="4033256"/>
            <a:ext cx="3396030" cy="2619948"/>
          </a:xfrm>
          <a:prstGeom prst="rect">
            <a:avLst/>
          </a:prstGeom>
        </p:spPr>
        <p:txBody>
          <a:bodyPr wrap="square">
            <a:spAutoFit/>
          </a:bodyPr>
          <a:lstStyle/>
          <a:p>
            <a:pPr>
              <a:lnSpc>
                <a:spcPct val="150000"/>
              </a:lnSpc>
            </a:pPr>
            <a:r>
              <a:rPr lang="zh-CN" altLang="en-US" sz="1600" dirty="0" smtClean="0">
                <a:solidFill>
                  <a:schemeClr val="bg1"/>
                </a:solidFill>
              </a:rPr>
              <a:t>学科主题阅读</a:t>
            </a:r>
            <a:r>
              <a:rPr lang="en-US" altLang="zh-CN" sz="1600" dirty="0" smtClean="0">
                <a:solidFill>
                  <a:schemeClr val="bg1"/>
                </a:solidFill>
              </a:rPr>
              <a:t>7000</a:t>
            </a:r>
            <a:r>
              <a:rPr lang="zh-CN" altLang="en-US" sz="1600" dirty="0" smtClean="0">
                <a:solidFill>
                  <a:schemeClr val="bg1"/>
                </a:solidFill>
              </a:rPr>
              <a:t>词汇 </a:t>
            </a:r>
            <a:r>
              <a:rPr lang="en-US" altLang="zh-CN" sz="1600" dirty="0" smtClean="0">
                <a:solidFill>
                  <a:schemeClr val="bg1"/>
                </a:solidFill>
              </a:rPr>
              <a:t>+ </a:t>
            </a:r>
            <a:r>
              <a:rPr lang="zh-CN" altLang="en-US" sz="1600" dirty="0" smtClean="0">
                <a:solidFill>
                  <a:schemeClr val="bg1"/>
                </a:solidFill>
              </a:rPr>
              <a:t>字根推导</a:t>
            </a:r>
            <a:endParaRPr lang="en-US" altLang="zh-CN" sz="1600" dirty="0" smtClean="0">
              <a:solidFill>
                <a:schemeClr val="bg1"/>
              </a:solidFill>
            </a:endParaRPr>
          </a:p>
          <a:p>
            <a:pPr>
              <a:lnSpc>
                <a:spcPct val="150000"/>
              </a:lnSpc>
            </a:pPr>
            <a:r>
              <a:rPr lang="zh-CN" altLang="en-US" sz="1600" dirty="0" smtClean="0">
                <a:solidFill>
                  <a:schemeClr val="bg1"/>
                </a:solidFill>
              </a:rPr>
              <a:t>类似主题听力</a:t>
            </a:r>
            <a:r>
              <a:rPr lang="en-US" altLang="zh-CN" sz="1600" dirty="0" smtClean="0">
                <a:solidFill>
                  <a:schemeClr val="bg1"/>
                </a:solidFill>
              </a:rPr>
              <a:t>5000</a:t>
            </a:r>
            <a:r>
              <a:rPr lang="zh-CN" altLang="en-US" sz="1600" dirty="0" smtClean="0">
                <a:solidFill>
                  <a:schemeClr val="bg1"/>
                </a:solidFill>
              </a:rPr>
              <a:t>词汇 </a:t>
            </a:r>
            <a:r>
              <a:rPr lang="en-US" altLang="zh-CN" sz="1600" dirty="0" smtClean="0">
                <a:solidFill>
                  <a:schemeClr val="bg1"/>
                </a:solidFill>
              </a:rPr>
              <a:t>+ </a:t>
            </a:r>
            <a:r>
              <a:rPr lang="zh-CN" altLang="en-US" sz="1600" dirty="0" smtClean="0">
                <a:solidFill>
                  <a:schemeClr val="bg1"/>
                </a:solidFill>
              </a:rPr>
              <a:t>场景表达</a:t>
            </a:r>
            <a:endParaRPr lang="en-US" altLang="zh-CN" sz="1600" dirty="0" smtClean="0">
              <a:solidFill>
                <a:schemeClr val="bg1"/>
              </a:solidFill>
            </a:endParaRPr>
          </a:p>
          <a:p>
            <a:pPr>
              <a:lnSpc>
                <a:spcPct val="150000"/>
              </a:lnSpc>
            </a:pPr>
            <a:r>
              <a:rPr lang="zh-CN" altLang="en-US" sz="1600" dirty="0" smtClean="0">
                <a:solidFill>
                  <a:schemeClr val="bg1"/>
                </a:solidFill>
              </a:rPr>
              <a:t>类似主题说写</a:t>
            </a:r>
            <a:r>
              <a:rPr lang="en-US" altLang="zh-CN" sz="1600" dirty="0" smtClean="0">
                <a:solidFill>
                  <a:schemeClr val="bg1"/>
                </a:solidFill>
              </a:rPr>
              <a:t>3000</a:t>
            </a:r>
            <a:r>
              <a:rPr lang="zh-CN" altLang="en-US" sz="1600" dirty="0" smtClean="0">
                <a:solidFill>
                  <a:schemeClr val="bg1"/>
                </a:solidFill>
              </a:rPr>
              <a:t>词汇 </a:t>
            </a:r>
            <a:r>
              <a:rPr lang="en-US" altLang="zh-CN" sz="1600" dirty="0" smtClean="0">
                <a:solidFill>
                  <a:schemeClr val="bg1"/>
                </a:solidFill>
              </a:rPr>
              <a:t>+ </a:t>
            </a:r>
            <a:r>
              <a:rPr lang="zh-CN" altLang="en-US" sz="1600" dirty="0" smtClean="0">
                <a:solidFill>
                  <a:schemeClr val="bg1"/>
                </a:solidFill>
              </a:rPr>
              <a:t>高频搭配</a:t>
            </a:r>
            <a:endParaRPr lang="en-US" altLang="zh-CN" sz="1600" dirty="0" smtClean="0">
              <a:solidFill>
                <a:schemeClr val="bg1"/>
              </a:solidFill>
            </a:endParaRPr>
          </a:p>
          <a:p>
            <a:pPr>
              <a:lnSpc>
                <a:spcPct val="150000"/>
              </a:lnSpc>
            </a:pPr>
            <a:endParaRPr lang="en-US" altLang="zh-CN" sz="12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1</a:t>
            </a:r>
            <a:r>
              <a:rPr lang="zh-CN" altLang="en-US" sz="1600" dirty="0" smtClean="0">
                <a:solidFill>
                  <a:schemeClr val="bg1"/>
                </a:solidFill>
              </a:rPr>
              <a:t>：有主题语境，不用联想记忆</a:t>
            </a:r>
            <a:endParaRPr lang="en-US" altLang="zh-CN" sz="16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2</a:t>
            </a:r>
            <a:r>
              <a:rPr lang="zh-CN" altLang="en-US" sz="1600" dirty="0" smtClean="0">
                <a:solidFill>
                  <a:schemeClr val="bg1"/>
                </a:solidFill>
              </a:rPr>
              <a:t>：有梯度轮换，不用机械重复</a:t>
            </a:r>
            <a:endParaRPr lang="en-US" altLang="zh-CN" sz="16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3</a:t>
            </a:r>
            <a:r>
              <a:rPr lang="zh-CN" altLang="en-US" sz="1600" dirty="0" smtClean="0">
                <a:solidFill>
                  <a:schemeClr val="bg1"/>
                </a:solidFill>
              </a:rPr>
              <a:t>：有高频表达，不用趣味记忆</a:t>
            </a:r>
            <a:endParaRPr lang="en-US" altLang="zh-CN" sz="1600" dirty="0">
              <a:solidFill>
                <a:schemeClr val="bg1"/>
              </a:solidFill>
            </a:endParaRPr>
          </a:p>
        </p:txBody>
      </p:sp>
      <p:sp>
        <p:nvSpPr>
          <p:cNvPr id="9" name="矩形 8"/>
          <p:cNvSpPr/>
          <p:nvPr/>
        </p:nvSpPr>
        <p:spPr>
          <a:xfrm>
            <a:off x="268549" y="3331817"/>
            <a:ext cx="3134448" cy="646331"/>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雅思主题词汇</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en-US" altLang="zh-CN" b="1" dirty="0" smtClean="0">
                <a:solidFill>
                  <a:schemeClr val="bg1"/>
                </a:solidFill>
                <a:latin typeface="微软雅黑" panose="020B0503020204020204" pitchFamily="34" charset="-122"/>
                <a:ea typeface="微软雅黑" panose="020B0503020204020204" pitchFamily="34" charset="-122"/>
              </a:rPr>
              <a:t>Theme-Based Vocabulary</a:t>
            </a:r>
            <a:endParaRPr lang="zh-CN" altLang="en-US" dirty="0"/>
          </a:p>
        </p:txBody>
      </p:sp>
      <p:pic>
        <p:nvPicPr>
          <p:cNvPr id="10" name="图片 9"/>
          <p:cNvPicPr>
            <a:picLocks noChangeAspect="1"/>
          </p:cNvPicPr>
          <p:nvPr/>
        </p:nvPicPr>
        <p:blipFill>
          <a:blip r:embed="rId3" cstate="print"/>
          <a:stretch>
            <a:fillRect/>
          </a:stretch>
        </p:blipFill>
        <p:spPr>
          <a:xfrm>
            <a:off x="5221894" y="2004158"/>
            <a:ext cx="1275231" cy="1294110"/>
          </a:xfrm>
          <a:prstGeom prst="rect">
            <a:avLst/>
          </a:prstGeom>
        </p:spPr>
      </p:pic>
      <p:sp>
        <p:nvSpPr>
          <p:cNvPr id="11" name="矩形 10"/>
          <p:cNvSpPr/>
          <p:nvPr/>
        </p:nvSpPr>
        <p:spPr>
          <a:xfrm>
            <a:off x="3641834" y="3955978"/>
            <a:ext cx="4556235" cy="2887032"/>
          </a:xfrm>
          <a:prstGeom prst="rect">
            <a:avLst/>
          </a:prstGeom>
        </p:spPr>
        <p:txBody>
          <a:bodyPr wrap="square">
            <a:spAutoFit/>
          </a:bodyPr>
          <a:lstStyle/>
          <a:p>
            <a:pPr>
              <a:lnSpc>
                <a:spcPct val="150000"/>
              </a:lnSpc>
            </a:pPr>
            <a:r>
              <a:rPr lang="zh-CN" altLang="en-US" sz="1600" dirty="0" smtClean="0">
                <a:solidFill>
                  <a:schemeClr val="bg1"/>
                </a:solidFill>
              </a:rPr>
              <a:t>学科主题阅读输入</a:t>
            </a:r>
            <a:r>
              <a:rPr lang="en-US" altLang="zh-CN" sz="1600" dirty="0" smtClean="0">
                <a:solidFill>
                  <a:schemeClr val="bg1"/>
                </a:solidFill>
              </a:rPr>
              <a:t>+</a:t>
            </a:r>
            <a:r>
              <a:rPr lang="zh-CN" altLang="en-US" sz="1600" dirty="0" smtClean="0">
                <a:solidFill>
                  <a:schemeClr val="bg1"/>
                </a:solidFill>
              </a:rPr>
              <a:t>词汇应用</a:t>
            </a:r>
            <a:r>
              <a:rPr lang="en-US" altLang="zh-CN" sz="1600" dirty="0" smtClean="0">
                <a:solidFill>
                  <a:schemeClr val="bg1"/>
                </a:solidFill>
              </a:rPr>
              <a:t>+</a:t>
            </a:r>
            <a:r>
              <a:rPr lang="zh-CN" altLang="en-US" sz="1600" dirty="0" smtClean="0">
                <a:solidFill>
                  <a:schemeClr val="bg1"/>
                </a:solidFill>
              </a:rPr>
              <a:t>雅思阅读逐题精讲</a:t>
            </a:r>
            <a:endParaRPr lang="en-US" altLang="zh-CN" sz="1600" dirty="0" smtClean="0">
              <a:solidFill>
                <a:schemeClr val="bg1"/>
              </a:solidFill>
            </a:endParaRPr>
          </a:p>
          <a:p>
            <a:pPr>
              <a:lnSpc>
                <a:spcPct val="150000"/>
              </a:lnSpc>
            </a:pPr>
            <a:r>
              <a:rPr lang="zh-CN" altLang="en-US" sz="1600" dirty="0" smtClean="0">
                <a:solidFill>
                  <a:schemeClr val="bg1"/>
                </a:solidFill>
              </a:rPr>
              <a:t>类似主题听力输入</a:t>
            </a:r>
            <a:r>
              <a:rPr lang="en-US" altLang="zh-CN" sz="1600" dirty="0" smtClean="0">
                <a:solidFill>
                  <a:schemeClr val="bg1"/>
                </a:solidFill>
              </a:rPr>
              <a:t>+</a:t>
            </a:r>
            <a:r>
              <a:rPr lang="zh-CN" altLang="en-US" sz="1600" dirty="0" smtClean="0">
                <a:solidFill>
                  <a:schemeClr val="bg1"/>
                </a:solidFill>
              </a:rPr>
              <a:t>词汇应用</a:t>
            </a:r>
            <a:r>
              <a:rPr lang="en-US" altLang="zh-CN" sz="1600" dirty="0" smtClean="0">
                <a:solidFill>
                  <a:schemeClr val="bg1"/>
                </a:solidFill>
              </a:rPr>
              <a:t>+</a:t>
            </a:r>
            <a:r>
              <a:rPr lang="zh-CN" altLang="en-US" sz="1600" dirty="0" smtClean="0">
                <a:solidFill>
                  <a:schemeClr val="bg1"/>
                </a:solidFill>
              </a:rPr>
              <a:t>雅思阅读逐题精讲</a:t>
            </a:r>
            <a:endParaRPr lang="en-US" altLang="zh-CN" sz="1600" dirty="0" smtClean="0">
              <a:solidFill>
                <a:schemeClr val="bg1"/>
              </a:solidFill>
            </a:endParaRPr>
          </a:p>
          <a:p>
            <a:pPr>
              <a:lnSpc>
                <a:spcPct val="150000"/>
              </a:lnSpc>
            </a:pPr>
            <a:endParaRPr lang="en-US" altLang="zh-CN" sz="9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4</a:t>
            </a:r>
            <a:r>
              <a:rPr lang="zh-CN" altLang="en-US" sz="1600" dirty="0" smtClean="0">
                <a:solidFill>
                  <a:schemeClr val="bg1"/>
                </a:solidFill>
              </a:rPr>
              <a:t>：词汇知识学习与词汇技能培养相融合</a:t>
            </a:r>
            <a:endParaRPr lang="en-US" altLang="zh-CN" sz="16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5</a:t>
            </a:r>
            <a:r>
              <a:rPr lang="zh-CN" altLang="en-US" sz="1600" dirty="0" smtClean="0">
                <a:solidFill>
                  <a:schemeClr val="bg1"/>
                </a:solidFill>
              </a:rPr>
              <a:t>：线上课程学习与线下自我练习相融合</a:t>
            </a:r>
            <a:endParaRPr lang="en-US" altLang="zh-CN" sz="16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6</a:t>
            </a:r>
            <a:r>
              <a:rPr lang="zh-CN" altLang="en-US" sz="1600" dirty="0" smtClean="0">
                <a:solidFill>
                  <a:schemeClr val="bg1"/>
                </a:solidFill>
              </a:rPr>
              <a:t>：主题听读输入为口语写作输出打基础</a:t>
            </a:r>
            <a:endParaRPr lang="en-US" altLang="zh-CN" sz="1600" dirty="0" smtClean="0">
              <a:solidFill>
                <a:schemeClr val="bg1"/>
              </a:solidFill>
            </a:endParaRPr>
          </a:p>
          <a:p>
            <a:pPr>
              <a:lnSpc>
                <a:spcPct val="150000"/>
              </a:lnSpc>
            </a:pPr>
            <a:r>
              <a:rPr lang="zh-CN" altLang="en-US" sz="1600" dirty="0" smtClean="0">
                <a:solidFill>
                  <a:schemeClr val="bg1"/>
                </a:solidFill>
              </a:rPr>
              <a:t> </a:t>
            </a:r>
            <a:r>
              <a:rPr lang="en-US" altLang="zh-CN" sz="1600" dirty="0" smtClean="0">
                <a:solidFill>
                  <a:schemeClr val="bg1"/>
                </a:solidFill>
              </a:rPr>
              <a:t>(e.g.</a:t>
            </a:r>
            <a:r>
              <a:rPr lang="zh-CN" altLang="en-US" sz="1600" dirty="0" smtClean="0">
                <a:solidFill>
                  <a:schemeClr val="bg1"/>
                </a:solidFill>
              </a:rPr>
              <a:t>听力中的地图题解为小作文做语言准备</a:t>
            </a:r>
            <a:r>
              <a:rPr lang="en-US" altLang="zh-CN" sz="1600" dirty="0" smtClean="0">
                <a:solidFill>
                  <a:schemeClr val="bg1"/>
                </a:solidFill>
              </a:rPr>
              <a:t>)</a:t>
            </a:r>
          </a:p>
          <a:p>
            <a:pPr>
              <a:lnSpc>
                <a:spcPct val="150000"/>
              </a:lnSpc>
            </a:pPr>
            <a:r>
              <a:rPr lang="en-US" altLang="zh-CN" sz="1600" dirty="0" smtClean="0">
                <a:solidFill>
                  <a:schemeClr val="bg1"/>
                </a:solidFill>
              </a:rPr>
              <a:t> (e.g.</a:t>
            </a:r>
            <a:r>
              <a:rPr lang="zh-CN" altLang="en-US" sz="1600" dirty="0" smtClean="0">
                <a:solidFill>
                  <a:schemeClr val="bg1"/>
                </a:solidFill>
              </a:rPr>
              <a:t>阅读中的论点论据为大作文做构思准备）</a:t>
            </a:r>
            <a:endParaRPr lang="en-US" altLang="zh-CN" sz="1600" dirty="0" smtClean="0">
              <a:solidFill>
                <a:schemeClr val="bg1"/>
              </a:solidFill>
            </a:endParaRPr>
          </a:p>
        </p:txBody>
      </p:sp>
      <p:sp>
        <p:nvSpPr>
          <p:cNvPr id="12" name="矩形 11"/>
          <p:cNvSpPr/>
          <p:nvPr/>
        </p:nvSpPr>
        <p:spPr>
          <a:xfrm>
            <a:off x="3792747" y="3346806"/>
            <a:ext cx="4192879" cy="646331"/>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雅思主题阅读听力</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en-US" altLang="zh-CN" b="1" dirty="0" smtClean="0">
                <a:solidFill>
                  <a:schemeClr val="bg1"/>
                </a:solidFill>
                <a:latin typeface="微软雅黑" panose="020B0503020204020204" pitchFamily="34" charset="-122"/>
                <a:ea typeface="微软雅黑" panose="020B0503020204020204" pitchFamily="34" charset="-122"/>
              </a:rPr>
              <a:t>Theme-Based Reading &amp; Listening</a:t>
            </a:r>
            <a:endParaRPr lang="zh-CN" altLang="en-US" dirty="0"/>
          </a:p>
        </p:txBody>
      </p:sp>
      <p:pic>
        <p:nvPicPr>
          <p:cNvPr id="13" name="图片 12"/>
          <p:cNvPicPr>
            <a:picLocks noChangeAspect="1"/>
          </p:cNvPicPr>
          <p:nvPr/>
        </p:nvPicPr>
        <p:blipFill>
          <a:blip r:embed="rId3" cstate="print"/>
          <a:stretch>
            <a:fillRect/>
          </a:stretch>
        </p:blipFill>
        <p:spPr>
          <a:xfrm>
            <a:off x="9309885" y="2034138"/>
            <a:ext cx="1275231" cy="1294110"/>
          </a:xfrm>
          <a:prstGeom prst="rect">
            <a:avLst/>
          </a:prstGeom>
        </p:spPr>
      </p:pic>
      <p:sp>
        <p:nvSpPr>
          <p:cNvPr id="14" name="矩形 13"/>
          <p:cNvSpPr/>
          <p:nvPr/>
        </p:nvSpPr>
        <p:spPr>
          <a:xfrm>
            <a:off x="8418786" y="4015938"/>
            <a:ext cx="3773213" cy="2516073"/>
          </a:xfrm>
          <a:prstGeom prst="rect">
            <a:avLst/>
          </a:prstGeom>
        </p:spPr>
        <p:txBody>
          <a:bodyPr wrap="square">
            <a:spAutoFit/>
          </a:bodyPr>
          <a:lstStyle/>
          <a:p>
            <a:pPr>
              <a:lnSpc>
                <a:spcPct val="150000"/>
              </a:lnSpc>
            </a:pPr>
            <a:r>
              <a:rPr lang="zh-CN" altLang="en-US" sz="1600" dirty="0" smtClean="0">
                <a:solidFill>
                  <a:schemeClr val="bg1"/>
                </a:solidFill>
              </a:rPr>
              <a:t>场景主题听力输入</a:t>
            </a:r>
            <a:r>
              <a:rPr lang="en-US" altLang="zh-CN" sz="1600" dirty="0" smtClean="0">
                <a:solidFill>
                  <a:schemeClr val="bg1"/>
                </a:solidFill>
              </a:rPr>
              <a:t>+</a:t>
            </a:r>
            <a:r>
              <a:rPr lang="zh-CN" altLang="en-US" sz="1600" dirty="0" smtClean="0">
                <a:solidFill>
                  <a:schemeClr val="bg1"/>
                </a:solidFill>
              </a:rPr>
              <a:t>词法和句法</a:t>
            </a:r>
            <a:r>
              <a:rPr lang="en-US" altLang="zh-CN" sz="1600" dirty="0" smtClean="0">
                <a:solidFill>
                  <a:schemeClr val="bg1"/>
                </a:solidFill>
              </a:rPr>
              <a:t>+</a:t>
            </a:r>
            <a:r>
              <a:rPr lang="zh-CN" altLang="en-US" sz="1600" dirty="0" smtClean="0">
                <a:solidFill>
                  <a:schemeClr val="bg1"/>
                </a:solidFill>
              </a:rPr>
              <a:t>大英课文句子分析</a:t>
            </a:r>
            <a:endParaRPr lang="en-US" altLang="zh-CN" sz="1600" dirty="0" smtClean="0">
              <a:solidFill>
                <a:schemeClr val="bg1"/>
              </a:solidFill>
            </a:endParaRPr>
          </a:p>
          <a:p>
            <a:pPr>
              <a:lnSpc>
                <a:spcPct val="150000"/>
              </a:lnSpc>
            </a:pPr>
            <a:r>
              <a:rPr lang="zh-CN" altLang="en-US" sz="1600" dirty="0" smtClean="0">
                <a:solidFill>
                  <a:schemeClr val="bg1"/>
                </a:solidFill>
              </a:rPr>
              <a:t>类似主题阅读输入</a:t>
            </a:r>
            <a:r>
              <a:rPr lang="en-US" altLang="zh-CN" sz="1600" dirty="0" smtClean="0">
                <a:solidFill>
                  <a:schemeClr val="bg1"/>
                </a:solidFill>
              </a:rPr>
              <a:t>+</a:t>
            </a:r>
            <a:r>
              <a:rPr lang="zh-CN" altLang="en-US" sz="1600" dirty="0" smtClean="0">
                <a:solidFill>
                  <a:schemeClr val="bg1"/>
                </a:solidFill>
              </a:rPr>
              <a:t>长难句理解</a:t>
            </a:r>
            <a:r>
              <a:rPr lang="en-US" altLang="zh-CN" sz="1600" dirty="0" smtClean="0">
                <a:solidFill>
                  <a:schemeClr val="bg1"/>
                </a:solidFill>
              </a:rPr>
              <a:t>+</a:t>
            </a:r>
            <a:r>
              <a:rPr lang="zh-CN" altLang="en-US" sz="1600" dirty="0" smtClean="0">
                <a:solidFill>
                  <a:schemeClr val="bg1"/>
                </a:solidFill>
              </a:rPr>
              <a:t>大英课文句子分析</a:t>
            </a:r>
            <a:endParaRPr lang="en-US" altLang="zh-CN" sz="1600" dirty="0" smtClean="0">
              <a:solidFill>
                <a:schemeClr val="bg1"/>
              </a:solidFill>
            </a:endParaRPr>
          </a:p>
          <a:p>
            <a:pPr>
              <a:lnSpc>
                <a:spcPct val="150000"/>
              </a:lnSpc>
            </a:pPr>
            <a:endParaRPr lang="en-US" altLang="zh-CN" sz="9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7</a:t>
            </a:r>
            <a:r>
              <a:rPr lang="zh-CN" altLang="en-US" sz="1600" dirty="0" smtClean="0">
                <a:solidFill>
                  <a:schemeClr val="bg1"/>
                </a:solidFill>
              </a:rPr>
              <a:t>：语法知识学习和技能培养相融合</a:t>
            </a:r>
            <a:endParaRPr lang="en-US" altLang="zh-CN" sz="1600" dirty="0" smtClean="0">
              <a:solidFill>
                <a:schemeClr val="bg1"/>
              </a:solidFill>
            </a:endParaRPr>
          </a:p>
          <a:p>
            <a:pPr>
              <a:lnSpc>
                <a:spcPct val="150000"/>
              </a:lnSpc>
            </a:pPr>
            <a:r>
              <a:rPr lang="zh-CN" altLang="en-US" sz="1600" dirty="0" smtClean="0">
                <a:solidFill>
                  <a:schemeClr val="bg1"/>
                </a:solidFill>
              </a:rPr>
              <a:t>创新</a:t>
            </a:r>
            <a:r>
              <a:rPr lang="en-US" altLang="zh-CN" sz="1600" dirty="0" smtClean="0">
                <a:solidFill>
                  <a:schemeClr val="bg1"/>
                </a:solidFill>
              </a:rPr>
              <a:t>8</a:t>
            </a:r>
            <a:r>
              <a:rPr lang="zh-CN" altLang="en-US" sz="1600" dirty="0" smtClean="0">
                <a:solidFill>
                  <a:schemeClr val="bg1"/>
                </a:solidFill>
              </a:rPr>
              <a:t>：雅思主题语法和大英课文相融合</a:t>
            </a:r>
            <a:endParaRPr lang="en-US" altLang="zh-CN" sz="1600" dirty="0" smtClean="0">
              <a:solidFill>
                <a:schemeClr val="bg1"/>
              </a:solidFill>
            </a:endParaRPr>
          </a:p>
        </p:txBody>
      </p:sp>
      <p:sp>
        <p:nvSpPr>
          <p:cNvPr id="15" name="矩形 14"/>
          <p:cNvSpPr/>
          <p:nvPr/>
        </p:nvSpPr>
        <p:spPr>
          <a:xfrm>
            <a:off x="8496880" y="3331816"/>
            <a:ext cx="2925801" cy="646331"/>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雅思主题语法</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en-US" altLang="zh-CN" b="1" dirty="0" smtClean="0">
                <a:solidFill>
                  <a:schemeClr val="bg1"/>
                </a:solidFill>
                <a:latin typeface="微软雅黑" panose="020B0503020204020204" pitchFamily="34" charset="-122"/>
                <a:ea typeface="微软雅黑" panose="020B0503020204020204" pitchFamily="34" charset="-122"/>
              </a:rPr>
              <a:t>Theme-Based Grammar</a:t>
            </a:r>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4527">
        <p15:prstTrans prst="peelOff"/>
      </p:transition>
    </mc:Choice>
    <mc:Fallback>
      <p:transition spd="slow" advTm="45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9" presetClass="entr" presetSubtype="0" decel="100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anim calcmode="lin" valueType="num">
                                      <p:cBhvr>
                                        <p:cTn id="46" dur="500" fill="hold"/>
                                        <p:tgtEl>
                                          <p:spTgt spid="9"/>
                                        </p:tgtEl>
                                        <p:attrNameLst>
                                          <p:attrName>ppt_x</p:attrName>
                                        </p:attrNameLst>
                                      </p:cBhvr>
                                      <p:tavLst>
                                        <p:tav tm="0">
                                          <p:val>
                                            <p:strVal val="#ppt_x"/>
                                          </p:val>
                                        </p:tav>
                                        <p:tav tm="100000">
                                          <p:val>
                                            <p:strVal val="#ppt_x"/>
                                          </p:val>
                                        </p:tav>
                                      </p:tavLst>
                                    </p:anim>
                                    <p:anim calcmode="lin" valueType="num">
                                      <p:cBhvr>
                                        <p:cTn id="47" dur="5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9" presetClass="entr" presetSubtype="0" decel="10000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style.rotation</p:attrName>
                                        </p:attrNameLst>
                                      </p:cBhvr>
                                      <p:tavLst>
                                        <p:tav tm="0">
                                          <p:val>
                                            <p:fltVal val="360"/>
                                          </p:val>
                                        </p:tav>
                                        <p:tav tm="100000">
                                          <p:val>
                                            <p:fltVal val="0"/>
                                          </p:val>
                                        </p:tav>
                                      </p:tavLst>
                                    </p:anim>
                                    <p:animEffect transition="in" filter="fade">
                                      <p:cBhvr>
                                        <p:cTn id="54" dur="500"/>
                                        <p:tgtEl>
                                          <p:spTgt spid="10"/>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anim calcmode="lin" valueType="num">
                                      <p:cBhvr>
                                        <p:cTn id="59" dur="500" fill="hold"/>
                                        <p:tgtEl>
                                          <p:spTgt spid="11"/>
                                        </p:tgtEl>
                                        <p:attrNameLst>
                                          <p:attrName>ppt_x</p:attrName>
                                        </p:attrNameLst>
                                      </p:cBhvr>
                                      <p:tavLst>
                                        <p:tav tm="0">
                                          <p:val>
                                            <p:strVal val="#ppt_x"/>
                                          </p:val>
                                        </p:tav>
                                        <p:tav tm="100000">
                                          <p:val>
                                            <p:strVal val="#ppt_x"/>
                                          </p:val>
                                        </p:tav>
                                      </p:tavLst>
                                    </p:anim>
                                    <p:anim calcmode="lin" valueType="num">
                                      <p:cBhvr>
                                        <p:cTn id="60" dur="5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strVal val="#ppt_x"/>
                                          </p:val>
                                        </p:tav>
                                        <p:tav tm="100000">
                                          <p:val>
                                            <p:strVal val="#ppt_x"/>
                                          </p:val>
                                        </p:tav>
                                      </p:tavLst>
                                    </p:anim>
                                    <p:anim calcmode="lin" valueType="num">
                                      <p:cBhvr>
                                        <p:cTn id="65" dur="500" fill="hold"/>
                                        <p:tgtEl>
                                          <p:spTgt spid="12"/>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9" presetClass="entr" presetSubtype="0" decel="10000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 calcmode="lin" valueType="num">
                                      <p:cBhvr>
                                        <p:cTn id="71" dur="500" fill="hold"/>
                                        <p:tgtEl>
                                          <p:spTgt spid="13"/>
                                        </p:tgtEl>
                                        <p:attrNameLst>
                                          <p:attrName>style.rotation</p:attrName>
                                        </p:attrNameLst>
                                      </p:cBhvr>
                                      <p:tavLst>
                                        <p:tav tm="0">
                                          <p:val>
                                            <p:fltVal val="360"/>
                                          </p:val>
                                        </p:tav>
                                        <p:tav tm="100000">
                                          <p:val>
                                            <p:fltVal val="0"/>
                                          </p:val>
                                        </p:tav>
                                      </p:tavLst>
                                    </p:anim>
                                    <p:animEffect transition="in" filter="fade">
                                      <p:cBhvr>
                                        <p:cTn id="72" dur="500"/>
                                        <p:tgtEl>
                                          <p:spTgt spid="13"/>
                                        </p:tgtEl>
                                      </p:cBhvr>
                                    </p:animEffect>
                                  </p:childTnLst>
                                </p:cTn>
                              </p:par>
                            </p:childTnLst>
                          </p:cTn>
                        </p:par>
                        <p:par>
                          <p:cTn id="73" fill="hold">
                            <p:stCondLst>
                              <p:cond delay="3000"/>
                            </p:stCondLst>
                            <p:childTnLst>
                              <p:par>
                                <p:cTn id="74" presetID="42"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anim calcmode="lin" valueType="num">
                                      <p:cBhvr>
                                        <p:cTn id="77" dur="500" fill="hold"/>
                                        <p:tgtEl>
                                          <p:spTgt spid="14"/>
                                        </p:tgtEl>
                                        <p:attrNameLst>
                                          <p:attrName>ppt_x</p:attrName>
                                        </p:attrNameLst>
                                      </p:cBhvr>
                                      <p:tavLst>
                                        <p:tav tm="0">
                                          <p:val>
                                            <p:strVal val="#ppt_x"/>
                                          </p:val>
                                        </p:tav>
                                        <p:tav tm="100000">
                                          <p:val>
                                            <p:strVal val="#ppt_x"/>
                                          </p:val>
                                        </p:tav>
                                      </p:tavLst>
                                    </p:anim>
                                    <p:anim calcmode="lin" valueType="num">
                                      <p:cBhvr>
                                        <p:cTn id="78" dur="5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anim calcmode="lin" valueType="num">
                                      <p:cBhvr>
                                        <p:cTn id="82" dur="500" fill="hold"/>
                                        <p:tgtEl>
                                          <p:spTgt spid="15"/>
                                        </p:tgtEl>
                                        <p:attrNameLst>
                                          <p:attrName>ppt_x</p:attrName>
                                        </p:attrNameLst>
                                      </p:cBhvr>
                                      <p:tavLst>
                                        <p:tav tm="0">
                                          <p:val>
                                            <p:strVal val="#ppt_x"/>
                                          </p:val>
                                        </p:tav>
                                        <p:tav tm="100000">
                                          <p:val>
                                            <p:strVal val="#ppt_x"/>
                                          </p:val>
                                        </p:tav>
                                      </p:tavLst>
                                    </p:anim>
                                    <p:anim calcmode="lin" valueType="num">
                                      <p:cBhvr>
                                        <p:cTn id="8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8" grpId="0"/>
      <p:bldP spid="9" grpId="0"/>
      <p:bldP spid="11" grpId="0"/>
      <p:bldP spid="12" grpId="0"/>
      <p:bldP spid="14"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3445</Words>
  <Application>Microsoft Office PowerPoint</Application>
  <PresentationFormat>自定义</PresentationFormat>
  <Paragraphs>294</Paragraphs>
  <Slides>21</Slides>
  <Notes>21</Notes>
  <HiddenSlides>0</HiddenSlides>
  <MMClips>1</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线稿风论文答辩模板</dc:title>
  <dc:creator>1890056</dc:creator>
  <cp:lastModifiedBy>Administrator</cp:lastModifiedBy>
  <cp:revision>218</cp:revision>
  <dcterms:created xsi:type="dcterms:W3CDTF">2017-05-07T10:02:00Z</dcterms:created>
  <dcterms:modified xsi:type="dcterms:W3CDTF">2017-11-07T06:48:58Z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