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65" r:id="rId3"/>
    <p:sldId id="322" r:id="rId4"/>
    <p:sldId id="338" r:id="rId5"/>
    <p:sldId id="318" r:id="rId6"/>
    <p:sldId id="324" r:id="rId7"/>
    <p:sldId id="325" r:id="rId8"/>
    <p:sldId id="327" r:id="rId9"/>
    <p:sldId id="320" r:id="rId10"/>
    <p:sldId id="321" r:id="rId11"/>
    <p:sldId id="332" r:id="rId12"/>
    <p:sldId id="334" r:id="rId13"/>
    <p:sldId id="340" r:id="rId14"/>
    <p:sldId id="341" r:id="rId15"/>
    <p:sldId id="314" r:id="rId16"/>
    <p:sldId id="355" r:id="rId17"/>
    <p:sldId id="359" r:id="rId18"/>
    <p:sldId id="360" r:id="rId19"/>
    <p:sldId id="354" r:id="rId20"/>
    <p:sldId id="348" r:id="rId21"/>
  </p:sldIdLst>
  <p:sldSz cx="12188825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9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9" autoAdjust="0"/>
  </p:normalViewPr>
  <p:slideViewPr>
    <p:cSldViewPr showGuides="1">
      <p:cViewPr varScale="1">
        <p:scale>
          <a:sx n="89" d="100"/>
          <a:sy n="89" d="100"/>
        </p:scale>
        <p:origin x="204" y="7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72B57A-F014-40B3-A5EC-DADC3EAF41BA}" type="doc">
      <dgm:prSet loTypeId="urn:microsoft.com/office/officeart/2009/3/layout/CircleRelationship" loCatId="relationship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EFE1E7E5-4EC9-488E-BEE0-202FEBE402D4}" type="pres">
      <dgm:prSet presAssocID="{5372B57A-F014-40B3-A5EC-DADC3EAF41BA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4E2D0A-8150-4FF4-BD56-699495CB2B50}" type="presOf" srcId="{5372B57A-F014-40B3-A5EC-DADC3EAF41BA}" destId="{EFE1E7E5-4EC9-488E-BEE0-202FEBE402D4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C69C6-EE0B-4D8B-9C71-C36EFED094F2}" type="datetimeFigureOut">
              <a:rPr lang="en-US"/>
              <a:t>11/21/2017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DD202-58A1-4ABD-B068-DFFCA0C44EA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11/21/2017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rge ocean wave" title="Ocean Wav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6551612" cy="68579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4411" y="0"/>
            <a:ext cx="4572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8813" y="1600200"/>
            <a:ext cx="4572001" cy="3733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8813" y="5562599"/>
            <a:ext cx="4571999" cy="83502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11/21/2017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981201" cy="5638800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11/21/2017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11/21/2017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812" y="1616074"/>
            <a:ext cx="7315198" cy="2727325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6814" y="4495800"/>
            <a:ext cx="7315198" cy="1673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11/21/2017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828800"/>
            <a:ext cx="4419599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4015" y="1828800"/>
            <a:ext cx="441960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11/21/2017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802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7802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47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47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11/21/2017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11/21/2017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rge ocean wave (semitransparent)" title="Ocean Wav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11/21/2017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588963"/>
            <a:ext cx="5486400" cy="558006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11/21/2017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4461" y="588963"/>
            <a:ext cx="5486352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07494" y="805658"/>
            <a:ext cx="5060286" cy="514667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11/21/2017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rge ocean wave (semitransparent)" title="Ocean Wav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pic>
        <p:nvPicPr>
          <p:cNvPr id="10" name="Picture 9" descr="Large ocean wave" title="Ocean Wave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34758" cy="6857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06156" y="0"/>
            <a:ext cx="2286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612" y="1828800"/>
            <a:ext cx="9144001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11/21/2017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1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68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o.Wu@xjtlu.edu.c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rvicelearning.umn.edu/info/whatis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a.org/ed/slce/definitions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526460" y="620688"/>
            <a:ext cx="5904656" cy="2664296"/>
          </a:xfrm>
        </p:spPr>
        <p:txBody>
          <a:bodyPr>
            <a:normAutofit/>
          </a:bodyPr>
          <a:lstStyle/>
          <a:p>
            <a:r>
              <a:rPr lang="zh-CN" altLang="en-US" sz="4000" dirty="0" smtClean="0"/>
              <a:t>     在</a:t>
            </a:r>
            <a:r>
              <a:rPr lang="zh-CN" altLang="en-US" sz="4000" dirty="0"/>
              <a:t>中</a:t>
            </a:r>
            <a:r>
              <a:rPr lang="zh-CN" altLang="en-US" sz="4000" dirty="0" smtClean="0"/>
              <a:t>国的大学</a:t>
            </a: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r>
              <a:rPr lang="zh-CN" altLang="en-US" sz="4000" dirty="0" smtClean="0"/>
              <a:t>实践服务学习教学法</a:t>
            </a:r>
            <a:endParaRPr lang="en-US" sz="4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670475" y="4941169"/>
            <a:ext cx="5184577" cy="129614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zh-CN" altLang="en-US" dirty="0" smtClean="0"/>
              <a:t>        西</a:t>
            </a:r>
            <a:r>
              <a:rPr lang="zh-CN" altLang="en-US" dirty="0"/>
              <a:t>交利物</a:t>
            </a:r>
            <a:r>
              <a:rPr lang="zh-CN" altLang="en-US" dirty="0" smtClean="0"/>
              <a:t>浦大学公共健康系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        吴波  博士</a:t>
            </a:r>
            <a:endParaRPr lang="en-US" altLang="zh-CN" dirty="0" smtClean="0"/>
          </a:p>
          <a:p>
            <a:pPr algn="ctr"/>
            <a:endParaRPr lang="en-US" altLang="zh-CN" dirty="0" smtClean="0"/>
          </a:p>
          <a:p>
            <a:pPr algn="ctr"/>
            <a:r>
              <a:rPr lang="en-US" altLang="zh-CN" dirty="0">
                <a:hlinkClick r:id="rId2"/>
              </a:rPr>
              <a:t>Bo.Wu@xjtlu.edu.cn</a:t>
            </a:r>
            <a:r>
              <a:rPr lang="en-US" altLang="zh-CN" dirty="0"/>
              <a:t> </a:t>
            </a:r>
            <a:endParaRPr lang="zh-CN" altLang="en-US" dirty="0"/>
          </a:p>
          <a:p>
            <a:pPr algn="ctr"/>
            <a:endParaRPr lang="en-US" altLang="zh-CN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      2017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11</a:t>
            </a:r>
            <a:r>
              <a:rPr lang="zh-CN" altLang="en-US" dirty="0" smtClean="0"/>
              <a:t>月</a:t>
            </a:r>
            <a:r>
              <a:rPr lang="en-US" altLang="zh-CN" dirty="0" smtClean="0"/>
              <a:t>21</a:t>
            </a:r>
            <a:r>
              <a:rPr lang="zh-CN" altLang="en-US" dirty="0" smtClean="0"/>
              <a:t>日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1031776"/>
          </a:xfrm>
        </p:spPr>
        <p:txBody>
          <a:bodyPr/>
          <a:lstStyle/>
          <a:p>
            <a:r>
              <a:rPr lang="zh-CN" altLang="en-US" dirty="0"/>
              <a:t>服</a:t>
            </a:r>
            <a:r>
              <a:rPr lang="zh-CN" altLang="en-US" dirty="0" smtClean="0"/>
              <a:t>务学习的教学目标：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5940" y="1484784"/>
            <a:ext cx="9277673" cy="4763616"/>
          </a:xfrm>
        </p:spPr>
        <p:txBody>
          <a:bodyPr>
            <a:normAutofit lnSpcReduction="10000"/>
          </a:bodyPr>
          <a:lstStyle/>
          <a:p>
            <a:r>
              <a:rPr lang="zh-CN" altLang="en-US" sz="3200" dirty="0">
                <a:latin typeface="Century Gothic" panose="020B0502020202020204" pitchFamily="34" charset="0"/>
              </a:rPr>
              <a:t>学业提升：帮助学生在社区环境中理解课程内容；通过反思，学生理解如何在真实的世界中应用知</a:t>
            </a:r>
            <a:r>
              <a:rPr lang="zh-CN" altLang="en-US" sz="3200" dirty="0" smtClean="0">
                <a:latin typeface="Century Gothic" panose="020B0502020202020204" pitchFamily="34" charset="0"/>
              </a:rPr>
              <a:t>识；</a:t>
            </a:r>
            <a:endParaRPr lang="en-US" altLang="zh-CN" sz="3200" dirty="0">
              <a:latin typeface="Century Gothic" panose="020B0502020202020204" pitchFamily="34" charset="0"/>
            </a:endParaRPr>
          </a:p>
          <a:p>
            <a:r>
              <a:rPr lang="zh-CN" altLang="en-US" sz="3200" dirty="0" smtClean="0">
                <a:latin typeface="Century Gothic" panose="020B0502020202020204" pitchFamily="34" charset="0"/>
              </a:rPr>
              <a:t>促进社</a:t>
            </a:r>
            <a:r>
              <a:rPr lang="zh-CN" altLang="en-US" sz="3200" dirty="0">
                <a:latin typeface="Century Gothic" panose="020B0502020202020204" pitchFamily="34" charset="0"/>
              </a:rPr>
              <a:t>会责任感：帮助学生学习个人与团队的互动如何促成团队的改变。换句话说，改变是如何发生的；</a:t>
            </a:r>
            <a:endParaRPr lang="en-US" altLang="zh-CN" sz="3200" dirty="0">
              <a:latin typeface="Century Gothic" panose="020B0502020202020204" pitchFamily="34" charset="0"/>
            </a:endParaRPr>
          </a:p>
          <a:p>
            <a:r>
              <a:rPr lang="zh-CN" altLang="en-US" sz="3200" dirty="0" smtClean="0">
                <a:latin typeface="Century Gothic" panose="020B0502020202020204" pitchFamily="34" charset="0"/>
              </a:rPr>
              <a:t>个人成长：例如认识到自己的强项、弱点、天分、技能等，以及自己想成为什么样的人</a:t>
            </a:r>
            <a:endParaRPr lang="en-US" altLang="zh-CN" sz="3200" dirty="0">
              <a:latin typeface="Century Gothic" panose="020B0502020202020204" pitchFamily="34" charset="0"/>
            </a:endParaRPr>
          </a:p>
          <a:p>
            <a:endParaRPr lang="en-US" altLang="zh-CN" dirty="0">
              <a:latin typeface="Century Gothic" panose="020B0502020202020204" pitchFamily="34" charset="0"/>
            </a:endParaRPr>
          </a:p>
          <a:p>
            <a:r>
              <a:rPr lang="en-US" altLang="zh-CN" dirty="0" smtClean="0">
                <a:latin typeface="Century Gothic" panose="020B0502020202020204" pitchFamily="34" charset="0"/>
              </a:rPr>
              <a:t> </a:t>
            </a:r>
            <a:r>
              <a:rPr lang="en-US" altLang="zh-CN" dirty="0" smtClean="0">
                <a:latin typeface="Century Gothic" panose="020B0502020202020204" pitchFamily="34" charset="0"/>
                <a:ea typeface="宋体" panose="02010600030101010101" pitchFamily="2" charset="-122"/>
              </a:rPr>
              <a:t>(</a:t>
            </a:r>
            <a:r>
              <a:rPr lang="en-US" altLang="zh-CN" dirty="0">
                <a:latin typeface="Century Gothic" panose="020B0502020202020204" pitchFamily="34" charset="0"/>
                <a:ea typeface="宋体" panose="02010600030101010101" pitchFamily="2" charset="-122"/>
              </a:rPr>
              <a:t>Ash, Clayton, &amp; Moses, 2009) </a:t>
            </a:r>
            <a:endParaRPr lang="zh-CN" altLang="zh-CN" dirty="0">
              <a:latin typeface="Century Gothic" panose="020B0502020202020204" pitchFamily="34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176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892" y="381000"/>
            <a:ext cx="10081120" cy="959768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我的教学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700808"/>
            <a:ext cx="10009112" cy="4547592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一所二本的教学型大学三个学期；</a:t>
            </a:r>
            <a:endParaRPr lang="en-US" altLang="zh-CN" dirty="0" smtClean="0"/>
          </a:p>
          <a:p>
            <a:r>
              <a:rPr lang="zh-CN" altLang="en-US" dirty="0"/>
              <a:t>大学</a:t>
            </a:r>
            <a:r>
              <a:rPr lang="zh-CN" altLang="en-US" dirty="0" smtClean="0"/>
              <a:t>共</a:t>
            </a:r>
            <a:r>
              <a:rPr lang="en-US" altLang="zh-CN" dirty="0" smtClean="0"/>
              <a:t>22</a:t>
            </a:r>
            <a:r>
              <a:rPr lang="zh-CN" altLang="en-US" dirty="0" smtClean="0"/>
              <a:t>，</a:t>
            </a:r>
            <a:r>
              <a:rPr lang="en-US" altLang="zh-CN" dirty="0" smtClean="0"/>
              <a:t>000</a:t>
            </a:r>
            <a:r>
              <a:rPr lang="zh-CN" altLang="en-US" dirty="0"/>
              <a:t>名学</a:t>
            </a:r>
            <a:r>
              <a:rPr lang="zh-CN" altLang="en-US" dirty="0" smtClean="0"/>
              <a:t>生，其中</a:t>
            </a:r>
            <a:r>
              <a:rPr lang="en-US" altLang="zh-CN" dirty="0" smtClean="0"/>
              <a:t>99%</a:t>
            </a:r>
            <a:r>
              <a:rPr lang="zh-CN" altLang="en-US" dirty="0" smtClean="0"/>
              <a:t>的本科生；</a:t>
            </a:r>
            <a:r>
              <a:rPr lang="en-US" altLang="zh-CN" dirty="0" smtClean="0"/>
              <a:t>75%</a:t>
            </a:r>
            <a:r>
              <a:rPr lang="zh-CN" altLang="en-US" dirty="0" smtClean="0"/>
              <a:t>的生源来自广东；</a:t>
            </a:r>
            <a:endParaRPr lang="en-US" altLang="zh-CN" dirty="0"/>
          </a:p>
          <a:p>
            <a:r>
              <a:rPr lang="zh-CN" altLang="en-US" dirty="0"/>
              <a:t>位于广东省珠海</a:t>
            </a:r>
            <a:r>
              <a:rPr lang="zh-CN" altLang="en-US" dirty="0" smtClean="0"/>
              <a:t>市，</a:t>
            </a:r>
            <a:r>
              <a:rPr lang="zh-CN" altLang="en-US" dirty="0"/>
              <a:t>一座新</a:t>
            </a:r>
            <a:r>
              <a:rPr lang="zh-CN" altLang="en-US" dirty="0" smtClean="0"/>
              <a:t>型的移</a:t>
            </a:r>
            <a:r>
              <a:rPr lang="zh-CN" altLang="en-US" dirty="0"/>
              <a:t>民城市；</a:t>
            </a:r>
            <a:endParaRPr lang="en-US" altLang="zh-CN" dirty="0"/>
          </a:p>
          <a:p>
            <a:r>
              <a:rPr lang="zh-CN" altLang="en-US" dirty="0" smtClean="0"/>
              <a:t>课程规模：</a:t>
            </a:r>
            <a:r>
              <a:rPr lang="en-US" altLang="zh-CN" dirty="0" smtClean="0"/>
              <a:t>40-70</a:t>
            </a:r>
            <a:r>
              <a:rPr lang="zh-CN" altLang="en-US" dirty="0" smtClean="0"/>
              <a:t>人 </a:t>
            </a:r>
            <a:r>
              <a:rPr lang="en-US" altLang="zh-CN" dirty="0" smtClean="0"/>
              <a:t> </a:t>
            </a:r>
            <a:endParaRPr lang="en-US" altLang="zh-CN" dirty="0"/>
          </a:p>
          <a:p>
            <a:r>
              <a:rPr lang="zh-CN" altLang="en-US" dirty="0" smtClean="0"/>
              <a:t>系里支持，但缺少学校的支持</a:t>
            </a:r>
            <a:endParaRPr lang="en-US" altLang="zh-CN" dirty="0" smtClean="0"/>
          </a:p>
          <a:p>
            <a:r>
              <a:rPr lang="zh-CN" altLang="en-US" dirty="0"/>
              <a:t>社</a:t>
            </a:r>
            <a:r>
              <a:rPr lang="zh-CN" altLang="en-US" dirty="0" smtClean="0"/>
              <a:t>区支持不足 </a:t>
            </a:r>
            <a:r>
              <a:rPr lang="en-US" altLang="zh-CN" dirty="0" smtClean="0"/>
              <a:t> 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920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1031776"/>
          </a:xfrm>
        </p:spPr>
        <p:txBody>
          <a:bodyPr>
            <a:normAutofit/>
          </a:bodyPr>
          <a:lstStyle/>
          <a:p>
            <a:r>
              <a:rPr lang="en-US" altLang="zh-CN" sz="4000" b="1" dirty="0"/>
              <a:t>《</a:t>
            </a:r>
            <a:r>
              <a:rPr lang="zh-CN" altLang="en-US" sz="4000" b="1" dirty="0" smtClean="0"/>
              <a:t>社区心</a:t>
            </a:r>
            <a:r>
              <a:rPr lang="zh-CN" altLang="en-US" sz="4000" b="1" dirty="0"/>
              <a:t>理</a:t>
            </a:r>
            <a:r>
              <a:rPr lang="zh-CN" altLang="en-US" sz="4000" b="1" dirty="0" smtClean="0"/>
              <a:t>学</a:t>
            </a:r>
            <a:r>
              <a:rPr lang="en-US" altLang="zh-CN" sz="4000" b="1" dirty="0"/>
              <a:t>》</a:t>
            </a:r>
            <a:r>
              <a:rPr lang="zh-CN" altLang="en-US" sz="4000" b="1" dirty="0" smtClean="0"/>
              <a:t>的教学目</a:t>
            </a:r>
            <a:r>
              <a:rPr lang="zh-CN" altLang="en-US" sz="4000" b="1" dirty="0"/>
              <a:t>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dirty="0" smtClean="0"/>
              <a:t>通过一学期的学习，学生应当能够：</a:t>
            </a:r>
            <a:endParaRPr lang="en-US" altLang="zh-CN" sz="2800" dirty="0"/>
          </a:p>
          <a:p>
            <a:pPr lvl="1"/>
            <a:r>
              <a:rPr lang="zh-CN" altLang="en-US" sz="2800" dirty="0" smtClean="0"/>
              <a:t>理解社区的定义；</a:t>
            </a:r>
            <a:endParaRPr lang="en-US" altLang="zh-CN" sz="2800" dirty="0" smtClean="0"/>
          </a:p>
          <a:p>
            <a:pPr lvl="1"/>
            <a:r>
              <a:rPr lang="zh-CN" altLang="en-US" sz="2800" dirty="0" smtClean="0"/>
              <a:t>评判性思考他们对课堂知识的理解，以及对真实世界的误解；</a:t>
            </a:r>
            <a:endParaRPr lang="en-US" altLang="zh-CN" sz="2800" dirty="0" smtClean="0"/>
          </a:p>
          <a:p>
            <a:pPr lvl="1"/>
            <a:r>
              <a:rPr lang="zh-CN" altLang="en-US" sz="2800" dirty="0" smtClean="0"/>
              <a:t>联结书本知识与真实世界的挑战</a:t>
            </a:r>
            <a:r>
              <a:rPr lang="en-US" altLang="zh-CN" sz="2800" dirty="0" smtClean="0"/>
              <a:t>; </a:t>
            </a:r>
            <a:endParaRPr lang="en-US" altLang="zh-CN" sz="2800" dirty="0"/>
          </a:p>
          <a:p>
            <a:pPr lvl="1"/>
            <a:r>
              <a:rPr lang="zh-CN" altLang="en-US" sz="2800" dirty="0" smtClean="0"/>
              <a:t>为社区发展提建议或支持</a:t>
            </a: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373269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964" y="548680"/>
            <a:ext cx="9144001" cy="720080"/>
          </a:xfrm>
        </p:spPr>
        <p:txBody>
          <a:bodyPr>
            <a:normAutofit/>
          </a:bodyPr>
          <a:lstStyle/>
          <a:p>
            <a:r>
              <a:rPr lang="en-US" altLang="zh-CN" sz="4000" b="1" dirty="0"/>
              <a:t>《</a:t>
            </a:r>
            <a:r>
              <a:rPr lang="zh-CN" altLang="en-US" sz="4000" b="1" dirty="0" smtClean="0"/>
              <a:t>社区心理学</a:t>
            </a:r>
            <a:r>
              <a:rPr lang="en-US" altLang="zh-CN" sz="4000" b="1" dirty="0" smtClean="0"/>
              <a:t>》</a:t>
            </a:r>
            <a:r>
              <a:rPr lang="zh-CN" altLang="en-US" sz="4000" b="1" dirty="0" smtClean="0"/>
              <a:t>的教学评估方式</a:t>
            </a:r>
            <a:endParaRPr lang="zh-CN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2" y="1700808"/>
            <a:ext cx="9144001" cy="4547592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1.</a:t>
            </a:r>
            <a:r>
              <a:rPr lang="zh-CN" altLang="en-US" sz="2800" dirty="0"/>
              <a:t>课堂演</a:t>
            </a:r>
            <a:r>
              <a:rPr lang="zh-CN" altLang="en-US" sz="2800" dirty="0" smtClean="0"/>
              <a:t>讲：汇报小组进度 </a:t>
            </a:r>
            <a:endParaRPr lang="en-US" altLang="zh-CN" sz="2800" dirty="0" smtClean="0"/>
          </a:p>
          <a:p>
            <a:r>
              <a:rPr lang="en-US" altLang="zh-CN" sz="2800" dirty="0" smtClean="0"/>
              <a:t>2</a:t>
            </a:r>
            <a:r>
              <a:rPr lang="en-US" altLang="zh-CN" sz="2800" dirty="0"/>
              <a:t>. </a:t>
            </a:r>
            <a:r>
              <a:rPr lang="zh-CN" altLang="en-US" sz="2800" dirty="0" smtClean="0"/>
              <a:t>作文：将某理论应用于某个社区现象</a:t>
            </a:r>
            <a:endParaRPr lang="en-US" altLang="zh-CN" sz="2800" dirty="0" smtClean="0"/>
          </a:p>
          <a:p>
            <a:r>
              <a:rPr lang="en-US" altLang="zh-CN" sz="2800" dirty="0" smtClean="0"/>
              <a:t>3. </a:t>
            </a:r>
            <a:r>
              <a:rPr lang="zh-CN" altLang="en-US" sz="2800" dirty="0"/>
              <a:t>期</a:t>
            </a:r>
            <a:r>
              <a:rPr lang="zh-CN" altLang="en-US" sz="2800" dirty="0" smtClean="0"/>
              <a:t>中闭卷考试</a:t>
            </a:r>
            <a:endParaRPr lang="en-US" altLang="zh-CN" sz="2800" dirty="0" smtClean="0"/>
          </a:p>
          <a:p>
            <a:r>
              <a:rPr lang="en-US" altLang="zh-CN" sz="2800" dirty="0" smtClean="0"/>
              <a:t>3</a:t>
            </a:r>
            <a:r>
              <a:rPr lang="en-US" altLang="zh-CN" sz="2800" dirty="0"/>
              <a:t>. </a:t>
            </a:r>
            <a:r>
              <a:rPr lang="zh-CN" altLang="en-US" sz="2800" dirty="0" smtClean="0"/>
              <a:t>期末报告</a:t>
            </a:r>
            <a:r>
              <a:rPr lang="en-US" altLang="zh-CN" sz="2800" dirty="0" smtClean="0"/>
              <a:t>: </a:t>
            </a:r>
            <a:r>
              <a:rPr lang="zh-CN" altLang="en-US" sz="2800" dirty="0" smtClean="0"/>
              <a:t>将理论与社区实践做联结，并且展开讨论</a:t>
            </a:r>
            <a:endParaRPr lang="en-US" altLang="zh-CN" sz="2800" dirty="0" smtClean="0"/>
          </a:p>
          <a:p>
            <a:r>
              <a:rPr lang="en-US" altLang="zh-CN" sz="2800" dirty="0" smtClean="0"/>
              <a:t>4</a:t>
            </a:r>
            <a:r>
              <a:rPr lang="en-US" altLang="zh-CN" sz="2800" dirty="0"/>
              <a:t>. </a:t>
            </a:r>
            <a:r>
              <a:rPr lang="zh-CN" altLang="en-US" sz="2800" dirty="0"/>
              <a:t>期</a:t>
            </a:r>
            <a:r>
              <a:rPr lang="zh-CN" altLang="en-US" sz="2800" dirty="0" smtClean="0"/>
              <a:t>末：小组成员合作评议</a:t>
            </a:r>
            <a:endParaRPr lang="en-US" altLang="zh-CN" sz="2800" dirty="0" smtClean="0"/>
          </a:p>
          <a:p>
            <a:r>
              <a:rPr lang="en-US" altLang="zh-CN" sz="2800" dirty="0" smtClean="0"/>
              <a:t>5. </a:t>
            </a:r>
            <a:r>
              <a:rPr lang="zh-CN" altLang="en-US" sz="2800" dirty="0" smtClean="0"/>
              <a:t>期末：个人的反思报告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7769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5980" y="381000"/>
            <a:ext cx="8917633" cy="671736"/>
          </a:xfrm>
        </p:spPr>
        <p:txBody>
          <a:bodyPr>
            <a:normAutofit/>
          </a:bodyPr>
          <a:lstStyle/>
          <a:p>
            <a:r>
              <a:rPr lang="zh-CN" altLang="en-US" sz="3200" b="1" dirty="0" smtClean="0"/>
              <a:t>同伴评议表  </a:t>
            </a:r>
            <a:endParaRPr lang="en-US" sz="3200" b="1" dirty="0"/>
          </a:p>
        </p:txBody>
      </p:sp>
      <p:pic>
        <p:nvPicPr>
          <p:cNvPr id="3" name="Picture 5" descr="C:\Users\sdadsd\Desktop\DSCF12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90056" y="1412776"/>
            <a:ext cx="6084676" cy="429666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710036" y="5949280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Century Gothic" panose="020B0502020202020204" pitchFamily="34" charset="0"/>
                <a:ea typeface="宋体" panose="02010600030101010101" pitchFamily="2" charset="-122"/>
              </a:rPr>
              <a:t>From Center of Service and Learning, IUPUI </a:t>
            </a:r>
            <a:endParaRPr lang="zh-CN" altLang="zh-CN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09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4" descr="IMG_59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9645" y="81368"/>
            <a:ext cx="3057525" cy="4076700"/>
          </a:xfrm>
          <a:prstGeom prst="rect">
            <a:avLst/>
          </a:prstGeom>
          <a:noFill/>
          <a:ln/>
        </p:spPr>
      </p:pic>
      <p:pic>
        <p:nvPicPr>
          <p:cNvPr id="4" name="Picture 4" descr="IMG_20150416_112419_HDR_副本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000" y="188640"/>
            <a:ext cx="3868761" cy="298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1"/>
          <p:cNvGrpSpPr/>
          <p:nvPr/>
        </p:nvGrpSpPr>
        <p:grpSpPr>
          <a:xfrm>
            <a:off x="8110635" y="381000"/>
            <a:ext cx="3888433" cy="3408040"/>
            <a:chOff x="0" y="0"/>
            <a:chExt cx="9144000" cy="6858000"/>
          </a:xfrm>
        </p:grpSpPr>
        <p:pic>
          <p:nvPicPr>
            <p:cNvPr id="6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7" name="图片 3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1484784"/>
              <a:ext cx="1440160" cy="1440160"/>
            </a:xfrm>
            <a:prstGeom prst="rect">
              <a:avLst/>
            </a:prstGeom>
            <a:noFill/>
          </p:spPr>
        </p:pic>
      </p:grpSp>
      <p:pic>
        <p:nvPicPr>
          <p:cNvPr id="8" name="内容占位符 5" descr="img-107eb3dfda70746c7a882d51bc55e7f7.jpg"/>
          <p:cNvPicPr>
            <a:picLocks noGrp="1"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980" y="3527607"/>
            <a:ext cx="3633401" cy="330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3" descr="IMG_20150425_10140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524" y="3238014"/>
            <a:ext cx="4113456" cy="308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mmexport14344645086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94" y="4158068"/>
            <a:ext cx="3601551" cy="267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12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来自学生的评价 </a:t>
            </a:r>
            <a:r>
              <a:rPr lang="zh-CN" altLang="en-US" dirty="0" smtClean="0"/>
              <a:t>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“我</a:t>
            </a:r>
            <a:r>
              <a:rPr lang="zh-CN" altLang="en-US" dirty="0"/>
              <a:t>印象最深的是社区心理</a:t>
            </a:r>
            <a:r>
              <a:rPr lang="zh-CN" altLang="en-US" dirty="0" smtClean="0"/>
              <a:t>学的研究可以把</a:t>
            </a:r>
            <a:r>
              <a:rPr lang="zh-CN" altLang="en-US" dirty="0"/>
              <a:t>人与环境联系在一起，个体不再是单独的个体，而是在一个大环境下，与其他个体相互联结起来的存在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</a:t>
            </a:r>
            <a:r>
              <a:rPr lang="zh-CN" altLang="en-US" dirty="0" smtClean="0"/>
              <a:t>在</a:t>
            </a:r>
            <a:r>
              <a:rPr lang="zh-CN" altLang="en-US" dirty="0"/>
              <a:t>与其</a:t>
            </a:r>
            <a:r>
              <a:rPr lang="zh-CN" altLang="en-US" dirty="0" smtClean="0"/>
              <a:t>他课程的</a:t>
            </a:r>
            <a:r>
              <a:rPr lang="zh-CN" altLang="en-US" dirty="0"/>
              <a:t>同学一起讨论问题时，我发现</a:t>
            </a:r>
            <a:r>
              <a:rPr lang="zh-CN" altLang="en-US" dirty="0" smtClean="0"/>
              <a:t>我</a:t>
            </a:r>
            <a:r>
              <a:rPr lang="zh-CN" altLang="en-US" dirty="0"/>
              <a:t>开始</a:t>
            </a:r>
            <a:r>
              <a:rPr lang="zh-CN" altLang="en-US" dirty="0" smtClean="0"/>
              <a:t>能</a:t>
            </a:r>
            <a:r>
              <a:rPr lang="zh-CN" altLang="en-US" dirty="0"/>
              <a:t>够站在整体或者大环境的角度下来分析个</a:t>
            </a:r>
            <a:r>
              <a:rPr lang="zh-CN" altLang="en-US" dirty="0" smtClean="0"/>
              <a:t>体行</a:t>
            </a:r>
            <a:r>
              <a:rPr lang="zh-CN" altLang="en-US" dirty="0"/>
              <a:t>为，我觉得这种思维方式是我在这学期的学习中收获最大的地方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另</a:t>
            </a:r>
            <a:r>
              <a:rPr lang="zh-CN" altLang="en-US" dirty="0"/>
              <a:t>外，这门课锻炼了我的胆量和采访能力。刚开始，我觉得去采访社区成员和发现社区的问题是一件非常困难的任务，但是没想到，最后我们组居</a:t>
            </a:r>
            <a:r>
              <a:rPr lang="zh-CN" altLang="en-US" dirty="0" smtClean="0"/>
              <a:t>然做</a:t>
            </a:r>
            <a:r>
              <a:rPr lang="zh-CN" altLang="en-US" dirty="0"/>
              <a:t>到了。现在回想起来，觉得自己通过这次作业成长了不少”。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58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来自学生的评价 </a:t>
            </a:r>
            <a:r>
              <a:rPr lang="zh-CN" altLang="en-US" dirty="0" smtClean="0"/>
              <a:t>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“</a:t>
            </a:r>
            <a:r>
              <a:rPr lang="zh-CN" altLang="en-US" dirty="0" smtClean="0"/>
              <a:t>老</a:t>
            </a:r>
            <a:r>
              <a:rPr lang="zh-CN" altLang="en-US" dirty="0"/>
              <a:t>师把我们分成不同小组，让每个小</a:t>
            </a:r>
            <a:r>
              <a:rPr lang="zh-CN" altLang="en-US" dirty="0" smtClean="0"/>
              <a:t>组探究某一</a:t>
            </a:r>
            <a:r>
              <a:rPr lang="zh-CN" altLang="en-US" dirty="0"/>
              <a:t>个社区的问</a:t>
            </a:r>
            <a:r>
              <a:rPr lang="zh-CN" altLang="en-US" dirty="0" smtClean="0"/>
              <a:t>题，</a:t>
            </a:r>
            <a:r>
              <a:rPr lang="zh-CN" altLang="en-US" dirty="0"/>
              <a:t>根据自己的思</a:t>
            </a:r>
            <a:r>
              <a:rPr lang="zh-CN" altLang="en-US" dirty="0" smtClean="0"/>
              <a:t>考完</a:t>
            </a:r>
            <a:r>
              <a:rPr lang="zh-CN" altLang="en-US" dirty="0"/>
              <a:t>成期末报告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一</a:t>
            </a:r>
            <a:r>
              <a:rPr lang="zh-CN" altLang="en-US" dirty="0"/>
              <a:t>开始，我觉得完成这个报告非常困难</a:t>
            </a:r>
            <a:r>
              <a:rPr lang="zh-CN" altLang="en-US" dirty="0" smtClean="0"/>
              <a:t>，不</a:t>
            </a:r>
            <a:r>
              <a:rPr lang="zh-CN" altLang="en-US" dirty="0"/>
              <a:t>知</a:t>
            </a:r>
            <a:r>
              <a:rPr lang="zh-CN" altLang="en-US" dirty="0" smtClean="0"/>
              <a:t>道该怎</a:t>
            </a:r>
            <a:r>
              <a:rPr lang="zh-CN" altLang="en-US" dirty="0"/>
              <a:t>样</a:t>
            </a:r>
            <a:r>
              <a:rPr lang="zh-CN" altLang="en-US" dirty="0" smtClean="0"/>
              <a:t>做。</a:t>
            </a:r>
            <a:r>
              <a:rPr lang="zh-CN" altLang="en-US" dirty="0"/>
              <a:t>不过</a:t>
            </a:r>
            <a:r>
              <a:rPr lang="zh-CN" altLang="en-US" dirty="0" smtClean="0"/>
              <a:t>，</a:t>
            </a:r>
            <a:r>
              <a:rPr lang="zh-CN" altLang="en-US" dirty="0"/>
              <a:t>经过老师的指导，</a:t>
            </a:r>
            <a:r>
              <a:rPr lang="zh-CN" altLang="en-US" dirty="0" smtClean="0"/>
              <a:t>经</a:t>
            </a:r>
            <a:r>
              <a:rPr lang="zh-CN" altLang="en-US" dirty="0"/>
              <a:t>过一次</a:t>
            </a:r>
            <a:r>
              <a:rPr lang="zh-CN" altLang="en-US" dirty="0" smtClean="0"/>
              <a:t>次小组讨论，每个成员都发</a:t>
            </a:r>
            <a:r>
              <a:rPr lang="zh-CN" altLang="en-US" dirty="0"/>
              <a:t>表了自己的看法。逐渐地，我们的目标清晰了</a:t>
            </a:r>
            <a:r>
              <a:rPr lang="zh-CN" altLang="en-US" dirty="0" smtClean="0"/>
              <a:t>，摸索出了方向。</a:t>
            </a:r>
            <a:r>
              <a:rPr lang="zh-CN" altLang="en-US" dirty="0"/>
              <a:t>随后我</a:t>
            </a:r>
            <a:r>
              <a:rPr lang="zh-CN" altLang="en-US" dirty="0" smtClean="0"/>
              <a:t>们分工，开始研究的准备工作。</a:t>
            </a:r>
            <a:r>
              <a:rPr lang="zh-CN" altLang="en-US" dirty="0"/>
              <a:t>每</a:t>
            </a:r>
            <a:r>
              <a:rPr lang="zh-CN" altLang="en-US" dirty="0" smtClean="0"/>
              <a:t>次小组讨论，</a:t>
            </a:r>
            <a:r>
              <a:rPr lang="zh-CN" altLang="en-US" dirty="0"/>
              <a:t>我们</a:t>
            </a:r>
            <a:r>
              <a:rPr lang="zh-CN" altLang="en-US" dirty="0" smtClean="0"/>
              <a:t>都谈到自</a:t>
            </a:r>
            <a:r>
              <a:rPr lang="zh-CN" altLang="en-US" dirty="0"/>
              <a:t>己负</a:t>
            </a:r>
            <a:r>
              <a:rPr lang="zh-CN" altLang="en-US" dirty="0" smtClean="0"/>
              <a:t>责那部分任</a:t>
            </a:r>
            <a:r>
              <a:rPr lang="zh-CN" altLang="en-US" dirty="0"/>
              <a:t>务</a:t>
            </a:r>
            <a:r>
              <a:rPr lang="zh-CN" altLang="en-US" dirty="0" smtClean="0"/>
              <a:t>的进展，在</a:t>
            </a:r>
            <a:r>
              <a:rPr lang="zh-CN" altLang="en-US" dirty="0"/>
              <a:t>聆</a:t>
            </a:r>
            <a:r>
              <a:rPr lang="zh-CN" altLang="en-US" dirty="0" smtClean="0"/>
              <a:t>听</a:t>
            </a:r>
            <a:r>
              <a:rPr lang="zh-CN" altLang="en-US" dirty="0"/>
              <a:t>他</a:t>
            </a:r>
            <a:r>
              <a:rPr lang="zh-CN" altLang="en-US" dirty="0" smtClean="0"/>
              <a:t>人的过</a:t>
            </a:r>
            <a:r>
              <a:rPr lang="zh-CN" altLang="en-US" dirty="0"/>
              <a:t>程中</a:t>
            </a:r>
            <a:r>
              <a:rPr lang="zh-CN" altLang="en-US" dirty="0" smtClean="0"/>
              <a:t>也积</a:t>
            </a:r>
            <a:r>
              <a:rPr lang="zh-CN" altLang="en-US" dirty="0"/>
              <a:t>极思考，</a:t>
            </a:r>
            <a:r>
              <a:rPr lang="zh-CN" altLang="en-US" dirty="0" smtClean="0"/>
              <a:t>并发</a:t>
            </a:r>
            <a:r>
              <a:rPr lang="zh-CN" altLang="en-US" dirty="0"/>
              <a:t>表自己的看法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我</a:t>
            </a:r>
            <a:r>
              <a:rPr lang="zh-CN" altLang="en-US" dirty="0"/>
              <a:t>很喜欢这种合作学习的方</a:t>
            </a:r>
            <a:r>
              <a:rPr lang="zh-CN" altLang="en-US" dirty="0" smtClean="0"/>
              <a:t>法。它不</a:t>
            </a:r>
            <a:r>
              <a:rPr lang="zh-CN" altLang="en-US" dirty="0"/>
              <a:t>仅增进了同</a:t>
            </a:r>
            <a:r>
              <a:rPr lang="zh-CN" altLang="en-US" dirty="0" smtClean="0"/>
              <a:t>学友</a:t>
            </a:r>
            <a:r>
              <a:rPr lang="zh-CN" altLang="en-US" dirty="0"/>
              <a:t>谊，也促进了我们积</a:t>
            </a:r>
            <a:r>
              <a:rPr lang="zh-CN" altLang="en-US" dirty="0" smtClean="0"/>
              <a:t>极去发</a:t>
            </a:r>
            <a:r>
              <a:rPr lang="zh-CN" altLang="en-US" dirty="0"/>
              <a:t>现问题、研究问题、思考问</a:t>
            </a:r>
            <a:r>
              <a:rPr lang="zh-CN" altLang="en-US" dirty="0" smtClean="0"/>
              <a:t>题和解</a:t>
            </a:r>
            <a:r>
              <a:rPr lang="zh-CN" altLang="en-US" dirty="0"/>
              <a:t>决问题</a:t>
            </a:r>
            <a:r>
              <a:rPr lang="zh-CN" altLang="en-US" dirty="0" smtClean="0"/>
              <a:t>。讨论还</a:t>
            </a:r>
            <a:r>
              <a:rPr lang="zh-CN" altLang="en-US" dirty="0"/>
              <a:t>可以激发出每个人的潜能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 smtClean="0"/>
              <a:t>《</a:t>
            </a:r>
            <a:r>
              <a:rPr lang="zh-CN" altLang="en-US" dirty="0"/>
              <a:t>社区心理学</a:t>
            </a:r>
            <a:r>
              <a:rPr lang="en-US" altLang="zh-CN" dirty="0" smtClean="0"/>
              <a:t>》</a:t>
            </a:r>
            <a:r>
              <a:rPr lang="zh-CN" altLang="en-US" dirty="0" smtClean="0"/>
              <a:t>开</a:t>
            </a:r>
            <a:r>
              <a:rPr lang="zh-CN" altLang="en-US" dirty="0"/>
              <a:t>阔了我的视野，丰富了我的知识，还激发了我积极主动思考的能力。希望以</a:t>
            </a:r>
            <a:r>
              <a:rPr lang="zh-CN" altLang="en-US" dirty="0" smtClean="0"/>
              <a:t>后我</a:t>
            </a:r>
            <a:r>
              <a:rPr lang="zh-CN" altLang="en-US" dirty="0"/>
              <a:t>可以将所</a:t>
            </a:r>
            <a:r>
              <a:rPr lang="zh-CN" altLang="en-US" dirty="0" smtClean="0"/>
              <a:t>学</a:t>
            </a:r>
            <a:r>
              <a:rPr lang="zh-CN" altLang="en-US" dirty="0"/>
              <a:t>知识</a:t>
            </a:r>
            <a:r>
              <a:rPr lang="zh-CN" altLang="en-US" dirty="0" smtClean="0"/>
              <a:t>运</a:t>
            </a:r>
            <a:r>
              <a:rPr lang="zh-CN" altLang="en-US" dirty="0"/>
              <a:t>用到实际中去。</a:t>
            </a:r>
            <a:r>
              <a:rPr lang="en-US" dirty="0"/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60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>
          <a:xfrm>
            <a:off x="1773932" y="548680"/>
            <a:ext cx="9216331" cy="648072"/>
          </a:xfrm>
        </p:spPr>
        <p:txBody>
          <a:bodyPr>
            <a:normAutofit fontScale="90000"/>
          </a:bodyPr>
          <a:lstStyle/>
          <a:p>
            <a:r>
              <a:rPr lang="en-US" altLang="zh-CN" sz="4000" dirty="0">
                <a:ea typeface="宋体" charset="-122"/>
              </a:rPr>
              <a:t/>
            </a:r>
            <a:br>
              <a:rPr lang="en-US" altLang="zh-CN" sz="4000" dirty="0">
                <a:ea typeface="宋体" charset="-122"/>
              </a:rPr>
            </a:br>
            <a:endParaRPr lang="zh-CN" altLang="en-US" sz="4000" dirty="0">
              <a:ea typeface="宋体" charset="-122"/>
            </a:endParaRPr>
          </a:p>
        </p:txBody>
      </p:sp>
      <p:sp>
        <p:nvSpPr>
          <p:cNvPr id="17411" name="内容占位符 2"/>
          <p:cNvSpPr>
            <a:spLocks noGrp="1"/>
          </p:cNvSpPr>
          <p:nvPr>
            <p:ph idx="1"/>
          </p:nvPr>
        </p:nvSpPr>
        <p:spPr>
          <a:xfrm>
            <a:off x="1773932" y="548680"/>
            <a:ext cx="10153128" cy="5832647"/>
          </a:xfrm>
        </p:spPr>
        <p:txBody>
          <a:bodyPr/>
          <a:lstStyle/>
          <a:p>
            <a:pPr>
              <a:buFontTx/>
              <a:buNone/>
            </a:pPr>
            <a:endParaRPr lang="en-US" altLang="zh-CN" dirty="0" smtClean="0">
              <a:ea typeface="宋体" charset="-122"/>
            </a:endParaRPr>
          </a:p>
          <a:p>
            <a:pPr>
              <a:buFontTx/>
              <a:buNone/>
            </a:pPr>
            <a:r>
              <a:rPr lang="zh-CN" altLang="en-US" sz="3600" dirty="0" smtClean="0">
                <a:ea typeface="宋体" charset="-122"/>
              </a:rPr>
              <a:t>  </a:t>
            </a:r>
            <a:r>
              <a:rPr lang="zh-CN" altLang="en-US" sz="4000" b="1" u="sng" dirty="0" smtClean="0">
                <a:ea typeface="宋体" charset="-122"/>
              </a:rPr>
              <a:t>来自社区伙伴的反馈</a:t>
            </a:r>
            <a:endParaRPr lang="en-US" altLang="zh-CN" sz="4000" b="1" u="sng" dirty="0">
              <a:ea typeface="宋体" charset="-122"/>
            </a:endParaRPr>
          </a:p>
          <a:p>
            <a:pPr>
              <a:buFontTx/>
              <a:buNone/>
            </a:pPr>
            <a:r>
              <a:rPr lang="zh-CN" altLang="en-US" dirty="0" smtClean="0">
                <a:ea typeface="宋体" charset="-122"/>
              </a:rPr>
              <a:t> </a:t>
            </a:r>
            <a:r>
              <a:rPr lang="zh-CN" altLang="en-US" sz="2800" dirty="0">
                <a:ea typeface="宋体" charset="-122"/>
              </a:rPr>
              <a:t>“吴老师：我仔细阅读了学生们</a:t>
            </a:r>
            <a:r>
              <a:rPr lang="zh-CN" altLang="en-US" sz="2800" dirty="0" smtClean="0">
                <a:ea typeface="宋体" charset="-122"/>
              </a:rPr>
              <a:t>的</a:t>
            </a:r>
            <a:r>
              <a:rPr lang="zh-CN" altLang="en-US" sz="2800" dirty="0">
                <a:ea typeface="宋体" charset="-122"/>
              </a:rPr>
              <a:t>文</a:t>
            </a:r>
            <a:r>
              <a:rPr lang="zh-CN" altLang="en-US" sz="2800" dirty="0" smtClean="0">
                <a:ea typeface="宋体" charset="-122"/>
              </a:rPr>
              <a:t>章， 我</a:t>
            </a:r>
            <a:r>
              <a:rPr lang="zh-CN" altLang="en-US" sz="2800" dirty="0">
                <a:ea typeface="宋体" charset="-122"/>
              </a:rPr>
              <a:t>看到同学们对社区养老、居家养老有了全新的理解</a:t>
            </a:r>
            <a:r>
              <a:rPr lang="en-US" altLang="zh-CN" sz="2800" dirty="0">
                <a:ea typeface="宋体" charset="-122"/>
              </a:rPr>
              <a:t>. </a:t>
            </a:r>
            <a:r>
              <a:rPr lang="zh-CN" altLang="en-US" sz="2800" dirty="0">
                <a:ea typeface="宋体" charset="-122"/>
              </a:rPr>
              <a:t>有同学还对家人和自己所住社区的养老前景有了憧憬。最令我欣赏的是大家从不同角</a:t>
            </a:r>
            <a:r>
              <a:rPr lang="zh-CN" altLang="en-US" sz="2800" dirty="0" smtClean="0">
                <a:ea typeface="宋体" charset="-122"/>
              </a:rPr>
              <a:t>度进行了分</a:t>
            </a:r>
            <a:r>
              <a:rPr lang="zh-CN" altLang="en-US" sz="2800" dirty="0">
                <a:ea typeface="宋体" charset="-122"/>
              </a:rPr>
              <a:t>析，如</a:t>
            </a:r>
            <a:r>
              <a:rPr lang="zh-CN" altLang="en-US" sz="2800" dirty="0" smtClean="0">
                <a:ea typeface="宋体" charset="-122"/>
              </a:rPr>
              <a:t>对本市非</a:t>
            </a:r>
            <a:r>
              <a:rPr lang="zh-CN" altLang="en-US" sz="2800" dirty="0">
                <a:ea typeface="宋体" charset="-122"/>
              </a:rPr>
              <a:t>户籍老人的养老需求、非盈利机构对政府资金的依赖等。最惊喜莫过于有的同</a:t>
            </a:r>
            <a:r>
              <a:rPr lang="zh-CN" altLang="en-US" sz="2800" dirty="0" smtClean="0">
                <a:ea typeface="宋体" charset="-122"/>
              </a:rPr>
              <a:t>学坚</a:t>
            </a:r>
            <a:r>
              <a:rPr lang="zh-CN" altLang="en-US" sz="2800" dirty="0">
                <a:ea typeface="宋体" charset="-122"/>
              </a:rPr>
              <a:t>定了服务社区的信</a:t>
            </a:r>
            <a:r>
              <a:rPr lang="zh-CN" altLang="en-US" sz="2800" dirty="0" smtClean="0">
                <a:ea typeface="宋体" charset="-122"/>
              </a:rPr>
              <a:t>念，这对</a:t>
            </a:r>
            <a:r>
              <a:rPr lang="zh-CN" altLang="en-US" sz="2800" dirty="0">
                <a:ea typeface="宋体" charset="-122"/>
              </a:rPr>
              <a:t>我们而</a:t>
            </a:r>
            <a:r>
              <a:rPr lang="zh-CN" altLang="en-US" sz="2800" dirty="0" smtClean="0">
                <a:ea typeface="宋体" charset="-122"/>
              </a:rPr>
              <a:t>言弥</a:t>
            </a:r>
            <a:r>
              <a:rPr lang="zh-CN" altLang="en-US" sz="2800" dirty="0">
                <a:ea typeface="宋体" charset="-122"/>
              </a:rPr>
              <a:t>足珍贵</a:t>
            </a:r>
            <a:r>
              <a:rPr lang="zh-CN" altLang="en-US" sz="2800" dirty="0" smtClean="0">
                <a:ea typeface="宋体" charset="-122"/>
              </a:rPr>
              <a:t>。”</a:t>
            </a:r>
            <a:r>
              <a:rPr lang="en-US" altLang="zh-CN" sz="2800" dirty="0" smtClean="0">
                <a:ea typeface="宋体" charset="-122"/>
              </a:rPr>
              <a:t> </a:t>
            </a:r>
          </a:p>
          <a:p>
            <a:pPr>
              <a:buFontTx/>
              <a:buNone/>
            </a:pPr>
            <a:r>
              <a:rPr lang="zh-CN" altLang="en-US" sz="2800" dirty="0" smtClean="0">
                <a:ea typeface="宋体" charset="-122"/>
              </a:rPr>
              <a:t>   某居</a:t>
            </a:r>
            <a:r>
              <a:rPr lang="zh-CN" altLang="en-US" sz="2800" dirty="0">
                <a:ea typeface="宋体" charset="-122"/>
              </a:rPr>
              <a:t>家养老中</a:t>
            </a:r>
            <a:r>
              <a:rPr lang="zh-CN" altLang="en-US" sz="2800" dirty="0" smtClean="0">
                <a:ea typeface="宋体" charset="-122"/>
              </a:rPr>
              <a:t>心 社工督导  </a:t>
            </a:r>
            <a:r>
              <a:rPr lang="zh-CN" altLang="en-US" sz="2800" dirty="0">
                <a:ea typeface="宋体" charset="-122"/>
              </a:rPr>
              <a:t>  </a:t>
            </a:r>
            <a:r>
              <a:rPr lang="zh-CN" altLang="en-US" sz="2000" dirty="0">
                <a:ea typeface="宋体" charset="-122"/>
              </a:rPr>
              <a:t>                                                                         </a:t>
            </a:r>
            <a:endParaRPr lang="zh-CN" altLang="en-US" sz="2800" dirty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16940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743744"/>
          </a:xfrm>
        </p:spPr>
        <p:txBody>
          <a:bodyPr>
            <a:normAutofit/>
          </a:bodyPr>
          <a:lstStyle/>
          <a:p>
            <a:r>
              <a:rPr lang="zh-CN" altLang="en-US" sz="4000" b="1" dirty="0" smtClean="0"/>
              <a:t>总结</a:t>
            </a:r>
            <a:endParaRPr lang="zh-CN" alt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2" y="1268760"/>
            <a:ext cx="9144001" cy="4979640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1. </a:t>
            </a:r>
            <a:r>
              <a:rPr lang="zh-CN" altLang="en-US" sz="2800" dirty="0" smtClean="0"/>
              <a:t>作为一种教学法，服务学习的理论模型与实际操作，依然在学术界和教育实践者中，持续展开着讨论。</a:t>
            </a:r>
            <a:endParaRPr lang="en-US" altLang="zh-CN" sz="2800" dirty="0"/>
          </a:p>
          <a:p>
            <a:r>
              <a:rPr lang="en-US" altLang="zh-CN" sz="2800" dirty="0"/>
              <a:t>2. </a:t>
            </a:r>
            <a:r>
              <a:rPr lang="zh-CN" altLang="en-US" sz="2800" dirty="0"/>
              <a:t>服</a:t>
            </a:r>
            <a:r>
              <a:rPr lang="zh-CN" altLang="en-US" sz="2800" dirty="0" smtClean="0"/>
              <a:t>务学习可以通过社区参与的过程，在情感与认知两个方面得到成长。</a:t>
            </a:r>
            <a:endParaRPr lang="en-US" altLang="zh-CN" sz="2800" dirty="0"/>
          </a:p>
          <a:p>
            <a:r>
              <a:rPr lang="en-US" altLang="zh-CN" sz="2800" dirty="0"/>
              <a:t>3</a:t>
            </a:r>
            <a:r>
              <a:rPr lang="en-US" altLang="zh-CN" sz="2800" dirty="0" smtClean="0"/>
              <a:t>. </a:t>
            </a:r>
            <a:r>
              <a:rPr lang="zh-CN" altLang="en-US" sz="2800" dirty="0" smtClean="0"/>
              <a:t>服务学习要求有学校管理层面的支持，才能鼓励更多老师采用服务学习教学法，包括职称评定、技术支持、和学生的理解等。</a:t>
            </a:r>
            <a:r>
              <a:rPr lang="en-US" altLang="zh-CN" sz="2800" dirty="0" smtClean="0"/>
              <a:t> </a:t>
            </a:r>
          </a:p>
          <a:p>
            <a:r>
              <a:rPr lang="en-US" altLang="zh-CN" sz="2800" dirty="0" smtClean="0"/>
              <a:t>4</a:t>
            </a:r>
            <a:r>
              <a:rPr lang="en-US" altLang="zh-CN" sz="2800" dirty="0"/>
              <a:t>. </a:t>
            </a:r>
            <a:r>
              <a:rPr lang="zh-CN" altLang="en-US" sz="2800" dirty="0" smtClean="0"/>
              <a:t>是否采纳服务学习作为一种教学法，有赖于该大学的教育愿景和系的教育目标。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1466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701924" y="620688"/>
            <a:ext cx="9421689" cy="864096"/>
          </a:xfrm>
        </p:spPr>
        <p:txBody>
          <a:bodyPr/>
          <a:lstStyle/>
          <a:p>
            <a:r>
              <a:rPr lang="en-US" altLang="zh-CN" dirty="0">
                <a:ea typeface="ＭＳ Ｐゴシック" panose="020B0600070205080204" pitchFamily="34" charset="-128"/>
              </a:rPr>
              <a:t>Service </a:t>
            </a:r>
            <a:r>
              <a:rPr lang="en-US" altLang="zh-CN" dirty="0" smtClean="0">
                <a:ea typeface="ＭＳ Ｐゴシック" panose="020B0600070205080204" pitchFamily="34" charset="-128"/>
              </a:rPr>
              <a:t>Learning</a:t>
            </a:r>
            <a:r>
              <a:rPr lang="zh-CN" altLang="en-US" dirty="0" smtClean="0">
                <a:ea typeface="ＭＳ Ｐゴシック" panose="020B0600070205080204" pitchFamily="34" charset="-128"/>
              </a:rPr>
              <a:t>服务学习</a:t>
            </a:r>
            <a:endParaRPr lang="en-US" altLang="zh-CN" dirty="0">
              <a:ea typeface="ＭＳ Ｐゴシック" panose="020B0600070205080204" pitchFamily="34" charset="-128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845940" y="1700808"/>
            <a:ext cx="9505056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sz="3200" dirty="0" smtClean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zh-CN" altLang="en-US" sz="3600" dirty="0" smtClean="0">
                <a:ea typeface="ＭＳ Ｐゴシック" panose="020B0600070205080204" pitchFamily="34" charset="-128"/>
              </a:rPr>
              <a:t>服务学习是含学分的、令学生通过满足社区需求的、有组织的服务活动以及对服务的反思，来获得对课程内容、对所学领域的理解以及提高的社区责任感的一种教育经历。</a:t>
            </a:r>
            <a:endParaRPr lang="en-US" altLang="zh-CN" sz="3600" dirty="0" smtClean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zh-CN" sz="3200" dirty="0">
              <a:ea typeface="ＭＳ Ｐゴシック" panose="020B0600070205080204" pitchFamily="34" charset="-128"/>
            </a:endParaRPr>
          </a:p>
          <a:p>
            <a:pPr marL="0" indent="0" algn="ctr">
              <a:buNone/>
            </a:pPr>
            <a:r>
              <a:rPr lang="en-US" altLang="zh-CN" sz="4000" dirty="0">
                <a:ea typeface="ＭＳ Ｐゴシック" panose="020B0600070205080204" pitchFamily="34" charset="-128"/>
              </a:rPr>
              <a:t> </a:t>
            </a:r>
            <a:r>
              <a:rPr lang="zh-CN" altLang="en-US" sz="4000" dirty="0" smtClean="0">
                <a:ea typeface="ＭＳ Ｐゴシック" panose="020B0600070205080204" pitchFamily="34" charset="-128"/>
              </a:rPr>
              <a:t>（</a:t>
            </a:r>
            <a:r>
              <a:rPr lang="en-US" altLang="zh-CN" sz="4000" dirty="0" err="1" smtClean="0">
                <a:ea typeface="ＭＳ Ｐゴシック" panose="020B0600070205080204" pitchFamily="34" charset="-128"/>
              </a:rPr>
              <a:t>Bringle</a:t>
            </a:r>
            <a:r>
              <a:rPr lang="en-US" altLang="zh-CN" sz="4000" dirty="0" smtClean="0">
                <a:ea typeface="ＭＳ Ｐゴシック" panose="020B0600070205080204" pitchFamily="34" charset="-128"/>
              </a:rPr>
              <a:t> </a:t>
            </a:r>
            <a:r>
              <a:rPr lang="en-US" altLang="zh-CN" sz="4000" dirty="0">
                <a:ea typeface="ＭＳ Ｐゴシック" panose="020B0600070205080204" pitchFamily="34" charset="-128"/>
              </a:rPr>
              <a:t>&amp; Hatcher, 1996, p. </a:t>
            </a:r>
            <a:r>
              <a:rPr lang="en-US" altLang="zh-CN" sz="4000" dirty="0" smtClean="0">
                <a:ea typeface="ＭＳ Ｐゴシック" panose="020B0600070205080204" pitchFamily="34" charset="-128"/>
              </a:rPr>
              <a:t>222</a:t>
            </a:r>
            <a:r>
              <a:rPr lang="zh-CN" altLang="en-US" sz="4000" dirty="0" smtClean="0">
                <a:ea typeface="ＭＳ Ｐゴシック" panose="020B0600070205080204" pitchFamily="34" charset="-128"/>
              </a:rPr>
              <a:t>）</a:t>
            </a:r>
            <a:endParaRPr lang="en-US" altLang="zh-CN" sz="4000" dirty="0">
              <a:ea typeface="ＭＳ Ｐゴシック" panose="020B0600070205080204" pitchFamily="34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A05BA5D-C7B8-4014-8294-6DCC27EE1FCF}" type="slidenum">
              <a:rPr lang="en-US" altLang="zh-CN"/>
              <a:pPr eaLnBrk="1" hangingPunct="1"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0457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服务学习的三元素</a:t>
            </a:r>
            <a:endParaRPr lang="zh-CN" altLang="en-US" dirty="0"/>
          </a:p>
        </p:txBody>
      </p:sp>
      <p:graphicFrame>
        <p:nvGraphicFramePr>
          <p:cNvPr id="4" name="Content Placeholder 7" descr="Circle Relationship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522437"/>
              </p:ext>
            </p:extLst>
          </p:nvPr>
        </p:nvGraphicFramePr>
        <p:xfrm>
          <a:off x="1979613" y="1828800"/>
          <a:ext cx="9144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9612" y="1603919"/>
            <a:ext cx="9144793" cy="4419983"/>
          </a:xfrm>
          <a:prstGeom prst="rect">
            <a:avLst/>
          </a:prstGeom>
        </p:spPr>
      </p:pic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4870277" y="2276872"/>
            <a:ext cx="3528392" cy="18533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课堂学习材料</a:t>
            </a: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3531673" y="3355993"/>
            <a:ext cx="3314938" cy="190765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engXian" panose="020F0502020204030204" charset="-122"/>
                <a:ea typeface="DengXian" panose="020F0502020204030204" charset="-122"/>
              </a:rPr>
              <a:t>Relevant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DengXian" panose="020F0502020204030204" charset="-12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社区服务</a:t>
            </a: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6498433" y="3410308"/>
            <a:ext cx="3238841" cy="185800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engXian" panose="020F0502020204030204" charset="-122"/>
                <a:ea typeface="DengXian" panose="020F0502020204030204" charset="-122"/>
              </a:rPr>
              <a:t>Relevant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DengXian" panose="020F0502020204030204" charset="-12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批判性反思</a:t>
            </a: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49996" y="5916294"/>
            <a:ext cx="2400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white"/>
                </a:solidFill>
                <a:latin typeface="Century Gothic" panose="020B0502020202020204" pitchFamily="34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dirty="0" err="1">
                <a:solidFill>
                  <a:prstClr val="white"/>
                </a:solidFill>
                <a:latin typeface="Century Gothic" panose="020B0502020202020204" pitchFamily="34" charset="0"/>
                <a:ea typeface="宋体" panose="02010600030101010101" pitchFamily="2" charset="-122"/>
                <a:cs typeface="Courier New" panose="02070309020205020404" pitchFamily="49" charset="0"/>
              </a:rPr>
              <a:t>Eyler</a:t>
            </a:r>
            <a:r>
              <a:rPr lang="en-US" altLang="zh-CN" dirty="0">
                <a:solidFill>
                  <a:prstClr val="white"/>
                </a:solidFill>
                <a:latin typeface="Century Gothic" panose="020B0502020202020204" pitchFamily="34" charset="0"/>
                <a:ea typeface="宋体" panose="02010600030101010101" pitchFamily="2" charset="-122"/>
                <a:cs typeface="Courier New" panose="02070309020205020404" pitchFamily="49" charset="0"/>
              </a:rPr>
              <a:t> &amp; Giles, 1999)</a:t>
            </a:r>
            <a:endParaRPr lang="zh-CN" altLang="en-US" dirty="0">
              <a:solidFill>
                <a:prstClr val="white"/>
              </a:solidFill>
              <a:latin typeface="Century Gothic" panose="020B050202020202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22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815752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5940" y="1268760"/>
            <a:ext cx="9649071" cy="4979640"/>
          </a:xfrm>
        </p:spPr>
        <p:txBody>
          <a:bodyPr>
            <a:normAutofit/>
          </a:bodyPr>
          <a:lstStyle/>
          <a:p>
            <a:r>
              <a:rPr lang="zh-CN" altLang="en-US" sz="3200" dirty="0" smtClean="0"/>
              <a:t>服务学习是一种体验式学习，它允许学生做中学 </a:t>
            </a:r>
            <a:r>
              <a:rPr lang="en-US" altLang="zh-CN" sz="3200" dirty="0" smtClean="0"/>
              <a:t>learning through doing;</a:t>
            </a:r>
          </a:p>
          <a:p>
            <a:r>
              <a:rPr lang="zh-CN" altLang="en-US" sz="3200" dirty="0" smtClean="0"/>
              <a:t>学生参与社区活动，成为学生作业的一部分</a:t>
            </a:r>
            <a:r>
              <a:rPr lang="en-US" altLang="zh-CN" sz="3200" dirty="0" smtClean="0"/>
              <a:t>; </a:t>
            </a:r>
          </a:p>
          <a:p>
            <a:r>
              <a:rPr lang="zh-CN" altLang="en-US" sz="3200" dirty="0" smtClean="0"/>
              <a:t>社区作为活生生的教科书，为学生提供了足够的信息，以便学生完成阅读、老师讲课，以及课堂讨论。</a:t>
            </a:r>
            <a:r>
              <a:rPr lang="en-US" altLang="zh-CN" sz="3200" dirty="0"/>
              <a:t> </a:t>
            </a:r>
          </a:p>
          <a:p>
            <a:r>
              <a:rPr lang="zh-CN" altLang="en-US" sz="3200" dirty="0" smtClean="0"/>
              <a:t>服务学习包含学生反思，它有助学生澄清自己在社区中学到什么，并且和课程学习联系起来。</a:t>
            </a:r>
            <a:endParaRPr lang="en-US" altLang="zh-CN" sz="3200" dirty="0" smtClean="0"/>
          </a:p>
          <a:p>
            <a:r>
              <a:rPr lang="en-US" altLang="zh-CN" dirty="0" smtClean="0">
                <a:hlinkClick r:id="rId2"/>
              </a:rPr>
              <a:t>http</a:t>
            </a:r>
            <a:r>
              <a:rPr lang="en-US" altLang="zh-CN" dirty="0">
                <a:hlinkClick r:id="rId2"/>
              </a:rPr>
              <a:t>://www.servicelearning.umn.edu/info/whatis.html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411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2" y="260648"/>
            <a:ext cx="9144001" cy="1440160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学生可能的收获</a:t>
            </a:r>
            <a:r>
              <a:rPr lang="en-US" altLang="zh-CN" dirty="0" smtClean="0"/>
              <a:t> 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916" y="1412776"/>
            <a:ext cx="10441160" cy="5328592"/>
          </a:xfrm>
        </p:spPr>
        <p:txBody>
          <a:bodyPr>
            <a:normAutofit lnSpcReduction="10000"/>
          </a:bodyPr>
          <a:lstStyle/>
          <a:p>
            <a:r>
              <a:rPr lang="zh-CN" altLang="en-US" dirty="0" smtClean="0"/>
              <a:t>一手的参与经验 （获得实习或工作机会）</a:t>
            </a:r>
            <a:endParaRPr lang="en-US" altLang="zh-CN" dirty="0"/>
          </a:p>
          <a:p>
            <a:r>
              <a:rPr lang="zh-CN" altLang="en-US" dirty="0" smtClean="0"/>
              <a:t>认识自己的价值观</a:t>
            </a:r>
            <a:endParaRPr lang="en-US" altLang="zh-CN" dirty="0"/>
          </a:p>
          <a:p>
            <a:r>
              <a:rPr lang="zh-CN" altLang="en-US" dirty="0" smtClean="0"/>
              <a:t>发展出批判性思维和解决问题的能力</a:t>
            </a:r>
            <a:endParaRPr lang="en-US" altLang="zh-CN" dirty="0"/>
          </a:p>
          <a:p>
            <a:r>
              <a:rPr lang="zh-CN" altLang="en-US" dirty="0" smtClean="0"/>
              <a:t>对不同文化</a:t>
            </a:r>
            <a:r>
              <a:rPr lang="en-US" altLang="zh-CN" dirty="0" smtClean="0"/>
              <a:t>/</a:t>
            </a:r>
            <a:r>
              <a:rPr lang="zh-CN" altLang="en-US" dirty="0" smtClean="0"/>
              <a:t>社区的理解</a:t>
            </a:r>
            <a:endParaRPr lang="en-US" altLang="zh-CN" dirty="0"/>
          </a:p>
          <a:p>
            <a:r>
              <a:rPr lang="zh-CN" altLang="en-US" dirty="0"/>
              <a:t>理</a:t>
            </a:r>
            <a:r>
              <a:rPr lang="zh-CN" altLang="en-US" dirty="0" smtClean="0"/>
              <a:t>解社会议题及其根源</a:t>
            </a:r>
            <a:endParaRPr lang="en-US" altLang="zh-CN" dirty="0" smtClean="0"/>
          </a:p>
          <a:p>
            <a:r>
              <a:rPr lang="zh-CN" altLang="en-US" dirty="0"/>
              <a:t>改</a:t>
            </a:r>
            <a:r>
              <a:rPr lang="zh-CN" altLang="en-US" dirty="0" smtClean="0"/>
              <a:t>善处理问题的</a:t>
            </a:r>
            <a:r>
              <a:rPr lang="zh-CN" altLang="en-US" dirty="0"/>
              <a:t>能</a:t>
            </a:r>
            <a:r>
              <a:rPr lang="zh-CN" altLang="en-US" dirty="0" smtClean="0"/>
              <a:t>力并保持开放的态度</a:t>
            </a:r>
            <a:endParaRPr lang="en-US" altLang="zh-CN" dirty="0" smtClean="0"/>
          </a:p>
          <a:p>
            <a:r>
              <a:rPr lang="zh-CN" altLang="en-US" dirty="0"/>
              <a:t>提</a:t>
            </a:r>
            <a:r>
              <a:rPr lang="zh-CN" altLang="en-US" dirty="0" smtClean="0"/>
              <a:t>高技能，特别是交流、合作、领导力</a:t>
            </a:r>
            <a:endParaRPr lang="en-US" altLang="zh-CN" dirty="0"/>
          </a:p>
          <a:p>
            <a:r>
              <a:rPr lang="zh-CN" altLang="en-US" dirty="0" smtClean="0"/>
              <a:t>理解某些职业所需的能力 </a:t>
            </a:r>
            <a:endParaRPr lang="en-US" altLang="zh-CN" dirty="0" smtClean="0"/>
          </a:p>
          <a:p>
            <a:r>
              <a:rPr lang="zh-CN" altLang="en-US" dirty="0" smtClean="0"/>
              <a:t>与专业人士或社区伙伴建立联结</a:t>
            </a:r>
            <a:endParaRPr lang="en-US" altLang="zh-CN" dirty="0"/>
          </a:p>
          <a:p>
            <a:r>
              <a:rPr lang="zh-CN" altLang="en-US" dirty="0" smtClean="0"/>
              <a:t>对公共服务产生兴趣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186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916" y="381000"/>
            <a:ext cx="10558909" cy="671736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教师可能的收获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3932" y="1196752"/>
            <a:ext cx="10081120" cy="5328592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互动式教学、教学相长</a:t>
            </a:r>
            <a:endParaRPr lang="en-US" altLang="zh-CN" dirty="0" smtClean="0"/>
          </a:p>
          <a:p>
            <a:r>
              <a:rPr lang="zh-CN" altLang="en-US" dirty="0" smtClean="0"/>
              <a:t>促进学生的自主学习</a:t>
            </a:r>
            <a:endParaRPr lang="en-US" altLang="zh-CN" dirty="0" smtClean="0"/>
          </a:p>
          <a:p>
            <a:r>
              <a:rPr lang="zh-CN" altLang="en-US" dirty="0" smtClean="0"/>
              <a:t>为课堂讨论提供素材</a:t>
            </a:r>
            <a:endParaRPr lang="en-US" altLang="zh-CN" dirty="0" smtClean="0"/>
          </a:p>
          <a:p>
            <a:r>
              <a:rPr lang="zh-CN" altLang="en-US" dirty="0" smtClean="0"/>
              <a:t>提供新的科研课题</a:t>
            </a:r>
            <a:endParaRPr lang="en-US" altLang="zh-CN" dirty="0" smtClean="0"/>
          </a:p>
          <a:p>
            <a:r>
              <a:rPr lang="zh-CN" altLang="en-US" dirty="0" smtClean="0"/>
              <a:t>帮助学生获得学业提升与个人成长 </a:t>
            </a:r>
            <a:endParaRPr lang="en-US" altLang="zh-CN" dirty="0" smtClean="0"/>
          </a:p>
          <a:p>
            <a:r>
              <a:rPr lang="zh-CN" altLang="en-US" dirty="0" smtClean="0"/>
              <a:t>发展学生的社会责任感和领导力所需的技能</a:t>
            </a:r>
            <a:endParaRPr lang="en-US" altLang="zh-CN" dirty="0" smtClean="0"/>
          </a:p>
          <a:p>
            <a:r>
              <a:rPr lang="zh-CN" altLang="en-US" dirty="0" smtClean="0"/>
              <a:t>促进产学研合作</a:t>
            </a:r>
            <a:endParaRPr lang="en-US" altLang="zh-CN" dirty="0" smtClean="0"/>
          </a:p>
          <a:p>
            <a:r>
              <a:rPr lang="zh-CN" altLang="en-US" dirty="0" smtClean="0"/>
              <a:t>为社区议题提供一手知识</a:t>
            </a:r>
            <a:endParaRPr lang="en-US" altLang="zh-CN" dirty="0" smtClean="0"/>
          </a:p>
          <a:p>
            <a:r>
              <a:rPr lang="zh-CN" altLang="en-US" dirty="0" smtClean="0"/>
              <a:t>吸引对社区感兴趣的学生修课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242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1031776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社区伙伴可能的收获：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3932" y="1556792"/>
            <a:ext cx="9937104" cy="4464496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获得额外的资源实现机构目标</a:t>
            </a:r>
            <a:endParaRPr lang="en-US" altLang="zh-CN" dirty="0" smtClean="0"/>
          </a:p>
          <a:p>
            <a:r>
              <a:rPr lang="zh-CN" altLang="en-US" dirty="0" smtClean="0"/>
              <a:t>为机构工作注入新的活力、热情和见解</a:t>
            </a:r>
            <a:endParaRPr lang="en-US" altLang="zh-CN" dirty="0" smtClean="0"/>
          </a:p>
          <a:p>
            <a:r>
              <a:rPr lang="zh-CN" altLang="en-US" dirty="0"/>
              <a:t>增</a:t>
            </a:r>
            <a:r>
              <a:rPr lang="zh-CN" altLang="en-US" dirty="0" smtClean="0"/>
              <a:t>加问题的社会关注度</a:t>
            </a:r>
            <a:endParaRPr lang="en-US" altLang="zh-CN" dirty="0" smtClean="0"/>
          </a:p>
          <a:p>
            <a:r>
              <a:rPr lang="zh-CN" altLang="en-US" dirty="0" smtClean="0"/>
              <a:t>教育学生了解社区；减少误解</a:t>
            </a:r>
            <a:endParaRPr lang="en-US" altLang="zh-CN" dirty="0" smtClean="0"/>
          </a:p>
          <a:p>
            <a:r>
              <a:rPr lang="zh-CN" altLang="en-US" dirty="0"/>
              <a:t>与其</a:t>
            </a:r>
            <a:r>
              <a:rPr lang="zh-CN" altLang="en-US" dirty="0" smtClean="0"/>
              <a:t>他机构联结</a:t>
            </a:r>
            <a:endParaRPr lang="en-US" altLang="zh-CN" dirty="0" smtClean="0"/>
          </a:p>
          <a:p>
            <a:r>
              <a:rPr lang="zh-CN" altLang="en-US" dirty="0"/>
              <a:t>了</a:t>
            </a:r>
            <a:r>
              <a:rPr lang="zh-CN" altLang="en-US" dirty="0" smtClean="0"/>
              <a:t>解和获得大学的资源（包括老师）</a:t>
            </a:r>
            <a:endParaRPr lang="en-US" altLang="zh-CN" dirty="0" smtClean="0"/>
          </a:p>
          <a:p>
            <a:r>
              <a:rPr lang="zh-CN" altLang="en-US" dirty="0" smtClean="0"/>
              <a:t>同大学老师、大学生建立联结</a:t>
            </a:r>
            <a:endParaRPr lang="en-US" altLang="zh-CN" dirty="0" smtClean="0"/>
          </a:p>
          <a:p>
            <a:r>
              <a:rPr lang="zh-CN" altLang="en-US" dirty="0" smtClean="0"/>
              <a:t>帮助学生了解社会，培养未来的社区领袖</a:t>
            </a:r>
            <a:endParaRPr lang="en-US" altLang="zh-CN" dirty="0" smtClean="0"/>
          </a:p>
          <a:p>
            <a:r>
              <a:rPr lang="zh-CN" altLang="en-US" dirty="0" smtClean="0"/>
              <a:t>吸引大学生志愿者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311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2" y="381000"/>
            <a:ext cx="9144001" cy="890587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The Experiential Learning </a:t>
            </a:r>
            <a:r>
              <a:rPr lang="en-US" altLang="zh-CN" b="1" dirty="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Continuum</a:t>
            </a:r>
            <a:br>
              <a:rPr lang="en-US" altLang="zh-CN" b="1" dirty="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</a:br>
            <a:r>
              <a:rPr lang="en-US" altLang="zh-CN" b="1" dirty="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                  </a:t>
            </a:r>
            <a:r>
              <a:rPr lang="zh-CN" altLang="en-US" b="1" dirty="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体</a:t>
            </a:r>
            <a:r>
              <a:rPr lang="zh-CN" altLang="en-US" b="1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验</a:t>
            </a:r>
            <a:r>
              <a:rPr lang="zh-CN" altLang="en-US" b="1" dirty="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式学习的谱系</a:t>
            </a:r>
            <a:endParaRPr lang="en-US" altLang="zh-CN" b="1" dirty="0">
              <a:solidFill>
                <a:schemeClr val="accent1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6147" name="Content Placeholder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412776"/>
            <a:ext cx="9263291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cess 5"/>
          <p:cNvSpPr>
            <a:spLocks noChangeArrowheads="1"/>
          </p:cNvSpPr>
          <p:nvPr/>
        </p:nvSpPr>
        <p:spPr bwMode="auto">
          <a:xfrm>
            <a:off x="4662488" y="3124201"/>
            <a:ext cx="2638425" cy="720725"/>
          </a:xfrm>
          <a:prstGeom prst="round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r>
              <a:rPr lang="en-US" sz="2400" dirty="0">
                <a:solidFill>
                  <a:srgbClr val="FFFFFF"/>
                </a:solidFill>
                <a:latin typeface="Arial" charset="0"/>
                <a:ea typeface="ＭＳ Ｐゴシック" pitchFamily="68" charset="-128"/>
              </a:rPr>
              <a:t>Service Learning</a:t>
            </a:r>
          </a:p>
        </p:txBody>
      </p:sp>
      <p:sp>
        <p:nvSpPr>
          <p:cNvPr id="7" name="Process 6"/>
          <p:cNvSpPr>
            <a:spLocks noChangeArrowheads="1"/>
          </p:cNvSpPr>
          <p:nvPr/>
        </p:nvSpPr>
        <p:spPr bwMode="auto">
          <a:xfrm>
            <a:off x="2605088" y="3886201"/>
            <a:ext cx="2638425" cy="720725"/>
          </a:xfrm>
          <a:prstGeom prst="round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r>
              <a:rPr lang="en-US" sz="2400" dirty="0">
                <a:solidFill>
                  <a:srgbClr val="FFFFFF"/>
                </a:solidFill>
                <a:latin typeface="Arial" charset="0"/>
                <a:ea typeface="ＭＳ Ｐゴシック" pitchFamily="68" charset="-128"/>
              </a:rPr>
              <a:t>Community Service</a:t>
            </a:r>
          </a:p>
        </p:txBody>
      </p:sp>
      <p:sp>
        <p:nvSpPr>
          <p:cNvPr id="8" name="Process 7"/>
          <p:cNvSpPr>
            <a:spLocks noChangeArrowheads="1"/>
          </p:cNvSpPr>
          <p:nvPr/>
        </p:nvSpPr>
        <p:spPr bwMode="auto">
          <a:xfrm>
            <a:off x="6796088" y="3886201"/>
            <a:ext cx="2638425" cy="720725"/>
          </a:xfrm>
          <a:prstGeom prst="round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r>
              <a:rPr lang="en-US" sz="2400" dirty="0">
                <a:solidFill>
                  <a:srgbClr val="FFFFFF"/>
                </a:solidFill>
                <a:latin typeface="Arial" charset="0"/>
                <a:ea typeface="ＭＳ Ｐゴシック" pitchFamily="68" charset="-128"/>
              </a:rPr>
              <a:t>Field Education</a:t>
            </a:r>
          </a:p>
        </p:txBody>
      </p:sp>
      <p:sp>
        <p:nvSpPr>
          <p:cNvPr id="9" name="Process 8"/>
          <p:cNvSpPr>
            <a:spLocks noChangeArrowheads="1"/>
          </p:cNvSpPr>
          <p:nvPr/>
        </p:nvSpPr>
        <p:spPr bwMode="auto">
          <a:xfrm>
            <a:off x="7862888" y="4624388"/>
            <a:ext cx="2638425" cy="709612"/>
          </a:xfrm>
          <a:prstGeom prst="round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r>
              <a:rPr lang="en-US" sz="2400" dirty="0">
                <a:solidFill>
                  <a:srgbClr val="FFFFFF"/>
                </a:solidFill>
                <a:latin typeface="Arial" charset="0"/>
                <a:ea typeface="ＭＳ Ｐゴシック" pitchFamily="68" charset="-128"/>
              </a:rPr>
              <a:t>Internship/       Co-op/Practicum</a:t>
            </a:r>
          </a:p>
        </p:txBody>
      </p:sp>
      <p:sp>
        <p:nvSpPr>
          <p:cNvPr id="10" name="Process 9"/>
          <p:cNvSpPr>
            <a:spLocks noChangeArrowheads="1"/>
          </p:cNvSpPr>
          <p:nvPr/>
        </p:nvSpPr>
        <p:spPr bwMode="auto">
          <a:xfrm>
            <a:off x="1690688" y="4624388"/>
            <a:ext cx="2638425" cy="709612"/>
          </a:xfrm>
          <a:prstGeom prst="round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r>
              <a:rPr lang="en-US" sz="2400" dirty="0">
                <a:solidFill>
                  <a:srgbClr val="FFFFFF"/>
                </a:solidFill>
                <a:latin typeface="Arial" charset="0"/>
                <a:ea typeface="ＭＳ Ｐゴシック" pitchFamily="68" charset="-128"/>
              </a:rPr>
              <a:t>Volunteerism</a:t>
            </a:r>
          </a:p>
        </p:txBody>
      </p:sp>
      <p:sp>
        <p:nvSpPr>
          <p:cNvPr id="6153" name="Rectangle 10"/>
          <p:cNvSpPr>
            <a:spLocks noChangeArrowheads="1"/>
          </p:cNvSpPr>
          <p:nvPr/>
        </p:nvSpPr>
        <p:spPr bwMode="auto">
          <a:xfrm>
            <a:off x="1485900" y="5733256"/>
            <a:ext cx="100091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zh-CN" sz="1200" dirty="0" err="1">
                <a:latin typeface="Calibri" panose="020F0502020204030204" pitchFamily="34" charset="0"/>
              </a:rPr>
              <a:t>Furco</a:t>
            </a:r>
            <a:r>
              <a:rPr lang="en-US" altLang="zh-CN" sz="1200" dirty="0">
                <a:latin typeface="Calibri" panose="020F0502020204030204" pitchFamily="34" charset="0"/>
              </a:rPr>
              <a:t>, A. (1996). Service-learning: A balanced approach to experiential education. In Corporation for National Service (Ed.), </a:t>
            </a:r>
            <a:r>
              <a:rPr lang="en-US" altLang="zh-CN" sz="1200" i="1" dirty="0">
                <a:latin typeface="Calibri" panose="020F0502020204030204" pitchFamily="34" charset="0"/>
              </a:rPr>
              <a:t>Expanding Boundaries: Serving and Learning (pp. 2-6). Columbia, MD:  Cooperative Education Association. </a:t>
            </a:r>
          </a:p>
          <a:p>
            <a:pPr eaLnBrk="1" hangingPunct="1"/>
            <a:r>
              <a:rPr lang="en-US" altLang="zh-CN" sz="1200" i="1" dirty="0">
                <a:latin typeface="Calibri" panose="020F0502020204030204" pitchFamily="34" charset="0"/>
              </a:rPr>
              <a:t>Retrieved from: </a:t>
            </a:r>
            <a:r>
              <a:rPr lang="en-US" altLang="zh-CN" sz="1200" i="1" dirty="0">
                <a:latin typeface="Calibri" panose="020F0502020204030204" pitchFamily="34" charset="0"/>
                <a:hlinkClick r:id="rId3"/>
              </a:rPr>
              <a:t>http://www.apa.org/ed/slce/definitions.html</a:t>
            </a:r>
            <a:endParaRPr lang="en-US" altLang="zh-CN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81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964" y="260648"/>
            <a:ext cx="10441160" cy="936104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        大卫库柏的体验式学习圈理论</a:t>
            </a:r>
            <a:endParaRPr lang="zh-CN" altLang="en-US" dirty="0"/>
          </a:p>
        </p:txBody>
      </p:sp>
      <p:pic>
        <p:nvPicPr>
          <p:cNvPr id="1026" name="Picture 2" descr="http://www.class.umn.edu/crimson/dependancies/multimedia/learningcycleWeb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773" y="1340768"/>
            <a:ext cx="4599903" cy="497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10036" y="6309320"/>
            <a:ext cx="73246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http://www.servicelearning.umn.edu/info/reflection.html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271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ean Waves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664D9D-6EFF-43CB-87EB-95CB91A04A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waves nature presentation (widescreen)</Template>
  <TotalTime>0</TotalTime>
  <Words>2038</Words>
  <Application>Microsoft Office PowerPoint</Application>
  <PresentationFormat>Custom</PresentationFormat>
  <Paragraphs>115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DengXian</vt:lpstr>
      <vt:lpstr>ＭＳ Ｐゴシック</vt:lpstr>
      <vt:lpstr>宋体</vt:lpstr>
      <vt:lpstr>幼圆</vt:lpstr>
      <vt:lpstr>Arial</vt:lpstr>
      <vt:lpstr>Calibri</vt:lpstr>
      <vt:lpstr>Century Gothic</vt:lpstr>
      <vt:lpstr>Courier New</vt:lpstr>
      <vt:lpstr>Times New Roman</vt:lpstr>
      <vt:lpstr>Ocean Waves 16x9</vt:lpstr>
      <vt:lpstr>     在中国的大学 实践服务学习教学法</vt:lpstr>
      <vt:lpstr>Service Learning服务学习</vt:lpstr>
      <vt:lpstr>服务学习的三元素</vt:lpstr>
      <vt:lpstr>PowerPoint Presentation</vt:lpstr>
      <vt:lpstr>学生可能的收获  </vt:lpstr>
      <vt:lpstr>教师可能的收获</vt:lpstr>
      <vt:lpstr>社区伙伴可能的收获：</vt:lpstr>
      <vt:lpstr>The Experiential Learning Continuum                   体验式学习的谱系</vt:lpstr>
      <vt:lpstr>        大卫库柏的体验式学习圈理论</vt:lpstr>
      <vt:lpstr>服务学习的教学目标：</vt:lpstr>
      <vt:lpstr>我的教学</vt:lpstr>
      <vt:lpstr>《社区心理学》的教学目标</vt:lpstr>
      <vt:lpstr>《社区心理学》的教学评估方式</vt:lpstr>
      <vt:lpstr>同伴评议表  </vt:lpstr>
      <vt:lpstr>PowerPoint Presentation</vt:lpstr>
      <vt:lpstr>来自学生的评价 一</vt:lpstr>
      <vt:lpstr>来自学生的评价 二</vt:lpstr>
      <vt:lpstr> </vt:lpstr>
      <vt:lpstr>总结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2016-03-29T09:12:36Z</dcterms:created>
  <dcterms:modified xsi:type="dcterms:W3CDTF">2017-11-21T09:48:29Z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TC029010259991</vt:lpwstr>
  </property>
</Properties>
</file>