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3" r:id="rId2"/>
    <p:sldId id="287" r:id="rId3"/>
    <p:sldId id="284" r:id="rId4"/>
    <p:sldId id="285" r:id="rId5"/>
    <p:sldId id="288" r:id="rId6"/>
    <p:sldId id="286" r:id="rId7"/>
    <p:sldId id="312" r:id="rId8"/>
    <p:sldId id="291" r:id="rId9"/>
    <p:sldId id="310" r:id="rId10"/>
    <p:sldId id="308" r:id="rId11"/>
    <p:sldId id="309" r:id="rId12"/>
    <p:sldId id="306" r:id="rId13"/>
    <p:sldId id="293" r:id="rId14"/>
    <p:sldId id="313" r:id="rId15"/>
    <p:sldId id="289" r:id="rId16"/>
    <p:sldId id="314" r:id="rId17"/>
    <p:sldId id="311" r:id="rId18"/>
    <p:sldId id="297" r:id="rId19"/>
    <p:sldId id="295" r:id="rId20"/>
    <p:sldId id="29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D8A1"/>
    <a:srgbClr val="404040"/>
    <a:srgbClr val="BFBFBF"/>
    <a:srgbClr val="50FACD"/>
    <a:srgbClr val="95FA5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0" autoAdjust="0"/>
    <p:restoredTop sz="92889" autoAdjust="0"/>
  </p:normalViewPr>
  <p:slideViewPr>
    <p:cSldViewPr snapToGrid="0">
      <p:cViewPr>
        <p:scale>
          <a:sx n="71" d="100"/>
          <a:sy n="71" d="100"/>
        </p:scale>
        <p:origin x="744" y="97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1A2E1-2896-457B-A507-39020BBC28D7}" type="datetimeFigureOut">
              <a:rPr lang="zh-CN" altLang="en-US" smtClean="0"/>
              <a:pPr/>
              <a:t>2017/9/15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68D95-4E9A-4E78-9C0D-BDA88A4F0C25}" type="slidenum">
              <a:rPr lang="zh-CN" altLang="en-US" smtClean="0"/>
              <a:pPr/>
              <a:t>‹#›</a:t>
            </a:fld>
            <a:endParaRPr lang="zh-CN" altLang="en-US"/>
          </a:p>
        </p:txBody>
      </p:sp>
    </p:spTree>
    <p:extLst>
      <p:ext uri="{BB962C8B-B14F-4D97-AF65-F5344CB8AC3E}">
        <p14:creationId xmlns:p14="http://schemas.microsoft.com/office/powerpoint/2010/main" val="87084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2968D95-4E9A-4E78-9C0D-BDA88A4F0C25}" type="slidenum">
              <a:rPr lang="zh-CN" altLang="en-US" smtClean="0"/>
              <a:pPr/>
              <a:t>1</a:t>
            </a:fld>
            <a:endParaRPr lang="zh-CN" altLang="en-US"/>
          </a:p>
        </p:txBody>
      </p:sp>
    </p:spTree>
    <p:extLst>
      <p:ext uri="{BB962C8B-B14F-4D97-AF65-F5344CB8AC3E}">
        <p14:creationId xmlns:p14="http://schemas.microsoft.com/office/powerpoint/2010/main" val="155335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3884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00" y="-28224"/>
            <a:ext cx="12268200" cy="6886224"/>
          </a:xfrm>
          <a:prstGeom prst="rect">
            <a:avLst/>
          </a:prstGeom>
        </p:spPr>
      </p:pic>
    </p:spTree>
    <p:extLst>
      <p:ext uri="{BB962C8B-B14F-4D97-AF65-F5344CB8AC3E}">
        <p14:creationId xmlns:p14="http://schemas.microsoft.com/office/powerpoint/2010/main" val="773058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19" name="直接连接符 18"/>
          <p:cNvCxnSpPr/>
          <p:nvPr userDrawn="1"/>
        </p:nvCxnSpPr>
        <p:spPr>
          <a:xfrm>
            <a:off x="1053184" y="1387596"/>
            <a:ext cx="3029866" cy="0"/>
          </a:xfrm>
          <a:prstGeom prst="line">
            <a:avLst/>
          </a:prstGeom>
          <a:ln w="12700">
            <a:gradFill flip="none" rotWithShape="1">
              <a:gsLst>
                <a:gs pos="0">
                  <a:schemeClr val="accent1">
                    <a:alpha val="0"/>
                  </a:schemeClr>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0" name="文本占位符 5"/>
          <p:cNvSpPr>
            <a:spLocks noGrp="1"/>
          </p:cNvSpPr>
          <p:nvPr>
            <p:ph type="body" sz="quarter" idx="10" hasCustomPrompt="1"/>
          </p:nvPr>
        </p:nvSpPr>
        <p:spPr>
          <a:xfrm>
            <a:off x="1027784" y="517371"/>
            <a:ext cx="3975100" cy="346728"/>
          </a:xfrm>
          <a:prstGeom prst="rect">
            <a:avLst/>
          </a:prstGeom>
        </p:spPr>
        <p:txBody>
          <a:bodyPr/>
          <a:lstStyle>
            <a:lvl1pPr marL="0" indent="0">
              <a:buNone/>
              <a:defRPr sz="2000" b="0">
                <a:solidFill>
                  <a:schemeClr val="tx1">
                    <a:lumMod val="75000"/>
                    <a:lumOff val="25000"/>
                  </a:schemeClr>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sp>
        <p:nvSpPr>
          <p:cNvPr id="21" name="文本占位符 5"/>
          <p:cNvSpPr>
            <a:spLocks noGrp="1"/>
          </p:cNvSpPr>
          <p:nvPr>
            <p:ph type="body" sz="quarter" idx="11" hasCustomPrompt="1"/>
          </p:nvPr>
        </p:nvSpPr>
        <p:spPr>
          <a:xfrm>
            <a:off x="1027785" y="864098"/>
            <a:ext cx="3975100" cy="403777"/>
          </a:xfrm>
          <a:prstGeom prst="rect">
            <a:avLst/>
          </a:prstGeom>
        </p:spPr>
        <p:txBody>
          <a:bodyPr/>
          <a:lstStyle>
            <a:lvl1pPr marL="0" indent="0">
              <a:buNone/>
              <a:defRPr sz="2400" b="1">
                <a:solidFill>
                  <a:schemeClr val="tx1">
                    <a:lumMod val="75000"/>
                    <a:lumOff val="25000"/>
                  </a:schemeClr>
                </a:solidFill>
                <a:latin typeface="Microsoft YaHei" charset="0"/>
                <a:ea typeface="Microsoft YaHei" charset="0"/>
                <a:cs typeface="Microsoft YaHei" charset="0"/>
              </a:defRPr>
            </a:lvl1pPr>
          </a:lstStyle>
          <a:p>
            <a:pPr lvl="0"/>
            <a:r>
              <a:rPr kumimoji="1" lang="zh-CN" altLang="en-US" dirty="0" smtClean="0"/>
              <a:t>点击</a:t>
            </a:r>
            <a:r>
              <a:rPr kumimoji="1" lang="zh-CN" altLang="en-US" smtClean="0"/>
              <a:t>此处添加标题</a:t>
            </a:r>
            <a:endParaRPr kumimoji="1" lang="zh-CN" altLang="en-US" dirty="0"/>
          </a:p>
        </p:txBody>
      </p:sp>
    </p:spTree>
    <p:extLst>
      <p:ext uri="{BB962C8B-B14F-4D97-AF65-F5344CB8AC3E}">
        <p14:creationId xmlns:p14="http://schemas.microsoft.com/office/powerpoint/2010/main" val="12696657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7" name="文本占位符 5"/>
          <p:cNvSpPr>
            <a:spLocks noGrp="1"/>
          </p:cNvSpPr>
          <p:nvPr>
            <p:ph type="body" sz="quarter" idx="10" hasCustomPrompt="1"/>
          </p:nvPr>
        </p:nvSpPr>
        <p:spPr>
          <a:xfrm>
            <a:off x="4085437" y="2246093"/>
            <a:ext cx="3975100" cy="624107"/>
          </a:xfrm>
          <a:prstGeom prst="rect">
            <a:avLst/>
          </a:prstGeom>
        </p:spPr>
        <p:txBody>
          <a:bodyPr/>
          <a:lstStyle>
            <a:lvl1pPr marL="0" indent="0">
              <a:buNone/>
              <a:defRPr sz="4000" b="1">
                <a:solidFill>
                  <a:schemeClr val="tx1">
                    <a:lumMod val="75000"/>
                    <a:lumOff val="25000"/>
                  </a:schemeClr>
                </a:solidFill>
              </a:defRPr>
            </a:lvl1pPr>
          </a:lstStyle>
          <a:p>
            <a:pPr lvl="0"/>
            <a:r>
              <a:rPr kumimoji="1" lang="en-US" altLang="zh-CN" smtClean="0"/>
              <a:t>PART</a:t>
            </a:r>
            <a:endParaRPr kumimoji="1" lang="zh-CN" altLang="en-US" dirty="0"/>
          </a:p>
        </p:txBody>
      </p:sp>
      <p:cxnSp>
        <p:nvCxnSpPr>
          <p:cNvPr id="9" name="直接连接符 36"/>
          <p:cNvCxnSpPr/>
          <p:nvPr userDrawn="1"/>
        </p:nvCxnSpPr>
        <p:spPr>
          <a:xfrm>
            <a:off x="4121191" y="3773959"/>
            <a:ext cx="4019550" cy="0"/>
          </a:xfrm>
          <a:prstGeom prst="line">
            <a:avLst/>
          </a:prstGeom>
          <a:ln w="38100">
            <a:gradFill flip="none" rotWithShape="1">
              <a:gsLst>
                <a:gs pos="0">
                  <a:schemeClr val="tx1">
                    <a:alpha val="0"/>
                  </a:schemeClr>
                </a:gs>
                <a:gs pos="100000">
                  <a:schemeClr val="tx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文本占位符 5"/>
          <p:cNvSpPr>
            <a:spLocks noGrp="1"/>
          </p:cNvSpPr>
          <p:nvPr>
            <p:ph type="body" sz="quarter" idx="11" hasCustomPrompt="1"/>
          </p:nvPr>
        </p:nvSpPr>
        <p:spPr>
          <a:xfrm>
            <a:off x="4085436" y="3010026"/>
            <a:ext cx="5630063" cy="624107"/>
          </a:xfrm>
          <a:prstGeom prst="rect">
            <a:avLst/>
          </a:prstGeom>
        </p:spPr>
        <p:txBody>
          <a:bodyPr/>
          <a:lstStyle>
            <a:lvl1pPr marL="0" indent="0">
              <a:buNone/>
              <a:defRPr sz="1200" b="0">
                <a:solidFill>
                  <a:schemeClr val="tx1">
                    <a:lumMod val="75000"/>
                    <a:lumOff val="25000"/>
                  </a:schemeClr>
                </a:solidFill>
                <a:latin typeface="Microsoft YaHei" charset="0"/>
                <a:ea typeface="Microsoft YaHei" charset="0"/>
                <a:cs typeface="Microsoft YaHei" charset="0"/>
              </a:defRPr>
            </a:lvl1pPr>
          </a:lstStyle>
          <a:p>
            <a:pPr lvl="0"/>
            <a:r>
              <a:rPr kumimoji="1" lang="zh-CN" altLang="en-US" dirty="0" smtClean="0"/>
              <a:t>点击此处添加简短介绍。</a:t>
            </a:r>
            <a:endParaRPr kumimoji="1" lang="zh-CN" altLang="en-US" dirty="0"/>
          </a:p>
        </p:txBody>
      </p:sp>
    </p:spTree>
    <p:extLst>
      <p:ext uri="{BB962C8B-B14F-4D97-AF65-F5344CB8AC3E}">
        <p14:creationId xmlns:p14="http://schemas.microsoft.com/office/powerpoint/2010/main" val="12550353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7005598"/>
          </a:xfrm>
          <a:prstGeom prst="rect">
            <a:avLst/>
          </a:prstGeom>
        </p:spPr>
      </p:pic>
    </p:spTree>
    <p:extLst>
      <p:ext uri="{BB962C8B-B14F-4D97-AF65-F5344CB8AC3E}">
        <p14:creationId xmlns:p14="http://schemas.microsoft.com/office/powerpoint/2010/main" val="36377992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7005598"/>
          </a:xfrm>
          <a:prstGeom prst="rect">
            <a:avLst/>
          </a:prstGeom>
        </p:spPr>
      </p:pic>
      <p:cxnSp>
        <p:nvCxnSpPr>
          <p:cNvPr id="3" name="直接连接符 18"/>
          <p:cNvCxnSpPr/>
          <p:nvPr userDrawn="1"/>
        </p:nvCxnSpPr>
        <p:spPr>
          <a:xfrm>
            <a:off x="1053184" y="1387596"/>
            <a:ext cx="3029866" cy="0"/>
          </a:xfrm>
          <a:prstGeom prst="line">
            <a:avLst/>
          </a:prstGeom>
          <a:ln w="12700">
            <a:gradFill flip="none" rotWithShape="1">
              <a:gsLst>
                <a:gs pos="0">
                  <a:schemeClr val="accent1">
                    <a:alpha val="0"/>
                  </a:schemeClr>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 name="文本占位符 5"/>
          <p:cNvSpPr>
            <a:spLocks noGrp="1"/>
          </p:cNvSpPr>
          <p:nvPr>
            <p:ph type="body" sz="quarter" idx="10" hasCustomPrompt="1"/>
          </p:nvPr>
        </p:nvSpPr>
        <p:spPr>
          <a:xfrm>
            <a:off x="1027784" y="517371"/>
            <a:ext cx="3975100" cy="346728"/>
          </a:xfrm>
          <a:prstGeom prst="rect">
            <a:avLst/>
          </a:prstGeom>
        </p:spPr>
        <p:txBody>
          <a:bodyPr/>
          <a:lstStyle>
            <a:lvl1pPr marL="0" indent="0">
              <a:buNone/>
              <a:defRPr sz="2000" b="0">
                <a:solidFill>
                  <a:schemeClr val="tx1">
                    <a:lumMod val="75000"/>
                    <a:lumOff val="25000"/>
                  </a:schemeClr>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sp>
        <p:nvSpPr>
          <p:cNvPr id="5" name="文本占位符 5"/>
          <p:cNvSpPr>
            <a:spLocks noGrp="1"/>
          </p:cNvSpPr>
          <p:nvPr>
            <p:ph type="body" sz="quarter" idx="11" hasCustomPrompt="1"/>
          </p:nvPr>
        </p:nvSpPr>
        <p:spPr>
          <a:xfrm>
            <a:off x="1027785" y="864098"/>
            <a:ext cx="3975100" cy="403777"/>
          </a:xfrm>
          <a:prstGeom prst="rect">
            <a:avLst/>
          </a:prstGeom>
        </p:spPr>
        <p:txBody>
          <a:bodyPr/>
          <a:lstStyle>
            <a:lvl1pPr marL="0" indent="0">
              <a:buNone/>
              <a:defRPr sz="2400" b="1">
                <a:solidFill>
                  <a:schemeClr val="tx1">
                    <a:lumMod val="75000"/>
                    <a:lumOff val="25000"/>
                  </a:schemeClr>
                </a:solidFill>
                <a:latin typeface="Microsoft YaHei" charset="0"/>
                <a:ea typeface="Microsoft YaHei" charset="0"/>
                <a:cs typeface="Microsoft YaHei" charset="0"/>
              </a:defRPr>
            </a:lvl1pPr>
          </a:lstStyle>
          <a:p>
            <a:pPr lvl="0"/>
            <a:r>
              <a:rPr kumimoji="1" lang="zh-CN" altLang="en-US" dirty="0" smtClean="0"/>
              <a:t>点击</a:t>
            </a:r>
            <a:r>
              <a:rPr kumimoji="1" lang="zh-CN" altLang="en-US" smtClean="0"/>
              <a:t>此处添加标题</a:t>
            </a:r>
            <a:endParaRPr kumimoji="1" lang="zh-CN" altLang="en-US" dirty="0"/>
          </a:p>
        </p:txBody>
      </p:sp>
    </p:spTree>
    <p:extLst>
      <p:ext uri="{BB962C8B-B14F-4D97-AF65-F5344CB8AC3E}">
        <p14:creationId xmlns:p14="http://schemas.microsoft.com/office/powerpoint/2010/main" val="14525730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050"/>
            <a:ext cx="12192000" cy="6877050"/>
          </a:xfrm>
          <a:prstGeom prst="rect">
            <a:avLst/>
          </a:prstGeom>
        </p:spPr>
      </p:pic>
    </p:spTree>
    <p:extLst>
      <p:ext uri="{BB962C8B-B14F-4D97-AF65-F5344CB8AC3E}">
        <p14:creationId xmlns:p14="http://schemas.microsoft.com/office/powerpoint/2010/main" val="5307300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050"/>
            <a:ext cx="12192000" cy="6877050"/>
          </a:xfrm>
          <a:prstGeom prst="rect">
            <a:avLst/>
          </a:prstGeom>
        </p:spPr>
      </p:pic>
      <p:sp>
        <p:nvSpPr>
          <p:cNvPr id="3" name="矩形 2"/>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18"/>
          <p:cNvCxnSpPr/>
          <p:nvPr userDrawn="1"/>
        </p:nvCxnSpPr>
        <p:spPr>
          <a:xfrm>
            <a:off x="1053184" y="1387596"/>
            <a:ext cx="3029866" cy="0"/>
          </a:xfrm>
          <a:prstGeom prst="line">
            <a:avLst/>
          </a:prstGeom>
          <a:ln w="12700">
            <a:gradFill flip="none" rotWithShape="1">
              <a:gsLst>
                <a:gs pos="0">
                  <a:schemeClr val="accent1">
                    <a:alpha val="0"/>
                  </a:schemeClr>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 name="文本占位符 5"/>
          <p:cNvSpPr>
            <a:spLocks noGrp="1"/>
          </p:cNvSpPr>
          <p:nvPr>
            <p:ph type="body" sz="quarter" idx="10" hasCustomPrompt="1"/>
          </p:nvPr>
        </p:nvSpPr>
        <p:spPr>
          <a:xfrm>
            <a:off x="1027784" y="517371"/>
            <a:ext cx="3975100" cy="346728"/>
          </a:xfrm>
          <a:prstGeom prst="rect">
            <a:avLst/>
          </a:prstGeom>
        </p:spPr>
        <p:txBody>
          <a:bodyPr/>
          <a:lstStyle>
            <a:lvl1pPr marL="0" indent="0">
              <a:buNone/>
              <a:defRPr sz="2000" b="0">
                <a:solidFill>
                  <a:schemeClr val="bg1"/>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sp>
        <p:nvSpPr>
          <p:cNvPr id="6" name="文本占位符 5"/>
          <p:cNvSpPr>
            <a:spLocks noGrp="1"/>
          </p:cNvSpPr>
          <p:nvPr>
            <p:ph type="body" sz="quarter" idx="11" hasCustomPrompt="1"/>
          </p:nvPr>
        </p:nvSpPr>
        <p:spPr>
          <a:xfrm>
            <a:off x="1027785" y="864098"/>
            <a:ext cx="3975100" cy="403777"/>
          </a:xfrm>
          <a:prstGeom prst="rect">
            <a:avLst/>
          </a:prstGeom>
        </p:spPr>
        <p:txBody>
          <a:bodyPr/>
          <a:lstStyle>
            <a:lvl1pPr marL="0" indent="0">
              <a:buNone/>
              <a:defRPr sz="2400" b="1">
                <a:solidFill>
                  <a:schemeClr val="bg1"/>
                </a:solidFill>
                <a:latin typeface="Microsoft YaHei" charset="0"/>
                <a:ea typeface="Microsoft YaHei" charset="0"/>
                <a:cs typeface="Microsoft YaHei" charset="0"/>
              </a:defRPr>
            </a:lvl1pPr>
          </a:lstStyle>
          <a:p>
            <a:pPr lvl="0"/>
            <a:r>
              <a:rPr kumimoji="1" lang="zh-CN" altLang="en-US" dirty="0" smtClean="0"/>
              <a:t>点击</a:t>
            </a:r>
            <a:r>
              <a:rPr kumimoji="1" lang="zh-CN" altLang="en-US" smtClean="0"/>
              <a:t>此处添加标题</a:t>
            </a:r>
            <a:endParaRPr kumimoji="1" lang="zh-CN" altLang="en-US" dirty="0"/>
          </a:p>
        </p:txBody>
      </p:sp>
    </p:spTree>
    <p:extLst>
      <p:ext uri="{BB962C8B-B14F-4D97-AF65-F5344CB8AC3E}">
        <p14:creationId xmlns:p14="http://schemas.microsoft.com/office/powerpoint/2010/main" val="403175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153383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93644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3" r:id="rId4"/>
    <p:sldLayoutId id="2147483657" r:id="rId5"/>
    <p:sldLayoutId id="2147483664" r:id="rId6"/>
    <p:sldLayoutId id="2147483658" r:id="rId7"/>
    <p:sldLayoutId id="2147483665"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microsoft.com/office/2007/relationships/hdphoto" Target="../media/hdphoto10.wdp"/><Relationship Id="rId1" Type="http://schemas.openxmlformats.org/officeDocument/2006/relationships/slideLayout" Target="../slideLayouts/slideLayout3.xml"/><Relationship Id="rId2"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jpeg"/><Relationship Id="rId7" Type="http://schemas.microsoft.com/office/2007/relationships/hdphoto" Target="../media/hdphoto11.wdp"/><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2.wdp"/><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microsoft.com/office/2007/relationships/hdphoto" Target="../media/hdphoto13.wdp"/><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8.jpeg"/><Relationship Id="rId5" Type="http://schemas.microsoft.com/office/2007/relationships/hdphoto" Target="../media/hdphoto3.wdp"/><Relationship Id="rId6" Type="http://schemas.openxmlformats.org/officeDocument/2006/relationships/image" Target="../media/image9.png"/><Relationship Id="rId7" Type="http://schemas.microsoft.com/office/2007/relationships/hdphoto" Target="../media/hdphoto4.wdp"/><Relationship Id="rId8" Type="http://schemas.openxmlformats.org/officeDocument/2006/relationships/image" Target="../media/image10.jpeg"/><Relationship Id="rId9" Type="http://schemas.microsoft.com/office/2007/relationships/hdphoto" Target="../media/hdphoto5.wdp"/><Relationship Id="rId10" Type="http://schemas.openxmlformats.org/officeDocument/2006/relationships/image" Target="../media/image11.jpeg"/><Relationship Id="rId11" Type="http://schemas.microsoft.com/office/2007/relationships/hdphoto" Target="../media/hdphoto6.wdp"/><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15.jpeg"/><Relationship Id="rId5" Type="http://schemas.microsoft.com/office/2007/relationships/hdphoto" Target="../media/hdphoto9.wdp"/><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3.xml"/><Relationship Id="rId2"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41000"/>
                    </a14:imgEffect>
                    <a14:imgEffect>
                      <a14:colorTemperature colorTemp="7200"/>
                    </a14:imgEffect>
                    <a14:imgEffect>
                      <a14:saturation sat="66000"/>
                    </a14:imgEffect>
                    <a14:imgEffect>
                      <a14:brightnessContrast bright="4000" contrast="-43000"/>
                    </a14:imgEffect>
                  </a14:imgLayer>
                </a14:imgProps>
              </a:ext>
              <a:ext uri="{28A0092B-C50C-407E-A947-70E740481C1C}">
                <a14:useLocalDpi xmlns:a14="http://schemas.microsoft.com/office/drawing/2010/main"/>
              </a:ext>
            </a:extLst>
          </a:blip>
          <a:srcRect l="-415"/>
          <a:stretch/>
        </p:blipFill>
        <p:spPr>
          <a:xfrm>
            <a:off x="-50800" y="-118533"/>
            <a:ext cx="12293600" cy="7044266"/>
          </a:xfrm>
          <a:prstGeom prst="rect">
            <a:avLst/>
          </a:prstGeom>
          <a:noFill/>
          <a:ln>
            <a:noFill/>
          </a:ln>
        </p:spPr>
      </p:pic>
      <p:sp>
        <p:nvSpPr>
          <p:cNvPr id="2" name="矩形 1"/>
          <p:cNvSpPr/>
          <p:nvPr/>
        </p:nvSpPr>
        <p:spPr>
          <a:xfrm>
            <a:off x="821337" y="1607071"/>
            <a:ext cx="5573558" cy="938761"/>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kumimoji="1" lang="zh-CN" altLang="en-US">
              <a:solidFill>
                <a:srgbClr val="E95454"/>
              </a:solidFill>
              <a:latin typeface="Calibri"/>
              <a:ea typeface="宋体"/>
            </a:endParaRPr>
          </a:p>
        </p:txBody>
      </p:sp>
      <p:sp>
        <p:nvSpPr>
          <p:cNvPr id="3" name="矩形 2"/>
          <p:cNvSpPr/>
          <p:nvPr/>
        </p:nvSpPr>
        <p:spPr>
          <a:xfrm>
            <a:off x="821337" y="2545833"/>
            <a:ext cx="4422560" cy="902217"/>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kumimoji="1" lang="zh-CN" altLang="en-US">
              <a:solidFill>
                <a:srgbClr val="E95454"/>
              </a:solidFill>
              <a:latin typeface="Calibri"/>
              <a:ea typeface="宋体"/>
            </a:endParaRPr>
          </a:p>
        </p:txBody>
      </p:sp>
      <p:sp>
        <p:nvSpPr>
          <p:cNvPr id="4" name="文本框 3"/>
          <p:cNvSpPr txBox="1"/>
          <p:nvPr/>
        </p:nvSpPr>
        <p:spPr>
          <a:xfrm>
            <a:off x="1018287" y="1680844"/>
            <a:ext cx="6066775" cy="769437"/>
          </a:xfrm>
          <a:prstGeom prst="rect">
            <a:avLst/>
          </a:prstGeom>
          <a:noFill/>
        </p:spPr>
        <p:txBody>
          <a:bodyPr wrap="square" lIns="91436" tIns="45718" rIns="91436" bIns="45718" rtlCol="0">
            <a:spAutoFit/>
          </a:bodyPr>
          <a:lstStyle/>
          <a:p>
            <a:r>
              <a:rPr kumimoji="1" lang="en-US" altLang="zh-CN" sz="4400" b="1" dirty="0" smtClean="0">
                <a:solidFill>
                  <a:srgbClr val="384956"/>
                </a:solidFill>
                <a:latin typeface="Arial"/>
                <a:ea typeface="宋体"/>
                <a:cs typeface="Arial"/>
              </a:rPr>
              <a:t>Reflective</a:t>
            </a:r>
            <a:r>
              <a:rPr kumimoji="1" lang="zh-CN" altLang="en-US" sz="4400" b="1" dirty="0" smtClean="0">
                <a:solidFill>
                  <a:srgbClr val="384956"/>
                </a:solidFill>
                <a:latin typeface="Arial"/>
                <a:ea typeface="宋体"/>
                <a:cs typeface="Arial"/>
              </a:rPr>
              <a:t> </a:t>
            </a:r>
            <a:r>
              <a:rPr kumimoji="1" lang="en-US" altLang="zh-CN" sz="4400" b="1" dirty="0" smtClean="0">
                <a:solidFill>
                  <a:srgbClr val="384956"/>
                </a:solidFill>
                <a:latin typeface="Arial"/>
                <a:ea typeface="宋体"/>
                <a:cs typeface="Arial"/>
              </a:rPr>
              <a:t>Journal</a:t>
            </a:r>
            <a:endParaRPr kumimoji="1" lang="zh-CN" altLang="en-US" sz="4400" b="1" dirty="0">
              <a:solidFill>
                <a:srgbClr val="384956"/>
              </a:solidFill>
              <a:latin typeface="Arial"/>
              <a:ea typeface="宋体"/>
              <a:cs typeface="Arial"/>
            </a:endParaRPr>
          </a:p>
        </p:txBody>
      </p:sp>
      <p:sp>
        <p:nvSpPr>
          <p:cNvPr id="6" name="文本框 5"/>
          <p:cNvSpPr txBox="1"/>
          <p:nvPr/>
        </p:nvSpPr>
        <p:spPr>
          <a:xfrm>
            <a:off x="830930" y="3735134"/>
            <a:ext cx="4939165" cy="369328"/>
          </a:xfrm>
          <a:prstGeom prst="rect">
            <a:avLst/>
          </a:prstGeom>
          <a:noFill/>
        </p:spPr>
        <p:txBody>
          <a:bodyPr wrap="none" lIns="91436" tIns="45718" rIns="91436" bIns="45718" rtlCol="0">
            <a:spAutoFit/>
          </a:bodyPr>
          <a:lstStyle/>
          <a:p>
            <a:r>
              <a:rPr kumimoji="1" lang="zh-CN" altLang="en-US" dirty="0" smtClean="0">
                <a:solidFill>
                  <a:schemeClr val="tx1">
                    <a:lumMod val="75000"/>
                    <a:lumOff val="25000"/>
                  </a:schemeClr>
                </a:solidFill>
                <a:latin typeface="+mn-ea"/>
                <a:cs typeface="Lantinghei SC Extralight" charset="0"/>
              </a:rPr>
              <a:t>大连工业大学 国际教育学院 视觉传达设计专业</a:t>
            </a:r>
            <a:endParaRPr kumimoji="1" lang="zh-CN" altLang="en-US" dirty="0">
              <a:solidFill>
                <a:schemeClr val="tx1">
                  <a:lumMod val="75000"/>
                  <a:lumOff val="25000"/>
                </a:schemeClr>
              </a:solidFill>
              <a:latin typeface="+mn-ea"/>
              <a:cs typeface="Lantinghei SC Extralight" charset="0"/>
            </a:endParaRPr>
          </a:p>
        </p:txBody>
      </p:sp>
      <p:grpSp>
        <p:nvGrpSpPr>
          <p:cNvPr id="8" name="组 36"/>
          <p:cNvGrpSpPr/>
          <p:nvPr/>
        </p:nvGrpSpPr>
        <p:grpSpPr>
          <a:xfrm rot="8129421">
            <a:off x="5686483" y="1354289"/>
            <a:ext cx="3235520" cy="3234863"/>
            <a:chOff x="-1" y="-2"/>
            <a:chExt cx="3792809" cy="3792039"/>
          </a:xfrm>
        </p:grpSpPr>
        <p:sp>
          <p:nvSpPr>
            <p:cNvPr id="9" name="直角三角形 8"/>
            <p:cNvSpPr/>
            <p:nvPr/>
          </p:nvSpPr>
          <p:spPr>
            <a:xfrm>
              <a:off x="759180" y="3033630"/>
              <a:ext cx="758407" cy="758407"/>
            </a:xfrm>
            <a:prstGeom prst="rtTriangle">
              <a:avLst/>
            </a:prstGeom>
            <a:solidFill>
              <a:srgbClr val="4F94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0" name="直角三角形 9"/>
            <p:cNvSpPr/>
            <p:nvPr/>
          </p:nvSpPr>
          <p:spPr>
            <a:xfrm rot="5400000">
              <a:off x="3034401" y="-2"/>
              <a:ext cx="758407" cy="758407"/>
            </a:xfrm>
            <a:prstGeom prst="rtTriangle">
              <a:avLst/>
            </a:prstGeom>
            <a:solidFill>
              <a:srgbClr val="3849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1" name="直角三角形 10"/>
            <p:cNvSpPr/>
            <p:nvPr/>
          </p:nvSpPr>
          <p:spPr>
            <a:xfrm rot="16200000">
              <a:off x="759067" y="758406"/>
              <a:ext cx="758407" cy="758407"/>
            </a:xfrm>
            <a:prstGeom prst="rtTriangle">
              <a:avLst/>
            </a:prstGeom>
            <a:solidFill>
              <a:srgbClr val="EAD2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2" name="直角三角形 11"/>
            <p:cNvSpPr/>
            <p:nvPr/>
          </p:nvSpPr>
          <p:spPr>
            <a:xfrm rot="10800000">
              <a:off x="1516814" y="758408"/>
              <a:ext cx="758407" cy="758407"/>
            </a:xfrm>
            <a:prstGeom prst="rtTriangle">
              <a:avLst/>
            </a:prstGeom>
            <a:solidFill>
              <a:srgbClr val="A9DB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3" name="直角三角形 12"/>
            <p:cNvSpPr/>
            <p:nvPr/>
          </p:nvSpPr>
          <p:spPr>
            <a:xfrm>
              <a:off x="773" y="2275223"/>
              <a:ext cx="758407" cy="758407"/>
            </a:xfrm>
            <a:prstGeom prst="rtTriangle">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4" name="直角三角形 13"/>
            <p:cNvSpPr/>
            <p:nvPr/>
          </p:nvSpPr>
          <p:spPr>
            <a:xfrm rot="5400000">
              <a:off x="758407" y="758408"/>
              <a:ext cx="758407" cy="758407"/>
            </a:xfrm>
            <a:prstGeom prst="r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5" name="直角三角形 14"/>
            <p:cNvSpPr/>
            <p:nvPr/>
          </p:nvSpPr>
          <p:spPr>
            <a:xfrm rot="16200000">
              <a:off x="759180" y="2275223"/>
              <a:ext cx="758407" cy="758407"/>
            </a:xfrm>
            <a:prstGeom prst="rtTriangle">
              <a:avLst/>
            </a:prstGeom>
            <a:solidFill>
              <a:srgbClr val="A9DB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6" name="直角三角形 15"/>
            <p:cNvSpPr/>
            <p:nvPr/>
          </p:nvSpPr>
          <p:spPr>
            <a:xfrm rot="10800000">
              <a:off x="2275994" y="2"/>
              <a:ext cx="758407" cy="758407"/>
            </a:xfrm>
            <a:prstGeom prst="rtTriangle">
              <a:avLst/>
            </a:prstGeom>
            <a:solidFill>
              <a:srgbClr val="82B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7" name="直角三角形 16"/>
            <p:cNvSpPr/>
            <p:nvPr/>
          </p:nvSpPr>
          <p:spPr>
            <a:xfrm>
              <a:off x="758407" y="-1"/>
              <a:ext cx="758407" cy="758407"/>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8" name="直角三角形 17"/>
            <p:cNvSpPr/>
            <p:nvPr/>
          </p:nvSpPr>
          <p:spPr>
            <a:xfrm rot="5400000">
              <a:off x="2275221" y="758409"/>
              <a:ext cx="758407" cy="758407"/>
            </a:xfrm>
            <a:prstGeom prst="rtTriangle">
              <a:avLst/>
            </a:prstGeom>
            <a:solidFill>
              <a:srgbClr val="A3C5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19" name="直角三角形 18"/>
            <p:cNvSpPr/>
            <p:nvPr/>
          </p:nvSpPr>
          <p:spPr>
            <a:xfrm rot="16200000">
              <a:off x="1516814" y="1"/>
              <a:ext cx="758407" cy="758407"/>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0" name="直角三角形 19"/>
            <p:cNvSpPr/>
            <p:nvPr/>
          </p:nvSpPr>
          <p:spPr>
            <a:xfrm rot="10800000">
              <a:off x="758407" y="0"/>
              <a:ext cx="758407" cy="75840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1" name="直角三角形 20"/>
            <p:cNvSpPr/>
            <p:nvPr/>
          </p:nvSpPr>
          <p:spPr>
            <a:xfrm>
              <a:off x="0" y="758406"/>
              <a:ext cx="758407" cy="758407"/>
            </a:xfrm>
            <a:prstGeom prst="r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2" name="直角三角形 21"/>
            <p:cNvSpPr/>
            <p:nvPr/>
          </p:nvSpPr>
          <p:spPr>
            <a:xfrm rot="5400000">
              <a:off x="0" y="0"/>
              <a:ext cx="758407" cy="758407"/>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3" name="直角三角形 22"/>
            <p:cNvSpPr/>
            <p:nvPr/>
          </p:nvSpPr>
          <p:spPr>
            <a:xfrm rot="16200000">
              <a:off x="0" y="0"/>
              <a:ext cx="758407" cy="758407"/>
            </a:xfrm>
            <a:prstGeom prst="rtTriangle">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4" name="直角三角形 23"/>
            <p:cNvSpPr/>
            <p:nvPr/>
          </p:nvSpPr>
          <p:spPr>
            <a:xfrm rot="10800000">
              <a:off x="-1" y="758408"/>
              <a:ext cx="758407" cy="758407"/>
            </a:xfrm>
            <a:prstGeom prst="r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E95454"/>
                </a:solidFill>
                <a:latin typeface="Calibri"/>
                <a:ea typeface="宋体"/>
              </a:endParaRPr>
            </a:p>
          </p:txBody>
        </p:sp>
        <p:sp>
          <p:nvSpPr>
            <p:cNvPr id="25" name="直角三角形 24"/>
            <p:cNvSpPr/>
            <p:nvPr/>
          </p:nvSpPr>
          <p:spPr>
            <a:xfrm rot="5400000">
              <a:off x="1517587" y="1516816"/>
              <a:ext cx="758407" cy="758407"/>
            </a:xfrm>
            <a:prstGeom prst="rtTriangle">
              <a:avLst/>
            </a:prstGeom>
            <a:solidFill>
              <a:srgbClr val="5CAD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6" name="直角三角形 25"/>
            <p:cNvSpPr/>
            <p:nvPr/>
          </p:nvSpPr>
          <p:spPr>
            <a:xfrm rot="16200000">
              <a:off x="660" y="1516812"/>
              <a:ext cx="758407" cy="758407"/>
            </a:xfrm>
            <a:prstGeom prst="rtTriangle">
              <a:avLst/>
            </a:prstGeom>
            <a:solidFill>
              <a:srgbClr val="8CD9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7" name="直角三角形 26"/>
            <p:cNvSpPr/>
            <p:nvPr/>
          </p:nvSpPr>
          <p:spPr>
            <a:xfrm rot="5400000">
              <a:off x="759180" y="2275219"/>
              <a:ext cx="758407" cy="758407"/>
            </a:xfrm>
            <a:prstGeom prst="rtTriangle">
              <a:avLst/>
            </a:prstGeom>
            <a:solidFill>
              <a:srgbClr val="EAA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8" name="直角三角形 27"/>
            <p:cNvSpPr/>
            <p:nvPr/>
          </p:nvSpPr>
          <p:spPr>
            <a:xfrm rot="5400000">
              <a:off x="660" y="1516816"/>
              <a:ext cx="758407" cy="758407"/>
            </a:xfrm>
            <a:prstGeom prst="rtTriangle">
              <a:avLst/>
            </a:prstGeom>
            <a:solidFill>
              <a:srgbClr val="3C87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29" name="直角三角形 28"/>
            <p:cNvSpPr/>
            <p:nvPr/>
          </p:nvSpPr>
          <p:spPr>
            <a:xfrm rot="10800000">
              <a:off x="3032855" y="758405"/>
              <a:ext cx="758407" cy="758407"/>
            </a:xfrm>
            <a:prstGeom prst="rtTriangle">
              <a:avLst/>
            </a:prstGeom>
            <a:solidFill>
              <a:srgbClr val="F179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30" name="直角三角形 29"/>
            <p:cNvSpPr/>
            <p:nvPr/>
          </p:nvSpPr>
          <p:spPr>
            <a:xfrm>
              <a:off x="759180" y="1516812"/>
              <a:ext cx="758407" cy="758407"/>
            </a:xfrm>
            <a:prstGeom prst="rtTriangle">
              <a:avLst/>
            </a:prstGeom>
            <a:solidFill>
              <a:srgbClr val="3849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31" name="直角三角形 30"/>
            <p:cNvSpPr/>
            <p:nvPr/>
          </p:nvSpPr>
          <p:spPr>
            <a:xfrm rot="5400000">
              <a:off x="773" y="3033630"/>
              <a:ext cx="758407" cy="758407"/>
            </a:xfrm>
            <a:prstGeom prst="rtTriangle">
              <a:avLst/>
            </a:prstGeom>
            <a:solidFill>
              <a:srgbClr val="3849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32" name="直角三角形 31"/>
            <p:cNvSpPr/>
            <p:nvPr/>
          </p:nvSpPr>
          <p:spPr>
            <a:xfrm rot="16200000">
              <a:off x="1517587" y="1516816"/>
              <a:ext cx="758407" cy="758407"/>
            </a:xfrm>
            <a:prstGeom prst="rtTriangle">
              <a:avLst/>
            </a:prstGeom>
            <a:solidFill>
              <a:srgbClr val="D17B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sp>
          <p:nvSpPr>
            <p:cNvPr id="33" name="直角三角形 32"/>
            <p:cNvSpPr/>
            <p:nvPr/>
          </p:nvSpPr>
          <p:spPr>
            <a:xfrm rot="5400000">
              <a:off x="1517587" y="3033626"/>
              <a:ext cx="758407" cy="758407"/>
            </a:xfrm>
            <a:prstGeom prst="rtTriangle">
              <a:avLst/>
            </a:prstGeom>
            <a:solidFill>
              <a:srgbClr val="EAD2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E95454"/>
                </a:solidFill>
                <a:latin typeface="Calibri"/>
                <a:ea typeface="宋体"/>
              </a:endParaRPr>
            </a:p>
          </p:txBody>
        </p:sp>
      </p:grpSp>
      <p:sp>
        <p:nvSpPr>
          <p:cNvPr id="34" name="文本框 33"/>
          <p:cNvSpPr txBox="1"/>
          <p:nvPr/>
        </p:nvSpPr>
        <p:spPr>
          <a:xfrm>
            <a:off x="1018287" y="2593770"/>
            <a:ext cx="6066775" cy="769437"/>
          </a:xfrm>
          <a:prstGeom prst="rect">
            <a:avLst/>
          </a:prstGeom>
          <a:noFill/>
        </p:spPr>
        <p:txBody>
          <a:bodyPr wrap="square" lIns="91436" tIns="45718" rIns="91436" bIns="45718" rtlCol="0">
            <a:spAutoFit/>
          </a:bodyPr>
          <a:lstStyle/>
          <a:p>
            <a:r>
              <a:rPr kumimoji="1" lang="zh-CN" altLang="en-US" sz="4400" b="1" dirty="0" smtClean="0">
                <a:solidFill>
                  <a:srgbClr val="384956"/>
                </a:solidFill>
                <a:latin typeface="+mn-ea"/>
                <a:cs typeface="Lantinghei SC Demibold" charset="-122"/>
              </a:rPr>
              <a:t>反思性思维日志</a:t>
            </a:r>
            <a:endParaRPr kumimoji="1" lang="zh-CN" altLang="en-US" sz="4400" b="1" dirty="0">
              <a:solidFill>
                <a:srgbClr val="384956"/>
              </a:solidFill>
              <a:latin typeface="+mn-ea"/>
              <a:cs typeface="Lantinghei SC Demibold" charset="-122"/>
            </a:endParaRPr>
          </a:p>
        </p:txBody>
      </p:sp>
      <p:pic>
        <p:nvPicPr>
          <p:cNvPr id="37" name="图片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1807" y="4709095"/>
            <a:ext cx="4542367" cy="3209868"/>
          </a:xfrm>
          <a:prstGeom prst="rect">
            <a:avLst/>
          </a:prstGeom>
        </p:spPr>
      </p:pic>
    </p:spTree>
    <p:extLst>
      <p:ext uri="{BB962C8B-B14F-4D97-AF65-F5344CB8AC3E}">
        <p14:creationId xmlns:p14="http://schemas.microsoft.com/office/powerpoint/2010/main" val="7618652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六边形 252"/>
          <p:cNvSpPr/>
          <p:nvPr/>
        </p:nvSpPr>
        <p:spPr>
          <a:xfrm rot="5400000">
            <a:off x="5201306" y="1723844"/>
            <a:ext cx="1879435" cy="1620202"/>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267" name="文本框 266"/>
          <p:cNvSpPr txBox="1"/>
          <p:nvPr/>
        </p:nvSpPr>
        <p:spPr>
          <a:xfrm>
            <a:off x="1003597" y="1878814"/>
            <a:ext cx="3636719" cy="1292658"/>
          </a:xfrm>
          <a:prstGeom prst="rect">
            <a:avLst/>
          </a:prstGeom>
          <a:noFill/>
        </p:spPr>
        <p:txBody>
          <a:bodyPr wrap="square" lIns="91436" tIns="45718" rIns="91436" bIns="45718" rtlCol="0">
            <a:spAutoFit/>
          </a:bodyPr>
          <a:lstStyle/>
          <a:p>
            <a:pPr>
              <a:lnSpc>
                <a:spcPct val="130000"/>
              </a:lnSpc>
            </a:pPr>
            <a:r>
              <a:rPr lang="zh-CN" altLang="en-US" sz="1200" dirty="0" smtClean="0">
                <a:solidFill>
                  <a:schemeClr val="tx1">
                    <a:lumMod val="75000"/>
                    <a:lumOff val="25000"/>
                  </a:schemeClr>
                </a:solidFill>
              </a:rPr>
              <a:t>在学术资源调研训练</a:t>
            </a:r>
            <a:r>
              <a:rPr lang="zh-CN" altLang="en-US" sz="1200" dirty="0">
                <a:solidFill>
                  <a:schemeClr val="tx1">
                    <a:lumMod val="75000"/>
                    <a:lumOff val="25000"/>
                  </a:schemeClr>
                </a:solidFill>
              </a:rPr>
              <a:t>中，主要介绍了为什么引用理论资源，如何引用理论资源，如何选择被引用资源，</a:t>
            </a:r>
            <a:r>
              <a:rPr lang="zh-CN" altLang="en-US" sz="1200" dirty="0" smtClean="0">
                <a:solidFill>
                  <a:schemeClr val="tx1">
                    <a:lumMod val="75000"/>
                    <a:lumOff val="25000"/>
                  </a:schemeClr>
                </a:solidFill>
              </a:rPr>
              <a:t>以及哈佛引用</a:t>
            </a:r>
            <a:r>
              <a:rPr lang="zh-CN" altLang="en-US" sz="1200" dirty="0">
                <a:solidFill>
                  <a:schemeClr val="tx1">
                    <a:lumMod val="75000"/>
                    <a:lumOff val="25000"/>
                  </a:schemeClr>
                </a:solidFill>
              </a:rPr>
              <a:t>系统的基本规则，以此来严格规范学术论文的格式，引导学生下意识的去细读、精读并分析更多相关的设计理论资料。 </a:t>
            </a:r>
            <a:endParaRPr lang="en-US" altLang="zh-CN" sz="1200" dirty="0" smtClean="0">
              <a:solidFill>
                <a:schemeClr val="tx1">
                  <a:lumMod val="75000"/>
                  <a:lumOff val="25000"/>
                </a:schemeClr>
              </a:solidFill>
            </a:endParaRPr>
          </a:p>
        </p:txBody>
      </p:sp>
      <p:sp>
        <p:nvSpPr>
          <p:cNvPr id="68" name="文本占位符 2"/>
          <p:cNvSpPr>
            <a:spLocks noGrp="1"/>
          </p:cNvSpPr>
          <p:nvPr>
            <p:ph type="body" sz="quarter" idx="11"/>
          </p:nvPr>
        </p:nvSpPr>
        <p:spPr>
          <a:xfrm>
            <a:off x="1027785" y="864098"/>
            <a:ext cx="3975100" cy="403777"/>
          </a:xfrm>
        </p:spPr>
        <p:txBody>
          <a:bodyPr/>
          <a:lstStyle/>
          <a:p>
            <a:r>
              <a:rPr kumimoji="1" lang="zh-CN" altLang="en-US" dirty="0" smtClean="0">
                <a:solidFill>
                  <a:schemeClr val="tx1"/>
                </a:solidFill>
              </a:rPr>
              <a:t>教学重点难点</a:t>
            </a:r>
            <a:endParaRPr kumimoji="1" lang="zh-CN" altLang="en-US" dirty="0">
              <a:solidFill>
                <a:schemeClr val="tx1"/>
              </a:solidFill>
            </a:endParaRPr>
          </a:p>
        </p:txBody>
      </p:sp>
      <p:grpSp>
        <p:nvGrpSpPr>
          <p:cNvPr id="69" name="组合 3"/>
          <p:cNvGrpSpPr/>
          <p:nvPr/>
        </p:nvGrpSpPr>
        <p:grpSpPr>
          <a:xfrm>
            <a:off x="452689" y="319437"/>
            <a:ext cx="518861" cy="1152452"/>
            <a:chOff x="8582019" y="872689"/>
            <a:chExt cx="1765051" cy="3920387"/>
          </a:xfrm>
        </p:grpSpPr>
        <p:sp>
          <p:nvSpPr>
            <p:cNvPr id="70" name="等腰三角形 4"/>
            <p:cNvSpPr/>
            <p:nvPr/>
          </p:nvSpPr>
          <p:spPr>
            <a:xfrm rot="19791212">
              <a:off x="8582019" y="164426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1" name="等腰三角形 5"/>
            <p:cNvSpPr/>
            <p:nvPr/>
          </p:nvSpPr>
          <p:spPr>
            <a:xfrm rot="1814340">
              <a:off x="8928055" y="125881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2" name="等腰三角形 6"/>
            <p:cNvSpPr/>
            <p:nvPr/>
          </p:nvSpPr>
          <p:spPr>
            <a:xfrm rot="19809562">
              <a:off x="9290101" y="126662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3" name="等腰三角形 7"/>
            <p:cNvSpPr/>
            <p:nvPr/>
          </p:nvSpPr>
          <p:spPr>
            <a:xfrm rot="1809046">
              <a:off x="9614698" y="872689"/>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4" name="等腰三角形 8"/>
            <p:cNvSpPr/>
            <p:nvPr/>
          </p:nvSpPr>
          <p:spPr>
            <a:xfrm rot="1809046">
              <a:off x="9614698" y="16767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等腰三角形 9"/>
            <p:cNvSpPr/>
            <p:nvPr/>
          </p:nvSpPr>
          <p:spPr>
            <a:xfrm rot="5400000">
              <a:off x="9451344" y="217474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等腰三角形 10"/>
            <p:cNvSpPr/>
            <p:nvPr/>
          </p:nvSpPr>
          <p:spPr>
            <a:xfrm rot="1809046">
              <a:off x="9614698" y="2499297"/>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7" name="等腰三角形 11"/>
            <p:cNvSpPr/>
            <p:nvPr/>
          </p:nvSpPr>
          <p:spPr>
            <a:xfrm rot="5400000">
              <a:off x="9451344" y="299727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等腰三角形 12"/>
            <p:cNvSpPr/>
            <p:nvPr/>
          </p:nvSpPr>
          <p:spPr>
            <a:xfrm rot="1809046">
              <a:off x="9614698" y="332649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等腰三角形 13"/>
            <p:cNvSpPr/>
            <p:nvPr/>
          </p:nvSpPr>
          <p:spPr>
            <a:xfrm rot="5400000">
              <a:off x="9451344" y="38244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等腰三角形 14"/>
            <p:cNvSpPr/>
            <p:nvPr/>
          </p:nvSpPr>
          <p:spPr>
            <a:xfrm rot="1809046">
              <a:off x="9614698" y="416172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83" name="矩形 82"/>
          <p:cNvSpPr/>
          <p:nvPr/>
        </p:nvSpPr>
        <p:spPr>
          <a:xfrm>
            <a:off x="5330922" y="2038301"/>
            <a:ext cx="1741978" cy="954107"/>
          </a:xfrm>
          <a:prstGeom prst="rect">
            <a:avLst/>
          </a:prstGeom>
        </p:spPr>
        <p:txBody>
          <a:bodyPr wrap="square">
            <a:spAutoFit/>
          </a:bodyPr>
          <a:lstStyle/>
          <a:p>
            <a:r>
              <a:rPr lang="zh-CN" altLang="en-US" sz="2800" dirty="0" smtClean="0">
                <a:solidFill>
                  <a:schemeClr val="bg1"/>
                </a:solidFill>
              </a:rPr>
              <a:t>学术资源调研实践 </a:t>
            </a:r>
            <a:endParaRPr lang="zh-CN" altLang="en-US" sz="2800" dirty="0">
              <a:solidFill>
                <a:schemeClr val="bg1"/>
              </a:solidFill>
            </a:endParaRPr>
          </a:p>
        </p:txBody>
      </p:sp>
      <p:sp>
        <p:nvSpPr>
          <p:cNvPr id="5" name="矩形 4"/>
          <p:cNvSpPr/>
          <p:nvPr/>
        </p:nvSpPr>
        <p:spPr>
          <a:xfrm>
            <a:off x="1003597" y="3436482"/>
            <a:ext cx="4667571" cy="3447098"/>
          </a:xfrm>
          <a:prstGeom prst="rect">
            <a:avLst/>
          </a:prstGeom>
        </p:spPr>
        <p:txBody>
          <a:bodyPr wrap="square">
            <a:spAutoFit/>
          </a:bodyPr>
          <a:lstStyle/>
          <a:p>
            <a:r>
              <a:rPr lang="zh-CN" altLang="en-US" sz="1400" dirty="0" smtClean="0">
                <a:solidFill>
                  <a:schemeClr val="tx1">
                    <a:lumMod val="50000"/>
                    <a:lumOff val="50000"/>
                  </a:schemeClr>
                </a:solidFill>
              </a:rPr>
              <a:t>反思内容生成途径：</a:t>
            </a:r>
          </a:p>
          <a:p>
            <a:endParaRPr lang="zh-CN" altLang="en-US" sz="1400" dirty="0">
              <a:solidFill>
                <a:schemeClr val="tx1">
                  <a:lumMod val="50000"/>
                  <a:lumOff val="50000"/>
                </a:schemeClr>
              </a:solidFill>
            </a:endParaRPr>
          </a:p>
          <a:p>
            <a:r>
              <a:rPr lang="en-US" altLang="zh-CN" sz="1400" dirty="0" smtClean="0">
                <a:solidFill>
                  <a:schemeClr val="tx1">
                    <a:lumMod val="50000"/>
                    <a:lumOff val="50000"/>
                  </a:schemeClr>
                </a:solidFill>
              </a:rPr>
              <a:t>1</a:t>
            </a:r>
            <a:r>
              <a:rPr lang="zh-CN" altLang="en-US" sz="1400" dirty="0">
                <a:solidFill>
                  <a:schemeClr val="tx1">
                    <a:lumMod val="50000"/>
                    <a:lumOff val="50000"/>
                  </a:schemeClr>
                </a:solidFill>
              </a:rPr>
              <a:t>，图片，</a:t>
            </a:r>
            <a:br>
              <a:rPr lang="zh-CN" altLang="en-US" sz="1400" dirty="0">
                <a:solidFill>
                  <a:schemeClr val="tx1">
                    <a:lumMod val="50000"/>
                    <a:lumOff val="50000"/>
                  </a:schemeClr>
                </a:solidFill>
              </a:rPr>
            </a:br>
            <a:r>
              <a:rPr lang="zh-CN" altLang="en-US" sz="1400" dirty="0" smtClean="0">
                <a:solidFill>
                  <a:schemeClr val="tx1">
                    <a:lumMod val="50000"/>
                    <a:lumOff val="50000"/>
                  </a:schemeClr>
                </a:solidFill>
              </a:rPr>
              <a:t/>
            </a:r>
            <a:br>
              <a:rPr lang="zh-CN" altLang="en-US" sz="1400" dirty="0" smtClean="0">
                <a:solidFill>
                  <a:schemeClr val="tx1">
                    <a:lumMod val="50000"/>
                    <a:lumOff val="50000"/>
                  </a:schemeClr>
                </a:solidFill>
              </a:rPr>
            </a:br>
            <a:r>
              <a:rPr lang="en-US" altLang="zh-CN" sz="1400" dirty="0" smtClean="0">
                <a:solidFill>
                  <a:schemeClr val="tx1">
                    <a:lumMod val="50000"/>
                    <a:lumOff val="50000"/>
                  </a:schemeClr>
                </a:solidFill>
              </a:rPr>
              <a:t>2</a:t>
            </a:r>
            <a:r>
              <a:rPr lang="zh-CN" altLang="en-US" sz="1400" dirty="0">
                <a:solidFill>
                  <a:schemeClr val="tx1">
                    <a:lumMod val="50000"/>
                    <a:lumOff val="50000"/>
                  </a:schemeClr>
                </a:solidFill>
              </a:rPr>
              <a:t>，调研记录，</a:t>
            </a:r>
            <a:br>
              <a:rPr lang="zh-CN" altLang="en-US" sz="1400" dirty="0">
                <a:solidFill>
                  <a:schemeClr val="tx1">
                    <a:lumMod val="50000"/>
                    <a:lumOff val="50000"/>
                  </a:schemeClr>
                </a:solidFill>
              </a:rPr>
            </a:br>
            <a:r>
              <a:rPr lang="zh-CN" altLang="en-US" sz="1400" dirty="0">
                <a:solidFill>
                  <a:schemeClr val="tx1">
                    <a:lumMod val="50000"/>
                    <a:lumOff val="50000"/>
                  </a:schemeClr>
                </a:solidFill>
              </a:rPr>
              <a:t/>
            </a:r>
            <a:br>
              <a:rPr lang="zh-CN" altLang="en-US" sz="1400" dirty="0">
                <a:solidFill>
                  <a:schemeClr val="tx1">
                    <a:lumMod val="50000"/>
                    <a:lumOff val="50000"/>
                  </a:schemeClr>
                </a:solidFill>
              </a:rPr>
            </a:br>
            <a:r>
              <a:rPr lang="en-US" altLang="zh-CN" sz="1400" dirty="0">
                <a:solidFill>
                  <a:schemeClr val="tx1">
                    <a:lumMod val="50000"/>
                    <a:lumOff val="50000"/>
                  </a:schemeClr>
                </a:solidFill>
              </a:rPr>
              <a:t>3</a:t>
            </a:r>
            <a:r>
              <a:rPr lang="zh-CN" altLang="en-US" sz="1400" dirty="0">
                <a:solidFill>
                  <a:schemeClr val="tx1">
                    <a:lumMod val="50000"/>
                    <a:lumOff val="50000"/>
                  </a:schemeClr>
                </a:solidFill>
              </a:rPr>
              <a:t>，个人观点，</a:t>
            </a:r>
            <a:br>
              <a:rPr lang="zh-CN" altLang="en-US" sz="1400" dirty="0">
                <a:solidFill>
                  <a:schemeClr val="tx1">
                    <a:lumMod val="50000"/>
                    <a:lumOff val="50000"/>
                  </a:schemeClr>
                </a:solidFill>
              </a:rPr>
            </a:br>
            <a:r>
              <a:rPr lang="zh-CN" altLang="en-US" sz="1400" dirty="0">
                <a:solidFill>
                  <a:schemeClr val="tx1">
                    <a:lumMod val="50000"/>
                    <a:lumOff val="50000"/>
                  </a:schemeClr>
                </a:solidFill>
              </a:rPr>
              <a:t/>
            </a:r>
            <a:br>
              <a:rPr lang="zh-CN" altLang="en-US" sz="1400" dirty="0">
                <a:solidFill>
                  <a:schemeClr val="tx1">
                    <a:lumMod val="50000"/>
                    <a:lumOff val="50000"/>
                  </a:schemeClr>
                </a:solidFill>
              </a:rPr>
            </a:br>
            <a:r>
              <a:rPr lang="en-US" altLang="zh-CN" sz="1400" dirty="0">
                <a:solidFill>
                  <a:schemeClr val="tx1">
                    <a:lumMod val="50000"/>
                    <a:lumOff val="50000"/>
                  </a:schemeClr>
                </a:solidFill>
              </a:rPr>
              <a:t>4</a:t>
            </a:r>
            <a:r>
              <a:rPr lang="zh-CN" altLang="en-US" sz="1400" dirty="0">
                <a:solidFill>
                  <a:schemeClr val="tx1">
                    <a:lumMod val="50000"/>
                    <a:lumOff val="50000"/>
                  </a:schemeClr>
                </a:solidFill>
              </a:rPr>
              <a:t>，画廊，博物馆参观笔记图片，</a:t>
            </a:r>
            <a:br>
              <a:rPr lang="zh-CN" altLang="en-US" sz="1400" dirty="0">
                <a:solidFill>
                  <a:schemeClr val="tx1">
                    <a:lumMod val="50000"/>
                    <a:lumOff val="50000"/>
                  </a:schemeClr>
                </a:solidFill>
              </a:rPr>
            </a:br>
            <a:r>
              <a:rPr lang="zh-CN" altLang="en-US" sz="1400" dirty="0">
                <a:solidFill>
                  <a:schemeClr val="tx1">
                    <a:lumMod val="50000"/>
                    <a:lumOff val="50000"/>
                  </a:schemeClr>
                </a:solidFill>
              </a:rPr>
              <a:t/>
            </a:r>
            <a:br>
              <a:rPr lang="zh-CN" altLang="en-US" sz="1400" dirty="0">
                <a:solidFill>
                  <a:schemeClr val="tx1">
                    <a:lumMod val="50000"/>
                    <a:lumOff val="50000"/>
                  </a:schemeClr>
                </a:solidFill>
              </a:rPr>
            </a:br>
            <a:r>
              <a:rPr lang="en-US" altLang="zh-CN" sz="1400" dirty="0">
                <a:solidFill>
                  <a:schemeClr val="tx1">
                    <a:lumMod val="50000"/>
                    <a:lumOff val="50000"/>
                  </a:schemeClr>
                </a:solidFill>
              </a:rPr>
              <a:t>5</a:t>
            </a:r>
            <a:r>
              <a:rPr lang="zh-CN" altLang="en-US" sz="1400" dirty="0">
                <a:solidFill>
                  <a:schemeClr val="tx1">
                    <a:lumMod val="50000"/>
                    <a:lumOff val="50000"/>
                  </a:schemeClr>
                </a:solidFill>
              </a:rPr>
              <a:t>，引用资料，</a:t>
            </a:r>
            <a:br>
              <a:rPr lang="zh-CN" altLang="en-US" sz="1400" dirty="0">
                <a:solidFill>
                  <a:schemeClr val="tx1">
                    <a:lumMod val="50000"/>
                    <a:lumOff val="50000"/>
                  </a:schemeClr>
                </a:solidFill>
              </a:rPr>
            </a:br>
            <a:r>
              <a:rPr lang="zh-CN" altLang="en-US" sz="1400" dirty="0">
                <a:solidFill>
                  <a:schemeClr val="tx1">
                    <a:lumMod val="50000"/>
                    <a:lumOff val="50000"/>
                  </a:schemeClr>
                </a:solidFill>
              </a:rPr>
              <a:t/>
            </a:r>
            <a:br>
              <a:rPr lang="zh-CN" altLang="en-US" sz="1400" dirty="0">
                <a:solidFill>
                  <a:schemeClr val="tx1">
                    <a:lumMod val="50000"/>
                    <a:lumOff val="50000"/>
                  </a:schemeClr>
                </a:solidFill>
              </a:rPr>
            </a:br>
            <a:r>
              <a:rPr lang="en-US" altLang="zh-CN" sz="1400" dirty="0">
                <a:solidFill>
                  <a:schemeClr val="tx1">
                    <a:lumMod val="50000"/>
                    <a:lumOff val="50000"/>
                  </a:schemeClr>
                </a:solidFill>
              </a:rPr>
              <a:t>6</a:t>
            </a:r>
            <a:r>
              <a:rPr lang="zh-CN" altLang="en-US" sz="1400" dirty="0">
                <a:solidFill>
                  <a:schemeClr val="tx1">
                    <a:lumMod val="50000"/>
                    <a:lumOff val="50000"/>
                  </a:schemeClr>
                </a:solidFill>
              </a:rPr>
              <a:t>，讲座，书籍，文章里</a:t>
            </a:r>
            <a:r>
              <a:rPr lang="zh-CN" altLang="en-US" dirty="0"/>
              <a:t/>
            </a:r>
            <a:br>
              <a:rPr lang="zh-CN" altLang="en-US" dirty="0"/>
            </a:br>
            <a:r>
              <a:rPr lang="zh-CN" altLang="en-US" dirty="0"/>
              <a:t/>
            </a:r>
            <a:br>
              <a:rPr lang="zh-CN" altLang="en-US" dirty="0"/>
            </a:br>
            <a:endParaRPr lang="zh-CN" altLang="en-US" dirty="0"/>
          </a:p>
        </p:txBody>
      </p:sp>
      <p:sp>
        <p:nvSpPr>
          <p:cNvPr id="22" name="文本占位符 1"/>
          <p:cNvSpPr>
            <a:spLocks noGrp="1"/>
          </p:cNvSpPr>
          <p:nvPr>
            <p:ph type="body" sz="quarter" idx="10"/>
          </p:nvPr>
        </p:nvSpPr>
        <p:spPr>
          <a:xfrm>
            <a:off x="1027784" y="517371"/>
            <a:ext cx="3975100" cy="346728"/>
          </a:xfrm>
        </p:spPr>
        <p:txBody>
          <a:bodyPr/>
          <a:lstStyle/>
          <a:p>
            <a:r>
              <a:rPr kumimoji="1" lang="en-US" altLang="zh-CN" dirty="0" smtClean="0">
                <a:solidFill>
                  <a:schemeClr val="tx1"/>
                </a:solidFill>
              </a:rPr>
              <a:t>Key Points</a:t>
            </a:r>
            <a:endParaRPr kumimoji="1" lang="zh-CN" altLang="en-US" dirty="0">
              <a:solidFill>
                <a:schemeClr val="tx1"/>
              </a:solidFill>
            </a:endParaRPr>
          </a:p>
        </p:txBody>
      </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0" y="391359"/>
            <a:ext cx="4572000" cy="5904034"/>
          </a:xfrm>
          <a:prstGeom prst="rect">
            <a:avLst/>
          </a:prstGeom>
        </p:spPr>
      </p:pic>
    </p:spTree>
    <p:extLst>
      <p:ext uri="{BB962C8B-B14F-4D97-AF65-F5344CB8AC3E}">
        <p14:creationId xmlns:p14="http://schemas.microsoft.com/office/powerpoint/2010/main" val="156392501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六边形 254"/>
          <p:cNvSpPr/>
          <p:nvPr/>
        </p:nvSpPr>
        <p:spPr>
          <a:xfrm rot="5400000">
            <a:off x="2244051" y="3797714"/>
            <a:ext cx="1879435" cy="162020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84" name="文本框 83"/>
          <p:cNvSpPr txBox="1"/>
          <p:nvPr/>
        </p:nvSpPr>
        <p:spPr>
          <a:xfrm>
            <a:off x="948828" y="1920071"/>
            <a:ext cx="3297772" cy="1532723"/>
          </a:xfrm>
          <a:prstGeom prst="rect">
            <a:avLst/>
          </a:prstGeom>
          <a:noFill/>
        </p:spPr>
        <p:txBody>
          <a:bodyPr wrap="square" lIns="91436" tIns="45718" rIns="91436" bIns="45718" rtlCol="0">
            <a:spAutoFit/>
          </a:bodyPr>
          <a:lstStyle/>
          <a:p>
            <a:pPr>
              <a:lnSpc>
                <a:spcPct val="130000"/>
              </a:lnSpc>
            </a:pPr>
            <a:r>
              <a:rPr lang="zh-CN" altLang="en-US" sz="1200" dirty="0"/>
              <a:t>教师需要引导学生进行更为深入的分析研究而不仅仅是停留的表面上对设计问题的反思</a:t>
            </a:r>
            <a:r>
              <a:rPr lang="zh-CN" altLang="en-US" sz="1200" dirty="0" smtClean="0"/>
              <a:t>。在</a:t>
            </a:r>
            <a:r>
              <a:rPr lang="zh-CN" altLang="en-US" sz="1200" dirty="0"/>
              <a:t>个人辅导的时候教师需要角色带入，站在学生的角度上重新审视如何更好的去反思一个设计问题。</a:t>
            </a:r>
          </a:p>
          <a:p>
            <a:pPr>
              <a:lnSpc>
                <a:spcPct val="130000"/>
              </a:lnSpc>
            </a:pPr>
            <a:r>
              <a:rPr lang="zh-CN" altLang="en-US" sz="1200" dirty="0"/>
              <a:t> </a:t>
            </a:r>
          </a:p>
        </p:txBody>
      </p:sp>
      <p:sp>
        <p:nvSpPr>
          <p:cNvPr id="68" name="文本占位符 2"/>
          <p:cNvSpPr>
            <a:spLocks noGrp="1"/>
          </p:cNvSpPr>
          <p:nvPr>
            <p:ph type="body" sz="quarter" idx="11"/>
          </p:nvPr>
        </p:nvSpPr>
        <p:spPr>
          <a:xfrm>
            <a:off x="1027785" y="864098"/>
            <a:ext cx="3975100" cy="403777"/>
          </a:xfrm>
        </p:spPr>
        <p:txBody>
          <a:bodyPr/>
          <a:lstStyle/>
          <a:p>
            <a:r>
              <a:rPr kumimoji="1" lang="zh-CN" altLang="en-US" dirty="0" smtClean="0">
                <a:solidFill>
                  <a:schemeClr val="tx1"/>
                </a:solidFill>
              </a:rPr>
              <a:t>教学重点难点</a:t>
            </a:r>
            <a:endParaRPr kumimoji="1" lang="zh-CN" altLang="en-US" dirty="0">
              <a:solidFill>
                <a:schemeClr val="tx1"/>
              </a:solidFill>
            </a:endParaRPr>
          </a:p>
        </p:txBody>
      </p:sp>
      <p:grpSp>
        <p:nvGrpSpPr>
          <p:cNvPr id="69" name="组合 3"/>
          <p:cNvGrpSpPr/>
          <p:nvPr/>
        </p:nvGrpSpPr>
        <p:grpSpPr>
          <a:xfrm>
            <a:off x="452689" y="319437"/>
            <a:ext cx="518861" cy="1152452"/>
            <a:chOff x="8582019" y="872689"/>
            <a:chExt cx="1765051" cy="3920387"/>
          </a:xfrm>
        </p:grpSpPr>
        <p:sp>
          <p:nvSpPr>
            <p:cNvPr id="70" name="等腰三角形 4"/>
            <p:cNvSpPr/>
            <p:nvPr/>
          </p:nvSpPr>
          <p:spPr>
            <a:xfrm rot="19791212">
              <a:off x="8582019" y="164426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1" name="等腰三角形 5"/>
            <p:cNvSpPr/>
            <p:nvPr/>
          </p:nvSpPr>
          <p:spPr>
            <a:xfrm rot="1814340">
              <a:off x="8928055" y="125881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2" name="等腰三角形 6"/>
            <p:cNvSpPr/>
            <p:nvPr/>
          </p:nvSpPr>
          <p:spPr>
            <a:xfrm rot="19809562">
              <a:off x="9290101" y="126662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3" name="等腰三角形 7"/>
            <p:cNvSpPr/>
            <p:nvPr/>
          </p:nvSpPr>
          <p:spPr>
            <a:xfrm rot="1809046">
              <a:off x="9614698" y="872689"/>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4" name="等腰三角形 8"/>
            <p:cNvSpPr/>
            <p:nvPr/>
          </p:nvSpPr>
          <p:spPr>
            <a:xfrm rot="1809046">
              <a:off x="9614698" y="16767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等腰三角形 9"/>
            <p:cNvSpPr/>
            <p:nvPr/>
          </p:nvSpPr>
          <p:spPr>
            <a:xfrm rot="5400000">
              <a:off x="9451344" y="217474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等腰三角形 10"/>
            <p:cNvSpPr/>
            <p:nvPr/>
          </p:nvSpPr>
          <p:spPr>
            <a:xfrm rot="1809046">
              <a:off x="9614698" y="2499297"/>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7" name="等腰三角形 11"/>
            <p:cNvSpPr/>
            <p:nvPr/>
          </p:nvSpPr>
          <p:spPr>
            <a:xfrm rot="5400000">
              <a:off x="9451344" y="299727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等腰三角形 12"/>
            <p:cNvSpPr/>
            <p:nvPr/>
          </p:nvSpPr>
          <p:spPr>
            <a:xfrm rot="1809046">
              <a:off x="9614698" y="332649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等腰三角形 13"/>
            <p:cNvSpPr/>
            <p:nvPr/>
          </p:nvSpPr>
          <p:spPr>
            <a:xfrm rot="5400000">
              <a:off x="9451344" y="38244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等腰三角形 14"/>
            <p:cNvSpPr/>
            <p:nvPr/>
          </p:nvSpPr>
          <p:spPr>
            <a:xfrm rot="1809046">
              <a:off x="9614698" y="416172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86" name="矩形 85"/>
          <p:cNvSpPr/>
          <p:nvPr/>
        </p:nvSpPr>
        <p:spPr>
          <a:xfrm>
            <a:off x="2356162" y="4098703"/>
            <a:ext cx="1620203" cy="1384995"/>
          </a:xfrm>
          <a:prstGeom prst="rect">
            <a:avLst/>
          </a:prstGeom>
        </p:spPr>
        <p:txBody>
          <a:bodyPr wrap="square">
            <a:spAutoFit/>
          </a:bodyPr>
          <a:lstStyle/>
          <a:p>
            <a:pPr algn="ctr"/>
            <a:r>
              <a:rPr lang="zh-CN" altLang="en-US" sz="2800" smtClean="0">
                <a:solidFill>
                  <a:schemeClr val="bg1"/>
                </a:solidFill>
              </a:rPr>
              <a:t>反思批判性</a:t>
            </a:r>
            <a:r>
              <a:rPr lang="zh-CN" altLang="en-US" sz="2800" dirty="0">
                <a:solidFill>
                  <a:schemeClr val="bg1"/>
                </a:solidFill>
              </a:rPr>
              <a:t>思维 </a:t>
            </a:r>
          </a:p>
          <a:p>
            <a:endParaRPr lang="zh-CN" altLang="en-US" sz="2800" dirty="0">
              <a:solidFill>
                <a:schemeClr val="bg1"/>
              </a:solidFill>
            </a:endParaRPr>
          </a:p>
        </p:txBody>
      </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73640" y="1244780"/>
            <a:ext cx="3585035" cy="4918118"/>
          </a:xfrm>
          <a:prstGeom prst="rect">
            <a:avLst/>
          </a:prstGeom>
        </p:spPr>
      </p:pic>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33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5157507" y="1244780"/>
            <a:ext cx="3341489" cy="4918119"/>
          </a:xfrm>
          <a:prstGeom prst="rect">
            <a:avLst/>
          </a:prstGeom>
        </p:spPr>
      </p:pic>
      <p:sp>
        <p:nvSpPr>
          <p:cNvPr id="24" name="文本占位符 1"/>
          <p:cNvSpPr>
            <a:spLocks noGrp="1"/>
          </p:cNvSpPr>
          <p:nvPr>
            <p:ph type="body" sz="quarter" idx="10"/>
          </p:nvPr>
        </p:nvSpPr>
        <p:spPr>
          <a:xfrm>
            <a:off x="1027784" y="517371"/>
            <a:ext cx="3975100" cy="346728"/>
          </a:xfrm>
        </p:spPr>
        <p:txBody>
          <a:bodyPr/>
          <a:lstStyle/>
          <a:p>
            <a:r>
              <a:rPr kumimoji="1" lang="en-US" altLang="zh-CN" dirty="0" smtClean="0">
                <a:solidFill>
                  <a:schemeClr val="tx1"/>
                </a:solidFill>
              </a:rPr>
              <a:t>Key Points</a:t>
            </a:r>
            <a:endParaRPr kumimoji="1" lang="zh-CN" altLang="en-US" dirty="0">
              <a:solidFill>
                <a:schemeClr val="tx1"/>
              </a:solidFill>
            </a:endParaRPr>
          </a:p>
        </p:txBody>
      </p:sp>
    </p:spTree>
    <p:extLst>
      <p:ext uri="{BB962C8B-B14F-4D97-AF65-F5344CB8AC3E}">
        <p14:creationId xmlns:p14="http://schemas.microsoft.com/office/powerpoint/2010/main" val="180692935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133831" y="2840475"/>
            <a:ext cx="2622724" cy="624107"/>
          </a:xfrm>
        </p:spPr>
        <p:txBody>
          <a:bodyPr/>
          <a:lstStyle/>
          <a:p>
            <a:r>
              <a:rPr lang="zh-CN" altLang="en-US" dirty="0"/>
              <a:t>课程</a:t>
            </a:r>
            <a:r>
              <a:rPr lang="zh-CN" altLang="en-US" dirty="0" smtClean="0"/>
              <a:t>产出</a:t>
            </a:r>
            <a:endParaRPr lang="zh-CN" altLang="en-US" dirty="0"/>
          </a:p>
        </p:txBody>
      </p:sp>
      <p:grpSp>
        <p:nvGrpSpPr>
          <p:cNvPr id="84" name="组 83"/>
          <p:cNvGrpSpPr/>
          <p:nvPr/>
        </p:nvGrpSpPr>
        <p:grpSpPr>
          <a:xfrm>
            <a:off x="1145730" y="988054"/>
            <a:ext cx="2866893" cy="4404217"/>
            <a:chOff x="1145730" y="988054"/>
            <a:chExt cx="3375137" cy="5184998"/>
          </a:xfrm>
        </p:grpSpPr>
        <p:grpSp>
          <p:nvGrpSpPr>
            <p:cNvPr id="30" name="组合 2"/>
            <p:cNvGrpSpPr/>
            <p:nvPr/>
          </p:nvGrpSpPr>
          <p:grpSpPr>
            <a:xfrm>
              <a:off x="1444987" y="1266312"/>
              <a:ext cx="2832600" cy="4628481"/>
              <a:chOff x="716766" y="736383"/>
              <a:chExt cx="3046471" cy="4977948"/>
            </a:xfrm>
          </p:grpSpPr>
          <p:sp>
            <p:nvSpPr>
              <p:cNvPr id="31" name="等腰三角形 60"/>
              <p:cNvSpPr/>
              <p:nvPr/>
            </p:nvSpPr>
            <p:spPr>
              <a:xfrm rot="4162658">
                <a:off x="722645" y="780603"/>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2" name="等腰三角形 61"/>
              <p:cNvSpPr/>
              <p:nvPr/>
            </p:nvSpPr>
            <p:spPr>
              <a:xfrm rot="7782167">
                <a:off x="1024508" y="1133980"/>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3" name="等腰三角形 62"/>
              <p:cNvSpPr/>
              <p:nvPr/>
            </p:nvSpPr>
            <p:spPr>
              <a:xfrm rot="11457533">
                <a:off x="1325280" y="1043057"/>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4" name="等腰三角形 63"/>
              <p:cNvSpPr/>
              <p:nvPr/>
            </p:nvSpPr>
            <p:spPr>
              <a:xfrm rot="7782167">
                <a:off x="1739898" y="1257642"/>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5" name="等腰三角形 64"/>
              <p:cNvSpPr/>
              <p:nvPr/>
            </p:nvSpPr>
            <p:spPr>
              <a:xfrm rot="7782167">
                <a:off x="2457105" y="1381302"/>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6" name="等腰三角形 65"/>
              <p:cNvSpPr/>
              <p:nvPr/>
            </p:nvSpPr>
            <p:spPr>
              <a:xfrm rot="11457533">
                <a:off x="2040668" y="1153047"/>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7" name="等腰三角形 66"/>
              <p:cNvSpPr/>
              <p:nvPr/>
            </p:nvSpPr>
            <p:spPr>
              <a:xfrm rot="11418892">
                <a:off x="2761871" y="1287407"/>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8" name="等腰三角形 67"/>
              <p:cNvSpPr/>
              <p:nvPr/>
            </p:nvSpPr>
            <p:spPr>
              <a:xfrm rot="7782167">
                <a:off x="3166281" y="1515454"/>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9" name="等腰三角形 68"/>
              <p:cNvSpPr/>
              <p:nvPr/>
            </p:nvSpPr>
            <p:spPr>
              <a:xfrm rot="7782167">
                <a:off x="2707092" y="2045788"/>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0" name="等腰三角形 69"/>
              <p:cNvSpPr/>
              <p:nvPr/>
            </p:nvSpPr>
            <p:spPr>
              <a:xfrm rot="11418892">
                <a:off x="3011238" y="1958441"/>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1" name="等腰三角形 70"/>
              <p:cNvSpPr/>
              <p:nvPr/>
            </p:nvSpPr>
            <p:spPr>
              <a:xfrm rot="7782167">
                <a:off x="2243349" y="2591275"/>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2" name="等腰三角形 71"/>
              <p:cNvSpPr/>
              <p:nvPr/>
            </p:nvSpPr>
            <p:spPr>
              <a:xfrm rot="11418892">
                <a:off x="2550628" y="2479628"/>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3" name="等腰三角形 72"/>
              <p:cNvSpPr/>
              <p:nvPr/>
            </p:nvSpPr>
            <p:spPr>
              <a:xfrm rot="7782167">
                <a:off x="1778149" y="3121104"/>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4" name="等腰三角形 73"/>
              <p:cNvSpPr/>
              <p:nvPr/>
            </p:nvSpPr>
            <p:spPr>
              <a:xfrm rot="11418892">
                <a:off x="2087622" y="3030021"/>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5" name="等腰三角形 74"/>
              <p:cNvSpPr/>
              <p:nvPr/>
            </p:nvSpPr>
            <p:spPr>
              <a:xfrm rot="7782167">
                <a:off x="1326458" y="3655139"/>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6" name="等腰三角形 75"/>
              <p:cNvSpPr/>
              <p:nvPr/>
            </p:nvSpPr>
            <p:spPr>
              <a:xfrm rot="11418892">
                <a:off x="1635931" y="3564056"/>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7" name="等腰三角形 76"/>
              <p:cNvSpPr/>
              <p:nvPr/>
            </p:nvSpPr>
            <p:spPr>
              <a:xfrm rot="7782167">
                <a:off x="863654" y="4200802"/>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8" name="等腰三角形 77"/>
              <p:cNvSpPr/>
              <p:nvPr/>
            </p:nvSpPr>
            <p:spPr>
              <a:xfrm rot="11418892">
                <a:off x="1173127" y="4095431"/>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等腰三角形 78"/>
              <p:cNvSpPr/>
              <p:nvPr/>
            </p:nvSpPr>
            <p:spPr>
              <a:xfrm rot="4162658">
                <a:off x="972013" y="1451379"/>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0" name="等腰三角形 79"/>
              <p:cNvSpPr/>
              <p:nvPr/>
            </p:nvSpPr>
            <p:spPr>
              <a:xfrm rot="7782167">
                <a:off x="1138428" y="4862220"/>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1" name="等腰三角形 80"/>
              <p:cNvSpPr/>
              <p:nvPr/>
            </p:nvSpPr>
            <p:spPr>
              <a:xfrm rot="11418892">
                <a:off x="716766" y="4641096"/>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2" name="等腰三角形 81"/>
              <p:cNvSpPr/>
              <p:nvPr/>
            </p:nvSpPr>
            <p:spPr>
              <a:xfrm rot="11418892">
                <a:off x="1465496" y="4778469"/>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3" name="等腰三角形 82"/>
              <p:cNvSpPr/>
              <p:nvPr/>
            </p:nvSpPr>
            <p:spPr>
              <a:xfrm rot="7782167">
                <a:off x="1889313" y="4996942"/>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4" name="等腰三角形 83"/>
              <p:cNvSpPr/>
              <p:nvPr/>
            </p:nvSpPr>
            <p:spPr>
              <a:xfrm rot="11418892">
                <a:off x="2202093" y="4898903"/>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5" name="等腰三角形 84"/>
              <p:cNvSpPr/>
              <p:nvPr/>
            </p:nvSpPr>
            <p:spPr>
              <a:xfrm rot="7782167">
                <a:off x="2617478" y="5117376"/>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6" name="等腰三角形 85"/>
              <p:cNvSpPr/>
              <p:nvPr/>
            </p:nvSpPr>
            <p:spPr>
              <a:xfrm rot="11418892">
                <a:off x="2930258" y="5019337"/>
                <a:ext cx="641175" cy="55273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57" name="组合 86"/>
            <p:cNvGrpSpPr/>
            <p:nvPr/>
          </p:nvGrpSpPr>
          <p:grpSpPr>
            <a:xfrm>
              <a:off x="1145730" y="988054"/>
              <a:ext cx="3375137" cy="5184998"/>
              <a:chOff x="716766" y="736383"/>
              <a:chExt cx="3046471" cy="4977948"/>
            </a:xfrm>
            <a:noFill/>
          </p:grpSpPr>
          <p:sp>
            <p:nvSpPr>
              <p:cNvPr id="58" name="等腰三角形 87"/>
              <p:cNvSpPr/>
              <p:nvPr/>
            </p:nvSpPr>
            <p:spPr>
              <a:xfrm rot="4162658">
                <a:off x="722645" y="780603"/>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9" name="等腰三角形 88"/>
              <p:cNvSpPr/>
              <p:nvPr/>
            </p:nvSpPr>
            <p:spPr>
              <a:xfrm rot="7782167">
                <a:off x="1024508" y="1133980"/>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0" name="等腰三角形 89"/>
              <p:cNvSpPr/>
              <p:nvPr/>
            </p:nvSpPr>
            <p:spPr>
              <a:xfrm rot="11457533">
                <a:off x="1325280" y="1043057"/>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1" name="等腰三角形 90"/>
              <p:cNvSpPr/>
              <p:nvPr/>
            </p:nvSpPr>
            <p:spPr>
              <a:xfrm rot="7782167">
                <a:off x="1739898" y="1257642"/>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2" name="等腰三角形 91"/>
              <p:cNvSpPr/>
              <p:nvPr/>
            </p:nvSpPr>
            <p:spPr>
              <a:xfrm rot="7782167">
                <a:off x="2457105" y="1381302"/>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3" name="等腰三角形 92"/>
              <p:cNvSpPr/>
              <p:nvPr/>
            </p:nvSpPr>
            <p:spPr>
              <a:xfrm rot="11457533">
                <a:off x="2040668" y="1153047"/>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4" name="等腰三角形 93"/>
              <p:cNvSpPr/>
              <p:nvPr/>
            </p:nvSpPr>
            <p:spPr>
              <a:xfrm rot="11418892">
                <a:off x="2761871" y="1287407"/>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5" name="等腰三角形 94"/>
              <p:cNvSpPr/>
              <p:nvPr/>
            </p:nvSpPr>
            <p:spPr>
              <a:xfrm rot="7782167">
                <a:off x="3166281" y="1515454"/>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6" name="等腰三角形 95"/>
              <p:cNvSpPr/>
              <p:nvPr/>
            </p:nvSpPr>
            <p:spPr>
              <a:xfrm rot="7782167">
                <a:off x="2707092" y="2045788"/>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7" name="等腰三角形 96"/>
              <p:cNvSpPr/>
              <p:nvPr/>
            </p:nvSpPr>
            <p:spPr>
              <a:xfrm rot="11418892">
                <a:off x="3011238" y="1958441"/>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8" name="等腰三角形 97"/>
              <p:cNvSpPr/>
              <p:nvPr/>
            </p:nvSpPr>
            <p:spPr>
              <a:xfrm rot="7782167">
                <a:off x="2243349" y="2591275"/>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9" name="等腰三角形 98"/>
              <p:cNvSpPr/>
              <p:nvPr/>
            </p:nvSpPr>
            <p:spPr>
              <a:xfrm rot="11418892">
                <a:off x="2550628" y="2479628"/>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0" name="等腰三角形 99"/>
              <p:cNvSpPr/>
              <p:nvPr/>
            </p:nvSpPr>
            <p:spPr>
              <a:xfrm rot="7782167">
                <a:off x="1778149" y="3121104"/>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1" name="等腰三角形 100"/>
              <p:cNvSpPr/>
              <p:nvPr/>
            </p:nvSpPr>
            <p:spPr>
              <a:xfrm rot="11418892">
                <a:off x="2087622" y="3030021"/>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2" name="等腰三角形 101"/>
              <p:cNvSpPr/>
              <p:nvPr/>
            </p:nvSpPr>
            <p:spPr>
              <a:xfrm rot="7782167">
                <a:off x="1326458" y="3655139"/>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3" name="等腰三角形 102"/>
              <p:cNvSpPr/>
              <p:nvPr/>
            </p:nvSpPr>
            <p:spPr>
              <a:xfrm rot="11418892">
                <a:off x="1635931" y="3564056"/>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4" name="等腰三角形 103"/>
              <p:cNvSpPr/>
              <p:nvPr/>
            </p:nvSpPr>
            <p:spPr>
              <a:xfrm rot="7782167">
                <a:off x="863654" y="4200802"/>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等腰三角形 104"/>
              <p:cNvSpPr/>
              <p:nvPr/>
            </p:nvSpPr>
            <p:spPr>
              <a:xfrm rot="11418892">
                <a:off x="1173127" y="4095431"/>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等腰三角形 105"/>
              <p:cNvSpPr/>
              <p:nvPr/>
            </p:nvSpPr>
            <p:spPr>
              <a:xfrm rot="4162658">
                <a:off x="972013" y="1451379"/>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7" name="等腰三角形 106"/>
              <p:cNvSpPr/>
              <p:nvPr/>
            </p:nvSpPr>
            <p:spPr>
              <a:xfrm rot="7782167">
                <a:off x="1138428" y="4862220"/>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等腰三角形 107"/>
              <p:cNvSpPr/>
              <p:nvPr/>
            </p:nvSpPr>
            <p:spPr>
              <a:xfrm rot="11418892">
                <a:off x="716766" y="4641096"/>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等腰三角形 108"/>
              <p:cNvSpPr/>
              <p:nvPr/>
            </p:nvSpPr>
            <p:spPr>
              <a:xfrm rot="11418892">
                <a:off x="1465496" y="4778469"/>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等腰三角形 109"/>
              <p:cNvSpPr/>
              <p:nvPr/>
            </p:nvSpPr>
            <p:spPr>
              <a:xfrm rot="7782167">
                <a:off x="1889313" y="4996942"/>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1" name="等腰三角形 110"/>
              <p:cNvSpPr/>
              <p:nvPr/>
            </p:nvSpPr>
            <p:spPr>
              <a:xfrm rot="11418892">
                <a:off x="2202093" y="4898903"/>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2" name="等腰三角形 111"/>
              <p:cNvSpPr/>
              <p:nvPr/>
            </p:nvSpPr>
            <p:spPr>
              <a:xfrm rot="7782167">
                <a:off x="2617478" y="5117376"/>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3" name="等腰三角形 112"/>
              <p:cNvSpPr/>
              <p:nvPr/>
            </p:nvSpPr>
            <p:spPr>
              <a:xfrm rot="11418892">
                <a:off x="2930258" y="5019337"/>
                <a:ext cx="641175" cy="55273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4169187" y="3952551"/>
            <a:ext cx="6096000" cy="1200329"/>
          </a:xfrm>
          <a:prstGeom prst="rect">
            <a:avLst/>
          </a:prstGeom>
        </p:spPr>
        <p:txBody>
          <a:bodyPr>
            <a:spAutoFit/>
          </a:bodyPr>
          <a:lstStyle/>
          <a:p>
            <a:pPr>
              <a:lnSpc>
                <a:spcPct val="150000"/>
              </a:lnSpc>
            </a:pPr>
            <a:r>
              <a:rPr lang="zh-CN" altLang="en-US" sz="1600" dirty="0" smtClean="0"/>
              <a:t>课</a:t>
            </a:r>
            <a:r>
              <a:rPr lang="zh-CN" altLang="zh-CN" sz="1600" dirty="0" smtClean="0"/>
              <a:t>堂</a:t>
            </a:r>
            <a:r>
              <a:rPr lang="zh-CN" altLang="zh-CN" sz="1600" dirty="0"/>
              <a:t>上</a:t>
            </a:r>
            <a:r>
              <a:rPr lang="zh-CN" altLang="zh-CN" sz="1600" dirty="0" smtClean="0"/>
              <a:t>，</a:t>
            </a:r>
            <a:r>
              <a:rPr lang="zh-CN" altLang="en-US" sz="1600" dirty="0" smtClean="0"/>
              <a:t>学生需要完成</a:t>
            </a:r>
            <a:r>
              <a:rPr lang="zh-CN" altLang="zh-CN" sz="1600" dirty="0" smtClean="0"/>
              <a:t>一系列</a:t>
            </a:r>
            <a:r>
              <a:rPr lang="zh-CN" altLang="en-US" sz="1600" dirty="0" smtClean="0"/>
              <a:t>体系完整的实践项目，包括</a:t>
            </a:r>
            <a:r>
              <a:rPr lang="zh-CN" altLang="zh-CN" sz="1600" dirty="0" smtClean="0"/>
              <a:t>：</a:t>
            </a:r>
            <a:r>
              <a:rPr lang="zh-CN" altLang="zh-CN" sz="1600" dirty="0"/>
              <a:t>工作坊实践、学生课堂演讲、团队方案展示</a:t>
            </a:r>
            <a:r>
              <a:rPr lang="zh-CN" altLang="zh-CN" sz="1600" dirty="0" smtClean="0"/>
              <a:t>、</a:t>
            </a:r>
            <a:r>
              <a:rPr lang="zh-CN" altLang="en-US" sz="1600" dirty="0" smtClean="0"/>
              <a:t>影像记录等</a:t>
            </a:r>
            <a:r>
              <a:rPr lang="zh-CN" altLang="zh-CN" sz="1600" dirty="0" smtClean="0"/>
              <a:t>，</a:t>
            </a:r>
            <a:r>
              <a:rPr lang="zh-CN" altLang="en-US" sz="1600" dirty="0" smtClean="0"/>
              <a:t>并以一篇学术论文进行记录总结。</a:t>
            </a:r>
            <a:endParaRPr lang="zh-CN" altLang="zh-CN" sz="1600" dirty="0"/>
          </a:p>
        </p:txBody>
      </p:sp>
    </p:spTree>
    <p:extLst>
      <p:ext uri="{BB962C8B-B14F-4D97-AF65-F5344CB8AC3E}">
        <p14:creationId xmlns:p14="http://schemas.microsoft.com/office/powerpoint/2010/main" val="1633532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199613" y="1664549"/>
            <a:ext cx="12524134" cy="4660052"/>
          </a:xfrm>
          <a:prstGeom prst="rect">
            <a:avLst/>
          </a:prstGeom>
          <a:gradFill flip="none" rotWithShape="1">
            <a:gsLst>
              <a:gs pos="100000">
                <a:srgbClr val="06D8A1">
                  <a:alpha val="4000"/>
                </a:srgbClr>
              </a:gs>
              <a:gs pos="27000">
                <a:schemeClr val="accent1">
                  <a:satMod val="110000"/>
                  <a:lumMod val="100000"/>
                  <a:shade val="100000"/>
                </a:schemeClr>
              </a:gs>
              <a:gs pos="0">
                <a:schemeClr val="accent1">
                  <a:lumMod val="99000"/>
                  <a:satMod val="120000"/>
                  <a:shade val="7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27783" y="494766"/>
            <a:ext cx="3355957" cy="369332"/>
          </a:xfrm>
          <a:prstGeom prst="rect">
            <a:avLst/>
          </a:prstGeom>
          <a:noFill/>
        </p:spPr>
        <p:txBody>
          <a:bodyPr wrap="square" rtlCol="0">
            <a:spAutoFit/>
          </a:bodyPr>
          <a:lstStyle/>
          <a:p>
            <a:r>
              <a:rPr lang="en-US" altLang="zh-CN" dirty="0" smtClean="0"/>
              <a:t>Assessment</a:t>
            </a:r>
            <a:endParaRPr lang="en-US" altLang="zh-CN" dirty="0"/>
          </a:p>
        </p:txBody>
      </p:sp>
      <p:sp>
        <p:nvSpPr>
          <p:cNvPr id="5" name="文本框 4"/>
          <p:cNvSpPr txBox="1"/>
          <p:nvPr/>
        </p:nvSpPr>
        <p:spPr>
          <a:xfrm>
            <a:off x="1027784" y="786784"/>
            <a:ext cx="1480565" cy="461665"/>
          </a:xfrm>
          <a:prstGeom prst="rect">
            <a:avLst/>
          </a:prstGeom>
          <a:noFill/>
        </p:spPr>
        <p:txBody>
          <a:bodyPr wrap="square" rtlCol="0">
            <a:spAutoFit/>
          </a:bodyPr>
          <a:lstStyle/>
          <a:p>
            <a:r>
              <a:rPr lang="zh-CN" altLang="en-US" sz="2400" b="1" dirty="0" smtClean="0"/>
              <a:t>课程产出</a:t>
            </a:r>
            <a:endParaRPr lang="zh-CN" altLang="en-US" sz="2400" b="1" dirty="0"/>
          </a:p>
        </p:txBody>
      </p:sp>
      <p:sp>
        <p:nvSpPr>
          <p:cNvPr id="87" name="文本框 86"/>
          <p:cNvSpPr txBox="1"/>
          <p:nvPr/>
        </p:nvSpPr>
        <p:spPr>
          <a:xfrm>
            <a:off x="259016" y="4763116"/>
            <a:ext cx="7818184" cy="1052592"/>
          </a:xfrm>
          <a:prstGeom prst="rect">
            <a:avLst/>
          </a:prstGeom>
          <a:noFill/>
        </p:spPr>
        <p:txBody>
          <a:bodyPr wrap="square" lIns="91436" tIns="45718" rIns="91436" bIns="45718" rtlCol="0">
            <a:spAutoFit/>
          </a:bodyPr>
          <a:lstStyle/>
          <a:p>
            <a:pPr>
              <a:lnSpc>
                <a:spcPct val="130000"/>
              </a:lnSpc>
            </a:pPr>
            <a:r>
              <a:rPr lang="zh-CN" altLang="en-US" sz="1600" dirty="0" smtClean="0">
                <a:solidFill>
                  <a:schemeClr val="bg1"/>
                </a:solidFill>
              </a:rPr>
              <a:t>草稿本中需完整记录对艺术设计创作过程中每一个环节的反思细节，反思日志论文需要对情境性思维发展、头脑风暴、思维导图、设计实验、以及最终设计成果的评估、测试、反馈加以详细阐释。</a:t>
            </a:r>
            <a:endParaRPr lang="en-US" altLang="zh-CN" sz="1600" dirty="0" smtClean="0">
              <a:solidFill>
                <a:schemeClr val="bg1"/>
              </a:solidFill>
            </a:endParaRPr>
          </a:p>
        </p:txBody>
      </p:sp>
      <p:grpSp>
        <p:nvGrpSpPr>
          <p:cNvPr id="39" name="组合 6"/>
          <p:cNvGrpSpPr/>
          <p:nvPr/>
        </p:nvGrpSpPr>
        <p:grpSpPr>
          <a:xfrm>
            <a:off x="268800" y="348475"/>
            <a:ext cx="720884" cy="1107446"/>
            <a:chOff x="716766" y="736383"/>
            <a:chExt cx="3046471" cy="4977948"/>
          </a:xfrm>
          <a:noFill/>
        </p:grpSpPr>
        <p:sp>
          <p:nvSpPr>
            <p:cNvPr id="40" name="等腰三角形 7"/>
            <p:cNvSpPr/>
            <p:nvPr/>
          </p:nvSpPr>
          <p:spPr>
            <a:xfrm rot="4162658">
              <a:off x="722645" y="780603"/>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1" name="等腰三角形 8"/>
            <p:cNvSpPr/>
            <p:nvPr/>
          </p:nvSpPr>
          <p:spPr>
            <a:xfrm rot="7782167">
              <a:off x="1024508" y="1133980"/>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2" name="等腰三角形 9"/>
            <p:cNvSpPr/>
            <p:nvPr/>
          </p:nvSpPr>
          <p:spPr>
            <a:xfrm rot="11457533">
              <a:off x="1325280" y="1043057"/>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3" name="等腰三角形 10"/>
            <p:cNvSpPr/>
            <p:nvPr/>
          </p:nvSpPr>
          <p:spPr>
            <a:xfrm rot="7782167">
              <a:off x="1739898" y="1257642"/>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4" name="等腰三角形 11"/>
            <p:cNvSpPr/>
            <p:nvPr/>
          </p:nvSpPr>
          <p:spPr>
            <a:xfrm rot="7782167">
              <a:off x="2457105" y="1381302"/>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5" name="等腰三角形 12"/>
            <p:cNvSpPr/>
            <p:nvPr/>
          </p:nvSpPr>
          <p:spPr>
            <a:xfrm rot="11457533">
              <a:off x="2040668" y="1153047"/>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6" name="等腰三角形 13"/>
            <p:cNvSpPr/>
            <p:nvPr/>
          </p:nvSpPr>
          <p:spPr>
            <a:xfrm rot="11418892">
              <a:off x="2761871" y="1287407"/>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7" name="等腰三角形 14"/>
            <p:cNvSpPr/>
            <p:nvPr/>
          </p:nvSpPr>
          <p:spPr>
            <a:xfrm rot="7782167">
              <a:off x="3166281" y="1515454"/>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8" name="等腰三角形 15"/>
            <p:cNvSpPr/>
            <p:nvPr/>
          </p:nvSpPr>
          <p:spPr>
            <a:xfrm rot="7782167">
              <a:off x="2707092" y="2045788"/>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等腰三角形 16"/>
            <p:cNvSpPr/>
            <p:nvPr/>
          </p:nvSpPr>
          <p:spPr>
            <a:xfrm rot="11418892">
              <a:off x="3011238" y="1958441"/>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0" name="等腰三角形 17"/>
            <p:cNvSpPr/>
            <p:nvPr/>
          </p:nvSpPr>
          <p:spPr>
            <a:xfrm rot="7782167">
              <a:off x="2243349" y="2591275"/>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1" name="等腰三角形 18"/>
            <p:cNvSpPr/>
            <p:nvPr/>
          </p:nvSpPr>
          <p:spPr>
            <a:xfrm rot="11418892">
              <a:off x="2550628" y="2479628"/>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2" name="等腰三角形 19"/>
            <p:cNvSpPr/>
            <p:nvPr/>
          </p:nvSpPr>
          <p:spPr>
            <a:xfrm rot="7782167">
              <a:off x="1778149" y="3121104"/>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8" name="等腰三角形 20"/>
            <p:cNvSpPr/>
            <p:nvPr/>
          </p:nvSpPr>
          <p:spPr>
            <a:xfrm rot="11418892">
              <a:off x="2087622" y="3030021"/>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9" name="等腰三角形 21"/>
            <p:cNvSpPr/>
            <p:nvPr/>
          </p:nvSpPr>
          <p:spPr>
            <a:xfrm rot="7782167">
              <a:off x="1326458" y="3655139"/>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0" name="等腰三角形 22"/>
            <p:cNvSpPr/>
            <p:nvPr/>
          </p:nvSpPr>
          <p:spPr>
            <a:xfrm rot="11418892">
              <a:off x="1635931" y="3564056"/>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1" name="等腰三角形 23"/>
            <p:cNvSpPr/>
            <p:nvPr/>
          </p:nvSpPr>
          <p:spPr>
            <a:xfrm rot="7782167">
              <a:off x="863654" y="4200802"/>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2" name="等腰三角形 24"/>
            <p:cNvSpPr/>
            <p:nvPr/>
          </p:nvSpPr>
          <p:spPr>
            <a:xfrm rot="11418892">
              <a:off x="1173127" y="4095431"/>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3" name="等腰三角形 25"/>
            <p:cNvSpPr/>
            <p:nvPr/>
          </p:nvSpPr>
          <p:spPr>
            <a:xfrm rot="4162658">
              <a:off x="972013" y="1451379"/>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4" name="等腰三角形 26"/>
            <p:cNvSpPr/>
            <p:nvPr/>
          </p:nvSpPr>
          <p:spPr>
            <a:xfrm rot="7782167">
              <a:off x="1138428" y="4862220"/>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5" name="等腰三角形 27"/>
            <p:cNvSpPr/>
            <p:nvPr/>
          </p:nvSpPr>
          <p:spPr>
            <a:xfrm rot="11418892">
              <a:off x="716766" y="4641096"/>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6" name="等腰三角形 28"/>
            <p:cNvSpPr/>
            <p:nvPr/>
          </p:nvSpPr>
          <p:spPr>
            <a:xfrm rot="11418892">
              <a:off x="1465496" y="4778469"/>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7" name="等腰三角形 29"/>
            <p:cNvSpPr/>
            <p:nvPr/>
          </p:nvSpPr>
          <p:spPr>
            <a:xfrm rot="7782167">
              <a:off x="1889313" y="4996942"/>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8" name="等腰三角形 30"/>
            <p:cNvSpPr/>
            <p:nvPr/>
          </p:nvSpPr>
          <p:spPr>
            <a:xfrm rot="11418892">
              <a:off x="2202093" y="4898903"/>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9" name="等腰三角形 31"/>
            <p:cNvSpPr/>
            <p:nvPr/>
          </p:nvSpPr>
          <p:spPr>
            <a:xfrm rot="7782167">
              <a:off x="2617478" y="5117376"/>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0" name="等腰三角形 32"/>
            <p:cNvSpPr/>
            <p:nvPr/>
          </p:nvSpPr>
          <p:spPr>
            <a:xfrm rot="11418892">
              <a:off x="2930258" y="5019337"/>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101" name="组 100"/>
          <p:cNvGrpSpPr/>
          <p:nvPr/>
        </p:nvGrpSpPr>
        <p:grpSpPr>
          <a:xfrm>
            <a:off x="6495992" y="2015453"/>
            <a:ext cx="5741645" cy="2600441"/>
            <a:chOff x="2660831" y="3465512"/>
            <a:chExt cx="7748499" cy="3427827"/>
          </a:xfrm>
        </p:grpSpPr>
        <p:pic>
          <p:nvPicPr>
            <p:cNvPr id="102" name="图片 10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0831" y="3465512"/>
              <a:ext cx="2545899" cy="3420529"/>
            </a:xfrm>
            <a:prstGeom prst="rect">
              <a:avLst/>
            </a:prstGeom>
          </p:spPr>
        </p:pic>
        <p:pic>
          <p:nvPicPr>
            <p:cNvPr id="103" name="图片 10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1113" y="3472810"/>
              <a:ext cx="2528217" cy="3420529"/>
            </a:xfrm>
            <a:prstGeom prst="rect">
              <a:avLst/>
            </a:prstGeom>
          </p:spPr>
        </p:pic>
        <p:pic>
          <p:nvPicPr>
            <p:cNvPr id="104" name="图片 10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2304" y="3472810"/>
              <a:ext cx="2443235" cy="3420529"/>
            </a:xfrm>
            <a:prstGeom prst="rect">
              <a:avLst/>
            </a:prstGeom>
          </p:spPr>
        </p:pic>
      </p:grpSp>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691" y="2015453"/>
            <a:ext cx="3507165" cy="2594905"/>
          </a:xfrm>
          <a:prstGeom prst="rect">
            <a:avLst/>
          </a:prstGeom>
        </p:spPr>
      </p:pic>
      <p:pic>
        <p:nvPicPr>
          <p:cNvPr id="3" name="图片 2"/>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a:ext>
            </a:extLst>
          </a:blip>
          <a:srcRect/>
          <a:stretch/>
        </p:blipFill>
        <p:spPr>
          <a:xfrm>
            <a:off x="3485114" y="2022238"/>
            <a:ext cx="2933615" cy="2592406"/>
          </a:xfrm>
          <a:prstGeom prst="rect">
            <a:avLst/>
          </a:prstGeom>
        </p:spPr>
      </p:pic>
    </p:spTree>
    <p:extLst>
      <p:ext uri="{BB962C8B-B14F-4D97-AF65-F5344CB8AC3E}">
        <p14:creationId xmlns:p14="http://schemas.microsoft.com/office/powerpoint/2010/main" val="44236614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7783" y="494766"/>
            <a:ext cx="3355957" cy="369332"/>
          </a:xfrm>
          <a:prstGeom prst="rect">
            <a:avLst/>
          </a:prstGeom>
          <a:noFill/>
        </p:spPr>
        <p:txBody>
          <a:bodyPr wrap="square" rtlCol="0">
            <a:spAutoFit/>
          </a:bodyPr>
          <a:lstStyle/>
          <a:p>
            <a:r>
              <a:rPr lang="en-US" altLang="zh-CN" dirty="0" smtClean="0"/>
              <a:t>Assessment</a:t>
            </a:r>
            <a:endParaRPr lang="en-US" altLang="zh-CN" dirty="0"/>
          </a:p>
        </p:txBody>
      </p:sp>
      <p:sp>
        <p:nvSpPr>
          <p:cNvPr id="5" name="文本框 4"/>
          <p:cNvSpPr txBox="1"/>
          <p:nvPr/>
        </p:nvSpPr>
        <p:spPr>
          <a:xfrm>
            <a:off x="1027784" y="786784"/>
            <a:ext cx="1480565" cy="461665"/>
          </a:xfrm>
          <a:prstGeom prst="rect">
            <a:avLst/>
          </a:prstGeom>
          <a:noFill/>
        </p:spPr>
        <p:txBody>
          <a:bodyPr wrap="square" rtlCol="0">
            <a:spAutoFit/>
          </a:bodyPr>
          <a:lstStyle/>
          <a:p>
            <a:r>
              <a:rPr lang="zh-CN" altLang="en-US" sz="2400" b="1" dirty="0" smtClean="0"/>
              <a:t>课程产出</a:t>
            </a:r>
            <a:endParaRPr lang="zh-CN" altLang="en-US" sz="2400" b="1" dirty="0"/>
          </a:p>
        </p:txBody>
      </p:sp>
      <p:grpSp>
        <p:nvGrpSpPr>
          <p:cNvPr id="39" name="组合 6"/>
          <p:cNvGrpSpPr/>
          <p:nvPr/>
        </p:nvGrpSpPr>
        <p:grpSpPr>
          <a:xfrm>
            <a:off x="268800" y="348475"/>
            <a:ext cx="720884" cy="1107446"/>
            <a:chOff x="716766" y="736383"/>
            <a:chExt cx="3046471" cy="4977948"/>
          </a:xfrm>
          <a:noFill/>
        </p:grpSpPr>
        <p:sp>
          <p:nvSpPr>
            <p:cNvPr id="40" name="等腰三角形 7"/>
            <p:cNvSpPr/>
            <p:nvPr/>
          </p:nvSpPr>
          <p:spPr>
            <a:xfrm rot="4162658">
              <a:off x="722645" y="780603"/>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1" name="等腰三角形 8"/>
            <p:cNvSpPr/>
            <p:nvPr/>
          </p:nvSpPr>
          <p:spPr>
            <a:xfrm rot="7782167">
              <a:off x="1024508" y="1133980"/>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2" name="等腰三角形 9"/>
            <p:cNvSpPr/>
            <p:nvPr/>
          </p:nvSpPr>
          <p:spPr>
            <a:xfrm rot="11457533">
              <a:off x="1325280" y="1043057"/>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3" name="等腰三角形 10"/>
            <p:cNvSpPr/>
            <p:nvPr/>
          </p:nvSpPr>
          <p:spPr>
            <a:xfrm rot="7782167">
              <a:off x="1739898" y="1257642"/>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4" name="等腰三角形 11"/>
            <p:cNvSpPr/>
            <p:nvPr/>
          </p:nvSpPr>
          <p:spPr>
            <a:xfrm rot="7782167">
              <a:off x="2457105" y="1381302"/>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5" name="等腰三角形 12"/>
            <p:cNvSpPr/>
            <p:nvPr/>
          </p:nvSpPr>
          <p:spPr>
            <a:xfrm rot="11457533">
              <a:off x="2040668" y="1153047"/>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6" name="等腰三角形 13"/>
            <p:cNvSpPr/>
            <p:nvPr/>
          </p:nvSpPr>
          <p:spPr>
            <a:xfrm rot="11418892">
              <a:off x="2761871" y="1287407"/>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7" name="等腰三角形 14"/>
            <p:cNvSpPr/>
            <p:nvPr/>
          </p:nvSpPr>
          <p:spPr>
            <a:xfrm rot="7782167">
              <a:off x="3166281" y="1515454"/>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8" name="等腰三角形 15"/>
            <p:cNvSpPr/>
            <p:nvPr/>
          </p:nvSpPr>
          <p:spPr>
            <a:xfrm rot="7782167">
              <a:off x="2707092" y="2045788"/>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等腰三角形 16"/>
            <p:cNvSpPr/>
            <p:nvPr/>
          </p:nvSpPr>
          <p:spPr>
            <a:xfrm rot="11418892">
              <a:off x="3011238" y="1958441"/>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0" name="等腰三角形 17"/>
            <p:cNvSpPr/>
            <p:nvPr/>
          </p:nvSpPr>
          <p:spPr>
            <a:xfrm rot="7782167">
              <a:off x="2243349" y="2591275"/>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1" name="等腰三角形 18"/>
            <p:cNvSpPr/>
            <p:nvPr/>
          </p:nvSpPr>
          <p:spPr>
            <a:xfrm rot="11418892">
              <a:off x="2550628" y="2479628"/>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2" name="等腰三角形 19"/>
            <p:cNvSpPr/>
            <p:nvPr/>
          </p:nvSpPr>
          <p:spPr>
            <a:xfrm rot="7782167">
              <a:off x="1778149" y="3121104"/>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8" name="等腰三角形 20"/>
            <p:cNvSpPr/>
            <p:nvPr/>
          </p:nvSpPr>
          <p:spPr>
            <a:xfrm rot="11418892">
              <a:off x="2087622" y="3030021"/>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9" name="等腰三角形 21"/>
            <p:cNvSpPr/>
            <p:nvPr/>
          </p:nvSpPr>
          <p:spPr>
            <a:xfrm rot="7782167">
              <a:off x="1326458" y="3655139"/>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0" name="等腰三角形 22"/>
            <p:cNvSpPr/>
            <p:nvPr/>
          </p:nvSpPr>
          <p:spPr>
            <a:xfrm rot="11418892">
              <a:off x="1635931" y="3564056"/>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1" name="等腰三角形 23"/>
            <p:cNvSpPr/>
            <p:nvPr/>
          </p:nvSpPr>
          <p:spPr>
            <a:xfrm rot="7782167">
              <a:off x="863654" y="4200802"/>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2" name="等腰三角形 24"/>
            <p:cNvSpPr/>
            <p:nvPr/>
          </p:nvSpPr>
          <p:spPr>
            <a:xfrm rot="11418892">
              <a:off x="1173127" y="4095431"/>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3" name="等腰三角形 25"/>
            <p:cNvSpPr/>
            <p:nvPr/>
          </p:nvSpPr>
          <p:spPr>
            <a:xfrm rot="4162658">
              <a:off x="972013" y="1451379"/>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4" name="等腰三角形 26"/>
            <p:cNvSpPr/>
            <p:nvPr/>
          </p:nvSpPr>
          <p:spPr>
            <a:xfrm rot="7782167">
              <a:off x="1138428" y="4862220"/>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5" name="等腰三角形 27"/>
            <p:cNvSpPr/>
            <p:nvPr/>
          </p:nvSpPr>
          <p:spPr>
            <a:xfrm rot="11418892">
              <a:off x="716766" y="4641096"/>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6" name="等腰三角形 28"/>
            <p:cNvSpPr/>
            <p:nvPr/>
          </p:nvSpPr>
          <p:spPr>
            <a:xfrm rot="11418892">
              <a:off x="1465496" y="4778469"/>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7" name="等腰三角形 29"/>
            <p:cNvSpPr/>
            <p:nvPr/>
          </p:nvSpPr>
          <p:spPr>
            <a:xfrm rot="7782167">
              <a:off x="1889313" y="4996942"/>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8" name="等腰三角形 30"/>
            <p:cNvSpPr/>
            <p:nvPr/>
          </p:nvSpPr>
          <p:spPr>
            <a:xfrm rot="11418892">
              <a:off x="2202093" y="4898903"/>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9" name="等腰三角形 31"/>
            <p:cNvSpPr/>
            <p:nvPr/>
          </p:nvSpPr>
          <p:spPr>
            <a:xfrm rot="7782167">
              <a:off x="2617478" y="5117376"/>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0" name="等腰三角形 32"/>
            <p:cNvSpPr/>
            <p:nvPr/>
          </p:nvSpPr>
          <p:spPr>
            <a:xfrm rot="11418892">
              <a:off x="2930258" y="5019337"/>
              <a:ext cx="641175" cy="55273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583401" y="4816821"/>
            <a:ext cx="7818184" cy="732504"/>
          </a:xfrm>
          <a:prstGeom prst="rect">
            <a:avLst/>
          </a:prstGeom>
          <a:noFill/>
        </p:spPr>
        <p:txBody>
          <a:bodyPr wrap="square" lIns="91436" tIns="45718" rIns="91436" bIns="45718" rtlCol="0">
            <a:spAutoFit/>
          </a:bodyPr>
          <a:lstStyle/>
          <a:p>
            <a:pPr>
              <a:lnSpc>
                <a:spcPct val="130000"/>
              </a:lnSpc>
            </a:pPr>
            <a:r>
              <a:rPr lang="zh-CN" altLang="en-US" sz="1600" dirty="0" smtClean="0"/>
              <a:t>学生以视觉手册、过程记录档案、演讲等形式</a:t>
            </a:r>
          </a:p>
          <a:p>
            <a:pPr>
              <a:lnSpc>
                <a:spcPct val="130000"/>
              </a:lnSpc>
            </a:pPr>
            <a:r>
              <a:rPr lang="zh-CN" altLang="en-US" sz="1600" dirty="0" smtClean="0"/>
              <a:t>来展示反思性思维发展过程。</a:t>
            </a:r>
            <a:endParaRPr lang="en-US" altLang="zh-CN" sz="1600" dirty="0" smtClean="0"/>
          </a:p>
        </p:txBody>
      </p:sp>
      <p:pic>
        <p:nvPicPr>
          <p:cNvPr id="36" name="图片 3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94639"/>
            <a:ext cx="3890874" cy="2706450"/>
          </a:xfrm>
          <a:prstGeom prst="rect">
            <a:avLst/>
          </a:prstGeom>
        </p:spPr>
      </p:pic>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5123" y="2630242"/>
            <a:ext cx="2579594" cy="2070847"/>
          </a:xfrm>
          <a:prstGeom prst="rect">
            <a:avLst/>
          </a:prstGeom>
        </p:spPr>
      </p:pic>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8965" y="1994639"/>
            <a:ext cx="5560371" cy="3706914"/>
          </a:xfrm>
          <a:prstGeom prst="rect">
            <a:avLst/>
          </a:prstGeom>
        </p:spPr>
      </p:pic>
    </p:spTree>
    <p:extLst>
      <p:ext uri="{BB962C8B-B14F-4D97-AF65-F5344CB8AC3E}">
        <p14:creationId xmlns:p14="http://schemas.microsoft.com/office/powerpoint/2010/main" val="64803132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085437" y="2768471"/>
            <a:ext cx="3975100" cy="624107"/>
          </a:xfrm>
        </p:spPr>
        <p:txBody>
          <a:bodyPr/>
          <a:lstStyle/>
          <a:p>
            <a:r>
              <a:rPr lang="zh-CN" altLang="en-US" dirty="0" smtClean="0"/>
              <a:t>课程评估</a:t>
            </a:r>
            <a:endParaRPr lang="zh-CN" altLang="en-US" dirty="0"/>
          </a:p>
        </p:txBody>
      </p:sp>
      <p:sp>
        <p:nvSpPr>
          <p:cNvPr id="6" name="矩形 5"/>
          <p:cNvSpPr/>
          <p:nvPr/>
        </p:nvSpPr>
        <p:spPr>
          <a:xfrm>
            <a:off x="4085436" y="3943617"/>
            <a:ext cx="6384444" cy="1200329"/>
          </a:xfrm>
          <a:prstGeom prst="rect">
            <a:avLst/>
          </a:prstGeom>
        </p:spPr>
        <p:txBody>
          <a:bodyPr wrap="square">
            <a:spAutoFit/>
          </a:bodyPr>
          <a:lstStyle/>
          <a:p>
            <a:pPr>
              <a:lnSpc>
                <a:spcPct val="150000"/>
              </a:lnSpc>
            </a:pPr>
            <a:r>
              <a:rPr lang="zh-CN" altLang="zh-CN" sz="1600" dirty="0" smtClean="0"/>
              <a:t>教学</a:t>
            </a:r>
            <a:r>
              <a:rPr lang="zh-CN" altLang="zh-CN" sz="1600" dirty="0"/>
              <a:t>项目以学生的批判性思维培养、自我评估价值体系的建立、团队评价以及对真实设计情景的角色扮演方法运用，为教学课程核心评估标准，并通过一篇专业性学术论文进行记录总结。</a:t>
            </a:r>
            <a:endParaRPr lang="zh-CN" altLang="en-US" sz="1600" dirty="0"/>
          </a:p>
        </p:txBody>
      </p:sp>
      <p:grpSp>
        <p:nvGrpSpPr>
          <p:cNvPr id="87" name="组 86"/>
          <p:cNvGrpSpPr/>
          <p:nvPr/>
        </p:nvGrpSpPr>
        <p:grpSpPr>
          <a:xfrm>
            <a:off x="1302934" y="938070"/>
            <a:ext cx="2681283" cy="4768018"/>
            <a:chOff x="3696511" y="270041"/>
            <a:chExt cx="3111694" cy="5533401"/>
          </a:xfrm>
        </p:grpSpPr>
        <p:grpSp>
          <p:nvGrpSpPr>
            <p:cNvPr id="88" name="组合 3"/>
            <p:cNvGrpSpPr/>
            <p:nvPr/>
          </p:nvGrpSpPr>
          <p:grpSpPr>
            <a:xfrm>
              <a:off x="3951865" y="525789"/>
              <a:ext cx="2791834" cy="4964607"/>
              <a:chOff x="1437265" y="964428"/>
              <a:chExt cx="2791834" cy="4964607"/>
            </a:xfrm>
          </p:grpSpPr>
          <p:sp>
            <p:nvSpPr>
              <p:cNvPr id="116" name="等腰三角形 58"/>
              <p:cNvSpPr/>
              <p:nvPr/>
            </p:nvSpPr>
            <p:spPr>
              <a:xfrm rot="4487488">
                <a:off x="1393298" y="1511358"/>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7" name="等腰三角形 59"/>
              <p:cNvSpPr/>
              <p:nvPr/>
            </p:nvSpPr>
            <p:spPr>
              <a:xfrm rot="8090669">
                <a:off x="1472295" y="1209464"/>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8" name="等腰三角形 113"/>
              <p:cNvSpPr/>
              <p:nvPr/>
            </p:nvSpPr>
            <p:spPr>
              <a:xfrm rot="8090669">
                <a:off x="2168788" y="1367818"/>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9" name="等腰三角形 114"/>
              <p:cNvSpPr/>
              <p:nvPr/>
            </p:nvSpPr>
            <p:spPr>
              <a:xfrm rot="4392924">
                <a:off x="1885028" y="1008395"/>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0" name="等腰三角形 115"/>
              <p:cNvSpPr/>
              <p:nvPr/>
            </p:nvSpPr>
            <p:spPr>
              <a:xfrm rot="4392924">
                <a:off x="2581518" y="1145180"/>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1" name="等腰三角形 116"/>
              <p:cNvSpPr/>
              <p:nvPr/>
            </p:nvSpPr>
            <p:spPr>
              <a:xfrm rot="8090669">
                <a:off x="2865743" y="1503071"/>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2" name="等腰三角形 117"/>
              <p:cNvSpPr/>
              <p:nvPr/>
            </p:nvSpPr>
            <p:spPr>
              <a:xfrm rot="4392924">
                <a:off x="3278473" y="1294947"/>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3" name="等腰三角形 118"/>
              <p:cNvSpPr/>
              <p:nvPr/>
            </p:nvSpPr>
            <p:spPr>
              <a:xfrm rot="4392924">
                <a:off x="3450215" y="1953342"/>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4" name="等腰三角形 119"/>
              <p:cNvSpPr/>
              <p:nvPr/>
            </p:nvSpPr>
            <p:spPr>
              <a:xfrm rot="8090669">
                <a:off x="3047382" y="2175713"/>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5" name="等腰三角形 120"/>
              <p:cNvSpPr/>
              <p:nvPr/>
            </p:nvSpPr>
            <p:spPr>
              <a:xfrm rot="4392924">
                <a:off x="2968890" y="2467553"/>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6" name="等腰三角形 121"/>
              <p:cNvSpPr/>
              <p:nvPr/>
            </p:nvSpPr>
            <p:spPr>
              <a:xfrm rot="8090669">
                <a:off x="2567616" y="2692998"/>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7" name="等腰三角形 122"/>
              <p:cNvSpPr/>
              <p:nvPr/>
            </p:nvSpPr>
            <p:spPr>
              <a:xfrm rot="8090669">
                <a:off x="3555221" y="1664415"/>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8" name="等腰三角形 123"/>
              <p:cNvSpPr/>
              <p:nvPr/>
            </p:nvSpPr>
            <p:spPr>
              <a:xfrm rot="8090669">
                <a:off x="2742513" y="3374345"/>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9" name="等腰三角形 124"/>
              <p:cNvSpPr/>
              <p:nvPr/>
            </p:nvSpPr>
            <p:spPr>
              <a:xfrm rot="4392924">
                <a:off x="2472275" y="2995253"/>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0" name="等腰三角形 125"/>
              <p:cNvSpPr/>
              <p:nvPr/>
            </p:nvSpPr>
            <p:spPr>
              <a:xfrm rot="8090669">
                <a:off x="2052914" y="3200587"/>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1" name="等腰三角形 126"/>
              <p:cNvSpPr/>
              <p:nvPr/>
            </p:nvSpPr>
            <p:spPr>
              <a:xfrm rot="8090669">
                <a:off x="3635543" y="4290129"/>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2" name="等腰三角形 127"/>
              <p:cNvSpPr/>
              <p:nvPr/>
            </p:nvSpPr>
            <p:spPr>
              <a:xfrm rot="4392924">
                <a:off x="3163627" y="3188965"/>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3" name="等腰三角形 128"/>
              <p:cNvSpPr/>
              <p:nvPr/>
            </p:nvSpPr>
            <p:spPr>
              <a:xfrm rot="8090669">
                <a:off x="3435637" y="3578886"/>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4" name="等腰三角形 129"/>
              <p:cNvSpPr/>
              <p:nvPr/>
            </p:nvSpPr>
            <p:spPr>
              <a:xfrm rot="4392924">
                <a:off x="3375492" y="3888981"/>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5" name="等腰三角形 130"/>
              <p:cNvSpPr/>
              <p:nvPr/>
            </p:nvSpPr>
            <p:spPr>
              <a:xfrm rot="8090669">
                <a:off x="3158925" y="4813392"/>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6" name="等腰三角形 131"/>
              <p:cNvSpPr/>
              <p:nvPr/>
            </p:nvSpPr>
            <p:spPr>
              <a:xfrm rot="4392924">
                <a:off x="3568271" y="4606266"/>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7" name="等腰三角形 132"/>
              <p:cNvSpPr/>
              <p:nvPr/>
            </p:nvSpPr>
            <p:spPr>
              <a:xfrm rot="4392924">
                <a:off x="3073673" y="5122154"/>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8" name="等腰三角形 133"/>
              <p:cNvSpPr/>
              <p:nvPr/>
            </p:nvSpPr>
            <p:spPr>
              <a:xfrm rot="4392924">
                <a:off x="2371809" y="4986745"/>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9" name="等腰三角形 134"/>
              <p:cNvSpPr/>
              <p:nvPr/>
            </p:nvSpPr>
            <p:spPr>
              <a:xfrm rot="8090669">
                <a:off x="2657243" y="5335478"/>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0" name="等腰三角形 135"/>
              <p:cNvSpPr/>
              <p:nvPr/>
            </p:nvSpPr>
            <p:spPr>
              <a:xfrm rot="8090669">
                <a:off x="1954051" y="5157408"/>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1" name="等腰三角形 136"/>
              <p:cNvSpPr/>
              <p:nvPr/>
            </p:nvSpPr>
            <p:spPr>
              <a:xfrm rot="4392924">
                <a:off x="1669576" y="4796993"/>
                <a:ext cx="637524" cy="5495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89" name="组合 137"/>
            <p:cNvGrpSpPr/>
            <p:nvPr/>
          </p:nvGrpSpPr>
          <p:grpSpPr>
            <a:xfrm>
              <a:off x="3696511" y="270041"/>
              <a:ext cx="3111694" cy="5533401"/>
              <a:chOff x="1437265" y="964428"/>
              <a:chExt cx="2791834" cy="4964607"/>
            </a:xfrm>
            <a:noFill/>
          </p:grpSpPr>
          <p:sp>
            <p:nvSpPr>
              <p:cNvPr id="90" name="等腰三角形 138"/>
              <p:cNvSpPr/>
              <p:nvPr/>
            </p:nvSpPr>
            <p:spPr>
              <a:xfrm rot="4487488">
                <a:off x="1393298" y="1511358"/>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1" name="等腰三角形 139"/>
              <p:cNvSpPr/>
              <p:nvPr/>
            </p:nvSpPr>
            <p:spPr>
              <a:xfrm rot="8090669">
                <a:off x="1472295" y="1209464"/>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2" name="等腰三角形 140"/>
              <p:cNvSpPr/>
              <p:nvPr/>
            </p:nvSpPr>
            <p:spPr>
              <a:xfrm rot="8090669">
                <a:off x="2168788" y="1367818"/>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3" name="等腰三角形 141"/>
              <p:cNvSpPr/>
              <p:nvPr/>
            </p:nvSpPr>
            <p:spPr>
              <a:xfrm rot="4392924">
                <a:off x="1885028" y="1008395"/>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4" name="等腰三角形 142"/>
              <p:cNvSpPr/>
              <p:nvPr/>
            </p:nvSpPr>
            <p:spPr>
              <a:xfrm rot="4392924">
                <a:off x="2581518" y="1145180"/>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5" name="等腰三角形 143"/>
              <p:cNvSpPr/>
              <p:nvPr/>
            </p:nvSpPr>
            <p:spPr>
              <a:xfrm rot="8090669">
                <a:off x="2865743" y="1503071"/>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6" name="等腰三角形 144"/>
              <p:cNvSpPr/>
              <p:nvPr/>
            </p:nvSpPr>
            <p:spPr>
              <a:xfrm rot="4392924">
                <a:off x="3278473" y="1294947"/>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7" name="等腰三角形 145"/>
              <p:cNvSpPr/>
              <p:nvPr/>
            </p:nvSpPr>
            <p:spPr>
              <a:xfrm rot="4392924">
                <a:off x="3450215" y="1953342"/>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8" name="等腰三角形 146"/>
              <p:cNvSpPr/>
              <p:nvPr/>
            </p:nvSpPr>
            <p:spPr>
              <a:xfrm rot="8090669">
                <a:off x="3047382" y="2175713"/>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9" name="等腰三角形 147"/>
              <p:cNvSpPr/>
              <p:nvPr/>
            </p:nvSpPr>
            <p:spPr>
              <a:xfrm rot="4392924">
                <a:off x="2968890" y="2467553"/>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0" name="等腰三角形 148"/>
              <p:cNvSpPr/>
              <p:nvPr/>
            </p:nvSpPr>
            <p:spPr>
              <a:xfrm rot="8090669">
                <a:off x="2567616" y="2692998"/>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1" name="等腰三角形 149"/>
              <p:cNvSpPr/>
              <p:nvPr/>
            </p:nvSpPr>
            <p:spPr>
              <a:xfrm rot="8090669">
                <a:off x="3555221" y="1664415"/>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2" name="等腰三角形 150"/>
              <p:cNvSpPr/>
              <p:nvPr/>
            </p:nvSpPr>
            <p:spPr>
              <a:xfrm rot="8090669">
                <a:off x="2742513" y="3374345"/>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3" name="等腰三角形 151"/>
              <p:cNvSpPr/>
              <p:nvPr/>
            </p:nvSpPr>
            <p:spPr>
              <a:xfrm rot="4392924">
                <a:off x="2472275" y="2995253"/>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4" name="等腰三角形 152"/>
              <p:cNvSpPr/>
              <p:nvPr/>
            </p:nvSpPr>
            <p:spPr>
              <a:xfrm rot="8090669">
                <a:off x="2052914" y="3200587"/>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5" name="等腰三角形 153"/>
              <p:cNvSpPr/>
              <p:nvPr/>
            </p:nvSpPr>
            <p:spPr>
              <a:xfrm rot="8090669">
                <a:off x="3635543" y="4290129"/>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6" name="等腰三角形 154"/>
              <p:cNvSpPr/>
              <p:nvPr/>
            </p:nvSpPr>
            <p:spPr>
              <a:xfrm rot="4392924">
                <a:off x="3163627" y="3188965"/>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7" name="等腰三角形 155"/>
              <p:cNvSpPr/>
              <p:nvPr/>
            </p:nvSpPr>
            <p:spPr>
              <a:xfrm rot="8090669">
                <a:off x="3435637" y="3578886"/>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8" name="等腰三角形 156"/>
              <p:cNvSpPr/>
              <p:nvPr/>
            </p:nvSpPr>
            <p:spPr>
              <a:xfrm rot="4392924">
                <a:off x="3375492" y="3888981"/>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9" name="等腰三角形 157"/>
              <p:cNvSpPr/>
              <p:nvPr/>
            </p:nvSpPr>
            <p:spPr>
              <a:xfrm rot="8090669">
                <a:off x="3158925" y="4813392"/>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0" name="等腰三角形 158"/>
              <p:cNvSpPr/>
              <p:nvPr/>
            </p:nvSpPr>
            <p:spPr>
              <a:xfrm rot="4392924">
                <a:off x="3568271" y="4606266"/>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1" name="等腰三角形 159"/>
              <p:cNvSpPr/>
              <p:nvPr/>
            </p:nvSpPr>
            <p:spPr>
              <a:xfrm rot="4392924">
                <a:off x="3073673" y="5122154"/>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2" name="等腰三角形 160"/>
              <p:cNvSpPr/>
              <p:nvPr/>
            </p:nvSpPr>
            <p:spPr>
              <a:xfrm rot="4392924">
                <a:off x="2371809" y="4986745"/>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3" name="等腰三角形 161"/>
              <p:cNvSpPr/>
              <p:nvPr/>
            </p:nvSpPr>
            <p:spPr>
              <a:xfrm rot="8090669">
                <a:off x="2657243" y="5335478"/>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4" name="等腰三角形 162"/>
              <p:cNvSpPr/>
              <p:nvPr/>
            </p:nvSpPr>
            <p:spPr>
              <a:xfrm rot="8090669">
                <a:off x="1954051" y="5157408"/>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5" name="等腰三角形 163"/>
              <p:cNvSpPr/>
              <p:nvPr/>
            </p:nvSpPr>
            <p:spPr>
              <a:xfrm rot="4392924">
                <a:off x="1669576" y="4796993"/>
                <a:ext cx="637524" cy="549589"/>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395011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rot="10800000">
            <a:off x="-199613" y="1664548"/>
            <a:ext cx="12524134" cy="4900843"/>
          </a:xfrm>
          <a:prstGeom prst="rect">
            <a:avLst/>
          </a:prstGeom>
          <a:gradFill flip="none" rotWithShape="1">
            <a:gsLst>
              <a:gs pos="100000">
                <a:srgbClr val="06D8A1">
                  <a:alpha val="4000"/>
                </a:srgbClr>
              </a:gs>
              <a:gs pos="27000">
                <a:schemeClr val="accent1">
                  <a:satMod val="110000"/>
                  <a:lumMod val="100000"/>
                  <a:shade val="100000"/>
                </a:schemeClr>
              </a:gs>
              <a:gs pos="0">
                <a:schemeClr val="accent1">
                  <a:lumMod val="99000"/>
                  <a:satMod val="120000"/>
                  <a:shade val="7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27784" y="494766"/>
            <a:ext cx="4381124" cy="369332"/>
          </a:xfrm>
          <a:prstGeom prst="rect">
            <a:avLst/>
          </a:prstGeom>
          <a:noFill/>
        </p:spPr>
        <p:txBody>
          <a:bodyPr wrap="square" rtlCol="0">
            <a:spAutoFit/>
          </a:bodyPr>
          <a:lstStyle/>
          <a:p>
            <a:r>
              <a:rPr lang="en-US" altLang="zh-CN" dirty="0" smtClean="0"/>
              <a:t>Evaluation</a:t>
            </a:r>
            <a:r>
              <a:rPr lang="zh-CN" altLang="en-US" dirty="0" smtClean="0"/>
              <a:t> </a:t>
            </a:r>
            <a:r>
              <a:rPr lang="en-US" altLang="zh-CN" dirty="0" smtClean="0"/>
              <a:t>and</a:t>
            </a:r>
            <a:r>
              <a:rPr lang="zh-CN" altLang="en-US" dirty="0" smtClean="0"/>
              <a:t> </a:t>
            </a:r>
            <a:r>
              <a:rPr lang="en-US" altLang="zh-CN" dirty="0" smtClean="0"/>
              <a:t>Feedback</a:t>
            </a:r>
            <a:endParaRPr lang="en-US" altLang="zh-CN" dirty="0"/>
          </a:p>
        </p:txBody>
      </p:sp>
      <p:sp>
        <p:nvSpPr>
          <p:cNvPr id="5" name="文本框 4"/>
          <p:cNvSpPr txBox="1"/>
          <p:nvPr/>
        </p:nvSpPr>
        <p:spPr>
          <a:xfrm>
            <a:off x="1027784" y="786784"/>
            <a:ext cx="3087016" cy="461665"/>
          </a:xfrm>
          <a:prstGeom prst="rect">
            <a:avLst/>
          </a:prstGeom>
          <a:noFill/>
        </p:spPr>
        <p:txBody>
          <a:bodyPr wrap="square" rtlCol="0">
            <a:spAutoFit/>
          </a:bodyPr>
          <a:lstStyle/>
          <a:p>
            <a:r>
              <a:rPr lang="zh-CN" altLang="en-US" sz="2400" b="1" dirty="0"/>
              <a:t>课程</a:t>
            </a:r>
            <a:r>
              <a:rPr lang="zh-CN" altLang="en-US" sz="2400" b="1" dirty="0" smtClean="0"/>
              <a:t>评估与反馈</a:t>
            </a:r>
            <a:endParaRPr lang="zh-CN" altLang="en-US" sz="2400" b="1" dirty="0"/>
          </a:p>
        </p:txBody>
      </p:sp>
      <p:grpSp>
        <p:nvGrpSpPr>
          <p:cNvPr id="67" name="组合 47"/>
          <p:cNvGrpSpPr/>
          <p:nvPr/>
        </p:nvGrpSpPr>
        <p:grpSpPr>
          <a:xfrm>
            <a:off x="303048" y="270527"/>
            <a:ext cx="667586" cy="1187142"/>
            <a:chOff x="1437265" y="964428"/>
            <a:chExt cx="2791834" cy="4964607"/>
          </a:xfrm>
          <a:noFill/>
        </p:grpSpPr>
        <p:sp>
          <p:nvSpPr>
            <p:cNvPr id="68" name="等腰三角形 48"/>
            <p:cNvSpPr/>
            <p:nvPr/>
          </p:nvSpPr>
          <p:spPr>
            <a:xfrm rot="4487488">
              <a:off x="1393298" y="151135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9" name="等腰三角形 49"/>
            <p:cNvSpPr/>
            <p:nvPr/>
          </p:nvSpPr>
          <p:spPr>
            <a:xfrm rot="8090669">
              <a:off x="1472295" y="1209464"/>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0" name="等腰三角形 50"/>
            <p:cNvSpPr/>
            <p:nvPr/>
          </p:nvSpPr>
          <p:spPr>
            <a:xfrm rot="8090669">
              <a:off x="2168788" y="136781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1" name="等腰三角形 51"/>
            <p:cNvSpPr/>
            <p:nvPr/>
          </p:nvSpPr>
          <p:spPr>
            <a:xfrm rot="4392924">
              <a:off x="1885028" y="100839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2" name="等腰三角形 52"/>
            <p:cNvSpPr/>
            <p:nvPr/>
          </p:nvSpPr>
          <p:spPr>
            <a:xfrm rot="4392924">
              <a:off x="2581518" y="1145180"/>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3" name="等腰三角形 53"/>
            <p:cNvSpPr/>
            <p:nvPr/>
          </p:nvSpPr>
          <p:spPr>
            <a:xfrm rot="8090669">
              <a:off x="2865743" y="1503071"/>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4" name="等腰三角形 54"/>
            <p:cNvSpPr/>
            <p:nvPr/>
          </p:nvSpPr>
          <p:spPr>
            <a:xfrm rot="4392924">
              <a:off x="3278473" y="1294947"/>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等腰三角形 55"/>
            <p:cNvSpPr/>
            <p:nvPr/>
          </p:nvSpPr>
          <p:spPr>
            <a:xfrm rot="4392924">
              <a:off x="3450215" y="1953342"/>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等腰三角形 56"/>
            <p:cNvSpPr/>
            <p:nvPr/>
          </p:nvSpPr>
          <p:spPr>
            <a:xfrm rot="8090669">
              <a:off x="3047382" y="2175713"/>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7" name="等腰三角形 57"/>
            <p:cNvSpPr/>
            <p:nvPr/>
          </p:nvSpPr>
          <p:spPr>
            <a:xfrm rot="4392924">
              <a:off x="2968890" y="2467553"/>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等腰三角形 58"/>
            <p:cNvSpPr/>
            <p:nvPr/>
          </p:nvSpPr>
          <p:spPr>
            <a:xfrm rot="8090669">
              <a:off x="2567616" y="269299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等腰三角形 59"/>
            <p:cNvSpPr/>
            <p:nvPr/>
          </p:nvSpPr>
          <p:spPr>
            <a:xfrm rot="8090669">
              <a:off x="3555221" y="166441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等腰三角形 60"/>
            <p:cNvSpPr/>
            <p:nvPr/>
          </p:nvSpPr>
          <p:spPr>
            <a:xfrm rot="8090669">
              <a:off x="2742513" y="337434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1" name="等腰三角形 61"/>
            <p:cNvSpPr/>
            <p:nvPr/>
          </p:nvSpPr>
          <p:spPr>
            <a:xfrm rot="4392924">
              <a:off x="2472275" y="2995253"/>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2" name="等腰三角形 62"/>
            <p:cNvSpPr/>
            <p:nvPr/>
          </p:nvSpPr>
          <p:spPr>
            <a:xfrm rot="8090669">
              <a:off x="2052914" y="3200587"/>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3" name="等腰三角形 63"/>
            <p:cNvSpPr/>
            <p:nvPr/>
          </p:nvSpPr>
          <p:spPr>
            <a:xfrm rot="8090669">
              <a:off x="3635543" y="4290129"/>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4" name="等腰三角形 64"/>
            <p:cNvSpPr/>
            <p:nvPr/>
          </p:nvSpPr>
          <p:spPr>
            <a:xfrm rot="4392924">
              <a:off x="3163627" y="318896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5" name="等腰三角形 65"/>
            <p:cNvSpPr/>
            <p:nvPr/>
          </p:nvSpPr>
          <p:spPr>
            <a:xfrm rot="8090669">
              <a:off x="3435637" y="3578886"/>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6" name="等腰三角形 66"/>
            <p:cNvSpPr/>
            <p:nvPr/>
          </p:nvSpPr>
          <p:spPr>
            <a:xfrm rot="4392924">
              <a:off x="3375492" y="3888981"/>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7" name="等腰三角形 67"/>
            <p:cNvSpPr/>
            <p:nvPr/>
          </p:nvSpPr>
          <p:spPr>
            <a:xfrm rot="8090669">
              <a:off x="3158925" y="4813392"/>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8" name="等腰三角形 68"/>
            <p:cNvSpPr/>
            <p:nvPr/>
          </p:nvSpPr>
          <p:spPr>
            <a:xfrm rot="4392924">
              <a:off x="3568271" y="4606266"/>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9" name="等腰三角形 69"/>
            <p:cNvSpPr/>
            <p:nvPr/>
          </p:nvSpPr>
          <p:spPr>
            <a:xfrm rot="4392924">
              <a:off x="3073673" y="5122154"/>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0" name="等腰三角形 70"/>
            <p:cNvSpPr/>
            <p:nvPr/>
          </p:nvSpPr>
          <p:spPr>
            <a:xfrm rot="4392924">
              <a:off x="2371809" y="498674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1" name="等腰三角形 71"/>
            <p:cNvSpPr/>
            <p:nvPr/>
          </p:nvSpPr>
          <p:spPr>
            <a:xfrm rot="8090669">
              <a:off x="2657243" y="533547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2" name="等腰三角形 72"/>
            <p:cNvSpPr/>
            <p:nvPr/>
          </p:nvSpPr>
          <p:spPr>
            <a:xfrm rot="8090669">
              <a:off x="1954051" y="515740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3" name="等腰三角形 73"/>
            <p:cNvSpPr/>
            <p:nvPr/>
          </p:nvSpPr>
          <p:spPr>
            <a:xfrm rot="4392924">
              <a:off x="1669576" y="4796993"/>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992521" y="1910602"/>
            <a:ext cx="9011016" cy="1200325"/>
          </a:xfrm>
          <a:prstGeom prst="rect">
            <a:avLst/>
          </a:prstGeom>
          <a:noFill/>
        </p:spPr>
        <p:txBody>
          <a:bodyPr wrap="square" lIns="91436" tIns="45718" rIns="91436" bIns="45718" rtlCol="0">
            <a:spAutoFit/>
          </a:bodyPr>
          <a:lstStyle/>
          <a:p>
            <a:pPr>
              <a:lnSpc>
                <a:spcPct val="150000"/>
              </a:lnSpc>
            </a:pPr>
            <a:r>
              <a:rPr lang="en-US" altLang="zh-CN" sz="1600" dirty="0"/>
              <a:t> </a:t>
            </a:r>
            <a:r>
              <a:rPr lang="zh-CN" altLang="zh-CN" sz="1600" dirty="0"/>
              <a:t>创新性评估反馈系统，区别于单一教学成果</a:t>
            </a:r>
            <a:r>
              <a:rPr lang="zh-CN" altLang="zh-CN" sz="1600" dirty="0" smtClean="0"/>
              <a:t>检验</a:t>
            </a:r>
            <a:r>
              <a:rPr lang="zh-CN" altLang="en-US" sz="1600" dirty="0" smtClean="0"/>
              <a:t>：</a:t>
            </a:r>
            <a:r>
              <a:rPr lang="zh-CN" altLang="zh-CN" sz="1600" dirty="0" smtClean="0"/>
              <a:t>只</a:t>
            </a:r>
            <a:r>
              <a:rPr lang="zh-CN" altLang="zh-CN" sz="1600" dirty="0"/>
              <a:t>在课程结束给学生以反馈</a:t>
            </a:r>
            <a:r>
              <a:rPr lang="zh-CN" altLang="zh-CN" sz="1600" dirty="0" smtClean="0"/>
              <a:t>。本</a:t>
            </a:r>
            <a:r>
              <a:rPr lang="zh-CN" altLang="zh-CN" sz="1600" dirty="0"/>
              <a:t>评估体系在课程中期及时给学生做以</a:t>
            </a:r>
            <a:r>
              <a:rPr lang="en-US" altLang="zh-CN" sz="1600" dirty="0"/>
              <a:t>“</a:t>
            </a:r>
            <a:r>
              <a:rPr lang="zh-CN" altLang="zh-CN" sz="1600" dirty="0"/>
              <a:t>形成性评价</a:t>
            </a:r>
            <a:r>
              <a:rPr lang="en-US" altLang="zh-CN" sz="1600" dirty="0"/>
              <a:t>”</a:t>
            </a:r>
            <a:r>
              <a:rPr lang="zh-CN" altLang="zh-CN" sz="1600" dirty="0"/>
              <a:t>，激励学生对学习成果进行补充和完善，并在课程结束之后针对作业综合完成情况给出</a:t>
            </a:r>
            <a:r>
              <a:rPr lang="en-US" altLang="zh-CN" sz="1600" dirty="0"/>
              <a:t>“</a:t>
            </a:r>
            <a:r>
              <a:rPr lang="zh-CN" altLang="zh-CN" sz="1600" dirty="0"/>
              <a:t>终结性评价</a:t>
            </a:r>
            <a:r>
              <a:rPr lang="en-US" altLang="zh-CN" sz="1600" dirty="0"/>
              <a:t>”</a:t>
            </a:r>
            <a:r>
              <a:rPr lang="zh-CN" altLang="zh-CN" sz="1600" dirty="0"/>
              <a:t>。 </a:t>
            </a:r>
            <a:endParaRPr lang="zh-CN" altLang="en-US" sz="1600" dirty="0"/>
          </a:p>
        </p:txBody>
      </p:sp>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3552" y="3293647"/>
            <a:ext cx="9506571" cy="2800983"/>
          </a:xfrm>
          <a:prstGeom prst="rect">
            <a:avLst/>
          </a:prstGeom>
        </p:spPr>
      </p:pic>
    </p:spTree>
    <p:extLst>
      <p:ext uri="{BB962C8B-B14F-4D97-AF65-F5344CB8AC3E}">
        <p14:creationId xmlns:p14="http://schemas.microsoft.com/office/powerpoint/2010/main" val="27912130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07698" y="5074"/>
            <a:ext cx="4840287"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1027784" y="494766"/>
            <a:ext cx="4381124" cy="369332"/>
          </a:xfrm>
          <a:prstGeom prst="rect">
            <a:avLst/>
          </a:prstGeom>
          <a:noFill/>
        </p:spPr>
        <p:txBody>
          <a:bodyPr wrap="square" rtlCol="0">
            <a:spAutoFit/>
          </a:bodyPr>
          <a:lstStyle/>
          <a:p>
            <a:r>
              <a:rPr lang="en-US" altLang="zh-CN" dirty="0" smtClean="0"/>
              <a:t>Evaluation</a:t>
            </a:r>
            <a:r>
              <a:rPr lang="zh-CN" altLang="en-US" dirty="0" smtClean="0"/>
              <a:t> </a:t>
            </a:r>
            <a:r>
              <a:rPr lang="en-US" altLang="zh-CN" dirty="0" smtClean="0"/>
              <a:t>and</a:t>
            </a:r>
            <a:r>
              <a:rPr lang="zh-CN" altLang="en-US" dirty="0" smtClean="0"/>
              <a:t> </a:t>
            </a:r>
            <a:r>
              <a:rPr lang="en-US" altLang="zh-CN" dirty="0" smtClean="0"/>
              <a:t>Feedback</a:t>
            </a:r>
            <a:endParaRPr lang="en-US" altLang="zh-CN" dirty="0"/>
          </a:p>
        </p:txBody>
      </p:sp>
      <p:sp>
        <p:nvSpPr>
          <p:cNvPr id="5" name="文本框 4"/>
          <p:cNvSpPr txBox="1"/>
          <p:nvPr/>
        </p:nvSpPr>
        <p:spPr>
          <a:xfrm>
            <a:off x="1027784" y="786784"/>
            <a:ext cx="3087016" cy="461665"/>
          </a:xfrm>
          <a:prstGeom prst="rect">
            <a:avLst/>
          </a:prstGeom>
          <a:noFill/>
        </p:spPr>
        <p:txBody>
          <a:bodyPr wrap="square" rtlCol="0">
            <a:spAutoFit/>
          </a:bodyPr>
          <a:lstStyle/>
          <a:p>
            <a:r>
              <a:rPr lang="zh-CN" altLang="en-US" sz="2400" b="1" dirty="0"/>
              <a:t>课程</a:t>
            </a:r>
            <a:r>
              <a:rPr lang="zh-CN" altLang="en-US" sz="2400" b="1" dirty="0" smtClean="0"/>
              <a:t>评估与反馈</a:t>
            </a:r>
            <a:endParaRPr lang="zh-CN" altLang="en-US" sz="2400" b="1" dirty="0"/>
          </a:p>
        </p:txBody>
      </p:sp>
      <p:grpSp>
        <p:nvGrpSpPr>
          <p:cNvPr id="67" name="组合 47"/>
          <p:cNvGrpSpPr/>
          <p:nvPr/>
        </p:nvGrpSpPr>
        <p:grpSpPr>
          <a:xfrm>
            <a:off x="303048" y="270527"/>
            <a:ext cx="667586" cy="1187142"/>
            <a:chOff x="1437265" y="964428"/>
            <a:chExt cx="2791834" cy="4964607"/>
          </a:xfrm>
          <a:noFill/>
        </p:grpSpPr>
        <p:sp>
          <p:nvSpPr>
            <p:cNvPr id="68" name="等腰三角形 48"/>
            <p:cNvSpPr/>
            <p:nvPr/>
          </p:nvSpPr>
          <p:spPr>
            <a:xfrm rot="4487488">
              <a:off x="1393298" y="151135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9" name="等腰三角形 49"/>
            <p:cNvSpPr/>
            <p:nvPr/>
          </p:nvSpPr>
          <p:spPr>
            <a:xfrm rot="8090669">
              <a:off x="1472295" y="1209464"/>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0" name="等腰三角形 50"/>
            <p:cNvSpPr/>
            <p:nvPr/>
          </p:nvSpPr>
          <p:spPr>
            <a:xfrm rot="8090669">
              <a:off x="2168788" y="136781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1" name="等腰三角形 51"/>
            <p:cNvSpPr/>
            <p:nvPr/>
          </p:nvSpPr>
          <p:spPr>
            <a:xfrm rot="4392924">
              <a:off x="1885028" y="100839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2" name="等腰三角形 52"/>
            <p:cNvSpPr/>
            <p:nvPr/>
          </p:nvSpPr>
          <p:spPr>
            <a:xfrm rot="4392924">
              <a:off x="2581518" y="1145180"/>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3" name="等腰三角形 53"/>
            <p:cNvSpPr/>
            <p:nvPr/>
          </p:nvSpPr>
          <p:spPr>
            <a:xfrm rot="8090669">
              <a:off x="2865743" y="1503071"/>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4" name="等腰三角形 54"/>
            <p:cNvSpPr/>
            <p:nvPr/>
          </p:nvSpPr>
          <p:spPr>
            <a:xfrm rot="4392924">
              <a:off x="3278473" y="1294947"/>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等腰三角形 55"/>
            <p:cNvSpPr/>
            <p:nvPr/>
          </p:nvSpPr>
          <p:spPr>
            <a:xfrm rot="4392924">
              <a:off x="3450215" y="1953342"/>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等腰三角形 56"/>
            <p:cNvSpPr/>
            <p:nvPr/>
          </p:nvSpPr>
          <p:spPr>
            <a:xfrm rot="8090669">
              <a:off x="3047382" y="2175713"/>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7" name="等腰三角形 57"/>
            <p:cNvSpPr/>
            <p:nvPr/>
          </p:nvSpPr>
          <p:spPr>
            <a:xfrm rot="4392924">
              <a:off x="2968890" y="2467553"/>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等腰三角形 58"/>
            <p:cNvSpPr/>
            <p:nvPr/>
          </p:nvSpPr>
          <p:spPr>
            <a:xfrm rot="8090669">
              <a:off x="2567616" y="269299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等腰三角形 59"/>
            <p:cNvSpPr/>
            <p:nvPr/>
          </p:nvSpPr>
          <p:spPr>
            <a:xfrm rot="8090669">
              <a:off x="3555221" y="166441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等腰三角形 60"/>
            <p:cNvSpPr/>
            <p:nvPr/>
          </p:nvSpPr>
          <p:spPr>
            <a:xfrm rot="8090669">
              <a:off x="2742513" y="337434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1" name="等腰三角形 61"/>
            <p:cNvSpPr/>
            <p:nvPr/>
          </p:nvSpPr>
          <p:spPr>
            <a:xfrm rot="4392924">
              <a:off x="2472275" y="2995253"/>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2" name="等腰三角形 62"/>
            <p:cNvSpPr/>
            <p:nvPr/>
          </p:nvSpPr>
          <p:spPr>
            <a:xfrm rot="8090669">
              <a:off x="2052914" y="3200587"/>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3" name="等腰三角形 63"/>
            <p:cNvSpPr/>
            <p:nvPr/>
          </p:nvSpPr>
          <p:spPr>
            <a:xfrm rot="8090669">
              <a:off x="3635543" y="4290129"/>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4" name="等腰三角形 64"/>
            <p:cNvSpPr/>
            <p:nvPr/>
          </p:nvSpPr>
          <p:spPr>
            <a:xfrm rot="4392924">
              <a:off x="3163627" y="318896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5" name="等腰三角形 65"/>
            <p:cNvSpPr/>
            <p:nvPr/>
          </p:nvSpPr>
          <p:spPr>
            <a:xfrm rot="8090669">
              <a:off x="3435637" y="3578886"/>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6" name="等腰三角形 66"/>
            <p:cNvSpPr/>
            <p:nvPr/>
          </p:nvSpPr>
          <p:spPr>
            <a:xfrm rot="4392924">
              <a:off x="3375492" y="3888981"/>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7" name="等腰三角形 67"/>
            <p:cNvSpPr/>
            <p:nvPr/>
          </p:nvSpPr>
          <p:spPr>
            <a:xfrm rot="8090669">
              <a:off x="3158925" y="4813392"/>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8" name="等腰三角形 68"/>
            <p:cNvSpPr/>
            <p:nvPr/>
          </p:nvSpPr>
          <p:spPr>
            <a:xfrm rot="4392924">
              <a:off x="3568271" y="4606266"/>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9" name="等腰三角形 69"/>
            <p:cNvSpPr/>
            <p:nvPr/>
          </p:nvSpPr>
          <p:spPr>
            <a:xfrm rot="4392924">
              <a:off x="3073673" y="5122154"/>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0" name="等腰三角形 70"/>
            <p:cNvSpPr/>
            <p:nvPr/>
          </p:nvSpPr>
          <p:spPr>
            <a:xfrm rot="4392924">
              <a:off x="2371809" y="4986745"/>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1" name="等腰三角形 71"/>
            <p:cNvSpPr/>
            <p:nvPr/>
          </p:nvSpPr>
          <p:spPr>
            <a:xfrm rot="8090669">
              <a:off x="2657243" y="533547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2" name="等腰三角形 72"/>
            <p:cNvSpPr/>
            <p:nvPr/>
          </p:nvSpPr>
          <p:spPr>
            <a:xfrm rot="8090669">
              <a:off x="1954051" y="5157408"/>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3" name="等腰三角形 73"/>
            <p:cNvSpPr/>
            <p:nvPr/>
          </p:nvSpPr>
          <p:spPr>
            <a:xfrm rot="4392924">
              <a:off x="1669576" y="4796993"/>
              <a:ext cx="637524" cy="549589"/>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7698" y="41587"/>
            <a:ext cx="4846211" cy="6858000"/>
          </a:xfrm>
          <a:prstGeom prst="rect">
            <a:avLst/>
          </a:prstGeom>
          <a:ln>
            <a:noFill/>
          </a:ln>
        </p:spPr>
      </p:pic>
      <p:sp>
        <p:nvSpPr>
          <p:cNvPr id="38" name="文本框 37"/>
          <p:cNvSpPr txBox="1"/>
          <p:nvPr/>
        </p:nvSpPr>
        <p:spPr>
          <a:xfrm>
            <a:off x="1015049" y="1807268"/>
            <a:ext cx="5595301" cy="1569656"/>
          </a:xfrm>
          <a:prstGeom prst="rect">
            <a:avLst/>
          </a:prstGeom>
          <a:noFill/>
        </p:spPr>
        <p:txBody>
          <a:bodyPr wrap="square" lIns="91436" tIns="45718" rIns="91436" bIns="45718" rtlCol="0">
            <a:spAutoFit/>
          </a:bodyPr>
          <a:lstStyle/>
          <a:p>
            <a:pPr>
              <a:lnSpc>
                <a:spcPct val="150000"/>
              </a:lnSpc>
            </a:pPr>
            <a:r>
              <a:rPr lang="zh-CN" altLang="en-US" sz="1600" dirty="0" smtClean="0"/>
              <a:t>根据评估体系所提供的价值标准，结合学生课堂练习，</a:t>
            </a:r>
          </a:p>
          <a:p>
            <a:pPr>
              <a:lnSpc>
                <a:spcPct val="150000"/>
              </a:lnSpc>
            </a:pPr>
            <a:r>
              <a:rPr lang="zh-CN" altLang="en-US" sz="1600" dirty="0" smtClean="0"/>
              <a:t>思维主观能动性，反思批判性思考能力，对学生作业</a:t>
            </a:r>
          </a:p>
          <a:p>
            <a:pPr>
              <a:lnSpc>
                <a:spcPct val="150000"/>
              </a:lnSpc>
            </a:pPr>
            <a:r>
              <a:rPr lang="zh-CN" altLang="en-US" sz="1600" dirty="0" smtClean="0"/>
              <a:t>进行整体而系统的反馈，并在课程中期，以及课程结</a:t>
            </a:r>
          </a:p>
          <a:p>
            <a:pPr>
              <a:lnSpc>
                <a:spcPct val="150000"/>
              </a:lnSpc>
            </a:pPr>
            <a:r>
              <a:rPr lang="zh-CN" altLang="en-US" sz="1600" dirty="0" smtClean="0"/>
              <a:t>束后</a:t>
            </a:r>
            <a:r>
              <a:rPr lang="zh-CN" altLang="en-US" sz="1600" dirty="0"/>
              <a:t>，</a:t>
            </a:r>
            <a:r>
              <a:rPr lang="zh-CN" altLang="en-US" sz="1600" dirty="0" smtClean="0"/>
              <a:t>分别进行两次反馈性辅导。</a:t>
            </a:r>
            <a:endParaRPr lang="zh-CN" altLang="en-US" sz="1600" dirty="0"/>
          </a:p>
        </p:txBody>
      </p:sp>
      <p:sp>
        <p:nvSpPr>
          <p:cNvPr id="39" name="文本框 38"/>
          <p:cNvSpPr txBox="1"/>
          <p:nvPr/>
        </p:nvSpPr>
        <p:spPr>
          <a:xfrm>
            <a:off x="3594441" y="6225352"/>
            <a:ext cx="3015910" cy="461661"/>
          </a:xfrm>
          <a:prstGeom prst="rect">
            <a:avLst/>
          </a:prstGeom>
          <a:noFill/>
        </p:spPr>
        <p:txBody>
          <a:bodyPr wrap="square" lIns="91436" tIns="45718" rIns="91436" bIns="45718" rtlCol="0">
            <a:spAutoFit/>
          </a:bodyPr>
          <a:lstStyle/>
          <a:p>
            <a:pPr>
              <a:lnSpc>
                <a:spcPct val="150000"/>
              </a:lnSpc>
            </a:pPr>
            <a:r>
              <a:rPr lang="zh-CN" altLang="en-US" sz="1600" dirty="0" smtClean="0">
                <a:solidFill>
                  <a:schemeClr val="tx1">
                    <a:lumMod val="50000"/>
                    <a:lumOff val="50000"/>
                  </a:schemeClr>
                </a:solidFill>
              </a:rPr>
              <a:t>如图所示为最终作业反馈表</a:t>
            </a:r>
            <a:endParaRPr lang="zh-CN" altLang="en-US" sz="1600" dirty="0">
              <a:solidFill>
                <a:schemeClr val="tx1">
                  <a:lumMod val="50000"/>
                  <a:lumOff val="50000"/>
                </a:schemeClr>
              </a:solidFill>
            </a:endParaRPr>
          </a:p>
        </p:txBody>
      </p:sp>
    </p:spTree>
    <p:extLst>
      <p:ext uri="{BB962C8B-B14F-4D97-AF65-F5344CB8AC3E}">
        <p14:creationId xmlns:p14="http://schemas.microsoft.com/office/powerpoint/2010/main" val="83582101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085435" y="2700243"/>
            <a:ext cx="3975100" cy="624107"/>
          </a:xfrm>
        </p:spPr>
        <p:txBody>
          <a:bodyPr/>
          <a:lstStyle/>
          <a:p>
            <a:r>
              <a:rPr lang="zh-CN" altLang="en-US" dirty="0"/>
              <a:t>同事／同学评价</a:t>
            </a:r>
          </a:p>
        </p:txBody>
      </p:sp>
      <p:grpSp>
        <p:nvGrpSpPr>
          <p:cNvPr id="5" name="组 4"/>
          <p:cNvGrpSpPr/>
          <p:nvPr/>
        </p:nvGrpSpPr>
        <p:grpSpPr>
          <a:xfrm>
            <a:off x="901787" y="1035424"/>
            <a:ext cx="3183649" cy="4361407"/>
            <a:chOff x="833045" y="527464"/>
            <a:chExt cx="3907808" cy="5353461"/>
          </a:xfrm>
        </p:grpSpPr>
        <p:grpSp>
          <p:nvGrpSpPr>
            <p:cNvPr id="60" name="组合 2"/>
            <p:cNvGrpSpPr/>
            <p:nvPr/>
          </p:nvGrpSpPr>
          <p:grpSpPr>
            <a:xfrm>
              <a:off x="1250421" y="1125864"/>
              <a:ext cx="3165773" cy="4336918"/>
              <a:chOff x="926571" y="692282"/>
              <a:chExt cx="3792028" cy="5194849"/>
            </a:xfrm>
          </p:grpSpPr>
          <p:sp>
            <p:nvSpPr>
              <p:cNvPr id="61" name="等腰三角形 60"/>
              <p:cNvSpPr/>
              <p:nvPr/>
            </p:nvSpPr>
            <p:spPr>
              <a:xfrm rot="9010236">
                <a:off x="926571" y="3375544"/>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2" name="等腰三角形 61"/>
              <p:cNvSpPr/>
              <p:nvPr/>
            </p:nvSpPr>
            <p:spPr>
              <a:xfrm rot="5400000">
                <a:off x="2480991" y="1418935"/>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3" name="等腰三角形 62"/>
              <p:cNvSpPr/>
              <p:nvPr/>
            </p:nvSpPr>
            <p:spPr>
              <a:xfrm rot="5400000">
                <a:off x="1361567" y="3295289"/>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4" name="等腰三角形 63"/>
              <p:cNvSpPr/>
              <p:nvPr/>
            </p:nvSpPr>
            <p:spPr>
              <a:xfrm rot="5400000">
                <a:off x="1362608" y="2638821"/>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5" name="等腰三角形 64"/>
              <p:cNvSpPr/>
              <p:nvPr/>
            </p:nvSpPr>
            <p:spPr>
              <a:xfrm rot="9010236">
                <a:off x="1522702" y="3039911"/>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6" name="等腰三角形 67"/>
              <p:cNvSpPr/>
              <p:nvPr/>
            </p:nvSpPr>
            <p:spPr>
              <a:xfrm rot="9010236">
                <a:off x="2044010" y="3357297"/>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7" name="等腰三角形 68"/>
              <p:cNvSpPr/>
              <p:nvPr/>
            </p:nvSpPr>
            <p:spPr>
              <a:xfrm rot="5591464">
                <a:off x="2434095" y="3930499"/>
                <a:ext cx="595411"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8" name="等腰三角形 69"/>
              <p:cNvSpPr/>
              <p:nvPr/>
            </p:nvSpPr>
            <p:spPr>
              <a:xfrm rot="9010236">
                <a:off x="2604273" y="3659030"/>
                <a:ext cx="572130" cy="53463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9" name="等腰三角形 70"/>
              <p:cNvSpPr/>
              <p:nvPr/>
            </p:nvSpPr>
            <p:spPr>
              <a:xfrm rot="5400000">
                <a:off x="3025894" y="3573919"/>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0" name="等腰三角形 71"/>
              <p:cNvSpPr/>
              <p:nvPr/>
            </p:nvSpPr>
            <p:spPr>
              <a:xfrm rot="9010236">
                <a:off x="3163654" y="3997918"/>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1" name="等腰三角形 72"/>
              <p:cNvSpPr/>
              <p:nvPr/>
            </p:nvSpPr>
            <p:spPr>
              <a:xfrm rot="5400000">
                <a:off x="2449679" y="721484"/>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2" name="等腰三角形 73"/>
              <p:cNvSpPr/>
              <p:nvPr/>
            </p:nvSpPr>
            <p:spPr>
              <a:xfrm rot="9010236">
                <a:off x="2609473" y="1136406"/>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3" name="等腰三角形 74"/>
              <p:cNvSpPr/>
              <p:nvPr/>
            </p:nvSpPr>
            <p:spPr>
              <a:xfrm rot="5400000">
                <a:off x="3584568" y="3867384"/>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4" name="等腰三角形 75"/>
              <p:cNvSpPr/>
              <p:nvPr/>
            </p:nvSpPr>
            <p:spPr>
              <a:xfrm rot="9010236">
                <a:off x="3746502" y="3621425"/>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等腰三角形 76"/>
              <p:cNvSpPr/>
              <p:nvPr/>
            </p:nvSpPr>
            <p:spPr>
              <a:xfrm rot="9010236">
                <a:off x="1509669" y="2391682"/>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等腰三角形 77"/>
              <p:cNvSpPr/>
              <p:nvPr/>
            </p:nvSpPr>
            <p:spPr>
              <a:xfrm rot="5400000">
                <a:off x="1924938" y="2337139"/>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7" name="等腰三角形 78"/>
              <p:cNvSpPr/>
              <p:nvPr/>
            </p:nvSpPr>
            <p:spPr>
              <a:xfrm rot="5400000">
                <a:off x="1924938" y="1660371"/>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等腰三角形 79"/>
              <p:cNvSpPr/>
              <p:nvPr/>
            </p:nvSpPr>
            <p:spPr>
              <a:xfrm rot="9010236">
                <a:off x="2065722" y="2073844"/>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等腰三角形 80"/>
              <p:cNvSpPr/>
              <p:nvPr/>
            </p:nvSpPr>
            <p:spPr>
              <a:xfrm rot="9010236">
                <a:off x="2073746" y="1407865"/>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等腰三角形 81"/>
              <p:cNvSpPr/>
              <p:nvPr/>
            </p:nvSpPr>
            <p:spPr>
              <a:xfrm rot="5400000">
                <a:off x="3033073" y="1028244"/>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1" name="等腰三角形 82"/>
              <p:cNvSpPr/>
              <p:nvPr/>
            </p:nvSpPr>
            <p:spPr>
              <a:xfrm rot="9010236">
                <a:off x="3162544" y="1444524"/>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2" name="等腰三角形 83"/>
              <p:cNvSpPr/>
              <p:nvPr/>
            </p:nvSpPr>
            <p:spPr>
              <a:xfrm rot="5400000">
                <a:off x="3033073" y="1708717"/>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3" name="等腰三角形 84"/>
              <p:cNvSpPr/>
              <p:nvPr/>
            </p:nvSpPr>
            <p:spPr>
              <a:xfrm rot="9010236">
                <a:off x="3162544" y="2110503"/>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4" name="等腰三角形 85"/>
              <p:cNvSpPr/>
              <p:nvPr/>
            </p:nvSpPr>
            <p:spPr>
              <a:xfrm rot="5400000">
                <a:off x="3033073" y="2374697"/>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0" name="等腰三角形 86"/>
              <p:cNvSpPr/>
              <p:nvPr/>
            </p:nvSpPr>
            <p:spPr>
              <a:xfrm rot="9010236">
                <a:off x="3162544" y="2776482"/>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1" name="等腰三角形 87"/>
              <p:cNvSpPr/>
              <p:nvPr/>
            </p:nvSpPr>
            <p:spPr>
              <a:xfrm rot="5400000">
                <a:off x="3033073" y="3001789"/>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2" name="等腰三角形 88"/>
              <p:cNvSpPr/>
              <p:nvPr/>
            </p:nvSpPr>
            <p:spPr>
              <a:xfrm rot="9010236">
                <a:off x="3162544" y="3403575"/>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3" name="等腰三角形 89"/>
              <p:cNvSpPr/>
              <p:nvPr/>
            </p:nvSpPr>
            <p:spPr>
              <a:xfrm rot="5400000">
                <a:off x="3018785" y="4239898"/>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4" name="等腰三角形 90"/>
              <p:cNvSpPr/>
              <p:nvPr/>
            </p:nvSpPr>
            <p:spPr>
              <a:xfrm rot="9010236">
                <a:off x="3133968" y="4670260"/>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5" name="等腰三角形 91"/>
              <p:cNvSpPr/>
              <p:nvPr/>
            </p:nvSpPr>
            <p:spPr>
              <a:xfrm rot="5400000">
                <a:off x="3014898" y="4942247"/>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6" name="等腰三角形 92"/>
              <p:cNvSpPr/>
              <p:nvPr/>
            </p:nvSpPr>
            <p:spPr>
              <a:xfrm rot="9010236">
                <a:off x="3144369" y="5373405"/>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7" name="等腰三角形 93"/>
              <p:cNvSpPr/>
              <p:nvPr/>
            </p:nvSpPr>
            <p:spPr>
              <a:xfrm rot="5400000">
                <a:off x="4175671" y="3502260"/>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8" name="等腰三角形 94"/>
              <p:cNvSpPr/>
              <p:nvPr/>
            </p:nvSpPr>
            <p:spPr>
              <a:xfrm rot="5400000">
                <a:off x="1874313" y="3604216"/>
                <a:ext cx="572130" cy="5137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149" name="组合 95"/>
            <p:cNvGrpSpPr/>
            <p:nvPr/>
          </p:nvGrpSpPr>
          <p:grpSpPr>
            <a:xfrm>
              <a:off x="833045" y="527464"/>
              <a:ext cx="3907808" cy="5353461"/>
              <a:chOff x="926571" y="692282"/>
              <a:chExt cx="3792028" cy="5194849"/>
            </a:xfrm>
            <a:noFill/>
          </p:grpSpPr>
          <p:sp>
            <p:nvSpPr>
              <p:cNvPr id="150" name="等腰三角形 96"/>
              <p:cNvSpPr/>
              <p:nvPr/>
            </p:nvSpPr>
            <p:spPr>
              <a:xfrm rot="9010236">
                <a:off x="926571" y="3375544"/>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1" name="等腰三角形 97"/>
              <p:cNvSpPr/>
              <p:nvPr/>
            </p:nvSpPr>
            <p:spPr>
              <a:xfrm rot="5400000">
                <a:off x="2480991" y="1418935"/>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2" name="等腰三角形 98"/>
              <p:cNvSpPr/>
              <p:nvPr/>
            </p:nvSpPr>
            <p:spPr>
              <a:xfrm rot="5400000">
                <a:off x="1361567" y="3295289"/>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3" name="等腰三角形 99"/>
              <p:cNvSpPr/>
              <p:nvPr/>
            </p:nvSpPr>
            <p:spPr>
              <a:xfrm rot="5400000">
                <a:off x="1362608" y="2638821"/>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4" name="等腰三角形 100"/>
              <p:cNvSpPr/>
              <p:nvPr/>
            </p:nvSpPr>
            <p:spPr>
              <a:xfrm rot="9010236">
                <a:off x="1522702" y="3039911"/>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5" name="等腰三角形 101"/>
              <p:cNvSpPr/>
              <p:nvPr/>
            </p:nvSpPr>
            <p:spPr>
              <a:xfrm rot="9010236">
                <a:off x="2044010" y="3357297"/>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6" name="等腰三角形 102"/>
              <p:cNvSpPr/>
              <p:nvPr/>
            </p:nvSpPr>
            <p:spPr>
              <a:xfrm rot="5591464">
                <a:off x="2434095" y="3930499"/>
                <a:ext cx="595411"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7" name="等腰三角形 103"/>
              <p:cNvSpPr/>
              <p:nvPr/>
            </p:nvSpPr>
            <p:spPr>
              <a:xfrm rot="9010236">
                <a:off x="2604273" y="3659030"/>
                <a:ext cx="572130" cy="534633"/>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8" name="等腰三角形 104"/>
              <p:cNvSpPr/>
              <p:nvPr/>
            </p:nvSpPr>
            <p:spPr>
              <a:xfrm rot="5400000">
                <a:off x="3025894" y="3573919"/>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9" name="等腰三角形 105"/>
              <p:cNvSpPr/>
              <p:nvPr/>
            </p:nvSpPr>
            <p:spPr>
              <a:xfrm rot="9010236">
                <a:off x="3163654" y="3997918"/>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0" name="等腰三角形 106"/>
              <p:cNvSpPr/>
              <p:nvPr/>
            </p:nvSpPr>
            <p:spPr>
              <a:xfrm rot="5400000">
                <a:off x="2449679" y="721484"/>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1" name="等腰三角形 107"/>
              <p:cNvSpPr/>
              <p:nvPr/>
            </p:nvSpPr>
            <p:spPr>
              <a:xfrm rot="9010236">
                <a:off x="2609473" y="1136406"/>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2" name="等腰三角形 108"/>
              <p:cNvSpPr/>
              <p:nvPr/>
            </p:nvSpPr>
            <p:spPr>
              <a:xfrm rot="5400000">
                <a:off x="3584568" y="3867384"/>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3" name="等腰三角形 109"/>
              <p:cNvSpPr/>
              <p:nvPr/>
            </p:nvSpPr>
            <p:spPr>
              <a:xfrm rot="9010236">
                <a:off x="3746502" y="3621425"/>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4" name="等腰三角形 110"/>
              <p:cNvSpPr/>
              <p:nvPr/>
            </p:nvSpPr>
            <p:spPr>
              <a:xfrm rot="9010236">
                <a:off x="1509669" y="2391682"/>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5" name="等腰三角形 111"/>
              <p:cNvSpPr/>
              <p:nvPr/>
            </p:nvSpPr>
            <p:spPr>
              <a:xfrm rot="5400000">
                <a:off x="1924938" y="2337139"/>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6" name="等腰三角形 112"/>
              <p:cNvSpPr/>
              <p:nvPr/>
            </p:nvSpPr>
            <p:spPr>
              <a:xfrm rot="5400000">
                <a:off x="1924938" y="1660371"/>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7" name="等腰三角形 164"/>
              <p:cNvSpPr/>
              <p:nvPr/>
            </p:nvSpPr>
            <p:spPr>
              <a:xfrm rot="9010236">
                <a:off x="2065722" y="2073844"/>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8" name="等腰三角形 165"/>
              <p:cNvSpPr/>
              <p:nvPr/>
            </p:nvSpPr>
            <p:spPr>
              <a:xfrm rot="9010236">
                <a:off x="2073746" y="1407865"/>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9" name="等腰三角形 166"/>
              <p:cNvSpPr/>
              <p:nvPr/>
            </p:nvSpPr>
            <p:spPr>
              <a:xfrm rot="5400000">
                <a:off x="3033073" y="1028244"/>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0" name="等腰三角形 167"/>
              <p:cNvSpPr/>
              <p:nvPr/>
            </p:nvSpPr>
            <p:spPr>
              <a:xfrm rot="9010236">
                <a:off x="3162544" y="1444524"/>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1" name="等腰三角形 168"/>
              <p:cNvSpPr/>
              <p:nvPr/>
            </p:nvSpPr>
            <p:spPr>
              <a:xfrm rot="5400000">
                <a:off x="3033073" y="1708717"/>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2" name="等腰三角形 169"/>
              <p:cNvSpPr/>
              <p:nvPr/>
            </p:nvSpPr>
            <p:spPr>
              <a:xfrm rot="9010236">
                <a:off x="3162544" y="2110503"/>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3" name="等腰三角形 170"/>
              <p:cNvSpPr/>
              <p:nvPr/>
            </p:nvSpPr>
            <p:spPr>
              <a:xfrm rot="5400000">
                <a:off x="3033073" y="2374697"/>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4" name="等腰三角形 171"/>
              <p:cNvSpPr/>
              <p:nvPr/>
            </p:nvSpPr>
            <p:spPr>
              <a:xfrm rot="9010236">
                <a:off x="3162544" y="2776482"/>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5" name="等腰三角形 172"/>
              <p:cNvSpPr/>
              <p:nvPr/>
            </p:nvSpPr>
            <p:spPr>
              <a:xfrm rot="5400000">
                <a:off x="3033073" y="3001789"/>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6" name="等腰三角形 173"/>
              <p:cNvSpPr/>
              <p:nvPr/>
            </p:nvSpPr>
            <p:spPr>
              <a:xfrm rot="9010236">
                <a:off x="3162544" y="3403575"/>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7" name="等腰三角形 174"/>
              <p:cNvSpPr/>
              <p:nvPr/>
            </p:nvSpPr>
            <p:spPr>
              <a:xfrm rot="5400000">
                <a:off x="3018785" y="4239898"/>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8" name="等腰三角形 175"/>
              <p:cNvSpPr/>
              <p:nvPr/>
            </p:nvSpPr>
            <p:spPr>
              <a:xfrm rot="9010236">
                <a:off x="3133968" y="4670260"/>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9" name="等腰三角形 176"/>
              <p:cNvSpPr/>
              <p:nvPr/>
            </p:nvSpPr>
            <p:spPr>
              <a:xfrm rot="5400000">
                <a:off x="3014898" y="4942247"/>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0" name="等腰三角形 177"/>
              <p:cNvSpPr/>
              <p:nvPr/>
            </p:nvSpPr>
            <p:spPr>
              <a:xfrm rot="9010236">
                <a:off x="3144369" y="5373405"/>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1" name="等腰三角形 178"/>
              <p:cNvSpPr/>
              <p:nvPr/>
            </p:nvSpPr>
            <p:spPr>
              <a:xfrm rot="5400000">
                <a:off x="4175671" y="3502260"/>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2" name="等腰三角形 179"/>
              <p:cNvSpPr/>
              <p:nvPr/>
            </p:nvSpPr>
            <p:spPr>
              <a:xfrm rot="5400000">
                <a:off x="1874313" y="3604216"/>
                <a:ext cx="572130" cy="513726"/>
              </a:xfrm>
              <a:prstGeom prst="triangl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4552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alphaModFix amt="61000"/>
            <a:extLst>
              <a:ext uri="{BEBA8EAE-BF5A-486C-A8C5-ECC9F3942E4B}">
                <a14:imgProps xmlns:a14="http://schemas.microsoft.com/office/drawing/2010/main">
                  <a14:imgLayer r:embed="rId3">
                    <a14:imgEffect>
                      <a14:sharpenSoften amount="-50000"/>
                    </a14:imgEffect>
                    <a14:imgEffect>
                      <a14:colorTemperature colorTemp="6247"/>
                    </a14:imgEffect>
                    <a14:imgEffect>
                      <a14:saturation sat="39000"/>
                    </a14:imgEffect>
                    <a14:imgEffect>
                      <a14:brightnessContrast bright="15000" contrast="-46000"/>
                    </a14:imgEffect>
                  </a14:imgLayer>
                </a14:imgProps>
              </a:ext>
              <a:ext uri="{28A0092B-C50C-407E-A947-70E740481C1C}">
                <a14:useLocalDpi xmlns:a14="http://schemas.microsoft.com/office/drawing/2010/main"/>
              </a:ext>
            </a:extLst>
          </a:blip>
          <a:srcRect t="-1"/>
          <a:stretch/>
        </p:blipFill>
        <p:spPr>
          <a:xfrm>
            <a:off x="-140616" y="-10896"/>
            <a:ext cx="12332616" cy="6858263"/>
          </a:xfrm>
          <a:prstGeom prst="rect">
            <a:avLst/>
          </a:prstGeom>
        </p:spPr>
      </p:pic>
      <p:sp>
        <p:nvSpPr>
          <p:cNvPr id="2" name="文本占位符 1"/>
          <p:cNvSpPr>
            <a:spLocks noGrp="1"/>
          </p:cNvSpPr>
          <p:nvPr>
            <p:ph type="body" sz="quarter" idx="10"/>
          </p:nvPr>
        </p:nvSpPr>
        <p:spPr/>
        <p:txBody>
          <a:bodyPr/>
          <a:lstStyle/>
          <a:p>
            <a:r>
              <a:rPr kumimoji="1" lang="en-US" altLang="zh-CN" dirty="0" smtClean="0"/>
              <a:t>Colleague</a:t>
            </a:r>
            <a:r>
              <a:rPr kumimoji="1" lang="zh-CN" altLang="en-US" dirty="0" smtClean="0"/>
              <a:t> </a:t>
            </a:r>
            <a:r>
              <a:rPr kumimoji="1" lang="en-US" altLang="zh-CN" dirty="0" smtClean="0"/>
              <a:t>Insight</a:t>
            </a:r>
            <a:endParaRPr kumimoji="1" lang="zh-CN" altLang="en-US" dirty="0"/>
          </a:p>
        </p:txBody>
      </p:sp>
      <p:sp>
        <p:nvSpPr>
          <p:cNvPr id="3" name="文本占位符 2"/>
          <p:cNvSpPr>
            <a:spLocks noGrp="1"/>
          </p:cNvSpPr>
          <p:nvPr>
            <p:ph type="body" sz="quarter" idx="11"/>
          </p:nvPr>
        </p:nvSpPr>
        <p:spPr/>
        <p:txBody>
          <a:bodyPr/>
          <a:lstStyle/>
          <a:p>
            <a:r>
              <a:rPr lang="zh-CN" altLang="en-US" dirty="0" smtClean="0"/>
              <a:t>同事评价</a:t>
            </a:r>
            <a:endParaRPr lang="zh-CN" altLang="en-US" dirty="0"/>
          </a:p>
        </p:txBody>
      </p:sp>
      <p:sp>
        <p:nvSpPr>
          <p:cNvPr id="11" name="圆角矩形 10"/>
          <p:cNvSpPr/>
          <p:nvPr/>
        </p:nvSpPr>
        <p:spPr>
          <a:xfrm>
            <a:off x="184881" y="1195114"/>
            <a:ext cx="7545464" cy="5621160"/>
          </a:xfrm>
          <a:prstGeom prst="roundRect">
            <a:avLst/>
          </a:prstGeom>
          <a:solidFill>
            <a:schemeClr val="bg1">
              <a:alpha val="78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1401866" y="1638214"/>
            <a:ext cx="8046934" cy="369332"/>
          </a:xfrm>
          <a:prstGeom prst="rect">
            <a:avLst/>
          </a:prstGeom>
          <a:noFill/>
        </p:spPr>
        <p:txBody>
          <a:bodyPr wrap="square" rtlCol="0">
            <a:spAutoFit/>
          </a:bodyPr>
          <a:lstStyle/>
          <a:p>
            <a:r>
              <a:rPr lang="en-US" altLang="zh-CN" b="1" dirty="0" smtClean="0">
                <a:solidFill>
                  <a:schemeClr val="tx1">
                    <a:lumMod val="75000"/>
                    <a:lumOff val="25000"/>
                  </a:schemeClr>
                </a:solidFill>
              </a:rPr>
              <a:t>Peter</a:t>
            </a:r>
            <a:r>
              <a:rPr lang="zh-CN" altLang="en-US" b="1" dirty="0" smtClean="0">
                <a:solidFill>
                  <a:schemeClr val="tx1">
                    <a:lumMod val="75000"/>
                    <a:lumOff val="25000"/>
                  </a:schemeClr>
                </a:solidFill>
              </a:rPr>
              <a:t> </a:t>
            </a:r>
            <a:r>
              <a:rPr lang="en-US" altLang="zh-CN" b="1" dirty="0" smtClean="0">
                <a:solidFill>
                  <a:schemeClr val="tx1">
                    <a:lumMod val="75000"/>
                    <a:lumOff val="25000"/>
                  </a:schemeClr>
                </a:solidFill>
              </a:rPr>
              <a:t>Simon</a:t>
            </a:r>
            <a:r>
              <a:rPr lang="zh-CN" altLang="en-US" b="1" dirty="0">
                <a:solidFill>
                  <a:schemeClr val="tx1">
                    <a:lumMod val="75000"/>
                    <a:lumOff val="25000"/>
                  </a:schemeClr>
                </a:solidFill>
              </a:rPr>
              <a:t> </a:t>
            </a:r>
            <a:r>
              <a:rPr lang="en-US" altLang="zh-CN" b="1" dirty="0" smtClean="0">
                <a:solidFill>
                  <a:schemeClr val="tx1">
                    <a:lumMod val="75000"/>
                    <a:lumOff val="25000"/>
                  </a:schemeClr>
                </a:solidFill>
              </a:rPr>
              <a:t>Jones</a:t>
            </a:r>
            <a:r>
              <a:rPr lang="zh-CN" altLang="en-US" b="1" dirty="0" smtClean="0">
                <a:solidFill>
                  <a:schemeClr val="tx1">
                    <a:lumMod val="75000"/>
                    <a:lumOff val="25000"/>
                  </a:schemeClr>
                </a:solidFill>
              </a:rPr>
              <a:t> </a:t>
            </a:r>
            <a:r>
              <a:rPr lang="zh-CN" altLang="en-US" sz="1200" dirty="0" smtClean="0">
                <a:solidFill>
                  <a:schemeClr val="tx1">
                    <a:lumMod val="75000"/>
                    <a:lumOff val="25000"/>
                  </a:schemeClr>
                </a:solidFill>
              </a:rPr>
              <a:t>（大连工业大学 国际教育学院 中英合作项目 英方负责人） </a:t>
            </a:r>
            <a:endParaRPr lang="zh-CN" altLang="en-US" sz="1200" dirty="0">
              <a:solidFill>
                <a:schemeClr val="tx1">
                  <a:lumMod val="75000"/>
                  <a:lumOff val="25000"/>
                </a:schemeClr>
              </a:solidFill>
            </a:endParaRPr>
          </a:p>
        </p:txBody>
      </p:sp>
      <p:sp>
        <p:nvSpPr>
          <p:cNvPr id="5" name="文本框 4"/>
          <p:cNvSpPr txBox="1"/>
          <p:nvPr/>
        </p:nvSpPr>
        <p:spPr>
          <a:xfrm>
            <a:off x="1401866" y="2019214"/>
            <a:ext cx="4434168" cy="1052592"/>
          </a:xfrm>
          <a:prstGeom prst="rect">
            <a:avLst/>
          </a:prstGeom>
          <a:noFill/>
        </p:spPr>
        <p:txBody>
          <a:bodyPr wrap="square" lIns="91436" tIns="45718" rIns="91436" bIns="45718" rtlCol="0">
            <a:spAutoFit/>
          </a:bodyPr>
          <a:lstStyle/>
          <a:p>
            <a:pPr>
              <a:lnSpc>
                <a:spcPct val="130000"/>
              </a:lnSpc>
            </a:pPr>
            <a:r>
              <a:rPr lang="zh-CN" altLang="en-US" sz="1200" dirty="0" smtClean="0">
                <a:solidFill>
                  <a:schemeClr val="tx1">
                    <a:lumMod val="75000"/>
                    <a:lumOff val="25000"/>
                  </a:schemeClr>
                </a:solidFill>
              </a:rPr>
              <a:t>“反思性思维日志”是由</a:t>
            </a:r>
            <a:r>
              <a:rPr lang="zh-CN" altLang="en-US" sz="1200" dirty="0">
                <a:solidFill>
                  <a:schemeClr val="tx1">
                    <a:lumMod val="75000"/>
                    <a:lumOff val="25000"/>
                  </a:schemeClr>
                </a:solidFill>
              </a:rPr>
              <a:t>中英</a:t>
            </a:r>
            <a:r>
              <a:rPr lang="zh-CN" altLang="en-US" sz="1200" dirty="0" smtClean="0">
                <a:solidFill>
                  <a:schemeClr val="tx1">
                    <a:lumMod val="75000"/>
                    <a:lumOff val="25000"/>
                  </a:schemeClr>
                </a:solidFill>
              </a:rPr>
              <a:t>双方教师团队</a:t>
            </a:r>
            <a:r>
              <a:rPr lang="zh-CN" altLang="en-US" sz="1200" dirty="0">
                <a:solidFill>
                  <a:schemeClr val="tx1">
                    <a:lumMod val="75000"/>
                    <a:lumOff val="25000"/>
                  </a:schemeClr>
                </a:solidFill>
              </a:rPr>
              <a:t>共同探索和不断完善的创新课程模块</a:t>
            </a:r>
            <a:r>
              <a:rPr lang="zh-CN" altLang="en-US" sz="1200" dirty="0" smtClean="0">
                <a:solidFill>
                  <a:schemeClr val="tx1">
                    <a:lumMod val="75000"/>
                    <a:lumOff val="25000"/>
                  </a:schemeClr>
                </a:solidFill>
              </a:rPr>
              <a:t>。借助</a:t>
            </a:r>
            <a:r>
              <a:rPr lang="zh-CN" altLang="en-US" sz="1200" dirty="0">
                <a:solidFill>
                  <a:schemeClr val="tx1">
                    <a:lumMod val="75000"/>
                    <a:lumOff val="25000"/>
                  </a:schemeClr>
                </a:solidFill>
              </a:rPr>
              <a:t>大连工业大学与英国南安普顿大学优质特色合作办学</a:t>
            </a:r>
            <a:r>
              <a:rPr lang="zh-CN" altLang="en-US" sz="1200" dirty="0" smtClean="0">
                <a:solidFill>
                  <a:schemeClr val="tx1">
                    <a:lumMod val="75000"/>
                    <a:lumOff val="25000"/>
                  </a:schemeClr>
                </a:solidFill>
              </a:rPr>
              <a:t>平台，课程内容与国际化教育体系相衔接，是艺术设计专业本科学习中必不可缺的部分。</a:t>
            </a:r>
            <a:endParaRPr lang="en-US" altLang="zh-CN" sz="1200" dirty="0" smtClean="0">
              <a:solidFill>
                <a:schemeClr val="tx1">
                  <a:lumMod val="75000"/>
                  <a:lumOff val="25000"/>
                </a:schemeClr>
              </a:solidFill>
            </a:endParaRPr>
          </a:p>
        </p:txBody>
      </p:sp>
      <p:sp>
        <p:nvSpPr>
          <p:cNvPr id="6" name="文本框 5"/>
          <p:cNvSpPr txBox="1"/>
          <p:nvPr/>
        </p:nvSpPr>
        <p:spPr>
          <a:xfrm>
            <a:off x="1401866" y="3218060"/>
            <a:ext cx="5966306" cy="646331"/>
          </a:xfrm>
          <a:prstGeom prst="rect">
            <a:avLst/>
          </a:prstGeom>
          <a:noFill/>
        </p:spPr>
        <p:txBody>
          <a:bodyPr wrap="square" rtlCol="0">
            <a:spAutoFit/>
          </a:bodyPr>
          <a:lstStyle/>
          <a:p>
            <a:r>
              <a:rPr lang="zh-CN" altLang="en-US" b="1" dirty="0" smtClean="0">
                <a:solidFill>
                  <a:schemeClr val="tx1">
                    <a:lumMod val="75000"/>
                    <a:lumOff val="25000"/>
                  </a:schemeClr>
                </a:solidFill>
              </a:rPr>
              <a:t>丁玮 </a:t>
            </a:r>
            <a:r>
              <a:rPr lang="zh-CN" altLang="en-US" sz="1200" dirty="0">
                <a:solidFill>
                  <a:schemeClr val="tx1">
                    <a:lumMod val="75000"/>
                    <a:lumOff val="25000"/>
                  </a:schemeClr>
                </a:solidFill>
              </a:rPr>
              <a:t>（大连工业大学 国际教育学院 </a:t>
            </a:r>
            <a:r>
              <a:rPr lang="zh-CN" altLang="en-US" sz="1200" dirty="0" smtClean="0">
                <a:solidFill>
                  <a:schemeClr val="tx1">
                    <a:lumMod val="75000"/>
                    <a:lumOff val="25000"/>
                  </a:schemeClr>
                </a:solidFill>
              </a:rPr>
              <a:t>副院长） </a:t>
            </a:r>
            <a:endParaRPr lang="zh-CN" altLang="en-US" sz="1200" dirty="0">
              <a:solidFill>
                <a:schemeClr val="tx1">
                  <a:lumMod val="75000"/>
                  <a:lumOff val="25000"/>
                </a:schemeClr>
              </a:solidFill>
            </a:endParaRPr>
          </a:p>
          <a:p>
            <a:endParaRPr lang="zh-CN" altLang="en-US" b="1" dirty="0">
              <a:solidFill>
                <a:schemeClr val="tx1">
                  <a:lumMod val="75000"/>
                  <a:lumOff val="25000"/>
                </a:schemeClr>
              </a:solidFill>
            </a:endParaRPr>
          </a:p>
        </p:txBody>
      </p:sp>
      <p:sp>
        <p:nvSpPr>
          <p:cNvPr id="7" name="文本框 6"/>
          <p:cNvSpPr txBox="1"/>
          <p:nvPr/>
        </p:nvSpPr>
        <p:spPr>
          <a:xfrm>
            <a:off x="1401866" y="3599060"/>
            <a:ext cx="4434168" cy="1052592"/>
          </a:xfrm>
          <a:prstGeom prst="rect">
            <a:avLst/>
          </a:prstGeom>
          <a:noFill/>
        </p:spPr>
        <p:txBody>
          <a:bodyPr wrap="square" lIns="91436" tIns="45718" rIns="91436" bIns="45718" rtlCol="0">
            <a:spAutoFit/>
          </a:bodyPr>
          <a:lstStyle/>
          <a:p>
            <a:pPr>
              <a:lnSpc>
                <a:spcPct val="130000"/>
              </a:lnSpc>
            </a:pPr>
            <a:r>
              <a:rPr lang="zh-CN" altLang="en-US" sz="1200" dirty="0" smtClean="0">
                <a:solidFill>
                  <a:schemeClr val="tx1">
                    <a:lumMod val="75000"/>
                    <a:lumOff val="25000"/>
                  </a:schemeClr>
                </a:solidFill>
              </a:rPr>
              <a:t>与</a:t>
            </a:r>
            <a:r>
              <a:rPr lang="zh-CN" altLang="en-US" sz="1200" dirty="0">
                <a:solidFill>
                  <a:schemeClr val="tx1">
                    <a:lumMod val="75000"/>
                    <a:lumOff val="25000"/>
                  </a:schemeClr>
                </a:solidFill>
              </a:rPr>
              <a:t>国内</a:t>
            </a:r>
            <a:r>
              <a:rPr lang="zh-CN" altLang="en-US" sz="1200" dirty="0" smtClean="0">
                <a:solidFill>
                  <a:schemeClr val="tx1">
                    <a:lumMod val="75000"/>
                    <a:lumOff val="25000"/>
                  </a:schemeClr>
                </a:solidFill>
              </a:rPr>
              <a:t>高考体系下的教学系统不同，“反思性思维日志”课程要求学生具有更多的主观能动性，以批判反思性的思维来回顾、审视自己的创作过程，从而将反馈结果投射于未来的学习当中，使学习过程更具系统性、高效性。</a:t>
            </a:r>
            <a:endParaRPr lang="en-US" altLang="zh-CN" sz="1200" dirty="0" smtClean="0">
              <a:solidFill>
                <a:schemeClr val="tx1">
                  <a:lumMod val="75000"/>
                  <a:lumOff val="25000"/>
                </a:schemeClr>
              </a:solidFill>
            </a:endParaRPr>
          </a:p>
        </p:txBody>
      </p:sp>
      <p:sp>
        <p:nvSpPr>
          <p:cNvPr id="8" name="文本框 7"/>
          <p:cNvSpPr txBox="1"/>
          <p:nvPr/>
        </p:nvSpPr>
        <p:spPr>
          <a:xfrm>
            <a:off x="1401866" y="4904806"/>
            <a:ext cx="4905416" cy="369332"/>
          </a:xfrm>
          <a:prstGeom prst="rect">
            <a:avLst/>
          </a:prstGeom>
          <a:noFill/>
        </p:spPr>
        <p:txBody>
          <a:bodyPr wrap="square" rtlCol="0">
            <a:spAutoFit/>
          </a:bodyPr>
          <a:lstStyle/>
          <a:p>
            <a:r>
              <a:rPr lang="zh-CN" altLang="en-US" b="1" dirty="0" smtClean="0">
                <a:solidFill>
                  <a:schemeClr val="tx1">
                    <a:lumMod val="75000"/>
                    <a:lumOff val="25000"/>
                  </a:schemeClr>
                </a:solidFill>
              </a:rPr>
              <a:t>郭文君 </a:t>
            </a:r>
            <a:r>
              <a:rPr lang="zh-CN" altLang="en-US" sz="1200" dirty="0">
                <a:solidFill>
                  <a:schemeClr val="tx1">
                    <a:lumMod val="75000"/>
                    <a:lumOff val="25000"/>
                  </a:schemeClr>
                </a:solidFill>
              </a:rPr>
              <a:t>（大连工业大学 国际教育学院 </a:t>
            </a:r>
            <a:r>
              <a:rPr lang="zh-CN" altLang="en-US" sz="1200" dirty="0" smtClean="0">
                <a:solidFill>
                  <a:schemeClr val="tx1">
                    <a:lumMod val="75000"/>
                    <a:lumOff val="25000"/>
                  </a:schemeClr>
                </a:solidFill>
              </a:rPr>
              <a:t>服装与</a:t>
            </a:r>
            <a:r>
              <a:rPr lang="zh-CN" altLang="en-US" sz="1200" smtClean="0">
                <a:solidFill>
                  <a:schemeClr val="tx1">
                    <a:lumMod val="75000"/>
                    <a:lumOff val="25000"/>
                  </a:schemeClr>
                </a:solidFill>
              </a:rPr>
              <a:t>服饰专业模块负责人） </a:t>
            </a:r>
            <a:endParaRPr lang="zh-CN" altLang="en-US" sz="1200" b="1" dirty="0">
              <a:solidFill>
                <a:schemeClr val="tx1">
                  <a:lumMod val="75000"/>
                  <a:lumOff val="25000"/>
                </a:schemeClr>
              </a:solidFill>
            </a:endParaRPr>
          </a:p>
        </p:txBody>
      </p:sp>
      <p:sp>
        <p:nvSpPr>
          <p:cNvPr id="9" name="文本框 8"/>
          <p:cNvSpPr txBox="1"/>
          <p:nvPr/>
        </p:nvSpPr>
        <p:spPr>
          <a:xfrm>
            <a:off x="1401866" y="5285806"/>
            <a:ext cx="4434168" cy="812526"/>
          </a:xfrm>
          <a:prstGeom prst="rect">
            <a:avLst/>
          </a:prstGeom>
          <a:noFill/>
        </p:spPr>
        <p:txBody>
          <a:bodyPr wrap="square" lIns="91436" tIns="45718" rIns="91436" bIns="45718" rtlCol="0">
            <a:spAutoFit/>
          </a:bodyPr>
          <a:lstStyle/>
          <a:p>
            <a:pPr>
              <a:lnSpc>
                <a:spcPct val="130000"/>
              </a:lnSpc>
            </a:pPr>
            <a:r>
              <a:rPr lang="zh-CN" altLang="en-US" sz="1200" dirty="0" smtClean="0">
                <a:solidFill>
                  <a:schemeClr val="tx1">
                    <a:lumMod val="75000"/>
                    <a:lumOff val="25000"/>
                  </a:schemeClr>
                </a:solidFill>
              </a:rPr>
              <a:t>“反思性思维日志”课程应用学科广泛，它在丰富学生调研技能的同时使学生掌握了一门思维方法，在未来的设计实践、学习以及职业生涯中养成良好的反思习惯。</a:t>
            </a:r>
            <a:endParaRPr lang="en-US" altLang="zh-CN" sz="1200" dirty="0" smtClean="0">
              <a:solidFill>
                <a:schemeClr val="tx1">
                  <a:lumMod val="75000"/>
                  <a:lumOff val="25000"/>
                </a:schemeClr>
              </a:solidFill>
            </a:endParaRPr>
          </a:p>
        </p:txBody>
      </p:sp>
      <p:grpSp>
        <p:nvGrpSpPr>
          <p:cNvPr id="107" name="组合 4"/>
          <p:cNvGrpSpPr/>
          <p:nvPr/>
        </p:nvGrpSpPr>
        <p:grpSpPr>
          <a:xfrm>
            <a:off x="204395" y="361651"/>
            <a:ext cx="823389" cy="1127994"/>
            <a:chOff x="926571" y="692282"/>
            <a:chExt cx="3792028" cy="5194849"/>
          </a:xfrm>
          <a:noFill/>
        </p:grpSpPr>
        <p:sp>
          <p:nvSpPr>
            <p:cNvPr id="108" name="等腰三角形 5"/>
            <p:cNvSpPr/>
            <p:nvPr/>
          </p:nvSpPr>
          <p:spPr>
            <a:xfrm rot="9010236">
              <a:off x="926571" y="337554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9" name="等腰三角形 6"/>
            <p:cNvSpPr/>
            <p:nvPr/>
          </p:nvSpPr>
          <p:spPr>
            <a:xfrm rot="5400000">
              <a:off x="2480991" y="141893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0" name="等腰三角形 7"/>
            <p:cNvSpPr/>
            <p:nvPr/>
          </p:nvSpPr>
          <p:spPr>
            <a:xfrm rot="5400000">
              <a:off x="1361567" y="3295289"/>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1" name="等腰三角形 8"/>
            <p:cNvSpPr/>
            <p:nvPr/>
          </p:nvSpPr>
          <p:spPr>
            <a:xfrm rot="5400000">
              <a:off x="1362608" y="2638821"/>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2" name="等腰三角形 9"/>
            <p:cNvSpPr/>
            <p:nvPr/>
          </p:nvSpPr>
          <p:spPr>
            <a:xfrm rot="9010236">
              <a:off x="1522702" y="3039911"/>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3" name="等腰三角形 10"/>
            <p:cNvSpPr/>
            <p:nvPr/>
          </p:nvSpPr>
          <p:spPr>
            <a:xfrm rot="9010236">
              <a:off x="2044010" y="3357297"/>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4" name="等腰三角形 11"/>
            <p:cNvSpPr/>
            <p:nvPr/>
          </p:nvSpPr>
          <p:spPr>
            <a:xfrm rot="5591464">
              <a:off x="2434095" y="3930499"/>
              <a:ext cx="595411"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5" name="等腰三角形 12"/>
            <p:cNvSpPr/>
            <p:nvPr/>
          </p:nvSpPr>
          <p:spPr>
            <a:xfrm rot="9010236">
              <a:off x="2604273" y="3659030"/>
              <a:ext cx="572130" cy="534633"/>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6" name="等腰三角形 13"/>
            <p:cNvSpPr/>
            <p:nvPr/>
          </p:nvSpPr>
          <p:spPr>
            <a:xfrm rot="5400000">
              <a:off x="3025894" y="3573919"/>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7" name="等腰三角形 14"/>
            <p:cNvSpPr/>
            <p:nvPr/>
          </p:nvSpPr>
          <p:spPr>
            <a:xfrm rot="9010236">
              <a:off x="3163654" y="3997918"/>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8" name="等腰三角形 15"/>
            <p:cNvSpPr/>
            <p:nvPr/>
          </p:nvSpPr>
          <p:spPr>
            <a:xfrm rot="5400000">
              <a:off x="2449679" y="72148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9" name="等腰三角形 16"/>
            <p:cNvSpPr/>
            <p:nvPr/>
          </p:nvSpPr>
          <p:spPr>
            <a:xfrm rot="9010236">
              <a:off x="2609473" y="1136406"/>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0" name="等腰三角形 17"/>
            <p:cNvSpPr/>
            <p:nvPr/>
          </p:nvSpPr>
          <p:spPr>
            <a:xfrm rot="5400000">
              <a:off x="3584568" y="386738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1" name="等腰三角形 18"/>
            <p:cNvSpPr/>
            <p:nvPr/>
          </p:nvSpPr>
          <p:spPr>
            <a:xfrm rot="9010236">
              <a:off x="3746502" y="362142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2" name="等腰三角形 19"/>
            <p:cNvSpPr/>
            <p:nvPr/>
          </p:nvSpPr>
          <p:spPr>
            <a:xfrm rot="9010236">
              <a:off x="1509669" y="2391682"/>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3" name="等腰三角形 20"/>
            <p:cNvSpPr/>
            <p:nvPr/>
          </p:nvSpPr>
          <p:spPr>
            <a:xfrm rot="5400000">
              <a:off x="1924938" y="2337139"/>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4" name="等腰三角形 21"/>
            <p:cNvSpPr/>
            <p:nvPr/>
          </p:nvSpPr>
          <p:spPr>
            <a:xfrm rot="5400000">
              <a:off x="1924938" y="1660371"/>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5" name="等腰三角形 22"/>
            <p:cNvSpPr/>
            <p:nvPr/>
          </p:nvSpPr>
          <p:spPr>
            <a:xfrm rot="9010236">
              <a:off x="2065722" y="207384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6" name="等腰三角形 23"/>
            <p:cNvSpPr/>
            <p:nvPr/>
          </p:nvSpPr>
          <p:spPr>
            <a:xfrm rot="9010236">
              <a:off x="2073746" y="140786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7" name="等腰三角形 24"/>
            <p:cNvSpPr/>
            <p:nvPr/>
          </p:nvSpPr>
          <p:spPr>
            <a:xfrm rot="5400000">
              <a:off x="3033073" y="102824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8" name="等腰三角形 25"/>
            <p:cNvSpPr/>
            <p:nvPr/>
          </p:nvSpPr>
          <p:spPr>
            <a:xfrm rot="9010236">
              <a:off x="3162544" y="144452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9" name="等腰三角形 26"/>
            <p:cNvSpPr/>
            <p:nvPr/>
          </p:nvSpPr>
          <p:spPr>
            <a:xfrm rot="5400000">
              <a:off x="3033073" y="1708717"/>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0" name="等腰三角形 27"/>
            <p:cNvSpPr/>
            <p:nvPr/>
          </p:nvSpPr>
          <p:spPr>
            <a:xfrm rot="9010236">
              <a:off x="3162544" y="2110503"/>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1" name="等腰三角形 28"/>
            <p:cNvSpPr/>
            <p:nvPr/>
          </p:nvSpPr>
          <p:spPr>
            <a:xfrm rot="5400000">
              <a:off x="3033073" y="2374697"/>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2" name="等腰三角形 29"/>
            <p:cNvSpPr/>
            <p:nvPr/>
          </p:nvSpPr>
          <p:spPr>
            <a:xfrm rot="9010236">
              <a:off x="3162544" y="2776482"/>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3" name="等腰三角形 30"/>
            <p:cNvSpPr/>
            <p:nvPr/>
          </p:nvSpPr>
          <p:spPr>
            <a:xfrm rot="5400000">
              <a:off x="3033073" y="3001789"/>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4" name="等腰三角形 31"/>
            <p:cNvSpPr/>
            <p:nvPr/>
          </p:nvSpPr>
          <p:spPr>
            <a:xfrm rot="9010236">
              <a:off x="3162544" y="340357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5" name="等腰三角形 32"/>
            <p:cNvSpPr/>
            <p:nvPr/>
          </p:nvSpPr>
          <p:spPr>
            <a:xfrm rot="5400000">
              <a:off x="3018785" y="4239898"/>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6" name="等腰三角形 33"/>
            <p:cNvSpPr/>
            <p:nvPr/>
          </p:nvSpPr>
          <p:spPr>
            <a:xfrm rot="9010236">
              <a:off x="3133968" y="4670260"/>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7" name="等腰三角形 34"/>
            <p:cNvSpPr/>
            <p:nvPr/>
          </p:nvSpPr>
          <p:spPr>
            <a:xfrm rot="5400000">
              <a:off x="3014898" y="4942247"/>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8" name="等腰三角形 35"/>
            <p:cNvSpPr/>
            <p:nvPr/>
          </p:nvSpPr>
          <p:spPr>
            <a:xfrm rot="9010236">
              <a:off x="3144369" y="537340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9" name="等腰三角形 36"/>
            <p:cNvSpPr/>
            <p:nvPr/>
          </p:nvSpPr>
          <p:spPr>
            <a:xfrm rot="5400000">
              <a:off x="4175671" y="3502260"/>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0" name="等腰三角形 37"/>
            <p:cNvSpPr/>
            <p:nvPr/>
          </p:nvSpPr>
          <p:spPr>
            <a:xfrm rot="5400000">
              <a:off x="1874313" y="3604216"/>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47" name="矩形 46"/>
          <p:cNvSpPr/>
          <p:nvPr/>
        </p:nvSpPr>
        <p:spPr>
          <a:xfrm rot="10800000">
            <a:off x="5429638" y="3471454"/>
            <a:ext cx="5769892" cy="1152052"/>
          </a:xfrm>
          <a:prstGeom prst="rect">
            <a:avLst/>
          </a:prstGeom>
          <a:gradFill flip="none" rotWithShape="1">
            <a:gsLst>
              <a:gs pos="100000">
                <a:srgbClr val="06D8A1">
                  <a:alpha val="4000"/>
                </a:srgbClr>
              </a:gs>
              <a:gs pos="27000">
                <a:schemeClr val="accent1">
                  <a:satMod val="110000"/>
                  <a:lumMod val="100000"/>
                  <a:shade val="100000"/>
                </a:schemeClr>
              </a:gs>
              <a:gs pos="0">
                <a:schemeClr val="accent1">
                  <a:lumMod val="99000"/>
                  <a:satMod val="120000"/>
                  <a:shade val="7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2483" y="3348791"/>
            <a:ext cx="1397377" cy="1397377"/>
          </a:xfrm>
          <a:prstGeom prst="rect">
            <a:avLst/>
          </a:prstGeom>
        </p:spPr>
      </p:pic>
      <p:sp>
        <p:nvSpPr>
          <p:cNvPr id="49" name="矩形 48"/>
          <p:cNvSpPr/>
          <p:nvPr/>
        </p:nvSpPr>
        <p:spPr>
          <a:xfrm rot="10800000">
            <a:off x="6025692" y="1937134"/>
            <a:ext cx="5127940" cy="1067803"/>
          </a:xfrm>
          <a:prstGeom prst="rect">
            <a:avLst/>
          </a:prstGeom>
          <a:gradFill flip="none" rotWithShape="1">
            <a:gsLst>
              <a:gs pos="100000">
                <a:srgbClr val="06D8A1">
                  <a:alpha val="4000"/>
                </a:srgbClr>
              </a:gs>
              <a:gs pos="27000">
                <a:schemeClr val="accent1">
                  <a:satMod val="110000"/>
                  <a:lumMod val="100000"/>
                  <a:shade val="100000"/>
                </a:schemeClr>
              </a:gs>
              <a:gs pos="0">
                <a:schemeClr val="accent1">
                  <a:lumMod val="99000"/>
                  <a:satMod val="120000"/>
                  <a:shade val="7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0800000">
            <a:off x="6925012" y="5049536"/>
            <a:ext cx="4228620" cy="1118658"/>
          </a:xfrm>
          <a:prstGeom prst="rect">
            <a:avLst/>
          </a:prstGeom>
          <a:gradFill flip="none" rotWithShape="1">
            <a:gsLst>
              <a:gs pos="100000">
                <a:srgbClr val="06D8A1">
                  <a:alpha val="4000"/>
                </a:srgbClr>
              </a:gs>
              <a:gs pos="27000">
                <a:schemeClr val="accent1">
                  <a:satMod val="110000"/>
                  <a:lumMod val="100000"/>
                  <a:shade val="100000"/>
                </a:schemeClr>
              </a:gs>
              <a:gs pos="0">
                <a:schemeClr val="accent1">
                  <a:lumMod val="99000"/>
                  <a:satMod val="120000"/>
                  <a:shade val="7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2483" y="4928400"/>
            <a:ext cx="1397377" cy="1397377"/>
          </a:xfrm>
          <a:prstGeom prst="rect">
            <a:avLst/>
          </a:prstGeom>
        </p:spPr>
      </p:pic>
      <p:pic>
        <p:nvPicPr>
          <p:cNvPr id="14" name="图片 13"/>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9314029" y="1781586"/>
            <a:ext cx="1294287" cy="1354332"/>
          </a:xfrm>
          <a:prstGeom prst="rect">
            <a:avLst/>
          </a:prstGeom>
        </p:spPr>
      </p:pic>
    </p:spTree>
    <p:extLst>
      <p:ext uri="{BB962C8B-B14F-4D97-AF65-F5344CB8AC3E}">
        <p14:creationId xmlns:p14="http://schemas.microsoft.com/office/powerpoint/2010/main" val="259322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75384" y="460221"/>
            <a:ext cx="3975100" cy="346728"/>
          </a:xfrm>
        </p:spPr>
        <p:txBody>
          <a:bodyPr/>
          <a:lstStyle/>
          <a:p>
            <a:r>
              <a:rPr kumimoji="1" lang="en-US" altLang="zh-CN" dirty="0" smtClean="0"/>
              <a:t>MEMBERS</a:t>
            </a:r>
            <a:endParaRPr kumimoji="1" lang="zh-CN" altLang="en-US" dirty="0"/>
          </a:p>
        </p:txBody>
      </p:sp>
      <p:sp>
        <p:nvSpPr>
          <p:cNvPr id="3" name="文本占位符 2"/>
          <p:cNvSpPr>
            <a:spLocks noGrp="1"/>
          </p:cNvSpPr>
          <p:nvPr>
            <p:ph type="body" sz="quarter" idx="11"/>
          </p:nvPr>
        </p:nvSpPr>
        <p:spPr>
          <a:xfrm>
            <a:off x="875385" y="806948"/>
            <a:ext cx="3975100" cy="403777"/>
          </a:xfrm>
        </p:spPr>
        <p:txBody>
          <a:bodyPr/>
          <a:lstStyle/>
          <a:p>
            <a:r>
              <a:rPr kumimoji="1" lang="zh-CN" altLang="en-US" dirty="0" smtClean="0"/>
              <a:t>教学团队</a:t>
            </a:r>
            <a:endParaRPr kumimoji="1" lang="zh-CN" altLang="en-US" dirty="0"/>
          </a:p>
        </p:txBody>
      </p:sp>
      <p:sp>
        <p:nvSpPr>
          <p:cNvPr id="132" name="矩形 131"/>
          <p:cNvSpPr/>
          <p:nvPr/>
        </p:nvSpPr>
        <p:spPr>
          <a:xfrm>
            <a:off x="2248085" y="2725401"/>
            <a:ext cx="888283" cy="215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耿瑞</a:t>
            </a:r>
            <a:endParaRPr lang="zh-CN" altLang="en-US" sz="1600" b="1" dirty="0"/>
          </a:p>
        </p:txBody>
      </p:sp>
      <p:sp>
        <p:nvSpPr>
          <p:cNvPr id="133" name="矩形 132"/>
          <p:cNvSpPr/>
          <p:nvPr/>
        </p:nvSpPr>
        <p:spPr>
          <a:xfrm>
            <a:off x="3549913" y="2725401"/>
            <a:ext cx="888283" cy="215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孙心乙</a:t>
            </a:r>
            <a:endParaRPr lang="zh-CN" altLang="en-US" sz="1600" b="1" dirty="0"/>
          </a:p>
        </p:txBody>
      </p:sp>
      <p:sp>
        <p:nvSpPr>
          <p:cNvPr id="134" name="矩形 133"/>
          <p:cNvSpPr/>
          <p:nvPr/>
        </p:nvSpPr>
        <p:spPr>
          <a:xfrm>
            <a:off x="4854406" y="2714098"/>
            <a:ext cx="888283" cy="215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郭潇</a:t>
            </a:r>
            <a:endParaRPr lang="zh-CN" altLang="en-US" sz="1600" b="1" dirty="0"/>
          </a:p>
        </p:txBody>
      </p:sp>
      <p:sp>
        <p:nvSpPr>
          <p:cNvPr id="135" name="文本框 134"/>
          <p:cNvSpPr txBox="1"/>
          <p:nvPr/>
        </p:nvSpPr>
        <p:spPr>
          <a:xfrm>
            <a:off x="872919" y="3455438"/>
            <a:ext cx="1018674" cy="722501"/>
          </a:xfrm>
          <a:prstGeom prst="rect">
            <a:avLst/>
          </a:prstGeom>
          <a:noFill/>
        </p:spPr>
        <p:txBody>
          <a:bodyPr wrap="square" lIns="91436" tIns="45718" rIns="91436" bIns="45718" rtlCol="0">
            <a:spAutoFit/>
          </a:bodyPr>
          <a:lstStyle/>
          <a:p>
            <a:pPr>
              <a:lnSpc>
                <a:spcPct val="130000"/>
              </a:lnSpc>
            </a:pPr>
            <a:r>
              <a:rPr lang="zh-CN" altLang="en-US" sz="1050" dirty="0" smtClean="0">
                <a:solidFill>
                  <a:schemeClr val="tx1">
                    <a:lumMod val="75000"/>
                    <a:lumOff val="25000"/>
                  </a:schemeClr>
                </a:solidFill>
              </a:rPr>
              <a:t>自我评估，反思性思维实践教学。</a:t>
            </a:r>
            <a:endParaRPr lang="en-US" altLang="zh-CN" sz="1050" dirty="0" smtClean="0">
              <a:solidFill>
                <a:schemeClr val="tx1">
                  <a:lumMod val="75000"/>
                  <a:lumOff val="25000"/>
                </a:schemeClr>
              </a:solidFill>
            </a:endParaRPr>
          </a:p>
        </p:txBody>
      </p:sp>
      <p:sp>
        <p:nvSpPr>
          <p:cNvPr id="139" name="Freeform 121"/>
          <p:cNvSpPr>
            <a:spLocks/>
          </p:cNvSpPr>
          <p:nvPr/>
        </p:nvSpPr>
        <p:spPr bwMode="auto">
          <a:xfrm>
            <a:off x="1007074" y="3168717"/>
            <a:ext cx="133552" cy="170253"/>
          </a:xfrm>
          <a:custGeom>
            <a:avLst/>
            <a:gdLst/>
            <a:ahLst/>
            <a:cxnLst>
              <a:cxn ang="0">
                <a:pos x="170" y="224"/>
              </a:cxn>
              <a:cxn ang="0">
                <a:pos x="170" y="190"/>
              </a:cxn>
              <a:cxn ang="0">
                <a:pos x="174" y="186"/>
              </a:cxn>
              <a:cxn ang="0">
                <a:pos x="184" y="164"/>
              </a:cxn>
              <a:cxn ang="0">
                <a:pos x="188" y="152"/>
              </a:cxn>
              <a:cxn ang="0">
                <a:pos x="196" y="146"/>
              </a:cxn>
              <a:cxn ang="0">
                <a:pos x="202" y="128"/>
              </a:cxn>
              <a:cxn ang="0">
                <a:pos x="202" y="122"/>
              </a:cxn>
              <a:cxn ang="0">
                <a:pos x="196" y="112"/>
              </a:cxn>
              <a:cxn ang="0">
                <a:pos x="202" y="88"/>
              </a:cxn>
              <a:cxn ang="0">
                <a:pos x="204" y="58"/>
              </a:cxn>
              <a:cxn ang="0">
                <a:pos x="198" y="34"/>
              </a:cxn>
              <a:cxn ang="0">
                <a:pos x="190" y="24"/>
              </a:cxn>
              <a:cxn ang="0">
                <a:pos x="176" y="16"/>
              </a:cxn>
              <a:cxn ang="0">
                <a:pos x="166" y="14"/>
              </a:cxn>
              <a:cxn ang="0">
                <a:pos x="152" y="2"/>
              </a:cxn>
              <a:cxn ang="0">
                <a:pos x="130" y="0"/>
              </a:cxn>
              <a:cxn ang="0">
                <a:pos x="118" y="0"/>
              </a:cxn>
              <a:cxn ang="0">
                <a:pos x="96" y="4"/>
              </a:cxn>
              <a:cxn ang="0">
                <a:pos x="80" y="14"/>
              </a:cxn>
              <a:cxn ang="0">
                <a:pos x="70" y="26"/>
              </a:cxn>
              <a:cxn ang="0">
                <a:pos x="60" y="50"/>
              </a:cxn>
              <a:cxn ang="0">
                <a:pos x="62" y="90"/>
              </a:cxn>
              <a:cxn ang="0">
                <a:pos x="66" y="112"/>
              </a:cxn>
              <a:cxn ang="0">
                <a:pos x="60" y="122"/>
              </a:cxn>
              <a:cxn ang="0">
                <a:pos x="60" y="128"/>
              </a:cxn>
              <a:cxn ang="0">
                <a:pos x="66" y="146"/>
              </a:cxn>
              <a:cxn ang="0">
                <a:pos x="74" y="152"/>
              </a:cxn>
              <a:cxn ang="0">
                <a:pos x="76" y="164"/>
              </a:cxn>
              <a:cxn ang="0">
                <a:pos x="88" y="186"/>
              </a:cxn>
              <a:cxn ang="0">
                <a:pos x="92" y="190"/>
              </a:cxn>
              <a:cxn ang="0">
                <a:pos x="92" y="224"/>
              </a:cxn>
              <a:cxn ang="0">
                <a:pos x="86" y="234"/>
              </a:cxn>
              <a:cxn ang="0">
                <a:pos x="66" y="246"/>
              </a:cxn>
              <a:cxn ang="0">
                <a:pos x="26" y="264"/>
              </a:cxn>
              <a:cxn ang="0">
                <a:pos x="0" y="280"/>
              </a:cxn>
              <a:cxn ang="0">
                <a:pos x="12" y="290"/>
              </a:cxn>
              <a:cxn ang="0">
                <a:pos x="42" y="310"/>
              </a:cxn>
              <a:cxn ang="0">
                <a:pos x="78" y="324"/>
              </a:cxn>
              <a:cxn ang="0">
                <a:pos x="116" y="332"/>
              </a:cxn>
              <a:cxn ang="0">
                <a:pos x="136" y="334"/>
              </a:cxn>
              <a:cxn ang="0">
                <a:pos x="176" y="326"/>
              </a:cxn>
              <a:cxn ang="0">
                <a:pos x="214" y="312"/>
              </a:cxn>
              <a:cxn ang="0">
                <a:pos x="246" y="294"/>
              </a:cxn>
              <a:cxn ang="0">
                <a:pos x="262" y="280"/>
              </a:cxn>
              <a:cxn ang="0">
                <a:pos x="236" y="264"/>
              </a:cxn>
              <a:cxn ang="0">
                <a:pos x="196" y="246"/>
              </a:cxn>
              <a:cxn ang="0">
                <a:pos x="176" y="234"/>
              </a:cxn>
              <a:cxn ang="0">
                <a:pos x="170" y="224"/>
              </a:cxn>
            </a:cxnLst>
            <a:rect l="0" t="0" r="r" b="b"/>
            <a:pathLst>
              <a:path w="262" h="334">
                <a:moveTo>
                  <a:pt x="170" y="224"/>
                </a:moveTo>
                <a:lnTo>
                  <a:pt x="170" y="224"/>
                </a:lnTo>
                <a:lnTo>
                  <a:pt x="170" y="206"/>
                </a:lnTo>
                <a:lnTo>
                  <a:pt x="170" y="190"/>
                </a:lnTo>
                <a:lnTo>
                  <a:pt x="170" y="190"/>
                </a:lnTo>
                <a:lnTo>
                  <a:pt x="174" y="186"/>
                </a:lnTo>
                <a:lnTo>
                  <a:pt x="180" y="176"/>
                </a:lnTo>
                <a:lnTo>
                  <a:pt x="184" y="164"/>
                </a:lnTo>
                <a:lnTo>
                  <a:pt x="188" y="152"/>
                </a:lnTo>
                <a:lnTo>
                  <a:pt x="188" y="152"/>
                </a:lnTo>
                <a:lnTo>
                  <a:pt x="192" y="150"/>
                </a:lnTo>
                <a:lnTo>
                  <a:pt x="196" y="146"/>
                </a:lnTo>
                <a:lnTo>
                  <a:pt x="200" y="140"/>
                </a:lnTo>
                <a:lnTo>
                  <a:pt x="202" y="128"/>
                </a:lnTo>
                <a:lnTo>
                  <a:pt x="202" y="128"/>
                </a:lnTo>
                <a:lnTo>
                  <a:pt x="202" y="122"/>
                </a:lnTo>
                <a:lnTo>
                  <a:pt x="200" y="118"/>
                </a:lnTo>
                <a:lnTo>
                  <a:pt x="196" y="112"/>
                </a:lnTo>
                <a:lnTo>
                  <a:pt x="196" y="112"/>
                </a:lnTo>
                <a:lnTo>
                  <a:pt x="202" y="88"/>
                </a:lnTo>
                <a:lnTo>
                  <a:pt x="204" y="74"/>
                </a:lnTo>
                <a:lnTo>
                  <a:pt x="204" y="58"/>
                </a:lnTo>
                <a:lnTo>
                  <a:pt x="200" y="42"/>
                </a:lnTo>
                <a:lnTo>
                  <a:pt x="198" y="34"/>
                </a:lnTo>
                <a:lnTo>
                  <a:pt x="194" y="28"/>
                </a:lnTo>
                <a:lnTo>
                  <a:pt x="190" y="24"/>
                </a:lnTo>
                <a:lnTo>
                  <a:pt x="184" y="18"/>
                </a:lnTo>
                <a:lnTo>
                  <a:pt x="176" y="16"/>
                </a:lnTo>
                <a:lnTo>
                  <a:pt x="166" y="14"/>
                </a:lnTo>
                <a:lnTo>
                  <a:pt x="166" y="14"/>
                </a:lnTo>
                <a:lnTo>
                  <a:pt x="162" y="8"/>
                </a:lnTo>
                <a:lnTo>
                  <a:pt x="152" y="2"/>
                </a:lnTo>
                <a:lnTo>
                  <a:pt x="142" y="0"/>
                </a:lnTo>
                <a:lnTo>
                  <a:pt x="130" y="0"/>
                </a:lnTo>
                <a:lnTo>
                  <a:pt x="130" y="0"/>
                </a:lnTo>
                <a:lnTo>
                  <a:pt x="118" y="0"/>
                </a:lnTo>
                <a:lnTo>
                  <a:pt x="106" y="2"/>
                </a:lnTo>
                <a:lnTo>
                  <a:pt x="96" y="4"/>
                </a:lnTo>
                <a:lnTo>
                  <a:pt x="88" y="8"/>
                </a:lnTo>
                <a:lnTo>
                  <a:pt x="80" y="14"/>
                </a:lnTo>
                <a:lnTo>
                  <a:pt x="74" y="20"/>
                </a:lnTo>
                <a:lnTo>
                  <a:pt x="70" y="26"/>
                </a:lnTo>
                <a:lnTo>
                  <a:pt x="66" y="34"/>
                </a:lnTo>
                <a:lnTo>
                  <a:pt x="60" y="50"/>
                </a:lnTo>
                <a:lnTo>
                  <a:pt x="60" y="70"/>
                </a:lnTo>
                <a:lnTo>
                  <a:pt x="62" y="90"/>
                </a:lnTo>
                <a:lnTo>
                  <a:pt x="66" y="112"/>
                </a:lnTo>
                <a:lnTo>
                  <a:pt x="66" y="112"/>
                </a:lnTo>
                <a:lnTo>
                  <a:pt x="62" y="118"/>
                </a:lnTo>
                <a:lnTo>
                  <a:pt x="60" y="122"/>
                </a:lnTo>
                <a:lnTo>
                  <a:pt x="60" y="128"/>
                </a:lnTo>
                <a:lnTo>
                  <a:pt x="60" y="128"/>
                </a:lnTo>
                <a:lnTo>
                  <a:pt x="62" y="140"/>
                </a:lnTo>
                <a:lnTo>
                  <a:pt x="66" y="146"/>
                </a:lnTo>
                <a:lnTo>
                  <a:pt x="70" y="150"/>
                </a:lnTo>
                <a:lnTo>
                  <a:pt x="74" y="152"/>
                </a:lnTo>
                <a:lnTo>
                  <a:pt x="74" y="152"/>
                </a:lnTo>
                <a:lnTo>
                  <a:pt x="76" y="164"/>
                </a:lnTo>
                <a:lnTo>
                  <a:pt x="82" y="176"/>
                </a:lnTo>
                <a:lnTo>
                  <a:pt x="88" y="186"/>
                </a:lnTo>
                <a:lnTo>
                  <a:pt x="92" y="190"/>
                </a:lnTo>
                <a:lnTo>
                  <a:pt x="92" y="190"/>
                </a:lnTo>
                <a:lnTo>
                  <a:pt x="92" y="206"/>
                </a:lnTo>
                <a:lnTo>
                  <a:pt x="92" y="224"/>
                </a:lnTo>
                <a:lnTo>
                  <a:pt x="92" y="224"/>
                </a:lnTo>
                <a:lnTo>
                  <a:pt x="86" y="234"/>
                </a:lnTo>
                <a:lnTo>
                  <a:pt x="78" y="240"/>
                </a:lnTo>
                <a:lnTo>
                  <a:pt x="66" y="246"/>
                </a:lnTo>
                <a:lnTo>
                  <a:pt x="54" y="252"/>
                </a:lnTo>
                <a:lnTo>
                  <a:pt x="26" y="264"/>
                </a:lnTo>
                <a:lnTo>
                  <a:pt x="12" y="270"/>
                </a:lnTo>
                <a:lnTo>
                  <a:pt x="0" y="280"/>
                </a:lnTo>
                <a:lnTo>
                  <a:pt x="0" y="280"/>
                </a:lnTo>
                <a:lnTo>
                  <a:pt x="12" y="290"/>
                </a:lnTo>
                <a:lnTo>
                  <a:pt x="26" y="302"/>
                </a:lnTo>
                <a:lnTo>
                  <a:pt x="42" y="310"/>
                </a:lnTo>
                <a:lnTo>
                  <a:pt x="60" y="318"/>
                </a:lnTo>
                <a:lnTo>
                  <a:pt x="78" y="324"/>
                </a:lnTo>
                <a:lnTo>
                  <a:pt x="96" y="330"/>
                </a:lnTo>
                <a:lnTo>
                  <a:pt x="116" y="332"/>
                </a:lnTo>
                <a:lnTo>
                  <a:pt x="136" y="334"/>
                </a:lnTo>
                <a:lnTo>
                  <a:pt x="136" y="334"/>
                </a:lnTo>
                <a:lnTo>
                  <a:pt x="156" y="332"/>
                </a:lnTo>
                <a:lnTo>
                  <a:pt x="176" y="326"/>
                </a:lnTo>
                <a:lnTo>
                  <a:pt x="196" y="320"/>
                </a:lnTo>
                <a:lnTo>
                  <a:pt x="214" y="312"/>
                </a:lnTo>
                <a:lnTo>
                  <a:pt x="232" y="302"/>
                </a:lnTo>
                <a:lnTo>
                  <a:pt x="246" y="294"/>
                </a:lnTo>
                <a:lnTo>
                  <a:pt x="262" y="280"/>
                </a:lnTo>
                <a:lnTo>
                  <a:pt x="262" y="280"/>
                </a:lnTo>
                <a:lnTo>
                  <a:pt x="250" y="272"/>
                </a:lnTo>
                <a:lnTo>
                  <a:pt x="236" y="264"/>
                </a:lnTo>
                <a:lnTo>
                  <a:pt x="208" y="252"/>
                </a:lnTo>
                <a:lnTo>
                  <a:pt x="196" y="246"/>
                </a:lnTo>
                <a:lnTo>
                  <a:pt x="184" y="240"/>
                </a:lnTo>
                <a:lnTo>
                  <a:pt x="176" y="234"/>
                </a:lnTo>
                <a:lnTo>
                  <a:pt x="170" y="224"/>
                </a:lnTo>
                <a:lnTo>
                  <a:pt x="170" y="224"/>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140" name="文本框 139"/>
          <p:cNvSpPr txBox="1"/>
          <p:nvPr/>
        </p:nvSpPr>
        <p:spPr>
          <a:xfrm>
            <a:off x="1125241" y="3112783"/>
            <a:ext cx="810305" cy="276999"/>
          </a:xfrm>
          <a:prstGeom prst="rect">
            <a:avLst/>
          </a:prstGeom>
          <a:noFill/>
        </p:spPr>
        <p:txBody>
          <a:bodyPr wrap="square" rtlCol="0">
            <a:spAutoFit/>
          </a:bodyPr>
          <a:lstStyle/>
          <a:p>
            <a:r>
              <a:rPr lang="zh-CN" altLang="en-US" sz="1200" b="1" dirty="0" smtClean="0">
                <a:solidFill>
                  <a:schemeClr val="bg1">
                    <a:lumMod val="65000"/>
                  </a:schemeClr>
                </a:solidFill>
              </a:rPr>
              <a:t>对应职能</a:t>
            </a:r>
            <a:endParaRPr lang="zh-CN" altLang="en-US" sz="1200" b="1" dirty="0">
              <a:solidFill>
                <a:schemeClr val="bg1">
                  <a:lumMod val="65000"/>
                </a:schemeClr>
              </a:solidFill>
            </a:endParaRPr>
          </a:p>
        </p:txBody>
      </p:sp>
      <p:sp>
        <p:nvSpPr>
          <p:cNvPr id="141" name="Freeform 121"/>
          <p:cNvSpPr>
            <a:spLocks/>
          </p:cNvSpPr>
          <p:nvPr/>
        </p:nvSpPr>
        <p:spPr bwMode="auto">
          <a:xfrm>
            <a:off x="2262490" y="3168717"/>
            <a:ext cx="133552" cy="170253"/>
          </a:xfrm>
          <a:custGeom>
            <a:avLst/>
            <a:gdLst/>
            <a:ahLst/>
            <a:cxnLst>
              <a:cxn ang="0">
                <a:pos x="170" y="224"/>
              </a:cxn>
              <a:cxn ang="0">
                <a:pos x="170" y="190"/>
              </a:cxn>
              <a:cxn ang="0">
                <a:pos x="174" y="186"/>
              </a:cxn>
              <a:cxn ang="0">
                <a:pos x="184" y="164"/>
              </a:cxn>
              <a:cxn ang="0">
                <a:pos x="188" y="152"/>
              </a:cxn>
              <a:cxn ang="0">
                <a:pos x="196" y="146"/>
              </a:cxn>
              <a:cxn ang="0">
                <a:pos x="202" y="128"/>
              </a:cxn>
              <a:cxn ang="0">
                <a:pos x="202" y="122"/>
              </a:cxn>
              <a:cxn ang="0">
                <a:pos x="196" y="112"/>
              </a:cxn>
              <a:cxn ang="0">
                <a:pos x="202" y="88"/>
              </a:cxn>
              <a:cxn ang="0">
                <a:pos x="204" y="58"/>
              </a:cxn>
              <a:cxn ang="0">
                <a:pos x="198" y="34"/>
              </a:cxn>
              <a:cxn ang="0">
                <a:pos x="190" y="24"/>
              </a:cxn>
              <a:cxn ang="0">
                <a:pos x="176" y="16"/>
              </a:cxn>
              <a:cxn ang="0">
                <a:pos x="166" y="14"/>
              </a:cxn>
              <a:cxn ang="0">
                <a:pos x="152" y="2"/>
              </a:cxn>
              <a:cxn ang="0">
                <a:pos x="130" y="0"/>
              </a:cxn>
              <a:cxn ang="0">
                <a:pos x="118" y="0"/>
              </a:cxn>
              <a:cxn ang="0">
                <a:pos x="96" y="4"/>
              </a:cxn>
              <a:cxn ang="0">
                <a:pos x="80" y="14"/>
              </a:cxn>
              <a:cxn ang="0">
                <a:pos x="70" y="26"/>
              </a:cxn>
              <a:cxn ang="0">
                <a:pos x="60" y="50"/>
              </a:cxn>
              <a:cxn ang="0">
                <a:pos x="62" y="90"/>
              </a:cxn>
              <a:cxn ang="0">
                <a:pos x="66" y="112"/>
              </a:cxn>
              <a:cxn ang="0">
                <a:pos x="60" y="122"/>
              </a:cxn>
              <a:cxn ang="0">
                <a:pos x="60" y="128"/>
              </a:cxn>
              <a:cxn ang="0">
                <a:pos x="66" y="146"/>
              </a:cxn>
              <a:cxn ang="0">
                <a:pos x="74" y="152"/>
              </a:cxn>
              <a:cxn ang="0">
                <a:pos x="76" y="164"/>
              </a:cxn>
              <a:cxn ang="0">
                <a:pos x="88" y="186"/>
              </a:cxn>
              <a:cxn ang="0">
                <a:pos x="92" y="190"/>
              </a:cxn>
              <a:cxn ang="0">
                <a:pos x="92" y="224"/>
              </a:cxn>
              <a:cxn ang="0">
                <a:pos x="86" y="234"/>
              </a:cxn>
              <a:cxn ang="0">
                <a:pos x="66" y="246"/>
              </a:cxn>
              <a:cxn ang="0">
                <a:pos x="26" y="264"/>
              </a:cxn>
              <a:cxn ang="0">
                <a:pos x="0" y="280"/>
              </a:cxn>
              <a:cxn ang="0">
                <a:pos x="12" y="290"/>
              </a:cxn>
              <a:cxn ang="0">
                <a:pos x="42" y="310"/>
              </a:cxn>
              <a:cxn ang="0">
                <a:pos x="78" y="324"/>
              </a:cxn>
              <a:cxn ang="0">
                <a:pos x="116" y="332"/>
              </a:cxn>
              <a:cxn ang="0">
                <a:pos x="136" y="334"/>
              </a:cxn>
              <a:cxn ang="0">
                <a:pos x="176" y="326"/>
              </a:cxn>
              <a:cxn ang="0">
                <a:pos x="214" y="312"/>
              </a:cxn>
              <a:cxn ang="0">
                <a:pos x="246" y="294"/>
              </a:cxn>
              <a:cxn ang="0">
                <a:pos x="262" y="280"/>
              </a:cxn>
              <a:cxn ang="0">
                <a:pos x="236" y="264"/>
              </a:cxn>
              <a:cxn ang="0">
                <a:pos x="196" y="246"/>
              </a:cxn>
              <a:cxn ang="0">
                <a:pos x="176" y="234"/>
              </a:cxn>
              <a:cxn ang="0">
                <a:pos x="170" y="224"/>
              </a:cxn>
            </a:cxnLst>
            <a:rect l="0" t="0" r="r" b="b"/>
            <a:pathLst>
              <a:path w="262" h="334">
                <a:moveTo>
                  <a:pt x="170" y="224"/>
                </a:moveTo>
                <a:lnTo>
                  <a:pt x="170" y="224"/>
                </a:lnTo>
                <a:lnTo>
                  <a:pt x="170" y="206"/>
                </a:lnTo>
                <a:lnTo>
                  <a:pt x="170" y="190"/>
                </a:lnTo>
                <a:lnTo>
                  <a:pt x="170" y="190"/>
                </a:lnTo>
                <a:lnTo>
                  <a:pt x="174" y="186"/>
                </a:lnTo>
                <a:lnTo>
                  <a:pt x="180" y="176"/>
                </a:lnTo>
                <a:lnTo>
                  <a:pt x="184" y="164"/>
                </a:lnTo>
                <a:lnTo>
                  <a:pt x="188" y="152"/>
                </a:lnTo>
                <a:lnTo>
                  <a:pt x="188" y="152"/>
                </a:lnTo>
                <a:lnTo>
                  <a:pt x="192" y="150"/>
                </a:lnTo>
                <a:lnTo>
                  <a:pt x="196" y="146"/>
                </a:lnTo>
                <a:lnTo>
                  <a:pt x="200" y="140"/>
                </a:lnTo>
                <a:lnTo>
                  <a:pt x="202" y="128"/>
                </a:lnTo>
                <a:lnTo>
                  <a:pt x="202" y="128"/>
                </a:lnTo>
                <a:lnTo>
                  <a:pt x="202" y="122"/>
                </a:lnTo>
                <a:lnTo>
                  <a:pt x="200" y="118"/>
                </a:lnTo>
                <a:lnTo>
                  <a:pt x="196" y="112"/>
                </a:lnTo>
                <a:lnTo>
                  <a:pt x="196" y="112"/>
                </a:lnTo>
                <a:lnTo>
                  <a:pt x="202" y="88"/>
                </a:lnTo>
                <a:lnTo>
                  <a:pt x="204" y="74"/>
                </a:lnTo>
                <a:lnTo>
                  <a:pt x="204" y="58"/>
                </a:lnTo>
                <a:lnTo>
                  <a:pt x="200" y="42"/>
                </a:lnTo>
                <a:lnTo>
                  <a:pt x="198" y="34"/>
                </a:lnTo>
                <a:lnTo>
                  <a:pt x="194" y="28"/>
                </a:lnTo>
                <a:lnTo>
                  <a:pt x="190" y="24"/>
                </a:lnTo>
                <a:lnTo>
                  <a:pt x="184" y="18"/>
                </a:lnTo>
                <a:lnTo>
                  <a:pt x="176" y="16"/>
                </a:lnTo>
                <a:lnTo>
                  <a:pt x="166" y="14"/>
                </a:lnTo>
                <a:lnTo>
                  <a:pt x="166" y="14"/>
                </a:lnTo>
                <a:lnTo>
                  <a:pt x="162" y="8"/>
                </a:lnTo>
                <a:lnTo>
                  <a:pt x="152" y="2"/>
                </a:lnTo>
                <a:lnTo>
                  <a:pt x="142" y="0"/>
                </a:lnTo>
                <a:lnTo>
                  <a:pt x="130" y="0"/>
                </a:lnTo>
                <a:lnTo>
                  <a:pt x="130" y="0"/>
                </a:lnTo>
                <a:lnTo>
                  <a:pt x="118" y="0"/>
                </a:lnTo>
                <a:lnTo>
                  <a:pt x="106" y="2"/>
                </a:lnTo>
                <a:lnTo>
                  <a:pt x="96" y="4"/>
                </a:lnTo>
                <a:lnTo>
                  <a:pt x="88" y="8"/>
                </a:lnTo>
                <a:lnTo>
                  <a:pt x="80" y="14"/>
                </a:lnTo>
                <a:lnTo>
                  <a:pt x="74" y="20"/>
                </a:lnTo>
                <a:lnTo>
                  <a:pt x="70" y="26"/>
                </a:lnTo>
                <a:lnTo>
                  <a:pt x="66" y="34"/>
                </a:lnTo>
                <a:lnTo>
                  <a:pt x="60" y="50"/>
                </a:lnTo>
                <a:lnTo>
                  <a:pt x="60" y="70"/>
                </a:lnTo>
                <a:lnTo>
                  <a:pt x="62" y="90"/>
                </a:lnTo>
                <a:lnTo>
                  <a:pt x="66" y="112"/>
                </a:lnTo>
                <a:lnTo>
                  <a:pt x="66" y="112"/>
                </a:lnTo>
                <a:lnTo>
                  <a:pt x="62" y="118"/>
                </a:lnTo>
                <a:lnTo>
                  <a:pt x="60" y="122"/>
                </a:lnTo>
                <a:lnTo>
                  <a:pt x="60" y="128"/>
                </a:lnTo>
                <a:lnTo>
                  <a:pt x="60" y="128"/>
                </a:lnTo>
                <a:lnTo>
                  <a:pt x="62" y="140"/>
                </a:lnTo>
                <a:lnTo>
                  <a:pt x="66" y="146"/>
                </a:lnTo>
                <a:lnTo>
                  <a:pt x="70" y="150"/>
                </a:lnTo>
                <a:lnTo>
                  <a:pt x="74" y="152"/>
                </a:lnTo>
                <a:lnTo>
                  <a:pt x="74" y="152"/>
                </a:lnTo>
                <a:lnTo>
                  <a:pt x="76" y="164"/>
                </a:lnTo>
                <a:lnTo>
                  <a:pt x="82" y="176"/>
                </a:lnTo>
                <a:lnTo>
                  <a:pt x="88" y="186"/>
                </a:lnTo>
                <a:lnTo>
                  <a:pt x="92" y="190"/>
                </a:lnTo>
                <a:lnTo>
                  <a:pt x="92" y="190"/>
                </a:lnTo>
                <a:lnTo>
                  <a:pt x="92" y="206"/>
                </a:lnTo>
                <a:lnTo>
                  <a:pt x="92" y="224"/>
                </a:lnTo>
                <a:lnTo>
                  <a:pt x="92" y="224"/>
                </a:lnTo>
                <a:lnTo>
                  <a:pt x="86" y="234"/>
                </a:lnTo>
                <a:lnTo>
                  <a:pt x="78" y="240"/>
                </a:lnTo>
                <a:lnTo>
                  <a:pt x="66" y="246"/>
                </a:lnTo>
                <a:lnTo>
                  <a:pt x="54" y="252"/>
                </a:lnTo>
                <a:lnTo>
                  <a:pt x="26" y="264"/>
                </a:lnTo>
                <a:lnTo>
                  <a:pt x="12" y="270"/>
                </a:lnTo>
                <a:lnTo>
                  <a:pt x="0" y="280"/>
                </a:lnTo>
                <a:lnTo>
                  <a:pt x="0" y="280"/>
                </a:lnTo>
                <a:lnTo>
                  <a:pt x="12" y="290"/>
                </a:lnTo>
                <a:lnTo>
                  <a:pt x="26" y="302"/>
                </a:lnTo>
                <a:lnTo>
                  <a:pt x="42" y="310"/>
                </a:lnTo>
                <a:lnTo>
                  <a:pt x="60" y="318"/>
                </a:lnTo>
                <a:lnTo>
                  <a:pt x="78" y="324"/>
                </a:lnTo>
                <a:lnTo>
                  <a:pt x="96" y="330"/>
                </a:lnTo>
                <a:lnTo>
                  <a:pt x="116" y="332"/>
                </a:lnTo>
                <a:lnTo>
                  <a:pt x="136" y="334"/>
                </a:lnTo>
                <a:lnTo>
                  <a:pt x="136" y="334"/>
                </a:lnTo>
                <a:lnTo>
                  <a:pt x="156" y="332"/>
                </a:lnTo>
                <a:lnTo>
                  <a:pt x="176" y="326"/>
                </a:lnTo>
                <a:lnTo>
                  <a:pt x="196" y="320"/>
                </a:lnTo>
                <a:lnTo>
                  <a:pt x="214" y="312"/>
                </a:lnTo>
                <a:lnTo>
                  <a:pt x="232" y="302"/>
                </a:lnTo>
                <a:lnTo>
                  <a:pt x="246" y="294"/>
                </a:lnTo>
                <a:lnTo>
                  <a:pt x="262" y="280"/>
                </a:lnTo>
                <a:lnTo>
                  <a:pt x="262" y="280"/>
                </a:lnTo>
                <a:lnTo>
                  <a:pt x="250" y="272"/>
                </a:lnTo>
                <a:lnTo>
                  <a:pt x="236" y="264"/>
                </a:lnTo>
                <a:lnTo>
                  <a:pt x="208" y="252"/>
                </a:lnTo>
                <a:lnTo>
                  <a:pt x="196" y="246"/>
                </a:lnTo>
                <a:lnTo>
                  <a:pt x="184" y="240"/>
                </a:lnTo>
                <a:lnTo>
                  <a:pt x="176" y="234"/>
                </a:lnTo>
                <a:lnTo>
                  <a:pt x="170" y="224"/>
                </a:lnTo>
                <a:lnTo>
                  <a:pt x="170" y="224"/>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142" name="文本框 141"/>
          <p:cNvSpPr txBox="1"/>
          <p:nvPr/>
        </p:nvSpPr>
        <p:spPr>
          <a:xfrm>
            <a:off x="2380657" y="3112783"/>
            <a:ext cx="810305" cy="276999"/>
          </a:xfrm>
          <a:prstGeom prst="rect">
            <a:avLst/>
          </a:prstGeom>
          <a:noFill/>
        </p:spPr>
        <p:txBody>
          <a:bodyPr wrap="square" rtlCol="0">
            <a:spAutoFit/>
          </a:bodyPr>
          <a:lstStyle/>
          <a:p>
            <a:r>
              <a:rPr lang="zh-CN" altLang="en-US" sz="1200" b="1" dirty="0" smtClean="0">
                <a:solidFill>
                  <a:schemeClr val="bg1">
                    <a:lumMod val="65000"/>
                  </a:schemeClr>
                </a:solidFill>
              </a:rPr>
              <a:t>对应职能</a:t>
            </a:r>
            <a:endParaRPr lang="zh-CN" altLang="en-US" sz="1200" b="1" dirty="0">
              <a:solidFill>
                <a:schemeClr val="bg1">
                  <a:lumMod val="65000"/>
                </a:schemeClr>
              </a:solidFill>
            </a:endParaRPr>
          </a:p>
        </p:txBody>
      </p:sp>
      <p:sp>
        <p:nvSpPr>
          <p:cNvPr id="143" name="Freeform 121"/>
          <p:cNvSpPr>
            <a:spLocks/>
          </p:cNvSpPr>
          <p:nvPr/>
        </p:nvSpPr>
        <p:spPr bwMode="auto">
          <a:xfrm>
            <a:off x="3564318" y="3168717"/>
            <a:ext cx="133552" cy="170253"/>
          </a:xfrm>
          <a:custGeom>
            <a:avLst/>
            <a:gdLst/>
            <a:ahLst/>
            <a:cxnLst>
              <a:cxn ang="0">
                <a:pos x="170" y="224"/>
              </a:cxn>
              <a:cxn ang="0">
                <a:pos x="170" y="190"/>
              </a:cxn>
              <a:cxn ang="0">
                <a:pos x="174" y="186"/>
              </a:cxn>
              <a:cxn ang="0">
                <a:pos x="184" y="164"/>
              </a:cxn>
              <a:cxn ang="0">
                <a:pos x="188" y="152"/>
              </a:cxn>
              <a:cxn ang="0">
                <a:pos x="196" y="146"/>
              </a:cxn>
              <a:cxn ang="0">
                <a:pos x="202" y="128"/>
              </a:cxn>
              <a:cxn ang="0">
                <a:pos x="202" y="122"/>
              </a:cxn>
              <a:cxn ang="0">
                <a:pos x="196" y="112"/>
              </a:cxn>
              <a:cxn ang="0">
                <a:pos x="202" y="88"/>
              </a:cxn>
              <a:cxn ang="0">
                <a:pos x="204" y="58"/>
              </a:cxn>
              <a:cxn ang="0">
                <a:pos x="198" y="34"/>
              </a:cxn>
              <a:cxn ang="0">
                <a:pos x="190" y="24"/>
              </a:cxn>
              <a:cxn ang="0">
                <a:pos x="176" y="16"/>
              </a:cxn>
              <a:cxn ang="0">
                <a:pos x="166" y="14"/>
              </a:cxn>
              <a:cxn ang="0">
                <a:pos x="152" y="2"/>
              </a:cxn>
              <a:cxn ang="0">
                <a:pos x="130" y="0"/>
              </a:cxn>
              <a:cxn ang="0">
                <a:pos x="118" y="0"/>
              </a:cxn>
              <a:cxn ang="0">
                <a:pos x="96" y="4"/>
              </a:cxn>
              <a:cxn ang="0">
                <a:pos x="80" y="14"/>
              </a:cxn>
              <a:cxn ang="0">
                <a:pos x="70" y="26"/>
              </a:cxn>
              <a:cxn ang="0">
                <a:pos x="60" y="50"/>
              </a:cxn>
              <a:cxn ang="0">
                <a:pos x="62" y="90"/>
              </a:cxn>
              <a:cxn ang="0">
                <a:pos x="66" y="112"/>
              </a:cxn>
              <a:cxn ang="0">
                <a:pos x="60" y="122"/>
              </a:cxn>
              <a:cxn ang="0">
                <a:pos x="60" y="128"/>
              </a:cxn>
              <a:cxn ang="0">
                <a:pos x="66" y="146"/>
              </a:cxn>
              <a:cxn ang="0">
                <a:pos x="74" y="152"/>
              </a:cxn>
              <a:cxn ang="0">
                <a:pos x="76" y="164"/>
              </a:cxn>
              <a:cxn ang="0">
                <a:pos x="88" y="186"/>
              </a:cxn>
              <a:cxn ang="0">
                <a:pos x="92" y="190"/>
              </a:cxn>
              <a:cxn ang="0">
                <a:pos x="92" y="224"/>
              </a:cxn>
              <a:cxn ang="0">
                <a:pos x="86" y="234"/>
              </a:cxn>
              <a:cxn ang="0">
                <a:pos x="66" y="246"/>
              </a:cxn>
              <a:cxn ang="0">
                <a:pos x="26" y="264"/>
              </a:cxn>
              <a:cxn ang="0">
                <a:pos x="0" y="280"/>
              </a:cxn>
              <a:cxn ang="0">
                <a:pos x="12" y="290"/>
              </a:cxn>
              <a:cxn ang="0">
                <a:pos x="42" y="310"/>
              </a:cxn>
              <a:cxn ang="0">
                <a:pos x="78" y="324"/>
              </a:cxn>
              <a:cxn ang="0">
                <a:pos x="116" y="332"/>
              </a:cxn>
              <a:cxn ang="0">
                <a:pos x="136" y="334"/>
              </a:cxn>
              <a:cxn ang="0">
                <a:pos x="176" y="326"/>
              </a:cxn>
              <a:cxn ang="0">
                <a:pos x="214" y="312"/>
              </a:cxn>
              <a:cxn ang="0">
                <a:pos x="246" y="294"/>
              </a:cxn>
              <a:cxn ang="0">
                <a:pos x="262" y="280"/>
              </a:cxn>
              <a:cxn ang="0">
                <a:pos x="236" y="264"/>
              </a:cxn>
              <a:cxn ang="0">
                <a:pos x="196" y="246"/>
              </a:cxn>
              <a:cxn ang="0">
                <a:pos x="176" y="234"/>
              </a:cxn>
              <a:cxn ang="0">
                <a:pos x="170" y="224"/>
              </a:cxn>
            </a:cxnLst>
            <a:rect l="0" t="0" r="r" b="b"/>
            <a:pathLst>
              <a:path w="262" h="334">
                <a:moveTo>
                  <a:pt x="170" y="224"/>
                </a:moveTo>
                <a:lnTo>
                  <a:pt x="170" y="224"/>
                </a:lnTo>
                <a:lnTo>
                  <a:pt x="170" y="206"/>
                </a:lnTo>
                <a:lnTo>
                  <a:pt x="170" y="190"/>
                </a:lnTo>
                <a:lnTo>
                  <a:pt x="170" y="190"/>
                </a:lnTo>
                <a:lnTo>
                  <a:pt x="174" y="186"/>
                </a:lnTo>
                <a:lnTo>
                  <a:pt x="180" y="176"/>
                </a:lnTo>
                <a:lnTo>
                  <a:pt x="184" y="164"/>
                </a:lnTo>
                <a:lnTo>
                  <a:pt x="188" y="152"/>
                </a:lnTo>
                <a:lnTo>
                  <a:pt x="188" y="152"/>
                </a:lnTo>
                <a:lnTo>
                  <a:pt x="192" y="150"/>
                </a:lnTo>
                <a:lnTo>
                  <a:pt x="196" y="146"/>
                </a:lnTo>
                <a:lnTo>
                  <a:pt x="200" y="140"/>
                </a:lnTo>
                <a:lnTo>
                  <a:pt x="202" y="128"/>
                </a:lnTo>
                <a:lnTo>
                  <a:pt x="202" y="128"/>
                </a:lnTo>
                <a:lnTo>
                  <a:pt x="202" y="122"/>
                </a:lnTo>
                <a:lnTo>
                  <a:pt x="200" y="118"/>
                </a:lnTo>
                <a:lnTo>
                  <a:pt x="196" y="112"/>
                </a:lnTo>
                <a:lnTo>
                  <a:pt x="196" y="112"/>
                </a:lnTo>
                <a:lnTo>
                  <a:pt x="202" y="88"/>
                </a:lnTo>
                <a:lnTo>
                  <a:pt x="204" y="74"/>
                </a:lnTo>
                <a:lnTo>
                  <a:pt x="204" y="58"/>
                </a:lnTo>
                <a:lnTo>
                  <a:pt x="200" y="42"/>
                </a:lnTo>
                <a:lnTo>
                  <a:pt x="198" y="34"/>
                </a:lnTo>
                <a:lnTo>
                  <a:pt x="194" y="28"/>
                </a:lnTo>
                <a:lnTo>
                  <a:pt x="190" y="24"/>
                </a:lnTo>
                <a:lnTo>
                  <a:pt x="184" y="18"/>
                </a:lnTo>
                <a:lnTo>
                  <a:pt x="176" y="16"/>
                </a:lnTo>
                <a:lnTo>
                  <a:pt x="166" y="14"/>
                </a:lnTo>
                <a:lnTo>
                  <a:pt x="166" y="14"/>
                </a:lnTo>
                <a:lnTo>
                  <a:pt x="162" y="8"/>
                </a:lnTo>
                <a:lnTo>
                  <a:pt x="152" y="2"/>
                </a:lnTo>
                <a:lnTo>
                  <a:pt x="142" y="0"/>
                </a:lnTo>
                <a:lnTo>
                  <a:pt x="130" y="0"/>
                </a:lnTo>
                <a:lnTo>
                  <a:pt x="130" y="0"/>
                </a:lnTo>
                <a:lnTo>
                  <a:pt x="118" y="0"/>
                </a:lnTo>
                <a:lnTo>
                  <a:pt x="106" y="2"/>
                </a:lnTo>
                <a:lnTo>
                  <a:pt x="96" y="4"/>
                </a:lnTo>
                <a:lnTo>
                  <a:pt x="88" y="8"/>
                </a:lnTo>
                <a:lnTo>
                  <a:pt x="80" y="14"/>
                </a:lnTo>
                <a:lnTo>
                  <a:pt x="74" y="20"/>
                </a:lnTo>
                <a:lnTo>
                  <a:pt x="70" y="26"/>
                </a:lnTo>
                <a:lnTo>
                  <a:pt x="66" y="34"/>
                </a:lnTo>
                <a:lnTo>
                  <a:pt x="60" y="50"/>
                </a:lnTo>
                <a:lnTo>
                  <a:pt x="60" y="70"/>
                </a:lnTo>
                <a:lnTo>
                  <a:pt x="62" y="90"/>
                </a:lnTo>
                <a:lnTo>
                  <a:pt x="66" y="112"/>
                </a:lnTo>
                <a:lnTo>
                  <a:pt x="66" y="112"/>
                </a:lnTo>
                <a:lnTo>
                  <a:pt x="62" y="118"/>
                </a:lnTo>
                <a:lnTo>
                  <a:pt x="60" y="122"/>
                </a:lnTo>
                <a:lnTo>
                  <a:pt x="60" y="128"/>
                </a:lnTo>
                <a:lnTo>
                  <a:pt x="60" y="128"/>
                </a:lnTo>
                <a:lnTo>
                  <a:pt x="62" y="140"/>
                </a:lnTo>
                <a:lnTo>
                  <a:pt x="66" y="146"/>
                </a:lnTo>
                <a:lnTo>
                  <a:pt x="70" y="150"/>
                </a:lnTo>
                <a:lnTo>
                  <a:pt x="74" y="152"/>
                </a:lnTo>
                <a:lnTo>
                  <a:pt x="74" y="152"/>
                </a:lnTo>
                <a:lnTo>
                  <a:pt x="76" y="164"/>
                </a:lnTo>
                <a:lnTo>
                  <a:pt x="82" y="176"/>
                </a:lnTo>
                <a:lnTo>
                  <a:pt x="88" y="186"/>
                </a:lnTo>
                <a:lnTo>
                  <a:pt x="92" y="190"/>
                </a:lnTo>
                <a:lnTo>
                  <a:pt x="92" y="190"/>
                </a:lnTo>
                <a:lnTo>
                  <a:pt x="92" y="206"/>
                </a:lnTo>
                <a:lnTo>
                  <a:pt x="92" y="224"/>
                </a:lnTo>
                <a:lnTo>
                  <a:pt x="92" y="224"/>
                </a:lnTo>
                <a:lnTo>
                  <a:pt x="86" y="234"/>
                </a:lnTo>
                <a:lnTo>
                  <a:pt x="78" y="240"/>
                </a:lnTo>
                <a:lnTo>
                  <a:pt x="66" y="246"/>
                </a:lnTo>
                <a:lnTo>
                  <a:pt x="54" y="252"/>
                </a:lnTo>
                <a:lnTo>
                  <a:pt x="26" y="264"/>
                </a:lnTo>
                <a:lnTo>
                  <a:pt x="12" y="270"/>
                </a:lnTo>
                <a:lnTo>
                  <a:pt x="0" y="280"/>
                </a:lnTo>
                <a:lnTo>
                  <a:pt x="0" y="280"/>
                </a:lnTo>
                <a:lnTo>
                  <a:pt x="12" y="290"/>
                </a:lnTo>
                <a:lnTo>
                  <a:pt x="26" y="302"/>
                </a:lnTo>
                <a:lnTo>
                  <a:pt x="42" y="310"/>
                </a:lnTo>
                <a:lnTo>
                  <a:pt x="60" y="318"/>
                </a:lnTo>
                <a:lnTo>
                  <a:pt x="78" y="324"/>
                </a:lnTo>
                <a:lnTo>
                  <a:pt x="96" y="330"/>
                </a:lnTo>
                <a:lnTo>
                  <a:pt x="116" y="332"/>
                </a:lnTo>
                <a:lnTo>
                  <a:pt x="136" y="334"/>
                </a:lnTo>
                <a:lnTo>
                  <a:pt x="136" y="334"/>
                </a:lnTo>
                <a:lnTo>
                  <a:pt x="156" y="332"/>
                </a:lnTo>
                <a:lnTo>
                  <a:pt x="176" y="326"/>
                </a:lnTo>
                <a:lnTo>
                  <a:pt x="196" y="320"/>
                </a:lnTo>
                <a:lnTo>
                  <a:pt x="214" y="312"/>
                </a:lnTo>
                <a:lnTo>
                  <a:pt x="232" y="302"/>
                </a:lnTo>
                <a:lnTo>
                  <a:pt x="246" y="294"/>
                </a:lnTo>
                <a:lnTo>
                  <a:pt x="262" y="280"/>
                </a:lnTo>
                <a:lnTo>
                  <a:pt x="262" y="280"/>
                </a:lnTo>
                <a:lnTo>
                  <a:pt x="250" y="272"/>
                </a:lnTo>
                <a:lnTo>
                  <a:pt x="236" y="264"/>
                </a:lnTo>
                <a:lnTo>
                  <a:pt x="208" y="252"/>
                </a:lnTo>
                <a:lnTo>
                  <a:pt x="196" y="246"/>
                </a:lnTo>
                <a:lnTo>
                  <a:pt x="184" y="240"/>
                </a:lnTo>
                <a:lnTo>
                  <a:pt x="176" y="234"/>
                </a:lnTo>
                <a:lnTo>
                  <a:pt x="170" y="224"/>
                </a:lnTo>
                <a:lnTo>
                  <a:pt x="170" y="224"/>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144" name="文本框 143"/>
          <p:cNvSpPr txBox="1"/>
          <p:nvPr/>
        </p:nvSpPr>
        <p:spPr>
          <a:xfrm>
            <a:off x="3682485" y="3112783"/>
            <a:ext cx="915769" cy="276999"/>
          </a:xfrm>
          <a:prstGeom prst="rect">
            <a:avLst/>
          </a:prstGeom>
          <a:noFill/>
        </p:spPr>
        <p:txBody>
          <a:bodyPr wrap="square" rtlCol="0">
            <a:spAutoFit/>
          </a:bodyPr>
          <a:lstStyle/>
          <a:p>
            <a:r>
              <a:rPr lang="zh-CN" altLang="en-US" sz="1200" b="1" dirty="0" smtClean="0">
                <a:solidFill>
                  <a:schemeClr val="bg1">
                    <a:lumMod val="65000"/>
                  </a:schemeClr>
                </a:solidFill>
              </a:rPr>
              <a:t>对应职能</a:t>
            </a:r>
            <a:endParaRPr lang="zh-CN" altLang="en-US" sz="1200" b="1" dirty="0">
              <a:solidFill>
                <a:schemeClr val="bg1">
                  <a:lumMod val="65000"/>
                </a:schemeClr>
              </a:solidFill>
            </a:endParaRPr>
          </a:p>
        </p:txBody>
      </p:sp>
      <p:sp>
        <p:nvSpPr>
          <p:cNvPr id="145" name="Freeform 121"/>
          <p:cNvSpPr>
            <a:spLocks/>
          </p:cNvSpPr>
          <p:nvPr/>
        </p:nvSpPr>
        <p:spPr bwMode="auto">
          <a:xfrm>
            <a:off x="4835440" y="3157414"/>
            <a:ext cx="133552" cy="170253"/>
          </a:xfrm>
          <a:custGeom>
            <a:avLst/>
            <a:gdLst/>
            <a:ahLst/>
            <a:cxnLst>
              <a:cxn ang="0">
                <a:pos x="170" y="224"/>
              </a:cxn>
              <a:cxn ang="0">
                <a:pos x="170" y="190"/>
              </a:cxn>
              <a:cxn ang="0">
                <a:pos x="174" y="186"/>
              </a:cxn>
              <a:cxn ang="0">
                <a:pos x="184" y="164"/>
              </a:cxn>
              <a:cxn ang="0">
                <a:pos x="188" y="152"/>
              </a:cxn>
              <a:cxn ang="0">
                <a:pos x="196" y="146"/>
              </a:cxn>
              <a:cxn ang="0">
                <a:pos x="202" y="128"/>
              </a:cxn>
              <a:cxn ang="0">
                <a:pos x="202" y="122"/>
              </a:cxn>
              <a:cxn ang="0">
                <a:pos x="196" y="112"/>
              </a:cxn>
              <a:cxn ang="0">
                <a:pos x="202" y="88"/>
              </a:cxn>
              <a:cxn ang="0">
                <a:pos x="204" y="58"/>
              </a:cxn>
              <a:cxn ang="0">
                <a:pos x="198" y="34"/>
              </a:cxn>
              <a:cxn ang="0">
                <a:pos x="190" y="24"/>
              </a:cxn>
              <a:cxn ang="0">
                <a:pos x="176" y="16"/>
              </a:cxn>
              <a:cxn ang="0">
                <a:pos x="166" y="14"/>
              </a:cxn>
              <a:cxn ang="0">
                <a:pos x="152" y="2"/>
              </a:cxn>
              <a:cxn ang="0">
                <a:pos x="130" y="0"/>
              </a:cxn>
              <a:cxn ang="0">
                <a:pos x="118" y="0"/>
              </a:cxn>
              <a:cxn ang="0">
                <a:pos x="96" y="4"/>
              </a:cxn>
              <a:cxn ang="0">
                <a:pos x="80" y="14"/>
              </a:cxn>
              <a:cxn ang="0">
                <a:pos x="70" y="26"/>
              </a:cxn>
              <a:cxn ang="0">
                <a:pos x="60" y="50"/>
              </a:cxn>
              <a:cxn ang="0">
                <a:pos x="62" y="90"/>
              </a:cxn>
              <a:cxn ang="0">
                <a:pos x="66" y="112"/>
              </a:cxn>
              <a:cxn ang="0">
                <a:pos x="60" y="122"/>
              </a:cxn>
              <a:cxn ang="0">
                <a:pos x="60" y="128"/>
              </a:cxn>
              <a:cxn ang="0">
                <a:pos x="66" y="146"/>
              </a:cxn>
              <a:cxn ang="0">
                <a:pos x="74" y="152"/>
              </a:cxn>
              <a:cxn ang="0">
                <a:pos x="76" y="164"/>
              </a:cxn>
              <a:cxn ang="0">
                <a:pos x="88" y="186"/>
              </a:cxn>
              <a:cxn ang="0">
                <a:pos x="92" y="190"/>
              </a:cxn>
              <a:cxn ang="0">
                <a:pos x="92" y="224"/>
              </a:cxn>
              <a:cxn ang="0">
                <a:pos x="86" y="234"/>
              </a:cxn>
              <a:cxn ang="0">
                <a:pos x="66" y="246"/>
              </a:cxn>
              <a:cxn ang="0">
                <a:pos x="26" y="264"/>
              </a:cxn>
              <a:cxn ang="0">
                <a:pos x="0" y="280"/>
              </a:cxn>
              <a:cxn ang="0">
                <a:pos x="12" y="290"/>
              </a:cxn>
              <a:cxn ang="0">
                <a:pos x="42" y="310"/>
              </a:cxn>
              <a:cxn ang="0">
                <a:pos x="78" y="324"/>
              </a:cxn>
              <a:cxn ang="0">
                <a:pos x="116" y="332"/>
              </a:cxn>
              <a:cxn ang="0">
                <a:pos x="136" y="334"/>
              </a:cxn>
              <a:cxn ang="0">
                <a:pos x="176" y="326"/>
              </a:cxn>
              <a:cxn ang="0">
                <a:pos x="214" y="312"/>
              </a:cxn>
              <a:cxn ang="0">
                <a:pos x="246" y="294"/>
              </a:cxn>
              <a:cxn ang="0">
                <a:pos x="262" y="280"/>
              </a:cxn>
              <a:cxn ang="0">
                <a:pos x="236" y="264"/>
              </a:cxn>
              <a:cxn ang="0">
                <a:pos x="196" y="246"/>
              </a:cxn>
              <a:cxn ang="0">
                <a:pos x="176" y="234"/>
              </a:cxn>
              <a:cxn ang="0">
                <a:pos x="170" y="224"/>
              </a:cxn>
            </a:cxnLst>
            <a:rect l="0" t="0" r="r" b="b"/>
            <a:pathLst>
              <a:path w="262" h="334">
                <a:moveTo>
                  <a:pt x="170" y="224"/>
                </a:moveTo>
                <a:lnTo>
                  <a:pt x="170" y="224"/>
                </a:lnTo>
                <a:lnTo>
                  <a:pt x="170" y="206"/>
                </a:lnTo>
                <a:lnTo>
                  <a:pt x="170" y="190"/>
                </a:lnTo>
                <a:lnTo>
                  <a:pt x="170" y="190"/>
                </a:lnTo>
                <a:lnTo>
                  <a:pt x="174" y="186"/>
                </a:lnTo>
                <a:lnTo>
                  <a:pt x="180" y="176"/>
                </a:lnTo>
                <a:lnTo>
                  <a:pt x="184" y="164"/>
                </a:lnTo>
                <a:lnTo>
                  <a:pt x="188" y="152"/>
                </a:lnTo>
                <a:lnTo>
                  <a:pt x="188" y="152"/>
                </a:lnTo>
                <a:lnTo>
                  <a:pt x="192" y="150"/>
                </a:lnTo>
                <a:lnTo>
                  <a:pt x="196" y="146"/>
                </a:lnTo>
                <a:lnTo>
                  <a:pt x="200" y="140"/>
                </a:lnTo>
                <a:lnTo>
                  <a:pt x="202" y="128"/>
                </a:lnTo>
                <a:lnTo>
                  <a:pt x="202" y="128"/>
                </a:lnTo>
                <a:lnTo>
                  <a:pt x="202" y="122"/>
                </a:lnTo>
                <a:lnTo>
                  <a:pt x="200" y="118"/>
                </a:lnTo>
                <a:lnTo>
                  <a:pt x="196" y="112"/>
                </a:lnTo>
                <a:lnTo>
                  <a:pt x="196" y="112"/>
                </a:lnTo>
                <a:lnTo>
                  <a:pt x="202" y="88"/>
                </a:lnTo>
                <a:lnTo>
                  <a:pt x="204" y="74"/>
                </a:lnTo>
                <a:lnTo>
                  <a:pt x="204" y="58"/>
                </a:lnTo>
                <a:lnTo>
                  <a:pt x="200" y="42"/>
                </a:lnTo>
                <a:lnTo>
                  <a:pt x="198" y="34"/>
                </a:lnTo>
                <a:lnTo>
                  <a:pt x="194" y="28"/>
                </a:lnTo>
                <a:lnTo>
                  <a:pt x="190" y="24"/>
                </a:lnTo>
                <a:lnTo>
                  <a:pt x="184" y="18"/>
                </a:lnTo>
                <a:lnTo>
                  <a:pt x="176" y="16"/>
                </a:lnTo>
                <a:lnTo>
                  <a:pt x="166" y="14"/>
                </a:lnTo>
                <a:lnTo>
                  <a:pt x="166" y="14"/>
                </a:lnTo>
                <a:lnTo>
                  <a:pt x="162" y="8"/>
                </a:lnTo>
                <a:lnTo>
                  <a:pt x="152" y="2"/>
                </a:lnTo>
                <a:lnTo>
                  <a:pt x="142" y="0"/>
                </a:lnTo>
                <a:lnTo>
                  <a:pt x="130" y="0"/>
                </a:lnTo>
                <a:lnTo>
                  <a:pt x="130" y="0"/>
                </a:lnTo>
                <a:lnTo>
                  <a:pt x="118" y="0"/>
                </a:lnTo>
                <a:lnTo>
                  <a:pt x="106" y="2"/>
                </a:lnTo>
                <a:lnTo>
                  <a:pt x="96" y="4"/>
                </a:lnTo>
                <a:lnTo>
                  <a:pt x="88" y="8"/>
                </a:lnTo>
                <a:lnTo>
                  <a:pt x="80" y="14"/>
                </a:lnTo>
                <a:lnTo>
                  <a:pt x="74" y="20"/>
                </a:lnTo>
                <a:lnTo>
                  <a:pt x="70" y="26"/>
                </a:lnTo>
                <a:lnTo>
                  <a:pt x="66" y="34"/>
                </a:lnTo>
                <a:lnTo>
                  <a:pt x="60" y="50"/>
                </a:lnTo>
                <a:lnTo>
                  <a:pt x="60" y="70"/>
                </a:lnTo>
                <a:lnTo>
                  <a:pt x="62" y="90"/>
                </a:lnTo>
                <a:lnTo>
                  <a:pt x="66" y="112"/>
                </a:lnTo>
                <a:lnTo>
                  <a:pt x="66" y="112"/>
                </a:lnTo>
                <a:lnTo>
                  <a:pt x="62" y="118"/>
                </a:lnTo>
                <a:lnTo>
                  <a:pt x="60" y="122"/>
                </a:lnTo>
                <a:lnTo>
                  <a:pt x="60" y="128"/>
                </a:lnTo>
                <a:lnTo>
                  <a:pt x="60" y="128"/>
                </a:lnTo>
                <a:lnTo>
                  <a:pt x="62" y="140"/>
                </a:lnTo>
                <a:lnTo>
                  <a:pt x="66" y="146"/>
                </a:lnTo>
                <a:lnTo>
                  <a:pt x="70" y="150"/>
                </a:lnTo>
                <a:lnTo>
                  <a:pt x="74" y="152"/>
                </a:lnTo>
                <a:lnTo>
                  <a:pt x="74" y="152"/>
                </a:lnTo>
                <a:lnTo>
                  <a:pt x="76" y="164"/>
                </a:lnTo>
                <a:lnTo>
                  <a:pt x="82" y="176"/>
                </a:lnTo>
                <a:lnTo>
                  <a:pt x="88" y="186"/>
                </a:lnTo>
                <a:lnTo>
                  <a:pt x="92" y="190"/>
                </a:lnTo>
                <a:lnTo>
                  <a:pt x="92" y="190"/>
                </a:lnTo>
                <a:lnTo>
                  <a:pt x="92" y="206"/>
                </a:lnTo>
                <a:lnTo>
                  <a:pt x="92" y="224"/>
                </a:lnTo>
                <a:lnTo>
                  <a:pt x="92" y="224"/>
                </a:lnTo>
                <a:lnTo>
                  <a:pt x="86" y="234"/>
                </a:lnTo>
                <a:lnTo>
                  <a:pt x="78" y="240"/>
                </a:lnTo>
                <a:lnTo>
                  <a:pt x="66" y="246"/>
                </a:lnTo>
                <a:lnTo>
                  <a:pt x="54" y="252"/>
                </a:lnTo>
                <a:lnTo>
                  <a:pt x="26" y="264"/>
                </a:lnTo>
                <a:lnTo>
                  <a:pt x="12" y="270"/>
                </a:lnTo>
                <a:lnTo>
                  <a:pt x="0" y="280"/>
                </a:lnTo>
                <a:lnTo>
                  <a:pt x="0" y="280"/>
                </a:lnTo>
                <a:lnTo>
                  <a:pt x="12" y="290"/>
                </a:lnTo>
                <a:lnTo>
                  <a:pt x="26" y="302"/>
                </a:lnTo>
                <a:lnTo>
                  <a:pt x="42" y="310"/>
                </a:lnTo>
                <a:lnTo>
                  <a:pt x="60" y="318"/>
                </a:lnTo>
                <a:lnTo>
                  <a:pt x="78" y="324"/>
                </a:lnTo>
                <a:lnTo>
                  <a:pt x="96" y="330"/>
                </a:lnTo>
                <a:lnTo>
                  <a:pt x="116" y="332"/>
                </a:lnTo>
                <a:lnTo>
                  <a:pt x="136" y="334"/>
                </a:lnTo>
                <a:lnTo>
                  <a:pt x="136" y="334"/>
                </a:lnTo>
                <a:lnTo>
                  <a:pt x="156" y="332"/>
                </a:lnTo>
                <a:lnTo>
                  <a:pt x="176" y="326"/>
                </a:lnTo>
                <a:lnTo>
                  <a:pt x="196" y="320"/>
                </a:lnTo>
                <a:lnTo>
                  <a:pt x="214" y="312"/>
                </a:lnTo>
                <a:lnTo>
                  <a:pt x="232" y="302"/>
                </a:lnTo>
                <a:lnTo>
                  <a:pt x="246" y="294"/>
                </a:lnTo>
                <a:lnTo>
                  <a:pt x="262" y="280"/>
                </a:lnTo>
                <a:lnTo>
                  <a:pt x="262" y="280"/>
                </a:lnTo>
                <a:lnTo>
                  <a:pt x="250" y="272"/>
                </a:lnTo>
                <a:lnTo>
                  <a:pt x="236" y="264"/>
                </a:lnTo>
                <a:lnTo>
                  <a:pt x="208" y="252"/>
                </a:lnTo>
                <a:lnTo>
                  <a:pt x="196" y="246"/>
                </a:lnTo>
                <a:lnTo>
                  <a:pt x="184" y="240"/>
                </a:lnTo>
                <a:lnTo>
                  <a:pt x="176" y="234"/>
                </a:lnTo>
                <a:lnTo>
                  <a:pt x="170" y="224"/>
                </a:lnTo>
                <a:lnTo>
                  <a:pt x="170" y="224"/>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146" name="文本框 145"/>
          <p:cNvSpPr txBox="1"/>
          <p:nvPr/>
        </p:nvSpPr>
        <p:spPr>
          <a:xfrm>
            <a:off x="4953608" y="3101480"/>
            <a:ext cx="895058" cy="276999"/>
          </a:xfrm>
          <a:prstGeom prst="rect">
            <a:avLst/>
          </a:prstGeom>
          <a:noFill/>
        </p:spPr>
        <p:txBody>
          <a:bodyPr wrap="square" rtlCol="0">
            <a:spAutoFit/>
          </a:bodyPr>
          <a:lstStyle/>
          <a:p>
            <a:r>
              <a:rPr lang="zh-CN" altLang="en-US" sz="1200" b="1" dirty="0" smtClean="0">
                <a:solidFill>
                  <a:schemeClr val="bg1">
                    <a:lumMod val="65000"/>
                  </a:schemeClr>
                </a:solidFill>
              </a:rPr>
              <a:t>对应职能</a:t>
            </a:r>
            <a:endParaRPr lang="zh-CN" altLang="en-US" sz="1200" b="1" dirty="0">
              <a:solidFill>
                <a:schemeClr val="bg1">
                  <a:lumMod val="65000"/>
                </a:schemeClr>
              </a:solidFill>
            </a:endParaRPr>
          </a:p>
        </p:txBody>
      </p:sp>
      <p:sp>
        <p:nvSpPr>
          <p:cNvPr id="147" name="矩形 146"/>
          <p:cNvSpPr/>
          <p:nvPr/>
        </p:nvSpPr>
        <p:spPr>
          <a:xfrm>
            <a:off x="260624" y="4138143"/>
            <a:ext cx="916164" cy="230832"/>
          </a:xfrm>
          <a:prstGeom prst="rect">
            <a:avLst/>
          </a:prstGeom>
        </p:spPr>
        <p:txBody>
          <a:bodyPr wrap="square">
            <a:spAutoFit/>
          </a:bodyPr>
          <a:lstStyle/>
          <a:p>
            <a:pPr defTabSz="914400"/>
            <a:r>
              <a:rPr lang="zh-CN" altLang="en-US" sz="900" dirty="0" smtClean="0">
                <a:ea typeface="+mj-ea"/>
              </a:rPr>
              <a:t>应用型实践力</a:t>
            </a:r>
            <a:endParaRPr lang="en-US" altLang="zh-CN" sz="900" dirty="0" smtClean="0">
              <a:ea typeface="+mj-ea"/>
            </a:endParaRPr>
          </a:p>
        </p:txBody>
      </p:sp>
      <p:cxnSp>
        <p:nvCxnSpPr>
          <p:cNvPr id="150" name="直接连接符 60"/>
          <p:cNvCxnSpPr/>
          <p:nvPr/>
        </p:nvCxnSpPr>
        <p:spPr>
          <a:xfrm>
            <a:off x="1355693" y="4287562"/>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61"/>
          <p:cNvCxnSpPr/>
          <p:nvPr/>
        </p:nvCxnSpPr>
        <p:spPr>
          <a:xfrm>
            <a:off x="1356950" y="4285766"/>
            <a:ext cx="433623" cy="0"/>
          </a:xfrm>
          <a:prstGeom prst="line">
            <a:avLst/>
          </a:prstGeom>
          <a:ln w="57150" cap="rnd">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2" name="直接连接符 62"/>
          <p:cNvCxnSpPr/>
          <p:nvPr/>
        </p:nvCxnSpPr>
        <p:spPr>
          <a:xfrm>
            <a:off x="1355693" y="4627171"/>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63"/>
          <p:cNvCxnSpPr/>
          <p:nvPr/>
        </p:nvCxnSpPr>
        <p:spPr>
          <a:xfrm>
            <a:off x="1355693" y="4625375"/>
            <a:ext cx="434880" cy="0"/>
          </a:xfrm>
          <a:prstGeom prst="line">
            <a:avLst/>
          </a:prstGeom>
          <a:ln w="57150" cap="rnd">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4" name="直接连接符 64"/>
          <p:cNvCxnSpPr/>
          <p:nvPr/>
        </p:nvCxnSpPr>
        <p:spPr>
          <a:xfrm>
            <a:off x="1355693" y="4975550"/>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65"/>
          <p:cNvCxnSpPr/>
          <p:nvPr/>
        </p:nvCxnSpPr>
        <p:spPr>
          <a:xfrm>
            <a:off x="1355693" y="4973754"/>
            <a:ext cx="484448" cy="0"/>
          </a:xfrm>
          <a:prstGeom prst="line">
            <a:avLst/>
          </a:prstGeom>
          <a:ln w="57150" cap="rnd">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pic>
        <p:nvPicPr>
          <p:cNvPr id="233" name="图片 232"/>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6200"/>
                    </a14:imgEffect>
                    <a14:imgEffect>
                      <a14:saturation sat="82000"/>
                    </a14:imgEffect>
                    <a14:imgEffect>
                      <a14:brightnessContrast bright="9000" contrast="-22000"/>
                    </a14:imgEffect>
                  </a14:imgLayer>
                </a14:imgProps>
              </a:ext>
              <a:ext uri="{28A0092B-C50C-407E-A947-70E740481C1C}">
                <a14:useLocalDpi xmlns:a14="http://schemas.microsoft.com/office/drawing/2010/main"/>
              </a:ext>
            </a:extLst>
          </a:blip>
          <a:srcRect/>
          <a:stretch/>
        </p:blipFill>
        <p:spPr>
          <a:xfrm>
            <a:off x="6166197" y="1315111"/>
            <a:ext cx="5696940" cy="3607364"/>
          </a:xfrm>
          <a:prstGeom prst="rect">
            <a:avLst/>
          </a:prstGeom>
        </p:spPr>
      </p:pic>
      <p:sp>
        <p:nvSpPr>
          <p:cNvPr id="295" name="矩形 294"/>
          <p:cNvSpPr/>
          <p:nvPr/>
        </p:nvSpPr>
        <p:spPr>
          <a:xfrm>
            <a:off x="946051" y="2725401"/>
            <a:ext cx="888283" cy="215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郭世飞</a:t>
            </a:r>
            <a:endParaRPr lang="zh-CN" altLang="en-US" sz="1600" b="1" dirty="0"/>
          </a:p>
        </p:txBody>
      </p:sp>
      <p:pic>
        <p:nvPicPr>
          <p:cNvPr id="16" name="图片 15"/>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Effect>
                      <a14:brightnessContrast bright="2000"/>
                    </a14:imgEffect>
                  </a14:imgLayer>
                </a14:imgProps>
              </a:ext>
              <a:ext uri="{28A0092B-C50C-407E-A947-70E740481C1C}">
                <a14:useLocalDpi xmlns:a14="http://schemas.microsoft.com/office/drawing/2010/main"/>
              </a:ext>
            </a:extLst>
          </a:blip>
          <a:srcRect/>
          <a:stretch/>
        </p:blipFill>
        <p:spPr>
          <a:xfrm>
            <a:off x="988154" y="1777873"/>
            <a:ext cx="844370" cy="831120"/>
          </a:xfrm>
          <a:prstGeom prst="ellipse">
            <a:avLst/>
          </a:prstGeom>
        </p:spPr>
      </p:pic>
      <p:pic>
        <p:nvPicPr>
          <p:cNvPr id="17" name="图片 16"/>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8000"/>
                    </a14:imgEffect>
                    <a14:imgEffect>
                      <a14:brightnessContrast bright="20000" contrast="-8000"/>
                    </a14:imgEffect>
                  </a14:imgLayer>
                </a14:imgProps>
              </a:ext>
              <a:ext uri="{28A0092B-C50C-407E-A947-70E740481C1C}">
                <a14:useLocalDpi xmlns:a14="http://schemas.microsoft.com/office/drawing/2010/main"/>
              </a:ext>
            </a:extLst>
          </a:blip>
          <a:srcRect l="-766"/>
          <a:stretch/>
        </p:blipFill>
        <p:spPr>
          <a:xfrm>
            <a:off x="2301706" y="1780258"/>
            <a:ext cx="814596" cy="823510"/>
          </a:xfrm>
          <a:prstGeom prst="ellipse">
            <a:avLst/>
          </a:prstGeom>
        </p:spPr>
      </p:pic>
      <p:pic>
        <p:nvPicPr>
          <p:cNvPr id="18" name="图片 17"/>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6000"/>
                    </a14:imgEffect>
                  </a14:imgLayer>
                </a14:imgProps>
              </a:ext>
              <a:ext uri="{28A0092B-C50C-407E-A947-70E740481C1C}">
                <a14:useLocalDpi xmlns:a14="http://schemas.microsoft.com/office/drawing/2010/main"/>
              </a:ext>
            </a:extLst>
          </a:blip>
          <a:stretch>
            <a:fillRect/>
          </a:stretch>
        </p:blipFill>
        <p:spPr>
          <a:xfrm>
            <a:off x="3613747" y="1780748"/>
            <a:ext cx="830369" cy="830369"/>
          </a:xfrm>
          <a:prstGeom prst="ellipse">
            <a:avLst/>
          </a:prstGeom>
        </p:spPr>
      </p:pic>
      <p:sp>
        <p:nvSpPr>
          <p:cNvPr id="297" name="文本框 296"/>
          <p:cNvSpPr txBox="1"/>
          <p:nvPr/>
        </p:nvSpPr>
        <p:spPr>
          <a:xfrm>
            <a:off x="2182889" y="3455438"/>
            <a:ext cx="1018674" cy="512444"/>
          </a:xfrm>
          <a:prstGeom prst="rect">
            <a:avLst/>
          </a:prstGeom>
          <a:noFill/>
        </p:spPr>
        <p:txBody>
          <a:bodyPr wrap="square" lIns="91436" tIns="45718" rIns="91436" bIns="45718" rtlCol="0">
            <a:spAutoFit/>
          </a:bodyPr>
          <a:lstStyle/>
          <a:p>
            <a:pPr>
              <a:lnSpc>
                <a:spcPct val="130000"/>
              </a:lnSpc>
            </a:pPr>
            <a:r>
              <a:rPr lang="zh-CN" altLang="en-US" sz="1050" dirty="0" smtClean="0">
                <a:solidFill>
                  <a:schemeClr val="tx1">
                    <a:lumMod val="75000"/>
                    <a:lumOff val="25000"/>
                  </a:schemeClr>
                </a:solidFill>
              </a:rPr>
              <a:t>课程整体方案，教学计划研制。</a:t>
            </a:r>
            <a:endParaRPr lang="en-US" altLang="zh-CN" sz="1050" dirty="0" smtClean="0">
              <a:solidFill>
                <a:schemeClr val="tx1">
                  <a:lumMod val="75000"/>
                  <a:lumOff val="25000"/>
                </a:schemeClr>
              </a:solidFill>
            </a:endParaRPr>
          </a:p>
        </p:txBody>
      </p:sp>
      <p:sp>
        <p:nvSpPr>
          <p:cNvPr id="298" name="文本框 297"/>
          <p:cNvSpPr txBox="1"/>
          <p:nvPr/>
        </p:nvSpPr>
        <p:spPr>
          <a:xfrm>
            <a:off x="3441725" y="3455438"/>
            <a:ext cx="1018674" cy="512444"/>
          </a:xfrm>
          <a:prstGeom prst="rect">
            <a:avLst/>
          </a:prstGeom>
          <a:noFill/>
        </p:spPr>
        <p:txBody>
          <a:bodyPr wrap="square" lIns="91436" tIns="45718" rIns="91436" bIns="45718" rtlCol="0">
            <a:spAutoFit/>
          </a:bodyPr>
          <a:lstStyle/>
          <a:p>
            <a:pPr>
              <a:lnSpc>
                <a:spcPct val="130000"/>
              </a:lnSpc>
            </a:pPr>
            <a:r>
              <a:rPr lang="zh-CN" altLang="en-US" sz="1050" dirty="0" smtClean="0">
                <a:solidFill>
                  <a:schemeClr val="tx1">
                    <a:lumMod val="75000"/>
                    <a:lumOff val="25000"/>
                  </a:schemeClr>
                </a:solidFill>
              </a:rPr>
              <a:t>学术理论研究实践教学。</a:t>
            </a:r>
            <a:endParaRPr lang="en-US" altLang="zh-CN" sz="1050" dirty="0" smtClean="0">
              <a:solidFill>
                <a:schemeClr val="tx1">
                  <a:lumMod val="75000"/>
                  <a:lumOff val="25000"/>
                </a:schemeClr>
              </a:solidFill>
            </a:endParaRPr>
          </a:p>
        </p:txBody>
      </p:sp>
      <p:sp>
        <p:nvSpPr>
          <p:cNvPr id="299" name="文本框 298"/>
          <p:cNvSpPr txBox="1"/>
          <p:nvPr/>
        </p:nvSpPr>
        <p:spPr>
          <a:xfrm>
            <a:off x="4803665" y="3444135"/>
            <a:ext cx="1018674" cy="512444"/>
          </a:xfrm>
          <a:prstGeom prst="rect">
            <a:avLst/>
          </a:prstGeom>
          <a:noFill/>
        </p:spPr>
        <p:txBody>
          <a:bodyPr wrap="square" lIns="91436" tIns="45718" rIns="91436" bIns="45718" rtlCol="0">
            <a:spAutoFit/>
          </a:bodyPr>
          <a:lstStyle/>
          <a:p>
            <a:pPr>
              <a:lnSpc>
                <a:spcPct val="130000"/>
              </a:lnSpc>
            </a:pPr>
            <a:r>
              <a:rPr lang="zh-CN" altLang="en-US" sz="1050" dirty="0" smtClean="0">
                <a:solidFill>
                  <a:schemeClr val="tx1">
                    <a:lumMod val="75000"/>
                    <a:lumOff val="25000"/>
                  </a:schemeClr>
                </a:solidFill>
              </a:rPr>
              <a:t>调研方法与实践教学。</a:t>
            </a:r>
            <a:endParaRPr lang="en-US" altLang="zh-CN" sz="1050" dirty="0" smtClean="0">
              <a:solidFill>
                <a:schemeClr val="tx1">
                  <a:lumMod val="75000"/>
                  <a:lumOff val="25000"/>
                </a:schemeClr>
              </a:solidFill>
            </a:endParaRPr>
          </a:p>
        </p:txBody>
      </p:sp>
      <p:sp>
        <p:nvSpPr>
          <p:cNvPr id="300" name="矩形 299"/>
          <p:cNvSpPr/>
          <p:nvPr/>
        </p:nvSpPr>
        <p:spPr>
          <a:xfrm>
            <a:off x="260624" y="4860173"/>
            <a:ext cx="916164" cy="230832"/>
          </a:xfrm>
          <a:prstGeom prst="rect">
            <a:avLst/>
          </a:prstGeom>
        </p:spPr>
        <p:txBody>
          <a:bodyPr wrap="square">
            <a:spAutoFit/>
          </a:bodyPr>
          <a:lstStyle/>
          <a:p>
            <a:r>
              <a:rPr lang="zh-CN" altLang="en-US" sz="900"/>
              <a:t>综合控制能力</a:t>
            </a:r>
            <a:endParaRPr lang="en-US" altLang="zh-CN" sz="900" dirty="0" smtClean="0">
              <a:solidFill>
                <a:prstClr val="black">
                  <a:lumMod val="75000"/>
                  <a:lumOff val="25000"/>
                </a:prstClr>
              </a:solidFill>
              <a:ea typeface="+mj-ea"/>
            </a:endParaRPr>
          </a:p>
        </p:txBody>
      </p:sp>
      <p:sp>
        <p:nvSpPr>
          <p:cNvPr id="301" name="矩形 300"/>
          <p:cNvSpPr/>
          <p:nvPr/>
        </p:nvSpPr>
        <p:spPr>
          <a:xfrm>
            <a:off x="260624" y="4498656"/>
            <a:ext cx="916164" cy="230832"/>
          </a:xfrm>
          <a:prstGeom prst="rect">
            <a:avLst/>
          </a:prstGeom>
        </p:spPr>
        <p:txBody>
          <a:bodyPr wrap="square">
            <a:spAutoFit/>
          </a:bodyPr>
          <a:lstStyle/>
          <a:p>
            <a:r>
              <a:rPr lang="zh-CN" altLang="en-US" sz="900" dirty="0" smtClean="0"/>
              <a:t>学术分析力</a:t>
            </a:r>
            <a:endParaRPr lang="en-US" altLang="zh-CN" sz="900" dirty="0" smtClean="0">
              <a:solidFill>
                <a:prstClr val="black">
                  <a:lumMod val="75000"/>
                  <a:lumOff val="25000"/>
                </a:prstClr>
              </a:solidFill>
              <a:ea typeface="+mj-ea"/>
            </a:endParaRPr>
          </a:p>
        </p:txBody>
      </p:sp>
      <p:cxnSp>
        <p:nvCxnSpPr>
          <p:cNvPr id="302" name="直接连接符 60"/>
          <p:cNvCxnSpPr/>
          <p:nvPr/>
        </p:nvCxnSpPr>
        <p:spPr>
          <a:xfrm>
            <a:off x="2621327" y="4287562"/>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3" name="直接连接符 61"/>
          <p:cNvCxnSpPr/>
          <p:nvPr/>
        </p:nvCxnSpPr>
        <p:spPr>
          <a:xfrm>
            <a:off x="2621327" y="4285766"/>
            <a:ext cx="433623" cy="0"/>
          </a:xfrm>
          <a:prstGeom prst="line">
            <a:avLst/>
          </a:prstGeom>
          <a:ln w="57150" cap="rnd">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04" name="直接连接符 62"/>
          <p:cNvCxnSpPr/>
          <p:nvPr/>
        </p:nvCxnSpPr>
        <p:spPr>
          <a:xfrm>
            <a:off x="2621327" y="4627171"/>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5" name="直接连接符 63"/>
          <p:cNvCxnSpPr/>
          <p:nvPr/>
        </p:nvCxnSpPr>
        <p:spPr>
          <a:xfrm>
            <a:off x="2621327" y="4625375"/>
            <a:ext cx="433623" cy="0"/>
          </a:xfrm>
          <a:prstGeom prst="line">
            <a:avLst/>
          </a:prstGeom>
          <a:ln w="57150" cap="rnd">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cxnSp>
        <p:nvCxnSpPr>
          <p:cNvPr id="306" name="直接连接符 64"/>
          <p:cNvCxnSpPr/>
          <p:nvPr/>
        </p:nvCxnSpPr>
        <p:spPr>
          <a:xfrm>
            <a:off x="2621327" y="4975550"/>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65"/>
          <p:cNvCxnSpPr/>
          <p:nvPr/>
        </p:nvCxnSpPr>
        <p:spPr>
          <a:xfrm>
            <a:off x="2621327" y="4973754"/>
            <a:ext cx="484448" cy="0"/>
          </a:xfrm>
          <a:prstGeom prst="line">
            <a:avLst/>
          </a:prstGeom>
          <a:ln w="57150" cap="rnd">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cxnSp>
        <p:nvCxnSpPr>
          <p:cNvPr id="308" name="直接连接符 60"/>
          <p:cNvCxnSpPr/>
          <p:nvPr/>
        </p:nvCxnSpPr>
        <p:spPr>
          <a:xfrm>
            <a:off x="3867097" y="4287562"/>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9" name="直接连接符 61"/>
          <p:cNvCxnSpPr/>
          <p:nvPr/>
        </p:nvCxnSpPr>
        <p:spPr>
          <a:xfrm>
            <a:off x="3867097" y="4285766"/>
            <a:ext cx="410432" cy="0"/>
          </a:xfrm>
          <a:prstGeom prst="line">
            <a:avLst/>
          </a:prstGeom>
          <a:ln w="57150" cap="rnd">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0" name="直接连接符 62"/>
          <p:cNvCxnSpPr/>
          <p:nvPr/>
        </p:nvCxnSpPr>
        <p:spPr>
          <a:xfrm>
            <a:off x="3867097" y="4627171"/>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63"/>
          <p:cNvCxnSpPr/>
          <p:nvPr/>
        </p:nvCxnSpPr>
        <p:spPr>
          <a:xfrm>
            <a:off x="3867097" y="4625375"/>
            <a:ext cx="433623" cy="0"/>
          </a:xfrm>
          <a:prstGeom prst="line">
            <a:avLst/>
          </a:prstGeom>
          <a:ln w="57150" cap="rnd">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2" name="直接连接符 64"/>
          <p:cNvCxnSpPr/>
          <p:nvPr/>
        </p:nvCxnSpPr>
        <p:spPr>
          <a:xfrm>
            <a:off x="3867097" y="4975550"/>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65"/>
          <p:cNvCxnSpPr/>
          <p:nvPr/>
        </p:nvCxnSpPr>
        <p:spPr>
          <a:xfrm>
            <a:off x="3867097" y="4973754"/>
            <a:ext cx="433623" cy="0"/>
          </a:xfrm>
          <a:prstGeom prst="line">
            <a:avLst/>
          </a:prstGeom>
          <a:ln w="57150" cap="rnd">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4" name="直接连接符 60"/>
          <p:cNvCxnSpPr/>
          <p:nvPr/>
        </p:nvCxnSpPr>
        <p:spPr>
          <a:xfrm>
            <a:off x="5090768" y="4287562"/>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5" name="直接连接符 61"/>
          <p:cNvCxnSpPr/>
          <p:nvPr/>
        </p:nvCxnSpPr>
        <p:spPr>
          <a:xfrm>
            <a:off x="5090768" y="4285766"/>
            <a:ext cx="433623" cy="0"/>
          </a:xfrm>
          <a:prstGeom prst="line">
            <a:avLst/>
          </a:prstGeom>
          <a:ln w="57150" cap="rnd">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6" name="直接连接符 62"/>
          <p:cNvCxnSpPr/>
          <p:nvPr/>
        </p:nvCxnSpPr>
        <p:spPr>
          <a:xfrm>
            <a:off x="5090768" y="4627171"/>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63"/>
          <p:cNvCxnSpPr/>
          <p:nvPr/>
        </p:nvCxnSpPr>
        <p:spPr>
          <a:xfrm>
            <a:off x="5090768" y="4625375"/>
            <a:ext cx="402652" cy="0"/>
          </a:xfrm>
          <a:prstGeom prst="line">
            <a:avLst/>
          </a:prstGeom>
          <a:ln w="57150" cap="rnd">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8" name="直接连接符 64"/>
          <p:cNvCxnSpPr/>
          <p:nvPr/>
        </p:nvCxnSpPr>
        <p:spPr>
          <a:xfrm>
            <a:off x="5090768" y="4975550"/>
            <a:ext cx="484448" cy="0"/>
          </a:xfrm>
          <a:prstGeom prst="line">
            <a:avLst/>
          </a:prstGeom>
          <a:ln w="571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9" name="直接连接符 65"/>
          <p:cNvCxnSpPr/>
          <p:nvPr/>
        </p:nvCxnSpPr>
        <p:spPr>
          <a:xfrm>
            <a:off x="5090768" y="4973754"/>
            <a:ext cx="433623" cy="0"/>
          </a:xfrm>
          <a:prstGeom prst="line">
            <a:avLst/>
          </a:prstGeom>
          <a:ln w="57150" cap="rnd">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pic>
        <p:nvPicPr>
          <p:cNvPr id="322" name="图片 321"/>
          <p:cNvPicPr>
            <a:picLocks noChangeAspect="1"/>
          </p:cNvPicPr>
          <p:nvPr/>
        </p:nvPicPr>
        <p:blipFill rotWithShape="1">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l="-158"/>
          <a:stretch/>
        </p:blipFill>
        <p:spPr>
          <a:xfrm>
            <a:off x="4919472" y="1778629"/>
            <a:ext cx="816864" cy="816864"/>
          </a:xfrm>
          <a:prstGeom prst="ellipse">
            <a:avLst/>
          </a:prstGeom>
        </p:spPr>
      </p:pic>
      <p:sp>
        <p:nvSpPr>
          <p:cNvPr id="64" name="文本框 63"/>
          <p:cNvSpPr txBox="1"/>
          <p:nvPr/>
        </p:nvSpPr>
        <p:spPr>
          <a:xfrm>
            <a:off x="6161654" y="5371236"/>
            <a:ext cx="5706025" cy="722501"/>
          </a:xfrm>
          <a:prstGeom prst="rect">
            <a:avLst/>
          </a:prstGeom>
          <a:noFill/>
        </p:spPr>
        <p:txBody>
          <a:bodyPr wrap="square" lIns="91436" tIns="45718" rIns="91436" bIns="45718" rtlCol="0">
            <a:spAutoFit/>
          </a:bodyPr>
          <a:lstStyle/>
          <a:p>
            <a:pPr>
              <a:lnSpc>
                <a:spcPct val="130000"/>
              </a:lnSpc>
            </a:pPr>
            <a:r>
              <a:rPr lang="zh-CN" altLang="en-US" sz="1050"/>
              <a:t>课程教学团队是一支充满活力的团队，全部成员均具有硕士以上学位和海外留学及培训等相关经历，其中一人博士在读。积极团结的师资队伍保证了课程的顺利开展，并始终能够紧紧围绕新形势下合作办学项目中的艺术设计人才培养开展持续的课程创新与探索。</a:t>
            </a:r>
            <a:endParaRPr lang="en-US" altLang="zh-CN" sz="1050" dirty="0" smtClean="0">
              <a:solidFill>
                <a:schemeClr val="tx1">
                  <a:lumMod val="75000"/>
                  <a:lumOff val="25000"/>
                </a:schemeClr>
              </a:solidFill>
            </a:endParaRPr>
          </a:p>
        </p:txBody>
      </p:sp>
    </p:spTree>
    <p:extLst>
      <p:ext uri="{BB962C8B-B14F-4D97-AF65-F5344CB8AC3E}">
        <p14:creationId xmlns:p14="http://schemas.microsoft.com/office/powerpoint/2010/main" val="107626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7783" y="494766"/>
            <a:ext cx="3355957" cy="369332"/>
          </a:xfrm>
          <a:prstGeom prst="rect">
            <a:avLst/>
          </a:prstGeom>
          <a:noFill/>
        </p:spPr>
        <p:txBody>
          <a:bodyPr wrap="square" rtlCol="0">
            <a:spAutoFit/>
          </a:bodyPr>
          <a:lstStyle/>
          <a:p>
            <a:r>
              <a:rPr lang="en-US" altLang="zh-CN" dirty="0" smtClean="0"/>
              <a:t>Students</a:t>
            </a:r>
            <a:r>
              <a:rPr lang="zh-CN" altLang="en-US" dirty="0" smtClean="0"/>
              <a:t> </a:t>
            </a:r>
            <a:r>
              <a:rPr lang="en-US" altLang="zh-CN" dirty="0" smtClean="0"/>
              <a:t>Insight</a:t>
            </a:r>
            <a:endParaRPr lang="zh-CN" altLang="en-US" dirty="0"/>
          </a:p>
        </p:txBody>
      </p:sp>
      <p:sp>
        <p:nvSpPr>
          <p:cNvPr id="5" name="文本框 4"/>
          <p:cNvSpPr txBox="1"/>
          <p:nvPr/>
        </p:nvSpPr>
        <p:spPr>
          <a:xfrm>
            <a:off x="1027784" y="786784"/>
            <a:ext cx="1480565" cy="461665"/>
          </a:xfrm>
          <a:prstGeom prst="rect">
            <a:avLst/>
          </a:prstGeom>
          <a:noFill/>
        </p:spPr>
        <p:txBody>
          <a:bodyPr wrap="square" rtlCol="0">
            <a:spAutoFit/>
          </a:bodyPr>
          <a:lstStyle/>
          <a:p>
            <a:r>
              <a:rPr lang="zh-CN" altLang="en-US" sz="2400" b="1" dirty="0" smtClean="0"/>
              <a:t>同学</a:t>
            </a:r>
            <a:r>
              <a:rPr lang="zh-CN" altLang="en-US" sz="2400" b="1" dirty="0"/>
              <a:t>评价</a:t>
            </a:r>
          </a:p>
        </p:txBody>
      </p:sp>
      <p:grpSp>
        <p:nvGrpSpPr>
          <p:cNvPr id="40" name="组合 36"/>
          <p:cNvGrpSpPr/>
          <p:nvPr/>
        </p:nvGrpSpPr>
        <p:grpSpPr>
          <a:xfrm>
            <a:off x="818316" y="1789941"/>
            <a:ext cx="2499237" cy="2499237"/>
            <a:chOff x="1219200" y="2190750"/>
            <a:chExt cx="2838450" cy="2838450"/>
          </a:xfrm>
        </p:grpSpPr>
        <p:sp>
          <p:nvSpPr>
            <p:cNvPr id="41" name="椭圆 40"/>
            <p:cNvSpPr/>
            <p:nvPr/>
          </p:nvSpPr>
          <p:spPr>
            <a:xfrm>
              <a:off x="1219200" y="2190750"/>
              <a:ext cx="2838450" cy="283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7625190">
              <a:off x="2421744" y="3355892"/>
              <a:ext cx="1359634" cy="1277561"/>
            </a:xfrm>
            <a:prstGeom prst="rect">
              <a:avLst/>
            </a:prstGeom>
            <a:gradFill>
              <a:gsLst>
                <a:gs pos="0">
                  <a:schemeClr val="tx1">
                    <a:alpha val="0"/>
                  </a:schemeClr>
                </a:gs>
                <a:gs pos="100000">
                  <a:schemeClr val="tx1">
                    <a:alpha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37"/>
          <p:cNvGrpSpPr/>
          <p:nvPr/>
        </p:nvGrpSpPr>
        <p:grpSpPr>
          <a:xfrm>
            <a:off x="4707483" y="1789942"/>
            <a:ext cx="2499237" cy="2499238"/>
            <a:chOff x="1219200" y="2190750"/>
            <a:chExt cx="2838450" cy="2838450"/>
          </a:xfrm>
        </p:grpSpPr>
        <p:sp>
          <p:nvSpPr>
            <p:cNvPr id="51" name="椭圆 50"/>
            <p:cNvSpPr/>
            <p:nvPr/>
          </p:nvSpPr>
          <p:spPr>
            <a:xfrm>
              <a:off x="1219200" y="2190750"/>
              <a:ext cx="2838450" cy="28384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7625190">
              <a:off x="2324134" y="3030503"/>
              <a:ext cx="1163445" cy="1717147"/>
            </a:xfrm>
            <a:prstGeom prst="rect">
              <a:avLst/>
            </a:prstGeom>
            <a:gradFill>
              <a:gsLst>
                <a:gs pos="0">
                  <a:schemeClr val="tx1">
                    <a:alpha val="0"/>
                  </a:schemeClr>
                </a:gs>
                <a:gs pos="100000">
                  <a:schemeClr val="tx1">
                    <a:alpha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49"/>
          <p:cNvGrpSpPr/>
          <p:nvPr/>
        </p:nvGrpSpPr>
        <p:grpSpPr>
          <a:xfrm>
            <a:off x="8596652" y="1789941"/>
            <a:ext cx="2499237" cy="2499237"/>
            <a:chOff x="1219200" y="2190750"/>
            <a:chExt cx="2838450" cy="2838450"/>
          </a:xfrm>
        </p:grpSpPr>
        <p:sp>
          <p:nvSpPr>
            <p:cNvPr id="91" name="椭圆 90"/>
            <p:cNvSpPr/>
            <p:nvPr/>
          </p:nvSpPr>
          <p:spPr>
            <a:xfrm>
              <a:off x="1219200" y="2190750"/>
              <a:ext cx="2838450" cy="283845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rot="7766673">
              <a:off x="2479229" y="2956977"/>
              <a:ext cx="1317340" cy="1550196"/>
            </a:xfrm>
            <a:prstGeom prst="rect">
              <a:avLst/>
            </a:prstGeom>
            <a:gradFill>
              <a:gsLst>
                <a:gs pos="0">
                  <a:schemeClr val="tx1">
                    <a:alpha val="0"/>
                  </a:schemeClr>
                </a:gs>
                <a:gs pos="100000">
                  <a:schemeClr val="tx1">
                    <a:alpha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文本框 92"/>
          <p:cNvSpPr txBox="1"/>
          <p:nvPr/>
        </p:nvSpPr>
        <p:spPr>
          <a:xfrm>
            <a:off x="819180" y="5049905"/>
            <a:ext cx="2691654" cy="812526"/>
          </a:xfrm>
          <a:prstGeom prst="rect">
            <a:avLst/>
          </a:prstGeom>
          <a:noFill/>
        </p:spPr>
        <p:txBody>
          <a:bodyPr wrap="square" lIns="91436" tIns="45718" rIns="91436" bIns="45718" rtlCol="0">
            <a:spAutoFit/>
          </a:bodyPr>
          <a:lstStyle/>
          <a:p>
            <a:pPr algn="ctr">
              <a:lnSpc>
                <a:spcPct val="130000"/>
              </a:lnSpc>
            </a:pPr>
            <a:r>
              <a:rPr lang="zh-CN" altLang="en-US" sz="1200" smtClean="0"/>
              <a:t>通过“反思性思维日志”课程</a:t>
            </a:r>
            <a:r>
              <a:rPr lang="zh-CN" altLang="en-US" sz="1200" dirty="0" smtClean="0"/>
              <a:t>，我对自己的设计项目过程有了更为深入的理解，对于设计思维的梳理更为清晰。</a:t>
            </a:r>
            <a:endParaRPr lang="en-US" altLang="zh-CN" sz="1200" dirty="0" smtClean="0"/>
          </a:p>
        </p:txBody>
      </p:sp>
      <p:sp>
        <p:nvSpPr>
          <p:cNvPr id="94" name="文本框 93"/>
          <p:cNvSpPr txBox="1"/>
          <p:nvPr/>
        </p:nvSpPr>
        <p:spPr>
          <a:xfrm>
            <a:off x="681395" y="4448629"/>
            <a:ext cx="3563197" cy="400110"/>
          </a:xfrm>
          <a:prstGeom prst="rect">
            <a:avLst/>
          </a:prstGeom>
          <a:noFill/>
        </p:spPr>
        <p:txBody>
          <a:bodyPr wrap="square" rtlCol="0">
            <a:spAutoFit/>
          </a:bodyPr>
          <a:lstStyle/>
          <a:p>
            <a:r>
              <a:rPr lang="zh-CN" altLang="en-US" sz="2000" b="1" dirty="0" smtClean="0">
                <a:solidFill>
                  <a:schemeClr val="accent1"/>
                </a:solidFill>
              </a:rPr>
              <a:t>王思程</a:t>
            </a:r>
            <a:r>
              <a:rPr lang="zh-CN" altLang="en-US" sz="1000" dirty="0" smtClean="0">
                <a:solidFill>
                  <a:schemeClr val="accent1"/>
                </a:solidFill>
              </a:rPr>
              <a:t>（大连工业大学 国际教育学院 </a:t>
            </a:r>
            <a:r>
              <a:rPr lang="en-US" altLang="zh-CN" sz="1000" dirty="0" smtClean="0">
                <a:solidFill>
                  <a:schemeClr val="accent1"/>
                </a:solidFill>
              </a:rPr>
              <a:t>14</a:t>
            </a:r>
            <a:r>
              <a:rPr lang="zh-CN" altLang="en-US" sz="1000" dirty="0" smtClean="0">
                <a:solidFill>
                  <a:schemeClr val="accent1"/>
                </a:solidFill>
              </a:rPr>
              <a:t>级 本科学生）</a:t>
            </a:r>
            <a:endParaRPr lang="zh-CN" altLang="en-US" sz="1000" dirty="0">
              <a:solidFill>
                <a:schemeClr val="accent1"/>
              </a:solidFill>
            </a:endParaRPr>
          </a:p>
        </p:txBody>
      </p:sp>
      <p:sp>
        <p:nvSpPr>
          <p:cNvPr id="95" name="文本框 94"/>
          <p:cNvSpPr txBox="1"/>
          <p:nvPr/>
        </p:nvSpPr>
        <p:spPr>
          <a:xfrm>
            <a:off x="4792258" y="5049905"/>
            <a:ext cx="2466169" cy="1052592"/>
          </a:xfrm>
          <a:prstGeom prst="rect">
            <a:avLst/>
          </a:prstGeom>
          <a:noFill/>
        </p:spPr>
        <p:txBody>
          <a:bodyPr wrap="square" lIns="91436" tIns="45718" rIns="91436" bIns="45718" rtlCol="0">
            <a:spAutoFit/>
          </a:bodyPr>
          <a:lstStyle/>
          <a:p>
            <a:pPr algn="ctr">
              <a:lnSpc>
                <a:spcPct val="130000"/>
              </a:lnSpc>
            </a:pPr>
            <a:r>
              <a:rPr lang="zh-CN" altLang="en-US" sz="1200" dirty="0" smtClean="0"/>
              <a:t>曾经在做艺术设计项目的时候，我经常忽略学术理论，反思性的思维方法让我学会用理论使作品更具说服力和竞争力。</a:t>
            </a:r>
            <a:endParaRPr lang="en-US" altLang="zh-CN" sz="1200" dirty="0" smtClean="0"/>
          </a:p>
        </p:txBody>
      </p:sp>
      <p:sp>
        <p:nvSpPr>
          <p:cNvPr id="97" name="文本框 96"/>
          <p:cNvSpPr txBox="1"/>
          <p:nvPr/>
        </p:nvSpPr>
        <p:spPr>
          <a:xfrm>
            <a:off x="8235419" y="5049905"/>
            <a:ext cx="3178096" cy="1292658"/>
          </a:xfrm>
          <a:prstGeom prst="rect">
            <a:avLst/>
          </a:prstGeom>
          <a:noFill/>
        </p:spPr>
        <p:txBody>
          <a:bodyPr wrap="square" lIns="91436" tIns="45718" rIns="91436" bIns="45718" rtlCol="0">
            <a:spAutoFit/>
          </a:bodyPr>
          <a:lstStyle/>
          <a:p>
            <a:pPr algn="ctr">
              <a:lnSpc>
                <a:spcPct val="130000"/>
              </a:lnSpc>
            </a:pPr>
            <a:r>
              <a:rPr lang="zh-CN" altLang="en-US" sz="1200" dirty="0" smtClean="0"/>
              <a:t>“反思性思维日志”课程让我懂得了更多反思方法，做调研不再是无序随性，通过更多的调研规则，我的设计思路也会更加明确。在做其他课程中的项目甚至学习其他学科的知识，我也会使用反思性的思维来思考。</a:t>
            </a:r>
            <a:endParaRPr lang="en-US" altLang="zh-CN" sz="1200" dirty="0" smtClean="0"/>
          </a:p>
        </p:txBody>
      </p:sp>
      <p:grpSp>
        <p:nvGrpSpPr>
          <p:cNvPr id="160" name="组合 4"/>
          <p:cNvGrpSpPr/>
          <p:nvPr/>
        </p:nvGrpSpPr>
        <p:grpSpPr>
          <a:xfrm>
            <a:off x="204395" y="361651"/>
            <a:ext cx="823389" cy="1127994"/>
            <a:chOff x="926571" y="692282"/>
            <a:chExt cx="3792028" cy="5194849"/>
          </a:xfrm>
          <a:noFill/>
        </p:grpSpPr>
        <p:sp>
          <p:nvSpPr>
            <p:cNvPr id="161" name="等腰三角形 5"/>
            <p:cNvSpPr/>
            <p:nvPr/>
          </p:nvSpPr>
          <p:spPr>
            <a:xfrm rot="9010236">
              <a:off x="926571" y="337554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2" name="等腰三角形 6"/>
            <p:cNvSpPr/>
            <p:nvPr/>
          </p:nvSpPr>
          <p:spPr>
            <a:xfrm rot="5400000">
              <a:off x="2480991" y="141893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3" name="等腰三角形 7"/>
            <p:cNvSpPr/>
            <p:nvPr/>
          </p:nvSpPr>
          <p:spPr>
            <a:xfrm rot="5400000">
              <a:off x="1361567" y="3295289"/>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4" name="等腰三角形 8"/>
            <p:cNvSpPr/>
            <p:nvPr/>
          </p:nvSpPr>
          <p:spPr>
            <a:xfrm rot="5400000">
              <a:off x="1362608" y="2638821"/>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5" name="等腰三角形 9"/>
            <p:cNvSpPr/>
            <p:nvPr/>
          </p:nvSpPr>
          <p:spPr>
            <a:xfrm rot="9010236">
              <a:off x="1522702" y="3039911"/>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6" name="等腰三角形 10"/>
            <p:cNvSpPr/>
            <p:nvPr/>
          </p:nvSpPr>
          <p:spPr>
            <a:xfrm rot="9010236">
              <a:off x="2044010" y="3357297"/>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7" name="等腰三角形 11"/>
            <p:cNvSpPr/>
            <p:nvPr/>
          </p:nvSpPr>
          <p:spPr>
            <a:xfrm rot="5591464">
              <a:off x="2434095" y="3930499"/>
              <a:ext cx="595411"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8" name="等腰三角形 12"/>
            <p:cNvSpPr/>
            <p:nvPr/>
          </p:nvSpPr>
          <p:spPr>
            <a:xfrm rot="9010236">
              <a:off x="2604273" y="3659030"/>
              <a:ext cx="572130" cy="534633"/>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9" name="等腰三角形 13"/>
            <p:cNvSpPr/>
            <p:nvPr/>
          </p:nvSpPr>
          <p:spPr>
            <a:xfrm rot="5400000">
              <a:off x="3025894" y="3573919"/>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0" name="等腰三角形 14"/>
            <p:cNvSpPr/>
            <p:nvPr/>
          </p:nvSpPr>
          <p:spPr>
            <a:xfrm rot="9010236">
              <a:off x="3163654" y="3997918"/>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1" name="等腰三角形 15"/>
            <p:cNvSpPr/>
            <p:nvPr/>
          </p:nvSpPr>
          <p:spPr>
            <a:xfrm rot="5400000">
              <a:off x="2449679" y="72148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2" name="等腰三角形 16"/>
            <p:cNvSpPr/>
            <p:nvPr/>
          </p:nvSpPr>
          <p:spPr>
            <a:xfrm rot="9010236">
              <a:off x="2609473" y="1136406"/>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3" name="等腰三角形 17"/>
            <p:cNvSpPr/>
            <p:nvPr/>
          </p:nvSpPr>
          <p:spPr>
            <a:xfrm rot="5400000">
              <a:off x="3584568" y="386738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4" name="等腰三角形 18"/>
            <p:cNvSpPr/>
            <p:nvPr/>
          </p:nvSpPr>
          <p:spPr>
            <a:xfrm rot="9010236">
              <a:off x="3746502" y="362142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5" name="等腰三角形 19"/>
            <p:cNvSpPr/>
            <p:nvPr/>
          </p:nvSpPr>
          <p:spPr>
            <a:xfrm rot="9010236">
              <a:off x="1509669" y="2391682"/>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6" name="等腰三角形 20"/>
            <p:cNvSpPr/>
            <p:nvPr/>
          </p:nvSpPr>
          <p:spPr>
            <a:xfrm rot="5400000">
              <a:off x="1924938" y="2337139"/>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7" name="等腰三角形 21"/>
            <p:cNvSpPr/>
            <p:nvPr/>
          </p:nvSpPr>
          <p:spPr>
            <a:xfrm rot="5400000">
              <a:off x="1924938" y="1660371"/>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8" name="等腰三角形 22"/>
            <p:cNvSpPr/>
            <p:nvPr/>
          </p:nvSpPr>
          <p:spPr>
            <a:xfrm rot="9010236">
              <a:off x="2065722" y="207384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9" name="等腰三角形 23"/>
            <p:cNvSpPr/>
            <p:nvPr/>
          </p:nvSpPr>
          <p:spPr>
            <a:xfrm rot="9010236">
              <a:off x="2073746" y="140786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0" name="等腰三角形 24"/>
            <p:cNvSpPr/>
            <p:nvPr/>
          </p:nvSpPr>
          <p:spPr>
            <a:xfrm rot="5400000">
              <a:off x="3033073" y="102824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1" name="等腰三角形 25"/>
            <p:cNvSpPr/>
            <p:nvPr/>
          </p:nvSpPr>
          <p:spPr>
            <a:xfrm rot="9010236">
              <a:off x="3162544" y="1444524"/>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2" name="等腰三角形 26"/>
            <p:cNvSpPr/>
            <p:nvPr/>
          </p:nvSpPr>
          <p:spPr>
            <a:xfrm rot="5400000">
              <a:off x="3033073" y="1708717"/>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3" name="等腰三角形 27"/>
            <p:cNvSpPr/>
            <p:nvPr/>
          </p:nvSpPr>
          <p:spPr>
            <a:xfrm rot="9010236">
              <a:off x="3162544" y="2110503"/>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4" name="等腰三角形 28"/>
            <p:cNvSpPr/>
            <p:nvPr/>
          </p:nvSpPr>
          <p:spPr>
            <a:xfrm rot="5400000">
              <a:off x="3033073" y="2374697"/>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5" name="等腰三角形 29"/>
            <p:cNvSpPr/>
            <p:nvPr/>
          </p:nvSpPr>
          <p:spPr>
            <a:xfrm rot="9010236">
              <a:off x="3162544" y="2776482"/>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6" name="等腰三角形 30"/>
            <p:cNvSpPr/>
            <p:nvPr/>
          </p:nvSpPr>
          <p:spPr>
            <a:xfrm rot="5400000">
              <a:off x="3033073" y="3001789"/>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7" name="等腰三角形 31"/>
            <p:cNvSpPr/>
            <p:nvPr/>
          </p:nvSpPr>
          <p:spPr>
            <a:xfrm rot="9010236">
              <a:off x="3162544" y="340357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8" name="等腰三角形 32"/>
            <p:cNvSpPr/>
            <p:nvPr/>
          </p:nvSpPr>
          <p:spPr>
            <a:xfrm rot="5400000">
              <a:off x="3018785" y="4239898"/>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9" name="等腰三角形 33"/>
            <p:cNvSpPr/>
            <p:nvPr/>
          </p:nvSpPr>
          <p:spPr>
            <a:xfrm rot="9010236">
              <a:off x="3133968" y="4670260"/>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0" name="等腰三角形 34"/>
            <p:cNvSpPr/>
            <p:nvPr/>
          </p:nvSpPr>
          <p:spPr>
            <a:xfrm rot="5400000">
              <a:off x="3014898" y="4942247"/>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1" name="等腰三角形 35"/>
            <p:cNvSpPr/>
            <p:nvPr/>
          </p:nvSpPr>
          <p:spPr>
            <a:xfrm rot="9010236">
              <a:off x="3144369" y="5373405"/>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2" name="等腰三角形 36"/>
            <p:cNvSpPr/>
            <p:nvPr/>
          </p:nvSpPr>
          <p:spPr>
            <a:xfrm rot="5400000">
              <a:off x="4175671" y="3502260"/>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3" name="等腰三角形 37"/>
            <p:cNvSpPr/>
            <p:nvPr/>
          </p:nvSpPr>
          <p:spPr>
            <a:xfrm rot="5400000">
              <a:off x="1874313" y="3604216"/>
              <a:ext cx="572130" cy="513726"/>
            </a:xfrm>
            <a:prstGeom prs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2794" y="1457730"/>
            <a:ext cx="2727918" cy="2987216"/>
          </a:xfrm>
          <a:prstGeom prst="rect">
            <a:avLst/>
          </a:prstGeom>
        </p:spPr>
      </p:pic>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2311" y="1545951"/>
            <a:ext cx="2727918" cy="2987216"/>
          </a:xfrm>
          <a:prstGeom prst="rect">
            <a:avLst/>
          </a:pr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0509" y="1653460"/>
            <a:ext cx="2727918" cy="2987216"/>
          </a:xfrm>
          <a:prstGeom prst="rect">
            <a:avLst/>
          </a:prstGeom>
        </p:spPr>
      </p:pic>
      <p:sp>
        <p:nvSpPr>
          <p:cNvPr id="56" name="文本框 55"/>
          <p:cNvSpPr txBox="1"/>
          <p:nvPr/>
        </p:nvSpPr>
        <p:spPr>
          <a:xfrm>
            <a:off x="4498561" y="4448629"/>
            <a:ext cx="3563197" cy="400110"/>
          </a:xfrm>
          <a:prstGeom prst="rect">
            <a:avLst/>
          </a:prstGeom>
          <a:noFill/>
        </p:spPr>
        <p:txBody>
          <a:bodyPr wrap="square" rtlCol="0">
            <a:spAutoFit/>
          </a:bodyPr>
          <a:lstStyle/>
          <a:p>
            <a:r>
              <a:rPr lang="zh-CN" altLang="en-US" sz="2000" b="1" dirty="0">
                <a:solidFill>
                  <a:schemeClr val="accent1"/>
                </a:solidFill>
              </a:rPr>
              <a:t>马玺贺</a:t>
            </a:r>
            <a:r>
              <a:rPr lang="zh-CN" altLang="en-US" sz="1000" dirty="0" smtClean="0">
                <a:solidFill>
                  <a:schemeClr val="accent1"/>
                </a:solidFill>
              </a:rPr>
              <a:t>（大连工业大学 国际教育学院 </a:t>
            </a:r>
            <a:r>
              <a:rPr lang="en-US" altLang="zh-CN" sz="1000" dirty="0" smtClean="0">
                <a:solidFill>
                  <a:schemeClr val="accent1"/>
                </a:solidFill>
              </a:rPr>
              <a:t>14</a:t>
            </a:r>
            <a:r>
              <a:rPr lang="zh-CN" altLang="en-US" sz="1000" dirty="0" smtClean="0">
                <a:solidFill>
                  <a:schemeClr val="accent1"/>
                </a:solidFill>
              </a:rPr>
              <a:t>级 本科学生）</a:t>
            </a:r>
            <a:endParaRPr lang="zh-CN" altLang="en-US" sz="1000" dirty="0">
              <a:solidFill>
                <a:schemeClr val="accent1"/>
              </a:solidFill>
            </a:endParaRPr>
          </a:p>
        </p:txBody>
      </p:sp>
      <p:sp>
        <p:nvSpPr>
          <p:cNvPr id="57" name="文本框 56"/>
          <p:cNvSpPr txBox="1"/>
          <p:nvPr/>
        </p:nvSpPr>
        <p:spPr>
          <a:xfrm>
            <a:off x="8235419" y="4448629"/>
            <a:ext cx="3563197" cy="400110"/>
          </a:xfrm>
          <a:prstGeom prst="rect">
            <a:avLst/>
          </a:prstGeom>
          <a:noFill/>
        </p:spPr>
        <p:txBody>
          <a:bodyPr wrap="square" rtlCol="0">
            <a:spAutoFit/>
          </a:bodyPr>
          <a:lstStyle/>
          <a:p>
            <a:r>
              <a:rPr lang="zh-CN" altLang="en-US" sz="2000" b="1" dirty="0">
                <a:solidFill>
                  <a:schemeClr val="accent1"/>
                </a:solidFill>
              </a:rPr>
              <a:t>尹建华</a:t>
            </a:r>
            <a:r>
              <a:rPr lang="zh-CN" altLang="en-US" sz="1000" dirty="0" smtClean="0">
                <a:solidFill>
                  <a:schemeClr val="accent1"/>
                </a:solidFill>
              </a:rPr>
              <a:t>（大连工业大学 国际教育学院 </a:t>
            </a:r>
            <a:r>
              <a:rPr lang="en-US" altLang="zh-CN" sz="1000" dirty="0" smtClean="0">
                <a:solidFill>
                  <a:schemeClr val="accent1"/>
                </a:solidFill>
              </a:rPr>
              <a:t>14</a:t>
            </a:r>
            <a:r>
              <a:rPr lang="zh-CN" altLang="en-US" sz="1000" dirty="0" smtClean="0">
                <a:solidFill>
                  <a:schemeClr val="accent1"/>
                </a:solidFill>
              </a:rPr>
              <a:t>级 本科学生）</a:t>
            </a:r>
            <a:endParaRPr lang="zh-CN" altLang="en-US" sz="1000" dirty="0">
              <a:solidFill>
                <a:schemeClr val="accent1"/>
              </a:solidFill>
            </a:endParaRPr>
          </a:p>
        </p:txBody>
      </p:sp>
    </p:spTree>
    <p:extLst>
      <p:ext uri="{BB962C8B-B14F-4D97-AF65-F5344CB8AC3E}">
        <p14:creationId xmlns:p14="http://schemas.microsoft.com/office/powerpoint/2010/main" val="165270127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52800" y="-136671"/>
            <a:ext cx="9426961" cy="7393696"/>
          </a:xfrm>
          <a:prstGeom prst="rect">
            <a:avLst/>
          </a:prstGeom>
        </p:spPr>
      </p:pic>
      <p:sp>
        <p:nvSpPr>
          <p:cNvPr id="2" name="五边形 1"/>
          <p:cNvSpPr/>
          <p:nvPr/>
        </p:nvSpPr>
        <p:spPr>
          <a:xfrm>
            <a:off x="-57150" y="-13933"/>
            <a:ext cx="8534400" cy="930452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94973" y="581915"/>
            <a:ext cx="4019550" cy="707886"/>
          </a:xfrm>
          <a:prstGeom prst="rect">
            <a:avLst/>
          </a:prstGeom>
          <a:noFill/>
        </p:spPr>
        <p:txBody>
          <a:bodyPr wrap="square" rtlCol="0">
            <a:spAutoFit/>
          </a:bodyPr>
          <a:lstStyle/>
          <a:p>
            <a:r>
              <a:rPr lang="zh-CN" altLang="en-US" sz="4000" b="1" dirty="0" smtClean="0">
                <a:solidFill>
                  <a:schemeClr val="tx1">
                    <a:lumMod val="75000"/>
                    <a:lumOff val="25000"/>
                  </a:schemeClr>
                </a:solidFill>
              </a:rPr>
              <a:t>目录</a:t>
            </a:r>
            <a:endParaRPr lang="zh-CN" altLang="en-US" sz="4000" b="1" dirty="0">
              <a:solidFill>
                <a:schemeClr val="tx1">
                  <a:lumMod val="75000"/>
                  <a:lumOff val="25000"/>
                </a:schemeClr>
              </a:solidFill>
            </a:endParaRPr>
          </a:p>
        </p:txBody>
      </p:sp>
      <p:sp>
        <p:nvSpPr>
          <p:cNvPr id="4" name="文本框 3"/>
          <p:cNvSpPr txBox="1"/>
          <p:nvPr/>
        </p:nvSpPr>
        <p:spPr>
          <a:xfrm>
            <a:off x="594973" y="1289801"/>
            <a:ext cx="4107777" cy="812526"/>
          </a:xfrm>
          <a:prstGeom prst="rect">
            <a:avLst/>
          </a:prstGeom>
          <a:noFill/>
        </p:spPr>
        <p:txBody>
          <a:bodyPr wrap="square" lIns="91436" tIns="45718" rIns="91436" bIns="45718" rtlCol="0">
            <a:spAutoFit/>
          </a:bodyPr>
          <a:lstStyle/>
          <a:p>
            <a:pPr>
              <a:lnSpc>
                <a:spcPct val="130000"/>
              </a:lnSpc>
            </a:pPr>
            <a:r>
              <a:rPr lang="zh-CN" altLang="zh-CN" sz="1200" dirty="0" smtClean="0"/>
              <a:t>在</a:t>
            </a:r>
            <a:r>
              <a:rPr lang="zh-CN" altLang="zh-CN" sz="1200" dirty="0"/>
              <a:t>学习艺术设计的过程中反思性思维能力</a:t>
            </a:r>
            <a:r>
              <a:rPr lang="zh-CN" altLang="zh-CN" sz="1200" dirty="0" smtClean="0"/>
              <a:t>贯穿</a:t>
            </a:r>
            <a:r>
              <a:rPr lang="zh-CN" altLang="en-US" sz="1200" dirty="0" smtClean="0"/>
              <a:t>于</a:t>
            </a:r>
            <a:r>
              <a:rPr lang="zh-CN" altLang="zh-CN" sz="1200" dirty="0" smtClean="0"/>
              <a:t>每个</a:t>
            </a:r>
            <a:r>
              <a:rPr lang="zh-CN" altLang="zh-CN" sz="1200" dirty="0"/>
              <a:t>环节，它可以让</a:t>
            </a:r>
            <a:r>
              <a:rPr lang="zh-CN" altLang="zh-CN" sz="1200" dirty="0" smtClean="0"/>
              <a:t>学生</a:t>
            </a:r>
            <a:r>
              <a:rPr lang="zh-CN" altLang="en-US" sz="1200" dirty="0"/>
              <a:t>整体性、动态性的</a:t>
            </a:r>
            <a:r>
              <a:rPr lang="zh-CN" altLang="zh-CN" sz="1200" dirty="0" smtClean="0"/>
              <a:t>整理</a:t>
            </a:r>
            <a:r>
              <a:rPr lang="zh-CN" altLang="zh-CN" sz="1200" dirty="0"/>
              <a:t>自己所有的学习经历、材料、想法等等</a:t>
            </a:r>
            <a:r>
              <a:rPr lang="zh-CN" altLang="zh-CN" sz="1200" dirty="0" smtClean="0"/>
              <a:t>。</a:t>
            </a:r>
            <a:endParaRPr lang="en-US" altLang="zh-CN" sz="1200" dirty="0" smtClean="0">
              <a:solidFill>
                <a:schemeClr val="tx1">
                  <a:lumMod val="75000"/>
                  <a:lumOff val="25000"/>
                </a:schemeClr>
              </a:solidFill>
            </a:endParaRPr>
          </a:p>
        </p:txBody>
      </p:sp>
      <p:cxnSp>
        <p:nvCxnSpPr>
          <p:cNvPr id="5" name="直接连接符 26"/>
          <p:cNvCxnSpPr/>
          <p:nvPr/>
        </p:nvCxnSpPr>
        <p:spPr>
          <a:xfrm>
            <a:off x="678604" y="2177836"/>
            <a:ext cx="4019550" cy="0"/>
          </a:xfrm>
          <a:prstGeom prst="line">
            <a:avLst/>
          </a:prstGeom>
          <a:ln w="38100">
            <a:gradFill flip="none" rotWithShape="1">
              <a:gsLst>
                <a:gs pos="0">
                  <a:schemeClr val="tx1">
                    <a:alpha val="0"/>
                  </a:schemeClr>
                </a:gs>
                <a:gs pos="100000">
                  <a:schemeClr val="tx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78604" y="2836706"/>
            <a:ext cx="978746" cy="461665"/>
          </a:xfrm>
          <a:prstGeom prst="rect">
            <a:avLst/>
          </a:prstGeom>
          <a:noFill/>
        </p:spPr>
        <p:txBody>
          <a:bodyPr wrap="square" rtlCol="0">
            <a:spAutoFit/>
          </a:bodyPr>
          <a:lstStyle/>
          <a:p>
            <a:r>
              <a:rPr lang="en-US" altLang="zh-CN" sz="2400" dirty="0" smtClean="0">
                <a:solidFill>
                  <a:schemeClr val="tx1">
                    <a:lumMod val="75000"/>
                    <a:lumOff val="25000"/>
                  </a:schemeClr>
                </a:solidFill>
              </a:rPr>
              <a:t>01</a:t>
            </a:r>
            <a:endParaRPr lang="zh-CN" altLang="en-US" sz="2400" dirty="0">
              <a:solidFill>
                <a:schemeClr val="tx1">
                  <a:lumMod val="75000"/>
                  <a:lumOff val="25000"/>
                </a:schemeClr>
              </a:solidFill>
            </a:endParaRPr>
          </a:p>
        </p:txBody>
      </p:sp>
      <p:cxnSp>
        <p:nvCxnSpPr>
          <p:cNvPr id="7" name="直接连接符 29"/>
          <p:cNvCxnSpPr/>
          <p:nvPr/>
        </p:nvCxnSpPr>
        <p:spPr>
          <a:xfrm flipH="1">
            <a:off x="857250" y="3051932"/>
            <a:ext cx="400050" cy="393983"/>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420586" y="2879326"/>
            <a:ext cx="2327570" cy="461665"/>
          </a:xfrm>
          <a:prstGeom prst="rect">
            <a:avLst/>
          </a:prstGeom>
          <a:noFill/>
        </p:spPr>
        <p:txBody>
          <a:bodyPr wrap="square" rtlCol="0">
            <a:spAutoFit/>
          </a:bodyPr>
          <a:lstStyle/>
          <a:p>
            <a:r>
              <a:rPr lang="zh-CN" altLang="en-US" sz="2400" dirty="0" smtClean="0">
                <a:solidFill>
                  <a:schemeClr val="tx1">
                    <a:lumMod val="75000"/>
                    <a:lumOff val="25000"/>
                  </a:schemeClr>
                </a:solidFill>
              </a:rPr>
              <a:t>创新实践介绍</a:t>
            </a:r>
            <a:endParaRPr lang="zh-CN" altLang="en-US" sz="2400" dirty="0">
              <a:solidFill>
                <a:schemeClr val="tx1">
                  <a:lumMod val="75000"/>
                  <a:lumOff val="25000"/>
                </a:schemeClr>
              </a:solidFill>
            </a:endParaRPr>
          </a:p>
        </p:txBody>
      </p:sp>
      <p:sp>
        <p:nvSpPr>
          <p:cNvPr id="9" name="文本框 8"/>
          <p:cNvSpPr txBox="1"/>
          <p:nvPr/>
        </p:nvSpPr>
        <p:spPr>
          <a:xfrm>
            <a:off x="678604" y="3787649"/>
            <a:ext cx="978746" cy="461665"/>
          </a:xfrm>
          <a:prstGeom prst="rect">
            <a:avLst/>
          </a:prstGeom>
          <a:noFill/>
        </p:spPr>
        <p:txBody>
          <a:bodyPr wrap="square" rtlCol="0">
            <a:spAutoFit/>
          </a:bodyPr>
          <a:lstStyle/>
          <a:p>
            <a:r>
              <a:rPr lang="en-US" altLang="zh-CN" sz="2400" dirty="0" smtClean="0">
                <a:solidFill>
                  <a:schemeClr val="tx1">
                    <a:lumMod val="75000"/>
                    <a:lumOff val="25000"/>
                  </a:schemeClr>
                </a:solidFill>
              </a:rPr>
              <a:t>02</a:t>
            </a:r>
            <a:endParaRPr lang="zh-CN" altLang="en-US" sz="2400" dirty="0">
              <a:solidFill>
                <a:schemeClr val="tx1">
                  <a:lumMod val="75000"/>
                  <a:lumOff val="25000"/>
                </a:schemeClr>
              </a:solidFill>
            </a:endParaRPr>
          </a:p>
        </p:txBody>
      </p:sp>
      <p:cxnSp>
        <p:nvCxnSpPr>
          <p:cNvPr id="10" name="直接连接符 33"/>
          <p:cNvCxnSpPr/>
          <p:nvPr/>
        </p:nvCxnSpPr>
        <p:spPr>
          <a:xfrm flipH="1">
            <a:off x="857250" y="4002875"/>
            <a:ext cx="400050" cy="393983"/>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78604" y="4715022"/>
            <a:ext cx="978746" cy="461665"/>
          </a:xfrm>
          <a:prstGeom prst="rect">
            <a:avLst/>
          </a:prstGeom>
          <a:noFill/>
        </p:spPr>
        <p:txBody>
          <a:bodyPr wrap="square" rtlCol="0">
            <a:spAutoFit/>
          </a:bodyPr>
          <a:lstStyle/>
          <a:p>
            <a:r>
              <a:rPr lang="en-US" altLang="zh-CN" sz="2400" dirty="0" smtClean="0">
                <a:solidFill>
                  <a:schemeClr val="tx1">
                    <a:lumMod val="75000"/>
                    <a:lumOff val="25000"/>
                  </a:schemeClr>
                </a:solidFill>
              </a:rPr>
              <a:t>03</a:t>
            </a:r>
            <a:endParaRPr lang="zh-CN" altLang="en-US" sz="2400" dirty="0">
              <a:solidFill>
                <a:schemeClr val="tx1">
                  <a:lumMod val="75000"/>
                  <a:lumOff val="25000"/>
                </a:schemeClr>
              </a:solidFill>
            </a:endParaRPr>
          </a:p>
        </p:txBody>
      </p:sp>
      <p:cxnSp>
        <p:nvCxnSpPr>
          <p:cNvPr id="13" name="直接连接符 36"/>
          <p:cNvCxnSpPr/>
          <p:nvPr/>
        </p:nvCxnSpPr>
        <p:spPr>
          <a:xfrm flipH="1">
            <a:off x="857250" y="4930248"/>
            <a:ext cx="400050" cy="393983"/>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420586" y="3825749"/>
            <a:ext cx="2727620" cy="461665"/>
          </a:xfrm>
          <a:prstGeom prst="rect">
            <a:avLst/>
          </a:prstGeom>
          <a:noFill/>
        </p:spPr>
        <p:txBody>
          <a:bodyPr wrap="square" rtlCol="0">
            <a:spAutoFit/>
          </a:bodyPr>
          <a:lstStyle/>
          <a:p>
            <a:r>
              <a:rPr lang="zh-CN" altLang="en-US" sz="2400" dirty="0" smtClean="0">
                <a:solidFill>
                  <a:schemeClr val="tx1">
                    <a:lumMod val="75000"/>
                    <a:lumOff val="25000"/>
                  </a:schemeClr>
                </a:solidFill>
              </a:rPr>
              <a:t>课程产出</a:t>
            </a:r>
            <a:endParaRPr lang="zh-CN" altLang="en-US" sz="2400" dirty="0">
              <a:solidFill>
                <a:schemeClr val="tx1">
                  <a:lumMod val="75000"/>
                  <a:lumOff val="25000"/>
                </a:schemeClr>
              </a:solidFill>
            </a:endParaRPr>
          </a:p>
        </p:txBody>
      </p:sp>
      <p:sp>
        <p:nvSpPr>
          <p:cNvPr id="15" name="文本框 14"/>
          <p:cNvSpPr txBox="1"/>
          <p:nvPr/>
        </p:nvSpPr>
        <p:spPr>
          <a:xfrm>
            <a:off x="678604" y="5704065"/>
            <a:ext cx="978746" cy="461665"/>
          </a:xfrm>
          <a:prstGeom prst="rect">
            <a:avLst/>
          </a:prstGeom>
          <a:noFill/>
        </p:spPr>
        <p:txBody>
          <a:bodyPr wrap="square" rtlCol="0">
            <a:spAutoFit/>
          </a:bodyPr>
          <a:lstStyle/>
          <a:p>
            <a:r>
              <a:rPr lang="en-US" altLang="zh-CN" sz="2400" dirty="0" smtClean="0">
                <a:solidFill>
                  <a:schemeClr val="tx1">
                    <a:lumMod val="75000"/>
                    <a:lumOff val="25000"/>
                  </a:schemeClr>
                </a:solidFill>
              </a:rPr>
              <a:t>04</a:t>
            </a:r>
            <a:endParaRPr lang="zh-CN" altLang="en-US" sz="2400" dirty="0">
              <a:solidFill>
                <a:schemeClr val="tx1">
                  <a:lumMod val="75000"/>
                  <a:lumOff val="25000"/>
                </a:schemeClr>
              </a:solidFill>
            </a:endParaRPr>
          </a:p>
        </p:txBody>
      </p:sp>
      <p:cxnSp>
        <p:nvCxnSpPr>
          <p:cNvPr id="16" name="直接连接符 39"/>
          <p:cNvCxnSpPr/>
          <p:nvPr/>
        </p:nvCxnSpPr>
        <p:spPr>
          <a:xfrm flipH="1">
            <a:off x="857250" y="5919291"/>
            <a:ext cx="400050" cy="393983"/>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420585" y="5746685"/>
            <a:ext cx="2979693" cy="461665"/>
          </a:xfrm>
          <a:prstGeom prst="rect">
            <a:avLst/>
          </a:prstGeom>
          <a:noFill/>
        </p:spPr>
        <p:txBody>
          <a:bodyPr wrap="square" rtlCol="0">
            <a:spAutoFit/>
          </a:bodyPr>
          <a:lstStyle/>
          <a:p>
            <a:r>
              <a:rPr lang="zh-CN" altLang="en-US" sz="2400" dirty="0">
                <a:solidFill>
                  <a:schemeClr val="tx1">
                    <a:lumMod val="75000"/>
                    <a:lumOff val="25000"/>
                  </a:schemeClr>
                </a:solidFill>
              </a:rPr>
              <a:t>同事／同学评价</a:t>
            </a:r>
          </a:p>
        </p:txBody>
      </p:sp>
      <p:sp>
        <p:nvSpPr>
          <p:cNvPr id="18" name="文本框 17"/>
          <p:cNvSpPr txBox="1"/>
          <p:nvPr/>
        </p:nvSpPr>
        <p:spPr>
          <a:xfrm>
            <a:off x="1420586" y="4783601"/>
            <a:ext cx="2727620" cy="461665"/>
          </a:xfrm>
          <a:prstGeom prst="rect">
            <a:avLst/>
          </a:prstGeom>
          <a:noFill/>
        </p:spPr>
        <p:txBody>
          <a:bodyPr wrap="square" rtlCol="0">
            <a:spAutoFit/>
          </a:bodyPr>
          <a:lstStyle/>
          <a:p>
            <a:r>
              <a:rPr lang="zh-CN" altLang="en-US" sz="2400" dirty="0" smtClean="0">
                <a:solidFill>
                  <a:schemeClr val="tx1">
                    <a:lumMod val="75000"/>
                    <a:lumOff val="25000"/>
                  </a:schemeClr>
                </a:solidFill>
              </a:rPr>
              <a:t>课程评估</a:t>
            </a:r>
            <a:endParaRPr lang="zh-CN" altLang="en-US" sz="2400" dirty="0">
              <a:solidFill>
                <a:schemeClr val="tx1">
                  <a:lumMod val="75000"/>
                  <a:lumOff val="25000"/>
                </a:schemeClr>
              </a:solidFill>
            </a:endParaRPr>
          </a:p>
        </p:txBody>
      </p:sp>
    </p:spTree>
    <p:extLst>
      <p:ext uri="{BB962C8B-B14F-4D97-AF65-F5344CB8AC3E}">
        <p14:creationId xmlns:p14="http://schemas.microsoft.com/office/powerpoint/2010/main" val="2066990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smtClean="0"/>
              <a:t>创新实践介绍</a:t>
            </a:r>
            <a:endParaRPr kumimoji="1" lang="zh-CN" altLang="en-US" dirty="0"/>
          </a:p>
        </p:txBody>
      </p:sp>
      <p:sp>
        <p:nvSpPr>
          <p:cNvPr id="3" name="文本占位符 2"/>
          <p:cNvSpPr>
            <a:spLocks noGrp="1"/>
          </p:cNvSpPr>
          <p:nvPr>
            <p:ph type="body" sz="quarter" idx="11"/>
          </p:nvPr>
        </p:nvSpPr>
        <p:spPr>
          <a:xfrm>
            <a:off x="4069395" y="2889673"/>
            <a:ext cx="6856884" cy="624107"/>
          </a:xfrm>
        </p:spPr>
        <p:txBody>
          <a:bodyPr/>
          <a:lstStyle/>
          <a:p>
            <a:pPr>
              <a:lnSpc>
                <a:spcPct val="150000"/>
              </a:lnSpc>
            </a:pPr>
            <a:r>
              <a:rPr lang="zh-CN" altLang="en-US" sz="1600" dirty="0"/>
              <a:t>为期</a:t>
            </a:r>
            <a:r>
              <a:rPr lang="en-US" altLang="zh-CN" sz="1600" dirty="0"/>
              <a:t>8</a:t>
            </a:r>
            <a:r>
              <a:rPr lang="zh-CN" altLang="en-US" sz="1600" dirty="0"/>
              <a:t>周的教学任务中，分别</a:t>
            </a:r>
            <a:r>
              <a:rPr lang="zh-CN" altLang="en-US" sz="1600" dirty="0" smtClean="0"/>
              <a:t>通过反思批判性思维的认知</a:t>
            </a:r>
            <a:r>
              <a:rPr lang="zh-CN" altLang="en-US" sz="1600" dirty="0"/>
              <a:t>理解训练</a:t>
            </a:r>
            <a:r>
              <a:rPr lang="zh-CN" altLang="en-US" sz="1600" dirty="0" smtClean="0"/>
              <a:t>、自我评估实践与理论相</a:t>
            </a:r>
            <a:r>
              <a:rPr lang="zh-CN" altLang="en-US" sz="1600" dirty="0"/>
              <a:t>结合训练、</a:t>
            </a:r>
            <a:r>
              <a:rPr lang="zh-CN" altLang="en-US" sz="1600" dirty="0" smtClean="0"/>
              <a:t>辅助学术资源调研实践和</a:t>
            </a:r>
            <a:r>
              <a:rPr lang="zh-CN" altLang="en-US" sz="1600" dirty="0"/>
              <a:t>小组与个人辅导几个基本</a:t>
            </a:r>
            <a:r>
              <a:rPr lang="zh-CN" altLang="en-US" sz="1600" dirty="0" smtClean="0"/>
              <a:t>教学方法</a:t>
            </a:r>
            <a:r>
              <a:rPr lang="zh-CN" altLang="en-US" sz="1600" dirty="0"/>
              <a:t>使学生</a:t>
            </a:r>
            <a:r>
              <a:rPr lang="zh-CN" altLang="en-US" sz="1600" dirty="0" smtClean="0"/>
              <a:t>对“反思性思维日志”有</a:t>
            </a:r>
            <a:r>
              <a:rPr lang="zh-CN" altLang="en-US" sz="1600" dirty="0"/>
              <a:t>多维一体的感知</a:t>
            </a:r>
            <a:r>
              <a:rPr lang="zh-CN" altLang="en-US" sz="1600" dirty="0" smtClean="0"/>
              <a:t>。</a:t>
            </a:r>
            <a:endParaRPr lang="zh-CN" altLang="en-US" sz="1600" dirty="0"/>
          </a:p>
        </p:txBody>
      </p:sp>
      <p:grpSp>
        <p:nvGrpSpPr>
          <p:cNvPr id="30" name="组 29"/>
          <p:cNvGrpSpPr/>
          <p:nvPr/>
        </p:nvGrpSpPr>
        <p:grpSpPr>
          <a:xfrm>
            <a:off x="1507052" y="981635"/>
            <a:ext cx="2092878" cy="4648530"/>
            <a:chOff x="1328989" y="586137"/>
            <a:chExt cx="2270941" cy="5044028"/>
          </a:xfrm>
        </p:grpSpPr>
        <p:grpSp>
          <p:nvGrpSpPr>
            <p:cNvPr id="4" name="组合 18"/>
            <p:cNvGrpSpPr/>
            <p:nvPr/>
          </p:nvGrpSpPr>
          <p:grpSpPr>
            <a:xfrm>
              <a:off x="1725863" y="872689"/>
              <a:ext cx="1765051" cy="4750499"/>
              <a:chOff x="4983413" y="872689"/>
              <a:chExt cx="1765051" cy="4750499"/>
            </a:xfrm>
          </p:grpSpPr>
          <p:sp>
            <p:nvSpPr>
              <p:cNvPr id="5" name="等腰三角形 4"/>
              <p:cNvSpPr/>
              <p:nvPr/>
            </p:nvSpPr>
            <p:spPr>
              <a:xfrm rot="19791212">
                <a:off x="4983413" y="1644262"/>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等腰三角形 5"/>
              <p:cNvSpPr/>
              <p:nvPr/>
            </p:nvSpPr>
            <p:spPr>
              <a:xfrm rot="1814340">
                <a:off x="5329449" y="1258814"/>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等腰三角形 6"/>
              <p:cNvSpPr/>
              <p:nvPr/>
            </p:nvSpPr>
            <p:spPr>
              <a:xfrm rot="19809562">
                <a:off x="5691495" y="1266622"/>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等腰三角形 7"/>
              <p:cNvSpPr/>
              <p:nvPr/>
            </p:nvSpPr>
            <p:spPr>
              <a:xfrm rot="1809046">
                <a:off x="6016092" y="872689"/>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等腰三角形 8"/>
              <p:cNvSpPr/>
              <p:nvPr/>
            </p:nvSpPr>
            <p:spPr>
              <a:xfrm rot="1809046">
                <a:off x="6016092" y="1676768"/>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5852738" y="2174744"/>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809046">
                <a:off x="6016092" y="2499297"/>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5852738" y="2997274"/>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9046">
                <a:off x="6016092" y="3326491"/>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5852738" y="3824468"/>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809046">
                <a:off x="6016092" y="4161721"/>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5852738" y="4659697"/>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809046">
                <a:off x="6016092" y="4991833"/>
                <a:ext cx="732372" cy="6313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18" name="组合 33"/>
            <p:cNvGrpSpPr/>
            <p:nvPr/>
          </p:nvGrpSpPr>
          <p:grpSpPr>
            <a:xfrm>
              <a:off x="1328989" y="586137"/>
              <a:ext cx="2270941" cy="5044028"/>
              <a:chOff x="8582019" y="872689"/>
              <a:chExt cx="1765051" cy="3920387"/>
            </a:xfrm>
          </p:grpSpPr>
          <p:sp>
            <p:nvSpPr>
              <p:cNvPr id="19" name="等腰三角形 20"/>
              <p:cNvSpPr/>
              <p:nvPr/>
            </p:nvSpPr>
            <p:spPr>
              <a:xfrm rot="19791212">
                <a:off x="8582019" y="1644262"/>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等腰三角形 21"/>
              <p:cNvSpPr/>
              <p:nvPr/>
            </p:nvSpPr>
            <p:spPr>
              <a:xfrm rot="1814340">
                <a:off x="8928055" y="1258814"/>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等腰三角形 22"/>
              <p:cNvSpPr/>
              <p:nvPr/>
            </p:nvSpPr>
            <p:spPr>
              <a:xfrm rot="19809562">
                <a:off x="9290101" y="1266622"/>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等腰三角形 23"/>
              <p:cNvSpPr/>
              <p:nvPr/>
            </p:nvSpPr>
            <p:spPr>
              <a:xfrm rot="1809046">
                <a:off x="9614698" y="872689"/>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等腰三角形 24"/>
              <p:cNvSpPr/>
              <p:nvPr/>
            </p:nvSpPr>
            <p:spPr>
              <a:xfrm rot="1809046">
                <a:off x="9614698" y="1676768"/>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等腰三角形 25"/>
              <p:cNvSpPr/>
              <p:nvPr/>
            </p:nvSpPr>
            <p:spPr>
              <a:xfrm rot="5400000">
                <a:off x="9451344" y="2174744"/>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6"/>
              <p:cNvSpPr/>
              <p:nvPr/>
            </p:nvSpPr>
            <p:spPr>
              <a:xfrm rot="1809046">
                <a:off x="9614698" y="2499297"/>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等腰三角形 27"/>
              <p:cNvSpPr/>
              <p:nvPr/>
            </p:nvSpPr>
            <p:spPr>
              <a:xfrm rot="5400000">
                <a:off x="9451344" y="2997274"/>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等腰三角形 28"/>
              <p:cNvSpPr/>
              <p:nvPr/>
            </p:nvSpPr>
            <p:spPr>
              <a:xfrm rot="1809046">
                <a:off x="9614698" y="3326491"/>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等腰三角形 29"/>
              <p:cNvSpPr/>
              <p:nvPr/>
            </p:nvSpPr>
            <p:spPr>
              <a:xfrm rot="5400000">
                <a:off x="9451344" y="3824468"/>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等腰三角形 30"/>
              <p:cNvSpPr/>
              <p:nvPr/>
            </p:nvSpPr>
            <p:spPr>
              <a:xfrm rot="1809046">
                <a:off x="9614698" y="4161721"/>
                <a:ext cx="732372" cy="631355"/>
              </a:xfrm>
              <a:prstGeom prst="triangle">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5096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alphaModFix amt="85000"/>
            <a:extLst>
              <a:ext uri="{BEBA8EAE-BF5A-486C-A8C5-ECC9F3942E4B}">
                <a14:imgProps xmlns:a14="http://schemas.microsoft.com/office/drawing/2010/main">
                  <a14:imgLayer r:embed="rId3">
                    <a14:imgEffect>
                      <a14:sharpenSoften amount="-69000"/>
                    </a14:imgEffect>
                    <a14:imgEffect>
                      <a14:brightnessContrast bright="-24000" contrast="-41000"/>
                    </a14:imgEffect>
                  </a14:imgLayer>
                </a14:imgProps>
              </a:ext>
              <a:ext uri="{28A0092B-C50C-407E-A947-70E740481C1C}">
                <a14:useLocalDpi xmlns:a14="http://schemas.microsoft.com/office/drawing/2010/main"/>
              </a:ext>
            </a:extLst>
          </a:blip>
          <a:srcRect b="-2"/>
          <a:stretch/>
        </p:blipFill>
        <p:spPr>
          <a:xfrm>
            <a:off x="-139146" y="-587550"/>
            <a:ext cx="12390120" cy="4720858"/>
          </a:xfrm>
          <a:prstGeom prst="rect">
            <a:avLst/>
          </a:prstGeom>
        </p:spPr>
      </p:pic>
      <p:grpSp>
        <p:nvGrpSpPr>
          <p:cNvPr id="50" name="组合 40"/>
          <p:cNvGrpSpPr/>
          <p:nvPr/>
        </p:nvGrpSpPr>
        <p:grpSpPr>
          <a:xfrm>
            <a:off x="1797926" y="1912405"/>
            <a:ext cx="1311650" cy="1521514"/>
            <a:chOff x="2411885" y="2336773"/>
            <a:chExt cx="1311650" cy="1521514"/>
          </a:xfrm>
        </p:grpSpPr>
        <p:sp>
          <p:nvSpPr>
            <p:cNvPr id="53" name="六边形 52"/>
            <p:cNvSpPr/>
            <p:nvPr/>
          </p:nvSpPr>
          <p:spPr>
            <a:xfrm rot="5400000">
              <a:off x="2380959" y="2516836"/>
              <a:ext cx="1347214" cy="1161391"/>
            </a:xfrm>
            <a:prstGeom prst="hexagon">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2" name="六边形 51"/>
            <p:cNvSpPr/>
            <p:nvPr/>
          </p:nvSpPr>
          <p:spPr>
            <a:xfrm rot="5400000">
              <a:off x="2306953" y="2441705"/>
              <a:ext cx="1521514" cy="1311650"/>
            </a:xfrm>
            <a:prstGeom prst="hexagon">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235" name="组合 40"/>
          <p:cNvGrpSpPr/>
          <p:nvPr/>
        </p:nvGrpSpPr>
        <p:grpSpPr>
          <a:xfrm>
            <a:off x="4239670" y="1912405"/>
            <a:ext cx="4509645" cy="1521514"/>
            <a:chOff x="2411885" y="2336773"/>
            <a:chExt cx="4509645" cy="1521514"/>
          </a:xfrm>
        </p:grpSpPr>
        <p:grpSp>
          <p:nvGrpSpPr>
            <p:cNvPr id="236" name="组合 32"/>
            <p:cNvGrpSpPr/>
            <p:nvPr/>
          </p:nvGrpSpPr>
          <p:grpSpPr>
            <a:xfrm>
              <a:off x="2473870" y="2423925"/>
              <a:ext cx="4447660" cy="1347214"/>
              <a:chOff x="2473870" y="2519175"/>
              <a:chExt cx="4447660" cy="1347214"/>
            </a:xfrm>
          </p:grpSpPr>
          <p:sp>
            <p:nvSpPr>
              <p:cNvPr id="238" name="六边形 237"/>
              <p:cNvSpPr/>
              <p:nvPr/>
            </p:nvSpPr>
            <p:spPr>
              <a:xfrm rot="5400000">
                <a:off x="2380959" y="2612086"/>
                <a:ext cx="1347214" cy="1161391"/>
              </a:xfrm>
              <a:prstGeom prst="hexagon">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9" name="文本框 238"/>
              <p:cNvSpPr txBox="1"/>
              <p:nvPr/>
            </p:nvSpPr>
            <p:spPr>
              <a:xfrm>
                <a:off x="4691350" y="2655679"/>
                <a:ext cx="2230180" cy="1077218"/>
              </a:xfrm>
              <a:prstGeom prst="rect">
                <a:avLst/>
              </a:prstGeom>
              <a:noFill/>
            </p:spPr>
            <p:txBody>
              <a:bodyPr wrap="square" rtlCol="0">
                <a:spAutoFit/>
              </a:bodyPr>
              <a:lstStyle/>
              <a:p>
                <a:pPr algn="ctr"/>
                <a:r>
                  <a:rPr lang="zh-CN" altLang="en-US" sz="3200" dirty="0">
                    <a:solidFill>
                      <a:schemeClr val="bg1"/>
                    </a:solidFill>
                  </a:rPr>
                  <a:t>自我</a:t>
                </a:r>
                <a:r>
                  <a:rPr lang="zh-CN" altLang="en-US" sz="3200" dirty="0" smtClean="0">
                    <a:solidFill>
                      <a:schemeClr val="bg1"/>
                    </a:solidFill>
                  </a:rPr>
                  <a:t>评估</a:t>
                </a:r>
              </a:p>
              <a:p>
                <a:pPr algn="ctr"/>
                <a:r>
                  <a:rPr lang="zh-CN" altLang="en-US" sz="3200" dirty="0" smtClean="0">
                    <a:solidFill>
                      <a:schemeClr val="bg1"/>
                    </a:solidFill>
                  </a:rPr>
                  <a:t>实践 </a:t>
                </a:r>
              </a:p>
            </p:txBody>
          </p:sp>
        </p:grpSp>
        <p:sp>
          <p:nvSpPr>
            <p:cNvPr id="237" name="六边形 236"/>
            <p:cNvSpPr/>
            <p:nvPr/>
          </p:nvSpPr>
          <p:spPr>
            <a:xfrm rot="5400000">
              <a:off x="2306953" y="2441705"/>
              <a:ext cx="1521514" cy="1311650"/>
            </a:xfrm>
            <a:prstGeom prst="hexagon">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 name="文本占位符 1"/>
          <p:cNvSpPr>
            <a:spLocks noGrp="1"/>
          </p:cNvSpPr>
          <p:nvPr>
            <p:ph type="body" sz="quarter" idx="10"/>
          </p:nvPr>
        </p:nvSpPr>
        <p:spPr/>
        <p:txBody>
          <a:bodyPr/>
          <a:lstStyle/>
          <a:p>
            <a:r>
              <a:rPr kumimoji="1" lang="en-US" altLang="zh-CN" dirty="0" smtClean="0">
                <a:solidFill>
                  <a:schemeClr val="bg1"/>
                </a:solidFill>
              </a:rPr>
              <a:t>Course</a:t>
            </a:r>
            <a:r>
              <a:rPr kumimoji="1" lang="zh-CN" altLang="en-US" dirty="0" smtClean="0">
                <a:solidFill>
                  <a:schemeClr val="bg1"/>
                </a:solidFill>
              </a:rPr>
              <a:t> </a:t>
            </a:r>
            <a:r>
              <a:rPr kumimoji="1" lang="en-US" altLang="zh-CN" dirty="0" smtClean="0">
                <a:solidFill>
                  <a:schemeClr val="bg1"/>
                </a:solidFill>
              </a:rPr>
              <a:t>Context</a:t>
            </a:r>
            <a:endParaRPr kumimoji="1" lang="zh-CN" altLang="en-US" dirty="0">
              <a:solidFill>
                <a:schemeClr val="bg1"/>
              </a:solidFill>
            </a:endParaRPr>
          </a:p>
        </p:txBody>
      </p:sp>
      <p:sp>
        <p:nvSpPr>
          <p:cNvPr id="3" name="文本占位符 2"/>
          <p:cNvSpPr>
            <a:spLocks noGrp="1"/>
          </p:cNvSpPr>
          <p:nvPr>
            <p:ph type="body" sz="quarter" idx="11"/>
          </p:nvPr>
        </p:nvSpPr>
        <p:spPr/>
        <p:txBody>
          <a:bodyPr/>
          <a:lstStyle/>
          <a:p>
            <a:r>
              <a:rPr kumimoji="1" lang="zh-CN" altLang="en-US" dirty="0" smtClean="0">
                <a:solidFill>
                  <a:schemeClr val="bg1"/>
                </a:solidFill>
              </a:rPr>
              <a:t>课程概述</a:t>
            </a:r>
            <a:endParaRPr kumimoji="1" lang="zh-CN" altLang="en-US" dirty="0">
              <a:solidFill>
                <a:schemeClr val="bg1"/>
              </a:solidFill>
            </a:endParaRPr>
          </a:p>
        </p:txBody>
      </p:sp>
      <p:grpSp>
        <p:nvGrpSpPr>
          <p:cNvPr id="4" name="组合 3"/>
          <p:cNvGrpSpPr/>
          <p:nvPr/>
        </p:nvGrpSpPr>
        <p:grpSpPr>
          <a:xfrm>
            <a:off x="452689" y="319437"/>
            <a:ext cx="518861" cy="1152452"/>
            <a:chOff x="8582019" y="872689"/>
            <a:chExt cx="1765051" cy="3920387"/>
          </a:xfrm>
        </p:grpSpPr>
        <p:sp>
          <p:nvSpPr>
            <p:cNvPr id="5" name="等腰三角形 4"/>
            <p:cNvSpPr/>
            <p:nvPr/>
          </p:nvSpPr>
          <p:spPr>
            <a:xfrm rot="19791212">
              <a:off x="8582019" y="164426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等腰三角形 5"/>
            <p:cNvSpPr/>
            <p:nvPr/>
          </p:nvSpPr>
          <p:spPr>
            <a:xfrm rot="1814340">
              <a:off x="8928055" y="125881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等腰三角形 6"/>
            <p:cNvSpPr/>
            <p:nvPr/>
          </p:nvSpPr>
          <p:spPr>
            <a:xfrm rot="19809562">
              <a:off x="9290101" y="126662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等腰三角形 7"/>
            <p:cNvSpPr/>
            <p:nvPr/>
          </p:nvSpPr>
          <p:spPr>
            <a:xfrm rot="1809046">
              <a:off x="9614698" y="872689"/>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等腰三角形 8"/>
            <p:cNvSpPr/>
            <p:nvPr/>
          </p:nvSpPr>
          <p:spPr>
            <a:xfrm rot="1809046">
              <a:off x="9614698" y="16767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9451344" y="217474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809046">
              <a:off x="9614698" y="2499297"/>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9451344" y="299727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9046">
              <a:off x="9614698" y="332649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9451344" y="38244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809046">
              <a:off x="9614698" y="416172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cxnSp>
        <p:nvCxnSpPr>
          <p:cNvPr id="225" name="直接连接符 23"/>
          <p:cNvCxnSpPr/>
          <p:nvPr/>
        </p:nvCxnSpPr>
        <p:spPr>
          <a:xfrm>
            <a:off x="8805972" y="2673162"/>
            <a:ext cx="704850"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226" name="直接连接符 24"/>
          <p:cNvCxnSpPr/>
          <p:nvPr/>
        </p:nvCxnSpPr>
        <p:spPr>
          <a:xfrm>
            <a:off x="5764047" y="2673162"/>
            <a:ext cx="704850"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228" name="六边形 227"/>
          <p:cNvSpPr/>
          <p:nvPr/>
        </p:nvSpPr>
        <p:spPr>
          <a:xfrm rot="5400000">
            <a:off x="6541255" y="1730516"/>
            <a:ext cx="2186940" cy="1885293"/>
          </a:xfrm>
          <a:prstGeom prst="hexagon">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30" name="组合 38"/>
          <p:cNvGrpSpPr/>
          <p:nvPr/>
        </p:nvGrpSpPr>
        <p:grpSpPr>
          <a:xfrm>
            <a:off x="1997663" y="1912405"/>
            <a:ext cx="9101638" cy="1521514"/>
            <a:chOff x="69862" y="2336773"/>
            <a:chExt cx="9101638" cy="1521514"/>
          </a:xfrm>
        </p:grpSpPr>
        <p:grpSp>
          <p:nvGrpSpPr>
            <p:cNvPr id="231" name="组合 33"/>
            <p:cNvGrpSpPr/>
            <p:nvPr/>
          </p:nvGrpSpPr>
          <p:grpSpPr>
            <a:xfrm>
              <a:off x="69862" y="2423924"/>
              <a:ext cx="9026841" cy="1347214"/>
              <a:chOff x="69862" y="2519174"/>
              <a:chExt cx="9026841" cy="1347214"/>
            </a:xfrm>
          </p:grpSpPr>
          <p:sp>
            <p:nvSpPr>
              <p:cNvPr id="233" name="六边形 232"/>
              <p:cNvSpPr/>
              <p:nvPr/>
            </p:nvSpPr>
            <p:spPr>
              <a:xfrm rot="5400000">
                <a:off x="7842401" y="2612085"/>
                <a:ext cx="1347214" cy="1161391"/>
              </a:xfrm>
              <a:prstGeom prst="hexagon">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4" name="文本框 233"/>
              <p:cNvSpPr txBox="1"/>
              <p:nvPr/>
            </p:nvSpPr>
            <p:spPr>
              <a:xfrm>
                <a:off x="2484215" y="2823368"/>
                <a:ext cx="966957" cy="707886"/>
              </a:xfrm>
              <a:prstGeom prst="rect">
                <a:avLst/>
              </a:prstGeom>
              <a:noFill/>
            </p:spPr>
            <p:txBody>
              <a:bodyPr wrap="square" rtlCol="0">
                <a:spAutoFit/>
              </a:bodyPr>
              <a:lstStyle/>
              <a:p>
                <a:pPr algn="ctr"/>
                <a:r>
                  <a:rPr lang="zh-CN" altLang="en-US" sz="2000" dirty="0" smtClean="0">
                    <a:solidFill>
                      <a:schemeClr val="tx1">
                        <a:lumMod val="75000"/>
                        <a:lumOff val="25000"/>
                      </a:schemeClr>
                    </a:solidFill>
                  </a:rPr>
                  <a:t>反思性</a:t>
                </a:r>
              </a:p>
              <a:p>
                <a:pPr algn="ctr"/>
                <a:r>
                  <a:rPr lang="zh-CN" altLang="en-US" sz="2000" dirty="0" smtClean="0">
                    <a:solidFill>
                      <a:schemeClr val="tx1">
                        <a:lumMod val="75000"/>
                        <a:lumOff val="25000"/>
                      </a:schemeClr>
                    </a:solidFill>
                  </a:rPr>
                  <a:t>思维</a:t>
                </a:r>
                <a:endParaRPr lang="zh-CN" altLang="en-US" sz="2000" dirty="0">
                  <a:solidFill>
                    <a:schemeClr val="tx1">
                      <a:lumMod val="75000"/>
                      <a:lumOff val="25000"/>
                    </a:schemeClr>
                  </a:solidFill>
                </a:endParaRPr>
              </a:p>
            </p:txBody>
          </p:sp>
          <p:sp>
            <p:nvSpPr>
              <p:cNvPr id="55" name="文本框 54"/>
              <p:cNvSpPr txBox="1"/>
              <p:nvPr/>
            </p:nvSpPr>
            <p:spPr>
              <a:xfrm>
                <a:off x="69862" y="2823368"/>
                <a:ext cx="966957" cy="707886"/>
              </a:xfrm>
              <a:prstGeom prst="rect">
                <a:avLst/>
              </a:prstGeom>
              <a:noFill/>
            </p:spPr>
            <p:txBody>
              <a:bodyPr wrap="square" rtlCol="0">
                <a:spAutoFit/>
              </a:bodyPr>
              <a:lstStyle/>
              <a:p>
                <a:pPr algn="ctr"/>
                <a:r>
                  <a:rPr lang="zh-CN" altLang="en-US" sz="2000" dirty="0" smtClean="0">
                    <a:solidFill>
                      <a:schemeClr val="tx1">
                        <a:lumMod val="75000"/>
                        <a:lumOff val="25000"/>
                      </a:schemeClr>
                    </a:solidFill>
                  </a:rPr>
                  <a:t>批判性</a:t>
                </a:r>
              </a:p>
              <a:p>
                <a:pPr algn="ctr"/>
                <a:r>
                  <a:rPr lang="zh-CN" altLang="en-US" sz="2000" dirty="0" smtClean="0">
                    <a:solidFill>
                      <a:schemeClr val="tx1">
                        <a:lumMod val="75000"/>
                        <a:lumOff val="25000"/>
                      </a:schemeClr>
                    </a:solidFill>
                  </a:rPr>
                  <a:t>思维</a:t>
                </a:r>
                <a:endParaRPr lang="zh-CN" altLang="en-US" sz="2000" dirty="0">
                  <a:solidFill>
                    <a:schemeClr val="tx1">
                      <a:lumMod val="75000"/>
                      <a:lumOff val="25000"/>
                    </a:schemeClr>
                  </a:solidFill>
                </a:endParaRPr>
              </a:p>
            </p:txBody>
          </p:sp>
        </p:grpSp>
        <p:sp>
          <p:nvSpPr>
            <p:cNvPr id="232" name="六边形 231"/>
            <p:cNvSpPr/>
            <p:nvPr/>
          </p:nvSpPr>
          <p:spPr>
            <a:xfrm rot="5400000">
              <a:off x="7754918" y="2441705"/>
              <a:ext cx="1521514" cy="1311650"/>
            </a:xfrm>
            <a:prstGeom prst="hexagon">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40" name="文本框 239"/>
          <p:cNvSpPr txBox="1"/>
          <p:nvPr/>
        </p:nvSpPr>
        <p:spPr>
          <a:xfrm>
            <a:off x="2064179" y="4436262"/>
            <a:ext cx="8617211" cy="1052592"/>
          </a:xfrm>
          <a:prstGeom prst="rect">
            <a:avLst/>
          </a:prstGeom>
          <a:noFill/>
        </p:spPr>
        <p:txBody>
          <a:bodyPr wrap="square" lIns="91436" tIns="45718" rIns="91436" bIns="45718" rtlCol="0">
            <a:spAutoFit/>
          </a:bodyPr>
          <a:lstStyle/>
          <a:p>
            <a:pPr>
              <a:lnSpc>
                <a:spcPct val="130000"/>
              </a:lnSpc>
            </a:pPr>
            <a:r>
              <a:rPr lang="zh-CN" altLang="en-US" sz="1200" dirty="0" smtClean="0">
                <a:solidFill>
                  <a:schemeClr val="tx1">
                    <a:lumMod val="75000"/>
                    <a:lumOff val="25000"/>
                  </a:schemeClr>
                </a:solidFill>
              </a:rPr>
              <a:t>     “反思性思维日志”课程作为设计艺术类学科基本</a:t>
            </a:r>
            <a:r>
              <a:rPr lang="zh-CN" altLang="en-US" sz="1200" dirty="0">
                <a:solidFill>
                  <a:schemeClr val="tx1">
                    <a:lumMod val="75000"/>
                    <a:lumOff val="25000"/>
                  </a:schemeClr>
                </a:solidFill>
              </a:rPr>
              <a:t>研究方法，</a:t>
            </a:r>
            <a:r>
              <a:rPr lang="zh-CN" altLang="en-US" sz="1200" dirty="0" smtClean="0">
                <a:solidFill>
                  <a:schemeClr val="tx1">
                    <a:lumMod val="75000"/>
                    <a:lumOff val="25000"/>
                  </a:schemeClr>
                </a:solidFill>
              </a:rPr>
              <a:t>在本科教育</a:t>
            </a:r>
            <a:r>
              <a:rPr lang="zh-CN" altLang="en-US" sz="1200" dirty="0">
                <a:solidFill>
                  <a:schemeClr val="tx1">
                    <a:lumMod val="75000"/>
                    <a:lumOff val="25000"/>
                  </a:schemeClr>
                </a:solidFill>
              </a:rPr>
              <a:t>体系中占有非常重要的地位</a:t>
            </a:r>
            <a:r>
              <a:rPr lang="zh-CN" altLang="en-US" sz="1200" dirty="0" smtClean="0">
                <a:solidFill>
                  <a:schemeClr val="tx1">
                    <a:lumMod val="75000"/>
                    <a:lumOff val="25000"/>
                  </a:schemeClr>
                </a:solidFill>
              </a:rPr>
              <a:t>。反思批判性思维应该</a:t>
            </a:r>
            <a:r>
              <a:rPr lang="zh-CN" altLang="en-US" sz="1200" dirty="0">
                <a:solidFill>
                  <a:schemeClr val="tx1">
                    <a:lumMod val="75000"/>
                    <a:lumOff val="25000"/>
                  </a:schemeClr>
                </a:solidFill>
              </a:rPr>
              <a:t>渗透在学生未来完成每一个设计项目的环节</a:t>
            </a:r>
            <a:r>
              <a:rPr lang="zh-CN" altLang="en-US" sz="1200" dirty="0" smtClean="0">
                <a:solidFill>
                  <a:schemeClr val="tx1">
                    <a:lumMod val="75000"/>
                    <a:lumOff val="25000"/>
                  </a:schemeClr>
                </a:solidFill>
              </a:rPr>
              <a:t>中，将设计</a:t>
            </a:r>
            <a:r>
              <a:rPr lang="zh-CN" altLang="en-US" sz="1200" dirty="0">
                <a:solidFill>
                  <a:schemeClr val="tx1">
                    <a:lumMod val="75000"/>
                    <a:lumOff val="25000"/>
                  </a:schemeClr>
                </a:solidFill>
              </a:rPr>
              <a:t>作品中的每一个“踏脚石”连接成线，</a:t>
            </a:r>
            <a:r>
              <a:rPr lang="zh-CN" altLang="en-US" sz="1200" dirty="0" smtClean="0">
                <a:solidFill>
                  <a:schemeClr val="tx1">
                    <a:lumMod val="75000"/>
                    <a:lumOff val="25000"/>
                  </a:schemeClr>
                </a:solidFill>
              </a:rPr>
              <a:t>把实践</a:t>
            </a:r>
            <a:r>
              <a:rPr lang="zh-CN" altLang="en-US" sz="1200" dirty="0">
                <a:solidFill>
                  <a:schemeClr val="tx1">
                    <a:lumMod val="75000"/>
                    <a:lumOff val="25000"/>
                  </a:schemeClr>
                </a:solidFill>
              </a:rPr>
              <a:t>环节带入设计主题，从而获得在每次实践中最大程度的进步</a:t>
            </a:r>
            <a:r>
              <a:rPr lang="zh-CN" altLang="en-US" sz="1200" dirty="0" smtClean="0">
                <a:solidFill>
                  <a:schemeClr val="tx1">
                    <a:lumMod val="75000"/>
                    <a:lumOff val="25000"/>
                  </a:schemeClr>
                </a:solidFill>
              </a:rPr>
              <a:t>。</a:t>
            </a:r>
            <a:endParaRPr lang="zh-CN" altLang="en-US" sz="1200" dirty="0">
              <a:solidFill>
                <a:schemeClr val="tx1">
                  <a:lumMod val="75000"/>
                  <a:lumOff val="25000"/>
                </a:schemeClr>
              </a:solidFill>
            </a:endParaRPr>
          </a:p>
          <a:p>
            <a:pPr>
              <a:lnSpc>
                <a:spcPct val="130000"/>
              </a:lnSpc>
            </a:pPr>
            <a:endParaRPr lang="en-US" altLang="zh-CN" sz="1200" dirty="0" smtClean="0">
              <a:solidFill>
                <a:schemeClr val="tx1">
                  <a:lumMod val="75000"/>
                  <a:lumOff val="25000"/>
                </a:schemeClr>
              </a:solidFill>
            </a:endParaRPr>
          </a:p>
        </p:txBody>
      </p:sp>
      <p:grpSp>
        <p:nvGrpSpPr>
          <p:cNvPr id="241" name="组合 58"/>
          <p:cNvGrpSpPr/>
          <p:nvPr/>
        </p:nvGrpSpPr>
        <p:grpSpPr>
          <a:xfrm>
            <a:off x="522324" y="3376377"/>
            <a:ext cx="1079196" cy="1079196"/>
            <a:chOff x="801789" y="3793649"/>
            <a:chExt cx="1079196" cy="1079196"/>
          </a:xfrm>
        </p:grpSpPr>
        <p:sp>
          <p:nvSpPr>
            <p:cNvPr id="242" name="椭圆 241"/>
            <p:cNvSpPr/>
            <p:nvPr/>
          </p:nvSpPr>
          <p:spPr>
            <a:xfrm>
              <a:off x="801789" y="3793649"/>
              <a:ext cx="1079196" cy="1079196"/>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组 7"/>
            <p:cNvGrpSpPr/>
            <p:nvPr/>
          </p:nvGrpSpPr>
          <p:grpSpPr>
            <a:xfrm>
              <a:off x="1007894" y="3943464"/>
              <a:ext cx="666985" cy="779565"/>
              <a:chOff x="4333875" y="882650"/>
              <a:chExt cx="996950" cy="1165225"/>
            </a:xfrm>
            <a:solidFill>
              <a:schemeClr val="bg1"/>
            </a:solidFill>
          </p:grpSpPr>
          <p:sp>
            <p:nvSpPr>
              <p:cNvPr id="244" name="Freeform 67"/>
              <p:cNvSpPr>
                <a:spLocks/>
              </p:cNvSpPr>
              <p:nvPr/>
            </p:nvSpPr>
            <p:spPr bwMode="auto">
              <a:xfrm>
                <a:off x="4724400" y="1838325"/>
                <a:ext cx="219075" cy="41275"/>
              </a:xfrm>
              <a:custGeom>
                <a:avLst/>
                <a:gdLst/>
                <a:ahLst/>
                <a:cxnLst>
                  <a:cxn ang="0">
                    <a:pos x="138" y="14"/>
                  </a:cxn>
                  <a:cxn ang="0">
                    <a:pos x="138" y="14"/>
                  </a:cxn>
                  <a:cxn ang="0">
                    <a:pos x="136" y="18"/>
                  </a:cxn>
                  <a:cxn ang="0">
                    <a:pos x="134" y="22"/>
                  </a:cxn>
                  <a:cxn ang="0">
                    <a:pos x="130" y="26"/>
                  </a:cxn>
                  <a:cxn ang="0">
                    <a:pos x="126" y="26"/>
                  </a:cxn>
                  <a:cxn ang="0">
                    <a:pos x="10" y="26"/>
                  </a:cxn>
                  <a:cxn ang="0">
                    <a:pos x="10" y="26"/>
                  </a:cxn>
                  <a:cxn ang="0">
                    <a:pos x="6" y="26"/>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6"/>
                    </a:lnTo>
                    <a:lnTo>
                      <a:pt x="126" y="26"/>
                    </a:lnTo>
                    <a:lnTo>
                      <a:pt x="10" y="26"/>
                    </a:lnTo>
                    <a:lnTo>
                      <a:pt x="10" y="26"/>
                    </a:lnTo>
                    <a:lnTo>
                      <a:pt x="6" y="26"/>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45" name="Freeform 68"/>
              <p:cNvSpPr>
                <a:spLocks/>
              </p:cNvSpPr>
              <p:nvPr/>
            </p:nvSpPr>
            <p:spPr bwMode="auto">
              <a:xfrm>
                <a:off x="4724400" y="1898650"/>
                <a:ext cx="219075" cy="41275"/>
              </a:xfrm>
              <a:custGeom>
                <a:avLst/>
                <a:gdLst/>
                <a:ahLst/>
                <a:cxnLst>
                  <a:cxn ang="0">
                    <a:pos x="138" y="14"/>
                  </a:cxn>
                  <a:cxn ang="0">
                    <a:pos x="138" y="14"/>
                  </a:cxn>
                  <a:cxn ang="0">
                    <a:pos x="136" y="18"/>
                  </a:cxn>
                  <a:cxn ang="0">
                    <a:pos x="134" y="22"/>
                  </a:cxn>
                  <a:cxn ang="0">
                    <a:pos x="130" y="24"/>
                  </a:cxn>
                  <a:cxn ang="0">
                    <a:pos x="126" y="26"/>
                  </a:cxn>
                  <a:cxn ang="0">
                    <a:pos x="10" y="26"/>
                  </a:cxn>
                  <a:cxn ang="0">
                    <a:pos x="10" y="26"/>
                  </a:cxn>
                  <a:cxn ang="0">
                    <a:pos x="6" y="24"/>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4"/>
                    </a:lnTo>
                    <a:lnTo>
                      <a:pt x="126" y="26"/>
                    </a:lnTo>
                    <a:lnTo>
                      <a:pt x="10" y="26"/>
                    </a:lnTo>
                    <a:lnTo>
                      <a:pt x="10" y="26"/>
                    </a:lnTo>
                    <a:lnTo>
                      <a:pt x="6" y="24"/>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46" name="Freeform 69"/>
              <p:cNvSpPr>
                <a:spLocks/>
              </p:cNvSpPr>
              <p:nvPr/>
            </p:nvSpPr>
            <p:spPr bwMode="auto">
              <a:xfrm>
                <a:off x="4724400" y="1958975"/>
                <a:ext cx="219075" cy="41275"/>
              </a:xfrm>
              <a:custGeom>
                <a:avLst/>
                <a:gdLst/>
                <a:ahLst/>
                <a:cxnLst>
                  <a:cxn ang="0">
                    <a:pos x="138" y="12"/>
                  </a:cxn>
                  <a:cxn ang="0">
                    <a:pos x="138" y="12"/>
                  </a:cxn>
                  <a:cxn ang="0">
                    <a:pos x="136" y="18"/>
                  </a:cxn>
                  <a:cxn ang="0">
                    <a:pos x="134" y="22"/>
                  </a:cxn>
                  <a:cxn ang="0">
                    <a:pos x="130" y="24"/>
                  </a:cxn>
                  <a:cxn ang="0">
                    <a:pos x="126" y="26"/>
                  </a:cxn>
                  <a:cxn ang="0">
                    <a:pos x="10" y="26"/>
                  </a:cxn>
                  <a:cxn ang="0">
                    <a:pos x="10" y="26"/>
                  </a:cxn>
                  <a:cxn ang="0">
                    <a:pos x="6" y="24"/>
                  </a:cxn>
                  <a:cxn ang="0">
                    <a:pos x="2" y="22"/>
                  </a:cxn>
                  <a:cxn ang="0">
                    <a:pos x="0" y="18"/>
                  </a:cxn>
                  <a:cxn ang="0">
                    <a:pos x="0" y="12"/>
                  </a:cxn>
                  <a:cxn ang="0">
                    <a:pos x="0" y="12"/>
                  </a:cxn>
                  <a:cxn ang="0">
                    <a:pos x="0" y="12"/>
                  </a:cxn>
                  <a:cxn ang="0">
                    <a:pos x="0" y="8"/>
                  </a:cxn>
                  <a:cxn ang="0">
                    <a:pos x="2" y="4"/>
                  </a:cxn>
                  <a:cxn ang="0">
                    <a:pos x="6" y="2"/>
                  </a:cxn>
                  <a:cxn ang="0">
                    <a:pos x="10" y="0"/>
                  </a:cxn>
                  <a:cxn ang="0">
                    <a:pos x="126" y="0"/>
                  </a:cxn>
                  <a:cxn ang="0">
                    <a:pos x="126" y="0"/>
                  </a:cxn>
                  <a:cxn ang="0">
                    <a:pos x="130" y="2"/>
                  </a:cxn>
                  <a:cxn ang="0">
                    <a:pos x="134" y="4"/>
                  </a:cxn>
                  <a:cxn ang="0">
                    <a:pos x="136" y="8"/>
                  </a:cxn>
                  <a:cxn ang="0">
                    <a:pos x="138" y="12"/>
                  </a:cxn>
                  <a:cxn ang="0">
                    <a:pos x="138" y="12"/>
                  </a:cxn>
                </a:cxnLst>
                <a:rect l="0" t="0" r="r" b="b"/>
                <a:pathLst>
                  <a:path w="138" h="26">
                    <a:moveTo>
                      <a:pt x="138" y="12"/>
                    </a:moveTo>
                    <a:lnTo>
                      <a:pt x="138" y="12"/>
                    </a:lnTo>
                    <a:lnTo>
                      <a:pt x="136" y="18"/>
                    </a:lnTo>
                    <a:lnTo>
                      <a:pt x="134" y="22"/>
                    </a:lnTo>
                    <a:lnTo>
                      <a:pt x="130" y="24"/>
                    </a:lnTo>
                    <a:lnTo>
                      <a:pt x="126" y="26"/>
                    </a:lnTo>
                    <a:lnTo>
                      <a:pt x="10" y="26"/>
                    </a:lnTo>
                    <a:lnTo>
                      <a:pt x="10" y="26"/>
                    </a:lnTo>
                    <a:lnTo>
                      <a:pt x="6" y="24"/>
                    </a:lnTo>
                    <a:lnTo>
                      <a:pt x="2" y="22"/>
                    </a:lnTo>
                    <a:lnTo>
                      <a:pt x="0" y="18"/>
                    </a:lnTo>
                    <a:lnTo>
                      <a:pt x="0" y="12"/>
                    </a:lnTo>
                    <a:lnTo>
                      <a:pt x="0" y="12"/>
                    </a:lnTo>
                    <a:lnTo>
                      <a:pt x="0" y="12"/>
                    </a:lnTo>
                    <a:lnTo>
                      <a:pt x="0" y="8"/>
                    </a:lnTo>
                    <a:lnTo>
                      <a:pt x="2" y="4"/>
                    </a:lnTo>
                    <a:lnTo>
                      <a:pt x="6" y="2"/>
                    </a:lnTo>
                    <a:lnTo>
                      <a:pt x="10" y="0"/>
                    </a:lnTo>
                    <a:lnTo>
                      <a:pt x="126" y="0"/>
                    </a:lnTo>
                    <a:lnTo>
                      <a:pt x="126" y="0"/>
                    </a:lnTo>
                    <a:lnTo>
                      <a:pt x="130" y="2"/>
                    </a:lnTo>
                    <a:lnTo>
                      <a:pt x="134" y="4"/>
                    </a:lnTo>
                    <a:lnTo>
                      <a:pt x="136" y="8"/>
                    </a:lnTo>
                    <a:lnTo>
                      <a:pt x="138" y="12"/>
                    </a:lnTo>
                    <a:lnTo>
                      <a:pt x="138"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47" name="Freeform 70"/>
              <p:cNvSpPr>
                <a:spLocks/>
              </p:cNvSpPr>
              <p:nvPr/>
            </p:nvSpPr>
            <p:spPr bwMode="auto">
              <a:xfrm>
                <a:off x="4772025" y="2019300"/>
                <a:ext cx="120650" cy="28575"/>
              </a:xfrm>
              <a:custGeom>
                <a:avLst/>
                <a:gdLst/>
                <a:ahLst/>
                <a:cxnLst>
                  <a:cxn ang="0">
                    <a:pos x="0" y="0"/>
                  </a:cxn>
                  <a:cxn ang="0">
                    <a:pos x="0" y="6"/>
                  </a:cxn>
                  <a:cxn ang="0">
                    <a:pos x="0" y="6"/>
                  </a:cxn>
                  <a:cxn ang="0">
                    <a:pos x="2" y="12"/>
                  </a:cxn>
                  <a:cxn ang="0">
                    <a:pos x="6" y="16"/>
                  </a:cxn>
                  <a:cxn ang="0">
                    <a:pos x="10" y="18"/>
                  </a:cxn>
                  <a:cxn ang="0">
                    <a:pos x="18" y="18"/>
                  </a:cxn>
                  <a:cxn ang="0">
                    <a:pos x="58" y="18"/>
                  </a:cxn>
                  <a:cxn ang="0">
                    <a:pos x="58" y="18"/>
                  </a:cxn>
                  <a:cxn ang="0">
                    <a:pos x="66" y="18"/>
                  </a:cxn>
                  <a:cxn ang="0">
                    <a:pos x="70" y="16"/>
                  </a:cxn>
                  <a:cxn ang="0">
                    <a:pos x="74" y="12"/>
                  </a:cxn>
                  <a:cxn ang="0">
                    <a:pos x="76" y="6"/>
                  </a:cxn>
                  <a:cxn ang="0">
                    <a:pos x="76" y="0"/>
                  </a:cxn>
                  <a:cxn ang="0">
                    <a:pos x="0" y="0"/>
                  </a:cxn>
                </a:cxnLst>
                <a:rect l="0" t="0" r="r" b="b"/>
                <a:pathLst>
                  <a:path w="76" h="18">
                    <a:moveTo>
                      <a:pt x="0" y="0"/>
                    </a:moveTo>
                    <a:lnTo>
                      <a:pt x="0" y="6"/>
                    </a:lnTo>
                    <a:lnTo>
                      <a:pt x="0" y="6"/>
                    </a:lnTo>
                    <a:lnTo>
                      <a:pt x="2" y="12"/>
                    </a:lnTo>
                    <a:lnTo>
                      <a:pt x="6" y="16"/>
                    </a:lnTo>
                    <a:lnTo>
                      <a:pt x="10" y="18"/>
                    </a:lnTo>
                    <a:lnTo>
                      <a:pt x="18" y="18"/>
                    </a:lnTo>
                    <a:lnTo>
                      <a:pt x="58" y="18"/>
                    </a:lnTo>
                    <a:lnTo>
                      <a:pt x="58" y="18"/>
                    </a:lnTo>
                    <a:lnTo>
                      <a:pt x="66" y="18"/>
                    </a:lnTo>
                    <a:lnTo>
                      <a:pt x="70" y="16"/>
                    </a:lnTo>
                    <a:lnTo>
                      <a:pt x="74" y="12"/>
                    </a:lnTo>
                    <a:lnTo>
                      <a:pt x="76" y="6"/>
                    </a:lnTo>
                    <a:lnTo>
                      <a:pt x="7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48" name="Freeform 71"/>
              <p:cNvSpPr>
                <a:spLocks noEditPoints="1"/>
              </p:cNvSpPr>
              <p:nvPr/>
            </p:nvSpPr>
            <p:spPr bwMode="auto">
              <a:xfrm>
                <a:off x="4514850" y="1063625"/>
                <a:ext cx="635000" cy="755650"/>
              </a:xfrm>
              <a:custGeom>
                <a:avLst/>
                <a:gdLst/>
                <a:ahLst/>
                <a:cxnLst>
                  <a:cxn ang="0">
                    <a:pos x="342" y="58"/>
                  </a:cxn>
                  <a:cxn ang="0">
                    <a:pos x="312" y="34"/>
                  </a:cxn>
                  <a:cxn ang="0">
                    <a:pos x="278" y="16"/>
                  </a:cxn>
                  <a:cxn ang="0">
                    <a:pos x="240" y="4"/>
                  </a:cxn>
                  <a:cxn ang="0">
                    <a:pos x="200" y="0"/>
                  </a:cxn>
                  <a:cxn ang="0">
                    <a:pos x="180" y="0"/>
                  </a:cxn>
                  <a:cxn ang="0">
                    <a:pos x="140" y="8"/>
                  </a:cxn>
                  <a:cxn ang="0">
                    <a:pos x="104" y="24"/>
                  </a:cxn>
                  <a:cxn ang="0">
                    <a:pos x="72" y="46"/>
                  </a:cxn>
                  <a:cxn ang="0">
                    <a:pos x="58" y="58"/>
                  </a:cxn>
                  <a:cxn ang="0">
                    <a:pos x="34" y="88"/>
                  </a:cxn>
                  <a:cxn ang="0">
                    <a:pos x="16" y="122"/>
                  </a:cxn>
                  <a:cxn ang="0">
                    <a:pos x="4" y="160"/>
                  </a:cxn>
                  <a:cxn ang="0">
                    <a:pos x="0" y="200"/>
                  </a:cxn>
                  <a:cxn ang="0">
                    <a:pos x="0" y="214"/>
                  </a:cxn>
                  <a:cxn ang="0">
                    <a:pos x="10" y="254"/>
                  </a:cxn>
                  <a:cxn ang="0">
                    <a:pos x="34" y="306"/>
                  </a:cxn>
                  <a:cxn ang="0">
                    <a:pos x="66" y="354"/>
                  </a:cxn>
                  <a:cxn ang="0">
                    <a:pos x="100" y="402"/>
                  </a:cxn>
                  <a:cxn ang="0">
                    <a:pos x="124" y="444"/>
                  </a:cxn>
                  <a:cxn ang="0">
                    <a:pos x="138" y="470"/>
                  </a:cxn>
                  <a:cxn ang="0">
                    <a:pos x="142" y="474"/>
                  </a:cxn>
                  <a:cxn ang="0">
                    <a:pos x="150" y="476"/>
                  </a:cxn>
                  <a:cxn ang="0">
                    <a:pos x="250" y="476"/>
                  </a:cxn>
                  <a:cxn ang="0">
                    <a:pos x="258" y="474"/>
                  </a:cxn>
                  <a:cxn ang="0">
                    <a:pos x="262" y="470"/>
                  </a:cxn>
                  <a:cxn ang="0">
                    <a:pos x="276" y="444"/>
                  </a:cxn>
                  <a:cxn ang="0">
                    <a:pos x="300" y="402"/>
                  </a:cxn>
                  <a:cxn ang="0">
                    <a:pos x="334" y="354"/>
                  </a:cxn>
                  <a:cxn ang="0">
                    <a:pos x="366" y="306"/>
                  </a:cxn>
                  <a:cxn ang="0">
                    <a:pos x="392" y="254"/>
                  </a:cxn>
                  <a:cxn ang="0">
                    <a:pos x="400" y="214"/>
                  </a:cxn>
                  <a:cxn ang="0">
                    <a:pos x="400" y="200"/>
                  </a:cxn>
                  <a:cxn ang="0">
                    <a:pos x="396" y="160"/>
                  </a:cxn>
                  <a:cxn ang="0">
                    <a:pos x="386" y="122"/>
                  </a:cxn>
                  <a:cxn ang="0">
                    <a:pos x="366" y="88"/>
                  </a:cxn>
                  <a:cxn ang="0">
                    <a:pos x="342" y="58"/>
                  </a:cxn>
                  <a:cxn ang="0">
                    <a:pos x="200" y="38"/>
                  </a:cxn>
                  <a:cxn ang="0">
                    <a:pos x="220" y="40"/>
                  </a:cxn>
                  <a:cxn ang="0">
                    <a:pos x="254" y="50"/>
                  </a:cxn>
                  <a:cxn ang="0">
                    <a:pos x="282" y="62"/>
                  </a:cxn>
                  <a:cxn ang="0">
                    <a:pos x="314" y="88"/>
                  </a:cxn>
                  <a:cxn ang="0">
                    <a:pos x="322" y="98"/>
                  </a:cxn>
                  <a:cxn ang="0">
                    <a:pos x="338" y="120"/>
                  </a:cxn>
                  <a:cxn ang="0">
                    <a:pos x="352" y="150"/>
                  </a:cxn>
                  <a:cxn ang="0">
                    <a:pos x="360" y="182"/>
                  </a:cxn>
                  <a:cxn ang="0">
                    <a:pos x="364" y="200"/>
                  </a:cxn>
                  <a:cxn ang="0">
                    <a:pos x="346" y="164"/>
                  </a:cxn>
                  <a:cxn ang="0">
                    <a:pos x="314" y="116"/>
                  </a:cxn>
                  <a:cxn ang="0">
                    <a:pos x="300" y="100"/>
                  </a:cxn>
                  <a:cxn ang="0">
                    <a:pos x="270" y="76"/>
                  </a:cxn>
                  <a:cxn ang="0">
                    <a:pos x="210" y="42"/>
                  </a:cxn>
                  <a:cxn ang="0">
                    <a:pos x="200" y="38"/>
                  </a:cxn>
                </a:cxnLst>
                <a:rect l="0" t="0" r="r" b="b"/>
                <a:pathLst>
                  <a:path w="400" h="476">
                    <a:moveTo>
                      <a:pt x="342" y="58"/>
                    </a:moveTo>
                    <a:lnTo>
                      <a:pt x="342" y="58"/>
                    </a:lnTo>
                    <a:lnTo>
                      <a:pt x="328" y="46"/>
                    </a:lnTo>
                    <a:lnTo>
                      <a:pt x="312" y="34"/>
                    </a:lnTo>
                    <a:lnTo>
                      <a:pt x="296" y="24"/>
                    </a:lnTo>
                    <a:lnTo>
                      <a:pt x="278" y="16"/>
                    </a:lnTo>
                    <a:lnTo>
                      <a:pt x="260" y="8"/>
                    </a:lnTo>
                    <a:lnTo>
                      <a:pt x="240" y="4"/>
                    </a:lnTo>
                    <a:lnTo>
                      <a:pt x="220" y="0"/>
                    </a:lnTo>
                    <a:lnTo>
                      <a:pt x="200" y="0"/>
                    </a:lnTo>
                    <a:lnTo>
                      <a:pt x="200" y="0"/>
                    </a:lnTo>
                    <a:lnTo>
                      <a:pt x="180" y="0"/>
                    </a:lnTo>
                    <a:lnTo>
                      <a:pt x="160" y="4"/>
                    </a:lnTo>
                    <a:lnTo>
                      <a:pt x="140" y="8"/>
                    </a:lnTo>
                    <a:lnTo>
                      <a:pt x="122" y="16"/>
                    </a:lnTo>
                    <a:lnTo>
                      <a:pt x="104" y="24"/>
                    </a:lnTo>
                    <a:lnTo>
                      <a:pt x="88" y="34"/>
                    </a:lnTo>
                    <a:lnTo>
                      <a:pt x="72" y="46"/>
                    </a:lnTo>
                    <a:lnTo>
                      <a:pt x="58" y="58"/>
                    </a:lnTo>
                    <a:lnTo>
                      <a:pt x="58" y="58"/>
                    </a:lnTo>
                    <a:lnTo>
                      <a:pt x="46" y="72"/>
                    </a:lnTo>
                    <a:lnTo>
                      <a:pt x="34" y="88"/>
                    </a:lnTo>
                    <a:lnTo>
                      <a:pt x="24" y="104"/>
                    </a:lnTo>
                    <a:lnTo>
                      <a:pt x="16" y="122"/>
                    </a:lnTo>
                    <a:lnTo>
                      <a:pt x="8" y="140"/>
                    </a:lnTo>
                    <a:lnTo>
                      <a:pt x="4" y="160"/>
                    </a:lnTo>
                    <a:lnTo>
                      <a:pt x="0" y="180"/>
                    </a:lnTo>
                    <a:lnTo>
                      <a:pt x="0" y="200"/>
                    </a:lnTo>
                    <a:lnTo>
                      <a:pt x="0" y="200"/>
                    </a:lnTo>
                    <a:lnTo>
                      <a:pt x="0" y="214"/>
                    </a:lnTo>
                    <a:lnTo>
                      <a:pt x="2" y="228"/>
                    </a:lnTo>
                    <a:lnTo>
                      <a:pt x="10" y="254"/>
                    </a:lnTo>
                    <a:lnTo>
                      <a:pt x="20" y="280"/>
                    </a:lnTo>
                    <a:lnTo>
                      <a:pt x="34" y="306"/>
                    </a:lnTo>
                    <a:lnTo>
                      <a:pt x="50" y="330"/>
                    </a:lnTo>
                    <a:lnTo>
                      <a:pt x="66" y="354"/>
                    </a:lnTo>
                    <a:lnTo>
                      <a:pt x="100" y="402"/>
                    </a:lnTo>
                    <a:lnTo>
                      <a:pt x="100" y="402"/>
                    </a:lnTo>
                    <a:lnTo>
                      <a:pt x="114" y="424"/>
                    </a:lnTo>
                    <a:lnTo>
                      <a:pt x="124" y="444"/>
                    </a:lnTo>
                    <a:lnTo>
                      <a:pt x="132" y="462"/>
                    </a:lnTo>
                    <a:lnTo>
                      <a:pt x="138" y="470"/>
                    </a:lnTo>
                    <a:lnTo>
                      <a:pt x="138" y="470"/>
                    </a:lnTo>
                    <a:lnTo>
                      <a:pt x="142" y="474"/>
                    </a:lnTo>
                    <a:lnTo>
                      <a:pt x="146" y="476"/>
                    </a:lnTo>
                    <a:lnTo>
                      <a:pt x="150" y="476"/>
                    </a:lnTo>
                    <a:lnTo>
                      <a:pt x="250" y="476"/>
                    </a:lnTo>
                    <a:lnTo>
                      <a:pt x="250" y="476"/>
                    </a:lnTo>
                    <a:lnTo>
                      <a:pt x="254" y="476"/>
                    </a:lnTo>
                    <a:lnTo>
                      <a:pt x="258" y="474"/>
                    </a:lnTo>
                    <a:lnTo>
                      <a:pt x="262" y="470"/>
                    </a:lnTo>
                    <a:lnTo>
                      <a:pt x="262" y="470"/>
                    </a:lnTo>
                    <a:lnTo>
                      <a:pt x="268" y="462"/>
                    </a:lnTo>
                    <a:lnTo>
                      <a:pt x="276" y="444"/>
                    </a:lnTo>
                    <a:lnTo>
                      <a:pt x="286" y="424"/>
                    </a:lnTo>
                    <a:lnTo>
                      <a:pt x="300" y="402"/>
                    </a:lnTo>
                    <a:lnTo>
                      <a:pt x="300" y="402"/>
                    </a:lnTo>
                    <a:lnTo>
                      <a:pt x="334" y="354"/>
                    </a:lnTo>
                    <a:lnTo>
                      <a:pt x="350" y="330"/>
                    </a:lnTo>
                    <a:lnTo>
                      <a:pt x="366" y="306"/>
                    </a:lnTo>
                    <a:lnTo>
                      <a:pt x="380" y="280"/>
                    </a:lnTo>
                    <a:lnTo>
                      <a:pt x="392" y="254"/>
                    </a:lnTo>
                    <a:lnTo>
                      <a:pt x="398" y="228"/>
                    </a:lnTo>
                    <a:lnTo>
                      <a:pt x="400" y="214"/>
                    </a:lnTo>
                    <a:lnTo>
                      <a:pt x="400" y="200"/>
                    </a:lnTo>
                    <a:lnTo>
                      <a:pt x="400" y="200"/>
                    </a:lnTo>
                    <a:lnTo>
                      <a:pt x="400" y="180"/>
                    </a:lnTo>
                    <a:lnTo>
                      <a:pt x="396" y="160"/>
                    </a:lnTo>
                    <a:lnTo>
                      <a:pt x="392" y="140"/>
                    </a:lnTo>
                    <a:lnTo>
                      <a:pt x="386" y="122"/>
                    </a:lnTo>
                    <a:lnTo>
                      <a:pt x="376" y="104"/>
                    </a:lnTo>
                    <a:lnTo>
                      <a:pt x="366" y="88"/>
                    </a:lnTo>
                    <a:lnTo>
                      <a:pt x="356" y="72"/>
                    </a:lnTo>
                    <a:lnTo>
                      <a:pt x="342" y="58"/>
                    </a:lnTo>
                    <a:lnTo>
                      <a:pt x="342" y="58"/>
                    </a:lnTo>
                    <a:close/>
                    <a:moveTo>
                      <a:pt x="200" y="38"/>
                    </a:moveTo>
                    <a:lnTo>
                      <a:pt x="200" y="38"/>
                    </a:lnTo>
                    <a:lnTo>
                      <a:pt x="220" y="40"/>
                    </a:lnTo>
                    <a:lnTo>
                      <a:pt x="238" y="44"/>
                    </a:lnTo>
                    <a:lnTo>
                      <a:pt x="254" y="50"/>
                    </a:lnTo>
                    <a:lnTo>
                      <a:pt x="268" y="56"/>
                    </a:lnTo>
                    <a:lnTo>
                      <a:pt x="282" y="62"/>
                    </a:lnTo>
                    <a:lnTo>
                      <a:pt x="292" y="70"/>
                    </a:lnTo>
                    <a:lnTo>
                      <a:pt x="314" y="88"/>
                    </a:lnTo>
                    <a:lnTo>
                      <a:pt x="314" y="88"/>
                    </a:lnTo>
                    <a:lnTo>
                      <a:pt x="322" y="98"/>
                    </a:lnTo>
                    <a:lnTo>
                      <a:pt x="330" y="108"/>
                    </a:lnTo>
                    <a:lnTo>
                      <a:pt x="338" y="120"/>
                    </a:lnTo>
                    <a:lnTo>
                      <a:pt x="346" y="134"/>
                    </a:lnTo>
                    <a:lnTo>
                      <a:pt x="352" y="150"/>
                    </a:lnTo>
                    <a:lnTo>
                      <a:pt x="356" y="166"/>
                    </a:lnTo>
                    <a:lnTo>
                      <a:pt x="360" y="182"/>
                    </a:lnTo>
                    <a:lnTo>
                      <a:pt x="364" y="200"/>
                    </a:lnTo>
                    <a:lnTo>
                      <a:pt x="364" y="200"/>
                    </a:lnTo>
                    <a:lnTo>
                      <a:pt x="358" y="190"/>
                    </a:lnTo>
                    <a:lnTo>
                      <a:pt x="346" y="164"/>
                    </a:lnTo>
                    <a:lnTo>
                      <a:pt x="326" y="132"/>
                    </a:lnTo>
                    <a:lnTo>
                      <a:pt x="314" y="116"/>
                    </a:lnTo>
                    <a:lnTo>
                      <a:pt x="300" y="100"/>
                    </a:lnTo>
                    <a:lnTo>
                      <a:pt x="300" y="100"/>
                    </a:lnTo>
                    <a:lnTo>
                      <a:pt x="286" y="88"/>
                    </a:lnTo>
                    <a:lnTo>
                      <a:pt x="270" y="76"/>
                    </a:lnTo>
                    <a:lnTo>
                      <a:pt x="238" y="56"/>
                    </a:lnTo>
                    <a:lnTo>
                      <a:pt x="210" y="42"/>
                    </a:lnTo>
                    <a:lnTo>
                      <a:pt x="200" y="38"/>
                    </a:lnTo>
                    <a:lnTo>
                      <a:pt x="20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49" name="Freeform 72"/>
              <p:cNvSpPr>
                <a:spLocks/>
              </p:cNvSpPr>
              <p:nvPr/>
            </p:nvSpPr>
            <p:spPr bwMode="auto">
              <a:xfrm>
                <a:off x="4810125" y="882650"/>
                <a:ext cx="41275" cy="120650"/>
              </a:xfrm>
              <a:custGeom>
                <a:avLst/>
                <a:gdLst/>
                <a:ahLst/>
                <a:cxnLst>
                  <a:cxn ang="0">
                    <a:pos x="14" y="0"/>
                  </a:cxn>
                  <a:cxn ang="0">
                    <a:pos x="14" y="0"/>
                  </a:cxn>
                  <a:cxn ang="0">
                    <a:pos x="8" y="0"/>
                  </a:cxn>
                  <a:cxn ang="0">
                    <a:pos x="4" y="4"/>
                  </a:cxn>
                  <a:cxn ang="0">
                    <a:pos x="2" y="6"/>
                  </a:cxn>
                  <a:cxn ang="0">
                    <a:pos x="0" y="12"/>
                  </a:cxn>
                  <a:cxn ang="0">
                    <a:pos x="0" y="38"/>
                  </a:cxn>
                  <a:cxn ang="0">
                    <a:pos x="0" y="64"/>
                  </a:cxn>
                  <a:cxn ang="0">
                    <a:pos x="0" y="64"/>
                  </a:cxn>
                  <a:cxn ang="0">
                    <a:pos x="2" y="68"/>
                  </a:cxn>
                  <a:cxn ang="0">
                    <a:pos x="4" y="72"/>
                  </a:cxn>
                  <a:cxn ang="0">
                    <a:pos x="8" y="74"/>
                  </a:cxn>
                  <a:cxn ang="0">
                    <a:pos x="14" y="76"/>
                  </a:cxn>
                  <a:cxn ang="0">
                    <a:pos x="14" y="76"/>
                  </a:cxn>
                  <a:cxn ang="0">
                    <a:pos x="18" y="74"/>
                  </a:cxn>
                  <a:cxn ang="0">
                    <a:pos x="22" y="72"/>
                  </a:cxn>
                  <a:cxn ang="0">
                    <a:pos x="26" y="68"/>
                  </a:cxn>
                  <a:cxn ang="0">
                    <a:pos x="26" y="64"/>
                  </a:cxn>
                  <a:cxn ang="0">
                    <a:pos x="26" y="38"/>
                  </a:cxn>
                  <a:cxn ang="0">
                    <a:pos x="26" y="12"/>
                  </a:cxn>
                  <a:cxn ang="0">
                    <a:pos x="26" y="12"/>
                  </a:cxn>
                  <a:cxn ang="0">
                    <a:pos x="26" y="6"/>
                  </a:cxn>
                  <a:cxn ang="0">
                    <a:pos x="22" y="4"/>
                  </a:cxn>
                  <a:cxn ang="0">
                    <a:pos x="18" y="0"/>
                  </a:cxn>
                  <a:cxn ang="0">
                    <a:pos x="14" y="0"/>
                  </a:cxn>
                  <a:cxn ang="0">
                    <a:pos x="14" y="0"/>
                  </a:cxn>
                </a:cxnLst>
                <a:rect l="0" t="0" r="r" b="b"/>
                <a:pathLst>
                  <a:path w="26" h="76">
                    <a:moveTo>
                      <a:pt x="14" y="0"/>
                    </a:moveTo>
                    <a:lnTo>
                      <a:pt x="14" y="0"/>
                    </a:lnTo>
                    <a:lnTo>
                      <a:pt x="8" y="0"/>
                    </a:lnTo>
                    <a:lnTo>
                      <a:pt x="4" y="4"/>
                    </a:lnTo>
                    <a:lnTo>
                      <a:pt x="2" y="6"/>
                    </a:lnTo>
                    <a:lnTo>
                      <a:pt x="0" y="12"/>
                    </a:lnTo>
                    <a:lnTo>
                      <a:pt x="0" y="38"/>
                    </a:lnTo>
                    <a:lnTo>
                      <a:pt x="0" y="64"/>
                    </a:lnTo>
                    <a:lnTo>
                      <a:pt x="0" y="64"/>
                    </a:lnTo>
                    <a:lnTo>
                      <a:pt x="2" y="68"/>
                    </a:lnTo>
                    <a:lnTo>
                      <a:pt x="4" y="72"/>
                    </a:lnTo>
                    <a:lnTo>
                      <a:pt x="8" y="74"/>
                    </a:lnTo>
                    <a:lnTo>
                      <a:pt x="14" y="76"/>
                    </a:lnTo>
                    <a:lnTo>
                      <a:pt x="14" y="76"/>
                    </a:lnTo>
                    <a:lnTo>
                      <a:pt x="18" y="74"/>
                    </a:lnTo>
                    <a:lnTo>
                      <a:pt x="22" y="72"/>
                    </a:lnTo>
                    <a:lnTo>
                      <a:pt x="26" y="68"/>
                    </a:lnTo>
                    <a:lnTo>
                      <a:pt x="26" y="64"/>
                    </a:lnTo>
                    <a:lnTo>
                      <a:pt x="26" y="38"/>
                    </a:lnTo>
                    <a:lnTo>
                      <a:pt x="26" y="12"/>
                    </a:lnTo>
                    <a:lnTo>
                      <a:pt x="26" y="12"/>
                    </a:lnTo>
                    <a:lnTo>
                      <a:pt x="26" y="6"/>
                    </a:lnTo>
                    <a:lnTo>
                      <a:pt x="22" y="4"/>
                    </a:lnTo>
                    <a:lnTo>
                      <a:pt x="18"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50" name="Freeform 73"/>
              <p:cNvSpPr>
                <a:spLocks/>
              </p:cNvSpPr>
              <p:nvPr/>
            </p:nvSpPr>
            <p:spPr bwMode="auto">
              <a:xfrm>
                <a:off x="5010150" y="946150"/>
                <a:ext cx="79375" cy="107950"/>
              </a:xfrm>
              <a:custGeom>
                <a:avLst/>
                <a:gdLst/>
                <a:ahLst/>
                <a:cxnLst>
                  <a:cxn ang="0">
                    <a:pos x="44" y="2"/>
                  </a:cxn>
                  <a:cxn ang="0">
                    <a:pos x="44" y="2"/>
                  </a:cxn>
                  <a:cxn ang="0">
                    <a:pos x="40" y="0"/>
                  </a:cxn>
                  <a:cxn ang="0">
                    <a:pos x="34" y="0"/>
                  </a:cxn>
                  <a:cxn ang="0">
                    <a:pos x="30" y="2"/>
                  </a:cxn>
                  <a:cxn ang="0">
                    <a:pos x="28" y="6"/>
                  </a:cxn>
                  <a:cxn ang="0">
                    <a:pos x="14" y="28"/>
                  </a:cxn>
                  <a:cxn ang="0">
                    <a:pos x="2" y="50"/>
                  </a:cxn>
                  <a:cxn ang="0">
                    <a:pos x="2" y="50"/>
                  </a:cxn>
                  <a:cxn ang="0">
                    <a:pos x="0" y="56"/>
                  </a:cxn>
                  <a:cxn ang="0">
                    <a:pos x="0" y="60"/>
                  </a:cxn>
                  <a:cxn ang="0">
                    <a:pos x="2" y="64"/>
                  </a:cxn>
                  <a:cxn ang="0">
                    <a:pos x="6" y="68"/>
                  </a:cxn>
                  <a:cxn ang="0">
                    <a:pos x="6" y="68"/>
                  </a:cxn>
                  <a:cxn ang="0">
                    <a:pos x="12" y="68"/>
                  </a:cxn>
                  <a:cxn ang="0">
                    <a:pos x="16" y="68"/>
                  </a:cxn>
                  <a:cxn ang="0">
                    <a:pos x="20" y="66"/>
                  </a:cxn>
                  <a:cxn ang="0">
                    <a:pos x="24" y="64"/>
                  </a:cxn>
                  <a:cxn ang="0">
                    <a:pos x="36" y="40"/>
                  </a:cxn>
                  <a:cxn ang="0">
                    <a:pos x="50" y="18"/>
                  </a:cxn>
                  <a:cxn ang="0">
                    <a:pos x="50" y="18"/>
                  </a:cxn>
                  <a:cxn ang="0">
                    <a:pos x="50" y="14"/>
                  </a:cxn>
                  <a:cxn ang="0">
                    <a:pos x="50" y="10"/>
                  </a:cxn>
                  <a:cxn ang="0">
                    <a:pos x="48" y="6"/>
                  </a:cxn>
                  <a:cxn ang="0">
                    <a:pos x="44" y="2"/>
                  </a:cxn>
                  <a:cxn ang="0">
                    <a:pos x="44" y="2"/>
                  </a:cxn>
                </a:cxnLst>
                <a:rect l="0" t="0" r="r" b="b"/>
                <a:pathLst>
                  <a:path w="50" h="68">
                    <a:moveTo>
                      <a:pt x="44" y="2"/>
                    </a:moveTo>
                    <a:lnTo>
                      <a:pt x="44" y="2"/>
                    </a:lnTo>
                    <a:lnTo>
                      <a:pt x="40" y="0"/>
                    </a:lnTo>
                    <a:lnTo>
                      <a:pt x="34" y="0"/>
                    </a:lnTo>
                    <a:lnTo>
                      <a:pt x="30" y="2"/>
                    </a:lnTo>
                    <a:lnTo>
                      <a:pt x="28" y="6"/>
                    </a:lnTo>
                    <a:lnTo>
                      <a:pt x="14" y="28"/>
                    </a:lnTo>
                    <a:lnTo>
                      <a:pt x="2" y="50"/>
                    </a:lnTo>
                    <a:lnTo>
                      <a:pt x="2" y="50"/>
                    </a:lnTo>
                    <a:lnTo>
                      <a:pt x="0" y="56"/>
                    </a:lnTo>
                    <a:lnTo>
                      <a:pt x="0" y="60"/>
                    </a:lnTo>
                    <a:lnTo>
                      <a:pt x="2" y="64"/>
                    </a:lnTo>
                    <a:lnTo>
                      <a:pt x="6" y="68"/>
                    </a:lnTo>
                    <a:lnTo>
                      <a:pt x="6" y="68"/>
                    </a:lnTo>
                    <a:lnTo>
                      <a:pt x="12" y="68"/>
                    </a:lnTo>
                    <a:lnTo>
                      <a:pt x="16" y="68"/>
                    </a:lnTo>
                    <a:lnTo>
                      <a:pt x="20" y="66"/>
                    </a:lnTo>
                    <a:lnTo>
                      <a:pt x="24" y="64"/>
                    </a:lnTo>
                    <a:lnTo>
                      <a:pt x="36" y="40"/>
                    </a:lnTo>
                    <a:lnTo>
                      <a:pt x="50" y="18"/>
                    </a:lnTo>
                    <a:lnTo>
                      <a:pt x="50" y="18"/>
                    </a:lnTo>
                    <a:lnTo>
                      <a:pt x="50" y="14"/>
                    </a:lnTo>
                    <a:lnTo>
                      <a:pt x="50" y="10"/>
                    </a:lnTo>
                    <a:lnTo>
                      <a:pt x="48" y="6"/>
                    </a:lnTo>
                    <a:lnTo>
                      <a:pt x="44" y="2"/>
                    </a:lnTo>
                    <a:lnTo>
                      <a:pt x="4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51" name="Freeform 74"/>
              <p:cNvSpPr>
                <a:spLocks/>
              </p:cNvSpPr>
              <p:nvPr/>
            </p:nvSpPr>
            <p:spPr bwMode="auto">
              <a:xfrm>
                <a:off x="5156200" y="1120775"/>
                <a:ext cx="107950" cy="79375"/>
              </a:xfrm>
              <a:custGeom>
                <a:avLst/>
                <a:gdLst/>
                <a:ahLst/>
                <a:cxnLst>
                  <a:cxn ang="0">
                    <a:pos x="68" y="6"/>
                  </a:cxn>
                  <a:cxn ang="0">
                    <a:pos x="68" y="6"/>
                  </a:cxn>
                  <a:cxn ang="0">
                    <a:pos x="64" y="2"/>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6" y="48"/>
                  </a:cxn>
                  <a:cxn ang="0">
                    <a:pos x="10" y="50"/>
                  </a:cxn>
                  <a:cxn ang="0">
                    <a:pos x="14" y="50"/>
                  </a:cxn>
                  <a:cxn ang="0">
                    <a:pos x="18" y="50"/>
                  </a:cxn>
                  <a:cxn ang="0">
                    <a:pos x="40" y="36"/>
                  </a:cxn>
                  <a:cxn ang="0">
                    <a:pos x="64" y="24"/>
                  </a:cxn>
                  <a:cxn ang="0">
                    <a:pos x="64" y="24"/>
                  </a:cxn>
                  <a:cxn ang="0">
                    <a:pos x="66" y="20"/>
                  </a:cxn>
                  <a:cxn ang="0">
                    <a:pos x="68" y="16"/>
                  </a:cxn>
                  <a:cxn ang="0">
                    <a:pos x="68" y="12"/>
                  </a:cxn>
                  <a:cxn ang="0">
                    <a:pos x="68" y="6"/>
                  </a:cxn>
                  <a:cxn ang="0">
                    <a:pos x="68" y="6"/>
                  </a:cxn>
                </a:cxnLst>
                <a:rect l="0" t="0" r="r" b="b"/>
                <a:pathLst>
                  <a:path w="68" h="50">
                    <a:moveTo>
                      <a:pt x="68" y="6"/>
                    </a:moveTo>
                    <a:lnTo>
                      <a:pt x="68" y="6"/>
                    </a:lnTo>
                    <a:lnTo>
                      <a:pt x="64" y="2"/>
                    </a:lnTo>
                    <a:lnTo>
                      <a:pt x="60" y="0"/>
                    </a:lnTo>
                    <a:lnTo>
                      <a:pt x="56" y="0"/>
                    </a:lnTo>
                    <a:lnTo>
                      <a:pt x="50" y="2"/>
                    </a:lnTo>
                    <a:lnTo>
                      <a:pt x="28" y="14"/>
                    </a:lnTo>
                    <a:lnTo>
                      <a:pt x="6" y="28"/>
                    </a:lnTo>
                    <a:lnTo>
                      <a:pt x="6" y="28"/>
                    </a:lnTo>
                    <a:lnTo>
                      <a:pt x="2" y="30"/>
                    </a:lnTo>
                    <a:lnTo>
                      <a:pt x="0" y="36"/>
                    </a:lnTo>
                    <a:lnTo>
                      <a:pt x="0" y="40"/>
                    </a:lnTo>
                    <a:lnTo>
                      <a:pt x="2" y="44"/>
                    </a:lnTo>
                    <a:lnTo>
                      <a:pt x="2" y="44"/>
                    </a:lnTo>
                    <a:lnTo>
                      <a:pt x="6" y="48"/>
                    </a:lnTo>
                    <a:lnTo>
                      <a:pt x="10" y="50"/>
                    </a:lnTo>
                    <a:lnTo>
                      <a:pt x="14" y="50"/>
                    </a:lnTo>
                    <a:lnTo>
                      <a:pt x="18" y="50"/>
                    </a:lnTo>
                    <a:lnTo>
                      <a:pt x="40" y="36"/>
                    </a:lnTo>
                    <a:lnTo>
                      <a:pt x="64" y="24"/>
                    </a:lnTo>
                    <a:lnTo>
                      <a:pt x="64" y="24"/>
                    </a:lnTo>
                    <a:lnTo>
                      <a:pt x="66" y="20"/>
                    </a:lnTo>
                    <a:lnTo>
                      <a:pt x="68" y="16"/>
                    </a:lnTo>
                    <a:lnTo>
                      <a:pt x="68" y="12"/>
                    </a:lnTo>
                    <a:lnTo>
                      <a:pt x="68" y="6"/>
                    </a:lnTo>
                    <a:lnTo>
                      <a:pt x="6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52" name="Freeform 75"/>
              <p:cNvSpPr>
                <a:spLocks/>
              </p:cNvSpPr>
              <p:nvPr/>
            </p:nvSpPr>
            <p:spPr bwMode="auto">
              <a:xfrm>
                <a:off x="52101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53" name="Freeform 76"/>
              <p:cNvSpPr>
                <a:spLocks/>
              </p:cNvSpPr>
              <p:nvPr/>
            </p:nvSpPr>
            <p:spPr bwMode="auto">
              <a:xfrm>
                <a:off x="5156200" y="1558925"/>
                <a:ext cx="107950" cy="79375"/>
              </a:xfrm>
              <a:custGeom>
                <a:avLst/>
                <a:gdLst/>
                <a:ahLst/>
                <a:cxnLst>
                  <a:cxn ang="0">
                    <a:pos x="64" y="28"/>
                  </a:cxn>
                  <a:cxn ang="0">
                    <a:pos x="40" y="14"/>
                  </a:cxn>
                  <a:cxn ang="0">
                    <a:pos x="18" y="2"/>
                  </a:cxn>
                  <a:cxn ang="0">
                    <a:pos x="18" y="2"/>
                  </a:cxn>
                  <a:cxn ang="0">
                    <a:pos x="14" y="0"/>
                  </a:cxn>
                  <a:cxn ang="0">
                    <a:pos x="10" y="0"/>
                  </a:cxn>
                  <a:cxn ang="0">
                    <a:pos x="6" y="4"/>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8" y="44"/>
                  </a:cxn>
                  <a:cxn ang="0">
                    <a:pos x="68"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6" y="4"/>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8" y="44"/>
                    </a:lnTo>
                    <a:lnTo>
                      <a:pt x="68" y="44"/>
                    </a:lnTo>
                    <a:lnTo>
                      <a:pt x="68" y="40"/>
                    </a:lnTo>
                    <a:lnTo>
                      <a:pt x="68" y="36"/>
                    </a:lnTo>
                    <a:lnTo>
                      <a:pt x="66" y="30"/>
                    </a:lnTo>
                    <a:lnTo>
                      <a:pt x="64" y="28"/>
                    </a:lnTo>
                    <a:lnTo>
                      <a:pt x="64"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54" name="Freeform 77"/>
              <p:cNvSpPr>
                <a:spLocks/>
              </p:cNvSpPr>
              <p:nvPr/>
            </p:nvSpPr>
            <p:spPr bwMode="auto">
              <a:xfrm>
                <a:off x="4572000" y="946150"/>
                <a:ext cx="79375" cy="107950"/>
              </a:xfrm>
              <a:custGeom>
                <a:avLst/>
                <a:gdLst/>
                <a:ahLst/>
                <a:cxnLst>
                  <a:cxn ang="0">
                    <a:pos x="50" y="50"/>
                  </a:cxn>
                  <a:cxn ang="0">
                    <a:pos x="36" y="28"/>
                  </a:cxn>
                  <a:cxn ang="0">
                    <a:pos x="24" y="6"/>
                  </a:cxn>
                  <a:cxn ang="0">
                    <a:pos x="24" y="6"/>
                  </a:cxn>
                  <a:cxn ang="0">
                    <a:pos x="20" y="2"/>
                  </a:cxn>
                  <a:cxn ang="0">
                    <a:pos x="16" y="0"/>
                  </a:cxn>
                  <a:cxn ang="0">
                    <a:pos x="12" y="0"/>
                  </a:cxn>
                  <a:cxn ang="0">
                    <a:pos x="6" y="2"/>
                  </a:cxn>
                  <a:cxn ang="0">
                    <a:pos x="6" y="2"/>
                  </a:cxn>
                  <a:cxn ang="0">
                    <a:pos x="2" y="6"/>
                  </a:cxn>
                  <a:cxn ang="0">
                    <a:pos x="0" y="10"/>
                  </a:cxn>
                  <a:cxn ang="0">
                    <a:pos x="0" y="14"/>
                  </a:cxn>
                  <a:cxn ang="0">
                    <a:pos x="2" y="18"/>
                  </a:cxn>
                  <a:cxn ang="0">
                    <a:pos x="14" y="40"/>
                  </a:cxn>
                  <a:cxn ang="0">
                    <a:pos x="28" y="64"/>
                  </a:cxn>
                  <a:cxn ang="0">
                    <a:pos x="28" y="64"/>
                  </a:cxn>
                  <a:cxn ang="0">
                    <a:pos x="30" y="66"/>
                  </a:cxn>
                  <a:cxn ang="0">
                    <a:pos x="34" y="68"/>
                  </a:cxn>
                  <a:cxn ang="0">
                    <a:pos x="40" y="68"/>
                  </a:cxn>
                  <a:cxn ang="0">
                    <a:pos x="44" y="68"/>
                  </a:cxn>
                  <a:cxn ang="0">
                    <a:pos x="44" y="68"/>
                  </a:cxn>
                  <a:cxn ang="0">
                    <a:pos x="48" y="64"/>
                  </a:cxn>
                  <a:cxn ang="0">
                    <a:pos x="50" y="60"/>
                  </a:cxn>
                  <a:cxn ang="0">
                    <a:pos x="50" y="56"/>
                  </a:cxn>
                  <a:cxn ang="0">
                    <a:pos x="50" y="50"/>
                  </a:cxn>
                  <a:cxn ang="0">
                    <a:pos x="50" y="50"/>
                  </a:cxn>
                </a:cxnLst>
                <a:rect l="0" t="0" r="r" b="b"/>
                <a:pathLst>
                  <a:path w="50" h="68">
                    <a:moveTo>
                      <a:pt x="50" y="50"/>
                    </a:moveTo>
                    <a:lnTo>
                      <a:pt x="36" y="28"/>
                    </a:lnTo>
                    <a:lnTo>
                      <a:pt x="24" y="6"/>
                    </a:lnTo>
                    <a:lnTo>
                      <a:pt x="24" y="6"/>
                    </a:lnTo>
                    <a:lnTo>
                      <a:pt x="20" y="2"/>
                    </a:lnTo>
                    <a:lnTo>
                      <a:pt x="16" y="0"/>
                    </a:lnTo>
                    <a:lnTo>
                      <a:pt x="12" y="0"/>
                    </a:lnTo>
                    <a:lnTo>
                      <a:pt x="6" y="2"/>
                    </a:lnTo>
                    <a:lnTo>
                      <a:pt x="6" y="2"/>
                    </a:lnTo>
                    <a:lnTo>
                      <a:pt x="2" y="6"/>
                    </a:lnTo>
                    <a:lnTo>
                      <a:pt x="0" y="10"/>
                    </a:lnTo>
                    <a:lnTo>
                      <a:pt x="0" y="14"/>
                    </a:lnTo>
                    <a:lnTo>
                      <a:pt x="2" y="18"/>
                    </a:lnTo>
                    <a:lnTo>
                      <a:pt x="14" y="40"/>
                    </a:lnTo>
                    <a:lnTo>
                      <a:pt x="28" y="64"/>
                    </a:lnTo>
                    <a:lnTo>
                      <a:pt x="28" y="64"/>
                    </a:lnTo>
                    <a:lnTo>
                      <a:pt x="30" y="66"/>
                    </a:lnTo>
                    <a:lnTo>
                      <a:pt x="34" y="68"/>
                    </a:lnTo>
                    <a:lnTo>
                      <a:pt x="40" y="68"/>
                    </a:lnTo>
                    <a:lnTo>
                      <a:pt x="44" y="68"/>
                    </a:lnTo>
                    <a:lnTo>
                      <a:pt x="44" y="68"/>
                    </a:lnTo>
                    <a:lnTo>
                      <a:pt x="48" y="64"/>
                    </a:lnTo>
                    <a:lnTo>
                      <a:pt x="50" y="60"/>
                    </a:lnTo>
                    <a:lnTo>
                      <a:pt x="50" y="56"/>
                    </a:lnTo>
                    <a:lnTo>
                      <a:pt x="50" y="50"/>
                    </a:lnTo>
                    <a:lnTo>
                      <a:pt x="50"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55" name="Freeform 78"/>
              <p:cNvSpPr>
                <a:spLocks/>
              </p:cNvSpPr>
              <p:nvPr/>
            </p:nvSpPr>
            <p:spPr bwMode="auto">
              <a:xfrm>
                <a:off x="4397375" y="1120775"/>
                <a:ext cx="107950" cy="79375"/>
              </a:xfrm>
              <a:custGeom>
                <a:avLst/>
                <a:gdLst/>
                <a:ahLst/>
                <a:cxnLst>
                  <a:cxn ang="0">
                    <a:pos x="64" y="28"/>
                  </a:cxn>
                  <a:cxn ang="0">
                    <a:pos x="40" y="14"/>
                  </a:cxn>
                  <a:cxn ang="0">
                    <a:pos x="18" y="2"/>
                  </a:cxn>
                  <a:cxn ang="0">
                    <a:pos x="18" y="2"/>
                  </a:cxn>
                  <a:cxn ang="0">
                    <a:pos x="14" y="0"/>
                  </a:cxn>
                  <a:cxn ang="0">
                    <a:pos x="10" y="0"/>
                  </a:cxn>
                  <a:cxn ang="0">
                    <a:pos x="4" y="2"/>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6" y="44"/>
                  </a:cxn>
                  <a:cxn ang="0">
                    <a:pos x="66"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4" y="2"/>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6" y="44"/>
                    </a:lnTo>
                    <a:lnTo>
                      <a:pt x="66" y="44"/>
                    </a:lnTo>
                    <a:lnTo>
                      <a:pt x="68" y="40"/>
                    </a:lnTo>
                    <a:lnTo>
                      <a:pt x="68" y="36"/>
                    </a:lnTo>
                    <a:lnTo>
                      <a:pt x="66" y="30"/>
                    </a:lnTo>
                    <a:lnTo>
                      <a:pt x="64" y="28"/>
                    </a:lnTo>
                    <a:lnTo>
                      <a:pt x="64"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56" name="Freeform 79"/>
              <p:cNvSpPr>
                <a:spLocks/>
              </p:cNvSpPr>
              <p:nvPr/>
            </p:nvSpPr>
            <p:spPr bwMode="auto">
              <a:xfrm>
                <a:off x="43338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257" name="Freeform 80"/>
              <p:cNvSpPr>
                <a:spLocks/>
              </p:cNvSpPr>
              <p:nvPr/>
            </p:nvSpPr>
            <p:spPr bwMode="auto">
              <a:xfrm>
                <a:off x="4397375" y="1558925"/>
                <a:ext cx="107950" cy="79375"/>
              </a:xfrm>
              <a:custGeom>
                <a:avLst/>
                <a:gdLst/>
                <a:ahLst/>
                <a:cxnLst>
                  <a:cxn ang="0">
                    <a:pos x="66" y="6"/>
                  </a:cxn>
                  <a:cxn ang="0">
                    <a:pos x="66" y="6"/>
                  </a:cxn>
                  <a:cxn ang="0">
                    <a:pos x="64" y="4"/>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4" y="48"/>
                  </a:cxn>
                  <a:cxn ang="0">
                    <a:pos x="10" y="50"/>
                  </a:cxn>
                  <a:cxn ang="0">
                    <a:pos x="14" y="50"/>
                  </a:cxn>
                  <a:cxn ang="0">
                    <a:pos x="18" y="50"/>
                  </a:cxn>
                  <a:cxn ang="0">
                    <a:pos x="40" y="36"/>
                  </a:cxn>
                  <a:cxn ang="0">
                    <a:pos x="64" y="24"/>
                  </a:cxn>
                  <a:cxn ang="0">
                    <a:pos x="64" y="24"/>
                  </a:cxn>
                  <a:cxn ang="0">
                    <a:pos x="66" y="20"/>
                  </a:cxn>
                  <a:cxn ang="0">
                    <a:pos x="68" y="16"/>
                  </a:cxn>
                  <a:cxn ang="0">
                    <a:pos x="68" y="12"/>
                  </a:cxn>
                  <a:cxn ang="0">
                    <a:pos x="66" y="6"/>
                  </a:cxn>
                  <a:cxn ang="0">
                    <a:pos x="66" y="6"/>
                  </a:cxn>
                </a:cxnLst>
                <a:rect l="0" t="0" r="r" b="b"/>
                <a:pathLst>
                  <a:path w="68" h="50">
                    <a:moveTo>
                      <a:pt x="66" y="6"/>
                    </a:moveTo>
                    <a:lnTo>
                      <a:pt x="66" y="6"/>
                    </a:lnTo>
                    <a:lnTo>
                      <a:pt x="64" y="4"/>
                    </a:lnTo>
                    <a:lnTo>
                      <a:pt x="60" y="0"/>
                    </a:lnTo>
                    <a:lnTo>
                      <a:pt x="56" y="0"/>
                    </a:lnTo>
                    <a:lnTo>
                      <a:pt x="50" y="2"/>
                    </a:lnTo>
                    <a:lnTo>
                      <a:pt x="28" y="14"/>
                    </a:lnTo>
                    <a:lnTo>
                      <a:pt x="6" y="28"/>
                    </a:lnTo>
                    <a:lnTo>
                      <a:pt x="6" y="28"/>
                    </a:lnTo>
                    <a:lnTo>
                      <a:pt x="2" y="30"/>
                    </a:lnTo>
                    <a:lnTo>
                      <a:pt x="0" y="36"/>
                    </a:lnTo>
                    <a:lnTo>
                      <a:pt x="0" y="40"/>
                    </a:lnTo>
                    <a:lnTo>
                      <a:pt x="2" y="44"/>
                    </a:lnTo>
                    <a:lnTo>
                      <a:pt x="2" y="44"/>
                    </a:lnTo>
                    <a:lnTo>
                      <a:pt x="4" y="48"/>
                    </a:lnTo>
                    <a:lnTo>
                      <a:pt x="10" y="50"/>
                    </a:lnTo>
                    <a:lnTo>
                      <a:pt x="14" y="50"/>
                    </a:lnTo>
                    <a:lnTo>
                      <a:pt x="18" y="50"/>
                    </a:lnTo>
                    <a:lnTo>
                      <a:pt x="40" y="36"/>
                    </a:lnTo>
                    <a:lnTo>
                      <a:pt x="64" y="24"/>
                    </a:lnTo>
                    <a:lnTo>
                      <a:pt x="64" y="24"/>
                    </a:lnTo>
                    <a:lnTo>
                      <a:pt x="66" y="20"/>
                    </a:lnTo>
                    <a:lnTo>
                      <a:pt x="68" y="16"/>
                    </a:lnTo>
                    <a:lnTo>
                      <a:pt x="68" y="12"/>
                    </a:lnTo>
                    <a:lnTo>
                      <a:pt x="66" y="6"/>
                    </a:lnTo>
                    <a:lnTo>
                      <a:pt x="6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grpSp>
      </p:grpSp>
      <p:sp>
        <p:nvSpPr>
          <p:cNvPr id="258" name="文本框 257"/>
          <p:cNvSpPr txBox="1"/>
          <p:nvPr/>
        </p:nvSpPr>
        <p:spPr>
          <a:xfrm>
            <a:off x="2064179" y="5431287"/>
            <a:ext cx="8617211" cy="812526"/>
          </a:xfrm>
          <a:prstGeom prst="rect">
            <a:avLst/>
          </a:prstGeom>
          <a:noFill/>
        </p:spPr>
        <p:txBody>
          <a:bodyPr wrap="square" lIns="91436" tIns="45718" rIns="91436" bIns="45718" rtlCol="0">
            <a:spAutoFit/>
          </a:bodyPr>
          <a:lstStyle/>
          <a:p>
            <a:pPr>
              <a:lnSpc>
                <a:spcPct val="130000"/>
              </a:lnSpc>
            </a:pPr>
            <a:r>
              <a:rPr lang="zh-CN" altLang="en-US" sz="1200" dirty="0" smtClean="0">
                <a:solidFill>
                  <a:schemeClr val="tx1">
                    <a:lumMod val="75000"/>
                    <a:lumOff val="25000"/>
                  </a:schemeClr>
                </a:solidFill>
              </a:rPr>
              <a:t>      通过讲解课程中的重点难点：“自我评估实践” ”反思批判性设计思维““学术资源调研实践方法</a:t>
            </a:r>
            <a:r>
              <a:rPr lang="zh-CN" altLang="en-US" sz="1200" dirty="0">
                <a:solidFill>
                  <a:schemeClr val="tx1">
                    <a:lumMod val="75000"/>
                    <a:lumOff val="25000"/>
                  </a:schemeClr>
                </a:solidFill>
              </a:rPr>
              <a:t>” </a:t>
            </a:r>
            <a:r>
              <a:rPr lang="zh-CN" altLang="en-US" sz="1200" dirty="0" smtClean="0">
                <a:solidFill>
                  <a:schemeClr val="tx1">
                    <a:lumMod val="75000"/>
                    <a:lumOff val="25000"/>
                  </a:schemeClr>
                </a:solidFill>
              </a:rPr>
              <a:t>来完善艺术设计项目的</a:t>
            </a:r>
            <a:r>
              <a:rPr lang="zh-CN" altLang="en-US" sz="1200" dirty="0">
                <a:solidFill>
                  <a:schemeClr val="tx1">
                    <a:lumMod val="75000"/>
                    <a:lumOff val="25000"/>
                  </a:schemeClr>
                </a:solidFill>
              </a:rPr>
              <a:t>前期资料、调研材料、研究方法的收集与分析</a:t>
            </a:r>
            <a:r>
              <a:rPr lang="zh-CN" altLang="en-US" sz="1200" dirty="0" smtClean="0">
                <a:solidFill>
                  <a:schemeClr val="tx1">
                    <a:lumMod val="75000"/>
                    <a:lumOff val="25000"/>
                  </a:schemeClr>
                </a:solidFill>
              </a:rPr>
              <a:t>整理，以及</a:t>
            </a:r>
            <a:r>
              <a:rPr lang="zh-CN" altLang="en-US" sz="1200" dirty="0">
                <a:solidFill>
                  <a:schemeClr val="tx1">
                    <a:lumMod val="75000"/>
                    <a:lumOff val="25000"/>
                  </a:schemeClr>
                </a:solidFill>
              </a:rPr>
              <a:t>由此延伸并发展出的大量艺术设计实验、制作技巧整理与总结</a:t>
            </a:r>
            <a:r>
              <a:rPr lang="zh-CN" altLang="en-US" sz="1200" dirty="0" smtClean="0">
                <a:solidFill>
                  <a:schemeClr val="tx1">
                    <a:lumMod val="75000"/>
                    <a:lumOff val="25000"/>
                  </a:schemeClr>
                </a:solidFill>
              </a:rPr>
              <a:t>。</a:t>
            </a:r>
            <a:endParaRPr lang="en-US" altLang="zh-CN" sz="1200" dirty="0" smtClean="0">
              <a:solidFill>
                <a:schemeClr val="tx1">
                  <a:lumMod val="75000"/>
                  <a:lumOff val="25000"/>
                </a:schemeClr>
              </a:solidFill>
            </a:endParaRPr>
          </a:p>
          <a:p>
            <a:pPr>
              <a:lnSpc>
                <a:spcPct val="130000"/>
              </a:lnSpc>
            </a:pPr>
            <a:endParaRPr lang="en-US" altLang="zh-CN" sz="1200" dirty="0" smtClean="0">
              <a:solidFill>
                <a:schemeClr val="tx1">
                  <a:lumMod val="75000"/>
                  <a:lumOff val="25000"/>
                </a:schemeClr>
              </a:solidFill>
            </a:endParaRPr>
          </a:p>
        </p:txBody>
      </p:sp>
      <p:sp>
        <p:nvSpPr>
          <p:cNvPr id="16" name="文本框 15"/>
          <p:cNvSpPr txBox="1"/>
          <p:nvPr/>
        </p:nvSpPr>
        <p:spPr>
          <a:xfrm>
            <a:off x="9903699" y="2334527"/>
            <a:ext cx="1503708" cy="646331"/>
          </a:xfrm>
          <a:prstGeom prst="rect">
            <a:avLst/>
          </a:prstGeom>
          <a:noFill/>
        </p:spPr>
        <p:txBody>
          <a:bodyPr wrap="square" rtlCol="0">
            <a:spAutoFit/>
          </a:bodyPr>
          <a:lstStyle/>
          <a:p>
            <a:r>
              <a:rPr kumimoji="1" lang="zh-CN" altLang="en-US" dirty="0">
                <a:solidFill>
                  <a:srgbClr val="404040"/>
                </a:solidFill>
              </a:rPr>
              <a:t>学术</a:t>
            </a:r>
            <a:r>
              <a:rPr kumimoji="1" lang="zh-CN" altLang="en-US" dirty="0" smtClean="0">
                <a:solidFill>
                  <a:srgbClr val="404040"/>
                </a:solidFill>
              </a:rPr>
              <a:t>资源</a:t>
            </a:r>
          </a:p>
          <a:p>
            <a:r>
              <a:rPr kumimoji="1" lang="zh-CN" altLang="en-US" dirty="0" smtClean="0">
                <a:solidFill>
                  <a:srgbClr val="404040"/>
                </a:solidFill>
              </a:rPr>
              <a:t>调研实</a:t>
            </a:r>
            <a:r>
              <a:rPr kumimoji="1" lang="zh-CN" altLang="en-US" dirty="0">
                <a:solidFill>
                  <a:srgbClr val="404040"/>
                </a:solidFill>
              </a:rPr>
              <a:t>践 </a:t>
            </a:r>
          </a:p>
        </p:txBody>
      </p:sp>
      <p:cxnSp>
        <p:nvCxnSpPr>
          <p:cNvPr id="56" name="直接连接符 24"/>
          <p:cNvCxnSpPr/>
          <p:nvPr/>
        </p:nvCxnSpPr>
        <p:spPr>
          <a:xfrm>
            <a:off x="3262665" y="2673162"/>
            <a:ext cx="704850"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26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027785" y="858263"/>
            <a:ext cx="3975100" cy="403777"/>
          </a:xfrm>
        </p:spPr>
        <p:txBody>
          <a:bodyPr/>
          <a:lstStyle/>
          <a:p>
            <a:r>
              <a:rPr kumimoji="1" lang="zh-CN" altLang="en-US" dirty="0">
                <a:solidFill>
                  <a:schemeClr val="tx1"/>
                </a:solidFill>
              </a:rPr>
              <a:t>特色化的模块课程目标 </a:t>
            </a:r>
          </a:p>
        </p:txBody>
      </p:sp>
      <p:grpSp>
        <p:nvGrpSpPr>
          <p:cNvPr id="4" name="组合 3"/>
          <p:cNvGrpSpPr/>
          <p:nvPr/>
        </p:nvGrpSpPr>
        <p:grpSpPr>
          <a:xfrm>
            <a:off x="452689" y="319437"/>
            <a:ext cx="518861" cy="1152452"/>
            <a:chOff x="8582019" y="872689"/>
            <a:chExt cx="1765051" cy="3920387"/>
          </a:xfrm>
        </p:grpSpPr>
        <p:sp>
          <p:nvSpPr>
            <p:cNvPr id="5" name="等腰三角形 4"/>
            <p:cNvSpPr/>
            <p:nvPr/>
          </p:nvSpPr>
          <p:spPr>
            <a:xfrm rot="19791212">
              <a:off x="8582019" y="164426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等腰三角形 5"/>
            <p:cNvSpPr/>
            <p:nvPr/>
          </p:nvSpPr>
          <p:spPr>
            <a:xfrm rot="1814340">
              <a:off x="8928055" y="125881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等腰三角形 6"/>
            <p:cNvSpPr/>
            <p:nvPr/>
          </p:nvSpPr>
          <p:spPr>
            <a:xfrm rot="19809562">
              <a:off x="9290101" y="126662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等腰三角形 7"/>
            <p:cNvSpPr/>
            <p:nvPr/>
          </p:nvSpPr>
          <p:spPr>
            <a:xfrm rot="1809046">
              <a:off x="9614698" y="872689"/>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等腰三角形 8"/>
            <p:cNvSpPr/>
            <p:nvPr/>
          </p:nvSpPr>
          <p:spPr>
            <a:xfrm rot="1809046">
              <a:off x="9614698" y="16767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9451344" y="217474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809046">
              <a:off x="9614698" y="2499297"/>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9451344" y="299727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9046">
              <a:off x="9614698" y="332649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9451344" y="38244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809046">
              <a:off x="9614698" y="416172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16" name="组合 40"/>
          <p:cNvGrpSpPr/>
          <p:nvPr/>
        </p:nvGrpSpPr>
        <p:grpSpPr>
          <a:xfrm>
            <a:off x="6800850" y="4897886"/>
            <a:ext cx="811372" cy="811372"/>
            <a:chOff x="6800850" y="1588929"/>
            <a:chExt cx="1085850" cy="1085850"/>
          </a:xfrm>
        </p:grpSpPr>
        <p:sp>
          <p:nvSpPr>
            <p:cNvPr id="17" name="椭圆 16"/>
            <p:cNvSpPr/>
            <p:nvPr/>
          </p:nvSpPr>
          <p:spPr>
            <a:xfrm>
              <a:off x="6800850" y="1588929"/>
              <a:ext cx="1085850" cy="10858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35"/>
            <p:cNvGrpSpPr/>
            <p:nvPr/>
          </p:nvGrpSpPr>
          <p:grpSpPr>
            <a:xfrm>
              <a:off x="7029450" y="1806014"/>
              <a:ext cx="628650" cy="651677"/>
              <a:chOff x="7991475" y="2682875"/>
              <a:chExt cx="866775" cy="898525"/>
            </a:xfrm>
          </p:grpSpPr>
          <p:sp>
            <p:nvSpPr>
              <p:cNvPr id="19" name="Freeform 162"/>
              <p:cNvSpPr>
                <a:spLocks noEditPoints="1"/>
              </p:cNvSpPr>
              <p:nvPr/>
            </p:nvSpPr>
            <p:spPr bwMode="auto">
              <a:xfrm>
                <a:off x="7991475" y="2682875"/>
                <a:ext cx="866775" cy="898525"/>
              </a:xfrm>
              <a:custGeom>
                <a:avLst/>
                <a:gdLst/>
                <a:ahLst/>
                <a:cxnLst>
                  <a:cxn ang="0">
                    <a:pos x="80" y="0"/>
                  </a:cxn>
                  <a:cxn ang="0">
                    <a:pos x="64" y="2"/>
                  </a:cxn>
                  <a:cxn ang="0">
                    <a:pos x="34" y="14"/>
                  </a:cxn>
                  <a:cxn ang="0">
                    <a:pos x="12" y="38"/>
                  </a:cxn>
                  <a:cxn ang="0">
                    <a:pos x="0" y="66"/>
                  </a:cxn>
                  <a:cxn ang="0">
                    <a:pos x="0" y="482"/>
                  </a:cxn>
                  <a:cxn ang="0">
                    <a:pos x="0" y="500"/>
                  </a:cxn>
                  <a:cxn ang="0">
                    <a:pos x="12" y="530"/>
                  </a:cxn>
                  <a:cxn ang="0">
                    <a:pos x="34" y="552"/>
                  </a:cxn>
                  <a:cxn ang="0">
                    <a:pos x="64" y="564"/>
                  </a:cxn>
                  <a:cxn ang="0">
                    <a:pos x="466" y="566"/>
                  </a:cxn>
                  <a:cxn ang="0">
                    <a:pos x="482" y="564"/>
                  </a:cxn>
                  <a:cxn ang="0">
                    <a:pos x="512" y="552"/>
                  </a:cxn>
                  <a:cxn ang="0">
                    <a:pos x="532" y="530"/>
                  </a:cxn>
                  <a:cxn ang="0">
                    <a:pos x="544" y="500"/>
                  </a:cxn>
                  <a:cxn ang="0">
                    <a:pos x="546" y="84"/>
                  </a:cxn>
                  <a:cxn ang="0">
                    <a:pos x="544" y="66"/>
                  </a:cxn>
                  <a:cxn ang="0">
                    <a:pos x="532" y="38"/>
                  </a:cxn>
                  <a:cxn ang="0">
                    <a:pos x="512" y="14"/>
                  </a:cxn>
                  <a:cxn ang="0">
                    <a:pos x="482" y="2"/>
                  </a:cxn>
                  <a:cxn ang="0">
                    <a:pos x="466" y="0"/>
                  </a:cxn>
                  <a:cxn ang="0">
                    <a:pos x="500" y="482"/>
                  </a:cxn>
                  <a:cxn ang="0">
                    <a:pos x="498" y="496"/>
                  </a:cxn>
                  <a:cxn ang="0">
                    <a:pos x="490" y="506"/>
                  </a:cxn>
                  <a:cxn ang="0">
                    <a:pos x="478" y="514"/>
                  </a:cxn>
                  <a:cxn ang="0">
                    <a:pos x="466" y="518"/>
                  </a:cxn>
                  <a:cxn ang="0">
                    <a:pos x="80" y="518"/>
                  </a:cxn>
                  <a:cxn ang="0">
                    <a:pos x="66" y="514"/>
                  </a:cxn>
                  <a:cxn ang="0">
                    <a:pos x="56" y="506"/>
                  </a:cxn>
                  <a:cxn ang="0">
                    <a:pos x="48" y="496"/>
                  </a:cxn>
                  <a:cxn ang="0">
                    <a:pos x="46" y="482"/>
                  </a:cxn>
                  <a:cxn ang="0">
                    <a:pos x="46" y="84"/>
                  </a:cxn>
                  <a:cxn ang="0">
                    <a:pos x="48" y="70"/>
                  </a:cxn>
                  <a:cxn ang="0">
                    <a:pos x="56" y="60"/>
                  </a:cxn>
                  <a:cxn ang="0">
                    <a:pos x="66" y="52"/>
                  </a:cxn>
                  <a:cxn ang="0">
                    <a:pos x="80" y="50"/>
                  </a:cxn>
                  <a:cxn ang="0">
                    <a:pos x="466" y="50"/>
                  </a:cxn>
                  <a:cxn ang="0">
                    <a:pos x="478" y="52"/>
                  </a:cxn>
                  <a:cxn ang="0">
                    <a:pos x="490" y="60"/>
                  </a:cxn>
                  <a:cxn ang="0">
                    <a:pos x="498" y="70"/>
                  </a:cxn>
                  <a:cxn ang="0">
                    <a:pos x="500" y="84"/>
                  </a:cxn>
                </a:cxnLst>
                <a:rect l="0" t="0" r="r" b="b"/>
                <a:pathLst>
                  <a:path w="546" h="566">
                    <a:moveTo>
                      <a:pt x="466" y="0"/>
                    </a:moveTo>
                    <a:lnTo>
                      <a:pt x="80" y="0"/>
                    </a:lnTo>
                    <a:lnTo>
                      <a:pt x="80" y="0"/>
                    </a:lnTo>
                    <a:lnTo>
                      <a:pt x="64" y="2"/>
                    </a:lnTo>
                    <a:lnTo>
                      <a:pt x="48" y="8"/>
                    </a:lnTo>
                    <a:lnTo>
                      <a:pt x="34" y="14"/>
                    </a:lnTo>
                    <a:lnTo>
                      <a:pt x="22" y="24"/>
                    </a:lnTo>
                    <a:lnTo>
                      <a:pt x="12" y="38"/>
                    </a:lnTo>
                    <a:lnTo>
                      <a:pt x="6" y="52"/>
                    </a:lnTo>
                    <a:lnTo>
                      <a:pt x="0" y="66"/>
                    </a:lnTo>
                    <a:lnTo>
                      <a:pt x="0" y="84"/>
                    </a:lnTo>
                    <a:lnTo>
                      <a:pt x="0" y="482"/>
                    </a:lnTo>
                    <a:lnTo>
                      <a:pt x="0" y="482"/>
                    </a:lnTo>
                    <a:lnTo>
                      <a:pt x="0" y="500"/>
                    </a:lnTo>
                    <a:lnTo>
                      <a:pt x="6" y="516"/>
                    </a:lnTo>
                    <a:lnTo>
                      <a:pt x="12" y="530"/>
                    </a:lnTo>
                    <a:lnTo>
                      <a:pt x="22" y="542"/>
                    </a:lnTo>
                    <a:lnTo>
                      <a:pt x="34" y="552"/>
                    </a:lnTo>
                    <a:lnTo>
                      <a:pt x="48" y="560"/>
                    </a:lnTo>
                    <a:lnTo>
                      <a:pt x="64" y="564"/>
                    </a:lnTo>
                    <a:lnTo>
                      <a:pt x="80" y="566"/>
                    </a:lnTo>
                    <a:lnTo>
                      <a:pt x="466" y="566"/>
                    </a:lnTo>
                    <a:lnTo>
                      <a:pt x="466" y="566"/>
                    </a:lnTo>
                    <a:lnTo>
                      <a:pt x="482" y="564"/>
                    </a:lnTo>
                    <a:lnTo>
                      <a:pt x="498" y="560"/>
                    </a:lnTo>
                    <a:lnTo>
                      <a:pt x="512" y="552"/>
                    </a:lnTo>
                    <a:lnTo>
                      <a:pt x="524" y="542"/>
                    </a:lnTo>
                    <a:lnTo>
                      <a:pt x="532" y="530"/>
                    </a:lnTo>
                    <a:lnTo>
                      <a:pt x="540" y="516"/>
                    </a:lnTo>
                    <a:lnTo>
                      <a:pt x="544" y="500"/>
                    </a:lnTo>
                    <a:lnTo>
                      <a:pt x="546" y="482"/>
                    </a:lnTo>
                    <a:lnTo>
                      <a:pt x="546" y="84"/>
                    </a:lnTo>
                    <a:lnTo>
                      <a:pt x="546" y="84"/>
                    </a:lnTo>
                    <a:lnTo>
                      <a:pt x="544" y="66"/>
                    </a:lnTo>
                    <a:lnTo>
                      <a:pt x="540" y="52"/>
                    </a:lnTo>
                    <a:lnTo>
                      <a:pt x="532" y="38"/>
                    </a:lnTo>
                    <a:lnTo>
                      <a:pt x="524" y="24"/>
                    </a:lnTo>
                    <a:lnTo>
                      <a:pt x="512" y="14"/>
                    </a:lnTo>
                    <a:lnTo>
                      <a:pt x="498" y="8"/>
                    </a:lnTo>
                    <a:lnTo>
                      <a:pt x="482" y="2"/>
                    </a:lnTo>
                    <a:lnTo>
                      <a:pt x="466" y="0"/>
                    </a:lnTo>
                    <a:lnTo>
                      <a:pt x="466" y="0"/>
                    </a:lnTo>
                    <a:close/>
                    <a:moveTo>
                      <a:pt x="500" y="482"/>
                    </a:moveTo>
                    <a:lnTo>
                      <a:pt x="500" y="482"/>
                    </a:lnTo>
                    <a:lnTo>
                      <a:pt x="500" y="490"/>
                    </a:lnTo>
                    <a:lnTo>
                      <a:pt x="498" y="496"/>
                    </a:lnTo>
                    <a:lnTo>
                      <a:pt x="494" y="502"/>
                    </a:lnTo>
                    <a:lnTo>
                      <a:pt x="490" y="506"/>
                    </a:lnTo>
                    <a:lnTo>
                      <a:pt x="484" y="512"/>
                    </a:lnTo>
                    <a:lnTo>
                      <a:pt x="478" y="514"/>
                    </a:lnTo>
                    <a:lnTo>
                      <a:pt x="472" y="516"/>
                    </a:lnTo>
                    <a:lnTo>
                      <a:pt x="466" y="518"/>
                    </a:lnTo>
                    <a:lnTo>
                      <a:pt x="80" y="518"/>
                    </a:lnTo>
                    <a:lnTo>
                      <a:pt x="80" y="518"/>
                    </a:lnTo>
                    <a:lnTo>
                      <a:pt x="72" y="516"/>
                    </a:lnTo>
                    <a:lnTo>
                      <a:pt x="66" y="514"/>
                    </a:lnTo>
                    <a:lnTo>
                      <a:pt x="60" y="512"/>
                    </a:lnTo>
                    <a:lnTo>
                      <a:pt x="56" y="506"/>
                    </a:lnTo>
                    <a:lnTo>
                      <a:pt x="52" y="502"/>
                    </a:lnTo>
                    <a:lnTo>
                      <a:pt x="48" y="496"/>
                    </a:lnTo>
                    <a:lnTo>
                      <a:pt x="46" y="490"/>
                    </a:lnTo>
                    <a:lnTo>
                      <a:pt x="46" y="482"/>
                    </a:lnTo>
                    <a:lnTo>
                      <a:pt x="46" y="84"/>
                    </a:lnTo>
                    <a:lnTo>
                      <a:pt x="46" y="84"/>
                    </a:lnTo>
                    <a:lnTo>
                      <a:pt x="46" y="76"/>
                    </a:lnTo>
                    <a:lnTo>
                      <a:pt x="48" y="70"/>
                    </a:lnTo>
                    <a:lnTo>
                      <a:pt x="52" y="64"/>
                    </a:lnTo>
                    <a:lnTo>
                      <a:pt x="56" y="60"/>
                    </a:lnTo>
                    <a:lnTo>
                      <a:pt x="60" y="56"/>
                    </a:lnTo>
                    <a:lnTo>
                      <a:pt x="66" y="52"/>
                    </a:lnTo>
                    <a:lnTo>
                      <a:pt x="72" y="50"/>
                    </a:lnTo>
                    <a:lnTo>
                      <a:pt x="80" y="50"/>
                    </a:lnTo>
                    <a:lnTo>
                      <a:pt x="466" y="50"/>
                    </a:lnTo>
                    <a:lnTo>
                      <a:pt x="466" y="50"/>
                    </a:lnTo>
                    <a:lnTo>
                      <a:pt x="472" y="50"/>
                    </a:lnTo>
                    <a:lnTo>
                      <a:pt x="478" y="52"/>
                    </a:lnTo>
                    <a:lnTo>
                      <a:pt x="484" y="56"/>
                    </a:lnTo>
                    <a:lnTo>
                      <a:pt x="490" y="60"/>
                    </a:lnTo>
                    <a:lnTo>
                      <a:pt x="494" y="64"/>
                    </a:lnTo>
                    <a:lnTo>
                      <a:pt x="498" y="70"/>
                    </a:lnTo>
                    <a:lnTo>
                      <a:pt x="500" y="76"/>
                    </a:lnTo>
                    <a:lnTo>
                      <a:pt x="500" y="84"/>
                    </a:lnTo>
                    <a:lnTo>
                      <a:pt x="500" y="4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63"/>
              <p:cNvSpPr>
                <a:spLocks/>
              </p:cNvSpPr>
              <p:nvPr/>
            </p:nvSpPr>
            <p:spPr bwMode="auto">
              <a:xfrm>
                <a:off x="8318501" y="3003550"/>
                <a:ext cx="361950" cy="73025"/>
              </a:xfrm>
              <a:custGeom>
                <a:avLst/>
                <a:gdLst/>
                <a:ahLst/>
                <a:cxnLst>
                  <a:cxn ang="0">
                    <a:pos x="204" y="0"/>
                  </a:cxn>
                  <a:cxn ang="0">
                    <a:pos x="24" y="0"/>
                  </a:cxn>
                  <a:cxn ang="0">
                    <a:pos x="24" y="0"/>
                  </a:cxn>
                  <a:cxn ang="0">
                    <a:pos x="14" y="2"/>
                  </a:cxn>
                  <a:cxn ang="0">
                    <a:pos x="8" y="6"/>
                  </a:cxn>
                  <a:cxn ang="0">
                    <a:pos x="2" y="14"/>
                  </a:cxn>
                  <a:cxn ang="0">
                    <a:pos x="0" y="24"/>
                  </a:cxn>
                  <a:cxn ang="0">
                    <a:pos x="0" y="24"/>
                  </a:cxn>
                  <a:cxn ang="0">
                    <a:pos x="2" y="32"/>
                  </a:cxn>
                  <a:cxn ang="0">
                    <a:pos x="8" y="40"/>
                  </a:cxn>
                  <a:cxn ang="0">
                    <a:pos x="14" y="44"/>
                  </a:cxn>
                  <a:cxn ang="0">
                    <a:pos x="24" y="46"/>
                  </a:cxn>
                  <a:cxn ang="0">
                    <a:pos x="204" y="46"/>
                  </a:cxn>
                  <a:cxn ang="0">
                    <a:pos x="204" y="46"/>
                  </a:cxn>
                  <a:cxn ang="0">
                    <a:pos x="212" y="44"/>
                  </a:cxn>
                  <a:cxn ang="0">
                    <a:pos x="220" y="40"/>
                  </a:cxn>
                  <a:cxn ang="0">
                    <a:pos x="226" y="32"/>
                  </a:cxn>
                  <a:cxn ang="0">
                    <a:pos x="228" y="24"/>
                  </a:cxn>
                  <a:cxn ang="0">
                    <a:pos x="228" y="24"/>
                  </a:cxn>
                  <a:cxn ang="0">
                    <a:pos x="226" y="14"/>
                  </a:cxn>
                  <a:cxn ang="0">
                    <a:pos x="220" y="6"/>
                  </a:cxn>
                  <a:cxn ang="0">
                    <a:pos x="212" y="2"/>
                  </a:cxn>
                  <a:cxn ang="0">
                    <a:pos x="204" y="0"/>
                  </a:cxn>
                  <a:cxn ang="0">
                    <a:pos x="204" y="0"/>
                  </a:cxn>
                </a:cxnLst>
                <a:rect l="0" t="0" r="r" b="b"/>
                <a:pathLst>
                  <a:path w="228" h="46">
                    <a:moveTo>
                      <a:pt x="204" y="0"/>
                    </a:moveTo>
                    <a:lnTo>
                      <a:pt x="24" y="0"/>
                    </a:lnTo>
                    <a:lnTo>
                      <a:pt x="24" y="0"/>
                    </a:lnTo>
                    <a:lnTo>
                      <a:pt x="14" y="2"/>
                    </a:lnTo>
                    <a:lnTo>
                      <a:pt x="8" y="6"/>
                    </a:lnTo>
                    <a:lnTo>
                      <a:pt x="2" y="14"/>
                    </a:lnTo>
                    <a:lnTo>
                      <a:pt x="0" y="24"/>
                    </a:lnTo>
                    <a:lnTo>
                      <a:pt x="0" y="24"/>
                    </a:lnTo>
                    <a:lnTo>
                      <a:pt x="2" y="32"/>
                    </a:lnTo>
                    <a:lnTo>
                      <a:pt x="8" y="40"/>
                    </a:lnTo>
                    <a:lnTo>
                      <a:pt x="14" y="44"/>
                    </a:lnTo>
                    <a:lnTo>
                      <a:pt x="24" y="46"/>
                    </a:lnTo>
                    <a:lnTo>
                      <a:pt x="204" y="46"/>
                    </a:lnTo>
                    <a:lnTo>
                      <a:pt x="204" y="46"/>
                    </a:lnTo>
                    <a:lnTo>
                      <a:pt x="212" y="44"/>
                    </a:lnTo>
                    <a:lnTo>
                      <a:pt x="220" y="40"/>
                    </a:lnTo>
                    <a:lnTo>
                      <a:pt x="226" y="32"/>
                    </a:lnTo>
                    <a:lnTo>
                      <a:pt x="228" y="24"/>
                    </a:lnTo>
                    <a:lnTo>
                      <a:pt x="228" y="24"/>
                    </a:lnTo>
                    <a:lnTo>
                      <a:pt x="226" y="14"/>
                    </a:lnTo>
                    <a:lnTo>
                      <a:pt x="220" y="6"/>
                    </a:lnTo>
                    <a:lnTo>
                      <a:pt x="212" y="2"/>
                    </a:lnTo>
                    <a:lnTo>
                      <a:pt x="204" y="0"/>
                    </a:lnTo>
                    <a:lnTo>
                      <a:pt x="2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64"/>
              <p:cNvSpPr>
                <a:spLocks/>
              </p:cNvSpPr>
              <p:nvPr/>
            </p:nvSpPr>
            <p:spPr bwMode="auto">
              <a:xfrm>
                <a:off x="8178800" y="3000375"/>
                <a:ext cx="76200" cy="79375"/>
              </a:xfrm>
              <a:custGeom>
                <a:avLst/>
                <a:gdLst/>
                <a:ahLst/>
                <a:cxnLst>
                  <a:cxn ang="0">
                    <a:pos x="24" y="0"/>
                  </a:cxn>
                  <a:cxn ang="0">
                    <a:pos x="24" y="0"/>
                  </a:cxn>
                  <a:cxn ang="0">
                    <a:pos x="32" y="2"/>
                  </a:cxn>
                  <a:cxn ang="0">
                    <a:pos x="40" y="8"/>
                  </a:cxn>
                  <a:cxn ang="0">
                    <a:pos x="46" y="16"/>
                  </a:cxn>
                  <a:cxn ang="0">
                    <a:pos x="48" y="26"/>
                  </a:cxn>
                  <a:cxn ang="0">
                    <a:pos x="48" y="26"/>
                  </a:cxn>
                  <a:cxn ang="0">
                    <a:pos x="46" y="36"/>
                  </a:cxn>
                  <a:cxn ang="0">
                    <a:pos x="40" y="44"/>
                  </a:cxn>
                  <a:cxn ang="0">
                    <a:pos x="32" y="48"/>
                  </a:cxn>
                  <a:cxn ang="0">
                    <a:pos x="24" y="50"/>
                  </a:cxn>
                  <a:cxn ang="0">
                    <a:pos x="24" y="50"/>
                  </a:cxn>
                  <a:cxn ang="0">
                    <a:pos x="14" y="48"/>
                  </a:cxn>
                  <a:cxn ang="0">
                    <a:pos x="6" y="44"/>
                  </a:cxn>
                  <a:cxn ang="0">
                    <a:pos x="0" y="36"/>
                  </a:cxn>
                  <a:cxn ang="0">
                    <a:pos x="0" y="26"/>
                  </a:cxn>
                  <a:cxn ang="0">
                    <a:pos x="0" y="26"/>
                  </a:cxn>
                  <a:cxn ang="0">
                    <a:pos x="0" y="16"/>
                  </a:cxn>
                  <a:cxn ang="0">
                    <a:pos x="6" y="8"/>
                  </a:cxn>
                  <a:cxn ang="0">
                    <a:pos x="14" y="2"/>
                  </a:cxn>
                  <a:cxn ang="0">
                    <a:pos x="24" y="0"/>
                  </a:cxn>
                  <a:cxn ang="0">
                    <a:pos x="24" y="0"/>
                  </a:cxn>
                </a:cxnLst>
                <a:rect l="0" t="0" r="r" b="b"/>
                <a:pathLst>
                  <a:path w="48" h="50">
                    <a:moveTo>
                      <a:pt x="24" y="0"/>
                    </a:moveTo>
                    <a:lnTo>
                      <a:pt x="24" y="0"/>
                    </a:lnTo>
                    <a:lnTo>
                      <a:pt x="32" y="2"/>
                    </a:lnTo>
                    <a:lnTo>
                      <a:pt x="40" y="8"/>
                    </a:lnTo>
                    <a:lnTo>
                      <a:pt x="46" y="16"/>
                    </a:lnTo>
                    <a:lnTo>
                      <a:pt x="48" y="26"/>
                    </a:lnTo>
                    <a:lnTo>
                      <a:pt x="48" y="26"/>
                    </a:lnTo>
                    <a:lnTo>
                      <a:pt x="46" y="36"/>
                    </a:lnTo>
                    <a:lnTo>
                      <a:pt x="40" y="44"/>
                    </a:lnTo>
                    <a:lnTo>
                      <a:pt x="32" y="48"/>
                    </a:lnTo>
                    <a:lnTo>
                      <a:pt x="24" y="50"/>
                    </a:lnTo>
                    <a:lnTo>
                      <a:pt x="24" y="50"/>
                    </a:lnTo>
                    <a:lnTo>
                      <a:pt x="14" y="48"/>
                    </a:lnTo>
                    <a:lnTo>
                      <a:pt x="6" y="44"/>
                    </a:lnTo>
                    <a:lnTo>
                      <a:pt x="0" y="36"/>
                    </a:lnTo>
                    <a:lnTo>
                      <a:pt x="0" y="26"/>
                    </a:lnTo>
                    <a:lnTo>
                      <a:pt x="0" y="26"/>
                    </a:lnTo>
                    <a:lnTo>
                      <a:pt x="0" y="16"/>
                    </a:lnTo>
                    <a:lnTo>
                      <a:pt x="6" y="8"/>
                    </a:lnTo>
                    <a:lnTo>
                      <a:pt x="14" y="2"/>
                    </a:lnTo>
                    <a:lnTo>
                      <a:pt x="24" y="0"/>
                    </a:lnTo>
                    <a:lnTo>
                      <a:pt x="2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65"/>
              <p:cNvSpPr>
                <a:spLocks/>
              </p:cNvSpPr>
              <p:nvPr/>
            </p:nvSpPr>
            <p:spPr bwMode="auto">
              <a:xfrm>
                <a:off x="8318500" y="3155950"/>
                <a:ext cx="361950" cy="76200"/>
              </a:xfrm>
              <a:custGeom>
                <a:avLst/>
                <a:gdLst/>
                <a:ahLst/>
                <a:cxnLst>
                  <a:cxn ang="0">
                    <a:pos x="204" y="0"/>
                  </a:cxn>
                  <a:cxn ang="0">
                    <a:pos x="24" y="0"/>
                  </a:cxn>
                  <a:cxn ang="0">
                    <a:pos x="24" y="0"/>
                  </a:cxn>
                  <a:cxn ang="0">
                    <a:pos x="14" y="2"/>
                  </a:cxn>
                  <a:cxn ang="0">
                    <a:pos x="8" y="6"/>
                  </a:cxn>
                  <a:cxn ang="0">
                    <a:pos x="2" y="14"/>
                  </a:cxn>
                  <a:cxn ang="0">
                    <a:pos x="0" y="24"/>
                  </a:cxn>
                  <a:cxn ang="0">
                    <a:pos x="0" y="24"/>
                  </a:cxn>
                  <a:cxn ang="0">
                    <a:pos x="2" y="34"/>
                  </a:cxn>
                  <a:cxn ang="0">
                    <a:pos x="8" y="42"/>
                  </a:cxn>
                  <a:cxn ang="0">
                    <a:pos x="14" y="46"/>
                  </a:cxn>
                  <a:cxn ang="0">
                    <a:pos x="24" y="48"/>
                  </a:cxn>
                  <a:cxn ang="0">
                    <a:pos x="204" y="48"/>
                  </a:cxn>
                  <a:cxn ang="0">
                    <a:pos x="204" y="48"/>
                  </a:cxn>
                  <a:cxn ang="0">
                    <a:pos x="212" y="46"/>
                  </a:cxn>
                  <a:cxn ang="0">
                    <a:pos x="220" y="42"/>
                  </a:cxn>
                  <a:cxn ang="0">
                    <a:pos x="226" y="34"/>
                  </a:cxn>
                  <a:cxn ang="0">
                    <a:pos x="228" y="24"/>
                  </a:cxn>
                  <a:cxn ang="0">
                    <a:pos x="228" y="24"/>
                  </a:cxn>
                  <a:cxn ang="0">
                    <a:pos x="226" y="14"/>
                  </a:cxn>
                  <a:cxn ang="0">
                    <a:pos x="220" y="6"/>
                  </a:cxn>
                  <a:cxn ang="0">
                    <a:pos x="212" y="2"/>
                  </a:cxn>
                  <a:cxn ang="0">
                    <a:pos x="204" y="0"/>
                  </a:cxn>
                  <a:cxn ang="0">
                    <a:pos x="204" y="0"/>
                  </a:cxn>
                </a:cxnLst>
                <a:rect l="0" t="0" r="r" b="b"/>
                <a:pathLst>
                  <a:path w="228" h="48">
                    <a:moveTo>
                      <a:pt x="204" y="0"/>
                    </a:moveTo>
                    <a:lnTo>
                      <a:pt x="24" y="0"/>
                    </a:lnTo>
                    <a:lnTo>
                      <a:pt x="24" y="0"/>
                    </a:lnTo>
                    <a:lnTo>
                      <a:pt x="14" y="2"/>
                    </a:lnTo>
                    <a:lnTo>
                      <a:pt x="8" y="6"/>
                    </a:lnTo>
                    <a:lnTo>
                      <a:pt x="2" y="14"/>
                    </a:lnTo>
                    <a:lnTo>
                      <a:pt x="0" y="24"/>
                    </a:lnTo>
                    <a:lnTo>
                      <a:pt x="0" y="24"/>
                    </a:lnTo>
                    <a:lnTo>
                      <a:pt x="2" y="34"/>
                    </a:lnTo>
                    <a:lnTo>
                      <a:pt x="8" y="42"/>
                    </a:lnTo>
                    <a:lnTo>
                      <a:pt x="14" y="46"/>
                    </a:lnTo>
                    <a:lnTo>
                      <a:pt x="24" y="48"/>
                    </a:lnTo>
                    <a:lnTo>
                      <a:pt x="204" y="48"/>
                    </a:lnTo>
                    <a:lnTo>
                      <a:pt x="204" y="48"/>
                    </a:lnTo>
                    <a:lnTo>
                      <a:pt x="212" y="46"/>
                    </a:lnTo>
                    <a:lnTo>
                      <a:pt x="220" y="42"/>
                    </a:lnTo>
                    <a:lnTo>
                      <a:pt x="226" y="34"/>
                    </a:lnTo>
                    <a:lnTo>
                      <a:pt x="228" y="24"/>
                    </a:lnTo>
                    <a:lnTo>
                      <a:pt x="228" y="24"/>
                    </a:lnTo>
                    <a:lnTo>
                      <a:pt x="226" y="14"/>
                    </a:lnTo>
                    <a:lnTo>
                      <a:pt x="220" y="6"/>
                    </a:lnTo>
                    <a:lnTo>
                      <a:pt x="212" y="2"/>
                    </a:lnTo>
                    <a:lnTo>
                      <a:pt x="204" y="0"/>
                    </a:lnTo>
                    <a:lnTo>
                      <a:pt x="2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66"/>
              <p:cNvSpPr>
                <a:spLocks/>
              </p:cNvSpPr>
              <p:nvPr/>
            </p:nvSpPr>
            <p:spPr bwMode="auto">
              <a:xfrm>
                <a:off x="8178800" y="3155950"/>
                <a:ext cx="76200" cy="79375"/>
              </a:xfrm>
              <a:custGeom>
                <a:avLst/>
                <a:gdLst/>
                <a:ahLst/>
                <a:cxnLst>
                  <a:cxn ang="0">
                    <a:pos x="24" y="0"/>
                  </a:cxn>
                  <a:cxn ang="0">
                    <a:pos x="24" y="0"/>
                  </a:cxn>
                  <a:cxn ang="0">
                    <a:pos x="32" y="2"/>
                  </a:cxn>
                  <a:cxn ang="0">
                    <a:pos x="40" y="8"/>
                  </a:cxn>
                  <a:cxn ang="0">
                    <a:pos x="46" y="16"/>
                  </a:cxn>
                  <a:cxn ang="0">
                    <a:pos x="48" y="24"/>
                  </a:cxn>
                  <a:cxn ang="0">
                    <a:pos x="48" y="24"/>
                  </a:cxn>
                  <a:cxn ang="0">
                    <a:pos x="46" y="34"/>
                  </a:cxn>
                  <a:cxn ang="0">
                    <a:pos x="40" y="42"/>
                  </a:cxn>
                  <a:cxn ang="0">
                    <a:pos x="32" y="48"/>
                  </a:cxn>
                  <a:cxn ang="0">
                    <a:pos x="24" y="50"/>
                  </a:cxn>
                  <a:cxn ang="0">
                    <a:pos x="24" y="50"/>
                  </a:cxn>
                  <a:cxn ang="0">
                    <a:pos x="14" y="48"/>
                  </a:cxn>
                  <a:cxn ang="0">
                    <a:pos x="6" y="42"/>
                  </a:cxn>
                  <a:cxn ang="0">
                    <a:pos x="0" y="34"/>
                  </a:cxn>
                  <a:cxn ang="0">
                    <a:pos x="0" y="24"/>
                  </a:cxn>
                  <a:cxn ang="0">
                    <a:pos x="0" y="24"/>
                  </a:cxn>
                  <a:cxn ang="0">
                    <a:pos x="0" y="16"/>
                  </a:cxn>
                  <a:cxn ang="0">
                    <a:pos x="6" y="8"/>
                  </a:cxn>
                  <a:cxn ang="0">
                    <a:pos x="14" y="2"/>
                  </a:cxn>
                  <a:cxn ang="0">
                    <a:pos x="24" y="0"/>
                  </a:cxn>
                  <a:cxn ang="0">
                    <a:pos x="24" y="0"/>
                  </a:cxn>
                </a:cxnLst>
                <a:rect l="0" t="0" r="r" b="b"/>
                <a:pathLst>
                  <a:path w="48" h="50">
                    <a:moveTo>
                      <a:pt x="24" y="0"/>
                    </a:moveTo>
                    <a:lnTo>
                      <a:pt x="24" y="0"/>
                    </a:lnTo>
                    <a:lnTo>
                      <a:pt x="32" y="2"/>
                    </a:lnTo>
                    <a:lnTo>
                      <a:pt x="40" y="8"/>
                    </a:lnTo>
                    <a:lnTo>
                      <a:pt x="46" y="16"/>
                    </a:lnTo>
                    <a:lnTo>
                      <a:pt x="48" y="24"/>
                    </a:lnTo>
                    <a:lnTo>
                      <a:pt x="48" y="24"/>
                    </a:lnTo>
                    <a:lnTo>
                      <a:pt x="46" y="34"/>
                    </a:lnTo>
                    <a:lnTo>
                      <a:pt x="40" y="42"/>
                    </a:lnTo>
                    <a:lnTo>
                      <a:pt x="32" y="48"/>
                    </a:lnTo>
                    <a:lnTo>
                      <a:pt x="24" y="50"/>
                    </a:lnTo>
                    <a:lnTo>
                      <a:pt x="24" y="50"/>
                    </a:lnTo>
                    <a:lnTo>
                      <a:pt x="14" y="48"/>
                    </a:lnTo>
                    <a:lnTo>
                      <a:pt x="6" y="42"/>
                    </a:lnTo>
                    <a:lnTo>
                      <a:pt x="0" y="34"/>
                    </a:lnTo>
                    <a:lnTo>
                      <a:pt x="0" y="24"/>
                    </a:lnTo>
                    <a:lnTo>
                      <a:pt x="0" y="24"/>
                    </a:lnTo>
                    <a:lnTo>
                      <a:pt x="0" y="16"/>
                    </a:lnTo>
                    <a:lnTo>
                      <a:pt x="6" y="8"/>
                    </a:lnTo>
                    <a:lnTo>
                      <a:pt x="14" y="2"/>
                    </a:lnTo>
                    <a:lnTo>
                      <a:pt x="24" y="0"/>
                    </a:lnTo>
                    <a:lnTo>
                      <a:pt x="2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67"/>
              <p:cNvSpPr>
                <a:spLocks/>
              </p:cNvSpPr>
              <p:nvPr/>
            </p:nvSpPr>
            <p:spPr bwMode="auto">
              <a:xfrm>
                <a:off x="8318500" y="3311525"/>
                <a:ext cx="361950" cy="76200"/>
              </a:xfrm>
              <a:custGeom>
                <a:avLst/>
                <a:gdLst/>
                <a:ahLst/>
                <a:cxnLst>
                  <a:cxn ang="0">
                    <a:pos x="204" y="0"/>
                  </a:cxn>
                  <a:cxn ang="0">
                    <a:pos x="24" y="0"/>
                  </a:cxn>
                  <a:cxn ang="0">
                    <a:pos x="24" y="0"/>
                  </a:cxn>
                  <a:cxn ang="0">
                    <a:pos x="14" y="2"/>
                  </a:cxn>
                  <a:cxn ang="0">
                    <a:pos x="8" y="6"/>
                  </a:cxn>
                  <a:cxn ang="0">
                    <a:pos x="2" y="14"/>
                  </a:cxn>
                  <a:cxn ang="0">
                    <a:pos x="0" y="24"/>
                  </a:cxn>
                  <a:cxn ang="0">
                    <a:pos x="0" y="24"/>
                  </a:cxn>
                  <a:cxn ang="0">
                    <a:pos x="2" y="34"/>
                  </a:cxn>
                  <a:cxn ang="0">
                    <a:pos x="8" y="42"/>
                  </a:cxn>
                  <a:cxn ang="0">
                    <a:pos x="14" y="46"/>
                  </a:cxn>
                  <a:cxn ang="0">
                    <a:pos x="24" y="48"/>
                  </a:cxn>
                  <a:cxn ang="0">
                    <a:pos x="204" y="48"/>
                  </a:cxn>
                  <a:cxn ang="0">
                    <a:pos x="204" y="48"/>
                  </a:cxn>
                  <a:cxn ang="0">
                    <a:pos x="212" y="46"/>
                  </a:cxn>
                  <a:cxn ang="0">
                    <a:pos x="220" y="42"/>
                  </a:cxn>
                  <a:cxn ang="0">
                    <a:pos x="226" y="34"/>
                  </a:cxn>
                  <a:cxn ang="0">
                    <a:pos x="228" y="24"/>
                  </a:cxn>
                  <a:cxn ang="0">
                    <a:pos x="228" y="24"/>
                  </a:cxn>
                  <a:cxn ang="0">
                    <a:pos x="226" y="14"/>
                  </a:cxn>
                  <a:cxn ang="0">
                    <a:pos x="220" y="6"/>
                  </a:cxn>
                  <a:cxn ang="0">
                    <a:pos x="212" y="2"/>
                  </a:cxn>
                  <a:cxn ang="0">
                    <a:pos x="204" y="0"/>
                  </a:cxn>
                  <a:cxn ang="0">
                    <a:pos x="204" y="0"/>
                  </a:cxn>
                </a:cxnLst>
                <a:rect l="0" t="0" r="r" b="b"/>
                <a:pathLst>
                  <a:path w="228" h="48">
                    <a:moveTo>
                      <a:pt x="204" y="0"/>
                    </a:moveTo>
                    <a:lnTo>
                      <a:pt x="24" y="0"/>
                    </a:lnTo>
                    <a:lnTo>
                      <a:pt x="24" y="0"/>
                    </a:lnTo>
                    <a:lnTo>
                      <a:pt x="14" y="2"/>
                    </a:lnTo>
                    <a:lnTo>
                      <a:pt x="8" y="6"/>
                    </a:lnTo>
                    <a:lnTo>
                      <a:pt x="2" y="14"/>
                    </a:lnTo>
                    <a:lnTo>
                      <a:pt x="0" y="24"/>
                    </a:lnTo>
                    <a:lnTo>
                      <a:pt x="0" y="24"/>
                    </a:lnTo>
                    <a:lnTo>
                      <a:pt x="2" y="34"/>
                    </a:lnTo>
                    <a:lnTo>
                      <a:pt x="8" y="42"/>
                    </a:lnTo>
                    <a:lnTo>
                      <a:pt x="14" y="46"/>
                    </a:lnTo>
                    <a:lnTo>
                      <a:pt x="24" y="48"/>
                    </a:lnTo>
                    <a:lnTo>
                      <a:pt x="204" y="48"/>
                    </a:lnTo>
                    <a:lnTo>
                      <a:pt x="204" y="48"/>
                    </a:lnTo>
                    <a:lnTo>
                      <a:pt x="212" y="46"/>
                    </a:lnTo>
                    <a:lnTo>
                      <a:pt x="220" y="42"/>
                    </a:lnTo>
                    <a:lnTo>
                      <a:pt x="226" y="34"/>
                    </a:lnTo>
                    <a:lnTo>
                      <a:pt x="228" y="24"/>
                    </a:lnTo>
                    <a:lnTo>
                      <a:pt x="228" y="24"/>
                    </a:lnTo>
                    <a:lnTo>
                      <a:pt x="226" y="14"/>
                    </a:lnTo>
                    <a:lnTo>
                      <a:pt x="220" y="6"/>
                    </a:lnTo>
                    <a:lnTo>
                      <a:pt x="212" y="2"/>
                    </a:lnTo>
                    <a:lnTo>
                      <a:pt x="204" y="0"/>
                    </a:lnTo>
                    <a:lnTo>
                      <a:pt x="2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68"/>
              <p:cNvSpPr>
                <a:spLocks/>
              </p:cNvSpPr>
              <p:nvPr/>
            </p:nvSpPr>
            <p:spPr bwMode="auto">
              <a:xfrm>
                <a:off x="8178800" y="3311525"/>
                <a:ext cx="76200" cy="79375"/>
              </a:xfrm>
              <a:custGeom>
                <a:avLst/>
                <a:gdLst/>
                <a:ahLst/>
                <a:cxnLst>
                  <a:cxn ang="0">
                    <a:pos x="24" y="0"/>
                  </a:cxn>
                  <a:cxn ang="0">
                    <a:pos x="24" y="0"/>
                  </a:cxn>
                  <a:cxn ang="0">
                    <a:pos x="32" y="2"/>
                  </a:cxn>
                  <a:cxn ang="0">
                    <a:pos x="40" y="6"/>
                  </a:cxn>
                  <a:cxn ang="0">
                    <a:pos x="46" y="14"/>
                  </a:cxn>
                  <a:cxn ang="0">
                    <a:pos x="48" y="24"/>
                  </a:cxn>
                  <a:cxn ang="0">
                    <a:pos x="48" y="24"/>
                  </a:cxn>
                  <a:cxn ang="0">
                    <a:pos x="46" y="34"/>
                  </a:cxn>
                  <a:cxn ang="0">
                    <a:pos x="40" y="42"/>
                  </a:cxn>
                  <a:cxn ang="0">
                    <a:pos x="32" y="48"/>
                  </a:cxn>
                  <a:cxn ang="0">
                    <a:pos x="24" y="50"/>
                  </a:cxn>
                  <a:cxn ang="0">
                    <a:pos x="24" y="50"/>
                  </a:cxn>
                  <a:cxn ang="0">
                    <a:pos x="14" y="48"/>
                  </a:cxn>
                  <a:cxn ang="0">
                    <a:pos x="6" y="42"/>
                  </a:cxn>
                  <a:cxn ang="0">
                    <a:pos x="0" y="34"/>
                  </a:cxn>
                  <a:cxn ang="0">
                    <a:pos x="0" y="24"/>
                  </a:cxn>
                  <a:cxn ang="0">
                    <a:pos x="0" y="24"/>
                  </a:cxn>
                  <a:cxn ang="0">
                    <a:pos x="0" y="14"/>
                  </a:cxn>
                  <a:cxn ang="0">
                    <a:pos x="6" y="6"/>
                  </a:cxn>
                  <a:cxn ang="0">
                    <a:pos x="14" y="2"/>
                  </a:cxn>
                  <a:cxn ang="0">
                    <a:pos x="24" y="0"/>
                  </a:cxn>
                  <a:cxn ang="0">
                    <a:pos x="24" y="0"/>
                  </a:cxn>
                </a:cxnLst>
                <a:rect l="0" t="0" r="r" b="b"/>
                <a:pathLst>
                  <a:path w="48" h="50">
                    <a:moveTo>
                      <a:pt x="24" y="0"/>
                    </a:moveTo>
                    <a:lnTo>
                      <a:pt x="24" y="0"/>
                    </a:lnTo>
                    <a:lnTo>
                      <a:pt x="32" y="2"/>
                    </a:lnTo>
                    <a:lnTo>
                      <a:pt x="40" y="6"/>
                    </a:lnTo>
                    <a:lnTo>
                      <a:pt x="46" y="14"/>
                    </a:lnTo>
                    <a:lnTo>
                      <a:pt x="48" y="24"/>
                    </a:lnTo>
                    <a:lnTo>
                      <a:pt x="48" y="24"/>
                    </a:lnTo>
                    <a:lnTo>
                      <a:pt x="46" y="34"/>
                    </a:lnTo>
                    <a:lnTo>
                      <a:pt x="40" y="42"/>
                    </a:lnTo>
                    <a:lnTo>
                      <a:pt x="32" y="48"/>
                    </a:lnTo>
                    <a:lnTo>
                      <a:pt x="24" y="50"/>
                    </a:lnTo>
                    <a:lnTo>
                      <a:pt x="24" y="50"/>
                    </a:lnTo>
                    <a:lnTo>
                      <a:pt x="14" y="48"/>
                    </a:lnTo>
                    <a:lnTo>
                      <a:pt x="6" y="42"/>
                    </a:lnTo>
                    <a:lnTo>
                      <a:pt x="0" y="34"/>
                    </a:lnTo>
                    <a:lnTo>
                      <a:pt x="0" y="24"/>
                    </a:lnTo>
                    <a:lnTo>
                      <a:pt x="0" y="24"/>
                    </a:lnTo>
                    <a:lnTo>
                      <a:pt x="0" y="14"/>
                    </a:lnTo>
                    <a:lnTo>
                      <a:pt x="6" y="6"/>
                    </a:lnTo>
                    <a:lnTo>
                      <a:pt x="14" y="2"/>
                    </a:lnTo>
                    <a:lnTo>
                      <a:pt x="24" y="0"/>
                    </a:lnTo>
                    <a:lnTo>
                      <a:pt x="2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9"/>
              <p:cNvSpPr>
                <a:spLocks/>
              </p:cNvSpPr>
              <p:nvPr/>
            </p:nvSpPr>
            <p:spPr bwMode="auto">
              <a:xfrm>
                <a:off x="8159750" y="2847975"/>
                <a:ext cx="520700" cy="79375"/>
              </a:xfrm>
              <a:custGeom>
                <a:avLst/>
                <a:gdLst/>
                <a:ahLst/>
                <a:cxnLst>
                  <a:cxn ang="0">
                    <a:pos x="304" y="0"/>
                  </a:cxn>
                  <a:cxn ang="0">
                    <a:pos x="24" y="0"/>
                  </a:cxn>
                  <a:cxn ang="0">
                    <a:pos x="24" y="0"/>
                  </a:cxn>
                  <a:cxn ang="0">
                    <a:pos x="16" y="2"/>
                  </a:cxn>
                  <a:cxn ang="0">
                    <a:pos x="8" y="8"/>
                  </a:cxn>
                  <a:cxn ang="0">
                    <a:pos x="2" y="14"/>
                  </a:cxn>
                  <a:cxn ang="0">
                    <a:pos x="0" y="24"/>
                  </a:cxn>
                  <a:cxn ang="0">
                    <a:pos x="0" y="24"/>
                  </a:cxn>
                  <a:cxn ang="0">
                    <a:pos x="2" y="34"/>
                  </a:cxn>
                  <a:cxn ang="0">
                    <a:pos x="8" y="42"/>
                  </a:cxn>
                  <a:cxn ang="0">
                    <a:pos x="16" y="48"/>
                  </a:cxn>
                  <a:cxn ang="0">
                    <a:pos x="24" y="50"/>
                  </a:cxn>
                  <a:cxn ang="0">
                    <a:pos x="304" y="50"/>
                  </a:cxn>
                  <a:cxn ang="0">
                    <a:pos x="304" y="50"/>
                  </a:cxn>
                  <a:cxn ang="0">
                    <a:pos x="312" y="48"/>
                  </a:cxn>
                  <a:cxn ang="0">
                    <a:pos x="320" y="42"/>
                  </a:cxn>
                  <a:cxn ang="0">
                    <a:pos x="326" y="34"/>
                  </a:cxn>
                  <a:cxn ang="0">
                    <a:pos x="328" y="24"/>
                  </a:cxn>
                  <a:cxn ang="0">
                    <a:pos x="328" y="24"/>
                  </a:cxn>
                  <a:cxn ang="0">
                    <a:pos x="326" y="14"/>
                  </a:cxn>
                  <a:cxn ang="0">
                    <a:pos x="320" y="8"/>
                  </a:cxn>
                  <a:cxn ang="0">
                    <a:pos x="312" y="2"/>
                  </a:cxn>
                  <a:cxn ang="0">
                    <a:pos x="304" y="0"/>
                  </a:cxn>
                  <a:cxn ang="0">
                    <a:pos x="304" y="0"/>
                  </a:cxn>
                </a:cxnLst>
                <a:rect l="0" t="0" r="r" b="b"/>
                <a:pathLst>
                  <a:path w="328" h="50">
                    <a:moveTo>
                      <a:pt x="304" y="0"/>
                    </a:moveTo>
                    <a:lnTo>
                      <a:pt x="24" y="0"/>
                    </a:lnTo>
                    <a:lnTo>
                      <a:pt x="24" y="0"/>
                    </a:lnTo>
                    <a:lnTo>
                      <a:pt x="16" y="2"/>
                    </a:lnTo>
                    <a:lnTo>
                      <a:pt x="8" y="8"/>
                    </a:lnTo>
                    <a:lnTo>
                      <a:pt x="2" y="14"/>
                    </a:lnTo>
                    <a:lnTo>
                      <a:pt x="0" y="24"/>
                    </a:lnTo>
                    <a:lnTo>
                      <a:pt x="0" y="24"/>
                    </a:lnTo>
                    <a:lnTo>
                      <a:pt x="2" y="34"/>
                    </a:lnTo>
                    <a:lnTo>
                      <a:pt x="8" y="42"/>
                    </a:lnTo>
                    <a:lnTo>
                      <a:pt x="16" y="48"/>
                    </a:lnTo>
                    <a:lnTo>
                      <a:pt x="24" y="50"/>
                    </a:lnTo>
                    <a:lnTo>
                      <a:pt x="304" y="50"/>
                    </a:lnTo>
                    <a:lnTo>
                      <a:pt x="304" y="50"/>
                    </a:lnTo>
                    <a:lnTo>
                      <a:pt x="312" y="48"/>
                    </a:lnTo>
                    <a:lnTo>
                      <a:pt x="320" y="42"/>
                    </a:lnTo>
                    <a:lnTo>
                      <a:pt x="326" y="34"/>
                    </a:lnTo>
                    <a:lnTo>
                      <a:pt x="328" y="24"/>
                    </a:lnTo>
                    <a:lnTo>
                      <a:pt x="328" y="24"/>
                    </a:lnTo>
                    <a:lnTo>
                      <a:pt x="326" y="14"/>
                    </a:lnTo>
                    <a:lnTo>
                      <a:pt x="320" y="8"/>
                    </a:lnTo>
                    <a:lnTo>
                      <a:pt x="312" y="2"/>
                    </a:lnTo>
                    <a:lnTo>
                      <a:pt x="304" y="0"/>
                    </a:lnTo>
                    <a:lnTo>
                      <a:pt x="3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27" name="直接连接符 37"/>
          <p:cNvCxnSpPr/>
          <p:nvPr/>
        </p:nvCxnSpPr>
        <p:spPr>
          <a:xfrm>
            <a:off x="7905750" y="1632816"/>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8039250" y="1743972"/>
            <a:ext cx="3466950" cy="572460"/>
          </a:xfrm>
          <a:prstGeom prst="rect">
            <a:avLst/>
          </a:prstGeom>
          <a:noFill/>
        </p:spPr>
        <p:txBody>
          <a:bodyPr wrap="square" lIns="91436" tIns="45718" rIns="91436" bIns="45718" rtlCol="0">
            <a:spAutoFit/>
          </a:bodyPr>
          <a:lstStyle/>
          <a:p>
            <a:pPr>
              <a:lnSpc>
                <a:spcPct val="130000"/>
              </a:lnSpc>
            </a:pPr>
            <a:r>
              <a:rPr lang="zh-CN" altLang="zh-CN" sz="1200" dirty="0" smtClean="0"/>
              <a:t>通过</a:t>
            </a:r>
            <a:r>
              <a:rPr lang="zh-CN" altLang="en-US" sz="1200" dirty="0" smtClean="0"/>
              <a:t>“</a:t>
            </a:r>
            <a:r>
              <a:rPr lang="zh-CN" altLang="zh-CN" sz="1200" dirty="0" smtClean="0"/>
              <a:t>反思</a:t>
            </a:r>
            <a:r>
              <a:rPr lang="zh-CN" altLang="en-US" sz="1200" dirty="0" smtClean="0"/>
              <a:t>性思维</a:t>
            </a:r>
            <a:r>
              <a:rPr lang="zh-CN" altLang="zh-CN" sz="1200" dirty="0" smtClean="0"/>
              <a:t>日志</a:t>
            </a:r>
            <a:r>
              <a:rPr lang="zh-CN" altLang="en-US" sz="1200" dirty="0" smtClean="0"/>
              <a:t>”</a:t>
            </a:r>
            <a:r>
              <a:rPr lang="zh-CN" altLang="zh-CN" sz="1200" dirty="0" smtClean="0"/>
              <a:t>的</a:t>
            </a:r>
            <a:r>
              <a:rPr lang="zh-CN" altLang="zh-CN" sz="1200" dirty="0"/>
              <a:t>写作，促进提升学生自我批评与反思</a:t>
            </a:r>
            <a:r>
              <a:rPr lang="zh-CN" altLang="zh-CN" sz="1200" dirty="0" smtClean="0"/>
              <a:t>能力</a:t>
            </a:r>
            <a:r>
              <a:rPr lang="zh-CN" altLang="en-US" sz="1200" dirty="0" smtClean="0"/>
              <a:t>。</a:t>
            </a:r>
            <a:r>
              <a:rPr lang="zh-CN" altLang="zh-CN" sz="1200" dirty="0" smtClean="0"/>
              <a:t> </a:t>
            </a:r>
            <a:endParaRPr lang="en-US" altLang="zh-CN" sz="1200" dirty="0" smtClean="0">
              <a:solidFill>
                <a:schemeClr val="tx1">
                  <a:lumMod val="75000"/>
                  <a:lumOff val="25000"/>
                </a:schemeClr>
              </a:solidFill>
            </a:endParaRPr>
          </a:p>
        </p:txBody>
      </p:sp>
      <p:sp>
        <p:nvSpPr>
          <p:cNvPr id="29" name="文本框 28"/>
          <p:cNvSpPr txBox="1"/>
          <p:nvPr/>
        </p:nvSpPr>
        <p:spPr>
          <a:xfrm>
            <a:off x="8052514" y="1428736"/>
            <a:ext cx="2844086" cy="369332"/>
          </a:xfrm>
          <a:prstGeom prst="rect">
            <a:avLst/>
          </a:prstGeom>
          <a:noFill/>
        </p:spPr>
        <p:txBody>
          <a:bodyPr wrap="square" rtlCol="0">
            <a:spAutoFit/>
          </a:bodyPr>
          <a:lstStyle/>
          <a:p>
            <a:r>
              <a:rPr lang="zh-CN" altLang="en-US" b="1" dirty="0" smtClean="0">
                <a:solidFill>
                  <a:schemeClr val="tx1">
                    <a:lumMod val="75000"/>
                    <a:lumOff val="25000"/>
                  </a:schemeClr>
                </a:solidFill>
              </a:rPr>
              <a:t>学术写作</a:t>
            </a:r>
            <a:endParaRPr lang="zh-CN" altLang="en-US" b="1" dirty="0">
              <a:solidFill>
                <a:schemeClr val="tx1">
                  <a:lumMod val="75000"/>
                  <a:lumOff val="25000"/>
                </a:schemeClr>
              </a:solidFill>
            </a:endParaRPr>
          </a:p>
        </p:txBody>
      </p:sp>
      <p:cxnSp>
        <p:nvCxnSpPr>
          <p:cNvPr id="30" name="直接连接符 53"/>
          <p:cNvCxnSpPr/>
          <p:nvPr/>
        </p:nvCxnSpPr>
        <p:spPr>
          <a:xfrm>
            <a:off x="7905750" y="3315880"/>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039250" y="3427036"/>
            <a:ext cx="3466950" cy="812526"/>
          </a:xfrm>
          <a:prstGeom prst="rect">
            <a:avLst/>
          </a:prstGeom>
          <a:noFill/>
        </p:spPr>
        <p:txBody>
          <a:bodyPr wrap="square" lIns="91436" tIns="45718" rIns="91436" bIns="45718" rtlCol="0">
            <a:spAutoFit/>
          </a:bodyPr>
          <a:lstStyle/>
          <a:p>
            <a:pPr>
              <a:lnSpc>
                <a:spcPct val="130000"/>
              </a:lnSpc>
            </a:pPr>
            <a:r>
              <a:rPr lang="zh-CN" altLang="en-US" sz="1200" dirty="0">
                <a:solidFill>
                  <a:schemeClr val="tx1">
                    <a:lumMod val="75000"/>
                    <a:lumOff val="25000"/>
                  </a:schemeClr>
                </a:solidFill>
              </a:rPr>
              <a:t>通过一系列的试验性和理论性相结合的知识学习与能力培养，对专业实践技能模块课程中的项目进行批判式的记录、分析以及</a:t>
            </a:r>
            <a:r>
              <a:rPr lang="zh-CN" altLang="en-US" sz="1200" dirty="0" smtClean="0">
                <a:solidFill>
                  <a:schemeClr val="tx1">
                    <a:lumMod val="75000"/>
                    <a:lumOff val="25000"/>
                  </a:schemeClr>
                </a:solidFill>
              </a:rPr>
              <a:t>反馈。</a:t>
            </a:r>
            <a:endParaRPr lang="zh-CN" altLang="en-US" sz="1200" dirty="0">
              <a:solidFill>
                <a:schemeClr val="tx1">
                  <a:lumMod val="75000"/>
                  <a:lumOff val="25000"/>
                </a:schemeClr>
              </a:solidFill>
            </a:endParaRPr>
          </a:p>
        </p:txBody>
      </p:sp>
      <p:sp>
        <p:nvSpPr>
          <p:cNvPr id="32" name="文本框 31"/>
          <p:cNvSpPr txBox="1"/>
          <p:nvPr/>
        </p:nvSpPr>
        <p:spPr>
          <a:xfrm>
            <a:off x="8052514" y="3111800"/>
            <a:ext cx="2844086" cy="369332"/>
          </a:xfrm>
          <a:prstGeom prst="rect">
            <a:avLst/>
          </a:prstGeom>
          <a:noFill/>
        </p:spPr>
        <p:txBody>
          <a:bodyPr wrap="square" rtlCol="0">
            <a:spAutoFit/>
          </a:bodyPr>
          <a:lstStyle/>
          <a:p>
            <a:r>
              <a:rPr lang="zh-CN" altLang="en-US" b="1" dirty="0" smtClean="0">
                <a:solidFill>
                  <a:schemeClr val="tx1">
                    <a:lumMod val="75000"/>
                    <a:lumOff val="25000"/>
                  </a:schemeClr>
                </a:solidFill>
              </a:rPr>
              <a:t>实践与理论结合</a:t>
            </a:r>
            <a:endParaRPr lang="zh-CN" altLang="en-US" b="1" dirty="0">
              <a:solidFill>
                <a:schemeClr val="tx1">
                  <a:lumMod val="75000"/>
                  <a:lumOff val="25000"/>
                </a:schemeClr>
              </a:solidFill>
            </a:endParaRPr>
          </a:p>
        </p:txBody>
      </p:sp>
      <p:sp>
        <p:nvSpPr>
          <p:cNvPr id="34" name="椭圆 33"/>
          <p:cNvSpPr/>
          <p:nvPr/>
        </p:nvSpPr>
        <p:spPr>
          <a:xfrm>
            <a:off x="6800850" y="1609412"/>
            <a:ext cx="811372" cy="81137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58"/>
          <p:cNvCxnSpPr/>
          <p:nvPr/>
        </p:nvCxnSpPr>
        <p:spPr>
          <a:xfrm>
            <a:off x="7905750" y="4998944"/>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8039250" y="5110100"/>
            <a:ext cx="3466950" cy="572460"/>
          </a:xfrm>
          <a:prstGeom prst="rect">
            <a:avLst/>
          </a:prstGeom>
          <a:noFill/>
        </p:spPr>
        <p:txBody>
          <a:bodyPr wrap="square" lIns="91436" tIns="45718" rIns="91436" bIns="45718" rtlCol="0">
            <a:spAutoFit/>
          </a:bodyPr>
          <a:lstStyle/>
          <a:p>
            <a:pPr>
              <a:lnSpc>
                <a:spcPct val="130000"/>
              </a:lnSpc>
            </a:pPr>
            <a:r>
              <a:rPr lang="zh-CN" altLang="en-US" sz="1200" dirty="0">
                <a:solidFill>
                  <a:schemeClr val="tx1">
                    <a:lumMod val="75000"/>
                    <a:lumOff val="25000"/>
                  </a:schemeClr>
                </a:solidFill>
              </a:rPr>
              <a:t>通过对现有知识的掌握与创意输出的技巧，来发展一系列有</a:t>
            </a:r>
            <a:r>
              <a:rPr lang="zh-CN" altLang="en-US" sz="1200" dirty="0" smtClean="0">
                <a:solidFill>
                  <a:schemeClr val="tx1">
                    <a:lumMod val="75000"/>
                    <a:lumOff val="25000"/>
                  </a:schemeClr>
                </a:solidFill>
              </a:rPr>
              <a:t>体系的调研技巧。 </a:t>
            </a:r>
            <a:endParaRPr lang="en-US" altLang="zh-CN" sz="1200" dirty="0" smtClean="0">
              <a:solidFill>
                <a:schemeClr val="tx1">
                  <a:lumMod val="75000"/>
                  <a:lumOff val="25000"/>
                </a:schemeClr>
              </a:solidFill>
            </a:endParaRPr>
          </a:p>
        </p:txBody>
      </p:sp>
      <p:sp>
        <p:nvSpPr>
          <p:cNvPr id="38" name="文本框 37"/>
          <p:cNvSpPr txBox="1"/>
          <p:nvPr/>
        </p:nvSpPr>
        <p:spPr>
          <a:xfrm>
            <a:off x="8052514" y="4794864"/>
            <a:ext cx="2844086" cy="369332"/>
          </a:xfrm>
          <a:prstGeom prst="rect">
            <a:avLst/>
          </a:prstGeom>
          <a:noFill/>
        </p:spPr>
        <p:txBody>
          <a:bodyPr wrap="square" rtlCol="0">
            <a:spAutoFit/>
          </a:bodyPr>
          <a:lstStyle/>
          <a:p>
            <a:r>
              <a:rPr lang="zh-CN" altLang="en-US" b="1" dirty="0" smtClean="0">
                <a:solidFill>
                  <a:schemeClr val="tx1">
                    <a:lumMod val="75000"/>
                    <a:lumOff val="25000"/>
                  </a:schemeClr>
                </a:solidFill>
              </a:rPr>
              <a:t>调研技巧</a:t>
            </a:r>
            <a:endParaRPr lang="zh-CN" altLang="en-US" b="1" dirty="0">
              <a:solidFill>
                <a:schemeClr val="tx1">
                  <a:lumMod val="75000"/>
                  <a:lumOff val="25000"/>
                </a:schemeClr>
              </a:solidFill>
            </a:endParaRPr>
          </a:p>
        </p:txBody>
      </p:sp>
      <p:grpSp>
        <p:nvGrpSpPr>
          <p:cNvPr id="39" name="组合 65"/>
          <p:cNvGrpSpPr/>
          <p:nvPr/>
        </p:nvGrpSpPr>
        <p:grpSpPr>
          <a:xfrm>
            <a:off x="6800850" y="3266889"/>
            <a:ext cx="811372" cy="811372"/>
            <a:chOff x="6800850" y="5090458"/>
            <a:chExt cx="811372" cy="811372"/>
          </a:xfrm>
        </p:grpSpPr>
        <p:sp>
          <p:nvSpPr>
            <p:cNvPr id="40" name="椭圆 39"/>
            <p:cNvSpPr/>
            <p:nvPr/>
          </p:nvSpPr>
          <p:spPr>
            <a:xfrm>
              <a:off x="6800850" y="5090458"/>
              <a:ext cx="811372" cy="81137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124"/>
            <p:cNvSpPr>
              <a:spLocks noEditPoints="1"/>
            </p:cNvSpPr>
            <p:nvPr/>
          </p:nvSpPr>
          <p:spPr bwMode="auto">
            <a:xfrm>
              <a:off x="6971665" y="5167250"/>
              <a:ext cx="485052" cy="596761"/>
            </a:xfrm>
            <a:custGeom>
              <a:avLst/>
              <a:gdLst/>
              <a:ahLst/>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l="0" t="0" r="r" b="b"/>
              <a:pathLst>
                <a:path w="330" h="406">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grpSp>
      <p:pic>
        <p:nvPicPr>
          <p:cNvPr id="43" name="图片 42"/>
          <p:cNvPicPr>
            <a:picLocks noChangeAspect="1"/>
          </p:cNvPicPr>
          <p:nvPr/>
        </p:nvPicPr>
        <p:blipFill>
          <a:blip r:embed="rId2" cstate="screen">
            <a:biLevel thresh="25000"/>
            <a:extLst>
              <a:ext uri="{BEBA8EAE-BF5A-486C-A8C5-ECC9F3942E4B}">
                <a14:imgProps xmlns:a14="http://schemas.microsoft.com/office/drawing/2010/main">
                  <a14:imgLayer r:embed="rId3">
                    <a14:imgEffect>
                      <a14:backgroundRemoval t="0" b="99016" l="293" r="95898">
                        <a14:foregroundMark x1="65137" y1="85039" x2="65137" y2="85039"/>
                        <a14:foregroundMark x1="56250" y1="72343" x2="56250" y2="72343"/>
                        <a14:foregroundMark x1="22168" y1="58957" x2="22168" y2="58957"/>
                        <a14:foregroundMark x1="20215" y1="23031" x2="20215" y2="23031"/>
                        <a14:foregroundMark x1="86328" y1="26378" x2="86328" y2="26378"/>
                        <a14:foregroundMark x1="86035" y1="47638" x2="86035" y2="47638"/>
                        <a14:foregroundMark x1="94238" y1="2657" x2="94238" y2="2657"/>
                      </a14:backgroundRemoval>
                    </a14:imgEffect>
                    <a14:imgEffect>
                      <a14:artisticPencilGrayscale/>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6949303" y="1743972"/>
            <a:ext cx="553441" cy="549117"/>
          </a:xfrm>
          <a:prstGeom prst="rect">
            <a:avLst/>
          </a:prstGeom>
        </p:spPr>
      </p:pic>
      <p:sp>
        <p:nvSpPr>
          <p:cNvPr id="44" name="文本占位符 1"/>
          <p:cNvSpPr>
            <a:spLocks noGrp="1"/>
          </p:cNvSpPr>
          <p:nvPr>
            <p:ph type="body" sz="quarter" idx="10"/>
          </p:nvPr>
        </p:nvSpPr>
        <p:spPr>
          <a:xfrm>
            <a:off x="1027784" y="517371"/>
            <a:ext cx="3975100" cy="346728"/>
          </a:xfrm>
        </p:spPr>
        <p:txBody>
          <a:bodyPr/>
          <a:lstStyle/>
          <a:p>
            <a:r>
              <a:rPr kumimoji="1" lang="en-US" altLang="zh-CN" dirty="0" smtClean="0">
                <a:solidFill>
                  <a:schemeClr val="tx1"/>
                </a:solidFill>
              </a:rPr>
              <a:t>Aim</a:t>
            </a:r>
            <a:r>
              <a:rPr kumimoji="1" lang="zh-CN" altLang="en-US" dirty="0" smtClean="0">
                <a:solidFill>
                  <a:schemeClr val="tx1"/>
                </a:solidFill>
              </a:rPr>
              <a:t> </a:t>
            </a:r>
            <a:r>
              <a:rPr kumimoji="1" lang="en-US" altLang="zh-CN" dirty="0" smtClean="0">
                <a:solidFill>
                  <a:schemeClr val="tx1"/>
                </a:solidFill>
              </a:rPr>
              <a:t>of</a:t>
            </a:r>
            <a:r>
              <a:rPr kumimoji="1" lang="zh-CN" altLang="en-US" dirty="0" smtClean="0">
                <a:solidFill>
                  <a:schemeClr val="tx1"/>
                </a:solidFill>
              </a:rPr>
              <a:t> </a:t>
            </a:r>
            <a:r>
              <a:rPr kumimoji="1" lang="en-US" altLang="zh-CN" dirty="0" smtClean="0">
                <a:solidFill>
                  <a:schemeClr val="tx1"/>
                </a:solidFill>
              </a:rPr>
              <a:t>the</a:t>
            </a:r>
            <a:r>
              <a:rPr kumimoji="1" lang="zh-CN" altLang="en-US" dirty="0" smtClean="0">
                <a:solidFill>
                  <a:schemeClr val="tx1"/>
                </a:solidFill>
              </a:rPr>
              <a:t> </a:t>
            </a:r>
            <a:r>
              <a:rPr kumimoji="1" lang="en-US" altLang="zh-CN" dirty="0" smtClean="0">
                <a:solidFill>
                  <a:schemeClr val="tx1"/>
                </a:solidFill>
              </a:rPr>
              <a:t>Module</a:t>
            </a:r>
            <a:endParaRPr kumimoji="1" lang="zh-CN" altLang="en-US" dirty="0">
              <a:solidFill>
                <a:schemeClr val="tx1"/>
              </a:solidFill>
            </a:endParaRPr>
          </a:p>
        </p:txBody>
      </p:sp>
      <p:pic>
        <p:nvPicPr>
          <p:cNvPr id="2" name="图片 1"/>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560334" y="1936912"/>
            <a:ext cx="5807455" cy="3523218"/>
          </a:xfrm>
          <a:prstGeom prst="rect">
            <a:avLst/>
          </a:prstGeom>
        </p:spPr>
      </p:pic>
    </p:spTree>
    <p:extLst>
      <p:ext uri="{BB962C8B-B14F-4D97-AF65-F5344CB8AC3E}">
        <p14:creationId xmlns:p14="http://schemas.microsoft.com/office/powerpoint/2010/main" val="35359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 38"/>
          <p:cNvGrpSpPr/>
          <p:nvPr/>
        </p:nvGrpSpPr>
        <p:grpSpPr>
          <a:xfrm rot="2844671">
            <a:off x="9202727" y="2076669"/>
            <a:ext cx="2145977" cy="2940406"/>
            <a:chOff x="3461144" y="-619623"/>
            <a:chExt cx="4851612" cy="6647655"/>
          </a:xfrm>
        </p:grpSpPr>
        <p:sp>
          <p:nvSpPr>
            <p:cNvPr id="35" name="矩形 34"/>
            <p:cNvSpPr/>
            <p:nvPr/>
          </p:nvSpPr>
          <p:spPr>
            <a:xfrm>
              <a:off x="3461144" y="-619623"/>
              <a:ext cx="485161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3" name="图片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1144" y="-619623"/>
              <a:ext cx="4851612" cy="6647655"/>
            </a:xfrm>
            <a:prstGeom prst="rect">
              <a:avLst/>
            </a:prstGeom>
          </p:spPr>
        </p:pic>
      </p:grpSp>
      <p:sp>
        <p:nvSpPr>
          <p:cNvPr id="3" name="文本占位符 2"/>
          <p:cNvSpPr>
            <a:spLocks noGrp="1"/>
          </p:cNvSpPr>
          <p:nvPr>
            <p:ph type="body" sz="quarter" idx="11"/>
          </p:nvPr>
        </p:nvSpPr>
        <p:spPr>
          <a:xfrm>
            <a:off x="1027785" y="868558"/>
            <a:ext cx="3975100" cy="403777"/>
          </a:xfrm>
        </p:spPr>
        <p:txBody>
          <a:bodyPr/>
          <a:lstStyle/>
          <a:p>
            <a:r>
              <a:rPr lang="zh-CN" altLang="zh-CN" dirty="0">
                <a:solidFill>
                  <a:schemeClr val="tx1"/>
                </a:solidFill>
              </a:rPr>
              <a:t>创新性的课程</a:t>
            </a:r>
            <a:r>
              <a:rPr lang="zh-CN" altLang="zh-CN" dirty="0" smtClean="0">
                <a:solidFill>
                  <a:schemeClr val="tx1"/>
                </a:solidFill>
              </a:rPr>
              <a:t>培养</a:t>
            </a:r>
            <a:r>
              <a:rPr kumimoji="1" lang="zh-CN" altLang="en-US" dirty="0" smtClean="0">
                <a:solidFill>
                  <a:schemeClr val="tx1"/>
                </a:solidFill>
              </a:rPr>
              <a:t>目标</a:t>
            </a:r>
            <a:endParaRPr kumimoji="1" lang="zh-CN" altLang="en-US" dirty="0">
              <a:solidFill>
                <a:schemeClr val="tx1"/>
              </a:solidFill>
            </a:endParaRPr>
          </a:p>
        </p:txBody>
      </p:sp>
      <p:grpSp>
        <p:nvGrpSpPr>
          <p:cNvPr id="4" name="组合 3"/>
          <p:cNvGrpSpPr/>
          <p:nvPr/>
        </p:nvGrpSpPr>
        <p:grpSpPr>
          <a:xfrm>
            <a:off x="452689" y="319437"/>
            <a:ext cx="518861" cy="1152452"/>
            <a:chOff x="8582019" y="872689"/>
            <a:chExt cx="1765051" cy="3920387"/>
          </a:xfrm>
        </p:grpSpPr>
        <p:sp>
          <p:nvSpPr>
            <p:cNvPr id="5" name="等腰三角形 4"/>
            <p:cNvSpPr/>
            <p:nvPr/>
          </p:nvSpPr>
          <p:spPr>
            <a:xfrm rot="19791212">
              <a:off x="8582019" y="164426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等腰三角形 5"/>
            <p:cNvSpPr/>
            <p:nvPr/>
          </p:nvSpPr>
          <p:spPr>
            <a:xfrm rot="1814340">
              <a:off x="8928055" y="125881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等腰三角形 6"/>
            <p:cNvSpPr/>
            <p:nvPr/>
          </p:nvSpPr>
          <p:spPr>
            <a:xfrm rot="19809562">
              <a:off x="9290101" y="126662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等腰三角形 7"/>
            <p:cNvSpPr/>
            <p:nvPr/>
          </p:nvSpPr>
          <p:spPr>
            <a:xfrm rot="1809046">
              <a:off x="9614698" y="872689"/>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等腰三角形 8"/>
            <p:cNvSpPr/>
            <p:nvPr/>
          </p:nvSpPr>
          <p:spPr>
            <a:xfrm rot="1809046">
              <a:off x="9614698" y="16767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9451344" y="217474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809046">
              <a:off x="9614698" y="2499297"/>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9451344" y="299727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9046">
              <a:off x="9614698" y="332649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9451344" y="38244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809046">
              <a:off x="9614698" y="416172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7" name="椭圆 16"/>
          <p:cNvSpPr/>
          <p:nvPr/>
        </p:nvSpPr>
        <p:spPr>
          <a:xfrm flipV="1">
            <a:off x="545887" y="5047916"/>
            <a:ext cx="375441" cy="3754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37"/>
          <p:cNvCxnSpPr/>
          <p:nvPr/>
        </p:nvCxnSpPr>
        <p:spPr>
          <a:xfrm>
            <a:off x="1115677" y="2119385"/>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249176" y="2061659"/>
            <a:ext cx="5974679" cy="923326"/>
          </a:xfrm>
          <a:prstGeom prst="rect">
            <a:avLst/>
          </a:prstGeom>
          <a:noFill/>
        </p:spPr>
        <p:txBody>
          <a:bodyPr wrap="square" lIns="91436" tIns="45718" rIns="91436" bIns="45718" rtlCol="0">
            <a:spAutoFit/>
          </a:bodyPr>
          <a:lstStyle/>
          <a:p>
            <a:pPr>
              <a:lnSpc>
                <a:spcPct val="150000"/>
              </a:lnSpc>
            </a:pPr>
            <a:r>
              <a:rPr lang="zh-CN" altLang="en-US" sz="1200" dirty="0">
                <a:latin typeface="+mn-ea"/>
              </a:rPr>
              <a:t>与创意相关的关键理论和情境性主题</a:t>
            </a:r>
            <a:r>
              <a:rPr lang="zh-CN" altLang="en-US" sz="1200" dirty="0" smtClean="0">
                <a:latin typeface="+mn-ea"/>
              </a:rPr>
              <a:t>表达；</a:t>
            </a:r>
            <a:endParaRPr lang="zh-CN" altLang="en-US" sz="1200" dirty="0">
              <a:latin typeface="+mn-ea"/>
            </a:endParaRPr>
          </a:p>
          <a:p>
            <a:pPr>
              <a:lnSpc>
                <a:spcPct val="150000"/>
              </a:lnSpc>
            </a:pPr>
            <a:r>
              <a:rPr lang="zh-CN" altLang="en-US" sz="1200" dirty="0">
                <a:latin typeface="+mn-ea"/>
              </a:rPr>
              <a:t>根据作品发展所引发而生的批判性</a:t>
            </a:r>
            <a:r>
              <a:rPr lang="zh-CN" altLang="en-US" sz="1200" dirty="0" smtClean="0">
                <a:latin typeface="+mn-ea"/>
              </a:rPr>
              <a:t>反馈；</a:t>
            </a:r>
            <a:endParaRPr lang="zh-CN" altLang="en-US" sz="1200" dirty="0">
              <a:latin typeface="+mn-ea"/>
            </a:endParaRPr>
          </a:p>
          <a:p>
            <a:pPr>
              <a:lnSpc>
                <a:spcPct val="150000"/>
              </a:lnSpc>
            </a:pPr>
            <a:r>
              <a:rPr lang="zh-CN" altLang="en-US" sz="1200" dirty="0">
                <a:latin typeface="+mn-ea"/>
              </a:rPr>
              <a:t>针对专业实践模块课程中的实践练习与相关调研方法的</a:t>
            </a:r>
            <a:r>
              <a:rPr lang="zh-CN" altLang="en-US" sz="1200" dirty="0" smtClean="0">
                <a:latin typeface="+mn-ea"/>
              </a:rPr>
              <a:t>应用。</a:t>
            </a:r>
            <a:endParaRPr lang="en-US" altLang="zh-CN" sz="1200" dirty="0">
              <a:latin typeface="+mn-ea"/>
            </a:endParaRPr>
          </a:p>
        </p:txBody>
      </p:sp>
      <p:cxnSp>
        <p:nvCxnSpPr>
          <p:cNvPr id="30" name="直接连接符 53"/>
          <p:cNvCxnSpPr/>
          <p:nvPr/>
        </p:nvCxnSpPr>
        <p:spPr>
          <a:xfrm>
            <a:off x="1115677" y="3739586"/>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249177" y="3578384"/>
            <a:ext cx="6056121" cy="1200325"/>
          </a:xfrm>
          <a:prstGeom prst="rect">
            <a:avLst/>
          </a:prstGeom>
          <a:noFill/>
        </p:spPr>
        <p:txBody>
          <a:bodyPr wrap="square" lIns="91436" tIns="45718" rIns="91436" bIns="45718" rtlCol="0">
            <a:spAutoFit/>
          </a:bodyPr>
          <a:lstStyle/>
          <a:p>
            <a:pPr>
              <a:lnSpc>
                <a:spcPct val="150000"/>
              </a:lnSpc>
            </a:pPr>
            <a:r>
              <a:rPr lang="zh-CN" altLang="zh-CN" sz="1200" dirty="0"/>
              <a:t>在理论框架内</a:t>
            </a:r>
            <a:r>
              <a:rPr lang="en-US" altLang="zh-CN" sz="1200" dirty="0"/>
              <a:t>,</a:t>
            </a:r>
            <a:r>
              <a:rPr lang="zh-CN" altLang="zh-CN" sz="1200" dirty="0"/>
              <a:t>根据创意想法作出相应的判断与</a:t>
            </a:r>
            <a:r>
              <a:rPr lang="zh-CN" altLang="zh-CN" sz="1200" dirty="0" smtClean="0"/>
              <a:t>决定</a:t>
            </a:r>
            <a:r>
              <a:rPr lang="zh-CN" altLang="en-US" sz="1200" dirty="0" smtClean="0"/>
              <a:t>；</a:t>
            </a:r>
            <a:endParaRPr lang="zh-CN" altLang="zh-CN" sz="1200" dirty="0"/>
          </a:p>
          <a:p>
            <a:pPr>
              <a:lnSpc>
                <a:spcPct val="150000"/>
              </a:lnSpc>
            </a:pPr>
            <a:r>
              <a:rPr lang="zh-CN" altLang="zh-CN" sz="1200" dirty="0"/>
              <a:t>识别并选择不同的制作方法</a:t>
            </a:r>
            <a:r>
              <a:rPr lang="en-US" altLang="zh-CN" sz="1200" dirty="0"/>
              <a:t>,</a:t>
            </a:r>
            <a:r>
              <a:rPr lang="zh-CN" altLang="zh-CN" sz="1200" dirty="0"/>
              <a:t>以推进创意</a:t>
            </a:r>
            <a:r>
              <a:rPr lang="zh-CN" altLang="zh-CN" sz="1200" dirty="0" smtClean="0"/>
              <a:t>想法</a:t>
            </a:r>
            <a:r>
              <a:rPr lang="zh-CN" altLang="en-US" sz="1200" dirty="0" smtClean="0"/>
              <a:t>；</a:t>
            </a:r>
            <a:endParaRPr lang="zh-CN" altLang="zh-CN" sz="1200" dirty="0"/>
          </a:p>
          <a:p>
            <a:pPr>
              <a:lnSpc>
                <a:spcPct val="150000"/>
              </a:lnSpc>
            </a:pPr>
            <a:r>
              <a:rPr lang="zh-CN" altLang="zh-CN" sz="1200" dirty="0"/>
              <a:t>通过</a:t>
            </a:r>
            <a:r>
              <a:rPr lang="zh-CN" altLang="zh-CN" sz="1200" dirty="0" smtClean="0"/>
              <a:t>反思</a:t>
            </a:r>
            <a:r>
              <a:rPr lang="zh-CN" altLang="en-US" sz="1200" dirty="0" smtClean="0"/>
              <a:t>性思维</a:t>
            </a:r>
            <a:r>
              <a:rPr lang="zh-CN" altLang="zh-CN" sz="1200" dirty="0" smtClean="0"/>
              <a:t>日</a:t>
            </a:r>
            <a:r>
              <a:rPr lang="zh-CN" altLang="zh-CN" sz="1200" dirty="0"/>
              <a:t>志，以创意相关的视觉或文字信息对实践技巧</a:t>
            </a:r>
            <a:r>
              <a:rPr lang="zh-CN" altLang="zh-CN" sz="1200" dirty="0" smtClean="0"/>
              <a:t>进行</a:t>
            </a:r>
            <a:r>
              <a:rPr lang="zh-CN" altLang="en-US" sz="1200" dirty="0" smtClean="0"/>
              <a:t> </a:t>
            </a:r>
            <a:r>
              <a:rPr lang="zh-CN" altLang="zh-CN" sz="1200" dirty="0"/>
              <a:t>反思，</a:t>
            </a:r>
            <a:r>
              <a:rPr lang="zh-CN" altLang="zh-CN" sz="1200" dirty="0" smtClean="0"/>
              <a:t>评估</a:t>
            </a:r>
            <a:r>
              <a:rPr lang="zh-CN" altLang="en-US" sz="1200" dirty="0" smtClean="0"/>
              <a:t>；</a:t>
            </a:r>
            <a:endParaRPr lang="zh-CN" altLang="zh-CN" sz="1200" dirty="0"/>
          </a:p>
          <a:p>
            <a:pPr>
              <a:lnSpc>
                <a:spcPct val="150000"/>
              </a:lnSpc>
            </a:pPr>
            <a:r>
              <a:rPr lang="zh-CN" altLang="zh-CN" sz="1200" dirty="0"/>
              <a:t>发展作品中</a:t>
            </a:r>
            <a:r>
              <a:rPr lang="zh-CN" altLang="en-US" sz="1200" dirty="0"/>
              <a:t>的</a:t>
            </a:r>
            <a:r>
              <a:rPr lang="zh-CN" altLang="zh-CN" sz="1200" dirty="0"/>
              <a:t>实践性、技巧性以及情境性</a:t>
            </a:r>
            <a:r>
              <a:rPr lang="zh-CN" altLang="en-US" sz="1200" dirty="0"/>
              <a:t>在</a:t>
            </a:r>
            <a:r>
              <a:rPr lang="zh-CN" altLang="zh-CN" sz="1200" dirty="0"/>
              <a:t>设计过程</a:t>
            </a:r>
            <a:r>
              <a:rPr lang="zh-CN" altLang="zh-CN" sz="1200" dirty="0" smtClean="0"/>
              <a:t>间复杂</a:t>
            </a:r>
            <a:r>
              <a:rPr lang="zh-CN" altLang="zh-CN" sz="1200" dirty="0"/>
              <a:t>关系的批判性</a:t>
            </a:r>
            <a:r>
              <a:rPr lang="zh-CN" altLang="zh-CN" sz="1200" dirty="0" smtClean="0"/>
              <a:t>反思</a:t>
            </a:r>
            <a:r>
              <a:rPr lang="zh-CN" altLang="en-US" sz="1200" dirty="0" smtClean="0"/>
              <a:t>。</a:t>
            </a:r>
            <a:endParaRPr lang="zh-CN" altLang="zh-CN" sz="1200" dirty="0"/>
          </a:p>
        </p:txBody>
      </p:sp>
      <p:sp>
        <p:nvSpPr>
          <p:cNvPr id="32" name="文本框 31"/>
          <p:cNvSpPr txBox="1"/>
          <p:nvPr/>
        </p:nvSpPr>
        <p:spPr>
          <a:xfrm>
            <a:off x="1262441" y="3247650"/>
            <a:ext cx="2844086" cy="369332"/>
          </a:xfrm>
          <a:prstGeom prst="rect">
            <a:avLst/>
          </a:prstGeom>
          <a:noFill/>
        </p:spPr>
        <p:txBody>
          <a:bodyPr wrap="square" rtlCol="0">
            <a:spAutoFit/>
          </a:bodyPr>
          <a:lstStyle/>
          <a:p>
            <a:r>
              <a:rPr lang="zh-CN" altLang="en-US" b="1">
                <a:solidFill>
                  <a:schemeClr val="tx1">
                    <a:lumMod val="75000"/>
                    <a:lumOff val="25000"/>
                  </a:schemeClr>
                </a:solidFill>
              </a:rPr>
              <a:t>认知思考技能</a:t>
            </a:r>
          </a:p>
        </p:txBody>
      </p:sp>
      <p:sp>
        <p:nvSpPr>
          <p:cNvPr id="34" name="椭圆 33"/>
          <p:cNvSpPr/>
          <p:nvPr/>
        </p:nvSpPr>
        <p:spPr>
          <a:xfrm flipV="1">
            <a:off x="545880" y="1742282"/>
            <a:ext cx="375441" cy="37544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58"/>
          <p:cNvCxnSpPr/>
          <p:nvPr/>
        </p:nvCxnSpPr>
        <p:spPr>
          <a:xfrm>
            <a:off x="1115677" y="5552032"/>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249176" y="5386252"/>
            <a:ext cx="7199045" cy="1200325"/>
          </a:xfrm>
          <a:prstGeom prst="rect">
            <a:avLst/>
          </a:prstGeom>
          <a:noFill/>
        </p:spPr>
        <p:txBody>
          <a:bodyPr wrap="square" lIns="91436" tIns="45718" rIns="91436" bIns="45718" rtlCol="0">
            <a:spAutoFit/>
          </a:bodyPr>
          <a:lstStyle/>
          <a:p>
            <a:pPr>
              <a:lnSpc>
                <a:spcPct val="150000"/>
              </a:lnSpc>
            </a:pPr>
            <a:r>
              <a:rPr lang="zh-CN" altLang="en-US" sz="1200" dirty="0"/>
              <a:t>展现良好的组织</a:t>
            </a:r>
            <a:r>
              <a:rPr lang="zh-CN" altLang="en-US" sz="1200" dirty="0" smtClean="0"/>
              <a:t>技能；</a:t>
            </a:r>
            <a:endParaRPr lang="zh-CN" altLang="en-US" sz="1200" dirty="0"/>
          </a:p>
          <a:p>
            <a:pPr>
              <a:lnSpc>
                <a:spcPct val="150000"/>
              </a:lnSpc>
            </a:pPr>
            <a:r>
              <a:rPr lang="zh-CN" altLang="en-US" sz="1200" dirty="0"/>
              <a:t>通过文字、技术以及视觉的方式对创意想法进行有效的</a:t>
            </a:r>
            <a:r>
              <a:rPr lang="zh-CN" altLang="en-US" sz="1200" dirty="0" smtClean="0"/>
              <a:t>传达；</a:t>
            </a:r>
            <a:endParaRPr lang="zh-CN" altLang="en-US" sz="1200" dirty="0"/>
          </a:p>
          <a:p>
            <a:pPr>
              <a:lnSpc>
                <a:spcPct val="150000"/>
              </a:lnSpc>
            </a:pPr>
            <a:r>
              <a:rPr lang="zh-CN" altLang="en-US" sz="1200" dirty="0"/>
              <a:t>对创意过程进行自我反思与总结并以此去发展专业实践模块中的</a:t>
            </a:r>
            <a:r>
              <a:rPr lang="zh-CN" altLang="en-US" sz="1200" dirty="0" smtClean="0"/>
              <a:t>作品； </a:t>
            </a:r>
            <a:endParaRPr lang="zh-CN" altLang="en-US" sz="1200" dirty="0"/>
          </a:p>
          <a:p>
            <a:pPr>
              <a:lnSpc>
                <a:spcPct val="150000"/>
              </a:lnSpc>
            </a:pPr>
            <a:r>
              <a:rPr lang="zh-CN" altLang="en-US" sz="1200" dirty="0"/>
              <a:t>对时间进行合理分配，有效的安排设计</a:t>
            </a:r>
            <a:r>
              <a:rPr lang="zh-CN" altLang="en-US" sz="1200" dirty="0" smtClean="0"/>
              <a:t>节奏。</a:t>
            </a:r>
            <a:endParaRPr lang="zh-CN" altLang="en-US" sz="1200" dirty="0"/>
          </a:p>
        </p:txBody>
      </p:sp>
      <p:sp>
        <p:nvSpPr>
          <p:cNvPr id="38" name="文本框 37"/>
          <p:cNvSpPr txBox="1"/>
          <p:nvPr/>
        </p:nvSpPr>
        <p:spPr>
          <a:xfrm>
            <a:off x="1262441" y="5047916"/>
            <a:ext cx="2844086" cy="369332"/>
          </a:xfrm>
          <a:prstGeom prst="rect">
            <a:avLst/>
          </a:prstGeom>
          <a:noFill/>
        </p:spPr>
        <p:txBody>
          <a:bodyPr wrap="square" rtlCol="0">
            <a:spAutoFit/>
          </a:bodyPr>
          <a:lstStyle/>
          <a:p>
            <a:r>
              <a:rPr lang="zh-CN" altLang="en-US" b="1">
                <a:solidFill>
                  <a:schemeClr val="tx1">
                    <a:lumMod val="75000"/>
                    <a:lumOff val="25000"/>
                  </a:schemeClr>
                </a:solidFill>
              </a:rPr>
              <a:t>关键转换性思维技巧</a:t>
            </a:r>
          </a:p>
        </p:txBody>
      </p:sp>
      <p:sp>
        <p:nvSpPr>
          <p:cNvPr id="40" name="椭圆 39"/>
          <p:cNvSpPr/>
          <p:nvPr/>
        </p:nvSpPr>
        <p:spPr>
          <a:xfrm flipV="1">
            <a:off x="545880" y="3304432"/>
            <a:ext cx="375441" cy="37544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262441" y="1738674"/>
            <a:ext cx="2844086" cy="646331"/>
          </a:xfrm>
          <a:prstGeom prst="rect">
            <a:avLst/>
          </a:prstGeom>
          <a:noFill/>
        </p:spPr>
        <p:txBody>
          <a:bodyPr wrap="square" rtlCol="0">
            <a:spAutoFit/>
          </a:bodyPr>
          <a:lstStyle/>
          <a:p>
            <a:r>
              <a:rPr lang="zh-CN" altLang="en-US" b="1">
                <a:solidFill>
                  <a:schemeClr val="tx1">
                    <a:lumMod val="75000"/>
                    <a:lumOff val="25000"/>
                  </a:schemeClr>
                </a:solidFill>
              </a:rPr>
              <a:t>知识与理解</a:t>
            </a:r>
          </a:p>
          <a:p>
            <a:endParaRPr lang="zh-CN" altLang="en-US" b="1" dirty="0">
              <a:solidFill>
                <a:schemeClr val="tx1">
                  <a:lumMod val="75000"/>
                  <a:lumOff val="25000"/>
                </a:schemeClr>
              </a:solidFill>
            </a:endParaRPr>
          </a:p>
        </p:txBody>
      </p:sp>
      <p:sp>
        <p:nvSpPr>
          <p:cNvPr id="29" name="文本占位符 1"/>
          <p:cNvSpPr>
            <a:spLocks noGrp="1"/>
          </p:cNvSpPr>
          <p:nvPr>
            <p:ph type="body" sz="quarter" idx="10"/>
          </p:nvPr>
        </p:nvSpPr>
        <p:spPr>
          <a:xfrm>
            <a:off x="1027784" y="517371"/>
            <a:ext cx="3975100" cy="346728"/>
          </a:xfrm>
        </p:spPr>
        <p:txBody>
          <a:bodyPr/>
          <a:lstStyle/>
          <a:p>
            <a:r>
              <a:rPr kumimoji="1" lang="en-US" altLang="zh-CN" dirty="0">
                <a:solidFill>
                  <a:schemeClr val="tx1"/>
                </a:solidFill>
              </a:rPr>
              <a:t>Creative Purpose </a:t>
            </a:r>
            <a:endParaRPr kumimoji="1" lang="zh-CN" altLang="en-US" dirty="0">
              <a:solidFill>
                <a:schemeClr val="tx1"/>
              </a:solidFill>
            </a:endParaRPr>
          </a:p>
        </p:txBody>
      </p:sp>
      <p:grpSp>
        <p:nvGrpSpPr>
          <p:cNvPr id="23" name="组 22"/>
          <p:cNvGrpSpPr/>
          <p:nvPr/>
        </p:nvGrpSpPr>
        <p:grpSpPr>
          <a:xfrm rot="1377806">
            <a:off x="8830669" y="1738595"/>
            <a:ext cx="2003968" cy="2802294"/>
            <a:chOff x="8009304" y="2415748"/>
            <a:chExt cx="3797038" cy="5309674"/>
          </a:xfrm>
        </p:grpSpPr>
        <p:sp>
          <p:nvSpPr>
            <p:cNvPr id="22" name="矩形 21"/>
            <p:cNvSpPr/>
            <p:nvPr/>
          </p:nvSpPr>
          <p:spPr>
            <a:xfrm>
              <a:off x="8009304" y="2415748"/>
              <a:ext cx="3797038" cy="5309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1" name="图片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0103" y="2439437"/>
              <a:ext cx="3693593" cy="5226900"/>
            </a:xfrm>
            <a:prstGeom prst="rect">
              <a:avLst/>
            </a:prstGeom>
          </p:spPr>
        </p:pic>
      </p:grpSp>
      <p:grpSp>
        <p:nvGrpSpPr>
          <p:cNvPr id="26" name="组 25"/>
          <p:cNvGrpSpPr/>
          <p:nvPr/>
        </p:nvGrpSpPr>
        <p:grpSpPr>
          <a:xfrm rot="21343956">
            <a:off x="8070201" y="1635172"/>
            <a:ext cx="2108421" cy="2972640"/>
            <a:chOff x="2083199" y="-358511"/>
            <a:chExt cx="4732098" cy="6671733"/>
          </a:xfrm>
        </p:grpSpPr>
        <p:sp>
          <p:nvSpPr>
            <p:cNvPr id="25" name="矩形 24"/>
            <p:cNvSpPr/>
            <p:nvPr/>
          </p:nvSpPr>
          <p:spPr>
            <a:xfrm>
              <a:off x="2083199" y="-358511"/>
              <a:ext cx="4732098" cy="667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3247" y="-358511"/>
              <a:ext cx="4712050" cy="6671733"/>
            </a:xfrm>
            <a:prstGeom prst="rect">
              <a:avLst/>
            </a:prstGeom>
          </p:spPr>
        </p:pic>
      </p:grpSp>
      <p:grpSp>
        <p:nvGrpSpPr>
          <p:cNvPr id="20" name="组 19"/>
          <p:cNvGrpSpPr/>
          <p:nvPr/>
        </p:nvGrpSpPr>
        <p:grpSpPr>
          <a:xfrm rot="19947517">
            <a:off x="7278104" y="1946817"/>
            <a:ext cx="2055471" cy="2910535"/>
            <a:chOff x="7369809" y="0"/>
            <a:chExt cx="4846211" cy="6862208"/>
          </a:xfrm>
        </p:grpSpPr>
        <p:sp>
          <p:nvSpPr>
            <p:cNvPr id="16" name="矩形 15"/>
            <p:cNvSpPr/>
            <p:nvPr/>
          </p:nvSpPr>
          <p:spPr>
            <a:xfrm>
              <a:off x="7442200" y="0"/>
              <a:ext cx="4749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8" name="图片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9809" y="4208"/>
              <a:ext cx="4846211" cy="6858000"/>
            </a:xfrm>
            <a:prstGeom prst="rect">
              <a:avLst/>
            </a:prstGeom>
          </p:spPr>
        </p:pic>
        <p:sp>
          <p:nvSpPr>
            <p:cNvPr id="19" name="矩形 18"/>
            <p:cNvSpPr/>
            <p:nvPr/>
          </p:nvSpPr>
          <p:spPr>
            <a:xfrm>
              <a:off x="10176933" y="277924"/>
              <a:ext cx="1879600" cy="651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48423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六边形 251"/>
          <p:cNvSpPr/>
          <p:nvPr/>
        </p:nvSpPr>
        <p:spPr>
          <a:xfrm rot="5400000">
            <a:off x="3722995" y="860656"/>
            <a:ext cx="1879435" cy="162020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264" name="文本框 263"/>
          <p:cNvSpPr txBox="1"/>
          <p:nvPr/>
        </p:nvSpPr>
        <p:spPr>
          <a:xfrm>
            <a:off x="815884" y="2762046"/>
            <a:ext cx="3297772" cy="1772789"/>
          </a:xfrm>
          <a:prstGeom prst="rect">
            <a:avLst/>
          </a:prstGeom>
          <a:noFill/>
        </p:spPr>
        <p:txBody>
          <a:bodyPr wrap="square" lIns="91436" tIns="45718" rIns="91436" bIns="45718" rtlCol="0">
            <a:spAutoFit/>
          </a:bodyPr>
          <a:lstStyle/>
          <a:p>
            <a:pPr>
              <a:lnSpc>
                <a:spcPct val="130000"/>
              </a:lnSpc>
            </a:pPr>
            <a:r>
              <a:rPr lang="zh-CN" altLang="en-US" sz="1200" dirty="0" smtClean="0"/>
              <a:t>“自我评估实践”是</a:t>
            </a:r>
            <a:r>
              <a:rPr lang="zh-CN" altLang="en-US" sz="1200" dirty="0"/>
              <a:t>一个用实践性的方式来审视自己的作品是否符合预期结果的</a:t>
            </a:r>
            <a:r>
              <a:rPr lang="zh-CN" altLang="en-US" sz="1200" dirty="0" smtClean="0"/>
              <a:t>过程。</a:t>
            </a:r>
            <a:endParaRPr lang="zh-CN" altLang="en-US" sz="1200" dirty="0"/>
          </a:p>
          <a:p>
            <a:pPr>
              <a:lnSpc>
                <a:spcPct val="130000"/>
              </a:lnSpc>
            </a:pPr>
            <a:endParaRPr lang="zh-CN" altLang="en-US" sz="1200" dirty="0"/>
          </a:p>
          <a:p>
            <a:pPr>
              <a:lnSpc>
                <a:spcPct val="130000"/>
              </a:lnSpc>
            </a:pPr>
            <a:r>
              <a:rPr lang="zh-CN" altLang="en-US" sz="1200" dirty="0"/>
              <a:t>调研包含你对自己作品的思考以及反馈，也可以被称为一个自我反馈练习的方式。</a:t>
            </a:r>
            <a:r>
              <a:rPr lang="en-US" altLang="zh-CN" sz="1200" dirty="0"/>
              <a:t>(</a:t>
            </a:r>
            <a:r>
              <a:rPr lang="en-US" altLang="zh-CN" sz="1200" dirty="0" err="1"/>
              <a:t>McNiff</a:t>
            </a:r>
            <a:r>
              <a:rPr lang="en-US" altLang="zh-CN" sz="1200" dirty="0"/>
              <a:t> &amp; Whitehead, 2005) </a:t>
            </a:r>
          </a:p>
          <a:p>
            <a:pPr>
              <a:lnSpc>
                <a:spcPct val="130000"/>
              </a:lnSpc>
            </a:pPr>
            <a:endParaRPr lang="en-US" altLang="zh-CN" sz="1200" dirty="0"/>
          </a:p>
        </p:txBody>
      </p:sp>
      <p:sp>
        <p:nvSpPr>
          <p:cNvPr id="67" name="文本占位符 1"/>
          <p:cNvSpPr>
            <a:spLocks noGrp="1"/>
          </p:cNvSpPr>
          <p:nvPr>
            <p:ph type="body" sz="quarter" idx="10"/>
          </p:nvPr>
        </p:nvSpPr>
        <p:spPr>
          <a:xfrm>
            <a:off x="1027784" y="517371"/>
            <a:ext cx="3975100" cy="346728"/>
          </a:xfrm>
        </p:spPr>
        <p:txBody>
          <a:bodyPr/>
          <a:lstStyle/>
          <a:p>
            <a:r>
              <a:rPr kumimoji="1" lang="en-US" altLang="zh-CN" dirty="0" smtClean="0">
                <a:solidFill>
                  <a:schemeClr val="tx1"/>
                </a:solidFill>
              </a:rPr>
              <a:t>Key Points</a:t>
            </a:r>
            <a:endParaRPr kumimoji="1" lang="zh-CN" altLang="en-US" dirty="0">
              <a:solidFill>
                <a:schemeClr val="tx1"/>
              </a:solidFill>
            </a:endParaRPr>
          </a:p>
        </p:txBody>
      </p:sp>
      <p:sp>
        <p:nvSpPr>
          <p:cNvPr id="68" name="文本占位符 2"/>
          <p:cNvSpPr>
            <a:spLocks noGrp="1"/>
          </p:cNvSpPr>
          <p:nvPr>
            <p:ph type="body" sz="quarter" idx="11"/>
          </p:nvPr>
        </p:nvSpPr>
        <p:spPr>
          <a:xfrm>
            <a:off x="1027785" y="864098"/>
            <a:ext cx="3975100" cy="403777"/>
          </a:xfrm>
        </p:spPr>
        <p:txBody>
          <a:bodyPr/>
          <a:lstStyle/>
          <a:p>
            <a:r>
              <a:rPr kumimoji="1" lang="zh-CN" altLang="en-US" dirty="0" smtClean="0">
                <a:solidFill>
                  <a:schemeClr val="tx1"/>
                </a:solidFill>
              </a:rPr>
              <a:t>教学重点难点</a:t>
            </a:r>
            <a:endParaRPr kumimoji="1" lang="zh-CN" altLang="en-US" dirty="0">
              <a:solidFill>
                <a:schemeClr val="tx1"/>
              </a:solidFill>
            </a:endParaRPr>
          </a:p>
        </p:txBody>
      </p:sp>
      <p:grpSp>
        <p:nvGrpSpPr>
          <p:cNvPr id="69" name="组合 3"/>
          <p:cNvGrpSpPr/>
          <p:nvPr/>
        </p:nvGrpSpPr>
        <p:grpSpPr>
          <a:xfrm>
            <a:off x="452689" y="319437"/>
            <a:ext cx="518861" cy="1152452"/>
            <a:chOff x="8582019" y="872689"/>
            <a:chExt cx="1765051" cy="3920387"/>
          </a:xfrm>
        </p:grpSpPr>
        <p:sp>
          <p:nvSpPr>
            <p:cNvPr id="70" name="等腰三角形 4"/>
            <p:cNvSpPr/>
            <p:nvPr/>
          </p:nvSpPr>
          <p:spPr>
            <a:xfrm rot="19791212">
              <a:off x="8582019" y="164426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1" name="等腰三角形 5"/>
            <p:cNvSpPr/>
            <p:nvPr/>
          </p:nvSpPr>
          <p:spPr>
            <a:xfrm rot="1814340">
              <a:off x="8928055" y="125881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2" name="等腰三角形 6"/>
            <p:cNvSpPr/>
            <p:nvPr/>
          </p:nvSpPr>
          <p:spPr>
            <a:xfrm rot="19809562">
              <a:off x="9290101" y="126662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3" name="等腰三角形 7"/>
            <p:cNvSpPr/>
            <p:nvPr/>
          </p:nvSpPr>
          <p:spPr>
            <a:xfrm rot="1809046">
              <a:off x="9614698" y="872689"/>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4" name="等腰三角形 8"/>
            <p:cNvSpPr/>
            <p:nvPr/>
          </p:nvSpPr>
          <p:spPr>
            <a:xfrm rot="1809046">
              <a:off x="9614698" y="16767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等腰三角形 9"/>
            <p:cNvSpPr/>
            <p:nvPr/>
          </p:nvSpPr>
          <p:spPr>
            <a:xfrm rot="5400000">
              <a:off x="9451344" y="217474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等腰三角形 10"/>
            <p:cNvSpPr/>
            <p:nvPr/>
          </p:nvSpPr>
          <p:spPr>
            <a:xfrm rot="1809046">
              <a:off x="9614698" y="2499297"/>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7" name="等腰三角形 11"/>
            <p:cNvSpPr/>
            <p:nvPr/>
          </p:nvSpPr>
          <p:spPr>
            <a:xfrm rot="5400000">
              <a:off x="9451344" y="299727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等腰三角形 12"/>
            <p:cNvSpPr/>
            <p:nvPr/>
          </p:nvSpPr>
          <p:spPr>
            <a:xfrm rot="1809046">
              <a:off x="9614698" y="332649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等腰三角形 13"/>
            <p:cNvSpPr/>
            <p:nvPr/>
          </p:nvSpPr>
          <p:spPr>
            <a:xfrm rot="5400000">
              <a:off x="9451344" y="38244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等腰三角形 14"/>
            <p:cNvSpPr/>
            <p:nvPr/>
          </p:nvSpPr>
          <p:spPr>
            <a:xfrm rot="1809046">
              <a:off x="9614698" y="416172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3" name="矩形 2"/>
          <p:cNvSpPr/>
          <p:nvPr/>
        </p:nvSpPr>
        <p:spPr>
          <a:xfrm>
            <a:off x="4000312" y="1144431"/>
            <a:ext cx="1286772" cy="954107"/>
          </a:xfrm>
          <a:prstGeom prst="rect">
            <a:avLst/>
          </a:prstGeom>
        </p:spPr>
        <p:txBody>
          <a:bodyPr wrap="square">
            <a:spAutoFit/>
          </a:bodyPr>
          <a:lstStyle/>
          <a:p>
            <a:r>
              <a:rPr lang="zh-CN" altLang="en-US" sz="2800" smtClean="0">
                <a:solidFill>
                  <a:schemeClr val="bg1"/>
                </a:solidFill>
              </a:rPr>
              <a:t>自我评估实践</a:t>
            </a:r>
            <a:endParaRPr lang="zh-CN" altLang="en-US" sz="2800" dirty="0">
              <a:solidFill>
                <a:schemeClr val="bg1"/>
              </a:solidFill>
            </a:endParaRPr>
          </a:p>
        </p:txBody>
      </p:sp>
      <p:pic>
        <p:nvPicPr>
          <p:cNvPr id="35" name="图片 34"/>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434784" y="1789125"/>
            <a:ext cx="6215648" cy="3596852"/>
          </a:xfrm>
          <a:prstGeom prst="rect">
            <a:avLst/>
          </a:prstGeom>
        </p:spPr>
      </p:pic>
      <p:sp>
        <p:nvSpPr>
          <p:cNvPr id="36" name="矩形 35"/>
          <p:cNvSpPr/>
          <p:nvPr/>
        </p:nvSpPr>
        <p:spPr>
          <a:xfrm>
            <a:off x="7917323" y="1964079"/>
            <a:ext cx="2084704" cy="400110"/>
          </a:xfrm>
          <a:prstGeom prst="rect">
            <a:avLst/>
          </a:prstGeom>
        </p:spPr>
        <p:txBody>
          <a:bodyPr wrap="square">
            <a:spAutoFit/>
          </a:bodyPr>
          <a:lstStyle/>
          <a:p>
            <a:r>
              <a:rPr lang="en-US" altLang="zh-CN" sz="2000" dirty="0" smtClean="0">
                <a:latin typeface="+mj-ea"/>
                <a:ea typeface="+mj-ea"/>
                <a:cs typeface="Hiragino Sans GB W3" charset="-122"/>
              </a:rPr>
              <a:t>Plan</a:t>
            </a:r>
            <a:r>
              <a:rPr lang="zh-CN" altLang="en-US" sz="2000" dirty="0" smtClean="0">
                <a:latin typeface="+mj-ea"/>
                <a:ea typeface="+mj-ea"/>
                <a:cs typeface="Hiragino Sans GB W3" charset="-122"/>
              </a:rPr>
              <a:t> 计划</a:t>
            </a:r>
            <a:endParaRPr lang="zh-CN" altLang="en-US" sz="2000" dirty="0">
              <a:latin typeface="+mj-ea"/>
              <a:ea typeface="+mj-ea"/>
              <a:cs typeface="Hiragino Sans GB W3" charset="-122"/>
            </a:endParaRPr>
          </a:p>
        </p:txBody>
      </p:sp>
      <p:sp>
        <p:nvSpPr>
          <p:cNvPr id="37" name="矩形 36"/>
          <p:cNvSpPr/>
          <p:nvPr/>
        </p:nvSpPr>
        <p:spPr>
          <a:xfrm>
            <a:off x="10173411" y="3413796"/>
            <a:ext cx="1999539" cy="400110"/>
          </a:xfrm>
          <a:prstGeom prst="rect">
            <a:avLst/>
          </a:prstGeom>
        </p:spPr>
        <p:txBody>
          <a:bodyPr wrap="square">
            <a:spAutoFit/>
          </a:bodyPr>
          <a:lstStyle/>
          <a:p>
            <a:r>
              <a:rPr lang="en-US" altLang="zh-CN" sz="2000" dirty="0" smtClean="0">
                <a:latin typeface="+mj-ea"/>
                <a:ea typeface="+mj-ea"/>
                <a:cs typeface="Hiragino Sans GB W3" charset="-122"/>
              </a:rPr>
              <a:t>Act</a:t>
            </a:r>
            <a:r>
              <a:rPr lang="zh-CN" altLang="en-US" sz="2000" dirty="0" smtClean="0">
                <a:latin typeface="+mj-ea"/>
                <a:ea typeface="+mj-ea"/>
                <a:cs typeface="Hiragino Sans GB W3" charset="-122"/>
              </a:rPr>
              <a:t> 行动</a:t>
            </a:r>
            <a:endParaRPr lang="zh-CN" altLang="en-US" sz="2000" dirty="0">
              <a:latin typeface="+mj-ea"/>
              <a:ea typeface="+mj-ea"/>
              <a:cs typeface="Hiragino Sans GB W3" charset="-122"/>
            </a:endParaRPr>
          </a:p>
        </p:txBody>
      </p:sp>
      <p:sp>
        <p:nvSpPr>
          <p:cNvPr id="38" name="矩形 37"/>
          <p:cNvSpPr/>
          <p:nvPr/>
        </p:nvSpPr>
        <p:spPr>
          <a:xfrm>
            <a:off x="7861340" y="4614971"/>
            <a:ext cx="2675023" cy="646331"/>
          </a:xfrm>
          <a:prstGeom prst="rect">
            <a:avLst/>
          </a:prstGeom>
        </p:spPr>
        <p:txBody>
          <a:bodyPr wrap="square">
            <a:spAutoFit/>
          </a:bodyPr>
          <a:lstStyle/>
          <a:p>
            <a:r>
              <a:rPr lang="en-US" altLang="zh-CN" dirty="0" smtClean="0">
                <a:latin typeface="+mj-ea"/>
                <a:ea typeface="+mj-ea"/>
                <a:cs typeface="Hiragino Sans GB W3" charset="-122"/>
              </a:rPr>
              <a:t>Evaluate / Test</a:t>
            </a:r>
            <a:endParaRPr lang="zh-CN" altLang="en-US" dirty="0" smtClean="0">
              <a:latin typeface="+mj-ea"/>
              <a:ea typeface="+mj-ea"/>
              <a:cs typeface="Hiragino Sans GB W3" charset="-122"/>
            </a:endParaRPr>
          </a:p>
          <a:p>
            <a:r>
              <a:rPr lang="zh-CN" altLang="en-US" dirty="0" smtClean="0">
                <a:latin typeface="+mj-ea"/>
                <a:ea typeface="+mj-ea"/>
                <a:cs typeface="Hiragino Sans GB W3" charset="-122"/>
              </a:rPr>
              <a:t>评估</a:t>
            </a:r>
            <a:r>
              <a:rPr lang="en-US" altLang="zh-CN" dirty="0" smtClean="0">
                <a:latin typeface="+mj-ea"/>
                <a:ea typeface="+mj-ea"/>
                <a:cs typeface="Hiragino Sans GB W3" charset="-122"/>
              </a:rPr>
              <a:t>/</a:t>
            </a:r>
            <a:r>
              <a:rPr lang="zh-CN" altLang="en-US" dirty="0" smtClean="0">
                <a:latin typeface="+mj-ea"/>
                <a:ea typeface="+mj-ea"/>
                <a:cs typeface="Hiragino Sans GB W3" charset="-122"/>
              </a:rPr>
              <a:t>测试</a:t>
            </a:r>
            <a:endParaRPr lang="zh-CN" altLang="en-US" dirty="0">
              <a:latin typeface="+mj-ea"/>
              <a:ea typeface="+mj-ea"/>
              <a:cs typeface="Hiragino Sans GB W3" charset="-122"/>
            </a:endParaRPr>
          </a:p>
        </p:txBody>
      </p:sp>
      <p:sp>
        <p:nvSpPr>
          <p:cNvPr id="39" name="矩形 38"/>
          <p:cNvSpPr/>
          <p:nvPr/>
        </p:nvSpPr>
        <p:spPr>
          <a:xfrm>
            <a:off x="5803125" y="3193852"/>
            <a:ext cx="1782951" cy="707886"/>
          </a:xfrm>
          <a:prstGeom prst="rect">
            <a:avLst/>
          </a:prstGeom>
        </p:spPr>
        <p:txBody>
          <a:bodyPr wrap="square">
            <a:spAutoFit/>
          </a:bodyPr>
          <a:lstStyle/>
          <a:p>
            <a:r>
              <a:rPr lang="en-US" altLang="zh-CN" sz="2000" dirty="0" smtClean="0">
                <a:latin typeface="+mj-ea"/>
                <a:ea typeface="+mj-ea"/>
                <a:cs typeface="Hiragino Sans GB W3" charset="-122"/>
              </a:rPr>
              <a:t>Reflect</a:t>
            </a:r>
            <a:endParaRPr lang="zh-CN" altLang="en-US" sz="2000" dirty="0" smtClean="0">
              <a:latin typeface="+mj-ea"/>
              <a:ea typeface="+mj-ea"/>
              <a:cs typeface="Hiragino Sans GB W3" charset="-122"/>
            </a:endParaRPr>
          </a:p>
          <a:p>
            <a:r>
              <a:rPr lang="zh-CN" altLang="en-US" sz="2000" dirty="0" smtClean="0">
                <a:latin typeface="+mj-ea"/>
                <a:ea typeface="+mj-ea"/>
                <a:cs typeface="Hiragino Sans GB W3" charset="-122"/>
              </a:rPr>
              <a:t>反馈</a:t>
            </a:r>
            <a:endParaRPr lang="zh-CN" altLang="en-US" sz="2000" dirty="0">
              <a:latin typeface="+mj-ea"/>
              <a:ea typeface="+mj-ea"/>
              <a:cs typeface="Hiragino Sans GB W3" charset="-122"/>
            </a:endParaRPr>
          </a:p>
        </p:txBody>
      </p:sp>
      <p:sp>
        <p:nvSpPr>
          <p:cNvPr id="52" name="矩形 51"/>
          <p:cNvSpPr/>
          <p:nvPr/>
        </p:nvSpPr>
        <p:spPr>
          <a:xfrm>
            <a:off x="7233542" y="5698836"/>
            <a:ext cx="5536969" cy="338554"/>
          </a:xfrm>
          <a:prstGeom prst="rect">
            <a:avLst/>
          </a:prstGeom>
        </p:spPr>
        <p:txBody>
          <a:bodyPr wrap="square">
            <a:spAutoFit/>
          </a:bodyPr>
          <a:lstStyle/>
          <a:p>
            <a:r>
              <a:rPr lang="zh-CN" altLang="en-US" sz="1600" dirty="0" smtClean="0">
                <a:ea typeface="Hiragino Sans GB W3" charset="-122"/>
                <a:cs typeface="Hiragino Sans GB W3" charset="-122"/>
              </a:rPr>
              <a:t>反思是一个动态持续的循环过程</a:t>
            </a:r>
            <a:endParaRPr lang="zh-CN" altLang="en-US" sz="1600" dirty="0">
              <a:ea typeface="Hiragino Sans GB W3" charset="-122"/>
              <a:cs typeface="Hiragino Sans GB W3" charset="-122"/>
            </a:endParaRPr>
          </a:p>
        </p:txBody>
      </p:sp>
      <p:sp>
        <p:nvSpPr>
          <p:cNvPr id="2" name="椭圆 1"/>
          <p:cNvSpPr/>
          <p:nvPr/>
        </p:nvSpPr>
        <p:spPr>
          <a:xfrm>
            <a:off x="7586076" y="3196756"/>
            <a:ext cx="1962658" cy="886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p:cNvSpPr/>
          <p:nvPr/>
        </p:nvSpPr>
        <p:spPr>
          <a:xfrm>
            <a:off x="8106465" y="3360658"/>
            <a:ext cx="2675023" cy="523220"/>
          </a:xfrm>
          <a:prstGeom prst="rect">
            <a:avLst/>
          </a:prstGeom>
        </p:spPr>
        <p:txBody>
          <a:bodyPr wrap="square">
            <a:spAutoFit/>
          </a:bodyPr>
          <a:lstStyle/>
          <a:p>
            <a:r>
              <a:rPr lang="zh-CN" altLang="en-US" sz="2800" dirty="0" smtClean="0">
                <a:solidFill>
                  <a:schemeClr val="bg1"/>
                </a:solidFill>
                <a:latin typeface="+mj-ea"/>
                <a:ea typeface="+mj-ea"/>
                <a:cs typeface="Hiragino Sans GB W3" charset="-122"/>
              </a:rPr>
              <a:t>反思</a:t>
            </a:r>
            <a:endParaRPr lang="zh-CN" altLang="en-US" sz="2800" dirty="0">
              <a:solidFill>
                <a:schemeClr val="bg1"/>
              </a:solidFill>
              <a:latin typeface="+mj-ea"/>
              <a:ea typeface="+mj-ea"/>
              <a:cs typeface="Hiragino Sans GB W3" charset="-122"/>
            </a:endParaRPr>
          </a:p>
        </p:txBody>
      </p:sp>
    </p:spTree>
    <p:extLst>
      <p:ext uri="{BB962C8B-B14F-4D97-AF65-F5344CB8AC3E}">
        <p14:creationId xmlns:p14="http://schemas.microsoft.com/office/powerpoint/2010/main" val="85442838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六边形 251"/>
          <p:cNvSpPr/>
          <p:nvPr/>
        </p:nvSpPr>
        <p:spPr>
          <a:xfrm rot="5400000">
            <a:off x="5192796" y="1643019"/>
            <a:ext cx="1879435" cy="162020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264" name="文本框 263"/>
          <p:cNvSpPr txBox="1"/>
          <p:nvPr/>
        </p:nvSpPr>
        <p:spPr>
          <a:xfrm>
            <a:off x="801789" y="1746443"/>
            <a:ext cx="3297772" cy="1292658"/>
          </a:xfrm>
          <a:prstGeom prst="rect">
            <a:avLst/>
          </a:prstGeom>
          <a:noFill/>
        </p:spPr>
        <p:txBody>
          <a:bodyPr wrap="square" lIns="91436" tIns="45718" rIns="91436" bIns="45718" rtlCol="0">
            <a:spAutoFit/>
          </a:bodyPr>
          <a:lstStyle/>
          <a:p>
            <a:pPr>
              <a:lnSpc>
                <a:spcPct val="130000"/>
              </a:lnSpc>
            </a:pPr>
            <a:r>
              <a:rPr lang="zh-CN" altLang="zh-CN" sz="1200" dirty="0" smtClean="0"/>
              <a:t>在反思</a:t>
            </a:r>
            <a:r>
              <a:rPr lang="zh-CN" altLang="en-US" sz="1200" dirty="0" smtClean="0"/>
              <a:t>性思维</a:t>
            </a:r>
            <a:r>
              <a:rPr lang="zh-CN" altLang="zh-CN" sz="1200" dirty="0" smtClean="0"/>
              <a:t>日志</a:t>
            </a:r>
            <a:r>
              <a:rPr lang="zh-CN" altLang="zh-CN" sz="1200" dirty="0"/>
              <a:t>模块训练中</a:t>
            </a:r>
            <a:r>
              <a:rPr lang="zh-CN" altLang="zh-CN" sz="1200" dirty="0" smtClean="0"/>
              <a:t>，学生</a:t>
            </a:r>
            <a:r>
              <a:rPr lang="zh-CN" altLang="en-US" sz="1200" dirty="0" smtClean="0"/>
              <a:t>需要</a:t>
            </a:r>
            <a:r>
              <a:rPr lang="zh-CN" altLang="zh-CN" sz="1200" dirty="0" smtClean="0"/>
              <a:t>详细</a:t>
            </a:r>
            <a:r>
              <a:rPr lang="zh-CN" altLang="zh-CN" sz="1200" dirty="0"/>
              <a:t>的整理分析设计</a:t>
            </a:r>
            <a:r>
              <a:rPr lang="zh-CN" altLang="zh-CN" sz="1200" dirty="0" smtClean="0"/>
              <a:t>项目</a:t>
            </a:r>
            <a:r>
              <a:rPr lang="zh-CN" altLang="en-US" sz="1200" dirty="0" smtClean="0"/>
              <a:t>中自我调研的完整过程包括：</a:t>
            </a:r>
            <a:r>
              <a:rPr lang="zh-CN" altLang="zh-CN" sz="1200" dirty="0" smtClean="0"/>
              <a:t>行动</a:t>
            </a:r>
            <a:r>
              <a:rPr lang="zh-CN" altLang="zh-CN" sz="1200" dirty="0"/>
              <a:t>、评估、测试、反馈环节。如此让他们回顾已完成的设计项目并且进行更深入的思考，将反思成果投射于未来的学习和项目当中。</a:t>
            </a:r>
            <a:endParaRPr lang="en-US" altLang="zh-CN" sz="1200" dirty="0" smtClean="0">
              <a:solidFill>
                <a:schemeClr val="tx1">
                  <a:lumMod val="75000"/>
                  <a:lumOff val="25000"/>
                </a:schemeClr>
              </a:solidFill>
            </a:endParaRPr>
          </a:p>
        </p:txBody>
      </p:sp>
      <p:sp>
        <p:nvSpPr>
          <p:cNvPr id="68" name="文本占位符 2"/>
          <p:cNvSpPr>
            <a:spLocks noGrp="1"/>
          </p:cNvSpPr>
          <p:nvPr>
            <p:ph type="body" sz="quarter" idx="11"/>
          </p:nvPr>
        </p:nvSpPr>
        <p:spPr>
          <a:xfrm>
            <a:off x="1027785" y="864098"/>
            <a:ext cx="3975100" cy="403777"/>
          </a:xfrm>
        </p:spPr>
        <p:txBody>
          <a:bodyPr/>
          <a:lstStyle/>
          <a:p>
            <a:r>
              <a:rPr kumimoji="1" lang="zh-CN" altLang="en-US" dirty="0" smtClean="0">
                <a:solidFill>
                  <a:schemeClr val="tx1"/>
                </a:solidFill>
              </a:rPr>
              <a:t>教学重点难点</a:t>
            </a:r>
            <a:endParaRPr kumimoji="1" lang="zh-CN" altLang="en-US" dirty="0">
              <a:solidFill>
                <a:schemeClr val="tx1"/>
              </a:solidFill>
            </a:endParaRPr>
          </a:p>
        </p:txBody>
      </p:sp>
      <p:grpSp>
        <p:nvGrpSpPr>
          <p:cNvPr id="69" name="组合 3"/>
          <p:cNvGrpSpPr/>
          <p:nvPr/>
        </p:nvGrpSpPr>
        <p:grpSpPr>
          <a:xfrm>
            <a:off x="452689" y="319437"/>
            <a:ext cx="518861" cy="1152452"/>
            <a:chOff x="8582019" y="872689"/>
            <a:chExt cx="1765051" cy="3920387"/>
          </a:xfrm>
        </p:grpSpPr>
        <p:sp>
          <p:nvSpPr>
            <p:cNvPr id="70" name="等腰三角形 4"/>
            <p:cNvSpPr/>
            <p:nvPr/>
          </p:nvSpPr>
          <p:spPr>
            <a:xfrm rot="19791212">
              <a:off x="8582019" y="164426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1" name="等腰三角形 5"/>
            <p:cNvSpPr/>
            <p:nvPr/>
          </p:nvSpPr>
          <p:spPr>
            <a:xfrm rot="1814340">
              <a:off x="8928055" y="125881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2" name="等腰三角形 6"/>
            <p:cNvSpPr/>
            <p:nvPr/>
          </p:nvSpPr>
          <p:spPr>
            <a:xfrm rot="19809562">
              <a:off x="9290101" y="1266622"/>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3" name="等腰三角形 7"/>
            <p:cNvSpPr/>
            <p:nvPr/>
          </p:nvSpPr>
          <p:spPr>
            <a:xfrm rot="1809046">
              <a:off x="9614698" y="872689"/>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4" name="等腰三角形 8"/>
            <p:cNvSpPr/>
            <p:nvPr/>
          </p:nvSpPr>
          <p:spPr>
            <a:xfrm rot="1809046">
              <a:off x="9614698" y="16767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等腰三角形 9"/>
            <p:cNvSpPr/>
            <p:nvPr/>
          </p:nvSpPr>
          <p:spPr>
            <a:xfrm rot="5400000">
              <a:off x="9451344" y="217474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等腰三角形 10"/>
            <p:cNvSpPr/>
            <p:nvPr/>
          </p:nvSpPr>
          <p:spPr>
            <a:xfrm rot="1809046">
              <a:off x="9614698" y="2499297"/>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7" name="等腰三角形 11"/>
            <p:cNvSpPr/>
            <p:nvPr/>
          </p:nvSpPr>
          <p:spPr>
            <a:xfrm rot="5400000">
              <a:off x="9451344" y="2997274"/>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等腰三角形 12"/>
            <p:cNvSpPr/>
            <p:nvPr/>
          </p:nvSpPr>
          <p:spPr>
            <a:xfrm rot="1809046">
              <a:off x="9614698" y="332649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等腰三角形 13"/>
            <p:cNvSpPr/>
            <p:nvPr/>
          </p:nvSpPr>
          <p:spPr>
            <a:xfrm rot="5400000">
              <a:off x="9451344" y="3824468"/>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等腰三角形 14"/>
            <p:cNvSpPr/>
            <p:nvPr/>
          </p:nvSpPr>
          <p:spPr>
            <a:xfrm rot="1809046">
              <a:off x="9614698" y="4161721"/>
              <a:ext cx="732372" cy="631355"/>
            </a:xfrm>
            <a:prstGeom prst="triangle">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3" name="矩形 2"/>
          <p:cNvSpPr/>
          <p:nvPr/>
        </p:nvSpPr>
        <p:spPr>
          <a:xfrm>
            <a:off x="5464023" y="1915718"/>
            <a:ext cx="1798120" cy="954107"/>
          </a:xfrm>
          <a:prstGeom prst="rect">
            <a:avLst/>
          </a:prstGeom>
        </p:spPr>
        <p:txBody>
          <a:bodyPr wrap="square">
            <a:spAutoFit/>
          </a:bodyPr>
          <a:lstStyle/>
          <a:p>
            <a:r>
              <a:rPr lang="zh-CN" altLang="en-US" sz="2800" smtClean="0">
                <a:solidFill>
                  <a:schemeClr val="bg1"/>
                </a:solidFill>
              </a:rPr>
              <a:t>自我评</a:t>
            </a:r>
          </a:p>
          <a:p>
            <a:r>
              <a:rPr lang="zh-CN" altLang="en-US" sz="2800" dirty="0" smtClean="0">
                <a:solidFill>
                  <a:schemeClr val="bg1"/>
                </a:solidFill>
              </a:rPr>
              <a:t>估实践</a:t>
            </a:r>
            <a:endParaRPr lang="zh-CN" altLang="en-US" sz="2800" dirty="0">
              <a:solidFill>
                <a:schemeClr val="bg1"/>
              </a:solidFill>
            </a:endParaRPr>
          </a:p>
        </p:txBody>
      </p:sp>
      <p:sp>
        <p:nvSpPr>
          <p:cNvPr id="52" name="矩形 51"/>
          <p:cNvSpPr/>
          <p:nvPr/>
        </p:nvSpPr>
        <p:spPr>
          <a:xfrm>
            <a:off x="784583" y="3299779"/>
            <a:ext cx="4218301" cy="646331"/>
          </a:xfrm>
          <a:prstGeom prst="rect">
            <a:avLst/>
          </a:prstGeom>
        </p:spPr>
        <p:txBody>
          <a:bodyPr wrap="square">
            <a:spAutoFit/>
          </a:bodyPr>
          <a:lstStyle/>
          <a:p>
            <a:r>
              <a:rPr lang="zh-CN" altLang="en-US" dirty="0" smtClean="0">
                <a:ea typeface="Hiragino Sans GB W3" charset="-122"/>
                <a:cs typeface="Hiragino Sans GB W3" charset="-122"/>
              </a:rPr>
              <a:t>课堂练习以小组为单位，针对制定设计项目进行行动调研环节头脑风暴</a:t>
            </a:r>
            <a:endParaRPr lang="zh-CN" altLang="en-US" dirty="0">
              <a:ea typeface="Hiragino Sans GB W3" charset="-122"/>
              <a:cs typeface="Hiragino Sans GB W3" charset="-122"/>
            </a:endParaRPr>
          </a:p>
        </p:txBody>
      </p:sp>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6805" y="504742"/>
            <a:ext cx="4035158" cy="3026368"/>
          </a:xfrm>
          <a:prstGeom prst="rect">
            <a:avLst/>
          </a:prstGeom>
        </p:spPr>
      </p:pic>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53963" y="3894788"/>
            <a:ext cx="4318000" cy="2616478"/>
          </a:xfrm>
          <a:prstGeom prst="rect">
            <a:avLst/>
          </a:prstGeom>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904" y="4404780"/>
            <a:ext cx="5186165" cy="2154901"/>
          </a:xfrm>
          <a:prstGeom prst="rect">
            <a:avLst/>
          </a:prstGeom>
        </p:spPr>
      </p:pic>
      <p:sp>
        <p:nvSpPr>
          <p:cNvPr id="25" name="文本占位符 1"/>
          <p:cNvSpPr>
            <a:spLocks noGrp="1"/>
          </p:cNvSpPr>
          <p:nvPr>
            <p:ph type="body" sz="quarter" idx="10"/>
          </p:nvPr>
        </p:nvSpPr>
        <p:spPr>
          <a:xfrm>
            <a:off x="1027784" y="517371"/>
            <a:ext cx="3975100" cy="346728"/>
          </a:xfrm>
        </p:spPr>
        <p:txBody>
          <a:bodyPr/>
          <a:lstStyle/>
          <a:p>
            <a:r>
              <a:rPr kumimoji="1" lang="en-US" altLang="zh-CN" dirty="0" smtClean="0">
                <a:solidFill>
                  <a:schemeClr val="tx1"/>
                </a:solidFill>
              </a:rPr>
              <a:t>Key Points</a:t>
            </a:r>
            <a:endParaRPr kumimoji="1" lang="zh-CN" altLang="en-US" dirty="0">
              <a:solidFill>
                <a:schemeClr val="tx1"/>
              </a:solidFill>
            </a:endParaRPr>
          </a:p>
        </p:txBody>
      </p:sp>
    </p:spTree>
    <p:extLst>
      <p:ext uri="{BB962C8B-B14F-4D97-AF65-F5344CB8AC3E}">
        <p14:creationId xmlns:p14="http://schemas.microsoft.com/office/powerpoint/2010/main" val="97183175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自定义 174">
      <a:dk1>
        <a:srgbClr val="000000"/>
      </a:dk1>
      <a:lt1>
        <a:srgbClr val="FFFFFF"/>
      </a:lt1>
      <a:dk2>
        <a:srgbClr val="F1B015"/>
      </a:dk2>
      <a:lt2>
        <a:srgbClr val="FF7F01"/>
      </a:lt2>
      <a:accent1>
        <a:srgbClr val="00BFC3"/>
      </a:accent1>
      <a:accent2>
        <a:srgbClr val="0096FF"/>
      </a:accent2>
      <a:accent3>
        <a:srgbClr val="FBEC85"/>
      </a:accent3>
      <a:accent4>
        <a:srgbClr val="D2C2F1"/>
      </a:accent4>
      <a:accent5>
        <a:srgbClr val="DA5AF4"/>
      </a:accent5>
      <a:accent6>
        <a:srgbClr val="9D09D1"/>
      </a:accent6>
      <a:hlink>
        <a:srgbClr val="1286C9"/>
      </a:hlink>
      <a:folHlink>
        <a:srgbClr val="A8C2E7"/>
      </a:folHlink>
    </a:clrScheme>
    <a:fontScheme name="Century Gothic">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1673</Words>
  <Application>Microsoft Macintosh PowerPoint</Application>
  <PresentationFormat>宽屏</PresentationFormat>
  <Paragraphs>140</Paragraphs>
  <Slides>20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Calibri</vt:lpstr>
      <vt:lpstr>Century Gothic</vt:lpstr>
      <vt:lpstr>Hiragino Sans GB W3</vt:lpstr>
      <vt:lpstr>Lantinghei SC Demibold</vt:lpstr>
      <vt:lpstr>Lantinghei SC Extralight</vt:lpstr>
      <vt:lpstr>Microsoft YaHei</vt:lpstr>
      <vt:lpstr>宋体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Office</cp:lastModifiedBy>
  <cp:revision>183</cp:revision>
  <dcterms:created xsi:type="dcterms:W3CDTF">2015-10-12T02:05:46Z</dcterms:created>
  <dcterms:modified xsi:type="dcterms:W3CDTF">2017-09-15T15:27:24Z</dcterms:modified>
</cp:coreProperties>
</file>