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6" r:id="rId2"/>
    <p:sldId id="396" r:id="rId3"/>
    <p:sldId id="378" r:id="rId4"/>
    <p:sldId id="406" r:id="rId5"/>
    <p:sldId id="398" r:id="rId6"/>
    <p:sldId id="417" r:id="rId7"/>
    <p:sldId id="399" r:id="rId8"/>
    <p:sldId id="418" r:id="rId9"/>
    <p:sldId id="400" r:id="rId10"/>
    <p:sldId id="411" r:id="rId11"/>
    <p:sldId id="403" r:id="rId12"/>
    <p:sldId id="405" r:id="rId13"/>
    <p:sldId id="419" r:id="rId14"/>
    <p:sldId id="413" r:id="rId15"/>
    <p:sldId id="410" r:id="rId16"/>
    <p:sldId id="412" r:id="rId17"/>
    <p:sldId id="415" r:id="rId18"/>
    <p:sldId id="402" r:id="rId19"/>
    <p:sldId id="397" r:id="rId20"/>
  </p:sldIdLst>
  <p:sldSz cx="9144000" cy="6858000" type="screen4x3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  <a:srgbClr val="B6C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8"/>
    </p:cViewPr>
  </p:sorterViewPr>
  <p:notesViewPr>
    <p:cSldViewPr snapToGrid="0">
      <p:cViewPr varScale="1">
        <p:scale>
          <a:sx n="83" d="100"/>
          <a:sy n="83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68999-91F5-494F-AF54-17ABC92272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CD7F8F-ED9D-45FA-81D9-2FD8B8A5CE91}">
      <dgm:prSet phldrT="[文本]" custT="1"/>
      <dgm:spPr>
        <a:solidFill>
          <a:srgbClr val="374D81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2000" b="1" dirty="0"/>
            <a:t>校级青年教师</a:t>
          </a:r>
          <a:r>
            <a:rPr lang="zh-CN" altLang="en-US" sz="2000" b="1" dirty="0">
              <a:solidFill>
                <a:srgbClr val="FFC000"/>
              </a:solidFill>
            </a:rPr>
            <a:t>教学基本功</a:t>
          </a:r>
          <a:r>
            <a:rPr lang="zh-CN" altLang="en-US" sz="2000" b="1" dirty="0"/>
            <a:t>比赛一等奖</a:t>
          </a:r>
          <a:r>
            <a:rPr lang="en-US" altLang="zh-CN" sz="2000" b="1" dirty="0" smtClean="0"/>
            <a:t>2016</a:t>
          </a:r>
          <a:endParaRPr lang="zh-CN" altLang="en-US" sz="2000" b="1" dirty="0"/>
        </a:p>
      </dgm:t>
    </dgm:pt>
    <dgm:pt modelId="{B4ED6285-141C-43F0-A592-C3BFACD54ED3}" type="parTrans" cxnId="{97AA3E22-B3F4-426F-ADEF-BEFDBF3CFE9F}">
      <dgm:prSet/>
      <dgm:spPr/>
      <dgm:t>
        <a:bodyPr/>
        <a:lstStyle/>
        <a:p>
          <a:endParaRPr lang="zh-CN" altLang="en-US" sz="2000"/>
        </a:p>
      </dgm:t>
    </dgm:pt>
    <dgm:pt modelId="{67CF1B75-2380-45E5-BDA5-F8F64F2C2F87}" type="sibTrans" cxnId="{97AA3E22-B3F4-426F-ADEF-BEFDBF3CFE9F}">
      <dgm:prSet/>
      <dgm:spPr/>
      <dgm:t>
        <a:bodyPr/>
        <a:lstStyle/>
        <a:p>
          <a:endParaRPr lang="zh-CN" altLang="en-US" sz="2000"/>
        </a:p>
      </dgm:t>
    </dgm:pt>
    <dgm:pt modelId="{084EAD67-574B-496E-AB2C-8CF8E2807208}">
      <dgm:prSet phldrT="[文本]" custT="1"/>
      <dgm:spPr>
        <a:solidFill>
          <a:srgbClr val="374D81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2000" b="1" dirty="0"/>
            <a:t>校</a:t>
          </a:r>
          <a:r>
            <a:rPr lang="zh-CN" altLang="en-US" sz="2000" b="1" dirty="0" smtClean="0"/>
            <a:t>级教学成果奖一等奖</a:t>
          </a:r>
          <a:r>
            <a:rPr lang="en-US" altLang="zh-CN" sz="2000" b="1" dirty="0" smtClean="0"/>
            <a:t>2017</a:t>
          </a:r>
          <a:endParaRPr lang="zh-CN" altLang="en-US" sz="2000" b="1" dirty="0"/>
        </a:p>
      </dgm:t>
    </dgm:pt>
    <dgm:pt modelId="{8D7A4C65-1EE7-4216-BB63-F8819CF1D93C}" type="parTrans" cxnId="{A82E12D4-7B00-4F39-9DF7-2EABF6484AB2}">
      <dgm:prSet/>
      <dgm:spPr/>
      <dgm:t>
        <a:bodyPr/>
        <a:lstStyle/>
        <a:p>
          <a:endParaRPr lang="zh-CN" altLang="en-US" sz="2000"/>
        </a:p>
      </dgm:t>
    </dgm:pt>
    <dgm:pt modelId="{9A90E3A4-7DBB-4DAB-82C8-9D1267D6FF47}" type="sibTrans" cxnId="{A82E12D4-7B00-4F39-9DF7-2EABF6484AB2}">
      <dgm:prSet/>
      <dgm:spPr/>
      <dgm:t>
        <a:bodyPr/>
        <a:lstStyle/>
        <a:p>
          <a:endParaRPr lang="zh-CN" altLang="en-US" sz="2000"/>
        </a:p>
      </dgm:t>
    </dgm:pt>
    <dgm:pt modelId="{0ADE350A-E0EC-4361-9981-EF3EF8C3FF6C}">
      <dgm:prSet phldrT="[文本]" custT="1"/>
      <dgm:spPr>
        <a:solidFill>
          <a:srgbClr val="374D81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2000" b="1" dirty="0" smtClean="0"/>
            <a:t>全国数学微课设计大赛一等奖</a:t>
          </a:r>
          <a:r>
            <a:rPr lang="en-US" altLang="zh-CN" sz="2000" b="1" dirty="0" smtClean="0"/>
            <a:t>2016</a:t>
          </a:r>
          <a:endParaRPr lang="zh-CN" altLang="en-US" sz="2000" b="1" dirty="0"/>
        </a:p>
      </dgm:t>
    </dgm:pt>
    <dgm:pt modelId="{9591B1C4-5ED8-4620-AF59-141D4922C7D3}" type="parTrans" cxnId="{6A17E027-08C4-428E-9D5D-7B1FF2D1A6F1}">
      <dgm:prSet/>
      <dgm:spPr/>
      <dgm:t>
        <a:bodyPr/>
        <a:lstStyle/>
        <a:p>
          <a:endParaRPr lang="zh-CN" altLang="en-US" sz="2000"/>
        </a:p>
      </dgm:t>
    </dgm:pt>
    <dgm:pt modelId="{A2FB9497-0BCE-4754-B05B-9E2CD140CB5F}" type="sibTrans" cxnId="{6A17E027-08C4-428E-9D5D-7B1FF2D1A6F1}">
      <dgm:prSet/>
      <dgm:spPr/>
      <dgm:t>
        <a:bodyPr/>
        <a:lstStyle/>
        <a:p>
          <a:endParaRPr lang="zh-CN" altLang="en-US" sz="2000"/>
        </a:p>
      </dgm:t>
    </dgm:pt>
    <dgm:pt modelId="{8904C893-0BE6-470B-AA4A-509A30A07F67}">
      <dgm:prSet phldrT="[文本]" custT="1"/>
      <dgm:spPr>
        <a:solidFill>
          <a:srgbClr val="374D81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2000" b="1" dirty="0"/>
            <a:t>北京市青年教师教学基本功</a:t>
          </a:r>
          <a:r>
            <a:rPr lang="zh-CN" altLang="en-US" sz="2000" b="1" dirty="0" smtClean="0"/>
            <a:t>比赛优秀论文奖</a:t>
          </a:r>
          <a:r>
            <a:rPr lang="en-US" altLang="zh-CN" sz="2000" b="1" dirty="0" smtClean="0"/>
            <a:t>2016</a:t>
          </a:r>
          <a:endParaRPr lang="zh-CN" altLang="en-US" sz="2000" b="1" dirty="0"/>
        </a:p>
      </dgm:t>
    </dgm:pt>
    <dgm:pt modelId="{22A4479F-6BAE-4FAE-9215-49472FBB5784}" type="parTrans" cxnId="{50869C9F-64C7-49D5-B237-EB666B874C23}">
      <dgm:prSet/>
      <dgm:spPr/>
      <dgm:t>
        <a:bodyPr/>
        <a:lstStyle/>
        <a:p>
          <a:endParaRPr lang="zh-CN" altLang="en-US" sz="2000"/>
        </a:p>
      </dgm:t>
    </dgm:pt>
    <dgm:pt modelId="{CB4EBD76-4EEA-4C09-89EB-DB17E4F53859}" type="sibTrans" cxnId="{50869C9F-64C7-49D5-B237-EB666B874C23}">
      <dgm:prSet/>
      <dgm:spPr/>
      <dgm:t>
        <a:bodyPr/>
        <a:lstStyle/>
        <a:p>
          <a:endParaRPr lang="zh-CN" altLang="en-US" sz="2000"/>
        </a:p>
      </dgm:t>
    </dgm:pt>
    <dgm:pt modelId="{6AF6CA4B-4BA9-4F8C-A557-B54AA885A582}">
      <dgm:prSet phldrT="[文本]" custT="1"/>
      <dgm:spPr>
        <a:solidFill>
          <a:srgbClr val="374D81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2000" b="1" dirty="0"/>
            <a:t>北京市高校</a:t>
          </a:r>
          <a:r>
            <a:rPr lang="zh-CN" altLang="en-US" sz="2000" b="1" dirty="0">
              <a:solidFill>
                <a:srgbClr val="FFC000"/>
              </a:solidFill>
            </a:rPr>
            <a:t>教学成果奖</a:t>
          </a:r>
          <a:r>
            <a:rPr lang="zh-CN" altLang="en-US" sz="2000" b="1" dirty="0"/>
            <a:t>二等奖</a:t>
          </a:r>
          <a:r>
            <a:rPr lang="en-US" altLang="zh-CN" sz="2000" b="1" dirty="0" smtClean="0"/>
            <a:t>2017</a:t>
          </a:r>
          <a:endParaRPr lang="zh-CN" altLang="en-US" sz="2000" b="1" dirty="0"/>
        </a:p>
      </dgm:t>
    </dgm:pt>
    <dgm:pt modelId="{7BF9AC5A-501D-49DA-A28C-9B8327080B41}" type="parTrans" cxnId="{CA614DE0-FCAB-4D3C-8535-0C0DCC0D12DD}">
      <dgm:prSet/>
      <dgm:spPr/>
      <dgm:t>
        <a:bodyPr/>
        <a:lstStyle/>
        <a:p>
          <a:endParaRPr lang="zh-CN" altLang="en-US" sz="2000"/>
        </a:p>
      </dgm:t>
    </dgm:pt>
    <dgm:pt modelId="{93126119-A0EE-4A63-AD94-FAF2F4B2798D}" type="sibTrans" cxnId="{CA614DE0-FCAB-4D3C-8535-0C0DCC0D12DD}">
      <dgm:prSet/>
      <dgm:spPr/>
      <dgm:t>
        <a:bodyPr/>
        <a:lstStyle/>
        <a:p>
          <a:endParaRPr lang="zh-CN" altLang="en-US" sz="2000"/>
        </a:p>
      </dgm:t>
    </dgm:pt>
    <dgm:pt modelId="{31A6F2DA-06BF-4425-9392-8C3BC6039625}" type="pres">
      <dgm:prSet presAssocID="{F2D68999-91F5-494F-AF54-17ABC92272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10C6345B-D59B-421A-886E-6AE6D408F7D9}" type="pres">
      <dgm:prSet presAssocID="{F2D68999-91F5-494F-AF54-17ABC922722B}" presName="Name1" presStyleCnt="0"/>
      <dgm:spPr/>
    </dgm:pt>
    <dgm:pt modelId="{9809FB2C-E0A4-4284-AC7C-EAC556EEBC7B}" type="pres">
      <dgm:prSet presAssocID="{F2D68999-91F5-494F-AF54-17ABC922722B}" presName="cycle" presStyleCnt="0"/>
      <dgm:spPr/>
    </dgm:pt>
    <dgm:pt modelId="{B1E5D3C3-3B70-423F-979D-1E50007DE2E1}" type="pres">
      <dgm:prSet presAssocID="{F2D68999-91F5-494F-AF54-17ABC922722B}" presName="srcNode" presStyleLbl="node1" presStyleIdx="0" presStyleCnt="5"/>
      <dgm:spPr/>
    </dgm:pt>
    <dgm:pt modelId="{4203420E-A928-4C2D-B4EA-B0C3979857D6}" type="pres">
      <dgm:prSet presAssocID="{F2D68999-91F5-494F-AF54-17ABC922722B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63A70740-C8BE-4AA6-AFC0-3C51DC48B1FD}" type="pres">
      <dgm:prSet presAssocID="{F2D68999-91F5-494F-AF54-17ABC922722B}" presName="extraNode" presStyleLbl="node1" presStyleIdx="0" presStyleCnt="5"/>
      <dgm:spPr/>
    </dgm:pt>
    <dgm:pt modelId="{ACAD8C0B-E417-42B4-A5E3-75B6A3A808C2}" type="pres">
      <dgm:prSet presAssocID="{F2D68999-91F5-494F-AF54-17ABC922722B}" presName="dstNode" presStyleLbl="node1" presStyleIdx="0" presStyleCnt="5"/>
      <dgm:spPr/>
    </dgm:pt>
    <dgm:pt modelId="{EA7E6676-6D25-49CB-8AD6-AF4E357BB750}" type="pres">
      <dgm:prSet presAssocID="{6ACD7F8F-ED9D-45FA-81D9-2FD8B8A5CE9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E61DDF-2309-40A8-9A01-E32725313318}" type="pres">
      <dgm:prSet presAssocID="{6ACD7F8F-ED9D-45FA-81D9-2FD8B8A5CE91}" presName="accent_1" presStyleCnt="0"/>
      <dgm:spPr/>
    </dgm:pt>
    <dgm:pt modelId="{EA23F90D-5689-44C2-BF55-136919F05F46}" type="pres">
      <dgm:prSet presAssocID="{6ACD7F8F-ED9D-45FA-81D9-2FD8B8A5CE91}" presName="accentRepeatNode" presStyleLbl="solidFgAcc1" presStyleIdx="0" presStyleCnt="5" custScaleX="63678"/>
      <dgm:spPr>
        <a:solidFill>
          <a:srgbClr val="B6C2D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A4E4197-5A46-4EBC-B012-76B0FC92F8CC}" type="pres">
      <dgm:prSet presAssocID="{084EAD67-574B-496E-AB2C-8CF8E280720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7F7BCD-0F7D-4241-A43C-C452C576CD7E}" type="pres">
      <dgm:prSet presAssocID="{084EAD67-574B-496E-AB2C-8CF8E2807208}" presName="accent_2" presStyleCnt="0"/>
      <dgm:spPr/>
    </dgm:pt>
    <dgm:pt modelId="{2458AB94-2755-42FB-B0DD-CC2DE66C3429}" type="pres">
      <dgm:prSet presAssocID="{084EAD67-574B-496E-AB2C-8CF8E2807208}" presName="accentRepeatNode" presStyleLbl="solidFgAcc1" presStyleIdx="1" presStyleCnt="5" custScaleX="63678"/>
      <dgm:spPr>
        <a:solidFill>
          <a:srgbClr val="B6C2D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FE183FC-1B40-486A-88E9-141A97C17AB5}" type="pres">
      <dgm:prSet presAssocID="{0ADE350A-E0EC-4361-9981-EF3EF8C3FF6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534F87-10BF-472F-BF69-E5FF0A754A06}" type="pres">
      <dgm:prSet presAssocID="{0ADE350A-E0EC-4361-9981-EF3EF8C3FF6C}" presName="accent_3" presStyleCnt="0"/>
      <dgm:spPr/>
    </dgm:pt>
    <dgm:pt modelId="{A0159D41-0C0B-432A-97D5-52EE9609DB12}" type="pres">
      <dgm:prSet presAssocID="{0ADE350A-E0EC-4361-9981-EF3EF8C3FF6C}" presName="accentRepeatNode" presStyleLbl="solidFgAcc1" presStyleIdx="2" presStyleCnt="5" custScaleX="63678"/>
      <dgm:spPr>
        <a:solidFill>
          <a:srgbClr val="B6C2D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1FEDA22-1E00-4C85-B1E9-6ECF33C33524}" type="pres">
      <dgm:prSet presAssocID="{8904C893-0BE6-470B-AA4A-509A30A07F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DD90E6-A19C-440E-9216-881A708F89D2}" type="pres">
      <dgm:prSet presAssocID="{8904C893-0BE6-470B-AA4A-509A30A07F67}" presName="accent_4" presStyleCnt="0"/>
      <dgm:spPr/>
    </dgm:pt>
    <dgm:pt modelId="{8B797B5A-B640-423B-BCA7-0B463CAC71A2}" type="pres">
      <dgm:prSet presAssocID="{8904C893-0BE6-470B-AA4A-509A30A07F67}" presName="accentRepeatNode" presStyleLbl="solidFgAcc1" presStyleIdx="3" presStyleCnt="5" custScaleX="63678"/>
      <dgm:spPr>
        <a:solidFill>
          <a:srgbClr val="B6C2D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E9BB11A-660C-4659-9C60-C1693A433DAD}" type="pres">
      <dgm:prSet presAssocID="{6AF6CA4B-4BA9-4F8C-A557-B54AA885A58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8EEBD8-61F8-4DCB-B2E0-5C2613549A6D}" type="pres">
      <dgm:prSet presAssocID="{6AF6CA4B-4BA9-4F8C-A557-B54AA885A582}" presName="accent_5" presStyleCnt="0"/>
      <dgm:spPr/>
    </dgm:pt>
    <dgm:pt modelId="{ACEEEB58-8617-46F8-96F8-1CB20FD3E218}" type="pres">
      <dgm:prSet presAssocID="{6AF6CA4B-4BA9-4F8C-A557-B54AA885A582}" presName="accentRepeatNode" presStyleLbl="solidFgAcc1" presStyleIdx="4" presStyleCnt="5" custScaleX="63678"/>
      <dgm:spPr>
        <a:solidFill>
          <a:srgbClr val="B6C2D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DABBAC33-30AB-47C9-BDEF-DFC3BDA7087F}" type="presOf" srcId="{6AF6CA4B-4BA9-4F8C-A557-B54AA885A582}" destId="{CE9BB11A-660C-4659-9C60-C1693A433DAD}" srcOrd="0" destOrd="0" presId="urn:microsoft.com/office/officeart/2008/layout/VerticalCurvedList"/>
    <dgm:cxn modelId="{47568DAA-E5DD-4167-9118-F80A7596F2D2}" type="presOf" srcId="{67CF1B75-2380-45E5-BDA5-F8F64F2C2F87}" destId="{4203420E-A928-4C2D-B4EA-B0C3979857D6}" srcOrd="0" destOrd="0" presId="urn:microsoft.com/office/officeart/2008/layout/VerticalCurvedList"/>
    <dgm:cxn modelId="{2F8890AB-05A3-49B4-BD94-4D42CB7EFAF1}" type="presOf" srcId="{F2D68999-91F5-494F-AF54-17ABC922722B}" destId="{31A6F2DA-06BF-4425-9392-8C3BC6039625}" srcOrd="0" destOrd="0" presId="urn:microsoft.com/office/officeart/2008/layout/VerticalCurvedList"/>
    <dgm:cxn modelId="{909529DC-D1F7-43EC-88E1-68DEA88BB937}" type="presOf" srcId="{6ACD7F8F-ED9D-45FA-81D9-2FD8B8A5CE91}" destId="{EA7E6676-6D25-49CB-8AD6-AF4E357BB750}" srcOrd="0" destOrd="0" presId="urn:microsoft.com/office/officeart/2008/layout/VerticalCurvedList"/>
    <dgm:cxn modelId="{50B6A58B-C678-43A2-8B6C-64E8E451541D}" type="presOf" srcId="{084EAD67-574B-496E-AB2C-8CF8E2807208}" destId="{4A4E4197-5A46-4EBC-B012-76B0FC92F8CC}" srcOrd="0" destOrd="0" presId="urn:microsoft.com/office/officeart/2008/layout/VerticalCurvedList"/>
    <dgm:cxn modelId="{A82E12D4-7B00-4F39-9DF7-2EABF6484AB2}" srcId="{F2D68999-91F5-494F-AF54-17ABC922722B}" destId="{084EAD67-574B-496E-AB2C-8CF8E2807208}" srcOrd="1" destOrd="0" parTransId="{8D7A4C65-1EE7-4216-BB63-F8819CF1D93C}" sibTransId="{9A90E3A4-7DBB-4DAB-82C8-9D1267D6FF47}"/>
    <dgm:cxn modelId="{D36657C3-68BA-4D6B-AEC6-3CB113C28F6C}" type="presOf" srcId="{8904C893-0BE6-470B-AA4A-509A30A07F67}" destId="{81FEDA22-1E00-4C85-B1E9-6ECF33C33524}" srcOrd="0" destOrd="0" presId="urn:microsoft.com/office/officeart/2008/layout/VerticalCurvedList"/>
    <dgm:cxn modelId="{1917EA73-2070-487C-AD46-2BA58B4B580A}" type="presOf" srcId="{0ADE350A-E0EC-4361-9981-EF3EF8C3FF6C}" destId="{0FE183FC-1B40-486A-88E9-141A97C17AB5}" srcOrd="0" destOrd="0" presId="urn:microsoft.com/office/officeart/2008/layout/VerticalCurvedList"/>
    <dgm:cxn modelId="{6A17E027-08C4-428E-9D5D-7B1FF2D1A6F1}" srcId="{F2D68999-91F5-494F-AF54-17ABC922722B}" destId="{0ADE350A-E0EC-4361-9981-EF3EF8C3FF6C}" srcOrd="2" destOrd="0" parTransId="{9591B1C4-5ED8-4620-AF59-141D4922C7D3}" sibTransId="{A2FB9497-0BCE-4754-B05B-9E2CD140CB5F}"/>
    <dgm:cxn modelId="{50869C9F-64C7-49D5-B237-EB666B874C23}" srcId="{F2D68999-91F5-494F-AF54-17ABC922722B}" destId="{8904C893-0BE6-470B-AA4A-509A30A07F67}" srcOrd="3" destOrd="0" parTransId="{22A4479F-6BAE-4FAE-9215-49472FBB5784}" sibTransId="{CB4EBD76-4EEA-4C09-89EB-DB17E4F53859}"/>
    <dgm:cxn modelId="{CA614DE0-FCAB-4D3C-8535-0C0DCC0D12DD}" srcId="{F2D68999-91F5-494F-AF54-17ABC922722B}" destId="{6AF6CA4B-4BA9-4F8C-A557-B54AA885A582}" srcOrd="4" destOrd="0" parTransId="{7BF9AC5A-501D-49DA-A28C-9B8327080B41}" sibTransId="{93126119-A0EE-4A63-AD94-FAF2F4B2798D}"/>
    <dgm:cxn modelId="{97AA3E22-B3F4-426F-ADEF-BEFDBF3CFE9F}" srcId="{F2D68999-91F5-494F-AF54-17ABC922722B}" destId="{6ACD7F8F-ED9D-45FA-81D9-2FD8B8A5CE91}" srcOrd="0" destOrd="0" parTransId="{B4ED6285-141C-43F0-A592-C3BFACD54ED3}" sibTransId="{67CF1B75-2380-45E5-BDA5-F8F64F2C2F87}"/>
    <dgm:cxn modelId="{C69467A5-9B0C-4B29-A075-3CEAABC76D23}" type="presParOf" srcId="{31A6F2DA-06BF-4425-9392-8C3BC6039625}" destId="{10C6345B-D59B-421A-886E-6AE6D408F7D9}" srcOrd="0" destOrd="0" presId="urn:microsoft.com/office/officeart/2008/layout/VerticalCurvedList"/>
    <dgm:cxn modelId="{0CAAB2D6-EBB4-44AC-AB0A-E493F3DCFFBE}" type="presParOf" srcId="{10C6345B-D59B-421A-886E-6AE6D408F7D9}" destId="{9809FB2C-E0A4-4284-AC7C-EAC556EEBC7B}" srcOrd="0" destOrd="0" presId="urn:microsoft.com/office/officeart/2008/layout/VerticalCurvedList"/>
    <dgm:cxn modelId="{1F7C8B33-B40A-43B7-B994-9AE2D03A978A}" type="presParOf" srcId="{9809FB2C-E0A4-4284-AC7C-EAC556EEBC7B}" destId="{B1E5D3C3-3B70-423F-979D-1E50007DE2E1}" srcOrd="0" destOrd="0" presId="urn:microsoft.com/office/officeart/2008/layout/VerticalCurvedList"/>
    <dgm:cxn modelId="{CBE23FBD-9AD5-48AF-BEC9-396215AAADA5}" type="presParOf" srcId="{9809FB2C-E0A4-4284-AC7C-EAC556EEBC7B}" destId="{4203420E-A928-4C2D-B4EA-B0C3979857D6}" srcOrd="1" destOrd="0" presId="urn:microsoft.com/office/officeart/2008/layout/VerticalCurvedList"/>
    <dgm:cxn modelId="{26FC7AE7-EEC9-4627-937C-A5D97513C6EE}" type="presParOf" srcId="{9809FB2C-E0A4-4284-AC7C-EAC556EEBC7B}" destId="{63A70740-C8BE-4AA6-AFC0-3C51DC48B1FD}" srcOrd="2" destOrd="0" presId="urn:microsoft.com/office/officeart/2008/layout/VerticalCurvedList"/>
    <dgm:cxn modelId="{F378CFD5-5F53-4CC3-BD23-6839CDD7390C}" type="presParOf" srcId="{9809FB2C-E0A4-4284-AC7C-EAC556EEBC7B}" destId="{ACAD8C0B-E417-42B4-A5E3-75B6A3A808C2}" srcOrd="3" destOrd="0" presId="urn:microsoft.com/office/officeart/2008/layout/VerticalCurvedList"/>
    <dgm:cxn modelId="{01792313-7D4D-466F-967C-132E82040942}" type="presParOf" srcId="{10C6345B-D59B-421A-886E-6AE6D408F7D9}" destId="{EA7E6676-6D25-49CB-8AD6-AF4E357BB750}" srcOrd="1" destOrd="0" presId="urn:microsoft.com/office/officeart/2008/layout/VerticalCurvedList"/>
    <dgm:cxn modelId="{E3AD1192-CCE9-40A6-A11A-C5492191D923}" type="presParOf" srcId="{10C6345B-D59B-421A-886E-6AE6D408F7D9}" destId="{57E61DDF-2309-40A8-9A01-E32725313318}" srcOrd="2" destOrd="0" presId="urn:microsoft.com/office/officeart/2008/layout/VerticalCurvedList"/>
    <dgm:cxn modelId="{3FF02CDF-24AF-4F84-9567-D4E629572B63}" type="presParOf" srcId="{57E61DDF-2309-40A8-9A01-E32725313318}" destId="{EA23F90D-5689-44C2-BF55-136919F05F46}" srcOrd="0" destOrd="0" presId="urn:microsoft.com/office/officeart/2008/layout/VerticalCurvedList"/>
    <dgm:cxn modelId="{4017DBDA-A1E3-4707-9830-1B45B71DB66B}" type="presParOf" srcId="{10C6345B-D59B-421A-886E-6AE6D408F7D9}" destId="{4A4E4197-5A46-4EBC-B012-76B0FC92F8CC}" srcOrd="3" destOrd="0" presId="urn:microsoft.com/office/officeart/2008/layout/VerticalCurvedList"/>
    <dgm:cxn modelId="{E3790464-6317-4B25-BB43-948827C00F33}" type="presParOf" srcId="{10C6345B-D59B-421A-886E-6AE6D408F7D9}" destId="{C17F7BCD-0F7D-4241-A43C-C452C576CD7E}" srcOrd="4" destOrd="0" presId="urn:microsoft.com/office/officeart/2008/layout/VerticalCurvedList"/>
    <dgm:cxn modelId="{A011C498-CFA6-443F-A97E-C3DC1013DE18}" type="presParOf" srcId="{C17F7BCD-0F7D-4241-A43C-C452C576CD7E}" destId="{2458AB94-2755-42FB-B0DD-CC2DE66C3429}" srcOrd="0" destOrd="0" presId="urn:microsoft.com/office/officeart/2008/layout/VerticalCurvedList"/>
    <dgm:cxn modelId="{25CC1E96-DB9A-45BA-8965-2292921B0AD0}" type="presParOf" srcId="{10C6345B-D59B-421A-886E-6AE6D408F7D9}" destId="{0FE183FC-1B40-486A-88E9-141A97C17AB5}" srcOrd="5" destOrd="0" presId="urn:microsoft.com/office/officeart/2008/layout/VerticalCurvedList"/>
    <dgm:cxn modelId="{172D7022-EFED-488F-BCAA-9DE86CC8B5F7}" type="presParOf" srcId="{10C6345B-D59B-421A-886E-6AE6D408F7D9}" destId="{50534F87-10BF-472F-BF69-E5FF0A754A06}" srcOrd="6" destOrd="0" presId="urn:microsoft.com/office/officeart/2008/layout/VerticalCurvedList"/>
    <dgm:cxn modelId="{6DC5DEC9-BC84-4E49-808D-E0CB705FB053}" type="presParOf" srcId="{50534F87-10BF-472F-BF69-E5FF0A754A06}" destId="{A0159D41-0C0B-432A-97D5-52EE9609DB12}" srcOrd="0" destOrd="0" presId="urn:microsoft.com/office/officeart/2008/layout/VerticalCurvedList"/>
    <dgm:cxn modelId="{33FE29B2-F58D-4692-ABA7-178EE87B4B9B}" type="presParOf" srcId="{10C6345B-D59B-421A-886E-6AE6D408F7D9}" destId="{81FEDA22-1E00-4C85-B1E9-6ECF33C33524}" srcOrd="7" destOrd="0" presId="urn:microsoft.com/office/officeart/2008/layout/VerticalCurvedList"/>
    <dgm:cxn modelId="{840A0A23-C544-4FD0-A9F3-B5144AC5DC97}" type="presParOf" srcId="{10C6345B-D59B-421A-886E-6AE6D408F7D9}" destId="{FBDD90E6-A19C-440E-9216-881A708F89D2}" srcOrd="8" destOrd="0" presId="urn:microsoft.com/office/officeart/2008/layout/VerticalCurvedList"/>
    <dgm:cxn modelId="{57378BFA-6474-4C4E-85F5-EE5D05421990}" type="presParOf" srcId="{FBDD90E6-A19C-440E-9216-881A708F89D2}" destId="{8B797B5A-B640-423B-BCA7-0B463CAC71A2}" srcOrd="0" destOrd="0" presId="urn:microsoft.com/office/officeart/2008/layout/VerticalCurvedList"/>
    <dgm:cxn modelId="{7C641663-E6AF-4FDF-8993-7BE922D12CAD}" type="presParOf" srcId="{10C6345B-D59B-421A-886E-6AE6D408F7D9}" destId="{CE9BB11A-660C-4659-9C60-C1693A433DAD}" srcOrd="9" destOrd="0" presId="urn:microsoft.com/office/officeart/2008/layout/VerticalCurvedList"/>
    <dgm:cxn modelId="{6E390891-F02A-4011-AA29-306ACB373308}" type="presParOf" srcId="{10C6345B-D59B-421A-886E-6AE6D408F7D9}" destId="{2B8EEBD8-61F8-4DCB-B2E0-5C2613549A6D}" srcOrd="10" destOrd="0" presId="urn:microsoft.com/office/officeart/2008/layout/VerticalCurvedList"/>
    <dgm:cxn modelId="{189419F2-0807-41C7-A2F4-06BFEC15FB3C}" type="presParOf" srcId="{2B8EEBD8-61F8-4DCB-B2E0-5C2613549A6D}" destId="{ACEEEB58-8617-46F8-96F8-1CB20FD3E2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3420E-A928-4C2D-B4EA-B0C3979857D6}">
      <dsp:nvSpPr>
        <dsp:cNvPr id="0" name=""/>
        <dsp:cNvSpPr/>
      </dsp:nvSpPr>
      <dsp:spPr>
        <a:xfrm>
          <a:off x="-5094156" y="-780393"/>
          <a:ext cx="6066566" cy="6066566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6676-6D25-49CB-8AD6-AF4E357BB750}">
      <dsp:nvSpPr>
        <dsp:cNvPr id="0" name=""/>
        <dsp:cNvSpPr/>
      </dsp:nvSpPr>
      <dsp:spPr>
        <a:xfrm>
          <a:off x="425361" y="281521"/>
          <a:ext cx="6877793" cy="563402"/>
        </a:xfrm>
        <a:prstGeom prst="rect">
          <a:avLst/>
        </a:prstGeom>
        <a:solidFill>
          <a:srgbClr val="374D81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校级青年教师</a:t>
          </a:r>
          <a:r>
            <a:rPr lang="zh-CN" altLang="en-US" sz="2000" b="1" kern="1200" dirty="0">
              <a:solidFill>
                <a:srgbClr val="FFC000"/>
              </a:solidFill>
            </a:rPr>
            <a:t>教学基本功</a:t>
          </a:r>
          <a:r>
            <a:rPr lang="zh-CN" altLang="en-US" sz="2000" b="1" kern="1200" dirty="0"/>
            <a:t>比赛一等奖</a:t>
          </a:r>
          <a:r>
            <a:rPr lang="en-US" altLang="zh-CN" sz="2000" b="1" kern="1200" dirty="0" smtClean="0"/>
            <a:t>2016</a:t>
          </a:r>
          <a:endParaRPr lang="zh-CN" altLang="en-US" sz="2000" b="1" kern="1200" dirty="0"/>
        </a:p>
      </dsp:txBody>
      <dsp:txXfrm>
        <a:off x="425361" y="281521"/>
        <a:ext cx="6877793" cy="563402"/>
      </dsp:txXfrm>
    </dsp:sp>
    <dsp:sp modelId="{EA23F90D-5689-44C2-BF55-136919F05F46}">
      <dsp:nvSpPr>
        <dsp:cNvPr id="0" name=""/>
        <dsp:cNvSpPr/>
      </dsp:nvSpPr>
      <dsp:spPr>
        <a:xfrm>
          <a:off x="201134" y="211095"/>
          <a:ext cx="448454" cy="704253"/>
        </a:xfrm>
        <a:prstGeom prst="ellipse">
          <a:avLst/>
        </a:prstGeom>
        <a:solidFill>
          <a:srgbClr val="B6C2D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E4197-5A46-4EBC-B012-76B0FC92F8CC}">
      <dsp:nvSpPr>
        <dsp:cNvPr id="0" name=""/>
        <dsp:cNvSpPr/>
      </dsp:nvSpPr>
      <dsp:spPr>
        <a:xfrm>
          <a:off x="829079" y="1126354"/>
          <a:ext cx="6474075" cy="563402"/>
        </a:xfrm>
        <a:prstGeom prst="rect">
          <a:avLst/>
        </a:prstGeom>
        <a:solidFill>
          <a:srgbClr val="374D81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校</a:t>
          </a:r>
          <a:r>
            <a:rPr lang="zh-CN" altLang="en-US" sz="2000" b="1" kern="1200" dirty="0" smtClean="0"/>
            <a:t>级教学成果奖一等奖</a:t>
          </a:r>
          <a:r>
            <a:rPr lang="en-US" altLang="zh-CN" sz="2000" b="1" kern="1200" dirty="0" smtClean="0"/>
            <a:t>2017</a:t>
          </a:r>
          <a:endParaRPr lang="zh-CN" altLang="en-US" sz="2000" b="1" kern="1200" dirty="0"/>
        </a:p>
      </dsp:txBody>
      <dsp:txXfrm>
        <a:off x="829079" y="1126354"/>
        <a:ext cx="6474075" cy="563402"/>
      </dsp:txXfrm>
    </dsp:sp>
    <dsp:sp modelId="{2458AB94-2755-42FB-B0DD-CC2DE66C3429}">
      <dsp:nvSpPr>
        <dsp:cNvPr id="0" name=""/>
        <dsp:cNvSpPr/>
      </dsp:nvSpPr>
      <dsp:spPr>
        <a:xfrm>
          <a:off x="604851" y="1055929"/>
          <a:ext cx="448454" cy="704253"/>
        </a:xfrm>
        <a:prstGeom prst="ellipse">
          <a:avLst/>
        </a:prstGeom>
        <a:solidFill>
          <a:srgbClr val="B6C2D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183FC-1B40-486A-88E9-141A97C17AB5}">
      <dsp:nvSpPr>
        <dsp:cNvPr id="0" name=""/>
        <dsp:cNvSpPr/>
      </dsp:nvSpPr>
      <dsp:spPr>
        <a:xfrm>
          <a:off x="952988" y="1971188"/>
          <a:ext cx="6350166" cy="563402"/>
        </a:xfrm>
        <a:prstGeom prst="rect">
          <a:avLst/>
        </a:prstGeom>
        <a:solidFill>
          <a:srgbClr val="374D81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全国数学微课设计大赛一等奖</a:t>
          </a:r>
          <a:r>
            <a:rPr lang="en-US" altLang="zh-CN" sz="2000" b="1" kern="1200" dirty="0" smtClean="0"/>
            <a:t>2016</a:t>
          </a:r>
          <a:endParaRPr lang="zh-CN" altLang="en-US" sz="2000" b="1" kern="1200" dirty="0"/>
        </a:p>
      </dsp:txBody>
      <dsp:txXfrm>
        <a:off x="952988" y="1971188"/>
        <a:ext cx="6350166" cy="563402"/>
      </dsp:txXfrm>
    </dsp:sp>
    <dsp:sp modelId="{A0159D41-0C0B-432A-97D5-52EE9609DB12}">
      <dsp:nvSpPr>
        <dsp:cNvPr id="0" name=""/>
        <dsp:cNvSpPr/>
      </dsp:nvSpPr>
      <dsp:spPr>
        <a:xfrm>
          <a:off x="728760" y="1900762"/>
          <a:ext cx="448454" cy="704253"/>
        </a:xfrm>
        <a:prstGeom prst="ellipse">
          <a:avLst/>
        </a:prstGeom>
        <a:solidFill>
          <a:srgbClr val="B6C2D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EDA22-1E00-4C85-B1E9-6ECF33C33524}">
      <dsp:nvSpPr>
        <dsp:cNvPr id="0" name=""/>
        <dsp:cNvSpPr/>
      </dsp:nvSpPr>
      <dsp:spPr>
        <a:xfrm>
          <a:off x="829079" y="2816021"/>
          <a:ext cx="6474075" cy="563402"/>
        </a:xfrm>
        <a:prstGeom prst="rect">
          <a:avLst/>
        </a:prstGeom>
        <a:solidFill>
          <a:srgbClr val="374D81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北京市青年教师教学基本功</a:t>
          </a:r>
          <a:r>
            <a:rPr lang="zh-CN" altLang="en-US" sz="2000" b="1" kern="1200" dirty="0" smtClean="0"/>
            <a:t>比赛优秀论文奖</a:t>
          </a:r>
          <a:r>
            <a:rPr lang="en-US" altLang="zh-CN" sz="2000" b="1" kern="1200" dirty="0" smtClean="0"/>
            <a:t>2016</a:t>
          </a:r>
          <a:endParaRPr lang="zh-CN" altLang="en-US" sz="2000" b="1" kern="1200" dirty="0"/>
        </a:p>
      </dsp:txBody>
      <dsp:txXfrm>
        <a:off x="829079" y="2816021"/>
        <a:ext cx="6474075" cy="563402"/>
      </dsp:txXfrm>
    </dsp:sp>
    <dsp:sp modelId="{8B797B5A-B640-423B-BCA7-0B463CAC71A2}">
      <dsp:nvSpPr>
        <dsp:cNvPr id="0" name=""/>
        <dsp:cNvSpPr/>
      </dsp:nvSpPr>
      <dsp:spPr>
        <a:xfrm>
          <a:off x="604851" y="2745596"/>
          <a:ext cx="448454" cy="704253"/>
        </a:xfrm>
        <a:prstGeom prst="ellipse">
          <a:avLst/>
        </a:prstGeom>
        <a:solidFill>
          <a:srgbClr val="B6C2D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BB11A-660C-4659-9C60-C1693A433DAD}">
      <dsp:nvSpPr>
        <dsp:cNvPr id="0" name=""/>
        <dsp:cNvSpPr/>
      </dsp:nvSpPr>
      <dsp:spPr>
        <a:xfrm>
          <a:off x="425361" y="3660855"/>
          <a:ext cx="6877793" cy="563402"/>
        </a:xfrm>
        <a:prstGeom prst="rect">
          <a:avLst/>
        </a:prstGeom>
        <a:solidFill>
          <a:srgbClr val="374D81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/>
            <a:t>北京市高校</a:t>
          </a:r>
          <a:r>
            <a:rPr lang="zh-CN" altLang="en-US" sz="2000" b="1" kern="1200" dirty="0">
              <a:solidFill>
                <a:srgbClr val="FFC000"/>
              </a:solidFill>
            </a:rPr>
            <a:t>教学成果奖</a:t>
          </a:r>
          <a:r>
            <a:rPr lang="zh-CN" altLang="en-US" sz="2000" b="1" kern="1200" dirty="0"/>
            <a:t>二等奖</a:t>
          </a:r>
          <a:r>
            <a:rPr lang="en-US" altLang="zh-CN" sz="2000" b="1" kern="1200" dirty="0" smtClean="0"/>
            <a:t>2017</a:t>
          </a:r>
          <a:endParaRPr lang="zh-CN" altLang="en-US" sz="2000" b="1" kern="1200" dirty="0"/>
        </a:p>
      </dsp:txBody>
      <dsp:txXfrm>
        <a:off x="425361" y="3660855"/>
        <a:ext cx="6877793" cy="563402"/>
      </dsp:txXfrm>
    </dsp:sp>
    <dsp:sp modelId="{ACEEEB58-8617-46F8-96F8-1CB20FD3E218}">
      <dsp:nvSpPr>
        <dsp:cNvPr id="0" name=""/>
        <dsp:cNvSpPr/>
      </dsp:nvSpPr>
      <dsp:spPr>
        <a:xfrm>
          <a:off x="201134" y="3590429"/>
          <a:ext cx="448454" cy="704253"/>
        </a:xfrm>
        <a:prstGeom prst="ellipse">
          <a:avLst/>
        </a:prstGeom>
        <a:solidFill>
          <a:srgbClr val="B6C2DF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D9EF88-4C58-438D-8572-AD28CEED9DBC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rtl="0"/>
              <a:t>2018年11月22日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pPr rtl="0"/>
              <a:t>‹#›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77391F8-6BF1-4CE5-8EBD-5A41EF012CCA}" type="datetime2">
              <a:rPr lang="zh-CN" altLang="en-US" smtClean="0"/>
              <a:pPr/>
              <a:t>2018年11月22日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7542409-6A04-4DC6-AC3A-D3758287A8F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35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3833" y="3019706"/>
            <a:ext cx="363474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833" y="5381894"/>
            <a:ext cx="363474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pic>
        <p:nvPicPr>
          <p:cNvPr id="8" name="图片 7" descr="蔚蓝的天空中飘着蓬松的白云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</p:spPr>
      </p:pic>
      <p:pic>
        <p:nvPicPr>
          <p:cNvPr id="10" name="图片 9" descr="植物嫩芽的特写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4347" y="2057400"/>
            <a:ext cx="1545575" cy="3886200"/>
          </a:xfrm>
          <a:prstGeom prst="rect">
            <a:avLst/>
          </a:prstGeom>
        </p:spPr>
      </p:pic>
      <p:pic>
        <p:nvPicPr>
          <p:cNvPr id="11" name="图片 10" descr="波浪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/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35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3833" y="2263914"/>
            <a:ext cx="5212080" cy="3143393"/>
          </a:xfrm>
        </p:spPr>
        <p:txBody>
          <a:bodyPr rtlCol="0"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13833" y="5381894"/>
            <a:ext cx="521208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pic>
        <p:nvPicPr>
          <p:cNvPr id="11" name="图片 10" descr="绿色植物的特写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</p:spPr>
      </p:pic>
      <p:pic>
        <p:nvPicPr>
          <p:cNvPr id="9" name="图片 8" descr="波浪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0429" y="1716854"/>
            <a:ext cx="4018739" cy="4931823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3468" y="1716854"/>
            <a:ext cx="4330025" cy="4931823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044" y="595400"/>
            <a:ext cx="7903724" cy="847197"/>
          </a:xfrm>
        </p:spPr>
        <p:txBody>
          <a:bodyPr rtlCol="0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1503" y="1581851"/>
            <a:ext cx="3664796" cy="823912"/>
          </a:xfrm>
          <a:solidFill>
            <a:srgbClr val="374D81"/>
          </a:solidFill>
          <a:ln>
            <a:solidFill>
              <a:srgbClr val="374D81"/>
            </a:solidFill>
          </a:ln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57274" y="2545017"/>
            <a:ext cx="3456432" cy="4092284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581851"/>
            <a:ext cx="3666008" cy="823912"/>
          </a:xfrm>
          <a:solidFill>
            <a:srgbClr val="374D81"/>
          </a:solidFill>
          <a:ln>
            <a:solidFill>
              <a:srgbClr val="374D81"/>
            </a:solidFill>
          </a:ln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45017"/>
            <a:ext cx="3457575" cy="4092284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114746-BAE9-433D-9047-7B36D9FC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38" y="2465689"/>
            <a:ext cx="7903724" cy="208454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89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19847" y="667974"/>
            <a:ext cx="7903724" cy="84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9847" y="1705429"/>
            <a:ext cx="7942634" cy="4701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/>
  <p:txStyles>
    <p:titleStyle>
      <a:lvl1pPr algn="l" defTabSz="6858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57734" indent="-157734" algn="l" defTabSz="685800" rtl="0" eaLnBrk="1" latinLnBrk="0" hangingPunct="1">
        <a:lnSpc>
          <a:spcPct val="120000"/>
        </a:lnSpc>
        <a:spcBef>
          <a:spcPts val="825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329184" indent="-116586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507492" indent="-116586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678942" indent="-116586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850392" indent="-116586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0218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932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6474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indent="-116586" algn="l" defTabSz="6858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6EBC56-40DF-4780-9FD4-6A89CBBC3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46" y="1312433"/>
            <a:ext cx="3634740" cy="23649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“重走发现之</a:t>
            </a:r>
            <a:r>
              <a:rPr lang="zh-CN" altLang="en-US" sz="3200" smtClean="0"/>
              <a:t>旅” 创新</a:t>
            </a:r>
            <a:r>
              <a:rPr lang="zh-CN" altLang="en-US" sz="3200" dirty="0" smtClean="0"/>
              <a:t>培养的探索</a:t>
            </a:r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6760BDA-3402-49C1-A708-716259379D22}"/>
              </a:ext>
            </a:extLst>
          </p:cNvPr>
          <p:cNvSpPr txBox="1"/>
          <p:nvPr/>
        </p:nvSpPr>
        <p:spPr>
          <a:xfrm>
            <a:off x="5034642" y="1627415"/>
            <a:ext cx="338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西浦全国大学教学创新大赛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02F9DE7-58EB-408E-9BAC-B3210DA47266}"/>
              </a:ext>
            </a:extLst>
          </p:cNvPr>
          <p:cNvSpPr txBox="1"/>
          <p:nvPr/>
        </p:nvSpPr>
        <p:spPr>
          <a:xfrm>
            <a:off x="1378122" y="4794198"/>
            <a:ext cx="338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</a:rPr>
              <a:t>李亚杰团队     北京邮电大学</a:t>
            </a:r>
            <a:endParaRPr lang="zh-CN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E4961F3-7254-4320-AD6F-DF2CC82A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43" y="340804"/>
            <a:ext cx="7903724" cy="847197"/>
          </a:xfrm>
        </p:spPr>
        <p:txBody>
          <a:bodyPr/>
          <a:lstStyle/>
          <a:p>
            <a:r>
              <a:rPr lang="zh-CN" altLang="en-US" dirty="0" smtClean="0"/>
              <a:t>课程评价和反思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631" y="1275127"/>
            <a:ext cx="7331475" cy="54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1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6" y="192947"/>
            <a:ext cx="8922114" cy="41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0" y="3171040"/>
            <a:ext cx="8130710" cy="35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3737" y="0"/>
            <a:ext cx="7903724" cy="2477898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统计具有非凡的能力处理各种复杂的问题，它需要非常精细的方法和小心翼翼的解释。当人类科学探索者在问题的丛林中遇到难以逾越的障碍时，唯有统计工具可为其开辟一条前进的通道。</a:t>
            </a:r>
            <a:br>
              <a:rPr lang="zh-CN" altLang="en-US" sz="2400" dirty="0"/>
            </a:br>
            <a:r>
              <a:rPr lang="zh-CN" altLang="en-US" sz="2400" dirty="0" smtClean="0"/>
              <a:t>                                                        </a:t>
            </a:r>
            <a:r>
              <a:rPr lang="en-US" altLang="zh-CN" sz="2400" dirty="0" smtClean="0"/>
              <a:t>-Francis </a:t>
            </a:r>
            <a:r>
              <a:rPr lang="en-US" altLang="zh-CN" sz="2400" dirty="0"/>
              <a:t>Galton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419" y="2585177"/>
            <a:ext cx="5447619" cy="39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3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4">
            <a:extLst>
              <a:ext uri="{FF2B5EF4-FFF2-40B4-BE49-F238E27FC236}">
                <a16:creationId xmlns:a16="http://schemas.microsoft.com/office/drawing/2014/main" xmlns="" id="{3314B135-74AF-4E3E-A87F-B3EE1070E3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74D8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CN" altLang="en-US" sz="5400" dirty="0" smtClean="0">
                <a:solidFill>
                  <a:schemeClr val="bg1">
                    <a:lumMod val="85000"/>
                  </a:schemeClr>
                </a:solidFill>
              </a:rPr>
              <a:t>学生团队建设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xmlns="" id="{C23A5A37-8A3D-49F3-960A-8616EAC1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0" y="602660"/>
            <a:ext cx="7903724" cy="847197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3200" dirty="0"/>
              <a:t>“以学生为中心</a:t>
            </a:r>
            <a:r>
              <a:rPr lang="zh-CN" altLang="en-US" sz="3200" dirty="0" smtClean="0"/>
              <a:t>”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“</a:t>
            </a:r>
            <a:r>
              <a:rPr lang="zh-CN" altLang="en-US" sz="3200" dirty="0"/>
              <a:t>重走发现之旅”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25D1E36-42C9-49A8-90A3-5B3E4AE65F12}"/>
              </a:ext>
            </a:extLst>
          </p:cNvPr>
          <p:cNvGrpSpPr/>
          <p:nvPr/>
        </p:nvGrpSpPr>
        <p:grpSpPr>
          <a:xfrm>
            <a:off x="1452110" y="1593868"/>
            <a:ext cx="6617833" cy="1077024"/>
            <a:chOff x="1452110" y="1593868"/>
            <a:chExt cx="6617833" cy="10770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4B061EC-79D0-47A6-8D97-A947C7D7EB83}"/>
                </a:ext>
              </a:extLst>
            </p:cNvPr>
            <p:cNvSpPr/>
            <p:nvPr/>
          </p:nvSpPr>
          <p:spPr>
            <a:xfrm>
              <a:off x="1452110" y="2116492"/>
              <a:ext cx="6617833" cy="554400"/>
            </a:xfrm>
            <a:prstGeom prst="rect">
              <a:avLst/>
            </a:pr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="" id="{7C0773D1-125A-462B-B8D4-96F4A51571A2}"/>
                </a:ext>
              </a:extLst>
            </p:cNvPr>
            <p:cNvSpPr/>
            <p:nvPr/>
          </p:nvSpPr>
          <p:spPr>
            <a:xfrm>
              <a:off x="1783001" y="1593868"/>
              <a:ext cx="5256015" cy="869113"/>
            </a:xfrm>
            <a:custGeom>
              <a:avLst/>
              <a:gdLst>
                <a:gd name="connsiteX0" fmla="*/ 0 w 5256015"/>
                <a:gd name="connsiteY0" fmla="*/ 144855 h 869113"/>
                <a:gd name="connsiteX1" fmla="*/ 144855 w 5256015"/>
                <a:gd name="connsiteY1" fmla="*/ 0 h 869113"/>
                <a:gd name="connsiteX2" fmla="*/ 5111160 w 5256015"/>
                <a:gd name="connsiteY2" fmla="*/ 0 h 869113"/>
                <a:gd name="connsiteX3" fmla="*/ 5256015 w 5256015"/>
                <a:gd name="connsiteY3" fmla="*/ 144855 h 869113"/>
                <a:gd name="connsiteX4" fmla="*/ 5256015 w 5256015"/>
                <a:gd name="connsiteY4" fmla="*/ 724258 h 869113"/>
                <a:gd name="connsiteX5" fmla="*/ 5111160 w 5256015"/>
                <a:gd name="connsiteY5" fmla="*/ 869113 h 869113"/>
                <a:gd name="connsiteX6" fmla="*/ 144855 w 5256015"/>
                <a:gd name="connsiteY6" fmla="*/ 869113 h 869113"/>
                <a:gd name="connsiteX7" fmla="*/ 0 w 5256015"/>
                <a:gd name="connsiteY7" fmla="*/ 724258 h 869113"/>
                <a:gd name="connsiteX8" fmla="*/ 0 w 5256015"/>
                <a:gd name="connsiteY8" fmla="*/ 144855 h 86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015" h="869113">
                  <a:moveTo>
                    <a:pt x="0" y="144855"/>
                  </a:moveTo>
                  <a:cubicBezTo>
                    <a:pt x="0" y="64854"/>
                    <a:pt x="64854" y="0"/>
                    <a:pt x="144855" y="0"/>
                  </a:cubicBezTo>
                  <a:lnTo>
                    <a:pt x="5111160" y="0"/>
                  </a:lnTo>
                  <a:cubicBezTo>
                    <a:pt x="5191161" y="0"/>
                    <a:pt x="5256015" y="64854"/>
                    <a:pt x="5256015" y="144855"/>
                  </a:cubicBezTo>
                  <a:lnTo>
                    <a:pt x="5256015" y="724258"/>
                  </a:lnTo>
                  <a:cubicBezTo>
                    <a:pt x="5256015" y="804259"/>
                    <a:pt x="5191161" y="869113"/>
                    <a:pt x="5111160" y="869113"/>
                  </a:cubicBezTo>
                  <a:lnTo>
                    <a:pt x="144855" y="869113"/>
                  </a:lnTo>
                  <a:cubicBezTo>
                    <a:pt x="64854" y="869113"/>
                    <a:pt x="0" y="804259"/>
                    <a:pt x="0" y="724258"/>
                  </a:cubicBezTo>
                  <a:lnTo>
                    <a:pt x="0" y="144855"/>
                  </a:lnTo>
                  <a:close/>
                </a:path>
              </a:pathLst>
            </a:custGeom>
            <a:solidFill>
              <a:srgbClr val="374D81">
                <a:alpha val="9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524" tIns="42427" rIns="217524" bIns="42427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/>
                <a:t>大创平台</a:t>
              </a:r>
              <a:endParaRPr lang="zh-CN" altLang="en-US" sz="2000" b="1" kern="1200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8D3B182-BFB2-427B-9F13-94939AA30B9E}"/>
              </a:ext>
            </a:extLst>
          </p:cNvPr>
          <p:cNvGrpSpPr/>
          <p:nvPr/>
        </p:nvGrpSpPr>
        <p:grpSpPr>
          <a:xfrm>
            <a:off x="1452110" y="2811461"/>
            <a:ext cx="6617833" cy="1077024"/>
            <a:chOff x="1452110" y="2811461"/>
            <a:chExt cx="6617833" cy="107702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351B264-5344-4E20-9712-9CCBBBFB4C8B}"/>
                </a:ext>
              </a:extLst>
            </p:cNvPr>
            <p:cNvSpPr/>
            <p:nvPr/>
          </p:nvSpPr>
          <p:spPr>
            <a:xfrm>
              <a:off x="1452110" y="3334085"/>
              <a:ext cx="6617833" cy="554400"/>
            </a:xfrm>
            <a:prstGeom prst="rect">
              <a:avLst/>
            </a:pr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363D6A81-58ED-4BF2-BD1F-CB808344793C}"/>
                </a:ext>
              </a:extLst>
            </p:cNvPr>
            <p:cNvSpPr/>
            <p:nvPr/>
          </p:nvSpPr>
          <p:spPr>
            <a:xfrm>
              <a:off x="1783001" y="2811461"/>
              <a:ext cx="5256015" cy="869113"/>
            </a:xfrm>
            <a:custGeom>
              <a:avLst/>
              <a:gdLst>
                <a:gd name="connsiteX0" fmla="*/ 0 w 5256015"/>
                <a:gd name="connsiteY0" fmla="*/ 144855 h 869113"/>
                <a:gd name="connsiteX1" fmla="*/ 144855 w 5256015"/>
                <a:gd name="connsiteY1" fmla="*/ 0 h 869113"/>
                <a:gd name="connsiteX2" fmla="*/ 5111160 w 5256015"/>
                <a:gd name="connsiteY2" fmla="*/ 0 h 869113"/>
                <a:gd name="connsiteX3" fmla="*/ 5256015 w 5256015"/>
                <a:gd name="connsiteY3" fmla="*/ 144855 h 869113"/>
                <a:gd name="connsiteX4" fmla="*/ 5256015 w 5256015"/>
                <a:gd name="connsiteY4" fmla="*/ 724258 h 869113"/>
                <a:gd name="connsiteX5" fmla="*/ 5111160 w 5256015"/>
                <a:gd name="connsiteY5" fmla="*/ 869113 h 869113"/>
                <a:gd name="connsiteX6" fmla="*/ 144855 w 5256015"/>
                <a:gd name="connsiteY6" fmla="*/ 869113 h 869113"/>
                <a:gd name="connsiteX7" fmla="*/ 0 w 5256015"/>
                <a:gd name="connsiteY7" fmla="*/ 724258 h 869113"/>
                <a:gd name="connsiteX8" fmla="*/ 0 w 5256015"/>
                <a:gd name="connsiteY8" fmla="*/ 144855 h 86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015" h="869113">
                  <a:moveTo>
                    <a:pt x="0" y="144855"/>
                  </a:moveTo>
                  <a:cubicBezTo>
                    <a:pt x="0" y="64854"/>
                    <a:pt x="64854" y="0"/>
                    <a:pt x="144855" y="0"/>
                  </a:cubicBezTo>
                  <a:lnTo>
                    <a:pt x="5111160" y="0"/>
                  </a:lnTo>
                  <a:cubicBezTo>
                    <a:pt x="5191161" y="0"/>
                    <a:pt x="5256015" y="64854"/>
                    <a:pt x="5256015" y="144855"/>
                  </a:cubicBezTo>
                  <a:lnTo>
                    <a:pt x="5256015" y="724258"/>
                  </a:lnTo>
                  <a:cubicBezTo>
                    <a:pt x="5256015" y="804259"/>
                    <a:pt x="5191161" y="869113"/>
                    <a:pt x="5111160" y="869113"/>
                  </a:cubicBezTo>
                  <a:lnTo>
                    <a:pt x="144855" y="869113"/>
                  </a:lnTo>
                  <a:cubicBezTo>
                    <a:pt x="64854" y="869113"/>
                    <a:pt x="0" y="804259"/>
                    <a:pt x="0" y="724258"/>
                  </a:cubicBezTo>
                  <a:lnTo>
                    <a:pt x="0" y="144855"/>
                  </a:lnTo>
                  <a:close/>
                </a:path>
              </a:pathLst>
            </a:custGeom>
            <a:solidFill>
              <a:srgbClr val="374D81">
                <a:alpha val="9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524" tIns="42427" rIns="217524" bIns="4242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000" b="1" kern="1200" dirty="0" smtClean="0">
                  <a:solidFill>
                    <a:schemeClr val="bg1"/>
                  </a:solidFill>
                </a:rPr>
                <a:t>毕业设计</a:t>
              </a:r>
              <a:endParaRPr lang="zh-CN" alt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07E5FEC-B279-4C2C-8616-D1F80AA15090}"/>
              </a:ext>
            </a:extLst>
          </p:cNvPr>
          <p:cNvGrpSpPr/>
          <p:nvPr/>
        </p:nvGrpSpPr>
        <p:grpSpPr>
          <a:xfrm>
            <a:off x="1452110" y="4029054"/>
            <a:ext cx="6617833" cy="1077024"/>
            <a:chOff x="1452110" y="4029054"/>
            <a:chExt cx="6617833" cy="107702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91481C8-0B99-4690-B6D0-4DE08050AB52}"/>
                </a:ext>
              </a:extLst>
            </p:cNvPr>
            <p:cNvSpPr/>
            <p:nvPr/>
          </p:nvSpPr>
          <p:spPr>
            <a:xfrm>
              <a:off x="1452110" y="4551678"/>
              <a:ext cx="6617833" cy="554400"/>
            </a:xfrm>
            <a:prstGeom prst="rect">
              <a:avLst/>
            </a:pr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675444EF-A003-4325-B3C3-4F4CDF4F35CD}"/>
                </a:ext>
              </a:extLst>
            </p:cNvPr>
            <p:cNvSpPr/>
            <p:nvPr/>
          </p:nvSpPr>
          <p:spPr>
            <a:xfrm>
              <a:off x="1783001" y="4029054"/>
              <a:ext cx="5256015" cy="869113"/>
            </a:xfrm>
            <a:custGeom>
              <a:avLst/>
              <a:gdLst>
                <a:gd name="connsiteX0" fmla="*/ 0 w 5256015"/>
                <a:gd name="connsiteY0" fmla="*/ 144855 h 869113"/>
                <a:gd name="connsiteX1" fmla="*/ 144855 w 5256015"/>
                <a:gd name="connsiteY1" fmla="*/ 0 h 869113"/>
                <a:gd name="connsiteX2" fmla="*/ 5111160 w 5256015"/>
                <a:gd name="connsiteY2" fmla="*/ 0 h 869113"/>
                <a:gd name="connsiteX3" fmla="*/ 5256015 w 5256015"/>
                <a:gd name="connsiteY3" fmla="*/ 144855 h 869113"/>
                <a:gd name="connsiteX4" fmla="*/ 5256015 w 5256015"/>
                <a:gd name="connsiteY4" fmla="*/ 724258 h 869113"/>
                <a:gd name="connsiteX5" fmla="*/ 5111160 w 5256015"/>
                <a:gd name="connsiteY5" fmla="*/ 869113 h 869113"/>
                <a:gd name="connsiteX6" fmla="*/ 144855 w 5256015"/>
                <a:gd name="connsiteY6" fmla="*/ 869113 h 869113"/>
                <a:gd name="connsiteX7" fmla="*/ 0 w 5256015"/>
                <a:gd name="connsiteY7" fmla="*/ 724258 h 869113"/>
                <a:gd name="connsiteX8" fmla="*/ 0 w 5256015"/>
                <a:gd name="connsiteY8" fmla="*/ 144855 h 86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015" h="869113">
                  <a:moveTo>
                    <a:pt x="0" y="144855"/>
                  </a:moveTo>
                  <a:cubicBezTo>
                    <a:pt x="0" y="64854"/>
                    <a:pt x="64854" y="0"/>
                    <a:pt x="144855" y="0"/>
                  </a:cubicBezTo>
                  <a:lnTo>
                    <a:pt x="5111160" y="0"/>
                  </a:lnTo>
                  <a:cubicBezTo>
                    <a:pt x="5191161" y="0"/>
                    <a:pt x="5256015" y="64854"/>
                    <a:pt x="5256015" y="144855"/>
                  </a:cubicBezTo>
                  <a:lnTo>
                    <a:pt x="5256015" y="724258"/>
                  </a:lnTo>
                  <a:cubicBezTo>
                    <a:pt x="5256015" y="804259"/>
                    <a:pt x="5191161" y="869113"/>
                    <a:pt x="5111160" y="869113"/>
                  </a:cubicBezTo>
                  <a:lnTo>
                    <a:pt x="144855" y="869113"/>
                  </a:lnTo>
                  <a:cubicBezTo>
                    <a:pt x="64854" y="869113"/>
                    <a:pt x="0" y="804259"/>
                    <a:pt x="0" y="724258"/>
                  </a:cubicBezTo>
                  <a:lnTo>
                    <a:pt x="0" y="144855"/>
                  </a:lnTo>
                  <a:close/>
                </a:path>
              </a:pathLst>
            </a:custGeom>
            <a:solidFill>
              <a:srgbClr val="374D81">
                <a:alpha val="9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524" tIns="42427" rIns="217524" bIns="4242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000" b="1" kern="1200" dirty="0" smtClean="0">
                  <a:solidFill>
                    <a:schemeClr val="bg1"/>
                  </a:solidFill>
                </a:rPr>
                <a:t>竞赛激励</a:t>
              </a:r>
              <a:endParaRPr lang="zh-CN" altLang="en-US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矩形: 圆角 7">
            <a:extLst>
              <a:ext uri="{FF2B5EF4-FFF2-40B4-BE49-F238E27FC236}">
                <a16:creationId xmlns:a16="http://schemas.microsoft.com/office/drawing/2014/main" xmlns="" id="{106B3604-1DB3-4FED-A6BC-179367EA28A4}"/>
              </a:ext>
            </a:extLst>
          </p:cNvPr>
          <p:cNvSpPr/>
          <p:nvPr/>
        </p:nvSpPr>
        <p:spPr>
          <a:xfrm>
            <a:off x="1858502" y="1458949"/>
            <a:ext cx="1224793" cy="12119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580" y="1090569"/>
            <a:ext cx="8523862" cy="4144161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800" dirty="0" smtClean="0"/>
              <a:t>我们</a:t>
            </a:r>
            <a:r>
              <a:rPr lang="zh-CN" altLang="en-US" sz="2800" dirty="0"/>
              <a:t>依托学校的大创平台，基于数理学科创新培养的规律，完成了多个国家级、省部级的大学生创新项目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北京邮电大学</a:t>
            </a:r>
            <a:r>
              <a:rPr lang="zh-CN" altLang="en-US" sz="2800" dirty="0"/>
              <a:t>在</a:t>
            </a:r>
            <a:r>
              <a:rPr lang="en-US" altLang="zh-CN" sz="2800" dirty="0"/>
              <a:t>2004 </a:t>
            </a:r>
            <a:r>
              <a:rPr lang="zh-CN" altLang="en-US" sz="2800" dirty="0" smtClean="0"/>
              <a:t>年开始</a:t>
            </a:r>
            <a:r>
              <a:rPr lang="zh-CN" altLang="en-US" sz="2800" dirty="0"/>
              <a:t>双创建设，成立了学校创新实践管理中心、特色创新实践基地，搭建了师生科研项目沟通、与企业合作的平台，</a:t>
            </a:r>
            <a:r>
              <a:rPr lang="en-US" altLang="zh-CN" sz="2800" dirty="0"/>
              <a:t>2008</a:t>
            </a:r>
            <a:r>
              <a:rPr lang="zh-CN" altLang="en-US" sz="2800" dirty="0"/>
              <a:t>年举办第一届北邮大学生创新创业实践成果展示交流会。</a:t>
            </a:r>
          </a:p>
        </p:txBody>
      </p:sp>
    </p:spTree>
    <p:extLst>
      <p:ext uri="{BB962C8B-B14F-4D97-AF65-F5344CB8AC3E}">
        <p14:creationId xmlns:p14="http://schemas.microsoft.com/office/powerpoint/2010/main" val="19062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7197"/>
          </a:xfrm>
        </p:spPr>
        <p:txBody>
          <a:bodyPr/>
          <a:lstStyle/>
          <a:p>
            <a:pPr algn="ctr"/>
            <a:r>
              <a:rPr lang="zh-CN" altLang="en-US" dirty="0" smtClean="0"/>
              <a:t>智能高尔顿钉板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795" y="906011"/>
            <a:ext cx="2883541" cy="189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194" y="2801924"/>
            <a:ext cx="2852744" cy="20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9194" y="4823670"/>
            <a:ext cx="2878598" cy="20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406"/>
            <a:ext cx="5606864" cy="11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27279" y="983751"/>
            <a:ext cx="2159582" cy="3888656"/>
            <a:chOff x="671168" y="992059"/>
            <a:chExt cx="2159582" cy="3888656"/>
          </a:xfrm>
        </p:grpSpPr>
        <p:pic>
          <p:nvPicPr>
            <p:cNvPr id="8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82" t="7455" r="3682" b="5048"/>
            <a:stretch>
              <a:fillRect/>
            </a:stretch>
          </p:blipFill>
          <p:spPr bwMode="auto">
            <a:xfrm>
              <a:off x="671168" y="992059"/>
              <a:ext cx="2152737" cy="220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8" r="11891" b="31035"/>
            <a:stretch>
              <a:fillRect/>
            </a:stretch>
          </p:blipFill>
          <p:spPr bwMode="auto">
            <a:xfrm>
              <a:off x="748211" y="3196206"/>
              <a:ext cx="2082539" cy="168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: 圆角 15">
            <a:extLst>
              <a:ext uri="{FF2B5EF4-FFF2-40B4-BE49-F238E27FC236}">
                <a16:creationId xmlns:a16="http://schemas.microsoft.com/office/drawing/2014/main" xmlns="" id="{C223DCD0-3269-4B68-935D-7610BF797C9A}"/>
              </a:ext>
            </a:extLst>
          </p:cNvPr>
          <p:cNvSpPr/>
          <p:nvPr/>
        </p:nvSpPr>
        <p:spPr>
          <a:xfrm>
            <a:off x="3622126" y="1458421"/>
            <a:ext cx="1204686" cy="529772"/>
          </a:xfrm>
          <a:prstGeom prst="roundRect">
            <a:avLst/>
          </a:prstGeom>
          <a:solidFill>
            <a:srgbClr val="374D81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知识</a:t>
            </a:r>
          </a:p>
        </p:txBody>
      </p:sp>
      <p:sp>
        <p:nvSpPr>
          <p:cNvPr id="13" name="矩形: 圆角 15">
            <a:extLst>
              <a:ext uri="{FF2B5EF4-FFF2-40B4-BE49-F238E27FC236}">
                <a16:creationId xmlns:a16="http://schemas.microsoft.com/office/drawing/2014/main" xmlns="" id="{C223DCD0-3269-4B68-935D-7610BF797C9A}"/>
              </a:ext>
            </a:extLst>
          </p:cNvPr>
          <p:cNvSpPr/>
          <p:nvPr/>
        </p:nvSpPr>
        <p:spPr>
          <a:xfrm>
            <a:off x="3622126" y="2398307"/>
            <a:ext cx="1204686" cy="529772"/>
          </a:xfrm>
          <a:prstGeom prst="roundRect">
            <a:avLst/>
          </a:prstGeom>
          <a:solidFill>
            <a:srgbClr val="374D81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发现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: 圆角 15">
            <a:extLst>
              <a:ext uri="{FF2B5EF4-FFF2-40B4-BE49-F238E27FC236}">
                <a16:creationId xmlns:a16="http://schemas.microsoft.com/office/drawing/2014/main" xmlns="" id="{C223DCD0-3269-4B68-935D-7610BF797C9A}"/>
              </a:ext>
            </a:extLst>
          </p:cNvPr>
          <p:cNvSpPr/>
          <p:nvPr/>
        </p:nvSpPr>
        <p:spPr>
          <a:xfrm>
            <a:off x="3658700" y="3320777"/>
            <a:ext cx="1204686" cy="529772"/>
          </a:xfrm>
          <a:prstGeom prst="roundRect">
            <a:avLst/>
          </a:prstGeom>
          <a:solidFill>
            <a:srgbClr val="374D81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能力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: 圆角 15">
            <a:extLst>
              <a:ext uri="{FF2B5EF4-FFF2-40B4-BE49-F238E27FC236}">
                <a16:creationId xmlns:a16="http://schemas.microsoft.com/office/drawing/2014/main" xmlns="" id="{C223DCD0-3269-4B68-935D-7610BF797C9A}"/>
              </a:ext>
            </a:extLst>
          </p:cNvPr>
          <p:cNvSpPr/>
          <p:nvPr/>
        </p:nvSpPr>
        <p:spPr>
          <a:xfrm>
            <a:off x="3700158" y="4260663"/>
            <a:ext cx="1204686" cy="529772"/>
          </a:xfrm>
          <a:prstGeom prst="roundRect">
            <a:avLst/>
          </a:prstGeom>
          <a:solidFill>
            <a:srgbClr val="374D81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宣讲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 noChangeArrowheads="1"/>
          </p:cNvSpPr>
          <p:nvPr/>
        </p:nvSpPr>
        <p:spPr bwMode="auto">
          <a:xfrm>
            <a:off x="2724881" y="261835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教学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与科研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融合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048250" y="1377950"/>
            <a:ext cx="409575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kern="100" dirty="0"/>
              <a:t>Complex Data study on Mechanical Fault Diagnosing</a:t>
            </a:r>
          </a:p>
          <a:p>
            <a:pPr>
              <a:defRPr/>
            </a:pPr>
            <a:r>
              <a:rPr lang="zh-CN" altLang="en-US" sz="2400" dirty="0"/>
              <a:t>机械故障诊断的复杂数据研究（</a:t>
            </a:r>
            <a:r>
              <a:rPr lang="en-US" altLang="zh-CN" sz="2400" dirty="0"/>
              <a:t>SCI</a:t>
            </a:r>
            <a:r>
              <a:rPr lang="zh-CN" altLang="en-US" sz="2400" dirty="0"/>
              <a:t>）</a:t>
            </a:r>
          </a:p>
        </p:txBody>
      </p: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285781" y="1817645"/>
            <a:ext cx="2782491" cy="52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切比雪夫不等式</a:t>
            </a:r>
          </a:p>
        </p:txBody>
      </p:sp>
      <p:sp>
        <p:nvSpPr>
          <p:cNvPr id="7" name="上弧形箭头 6"/>
          <p:cNvSpPr/>
          <p:nvPr/>
        </p:nvSpPr>
        <p:spPr>
          <a:xfrm>
            <a:off x="2969790" y="1350554"/>
            <a:ext cx="1987154" cy="4111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上弧形箭头 8"/>
          <p:cNvSpPr/>
          <p:nvPr/>
        </p:nvSpPr>
        <p:spPr>
          <a:xfrm rot="10800000">
            <a:off x="2871192" y="2447926"/>
            <a:ext cx="1996679" cy="4365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969" y="613251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kern="0" dirty="0" smtClean="0">
                <a:latin typeface="+mn-ea"/>
              </a:rPr>
              <a:t>数学</a:t>
            </a:r>
            <a:r>
              <a:rPr lang="zh-CN" altLang="zh-CN" sz="2800" kern="0" dirty="0">
                <a:latin typeface="+mn-ea"/>
              </a:rPr>
              <a:t>微课</a:t>
            </a:r>
            <a:r>
              <a:rPr lang="zh-CN" altLang="en-US" sz="2800" kern="0" dirty="0">
                <a:latin typeface="+mn-ea"/>
              </a:rPr>
              <a:t>设计北京市</a:t>
            </a:r>
            <a:r>
              <a:rPr lang="zh-CN" altLang="zh-CN" sz="2800" kern="0" dirty="0">
                <a:latin typeface="+mn-ea"/>
              </a:rPr>
              <a:t>一等奖</a:t>
            </a:r>
            <a:endParaRPr lang="zh-CN" altLang="zh-CN" sz="2800" kern="100" dirty="0">
              <a:latin typeface="+mn-ea"/>
            </a:endParaRP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9" y="3022600"/>
            <a:ext cx="4364831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" y="3090863"/>
            <a:ext cx="4013394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4961F3-7254-4320-AD6F-DF2CC82A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个人教学能力提升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62150834-53E3-4D19-88A9-958CE5B35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83310"/>
              </p:ext>
            </p:extLst>
          </p:nvPr>
        </p:nvGraphicFramePr>
        <p:xfrm>
          <a:off x="1190852" y="1792514"/>
          <a:ext cx="7365319" cy="450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7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03420E-A928-4C2D-B4EA-B0C397985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4203420E-A928-4C2D-B4EA-B0C397985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23F90D-5689-44C2-BF55-136919F05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dgm id="{EA23F90D-5689-44C2-BF55-136919F05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E6676-6D25-49CB-8AD6-AF4E357B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dgm id="{EA7E6676-6D25-49CB-8AD6-AF4E357B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58AB94-2755-42FB-B0DD-CC2DE66C3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2458AB94-2755-42FB-B0DD-CC2DE66C3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E4197-5A46-4EBC-B012-76B0FC92F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4A4E4197-5A46-4EBC-B012-76B0FC92F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59D41-0C0B-432A-97D5-52EE9609D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>
                                            <p:graphicEl>
                                              <a:dgm id="{A0159D41-0C0B-432A-97D5-52EE9609D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E183FC-1B40-486A-88E9-141A97C17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0FE183FC-1B40-486A-88E9-141A97C17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797B5A-B640-423B-BCA7-0B463CAC7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">
                                            <p:graphicEl>
                                              <a:dgm id="{8B797B5A-B640-423B-BCA7-0B463CAC7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FEDA22-1E00-4C85-B1E9-6ECF33C3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">
                                            <p:graphicEl>
                                              <a:dgm id="{81FEDA22-1E00-4C85-B1E9-6ECF33C3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EEB58-8617-46F8-96F8-1CB20FD3E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ACEEEB58-8617-46F8-96F8-1CB20FD3E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B11A-660C-4659-9C60-C1693A433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">
                                            <p:graphicEl>
                                              <a:dgm id="{CE9BB11A-660C-4659-9C60-C1693A433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D2C0D632-28BC-418E-826B-7F89D07F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70" y="1727537"/>
            <a:ext cx="7903724" cy="2084540"/>
          </a:xfrm>
        </p:spPr>
        <p:txBody>
          <a:bodyPr/>
          <a:lstStyle/>
          <a:p>
            <a:r>
              <a:rPr lang="zh-CN" altLang="en-US" dirty="0" smtClean="0"/>
              <a:t>重走发现之旅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激发学生</a:t>
            </a:r>
            <a:r>
              <a:rPr lang="zh-CN" altLang="en-US" dirty="0" smtClean="0"/>
              <a:t>的求知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342" y="553871"/>
            <a:ext cx="2900474" cy="3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5A6EBC56-40DF-4780-9FD4-6A89CBBC3CDA}"/>
              </a:ext>
            </a:extLst>
          </p:cNvPr>
          <p:cNvSpPr txBox="1">
            <a:spLocks/>
          </p:cNvSpPr>
          <p:nvPr/>
        </p:nvSpPr>
        <p:spPr>
          <a:xfrm>
            <a:off x="2743694" y="4637194"/>
            <a:ext cx="3634740" cy="1371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 smtClean="0"/>
              <a:t>谢谢大家！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829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12FD02-3F59-43EA-9819-15CB2726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88" y="3831910"/>
            <a:ext cx="7903724" cy="2084540"/>
          </a:xfrm>
        </p:spPr>
        <p:txBody>
          <a:bodyPr>
            <a:normAutofit/>
          </a:bodyPr>
          <a:lstStyle/>
          <a:p>
            <a:r>
              <a:rPr lang="zh-CN" altLang="en-US" dirty="0"/>
              <a:t>有意义</a:t>
            </a:r>
            <a:r>
              <a:rPr lang="zh-CN" altLang="en-US" dirty="0" smtClean="0"/>
              <a:t>的学习？</a:t>
            </a:r>
            <a:endParaRPr lang="zh-CN" altLang="en-US" dirty="0"/>
          </a:p>
        </p:txBody>
      </p:sp>
      <p:pic>
        <p:nvPicPr>
          <p:cNvPr id="1028" name="Picture 4" descr="https://timgsa.baidu.com/timg?image&amp;quality=80&amp;size=b9999_10000&amp;sec=1542886954304&amp;di=2bc48b936dd03f81d53e3b1599eb8bbd&amp;imgtype=0&amp;src=http%3A%2F%2Fimg.qinxue365.com%2Fuploads%2Fallimg%2F1801%2F4084-1P11Q45K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952" y="835117"/>
            <a:ext cx="4762500" cy="298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6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961CF0DB-A227-4827-B70A-3BAF808D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“重走发现之旅”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314B135-74AF-4E3E-A87F-B3EE1070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002" y="1596366"/>
            <a:ext cx="3664796" cy="823912"/>
          </a:xfrm>
          <a:solidFill>
            <a:srgbClr val="374D8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</a:rPr>
              <a:t>相关课程建设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F413453-341D-452A-B16E-5251F56E6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274" y="2677885"/>
            <a:ext cx="3456432" cy="3669131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求知</a:t>
            </a:r>
            <a:endParaRPr lang="en-US" altLang="zh-CN" sz="2600" dirty="0"/>
          </a:p>
          <a:p>
            <a:r>
              <a:rPr lang="zh-CN" altLang="en-US" sz="2600" dirty="0" smtClean="0"/>
              <a:t>探索心</a:t>
            </a:r>
            <a:endParaRPr lang="en-US" altLang="zh-CN" sz="2600" dirty="0"/>
          </a:p>
          <a:p>
            <a:r>
              <a:rPr lang="zh-CN" altLang="en-US" sz="2600" dirty="0" smtClean="0"/>
              <a:t>教学设计</a:t>
            </a:r>
            <a:endParaRPr lang="en-US" altLang="zh-CN" sz="2600" dirty="0" smtClean="0"/>
          </a:p>
          <a:p>
            <a:r>
              <a:rPr lang="zh-CN" altLang="en-US" sz="2600" dirty="0" smtClean="0"/>
              <a:t>数据体验</a:t>
            </a:r>
            <a:endParaRPr lang="en-US" altLang="zh-CN" sz="2600" dirty="0" smtClean="0"/>
          </a:p>
          <a:p>
            <a:endParaRPr lang="zh-CN" altLang="en-US" sz="2600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98A4F4F1-487A-4D11-89CA-749748CC1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1649" y="1596366"/>
            <a:ext cx="3666008" cy="823912"/>
          </a:xfrm>
          <a:solidFill>
            <a:srgbClr val="374D8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</a:rPr>
              <a:t>学生团队建设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9AA0C53F-022C-4034-8E48-ACA17181F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77885"/>
            <a:ext cx="3457575" cy="3669131"/>
          </a:xfrm>
        </p:spPr>
        <p:txBody>
          <a:bodyPr>
            <a:normAutofit/>
          </a:bodyPr>
          <a:lstStyle/>
          <a:p>
            <a:r>
              <a:rPr lang="zh-CN" altLang="en-US" sz="2600" dirty="0" smtClean="0"/>
              <a:t>知识</a:t>
            </a:r>
            <a:endParaRPr lang="en-US" altLang="zh-CN" sz="2600" dirty="0" smtClean="0"/>
          </a:p>
          <a:p>
            <a:r>
              <a:rPr lang="zh-CN" altLang="en-US" sz="2600" dirty="0"/>
              <a:t>发现</a:t>
            </a:r>
            <a:endParaRPr lang="en-US" altLang="zh-CN" sz="2600" dirty="0"/>
          </a:p>
          <a:p>
            <a:r>
              <a:rPr lang="zh-CN" altLang="en-US" sz="2600" dirty="0"/>
              <a:t>能力</a:t>
            </a:r>
            <a:endParaRPr lang="en-US" altLang="zh-CN" sz="2600" dirty="0"/>
          </a:p>
          <a:p>
            <a:r>
              <a:rPr lang="zh-CN" altLang="en-US" sz="2600" dirty="0" smtClean="0"/>
              <a:t>宣讲</a:t>
            </a:r>
            <a:endParaRPr lang="en-US" altLang="zh-CN" sz="2600" dirty="0"/>
          </a:p>
          <a:p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3505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4">
            <a:extLst>
              <a:ext uri="{FF2B5EF4-FFF2-40B4-BE49-F238E27FC236}">
                <a16:creationId xmlns:a16="http://schemas.microsoft.com/office/drawing/2014/main" xmlns="" id="{3314B135-74AF-4E3E-A87F-B3EE1070E3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74D8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CN" altLang="en-US" sz="5400" dirty="0" smtClean="0">
                <a:solidFill>
                  <a:schemeClr val="bg1">
                    <a:lumMod val="85000"/>
                  </a:schemeClr>
                </a:solidFill>
              </a:rPr>
              <a:t>相关课程建设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9D6EF3E4-82ED-4A86-9284-007E8F081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743279"/>
              </p:ext>
            </p:extLst>
          </p:nvPr>
        </p:nvGraphicFramePr>
        <p:xfrm>
          <a:off x="655334" y="371035"/>
          <a:ext cx="7783990" cy="62592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2404">
                  <a:extLst>
                    <a:ext uri="{9D8B030D-6E8A-4147-A177-3AD203B41FA5}">
                      <a16:colId xmlns:a16="http://schemas.microsoft.com/office/drawing/2014/main" xmlns="" val="737604089"/>
                    </a:ext>
                  </a:extLst>
                </a:gridCol>
                <a:gridCol w="631385">
                  <a:extLst>
                    <a:ext uri="{9D8B030D-6E8A-4147-A177-3AD203B41FA5}">
                      <a16:colId xmlns:a16="http://schemas.microsoft.com/office/drawing/2014/main" xmlns="" val="1704547618"/>
                    </a:ext>
                  </a:extLst>
                </a:gridCol>
                <a:gridCol w="1307463">
                  <a:extLst>
                    <a:ext uri="{9D8B030D-6E8A-4147-A177-3AD203B41FA5}">
                      <a16:colId xmlns:a16="http://schemas.microsoft.com/office/drawing/2014/main" xmlns="" val="4221676690"/>
                    </a:ext>
                  </a:extLst>
                </a:gridCol>
                <a:gridCol w="1191362">
                  <a:extLst>
                    <a:ext uri="{9D8B030D-6E8A-4147-A177-3AD203B41FA5}">
                      <a16:colId xmlns:a16="http://schemas.microsoft.com/office/drawing/2014/main" xmlns="" val="3037846311"/>
                    </a:ext>
                  </a:extLst>
                </a:gridCol>
                <a:gridCol w="1259472">
                  <a:extLst>
                    <a:ext uri="{9D8B030D-6E8A-4147-A177-3AD203B41FA5}">
                      <a16:colId xmlns:a16="http://schemas.microsoft.com/office/drawing/2014/main" xmlns="" val="1929834970"/>
                    </a:ext>
                  </a:extLst>
                </a:gridCol>
                <a:gridCol w="1291904">
                  <a:extLst>
                    <a:ext uri="{9D8B030D-6E8A-4147-A177-3AD203B41FA5}">
                      <a16:colId xmlns:a16="http://schemas.microsoft.com/office/drawing/2014/main" xmlns="" val="2611341612"/>
                    </a:ext>
                  </a:extLst>
                </a:gridCol>
              </a:tblGrid>
              <a:tr h="6104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课程名称</a:t>
                      </a:r>
                    </a:p>
                  </a:txBody>
                  <a:tcPr marL="0" marR="0" marT="0" marB="0" anchor="ctr">
                    <a:solidFill>
                      <a:srgbClr val="37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学时</a:t>
                      </a:r>
                    </a:p>
                  </a:txBody>
                  <a:tcPr marL="0" marR="0" marT="0" marB="0" anchor="ctr">
                    <a:solidFill>
                      <a:srgbClr val="37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专业</a:t>
                      </a:r>
                    </a:p>
                  </a:txBody>
                  <a:tcPr marL="0" marR="0" marT="0" marB="0" anchor="ctr">
                    <a:solidFill>
                      <a:srgbClr val="37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年级</a:t>
                      </a:r>
                    </a:p>
                  </a:txBody>
                  <a:tcPr marL="0" marR="0" marT="0" marB="0" anchor="ctr">
                    <a:solidFill>
                      <a:srgbClr val="37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班级规模</a:t>
                      </a:r>
                      <a:endParaRPr lang="zh-CN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solidFill>
                      <a:srgbClr val="37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课程性质</a:t>
                      </a:r>
                    </a:p>
                  </a:txBody>
                  <a:tcPr marL="0" marR="0" marT="0" marB="0" anchor="ctr">
                    <a:solidFill>
                      <a:srgbClr val="374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930016"/>
                  </a:ext>
                </a:extLst>
              </a:tr>
              <a:tr h="1275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多元统计分析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3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数学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大三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小班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选修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63777374"/>
                  </a:ext>
                </a:extLst>
              </a:tr>
              <a:tr h="10933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概率论与数理统计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3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全校</a:t>
                      </a:r>
                      <a:endParaRPr lang="en-US" altLang="zh-CN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大二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大班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微软雅黑"/>
                          <a:cs typeface="+mn-cs"/>
                        </a:rPr>
                        <a:t>必修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87259335"/>
                  </a:ext>
                </a:extLst>
              </a:tr>
              <a:tr h="10933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高等数学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11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全校</a:t>
                      </a:r>
                      <a:endParaRPr lang="en-US" altLang="zh-CN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大一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大班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微软雅黑"/>
                          <a:cs typeface="+mn-cs"/>
                        </a:rPr>
                        <a:t>必修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2360254"/>
                  </a:ext>
                </a:extLst>
              </a:tr>
              <a:tr h="10933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线性代数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3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/>
                        <a:t>全校</a:t>
                      </a:r>
                      <a:endParaRPr lang="en-US" altLang="zh-CN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大一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大班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必修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26245660"/>
                  </a:ext>
                </a:extLst>
              </a:tr>
              <a:tr h="10933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数据分析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/>
                        <a:t>4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全校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研究生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小班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学位</a:t>
                      </a:r>
                      <a:endParaRPr lang="zh-CN" altLang="en-US" sz="18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80716798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106B3604-1DB3-4FED-A6BC-179367EA28A4}"/>
              </a:ext>
            </a:extLst>
          </p:cNvPr>
          <p:cNvSpPr/>
          <p:nvPr/>
        </p:nvSpPr>
        <p:spPr>
          <a:xfrm>
            <a:off x="538294" y="969527"/>
            <a:ext cx="7993310" cy="12119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1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1183" y="365971"/>
            <a:ext cx="7903724" cy="847197"/>
          </a:xfrm>
        </p:spPr>
        <p:txBody>
          <a:bodyPr>
            <a:normAutofit/>
          </a:bodyPr>
          <a:lstStyle/>
          <a:p>
            <a:r>
              <a:rPr lang="zh-CN" altLang="en-US" dirty="0"/>
              <a:t>以</a:t>
            </a:r>
            <a:r>
              <a:rPr lang="en-US" altLang="zh-CN" dirty="0"/>
              <a:t>《</a:t>
            </a:r>
            <a:r>
              <a:rPr lang="zh-CN" altLang="en-US" dirty="0"/>
              <a:t>多元统计分析</a:t>
            </a:r>
            <a:r>
              <a:rPr lang="en-US" altLang="zh-CN" dirty="0"/>
              <a:t>》</a:t>
            </a:r>
            <a:r>
              <a:rPr lang="zh-CN" altLang="en-US" dirty="0"/>
              <a:t>课程为</a:t>
            </a:r>
            <a:r>
              <a:rPr lang="zh-CN" altLang="en-US" dirty="0" smtClean="0"/>
              <a:t>例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339847" y="5782249"/>
            <a:ext cx="6392853" cy="611999"/>
            <a:chOff x="397192" y="3851207"/>
            <a:chExt cx="6392853" cy="61199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397192" y="3851207"/>
              <a:ext cx="6392853" cy="611999"/>
            </a:xfrm>
            <a:prstGeom prst="roundRect">
              <a:avLst/>
            </a:prstGeom>
            <a:solidFill>
              <a:srgbClr val="374D8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27067" y="3881082"/>
              <a:ext cx="6333103" cy="5522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181" tIns="0" rIns="210181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数据：未来的世界是数据的世界</a:t>
              </a:r>
              <a:endParaRPr lang="zh-CN" altLang="en-US" sz="2800" b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74108"/>
              </p:ext>
            </p:extLst>
          </p:nvPr>
        </p:nvGraphicFramePr>
        <p:xfrm>
          <a:off x="343949" y="2119788"/>
          <a:ext cx="6702803" cy="33528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01646"/>
                <a:gridCol w="596480"/>
                <a:gridCol w="678972"/>
                <a:gridCol w="698008"/>
                <a:gridCol w="947521"/>
                <a:gridCol w="780176"/>
              </a:tblGrid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指标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宝钢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鞍钢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武钢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首钢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浦项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负债保障率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2.89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2.95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2.34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1.85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3.12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长期负债倍数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5.16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9.15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6.07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2.63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6.96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流动比率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1.31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1.83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1.16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2.22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2.1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资产利润率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21.71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17.34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24.77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11.89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25.34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收入利润率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23.17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11.33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19.55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7.6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22.28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成本费用利润率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30.23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12.76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24.81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8.05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28.52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净利润现金比率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1.79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1.7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1.09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三年资产平均增长率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1.48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7.28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63.3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11.76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13.18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三年销售平均增长率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20.07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29.19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52.88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18.77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24.16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三年平均资本增长率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11.04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10.5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48.95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7.63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17.51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06471" y="1353716"/>
            <a:ext cx="58881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466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五大钢铁公司经营状况的指标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4667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数据来源：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《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多元统计分析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何晓群著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0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914031" y="2840240"/>
            <a:ext cx="2592406" cy="84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有区别吗？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205860" y="5262131"/>
            <a:ext cx="6392853" cy="611999"/>
            <a:chOff x="397192" y="3851207"/>
            <a:chExt cx="6392853" cy="61199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圆角矩形 7"/>
            <p:cNvSpPr/>
            <p:nvPr/>
          </p:nvSpPr>
          <p:spPr>
            <a:xfrm>
              <a:off x="397192" y="3851207"/>
              <a:ext cx="6392853" cy="611999"/>
            </a:xfrm>
            <a:prstGeom prst="roundRect">
              <a:avLst/>
            </a:prstGeom>
            <a:solidFill>
              <a:srgbClr val="374D8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427067" y="3881082"/>
              <a:ext cx="6333103" cy="5522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181" tIns="0" rIns="210181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创造：多数的数学创造是直觉的</a:t>
              </a:r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结果</a:t>
              </a:r>
              <a:endParaRPr lang="zh-CN" altLang="en-US" sz="2800" b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" y="546317"/>
            <a:ext cx="4815279" cy="431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4" y="889233"/>
            <a:ext cx="1286399" cy="181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22" y="889231"/>
            <a:ext cx="1296203" cy="1813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2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22" y="1510914"/>
            <a:ext cx="2667699" cy="23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5" y="1020307"/>
            <a:ext cx="32258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5" y="4903420"/>
            <a:ext cx="633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28" y="4902126"/>
            <a:ext cx="620419" cy="62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54" y="4902126"/>
            <a:ext cx="612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9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54" y="214969"/>
            <a:ext cx="7903724" cy="847197"/>
          </a:xfrm>
        </p:spPr>
        <p:txBody>
          <a:bodyPr/>
          <a:lstStyle/>
          <a:p>
            <a:r>
              <a:rPr lang="zh-CN" altLang="en-US" dirty="0" smtClean="0"/>
              <a:t>这是什么？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290" y="1157681"/>
            <a:ext cx="6585487" cy="42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: 圆角 7">
            <a:extLst>
              <a:ext uri="{FF2B5EF4-FFF2-40B4-BE49-F238E27FC236}">
                <a16:creationId xmlns:a16="http://schemas.microsoft.com/office/drawing/2014/main" xmlns="" id="{106B3604-1DB3-4FED-A6BC-179367EA28A4}"/>
              </a:ext>
            </a:extLst>
          </p:cNvPr>
          <p:cNvSpPr/>
          <p:nvPr/>
        </p:nvSpPr>
        <p:spPr>
          <a:xfrm>
            <a:off x="4341235" y="2831884"/>
            <a:ext cx="1224793" cy="12119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130360" y="5689970"/>
            <a:ext cx="6392853" cy="611999"/>
            <a:chOff x="397192" y="3851207"/>
            <a:chExt cx="6392853" cy="61199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圆角矩形 8"/>
            <p:cNvSpPr/>
            <p:nvPr/>
          </p:nvSpPr>
          <p:spPr>
            <a:xfrm>
              <a:off x="397192" y="3851207"/>
              <a:ext cx="6392853" cy="611999"/>
            </a:xfrm>
            <a:prstGeom prst="roundRect">
              <a:avLst/>
            </a:prstGeom>
            <a:solidFill>
              <a:srgbClr val="374D8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圆角矩形 4"/>
            <p:cNvSpPr/>
            <p:nvPr/>
          </p:nvSpPr>
          <p:spPr>
            <a:xfrm>
              <a:off x="427067" y="3881082"/>
              <a:ext cx="6333103" cy="5522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181" tIns="0" rIns="21018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联想：</a:t>
              </a:r>
              <a:r>
                <a:rPr lang="zh-CN" altLang="en-US" sz="28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来自文献，结合科研</a:t>
              </a:r>
              <a:r>
                <a:rPr lang="en-US" altLang="zh-CN" sz="28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zh-CN" altLang="en-US" sz="28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生产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8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生态 16 x 9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6063423_TF03098889" id="{C11290F1-98F2-467E-9A04-BF5038B6AAAB}" vid="{121752CE-9FB3-41BA-8CC7-95FC5EF8827C}"/>
    </a:ext>
  </a:extLst>
</a:theme>
</file>

<file path=ppt/theme/theme2.xml><?xml version="1.0" encoding="utf-8"?>
<a:theme xmlns:a="http://schemas.openxmlformats.org/drawingml/2006/main" name="Office 主题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自然生态教育照片演示文稿</Template>
  <TotalTime>1834</TotalTime>
  <Words>452</Words>
  <Application>Microsoft Office PowerPoint</Application>
  <PresentationFormat>全屏显示(4:3)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生态 16 x 9</vt:lpstr>
      <vt:lpstr>“重走发现之旅” 创新培养的探索</vt:lpstr>
      <vt:lpstr>有意义的学习？</vt:lpstr>
      <vt:lpstr>“重走发现之旅”</vt:lpstr>
      <vt:lpstr>1.相关课程建设</vt:lpstr>
      <vt:lpstr>PowerPoint 演示文稿</vt:lpstr>
      <vt:lpstr>以《多元统计分析》课程为例</vt:lpstr>
      <vt:lpstr>PowerPoint 演示文稿</vt:lpstr>
      <vt:lpstr>PowerPoint 演示文稿</vt:lpstr>
      <vt:lpstr>这是什么？</vt:lpstr>
      <vt:lpstr>课程评价和反思</vt:lpstr>
      <vt:lpstr>PowerPoint 演示文稿</vt:lpstr>
      <vt:lpstr>统计具有非凡的能力处理各种复杂的问题，它需要非常精细的方法和小心翼翼的解释。当人类科学探索者在问题的丛林中遇到难以逾越的障碍时，唯有统计工具可为其开辟一条前进的通道。                                                         -Francis Galton</vt:lpstr>
      <vt:lpstr>2.学生团队建设</vt:lpstr>
      <vt:lpstr>“以学生为中心”-“重走发现之旅”</vt:lpstr>
      <vt:lpstr>我们依托学校的大创平台，基于数理学科创新培养的规律，完成了多个国家级、省部级的大学生创新项目。  北京邮电大学在2004 年开始双创建设，成立了学校创新实践管理中心、特色创新实践基地，搭建了师生科研项目沟通、与企业合作的平台，2008年举办第一届北邮大学生创新创业实践成果展示交流会。</vt:lpstr>
      <vt:lpstr>智能高尔顿钉板</vt:lpstr>
      <vt:lpstr>PowerPoint 演示文稿</vt:lpstr>
      <vt:lpstr>个人教学能力提升</vt:lpstr>
      <vt:lpstr>重走发现之旅 激发学生的求知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身边的生物化学</dc:title>
  <dc:creator>na wang</dc:creator>
  <cp:lastModifiedBy>Administrator</cp:lastModifiedBy>
  <cp:revision>227</cp:revision>
  <dcterms:created xsi:type="dcterms:W3CDTF">2018-03-19T09:25:30Z</dcterms:created>
  <dcterms:modified xsi:type="dcterms:W3CDTF">2018-11-22T13:34:37Z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