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256" r:id="rId4"/>
    <p:sldId id="506" r:id="rId6"/>
    <p:sldId id="507" r:id="rId7"/>
    <p:sldId id="523" r:id="rId8"/>
    <p:sldId id="508" r:id="rId9"/>
    <p:sldId id="509" r:id="rId10"/>
    <p:sldId id="510" r:id="rId11"/>
    <p:sldId id="514" r:id="rId12"/>
    <p:sldId id="511" r:id="rId13"/>
    <p:sldId id="520" r:id="rId14"/>
    <p:sldId id="522" r:id="rId15"/>
    <p:sldId id="516" r:id="rId16"/>
    <p:sldId id="517" r:id="rId17"/>
    <p:sldId id="519" r:id="rId18"/>
    <p:sldId id="524" r:id="rId19"/>
    <p:sldId id="518" r:id="rId20"/>
    <p:sldId id="526" r:id="rId21"/>
    <p:sldId id="527" r:id="rId22"/>
    <p:sldId id="528" r:id="rId23"/>
    <p:sldId id="288" r:id="rId24"/>
  </p:sldIdLst>
  <p:sldSz cx="9144000" cy="5143500"/>
  <p:notesSz cx="9144000" cy="6858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AD36"/>
    <a:srgbClr val="FF6C0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55615"/>
  </p:normalViewPr>
  <p:slideViewPr>
    <p:cSldViewPr snapToObjects="1" showGuides="1">
      <p:cViewPr varScale="1">
        <p:scale>
          <a:sx n="45" d="100"/>
          <a:sy n="45" d="100"/>
        </p:scale>
        <p:origin x="-202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b="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614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325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5325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325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5325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325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5325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325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5325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325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5325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325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5325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325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5325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325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5325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325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5325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325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5325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5842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       本次课的主要内容包括：临床诊断、临床治疗、病例记录与表达、临床实践中的法律问题、循证医学等。</a:t>
            </a:r>
            <a:endParaRPr lang="zh-CN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9625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dirty="0"/>
              <a:t>本次课，到此结束，谢谢各位！</a:t>
            </a:r>
            <a:endParaRPr lang="zh-CN" altLang="en-US" dirty="0"/>
          </a:p>
        </p:txBody>
      </p:sp>
      <p:sp>
        <p:nvSpPr>
          <p:cNvPr id="9625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b="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325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5325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325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5325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325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5325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325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5325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325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5325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325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5325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5325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5325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p>
            <a:pPr lvl="0" indent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3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15"/>
            <a:ext cx="2057400" cy="4389411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15"/>
            <a:ext cx="6052930" cy="4389411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6" descr="왼쪽풀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499225" cy="28051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5" name="组合 11"/>
          <p:cNvGrpSpPr/>
          <p:nvPr userDrawn="1"/>
        </p:nvGrpSpPr>
        <p:grpSpPr>
          <a:xfrm>
            <a:off x="6721475" y="4602163"/>
            <a:ext cx="2359025" cy="474662"/>
            <a:chOff x="4409879" y="5509895"/>
            <a:chExt cx="3500093" cy="674450"/>
          </a:xfrm>
        </p:grpSpPr>
        <p:sp>
          <p:nvSpPr>
            <p:cNvPr id="13" name="矩形 12"/>
            <p:cNvSpPr/>
            <p:nvPr/>
          </p:nvSpPr>
          <p:spPr>
            <a:xfrm>
              <a:off x="4409879" y="5509895"/>
              <a:ext cx="3500093" cy="6744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00" strike="noStrike" noProof="1"/>
            </a:p>
          </p:txBody>
        </p:sp>
        <p:pic>
          <p:nvPicPr>
            <p:cNvPr id="3077" name="image5.png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473804" y="5509895"/>
              <a:ext cx="3372242" cy="674450"/>
            </a:xfrm>
            <a:prstGeom prst="rect">
              <a:avLst/>
            </a:prstGeom>
            <a:solidFill>
              <a:srgbClr val="FFFFFF"/>
            </a:solidFill>
            <a:ln w="12700">
              <a:noFill/>
            </a:ln>
          </p:spPr>
        </p:pic>
      </p:grpSp>
      <p:cxnSp>
        <p:nvCxnSpPr>
          <p:cNvPr id="15" name="直接连接符 14"/>
          <p:cNvCxnSpPr/>
          <p:nvPr userDrawn="1"/>
        </p:nvCxnSpPr>
        <p:spPr>
          <a:xfrm>
            <a:off x="2922588" y="2017713"/>
            <a:ext cx="769938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流程图: 准备 15"/>
          <p:cNvSpPr/>
          <p:nvPr userDrawn="1"/>
        </p:nvSpPr>
        <p:spPr>
          <a:xfrm>
            <a:off x="3692525" y="1711325"/>
            <a:ext cx="1787525" cy="612775"/>
          </a:xfrm>
          <a:prstGeom prst="flowChartPreparation">
            <a:avLst/>
          </a:prstGeom>
          <a:solidFill>
            <a:srgbClr val="49BA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0" strike="noStrike" noProof="1"/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5480050" y="2017713"/>
            <a:ext cx="769938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1" name="Picture 137" descr="오른잎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 flipV="1">
            <a:off x="12700" y="3459163"/>
            <a:ext cx="3084513" cy="168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 userDrawn="1"/>
        </p:nvGrpSpPr>
        <p:grpSpPr>
          <a:xfrm>
            <a:off x="6721753" y="4602638"/>
            <a:ext cx="2358615" cy="474893"/>
            <a:chOff x="4409879" y="5509895"/>
            <a:chExt cx="3500093" cy="674450"/>
          </a:xfrm>
          <a:noFill/>
        </p:grpSpPr>
        <p:sp>
          <p:nvSpPr>
            <p:cNvPr id="3" name="矩形 5"/>
            <p:cNvSpPr/>
            <p:nvPr/>
          </p:nvSpPr>
          <p:spPr>
            <a:xfrm>
              <a:off x="4409879" y="5509895"/>
              <a:ext cx="3500093" cy="6744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0"/>
            </a:p>
          </p:txBody>
        </p:sp>
        <p:pic>
          <p:nvPicPr>
            <p:cNvPr id="4" name="image5.pn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3804" y="5509895"/>
              <a:ext cx="3372242" cy="674450"/>
            </a:xfrm>
            <a:prstGeom prst="rect">
              <a:avLst/>
            </a:prstGeom>
            <a:grpFill/>
            <a:ln w="12700">
              <a:miter lim="400000"/>
              <a:headEnd/>
              <a:tailEnd/>
            </a:ln>
          </p:spPr>
        </p:pic>
      </p:grpSp>
      <p:sp>
        <p:nvSpPr>
          <p:cNvPr id="5" name="Freeform 8"/>
          <p:cNvSpPr/>
          <p:nvPr/>
        </p:nvSpPr>
        <p:spPr bwMode="auto">
          <a:xfrm>
            <a:off x="145256" y="777479"/>
            <a:ext cx="1313260" cy="350044"/>
          </a:xfrm>
          <a:custGeom>
            <a:avLst/>
            <a:gdLst>
              <a:gd name="T0" fmla="*/ 789 w 796"/>
              <a:gd name="T1" fmla="*/ 24 h 212"/>
              <a:gd name="T2" fmla="*/ 634 w 796"/>
              <a:gd name="T3" fmla="*/ 2 h 212"/>
              <a:gd name="T4" fmla="*/ 604 w 796"/>
              <a:gd name="T5" fmla="*/ 0 h 212"/>
              <a:gd name="T6" fmla="*/ 431 w 796"/>
              <a:gd name="T7" fmla="*/ 38 h 212"/>
              <a:gd name="T8" fmla="*/ 372 w 796"/>
              <a:gd name="T9" fmla="*/ 54 h 212"/>
              <a:gd name="T10" fmla="*/ 288 w 796"/>
              <a:gd name="T11" fmla="*/ 79 h 212"/>
              <a:gd name="T12" fmla="*/ 272 w 796"/>
              <a:gd name="T13" fmla="*/ 110 h 212"/>
              <a:gd name="T14" fmla="*/ 346 w 796"/>
              <a:gd name="T15" fmla="*/ 134 h 212"/>
              <a:gd name="T16" fmla="*/ 454 w 796"/>
              <a:gd name="T17" fmla="*/ 127 h 212"/>
              <a:gd name="T18" fmla="*/ 473 w 796"/>
              <a:gd name="T19" fmla="*/ 125 h 212"/>
              <a:gd name="T20" fmla="*/ 335 w 796"/>
              <a:gd name="T21" fmla="*/ 148 h 212"/>
              <a:gd name="T22" fmla="*/ 256 w 796"/>
              <a:gd name="T23" fmla="*/ 119 h 212"/>
              <a:gd name="T24" fmla="*/ 271 w 796"/>
              <a:gd name="T25" fmla="*/ 74 h 212"/>
              <a:gd name="T26" fmla="*/ 273 w 796"/>
              <a:gd name="T27" fmla="*/ 72 h 212"/>
              <a:gd name="T28" fmla="*/ 270 w 796"/>
              <a:gd name="T29" fmla="*/ 71 h 212"/>
              <a:gd name="T30" fmla="*/ 70 w 796"/>
              <a:gd name="T31" fmla="*/ 22 h 212"/>
              <a:gd name="T32" fmla="*/ 49 w 796"/>
              <a:gd name="T33" fmla="*/ 20 h 212"/>
              <a:gd name="T34" fmla="*/ 0 w 796"/>
              <a:gd name="T35" fmla="*/ 44 h 212"/>
              <a:gd name="T36" fmla="*/ 0 w 796"/>
              <a:gd name="T37" fmla="*/ 47 h 212"/>
              <a:gd name="T38" fmla="*/ 0 w 796"/>
              <a:gd name="T39" fmla="*/ 48 h 212"/>
              <a:gd name="T40" fmla="*/ 28 w 796"/>
              <a:gd name="T41" fmla="*/ 77 h 212"/>
              <a:gd name="T42" fmla="*/ 271 w 796"/>
              <a:gd name="T43" fmla="*/ 179 h 212"/>
              <a:gd name="T44" fmla="*/ 296 w 796"/>
              <a:gd name="T45" fmla="*/ 189 h 212"/>
              <a:gd name="T46" fmla="*/ 377 w 796"/>
              <a:gd name="T47" fmla="*/ 212 h 212"/>
              <a:gd name="T48" fmla="*/ 408 w 796"/>
              <a:gd name="T49" fmla="*/ 208 h 212"/>
              <a:gd name="T50" fmla="*/ 525 w 796"/>
              <a:gd name="T51" fmla="*/ 175 h 212"/>
              <a:gd name="T52" fmla="*/ 644 w 796"/>
              <a:gd name="T53" fmla="*/ 141 h 212"/>
              <a:gd name="T54" fmla="*/ 694 w 796"/>
              <a:gd name="T55" fmla="*/ 136 h 212"/>
              <a:gd name="T56" fmla="*/ 786 w 796"/>
              <a:gd name="T57" fmla="*/ 147 h 212"/>
              <a:gd name="T58" fmla="*/ 796 w 796"/>
              <a:gd name="T59" fmla="*/ 149 h 212"/>
              <a:gd name="T60" fmla="*/ 796 w 796"/>
              <a:gd name="T61" fmla="*/ 25 h 212"/>
              <a:gd name="T62" fmla="*/ 789 w 796"/>
              <a:gd name="T63" fmla="*/ 24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96" h="212">
                <a:moveTo>
                  <a:pt x="789" y="24"/>
                </a:moveTo>
                <a:cubicBezTo>
                  <a:pt x="736" y="14"/>
                  <a:pt x="685" y="6"/>
                  <a:pt x="634" y="2"/>
                </a:cubicBezTo>
                <a:cubicBezTo>
                  <a:pt x="624" y="1"/>
                  <a:pt x="614" y="0"/>
                  <a:pt x="604" y="0"/>
                </a:cubicBezTo>
                <a:cubicBezTo>
                  <a:pt x="537" y="0"/>
                  <a:pt x="483" y="20"/>
                  <a:pt x="431" y="38"/>
                </a:cubicBezTo>
                <a:cubicBezTo>
                  <a:pt x="416" y="43"/>
                  <a:pt x="395" y="48"/>
                  <a:pt x="372" y="54"/>
                </a:cubicBezTo>
                <a:cubicBezTo>
                  <a:pt x="339" y="62"/>
                  <a:pt x="305" y="70"/>
                  <a:pt x="288" y="79"/>
                </a:cubicBezTo>
                <a:cubicBezTo>
                  <a:pt x="274" y="88"/>
                  <a:pt x="268" y="98"/>
                  <a:pt x="272" y="110"/>
                </a:cubicBezTo>
                <a:cubicBezTo>
                  <a:pt x="277" y="127"/>
                  <a:pt x="300" y="134"/>
                  <a:pt x="346" y="134"/>
                </a:cubicBezTo>
                <a:cubicBezTo>
                  <a:pt x="376" y="134"/>
                  <a:pt x="414" y="131"/>
                  <a:pt x="454" y="127"/>
                </a:cubicBezTo>
                <a:cubicBezTo>
                  <a:pt x="460" y="127"/>
                  <a:pt x="466" y="126"/>
                  <a:pt x="473" y="125"/>
                </a:cubicBezTo>
                <a:cubicBezTo>
                  <a:pt x="419" y="140"/>
                  <a:pt x="372" y="148"/>
                  <a:pt x="335" y="148"/>
                </a:cubicBezTo>
                <a:cubicBezTo>
                  <a:pt x="292" y="148"/>
                  <a:pt x="264" y="138"/>
                  <a:pt x="256" y="119"/>
                </a:cubicBezTo>
                <a:cubicBezTo>
                  <a:pt x="250" y="107"/>
                  <a:pt x="256" y="91"/>
                  <a:pt x="271" y="74"/>
                </a:cubicBezTo>
                <a:cubicBezTo>
                  <a:pt x="273" y="72"/>
                  <a:pt x="273" y="72"/>
                  <a:pt x="273" y="72"/>
                </a:cubicBezTo>
                <a:cubicBezTo>
                  <a:pt x="270" y="71"/>
                  <a:pt x="270" y="71"/>
                  <a:pt x="270" y="71"/>
                </a:cubicBezTo>
                <a:cubicBezTo>
                  <a:pt x="268" y="70"/>
                  <a:pt x="102" y="29"/>
                  <a:pt x="70" y="22"/>
                </a:cubicBezTo>
                <a:cubicBezTo>
                  <a:pt x="63" y="21"/>
                  <a:pt x="56" y="20"/>
                  <a:pt x="49" y="20"/>
                </a:cubicBezTo>
                <a:cubicBezTo>
                  <a:pt x="24" y="20"/>
                  <a:pt x="3" y="30"/>
                  <a:pt x="0" y="44"/>
                </a:cubicBezTo>
                <a:cubicBezTo>
                  <a:pt x="0" y="45"/>
                  <a:pt x="0" y="46"/>
                  <a:pt x="0" y="4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5"/>
                  <a:pt x="5" y="66"/>
                  <a:pt x="28" y="77"/>
                </a:cubicBezTo>
                <a:cubicBezTo>
                  <a:pt x="271" y="179"/>
                  <a:pt x="271" y="179"/>
                  <a:pt x="271" y="179"/>
                </a:cubicBezTo>
                <a:cubicBezTo>
                  <a:pt x="279" y="182"/>
                  <a:pt x="287" y="185"/>
                  <a:pt x="296" y="189"/>
                </a:cubicBezTo>
                <a:cubicBezTo>
                  <a:pt x="323" y="200"/>
                  <a:pt x="351" y="212"/>
                  <a:pt x="377" y="212"/>
                </a:cubicBezTo>
                <a:cubicBezTo>
                  <a:pt x="388" y="212"/>
                  <a:pt x="398" y="211"/>
                  <a:pt x="408" y="208"/>
                </a:cubicBezTo>
                <a:cubicBezTo>
                  <a:pt x="427" y="204"/>
                  <a:pt x="474" y="190"/>
                  <a:pt x="525" y="175"/>
                </a:cubicBezTo>
                <a:cubicBezTo>
                  <a:pt x="574" y="161"/>
                  <a:pt x="624" y="146"/>
                  <a:pt x="644" y="141"/>
                </a:cubicBezTo>
                <a:cubicBezTo>
                  <a:pt x="660" y="138"/>
                  <a:pt x="677" y="136"/>
                  <a:pt x="694" y="136"/>
                </a:cubicBezTo>
                <a:cubicBezTo>
                  <a:pt x="725" y="136"/>
                  <a:pt x="755" y="141"/>
                  <a:pt x="786" y="147"/>
                </a:cubicBezTo>
                <a:cubicBezTo>
                  <a:pt x="796" y="149"/>
                  <a:pt x="796" y="149"/>
                  <a:pt x="796" y="149"/>
                </a:cubicBezTo>
                <a:cubicBezTo>
                  <a:pt x="796" y="25"/>
                  <a:pt x="796" y="25"/>
                  <a:pt x="796" y="25"/>
                </a:cubicBezTo>
                <a:lnTo>
                  <a:pt x="789" y="24"/>
                </a:lnTo>
                <a:close/>
              </a:path>
            </a:pathLst>
          </a:custGeom>
          <a:solidFill>
            <a:srgbClr val="49BA8F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latin typeface="+mn-lt"/>
              <a:ea typeface="+mn-ea"/>
              <a:cs typeface="+mn-cs"/>
            </a:endParaRPr>
          </a:p>
        </p:txBody>
      </p:sp>
      <p:sp>
        <p:nvSpPr>
          <p:cNvPr id="6" name="文本框 9"/>
          <p:cNvSpPr txBox="1"/>
          <p:nvPr userDrawn="1"/>
        </p:nvSpPr>
        <p:spPr>
          <a:xfrm>
            <a:off x="238125" y="117872"/>
            <a:ext cx="601980" cy="5988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300" b="1" dirty="0">
                <a:solidFill>
                  <a:srgbClr val="13A4D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</a:t>
            </a:r>
            <a:endParaRPr lang="zh-CN" altLang="en-US" sz="3300" b="1" dirty="0">
              <a:solidFill>
                <a:srgbClr val="13A4D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文本框 10"/>
          <p:cNvSpPr txBox="1"/>
          <p:nvPr userDrawn="1"/>
        </p:nvSpPr>
        <p:spPr>
          <a:xfrm>
            <a:off x="814388" y="117872"/>
            <a:ext cx="601980" cy="5988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300" b="1" dirty="0">
                <a:solidFill>
                  <a:srgbClr val="13A4D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录</a:t>
            </a:r>
            <a:endParaRPr lang="zh-CN" altLang="en-US" sz="3300" b="1" dirty="0">
              <a:solidFill>
                <a:srgbClr val="13A4D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图片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4007644"/>
            <a:ext cx="1135856" cy="113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3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28"/>
            <a:ext cx="7886700" cy="2139927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3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699"/>
            <a:ext cx="7886700" cy="11253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2504" cy="3395066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360"/>
            <a:ext cx="4032504" cy="3395066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4062"/>
            <a:ext cx="3655181" cy="618042"/>
          </a:xfrm>
        </p:spPr>
        <p:txBody>
          <a:bodyPr anchor="ctr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8035" indent="0">
              <a:buNone/>
              <a:defRPr sz="1015"/>
            </a:lvl9pPr>
          </a:lstStyle>
          <a:p>
            <a:pPr lvl="0" fontAlgn="base"/>
            <a:r>
              <a:rPr lang="zh-CN" altLang="en-US" sz="15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384"/>
            <a:ext cx="3655181" cy="2643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062"/>
            <a:ext cx="3673182" cy="618042"/>
          </a:xfrm>
        </p:spPr>
        <p:txBody>
          <a:bodyPr anchor="ctr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8035" indent="0">
              <a:buNone/>
              <a:defRPr sz="1015"/>
            </a:lvl9pPr>
          </a:lstStyle>
          <a:p>
            <a:pPr lvl="0" fontAlgn="base"/>
            <a:r>
              <a:rPr lang="zh-CN" altLang="en-US" sz="15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384"/>
            <a:ext cx="3673182" cy="2643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698"/>
            <a:ext cx="4629150" cy="3655858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57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12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12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2949178" cy="28591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8035" indent="0">
              <a:buNone/>
              <a:defRPr sz="56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3124012" cy="120036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61"/>
            <a:ext cx="4629150" cy="4053597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3124012" cy="2859191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8035" indent="0">
              <a:buNone/>
              <a:defRPr sz="790"/>
            </a:lvl9pPr>
          </a:lstStyle>
          <a:p>
            <a:pPr lvl="0" fontAlgn="base"/>
            <a:r>
              <a:rPr lang="zh-CN" altLang="en-US" sz="112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15"/>
            <a:ext cx="2057400" cy="4389411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15"/>
            <a:ext cx="6052930" cy="4389411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28"/>
            <a:ext cx="7886700" cy="2139927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37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699"/>
            <a:ext cx="7886700" cy="11253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2504" cy="3395066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360"/>
            <a:ext cx="4032504" cy="3395066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4062"/>
            <a:ext cx="3655181" cy="618042"/>
          </a:xfrm>
        </p:spPr>
        <p:txBody>
          <a:bodyPr anchor="ctr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8035" indent="0">
              <a:buNone/>
              <a:defRPr sz="1015"/>
            </a:lvl9pPr>
          </a:lstStyle>
          <a:p>
            <a:pPr lvl="0" fontAlgn="base"/>
            <a:r>
              <a:rPr lang="zh-CN" altLang="en-US" sz="15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384"/>
            <a:ext cx="3655181" cy="2643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062"/>
            <a:ext cx="3673182" cy="618042"/>
          </a:xfrm>
        </p:spPr>
        <p:txBody>
          <a:bodyPr anchor="ctr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8035" indent="0">
              <a:buNone/>
              <a:defRPr sz="1015"/>
            </a:lvl9pPr>
          </a:lstStyle>
          <a:p>
            <a:pPr lvl="0" fontAlgn="base"/>
            <a:r>
              <a:rPr lang="zh-CN" altLang="en-US" sz="15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384"/>
            <a:ext cx="3673182" cy="2643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698"/>
            <a:ext cx="4629150" cy="3655858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57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12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12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2949178" cy="28591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8035" indent="0">
              <a:buNone/>
              <a:defRPr sz="56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3124012" cy="120036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61"/>
            <a:ext cx="4629150" cy="4053597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3124012" cy="2859191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8035" indent="0">
              <a:buNone/>
              <a:defRPr sz="790"/>
            </a:lvl9pPr>
          </a:lstStyle>
          <a:p>
            <a:pPr lvl="0" fontAlgn="base"/>
            <a:r>
              <a:rPr lang="zh-CN" altLang="en-US" sz="112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257175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1463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4684713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 b="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 b="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 b="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defTabSz="685800" rtl="0" eaLnBrk="0" fontAlgn="base" hangingPunct="0">
        <a:spcBef>
          <a:spcPct val="15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rtl="0" eaLnBrk="0" fontAlgn="base" hangingPunct="0">
        <a:spcBef>
          <a:spcPct val="15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rtl="0" eaLnBrk="0" fontAlgn="base" hangingPunct="0">
        <a:spcBef>
          <a:spcPct val="15000"/>
        </a:spcBef>
        <a:spcAft>
          <a:spcPct val="0"/>
        </a:spcAft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rtl="0" eaLnBrk="0" fontAlgn="base" hangingPunct="0">
        <a:spcBef>
          <a:spcPct val="15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rtl="0" eaLnBrk="0" fontAlgn="base" hangingPunct="0">
        <a:spcBef>
          <a:spcPct val="15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9485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2385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285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8035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935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835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257175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1463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4684713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 b="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 b="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05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 b="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defTabSz="685800" rtl="0" eaLnBrk="0" fontAlgn="base" hangingPunct="0">
        <a:spcBef>
          <a:spcPct val="15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rtl="0" eaLnBrk="0" fontAlgn="base" hangingPunct="0">
        <a:spcBef>
          <a:spcPct val="15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rtl="0" eaLnBrk="0" fontAlgn="base" hangingPunct="0">
        <a:spcBef>
          <a:spcPct val="15000"/>
        </a:spcBef>
        <a:spcAft>
          <a:spcPct val="0"/>
        </a:spcAft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rtl="0" eaLnBrk="0" fontAlgn="base" hangingPunct="0">
        <a:spcBef>
          <a:spcPct val="15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rtl="0" eaLnBrk="0" fontAlgn="base" hangingPunct="0">
        <a:spcBef>
          <a:spcPct val="15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9485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2385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285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8035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935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835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0.jpeg"/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2.png"/><Relationship Id="rId7" Type="http://schemas.openxmlformats.org/officeDocument/2006/relationships/image" Target="../media/image41.png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0" Type="http://schemas.openxmlformats.org/officeDocument/2006/relationships/notesSlide" Target="../notesSlides/notesSlide17.xml"/><Relationship Id="rId1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3" Type="http://schemas.openxmlformats.org/officeDocument/2006/relationships/notesSlide" Target="../notesSlides/notesSlide19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52.png"/><Relationship Id="rId10" Type="http://schemas.openxmlformats.org/officeDocument/2006/relationships/image" Target="../media/image51.png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2374900" y="3107690"/>
            <a:ext cx="5183505" cy="8890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吉林医药学院</a:t>
            </a: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仿宋" panose="02010609060101010101" charset="-122"/>
                <a:ea typeface="仿宋" panose="02010609060101010101" charset="-122"/>
                <a:cs typeface="+mn-cs"/>
              </a:rPr>
              <a:t>·</a:t>
            </a: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临床思维课程组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2018</a:t>
            </a: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年</a:t>
            </a: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11</a:t>
            </a: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月</a:t>
            </a: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123" name="Text Box 5"/>
          <p:cNvSpPr txBox="1"/>
          <p:nvPr/>
        </p:nvSpPr>
        <p:spPr>
          <a:xfrm>
            <a:off x="1333500" y="1708150"/>
            <a:ext cx="745172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000" dirty="0">
                <a:latin typeface="Arial" panose="020B0604020202020204" pitchFamily="34" charset="0"/>
                <a:ea typeface="黑体" panose="02010609060101010101" pitchFamily="49" charset="-122"/>
              </a:rPr>
              <a:t>外科学临床思维综合训练</a:t>
            </a:r>
            <a:endParaRPr lang="zh-CN" altLang="en-US" sz="40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5124" name="Picture 3" descr="C:\Users\Administrator\Desktop\QQ图片2017120510123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7025" y="246063"/>
            <a:ext cx="838200" cy="809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" name="标题 1"/>
          <p:cNvSpPr>
            <a:spLocks noGrp="1"/>
          </p:cNvSpPr>
          <p:nvPr/>
        </p:nvSpPr>
        <p:spPr>
          <a:xfrm>
            <a:off x="6217280" y="4716142"/>
            <a:ext cx="2742564" cy="37401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3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charset="0"/>
              <a:buNone/>
              <a:defRPr/>
            </a:pPr>
            <a:r>
              <a:rPr kumimoji="0" lang="en-US" altLang="zh-CN" sz="2000" b="0" i="1" u="none" strike="noStrike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j-cs"/>
              </a:rPr>
              <a:t>JiLin Medical University </a:t>
            </a:r>
            <a:endParaRPr kumimoji="0" lang="en-US" altLang="zh-CN" sz="2000" b="0" i="1" u="none" strike="noStrike" kern="1200" cap="none" spc="0" normalizeH="0" baseline="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4" name="图片 3" descr="{`KC4LFJ3(]~5L5EFJ}WG}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990" y="1034415"/>
            <a:ext cx="3039110" cy="14973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490" y="2994660"/>
            <a:ext cx="2851785" cy="13188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2229" name="文本框 32"/>
          <p:cNvSpPr txBox="1"/>
          <p:nvPr/>
        </p:nvSpPr>
        <p:spPr>
          <a:xfrm>
            <a:off x="48895" y="476885"/>
            <a:ext cx="76282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00000"/>
              </a:lnSpc>
              <a:buClr>
                <a:srgbClr val="FF0000"/>
              </a:buClr>
            </a:pP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虚拟病人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的编辑</a:t>
            </a:r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--</a:t>
            </a: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天堰系统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--</a:t>
            </a: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局域网电脑端模式</a:t>
            </a:r>
            <a:endParaRPr lang="zh-CN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965" y="1014730"/>
            <a:ext cx="2068195" cy="1548130"/>
          </a:xfrm>
          <a:prstGeom prst="rect">
            <a:avLst/>
          </a:prstGeom>
        </p:spPr>
      </p:pic>
      <p:sp>
        <p:nvSpPr>
          <p:cNvPr id="9" name="文本框 32"/>
          <p:cNvSpPr txBox="1"/>
          <p:nvPr/>
        </p:nvSpPr>
        <p:spPr>
          <a:xfrm>
            <a:off x="532130" y="2571750"/>
            <a:ext cx="156527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p>
            <a:pPr algn="ctr">
              <a:lnSpc>
                <a:spcPct val="100000"/>
              </a:lnSpc>
              <a:buClr>
                <a:srgbClr val="FF0000"/>
              </a:buClr>
            </a:pPr>
            <a:r>
              <a:rPr lang="zh-CN" altLang="en-US" sz="2000" dirty="0">
                <a:solidFill>
                  <a:srgbClr val="FF6C0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诊疗过程</a:t>
            </a:r>
            <a:endParaRPr lang="zh-CN" altLang="en-US" sz="2000" dirty="0">
              <a:solidFill>
                <a:srgbClr val="FF6C0D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05" name="图片 1" descr="timg"/>
          <p:cNvPicPr>
            <a:picLocks noChangeAspect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400685" y="1055370"/>
            <a:ext cx="160083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本框 32"/>
          <p:cNvSpPr txBox="1"/>
          <p:nvPr/>
        </p:nvSpPr>
        <p:spPr>
          <a:xfrm>
            <a:off x="3242945" y="2541905"/>
            <a:ext cx="156527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p>
            <a:pPr algn="ctr">
              <a:lnSpc>
                <a:spcPct val="100000"/>
              </a:lnSpc>
              <a:buClr>
                <a:srgbClr val="FF0000"/>
              </a:buClr>
            </a:pPr>
            <a:r>
              <a:rPr lang="zh-CN" altLang="en-US" sz="2000" dirty="0">
                <a:solidFill>
                  <a:srgbClr val="FF6C0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病例书写</a:t>
            </a:r>
            <a:endParaRPr lang="zh-CN" altLang="en-US" sz="2000" dirty="0">
              <a:solidFill>
                <a:srgbClr val="FF6C0D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32"/>
          <p:cNvSpPr txBox="1"/>
          <p:nvPr/>
        </p:nvSpPr>
        <p:spPr>
          <a:xfrm>
            <a:off x="6587490" y="2529840"/>
            <a:ext cx="156527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p>
            <a:pPr algn="ctr">
              <a:lnSpc>
                <a:spcPct val="100000"/>
              </a:lnSpc>
              <a:buClr>
                <a:srgbClr val="FF0000"/>
              </a:buClr>
            </a:pPr>
            <a:r>
              <a:rPr lang="zh-CN" altLang="en-US" sz="2000" dirty="0">
                <a:solidFill>
                  <a:srgbClr val="FF6C0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病例编辑</a:t>
            </a:r>
            <a:endParaRPr lang="zh-CN" altLang="en-US" sz="2000" dirty="0">
              <a:solidFill>
                <a:srgbClr val="FF6C0D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2097405" y="1681480"/>
            <a:ext cx="746760" cy="1466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5203190" y="1635760"/>
            <a:ext cx="746760" cy="1466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 rot="7920000">
            <a:off x="8250555" y="2745105"/>
            <a:ext cx="543560" cy="1174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32"/>
          <p:cNvSpPr txBox="1"/>
          <p:nvPr/>
        </p:nvSpPr>
        <p:spPr>
          <a:xfrm>
            <a:off x="6391910" y="4375150"/>
            <a:ext cx="156527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p>
            <a:pPr algn="ctr">
              <a:lnSpc>
                <a:spcPct val="100000"/>
              </a:lnSpc>
              <a:buClr>
                <a:srgbClr val="FF0000"/>
              </a:buClr>
            </a:pPr>
            <a:r>
              <a:rPr lang="zh-CN" altLang="en-US" sz="2000" dirty="0">
                <a:solidFill>
                  <a:srgbClr val="FF6C0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虚拟病人库</a:t>
            </a:r>
            <a:endParaRPr lang="zh-CN" altLang="en-US" sz="2000" dirty="0">
              <a:solidFill>
                <a:srgbClr val="FF6C0D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右箭头 15"/>
          <p:cNvSpPr/>
          <p:nvPr/>
        </p:nvSpPr>
        <p:spPr>
          <a:xfrm rot="10800000">
            <a:off x="4867275" y="3685540"/>
            <a:ext cx="543560" cy="1174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7" name="图片 16" descr="%F(0E$XB%18H3ERV01FVZO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650" y="3011170"/>
            <a:ext cx="2630805" cy="12858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文本框 32"/>
          <p:cNvSpPr txBox="1"/>
          <p:nvPr/>
        </p:nvSpPr>
        <p:spPr>
          <a:xfrm>
            <a:off x="1871345" y="4358640"/>
            <a:ext cx="156527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p>
            <a:pPr algn="ctr">
              <a:lnSpc>
                <a:spcPct val="100000"/>
              </a:lnSpc>
              <a:buClr>
                <a:srgbClr val="FF0000"/>
              </a:buClr>
            </a:pPr>
            <a:r>
              <a:rPr lang="zh-CN" altLang="en-US" sz="2000" dirty="0">
                <a:solidFill>
                  <a:srgbClr val="FF6C0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上机练习</a:t>
            </a:r>
            <a:endParaRPr lang="zh-CN" altLang="en-US" sz="2000" dirty="0">
              <a:solidFill>
                <a:srgbClr val="FF6C0D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lum bright="6000"/>
          </a:blip>
          <a:stretch>
            <a:fillRect/>
          </a:stretch>
        </p:blipFill>
        <p:spPr>
          <a:xfrm>
            <a:off x="2844165" y="3003550"/>
            <a:ext cx="1667510" cy="13030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标题 1"/>
          <p:cNvSpPr>
            <a:spLocks noGrp="1"/>
          </p:cNvSpPr>
          <p:nvPr/>
        </p:nvSpPr>
        <p:spPr>
          <a:xfrm>
            <a:off x="135253" y="-59056"/>
            <a:ext cx="3888742" cy="37401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3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二、“虚拟病人”</a:t>
            </a:r>
            <a:endParaRPr kumimoji="0" lang="zh-CN" altLang="en-US" sz="2000" b="1" i="0" u="none" strike="noStrike" kern="1200" cap="none" spc="0" normalizeH="0" baseline="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" name="标题 1"/>
          <p:cNvSpPr>
            <a:spLocks noGrp="1"/>
          </p:cNvSpPr>
          <p:nvPr/>
        </p:nvSpPr>
        <p:spPr>
          <a:xfrm>
            <a:off x="6217280" y="4716142"/>
            <a:ext cx="2742564" cy="37401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3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charset="0"/>
              <a:buNone/>
              <a:defRPr/>
            </a:pPr>
            <a:r>
              <a:rPr kumimoji="0" lang="en-US" altLang="zh-CN" sz="2000" b="0" i="1" u="none" strike="noStrike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j-cs"/>
              </a:rPr>
              <a:t>JiLin Medical University </a:t>
            </a:r>
            <a:endParaRPr kumimoji="0" lang="en-US" altLang="zh-CN" sz="2000" b="0" i="1" u="none" strike="noStrike" kern="1200" cap="none" spc="0" normalizeH="0" baseline="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52229" name="文本框 32"/>
          <p:cNvSpPr txBox="1"/>
          <p:nvPr/>
        </p:nvSpPr>
        <p:spPr>
          <a:xfrm>
            <a:off x="48895" y="476885"/>
            <a:ext cx="74206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00000"/>
              </a:lnSpc>
              <a:buClr>
                <a:srgbClr val="FF0000"/>
              </a:buClr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虚拟病人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的编辑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治趣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智能手机应用模式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@W_{)PMKL9YQ[H(BFVG%QA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980" y="1030605"/>
            <a:ext cx="3650615" cy="13614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530" y="1014730"/>
            <a:ext cx="2068195" cy="1548130"/>
          </a:xfrm>
          <a:prstGeom prst="rect">
            <a:avLst/>
          </a:prstGeom>
        </p:spPr>
      </p:pic>
      <p:pic>
        <p:nvPicPr>
          <p:cNvPr id="51205" name="图片 1" descr="timg"/>
          <p:cNvPicPr>
            <a:picLocks noChangeAspect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92710" y="1030605"/>
            <a:ext cx="160083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右箭头 11"/>
          <p:cNvSpPr/>
          <p:nvPr/>
        </p:nvSpPr>
        <p:spPr>
          <a:xfrm>
            <a:off x="1666875" y="1681480"/>
            <a:ext cx="351155" cy="1568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右箭头 2"/>
          <p:cNvSpPr/>
          <p:nvPr/>
        </p:nvSpPr>
        <p:spPr>
          <a:xfrm>
            <a:off x="4220845" y="1710055"/>
            <a:ext cx="351155" cy="1568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 descr="EO[ZGI8T~FLTGWSY4@~)K)V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1690" y="2769870"/>
            <a:ext cx="2180590" cy="1779270"/>
          </a:xfrm>
          <a:prstGeom prst="rect">
            <a:avLst/>
          </a:prstGeom>
        </p:spPr>
      </p:pic>
      <p:sp>
        <p:nvSpPr>
          <p:cNvPr id="13" name="右箭头 12"/>
          <p:cNvSpPr/>
          <p:nvPr/>
        </p:nvSpPr>
        <p:spPr>
          <a:xfrm rot="5400000">
            <a:off x="7712075" y="2492375"/>
            <a:ext cx="254635" cy="1568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 rot="10800000">
            <a:off x="5382895" y="3491230"/>
            <a:ext cx="351155" cy="15684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045" y="2851150"/>
            <a:ext cx="2783840" cy="161734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>
            <a:lum bright="12000"/>
          </a:blip>
          <a:srcRect/>
          <a:stretch>
            <a:fillRect/>
          </a:stretch>
        </p:blipFill>
        <p:spPr>
          <a:xfrm>
            <a:off x="3377565" y="2850515"/>
            <a:ext cx="1824990" cy="1617980"/>
          </a:xfrm>
          <a:prstGeom prst="rect">
            <a:avLst/>
          </a:prstGeom>
        </p:spPr>
      </p:pic>
      <p:sp>
        <p:nvSpPr>
          <p:cNvPr id="23" name="文本框 32"/>
          <p:cNvSpPr txBox="1"/>
          <p:nvPr/>
        </p:nvSpPr>
        <p:spPr>
          <a:xfrm>
            <a:off x="29845" y="2499995"/>
            <a:ext cx="1565275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p>
            <a:pPr algn="ctr">
              <a:lnSpc>
                <a:spcPct val="100000"/>
              </a:lnSpc>
              <a:buClr>
                <a:srgbClr val="FF0000"/>
              </a:buClr>
            </a:pPr>
            <a:r>
              <a:rPr lang="zh-CN" altLang="en-US" sz="1600" dirty="0">
                <a:solidFill>
                  <a:srgbClr val="FF6C0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诊疗过程</a:t>
            </a:r>
            <a:endParaRPr lang="zh-CN" altLang="en-US" sz="1600" dirty="0">
              <a:solidFill>
                <a:srgbClr val="FF6C0D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32"/>
          <p:cNvSpPr txBox="1"/>
          <p:nvPr/>
        </p:nvSpPr>
        <p:spPr>
          <a:xfrm>
            <a:off x="2331085" y="2495550"/>
            <a:ext cx="1565275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p>
            <a:pPr algn="ctr">
              <a:lnSpc>
                <a:spcPct val="100000"/>
              </a:lnSpc>
              <a:buClr>
                <a:srgbClr val="FF0000"/>
              </a:buClr>
            </a:pPr>
            <a:r>
              <a:rPr lang="zh-CN" altLang="en-US" sz="1600" dirty="0">
                <a:solidFill>
                  <a:srgbClr val="FF6C0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病例书写</a:t>
            </a:r>
            <a:endParaRPr lang="zh-CN" altLang="en-US" sz="1600" dirty="0">
              <a:solidFill>
                <a:srgbClr val="FF6C0D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32"/>
          <p:cNvSpPr txBox="1"/>
          <p:nvPr/>
        </p:nvSpPr>
        <p:spPr>
          <a:xfrm>
            <a:off x="5400040" y="2407285"/>
            <a:ext cx="1565275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p>
            <a:pPr algn="ctr">
              <a:lnSpc>
                <a:spcPct val="100000"/>
              </a:lnSpc>
              <a:buClr>
                <a:srgbClr val="FF0000"/>
              </a:buClr>
            </a:pPr>
            <a:r>
              <a:rPr lang="zh-CN" altLang="en-US" sz="1600" dirty="0">
                <a:solidFill>
                  <a:srgbClr val="FF6C0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病例编辑</a:t>
            </a:r>
            <a:endParaRPr lang="zh-CN" altLang="en-US" sz="1600" dirty="0">
              <a:solidFill>
                <a:srgbClr val="FF6C0D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32"/>
          <p:cNvSpPr txBox="1"/>
          <p:nvPr/>
        </p:nvSpPr>
        <p:spPr>
          <a:xfrm>
            <a:off x="6228715" y="4395470"/>
            <a:ext cx="1565275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p>
            <a:pPr algn="ctr">
              <a:lnSpc>
                <a:spcPct val="100000"/>
              </a:lnSpc>
              <a:buClr>
                <a:srgbClr val="FF0000"/>
              </a:buClr>
            </a:pPr>
            <a:r>
              <a:rPr lang="zh-CN" altLang="en-US" sz="1600" dirty="0">
                <a:solidFill>
                  <a:srgbClr val="FF6C0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虚拟病人库</a:t>
            </a:r>
            <a:endParaRPr lang="zh-CN" altLang="en-US" sz="1600" dirty="0">
              <a:solidFill>
                <a:srgbClr val="FF6C0D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32"/>
          <p:cNvSpPr txBox="1"/>
          <p:nvPr/>
        </p:nvSpPr>
        <p:spPr>
          <a:xfrm>
            <a:off x="2216785" y="4442460"/>
            <a:ext cx="1565275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p>
            <a:pPr algn="ctr">
              <a:lnSpc>
                <a:spcPct val="100000"/>
              </a:lnSpc>
              <a:buClr>
                <a:srgbClr val="FF0000"/>
              </a:buClr>
            </a:pPr>
            <a:r>
              <a:rPr lang="zh-CN" altLang="en-US" sz="1600" dirty="0">
                <a:solidFill>
                  <a:srgbClr val="FF6C0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手机登录练习</a:t>
            </a:r>
            <a:endParaRPr lang="zh-CN" altLang="en-US" sz="1600" dirty="0">
              <a:solidFill>
                <a:srgbClr val="FF6C0D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135253" y="-59056"/>
            <a:ext cx="3888742" cy="37401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3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二、“虚拟病人”</a:t>
            </a:r>
            <a:endParaRPr kumimoji="0" lang="zh-CN" altLang="en-US" sz="2000" b="1" i="0" u="none" strike="noStrike" kern="1200" cap="none" spc="0" normalizeH="0" baseline="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标题 1"/>
          <p:cNvSpPr>
            <a:spLocks noGrp="1"/>
          </p:cNvSpPr>
          <p:nvPr/>
        </p:nvSpPr>
        <p:spPr>
          <a:xfrm>
            <a:off x="135253" y="-59056"/>
            <a:ext cx="3888742" cy="37401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3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二、“虚拟病人”</a:t>
            </a:r>
            <a:endParaRPr kumimoji="0" lang="zh-CN" altLang="en-US" sz="2000" b="1" i="0" u="none" strike="noStrike" kern="1200" cap="none" spc="0" normalizeH="0" baseline="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6217280" y="4716142"/>
            <a:ext cx="2742564" cy="37401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3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charset="0"/>
              <a:buNone/>
              <a:defRPr/>
            </a:pPr>
            <a:r>
              <a:rPr kumimoji="0" lang="en-US" altLang="zh-CN" sz="2000" b="0" i="1" u="none" strike="noStrike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j-cs"/>
              </a:rPr>
              <a:t>JiLin Medical University </a:t>
            </a:r>
            <a:endParaRPr kumimoji="0" lang="en-US" altLang="zh-CN" sz="2000" b="0" i="1" u="none" strike="noStrike" kern="1200" cap="none" spc="0" normalizeH="0" baseline="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6" name="图片 5" descr="VNXQ)LN[UVD0ET(0C2M0Y%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170" y="641350"/>
            <a:ext cx="6531610" cy="38601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标题 1"/>
          <p:cNvSpPr>
            <a:spLocks noGrp="1"/>
          </p:cNvSpPr>
          <p:nvPr/>
        </p:nvSpPr>
        <p:spPr>
          <a:xfrm>
            <a:off x="135255" y="-59055"/>
            <a:ext cx="7293610" cy="37401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3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charset="0"/>
              <a:buNone/>
              <a:defRPr/>
            </a:pPr>
            <a:r>
              <a:rPr kumimoji="0" sz="2000" b="1" i="0" u="none" strike="noStrike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三、利用“虚拟病人”开展临床思维训练</a:t>
            </a:r>
            <a:endParaRPr kumimoji="0" sz="2000" b="1" i="0" u="none" strike="noStrike" kern="1200" cap="none" spc="0" normalizeH="0" baseline="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6217280" y="4716142"/>
            <a:ext cx="2742564" cy="37401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3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charset="0"/>
              <a:buNone/>
              <a:defRPr/>
            </a:pPr>
            <a:r>
              <a:rPr kumimoji="0" lang="en-US" altLang="zh-CN" sz="2000" b="0" i="1" u="none" strike="noStrike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j-cs"/>
              </a:rPr>
              <a:t>JiLin Medical University </a:t>
            </a:r>
            <a:endParaRPr kumimoji="0" lang="en-US" altLang="zh-CN" sz="2000" b="0" i="1" u="none" strike="noStrike" kern="1200" cap="none" spc="0" normalizeH="0" baseline="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2" name="图片 1" descr="~X3ARWO{[JTVS~]I}62W1%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255" y="1039495"/>
            <a:ext cx="5770245" cy="30651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lum bright="12000"/>
          </a:blip>
          <a:stretch>
            <a:fillRect/>
          </a:stretch>
        </p:blipFill>
        <p:spPr>
          <a:xfrm>
            <a:off x="6118225" y="803910"/>
            <a:ext cx="2432685" cy="1824990"/>
          </a:xfrm>
          <a:prstGeom prst="rect">
            <a:avLst/>
          </a:prstGeom>
        </p:spPr>
      </p:pic>
      <p:pic>
        <p:nvPicPr>
          <p:cNvPr id="9" name="图片 8" descr="图片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225" y="2835275"/>
            <a:ext cx="2432685" cy="18243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" name="标题 1"/>
          <p:cNvSpPr>
            <a:spLocks noGrp="1"/>
          </p:cNvSpPr>
          <p:nvPr/>
        </p:nvSpPr>
        <p:spPr>
          <a:xfrm>
            <a:off x="6217280" y="4716142"/>
            <a:ext cx="2742564" cy="37401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3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charset="0"/>
              <a:buNone/>
              <a:defRPr/>
            </a:pPr>
            <a:r>
              <a:rPr kumimoji="0" lang="en-US" altLang="zh-CN" sz="2000" b="0" i="1" u="none" strike="noStrike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j-cs"/>
              </a:rPr>
              <a:t>JiLin Medical University </a:t>
            </a:r>
            <a:endParaRPr kumimoji="0" lang="en-US" altLang="zh-CN" sz="2000" b="0" i="1" u="none" strike="noStrike" kern="1200" cap="none" spc="0" normalizeH="0" baseline="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j-cs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39395" y="615950"/>
            <a:ext cx="6506845" cy="3912235"/>
            <a:chOff x="213" y="1009"/>
            <a:chExt cx="10247" cy="6161"/>
          </a:xfrm>
        </p:grpSpPr>
        <p:pic>
          <p:nvPicPr>
            <p:cNvPr id="12" name="图片 11" descr="2XN5CMZY_Q@V`A`CSSKO]A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13" y="1009"/>
              <a:ext cx="9084" cy="61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8" name="图片 17" descr="2XN5CMZY_Q@V`A`CSSKO]A4"/>
            <p:cNvPicPr>
              <a:picLocks noChangeAspect="1"/>
            </p:cNvPicPr>
            <p:nvPr/>
          </p:nvPicPr>
          <p:blipFill>
            <a:blip r:embed="rId3">
              <a:lum bright="24000"/>
            </a:blip>
            <a:srcRect/>
            <a:stretch>
              <a:fillRect/>
            </a:stretch>
          </p:blipFill>
          <p:spPr>
            <a:xfrm>
              <a:off x="9297" y="1010"/>
              <a:ext cx="1088" cy="61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7" name="圆角矩形 16"/>
            <p:cNvSpPr/>
            <p:nvPr/>
          </p:nvSpPr>
          <p:spPr>
            <a:xfrm>
              <a:off x="9222" y="1009"/>
              <a:ext cx="1238" cy="6160"/>
            </a:xfrm>
            <a:prstGeom prst="roundRect">
              <a:avLst/>
            </a:prstGeom>
            <a:noFill/>
            <a:ln w="28575" cmpd="sng">
              <a:solidFill>
                <a:srgbClr val="FF33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52229" name="文本框 32"/>
          <p:cNvSpPr txBox="1"/>
          <p:nvPr/>
        </p:nvSpPr>
        <p:spPr>
          <a:xfrm>
            <a:off x="6920865" y="2132330"/>
            <a:ext cx="19234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00000"/>
              </a:lnSpc>
              <a:buClr>
                <a:srgbClr val="FF0000"/>
              </a:buClr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多场景模式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135255" y="-59055"/>
            <a:ext cx="7293610" cy="37401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3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charset="0"/>
              <a:buNone/>
              <a:defRPr/>
            </a:pPr>
            <a:r>
              <a:rPr kumimoji="0" sz="2000" b="1" i="0" u="none" strike="noStrike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三、利用“虚拟病人”开展临床思维训练</a:t>
            </a:r>
            <a:endParaRPr kumimoji="0" sz="2000" b="1" i="0" u="none" strike="noStrike" kern="1200" cap="none" spc="0" normalizeH="0" baseline="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" name="标题 1"/>
          <p:cNvSpPr>
            <a:spLocks noGrp="1"/>
          </p:cNvSpPr>
          <p:nvPr/>
        </p:nvSpPr>
        <p:spPr>
          <a:xfrm>
            <a:off x="6217280" y="4716142"/>
            <a:ext cx="2742564" cy="37401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3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charset="0"/>
              <a:buNone/>
              <a:defRPr/>
            </a:pPr>
            <a:r>
              <a:rPr kumimoji="0" lang="en-US" altLang="zh-CN" sz="2000" b="0" i="1" u="none" strike="noStrike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j-cs"/>
              </a:rPr>
              <a:t>JiLin Medical University </a:t>
            </a:r>
            <a:endParaRPr kumimoji="0" lang="en-US" altLang="zh-CN" sz="2000" b="0" i="1" u="none" strike="noStrike" kern="1200" cap="none" spc="0" normalizeH="0" baseline="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16" name="图片 15" descr="$%6CE4`)7TL@@@L3EE)Y0]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" y="535305"/>
            <a:ext cx="6279515" cy="39598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圆角矩形 16"/>
          <p:cNvSpPr/>
          <p:nvPr/>
        </p:nvSpPr>
        <p:spPr>
          <a:xfrm rot="16200000">
            <a:off x="2442210" y="-1716405"/>
            <a:ext cx="526415" cy="4889500"/>
          </a:xfrm>
          <a:prstGeom prst="roundRect">
            <a:avLst/>
          </a:prstGeom>
          <a:noFill/>
          <a:ln w="28575" cmpd="sng">
            <a:solidFill>
              <a:srgbClr val="FF33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2229" name="文本框 32"/>
          <p:cNvSpPr txBox="1"/>
          <p:nvPr/>
        </p:nvSpPr>
        <p:spPr>
          <a:xfrm>
            <a:off x="6817995" y="2069465"/>
            <a:ext cx="21418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00000"/>
              </a:lnSpc>
              <a:buClr>
                <a:srgbClr val="FF0000"/>
              </a:buClr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单一场景模式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/>
        </p:nvSpPr>
        <p:spPr>
          <a:xfrm>
            <a:off x="135255" y="-59055"/>
            <a:ext cx="7293610" cy="37401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3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charset="0"/>
              <a:buNone/>
              <a:defRPr/>
            </a:pPr>
            <a:r>
              <a:rPr kumimoji="0" sz="2000" b="1" i="0" u="none" strike="noStrike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三、利用“虚拟病人”开展临床思维训练</a:t>
            </a:r>
            <a:endParaRPr kumimoji="0" sz="2000" b="1" i="0" u="none" strike="noStrike" kern="1200" cap="none" spc="0" normalizeH="0" baseline="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" name="标题 1"/>
          <p:cNvSpPr>
            <a:spLocks noGrp="1"/>
          </p:cNvSpPr>
          <p:nvPr/>
        </p:nvSpPr>
        <p:spPr>
          <a:xfrm>
            <a:off x="6217280" y="4716142"/>
            <a:ext cx="2742564" cy="37401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3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charset="0"/>
              <a:buNone/>
              <a:defRPr/>
            </a:pPr>
            <a:r>
              <a:rPr kumimoji="0" lang="en-US" altLang="zh-CN" sz="2000" b="0" i="1" u="none" strike="noStrike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j-cs"/>
              </a:rPr>
              <a:t>JiLin Medical University </a:t>
            </a:r>
            <a:endParaRPr kumimoji="0" lang="en-US" altLang="zh-CN" sz="2000" b="0" i="1" u="none" strike="noStrike" kern="1200" cap="none" spc="0" normalizeH="0" baseline="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4" name="图片 3" descr="57YJ32ET0RSE4UV8U7`T%T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465" y="1156970"/>
            <a:ext cx="4242435" cy="27139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2229" name="文本框 32"/>
          <p:cNvSpPr txBox="1"/>
          <p:nvPr/>
        </p:nvSpPr>
        <p:spPr>
          <a:xfrm>
            <a:off x="135255" y="2192020"/>
            <a:ext cx="21418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00000"/>
              </a:lnSpc>
              <a:buClr>
                <a:srgbClr val="FF0000"/>
              </a:buClr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反馈训练效果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0" y="1157605"/>
            <a:ext cx="1525270" cy="27133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标题 1"/>
          <p:cNvSpPr>
            <a:spLocks noGrp="1"/>
          </p:cNvSpPr>
          <p:nvPr/>
        </p:nvSpPr>
        <p:spPr>
          <a:xfrm>
            <a:off x="135255" y="-59055"/>
            <a:ext cx="7293610" cy="37401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3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charset="0"/>
              <a:buNone/>
              <a:defRPr/>
            </a:pPr>
            <a:r>
              <a:rPr kumimoji="0" sz="2000" b="1" i="0" u="none" strike="noStrike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三、利用“虚拟病人”开展临床思维训练</a:t>
            </a:r>
            <a:endParaRPr kumimoji="0" sz="2000" b="1" i="0" u="none" strike="noStrike" kern="1200" cap="none" spc="0" normalizeH="0" baseline="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" name="标题 1"/>
          <p:cNvSpPr>
            <a:spLocks noGrp="1"/>
          </p:cNvSpPr>
          <p:nvPr/>
        </p:nvSpPr>
        <p:spPr>
          <a:xfrm>
            <a:off x="6217280" y="4716142"/>
            <a:ext cx="2742564" cy="37401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3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charset="0"/>
              <a:buNone/>
              <a:defRPr/>
            </a:pPr>
            <a:r>
              <a:rPr kumimoji="0" lang="en-US" altLang="zh-CN" sz="2000" b="0" i="1" u="none" strike="noStrike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j-cs"/>
              </a:rPr>
              <a:t>JiLin Medical University </a:t>
            </a:r>
            <a:endParaRPr kumimoji="0" lang="en-US" altLang="zh-CN" sz="2000" b="0" i="1" u="none" strike="noStrike" kern="1200" cap="none" spc="0" normalizeH="0" baseline="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lum bright="18000" contrast="12000"/>
          </a:blip>
          <a:stretch>
            <a:fillRect/>
          </a:stretch>
        </p:blipFill>
        <p:spPr>
          <a:xfrm>
            <a:off x="5037455" y="2682240"/>
            <a:ext cx="2030730" cy="15233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bright="24000" contrast="12000"/>
          </a:blip>
          <a:stretch>
            <a:fillRect/>
          </a:stretch>
        </p:blipFill>
        <p:spPr>
          <a:xfrm>
            <a:off x="6572885" y="871220"/>
            <a:ext cx="2098040" cy="14960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lum contrast="12000"/>
          </a:blip>
          <a:stretch>
            <a:fillRect/>
          </a:stretch>
        </p:blipFill>
        <p:spPr>
          <a:xfrm>
            <a:off x="3014980" y="2710815"/>
            <a:ext cx="1955800" cy="15132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lum bright="18000" contrast="12000"/>
          </a:blip>
          <a:stretch>
            <a:fillRect/>
          </a:stretch>
        </p:blipFill>
        <p:spPr>
          <a:xfrm>
            <a:off x="915670" y="2694940"/>
            <a:ext cx="2061210" cy="1529080"/>
          </a:xfrm>
          <a:prstGeom prst="rect">
            <a:avLst/>
          </a:prstGeom>
        </p:spPr>
      </p:pic>
      <p:sp>
        <p:nvSpPr>
          <p:cNvPr id="12" name="文本框 32"/>
          <p:cNvSpPr txBox="1"/>
          <p:nvPr/>
        </p:nvSpPr>
        <p:spPr>
          <a:xfrm>
            <a:off x="220345" y="1228725"/>
            <a:ext cx="551815" cy="2542540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p>
            <a:pPr algn="ctr">
              <a:lnSpc>
                <a:spcPct val="100000"/>
              </a:lnSpc>
              <a:buClr>
                <a:srgbClr val="FF0000"/>
              </a:buClr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组建授课团队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3995" y="871220"/>
            <a:ext cx="2475865" cy="154686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56055" y="871220"/>
            <a:ext cx="2412365" cy="1505585"/>
          </a:xfrm>
          <a:prstGeom prst="rect">
            <a:avLst/>
          </a:prstGeom>
        </p:spPr>
      </p:pic>
      <p:sp>
        <p:nvSpPr>
          <p:cNvPr id="15" name="文本框 32"/>
          <p:cNvSpPr txBox="1"/>
          <p:nvPr/>
        </p:nvSpPr>
        <p:spPr>
          <a:xfrm>
            <a:off x="666750" y="4312285"/>
            <a:ext cx="78416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00000"/>
              </a:lnSpc>
              <a:buClr>
                <a:srgbClr val="FF0000"/>
              </a:buClr>
            </a:pPr>
            <a:r>
              <a:rPr lang="zh-CN" altLang="en-US" sz="200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既是</a:t>
            </a:r>
            <a:r>
              <a:rPr lang="zh-CN" alt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临床医生</a:t>
            </a:r>
            <a:r>
              <a:rPr lang="zh-CN" altLang="en-US" sz="200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也是</a:t>
            </a:r>
            <a:r>
              <a:rPr lang="zh-CN" alt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带教老师</a:t>
            </a:r>
            <a:r>
              <a:rPr lang="zh-CN" altLang="en-US" sz="200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又是</a:t>
            </a:r>
            <a:r>
              <a:rPr lang="zh-CN" altLang="en-US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授课教师</a:t>
            </a:r>
            <a:endParaRPr lang="zh-CN" altLang="en-US" sz="2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3750" y="2696845"/>
            <a:ext cx="1968500" cy="1506855"/>
          </a:xfrm>
          <a:prstGeom prst="rect">
            <a:avLst/>
          </a:prstGeom>
        </p:spPr>
      </p:pic>
      <p:sp>
        <p:nvSpPr>
          <p:cNvPr id="52229" name="文本框 32"/>
          <p:cNvSpPr txBox="1"/>
          <p:nvPr/>
        </p:nvSpPr>
        <p:spPr>
          <a:xfrm>
            <a:off x="78740" y="-50165"/>
            <a:ext cx="40411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p>
            <a:pPr algn="l">
              <a:lnSpc>
                <a:spcPct val="100000"/>
              </a:lnSpc>
              <a:buClr>
                <a:srgbClr val="FF0000"/>
              </a:buClr>
            </a:pPr>
            <a:r>
              <a:rPr lang="zh-CN" alt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四、目前开展的工作</a:t>
            </a:r>
            <a:endParaRPr lang="zh-CN" altLang="en-US" sz="2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" name="标题 1"/>
          <p:cNvSpPr>
            <a:spLocks noGrp="1"/>
          </p:cNvSpPr>
          <p:nvPr/>
        </p:nvSpPr>
        <p:spPr>
          <a:xfrm>
            <a:off x="6217280" y="4716142"/>
            <a:ext cx="2742564" cy="37401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3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charset="0"/>
              <a:buNone/>
              <a:defRPr/>
            </a:pPr>
            <a:r>
              <a:rPr kumimoji="0" lang="en-US" altLang="zh-CN" sz="2000" b="0" i="1" u="none" strike="noStrike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j-cs"/>
              </a:rPr>
              <a:t>JiLin Medical University </a:t>
            </a:r>
            <a:endParaRPr kumimoji="0" lang="en-US" altLang="zh-CN" sz="2000" b="0" i="1" u="none" strike="noStrike" kern="1200" cap="none" spc="0" normalizeH="0" baseline="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00760" y="565785"/>
            <a:ext cx="7386320" cy="3928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charset="0"/>
              <a:buChar char="Ø"/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开展了教改班的首轮授课 </a:t>
            </a:r>
            <a:r>
              <a:rPr lang="en-US" altLang="zh-CN" sz="240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16</a:t>
            </a:r>
            <a:r>
              <a:rPr lang="zh-CN" altLang="en-US" sz="240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学时</a:t>
            </a:r>
            <a:endParaRPr lang="zh-CN" altLang="en-US" sz="2400">
              <a:solidFill>
                <a:srgbClr val="00B0F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charset="0"/>
              <a:buChar char="Ø"/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获教育部产学合作协同育人项目</a:t>
            </a:r>
            <a:r>
              <a:rPr lang="zh-CN" altLang="en-US" sz="240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en-US" altLang="zh-CN" sz="240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240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项</a:t>
            </a:r>
            <a:endParaRPr lang="zh-CN" altLang="en-US" sz="2400">
              <a:solidFill>
                <a:srgbClr val="00B0F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charset="0"/>
              <a:buChar char="Ø"/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获吉林省教育厅教育研究课题 </a:t>
            </a:r>
            <a:r>
              <a:rPr lang="en-US" altLang="zh-CN" sz="240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240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项</a:t>
            </a:r>
            <a:endParaRPr lang="zh-CN" altLang="en-US" sz="2400">
              <a:solidFill>
                <a:srgbClr val="00B0F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charset="0"/>
              <a:buChar char="Ø"/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获吉林省高教学会高教研究课题 </a:t>
            </a:r>
            <a:r>
              <a:rPr lang="en-US" altLang="zh-CN" sz="240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240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项</a:t>
            </a:r>
            <a:endParaRPr lang="zh-CN" altLang="en-US" sz="2400">
              <a:solidFill>
                <a:srgbClr val="00B0F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charset="0"/>
              <a:buChar char="Ø"/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获吉林医药学院临床教学管理专项教改课题 </a:t>
            </a:r>
            <a:r>
              <a:rPr lang="en-US" altLang="zh-CN" sz="240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240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项</a:t>
            </a:r>
            <a:endParaRPr lang="zh-CN" altLang="en-US" sz="2400">
              <a:solidFill>
                <a:srgbClr val="00B0F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charset="0"/>
              <a:buChar char="Ø"/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建设省级虚拟仿真实验教学项目 </a:t>
            </a:r>
            <a:r>
              <a:rPr lang="en-US" altLang="zh-CN" sz="240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240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项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charset="0"/>
              <a:buChar char="Ø"/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获吉林市科学技术二等奖 </a:t>
            </a:r>
            <a:r>
              <a:rPr lang="en-US" altLang="zh-CN" sz="240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240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项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charset="0"/>
              <a:buChar char="Ø"/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发表教改论文 </a:t>
            </a:r>
            <a:r>
              <a:rPr lang="en-US" altLang="zh-CN" sz="240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lang="zh-CN" altLang="en-US" sz="240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篇</a:t>
            </a:r>
            <a:endParaRPr lang="zh-CN" altLang="en-US" sz="2400">
              <a:solidFill>
                <a:srgbClr val="00B0F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52229" name="文本框 32"/>
          <p:cNvSpPr txBox="1"/>
          <p:nvPr/>
        </p:nvSpPr>
        <p:spPr>
          <a:xfrm>
            <a:off x="78740" y="-50165"/>
            <a:ext cx="40411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p>
            <a:pPr algn="l">
              <a:lnSpc>
                <a:spcPct val="100000"/>
              </a:lnSpc>
              <a:buClr>
                <a:srgbClr val="FF0000"/>
              </a:buClr>
            </a:pPr>
            <a:r>
              <a:rPr lang="zh-CN" alt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四、目前开展的工作</a:t>
            </a:r>
            <a:endParaRPr lang="zh-CN" altLang="en-US" sz="2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" name="标题 1"/>
          <p:cNvSpPr>
            <a:spLocks noGrp="1"/>
          </p:cNvSpPr>
          <p:nvPr/>
        </p:nvSpPr>
        <p:spPr>
          <a:xfrm>
            <a:off x="5714995" y="4716142"/>
            <a:ext cx="2742564" cy="37401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3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charset="0"/>
              <a:buNone/>
              <a:defRPr/>
            </a:pPr>
            <a:r>
              <a:rPr kumimoji="0" lang="en-US" altLang="zh-CN" sz="2000" b="0" i="1" u="none" strike="noStrike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j-cs"/>
              </a:rPr>
              <a:t>JiLin Medical University </a:t>
            </a:r>
            <a:endParaRPr kumimoji="0" lang="en-US" altLang="zh-CN" sz="2000" b="0" i="1" u="none" strike="noStrike" kern="1200" cap="none" spc="0" normalizeH="0" baseline="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2" name="图片 1" descr="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" y="568325"/>
            <a:ext cx="1515745" cy="19234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385" y="589915"/>
            <a:ext cx="1374775" cy="19234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985" y="600710"/>
            <a:ext cx="1280160" cy="19234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225" y="2695575"/>
            <a:ext cx="2247265" cy="17202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图片 10" descr="QQ图片201706090838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7695" y="589915"/>
            <a:ext cx="1346200" cy="19342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图片 12" descr="_OPMYHBJN(_NR8Q22DP@1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7230" y="2695575"/>
            <a:ext cx="2323465" cy="16979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2229" name="文本框 32"/>
          <p:cNvSpPr txBox="1"/>
          <p:nvPr/>
        </p:nvSpPr>
        <p:spPr>
          <a:xfrm>
            <a:off x="78740" y="-50165"/>
            <a:ext cx="404114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p>
            <a:pPr algn="l">
              <a:lnSpc>
                <a:spcPct val="100000"/>
              </a:lnSpc>
              <a:buClr>
                <a:srgbClr val="FF0000"/>
              </a:buClr>
            </a:pPr>
            <a:r>
              <a:rPr lang="zh-CN" altLang="en-US" sz="2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四、目前开展的工作</a:t>
            </a:r>
            <a:endParaRPr lang="zh-CN" altLang="en-US" sz="2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1785" y="2695575"/>
            <a:ext cx="2378710" cy="17202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图片 13" descr="Y@J(N~MSL]U${T}}E~0}6%S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740" y="2695575"/>
            <a:ext cx="1815465" cy="16979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图片 14" descr="35~{KP@{Q$Q6[K_$6{0O65Q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2010" y="580390"/>
            <a:ext cx="1496695" cy="1976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图片 15" descr="76T1)SK~L$KW7H9D5RGDYIO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37450" y="612775"/>
            <a:ext cx="1474470" cy="19107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6305" y="862330"/>
            <a:ext cx="4771390" cy="341884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5796915" y="4445000"/>
            <a:ext cx="3311525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标题 1"/>
          <p:cNvSpPr>
            <a:spLocks noGrp="1"/>
          </p:cNvSpPr>
          <p:nvPr/>
        </p:nvSpPr>
        <p:spPr>
          <a:xfrm>
            <a:off x="2628021" y="2931743"/>
            <a:ext cx="3887950" cy="93598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3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1" u="none" strike="noStrike" kern="1200" cap="none" spc="0" normalizeH="0" baseline="0" noProof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外科学临床思维综合训练</a:t>
            </a:r>
            <a:r>
              <a:rPr kumimoji="0" lang="en-US" altLang="zh-CN" sz="1600" b="1" i="1" u="none" strike="noStrike" kern="1200" cap="none" spc="0" normalizeH="0" baseline="0" noProof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@</a:t>
            </a:r>
            <a:r>
              <a:rPr kumimoji="0" lang="zh-CN" altLang="en-US" sz="1600" b="1" i="1" u="none" strike="noStrike" kern="1200" cap="none" spc="0" normalizeH="0" baseline="0" noProof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黑体" panose="02010609060101010101" pitchFamily="49" charset="-122"/>
                <a:cs typeface="+mj-cs"/>
              </a:rPr>
              <a:t>吉林医药学院</a:t>
            </a:r>
            <a:endParaRPr kumimoji="0" lang="zh-CN" altLang="en-US" sz="1600" b="1" i="1" u="none" strike="noStrike" kern="1200" cap="none" spc="0" normalizeH="0" baseline="0" noProof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6289675" y="4716463"/>
            <a:ext cx="2741613" cy="373063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3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charset="0"/>
              <a:buNone/>
              <a:defRPr/>
            </a:pPr>
            <a:endParaRPr kumimoji="0" lang="en-US" altLang="zh-CN" sz="2000" b="0" i="1" u="none" strike="noStrike" kern="1200" cap="none" spc="0" normalizeH="0" baseline="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标题 1"/>
          <p:cNvSpPr>
            <a:spLocks noGrp="1"/>
          </p:cNvSpPr>
          <p:nvPr/>
        </p:nvSpPr>
        <p:spPr>
          <a:xfrm>
            <a:off x="135253" y="-59056"/>
            <a:ext cx="3888742" cy="37401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3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charset="0"/>
              <a:buNone/>
              <a:defRPr/>
            </a:pPr>
            <a:r>
              <a:rPr kumimoji="0" sz="2000" b="1" i="0" u="none" strike="noStrike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一、临床思维概述</a:t>
            </a:r>
            <a:endParaRPr kumimoji="0" sz="2000" b="1" i="0" u="none" strike="noStrike" kern="1200" cap="none" spc="0" normalizeH="0" baseline="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8" name="标题 1"/>
          <p:cNvSpPr>
            <a:spLocks noGrp="1"/>
          </p:cNvSpPr>
          <p:nvPr/>
        </p:nvSpPr>
        <p:spPr>
          <a:xfrm>
            <a:off x="6217280" y="4716142"/>
            <a:ext cx="2742564" cy="37401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3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charset="0"/>
              <a:buNone/>
              <a:defRPr/>
            </a:pPr>
            <a:r>
              <a:rPr kumimoji="0" lang="en-US" altLang="zh-CN" sz="2000" b="0" i="1" u="none" strike="noStrike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j-cs"/>
              </a:rPr>
              <a:t>JiLin Medical University </a:t>
            </a:r>
            <a:endParaRPr kumimoji="0" lang="en-US" altLang="zh-CN" sz="2000" b="0" i="1" u="none" strike="noStrike" kern="1200" cap="none" spc="0" normalizeH="0" baseline="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65" y="1057275"/>
            <a:ext cx="8052435" cy="33432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" name="标题 1"/>
          <p:cNvSpPr>
            <a:spLocks noGrp="1"/>
          </p:cNvSpPr>
          <p:nvPr/>
        </p:nvSpPr>
        <p:spPr>
          <a:xfrm>
            <a:off x="6217280" y="4716142"/>
            <a:ext cx="2742564" cy="37401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3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charset="0"/>
              <a:buNone/>
              <a:defRPr/>
            </a:pPr>
            <a:r>
              <a:rPr kumimoji="0" lang="en-US" altLang="zh-CN" sz="2000" b="0" i="1" u="none" strike="noStrike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j-cs"/>
              </a:rPr>
              <a:t>JiLin Medical University </a:t>
            </a:r>
            <a:endParaRPr kumimoji="0" lang="en-US" altLang="zh-CN" sz="2000" b="0" i="1" u="none" strike="noStrike" kern="1200" cap="none" spc="0" normalizeH="0" baseline="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52229" name="文本框 32"/>
          <p:cNvSpPr txBox="1"/>
          <p:nvPr/>
        </p:nvSpPr>
        <p:spPr>
          <a:xfrm>
            <a:off x="940435" y="692150"/>
            <a:ext cx="74206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p>
            <a:pPr algn="ctr">
              <a:lnSpc>
                <a:spcPct val="100000"/>
              </a:lnSpc>
              <a:buClr>
                <a:srgbClr val="FF0000"/>
              </a:buClr>
            </a:pPr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临床思维的主要内容与思维方法</a:t>
            </a:r>
            <a:endParaRPr lang="zh-CN" alt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70" y="1582420"/>
            <a:ext cx="8278495" cy="2541270"/>
          </a:xfrm>
          <a:prstGeom prst="rect">
            <a:avLst/>
          </a:prstGeom>
        </p:spPr>
      </p:pic>
      <p:sp>
        <p:nvSpPr>
          <p:cNvPr id="3" name="标题 1"/>
          <p:cNvSpPr>
            <a:spLocks noGrp="1"/>
          </p:cNvSpPr>
          <p:nvPr/>
        </p:nvSpPr>
        <p:spPr>
          <a:xfrm>
            <a:off x="135253" y="-59056"/>
            <a:ext cx="3888742" cy="37401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3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charset="0"/>
              <a:buNone/>
              <a:defRPr/>
            </a:pPr>
            <a:r>
              <a:rPr kumimoji="0" sz="2000" b="1" i="0" u="none" strike="noStrike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一、临床思维概述</a:t>
            </a:r>
            <a:endParaRPr kumimoji="0" sz="2000" b="1" i="0" u="none" strike="noStrike" kern="1200" cap="none" spc="0" normalizeH="0" baseline="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" name="标题 1"/>
          <p:cNvSpPr>
            <a:spLocks noGrp="1"/>
          </p:cNvSpPr>
          <p:nvPr/>
        </p:nvSpPr>
        <p:spPr>
          <a:xfrm>
            <a:off x="6217280" y="4716142"/>
            <a:ext cx="2742564" cy="37401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3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charset="0"/>
              <a:buNone/>
              <a:defRPr/>
            </a:pPr>
            <a:r>
              <a:rPr kumimoji="0" lang="en-US" altLang="zh-CN" sz="2000" b="0" i="1" u="none" strike="noStrike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j-cs"/>
              </a:rPr>
              <a:t>JiLin Medical University </a:t>
            </a:r>
            <a:endParaRPr kumimoji="0" lang="en-US" altLang="zh-CN" sz="2000" b="0" i="1" u="none" strike="noStrike" kern="1200" cap="none" spc="0" normalizeH="0" baseline="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10" y="524510"/>
            <a:ext cx="7142480" cy="3545840"/>
          </a:xfrm>
          <a:prstGeom prst="rect">
            <a:avLst/>
          </a:prstGeom>
        </p:spPr>
      </p:pic>
      <p:sp>
        <p:nvSpPr>
          <p:cNvPr id="52229" name="文本框 32"/>
          <p:cNvSpPr txBox="1"/>
          <p:nvPr/>
        </p:nvSpPr>
        <p:spPr>
          <a:xfrm>
            <a:off x="315595" y="4187190"/>
            <a:ext cx="87007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p>
            <a:pPr algn="ctr">
              <a:lnSpc>
                <a:spcPct val="100000"/>
              </a:lnSpc>
              <a:buClr>
                <a:srgbClr val="FF0000"/>
              </a:buClr>
            </a:pP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临床思维建立的时期</a:t>
            </a: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临床课程与临床实践的过渡阶段</a:t>
            </a:r>
            <a:endParaRPr lang="zh-CN" altLang="en-US" sz="2400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135253" y="-59056"/>
            <a:ext cx="3888742" cy="37401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3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charset="0"/>
              <a:buNone/>
              <a:defRPr/>
            </a:pPr>
            <a:r>
              <a:rPr kumimoji="0" sz="2000" b="1" i="0" u="none" strike="noStrike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一、临床思维概述</a:t>
            </a:r>
            <a:endParaRPr kumimoji="0" sz="2000" b="1" i="0" u="none" strike="noStrike" kern="1200" cap="none" spc="0" normalizeH="0" baseline="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" name="标题 1"/>
          <p:cNvSpPr>
            <a:spLocks noGrp="1"/>
          </p:cNvSpPr>
          <p:nvPr/>
        </p:nvSpPr>
        <p:spPr>
          <a:xfrm>
            <a:off x="6217280" y="4716142"/>
            <a:ext cx="2742564" cy="37401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3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charset="0"/>
              <a:buNone/>
              <a:defRPr/>
            </a:pPr>
            <a:r>
              <a:rPr kumimoji="0" lang="en-US" altLang="zh-CN" sz="2000" b="0" i="1" u="none" strike="noStrike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j-cs"/>
              </a:rPr>
              <a:t>JiLin Medical University </a:t>
            </a:r>
            <a:endParaRPr kumimoji="0" lang="en-US" altLang="zh-CN" sz="2000" b="0" i="1" u="none" strike="noStrike" kern="1200" cap="none" spc="0" normalizeH="0" baseline="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80" y="1008380"/>
            <a:ext cx="7244080" cy="28498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/>
        </p:nvSpPr>
        <p:spPr>
          <a:xfrm>
            <a:off x="135253" y="-59056"/>
            <a:ext cx="3888742" cy="37401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3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charset="0"/>
              <a:buNone/>
              <a:defRPr/>
            </a:pPr>
            <a:r>
              <a:rPr kumimoji="0" sz="2000" b="1" i="0" u="none" strike="noStrike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一、临床思维概述</a:t>
            </a:r>
            <a:endParaRPr kumimoji="0" sz="2000" b="1" i="0" u="none" strike="noStrike" kern="1200" cap="none" spc="0" normalizeH="0" baseline="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" name="标题 1"/>
          <p:cNvSpPr>
            <a:spLocks noGrp="1"/>
          </p:cNvSpPr>
          <p:nvPr/>
        </p:nvSpPr>
        <p:spPr>
          <a:xfrm>
            <a:off x="6217280" y="4716142"/>
            <a:ext cx="2742564" cy="37401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3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charset="0"/>
              <a:buNone/>
              <a:defRPr/>
            </a:pPr>
            <a:r>
              <a:rPr kumimoji="0" lang="en-US" altLang="zh-CN" sz="2000" b="0" i="1" u="none" strike="noStrike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j-cs"/>
              </a:rPr>
              <a:t>JiLin Medical University </a:t>
            </a:r>
            <a:endParaRPr kumimoji="0" lang="en-US" altLang="zh-CN" sz="2000" b="0" i="1" u="none" strike="noStrike" kern="1200" cap="none" spc="0" normalizeH="0" baseline="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715" y="788670"/>
            <a:ext cx="7470775" cy="3282950"/>
          </a:xfrm>
          <a:prstGeom prst="rect">
            <a:avLst/>
          </a:prstGeom>
        </p:spPr>
      </p:pic>
      <p:sp>
        <p:nvSpPr>
          <p:cNvPr id="3" name="标题 1"/>
          <p:cNvSpPr>
            <a:spLocks noGrp="1"/>
          </p:cNvSpPr>
          <p:nvPr/>
        </p:nvSpPr>
        <p:spPr>
          <a:xfrm>
            <a:off x="135253" y="-59056"/>
            <a:ext cx="3888742" cy="37401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3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charset="0"/>
              <a:buNone/>
              <a:defRPr/>
            </a:pPr>
            <a:r>
              <a:rPr kumimoji="0" sz="2000" b="1" i="0" u="none" strike="noStrike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一、临床思维概述</a:t>
            </a:r>
            <a:endParaRPr kumimoji="0" sz="2000" b="1" i="0" u="none" strike="noStrike" kern="1200" cap="none" spc="0" normalizeH="0" baseline="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" name="标题 1"/>
          <p:cNvSpPr>
            <a:spLocks noGrp="1"/>
          </p:cNvSpPr>
          <p:nvPr/>
        </p:nvSpPr>
        <p:spPr>
          <a:xfrm>
            <a:off x="6217280" y="4716142"/>
            <a:ext cx="2742564" cy="37401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3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charset="0"/>
              <a:buNone/>
              <a:defRPr/>
            </a:pPr>
            <a:r>
              <a:rPr kumimoji="0" lang="en-US" altLang="zh-CN" sz="2000" b="0" i="1" u="none" strike="noStrike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j-cs"/>
              </a:rPr>
              <a:t>JiLin Medical University </a:t>
            </a:r>
            <a:endParaRPr kumimoji="0" lang="en-US" altLang="zh-CN" sz="2000" b="0" i="1" u="none" strike="noStrike" kern="1200" cap="none" spc="0" normalizeH="0" baseline="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20" y="534035"/>
            <a:ext cx="7658735" cy="300482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35255" y="3403600"/>
            <a:ext cx="8790639" cy="1199075"/>
            <a:chOff x="885" y="7405"/>
            <a:chExt cx="18140" cy="2584"/>
          </a:xfrm>
        </p:grpSpPr>
        <p:grpSp>
          <p:nvGrpSpPr>
            <p:cNvPr id="5" name="组合 4"/>
            <p:cNvGrpSpPr/>
            <p:nvPr/>
          </p:nvGrpSpPr>
          <p:grpSpPr>
            <a:xfrm>
              <a:off x="885" y="8131"/>
              <a:ext cx="18140" cy="1133"/>
              <a:chOff x="885" y="8183"/>
              <a:chExt cx="18140" cy="1133"/>
            </a:xfrm>
          </p:grpSpPr>
          <p:sp>
            <p:nvSpPr>
              <p:cNvPr id="10" name="右箭头 9"/>
              <p:cNvSpPr/>
              <p:nvPr/>
            </p:nvSpPr>
            <p:spPr>
              <a:xfrm>
                <a:off x="11231" y="8489"/>
                <a:ext cx="2794" cy="653"/>
              </a:xfrm>
              <a:prstGeom prst="rightArrow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none" lIns="91440" tIns="45720" rIns="91440" bIns="45720" numCol="1" rtlCol="0" anchor="ctr" anchorCtr="0" compatLnSpc="1"/>
              <a:p>
                <a:pPr marL="0" marR="0" indent="0" algn="l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方正小标宋简体" panose="03000509000000000000" pitchFamily="2" charset="-122"/>
                  <a:ea typeface="方正小标宋简体" panose="03000509000000000000" pitchFamily="2" charset="-122"/>
                </a:endParaRPr>
              </a:p>
            </p:txBody>
          </p:sp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5" y="8350"/>
                <a:ext cx="10347" cy="966"/>
              </a:xfrm>
              <a:prstGeom prst="rect">
                <a:avLst/>
              </a:prstGeom>
            </p:spPr>
          </p:pic>
          <p:sp>
            <p:nvSpPr>
              <p:cNvPr id="12" name="文本框 11"/>
              <p:cNvSpPr txBox="1"/>
              <p:nvPr/>
            </p:nvSpPr>
            <p:spPr>
              <a:xfrm>
                <a:off x="14150" y="8183"/>
                <a:ext cx="4875" cy="112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  <a:scene3d>
                  <a:camera prst="orthographicFront"/>
                  <a:lightRig rig="threePt" dir="t"/>
                </a:scene3d>
              </a:bodyPr>
              <a:p>
                <a:r>
                  <a:rPr lang="zh-CN" altLang="en-US" sz="2800" b="1"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黑体" panose="02010609060101010101" pitchFamily="49" charset="-122"/>
                    <a:ea typeface="黑体" panose="02010609060101010101" pitchFamily="49" charset="-122"/>
                  </a:rPr>
                  <a:t>智慧医学教育</a:t>
                </a:r>
                <a:endParaRPr lang="zh-CN" altLang="en-US" sz="2800" b="1"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1543" y="7405"/>
              <a:ext cx="2946" cy="258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  <a:scene3d>
                <a:camera prst="orthographicFront"/>
                <a:lightRig rig="threePt" dir="t"/>
              </a:scene3d>
            </a:bodyPr>
            <a:p>
              <a:pPr>
                <a:lnSpc>
                  <a:spcPct val="150000"/>
                </a:lnSpc>
              </a:pPr>
              <a:r>
                <a:rPr lang="zh-CN" altLang="en-US" sz="2400" b="1"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深度</a:t>
              </a:r>
              <a:endParaRPr lang="zh-CN" altLang="en-US" sz="24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b="1"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融合</a:t>
              </a:r>
              <a:endParaRPr lang="zh-CN" altLang="en-US" sz="24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/>
        </p:nvSpPr>
        <p:spPr>
          <a:xfrm>
            <a:off x="135253" y="-59056"/>
            <a:ext cx="3888742" cy="37401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3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二、“虚拟病人”</a:t>
            </a:r>
            <a:endParaRPr kumimoji="0" lang="zh-CN" altLang="en-US" sz="2000" b="1" i="0" u="none" strike="noStrike" kern="1200" cap="none" spc="0" normalizeH="0" baseline="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" name="标题 1"/>
          <p:cNvSpPr>
            <a:spLocks noGrp="1"/>
          </p:cNvSpPr>
          <p:nvPr/>
        </p:nvSpPr>
        <p:spPr>
          <a:xfrm>
            <a:off x="6217280" y="4716142"/>
            <a:ext cx="2742564" cy="37401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3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charset="0"/>
              <a:buNone/>
              <a:defRPr/>
            </a:pPr>
            <a:r>
              <a:rPr kumimoji="0" lang="en-US" altLang="zh-CN" sz="2000" b="0" i="1" u="none" strike="noStrike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j-cs"/>
              </a:rPr>
              <a:t>JiLin Medical University </a:t>
            </a:r>
            <a:endParaRPr kumimoji="0" lang="en-US" altLang="zh-CN" sz="2000" b="0" i="1" u="none" strike="noStrike" kern="1200" cap="none" spc="0" normalizeH="0" baseline="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140" y="509270"/>
            <a:ext cx="6426200" cy="4036060"/>
          </a:xfrm>
          <a:prstGeom prst="rect">
            <a:avLst/>
          </a:prstGeom>
        </p:spPr>
      </p:pic>
      <p:sp>
        <p:nvSpPr>
          <p:cNvPr id="3" name="标题 1"/>
          <p:cNvSpPr>
            <a:spLocks noGrp="1"/>
          </p:cNvSpPr>
          <p:nvPr/>
        </p:nvSpPr>
        <p:spPr>
          <a:xfrm>
            <a:off x="135253" y="-59056"/>
            <a:ext cx="3888742" cy="37401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>
            <a:lvl1pPr marL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3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二、“虚拟病人”</a:t>
            </a:r>
            <a:endParaRPr kumimoji="0" lang="zh-CN" altLang="en-US" sz="2000" b="1" i="0" u="none" strike="noStrike" kern="1200" cap="none" spc="0" normalizeH="0" baseline="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968</Words>
  <Application>WPS 演示</Application>
  <PresentationFormat>全屏显示(16:9)</PresentationFormat>
  <Paragraphs>128</Paragraphs>
  <Slides>20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黑体</vt:lpstr>
      <vt:lpstr>仿宋</vt:lpstr>
      <vt:lpstr>Wingdings</vt:lpstr>
      <vt:lpstr>Times New Roman</vt:lpstr>
      <vt:lpstr>方正小标宋简体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乙型肝炎病毒及微生物学检查</dc:title>
  <dc:creator>Administrator</dc:creator>
  <cp:lastModifiedBy>如叶随风</cp:lastModifiedBy>
  <cp:revision>152</cp:revision>
  <dcterms:created xsi:type="dcterms:W3CDTF">2017-12-08T13:24:00Z</dcterms:created>
  <dcterms:modified xsi:type="dcterms:W3CDTF">2018-11-15T06:02:37Z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2052-10.1.0.7566</vt:lpwstr>
  </property>
</Properties>
</file>