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23"/>
  </p:notesMasterIdLst>
  <p:handoutMasterIdLst>
    <p:handoutMasterId r:id="rId24"/>
  </p:handoutMasterIdLst>
  <p:sldIdLst>
    <p:sldId id="363" r:id="rId3"/>
    <p:sldId id="329" r:id="rId4"/>
    <p:sldId id="507" r:id="rId5"/>
    <p:sldId id="547" r:id="rId6"/>
    <p:sldId id="601" r:id="rId7"/>
    <p:sldId id="362" r:id="rId8"/>
    <p:sldId id="550" r:id="rId9"/>
    <p:sldId id="443" r:id="rId10"/>
    <p:sldId id="377" r:id="rId11"/>
    <p:sldId id="371" r:id="rId12"/>
    <p:sldId id="372" r:id="rId13"/>
    <p:sldId id="607" r:id="rId14"/>
    <p:sldId id="381" r:id="rId15"/>
    <p:sldId id="383" r:id="rId16"/>
    <p:sldId id="673" r:id="rId17"/>
    <p:sldId id="658" r:id="rId18"/>
    <p:sldId id="662" r:id="rId19"/>
    <p:sldId id="664" r:id="rId20"/>
    <p:sldId id="675" r:id="rId21"/>
    <p:sldId id="672" r:id="rId2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6">
          <p15:clr>
            <a:srgbClr val="A4A3A4"/>
          </p15:clr>
        </p15:guide>
        <p15:guide id="2" pos="2944">
          <p15:clr>
            <a:srgbClr val="A4A3A4"/>
          </p15:clr>
        </p15:guide>
      </p15:sldGuideLst>
    </p:ext>
    <p:ext uri="{2D200454-40CA-4A62-9FC3-DE9A4176ACB9}">
      <p15:notesGuideLst xmlns:p15="http://schemas.microsoft.com/office/powerpoint/2012/main">
        <p15:guide id="1" orient="horz" pos="3015">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BF0"/>
    <a:srgbClr val="FF7C80"/>
    <a:srgbClr val="33CCFF"/>
    <a:srgbClr val="0066CC"/>
    <a:srgbClr val="3366FF"/>
    <a:srgbClr val="FF6600"/>
    <a:srgbClr val="00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522" autoAdjust="0"/>
  </p:normalViewPr>
  <p:slideViewPr>
    <p:cSldViewPr>
      <p:cViewPr varScale="1">
        <p:scale>
          <a:sx n="62" d="100"/>
          <a:sy n="62" d="100"/>
        </p:scale>
        <p:origin x="867" y="34"/>
      </p:cViewPr>
      <p:guideLst>
        <p:guide orient="horz" pos="1696"/>
        <p:guide pos="2944"/>
      </p:guideLst>
    </p:cSldViewPr>
  </p:slideViewPr>
  <p:outlineViewPr>
    <p:cViewPr>
      <p:scale>
        <a:sx n="33" d="100"/>
        <a:sy n="33" d="100"/>
      </p:scale>
      <p:origin x="0" y="2517"/>
    </p:cViewPr>
  </p:outlineViewPr>
  <p:notesTextViewPr>
    <p:cViewPr>
      <p:scale>
        <a:sx n="100" d="100"/>
        <a:sy n="100" d="100"/>
      </p:scale>
      <p:origin x="0" y="0"/>
    </p:cViewPr>
  </p:notesTextViewPr>
  <p:sorterViewPr>
    <p:cViewPr>
      <p:scale>
        <a:sx n="66" d="100"/>
        <a:sy n="66" d="100"/>
      </p:scale>
      <p:origin x="0" y="1287"/>
    </p:cViewPr>
  </p:sorterViewPr>
  <p:notesViewPr>
    <p:cSldViewPr>
      <p:cViewPr varScale="1">
        <p:scale>
          <a:sx n="51" d="100"/>
          <a:sy n="51" d="100"/>
        </p:scale>
        <p:origin x="-2466" y="-48"/>
      </p:cViewPr>
      <p:guideLst>
        <p:guide orient="horz" pos="3015"/>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6D7B8D-FDE6-40EC-8F06-A51A421AF0EB}" type="datetimeFigureOut">
              <a:rPr lang="zh-CN" altLang="en-US" smtClean="0"/>
              <a:pPr/>
              <a:t>2018/11/22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725912-FDDC-4B8C-AE15-54196E121348}" type="slidenum">
              <a:rPr lang="zh-CN" altLang="en-US" smtClean="0"/>
              <a:pPr/>
              <a:t>‹#›</a:t>
            </a:fld>
            <a:endParaRPr lang="zh-CN" altLang="en-US"/>
          </a:p>
        </p:txBody>
      </p:sp>
    </p:spTree>
    <p:extLst>
      <p:ext uri="{BB962C8B-B14F-4D97-AF65-F5344CB8AC3E}">
        <p14:creationId xmlns:p14="http://schemas.microsoft.com/office/powerpoint/2010/main" val="939540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7B4E63-4F38-4C7F-9895-FBECBC695086}" type="datetimeFigureOut">
              <a:rPr lang="zh-CN" altLang="en-US" smtClean="0"/>
              <a:pPr/>
              <a:t>2018/11/22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CD6F10-BB56-43F3-AA6B-7270271DC8D8}" type="slidenum">
              <a:rPr lang="zh-CN" altLang="en-US" smtClean="0"/>
              <a:pPr/>
              <a:t>‹#›</a:t>
            </a:fld>
            <a:endParaRPr lang="zh-CN" altLang="en-US"/>
          </a:p>
        </p:txBody>
      </p:sp>
    </p:spTree>
    <p:extLst>
      <p:ext uri="{BB962C8B-B14F-4D97-AF65-F5344CB8AC3E}">
        <p14:creationId xmlns:p14="http://schemas.microsoft.com/office/powerpoint/2010/main" val="108036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CCD6F10-BB56-43F3-AA6B-7270271DC8D8}"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CCD6F10-BB56-43F3-AA6B-7270271DC8D8}" type="slidenum">
              <a:rPr lang="zh-CN" altLang="en-US" smtClean="0"/>
              <a:pPr/>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CCD6F10-BB56-43F3-AA6B-7270271DC8D8}" type="slidenum">
              <a:rPr lang="zh-CN" altLang="en-US" smtClean="0"/>
              <a:pPr/>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CCD6F10-BB56-43F3-AA6B-7270271DC8D8}" type="slidenum">
              <a:rPr lang="zh-CN" altLang="en-US" smtClean="0"/>
              <a:pPr/>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CCD6F10-BB56-43F3-AA6B-7270271DC8D8}" type="slidenum">
              <a:rPr lang="zh-CN" altLang="en-US" smtClean="0"/>
              <a:pPr/>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CCD6F10-BB56-43F3-AA6B-7270271DC8D8}" type="slidenum">
              <a:rPr lang="zh-CN" altLang="en-US" smtClean="0"/>
              <a:pPr/>
              <a:t>17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CCD6F10-BB56-43F3-AA6B-7270271DC8D8}" type="slidenum">
              <a:rPr lang="zh-CN" altLang="en-US" smtClean="0"/>
              <a:pPr/>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pPr/>
              <a:t>2018/11/22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1" name="灯片编号占位符 5"/>
          <p:cNvSpPr>
            <a:spLocks noGrp="1"/>
          </p:cNvSpPr>
          <p:nvPr>
            <p:ph type="sldNum" sz="quarter" idx="4"/>
          </p:nvPr>
        </p:nvSpPr>
        <p:spPr>
          <a:xfrm>
            <a:off x="8296726" y="4929204"/>
            <a:ext cx="704430" cy="180028"/>
          </a:xfrm>
          <a:prstGeom prst="rect">
            <a:avLst/>
          </a:prstGeom>
          <a:solidFill>
            <a:srgbClr val="00B0F0"/>
          </a:solidFill>
        </p:spPr>
        <p:txBody>
          <a:bodyPr vert="horz" lIns="0" tIns="0" rIns="0" bIns="0" rtlCol="0" anchor="ctr"/>
          <a:lstStyle>
            <a:lvl1pPr algn="r">
              <a:defRPr sz="1400" b="1">
                <a:solidFill>
                  <a:schemeClr val="bg1"/>
                </a:solidFill>
              </a:defRPr>
            </a:lvl1pPr>
          </a:lstStyle>
          <a:p>
            <a:r>
              <a:rPr lang="zh-CN" altLang="en-US" dirty="0"/>
              <a:t>第 </a:t>
            </a:r>
            <a:fld id="{75168D04-7926-484C-B90B-2D13ABC6EC67}" type="slidenum">
              <a:rPr lang="zh-CN" altLang="en-US" dirty="0" smtClean="0"/>
              <a:pPr/>
              <a:t>‹#›</a:t>
            </a:fld>
            <a:r>
              <a:rPr lang="zh-CN" altLang="en-US" dirty="0"/>
              <a:t> 页</a:t>
            </a:r>
          </a:p>
        </p:txBody>
      </p:sp>
      <p:cxnSp>
        <p:nvCxnSpPr>
          <p:cNvPr id="16" name="直接连接符 15"/>
          <p:cNvCxnSpPr/>
          <p:nvPr userDrawn="1"/>
        </p:nvCxnSpPr>
        <p:spPr>
          <a:xfrm>
            <a:off x="-32" y="500048"/>
            <a:ext cx="9144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29" name="Picture 7"/>
          <p:cNvPicPr>
            <a:picLocks noChangeAspect="1" noChangeArrowheads="1"/>
          </p:cNvPicPr>
          <p:nvPr userDrawn="1"/>
        </p:nvPicPr>
        <p:blipFill>
          <a:blip r:embed="rId2" cstate="print"/>
          <a:srcRect/>
          <a:stretch>
            <a:fillRect/>
          </a:stretch>
        </p:blipFill>
        <p:spPr bwMode="auto">
          <a:xfrm>
            <a:off x="6929454" y="136034"/>
            <a:ext cx="1696439" cy="357370"/>
          </a:xfrm>
          <a:prstGeom prst="rect">
            <a:avLst/>
          </a:prstGeom>
          <a:noFill/>
          <a:ln w="9525">
            <a:noFill/>
            <a:miter lim="800000"/>
            <a:headEnd/>
            <a:tailEnd/>
          </a:ln>
        </p:spPr>
      </p:pic>
      <p:pic>
        <p:nvPicPr>
          <p:cNvPr id="1026" name="Picture 2"/>
          <p:cNvPicPr>
            <a:picLocks noChangeAspect="1" noChangeArrowheads="1"/>
          </p:cNvPicPr>
          <p:nvPr userDrawn="1"/>
        </p:nvPicPr>
        <p:blipFill>
          <a:blip r:embed="rId3" cstate="print"/>
          <a:srcRect/>
          <a:stretch>
            <a:fillRect/>
          </a:stretch>
        </p:blipFill>
        <p:spPr bwMode="auto">
          <a:xfrm>
            <a:off x="3198" y="142856"/>
            <a:ext cx="6783380" cy="360000"/>
          </a:xfrm>
          <a:prstGeom prst="rect">
            <a:avLst/>
          </a:prstGeom>
          <a:noFill/>
          <a:ln w="9525">
            <a:noFill/>
            <a:miter lim="800000"/>
            <a:headEnd/>
            <a:tailEnd/>
          </a:ln>
          <a:effectLst/>
        </p:spPr>
      </p:pic>
      <p:pic>
        <p:nvPicPr>
          <p:cNvPr id="1027" name="Picture 3"/>
          <p:cNvPicPr>
            <a:picLocks noChangeAspect="1" noChangeArrowheads="1"/>
          </p:cNvPicPr>
          <p:nvPr userDrawn="1"/>
        </p:nvPicPr>
        <p:blipFill>
          <a:blip r:embed="rId4" cstate="print"/>
          <a:srcRect/>
          <a:stretch>
            <a:fillRect/>
          </a:stretch>
        </p:blipFill>
        <p:spPr bwMode="auto">
          <a:xfrm>
            <a:off x="1012785" y="142858"/>
            <a:ext cx="701695" cy="360000"/>
          </a:xfrm>
          <a:prstGeom prst="rect">
            <a:avLst/>
          </a:prstGeom>
          <a:noFill/>
          <a:ln w="9525">
            <a:noFill/>
            <a:miter lim="800000"/>
            <a:headEnd/>
            <a:tailEnd/>
          </a:ln>
          <a:effectLst/>
        </p:spPr>
      </p:pic>
      <p:pic>
        <p:nvPicPr>
          <p:cNvPr id="1028" name="Picture 4"/>
          <p:cNvPicPr>
            <a:picLocks noChangeAspect="1" noChangeArrowheads="1"/>
          </p:cNvPicPr>
          <p:nvPr userDrawn="1"/>
        </p:nvPicPr>
        <p:blipFill>
          <a:blip r:embed="rId5" cstate="print"/>
          <a:srcRect/>
          <a:stretch>
            <a:fillRect/>
          </a:stretch>
        </p:blipFill>
        <p:spPr bwMode="auto">
          <a:xfrm>
            <a:off x="571472" y="0"/>
            <a:ext cx="142876" cy="790575"/>
          </a:xfrm>
          <a:prstGeom prst="rect">
            <a:avLst/>
          </a:prstGeom>
          <a:noFill/>
          <a:ln w="9525">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自定义版式">
    <p:spTree>
      <p:nvGrpSpPr>
        <p:cNvPr id="1" name=""/>
        <p:cNvGrpSpPr/>
        <p:nvPr/>
      </p:nvGrpSpPr>
      <p:grpSpPr>
        <a:xfrm>
          <a:off x="0" y="0"/>
          <a:ext cx="0" cy="0"/>
          <a:chOff x="0" y="0"/>
          <a:chExt cx="0" cy="0"/>
        </a:xfrm>
      </p:grpSpPr>
      <p:sp>
        <p:nvSpPr>
          <p:cNvPr id="4" name="KSO_Shape"/>
          <p:cNvSpPr/>
          <p:nvPr/>
        </p:nvSpPr>
        <p:spPr bwMode="auto">
          <a:xfrm>
            <a:off x="521495" y="456009"/>
            <a:ext cx="630489" cy="366951"/>
          </a:xfrm>
          <a:custGeom>
            <a:avLst/>
            <a:gdLst>
              <a:gd name="T0" fmla="*/ 523582 w 5574"/>
              <a:gd name="T1" fmla="*/ 1026353 h 3244"/>
              <a:gd name="T2" fmla="*/ 164730 w 5574"/>
              <a:gd name="T3" fmla="*/ 1048328 h 3244"/>
              <a:gd name="T4" fmla="*/ 0 w 5574"/>
              <a:gd name="T5" fmla="*/ 1009549 h 3244"/>
              <a:gd name="T6" fmla="*/ 319446 w 5574"/>
              <a:gd name="T7" fmla="*/ 836336 h 3244"/>
              <a:gd name="T8" fmla="*/ 613375 w 5574"/>
              <a:gd name="T9" fmla="*/ 882224 h 3244"/>
              <a:gd name="T10" fmla="*/ 764539 w 5574"/>
              <a:gd name="T11" fmla="*/ 841183 h 3244"/>
              <a:gd name="T12" fmla="*/ 1800397 w 5574"/>
              <a:gd name="T13" fmla="*/ 867682 h 3244"/>
              <a:gd name="T14" fmla="*/ 693802 w 5574"/>
              <a:gd name="T15" fmla="*/ 1048005 h 3244"/>
              <a:gd name="T16" fmla="*/ 556850 w 5574"/>
              <a:gd name="T17" fmla="*/ 973032 h 3244"/>
              <a:gd name="T18" fmla="*/ 247094 w 5574"/>
              <a:gd name="T19" fmla="*/ 935545 h 3244"/>
              <a:gd name="T20" fmla="*/ 556850 w 5574"/>
              <a:gd name="T21" fmla="*/ 973032 h 3244"/>
              <a:gd name="T22" fmla="*/ 1014540 w 5574"/>
              <a:gd name="T23" fmla="*/ 156732 h 3244"/>
              <a:gd name="T24" fmla="*/ 1066866 w 5574"/>
              <a:gd name="T25" fmla="*/ 790124 h 3244"/>
              <a:gd name="T26" fmla="*/ 98515 w 5574"/>
              <a:gd name="T27" fmla="*/ 789801 h 3244"/>
              <a:gd name="T28" fmla="*/ 52649 w 5574"/>
              <a:gd name="T29" fmla="*/ 743912 h 3244"/>
              <a:gd name="T30" fmla="*/ 52649 w 5574"/>
              <a:gd name="T31" fmla="*/ 149623 h 3244"/>
              <a:gd name="T32" fmla="*/ 150841 w 5574"/>
              <a:gd name="T33" fmla="*/ 18420 h 3244"/>
              <a:gd name="T34" fmla="*/ 187339 w 5574"/>
              <a:gd name="T35" fmla="*/ 0 h 3244"/>
              <a:gd name="T36" fmla="*/ 734500 w 5574"/>
              <a:gd name="T37" fmla="*/ 0 h 3244"/>
              <a:gd name="T38" fmla="*/ 132107 w 5574"/>
              <a:gd name="T39" fmla="*/ 596228 h 3244"/>
              <a:gd name="T40" fmla="*/ 257753 w 5574"/>
              <a:gd name="T41" fmla="*/ 596228 h 3244"/>
              <a:gd name="T42" fmla="*/ 688311 w 5574"/>
              <a:gd name="T43" fmla="*/ 533536 h 3244"/>
              <a:gd name="T44" fmla="*/ 688311 w 5574"/>
              <a:gd name="T45" fmla="*/ 659244 h 3244"/>
              <a:gd name="T46" fmla="*/ 688311 w 5574"/>
              <a:gd name="T47" fmla="*/ 533536 h 3244"/>
              <a:gd name="T48" fmla="*/ 748066 w 5574"/>
              <a:gd name="T49" fmla="*/ 439819 h 3244"/>
              <a:gd name="T50" fmla="*/ 688311 w 5574"/>
              <a:gd name="T51" fmla="*/ 91777 h 3244"/>
              <a:gd name="T52" fmla="*/ 144381 w 5574"/>
              <a:gd name="T53" fmla="*/ 179676 h 3244"/>
              <a:gd name="T54" fmla="*/ 1106272 w 5574"/>
              <a:gd name="T55" fmla="*/ 207791 h 3244"/>
              <a:gd name="T56" fmla="*/ 1385343 w 5574"/>
              <a:gd name="T57" fmla="*/ 790447 h 3244"/>
              <a:gd name="T58" fmla="*/ 1119515 w 5574"/>
              <a:gd name="T59" fmla="*/ 236876 h 3244"/>
              <a:gd name="T60" fmla="*/ 1115639 w 5574"/>
              <a:gd name="T61" fmla="*/ 223626 h 3244"/>
              <a:gd name="T62" fmla="*/ 1437669 w 5574"/>
              <a:gd name="T63" fmla="*/ 393608 h 3244"/>
              <a:gd name="T64" fmla="*/ 1634375 w 5574"/>
              <a:gd name="T65" fmla="*/ 791093 h 3244"/>
              <a:gd name="T66" fmla="*/ 1437669 w 5574"/>
              <a:gd name="T67" fmla="*/ 393608 h 3244"/>
              <a:gd name="T68" fmla="*/ 1746133 w 5574"/>
              <a:gd name="T69" fmla="*/ 566175 h 3244"/>
              <a:gd name="T70" fmla="*/ 1686701 w 5574"/>
              <a:gd name="T71" fmla="*/ 791093 h 32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74" h="3244">
                <a:moveTo>
                  <a:pt x="1585" y="3235"/>
                </a:moveTo>
                <a:cubicBezTo>
                  <a:pt x="1621" y="3176"/>
                  <a:pt x="1621" y="3176"/>
                  <a:pt x="1621" y="3176"/>
                </a:cubicBezTo>
                <a:cubicBezTo>
                  <a:pt x="560" y="3176"/>
                  <a:pt x="560" y="3176"/>
                  <a:pt x="560" y="3176"/>
                </a:cubicBezTo>
                <a:cubicBezTo>
                  <a:pt x="510" y="3244"/>
                  <a:pt x="510" y="3244"/>
                  <a:pt x="510" y="3244"/>
                </a:cubicBezTo>
                <a:cubicBezTo>
                  <a:pt x="3" y="3244"/>
                  <a:pt x="3" y="3244"/>
                  <a:pt x="3" y="3244"/>
                </a:cubicBezTo>
                <a:cubicBezTo>
                  <a:pt x="0" y="3124"/>
                  <a:pt x="0" y="3124"/>
                  <a:pt x="0" y="3124"/>
                </a:cubicBezTo>
                <a:cubicBezTo>
                  <a:pt x="552" y="2588"/>
                  <a:pt x="552" y="2588"/>
                  <a:pt x="552" y="2588"/>
                </a:cubicBezTo>
                <a:cubicBezTo>
                  <a:pt x="989" y="2588"/>
                  <a:pt x="989" y="2588"/>
                  <a:pt x="989" y="2588"/>
                </a:cubicBezTo>
                <a:cubicBezTo>
                  <a:pt x="886" y="2730"/>
                  <a:pt x="886" y="2730"/>
                  <a:pt x="886" y="2730"/>
                </a:cubicBezTo>
                <a:cubicBezTo>
                  <a:pt x="1899" y="2730"/>
                  <a:pt x="1899" y="2730"/>
                  <a:pt x="1899" y="2730"/>
                </a:cubicBezTo>
                <a:cubicBezTo>
                  <a:pt x="1978" y="2603"/>
                  <a:pt x="1978" y="2603"/>
                  <a:pt x="1978" y="2603"/>
                </a:cubicBezTo>
                <a:cubicBezTo>
                  <a:pt x="2367" y="2603"/>
                  <a:pt x="2367" y="2603"/>
                  <a:pt x="2367" y="2603"/>
                </a:cubicBezTo>
                <a:cubicBezTo>
                  <a:pt x="5574" y="2603"/>
                  <a:pt x="5574" y="2603"/>
                  <a:pt x="5574" y="2603"/>
                </a:cubicBezTo>
                <a:cubicBezTo>
                  <a:pt x="5574" y="2685"/>
                  <a:pt x="5574" y="2685"/>
                  <a:pt x="5574" y="2685"/>
                </a:cubicBezTo>
                <a:cubicBezTo>
                  <a:pt x="2290" y="2828"/>
                  <a:pt x="2290" y="2828"/>
                  <a:pt x="2290" y="2828"/>
                </a:cubicBezTo>
                <a:cubicBezTo>
                  <a:pt x="2148" y="3243"/>
                  <a:pt x="2148" y="3243"/>
                  <a:pt x="2148" y="3243"/>
                </a:cubicBezTo>
                <a:cubicBezTo>
                  <a:pt x="1585" y="3235"/>
                  <a:pt x="1585" y="3235"/>
                  <a:pt x="1585" y="3235"/>
                </a:cubicBezTo>
                <a:close/>
                <a:moveTo>
                  <a:pt x="1724" y="3011"/>
                </a:moveTo>
                <a:cubicBezTo>
                  <a:pt x="1796" y="2895"/>
                  <a:pt x="1796" y="2895"/>
                  <a:pt x="1796" y="2895"/>
                </a:cubicBezTo>
                <a:cubicBezTo>
                  <a:pt x="765" y="2895"/>
                  <a:pt x="765" y="2895"/>
                  <a:pt x="765" y="2895"/>
                </a:cubicBezTo>
                <a:cubicBezTo>
                  <a:pt x="681" y="3011"/>
                  <a:pt x="681" y="3011"/>
                  <a:pt x="681" y="3011"/>
                </a:cubicBezTo>
                <a:cubicBezTo>
                  <a:pt x="1724" y="3011"/>
                  <a:pt x="1724" y="3011"/>
                  <a:pt x="1724" y="3011"/>
                </a:cubicBezTo>
                <a:close/>
                <a:moveTo>
                  <a:pt x="2274" y="0"/>
                </a:moveTo>
                <a:cubicBezTo>
                  <a:pt x="3141" y="485"/>
                  <a:pt x="3141" y="485"/>
                  <a:pt x="3141" y="485"/>
                </a:cubicBezTo>
                <a:cubicBezTo>
                  <a:pt x="3303" y="755"/>
                  <a:pt x="3303" y="755"/>
                  <a:pt x="3303" y="755"/>
                </a:cubicBezTo>
                <a:cubicBezTo>
                  <a:pt x="3303" y="2445"/>
                  <a:pt x="3303" y="2445"/>
                  <a:pt x="3303" y="2445"/>
                </a:cubicBezTo>
                <a:cubicBezTo>
                  <a:pt x="2600" y="2444"/>
                  <a:pt x="2600" y="2444"/>
                  <a:pt x="2600" y="2444"/>
                </a:cubicBezTo>
                <a:cubicBezTo>
                  <a:pt x="2180" y="2444"/>
                  <a:pt x="638" y="2444"/>
                  <a:pt x="305" y="2444"/>
                </a:cubicBezTo>
                <a:cubicBezTo>
                  <a:pt x="163" y="2444"/>
                  <a:pt x="163" y="2444"/>
                  <a:pt x="163" y="2444"/>
                </a:cubicBezTo>
                <a:cubicBezTo>
                  <a:pt x="163" y="2302"/>
                  <a:pt x="163" y="2302"/>
                  <a:pt x="163" y="2302"/>
                </a:cubicBezTo>
                <a:cubicBezTo>
                  <a:pt x="163" y="1569"/>
                  <a:pt x="163" y="1871"/>
                  <a:pt x="163" y="509"/>
                </a:cubicBezTo>
                <a:cubicBezTo>
                  <a:pt x="163" y="463"/>
                  <a:pt x="163" y="463"/>
                  <a:pt x="163" y="463"/>
                </a:cubicBezTo>
                <a:cubicBezTo>
                  <a:pt x="192" y="425"/>
                  <a:pt x="192" y="425"/>
                  <a:pt x="192" y="425"/>
                </a:cubicBezTo>
                <a:cubicBezTo>
                  <a:pt x="467" y="57"/>
                  <a:pt x="467" y="57"/>
                  <a:pt x="467" y="57"/>
                </a:cubicBezTo>
                <a:cubicBezTo>
                  <a:pt x="510" y="0"/>
                  <a:pt x="510" y="0"/>
                  <a:pt x="510" y="0"/>
                </a:cubicBezTo>
                <a:cubicBezTo>
                  <a:pt x="580" y="0"/>
                  <a:pt x="580" y="0"/>
                  <a:pt x="580" y="0"/>
                </a:cubicBezTo>
                <a:cubicBezTo>
                  <a:pt x="2202" y="0"/>
                  <a:pt x="2202" y="0"/>
                  <a:pt x="2202" y="0"/>
                </a:cubicBezTo>
                <a:cubicBezTo>
                  <a:pt x="2274" y="0"/>
                  <a:pt x="2274" y="0"/>
                  <a:pt x="2274" y="0"/>
                </a:cubicBezTo>
                <a:close/>
                <a:moveTo>
                  <a:pt x="604" y="1651"/>
                </a:moveTo>
                <a:cubicBezTo>
                  <a:pt x="496" y="1651"/>
                  <a:pt x="409" y="1738"/>
                  <a:pt x="409" y="1845"/>
                </a:cubicBezTo>
                <a:cubicBezTo>
                  <a:pt x="409" y="1953"/>
                  <a:pt x="496" y="2040"/>
                  <a:pt x="604" y="2040"/>
                </a:cubicBezTo>
                <a:cubicBezTo>
                  <a:pt x="711" y="2040"/>
                  <a:pt x="798" y="1953"/>
                  <a:pt x="798" y="1845"/>
                </a:cubicBezTo>
                <a:cubicBezTo>
                  <a:pt x="798" y="1738"/>
                  <a:pt x="711" y="1651"/>
                  <a:pt x="604" y="1651"/>
                </a:cubicBezTo>
                <a:close/>
                <a:moveTo>
                  <a:pt x="2131" y="1651"/>
                </a:moveTo>
                <a:cubicBezTo>
                  <a:pt x="2024" y="1651"/>
                  <a:pt x="1937" y="1738"/>
                  <a:pt x="1937" y="1845"/>
                </a:cubicBezTo>
                <a:cubicBezTo>
                  <a:pt x="1937" y="1953"/>
                  <a:pt x="2024" y="2040"/>
                  <a:pt x="2131" y="2040"/>
                </a:cubicBezTo>
                <a:cubicBezTo>
                  <a:pt x="2239" y="2040"/>
                  <a:pt x="2326" y="1953"/>
                  <a:pt x="2326" y="1845"/>
                </a:cubicBezTo>
                <a:cubicBezTo>
                  <a:pt x="2326" y="1738"/>
                  <a:pt x="2239" y="1651"/>
                  <a:pt x="2131" y="1651"/>
                </a:cubicBezTo>
                <a:close/>
                <a:moveTo>
                  <a:pt x="447" y="1361"/>
                </a:moveTo>
                <a:cubicBezTo>
                  <a:pt x="2316" y="1361"/>
                  <a:pt x="2316" y="1361"/>
                  <a:pt x="2316" y="1361"/>
                </a:cubicBezTo>
                <a:cubicBezTo>
                  <a:pt x="2316" y="536"/>
                  <a:pt x="2316" y="536"/>
                  <a:pt x="2316" y="536"/>
                </a:cubicBezTo>
                <a:cubicBezTo>
                  <a:pt x="2131" y="284"/>
                  <a:pt x="2131" y="284"/>
                  <a:pt x="2131" y="284"/>
                </a:cubicBezTo>
                <a:cubicBezTo>
                  <a:pt x="650" y="284"/>
                  <a:pt x="650" y="284"/>
                  <a:pt x="650" y="284"/>
                </a:cubicBezTo>
                <a:cubicBezTo>
                  <a:pt x="447" y="556"/>
                  <a:pt x="447" y="556"/>
                  <a:pt x="447" y="556"/>
                </a:cubicBezTo>
                <a:cubicBezTo>
                  <a:pt x="447" y="1361"/>
                  <a:pt x="447" y="1361"/>
                  <a:pt x="447" y="1361"/>
                </a:cubicBezTo>
                <a:close/>
                <a:moveTo>
                  <a:pt x="3425" y="643"/>
                </a:moveTo>
                <a:cubicBezTo>
                  <a:pt x="4289" y="1127"/>
                  <a:pt x="4289" y="1127"/>
                  <a:pt x="4289" y="1127"/>
                </a:cubicBezTo>
                <a:cubicBezTo>
                  <a:pt x="4289" y="2446"/>
                  <a:pt x="4289" y="2446"/>
                  <a:pt x="4289" y="2446"/>
                </a:cubicBezTo>
                <a:cubicBezTo>
                  <a:pt x="3466" y="2445"/>
                  <a:pt x="3466" y="2445"/>
                  <a:pt x="3466" y="2445"/>
                </a:cubicBezTo>
                <a:cubicBezTo>
                  <a:pt x="3466" y="733"/>
                  <a:pt x="3466" y="733"/>
                  <a:pt x="3466" y="733"/>
                </a:cubicBezTo>
                <a:cubicBezTo>
                  <a:pt x="3466" y="712"/>
                  <a:pt x="3466" y="712"/>
                  <a:pt x="3466" y="712"/>
                </a:cubicBezTo>
                <a:cubicBezTo>
                  <a:pt x="3454" y="692"/>
                  <a:pt x="3454" y="692"/>
                  <a:pt x="3454" y="692"/>
                </a:cubicBezTo>
                <a:cubicBezTo>
                  <a:pt x="3425" y="643"/>
                  <a:pt x="3425" y="643"/>
                  <a:pt x="3425" y="643"/>
                </a:cubicBezTo>
                <a:close/>
                <a:moveTo>
                  <a:pt x="4451" y="1218"/>
                </a:moveTo>
                <a:cubicBezTo>
                  <a:pt x="5060" y="1558"/>
                  <a:pt x="5060" y="1558"/>
                  <a:pt x="5060" y="1558"/>
                </a:cubicBezTo>
                <a:cubicBezTo>
                  <a:pt x="5060" y="2448"/>
                  <a:pt x="5060" y="2448"/>
                  <a:pt x="5060" y="2448"/>
                </a:cubicBezTo>
                <a:cubicBezTo>
                  <a:pt x="4451" y="2447"/>
                  <a:pt x="4451" y="2447"/>
                  <a:pt x="4451" y="2447"/>
                </a:cubicBezTo>
                <a:cubicBezTo>
                  <a:pt x="4451" y="1218"/>
                  <a:pt x="4451" y="1218"/>
                  <a:pt x="4451" y="1218"/>
                </a:cubicBezTo>
                <a:close/>
                <a:moveTo>
                  <a:pt x="5222" y="1649"/>
                </a:moveTo>
                <a:cubicBezTo>
                  <a:pt x="5406" y="1752"/>
                  <a:pt x="5406" y="1752"/>
                  <a:pt x="5406" y="1752"/>
                </a:cubicBezTo>
                <a:cubicBezTo>
                  <a:pt x="5406" y="2448"/>
                  <a:pt x="5406" y="2448"/>
                  <a:pt x="5406" y="2448"/>
                </a:cubicBezTo>
                <a:cubicBezTo>
                  <a:pt x="5222" y="2448"/>
                  <a:pt x="5222" y="2448"/>
                  <a:pt x="5222" y="2448"/>
                </a:cubicBezTo>
                <a:lnTo>
                  <a:pt x="5222" y="164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6" name="KSO_Shape"/>
          <p:cNvSpPr/>
          <p:nvPr/>
        </p:nvSpPr>
        <p:spPr bwMode="auto">
          <a:xfrm>
            <a:off x="8322469"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7" name="KSO_Shape"/>
          <p:cNvSpPr/>
          <p:nvPr/>
        </p:nvSpPr>
        <p:spPr bwMode="auto">
          <a:xfrm>
            <a:off x="7986083"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8" name="KSO_Shape"/>
          <p:cNvSpPr/>
          <p:nvPr/>
        </p:nvSpPr>
        <p:spPr bwMode="auto">
          <a:xfrm>
            <a:off x="7649698"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 name="KSO_Shape"/>
          <p:cNvSpPr/>
          <p:nvPr/>
        </p:nvSpPr>
        <p:spPr bwMode="auto">
          <a:xfrm>
            <a:off x="7313312"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10" name="KSO_Shape"/>
          <p:cNvSpPr/>
          <p:nvPr/>
        </p:nvSpPr>
        <p:spPr bwMode="auto">
          <a:xfrm>
            <a:off x="6976927"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11" name="灯片编号占位符 5"/>
          <p:cNvSpPr>
            <a:spLocks noGrp="1"/>
          </p:cNvSpPr>
          <p:nvPr>
            <p:ph type="sldNum" sz="quarter" idx="4"/>
          </p:nvPr>
        </p:nvSpPr>
        <p:spPr>
          <a:xfrm>
            <a:off x="7897416" y="4681310"/>
            <a:ext cx="704430" cy="108590"/>
          </a:xfrm>
          <a:prstGeom prst="rect">
            <a:avLst/>
          </a:prstGeom>
        </p:spPr>
        <p:txBody>
          <a:bodyPr vert="horz" lIns="0" tIns="0" rIns="0" bIns="0" rtlCol="0" anchor="ctr"/>
          <a:lstStyle>
            <a:lvl1pPr algn="r">
              <a:defRPr sz="800" b="1">
                <a:solidFill>
                  <a:schemeClr val="accent1"/>
                </a:solidFill>
              </a:defRPr>
            </a:lvl1pPr>
          </a:lstStyle>
          <a:p>
            <a:r>
              <a:rPr lang="zh-CN" altLang="en-US" dirty="0"/>
              <a:t>第 </a:t>
            </a:r>
            <a:fld id="{75168D04-7926-484C-B90B-2D13ABC6EC67}" type="slidenum">
              <a:rPr lang="zh-CN" altLang="en-US" dirty="0" smtClean="0"/>
              <a:pPr/>
              <a:t>‹#›</a:t>
            </a:fld>
            <a:r>
              <a:rPr lang="zh-CN" altLang="en-US" dirty="0"/>
              <a:t> 页</a:t>
            </a:r>
          </a:p>
        </p:txBody>
      </p:sp>
      <p:sp>
        <p:nvSpPr>
          <p:cNvPr id="12" name="页脚占位符 3"/>
          <p:cNvSpPr>
            <a:spLocks noGrp="1"/>
          </p:cNvSpPr>
          <p:nvPr>
            <p:ph type="ftr" sz="quarter" idx="3"/>
          </p:nvPr>
        </p:nvSpPr>
        <p:spPr>
          <a:xfrm>
            <a:off x="7897416" y="4826052"/>
            <a:ext cx="704430" cy="246221"/>
          </a:xfrm>
          <a:prstGeom prst="rect">
            <a:avLst/>
          </a:prstGeom>
        </p:spPr>
        <p:txBody>
          <a:bodyPr vert="horz" wrap="square" lIns="0" tIns="0" rIns="0" bIns="0" rtlCol="0" anchor="ctr">
            <a:spAutoFit/>
          </a:bodyPr>
          <a:lstStyle>
            <a:lvl1pPr algn="dist">
              <a:defRPr lang="zh-CN" altLang="en-US" sz="800" b="0" dirty="0">
                <a:solidFill>
                  <a:schemeClr val="tx1">
                    <a:lumMod val="50000"/>
                    <a:lumOff val="50000"/>
                  </a:schemeClr>
                </a:solidFill>
                <a:latin typeface="+mn-lt"/>
                <a:ea typeface="+mn-ea"/>
              </a:defRPr>
            </a:lvl1pPr>
          </a:lstStyle>
          <a:p>
            <a:r>
              <a:rPr lang="zh-CN" altLang="en-US"/>
              <a:t>竢实扬华，自强不息</a:t>
            </a:r>
          </a:p>
        </p:txBody>
      </p:sp>
      <p:grpSp>
        <p:nvGrpSpPr>
          <p:cNvPr id="2" name="组合 12"/>
          <p:cNvGrpSpPr/>
          <p:nvPr/>
        </p:nvGrpSpPr>
        <p:grpSpPr>
          <a:xfrm>
            <a:off x="510416" y="4665685"/>
            <a:ext cx="1046544" cy="268265"/>
            <a:chOff x="504825" y="327025"/>
            <a:chExt cx="2482851" cy="636440"/>
          </a:xfrm>
        </p:grpSpPr>
        <p:pic>
          <p:nvPicPr>
            <p:cNvPr id="14" name="图片 13"/>
            <p:cNvPicPr>
              <a:picLocks noChangeAspect="1"/>
            </p:cNvPicPr>
            <p:nvPr/>
          </p:nvPicPr>
          <p:blipFill rotWithShape="1">
            <a:blip r:embed="rId2" cstate="print"/>
            <a:srcRect l="8955" t="8651" r="74262" b="8651"/>
            <a:stretch>
              <a:fillRect/>
            </a:stretch>
          </p:blipFill>
          <p:spPr>
            <a:xfrm>
              <a:off x="504825" y="327025"/>
              <a:ext cx="593725" cy="636440"/>
            </a:xfrm>
            <a:prstGeom prst="rect">
              <a:avLst/>
            </a:prstGeom>
          </p:spPr>
        </p:pic>
        <p:pic>
          <p:nvPicPr>
            <p:cNvPr id="15" name="图片 14"/>
            <p:cNvPicPr>
              <a:picLocks noChangeAspect="1"/>
            </p:cNvPicPr>
            <p:nvPr/>
          </p:nvPicPr>
          <p:blipFill rotWithShape="1">
            <a:blip r:embed="rId2" cstate="print"/>
            <a:srcRect l="36206" t="8651" r="14969" b="8651"/>
            <a:stretch>
              <a:fillRect/>
            </a:stretch>
          </p:blipFill>
          <p:spPr>
            <a:xfrm>
              <a:off x="1260475" y="327025"/>
              <a:ext cx="1727201" cy="636440"/>
            </a:xfrm>
            <a:prstGeom prst="rect">
              <a:avLst/>
            </a:prstGeom>
          </p:spPr>
        </p:pic>
      </p:grpSp>
      <p:sp>
        <p:nvSpPr>
          <p:cNvPr id="16" name="文本占位符 16"/>
          <p:cNvSpPr>
            <a:spLocks noGrp="1"/>
          </p:cNvSpPr>
          <p:nvPr>
            <p:ph type="body" sz="quarter" idx="10"/>
          </p:nvPr>
        </p:nvSpPr>
        <p:spPr>
          <a:xfrm>
            <a:off x="1216277" y="554251"/>
            <a:ext cx="2391317" cy="498598"/>
          </a:xfrm>
          <a:noFill/>
        </p:spPr>
        <p:txBody>
          <a:bodyPr wrap="square" lIns="0" tIns="0" rIns="0" bIns="0" rtlCol="0" anchor="b" anchorCtr="0">
            <a:spAutoFit/>
          </a:bodyPr>
          <a:lstStyle>
            <a:lvl1pPr marL="0" indent="0">
              <a:buFontTx/>
              <a:buNone/>
              <a:defRPr lang="zh-CN" altLang="en-US" sz="1800" b="1" dirty="0" smtClean="0">
                <a:solidFill>
                  <a:schemeClr val="accent1"/>
                </a:solidFill>
                <a:latin typeface="+mn-lt"/>
                <a:ea typeface="+mn-ea"/>
                <a:cs typeface="+mn-cs"/>
              </a:defRPr>
            </a:lvl1pPr>
          </a:lstStyle>
          <a:p>
            <a:pPr marL="0" lvl="0" defTabSz="457200"/>
            <a:r>
              <a:rPr lang="zh-CN" altLang="en-US"/>
              <a:t>单击此处编辑母版文本样式</a:t>
            </a:r>
          </a:p>
        </p:txBody>
      </p:sp>
      <p:sp>
        <p:nvSpPr>
          <p:cNvPr id="17" name="KSO_Shape"/>
          <p:cNvSpPr/>
          <p:nvPr/>
        </p:nvSpPr>
        <p:spPr bwMode="auto">
          <a:xfrm>
            <a:off x="6640541"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cxnSp>
        <p:nvCxnSpPr>
          <p:cNvPr id="18" name="直接连接符 17"/>
          <p:cNvCxnSpPr/>
          <p:nvPr/>
        </p:nvCxnSpPr>
        <p:spPr>
          <a:xfrm>
            <a:off x="1050131" y="753666"/>
            <a:ext cx="559041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自定义版式">
    <p:spTree>
      <p:nvGrpSpPr>
        <p:cNvPr id="1" name=""/>
        <p:cNvGrpSpPr/>
        <p:nvPr/>
      </p:nvGrpSpPr>
      <p:grpSpPr>
        <a:xfrm>
          <a:off x="0" y="0"/>
          <a:ext cx="0" cy="0"/>
          <a:chOff x="0" y="0"/>
          <a:chExt cx="0" cy="0"/>
        </a:xfrm>
      </p:grpSpPr>
      <p:sp>
        <p:nvSpPr>
          <p:cNvPr id="4" name="KSO_Shape"/>
          <p:cNvSpPr/>
          <p:nvPr/>
        </p:nvSpPr>
        <p:spPr bwMode="auto">
          <a:xfrm>
            <a:off x="521495" y="456009"/>
            <a:ext cx="630489" cy="366951"/>
          </a:xfrm>
          <a:custGeom>
            <a:avLst/>
            <a:gdLst>
              <a:gd name="T0" fmla="*/ 523582 w 5574"/>
              <a:gd name="T1" fmla="*/ 1026353 h 3244"/>
              <a:gd name="T2" fmla="*/ 164730 w 5574"/>
              <a:gd name="T3" fmla="*/ 1048328 h 3244"/>
              <a:gd name="T4" fmla="*/ 0 w 5574"/>
              <a:gd name="T5" fmla="*/ 1009549 h 3244"/>
              <a:gd name="T6" fmla="*/ 319446 w 5574"/>
              <a:gd name="T7" fmla="*/ 836336 h 3244"/>
              <a:gd name="T8" fmla="*/ 613375 w 5574"/>
              <a:gd name="T9" fmla="*/ 882224 h 3244"/>
              <a:gd name="T10" fmla="*/ 764539 w 5574"/>
              <a:gd name="T11" fmla="*/ 841183 h 3244"/>
              <a:gd name="T12" fmla="*/ 1800397 w 5574"/>
              <a:gd name="T13" fmla="*/ 867682 h 3244"/>
              <a:gd name="T14" fmla="*/ 693802 w 5574"/>
              <a:gd name="T15" fmla="*/ 1048005 h 3244"/>
              <a:gd name="T16" fmla="*/ 556850 w 5574"/>
              <a:gd name="T17" fmla="*/ 973032 h 3244"/>
              <a:gd name="T18" fmla="*/ 247094 w 5574"/>
              <a:gd name="T19" fmla="*/ 935545 h 3244"/>
              <a:gd name="T20" fmla="*/ 556850 w 5574"/>
              <a:gd name="T21" fmla="*/ 973032 h 3244"/>
              <a:gd name="T22" fmla="*/ 1014540 w 5574"/>
              <a:gd name="T23" fmla="*/ 156732 h 3244"/>
              <a:gd name="T24" fmla="*/ 1066866 w 5574"/>
              <a:gd name="T25" fmla="*/ 790124 h 3244"/>
              <a:gd name="T26" fmla="*/ 98515 w 5574"/>
              <a:gd name="T27" fmla="*/ 789801 h 3244"/>
              <a:gd name="T28" fmla="*/ 52649 w 5574"/>
              <a:gd name="T29" fmla="*/ 743912 h 3244"/>
              <a:gd name="T30" fmla="*/ 52649 w 5574"/>
              <a:gd name="T31" fmla="*/ 149623 h 3244"/>
              <a:gd name="T32" fmla="*/ 150841 w 5574"/>
              <a:gd name="T33" fmla="*/ 18420 h 3244"/>
              <a:gd name="T34" fmla="*/ 187339 w 5574"/>
              <a:gd name="T35" fmla="*/ 0 h 3244"/>
              <a:gd name="T36" fmla="*/ 734500 w 5574"/>
              <a:gd name="T37" fmla="*/ 0 h 3244"/>
              <a:gd name="T38" fmla="*/ 132107 w 5574"/>
              <a:gd name="T39" fmla="*/ 596228 h 3244"/>
              <a:gd name="T40" fmla="*/ 257753 w 5574"/>
              <a:gd name="T41" fmla="*/ 596228 h 3244"/>
              <a:gd name="T42" fmla="*/ 688311 w 5574"/>
              <a:gd name="T43" fmla="*/ 533536 h 3244"/>
              <a:gd name="T44" fmla="*/ 688311 w 5574"/>
              <a:gd name="T45" fmla="*/ 659244 h 3244"/>
              <a:gd name="T46" fmla="*/ 688311 w 5574"/>
              <a:gd name="T47" fmla="*/ 533536 h 3244"/>
              <a:gd name="T48" fmla="*/ 748066 w 5574"/>
              <a:gd name="T49" fmla="*/ 439819 h 3244"/>
              <a:gd name="T50" fmla="*/ 688311 w 5574"/>
              <a:gd name="T51" fmla="*/ 91777 h 3244"/>
              <a:gd name="T52" fmla="*/ 144381 w 5574"/>
              <a:gd name="T53" fmla="*/ 179676 h 3244"/>
              <a:gd name="T54" fmla="*/ 1106272 w 5574"/>
              <a:gd name="T55" fmla="*/ 207791 h 3244"/>
              <a:gd name="T56" fmla="*/ 1385343 w 5574"/>
              <a:gd name="T57" fmla="*/ 790447 h 3244"/>
              <a:gd name="T58" fmla="*/ 1119515 w 5574"/>
              <a:gd name="T59" fmla="*/ 236876 h 3244"/>
              <a:gd name="T60" fmla="*/ 1115639 w 5574"/>
              <a:gd name="T61" fmla="*/ 223626 h 3244"/>
              <a:gd name="T62" fmla="*/ 1437669 w 5574"/>
              <a:gd name="T63" fmla="*/ 393608 h 3244"/>
              <a:gd name="T64" fmla="*/ 1634375 w 5574"/>
              <a:gd name="T65" fmla="*/ 791093 h 3244"/>
              <a:gd name="T66" fmla="*/ 1437669 w 5574"/>
              <a:gd name="T67" fmla="*/ 393608 h 3244"/>
              <a:gd name="T68" fmla="*/ 1746133 w 5574"/>
              <a:gd name="T69" fmla="*/ 566175 h 3244"/>
              <a:gd name="T70" fmla="*/ 1686701 w 5574"/>
              <a:gd name="T71" fmla="*/ 791093 h 32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74" h="3244">
                <a:moveTo>
                  <a:pt x="1585" y="3235"/>
                </a:moveTo>
                <a:cubicBezTo>
                  <a:pt x="1621" y="3176"/>
                  <a:pt x="1621" y="3176"/>
                  <a:pt x="1621" y="3176"/>
                </a:cubicBezTo>
                <a:cubicBezTo>
                  <a:pt x="560" y="3176"/>
                  <a:pt x="560" y="3176"/>
                  <a:pt x="560" y="3176"/>
                </a:cubicBezTo>
                <a:cubicBezTo>
                  <a:pt x="510" y="3244"/>
                  <a:pt x="510" y="3244"/>
                  <a:pt x="510" y="3244"/>
                </a:cubicBezTo>
                <a:cubicBezTo>
                  <a:pt x="3" y="3244"/>
                  <a:pt x="3" y="3244"/>
                  <a:pt x="3" y="3244"/>
                </a:cubicBezTo>
                <a:cubicBezTo>
                  <a:pt x="0" y="3124"/>
                  <a:pt x="0" y="3124"/>
                  <a:pt x="0" y="3124"/>
                </a:cubicBezTo>
                <a:cubicBezTo>
                  <a:pt x="552" y="2588"/>
                  <a:pt x="552" y="2588"/>
                  <a:pt x="552" y="2588"/>
                </a:cubicBezTo>
                <a:cubicBezTo>
                  <a:pt x="989" y="2588"/>
                  <a:pt x="989" y="2588"/>
                  <a:pt x="989" y="2588"/>
                </a:cubicBezTo>
                <a:cubicBezTo>
                  <a:pt x="886" y="2730"/>
                  <a:pt x="886" y="2730"/>
                  <a:pt x="886" y="2730"/>
                </a:cubicBezTo>
                <a:cubicBezTo>
                  <a:pt x="1899" y="2730"/>
                  <a:pt x="1899" y="2730"/>
                  <a:pt x="1899" y="2730"/>
                </a:cubicBezTo>
                <a:cubicBezTo>
                  <a:pt x="1978" y="2603"/>
                  <a:pt x="1978" y="2603"/>
                  <a:pt x="1978" y="2603"/>
                </a:cubicBezTo>
                <a:cubicBezTo>
                  <a:pt x="2367" y="2603"/>
                  <a:pt x="2367" y="2603"/>
                  <a:pt x="2367" y="2603"/>
                </a:cubicBezTo>
                <a:cubicBezTo>
                  <a:pt x="5574" y="2603"/>
                  <a:pt x="5574" y="2603"/>
                  <a:pt x="5574" y="2603"/>
                </a:cubicBezTo>
                <a:cubicBezTo>
                  <a:pt x="5574" y="2685"/>
                  <a:pt x="5574" y="2685"/>
                  <a:pt x="5574" y="2685"/>
                </a:cubicBezTo>
                <a:cubicBezTo>
                  <a:pt x="2290" y="2828"/>
                  <a:pt x="2290" y="2828"/>
                  <a:pt x="2290" y="2828"/>
                </a:cubicBezTo>
                <a:cubicBezTo>
                  <a:pt x="2148" y="3243"/>
                  <a:pt x="2148" y="3243"/>
                  <a:pt x="2148" y="3243"/>
                </a:cubicBezTo>
                <a:cubicBezTo>
                  <a:pt x="1585" y="3235"/>
                  <a:pt x="1585" y="3235"/>
                  <a:pt x="1585" y="3235"/>
                </a:cubicBezTo>
                <a:close/>
                <a:moveTo>
                  <a:pt x="1724" y="3011"/>
                </a:moveTo>
                <a:cubicBezTo>
                  <a:pt x="1796" y="2895"/>
                  <a:pt x="1796" y="2895"/>
                  <a:pt x="1796" y="2895"/>
                </a:cubicBezTo>
                <a:cubicBezTo>
                  <a:pt x="765" y="2895"/>
                  <a:pt x="765" y="2895"/>
                  <a:pt x="765" y="2895"/>
                </a:cubicBezTo>
                <a:cubicBezTo>
                  <a:pt x="681" y="3011"/>
                  <a:pt x="681" y="3011"/>
                  <a:pt x="681" y="3011"/>
                </a:cubicBezTo>
                <a:cubicBezTo>
                  <a:pt x="1724" y="3011"/>
                  <a:pt x="1724" y="3011"/>
                  <a:pt x="1724" y="3011"/>
                </a:cubicBezTo>
                <a:close/>
                <a:moveTo>
                  <a:pt x="2274" y="0"/>
                </a:moveTo>
                <a:cubicBezTo>
                  <a:pt x="3141" y="485"/>
                  <a:pt x="3141" y="485"/>
                  <a:pt x="3141" y="485"/>
                </a:cubicBezTo>
                <a:cubicBezTo>
                  <a:pt x="3303" y="755"/>
                  <a:pt x="3303" y="755"/>
                  <a:pt x="3303" y="755"/>
                </a:cubicBezTo>
                <a:cubicBezTo>
                  <a:pt x="3303" y="2445"/>
                  <a:pt x="3303" y="2445"/>
                  <a:pt x="3303" y="2445"/>
                </a:cubicBezTo>
                <a:cubicBezTo>
                  <a:pt x="2600" y="2444"/>
                  <a:pt x="2600" y="2444"/>
                  <a:pt x="2600" y="2444"/>
                </a:cubicBezTo>
                <a:cubicBezTo>
                  <a:pt x="2180" y="2444"/>
                  <a:pt x="638" y="2444"/>
                  <a:pt x="305" y="2444"/>
                </a:cubicBezTo>
                <a:cubicBezTo>
                  <a:pt x="163" y="2444"/>
                  <a:pt x="163" y="2444"/>
                  <a:pt x="163" y="2444"/>
                </a:cubicBezTo>
                <a:cubicBezTo>
                  <a:pt x="163" y="2302"/>
                  <a:pt x="163" y="2302"/>
                  <a:pt x="163" y="2302"/>
                </a:cubicBezTo>
                <a:cubicBezTo>
                  <a:pt x="163" y="1569"/>
                  <a:pt x="163" y="1871"/>
                  <a:pt x="163" y="509"/>
                </a:cubicBezTo>
                <a:cubicBezTo>
                  <a:pt x="163" y="463"/>
                  <a:pt x="163" y="463"/>
                  <a:pt x="163" y="463"/>
                </a:cubicBezTo>
                <a:cubicBezTo>
                  <a:pt x="192" y="425"/>
                  <a:pt x="192" y="425"/>
                  <a:pt x="192" y="425"/>
                </a:cubicBezTo>
                <a:cubicBezTo>
                  <a:pt x="467" y="57"/>
                  <a:pt x="467" y="57"/>
                  <a:pt x="467" y="57"/>
                </a:cubicBezTo>
                <a:cubicBezTo>
                  <a:pt x="510" y="0"/>
                  <a:pt x="510" y="0"/>
                  <a:pt x="510" y="0"/>
                </a:cubicBezTo>
                <a:cubicBezTo>
                  <a:pt x="580" y="0"/>
                  <a:pt x="580" y="0"/>
                  <a:pt x="580" y="0"/>
                </a:cubicBezTo>
                <a:cubicBezTo>
                  <a:pt x="2202" y="0"/>
                  <a:pt x="2202" y="0"/>
                  <a:pt x="2202" y="0"/>
                </a:cubicBezTo>
                <a:cubicBezTo>
                  <a:pt x="2274" y="0"/>
                  <a:pt x="2274" y="0"/>
                  <a:pt x="2274" y="0"/>
                </a:cubicBezTo>
                <a:close/>
                <a:moveTo>
                  <a:pt x="604" y="1651"/>
                </a:moveTo>
                <a:cubicBezTo>
                  <a:pt x="496" y="1651"/>
                  <a:pt x="409" y="1738"/>
                  <a:pt x="409" y="1845"/>
                </a:cubicBezTo>
                <a:cubicBezTo>
                  <a:pt x="409" y="1953"/>
                  <a:pt x="496" y="2040"/>
                  <a:pt x="604" y="2040"/>
                </a:cubicBezTo>
                <a:cubicBezTo>
                  <a:pt x="711" y="2040"/>
                  <a:pt x="798" y="1953"/>
                  <a:pt x="798" y="1845"/>
                </a:cubicBezTo>
                <a:cubicBezTo>
                  <a:pt x="798" y="1738"/>
                  <a:pt x="711" y="1651"/>
                  <a:pt x="604" y="1651"/>
                </a:cubicBezTo>
                <a:close/>
                <a:moveTo>
                  <a:pt x="2131" y="1651"/>
                </a:moveTo>
                <a:cubicBezTo>
                  <a:pt x="2024" y="1651"/>
                  <a:pt x="1937" y="1738"/>
                  <a:pt x="1937" y="1845"/>
                </a:cubicBezTo>
                <a:cubicBezTo>
                  <a:pt x="1937" y="1953"/>
                  <a:pt x="2024" y="2040"/>
                  <a:pt x="2131" y="2040"/>
                </a:cubicBezTo>
                <a:cubicBezTo>
                  <a:pt x="2239" y="2040"/>
                  <a:pt x="2326" y="1953"/>
                  <a:pt x="2326" y="1845"/>
                </a:cubicBezTo>
                <a:cubicBezTo>
                  <a:pt x="2326" y="1738"/>
                  <a:pt x="2239" y="1651"/>
                  <a:pt x="2131" y="1651"/>
                </a:cubicBezTo>
                <a:close/>
                <a:moveTo>
                  <a:pt x="447" y="1361"/>
                </a:moveTo>
                <a:cubicBezTo>
                  <a:pt x="2316" y="1361"/>
                  <a:pt x="2316" y="1361"/>
                  <a:pt x="2316" y="1361"/>
                </a:cubicBezTo>
                <a:cubicBezTo>
                  <a:pt x="2316" y="536"/>
                  <a:pt x="2316" y="536"/>
                  <a:pt x="2316" y="536"/>
                </a:cubicBezTo>
                <a:cubicBezTo>
                  <a:pt x="2131" y="284"/>
                  <a:pt x="2131" y="284"/>
                  <a:pt x="2131" y="284"/>
                </a:cubicBezTo>
                <a:cubicBezTo>
                  <a:pt x="650" y="284"/>
                  <a:pt x="650" y="284"/>
                  <a:pt x="650" y="284"/>
                </a:cubicBezTo>
                <a:cubicBezTo>
                  <a:pt x="447" y="556"/>
                  <a:pt x="447" y="556"/>
                  <a:pt x="447" y="556"/>
                </a:cubicBezTo>
                <a:cubicBezTo>
                  <a:pt x="447" y="1361"/>
                  <a:pt x="447" y="1361"/>
                  <a:pt x="447" y="1361"/>
                </a:cubicBezTo>
                <a:close/>
                <a:moveTo>
                  <a:pt x="3425" y="643"/>
                </a:moveTo>
                <a:cubicBezTo>
                  <a:pt x="4289" y="1127"/>
                  <a:pt x="4289" y="1127"/>
                  <a:pt x="4289" y="1127"/>
                </a:cubicBezTo>
                <a:cubicBezTo>
                  <a:pt x="4289" y="2446"/>
                  <a:pt x="4289" y="2446"/>
                  <a:pt x="4289" y="2446"/>
                </a:cubicBezTo>
                <a:cubicBezTo>
                  <a:pt x="3466" y="2445"/>
                  <a:pt x="3466" y="2445"/>
                  <a:pt x="3466" y="2445"/>
                </a:cubicBezTo>
                <a:cubicBezTo>
                  <a:pt x="3466" y="733"/>
                  <a:pt x="3466" y="733"/>
                  <a:pt x="3466" y="733"/>
                </a:cubicBezTo>
                <a:cubicBezTo>
                  <a:pt x="3466" y="712"/>
                  <a:pt x="3466" y="712"/>
                  <a:pt x="3466" y="712"/>
                </a:cubicBezTo>
                <a:cubicBezTo>
                  <a:pt x="3454" y="692"/>
                  <a:pt x="3454" y="692"/>
                  <a:pt x="3454" y="692"/>
                </a:cubicBezTo>
                <a:cubicBezTo>
                  <a:pt x="3425" y="643"/>
                  <a:pt x="3425" y="643"/>
                  <a:pt x="3425" y="643"/>
                </a:cubicBezTo>
                <a:close/>
                <a:moveTo>
                  <a:pt x="4451" y="1218"/>
                </a:moveTo>
                <a:cubicBezTo>
                  <a:pt x="5060" y="1558"/>
                  <a:pt x="5060" y="1558"/>
                  <a:pt x="5060" y="1558"/>
                </a:cubicBezTo>
                <a:cubicBezTo>
                  <a:pt x="5060" y="2448"/>
                  <a:pt x="5060" y="2448"/>
                  <a:pt x="5060" y="2448"/>
                </a:cubicBezTo>
                <a:cubicBezTo>
                  <a:pt x="4451" y="2447"/>
                  <a:pt x="4451" y="2447"/>
                  <a:pt x="4451" y="2447"/>
                </a:cubicBezTo>
                <a:cubicBezTo>
                  <a:pt x="4451" y="1218"/>
                  <a:pt x="4451" y="1218"/>
                  <a:pt x="4451" y="1218"/>
                </a:cubicBezTo>
                <a:close/>
                <a:moveTo>
                  <a:pt x="5222" y="1649"/>
                </a:moveTo>
                <a:cubicBezTo>
                  <a:pt x="5406" y="1752"/>
                  <a:pt x="5406" y="1752"/>
                  <a:pt x="5406" y="1752"/>
                </a:cubicBezTo>
                <a:cubicBezTo>
                  <a:pt x="5406" y="2448"/>
                  <a:pt x="5406" y="2448"/>
                  <a:pt x="5406" y="2448"/>
                </a:cubicBezTo>
                <a:cubicBezTo>
                  <a:pt x="5222" y="2448"/>
                  <a:pt x="5222" y="2448"/>
                  <a:pt x="5222" y="2448"/>
                </a:cubicBezTo>
                <a:lnTo>
                  <a:pt x="5222" y="164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6" name="KSO_Shape"/>
          <p:cNvSpPr/>
          <p:nvPr/>
        </p:nvSpPr>
        <p:spPr bwMode="auto">
          <a:xfrm>
            <a:off x="8322469"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7" name="KSO_Shape"/>
          <p:cNvSpPr/>
          <p:nvPr/>
        </p:nvSpPr>
        <p:spPr bwMode="auto">
          <a:xfrm>
            <a:off x="7986083"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8" name="KSO_Shape"/>
          <p:cNvSpPr/>
          <p:nvPr/>
        </p:nvSpPr>
        <p:spPr bwMode="auto">
          <a:xfrm>
            <a:off x="7649698"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 name="KSO_Shape"/>
          <p:cNvSpPr/>
          <p:nvPr/>
        </p:nvSpPr>
        <p:spPr bwMode="auto">
          <a:xfrm>
            <a:off x="7313312"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10" name="KSO_Shape"/>
          <p:cNvSpPr/>
          <p:nvPr/>
        </p:nvSpPr>
        <p:spPr bwMode="auto">
          <a:xfrm>
            <a:off x="6976927"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11" name="灯片编号占位符 5"/>
          <p:cNvSpPr>
            <a:spLocks noGrp="1"/>
          </p:cNvSpPr>
          <p:nvPr>
            <p:ph type="sldNum" sz="quarter" idx="4"/>
          </p:nvPr>
        </p:nvSpPr>
        <p:spPr>
          <a:xfrm>
            <a:off x="7897416" y="4681310"/>
            <a:ext cx="704430" cy="108590"/>
          </a:xfrm>
          <a:prstGeom prst="rect">
            <a:avLst/>
          </a:prstGeom>
        </p:spPr>
        <p:txBody>
          <a:bodyPr vert="horz" lIns="0" tIns="0" rIns="0" bIns="0" rtlCol="0" anchor="ctr"/>
          <a:lstStyle>
            <a:lvl1pPr algn="r">
              <a:defRPr sz="800" b="1">
                <a:solidFill>
                  <a:schemeClr val="accent1"/>
                </a:solidFill>
              </a:defRPr>
            </a:lvl1pPr>
          </a:lstStyle>
          <a:p>
            <a:r>
              <a:rPr lang="zh-CN" altLang="en-US" dirty="0"/>
              <a:t>第 </a:t>
            </a:r>
            <a:fld id="{75168D04-7926-484C-B90B-2D13ABC6EC67}" type="slidenum">
              <a:rPr lang="zh-CN" altLang="en-US" dirty="0" smtClean="0"/>
              <a:pPr/>
              <a:t>‹#›</a:t>
            </a:fld>
            <a:r>
              <a:rPr lang="zh-CN" altLang="en-US" dirty="0"/>
              <a:t> 页</a:t>
            </a:r>
          </a:p>
        </p:txBody>
      </p:sp>
      <p:sp>
        <p:nvSpPr>
          <p:cNvPr id="12" name="页脚占位符 3"/>
          <p:cNvSpPr>
            <a:spLocks noGrp="1"/>
          </p:cNvSpPr>
          <p:nvPr>
            <p:ph type="ftr" sz="quarter" idx="3"/>
          </p:nvPr>
        </p:nvSpPr>
        <p:spPr>
          <a:xfrm>
            <a:off x="7897416" y="4826052"/>
            <a:ext cx="704430" cy="246221"/>
          </a:xfrm>
          <a:prstGeom prst="rect">
            <a:avLst/>
          </a:prstGeom>
        </p:spPr>
        <p:txBody>
          <a:bodyPr vert="horz" wrap="square" lIns="0" tIns="0" rIns="0" bIns="0" rtlCol="0" anchor="ctr">
            <a:spAutoFit/>
          </a:bodyPr>
          <a:lstStyle>
            <a:lvl1pPr algn="dist">
              <a:defRPr lang="zh-CN" altLang="en-US" sz="800" b="0" dirty="0">
                <a:solidFill>
                  <a:schemeClr val="tx1">
                    <a:lumMod val="50000"/>
                    <a:lumOff val="50000"/>
                  </a:schemeClr>
                </a:solidFill>
                <a:latin typeface="+mn-lt"/>
                <a:ea typeface="+mn-ea"/>
              </a:defRPr>
            </a:lvl1pPr>
          </a:lstStyle>
          <a:p>
            <a:r>
              <a:rPr lang="zh-CN" altLang="en-US"/>
              <a:t>竢实扬华，自强不息</a:t>
            </a:r>
          </a:p>
        </p:txBody>
      </p:sp>
      <p:grpSp>
        <p:nvGrpSpPr>
          <p:cNvPr id="2" name="组合 12"/>
          <p:cNvGrpSpPr/>
          <p:nvPr/>
        </p:nvGrpSpPr>
        <p:grpSpPr>
          <a:xfrm>
            <a:off x="510416" y="4665685"/>
            <a:ext cx="1046544" cy="268265"/>
            <a:chOff x="504825" y="327025"/>
            <a:chExt cx="2482851" cy="636440"/>
          </a:xfrm>
        </p:grpSpPr>
        <p:pic>
          <p:nvPicPr>
            <p:cNvPr id="14" name="图片 13"/>
            <p:cNvPicPr>
              <a:picLocks noChangeAspect="1"/>
            </p:cNvPicPr>
            <p:nvPr/>
          </p:nvPicPr>
          <p:blipFill rotWithShape="1">
            <a:blip r:embed="rId2" cstate="print"/>
            <a:srcRect l="8955" t="8651" r="74262" b="8651"/>
            <a:stretch>
              <a:fillRect/>
            </a:stretch>
          </p:blipFill>
          <p:spPr>
            <a:xfrm>
              <a:off x="504825" y="327025"/>
              <a:ext cx="593725" cy="636440"/>
            </a:xfrm>
            <a:prstGeom prst="rect">
              <a:avLst/>
            </a:prstGeom>
          </p:spPr>
        </p:pic>
        <p:pic>
          <p:nvPicPr>
            <p:cNvPr id="15" name="图片 14"/>
            <p:cNvPicPr>
              <a:picLocks noChangeAspect="1"/>
            </p:cNvPicPr>
            <p:nvPr/>
          </p:nvPicPr>
          <p:blipFill rotWithShape="1">
            <a:blip r:embed="rId2" cstate="print"/>
            <a:srcRect l="36206" t="8651" r="14969" b="8651"/>
            <a:stretch>
              <a:fillRect/>
            </a:stretch>
          </p:blipFill>
          <p:spPr>
            <a:xfrm>
              <a:off x="1260475" y="327025"/>
              <a:ext cx="1727201" cy="636440"/>
            </a:xfrm>
            <a:prstGeom prst="rect">
              <a:avLst/>
            </a:prstGeom>
          </p:spPr>
        </p:pic>
      </p:grpSp>
      <p:sp>
        <p:nvSpPr>
          <p:cNvPr id="16" name="文本占位符 16"/>
          <p:cNvSpPr>
            <a:spLocks noGrp="1"/>
          </p:cNvSpPr>
          <p:nvPr>
            <p:ph type="body" sz="quarter" idx="10"/>
          </p:nvPr>
        </p:nvSpPr>
        <p:spPr>
          <a:xfrm>
            <a:off x="1216277" y="554251"/>
            <a:ext cx="2391317" cy="498598"/>
          </a:xfrm>
          <a:noFill/>
        </p:spPr>
        <p:txBody>
          <a:bodyPr wrap="square" lIns="0" tIns="0" rIns="0" bIns="0" rtlCol="0" anchor="b" anchorCtr="0">
            <a:spAutoFit/>
          </a:bodyPr>
          <a:lstStyle>
            <a:lvl1pPr marL="0" indent="0">
              <a:buFontTx/>
              <a:buNone/>
              <a:defRPr lang="zh-CN" altLang="en-US" sz="1800" b="1" dirty="0" smtClean="0">
                <a:solidFill>
                  <a:schemeClr val="accent1"/>
                </a:solidFill>
                <a:latin typeface="+mn-lt"/>
                <a:ea typeface="+mn-ea"/>
                <a:cs typeface="+mn-cs"/>
              </a:defRPr>
            </a:lvl1pPr>
          </a:lstStyle>
          <a:p>
            <a:pPr marL="0" lvl="0" defTabSz="457200"/>
            <a:r>
              <a:rPr lang="zh-CN" altLang="en-US"/>
              <a:t>单击此处编辑母版文本样式</a:t>
            </a:r>
          </a:p>
        </p:txBody>
      </p:sp>
      <p:sp>
        <p:nvSpPr>
          <p:cNvPr id="17" name="KSO_Shape"/>
          <p:cNvSpPr/>
          <p:nvPr/>
        </p:nvSpPr>
        <p:spPr bwMode="auto">
          <a:xfrm>
            <a:off x="6640541"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cxnSp>
        <p:nvCxnSpPr>
          <p:cNvPr id="18" name="直接连接符 17"/>
          <p:cNvCxnSpPr/>
          <p:nvPr/>
        </p:nvCxnSpPr>
        <p:spPr>
          <a:xfrm>
            <a:off x="1050131" y="753666"/>
            <a:ext cx="559041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自定义版式">
    <p:spTree>
      <p:nvGrpSpPr>
        <p:cNvPr id="1" name=""/>
        <p:cNvGrpSpPr/>
        <p:nvPr/>
      </p:nvGrpSpPr>
      <p:grpSpPr>
        <a:xfrm>
          <a:off x="0" y="0"/>
          <a:ext cx="0" cy="0"/>
          <a:chOff x="0" y="0"/>
          <a:chExt cx="0" cy="0"/>
        </a:xfrm>
      </p:grpSpPr>
      <p:sp>
        <p:nvSpPr>
          <p:cNvPr id="4" name="KSO_Shape"/>
          <p:cNvSpPr/>
          <p:nvPr/>
        </p:nvSpPr>
        <p:spPr bwMode="auto">
          <a:xfrm>
            <a:off x="521495" y="456009"/>
            <a:ext cx="630489" cy="366951"/>
          </a:xfrm>
          <a:custGeom>
            <a:avLst/>
            <a:gdLst>
              <a:gd name="T0" fmla="*/ 523582 w 5574"/>
              <a:gd name="T1" fmla="*/ 1026353 h 3244"/>
              <a:gd name="T2" fmla="*/ 164730 w 5574"/>
              <a:gd name="T3" fmla="*/ 1048328 h 3244"/>
              <a:gd name="T4" fmla="*/ 0 w 5574"/>
              <a:gd name="T5" fmla="*/ 1009549 h 3244"/>
              <a:gd name="T6" fmla="*/ 319446 w 5574"/>
              <a:gd name="T7" fmla="*/ 836336 h 3244"/>
              <a:gd name="T8" fmla="*/ 613375 w 5574"/>
              <a:gd name="T9" fmla="*/ 882224 h 3244"/>
              <a:gd name="T10" fmla="*/ 764539 w 5574"/>
              <a:gd name="T11" fmla="*/ 841183 h 3244"/>
              <a:gd name="T12" fmla="*/ 1800397 w 5574"/>
              <a:gd name="T13" fmla="*/ 867682 h 3244"/>
              <a:gd name="T14" fmla="*/ 693802 w 5574"/>
              <a:gd name="T15" fmla="*/ 1048005 h 3244"/>
              <a:gd name="T16" fmla="*/ 556850 w 5574"/>
              <a:gd name="T17" fmla="*/ 973032 h 3244"/>
              <a:gd name="T18" fmla="*/ 247094 w 5574"/>
              <a:gd name="T19" fmla="*/ 935545 h 3244"/>
              <a:gd name="T20" fmla="*/ 556850 w 5574"/>
              <a:gd name="T21" fmla="*/ 973032 h 3244"/>
              <a:gd name="T22" fmla="*/ 1014540 w 5574"/>
              <a:gd name="T23" fmla="*/ 156732 h 3244"/>
              <a:gd name="T24" fmla="*/ 1066866 w 5574"/>
              <a:gd name="T25" fmla="*/ 790124 h 3244"/>
              <a:gd name="T26" fmla="*/ 98515 w 5574"/>
              <a:gd name="T27" fmla="*/ 789801 h 3244"/>
              <a:gd name="T28" fmla="*/ 52649 w 5574"/>
              <a:gd name="T29" fmla="*/ 743912 h 3244"/>
              <a:gd name="T30" fmla="*/ 52649 w 5574"/>
              <a:gd name="T31" fmla="*/ 149623 h 3244"/>
              <a:gd name="T32" fmla="*/ 150841 w 5574"/>
              <a:gd name="T33" fmla="*/ 18420 h 3244"/>
              <a:gd name="T34" fmla="*/ 187339 w 5574"/>
              <a:gd name="T35" fmla="*/ 0 h 3244"/>
              <a:gd name="T36" fmla="*/ 734500 w 5574"/>
              <a:gd name="T37" fmla="*/ 0 h 3244"/>
              <a:gd name="T38" fmla="*/ 132107 w 5574"/>
              <a:gd name="T39" fmla="*/ 596228 h 3244"/>
              <a:gd name="T40" fmla="*/ 257753 w 5574"/>
              <a:gd name="T41" fmla="*/ 596228 h 3244"/>
              <a:gd name="T42" fmla="*/ 688311 w 5574"/>
              <a:gd name="T43" fmla="*/ 533536 h 3244"/>
              <a:gd name="T44" fmla="*/ 688311 w 5574"/>
              <a:gd name="T45" fmla="*/ 659244 h 3244"/>
              <a:gd name="T46" fmla="*/ 688311 w 5574"/>
              <a:gd name="T47" fmla="*/ 533536 h 3244"/>
              <a:gd name="T48" fmla="*/ 748066 w 5574"/>
              <a:gd name="T49" fmla="*/ 439819 h 3244"/>
              <a:gd name="T50" fmla="*/ 688311 w 5574"/>
              <a:gd name="T51" fmla="*/ 91777 h 3244"/>
              <a:gd name="T52" fmla="*/ 144381 w 5574"/>
              <a:gd name="T53" fmla="*/ 179676 h 3244"/>
              <a:gd name="T54" fmla="*/ 1106272 w 5574"/>
              <a:gd name="T55" fmla="*/ 207791 h 3244"/>
              <a:gd name="T56" fmla="*/ 1385343 w 5574"/>
              <a:gd name="T57" fmla="*/ 790447 h 3244"/>
              <a:gd name="T58" fmla="*/ 1119515 w 5574"/>
              <a:gd name="T59" fmla="*/ 236876 h 3244"/>
              <a:gd name="T60" fmla="*/ 1115639 w 5574"/>
              <a:gd name="T61" fmla="*/ 223626 h 3244"/>
              <a:gd name="T62" fmla="*/ 1437669 w 5574"/>
              <a:gd name="T63" fmla="*/ 393608 h 3244"/>
              <a:gd name="T64" fmla="*/ 1634375 w 5574"/>
              <a:gd name="T65" fmla="*/ 791093 h 3244"/>
              <a:gd name="T66" fmla="*/ 1437669 w 5574"/>
              <a:gd name="T67" fmla="*/ 393608 h 3244"/>
              <a:gd name="T68" fmla="*/ 1746133 w 5574"/>
              <a:gd name="T69" fmla="*/ 566175 h 3244"/>
              <a:gd name="T70" fmla="*/ 1686701 w 5574"/>
              <a:gd name="T71" fmla="*/ 791093 h 32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74" h="3244">
                <a:moveTo>
                  <a:pt x="1585" y="3235"/>
                </a:moveTo>
                <a:cubicBezTo>
                  <a:pt x="1621" y="3176"/>
                  <a:pt x="1621" y="3176"/>
                  <a:pt x="1621" y="3176"/>
                </a:cubicBezTo>
                <a:cubicBezTo>
                  <a:pt x="560" y="3176"/>
                  <a:pt x="560" y="3176"/>
                  <a:pt x="560" y="3176"/>
                </a:cubicBezTo>
                <a:cubicBezTo>
                  <a:pt x="510" y="3244"/>
                  <a:pt x="510" y="3244"/>
                  <a:pt x="510" y="3244"/>
                </a:cubicBezTo>
                <a:cubicBezTo>
                  <a:pt x="3" y="3244"/>
                  <a:pt x="3" y="3244"/>
                  <a:pt x="3" y="3244"/>
                </a:cubicBezTo>
                <a:cubicBezTo>
                  <a:pt x="0" y="3124"/>
                  <a:pt x="0" y="3124"/>
                  <a:pt x="0" y="3124"/>
                </a:cubicBezTo>
                <a:cubicBezTo>
                  <a:pt x="552" y="2588"/>
                  <a:pt x="552" y="2588"/>
                  <a:pt x="552" y="2588"/>
                </a:cubicBezTo>
                <a:cubicBezTo>
                  <a:pt x="989" y="2588"/>
                  <a:pt x="989" y="2588"/>
                  <a:pt x="989" y="2588"/>
                </a:cubicBezTo>
                <a:cubicBezTo>
                  <a:pt x="886" y="2730"/>
                  <a:pt x="886" y="2730"/>
                  <a:pt x="886" y="2730"/>
                </a:cubicBezTo>
                <a:cubicBezTo>
                  <a:pt x="1899" y="2730"/>
                  <a:pt x="1899" y="2730"/>
                  <a:pt x="1899" y="2730"/>
                </a:cubicBezTo>
                <a:cubicBezTo>
                  <a:pt x="1978" y="2603"/>
                  <a:pt x="1978" y="2603"/>
                  <a:pt x="1978" y="2603"/>
                </a:cubicBezTo>
                <a:cubicBezTo>
                  <a:pt x="2367" y="2603"/>
                  <a:pt x="2367" y="2603"/>
                  <a:pt x="2367" y="2603"/>
                </a:cubicBezTo>
                <a:cubicBezTo>
                  <a:pt x="5574" y="2603"/>
                  <a:pt x="5574" y="2603"/>
                  <a:pt x="5574" y="2603"/>
                </a:cubicBezTo>
                <a:cubicBezTo>
                  <a:pt x="5574" y="2685"/>
                  <a:pt x="5574" y="2685"/>
                  <a:pt x="5574" y="2685"/>
                </a:cubicBezTo>
                <a:cubicBezTo>
                  <a:pt x="2290" y="2828"/>
                  <a:pt x="2290" y="2828"/>
                  <a:pt x="2290" y="2828"/>
                </a:cubicBezTo>
                <a:cubicBezTo>
                  <a:pt x="2148" y="3243"/>
                  <a:pt x="2148" y="3243"/>
                  <a:pt x="2148" y="3243"/>
                </a:cubicBezTo>
                <a:cubicBezTo>
                  <a:pt x="1585" y="3235"/>
                  <a:pt x="1585" y="3235"/>
                  <a:pt x="1585" y="3235"/>
                </a:cubicBezTo>
                <a:close/>
                <a:moveTo>
                  <a:pt x="1724" y="3011"/>
                </a:moveTo>
                <a:cubicBezTo>
                  <a:pt x="1796" y="2895"/>
                  <a:pt x="1796" y="2895"/>
                  <a:pt x="1796" y="2895"/>
                </a:cubicBezTo>
                <a:cubicBezTo>
                  <a:pt x="765" y="2895"/>
                  <a:pt x="765" y="2895"/>
                  <a:pt x="765" y="2895"/>
                </a:cubicBezTo>
                <a:cubicBezTo>
                  <a:pt x="681" y="3011"/>
                  <a:pt x="681" y="3011"/>
                  <a:pt x="681" y="3011"/>
                </a:cubicBezTo>
                <a:cubicBezTo>
                  <a:pt x="1724" y="3011"/>
                  <a:pt x="1724" y="3011"/>
                  <a:pt x="1724" y="3011"/>
                </a:cubicBezTo>
                <a:close/>
                <a:moveTo>
                  <a:pt x="2274" y="0"/>
                </a:moveTo>
                <a:cubicBezTo>
                  <a:pt x="3141" y="485"/>
                  <a:pt x="3141" y="485"/>
                  <a:pt x="3141" y="485"/>
                </a:cubicBezTo>
                <a:cubicBezTo>
                  <a:pt x="3303" y="755"/>
                  <a:pt x="3303" y="755"/>
                  <a:pt x="3303" y="755"/>
                </a:cubicBezTo>
                <a:cubicBezTo>
                  <a:pt x="3303" y="2445"/>
                  <a:pt x="3303" y="2445"/>
                  <a:pt x="3303" y="2445"/>
                </a:cubicBezTo>
                <a:cubicBezTo>
                  <a:pt x="2600" y="2444"/>
                  <a:pt x="2600" y="2444"/>
                  <a:pt x="2600" y="2444"/>
                </a:cubicBezTo>
                <a:cubicBezTo>
                  <a:pt x="2180" y="2444"/>
                  <a:pt x="638" y="2444"/>
                  <a:pt x="305" y="2444"/>
                </a:cubicBezTo>
                <a:cubicBezTo>
                  <a:pt x="163" y="2444"/>
                  <a:pt x="163" y="2444"/>
                  <a:pt x="163" y="2444"/>
                </a:cubicBezTo>
                <a:cubicBezTo>
                  <a:pt x="163" y="2302"/>
                  <a:pt x="163" y="2302"/>
                  <a:pt x="163" y="2302"/>
                </a:cubicBezTo>
                <a:cubicBezTo>
                  <a:pt x="163" y="1569"/>
                  <a:pt x="163" y="1871"/>
                  <a:pt x="163" y="509"/>
                </a:cubicBezTo>
                <a:cubicBezTo>
                  <a:pt x="163" y="463"/>
                  <a:pt x="163" y="463"/>
                  <a:pt x="163" y="463"/>
                </a:cubicBezTo>
                <a:cubicBezTo>
                  <a:pt x="192" y="425"/>
                  <a:pt x="192" y="425"/>
                  <a:pt x="192" y="425"/>
                </a:cubicBezTo>
                <a:cubicBezTo>
                  <a:pt x="467" y="57"/>
                  <a:pt x="467" y="57"/>
                  <a:pt x="467" y="57"/>
                </a:cubicBezTo>
                <a:cubicBezTo>
                  <a:pt x="510" y="0"/>
                  <a:pt x="510" y="0"/>
                  <a:pt x="510" y="0"/>
                </a:cubicBezTo>
                <a:cubicBezTo>
                  <a:pt x="580" y="0"/>
                  <a:pt x="580" y="0"/>
                  <a:pt x="580" y="0"/>
                </a:cubicBezTo>
                <a:cubicBezTo>
                  <a:pt x="2202" y="0"/>
                  <a:pt x="2202" y="0"/>
                  <a:pt x="2202" y="0"/>
                </a:cubicBezTo>
                <a:cubicBezTo>
                  <a:pt x="2274" y="0"/>
                  <a:pt x="2274" y="0"/>
                  <a:pt x="2274" y="0"/>
                </a:cubicBezTo>
                <a:close/>
                <a:moveTo>
                  <a:pt x="604" y="1651"/>
                </a:moveTo>
                <a:cubicBezTo>
                  <a:pt x="496" y="1651"/>
                  <a:pt x="409" y="1738"/>
                  <a:pt x="409" y="1845"/>
                </a:cubicBezTo>
                <a:cubicBezTo>
                  <a:pt x="409" y="1953"/>
                  <a:pt x="496" y="2040"/>
                  <a:pt x="604" y="2040"/>
                </a:cubicBezTo>
                <a:cubicBezTo>
                  <a:pt x="711" y="2040"/>
                  <a:pt x="798" y="1953"/>
                  <a:pt x="798" y="1845"/>
                </a:cubicBezTo>
                <a:cubicBezTo>
                  <a:pt x="798" y="1738"/>
                  <a:pt x="711" y="1651"/>
                  <a:pt x="604" y="1651"/>
                </a:cubicBezTo>
                <a:close/>
                <a:moveTo>
                  <a:pt x="2131" y="1651"/>
                </a:moveTo>
                <a:cubicBezTo>
                  <a:pt x="2024" y="1651"/>
                  <a:pt x="1937" y="1738"/>
                  <a:pt x="1937" y="1845"/>
                </a:cubicBezTo>
                <a:cubicBezTo>
                  <a:pt x="1937" y="1953"/>
                  <a:pt x="2024" y="2040"/>
                  <a:pt x="2131" y="2040"/>
                </a:cubicBezTo>
                <a:cubicBezTo>
                  <a:pt x="2239" y="2040"/>
                  <a:pt x="2326" y="1953"/>
                  <a:pt x="2326" y="1845"/>
                </a:cubicBezTo>
                <a:cubicBezTo>
                  <a:pt x="2326" y="1738"/>
                  <a:pt x="2239" y="1651"/>
                  <a:pt x="2131" y="1651"/>
                </a:cubicBezTo>
                <a:close/>
                <a:moveTo>
                  <a:pt x="447" y="1361"/>
                </a:moveTo>
                <a:cubicBezTo>
                  <a:pt x="2316" y="1361"/>
                  <a:pt x="2316" y="1361"/>
                  <a:pt x="2316" y="1361"/>
                </a:cubicBezTo>
                <a:cubicBezTo>
                  <a:pt x="2316" y="536"/>
                  <a:pt x="2316" y="536"/>
                  <a:pt x="2316" y="536"/>
                </a:cubicBezTo>
                <a:cubicBezTo>
                  <a:pt x="2131" y="284"/>
                  <a:pt x="2131" y="284"/>
                  <a:pt x="2131" y="284"/>
                </a:cubicBezTo>
                <a:cubicBezTo>
                  <a:pt x="650" y="284"/>
                  <a:pt x="650" y="284"/>
                  <a:pt x="650" y="284"/>
                </a:cubicBezTo>
                <a:cubicBezTo>
                  <a:pt x="447" y="556"/>
                  <a:pt x="447" y="556"/>
                  <a:pt x="447" y="556"/>
                </a:cubicBezTo>
                <a:cubicBezTo>
                  <a:pt x="447" y="1361"/>
                  <a:pt x="447" y="1361"/>
                  <a:pt x="447" y="1361"/>
                </a:cubicBezTo>
                <a:close/>
                <a:moveTo>
                  <a:pt x="3425" y="643"/>
                </a:moveTo>
                <a:cubicBezTo>
                  <a:pt x="4289" y="1127"/>
                  <a:pt x="4289" y="1127"/>
                  <a:pt x="4289" y="1127"/>
                </a:cubicBezTo>
                <a:cubicBezTo>
                  <a:pt x="4289" y="2446"/>
                  <a:pt x="4289" y="2446"/>
                  <a:pt x="4289" y="2446"/>
                </a:cubicBezTo>
                <a:cubicBezTo>
                  <a:pt x="3466" y="2445"/>
                  <a:pt x="3466" y="2445"/>
                  <a:pt x="3466" y="2445"/>
                </a:cubicBezTo>
                <a:cubicBezTo>
                  <a:pt x="3466" y="733"/>
                  <a:pt x="3466" y="733"/>
                  <a:pt x="3466" y="733"/>
                </a:cubicBezTo>
                <a:cubicBezTo>
                  <a:pt x="3466" y="712"/>
                  <a:pt x="3466" y="712"/>
                  <a:pt x="3466" y="712"/>
                </a:cubicBezTo>
                <a:cubicBezTo>
                  <a:pt x="3454" y="692"/>
                  <a:pt x="3454" y="692"/>
                  <a:pt x="3454" y="692"/>
                </a:cubicBezTo>
                <a:cubicBezTo>
                  <a:pt x="3425" y="643"/>
                  <a:pt x="3425" y="643"/>
                  <a:pt x="3425" y="643"/>
                </a:cubicBezTo>
                <a:close/>
                <a:moveTo>
                  <a:pt x="4451" y="1218"/>
                </a:moveTo>
                <a:cubicBezTo>
                  <a:pt x="5060" y="1558"/>
                  <a:pt x="5060" y="1558"/>
                  <a:pt x="5060" y="1558"/>
                </a:cubicBezTo>
                <a:cubicBezTo>
                  <a:pt x="5060" y="2448"/>
                  <a:pt x="5060" y="2448"/>
                  <a:pt x="5060" y="2448"/>
                </a:cubicBezTo>
                <a:cubicBezTo>
                  <a:pt x="4451" y="2447"/>
                  <a:pt x="4451" y="2447"/>
                  <a:pt x="4451" y="2447"/>
                </a:cubicBezTo>
                <a:cubicBezTo>
                  <a:pt x="4451" y="1218"/>
                  <a:pt x="4451" y="1218"/>
                  <a:pt x="4451" y="1218"/>
                </a:cubicBezTo>
                <a:close/>
                <a:moveTo>
                  <a:pt x="5222" y="1649"/>
                </a:moveTo>
                <a:cubicBezTo>
                  <a:pt x="5406" y="1752"/>
                  <a:pt x="5406" y="1752"/>
                  <a:pt x="5406" y="1752"/>
                </a:cubicBezTo>
                <a:cubicBezTo>
                  <a:pt x="5406" y="2448"/>
                  <a:pt x="5406" y="2448"/>
                  <a:pt x="5406" y="2448"/>
                </a:cubicBezTo>
                <a:cubicBezTo>
                  <a:pt x="5222" y="2448"/>
                  <a:pt x="5222" y="2448"/>
                  <a:pt x="5222" y="2448"/>
                </a:cubicBezTo>
                <a:lnTo>
                  <a:pt x="5222" y="164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6" name="KSO_Shape"/>
          <p:cNvSpPr/>
          <p:nvPr/>
        </p:nvSpPr>
        <p:spPr bwMode="auto">
          <a:xfrm>
            <a:off x="8322469"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7" name="KSO_Shape"/>
          <p:cNvSpPr/>
          <p:nvPr/>
        </p:nvSpPr>
        <p:spPr bwMode="auto">
          <a:xfrm>
            <a:off x="7986083"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8" name="KSO_Shape"/>
          <p:cNvSpPr/>
          <p:nvPr/>
        </p:nvSpPr>
        <p:spPr bwMode="auto">
          <a:xfrm>
            <a:off x="7649698"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9" name="KSO_Shape"/>
          <p:cNvSpPr/>
          <p:nvPr/>
        </p:nvSpPr>
        <p:spPr bwMode="auto">
          <a:xfrm>
            <a:off x="7313312"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10" name="KSO_Shape"/>
          <p:cNvSpPr/>
          <p:nvPr/>
        </p:nvSpPr>
        <p:spPr bwMode="auto">
          <a:xfrm>
            <a:off x="6976927"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11" name="灯片编号占位符 5"/>
          <p:cNvSpPr>
            <a:spLocks noGrp="1"/>
          </p:cNvSpPr>
          <p:nvPr>
            <p:ph type="sldNum" sz="quarter" idx="4"/>
          </p:nvPr>
        </p:nvSpPr>
        <p:spPr>
          <a:xfrm>
            <a:off x="7897416" y="4681310"/>
            <a:ext cx="704430" cy="108590"/>
          </a:xfrm>
          <a:prstGeom prst="rect">
            <a:avLst/>
          </a:prstGeom>
        </p:spPr>
        <p:txBody>
          <a:bodyPr vert="horz" lIns="0" tIns="0" rIns="0" bIns="0" rtlCol="0" anchor="ctr"/>
          <a:lstStyle>
            <a:lvl1pPr algn="r">
              <a:defRPr sz="800" b="1">
                <a:solidFill>
                  <a:schemeClr val="accent1"/>
                </a:solidFill>
              </a:defRPr>
            </a:lvl1pPr>
          </a:lstStyle>
          <a:p>
            <a:r>
              <a:rPr lang="zh-CN" altLang="en-US" dirty="0"/>
              <a:t>第 </a:t>
            </a:r>
            <a:fld id="{75168D04-7926-484C-B90B-2D13ABC6EC67}" type="slidenum">
              <a:rPr lang="zh-CN" altLang="en-US" dirty="0" smtClean="0"/>
              <a:pPr/>
              <a:t>‹#›</a:t>
            </a:fld>
            <a:r>
              <a:rPr lang="zh-CN" altLang="en-US" dirty="0"/>
              <a:t> 页</a:t>
            </a:r>
          </a:p>
        </p:txBody>
      </p:sp>
      <p:sp>
        <p:nvSpPr>
          <p:cNvPr id="12" name="页脚占位符 3"/>
          <p:cNvSpPr>
            <a:spLocks noGrp="1"/>
          </p:cNvSpPr>
          <p:nvPr>
            <p:ph type="ftr" sz="quarter" idx="3"/>
          </p:nvPr>
        </p:nvSpPr>
        <p:spPr>
          <a:xfrm>
            <a:off x="7897416" y="4826052"/>
            <a:ext cx="704430" cy="246221"/>
          </a:xfrm>
          <a:prstGeom prst="rect">
            <a:avLst/>
          </a:prstGeom>
        </p:spPr>
        <p:txBody>
          <a:bodyPr vert="horz" wrap="square" lIns="0" tIns="0" rIns="0" bIns="0" rtlCol="0" anchor="ctr">
            <a:spAutoFit/>
          </a:bodyPr>
          <a:lstStyle>
            <a:lvl1pPr algn="dist">
              <a:defRPr lang="zh-CN" altLang="en-US" sz="800" b="0" dirty="0">
                <a:solidFill>
                  <a:schemeClr val="tx1">
                    <a:lumMod val="50000"/>
                    <a:lumOff val="50000"/>
                  </a:schemeClr>
                </a:solidFill>
                <a:latin typeface="+mn-lt"/>
                <a:ea typeface="+mn-ea"/>
              </a:defRPr>
            </a:lvl1pPr>
          </a:lstStyle>
          <a:p>
            <a:r>
              <a:rPr lang="zh-CN" altLang="en-US"/>
              <a:t>竢实扬华，自强不息</a:t>
            </a:r>
          </a:p>
        </p:txBody>
      </p:sp>
      <p:grpSp>
        <p:nvGrpSpPr>
          <p:cNvPr id="2" name="组合 12"/>
          <p:cNvGrpSpPr/>
          <p:nvPr/>
        </p:nvGrpSpPr>
        <p:grpSpPr>
          <a:xfrm>
            <a:off x="510416" y="4665685"/>
            <a:ext cx="1046544" cy="268265"/>
            <a:chOff x="504825" y="327025"/>
            <a:chExt cx="2482851" cy="636440"/>
          </a:xfrm>
        </p:grpSpPr>
        <p:pic>
          <p:nvPicPr>
            <p:cNvPr id="14" name="图片 13"/>
            <p:cNvPicPr>
              <a:picLocks noChangeAspect="1"/>
            </p:cNvPicPr>
            <p:nvPr/>
          </p:nvPicPr>
          <p:blipFill rotWithShape="1">
            <a:blip r:embed="rId2" cstate="print"/>
            <a:srcRect l="8955" t="8651" r="74262" b="8651"/>
            <a:stretch>
              <a:fillRect/>
            </a:stretch>
          </p:blipFill>
          <p:spPr>
            <a:xfrm>
              <a:off x="504825" y="327025"/>
              <a:ext cx="593725" cy="636440"/>
            </a:xfrm>
            <a:prstGeom prst="rect">
              <a:avLst/>
            </a:prstGeom>
          </p:spPr>
        </p:pic>
        <p:pic>
          <p:nvPicPr>
            <p:cNvPr id="15" name="图片 14"/>
            <p:cNvPicPr>
              <a:picLocks noChangeAspect="1"/>
            </p:cNvPicPr>
            <p:nvPr/>
          </p:nvPicPr>
          <p:blipFill rotWithShape="1">
            <a:blip r:embed="rId2" cstate="print"/>
            <a:srcRect l="36206" t="8651" r="14969" b="8651"/>
            <a:stretch>
              <a:fillRect/>
            </a:stretch>
          </p:blipFill>
          <p:spPr>
            <a:xfrm>
              <a:off x="1260475" y="327025"/>
              <a:ext cx="1727201" cy="636440"/>
            </a:xfrm>
            <a:prstGeom prst="rect">
              <a:avLst/>
            </a:prstGeom>
          </p:spPr>
        </p:pic>
      </p:grpSp>
      <p:sp>
        <p:nvSpPr>
          <p:cNvPr id="16" name="文本占位符 16"/>
          <p:cNvSpPr>
            <a:spLocks noGrp="1"/>
          </p:cNvSpPr>
          <p:nvPr>
            <p:ph type="body" sz="quarter" idx="10"/>
          </p:nvPr>
        </p:nvSpPr>
        <p:spPr>
          <a:xfrm>
            <a:off x="1216277" y="554251"/>
            <a:ext cx="2391317" cy="498598"/>
          </a:xfrm>
          <a:noFill/>
        </p:spPr>
        <p:txBody>
          <a:bodyPr wrap="square" lIns="0" tIns="0" rIns="0" bIns="0" rtlCol="0" anchor="b" anchorCtr="0">
            <a:spAutoFit/>
          </a:bodyPr>
          <a:lstStyle>
            <a:lvl1pPr marL="0" indent="0">
              <a:buFontTx/>
              <a:buNone/>
              <a:defRPr lang="zh-CN" altLang="en-US" sz="1800" b="1" dirty="0" smtClean="0">
                <a:solidFill>
                  <a:schemeClr val="accent1"/>
                </a:solidFill>
                <a:latin typeface="+mn-lt"/>
                <a:ea typeface="+mn-ea"/>
                <a:cs typeface="+mn-cs"/>
              </a:defRPr>
            </a:lvl1pPr>
          </a:lstStyle>
          <a:p>
            <a:pPr marL="0" lvl="0" defTabSz="457200"/>
            <a:r>
              <a:rPr lang="zh-CN" altLang="en-US"/>
              <a:t>单击此处编辑母版文本样式</a:t>
            </a:r>
          </a:p>
        </p:txBody>
      </p:sp>
      <p:sp>
        <p:nvSpPr>
          <p:cNvPr id="17" name="KSO_Shape"/>
          <p:cNvSpPr/>
          <p:nvPr/>
        </p:nvSpPr>
        <p:spPr bwMode="auto">
          <a:xfrm>
            <a:off x="6640541"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cxnSp>
        <p:nvCxnSpPr>
          <p:cNvPr id="18" name="直接连接符 17"/>
          <p:cNvCxnSpPr/>
          <p:nvPr/>
        </p:nvCxnSpPr>
        <p:spPr>
          <a:xfrm>
            <a:off x="1050131" y="753666"/>
            <a:ext cx="559041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自定义版式">
    <p:spTree>
      <p:nvGrpSpPr>
        <p:cNvPr id="1" name=""/>
        <p:cNvGrpSpPr/>
        <p:nvPr/>
      </p:nvGrpSpPr>
      <p:grpSpPr>
        <a:xfrm>
          <a:off x="0" y="0"/>
          <a:ext cx="0" cy="0"/>
          <a:chOff x="0" y="0"/>
          <a:chExt cx="0" cy="0"/>
        </a:xfrm>
      </p:grpSpPr>
      <p:sp>
        <p:nvSpPr>
          <p:cNvPr id="4" name="KSO_Shape"/>
          <p:cNvSpPr/>
          <p:nvPr/>
        </p:nvSpPr>
        <p:spPr bwMode="auto">
          <a:xfrm>
            <a:off x="521495" y="456009"/>
            <a:ext cx="630489" cy="366951"/>
          </a:xfrm>
          <a:custGeom>
            <a:avLst/>
            <a:gdLst>
              <a:gd name="T0" fmla="*/ 523582 w 5574"/>
              <a:gd name="T1" fmla="*/ 1026353 h 3244"/>
              <a:gd name="T2" fmla="*/ 164730 w 5574"/>
              <a:gd name="T3" fmla="*/ 1048328 h 3244"/>
              <a:gd name="T4" fmla="*/ 0 w 5574"/>
              <a:gd name="T5" fmla="*/ 1009549 h 3244"/>
              <a:gd name="T6" fmla="*/ 319446 w 5574"/>
              <a:gd name="T7" fmla="*/ 836336 h 3244"/>
              <a:gd name="T8" fmla="*/ 613375 w 5574"/>
              <a:gd name="T9" fmla="*/ 882224 h 3244"/>
              <a:gd name="T10" fmla="*/ 764539 w 5574"/>
              <a:gd name="T11" fmla="*/ 841183 h 3244"/>
              <a:gd name="T12" fmla="*/ 1800397 w 5574"/>
              <a:gd name="T13" fmla="*/ 867682 h 3244"/>
              <a:gd name="T14" fmla="*/ 693802 w 5574"/>
              <a:gd name="T15" fmla="*/ 1048005 h 3244"/>
              <a:gd name="T16" fmla="*/ 556850 w 5574"/>
              <a:gd name="T17" fmla="*/ 973032 h 3244"/>
              <a:gd name="T18" fmla="*/ 247094 w 5574"/>
              <a:gd name="T19" fmla="*/ 935545 h 3244"/>
              <a:gd name="T20" fmla="*/ 556850 w 5574"/>
              <a:gd name="T21" fmla="*/ 973032 h 3244"/>
              <a:gd name="T22" fmla="*/ 1014540 w 5574"/>
              <a:gd name="T23" fmla="*/ 156732 h 3244"/>
              <a:gd name="T24" fmla="*/ 1066866 w 5574"/>
              <a:gd name="T25" fmla="*/ 790124 h 3244"/>
              <a:gd name="T26" fmla="*/ 98515 w 5574"/>
              <a:gd name="T27" fmla="*/ 789801 h 3244"/>
              <a:gd name="T28" fmla="*/ 52649 w 5574"/>
              <a:gd name="T29" fmla="*/ 743912 h 3244"/>
              <a:gd name="T30" fmla="*/ 52649 w 5574"/>
              <a:gd name="T31" fmla="*/ 149623 h 3244"/>
              <a:gd name="T32" fmla="*/ 150841 w 5574"/>
              <a:gd name="T33" fmla="*/ 18420 h 3244"/>
              <a:gd name="T34" fmla="*/ 187339 w 5574"/>
              <a:gd name="T35" fmla="*/ 0 h 3244"/>
              <a:gd name="T36" fmla="*/ 734500 w 5574"/>
              <a:gd name="T37" fmla="*/ 0 h 3244"/>
              <a:gd name="T38" fmla="*/ 132107 w 5574"/>
              <a:gd name="T39" fmla="*/ 596228 h 3244"/>
              <a:gd name="T40" fmla="*/ 257753 w 5574"/>
              <a:gd name="T41" fmla="*/ 596228 h 3244"/>
              <a:gd name="T42" fmla="*/ 688311 w 5574"/>
              <a:gd name="T43" fmla="*/ 533536 h 3244"/>
              <a:gd name="T44" fmla="*/ 688311 w 5574"/>
              <a:gd name="T45" fmla="*/ 659244 h 3244"/>
              <a:gd name="T46" fmla="*/ 688311 w 5574"/>
              <a:gd name="T47" fmla="*/ 533536 h 3244"/>
              <a:gd name="T48" fmla="*/ 748066 w 5574"/>
              <a:gd name="T49" fmla="*/ 439819 h 3244"/>
              <a:gd name="T50" fmla="*/ 688311 w 5574"/>
              <a:gd name="T51" fmla="*/ 91777 h 3244"/>
              <a:gd name="T52" fmla="*/ 144381 w 5574"/>
              <a:gd name="T53" fmla="*/ 179676 h 3244"/>
              <a:gd name="T54" fmla="*/ 1106272 w 5574"/>
              <a:gd name="T55" fmla="*/ 207791 h 3244"/>
              <a:gd name="T56" fmla="*/ 1385343 w 5574"/>
              <a:gd name="T57" fmla="*/ 790447 h 3244"/>
              <a:gd name="T58" fmla="*/ 1119515 w 5574"/>
              <a:gd name="T59" fmla="*/ 236876 h 3244"/>
              <a:gd name="T60" fmla="*/ 1115639 w 5574"/>
              <a:gd name="T61" fmla="*/ 223626 h 3244"/>
              <a:gd name="T62" fmla="*/ 1437669 w 5574"/>
              <a:gd name="T63" fmla="*/ 393608 h 3244"/>
              <a:gd name="T64" fmla="*/ 1634375 w 5574"/>
              <a:gd name="T65" fmla="*/ 791093 h 3244"/>
              <a:gd name="T66" fmla="*/ 1437669 w 5574"/>
              <a:gd name="T67" fmla="*/ 393608 h 3244"/>
              <a:gd name="T68" fmla="*/ 1746133 w 5574"/>
              <a:gd name="T69" fmla="*/ 566175 h 3244"/>
              <a:gd name="T70" fmla="*/ 1686701 w 5574"/>
              <a:gd name="T71" fmla="*/ 791093 h 32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74" h="3244">
                <a:moveTo>
                  <a:pt x="1585" y="3235"/>
                </a:moveTo>
                <a:cubicBezTo>
                  <a:pt x="1621" y="3176"/>
                  <a:pt x="1621" y="3176"/>
                  <a:pt x="1621" y="3176"/>
                </a:cubicBezTo>
                <a:cubicBezTo>
                  <a:pt x="560" y="3176"/>
                  <a:pt x="560" y="3176"/>
                  <a:pt x="560" y="3176"/>
                </a:cubicBezTo>
                <a:cubicBezTo>
                  <a:pt x="510" y="3244"/>
                  <a:pt x="510" y="3244"/>
                  <a:pt x="510" y="3244"/>
                </a:cubicBezTo>
                <a:cubicBezTo>
                  <a:pt x="3" y="3244"/>
                  <a:pt x="3" y="3244"/>
                  <a:pt x="3" y="3244"/>
                </a:cubicBezTo>
                <a:cubicBezTo>
                  <a:pt x="0" y="3124"/>
                  <a:pt x="0" y="3124"/>
                  <a:pt x="0" y="3124"/>
                </a:cubicBezTo>
                <a:cubicBezTo>
                  <a:pt x="552" y="2588"/>
                  <a:pt x="552" y="2588"/>
                  <a:pt x="552" y="2588"/>
                </a:cubicBezTo>
                <a:cubicBezTo>
                  <a:pt x="989" y="2588"/>
                  <a:pt x="989" y="2588"/>
                  <a:pt x="989" y="2588"/>
                </a:cubicBezTo>
                <a:cubicBezTo>
                  <a:pt x="886" y="2730"/>
                  <a:pt x="886" y="2730"/>
                  <a:pt x="886" y="2730"/>
                </a:cubicBezTo>
                <a:cubicBezTo>
                  <a:pt x="1899" y="2730"/>
                  <a:pt x="1899" y="2730"/>
                  <a:pt x="1899" y="2730"/>
                </a:cubicBezTo>
                <a:cubicBezTo>
                  <a:pt x="1978" y="2603"/>
                  <a:pt x="1978" y="2603"/>
                  <a:pt x="1978" y="2603"/>
                </a:cubicBezTo>
                <a:cubicBezTo>
                  <a:pt x="2367" y="2603"/>
                  <a:pt x="2367" y="2603"/>
                  <a:pt x="2367" y="2603"/>
                </a:cubicBezTo>
                <a:cubicBezTo>
                  <a:pt x="5574" y="2603"/>
                  <a:pt x="5574" y="2603"/>
                  <a:pt x="5574" y="2603"/>
                </a:cubicBezTo>
                <a:cubicBezTo>
                  <a:pt x="5574" y="2685"/>
                  <a:pt x="5574" y="2685"/>
                  <a:pt x="5574" y="2685"/>
                </a:cubicBezTo>
                <a:cubicBezTo>
                  <a:pt x="2290" y="2828"/>
                  <a:pt x="2290" y="2828"/>
                  <a:pt x="2290" y="2828"/>
                </a:cubicBezTo>
                <a:cubicBezTo>
                  <a:pt x="2148" y="3243"/>
                  <a:pt x="2148" y="3243"/>
                  <a:pt x="2148" y="3243"/>
                </a:cubicBezTo>
                <a:cubicBezTo>
                  <a:pt x="1585" y="3235"/>
                  <a:pt x="1585" y="3235"/>
                  <a:pt x="1585" y="3235"/>
                </a:cubicBezTo>
                <a:close/>
                <a:moveTo>
                  <a:pt x="1724" y="3011"/>
                </a:moveTo>
                <a:cubicBezTo>
                  <a:pt x="1796" y="2895"/>
                  <a:pt x="1796" y="2895"/>
                  <a:pt x="1796" y="2895"/>
                </a:cubicBezTo>
                <a:cubicBezTo>
                  <a:pt x="765" y="2895"/>
                  <a:pt x="765" y="2895"/>
                  <a:pt x="765" y="2895"/>
                </a:cubicBezTo>
                <a:cubicBezTo>
                  <a:pt x="681" y="3011"/>
                  <a:pt x="681" y="3011"/>
                  <a:pt x="681" y="3011"/>
                </a:cubicBezTo>
                <a:cubicBezTo>
                  <a:pt x="1724" y="3011"/>
                  <a:pt x="1724" y="3011"/>
                  <a:pt x="1724" y="3011"/>
                </a:cubicBezTo>
                <a:close/>
                <a:moveTo>
                  <a:pt x="2274" y="0"/>
                </a:moveTo>
                <a:cubicBezTo>
                  <a:pt x="3141" y="485"/>
                  <a:pt x="3141" y="485"/>
                  <a:pt x="3141" y="485"/>
                </a:cubicBezTo>
                <a:cubicBezTo>
                  <a:pt x="3303" y="755"/>
                  <a:pt x="3303" y="755"/>
                  <a:pt x="3303" y="755"/>
                </a:cubicBezTo>
                <a:cubicBezTo>
                  <a:pt x="3303" y="2445"/>
                  <a:pt x="3303" y="2445"/>
                  <a:pt x="3303" y="2445"/>
                </a:cubicBezTo>
                <a:cubicBezTo>
                  <a:pt x="2600" y="2444"/>
                  <a:pt x="2600" y="2444"/>
                  <a:pt x="2600" y="2444"/>
                </a:cubicBezTo>
                <a:cubicBezTo>
                  <a:pt x="2180" y="2444"/>
                  <a:pt x="638" y="2444"/>
                  <a:pt x="305" y="2444"/>
                </a:cubicBezTo>
                <a:cubicBezTo>
                  <a:pt x="163" y="2444"/>
                  <a:pt x="163" y="2444"/>
                  <a:pt x="163" y="2444"/>
                </a:cubicBezTo>
                <a:cubicBezTo>
                  <a:pt x="163" y="2302"/>
                  <a:pt x="163" y="2302"/>
                  <a:pt x="163" y="2302"/>
                </a:cubicBezTo>
                <a:cubicBezTo>
                  <a:pt x="163" y="1569"/>
                  <a:pt x="163" y="1871"/>
                  <a:pt x="163" y="509"/>
                </a:cubicBezTo>
                <a:cubicBezTo>
                  <a:pt x="163" y="463"/>
                  <a:pt x="163" y="463"/>
                  <a:pt x="163" y="463"/>
                </a:cubicBezTo>
                <a:cubicBezTo>
                  <a:pt x="192" y="425"/>
                  <a:pt x="192" y="425"/>
                  <a:pt x="192" y="425"/>
                </a:cubicBezTo>
                <a:cubicBezTo>
                  <a:pt x="467" y="57"/>
                  <a:pt x="467" y="57"/>
                  <a:pt x="467" y="57"/>
                </a:cubicBezTo>
                <a:cubicBezTo>
                  <a:pt x="510" y="0"/>
                  <a:pt x="510" y="0"/>
                  <a:pt x="510" y="0"/>
                </a:cubicBezTo>
                <a:cubicBezTo>
                  <a:pt x="580" y="0"/>
                  <a:pt x="580" y="0"/>
                  <a:pt x="580" y="0"/>
                </a:cubicBezTo>
                <a:cubicBezTo>
                  <a:pt x="2202" y="0"/>
                  <a:pt x="2202" y="0"/>
                  <a:pt x="2202" y="0"/>
                </a:cubicBezTo>
                <a:cubicBezTo>
                  <a:pt x="2274" y="0"/>
                  <a:pt x="2274" y="0"/>
                  <a:pt x="2274" y="0"/>
                </a:cubicBezTo>
                <a:close/>
                <a:moveTo>
                  <a:pt x="604" y="1651"/>
                </a:moveTo>
                <a:cubicBezTo>
                  <a:pt x="496" y="1651"/>
                  <a:pt x="409" y="1738"/>
                  <a:pt x="409" y="1845"/>
                </a:cubicBezTo>
                <a:cubicBezTo>
                  <a:pt x="409" y="1953"/>
                  <a:pt x="496" y="2040"/>
                  <a:pt x="604" y="2040"/>
                </a:cubicBezTo>
                <a:cubicBezTo>
                  <a:pt x="711" y="2040"/>
                  <a:pt x="798" y="1953"/>
                  <a:pt x="798" y="1845"/>
                </a:cubicBezTo>
                <a:cubicBezTo>
                  <a:pt x="798" y="1738"/>
                  <a:pt x="711" y="1651"/>
                  <a:pt x="604" y="1651"/>
                </a:cubicBezTo>
                <a:close/>
                <a:moveTo>
                  <a:pt x="2131" y="1651"/>
                </a:moveTo>
                <a:cubicBezTo>
                  <a:pt x="2024" y="1651"/>
                  <a:pt x="1937" y="1738"/>
                  <a:pt x="1937" y="1845"/>
                </a:cubicBezTo>
                <a:cubicBezTo>
                  <a:pt x="1937" y="1953"/>
                  <a:pt x="2024" y="2040"/>
                  <a:pt x="2131" y="2040"/>
                </a:cubicBezTo>
                <a:cubicBezTo>
                  <a:pt x="2239" y="2040"/>
                  <a:pt x="2326" y="1953"/>
                  <a:pt x="2326" y="1845"/>
                </a:cubicBezTo>
                <a:cubicBezTo>
                  <a:pt x="2326" y="1738"/>
                  <a:pt x="2239" y="1651"/>
                  <a:pt x="2131" y="1651"/>
                </a:cubicBezTo>
                <a:close/>
                <a:moveTo>
                  <a:pt x="447" y="1361"/>
                </a:moveTo>
                <a:cubicBezTo>
                  <a:pt x="2316" y="1361"/>
                  <a:pt x="2316" y="1361"/>
                  <a:pt x="2316" y="1361"/>
                </a:cubicBezTo>
                <a:cubicBezTo>
                  <a:pt x="2316" y="536"/>
                  <a:pt x="2316" y="536"/>
                  <a:pt x="2316" y="536"/>
                </a:cubicBezTo>
                <a:cubicBezTo>
                  <a:pt x="2131" y="284"/>
                  <a:pt x="2131" y="284"/>
                  <a:pt x="2131" y="284"/>
                </a:cubicBezTo>
                <a:cubicBezTo>
                  <a:pt x="650" y="284"/>
                  <a:pt x="650" y="284"/>
                  <a:pt x="650" y="284"/>
                </a:cubicBezTo>
                <a:cubicBezTo>
                  <a:pt x="447" y="556"/>
                  <a:pt x="447" y="556"/>
                  <a:pt x="447" y="556"/>
                </a:cubicBezTo>
                <a:cubicBezTo>
                  <a:pt x="447" y="1361"/>
                  <a:pt x="447" y="1361"/>
                  <a:pt x="447" y="1361"/>
                </a:cubicBezTo>
                <a:close/>
                <a:moveTo>
                  <a:pt x="3425" y="643"/>
                </a:moveTo>
                <a:cubicBezTo>
                  <a:pt x="4289" y="1127"/>
                  <a:pt x="4289" y="1127"/>
                  <a:pt x="4289" y="1127"/>
                </a:cubicBezTo>
                <a:cubicBezTo>
                  <a:pt x="4289" y="2446"/>
                  <a:pt x="4289" y="2446"/>
                  <a:pt x="4289" y="2446"/>
                </a:cubicBezTo>
                <a:cubicBezTo>
                  <a:pt x="3466" y="2445"/>
                  <a:pt x="3466" y="2445"/>
                  <a:pt x="3466" y="2445"/>
                </a:cubicBezTo>
                <a:cubicBezTo>
                  <a:pt x="3466" y="733"/>
                  <a:pt x="3466" y="733"/>
                  <a:pt x="3466" y="733"/>
                </a:cubicBezTo>
                <a:cubicBezTo>
                  <a:pt x="3466" y="712"/>
                  <a:pt x="3466" y="712"/>
                  <a:pt x="3466" y="712"/>
                </a:cubicBezTo>
                <a:cubicBezTo>
                  <a:pt x="3454" y="692"/>
                  <a:pt x="3454" y="692"/>
                  <a:pt x="3454" y="692"/>
                </a:cubicBezTo>
                <a:cubicBezTo>
                  <a:pt x="3425" y="643"/>
                  <a:pt x="3425" y="643"/>
                  <a:pt x="3425" y="643"/>
                </a:cubicBezTo>
                <a:close/>
                <a:moveTo>
                  <a:pt x="4451" y="1218"/>
                </a:moveTo>
                <a:cubicBezTo>
                  <a:pt x="5060" y="1558"/>
                  <a:pt x="5060" y="1558"/>
                  <a:pt x="5060" y="1558"/>
                </a:cubicBezTo>
                <a:cubicBezTo>
                  <a:pt x="5060" y="2448"/>
                  <a:pt x="5060" y="2448"/>
                  <a:pt x="5060" y="2448"/>
                </a:cubicBezTo>
                <a:cubicBezTo>
                  <a:pt x="4451" y="2447"/>
                  <a:pt x="4451" y="2447"/>
                  <a:pt x="4451" y="2447"/>
                </a:cubicBezTo>
                <a:cubicBezTo>
                  <a:pt x="4451" y="1218"/>
                  <a:pt x="4451" y="1218"/>
                  <a:pt x="4451" y="1218"/>
                </a:cubicBezTo>
                <a:close/>
                <a:moveTo>
                  <a:pt x="5222" y="1649"/>
                </a:moveTo>
                <a:cubicBezTo>
                  <a:pt x="5406" y="1752"/>
                  <a:pt x="5406" y="1752"/>
                  <a:pt x="5406" y="1752"/>
                </a:cubicBezTo>
                <a:cubicBezTo>
                  <a:pt x="5406" y="2448"/>
                  <a:pt x="5406" y="2448"/>
                  <a:pt x="5406" y="2448"/>
                </a:cubicBezTo>
                <a:cubicBezTo>
                  <a:pt x="5222" y="2448"/>
                  <a:pt x="5222" y="2448"/>
                  <a:pt x="5222" y="2448"/>
                </a:cubicBezTo>
                <a:lnTo>
                  <a:pt x="5222" y="164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6" name="KSO_Shape"/>
          <p:cNvSpPr/>
          <p:nvPr/>
        </p:nvSpPr>
        <p:spPr bwMode="auto">
          <a:xfrm>
            <a:off x="8322469"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7" name="KSO_Shape"/>
          <p:cNvSpPr/>
          <p:nvPr/>
        </p:nvSpPr>
        <p:spPr bwMode="auto">
          <a:xfrm>
            <a:off x="7986083"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8" name="KSO_Shape"/>
          <p:cNvSpPr/>
          <p:nvPr/>
        </p:nvSpPr>
        <p:spPr bwMode="auto">
          <a:xfrm>
            <a:off x="7649698"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9" name="KSO_Shape"/>
          <p:cNvSpPr/>
          <p:nvPr/>
        </p:nvSpPr>
        <p:spPr bwMode="auto">
          <a:xfrm>
            <a:off x="7313312"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10" name="KSO_Shape"/>
          <p:cNvSpPr/>
          <p:nvPr/>
        </p:nvSpPr>
        <p:spPr bwMode="auto">
          <a:xfrm>
            <a:off x="6976927"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11" name="灯片编号占位符 5"/>
          <p:cNvSpPr>
            <a:spLocks noGrp="1"/>
          </p:cNvSpPr>
          <p:nvPr>
            <p:ph type="sldNum" sz="quarter" idx="4"/>
          </p:nvPr>
        </p:nvSpPr>
        <p:spPr>
          <a:xfrm>
            <a:off x="7897416" y="4681310"/>
            <a:ext cx="704430" cy="108590"/>
          </a:xfrm>
          <a:prstGeom prst="rect">
            <a:avLst/>
          </a:prstGeom>
        </p:spPr>
        <p:txBody>
          <a:bodyPr vert="horz" lIns="0" tIns="0" rIns="0" bIns="0" rtlCol="0" anchor="ctr"/>
          <a:lstStyle>
            <a:lvl1pPr algn="r">
              <a:defRPr sz="800" b="1">
                <a:solidFill>
                  <a:schemeClr val="accent1"/>
                </a:solidFill>
              </a:defRPr>
            </a:lvl1pPr>
          </a:lstStyle>
          <a:p>
            <a:r>
              <a:rPr lang="zh-CN" altLang="en-US" dirty="0"/>
              <a:t>第 </a:t>
            </a:r>
            <a:fld id="{75168D04-7926-484C-B90B-2D13ABC6EC67}" type="slidenum">
              <a:rPr lang="zh-CN" altLang="en-US" dirty="0" smtClean="0"/>
              <a:pPr/>
              <a:t>‹#›</a:t>
            </a:fld>
            <a:r>
              <a:rPr lang="zh-CN" altLang="en-US" dirty="0"/>
              <a:t> 页</a:t>
            </a:r>
          </a:p>
        </p:txBody>
      </p:sp>
      <p:sp>
        <p:nvSpPr>
          <p:cNvPr id="12" name="页脚占位符 3"/>
          <p:cNvSpPr>
            <a:spLocks noGrp="1"/>
          </p:cNvSpPr>
          <p:nvPr>
            <p:ph type="ftr" sz="quarter" idx="3"/>
          </p:nvPr>
        </p:nvSpPr>
        <p:spPr>
          <a:xfrm>
            <a:off x="7897416" y="4826052"/>
            <a:ext cx="704430" cy="246221"/>
          </a:xfrm>
          <a:prstGeom prst="rect">
            <a:avLst/>
          </a:prstGeom>
        </p:spPr>
        <p:txBody>
          <a:bodyPr vert="horz" wrap="square" lIns="0" tIns="0" rIns="0" bIns="0" rtlCol="0" anchor="ctr">
            <a:spAutoFit/>
          </a:bodyPr>
          <a:lstStyle>
            <a:lvl1pPr algn="dist">
              <a:defRPr lang="zh-CN" altLang="en-US" sz="800" b="0" dirty="0">
                <a:solidFill>
                  <a:schemeClr val="tx1">
                    <a:lumMod val="50000"/>
                    <a:lumOff val="50000"/>
                  </a:schemeClr>
                </a:solidFill>
                <a:latin typeface="+mn-lt"/>
                <a:ea typeface="+mn-ea"/>
              </a:defRPr>
            </a:lvl1pPr>
          </a:lstStyle>
          <a:p>
            <a:r>
              <a:rPr lang="zh-CN" altLang="en-US"/>
              <a:t>竢实扬华，自强不息</a:t>
            </a:r>
          </a:p>
        </p:txBody>
      </p:sp>
      <p:grpSp>
        <p:nvGrpSpPr>
          <p:cNvPr id="2" name="组合 12"/>
          <p:cNvGrpSpPr/>
          <p:nvPr/>
        </p:nvGrpSpPr>
        <p:grpSpPr>
          <a:xfrm>
            <a:off x="510416" y="4665685"/>
            <a:ext cx="1046544" cy="268265"/>
            <a:chOff x="504825" y="327025"/>
            <a:chExt cx="2482851" cy="636440"/>
          </a:xfrm>
        </p:grpSpPr>
        <p:pic>
          <p:nvPicPr>
            <p:cNvPr id="14" name="图片 13"/>
            <p:cNvPicPr>
              <a:picLocks noChangeAspect="1"/>
            </p:cNvPicPr>
            <p:nvPr/>
          </p:nvPicPr>
          <p:blipFill rotWithShape="1">
            <a:blip r:embed="rId2" cstate="print"/>
            <a:srcRect l="8955" t="8651" r="74262" b="8651"/>
            <a:stretch>
              <a:fillRect/>
            </a:stretch>
          </p:blipFill>
          <p:spPr>
            <a:xfrm>
              <a:off x="504825" y="327025"/>
              <a:ext cx="593725" cy="636440"/>
            </a:xfrm>
            <a:prstGeom prst="rect">
              <a:avLst/>
            </a:prstGeom>
          </p:spPr>
        </p:pic>
        <p:pic>
          <p:nvPicPr>
            <p:cNvPr id="15" name="图片 14"/>
            <p:cNvPicPr>
              <a:picLocks noChangeAspect="1"/>
            </p:cNvPicPr>
            <p:nvPr/>
          </p:nvPicPr>
          <p:blipFill rotWithShape="1">
            <a:blip r:embed="rId2" cstate="print"/>
            <a:srcRect l="36206" t="8651" r="14969" b="8651"/>
            <a:stretch>
              <a:fillRect/>
            </a:stretch>
          </p:blipFill>
          <p:spPr>
            <a:xfrm>
              <a:off x="1260475" y="327025"/>
              <a:ext cx="1727201" cy="636440"/>
            </a:xfrm>
            <a:prstGeom prst="rect">
              <a:avLst/>
            </a:prstGeom>
          </p:spPr>
        </p:pic>
      </p:grpSp>
      <p:sp>
        <p:nvSpPr>
          <p:cNvPr id="16" name="文本占位符 16"/>
          <p:cNvSpPr>
            <a:spLocks noGrp="1"/>
          </p:cNvSpPr>
          <p:nvPr>
            <p:ph type="body" sz="quarter" idx="10"/>
          </p:nvPr>
        </p:nvSpPr>
        <p:spPr>
          <a:xfrm>
            <a:off x="1216277" y="554251"/>
            <a:ext cx="2391317" cy="498598"/>
          </a:xfrm>
          <a:noFill/>
        </p:spPr>
        <p:txBody>
          <a:bodyPr wrap="square" lIns="0" tIns="0" rIns="0" bIns="0" rtlCol="0" anchor="b" anchorCtr="0">
            <a:spAutoFit/>
          </a:bodyPr>
          <a:lstStyle>
            <a:lvl1pPr marL="0" indent="0">
              <a:buFontTx/>
              <a:buNone/>
              <a:defRPr lang="zh-CN" altLang="en-US" sz="1800" b="1" dirty="0" smtClean="0">
                <a:solidFill>
                  <a:schemeClr val="accent1"/>
                </a:solidFill>
                <a:latin typeface="+mn-lt"/>
                <a:ea typeface="+mn-ea"/>
                <a:cs typeface="+mn-cs"/>
              </a:defRPr>
            </a:lvl1pPr>
          </a:lstStyle>
          <a:p>
            <a:pPr marL="0" lvl="0" defTabSz="457200"/>
            <a:r>
              <a:rPr lang="zh-CN" altLang="en-US"/>
              <a:t>单击此处编辑母版文本样式</a:t>
            </a:r>
          </a:p>
        </p:txBody>
      </p:sp>
      <p:sp>
        <p:nvSpPr>
          <p:cNvPr id="17" name="KSO_Shape"/>
          <p:cNvSpPr/>
          <p:nvPr/>
        </p:nvSpPr>
        <p:spPr bwMode="auto">
          <a:xfrm>
            <a:off x="6640541"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cxnSp>
        <p:nvCxnSpPr>
          <p:cNvPr id="18" name="直接连接符 17"/>
          <p:cNvCxnSpPr/>
          <p:nvPr/>
        </p:nvCxnSpPr>
        <p:spPr>
          <a:xfrm>
            <a:off x="1050131" y="753666"/>
            <a:ext cx="559041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自定义版式">
    <p:spTree>
      <p:nvGrpSpPr>
        <p:cNvPr id="1" name=""/>
        <p:cNvGrpSpPr/>
        <p:nvPr/>
      </p:nvGrpSpPr>
      <p:grpSpPr>
        <a:xfrm>
          <a:off x="0" y="0"/>
          <a:ext cx="0" cy="0"/>
          <a:chOff x="0" y="0"/>
          <a:chExt cx="0" cy="0"/>
        </a:xfrm>
      </p:grpSpPr>
      <p:sp>
        <p:nvSpPr>
          <p:cNvPr id="4" name="KSO_Shape"/>
          <p:cNvSpPr/>
          <p:nvPr/>
        </p:nvSpPr>
        <p:spPr bwMode="auto">
          <a:xfrm>
            <a:off x="521495" y="456009"/>
            <a:ext cx="630489" cy="366951"/>
          </a:xfrm>
          <a:custGeom>
            <a:avLst/>
            <a:gdLst>
              <a:gd name="T0" fmla="*/ 523582 w 5574"/>
              <a:gd name="T1" fmla="*/ 1026353 h 3244"/>
              <a:gd name="T2" fmla="*/ 164730 w 5574"/>
              <a:gd name="T3" fmla="*/ 1048328 h 3244"/>
              <a:gd name="T4" fmla="*/ 0 w 5574"/>
              <a:gd name="T5" fmla="*/ 1009549 h 3244"/>
              <a:gd name="T6" fmla="*/ 319446 w 5574"/>
              <a:gd name="T7" fmla="*/ 836336 h 3244"/>
              <a:gd name="T8" fmla="*/ 613375 w 5574"/>
              <a:gd name="T9" fmla="*/ 882224 h 3244"/>
              <a:gd name="T10" fmla="*/ 764539 w 5574"/>
              <a:gd name="T11" fmla="*/ 841183 h 3244"/>
              <a:gd name="T12" fmla="*/ 1800397 w 5574"/>
              <a:gd name="T13" fmla="*/ 867682 h 3244"/>
              <a:gd name="T14" fmla="*/ 693802 w 5574"/>
              <a:gd name="T15" fmla="*/ 1048005 h 3244"/>
              <a:gd name="T16" fmla="*/ 556850 w 5574"/>
              <a:gd name="T17" fmla="*/ 973032 h 3244"/>
              <a:gd name="T18" fmla="*/ 247094 w 5574"/>
              <a:gd name="T19" fmla="*/ 935545 h 3244"/>
              <a:gd name="T20" fmla="*/ 556850 w 5574"/>
              <a:gd name="T21" fmla="*/ 973032 h 3244"/>
              <a:gd name="T22" fmla="*/ 1014540 w 5574"/>
              <a:gd name="T23" fmla="*/ 156732 h 3244"/>
              <a:gd name="T24" fmla="*/ 1066866 w 5574"/>
              <a:gd name="T25" fmla="*/ 790124 h 3244"/>
              <a:gd name="T26" fmla="*/ 98515 w 5574"/>
              <a:gd name="T27" fmla="*/ 789801 h 3244"/>
              <a:gd name="T28" fmla="*/ 52649 w 5574"/>
              <a:gd name="T29" fmla="*/ 743912 h 3244"/>
              <a:gd name="T30" fmla="*/ 52649 w 5574"/>
              <a:gd name="T31" fmla="*/ 149623 h 3244"/>
              <a:gd name="T32" fmla="*/ 150841 w 5574"/>
              <a:gd name="T33" fmla="*/ 18420 h 3244"/>
              <a:gd name="T34" fmla="*/ 187339 w 5574"/>
              <a:gd name="T35" fmla="*/ 0 h 3244"/>
              <a:gd name="T36" fmla="*/ 734500 w 5574"/>
              <a:gd name="T37" fmla="*/ 0 h 3244"/>
              <a:gd name="T38" fmla="*/ 132107 w 5574"/>
              <a:gd name="T39" fmla="*/ 596228 h 3244"/>
              <a:gd name="T40" fmla="*/ 257753 w 5574"/>
              <a:gd name="T41" fmla="*/ 596228 h 3244"/>
              <a:gd name="T42" fmla="*/ 688311 w 5574"/>
              <a:gd name="T43" fmla="*/ 533536 h 3244"/>
              <a:gd name="T44" fmla="*/ 688311 w 5574"/>
              <a:gd name="T45" fmla="*/ 659244 h 3244"/>
              <a:gd name="T46" fmla="*/ 688311 w 5574"/>
              <a:gd name="T47" fmla="*/ 533536 h 3244"/>
              <a:gd name="T48" fmla="*/ 748066 w 5574"/>
              <a:gd name="T49" fmla="*/ 439819 h 3244"/>
              <a:gd name="T50" fmla="*/ 688311 w 5574"/>
              <a:gd name="T51" fmla="*/ 91777 h 3244"/>
              <a:gd name="T52" fmla="*/ 144381 w 5574"/>
              <a:gd name="T53" fmla="*/ 179676 h 3244"/>
              <a:gd name="T54" fmla="*/ 1106272 w 5574"/>
              <a:gd name="T55" fmla="*/ 207791 h 3244"/>
              <a:gd name="T56" fmla="*/ 1385343 w 5574"/>
              <a:gd name="T57" fmla="*/ 790447 h 3244"/>
              <a:gd name="T58" fmla="*/ 1119515 w 5574"/>
              <a:gd name="T59" fmla="*/ 236876 h 3244"/>
              <a:gd name="T60" fmla="*/ 1115639 w 5574"/>
              <a:gd name="T61" fmla="*/ 223626 h 3244"/>
              <a:gd name="T62" fmla="*/ 1437669 w 5574"/>
              <a:gd name="T63" fmla="*/ 393608 h 3244"/>
              <a:gd name="T64" fmla="*/ 1634375 w 5574"/>
              <a:gd name="T65" fmla="*/ 791093 h 3244"/>
              <a:gd name="T66" fmla="*/ 1437669 w 5574"/>
              <a:gd name="T67" fmla="*/ 393608 h 3244"/>
              <a:gd name="T68" fmla="*/ 1746133 w 5574"/>
              <a:gd name="T69" fmla="*/ 566175 h 3244"/>
              <a:gd name="T70" fmla="*/ 1686701 w 5574"/>
              <a:gd name="T71" fmla="*/ 791093 h 32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74" h="3244">
                <a:moveTo>
                  <a:pt x="1585" y="3235"/>
                </a:moveTo>
                <a:cubicBezTo>
                  <a:pt x="1621" y="3176"/>
                  <a:pt x="1621" y="3176"/>
                  <a:pt x="1621" y="3176"/>
                </a:cubicBezTo>
                <a:cubicBezTo>
                  <a:pt x="560" y="3176"/>
                  <a:pt x="560" y="3176"/>
                  <a:pt x="560" y="3176"/>
                </a:cubicBezTo>
                <a:cubicBezTo>
                  <a:pt x="510" y="3244"/>
                  <a:pt x="510" y="3244"/>
                  <a:pt x="510" y="3244"/>
                </a:cubicBezTo>
                <a:cubicBezTo>
                  <a:pt x="3" y="3244"/>
                  <a:pt x="3" y="3244"/>
                  <a:pt x="3" y="3244"/>
                </a:cubicBezTo>
                <a:cubicBezTo>
                  <a:pt x="0" y="3124"/>
                  <a:pt x="0" y="3124"/>
                  <a:pt x="0" y="3124"/>
                </a:cubicBezTo>
                <a:cubicBezTo>
                  <a:pt x="552" y="2588"/>
                  <a:pt x="552" y="2588"/>
                  <a:pt x="552" y="2588"/>
                </a:cubicBezTo>
                <a:cubicBezTo>
                  <a:pt x="989" y="2588"/>
                  <a:pt x="989" y="2588"/>
                  <a:pt x="989" y="2588"/>
                </a:cubicBezTo>
                <a:cubicBezTo>
                  <a:pt x="886" y="2730"/>
                  <a:pt x="886" y="2730"/>
                  <a:pt x="886" y="2730"/>
                </a:cubicBezTo>
                <a:cubicBezTo>
                  <a:pt x="1899" y="2730"/>
                  <a:pt x="1899" y="2730"/>
                  <a:pt x="1899" y="2730"/>
                </a:cubicBezTo>
                <a:cubicBezTo>
                  <a:pt x="1978" y="2603"/>
                  <a:pt x="1978" y="2603"/>
                  <a:pt x="1978" y="2603"/>
                </a:cubicBezTo>
                <a:cubicBezTo>
                  <a:pt x="2367" y="2603"/>
                  <a:pt x="2367" y="2603"/>
                  <a:pt x="2367" y="2603"/>
                </a:cubicBezTo>
                <a:cubicBezTo>
                  <a:pt x="5574" y="2603"/>
                  <a:pt x="5574" y="2603"/>
                  <a:pt x="5574" y="2603"/>
                </a:cubicBezTo>
                <a:cubicBezTo>
                  <a:pt x="5574" y="2685"/>
                  <a:pt x="5574" y="2685"/>
                  <a:pt x="5574" y="2685"/>
                </a:cubicBezTo>
                <a:cubicBezTo>
                  <a:pt x="2290" y="2828"/>
                  <a:pt x="2290" y="2828"/>
                  <a:pt x="2290" y="2828"/>
                </a:cubicBezTo>
                <a:cubicBezTo>
                  <a:pt x="2148" y="3243"/>
                  <a:pt x="2148" y="3243"/>
                  <a:pt x="2148" y="3243"/>
                </a:cubicBezTo>
                <a:cubicBezTo>
                  <a:pt x="1585" y="3235"/>
                  <a:pt x="1585" y="3235"/>
                  <a:pt x="1585" y="3235"/>
                </a:cubicBezTo>
                <a:close/>
                <a:moveTo>
                  <a:pt x="1724" y="3011"/>
                </a:moveTo>
                <a:cubicBezTo>
                  <a:pt x="1796" y="2895"/>
                  <a:pt x="1796" y="2895"/>
                  <a:pt x="1796" y="2895"/>
                </a:cubicBezTo>
                <a:cubicBezTo>
                  <a:pt x="765" y="2895"/>
                  <a:pt x="765" y="2895"/>
                  <a:pt x="765" y="2895"/>
                </a:cubicBezTo>
                <a:cubicBezTo>
                  <a:pt x="681" y="3011"/>
                  <a:pt x="681" y="3011"/>
                  <a:pt x="681" y="3011"/>
                </a:cubicBezTo>
                <a:cubicBezTo>
                  <a:pt x="1724" y="3011"/>
                  <a:pt x="1724" y="3011"/>
                  <a:pt x="1724" y="3011"/>
                </a:cubicBezTo>
                <a:close/>
                <a:moveTo>
                  <a:pt x="2274" y="0"/>
                </a:moveTo>
                <a:cubicBezTo>
                  <a:pt x="3141" y="485"/>
                  <a:pt x="3141" y="485"/>
                  <a:pt x="3141" y="485"/>
                </a:cubicBezTo>
                <a:cubicBezTo>
                  <a:pt x="3303" y="755"/>
                  <a:pt x="3303" y="755"/>
                  <a:pt x="3303" y="755"/>
                </a:cubicBezTo>
                <a:cubicBezTo>
                  <a:pt x="3303" y="2445"/>
                  <a:pt x="3303" y="2445"/>
                  <a:pt x="3303" y="2445"/>
                </a:cubicBezTo>
                <a:cubicBezTo>
                  <a:pt x="2600" y="2444"/>
                  <a:pt x="2600" y="2444"/>
                  <a:pt x="2600" y="2444"/>
                </a:cubicBezTo>
                <a:cubicBezTo>
                  <a:pt x="2180" y="2444"/>
                  <a:pt x="638" y="2444"/>
                  <a:pt x="305" y="2444"/>
                </a:cubicBezTo>
                <a:cubicBezTo>
                  <a:pt x="163" y="2444"/>
                  <a:pt x="163" y="2444"/>
                  <a:pt x="163" y="2444"/>
                </a:cubicBezTo>
                <a:cubicBezTo>
                  <a:pt x="163" y="2302"/>
                  <a:pt x="163" y="2302"/>
                  <a:pt x="163" y="2302"/>
                </a:cubicBezTo>
                <a:cubicBezTo>
                  <a:pt x="163" y="1569"/>
                  <a:pt x="163" y="1871"/>
                  <a:pt x="163" y="509"/>
                </a:cubicBezTo>
                <a:cubicBezTo>
                  <a:pt x="163" y="463"/>
                  <a:pt x="163" y="463"/>
                  <a:pt x="163" y="463"/>
                </a:cubicBezTo>
                <a:cubicBezTo>
                  <a:pt x="192" y="425"/>
                  <a:pt x="192" y="425"/>
                  <a:pt x="192" y="425"/>
                </a:cubicBezTo>
                <a:cubicBezTo>
                  <a:pt x="467" y="57"/>
                  <a:pt x="467" y="57"/>
                  <a:pt x="467" y="57"/>
                </a:cubicBezTo>
                <a:cubicBezTo>
                  <a:pt x="510" y="0"/>
                  <a:pt x="510" y="0"/>
                  <a:pt x="510" y="0"/>
                </a:cubicBezTo>
                <a:cubicBezTo>
                  <a:pt x="580" y="0"/>
                  <a:pt x="580" y="0"/>
                  <a:pt x="580" y="0"/>
                </a:cubicBezTo>
                <a:cubicBezTo>
                  <a:pt x="2202" y="0"/>
                  <a:pt x="2202" y="0"/>
                  <a:pt x="2202" y="0"/>
                </a:cubicBezTo>
                <a:cubicBezTo>
                  <a:pt x="2274" y="0"/>
                  <a:pt x="2274" y="0"/>
                  <a:pt x="2274" y="0"/>
                </a:cubicBezTo>
                <a:close/>
                <a:moveTo>
                  <a:pt x="604" y="1651"/>
                </a:moveTo>
                <a:cubicBezTo>
                  <a:pt x="496" y="1651"/>
                  <a:pt x="409" y="1738"/>
                  <a:pt x="409" y="1845"/>
                </a:cubicBezTo>
                <a:cubicBezTo>
                  <a:pt x="409" y="1953"/>
                  <a:pt x="496" y="2040"/>
                  <a:pt x="604" y="2040"/>
                </a:cubicBezTo>
                <a:cubicBezTo>
                  <a:pt x="711" y="2040"/>
                  <a:pt x="798" y="1953"/>
                  <a:pt x="798" y="1845"/>
                </a:cubicBezTo>
                <a:cubicBezTo>
                  <a:pt x="798" y="1738"/>
                  <a:pt x="711" y="1651"/>
                  <a:pt x="604" y="1651"/>
                </a:cubicBezTo>
                <a:close/>
                <a:moveTo>
                  <a:pt x="2131" y="1651"/>
                </a:moveTo>
                <a:cubicBezTo>
                  <a:pt x="2024" y="1651"/>
                  <a:pt x="1937" y="1738"/>
                  <a:pt x="1937" y="1845"/>
                </a:cubicBezTo>
                <a:cubicBezTo>
                  <a:pt x="1937" y="1953"/>
                  <a:pt x="2024" y="2040"/>
                  <a:pt x="2131" y="2040"/>
                </a:cubicBezTo>
                <a:cubicBezTo>
                  <a:pt x="2239" y="2040"/>
                  <a:pt x="2326" y="1953"/>
                  <a:pt x="2326" y="1845"/>
                </a:cubicBezTo>
                <a:cubicBezTo>
                  <a:pt x="2326" y="1738"/>
                  <a:pt x="2239" y="1651"/>
                  <a:pt x="2131" y="1651"/>
                </a:cubicBezTo>
                <a:close/>
                <a:moveTo>
                  <a:pt x="447" y="1361"/>
                </a:moveTo>
                <a:cubicBezTo>
                  <a:pt x="2316" y="1361"/>
                  <a:pt x="2316" y="1361"/>
                  <a:pt x="2316" y="1361"/>
                </a:cubicBezTo>
                <a:cubicBezTo>
                  <a:pt x="2316" y="536"/>
                  <a:pt x="2316" y="536"/>
                  <a:pt x="2316" y="536"/>
                </a:cubicBezTo>
                <a:cubicBezTo>
                  <a:pt x="2131" y="284"/>
                  <a:pt x="2131" y="284"/>
                  <a:pt x="2131" y="284"/>
                </a:cubicBezTo>
                <a:cubicBezTo>
                  <a:pt x="650" y="284"/>
                  <a:pt x="650" y="284"/>
                  <a:pt x="650" y="284"/>
                </a:cubicBezTo>
                <a:cubicBezTo>
                  <a:pt x="447" y="556"/>
                  <a:pt x="447" y="556"/>
                  <a:pt x="447" y="556"/>
                </a:cubicBezTo>
                <a:cubicBezTo>
                  <a:pt x="447" y="1361"/>
                  <a:pt x="447" y="1361"/>
                  <a:pt x="447" y="1361"/>
                </a:cubicBezTo>
                <a:close/>
                <a:moveTo>
                  <a:pt x="3425" y="643"/>
                </a:moveTo>
                <a:cubicBezTo>
                  <a:pt x="4289" y="1127"/>
                  <a:pt x="4289" y="1127"/>
                  <a:pt x="4289" y="1127"/>
                </a:cubicBezTo>
                <a:cubicBezTo>
                  <a:pt x="4289" y="2446"/>
                  <a:pt x="4289" y="2446"/>
                  <a:pt x="4289" y="2446"/>
                </a:cubicBezTo>
                <a:cubicBezTo>
                  <a:pt x="3466" y="2445"/>
                  <a:pt x="3466" y="2445"/>
                  <a:pt x="3466" y="2445"/>
                </a:cubicBezTo>
                <a:cubicBezTo>
                  <a:pt x="3466" y="733"/>
                  <a:pt x="3466" y="733"/>
                  <a:pt x="3466" y="733"/>
                </a:cubicBezTo>
                <a:cubicBezTo>
                  <a:pt x="3466" y="712"/>
                  <a:pt x="3466" y="712"/>
                  <a:pt x="3466" y="712"/>
                </a:cubicBezTo>
                <a:cubicBezTo>
                  <a:pt x="3454" y="692"/>
                  <a:pt x="3454" y="692"/>
                  <a:pt x="3454" y="692"/>
                </a:cubicBezTo>
                <a:cubicBezTo>
                  <a:pt x="3425" y="643"/>
                  <a:pt x="3425" y="643"/>
                  <a:pt x="3425" y="643"/>
                </a:cubicBezTo>
                <a:close/>
                <a:moveTo>
                  <a:pt x="4451" y="1218"/>
                </a:moveTo>
                <a:cubicBezTo>
                  <a:pt x="5060" y="1558"/>
                  <a:pt x="5060" y="1558"/>
                  <a:pt x="5060" y="1558"/>
                </a:cubicBezTo>
                <a:cubicBezTo>
                  <a:pt x="5060" y="2448"/>
                  <a:pt x="5060" y="2448"/>
                  <a:pt x="5060" y="2448"/>
                </a:cubicBezTo>
                <a:cubicBezTo>
                  <a:pt x="4451" y="2447"/>
                  <a:pt x="4451" y="2447"/>
                  <a:pt x="4451" y="2447"/>
                </a:cubicBezTo>
                <a:cubicBezTo>
                  <a:pt x="4451" y="1218"/>
                  <a:pt x="4451" y="1218"/>
                  <a:pt x="4451" y="1218"/>
                </a:cubicBezTo>
                <a:close/>
                <a:moveTo>
                  <a:pt x="5222" y="1649"/>
                </a:moveTo>
                <a:cubicBezTo>
                  <a:pt x="5406" y="1752"/>
                  <a:pt x="5406" y="1752"/>
                  <a:pt x="5406" y="1752"/>
                </a:cubicBezTo>
                <a:cubicBezTo>
                  <a:pt x="5406" y="2448"/>
                  <a:pt x="5406" y="2448"/>
                  <a:pt x="5406" y="2448"/>
                </a:cubicBezTo>
                <a:cubicBezTo>
                  <a:pt x="5222" y="2448"/>
                  <a:pt x="5222" y="2448"/>
                  <a:pt x="5222" y="2448"/>
                </a:cubicBezTo>
                <a:lnTo>
                  <a:pt x="5222" y="164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6" name="KSO_Shape"/>
          <p:cNvSpPr/>
          <p:nvPr/>
        </p:nvSpPr>
        <p:spPr bwMode="auto">
          <a:xfrm>
            <a:off x="8322469"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7" name="KSO_Shape"/>
          <p:cNvSpPr/>
          <p:nvPr/>
        </p:nvSpPr>
        <p:spPr bwMode="auto">
          <a:xfrm>
            <a:off x="7986083"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8" name="KSO_Shape"/>
          <p:cNvSpPr/>
          <p:nvPr/>
        </p:nvSpPr>
        <p:spPr bwMode="auto">
          <a:xfrm>
            <a:off x="7649698"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9" name="KSO_Shape"/>
          <p:cNvSpPr/>
          <p:nvPr/>
        </p:nvSpPr>
        <p:spPr bwMode="auto">
          <a:xfrm>
            <a:off x="7313312"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10" name="KSO_Shape"/>
          <p:cNvSpPr/>
          <p:nvPr/>
        </p:nvSpPr>
        <p:spPr bwMode="auto">
          <a:xfrm>
            <a:off x="6976927"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11" name="灯片编号占位符 5"/>
          <p:cNvSpPr>
            <a:spLocks noGrp="1"/>
          </p:cNvSpPr>
          <p:nvPr>
            <p:ph type="sldNum" sz="quarter" idx="4"/>
          </p:nvPr>
        </p:nvSpPr>
        <p:spPr>
          <a:xfrm>
            <a:off x="7897416" y="4681310"/>
            <a:ext cx="704430" cy="108590"/>
          </a:xfrm>
          <a:prstGeom prst="rect">
            <a:avLst/>
          </a:prstGeom>
        </p:spPr>
        <p:txBody>
          <a:bodyPr vert="horz" lIns="0" tIns="0" rIns="0" bIns="0" rtlCol="0" anchor="ctr"/>
          <a:lstStyle>
            <a:lvl1pPr algn="r">
              <a:defRPr sz="800" b="1">
                <a:solidFill>
                  <a:schemeClr val="accent1"/>
                </a:solidFill>
              </a:defRPr>
            </a:lvl1pPr>
          </a:lstStyle>
          <a:p>
            <a:r>
              <a:rPr lang="zh-CN" altLang="en-US" dirty="0"/>
              <a:t>第 </a:t>
            </a:r>
            <a:fld id="{75168D04-7926-484C-B90B-2D13ABC6EC67}" type="slidenum">
              <a:rPr lang="zh-CN" altLang="en-US" dirty="0" smtClean="0"/>
              <a:pPr/>
              <a:t>‹#›</a:t>
            </a:fld>
            <a:r>
              <a:rPr lang="zh-CN" altLang="en-US" dirty="0"/>
              <a:t> 页</a:t>
            </a:r>
          </a:p>
        </p:txBody>
      </p:sp>
      <p:sp>
        <p:nvSpPr>
          <p:cNvPr id="12" name="页脚占位符 3"/>
          <p:cNvSpPr>
            <a:spLocks noGrp="1"/>
          </p:cNvSpPr>
          <p:nvPr>
            <p:ph type="ftr" sz="quarter" idx="3"/>
          </p:nvPr>
        </p:nvSpPr>
        <p:spPr>
          <a:xfrm>
            <a:off x="7897416" y="4826052"/>
            <a:ext cx="704430" cy="246221"/>
          </a:xfrm>
          <a:prstGeom prst="rect">
            <a:avLst/>
          </a:prstGeom>
        </p:spPr>
        <p:txBody>
          <a:bodyPr vert="horz" wrap="square" lIns="0" tIns="0" rIns="0" bIns="0" rtlCol="0" anchor="ctr">
            <a:spAutoFit/>
          </a:bodyPr>
          <a:lstStyle>
            <a:lvl1pPr algn="dist">
              <a:defRPr lang="zh-CN" altLang="en-US" sz="800" b="0" dirty="0">
                <a:solidFill>
                  <a:schemeClr val="tx1">
                    <a:lumMod val="50000"/>
                    <a:lumOff val="50000"/>
                  </a:schemeClr>
                </a:solidFill>
                <a:latin typeface="+mn-lt"/>
                <a:ea typeface="+mn-ea"/>
              </a:defRPr>
            </a:lvl1pPr>
          </a:lstStyle>
          <a:p>
            <a:r>
              <a:rPr lang="zh-CN" altLang="en-US"/>
              <a:t>竢实扬华，自强不息</a:t>
            </a:r>
          </a:p>
        </p:txBody>
      </p:sp>
      <p:grpSp>
        <p:nvGrpSpPr>
          <p:cNvPr id="2" name="组合 12"/>
          <p:cNvGrpSpPr/>
          <p:nvPr/>
        </p:nvGrpSpPr>
        <p:grpSpPr>
          <a:xfrm>
            <a:off x="510416" y="4665685"/>
            <a:ext cx="1046544" cy="268265"/>
            <a:chOff x="504825" y="327025"/>
            <a:chExt cx="2482851" cy="636440"/>
          </a:xfrm>
        </p:grpSpPr>
        <p:pic>
          <p:nvPicPr>
            <p:cNvPr id="14" name="图片 13"/>
            <p:cNvPicPr>
              <a:picLocks noChangeAspect="1"/>
            </p:cNvPicPr>
            <p:nvPr/>
          </p:nvPicPr>
          <p:blipFill rotWithShape="1">
            <a:blip r:embed="rId2" cstate="print"/>
            <a:srcRect l="8955" t="8651" r="74262" b="8651"/>
            <a:stretch>
              <a:fillRect/>
            </a:stretch>
          </p:blipFill>
          <p:spPr>
            <a:xfrm>
              <a:off x="504825" y="327025"/>
              <a:ext cx="593725" cy="636440"/>
            </a:xfrm>
            <a:prstGeom prst="rect">
              <a:avLst/>
            </a:prstGeom>
          </p:spPr>
        </p:pic>
        <p:pic>
          <p:nvPicPr>
            <p:cNvPr id="15" name="图片 14"/>
            <p:cNvPicPr>
              <a:picLocks noChangeAspect="1"/>
            </p:cNvPicPr>
            <p:nvPr/>
          </p:nvPicPr>
          <p:blipFill rotWithShape="1">
            <a:blip r:embed="rId2" cstate="print"/>
            <a:srcRect l="36206" t="8651" r="14969" b="8651"/>
            <a:stretch>
              <a:fillRect/>
            </a:stretch>
          </p:blipFill>
          <p:spPr>
            <a:xfrm>
              <a:off x="1260475" y="327025"/>
              <a:ext cx="1727201" cy="636440"/>
            </a:xfrm>
            <a:prstGeom prst="rect">
              <a:avLst/>
            </a:prstGeom>
          </p:spPr>
        </p:pic>
      </p:grpSp>
      <p:sp>
        <p:nvSpPr>
          <p:cNvPr id="16" name="文本占位符 16"/>
          <p:cNvSpPr>
            <a:spLocks noGrp="1"/>
          </p:cNvSpPr>
          <p:nvPr>
            <p:ph type="body" sz="quarter" idx="10"/>
          </p:nvPr>
        </p:nvSpPr>
        <p:spPr>
          <a:xfrm>
            <a:off x="1216277" y="554251"/>
            <a:ext cx="2391317" cy="498598"/>
          </a:xfrm>
          <a:noFill/>
        </p:spPr>
        <p:txBody>
          <a:bodyPr wrap="square" lIns="0" tIns="0" rIns="0" bIns="0" rtlCol="0" anchor="b" anchorCtr="0">
            <a:spAutoFit/>
          </a:bodyPr>
          <a:lstStyle>
            <a:lvl1pPr marL="0" indent="0">
              <a:buFontTx/>
              <a:buNone/>
              <a:defRPr lang="zh-CN" altLang="en-US" sz="1800" b="1" dirty="0" smtClean="0">
                <a:solidFill>
                  <a:schemeClr val="accent1"/>
                </a:solidFill>
                <a:latin typeface="+mn-lt"/>
                <a:ea typeface="+mn-ea"/>
                <a:cs typeface="+mn-cs"/>
              </a:defRPr>
            </a:lvl1pPr>
          </a:lstStyle>
          <a:p>
            <a:pPr marL="0" lvl="0" defTabSz="457200"/>
            <a:r>
              <a:rPr lang="zh-CN" altLang="en-US"/>
              <a:t>单击此处编辑母版文本样式</a:t>
            </a:r>
          </a:p>
        </p:txBody>
      </p:sp>
      <p:sp>
        <p:nvSpPr>
          <p:cNvPr id="17" name="KSO_Shape"/>
          <p:cNvSpPr/>
          <p:nvPr/>
        </p:nvSpPr>
        <p:spPr bwMode="auto">
          <a:xfrm>
            <a:off x="6640541" y="603647"/>
            <a:ext cx="300038" cy="300038"/>
          </a:xfrm>
          <a:custGeom>
            <a:avLst/>
            <a:gdLst>
              <a:gd name="T0" fmla="*/ 899372 w 2764"/>
              <a:gd name="T1" fmla="*/ 1800397 h 2764"/>
              <a:gd name="T2" fmla="*/ 0 w 2764"/>
              <a:gd name="T3" fmla="*/ 900198 h 2764"/>
              <a:gd name="T4" fmla="*/ 899372 w 2764"/>
              <a:gd name="T5" fmla="*/ 0 h 2764"/>
              <a:gd name="T6" fmla="*/ 1798743 w 2764"/>
              <a:gd name="T7" fmla="*/ 900198 h 2764"/>
              <a:gd name="T8" fmla="*/ 899372 w 2764"/>
              <a:gd name="T9" fmla="*/ 1800397 h 2764"/>
              <a:gd name="T10" fmla="*/ 811517 w 2764"/>
              <a:gd name="T11" fmla="*/ 110734 h 2764"/>
              <a:gd name="T12" fmla="*/ 748392 w 2764"/>
              <a:gd name="T13" fmla="*/ 173917 h 2764"/>
              <a:gd name="T14" fmla="*/ 811517 w 2764"/>
              <a:gd name="T15" fmla="*/ 237751 h 2764"/>
              <a:gd name="T16" fmla="*/ 875293 w 2764"/>
              <a:gd name="T17" fmla="*/ 173917 h 2764"/>
              <a:gd name="T18" fmla="*/ 811517 w 2764"/>
              <a:gd name="T19" fmla="*/ 110734 h 2764"/>
              <a:gd name="T20" fmla="*/ 980068 w 2764"/>
              <a:gd name="T21" fmla="*/ 110734 h 2764"/>
              <a:gd name="T22" fmla="*/ 916942 w 2764"/>
              <a:gd name="T23" fmla="*/ 173917 h 2764"/>
              <a:gd name="T24" fmla="*/ 980068 w 2764"/>
              <a:gd name="T25" fmla="*/ 237751 h 2764"/>
              <a:gd name="T26" fmla="*/ 1043193 w 2764"/>
              <a:gd name="T27" fmla="*/ 173917 h 2764"/>
              <a:gd name="T28" fmla="*/ 980068 w 2764"/>
              <a:gd name="T29" fmla="*/ 110734 h 2764"/>
              <a:gd name="T30" fmla="*/ 1365327 w 2764"/>
              <a:gd name="T31" fmla="*/ 455310 h 2764"/>
              <a:gd name="T32" fmla="*/ 1147317 w 2764"/>
              <a:gd name="T33" fmla="*/ 248825 h 2764"/>
              <a:gd name="T34" fmla="*/ 896768 w 2764"/>
              <a:gd name="T35" fmla="*/ 248825 h 2764"/>
              <a:gd name="T36" fmla="*/ 644268 w 2764"/>
              <a:gd name="T37" fmla="*/ 248825 h 2764"/>
              <a:gd name="T38" fmla="*/ 426258 w 2764"/>
              <a:gd name="T39" fmla="*/ 455310 h 2764"/>
              <a:gd name="T40" fmla="*/ 426258 w 2764"/>
              <a:gd name="T41" fmla="*/ 1194619 h 2764"/>
              <a:gd name="T42" fmla="*/ 596110 w 2764"/>
              <a:gd name="T43" fmla="*/ 1388729 h 2764"/>
              <a:gd name="T44" fmla="*/ 442527 w 2764"/>
              <a:gd name="T45" fmla="*/ 1590655 h 2764"/>
              <a:gd name="T46" fmla="*/ 579841 w 2764"/>
              <a:gd name="T47" fmla="*/ 1590655 h 2764"/>
              <a:gd name="T48" fmla="*/ 665092 w 2764"/>
              <a:gd name="T49" fmla="*/ 1481875 h 2764"/>
              <a:gd name="T50" fmla="*/ 1126492 w 2764"/>
              <a:gd name="T51" fmla="*/ 1481875 h 2764"/>
              <a:gd name="T52" fmla="*/ 1211744 w 2764"/>
              <a:gd name="T53" fmla="*/ 1590655 h 2764"/>
              <a:gd name="T54" fmla="*/ 1349708 w 2764"/>
              <a:gd name="T55" fmla="*/ 1590655 h 2764"/>
              <a:gd name="T56" fmla="*/ 1195474 w 2764"/>
              <a:gd name="T57" fmla="*/ 1388729 h 2764"/>
              <a:gd name="T58" fmla="*/ 1365327 w 2764"/>
              <a:gd name="T59" fmla="*/ 1194619 h 2764"/>
              <a:gd name="T60" fmla="*/ 1365327 w 2764"/>
              <a:gd name="T61" fmla="*/ 455310 h 2764"/>
              <a:gd name="T62" fmla="*/ 1140809 w 2764"/>
              <a:gd name="T63" fmla="*/ 794676 h 2764"/>
              <a:gd name="T64" fmla="*/ 650775 w 2764"/>
              <a:gd name="T65" fmla="*/ 794676 h 2764"/>
              <a:gd name="T66" fmla="*/ 535588 w 2764"/>
              <a:gd name="T67" fmla="*/ 706089 h 2764"/>
              <a:gd name="T68" fmla="*/ 535588 w 2764"/>
              <a:gd name="T69" fmla="*/ 575163 h 2764"/>
              <a:gd name="T70" fmla="*/ 650775 w 2764"/>
              <a:gd name="T71" fmla="*/ 469640 h 2764"/>
              <a:gd name="T72" fmla="*/ 1140809 w 2764"/>
              <a:gd name="T73" fmla="*/ 469640 h 2764"/>
              <a:gd name="T74" fmla="*/ 1255996 w 2764"/>
              <a:gd name="T75" fmla="*/ 575163 h 2764"/>
              <a:gd name="T76" fmla="*/ 1255996 w 2764"/>
              <a:gd name="T77" fmla="*/ 706089 h 2764"/>
              <a:gd name="T78" fmla="*/ 1140809 w 2764"/>
              <a:gd name="T79" fmla="*/ 794676 h 2764"/>
              <a:gd name="T80" fmla="*/ 1012606 w 2764"/>
              <a:gd name="T81" fmla="*/ 398641 h 2764"/>
              <a:gd name="T82" fmla="*/ 778978 w 2764"/>
              <a:gd name="T83" fmla="*/ 398641 h 2764"/>
              <a:gd name="T84" fmla="*/ 739281 w 2764"/>
              <a:gd name="T85" fmla="*/ 371934 h 2764"/>
              <a:gd name="T86" fmla="*/ 739281 w 2764"/>
              <a:gd name="T87" fmla="*/ 326338 h 2764"/>
              <a:gd name="T88" fmla="*/ 778978 w 2764"/>
              <a:gd name="T89" fmla="*/ 323733 h 2764"/>
              <a:gd name="T90" fmla="*/ 1012606 w 2764"/>
              <a:gd name="T91" fmla="*/ 323733 h 2764"/>
              <a:gd name="T92" fmla="*/ 1052304 w 2764"/>
              <a:gd name="T93" fmla="*/ 350439 h 2764"/>
              <a:gd name="T94" fmla="*/ 1052304 w 2764"/>
              <a:gd name="T95" fmla="*/ 371934 h 2764"/>
              <a:gd name="T96" fmla="*/ 1012606 w 2764"/>
              <a:gd name="T97" fmla="*/ 398641 h 2764"/>
              <a:gd name="T98" fmla="*/ 646871 w 2764"/>
              <a:gd name="T99" fmla="*/ 1103427 h 2764"/>
              <a:gd name="T100" fmla="*/ 736027 w 2764"/>
              <a:gd name="T101" fmla="*/ 1192665 h 2764"/>
              <a:gd name="T102" fmla="*/ 646871 w 2764"/>
              <a:gd name="T103" fmla="*/ 1282555 h 2764"/>
              <a:gd name="T104" fmla="*/ 557064 w 2764"/>
              <a:gd name="T105" fmla="*/ 1192665 h 2764"/>
              <a:gd name="T106" fmla="*/ 646871 w 2764"/>
              <a:gd name="T107" fmla="*/ 1103427 h 2764"/>
              <a:gd name="T108" fmla="*/ 1142761 w 2764"/>
              <a:gd name="T109" fmla="*/ 1103427 h 2764"/>
              <a:gd name="T110" fmla="*/ 1232568 w 2764"/>
              <a:gd name="T111" fmla="*/ 1193317 h 2764"/>
              <a:gd name="T112" fmla="*/ 1142761 w 2764"/>
              <a:gd name="T113" fmla="*/ 1282555 h 2764"/>
              <a:gd name="T114" fmla="*/ 1053605 w 2764"/>
              <a:gd name="T115" fmla="*/ 1193317 h 2764"/>
              <a:gd name="T116" fmla="*/ 1142761 w 2764"/>
              <a:gd name="T117" fmla="*/ 1103427 h 27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4" h="2764">
                <a:moveTo>
                  <a:pt x="1382" y="2764"/>
                </a:moveTo>
                <a:cubicBezTo>
                  <a:pt x="619" y="2764"/>
                  <a:pt x="0" y="2145"/>
                  <a:pt x="0" y="1382"/>
                </a:cubicBezTo>
                <a:cubicBezTo>
                  <a:pt x="0" y="619"/>
                  <a:pt x="619" y="0"/>
                  <a:pt x="1382" y="0"/>
                </a:cubicBezTo>
                <a:cubicBezTo>
                  <a:pt x="2145" y="0"/>
                  <a:pt x="2764" y="619"/>
                  <a:pt x="2764" y="1382"/>
                </a:cubicBezTo>
                <a:cubicBezTo>
                  <a:pt x="2764" y="2145"/>
                  <a:pt x="2145" y="2764"/>
                  <a:pt x="1382" y="2764"/>
                </a:cubicBezTo>
                <a:close/>
                <a:moveTo>
                  <a:pt x="1247" y="170"/>
                </a:moveTo>
                <a:cubicBezTo>
                  <a:pt x="1193" y="170"/>
                  <a:pt x="1150" y="214"/>
                  <a:pt x="1150" y="267"/>
                </a:cubicBezTo>
                <a:cubicBezTo>
                  <a:pt x="1150" y="321"/>
                  <a:pt x="1193" y="365"/>
                  <a:pt x="1247" y="365"/>
                </a:cubicBezTo>
                <a:cubicBezTo>
                  <a:pt x="1301" y="365"/>
                  <a:pt x="1345" y="321"/>
                  <a:pt x="1345" y="267"/>
                </a:cubicBezTo>
                <a:cubicBezTo>
                  <a:pt x="1345" y="214"/>
                  <a:pt x="1301" y="170"/>
                  <a:pt x="1247" y="170"/>
                </a:cubicBezTo>
                <a:close/>
                <a:moveTo>
                  <a:pt x="1506" y="170"/>
                </a:moveTo>
                <a:cubicBezTo>
                  <a:pt x="1452" y="170"/>
                  <a:pt x="1409" y="214"/>
                  <a:pt x="1409" y="267"/>
                </a:cubicBezTo>
                <a:cubicBezTo>
                  <a:pt x="1409" y="321"/>
                  <a:pt x="1452" y="365"/>
                  <a:pt x="1506" y="365"/>
                </a:cubicBezTo>
                <a:cubicBezTo>
                  <a:pt x="1560" y="365"/>
                  <a:pt x="1603" y="321"/>
                  <a:pt x="1603" y="267"/>
                </a:cubicBezTo>
                <a:cubicBezTo>
                  <a:pt x="1603" y="214"/>
                  <a:pt x="1560" y="170"/>
                  <a:pt x="1506" y="170"/>
                </a:cubicBezTo>
                <a:close/>
                <a:moveTo>
                  <a:pt x="2098" y="699"/>
                </a:moveTo>
                <a:cubicBezTo>
                  <a:pt x="2098" y="541"/>
                  <a:pt x="1944" y="382"/>
                  <a:pt x="1763" y="382"/>
                </a:cubicBezTo>
                <a:cubicBezTo>
                  <a:pt x="1378" y="382"/>
                  <a:pt x="1378" y="382"/>
                  <a:pt x="1378" y="382"/>
                </a:cubicBezTo>
                <a:cubicBezTo>
                  <a:pt x="990" y="382"/>
                  <a:pt x="990" y="382"/>
                  <a:pt x="990" y="382"/>
                </a:cubicBezTo>
                <a:cubicBezTo>
                  <a:pt x="809" y="382"/>
                  <a:pt x="655" y="541"/>
                  <a:pt x="655" y="699"/>
                </a:cubicBezTo>
                <a:cubicBezTo>
                  <a:pt x="655" y="1834"/>
                  <a:pt x="655" y="1834"/>
                  <a:pt x="655" y="1834"/>
                </a:cubicBezTo>
                <a:cubicBezTo>
                  <a:pt x="655" y="1987"/>
                  <a:pt x="796" y="2113"/>
                  <a:pt x="916" y="2132"/>
                </a:cubicBezTo>
                <a:cubicBezTo>
                  <a:pt x="680" y="2442"/>
                  <a:pt x="680" y="2442"/>
                  <a:pt x="680" y="2442"/>
                </a:cubicBezTo>
                <a:cubicBezTo>
                  <a:pt x="891" y="2442"/>
                  <a:pt x="891" y="2442"/>
                  <a:pt x="891" y="2442"/>
                </a:cubicBezTo>
                <a:cubicBezTo>
                  <a:pt x="1022" y="2275"/>
                  <a:pt x="1022" y="2275"/>
                  <a:pt x="1022" y="2275"/>
                </a:cubicBezTo>
                <a:cubicBezTo>
                  <a:pt x="1731" y="2275"/>
                  <a:pt x="1731" y="2275"/>
                  <a:pt x="1731" y="2275"/>
                </a:cubicBezTo>
                <a:cubicBezTo>
                  <a:pt x="1862" y="2442"/>
                  <a:pt x="1862" y="2442"/>
                  <a:pt x="1862" y="2442"/>
                </a:cubicBezTo>
                <a:cubicBezTo>
                  <a:pt x="2074" y="2442"/>
                  <a:pt x="2074" y="2442"/>
                  <a:pt x="2074" y="2442"/>
                </a:cubicBezTo>
                <a:cubicBezTo>
                  <a:pt x="1837" y="2132"/>
                  <a:pt x="1837" y="2132"/>
                  <a:pt x="1837" y="2132"/>
                </a:cubicBezTo>
                <a:cubicBezTo>
                  <a:pt x="1957" y="2113"/>
                  <a:pt x="2098" y="1987"/>
                  <a:pt x="2098" y="1834"/>
                </a:cubicBezTo>
                <a:lnTo>
                  <a:pt x="2098" y="699"/>
                </a:lnTo>
                <a:close/>
                <a:moveTo>
                  <a:pt x="1753" y="1220"/>
                </a:moveTo>
                <a:cubicBezTo>
                  <a:pt x="1000" y="1220"/>
                  <a:pt x="1000" y="1220"/>
                  <a:pt x="1000" y="1220"/>
                </a:cubicBezTo>
                <a:cubicBezTo>
                  <a:pt x="914" y="1220"/>
                  <a:pt x="822" y="1182"/>
                  <a:pt x="823" y="1084"/>
                </a:cubicBezTo>
                <a:cubicBezTo>
                  <a:pt x="823" y="883"/>
                  <a:pt x="823" y="883"/>
                  <a:pt x="823" y="883"/>
                </a:cubicBezTo>
                <a:cubicBezTo>
                  <a:pt x="823" y="799"/>
                  <a:pt x="898" y="721"/>
                  <a:pt x="1000" y="721"/>
                </a:cubicBezTo>
                <a:cubicBezTo>
                  <a:pt x="1753" y="721"/>
                  <a:pt x="1753" y="721"/>
                  <a:pt x="1753" y="721"/>
                </a:cubicBezTo>
                <a:cubicBezTo>
                  <a:pt x="1855" y="721"/>
                  <a:pt x="1930" y="799"/>
                  <a:pt x="1930" y="883"/>
                </a:cubicBezTo>
                <a:cubicBezTo>
                  <a:pt x="1930" y="1084"/>
                  <a:pt x="1930" y="1084"/>
                  <a:pt x="1930" y="1084"/>
                </a:cubicBezTo>
                <a:cubicBezTo>
                  <a:pt x="1931" y="1182"/>
                  <a:pt x="1839" y="1220"/>
                  <a:pt x="1753" y="1220"/>
                </a:cubicBezTo>
                <a:close/>
                <a:moveTo>
                  <a:pt x="1556" y="612"/>
                </a:moveTo>
                <a:cubicBezTo>
                  <a:pt x="1197" y="612"/>
                  <a:pt x="1197" y="612"/>
                  <a:pt x="1197" y="612"/>
                </a:cubicBezTo>
                <a:cubicBezTo>
                  <a:pt x="1163" y="612"/>
                  <a:pt x="1136" y="593"/>
                  <a:pt x="1136" y="571"/>
                </a:cubicBezTo>
                <a:cubicBezTo>
                  <a:pt x="1136" y="501"/>
                  <a:pt x="1136" y="501"/>
                  <a:pt x="1136" y="501"/>
                </a:cubicBezTo>
                <a:cubicBezTo>
                  <a:pt x="1136" y="479"/>
                  <a:pt x="1164" y="497"/>
                  <a:pt x="1197" y="497"/>
                </a:cubicBezTo>
                <a:cubicBezTo>
                  <a:pt x="1556" y="497"/>
                  <a:pt x="1556" y="497"/>
                  <a:pt x="1556" y="497"/>
                </a:cubicBezTo>
                <a:cubicBezTo>
                  <a:pt x="1589" y="497"/>
                  <a:pt x="1617" y="516"/>
                  <a:pt x="1617" y="538"/>
                </a:cubicBezTo>
                <a:cubicBezTo>
                  <a:pt x="1617" y="571"/>
                  <a:pt x="1617" y="571"/>
                  <a:pt x="1617" y="571"/>
                </a:cubicBezTo>
                <a:cubicBezTo>
                  <a:pt x="1617" y="593"/>
                  <a:pt x="1590" y="612"/>
                  <a:pt x="1556" y="612"/>
                </a:cubicBezTo>
                <a:close/>
                <a:moveTo>
                  <a:pt x="994" y="1694"/>
                </a:moveTo>
                <a:cubicBezTo>
                  <a:pt x="1070" y="1694"/>
                  <a:pt x="1131" y="1755"/>
                  <a:pt x="1131" y="1831"/>
                </a:cubicBezTo>
                <a:cubicBezTo>
                  <a:pt x="1131" y="1907"/>
                  <a:pt x="1070" y="1969"/>
                  <a:pt x="994" y="1969"/>
                </a:cubicBezTo>
                <a:cubicBezTo>
                  <a:pt x="918" y="1969"/>
                  <a:pt x="856" y="1907"/>
                  <a:pt x="856" y="1831"/>
                </a:cubicBezTo>
                <a:cubicBezTo>
                  <a:pt x="856" y="1755"/>
                  <a:pt x="918" y="1694"/>
                  <a:pt x="994" y="1694"/>
                </a:cubicBezTo>
                <a:close/>
                <a:moveTo>
                  <a:pt x="1756" y="1694"/>
                </a:moveTo>
                <a:cubicBezTo>
                  <a:pt x="1832" y="1694"/>
                  <a:pt x="1894" y="1755"/>
                  <a:pt x="1894" y="1832"/>
                </a:cubicBezTo>
                <a:cubicBezTo>
                  <a:pt x="1894" y="1907"/>
                  <a:pt x="1832" y="1969"/>
                  <a:pt x="1756" y="1969"/>
                </a:cubicBezTo>
                <a:cubicBezTo>
                  <a:pt x="1680" y="1969"/>
                  <a:pt x="1619" y="1907"/>
                  <a:pt x="1619" y="1832"/>
                </a:cubicBezTo>
                <a:cubicBezTo>
                  <a:pt x="1619" y="1755"/>
                  <a:pt x="1680" y="1694"/>
                  <a:pt x="1756" y="1694"/>
                </a:cubicBezTo>
                <a:close/>
              </a:path>
            </a:pathLst>
          </a:custGeom>
          <a:solidFill>
            <a:schemeClr val="bg2">
              <a:lumMod val="7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cxnSp>
        <p:nvCxnSpPr>
          <p:cNvPr id="18" name="直接连接符 17"/>
          <p:cNvCxnSpPr/>
          <p:nvPr/>
        </p:nvCxnSpPr>
        <p:spPr>
          <a:xfrm>
            <a:off x="1050131" y="753666"/>
            <a:ext cx="559041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duotone>
              <a:schemeClr val="bg2">
                <a:shade val="45000"/>
                <a:satMod val="135000"/>
              </a:schemeClr>
              <a:prstClr val="white"/>
            </a:duotone>
          </a:blip>
          <a:srcRect t="14505" b="56847"/>
          <a:stretch>
            <a:fillRect/>
          </a:stretch>
        </p:blipFill>
        <p:spPr>
          <a:xfrm>
            <a:off x="1" y="4081834"/>
            <a:ext cx="9139739" cy="1061668"/>
          </a:xfrm>
          <a:prstGeom prst="rect">
            <a:avLst/>
          </a:prstGeom>
        </p:spPr>
      </p:pic>
      <p:sp>
        <p:nvSpPr>
          <p:cNvPr id="8" name="标题占位符 1"/>
          <p:cNvSpPr>
            <a:spLocks noGrp="1"/>
          </p:cNvSpPr>
          <p:nvPr>
            <p:ph type="title"/>
          </p:nvPr>
        </p:nvSpPr>
        <p:spPr>
          <a:xfrm>
            <a:off x="539751" y="87479"/>
            <a:ext cx="8066398" cy="684050"/>
          </a:xfrm>
          <a:prstGeom prst="rect">
            <a:avLst/>
          </a:prstGeom>
        </p:spPr>
        <p:txBody>
          <a:bodyPr vert="horz" lIns="121917" tIns="60958" rIns="121917" bIns="60958" rtlCol="0" anchor="b">
            <a:noAutofit/>
          </a:bodyPr>
          <a:lstStyle/>
          <a:p>
            <a:pPr lvl="0" defTabSz="685165"/>
            <a:r>
              <a:rPr lang="zh-CN" altLang="en-US" dirty="0"/>
              <a:t>单击此处编辑母版标题样式</a:t>
            </a:r>
          </a:p>
        </p:txBody>
      </p:sp>
      <p:sp>
        <p:nvSpPr>
          <p:cNvPr id="19" name="文本占位符 3"/>
          <p:cNvSpPr>
            <a:spLocks noGrp="1"/>
          </p:cNvSpPr>
          <p:nvPr>
            <p:ph type="body" idx="1"/>
          </p:nvPr>
        </p:nvSpPr>
        <p:spPr>
          <a:xfrm>
            <a:off x="539751" y="861901"/>
            <a:ext cx="8062096" cy="3714383"/>
          </a:xfrm>
          <a:prstGeom prst="rect">
            <a:avLst/>
          </a:prstGeom>
        </p:spPr>
        <p:txBody>
          <a:bodyPr vert="horz" lIns="91440" tIns="45720" rIns="91440" bIns="45720" rtlCol="0">
            <a:normAutofit/>
          </a:bodyPr>
          <a:lstStyle/>
          <a:p>
            <a:pPr marL="160655" marR="0" lvl="0" indent="-160655" defTabSz="685165" fontAlgn="auto">
              <a:lnSpc>
                <a:spcPct val="120000"/>
              </a:lnSpc>
              <a:spcBef>
                <a:spcPts val="0"/>
              </a:spcBef>
              <a:spcAft>
                <a:spcPts val="0"/>
              </a:spcAft>
              <a:buClr>
                <a:srgbClr val="717171"/>
              </a:buClr>
              <a:buSzPct val="80000"/>
              <a:buFont typeface="Wingdings" panose="05000000000000000000" pitchFamily="2" charset="2"/>
              <a:buChar char="l"/>
            </a:pPr>
            <a:r>
              <a:rPr lang="zh-CN" altLang="en-US" dirty="0"/>
              <a:t>单击此处编辑母版文本样式</a:t>
            </a:r>
          </a:p>
          <a:p>
            <a:pPr marL="349250" marR="0" lvl="1" indent="-160655" defTabSz="685165" fontAlgn="auto">
              <a:lnSpc>
                <a:spcPct val="120000"/>
              </a:lnSpc>
              <a:spcBef>
                <a:spcPts val="0"/>
              </a:spcBef>
              <a:spcAft>
                <a:spcPts val="0"/>
              </a:spcAft>
              <a:buClr>
                <a:srgbClr val="717171"/>
              </a:buClr>
              <a:buSzTx/>
            </a:pPr>
            <a:r>
              <a:rPr lang="zh-CN" altLang="en-US" dirty="0"/>
              <a:t>第二级</a:t>
            </a:r>
          </a:p>
          <a:p>
            <a:pPr marL="503555" marR="0" lvl="2" indent="-160655" defTabSz="685165" fontAlgn="auto">
              <a:lnSpc>
                <a:spcPct val="120000"/>
              </a:lnSpc>
              <a:spcBef>
                <a:spcPts val="0"/>
              </a:spcBef>
              <a:spcAft>
                <a:spcPts val="0"/>
              </a:spcAft>
              <a:buClr>
                <a:srgbClr val="717171"/>
              </a:buClr>
              <a:buSzTx/>
            </a:pPr>
            <a:r>
              <a:rPr lang="zh-CN" altLang="en-US" dirty="0"/>
              <a:t>第三级</a:t>
            </a:r>
          </a:p>
          <a:p>
            <a:pPr marL="654685" marR="0" lvl="3" indent="-160655" defTabSz="685165" fontAlgn="auto">
              <a:lnSpc>
                <a:spcPct val="120000"/>
              </a:lnSpc>
              <a:spcBef>
                <a:spcPts val="0"/>
              </a:spcBef>
              <a:spcAft>
                <a:spcPts val="0"/>
              </a:spcAft>
              <a:buClr>
                <a:srgbClr val="717171"/>
              </a:buClr>
              <a:buSzTx/>
            </a:pPr>
            <a:r>
              <a:rPr lang="zh-CN" altLang="en-US" dirty="0"/>
              <a:t>第四级</a:t>
            </a:r>
          </a:p>
          <a:p>
            <a:pPr marL="808990" marR="0" lvl="4" indent="-160655" defTabSz="685165" fontAlgn="auto">
              <a:lnSpc>
                <a:spcPct val="120000"/>
              </a:lnSpc>
              <a:spcBef>
                <a:spcPts val="0"/>
              </a:spcBef>
              <a:spcAft>
                <a:spcPts val="0"/>
              </a:spcAft>
              <a:buClr>
                <a:srgbClr val="717171"/>
              </a:buClr>
              <a:buSzTx/>
            </a:pPr>
            <a:r>
              <a:rPr lang="zh-CN" altLang="en-US" dirty="0"/>
              <a:t>第五级</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lang="zh-CN" altLang="en-US" sz="2100" b="1" kern="1200" dirty="0">
          <a:solidFill>
            <a:schemeClr val="tx1"/>
          </a:solidFill>
          <a:latin typeface="+mj-lt"/>
          <a:ea typeface="微软雅黑" panose="020B0503020204020204" pitchFamily="34" charset="-122"/>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zh-CN" altLang="en-US" sz="1400" kern="1200" baseline="0" dirty="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1200" kern="1200" dirty="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1100" kern="1200" dirty="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000" kern="1200" dirty="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000" kern="1200" dirty="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3" cstate="print">
            <a:duotone>
              <a:schemeClr val="bg2">
                <a:shade val="45000"/>
                <a:satMod val="135000"/>
              </a:schemeClr>
              <a:prstClr val="white"/>
            </a:duotone>
          </a:blip>
          <a:srcRect t="14505" b="56847"/>
          <a:stretch>
            <a:fillRect/>
          </a:stretch>
        </p:blipFill>
        <p:spPr>
          <a:xfrm>
            <a:off x="1" y="4081834"/>
            <a:ext cx="9139739" cy="1061668"/>
          </a:xfrm>
          <a:prstGeom prst="rect">
            <a:avLst/>
          </a:prstGeom>
        </p:spPr>
      </p:pic>
      <p:sp>
        <p:nvSpPr>
          <p:cNvPr id="8" name="标题占位符 1"/>
          <p:cNvSpPr>
            <a:spLocks noGrp="1"/>
          </p:cNvSpPr>
          <p:nvPr>
            <p:ph type="title"/>
          </p:nvPr>
        </p:nvSpPr>
        <p:spPr>
          <a:xfrm>
            <a:off x="539751" y="87479"/>
            <a:ext cx="8066398" cy="684050"/>
          </a:xfrm>
          <a:prstGeom prst="rect">
            <a:avLst/>
          </a:prstGeom>
        </p:spPr>
        <p:txBody>
          <a:bodyPr vert="horz" lIns="121917" tIns="60958" rIns="121917" bIns="60958" rtlCol="0" anchor="b">
            <a:noAutofit/>
          </a:bodyPr>
          <a:lstStyle/>
          <a:p>
            <a:pPr lvl="0" defTabSz="685165"/>
            <a:r>
              <a:rPr lang="zh-CN" altLang="en-US" dirty="0"/>
              <a:t>单击此处编辑母版标题样式</a:t>
            </a:r>
          </a:p>
        </p:txBody>
      </p:sp>
      <p:sp>
        <p:nvSpPr>
          <p:cNvPr id="19" name="文本占位符 3"/>
          <p:cNvSpPr>
            <a:spLocks noGrp="1"/>
          </p:cNvSpPr>
          <p:nvPr>
            <p:ph type="body" idx="1"/>
          </p:nvPr>
        </p:nvSpPr>
        <p:spPr>
          <a:xfrm>
            <a:off x="539751" y="861901"/>
            <a:ext cx="8062096" cy="3714383"/>
          </a:xfrm>
          <a:prstGeom prst="rect">
            <a:avLst/>
          </a:prstGeom>
        </p:spPr>
        <p:txBody>
          <a:bodyPr vert="horz" lIns="91440" tIns="45720" rIns="91440" bIns="45720" rtlCol="0">
            <a:normAutofit/>
          </a:bodyPr>
          <a:lstStyle/>
          <a:p>
            <a:pPr marL="160655" marR="0" lvl="0" indent="-160655" defTabSz="685165" fontAlgn="auto">
              <a:lnSpc>
                <a:spcPct val="120000"/>
              </a:lnSpc>
              <a:spcBef>
                <a:spcPts val="0"/>
              </a:spcBef>
              <a:spcAft>
                <a:spcPts val="0"/>
              </a:spcAft>
              <a:buClr>
                <a:srgbClr val="717171"/>
              </a:buClr>
              <a:buSzPct val="80000"/>
              <a:buFont typeface="Wingdings" panose="05000000000000000000" pitchFamily="2" charset="2"/>
              <a:buChar char="l"/>
            </a:pPr>
            <a:r>
              <a:rPr lang="zh-CN" altLang="en-US" dirty="0"/>
              <a:t>单击此处编辑母版文本样式</a:t>
            </a:r>
          </a:p>
          <a:p>
            <a:pPr marL="349250" marR="0" lvl="1" indent="-160655" defTabSz="685165" fontAlgn="auto">
              <a:lnSpc>
                <a:spcPct val="120000"/>
              </a:lnSpc>
              <a:spcBef>
                <a:spcPts val="0"/>
              </a:spcBef>
              <a:spcAft>
                <a:spcPts val="0"/>
              </a:spcAft>
              <a:buClr>
                <a:srgbClr val="717171"/>
              </a:buClr>
              <a:buSzTx/>
            </a:pPr>
            <a:r>
              <a:rPr lang="zh-CN" altLang="en-US" dirty="0"/>
              <a:t>第二级</a:t>
            </a:r>
          </a:p>
          <a:p>
            <a:pPr marL="503555" marR="0" lvl="2" indent="-160655" defTabSz="685165" fontAlgn="auto">
              <a:lnSpc>
                <a:spcPct val="120000"/>
              </a:lnSpc>
              <a:spcBef>
                <a:spcPts val="0"/>
              </a:spcBef>
              <a:spcAft>
                <a:spcPts val="0"/>
              </a:spcAft>
              <a:buClr>
                <a:srgbClr val="717171"/>
              </a:buClr>
              <a:buSzTx/>
            </a:pPr>
            <a:r>
              <a:rPr lang="zh-CN" altLang="en-US" dirty="0"/>
              <a:t>第三级</a:t>
            </a:r>
          </a:p>
          <a:p>
            <a:pPr marL="654685" marR="0" lvl="3" indent="-160655" defTabSz="685165" fontAlgn="auto">
              <a:lnSpc>
                <a:spcPct val="120000"/>
              </a:lnSpc>
              <a:spcBef>
                <a:spcPts val="0"/>
              </a:spcBef>
              <a:spcAft>
                <a:spcPts val="0"/>
              </a:spcAft>
              <a:buClr>
                <a:srgbClr val="717171"/>
              </a:buClr>
              <a:buSzTx/>
            </a:pPr>
            <a:r>
              <a:rPr lang="zh-CN" altLang="en-US" dirty="0"/>
              <a:t>第四级</a:t>
            </a:r>
          </a:p>
          <a:p>
            <a:pPr marL="808990" marR="0" lvl="4" indent="-160655" defTabSz="685165" fontAlgn="auto">
              <a:lnSpc>
                <a:spcPct val="120000"/>
              </a:lnSpc>
              <a:spcBef>
                <a:spcPts val="0"/>
              </a:spcBef>
              <a:spcAft>
                <a:spcPts val="0"/>
              </a:spcAft>
              <a:buClr>
                <a:srgbClr val="717171"/>
              </a:buClr>
              <a:buSzTx/>
            </a:pPr>
            <a:r>
              <a:rPr lang="zh-CN" altLang="en-US" dirty="0"/>
              <a:t>第五级</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lang="zh-CN" altLang="en-US" sz="2100" b="1" kern="1200" dirty="0">
          <a:solidFill>
            <a:schemeClr val="tx1"/>
          </a:solidFill>
          <a:latin typeface="+mj-lt"/>
          <a:ea typeface="微软雅黑" panose="020B0503020204020204" pitchFamily="34" charset="-122"/>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zh-CN" altLang="en-US" sz="1400" kern="1200" baseline="0" dirty="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1200" kern="1200" dirty="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1100" kern="1200" dirty="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000" kern="1200" dirty="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000" kern="1200" dirty="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 Type="http://schemas.openxmlformats.org/officeDocument/2006/relationships/tags" Target="../tags/tag51.xml"/><Relationship Id="rId16" Type="http://schemas.openxmlformats.org/officeDocument/2006/relationships/tags" Target="../tags/tag65.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tags" Target="../tags/tag64.xml"/><Relationship Id="rId10" Type="http://schemas.openxmlformats.org/officeDocument/2006/relationships/tags" Target="../tags/tag59.xml"/><Relationship Id="rId19" Type="http://schemas.openxmlformats.org/officeDocument/2006/relationships/slideLayout" Target="../slideLayouts/slideLayout4.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slideLayout" Target="../slideLayouts/slideLayout4.xml"/><Relationship Id="rId2" Type="http://schemas.openxmlformats.org/officeDocument/2006/relationships/tags" Target="../tags/tag4.xml"/><Relationship Id="rId16" Type="http://schemas.openxmlformats.org/officeDocument/2006/relationships/tags" Target="../tags/tag18.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tags" Target="../tags/tag47.xml"/><Relationship Id="rId3" Type="http://schemas.openxmlformats.org/officeDocument/2006/relationships/tags" Target="../tags/tag24.xml"/><Relationship Id="rId21" Type="http://schemas.openxmlformats.org/officeDocument/2006/relationships/tags" Target="../tags/tag4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tags" Target="../tags/tag46.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29"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tags" Target="../tags/tag45.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tags" Target="../tags/tag44.xml"/><Relationship Id="rId28" Type="http://schemas.openxmlformats.org/officeDocument/2006/relationships/tags" Target="../tags/tag49.xml"/><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 Id="rId27" Type="http://schemas.openxmlformats.org/officeDocument/2006/relationships/tags" Target="../tags/tag48.xml"/><Relationship Id="rId30"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0" y="1125131"/>
            <a:ext cx="9144000" cy="22322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681" tIns="42841" rIns="85681" bIns="42841" numCol="1" spcCol="0" rtlCol="0" fromWordArt="0" anchor="ctr" anchorCtr="0" forceAA="0" compatLnSpc="1">
            <a:noAutofit/>
          </a:bodyPr>
          <a:lstStyle/>
          <a:p>
            <a:pPr algn="ctr"/>
            <a:endParaRPr lang="zh-CN" altLang="en-US" sz="4100" b="1" dirty="0">
              <a:solidFill>
                <a:schemeClr val="tx1"/>
              </a:solidFill>
            </a:endParaRPr>
          </a:p>
        </p:txBody>
      </p:sp>
      <p:sp>
        <p:nvSpPr>
          <p:cNvPr id="116" name="等腰三角形 115"/>
          <p:cNvSpPr/>
          <p:nvPr/>
        </p:nvSpPr>
        <p:spPr>
          <a:xfrm flipV="1">
            <a:off x="4357686" y="3321849"/>
            <a:ext cx="396000" cy="216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681" tIns="42841" rIns="85681" bIns="42841" numCol="1" spcCol="0" rtlCol="0" fromWordArt="0" anchor="ctr" anchorCtr="0" forceAA="0" compatLnSpc="1">
            <a:noAutofit/>
          </a:bodyPr>
          <a:lstStyle/>
          <a:p>
            <a:pPr algn="ctr"/>
            <a:endParaRPr lang="zh-CN" altLang="en-US" sz="1600" dirty="0"/>
          </a:p>
        </p:txBody>
      </p:sp>
      <p:sp>
        <p:nvSpPr>
          <p:cNvPr id="118" name="文本框 117"/>
          <p:cNvSpPr txBox="1"/>
          <p:nvPr/>
        </p:nvSpPr>
        <p:spPr>
          <a:xfrm>
            <a:off x="1675189" y="4125527"/>
            <a:ext cx="2685346" cy="323163"/>
          </a:xfrm>
          <a:prstGeom prst="rect">
            <a:avLst/>
          </a:prstGeom>
          <a:noFill/>
        </p:spPr>
        <p:txBody>
          <a:bodyPr wrap="none" lIns="91438" tIns="45719" rIns="91438" bIns="45719" rtlCol="0">
            <a:spAutoFit/>
          </a:bodyPr>
          <a:lstStyle/>
          <a:p>
            <a:r>
              <a:rPr lang="zh-CN" altLang="en-US" sz="1500" dirty="0">
                <a:latin typeface="黑体" panose="02010609060101010101" pitchFamily="49" charset="-122"/>
                <a:ea typeface="黑体" panose="02010609060101010101" pitchFamily="49" charset="-122"/>
              </a:rPr>
              <a:t>申报单位：河南牧业经济学院</a:t>
            </a:r>
            <a:endParaRPr lang="en-US" altLang="zh-CN" sz="1500" dirty="0">
              <a:latin typeface="黑体" panose="02010609060101010101" pitchFamily="49" charset="-122"/>
              <a:ea typeface="黑体" panose="02010609060101010101" pitchFamily="49" charset="-122"/>
            </a:endParaRPr>
          </a:p>
        </p:txBody>
      </p:sp>
      <p:sp>
        <p:nvSpPr>
          <p:cNvPr id="119" name="文本框 118"/>
          <p:cNvSpPr txBox="1"/>
          <p:nvPr/>
        </p:nvSpPr>
        <p:spPr>
          <a:xfrm>
            <a:off x="5322100" y="4125527"/>
            <a:ext cx="1531184" cy="323163"/>
          </a:xfrm>
          <a:prstGeom prst="rect">
            <a:avLst/>
          </a:prstGeom>
          <a:noFill/>
        </p:spPr>
        <p:txBody>
          <a:bodyPr wrap="none" lIns="91438" tIns="45719" rIns="91438" bIns="45719" rtlCol="0">
            <a:spAutoFit/>
          </a:bodyPr>
          <a:lstStyle/>
          <a:p>
            <a:pPr algn="ctr"/>
            <a:r>
              <a:rPr lang="zh-CN" altLang="en-US" sz="1500" dirty="0">
                <a:latin typeface="黑体" panose="02010609060101010101" pitchFamily="49" charset="-122"/>
                <a:ea typeface="黑体" panose="02010609060101010101" pitchFamily="49" charset="-122"/>
              </a:rPr>
              <a:t>项目申请：张震</a:t>
            </a:r>
          </a:p>
        </p:txBody>
      </p:sp>
      <p:grpSp>
        <p:nvGrpSpPr>
          <p:cNvPr id="2" name="组合 132"/>
          <p:cNvGrpSpPr/>
          <p:nvPr/>
        </p:nvGrpSpPr>
        <p:grpSpPr>
          <a:xfrm>
            <a:off x="5857884" y="3429006"/>
            <a:ext cx="540000" cy="540000"/>
            <a:chOff x="5747904" y="5479492"/>
            <a:chExt cx="552450" cy="552449"/>
          </a:xfrm>
        </p:grpSpPr>
        <p:sp>
          <p:nvSpPr>
            <p:cNvPr id="131" name="椭圆 130"/>
            <p:cNvSpPr/>
            <p:nvPr/>
          </p:nvSpPr>
          <p:spPr>
            <a:xfrm>
              <a:off x="5747904" y="5479492"/>
              <a:ext cx="552450" cy="5524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125"/>
            <p:cNvGrpSpPr/>
            <p:nvPr/>
          </p:nvGrpSpPr>
          <p:grpSpPr>
            <a:xfrm>
              <a:off x="5862069" y="5561014"/>
              <a:ext cx="327921" cy="359927"/>
              <a:chOff x="4633751" y="186318"/>
              <a:chExt cx="3164049" cy="3472870"/>
            </a:xfrm>
            <a:solidFill>
              <a:schemeClr val="bg1"/>
            </a:solidFill>
          </p:grpSpPr>
          <p:sp>
            <p:nvSpPr>
              <p:cNvPr id="127" name="Freeform 12"/>
              <p:cNvSpPr>
                <a:spLocks noEditPoints="1"/>
              </p:cNvSpPr>
              <p:nvPr/>
            </p:nvSpPr>
            <p:spPr bwMode="auto">
              <a:xfrm>
                <a:off x="6657975" y="3275013"/>
                <a:ext cx="1139825" cy="384175"/>
              </a:xfrm>
              <a:custGeom>
                <a:avLst/>
                <a:gdLst>
                  <a:gd name="T0" fmla="*/ 126 w 1039"/>
                  <a:gd name="T1" fmla="*/ 334 h 350"/>
                  <a:gd name="T2" fmla="*/ 46 w 1039"/>
                  <a:gd name="T3" fmla="*/ 187 h 350"/>
                  <a:gd name="T4" fmla="*/ 39 w 1039"/>
                  <a:gd name="T5" fmla="*/ 157 h 350"/>
                  <a:gd name="T6" fmla="*/ 37 w 1039"/>
                  <a:gd name="T7" fmla="*/ 150 h 350"/>
                  <a:gd name="T8" fmla="*/ 31 w 1039"/>
                  <a:gd name="T9" fmla="*/ 127 h 350"/>
                  <a:gd name="T10" fmla="*/ 1 w 1039"/>
                  <a:gd name="T11" fmla="*/ 87 h 350"/>
                  <a:gd name="T12" fmla="*/ 2 w 1039"/>
                  <a:gd name="T13" fmla="*/ 39 h 350"/>
                  <a:gd name="T14" fmla="*/ 11 w 1039"/>
                  <a:gd name="T15" fmla="*/ 21 h 350"/>
                  <a:gd name="T16" fmla="*/ 222 w 1039"/>
                  <a:gd name="T17" fmla="*/ 1 h 350"/>
                  <a:gd name="T18" fmla="*/ 373 w 1039"/>
                  <a:gd name="T19" fmla="*/ 14 h 350"/>
                  <a:gd name="T20" fmla="*/ 514 w 1039"/>
                  <a:gd name="T21" fmla="*/ 49 h 350"/>
                  <a:gd name="T22" fmla="*/ 381 w 1039"/>
                  <a:gd name="T23" fmla="*/ 307 h 350"/>
                  <a:gd name="T24" fmla="*/ 220 w 1039"/>
                  <a:gd name="T25" fmla="*/ 350 h 350"/>
                  <a:gd name="T26" fmla="*/ 225 w 1039"/>
                  <a:gd name="T27" fmla="*/ 329 h 350"/>
                  <a:gd name="T28" fmla="*/ 395 w 1039"/>
                  <a:gd name="T29" fmla="*/ 249 h 350"/>
                  <a:gd name="T30" fmla="*/ 431 w 1039"/>
                  <a:gd name="T31" fmla="*/ 71 h 350"/>
                  <a:gd name="T32" fmla="*/ 358 w 1039"/>
                  <a:gd name="T33" fmla="*/ 42 h 350"/>
                  <a:gd name="T34" fmla="*/ 238 w 1039"/>
                  <a:gd name="T35" fmla="*/ 31 h 350"/>
                  <a:gd name="T36" fmla="*/ 91 w 1039"/>
                  <a:gd name="T37" fmla="*/ 56 h 350"/>
                  <a:gd name="T38" fmla="*/ 80 w 1039"/>
                  <a:gd name="T39" fmla="*/ 111 h 350"/>
                  <a:gd name="T40" fmla="*/ 90 w 1039"/>
                  <a:gd name="T41" fmla="*/ 237 h 350"/>
                  <a:gd name="T42" fmla="*/ 148 w 1039"/>
                  <a:gd name="T43" fmla="*/ 322 h 350"/>
                  <a:gd name="T44" fmla="*/ 815 w 1039"/>
                  <a:gd name="T45" fmla="*/ 348 h 350"/>
                  <a:gd name="T46" fmla="*/ 609 w 1039"/>
                  <a:gd name="T47" fmla="*/ 254 h 350"/>
                  <a:gd name="T48" fmla="*/ 564 w 1039"/>
                  <a:gd name="T49" fmla="*/ 40 h 350"/>
                  <a:gd name="T50" fmla="*/ 699 w 1039"/>
                  <a:gd name="T51" fmla="*/ 6 h 350"/>
                  <a:gd name="T52" fmla="*/ 852 w 1039"/>
                  <a:gd name="T53" fmla="*/ 1 h 350"/>
                  <a:gd name="T54" fmla="*/ 1032 w 1039"/>
                  <a:gd name="T55" fmla="*/ 19 h 350"/>
                  <a:gd name="T56" fmla="*/ 1038 w 1039"/>
                  <a:gd name="T57" fmla="*/ 32 h 350"/>
                  <a:gd name="T58" fmla="*/ 1039 w 1039"/>
                  <a:gd name="T59" fmla="*/ 73 h 350"/>
                  <a:gd name="T60" fmla="*/ 1016 w 1039"/>
                  <a:gd name="T61" fmla="*/ 103 h 350"/>
                  <a:gd name="T62" fmla="*/ 990 w 1039"/>
                  <a:gd name="T63" fmla="*/ 205 h 350"/>
                  <a:gd name="T64" fmla="*/ 898 w 1039"/>
                  <a:gd name="T65" fmla="*/ 338 h 350"/>
                  <a:gd name="T66" fmla="*/ 784 w 1039"/>
                  <a:gd name="T67" fmla="*/ 30 h 350"/>
                  <a:gd name="T68" fmla="*/ 645 w 1039"/>
                  <a:gd name="T69" fmla="*/ 51 h 350"/>
                  <a:gd name="T70" fmla="*/ 601 w 1039"/>
                  <a:gd name="T71" fmla="*/ 116 h 350"/>
                  <a:gd name="T72" fmla="*/ 727 w 1039"/>
                  <a:gd name="T73" fmla="*/ 314 h 350"/>
                  <a:gd name="T74" fmla="*/ 877 w 1039"/>
                  <a:gd name="T75" fmla="*/ 317 h 350"/>
                  <a:gd name="T76" fmla="*/ 961 w 1039"/>
                  <a:gd name="T77" fmla="*/ 156 h 350"/>
                  <a:gd name="T78" fmla="*/ 960 w 1039"/>
                  <a:gd name="T79" fmla="*/ 113 h 350"/>
                  <a:gd name="T80" fmla="*/ 955 w 1039"/>
                  <a:gd name="T81" fmla="*/ 84 h 350"/>
                  <a:gd name="T82" fmla="*/ 911 w 1039"/>
                  <a:gd name="T83" fmla="*/ 45 h 350"/>
                  <a:gd name="T84" fmla="*/ 784 w 1039"/>
                  <a:gd name="T85" fmla="*/ 3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9" h="350">
                    <a:moveTo>
                      <a:pt x="220" y="350"/>
                    </a:moveTo>
                    <a:cubicBezTo>
                      <a:pt x="202" y="350"/>
                      <a:pt x="185" y="348"/>
                      <a:pt x="169" y="346"/>
                    </a:cubicBezTo>
                    <a:cubicBezTo>
                      <a:pt x="153" y="343"/>
                      <a:pt x="139" y="339"/>
                      <a:pt x="126" y="334"/>
                    </a:cubicBezTo>
                    <a:cubicBezTo>
                      <a:pt x="104" y="325"/>
                      <a:pt x="88" y="309"/>
                      <a:pt x="76" y="286"/>
                    </a:cubicBezTo>
                    <a:cubicBezTo>
                      <a:pt x="67" y="269"/>
                      <a:pt x="60" y="250"/>
                      <a:pt x="54" y="225"/>
                    </a:cubicBezTo>
                    <a:cubicBezTo>
                      <a:pt x="51" y="212"/>
                      <a:pt x="48" y="198"/>
                      <a:pt x="46" y="187"/>
                    </a:cubicBezTo>
                    <a:cubicBezTo>
                      <a:pt x="45" y="185"/>
                      <a:pt x="45" y="185"/>
                      <a:pt x="45" y="185"/>
                    </a:cubicBezTo>
                    <a:cubicBezTo>
                      <a:pt x="43" y="176"/>
                      <a:pt x="41" y="167"/>
                      <a:pt x="40" y="158"/>
                    </a:cubicBezTo>
                    <a:cubicBezTo>
                      <a:pt x="39" y="157"/>
                      <a:pt x="39" y="157"/>
                      <a:pt x="39" y="157"/>
                    </a:cubicBezTo>
                    <a:cubicBezTo>
                      <a:pt x="39" y="155"/>
                      <a:pt x="39" y="155"/>
                      <a:pt x="39" y="155"/>
                    </a:cubicBezTo>
                    <a:cubicBezTo>
                      <a:pt x="38" y="154"/>
                      <a:pt x="38" y="152"/>
                      <a:pt x="37" y="150"/>
                    </a:cubicBezTo>
                    <a:cubicBezTo>
                      <a:pt x="37" y="150"/>
                      <a:pt x="37" y="150"/>
                      <a:pt x="37" y="150"/>
                    </a:cubicBezTo>
                    <a:cubicBezTo>
                      <a:pt x="36" y="148"/>
                      <a:pt x="36" y="146"/>
                      <a:pt x="35" y="144"/>
                    </a:cubicBezTo>
                    <a:cubicBezTo>
                      <a:pt x="35" y="142"/>
                      <a:pt x="34" y="139"/>
                      <a:pt x="33" y="137"/>
                    </a:cubicBezTo>
                    <a:cubicBezTo>
                      <a:pt x="32" y="133"/>
                      <a:pt x="31" y="130"/>
                      <a:pt x="31" y="127"/>
                    </a:cubicBezTo>
                    <a:cubicBezTo>
                      <a:pt x="24" y="104"/>
                      <a:pt x="24" y="104"/>
                      <a:pt x="24" y="104"/>
                    </a:cubicBezTo>
                    <a:cubicBezTo>
                      <a:pt x="4" y="91"/>
                      <a:pt x="4" y="91"/>
                      <a:pt x="4" y="91"/>
                    </a:cubicBezTo>
                    <a:cubicBezTo>
                      <a:pt x="2" y="90"/>
                      <a:pt x="2" y="89"/>
                      <a:pt x="1" y="87"/>
                    </a:cubicBezTo>
                    <a:cubicBezTo>
                      <a:pt x="1" y="85"/>
                      <a:pt x="1" y="85"/>
                      <a:pt x="1" y="85"/>
                    </a:cubicBezTo>
                    <a:cubicBezTo>
                      <a:pt x="1" y="83"/>
                      <a:pt x="0" y="81"/>
                      <a:pt x="0" y="79"/>
                    </a:cubicBezTo>
                    <a:cubicBezTo>
                      <a:pt x="1" y="66"/>
                      <a:pt x="1" y="52"/>
                      <a:pt x="2" y="39"/>
                    </a:cubicBezTo>
                    <a:cubicBezTo>
                      <a:pt x="2" y="28"/>
                      <a:pt x="2" y="28"/>
                      <a:pt x="2" y="28"/>
                    </a:cubicBezTo>
                    <a:cubicBezTo>
                      <a:pt x="2" y="25"/>
                      <a:pt x="4" y="23"/>
                      <a:pt x="7" y="22"/>
                    </a:cubicBezTo>
                    <a:cubicBezTo>
                      <a:pt x="11" y="21"/>
                      <a:pt x="11" y="21"/>
                      <a:pt x="11" y="21"/>
                    </a:cubicBezTo>
                    <a:cubicBezTo>
                      <a:pt x="15" y="20"/>
                      <a:pt x="21" y="18"/>
                      <a:pt x="26" y="17"/>
                    </a:cubicBezTo>
                    <a:cubicBezTo>
                      <a:pt x="53" y="14"/>
                      <a:pt x="82" y="10"/>
                      <a:pt x="112" y="6"/>
                    </a:cubicBezTo>
                    <a:cubicBezTo>
                      <a:pt x="144" y="2"/>
                      <a:pt x="178" y="1"/>
                      <a:pt x="222" y="1"/>
                    </a:cubicBezTo>
                    <a:cubicBezTo>
                      <a:pt x="222" y="1"/>
                      <a:pt x="222" y="1"/>
                      <a:pt x="222" y="1"/>
                    </a:cubicBezTo>
                    <a:cubicBezTo>
                      <a:pt x="224" y="1"/>
                      <a:pt x="227" y="1"/>
                      <a:pt x="229" y="1"/>
                    </a:cubicBezTo>
                    <a:cubicBezTo>
                      <a:pt x="277" y="1"/>
                      <a:pt x="325" y="5"/>
                      <a:pt x="373" y="14"/>
                    </a:cubicBezTo>
                    <a:cubicBezTo>
                      <a:pt x="400" y="19"/>
                      <a:pt x="427" y="28"/>
                      <a:pt x="450" y="35"/>
                    </a:cubicBezTo>
                    <a:cubicBezTo>
                      <a:pt x="468" y="41"/>
                      <a:pt x="481" y="44"/>
                      <a:pt x="493" y="47"/>
                    </a:cubicBezTo>
                    <a:cubicBezTo>
                      <a:pt x="500" y="48"/>
                      <a:pt x="507" y="48"/>
                      <a:pt x="514" y="49"/>
                    </a:cubicBezTo>
                    <a:cubicBezTo>
                      <a:pt x="457" y="195"/>
                      <a:pt x="457" y="195"/>
                      <a:pt x="457" y="195"/>
                    </a:cubicBezTo>
                    <a:cubicBezTo>
                      <a:pt x="451" y="210"/>
                      <a:pt x="445" y="224"/>
                      <a:pt x="439" y="236"/>
                    </a:cubicBezTo>
                    <a:cubicBezTo>
                      <a:pt x="424" y="264"/>
                      <a:pt x="405" y="288"/>
                      <a:pt x="381" y="307"/>
                    </a:cubicBezTo>
                    <a:cubicBezTo>
                      <a:pt x="368" y="319"/>
                      <a:pt x="351" y="328"/>
                      <a:pt x="328" y="335"/>
                    </a:cubicBezTo>
                    <a:cubicBezTo>
                      <a:pt x="305" y="342"/>
                      <a:pt x="278" y="346"/>
                      <a:pt x="249" y="349"/>
                    </a:cubicBezTo>
                    <a:cubicBezTo>
                      <a:pt x="239" y="349"/>
                      <a:pt x="229" y="350"/>
                      <a:pt x="220" y="350"/>
                    </a:cubicBezTo>
                    <a:close/>
                    <a:moveTo>
                      <a:pt x="161" y="322"/>
                    </a:moveTo>
                    <a:cubicBezTo>
                      <a:pt x="167" y="323"/>
                      <a:pt x="173" y="325"/>
                      <a:pt x="179" y="326"/>
                    </a:cubicBezTo>
                    <a:cubicBezTo>
                      <a:pt x="194" y="328"/>
                      <a:pt x="210" y="329"/>
                      <a:pt x="225" y="329"/>
                    </a:cubicBezTo>
                    <a:cubicBezTo>
                      <a:pt x="253" y="329"/>
                      <a:pt x="281" y="325"/>
                      <a:pt x="308" y="318"/>
                    </a:cubicBezTo>
                    <a:cubicBezTo>
                      <a:pt x="332" y="312"/>
                      <a:pt x="350" y="302"/>
                      <a:pt x="365" y="288"/>
                    </a:cubicBezTo>
                    <a:cubicBezTo>
                      <a:pt x="376" y="278"/>
                      <a:pt x="385" y="266"/>
                      <a:pt x="395" y="249"/>
                    </a:cubicBezTo>
                    <a:cubicBezTo>
                      <a:pt x="410" y="222"/>
                      <a:pt x="422" y="194"/>
                      <a:pt x="429" y="165"/>
                    </a:cubicBezTo>
                    <a:cubicBezTo>
                      <a:pt x="434" y="144"/>
                      <a:pt x="435" y="125"/>
                      <a:pt x="434" y="107"/>
                    </a:cubicBezTo>
                    <a:cubicBezTo>
                      <a:pt x="431" y="71"/>
                      <a:pt x="431" y="71"/>
                      <a:pt x="431" y="71"/>
                    </a:cubicBezTo>
                    <a:cubicBezTo>
                      <a:pt x="399" y="54"/>
                      <a:pt x="399" y="54"/>
                      <a:pt x="399" y="54"/>
                    </a:cubicBezTo>
                    <a:cubicBezTo>
                      <a:pt x="388" y="49"/>
                      <a:pt x="377" y="46"/>
                      <a:pt x="362" y="42"/>
                    </a:cubicBezTo>
                    <a:cubicBezTo>
                      <a:pt x="358" y="42"/>
                      <a:pt x="358" y="42"/>
                      <a:pt x="358" y="42"/>
                    </a:cubicBezTo>
                    <a:cubicBezTo>
                      <a:pt x="328" y="35"/>
                      <a:pt x="296" y="31"/>
                      <a:pt x="251" y="31"/>
                    </a:cubicBezTo>
                    <a:cubicBezTo>
                      <a:pt x="249" y="31"/>
                      <a:pt x="249" y="31"/>
                      <a:pt x="249" y="31"/>
                    </a:cubicBezTo>
                    <a:cubicBezTo>
                      <a:pt x="238" y="31"/>
                      <a:pt x="238" y="31"/>
                      <a:pt x="238" y="31"/>
                    </a:cubicBezTo>
                    <a:cubicBezTo>
                      <a:pt x="227" y="32"/>
                      <a:pt x="214" y="33"/>
                      <a:pt x="201" y="34"/>
                    </a:cubicBezTo>
                    <a:cubicBezTo>
                      <a:pt x="175" y="36"/>
                      <a:pt x="152" y="40"/>
                      <a:pt x="130" y="45"/>
                    </a:cubicBezTo>
                    <a:cubicBezTo>
                      <a:pt x="91" y="56"/>
                      <a:pt x="91" y="56"/>
                      <a:pt x="91" y="56"/>
                    </a:cubicBezTo>
                    <a:cubicBezTo>
                      <a:pt x="82" y="94"/>
                      <a:pt x="82" y="94"/>
                      <a:pt x="82" y="94"/>
                    </a:cubicBezTo>
                    <a:cubicBezTo>
                      <a:pt x="81" y="99"/>
                      <a:pt x="81" y="105"/>
                      <a:pt x="80" y="111"/>
                    </a:cubicBezTo>
                    <a:cubicBezTo>
                      <a:pt x="80" y="111"/>
                      <a:pt x="80" y="111"/>
                      <a:pt x="80" y="111"/>
                    </a:cubicBezTo>
                    <a:cubicBezTo>
                      <a:pt x="80" y="113"/>
                      <a:pt x="79" y="115"/>
                      <a:pt x="79" y="116"/>
                    </a:cubicBezTo>
                    <a:cubicBezTo>
                      <a:pt x="77" y="131"/>
                      <a:pt x="77" y="146"/>
                      <a:pt x="79" y="161"/>
                    </a:cubicBezTo>
                    <a:cubicBezTo>
                      <a:pt x="81" y="182"/>
                      <a:pt x="84" y="209"/>
                      <a:pt x="90" y="237"/>
                    </a:cubicBezTo>
                    <a:cubicBezTo>
                      <a:pt x="95" y="258"/>
                      <a:pt x="103" y="276"/>
                      <a:pt x="113" y="290"/>
                    </a:cubicBezTo>
                    <a:cubicBezTo>
                      <a:pt x="118" y="298"/>
                      <a:pt x="124" y="305"/>
                      <a:pt x="131" y="310"/>
                    </a:cubicBezTo>
                    <a:cubicBezTo>
                      <a:pt x="148" y="322"/>
                      <a:pt x="148" y="322"/>
                      <a:pt x="148" y="322"/>
                    </a:cubicBezTo>
                    <a:cubicBezTo>
                      <a:pt x="161" y="322"/>
                      <a:pt x="161" y="322"/>
                      <a:pt x="161" y="322"/>
                    </a:cubicBezTo>
                    <a:cubicBezTo>
                      <a:pt x="161" y="322"/>
                      <a:pt x="161" y="322"/>
                      <a:pt x="161" y="322"/>
                    </a:cubicBezTo>
                    <a:close/>
                    <a:moveTo>
                      <a:pt x="815" y="348"/>
                    </a:moveTo>
                    <a:cubicBezTo>
                      <a:pt x="787" y="348"/>
                      <a:pt x="762" y="346"/>
                      <a:pt x="738" y="341"/>
                    </a:cubicBezTo>
                    <a:cubicBezTo>
                      <a:pt x="714" y="336"/>
                      <a:pt x="693" y="329"/>
                      <a:pt x="674" y="319"/>
                    </a:cubicBezTo>
                    <a:cubicBezTo>
                      <a:pt x="648" y="304"/>
                      <a:pt x="626" y="282"/>
                      <a:pt x="609" y="254"/>
                    </a:cubicBezTo>
                    <a:cubicBezTo>
                      <a:pt x="598" y="234"/>
                      <a:pt x="588" y="214"/>
                      <a:pt x="579" y="193"/>
                    </a:cubicBezTo>
                    <a:cubicBezTo>
                      <a:pt x="518" y="49"/>
                      <a:pt x="518" y="49"/>
                      <a:pt x="518" y="49"/>
                    </a:cubicBezTo>
                    <a:cubicBezTo>
                      <a:pt x="533" y="48"/>
                      <a:pt x="548" y="46"/>
                      <a:pt x="564" y="40"/>
                    </a:cubicBezTo>
                    <a:cubicBezTo>
                      <a:pt x="572" y="38"/>
                      <a:pt x="580" y="35"/>
                      <a:pt x="588" y="33"/>
                    </a:cubicBezTo>
                    <a:cubicBezTo>
                      <a:pt x="595" y="30"/>
                      <a:pt x="602" y="28"/>
                      <a:pt x="609" y="25"/>
                    </a:cubicBezTo>
                    <a:cubicBezTo>
                      <a:pt x="635" y="17"/>
                      <a:pt x="664" y="11"/>
                      <a:pt x="699" y="6"/>
                    </a:cubicBezTo>
                    <a:cubicBezTo>
                      <a:pt x="733" y="2"/>
                      <a:pt x="767" y="0"/>
                      <a:pt x="803" y="0"/>
                    </a:cubicBezTo>
                    <a:cubicBezTo>
                      <a:pt x="818" y="0"/>
                      <a:pt x="834" y="0"/>
                      <a:pt x="850" y="1"/>
                    </a:cubicBezTo>
                    <a:cubicBezTo>
                      <a:pt x="852" y="1"/>
                      <a:pt x="852" y="1"/>
                      <a:pt x="852" y="1"/>
                    </a:cubicBezTo>
                    <a:cubicBezTo>
                      <a:pt x="877" y="2"/>
                      <a:pt x="903" y="4"/>
                      <a:pt x="928" y="5"/>
                    </a:cubicBezTo>
                    <a:cubicBezTo>
                      <a:pt x="960" y="7"/>
                      <a:pt x="991" y="12"/>
                      <a:pt x="1026" y="18"/>
                    </a:cubicBezTo>
                    <a:cubicBezTo>
                      <a:pt x="1028" y="18"/>
                      <a:pt x="1030" y="18"/>
                      <a:pt x="1032" y="19"/>
                    </a:cubicBezTo>
                    <a:cubicBezTo>
                      <a:pt x="1033" y="19"/>
                      <a:pt x="1033" y="19"/>
                      <a:pt x="1033" y="19"/>
                    </a:cubicBezTo>
                    <a:cubicBezTo>
                      <a:pt x="1036" y="20"/>
                      <a:pt x="1037" y="21"/>
                      <a:pt x="1038" y="25"/>
                    </a:cubicBezTo>
                    <a:cubicBezTo>
                      <a:pt x="1038" y="27"/>
                      <a:pt x="1038" y="30"/>
                      <a:pt x="1038" y="32"/>
                    </a:cubicBezTo>
                    <a:cubicBezTo>
                      <a:pt x="1038" y="33"/>
                      <a:pt x="1038" y="33"/>
                      <a:pt x="1038" y="33"/>
                    </a:cubicBezTo>
                    <a:cubicBezTo>
                      <a:pt x="1039" y="38"/>
                      <a:pt x="1039" y="43"/>
                      <a:pt x="1039" y="47"/>
                    </a:cubicBezTo>
                    <a:cubicBezTo>
                      <a:pt x="1039" y="56"/>
                      <a:pt x="1039" y="64"/>
                      <a:pt x="1039" y="73"/>
                    </a:cubicBezTo>
                    <a:cubicBezTo>
                      <a:pt x="1030" y="55"/>
                      <a:pt x="1030" y="55"/>
                      <a:pt x="1030" y="55"/>
                    </a:cubicBezTo>
                    <a:cubicBezTo>
                      <a:pt x="1016" y="103"/>
                      <a:pt x="1016" y="103"/>
                      <a:pt x="1016" y="103"/>
                    </a:cubicBezTo>
                    <a:cubicBezTo>
                      <a:pt x="1016" y="103"/>
                      <a:pt x="1016" y="103"/>
                      <a:pt x="1016" y="103"/>
                    </a:cubicBezTo>
                    <a:cubicBezTo>
                      <a:pt x="1009" y="126"/>
                      <a:pt x="1009" y="126"/>
                      <a:pt x="1009" y="126"/>
                    </a:cubicBezTo>
                    <a:cubicBezTo>
                      <a:pt x="986" y="208"/>
                      <a:pt x="986" y="208"/>
                      <a:pt x="986" y="208"/>
                    </a:cubicBezTo>
                    <a:cubicBezTo>
                      <a:pt x="990" y="205"/>
                      <a:pt x="990" y="205"/>
                      <a:pt x="990" y="205"/>
                    </a:cubicBezTo>
                    <a:cubicBezTo>
                      <a:pt x="984" y="227"/>
                      <a:pt x="978" y="249"/>
                      <a:pt x="970" y="270"/>
                    </a:cubicBezTo>
                    <a:cubicBezTo>
                      <a:pt x="964" y="284"/>
                      <a:pt x="957" y="296"/>
                      <a:pt x="949" y="305"/>
                    </a:cubicBezTo>
                    <a:cubicBezTo>
                      <a:pt x="937" y="321"/>
                      <a:pt x="921" y="331"/>
                      <a:pt x="898" y="338"/>
                    </a:cubicBezTo>
                    <a:cubicBezTo>
                      <a:pt x="881" y="343"/>
                      <a:pt x="861" y="346"/>
                      <a:pt x="838" y="347"/>
                    </a:cubicBezTo>
                    <a:cubicBezTo>
                      <a:pt x="830" y="348"/>
                      <a:pt x="823" y="348"/>
                      <a:pt x="815" y="348"/>
                    </a:cubicBezTo>
                    <a:close/>
                    <a:moveTo>
                      <a:pt x="784" y="30"/>
                    </a:moveTo>
                    <a:cubicBezTo>
                      <a:pt x="775" y="30"/>
                      <a:pt x="763" y="31"/>
                      <a:pt x="751" y="31"/>
                    </a:cubicBezTo>
                    <a:cubicBezTo>
                      <a:pt x="732" y="33"/>
                      <a:pt x="711" y="35"/>
                      <a:pt x="689" y="40"/>
                    </a:cubicBezTo>
                    <a:cubicBezTo>
                      <a:pt x="676" y="42"/>
                      <a:pt x="660" y="46"/>
                      <a:pt x="645" y="51"/>
                    </a:cubicBezTo>
                    <a:cubicBezTo>
                      <a:pt x="604" y="65"/>
                      <a:pt x="604" y="65"/>
                      <a:pt x="604" y="65"/>
                    </a:cubicBezTo>
                    <a:cubicBezTo>
                      <a:pt x="601" y="108"/>
                      <a:pt x="601" y="108"/>
                      <a:pt x="601" y="108"/>
                    </a:cubicBezTo>
                    <a:cubicBezTo>
                      <a:pt x="601" y="110"/>
                      <a:pt x="601" y="113"/>
                      <a:pt x="601" y="116"/>
                    </a:cubicBezTo>
                    <a:cubicBezTo>
                      <a:pt x="600" y="132"/>
                      <a:pt x="603" y="149"/>
                      <a:pt x="607" y="168"/>
                    </a:cubicBezTo>
                    <a:cubicBezTo>
                      <a:pt x="616" y="207"/>
                      <a:pt x="632" y="240"/>
                      <a:pt x="655" y="269"/>
                    </a:cubicBezTo>
                    <a:cubicBezTo>
                      <a:pt x="674" y="293"/>
                      <a:pt x="698" y="308"/>
                      <a:pt x="727" y="314"/>
                    </a:cubicBezTo>
                    <a:cubicBezTo>
                      <a:pt x="758" y="320"/>
                      <a:pt x="786" y="324"/>
                      <a:pt x="814" y="324"/>
                    </a:cubicBezTo>
                    <a:cubicBezTo>
                      <a:pt x="817" y="324"/>
                      <a:pt x="817" y="324"/>
                      <a:pt x="817" y="324"/>
                    </a:cubicBezTo>
                    <a:cubicBezTo>
                      <a:pt x="835" y="323"/>
                      <a:pt x="856" y="323"/>
                      <a:pt x="877" y="317"/>
                    </a:cubicBezTo>
                    <a:cubicBezTo>
                      <a:pt x="896" y="312"/>
                      <a:pt x="908" y="305"/>
                      <a:pt x="919" y="295"/>
                    </a:cubicBezTo>
                    <a:cubicBezTo>
                      <a:pt x="928" y="286"/>
                      <a:pt x="936" y="274"/>
                      <a:pt x="941" y="259"/>
                    </a:cubicBezTo>
                    <a:cubicBezTo>
                      <a:pt x="953" y="227"/>
                      <a:pt x="960" y="193"/>
                      <a:pt x="961" y="156"/>
                    </a:cubicBezTo>
                    <a:cubicBezTo>
                      <a:pt x="961" y="154"/>
                      <a:pt x="961" y="154"/>
                      <a:pt x="961" y="154"/>
                    </a:cubicBezTo>
                    <a:cubicBezTo>
                      <a:pt x="961" y="142"/>
                      <a:pt x="961" y="130"/>
                      <a:pt x="960" y="118"/>
                    </a:cubicBezTo>
                    <a:cubicBezTo>
                      <a:pt x="960" y="113"/>
                      <a:pt x="960" y="113"/>
                      <a:pt x="960" y="113"/>
                    </a:cubicBezTo>
                    <a:cubicBezTo>
                      <a:pt x="960" y="108"/>
                      <a:pt x="960" y="105"/>
                      <a:pt x="959" y="102"/>
                    </a:cubicBezTo>
                    <a:cubicBezTo>
                      <a:pt x="958" y="93"/>
                      <a:pt x="958" y="93"/>
                      <a:pt x="958" y="93"/>
                    </a:cubicBezTo>
                    <a:cubicBezTo>
                      <a:pt x="955" y="84"/>
                      <a:pt x="955" y="84"/>
                      <a:pt x="955" y="84"/>
                    </a:cubicBezTo>
                    <a:cubicBezTo>
                      <a:pt x="955" y="83"/>
                      <a:pt x="954" y="82"/>
                      <a:pt x="954" y="81"/>
                    </a:cubicBezTo>
                    <a:cubicBezTo>
                      <a:pt x="941" y="53"/>
                      <a:pt x="941" y="53"/>
                      <a:pt x="941" y="53"/>
                    </a:cubicBezTo>
                    <a:cubicBezTo>
                      <a:pt x="911" y="45"/>
                      <a:pt x="911" y="45"/>
                      <a:pt x="911" y="45"/>
                    </a:cubicBezTo>
                    <a:cubicBezTo>
                      <a:pt x="877" y="35"/>
                      <a:pt x="842" y="32"/>
                      <a:pt x="798" y="30"/>
                    </a:cubicBezTo>
                    <a:cubicBezTo>
                      <a:pt x="795" y="29"/>
                      <a:pt x="795" y="29"/>
                      <a:pt x="795" y="29"/>
                    </a:cubicBezTo>
                    <a:cubicBezTo>
                      <a:pt x="784" y="30"/>
                      <a:pt x="784" y="30"/>
                      <a:pt x="78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a:spLocks noEditPoints="1"/>
              </p:cNvSpPr>
              <p:nvPr/>
            </p:nvSpPr>
            <p:spPr bwMode="auto">
              <a:xfrm>
                <a:off x="4633751" y="1871625"/>
                <a:ext cx="3127372" cy="1230313"/>
              </a:xfrm>
              <a:custGeom>
                <a:avLst/>
                <a:gdLst>
                  <a:gd name="T0" fmla="*/ 2002 w 2852"/>
                  <a:gd name="T1" fmla="*/ 0 h 1123"/>
                  <a:gd name="T2" fmla="*/ 1595 w 2852"/>
                  <a:gd name="T3" fmla="*/ 742 h 1123"/>
                  <a:gd name="T4" fmla="*/ 1535 w 2852"/>
                  <a:gd name="T5" fmla="*/ 565 h 1123"/>
                  <a:gd name="T6" fmla="*/ 1646 w 2852"/>
                  <a:gd name="T7" fmla="*/ 342 h 1123"/>
                  <a:gd name="T8" fmla="*/ 1423 w 2852"/>
                  <a:gd name="T9" fmla="*/ 119 h 1123"/>
                  <a:gd name="T10" fmla="*/ 1200 w 2852"/>
                  <a:gd name="T11" fmla="*/ 342 h 1123"/>
                  <a:gd name="T12" fmla="*/ 1312 w 2852"/>
                  <a:gd name="T13" fmla="*/ 565 h 1123"/>
                  <a:gd name="T14" fmla="*/ 1240 w 2852"/>
                  <a:gd name="T15" fmla="*/ 746 h 1123"/>
                  <a:gd name="T16" fmla="*/ 844 w 2852"/>
                  <a:gd name="T17" fmla="*/ 0 h 1123"/>
                  <a:gd name="T18" fmla="*/ 0 w 2852"/>
                  <a:gd name="T19" fmla="*/ 889 h 1123"/>
                  <a:gd name="T20" fmla="*/ 173 w 2852"/>
                  <a:gd name="T21" fmla="*/ 1123 h 1123"/>
                  <a:gd name="T22" fmla="*/ 2678 w 2852"/>
                  <a:gd name="T23" fmla="*/ 1123 h 1123"/>
                  <a:gd name="T24" fmla="*/ 2852 w 2852"/>
                  <a:gd name="T25" fmla="*/ 890 h 1123"/>
                  <a:gd name="T26" fmla="*/ 2002 w 2852"/>
                  <a:gd name="T27" fmla="*/ 0 h 1123"/>
                  <a:gd name="T28" fmla="*/ 2586 w 2852"/>
                  <a:gd name="T29" fmla="*/ 447 h 1123"/>
                  <a:gd name="T30" fmla="*/ 2586 w 2852"/>
                  <a:gd name="T31" fmla="*/ 447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2" h="1123">
                    <a:moveTo>
                      <a:pt x="2002" y="0"/>
                    </a:moveTo>
                    <a:cubicBezTo>
                      <a:pt x="1595" y="742"/>
                      <a:pt x="1595" y="742"/>
                      <a:pt x="1595" y="742"/>
                    </a:cubicBezTo>
                    <a:cubicBezTo>
                      <a:pt x="1535" y="565"/>
                      <a:pt x="1535" y="565"/>
                      <a:pt x="1535" y="565"/>
                    </a:cubicBezTo>
                    <a:cubicBezTo>
                      <a:pt x="1646" y="342"/>
                      <a:pt x="1646" y="342"/>
                      <a:pt x="1646" y="342"/>
                    </a:cubicBezTo>
                    <a:cubicBezTo>
                      <a:pt x="1423" y="119"/>
                      <a:pt x="1423" y="119"/>
                      <a:pt x="1423" y="119"/>
                    </a:cubicBezTo>
                    <a:cubicBezTo>
                      <a:pt x="1200" y="342"/>
                      <a:pt x="1200" y="342"/>
                      <a:pt x="1200" y="342"/>
                    </a:cubicBezTo>
                    <a:cubicBezTo>
                      <a:pt x="1312" y="565"/>
                      <a:pt x="1312" y="565"/>
                      <a:pt x="1312" y="565"/>
                    </a:cubicBezTo>
                    <a:cubicBezTo>
                      <a:pt x="1240" y="746"/>
                      <a:pt x="1240" y="746"/>
                      <a:pt x="1240" y="746"/>
                    </a:cubicBezTo>
                    <a:cubicBezTo>
                      <a:pt x="844" y="0"/>
                      <a:pt x="844" y="0"/>
                      <a:pt x="844" y="0"/>
                    </a:cubicBezTo>
                    <a:cubicBezTo>
                      <a:pt x="844" y="0"/>
                      <a:pt x="0" y="447"/>
                      <a:pt x="0" y="889"/>
                    </a:cubicBezTo>
                    <a:cubicBezTo>
                      <a:pt x="0" y="1011"/>
                      <a:pt x="50" y="1123"/>
                      <a:pt x="173" y="1123"/>
                    </a:cubicBezTo>
                    <a:cubicBezTo>
                      <a:pt x="2678" y="1123"/>
                      <a:pt x="2678" y="1123"/>
                      <a:pt x="2678" y="1123"/>
                    </a:cubicBezTo>
                    <a:cubicBezTo>
                      <a:pt x="2800" y="1123"/>
                      <a:pt x="2852" y="1012"/>
                      <a:pt x="2852" y="890"/>
                    </a:cubicBezTo>
                    <a:cubicBezTo>
                      <a:pt x="2852" y="475"/>
                      <a:pt x="2002" y="0"/>
                      <a:pt x="2002" y="0"/>
                    </a:cubicBezTo>
                    <a:moveTo>
                      <a:pt x="2586" y="447"/>
                    </a:moveTo>
                    <a:cubicBezTo>
                      <a:pt x="2586" y="447"/>
                      <a:pt x="2586" y="447"/>
                      <a:pt x="2586" y="44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a:spLocks noEditPoints="1"/>
              </p:cNvSpPr>
              <p:nvPr/>
            </p:nvSpPr>
            <p:spPr bwMode="auto">
              <a:xfrm>
                <a:off x="5398912" y="186318"/>
                <a:ext cx="1603365" cy="1984354"/>
              </a:xfrm>
              <a:custGeom>
                <a:avLst/>
                <a:gdLst>
                  <a:gd name="T0" fmla="*/ 1460 w 1462"/>
                  <a:gd name="T1" fmla="*/ 878 h 1812"/>
                  <a:gd name="T2" fmla="*/ 1460 w 1462"/>
                  <a:gd name="T3" fmla="*/ 844 h 1812"/>
                  <a:gd name="T4" fmla="*/ 1430 w 1462"/>
                  <a:gd name="T5" fmla="*/ 824 h 1812"/>
                  <a:gd name="T6" fmla="*/ 1420 w 1462"/>
                  <a:gd name="T7" fmla="*/ 817 h 1812"/>
                  <a:gd name="T8" fmla="*/ 764 w 1462"/>
                  <a:gd name="T9" fmla="*/ 90 h 1812"/>
                  <a:gd name="T10" fmla="*/ 193 w 1462"/>
                  <a:gd name="T11" fmla="*/ 151 h 1812"/>
                  <a:gd name="T12" fmla="*/ 61 w 1462"/>
                  <a:gd name="T13" fmla="*/ 806 h 1812"/>
                  <a:gd name="T14" fmla="*/ 31 w 1462"/>
                  <a:gd name="T15" fmla="*/ 824 h 1812"/>
                  <a:gd name="T16" fmla="*/ 2 w 1462"/>
                  <a:gd name="T17" fmla="*/ 844 h 1812"/>
                  <a:gd name="T18" fmla="*/ 2 w 1462"/>
                  <a:gd name="T19" fmla="*/ 878 h 1812"/>
                  <a:gd name="T20" fmla="*/ 36 w 1462"/>
                  <a:gd name="T21" fmla="*/ 1103 h 1812"/>
                  <a:gd name="T22" fmla="*/ 135 w 1462"/>
                  <a:gd name="T23" fmla="*/ 1219 h 1812"/>
                  <a:gd name="T24" fmla="*/ 356 w 1462"/>
                  <a:gd name="T25" fmla="*/ 1624 h 1812"/>
                  <a:gd name="T26" fmla="*/ 722 w 1462"/>
                  <a:gd name="T27" fmla="*/ 1810 h 1812"/>
                  <a:gd name="T28" fmla="*/ 734 w 1462"/>
                  <a:gd name="T29" fmla="*/ 1812 h 1812"/>
                  <a:gd name="T30" fmla="*/ 747 w 1462"/>
                  <a:gd name="T31" fmla="*/ 1810 h 1812"/>
                  <a:gd name="T32" fmla="*/ 1123 w 1462"/>
                  <a:gd name="T33" fmla="*/ 1613 h 1812"/>
                  <a:gd name="T34" fmla="*/ 1332 w 1462"/>
                  <a:gd name="T35" fmla="*/ 1216 h 1812"/>
                  <a:gd name="T36" fmla="*/ 1427 w 1462"/>
                  <a:gd name="T37" fmla="*/ 1099 h 1812"/>
                  <a:gd name="T38" fmla="*/ 1460 w 1462"/>
                  <a:gd name="T39" fmla="*/ 878 h 1812"/>
                  <a:gd name="T40" fmla="*/ 1301 w 1462"/>
                  <a:gd name="T41" fmla="*/ 1049 h 1812"/>
                  <a:gd name="T42" fmla="*/ 1252 w 1462"/>
                  <a:gd name="T43" fmla="*/ 1105 h 1812"/>
                  <a:gd name="T44" fmla="*/ 1218 w 1462"/>
                  <a:gd name="T45" fmla="*/ 1117 h 1812"/>
                  <a:gd name="T46" fmla="*/ 1209 w 1462"/>
                  <a:gd name="T47" fmla="*/ 1151 h 1812"/>
                  <a:gd name="T48" fmla="*/ 1024 w 1462"/>
                  <a:gd name="T49" fmla="*/ 1520 h 1812"/>
                  <a:gd name="T50" fmla="*/ 732 w 1462"/>
                  <a:gd name="T51" fmla="*/ 1675 h 1812"/>
                  <a:gd name="T52" fmla="*/ 454 w 1462"/>
                  <a:gd name="T53" fmla="*/ 1530 h 1812"/>
                  <a:gd name="T54" fmla="*/ 257 w 1462"/>
                  <a:gd name="T55" fmla="*/ 1153 h 1812"/>
                  <a:gd name="T56" fmla="*/ 248 w 1462"/>
                  <a:gd name="T57" fmla="*/ 1117 h 1812"/>
                  <a:gd name="T58" fmla="*/ 212 w 1462"/>
                  <a:gd name="T59" fmla="*/ 1106 h 1812"/>
                  <a:gd name="T60" fmla="*/ 162 w 1462"/>
                  <a:gd name="T61" fmla="*/ 1051 h 1812"/>
                  <a:gd name="T62" fmla="*/ 139 w 1462"/>
                  <a:gd name="T63" fmla="*/ 942 h 1812"/>
                  <a:gd name="T64" fmla="*/ 227 w 1462"/>
                  <a:gd name="T65" fmla="*/ 939 h 1812"/>
                  <a:gd name="T66" fmla="*/ 233 w 1462"/>
                  <a:gd name="T67" fmla="*/ 918 h 1812"/>
                  <a:gd name="T68" fmla="*/ 234 w 1462"/>
                  <a:gd name="T69" fmla="*/ 919 h 1812"/>
                  <a:gd name="T70" fmla="*/ 237 w 1462"/>
                  <a:gd name="T71" fmla="*/ 904 h 1812"/>
                  <a:gd name="T72" fmla="*/ 268 w 1462"/>
                  <a:gd name="T73" fmla="*/ 579 h 1812"/>
                  <a:gd name="T74" fmla="*/ 281 w 1462"/>
                  <a:gd name="T75" fmla="*/ 545 h 1812"/>
                  <a:gd name="T76" fmla="*/ 908 w 1462"/>
                  <a:gd name="T77" fmla="*/ 472 h 1812"/>
                  <a:gd name="T78" fmla="*/ 868 w 1462"/>
                  <a:gd name="T79" fmla="*/ 579 h 1812"/>
                  <a:gd name="T80" fmla="*/ 908 w 1462"/>
                  <a:gd name="T81" fmla="*/ 586 h 1812"/>
                  <a:gd name="T82" fmla="*/ 954 w 1462"/>
                  <a:gd name="T83" fmla="*/ 514 h 1812"/>
                  <a:gd name="T84" fmla="*/ 948 w 1462"/>
                  <a:gd name="T85" fmla="*/ 565 h 1812"/>
                  <a:gd name="T86" fmla="*/ 991 w 1462"/>
                  <a:gd name="T87" fmla="*/ 570 h 1812"/>
                  <a:gd name="T88" fmla="*/ 1018 w 1462"/>
                  <a:gd name="T89" fmla="*/ 488 h 1812"/>
                  <a:gd name="T90" fmla="*/ 1181 w 1462"/>
                  <a:gd name="T91" fmla="*/ 536 h 1812"/>
                  <a:gd name="T92" fmla="*/ 1220 w 1462"/>
                  <a:gd name="T93" fmla="*/ 858 h 1812"/>
                  <a:gd name="T94" fmla="*/ 1231 w 1462"/>
                  <a:gd name="T95" fmla="*/ 916 h 1812"/>
                  <a:gd name="T96" fmla="*/ 1251 w 1462"/>
                  <a:gd name="T97" fmla="*/ 915 h 1812"/>
                  <a:gd name="T98" fmla="*/ 1260 w 1462"/>
                  <a:gd name="T99" fmla="*/ 946 h 1812"/>
                  <a:gd name="T100" fmla="*/ 1323 w 1462"/>
                  <a:gd name="T101" fmla="*/ 942 h 1812"/>
                  <a:gd name="T102" fmla="*/ 1301 w 1462"/>
                  <a:gd name="T103" fmla="*/ 1049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2" h="1812">
                    <a:moveTo>
                      <a:pt x="1460" y="878"/>
                    </a:moveTo>
                    <a:cubicBezTo>
                      <a:pt x="1460" y="844"/>
                      <a:pt x="1460" y="844"/>
                      <a:pt x="1460" y="844"/>
                    </a:cubicBezTo>
                    <a:cubicBezTo>
                      <a:pt x="1430" y="824"/>
                      <a:pt x="1430" y="824"/>
                      <a:pt x="1430" y="824"/>
                    </a:cubicBezTo>
                    <a:cubicBezTo>
                      <a:pt x="1427" y="822"/>
                      <a:pt x="1423" y="819"/>
                      <a:pt x="1420" y="817"/>
                    </a:cubicBezTo>
                    <a:cubicBezTo>
                      <a:pt x="1360" y="303"/>
                      <a:pt x="1364" y="0"/>
                      <a:pt x="764" y="90"/>
                    </a:cubicBezTo>
                    <a:cubicBezTo>
                      <a:pt x="553" y="121"/>
                      <a:pt x="323" y="56"/>
                      <a:pt x="193" y="151"/>
                    </a:cubicBezTo>
                    <a:cubicBezTo>
                      <a:pt x="28" y="305"/>
                      <a:pt x="16" y="535"/>
                      <a:pt x="61" y="806"/>
                    </a:cubicBezTo>
                    <a:cubicBezTo>
                      <a:pt x="51" y="811"/>
                      <a:pt x="41" y="817"/>
                      <a:pt x="31" y="824"/>
                    </a:cubicBezTo>
                    <a:cubicBezTo>
                      <a:pt x="2" y="844"/>
                      <a:pt x="2" y="844"/>
                      <a:pt x="2" y="844"/>
                    </a:cubicBezTo>
                    <a:cubicBezTo>
                      <a:pt x="2" y="878"/>
                      <a:pt x="2" y="878"/>
                      <a:pt x="2" y="878"/>
                    </a:cubicBezTo>
                    <a:cubicBezTo>
                      <a:pt x="0" y="969"/>
                      <a:pt x="11" y="1045"/>
                      <a:pt x="36" y="1103"/>
                    </a:cubicBezTo>
                    <a:cubicBezTo>
                      <a:pt x="58" y="1156"/>
                      <a:pt x="91" y="1195"/>
                      <a:pt x="135" y="1219"/>
                    </a:cubicBezTo>
                    <a:cubicBezTo>
                      <a:pt x="187" y="1396"/>
                      <a:pt x="262" y="1528"/>
                      <a:pt x="356" y="1624"/>
                    </a:cubicBezTo>
                    <a:cubicBezTo>
                      <a:pt x="459" y="1728"/>
                      <a:pt x="582" y="1787"/>
                      <a:pt x="722" y="1810"/>
                    </a:cubicBezTo>
                    <a:cubicBezTo>
                      <a:pt x="734" y="1812"/>
                      <a:pt x="734" y="1812"/>
                      <a:pt x="734" y="1812"/>
                    </a:cubicBezTo>
                    <a:cubicBezTo>
                      <a:pt x="747" y="1810"/>
                      <a:pt x="747" y="1810"/>
                      <a:pt x="747" y="1810"/>
                    </a:cubicBezTo>
                    <a:cubicBezTo>
                      <a:pt x="901" y="1777"/>
                      <a:pt x="1024" y="1716"/>
                      <a:pt x="1123" y="1613"/>
                    </a:cubicBezTo>
                    <a:cubicBezTo>
                      <a:pt x="1214" y="1517"/>
                      <a:pt x="1282" y="1388"/>
                      <a:pt x="1332" y="1216"/>
                    </a:cubicBezTo>
                    <a:cubicBezTo>
                      <a:pt x="1374" y="1192"/>
                      <a:pt x="1406" y="1152"/>
                      <a:pt x="1427" y="1099"/>
                    </a:cubicBezTo>
                    <a:cubicBezTo>
                      <a:pt x="1451" y="1042"/>
                      <a:pt x="1462" y="967"/>
                      <a:pt x="1460" y="878"/>
                    </a:cubicBezTo>
                    <a:close/>
                    <a:moveTo>
                      <a:pt x="1301" y="1049"/>
                    </a:moveTo>
                    <a:cubicBezTo>
                      <a:pt x="1289" y="1078"/>
                      <a:pt x="1273" y="1098"/>
                      <a:pt x="1252" y="1105"/>
                    </a:cubicBezTo>
                    <a:cubicBezTo>
                      <a:pt x="1218" y="1117"/>
                      <a:pt x="1218" y="1117"/>
                      <a:pt x="1218" y="1117"/>
                    </a:cubicBezTo>
                    <a:cubicBezTo>
                      <a:pt x="1209" y="1151"/>
                      <a:pt x="1209" y="1151"/>
                      <a:pt x="1209" y="1151"/>
                    </a:cubicBezTo>
                    <a:cubicBezTo>
                      <a:pt x="1164" y="1316"/>
                      <a:pt x="1104" y="1436"/>
                      <a:pt x="1024" y="1520"/>
                    </a:cubicBezTo>
                    <a:cubicBezTo>
                      <a:pt x="948" y="1599"/>
                      <a:pt x="852" y="1648"/>
                      <a:pt x="732" y="1675"/>
                    </a:cubicBezTo>
                    <a:cubicBezTo>
                      <a:pt x="625" y="1655"/>
                      <a:pt x="532" y="1609"/>
                      <a:pt x="454" y="1530"/>
                    </a:cubicBezTo>
                    <a:cubicBezTo>
                      <a:pt x="370" y="1445"/>
                      <a:pt x="304" y="1322"/>
                      <a:pt x="257" y="1153"/>
                    </a:cubicBezTo>
                    <a:cubicBezTo>
                      <a:pt x="248" y="1117"/>
                      <a:pt x="248" y="1117"/>
                      <a:pt x="248" y="1117"/>
                    </a:cubicBezTo>
                    <a:cubicBezTo>
                      <a:pt x="212" y="1106"/>
                      <a:pt x="212" y="1106"/>
                      <a:pt x="212" y="1106"/>
                    </a:cubicBezTo>
                    <a:cubicBezTo>
                      <a:pt x="191" y="1099"/>
                      <a:pt x="174" y="1080"/>
                      <a:pt x="162" y="1051"/>
                    </a:cubicBezTo>
                    <a:cubicBezTo>
                      <a:pt x="150" y="1022"/>
                      <a:pt x="142" y="986"/>
                      <a:pt x="139" y="942"/>
                    </a:cubicBezTo>
                    <a:cubicBezTo>
                      <a:pt x="172" y="937"/>
                      <a:pt x="209" y="927"/>
                      <a:pt x="227" y="939"/>
                    </a:cubicBezTo>
                    <a:cubicBezTo>
                      <a:pt x="229" y="933"/>
                      <a:pt x="231" y="926"/>
                      <a:pt x="233" y="918"/>
                    </a:cubicBezTo>
                    <a:cubicBezTo>
                      <a:pt x="234" y="919"/>
                      <a:pt x="234" y="919"/>
                      <a:pt x="234" y="919"/>
                    </a:cubicBezTo>
                    <a:cubicBezTo>
                      <a:pt x="237" y="904"/>
                      <a:pt x="237" y="904"/>
                      <a:pt x="237" y="904"/>
                    </a:cubicBezTo>
                    <a:cubicBezTo>
                      <a:pt x="247" y="865"/>
                      <a:pt x="258" y="619"/>
                      <a:pt x="268" y="579"/>
                    </a:cubicBezTo>
                    <a:cubicBezTo>
                      <a:pt x="272" y="568"/>
                      <a:pt x="274" y="554"/>
                      <a:pt x="281" y="545"/>
                    </a:cubicBezTo>
                    <a:cubicBezTo>
                      <a:pt x="330" y="611"/>
                      <a:pt x="695" y="618"/>
                      <a:pt x="908" y="472"/>
                    </a:cubicBezTo>
                    <a:cubicBezTo>
                      <a:pt x="868" y="579"/>
                      <a:pt x="868" y="579"/>
                      <a:pt x="868" y="579"/>
                    </a:cubicBezTo>
                    <a:cubicBezTo>
                      <a:pt x="908" y="586"/>
                      <a:pt x="908" y="586"/>
                      <a:pt x="908" y="586"/>
                    </a:cubicBezTo>
                    <a:cubicBezTo>
                      <a:pt x="954" y="514"/>
                      <a:pt x="954" y="514"/>
                      <a:pt x="954" y="514"/>
                    </a:cubicBezTo>
                    <a:cubicBezTo>
                      <a:pt x="948" y="565"/>
                      <a:pt x="948" y="565"/>
                      <a:pt x="948" y="565"/>
                    </a:cubicBezTo>
                    <a:cubicBezTo>
                      <a:pt x="991" y="570"/>
                      <a:pt x="991" y="570"/>
                      <a:pt x="991" y="570"/>
                    </a:cubicBezTo>
                    <a:cubicBezTo>
                      <a:pt x="1018" y="488"/>
                      <a:pt x="1018" y="488"/>
                      <a:pt x="1018" y="488"/>
                    </a:cubicBezTo>
                    <a:cubicBezTo>
                      <a:pt x="1070" y="518"/>
                      <a:pt x="1129" y="558"/>
                      <a:pt x="1181" y="536"/>
                    </a:cubicBezTo>
                    <a:cubicBezTo>
                      <a:pt x="1198" y="575"/>
                      <a:pt x="1211" y="812"/>
                      <a:pt x="1220" y="858"/>
                    </a:cubicBezTo>
                    <a:cubicBezTo>
                      <a:pt x="1231" y="916"/>
                      <a:pt x="1231" y="916"/>
                      <a:pt x="1231" y="916"/>
                    </a:cubicBezTo>
                    <a:cubicBezTo>
                      <a:pt x="1251" y="915"/>
                      <a:pt x="1251" y="915"/>
                      <a:pt x="1251" y="915"/>
                    </a:cubicBezTo>
                    <a:cubicBezTo>
                      <a:pt x="1260" y="946"/>
                      <a:pt x="1260" y="946"/>
                      <a:pt x="1260" y="946"/>
                    </a:cubicBezTo>
                    <a:cubicBezTo>
                      <a:pt x="1283" y="943"/>
                      <a:pt x="1303" y="942"/>
                      <a:pt x="1323" y="942"/>
                    </a:cubicBezTo>
                    <a:cubicBezTo>
                      <a:pt x="1320" y="985"/>
                      <a:pt x="1312" y="1021"/>
                      <a:pt x="1301" y="10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22" name="Picture 7"/>
          <p:cNvPicPr>
            <a:picLocks noChangeAspect="1" noChangeArrowheads="1"/>
          </p:cNvPicPr>
          <p:nvPr/>
        </p:nvPicPr>
        <p:blipFill>
          <a:blip r:embed="rId3" cstate="print"/>
          <a:srcRect/>
          <a:stretch>
            <a:fillRect/>
          </a:stretch>
        </p:blipFill>
        <p:spPr bwMode="auto">
          <a:xfrm>
            <a:off x="214283" y="420816"/>
            <a:ext cx="2071701" cy="436422"/>
          </a:xfrm>
          <a:prstGeom prst="rect">
            <a:avLst/>
          </a:prstGeom>
          <a:noFill/>
          <a:ln w="9525">
            <a:noFill/>
            <a:miter lim="800000"/>
            <a:headEnd/>
            <a:tailEnd/>
          </a:ln>
        </p:spPr>
      </p:pic>
      <p:sp>
        <p:nvSpPr>
          <p:cNvPr id="25" name="矩形 19"/>
          <p:cNvSpPr>
            <a:spLocks noChangeArrowheads="1"/>
          </p:cNvSpPr>
          <p:nvPr/>
        </p:nvSpPr>
        <p:spPr bwMode="auto">
          <a:xfrm>
            <a:off x="124985" y="1685881"/>
            <a:ext cx="8715436" cy="1338826"/>
          </a:xfrm>
          <a:prstGeom prst="rect">
            <a:avLst/>
          </a:prstGeom>
          <a:noFill/>
          <a:ln w="9525">
            <a:noFill/>
            <a:miter lim="800000"/>
          </a:ln>
        </p:spPr>
        <p:txBody>
          <a:bodyPr wrap="square" lIns="91438" tIns="45719" rIns="91438" bIns="45719">
            <a:spAutoFit/>
          </a:bodyPr>
          <a:lstStyle/>
          <a:p>
            <a:pPr algn="ctr">
              <a:lnSpc>
                <a:spcPct val="150000"/>
              </a:lnSpc>
            </a:pPr>
            <a:r>
              <a:rPr lang="zh-CN" altLang="zh-CN" sz="2700" dirty="0">
                <a:solidFill>
                  <a:schemeClr val="bg1"/>
                </a:solidFill>
                <a:latin typeface="黑体" panose="02010609060101010101" pitchFamily="49" charset="-122"/>
                <a:ea typeface="黑体" panose="02010609060101010101" pitchFamily="49" charset="-122"/>
              </a:rPr>
              <a:t>应用型本科畜牧兽医类专业</a:t>
            </a:r>
            <a:endParaRPr lang="en-US" altLang="zh-CN" sz="2700" dirty="0">
              <a:solidFill>
                <a:schemeClr val="bg1"/>
              </a:solidFill>
              <a:latin typeface="黑体" panose="02010609060101010101" pitchFamily="49" charset="-122"/>
              <a:ea typeface="黑体" panose="02010609060101010101" pitchFamily="49" charset="-122"/>
            </a:endParaRPr>
          </a:p>
          <a:p>
            <a:pPr algn="ctr">
              <a:lnSpc>
                <a:spcPct val="150000"/>
              </a:lnSpc>
            </a:pPr>
            <a:r>
              <a:rPr lang="en-US" altLang="zh-CN" sz="2700" dirty="0">
                <a:solidFill>
                  <a:schemeClr val="bg1"/>
                </a:solidFill>
                <a:latin typeface="黑体" panose="02010609060101010101" pitchFamily="49" charset="-122"/>
                <a:ea typeface="黑体" panose="02010609060101010101" pitchFamily="49" charset="-122"/>
              </a:rPr>
              <a:t>《</a:t>
            </a:r>
            <a:r>
              <a:rPr lang="zh-CN" altLang="zh-CN" sz="2700" dirty="0">
                <a:solidFill>
                  <a:schemeClr val="bg1"/>
                </a:solidFill>
                <a:latin typeface="黑体" panose="02010609060101010101" pitchFamily="49" charset="-122"/>
                <a:ea typeface="黑体" panose="02010609060101010101" pitchFamily="49" charset="-122"/>
              </a:rPr>
              <a:t>动物生物化学</a:t>
            </a:r>
            <a:r>
              <a:rPr lang="en-US" altLang="zh-CN" sz="2700" dirty="0">
                <a:solidFill>
                  <a:schemeClr val="bg1"/>
                </a:solidFill>
                <a:latin typeface="黑体" panose="02010609060101010101" pitchFamily="49" charset="-122"/>
                <a:ea typeface="黑体" panose="02010609060101010101" pitchFamily="49" charset="-122"/>
              </a:rPr>
              <a:t>》</a:t>
            </a:r>
            <a:r>
              <a:rPr lang="zh-CN" altLang="zh-CN" sz="2700" dirty="0">
                <a:solidFill>
                  <a:schemeClr val="bg1"/>
                </a:solidFill>
                <a:latin typeface="黑体" panose="02010609060101010101" pitchFamily="49" charset="-122"/>
                <a:ea typeface="黑体" panose="02010609060101010101" pitchFamily="49" charset="-122"/>
              </a:rPr>
              <a:t>核心课程建设研究与实践</a:t>
            </a:r>
            <a:r>
              <a:rPr lang="en-US" altLang="zh-CN" sz="2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2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椭圆 25"/>
          <p:cNvSpPr/>
          <p:nvPr/>
        </p:nvSpPr>
        <p:spPr>
          <a:xfrm>
            <a:off x="2746116" y="3424791"/>
            <a:ext cx="540000" cy="54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27" name="Freeform 116"/>
          <p:cNvSpPr>
            <a:spLocks noEditPoints="1"/>
          </p:cNvSpPr>
          <p:nvPr/>
        </p:nvSpPr>
        <p:spPr bwMode="auto">
          <a:xfrm>
            <a:off x="2827178" y="3531949"/>
            <a:ext cx="363648" cy="29326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38" tIns="45719" rIns="91438" bIns="45719" numCol="1" anchor="t" anchorCtr="0" compatLnSpc="1"/>
          <a:lstStyle/>
          <a:p>
            <a:endParaRPr lang="en-US" dirty="0"/>
          </a:p>
        </p:txBody>
      </p:sp>
      <p:sp>
        <p:nvSpPr>
          <p:cNvPr id="16" name="矩形 15"/>
          <p:cNvSpPr/>
          <p:nvPr/>
        </p:nvSpPr>
        <p:spPr>
          <a:xfrm>
            <a:off x="113743" y="1247299"/>
            <a:ext cx="4755148" cy="438582"/>
          </a:xfrm>
          <a:prstGeom prst="rect">
            <a:avLst/>
          </a:prstGeom>
        </p:spPr>
        <p:txBody>
          <a:bodyPr wrap="none" lIns="68580" tIns="34290" rIns="68580" bIns="34290">
            <a:spAutoFit/>
          </a:bodyPr>
          <a:lstStyle/>
          <a:p>
            <a:r>
              <a:rPr lang="zh-CN" altLang="en-US" sz="2400" dirty="0">
                <a:latin typeface="华文行楷" panose="02010800040101010101" pitchFamily="2" charset="-122"/>
                <a:ea typeface="华文行楷" panose="02010800040101010101" pitchFamily="2" charset="-122"/>
                <a:sym typeface="宋体" panose="02010600030101010101" pitchFamily="2" charset="-122"/>
              </a:rPr>
              <a:t>第四届西浦全国大学教学创新大赛</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strVal val="#ppt_h"/>
                                          </p:val>
                                        </p:tav>
                                        <p:tav tm="100000">
                                          <p:val>
                                            <p:strVal val="#ppt_h"/>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5"/>
                                        </p:tgtEl>
                                        <p:attrNameLst>
                                          <p:attrName>ppt_y</p:attrName>
                                        </p:attrNameLst>
                                      </p:cBhvr>
                                      <p:tavLst>
                                        <p:tav tm="0">
                                          <p:val>
                                            <p:strVal val="#ppt_y"/>
                                          </p:val>
                                        </p:tav>
                                        <p:tav tm="100000">
                                          <p:val>
                                            <p:strVal val="#ppt_y"/>
                                          </p:val>
                                        </p:tav>
                                      </p:tavLst>
                                    </p:anim>
                                    <p:anim calcmode="lin" valueType="num">
                                      <p:cBhvr>
                                        <p:cTn id="1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5"/>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fade">
                                      <p:cBhvr>
                                        <p:cTn id="19" dur="500"/>
                                        <p:tgtEl>
                                          <p:spTgt spid="116"/>
                                        </p:tgtEl>
                                      </p:cBhvr>
                                    </p:animEffect>
                                    <p:anim calcmode="lin" valueType="num">
                                      <p:cBhvr>
                                        <p:cTn id="20" dur="500" fill="hold"/>
                                        <p:tgtEl>
                                          <p:spTgt spid="116"/>
                                        </p:tgtEl>
                                        <p:attrNameLst>
                                          <p:attrName>ppt_x</p:attrName>
                                        </p:attrNameLst>
                                      </p:cBhvr>
                                      <p:tavLst>
                                        <p:tav tm="0">
                                          <p:val>
                                            <p:strVal val="#ppt_x"/>
                                          </p:val>
                                        </p:tav>
                                        <p:tav tm="100000">
                                          <p:val>
                                            <p:strVal val="#ppt_x"/>
                                          </p:val>
                                        </p:tav>
                                      </p:tavLst>
                                    </p:anim>
                                    <p:anim calcmode="lin" valueType="num">
                                      <p:cBhvr>
                                        <p:cTn id="21" dur="500" fill="hold"/>
                                        <p:tgtEl>
                                          <p:spTgt spid="116"/>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0"/>
                                  </p:stCondLst>
                                  <p:iterate type="lt">
                                    <p:tmPct val="15000"/>
                                  </p:iterate>
                                  <p:childTnLst>
                                    <p:set>
                                      <p:cBhvr>
                                        <p:cTn id="33" dur="1" fill="hold">
                                          <p:stCondLst>
                                            <p:cond delay="0"/>
                                          </p:stCondLst>
                                        </p:cTn>
                                        <p:tgtEl>
                                          <p:spTgt spid="118"/>
                                        </p:tgtEl>
                                        <p:attrNameLst>
                                          <p:attrName>style.visibility</p:attrName>
                                        </p:attrNameLst>
                                      </p:cBhvr>
                                      <p:to>
                                        <p:strVal val="visible"/>
                                      </p:to>
                                    </p:set>
                                    <p:animEffect transition="in" filter="fade">
                                      <p:cBhvr>
                                        <p:cTn id="34" dur="500"/>
                                        <p:tgtEl>
                                          <p:spTgt spid="118"/>
                                        </p:tgtEl>
                                      </p:cBhvr>
                                    </p:animEffect>
                                    <p:animScale>
                                      <p:cBhvr additive="base">
                                        <p:cTn id="35" dur="250" fill="hold">
                                          <p:stCondLst>
                                            <p:cond delay="0"/>
                                          </p:stCondLst>
                                        </p:cTn>
                                        <p:tgtEl>
                                          <p:spTgt spid="118"/>
                                        </p:tgtEl>
                                      </p:cBhvr>
                                      <p:from x="500000" y="500000"/>
                                      <p:to x="120000" y="120000"/>
                                    </p:animScale>
                                    <p:animScale>
                                      <p:cBhvr additive="base">
                                        <p:cTn id="36" dur="250" fill="hold">
                                          <p:stCondLst>
                                            <p:cond delay="250"/>
                                          </p:stCondLst>
                                        </p:cTn>
                                        <p:tgtEl>
                                          <p:spTgt spid="118"/>
                                        </p:tgtEl>
                                      </p:cBhvr>
                                      <p:from x="120000" y="120000"/>
                                      <p:to x="100000" y="100000"/>
                                    </p:animScale>
                                  </p:childTnLst>
                                </p:cTn>
                              </p:par>
                              <p:par>
                                <p:cTn id="37" presetID="10" presetClass="entr" presetSubtype="0" fill="hold" nodeType="withEffect">
                                  <p:stCondLst>
                                    <p:cond delay="725"/>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750"/>
                                        <p:tgtEl>
                                          <p:spTgt spid="2"/>
                                        </p:tgtEl>
                                      </p:cBhvr>
                                    </p:animEffect>
                                    <p:animScale>
                                      <p:cBhvr additive="base">
                                        <p:cTn id="40" dur="750" fill="hold">
                                          <p:stCondLst>
                                            <p:cond delay="0"/>
                                          </p:stCondLst>
                                        </p:cTn>
                                        <p:tgtEl>
                                          <p:spTgt spid="2"/>
                                        </p:tgtEl>
                                      </p:cBhvr>
                                      <p:from x="0" y="0"/>
                                      <p:to x="100000" y="100000"/>
                                    </p:animScale>
                                  </p:childTnLst>
                                </p:cTn>
                              </p:par>
                              <p:par>
                                <p:cTn id="41" presetID="10" presetClass="entr" presetSubtype="0" fill="hold" grpId="0" nodeType="withEffect">
                                  <p:stCondLst>
                                    <p:cond delay="725"/>
                                  </p:stCondLst>
                                  <p:iterate type="lt">
                                    <p:tmPct val="15000"/>
                                  </p:iterate>
                                  <p:childTnLst>
                                    <p:set>
                                      <p:cBhvr>
                                        <p:cTn id="42" dur="1" fill="hold">
                                          <p:stCondLst>
                                            <p:cond delay="0"/>
                                          </p:stCondLst>
                                        </p:cTn>
                                        <p:tgtEl>
                                          <p:spTgt spid="119"/>
                                        </p:tgtEl>
                                        <p:attrNameLst>
                                          <p:attrName>style.visibility</p:attrName>
                                        </p:attrNameLst>
                                      </p:cBhvr>
                                      <p:to>
                                        <p:strVal val="visible"/>
                                      </p:to>
                                    </p:set>
                                    <p:animEffect transition="in" filter="fade">
                                      <p:cBhvr>
                                        <p:cTn id="43" dur="500"/>
                                        <p:tgtEl>
                                          <p:spTgt spid="119"/>
                                        </p:tgtEl>
                                      </p:cBhvr>
                                    </p:animEffect>
                                    <p:animScale>
                                      <p:cBhvr additive="base">
                                        <p:cTn id="44" dur="250" fill="hold">
                                          <p:stCondLst>
                                            <p:cond delay="0"/>
                                          </p:stCondLst>
                                        </p:cTn>
                                        <p:tgtEl>
                                          <p:spTgt spid="119"/>
                                        </p:tgtEl>
                                      </p:cBhvr>
                                      <p:from x="500000" y="500000"/>
                                      <p:to x="120000" y="120000"/>
                                    </p:animScale>
                                    <p:animScale>
                                      <p:cBhvr additive="base">
                                        <p:cTn id="45" dur="250" fill="hold">
                                          <p:stCondLst>
                                            <p:cond delay="250"/>
                                          </p:stCondLst>
                                        </p:cTn>
                                        <p:tgtEl>
                                          <p:spTgt spid="119"/>
                                        </p:tgtEl>
                                      </p:cBhvr>
                                      <p:from x="120000" y="12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6" grpId="0" animBg="1"/>
      <p:bldP spid="118" grpId="0"/>
      <p:bldP spid="119" grpId="0"/>
      <p:bldP spid="25" grpId="0"/>
      <p:bldP spid="26"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66082" y="613205"/>
            <a:ext cx="7092000" cy="314325"/>
          </a:xfrm>
          <a:prstGeom prst="rect">
            <a:avLst/>
          </a:prstGeom>
          <a:solidFill>
            <a:schemeClr val="bg1"/>
          </a:solidFill>
          <a:ln w="9525">
            <a:noFill/>
            <a:miter lim="800000"/>
          </a:ln>
        </p:spPr>
        <p:txBody>
          <a:bodyPr wrap="square" lIns="68580" tIns="34290" rIns="68580" bIns="34290">
            <a:spAutoFit/>
          </a:bodyPr>
          <a:lstStyle/>
          <a:p>
            <a:pPr algn="ctr" eaLnBrk="0" hangingPunct="0"/>
            <a:r>
              <a:rPr lang="zh-CN" altLang="zh-CN" sz="1600" b="1" dirty="0">
                <a:solidFill>
                  <a:srgbClr val="102BF0"/>
                </a:solidFill>
                <a:latin typeface="黑体" panose="02010609060101010101" pitchFamily="49" charset="-122"/>
                <a:ea typeface="黑体" panose="02010609060101010101" pitchFamily="49" charset="-122"/>
                <a:sym typeface="+mn-ea"/>
              </a:rPr>
              <a:t>“基础性</a:t>
            </a:r>
            <a:r>
              <a:rPr lang="en-US" altLang="zh-CN" sz="1600" b="1" dirty="0">
                <a:solidFill>
                  <a:srgbClr val="102BF0"/>
                </a:solidFill>
                <a:latin typeface="黑体" panose="02010609060101010101" pitchFamily="49" charset="-122"/>
                <a:ea typeface="黑体" panose="02010609060101010101" pitchFamily="49" charset="-122"/>
                <a:sym typeface="+mn-ea"/>
              </a:rPr>
              <a:t>+</a:t>
            </a:r>
            <a:r>
              <a:rPr lang="zh-CN" altLang="zh-CN" sz="1600" b="1" dirty="0">
                <a:solidFill>
                  <a:srgbClr val="102BF0"/>
                </a:solidFill>
                <a:latin typeface="黑体" panose="02010609060101010101" pitchFamily="49" charset="-122"/>
                <a:ea typeface="黑体" panose="02010609060101010101" pitchFamily="49" charset="-122"/>
                <a:sym typeface="+mn-ea"/>
              </a:rPr>
              <a:t>综合性</a:t>
            </a:r>
            <a:r>
              <a:rPr lang="en-US" altLang="zh-CN" sz="1600" b="1" dirty="0">
                <a:solidFill>
                  <a:srgbClr val="102BF0"/>
                </a:solidFill>
                <a:latin typeface="黑体" panose="02010609060101010101" pitchFamily="49" charset="-122"/>
                <a:ea typeface="黑体" panose="02010609060101010101" pitchFamily="49" charset="-122"/>
                <a:sym typeface="+mn-ea"/>
              </a:rPr>
              <a:t>+</a:t>
            </a:r>
            <a:r>
              <a:rPr lang="zh-CN" altLang="zh-CN" sz="1600" b="1" dirty="0">
                <a:solidFill>
                  <a:srgbClr val="102BF0"/>
                </a:solidFill>
                <a:latin typeface="黑体" panose="02010609060101010101" pitchFamily="49" charset="-122"/>
                <a:ea typeface="黑体" panose="02010609060101010101" pitchFamily="49" charset="-122"/>
                <a:sym typeface="+mn-ea"/>
              </a:rPr>
              <a:t>设计型 </a:t>
            </a:r>
            <a:r>
              <a:rPr lang="en-US" altLang="zh-CN" sz="1600" b="1" dirty="0">
                <a:solidFill>
                  <a:srgbClr val="102BF0"/>
                </a:solidFill>
                <a:latin typeface="黑体" panose="02010609060101010101" pitchFamily="49" charset="-122"/>
                <a:ea typeface="黑体" panose="02010609060101010101" pitchFamily="49" charset="-122"/>
                <a:sym typeface="+mn-ea"/>
              </a:rPr>
              <a:t>+</a:t>
            </a:r>
            <a:r>
              <a:rPr lang="zh-CN" altLang="zh-CN" sz="1600" b="1" dirty="0">
                <a:solidFill>
                  <a:srgbClr val="102BF0"/>
                </a:solidFill>
                <a:latin typeface="黑体" panose="02010609060101010101" pitchFamily="49" charset="-122"/>
                <a:ea typeface="黑体" panose="02010609060101010101" pitchFamily="49" charset="-122"/>
                <a:sym typeface="+mn-ea"/>
              </a:rPr>
              <a:t>研究型”的“四层次”实践教学体系</a:t>
            </a:r>
          </a:p>
        </p:txBody>
      </p:sp>
      <p:graphicFrame>
        <p:nvGraphicFramePr>
          <p:cNvPr id="4" name="表格 3"/>
          <p:cNvGraphicFramePr>
            <a:graphicFrameLocks noGrp="1"/>
          </p:cNvGraphicFramePr>
          <p:nvPr/>
        </p:nvGraphicFramePr>
        <p:xfrm>
          <a:off x="269497" y="928676"/>
          <a:ext cx="7088585" cy="4007696"/>
        </p:xfrm>
        <a:graphic>
          <a:graphicData uri="http://schemas.openxmlformats.org/drawingml/2006/table">
            <a:tbl>
              <a:tblPr firstRow="1" firstCol="1" bandRow="1">
                <a:tableStyleId>{F5AB1C69-6EDB-4FF4-983F-18BD219EF322}</a:tableStyleId>
              </a:tblPr>
              <a:tblGrid>
                <a:gridCol w="642942">
                  <a:extLst>
                    <a:ext uri="{9D8B030D-6E8A-4147-A177-3AD203B41FA5}">
                      <a16:colId xmlns:a16="http://schemas.microsoft.com/office/drawing/2014/main" val="20000"/>
                    </a:ext>
                  </a:extLst>
                </a:gridCol>
                <a:gridCol w="3373809">
                  <a:extLst>
                    <a:ext uri="{9D8B030D-6E8A-4147-A177-3AD203B41FA5}">
                      <a16:colId xmlns:a16="http://schemas.microsoft.com/office/drawing/2014/main" val="20001"/>
                    </a:ext>
                  </a:extLst>
                </a:gridCol>
                <a:gridCol w="1357322">
                  <a:extLst>
                    <a:ext uri="{9D8B030D-6E8A-4147-A177-3AD203B41FA5}">
                      <a16:colId xmlns:a16="http://schemas.microsoft.com/office/drawing/2014/main" val="20002"/>
                    </a:ext>
                  </a:extLst>
                </a:gridCol>
                <a:gridCol w="1714512">
                  <a:extLst>
                    <a:ext uri="{9D8B030D-6E8A-4147-A177-3AD203B41FA5}">
                      <a16:colId xmlns:a16="http://schemas.microsoft.com/office/drawing/2014/main" val="20003"/>
                    </a:ext>
                  </a:extLst>
                </a:gridCol>
              </a:tblGrid>
              <a:tr h="252517">
                <a:tc>
                  <a:txBody>
                    <a:bodyPr/>
                    <a:lstStyle/>
                    <a:p>
                      <a:pPr algn="ctr">
                        <a:lnSpc>
                          <a:spcPts val="1400"/>
                        </a:lnSpc>
                        <a:spcAft>
                          <a:spcPts val="600"/>
                        </a:spcAft>
                      </a:pPr>
                      <a:r>
                        <a:rPr lang="zh-CN" sz="1200" kern="100" dirty="0">
                          <a:effectLst/>
                        </a:rPr>
                        <a:t>项目</a:t>
                      </a:r>
                      <a:endParaRPr lang="zh-CN" sz="1200" kern="100" dirty="0">
                        <a:effectLst/>
                        <a:latin typeface="微软雅黑" panose="020B0503020204020204" pitchFamily="34" charset="-122"/>
                        <a:ea typeface="微软雅黑" panose="020B0503020204020204" pitchFamily="34" charset="-122"/>
                      </a:endParaRPr>
                    </a:p>
                  </a:txBody>
                  <a:tcPr marL="42245" marR="42245" marT="0" marB="0" anchor="ctr"/>
                </a:tc>
                <a:tc>
                  <a:txBody>
                    <a:bodyPr/>
                    <a:lstStyle/>
                    <a:p>
                      <a:pPr algn="ctr">
                        <a:lnSpc>
                          <a:spcPts val="1400"/>
                        </a:lnSpc>
                        <a:spcAft>
                          <a:spcPts val="600"/>
                        </a:spcAft>
                      </a:pPr>
                      <a:r>
                        <a:rPr lang="zh-CN" sz="1200" kern="100" dirty="0">
                          <a:effectLst/>
                        </a:rPr>
                        <a:t>实践教学内容</a:t>
                      </a:r>
                      <a:endParaRPr lang="zh-CN" sz="1200" kern="100" dirty="0">
                        <a:effectLst/>
                        <a:latin typeface="微软雅黑" panose="020B0503020204020204" pitchFamily="34" charset="-122"/>
                        <a:ea typeface="微软雅黑" panose="020B0503020204020204" pitchFamily="34" charset="-122"/>
                      </a:endParaRPr>
                    </a:p>
                  </a:txBody>
                  <a:tcPr marL="42245" marR="42245" marT="0" marB="0" anchor="ctr"/>
                </a:tc>
                <a:tc>
                  <a:txBody>
                    <a:bodyPr/>
                    <a:lstStyle/>
                    <a:p>
                      <a:pPr indent="152400" algn="ctr">
                        <a:lnSpc>
                          <a:spcPts val="1400"/>
                        </a:lnSpc>
                        <a:spcAft>
                          <a:spcPts val="600"/>
                        </a:spcAft>
                      </a:pPr>
                      <a:r>
                        <a:rPr lang="zh-CN" sz="1200" kern="100" dirty="0">
                          <a:effectLst/>
                        </a:rPr>
                        <a:t>理论支撑</a:t>
                      </a:r>
                      <a:endParaRPr lang="zh-CN" sz="1200" kern="100" dirty="0">
                        <a:effectLst/>
                        <a:latin typeface="微软雅黑" panose="020B0503020204020204" pitchFamily="34" charset="-122"/>
                        <a:ea typeface="微软雅黑" panose="020B0503020204020204" pitchFamily="34" charset="-122"/>
                      </a:endParaRPr>
                    </a:p>
                  </a:txBody>
                  <a:tcPr marL="42245" marR="42245" marT="0" marB="0" anchor="ctr"/>
                </a:tc>
                <a:tc>
                  <a:txBody>
                    <a:bodyPr/>
                    <a:lstStyle/>
                    <a:p>
                      <a:pPr indent="152400" algn="ctr">
                        <a:lnSpc>
                          <a:spcPts val="1400"/>
                        </a:lnSpc>
                        <a:spcAft>
                          <a:spcPts val="600"/>
                        </a:spcAft>
                      </a:pPr>
                      <a:r>
                        <a:rPr lang="zh-CN" sz="1200" kern="100" dirty="0">
                          <a:effectLst/>
                        </a:rPr>
                        <a:t>培养目标</a:t>
                      </a:r>
                      <a:endParaRPr lang="zh-CN" sz="1200" kern="100" dirty="0">
                        <a:effectLst/>
                        <a:latin typeface="微软雅黑" panose="020B0503020204020204" pitchFamily="34" charset="-122"/>
                        <a:ea typeface="微软雅黑" panose="020B0503020204020204" pitchFamily="34" charset="-122"/>
                      </a:endParaRPr>
                    </a:p>
                  </a:txBody>
                  <a:tcPr marL="42245" marR="42245" marT="0" marB="0" anchor="ctr"/>
                </a:tc>
                <a:extLst>
                  <a:ext uri="{0D108BD9-81ED-4DB2-BD59-A6C34878D82A}">
                    <a16:rowId xmlns:a16="http://schemas.microsoft.com/office/drawing/2014/main" val="10000"/>
                  </a:ext>
                </a:extLst>
              </a:tr>
              <a:tr h="857327">
                <a:tc>
                  <a:txBody>
                    <a:bodyPr/>
                    <a:lstStyle/>
                    <a:p>
                      <a:pPr algn="ctr">
                        <a:lnSpc>
                          <a:spcPts val="1400"/>
                        </a:lnSpc>
                        <a:spcAft>
                          <a:spcPts val="0"/>
                        </a:spcAft>
                      </a:pPr>
                      <a:r>
                        <a:rPr lang="zh-CN" sz="1200" kern="100" dirty="0">
                          <a:effectLst/>
                        </a:rPr>
                        <a:t>基础性</a:t>
                      </a:r>
                    </a:p>
                    <a:p>
                      <a:pPr algn="ctr">
                        <a:lnSpc>
                          <a:spcPts val="1400"/>
                        </a:lnSpc>
                        <a:spcAft>
                          <a:spcPts val="0"/>
                        </a:spcAft>
                      </a:pPr>
                      <a:r>
                        <a:rPr lang="en-US" sz="1200" kern="100" dirty="0">
                          <a:effectLst/>
                        </a:rPr>
                        <a:t> </a:t>
                      </a:r>
                      <a:endParaRPr lang="zh-CN" sz="1200" kern="100" dirty="0">
                        <a:effectLst/>
                        <a:latin typeface="微软雅黑" panose="020B0503020204020204" pitchFamily="34" charset="-122"/>
                        <a:ea typeface="微软雅黑" panose="020B0503020204020204" pitchFamily="34" charset="-122"/>
                      </a:endParaRPr>
                    </a:p>
                  </a:txBody>
                  <a:tcPr marL="42245" marR="42245" marT="0" marB="0" anchor="ctr"/>
                </a:tc>
                <a:tc>
                  <a:txBody>
                    <a:bodyPr/>
                    <a:lstStyle/>
                    <a:p>
                      <a:pPr algn="just">
                        <a:lnSpc>
                          <a:spcPts val="1400"/>
                        </a:lnSpc>
                        <a:spcAft>
                          <a:spcPts val="0"/>
                        </a:spcAft>
                      </a:pPr>
                      <a:r>
                        <a:rPr lang="zh-CN" altLang="zh-CN" sz="1100" kern="100" dirty="0">
                          <a:effectLst/>
                        </a:rPr>
                        <a:t>临床生化诊断：</a:t>
                      </a:r>
                      <a:endParaRPr lang="en-US" sz="1100" kern="100" dirty="0">
                        <a:effectLst/>
                      </a:endParaRPr>
                    </a:p>
                    <a:p>
                      <a:pPr algn="just">
                        <a:lnSpc>
                          <a:spcPts val="1400"/>
                        </a:lnSpc>
                        <a:spcAft>
                          <a:spcPts val="0"/>
                        </a:spcAft>
                      </a:pPr>
                      <a:r>
                        <a:rPr lang="en-US" sz="1100" kern="100" dirty="0">
                          <a:effectLst/>
                        </a:rPr>
                        <a:t>1</a:t>
                      </a:r>
                      <a:r>
                        <a:rPr lang="zh-CN" sz="1100" kern="100" dirty="0">
                          <a:effectLst/>
                        </a:rPr>
                        <a:t>．血清中蛋白质含量测定</a:t>
                      </a:r>
                    </a:p>
                    <a:p>
                      <a:pPr algn="just">
                        <a:lnSpc>
                          <a:spcPts val="1400"/>
                        </a:lnSpc>
                        <a:spcAft>
                          <a:spcPts val="0"/>
                        </a:spcAft>
                      </a:pPr>
                      <a:r>
                        <a:rPr lang="en-US" sz="1100" kern="100" dirty="0">
                          <a:effectLst/>
                        </a:rPr>
                        <a:t>2</a:t>
                      </a:r>
                      <a:r>
                        <a:rPr lang="zh-CN" sz="1100" kern="100" dirty="0">
                          <a:effectLst/>
                        </a:rPr>
                        <a:t>．转氨酶</a:t>
                      </a:r>
                      <a:r>
                        <a:rPr lang="en-US" sz="1100" kern="100" dirty="0">
                          <a:effectLst/>
                        </a:rPr>
                        <a:t>GTP</a:t>
                      </a:r>
                      <a:r>
                        <a:rPr lang="zh-CN" sz="1100" kern="100" dirty="0">
                          <a:effectLst/>
                        </a:rPr>
                        <a:t>酶活性检测　</a:t>
                      </a:r>
                    </a:p>
                    <a:p>
                      <a:pPr algn="l">
                        <a:lnSpc>
                          <a:spcPts val="1400"/>
                        </a:lnSpc>
                        <a:spcAft>
                          <a:spcPts val="0"/>
                        </a:spcAft>
                      </a:pPr>
                      <a:r>
                        <a:rPr lang="en-US" sz="1100" kern="100" dirty="0">
                          <a:effectLst/>
                        </a:rPr>
                        <a:t>3</a:t>
                      </a:r>
                      <a:r>
                        <a:rPr lang="zh-CN" sz="1100" kern="100" dirty="0">
                          <a:effectLst/>
                        </a:rPr>
                        <a:t>．血糖的制备及其含量测定</a:t>
                      </a:r>
                    </a:p>
                    <a:p>
                      <a:pPr algn="l">
                        <a:lnSpc>
                          <a:spcPts val="1400"/>
                        </a:lnSpc>
                        <a:spcAft>
                          <a:spcPts val="0"/>
                        </a:spcAft>
                      </a:pPr>
                      <a:r>
                        <a:rPr lang="en-US" sz="1100" kern="100" dirty="0">
                          <a:effectLst/>
                        </a:rPr>
                        <a:t>4</a:t>
                      </a:r>
                      <a:r>
                        <a:rPr lang="zh-CN" sz="1100" kern="100" dirty="0">
                          <a:effectLst/>
                        </a:rPr>
                        <a:t>．</a:t>
                      </a:r>
                      <a:r>
                        <a:rPr lang="en-US" sz="1100" kern="100" dirty="0">
                          <a:effectLst/>
                        </a:rPr>
                        <a:t>V</a:t>
                      </a:r>
                      <a:r>
                        <a:rPr lang="en-US" sz="1100" kern="100" baseline="-25000" dirty="0">
                          <a:effectLst/>
                        </a:rPr>
                        <a:t>C</a:t>
                      </a:r>
                      <a:r>
                        <a:rPr lang="zh-CN" sz="1100" kern="100" dirty="0">
                          <a:effectLst/>
                        </a:rPr>
                        <a:t>的分离提取及其测定</a:t>
                      </a:r>
                      <a:endParaRPr lang="zh-CN" sz="1100" kern="100" dirty="0">
                        <a:effectLst/>
                        <a:latin typeface="Times New Roman" panose="02020603050405020304"/>
                        <a:ea typeface="宋体" panose="02010600030101010101" pitchFamily="2" charset="-122"/>
                      </a:endParaRPr>
                    </a:p>
                  </a:txBody>
                  <a:tcPr marL="42245" marR="42245" marT="0" marB="0" anchor="ctr"/>
                </a:tc>
                <a:tc>
                  <a:txBody>
                    <a:bodyPr/>
                    <a:lstStyle/>
                    <a:p>
                      <a:pPr algn="just">
                        <a:lnSpc>
                          <a:spcPts val="1400"/>
                        </a:lnSpc>
                        <a:spcAft>
                          <a:spcPts val="0"/>
                        </a:spcAft>
                      </a:pPr>
                      <a:r>
                        <a:rPr lang="zh-CN" sz="1100" kern="100" dirty="0">
                          <a:effectLst/>
                        </a:rPr>
                        <a:t>蛋白质的理化性质、酶的结构与功能、维生素的理化性质、糖类代谢在临床诊断中的应用；</a:t>
                      </a:r>
                      <a:endParaRPr lang="zh-CN" sz="1100" kern="100" dirty="0">
                        <a:effectLst/>
                        <a:latin typeface="Times New Roman" panose="02020603050405020304"/>
                        <a:ea typeface="宋体" panose="02010600030101010101" pitchFamily="2" charset="-122"/>
                      </a:endParaRPr>
                    </a:p>
                  </a:txBody>
                  <a:tcPr marL="42245" marR="42245" marT="0" marB="0" anchor="ctr"/>
                </a:tc>
                <a:tc>
                  <a:txBody>
                    <a:bodyPr/>
                    <a:lstStyle/>
                    <a:p>
                      <a:pPr algn="just">
                        <a:lnSpc>
                          <a:spcPts val="1400"/>
                        </a:lnSpc>
                        <a:spcAft>
                          <a:spcPts val="0"/>
                        </a:spcAft>
                      </a:pPr>
                      <a:r>
                        <a:rPr lang="zh-CN" altLang="zh-CN" sz="1100" kern="100" dirty="0">
                          <a:effectLst/>
                        </a:rPr>
                        <a:t>重点培养生化基本技术，</a:t>
                      </a:r>
                      <a:r>
                        <a:rPr lang="zh-CN" altLang="en-US" sz="1100" kern="100" dirty="0">
                          <a:effectLst/>
                        </a:rPr>
                        <a:t>注重培养</a:t>
                      </a:r>
                      <a:r>
                        <a:rPr lang="zh-CN" sz="1100" kern="100" dirty="0">
                          <a:effectLst/>
                        </a:rPr>
                        <a:t>学生实验素养和学习能力的训练。</a:t>
                      </a:r>
                      <a:endParaRPr lang="zh-CN" sz="1100" kern="100" dirty="0">
                        <a:effectLst/>
                        <a:latin typeface="Times New Roman" panose="02020603050405020304"/>
                        <a:ea typeface="宋体" panose="02010600030101010101" pitchFamily="2" charset="-122"/>
                      </a:endParaRPr>
                    </a:p>
                  </a:txBody>
                  <a:tcPr marL="42245" marR="42245" marT="0" marB="0" anchor="ctr"/>
                </a:tc>
                <a:extLst>
                  <a:ext uri="{0D108BD9-81ED-4DB2-BD59-A6C34878D82A}">
                    <a16:rowId xmlns:a16="http://schemas.microsoft.com/office/drawing/2014/main" val="10001"/>
                  </a:ext>
                </a:extLst>
              </a:tr>
              <a:tr h="1655868">
                <a:tc>
                  <a:txBody>
                    <a:bodyPr/>
                    <a:lstStyle/>
                    <a:p>
                      <a:pPr algn="ctr">
                        <a:lnSpc>
                          <a:spcPts val="1400"/>
                        </a:lnSpc>
                        <a:spcAft>
                          <a:spcPts val="0"/>
                        </a:spcAft>
                      </a:pPr>
                      <a:r>
                        <a:rPr lang="zh-CN" sz="1200" kern="100" dirty="0">
                          <a:effectLst/>
                        </a:rPr>
                        <a:t>综合性</a:t>
                      </a:r>
                      <a:endParaRPr lang="zh-CN" sz="1200" kern="100" dirty="0">
                        <a:effectLst/>
                        <a:latin typeface="微软雅黑" panose="020B0503020204020204" pitchFamily="34" charset="-122"/>
                        <a:ea typeface="微软雅黑" panose="020B0503020204020204" pitchFamily="34" charset="-122"/>
                      </a:endParaRPr>
                    </a:p>
                  </a:txBody>
                  <a:tcPr marL="42245" marR="42245" marT="0" marB="0" anchor="ctr"/>
                </a:tc>
                <a:tc>
                  <a:txBody>
                    <a:bodyPr/>
                    <a:lstStyle/>
                    <a:p>
                      <a:pPr marL="0" marR="0" indent="0" algn="just" defTabSz="914400" rtl="0" eaLnBrk="1" fontAlgn="auto" latinLnBrk="0" hangingPunct="1">
                        <a:lnSpc>
                          <a:spcPts val="1400"/>
                        </a:lnSpc>
                        <a:spcBef>
                          <a:spcPts val="0"/>
                        </a:spcBef>
                        <a:spcAft>
                          <a:spcPts val="0"/>
                        </a:spcAft>
                        <a:buClrTx/>
                        <a:buSzTx/>
                        <a:buFontTx/>
                        <a:buNone/>
                        <a:defRPr/>
                      </a:pPr>
                      <a:r>
                        <a:rPr lang="zh-CN" altLang="zh-CN" sz="1100" kern="100" dirty="0">
                          <a:effectLst/>
                        </a:rPr>
                        <a:t>兽药及生物制品生产中的生化技术：</a:t>
                      </a:r>
                      <a:endParaRPr lang="en-US" altLang="zh-CN" sz="1100" kern="100" dirty="0">
                        <a:effectLst/>
                      </a:endParaRPr>
                    </a:p>
                    <a:p>
                      <a:pPr algn="just">
                        <a:lnSpc>
                          <a:spcPts val="1400"/>
                        </a:lnSpc>
                        <a:spcAft>
                          <a:spcPts val="0"/>
                        </a:spcAft>
                      </a:pPr>
                      <a:r>
                        <a:rPr lang="en-US" sz="1100" kern="100" dirty="0">
                          <a:effectLst/>
                        </a:rPr>
                        <a:t>1</a:t>
                      </a:r>
                      <a:r>
                        <a:rPr lang="zh-CN" sz="1100" kern="100" dirty="0">
                          <a:effectLst/>
                        </a:rPr>
                        <a:t>．血清中γ</a:t>
                      </a:r>
                      <a:r>
                        <a:rPr lang="en-US" sz="1100" kern="100" dirty="0">
                          <a:effectLst/>
                        </a:rPr>
                        <a:t>-</a:t>
                      </a:r>
                      <a:r>
                        <a:rPr lang="zh-CN" sz="1100" kern="100" dirty="0">
                          <a:effectLst/>
                        </a:rPr>
                        <a:t>球蛋白的分离纯化</a:t>
                      </a:r>
                    </a:p>
                    <a:p>
                      <a:pPr algn="just">
                        <a:lnSpc>
                          <a:spcPts val="1400"/>
                        </a:lnSpc>
                        <a:spcAft>
                          <a:spcPts val="0"/>
                        </a:spcAft>
                      </a:pPr>
                      <a:r>
                        <a:rPr lang="zh-CN" sz="1100" kern="100" dirty="0">
                          <a:effectLst/>
                        </a:rPr>
                        <a:t>（一）盐析法粗分离γ</a:t>
                      </a:r>
                      <a:r>
                        <a:rPr lang="en-US" sz="1100" kern="100" dirty="0">
                          <a:effectLst/>
                        </a:rPr>
                        <a:t>-</a:t>
                      </a:r>
                      <a:r>
                        <a:rPr lang="zh-CN" sz="1100" kern="100" dirty="0">
                          <a:effectLst/>
                        </a:rPr>
                        <a:t>球蛋白</a:t>
                      </a:r>
                    </a:p>
                    <a:p>
                      <a:pPr algn="just">
                        <a:lnSpc>
                          <a:spcPts val="1400"/>
                        </a:lnSpc>
                        <a:spcAft>
                          <a:spcPts val="0"/>
                        </a:spcAft>
                      </a:pPr>
                      <a:r>
                        <a:rPr lang="zh-CN" sz="1100" kern="100" dirty="0">
                          <a:effectLst/>
                        </a:rPr>
                        <a:t>（二）凝胶过滤层析除盐</a:t>
                      </a:r>
                    </a:p>
                    <a:p>
                      <a:pPr algn="just">
                        <a:lnSpc>
                          <a:spcPts val="1400"/>
                        </a:lnSpc>
                        <a:spcAft>
                          <a:spcPts val="0"/>
                        </a:spcAft>
                      </a:pPr>
                      <a:r>
                        <a:rPr lang="zh-CN" sz="1100" kern="100" dirty="0">
                          <a:effectLst/>
                        </a:rPr>
                        <a:t>（三）</a:t>
                      </a:r>
                      <a:r>
                        <a:rPr lang="en-US" sz="1100" kern="100" dirty="0">
                          <a:effectLst/>
                        </a:rPr>
                        <a:t>SDS-PAGE</a:t>
                      </a:r>
                      <a:r>
                        <a:rPr lang="zh-CN" sz="1100" kern="100" dirty="0">
                          <a:effectLst/>
                        </a:rPr>
                        <a:t>电泳鉴定</a:t>
                      </a:r>
                    </a:p>
                    <a:p>
                      <a:pPr algn="just">
                        <a:lnSpc>
                          <a:spcPts val="1400"/>
                        </a:lnSpc>
                        <a:spcAft>
                          <a:spcPts val="0"/>
                        </a:spcAft>
                      </a:pPr>
                      <a:r>
                        <a:rPr lang="en-US" sz="1100" kern="100" dirty="0">
                          <a:effectLst/>
                        </a:rPr>
                        <a:t>2</a:t>
                      </a:r>
                      <a:r>
                        <a:rPr lang="zh-CN" sz="1100" kern="100" dirty="0">
                          <a:effectLst/>
                        </a:rPr>
                        <a:t>．动物组织中核酸的制备及电泳检测</a:t>
                      </a:r>
                    </a:p>
                    <a:p>
                      <a:pPr algn="just">
                        <a:lnSpc>
                          <a:spcPts val="1400"/>
                        </a:lnSpc>
                        <a:spcAft>
                          <a:spcPts val="0"/>
                        </a:spcAft>
                      </a:pPr>
                      <a:r>
                        <a:rPr lang="zh-CN" sz="1100" kern="100" dirty="0">
                          <a:effectLst/>
                        </a:rPr>
                        <a:t>（一）动物肝脏基因组</a:t>
                      </a:r>
                      <a:r>
                        <a:rPr lang="en-US" sz="1100" kern="100" dirty="0">
                          <a:effectLst/>
                        </a:rPr>
                        <a:t>DNA</a:t>
                      </a:r>
                      <a:r>
                        <a:rPr lang="zh-CN" sz="1100" kern="100" dirty="0">
                          <a:effectLst/>
                        </a:rPr>
                        <a:t>提取</a:t>
                      </a:r>
                    </a:p>
                    <a:p>
                      <a:pPr algn="just">
                        <a:lnSpc>
                          <a:spcPts val="1400"/>
                        </a:lnSpc>
                        <a:spcAft>
                          <a:spcPts val="0"/>
                        </a:spcAft>
                      </a:pPr>
                      <a:r>
                        <a:rPr lang="zh-CN" sz="1100" kern="100" dirty="0">
                          <a:effectLst/>
                        </a:rPr>
                        <a:t>（二）</a:t>
                      </a:r>
                      <a:r>
                        <a:rPr lang="en-US" sz="1100" kern="100" dirty="0">
                          <a:effectLst/>
                        </a:rPr>
                        <a:t>DNA</a:t>
                      </a:r>
                      <a:r>
                        <a:rPr lang="zh-CN" sz="1100" kern="100" dirty="0">
                          <a:effectLst/>
                        </a:rPr>
                        <a:t>纯度测定</a:t>
                      </a:r>
                    </a:p>
                    <a:p>
                      <a:pPr algn="just">
                        <a:lnSpc>
                          <a:spcPts val="1400"/>
                        </a:lnSpc>
                        <a:spcAft>
                          <a:spcPts val="0"/>
                        </a:spcAft>
                      </a:pPr>
                      <a:r>
                        <a:rPr lang="zh-CN" sz="1100" kern="100" dirty="0">
                          <a:effectLst/>
                        </a:rPr>
                        <a:t>（三）基因组</a:t>
                      </a:r>
                      <a:r>
                        <a:rPr lang="en-US" sz="1100" kern="100" dirty="0">
                          <a:effectLst/>
                        </a:rPr>
                        <a:t>DNA</a:t>
                      </a:r>
                      <a:r>
                        <a:rPr lang="zh-CN" sz="1100" kern="100" dirty="0">
                          <a:effectLst/>
                        </a:rPr>
                        <a:t>琼脂糖凝胶电泳</a:t>
                      </a:r>
                      <a:endParaRPr lang="zh-CN" sz="1100" kern="100" dirty="0">
                        <a:effectLst/>
                        <a:latin typeface="Times New Roman" panose="02020603050405020304"/>
                        <a:ea typeface="宋体" panose="02010600030101010101" pitchFamily="2" charset="-122"/>
                      </a:endParaRPr>
                    </a:p>
                  </a:txBody>
                  <a:tcPr marL="42245" marR="42245" marT="0" marB="0" anchor="ctr"/>
                </a:tc>
                <a:tc>
                  <a:txBody>
                    <a:bodyPr/>
                    <a:lstStyle/>
                    <a:p>
                      <a:pPr algn="just">
                        <a:lnSpc>
                          <a:spcPts val="1400"/>
                        </a:lnSpc>
                        <a:spcAft>
                          <a:spcPts val="0"/>
                        </a:spcAft>
                      </a:pPr>
                      <a:r>
                        <a:rPr lang="zh-CN" sz="1100" kern="100" dirty="0">
                          <a:effectLst/>
                        </a:rPr>
                        <a:t>蛋白质分离纯化技术原理、层析原理、电泳技术及其原理以及在临床诊断中的应用；</a:t>
                      </a:r>
                    </a:p>
                    <a:p>
                      <a:pPr algn="just">
                        <a:lnSpc>
                          <a:spcPts val="1400"/>
                        </a:lnSpc>
                        <a:spcAft>
                          <a:spcPts val="0"/>
                        </a:spcAft>
                      </a:pPr>
                      <a:r>
                        <a:rPr lang="en-US" sz="1100" kern="100" dirty="0">
                          <a:effectLst/>
                        </a:rPr>
                        <a:t> </a:t>
                      </a:r>
                      <a:endParaRPr lang="zh-CN" sz="1100" kern="100" dirty="0">
                        <a:effectLst/>
                      </a:endParaRPr>
                    </a:p>
                    <a:p>
                      <a:pPr algn="just">
                        <a:lnSpc>
                          <a:spcPts val="1400"/>
                        </a:lnSpc>
                        <a:spcAft>
                          <a:spcPts val="0"/>
                        </a:spcAft>
                      </a:pPr>
                      <a:r>
                        <a:rPr lang="en-US" sz="1100" kern="100" dirty="0">
                          <a:effectLst/>
                        </a:rPr>
                        <a:t> </a:t>
                      </a:r>
                      <a:r>
                        <a:rPr lang="zh-CN" sz="1100" kern="100" dirty="0">
                          <a:effectLst/>
                        </a:rPr>
                        <a:t>核酸的性质、变性及其</a:t>
                      </a:r>
                      <a:r>
                        <a:rPr lang="en-US" sz="1100" kern="100" dirty="0">
                          <a:effectLst/>
                        </a:rPr>
                        <a:t>DNA</a:t>
                      </a:r>
                      <a:r>
                        <a:rPr lang="zh-CN" sz="1100" kern="100" dirty="0">
                          <a:effectLst/>
                        </a:rPr>
                        <a:t>的合成；核酸技术在疫病诊断中的应用</a:t>
                      </a:r>
                      <a:endParaRPr lang="zh-CN" sz="1100" kern="100" dirty="0">
                        <a:effectLst/>
                        <a:latin typeface="Times New Roman" panose="02020603050405020304"/>
                        <a:ea typeface="宋体" panose="02010600030101010101" pitchFamily="2" charset="-122"/>
                      </a:endParaRPr>
                    </a:p>
                  </a:txBody>
                  <a:tcPr marL="42245" marR="42245" marT="0" marB="0" anchor="ctr"/>
                </a:tc>
                <a:tc>
                  <a:txBody>
                    <a:bodyPr/>
                    <a:lstStyle/>
                    <a:p>
                      <a:pPr algn="just">
                        <a:lnSpc>
                          <a:spcPts val="1400"/>
                        </a:lnSpc>
                        <a:spcAft>
                          <a:spcPts val="0"/>
                        </a:spcAft>
                      </a:pPr>
                      <a:r>
                        <a:rPr lang="en-US" sz="1100" kern="100" dirty="0">
                          <a:effectLst/>
                        </a:rPr>
                        <a:t> </a:t>
                      </a:r>
                      <a:endParaRPr lang="zh-CN" sz="1100" kern="100" dirty="0">
                        <a:effectLst/>
                      </a:endParaRPr>
                    </a:p>
                    <a:p>
                      <a:pPr algn="just">
                        <a:lnSpc>
                          <a:spcPts val="1400"/>
                        </a:lnSpc>
                        <a:spcAft>
                          <a:spcPts val="0"/>
                        </a:spcAft>
                      </a:pPr>
                      <a:r>
                        <a:rPr lang="en-US" sz="1100" kern="100" dirty="0">
                          <a:effectLst/>
                        </a:rPr>
                        <a:t> </a:t>
                      </a:r>
                      <a:r>
                        <a:rPr lang="zh-CN" altLang="en-US" sz="1100" kern="100" dirty="0">
                          <a:effectLst/>
                        </a:rPr>
                        <a:t>重点培养学生解决实际问题的能力。</a:t>
                      </a:r>
                      <a:r>
                        <a:rPr lang="zh-CN" sz="1100" kern="100" dirty="0">
                          <a:effectLst/>
                        </a:rPr>
                        <a:t>引导学生把学习的重点从基本技术、基本技能的掌握逐渐延伸到思维方法和创新能力的培养。</a:t>
                      </a:r>
                      <a:endParaRPr lang="en-US" altLang="zh-CN" sz="1100" kern="100" dirty="0">
                        <a:effectLst/>
                      </a:endParaRPr>
                    </a:p>
                    <a:p>
                      <a:pPr algn="just">
                        <a:lnSpc>
                          <a:spcPts val="1400"/>
                        </a:lnSpc>
                        <a:spcAft>
                          <a:spcPts val="0"/>
                        </a:spcAft>
                      </a:pPr>
                      <a:endParaRPr lang="en-US" altLang="zh-CN" sz="1100" kern="100" dirty="0">
                        <a:effectLst/>
                      </a:endParaRPr>
                    </a:p>
                    <a:p>
                      <a:pPr algn="just">
                        <a:lnSpc>
                          <a:spcPts val="1400"/>
                        </a:lnSpc>
                        <a:spcAft>
                          <a:spcPts val="0"/>
                        </a:spcAft>
                      </a:pPr>
                      <a:endParaRPr lang="en-US" altLang="zh-CN" sz="1100" kern="100" dirty="0">
                        <a:effectLst/>
                      </a:endParaRPr>
                    </a:p>
                  </a:txBody>
                  <a:tcPr marL="42245" marR="42245" marT="0" marB="0" anchor="ctr"/>
                </a:tc>
                <a:extLst>
                  <a:ext uri="{0D108BD9-81ED-4DB2-BD59-A6C34878D82A}">
                    <a16:rowId xmlns:a16="http://schemas.microsoft.com/office/drawing/2014/main" val="10002"/>
                  </a:ext>
                </a:extLst>
              </a:tr>
              <a:tr h="342712">
                <a:tc>
                  <a:txBody>
                    <a:bodyPr/>
                    <a:lstStyle/>
                    <a:p>
                      <a:pPr algn="ctr">
                        <a:lnSpc>
                          <a:spcPts val="1400"/>
                        </a:lnSpc>
                        <a:spcAft>
                          <a:spcPts val="0"/>
                        </a:spcAft>
                      </a:pPr>
                      <a:r>
                        <a:rPr lang="zh-CN" sz="1200" kern="100" dirty="0">
                          <a:effectLst/>
                        </a:rPr>
                        <a:t>设计型</a:t>
                      </a:r>
                      <a:endParaRPr lang="zh-CN" sz="1200" kern="100" dirty="0">
                        <a:effectLst/>
                        <a:latin typeface="微软雅黑" panose="020B0503020204020204" pitchFamily="34" charset="-122"/>
                        <a:ea typeface="微软雅黑" panose="020B0503020204020204" pitchFamily="34" charset="-122"/>
                      </a:endParaRPr>
                    </a:p>
                  </a:txBody>
                  <a:tcPr marL="42245" marR="42245" marT="0" marB="0" anchor="ctr"/>
                </a:tc>
                <a:tc>
                  <a:txBody>
                    <a:bodyPr/>
                    <a:lstStyle/>
                    <a:p>
                      <a:pPr algn="just">
                        <a:lnSpc>
                          <a:spcPts val="1400"/>
                        </a:lnSpc>
                        <a:spcAft>
                          <a:spcPts val="0"/>
                        </a:spcAft>
                      </a:pPr>
                      <a:r>
                        <a:rPr lang="en-US" sz="1100" kern="100" dirty="0">
                          <a:effectLst/>
                        </a:rPr>
                        <a:t>1</a:t>
                      </a:r>
                      <a:r>
                        <a:rPr lang="zh-CN" sz="1100" kern="100" dirty="0">
                          <a:effectLst/>
                        </a:rPr>
                        <a:t>．从动物组织提取高纯度总</a:t>
                      </a:r>
                      <a:r>
                        <a:rPr lang="en-US" sz="1100" kern="100" dirty="0">
                          <a:effectLst/>
                        </a:rPr>
                        <a:t>RNA</a:t>
                      </a:r>
                      <a:r>
                        <a:rPr lang="zh-CN" sz="1100" kern="100" dirty="0">
                          <a:effectLst/>
                        </a:rPr>
                        <a:t>方法的改进及应用？</a:t>
                      </a:r>
                    </a:p>
                    <a:p>
                      <a:pPr algn="just">
                        <a:lnSpc>
                          <a:spcPts val="1400"/>
                        </a:lnSpc>
                        <a:spcAft>
                          <a:spcPts val="0"/>
                        </a:spcAft>
                      </a:pPr>
                      <a:r>
                        <a:rPr lang="en-US" sz="1100" kern="100" dirty="0">
                          <a:effectLst/>
                        </a:rPr>
                        <a:t>2</a:t>
                      </a:r>
                      <a:r>
                        <a:rPr lang="zh-CN" sz="1100" kern="100" dirty="0">
                          <a:effectLst/>
                        </a:rPr>
                        <a:t>．无蛋白血滤液的制备及其工艺优化？ </a:t>
                      </a:r>
                      <a:endParaRPr lang="en-US" altLang="zh-CN" sz="1100" kern="100" dirty="0">
                        <a:effectLst/>
                      </a:endParaRPr>
                    </a:p>
                    <a:p>
                      <a:pPr algn="just">
                        <a:lnSpc>
                          <a:spcPts val="1400"/>
                        </a:lnSpc>
                        <a:spcAft>
                          <a:spcPts val="0"/>
                        </a:spcAft>
                      </a:pPr>
                      <a:r>
                        <a:rPr lang="en-US" altLang="zh-CN" sz="1100" kern="100" dirty="0">
                          <a:effectLst/>
                        </a:rPr>
                        <a:t>3.   </a:t>
                      </a:r>
                      <a:r>
                        <a:rPr lang="zh-CN" altLang="en-US" sz="1100" kern="100" dirty="0">
                          <a:effectLst/>
                        </a:rPr>
                        <a:t>猪圆环病毒分离及</a:t>
                      </a:r>
                      <a:r>
                        <a:rPr lang="en-US" altLang="zh-CN" sz="1100" kern="100" dirty="0">
                          <a:effectLst/>
                        </a:rPr>
                        <a:t>PCR</a:t>
                      </a:r>
                      <a:r>
                        <a:rPr lang="zh-CN" altLang="en-US" sz="1100" kern="100" dirty="0">
                          <a:effectLst/>
                        </a:rPr>
                        <a:t>检测</a:t>
                      </a:r>
                      <a:endParaRPr lang="zh-CN" sz="1100" kern="100" dirty="0">
                        <a:solidFill>
                          <a:schemeClr val="dk1"/>
                        </a:solidFill>
                        <a:effectLst/>
                        <a:latin typeface="+mn-lt"/>
                        <a:ea typeface="+mn-ea"/>
                        <a:cs typeface="+mn-cs"/>
                      </a:endParaRPr>
                    </a:p>
                  </a:txBody>
                  <a:tcPr marL="42245" marR="42245" marT="0" marB="0" anchor="ctr"/>
                </a:tc>
                <a:tc>
                  <a:txBody>
                    <a:bodyPr/>
                    <a:lstStyle/>
                    <a:p>
                      <a:pPr>
                        <a:lnSpc>
                          <a:spcPts val="1400"/>
                        </a:lnSpc>
                      </a:pPr>
                      <a:endParaRPr lang="zh-CN" dirty="0"/>
                    </a:p>
                  </a:txBody>
                  <a:tcPr marL="42245" marR="42245" marT="0" marB="0" anchor="ctr"/>
                </a:tc>
                <a:tc>
                  <a:txBody>
                    <a:bodyPr/>
                    <a:lstStyle/>
                    <a:p>
                      <a:pPr marL="0" marR="0" indent="0" algn="l" defTabSz="914400" rtl="0" eaLnBrk="1" fontAlgn="auto" latinLnBrk="0" hangingPunct="1">
                        <a:lnSpc>
                          <a:spcPts val="1400"/>
                        </a:lnSpc>
                        <a:spcBef>
                          <a:spcPts val="0"/>
                        </a:spcBef>
                        <a:spcAft>
                          <a:spcPts val="0"/>
                        </a:spcAft>
                        <a:buClrTx/>
                        <a:buSzTx/>
                        <a:buFontTx/>
                        <a:buNone/>
                        <a:defRPr/>
                      </a:pPr>
                      <a:r>
                        <a:rPr lang="zh-CN" altLang="en-US" sz="1100" kern="100" dirty="0">
                          <a:effectLst/>
                        </a:rPr>
                        <a:t>重点培养学生知识运用能力与自主探究能力。</a:t>
                      </a:r>
                      <a:endParaRPr lang="zh-CN" altLang="en-US" sz="1100" kern="100" dirty="0">
                        <a:solidFill>
                          <a:schemeClr val="dk1"/>
                        </a:solidFill>
                        <a:effectLst/>
                        <a:latin typeface="+mn-lt"/>
                        <a:ea typeface="+mn-ea"/>
                        <a:cs typeface="+mn-cs"/>
                      </a:endParaRPr>
                    </a:p>
                  </a:txBody>
                  <a:tcPr marL="42245" marR="42245" marT="0" marB="0" anchor="ctr"/>
                </a:tc>
                <a:extLst>
                  <a:ext uri="{0D108BD9-81ED-4DB2-BD59-A6C34878D82A}">
                    <a16:rowId xmlns:a16="http://schemas.microsoft.com/office/drawing/2014/main" val="10003"/>
                  </a:ext>
                </a:extLst>
              </a:tr>
              <a:tr h="549790">
                <a:tc>
                  <a:txBody>
                    <a:bodyPr/>
                    <a:lstStyle/>
                    <a:p>
                      <a:pPr algn="ctr">
                        <a:lnSpc>
                          <a:spcPts val="1400"/>
                        </a:lnSpc>
                        <a:spcAft>
                          <a:spcPts val="0"/>
                        </a:spcAft>
                      </a:pPr>
                      <a:r>
                        <a:rPr lang="zh-CN" sz="1200" kern="100" dirty="0">
                          <a:effectLst/>
                        </a:rPr>
                        <a:t>研究型</a:t>
                      </a:r>
                      <a:endParaRPr lang="zh-CN" sz="1200" kern="100" dirty="0">
                        <a:effectLst/>
                        <a:latin typeface="微软雅黑" panose="020B0503020204020204" pitchFamily="34" charset="-122"/>
                        <a:ea typeface="微软雅黑" panose="020B0503020204020204" pitchFamily="34" charset="-122"/>
                      </a:endParaRPr>
                    </a:p>
                  </a:txBody>
                  <a:tcPr marL="42245" marR="42245" marT="0" marB="0" anchor="ctr"/>
                </a:tc>
                <a:tc>
                  <a:txBody>
                    <a:bodyPr/>
                    <a:lstStyle/>
                    <a:p>
                      <a:pPr marL="0" marR="0" indent="0" algn="just" defTabSz="914400" rtl="0" eaLnBrk="1" fontAlgn="auto" latinLnBrk="0" hangingPunct="1">
                        <a:lnSpc>
                          <a:spcPts val="1400"/>
                        </a:lnSpc>
                        <a:spcBef>
                          <a:spcPts val="0"/>
                        </a:spcBef>
                        <a:spcAft>
                          <a:spcPts val="0"/>
                        </a:spcAft>
                        <a:buClrTx/>
                        <a:buSzTx/>
                        <a:buFontTx/>
                        <a:buNone/>
                        <a:defRPr/>
                      </a:pPr>
                      <a:r>
                        <a:rPr lang="zh-CN" altLang="zh-CN" sz="1100" kern="100" dirty="0">
                          <a:effectLst/>
                        </a:rPr>
                        <a:t>动物生产、动物医药学中常用技术</a:t>
                      </a:r>
                      <a:r>
                        <a:rPr lang="zh-CN" altLang="en-US" sz="1100" kern="100" dirty="0">
                          <a:effectLst/>
                        </a:rPr>
                        <a:t>：</a:t>
                      </a:r>
                      <a:endParaRPr lang="en-US" altLang="zh-CN" sz="1100" kern="100" dirty="0">
                        <a:effectLst/>
                      </a:endParaRPr>
                    </a:p>
                    <a:p>
                      <a:pPr algn="just">
                        <a:lnSpc>
                          <a:spcPts val="1400"/>
                        </a:lnSpc>
                        <a:spcAft>
                          <a:spcPts val="0"/>
                        </a:spcAft>
                      </a:pPr>
                      <a:r>
                        <a:rPr lang="en-US" sz="1100" kern="100" dirty="0">
                          <a:effectLst/>
                        </a:rPr>
                        <a:t>1</a:t>
                      </a:r>
                      <a:r>
                        <a:rPr lang="zh-CN" sz="1100" kern="100" dirty="0">
                          <a:effectLst/>
                        </a:rPr>
                        <a:t>．查阅资料，制定猪脾脏转移因子的制备及其活性的检测方案？</a:t>
                      </a:r>
                      <a:endParaRPr lang="en-US" altLang="zh-CN" sz="1100" kern="100" dirty="0">
                        <a:effectLst/>
                      </a:endParaRPr>
                    </a:p>
                    <a:p>
                      <a:pPr algn="just">
                        <a:lnSpc>
                          <a:spcPts val="1400"/>
                        </a:lnSpc>
                        <a:spcAft>
                          <a:spcPts val="0"/>
                        </a:spcAft>
                      </a:pPr>
                      <a:r>
                        <a:rPr lang="en-US" altLang="zh-CN" sz="1100" kern="100" dirty="0">
                          <a:effectLst/>
                        </a:rPr>
                        <a:t>2.</a:t>
                      </a:r>
                      <a:r>
                        <a:rPr lang="zh-CN" altLang="en-US" sz="1100" kern="100" dirty="0">
                          <a:effectLst/>
                        </a:rPr>
                        <a:t>益生菌发酵中药关键技术</a:t>
                      </a:r>
                      <a:endParaRPr lang="zh-CN" sz="1100" kern="100" dirty="0">
                        <a:effectLst/>
                        <a:latin typeface="Times New Roman" panose="02020603050405020304"/>
                        <a:ea typeface="宋体" panose="02010600030101010101" pitchFamily="2" charset="-122"/>
                      </a:endParaRPr>
                    </a:p>
                  </a:txBody>
                  <a:tcPr marL="42245" marR="42245" marT="0" marB="0" anchor="ctr"/>
                </a:tc>
                <a:tc>
                  <a:txBody>
                    <a:bodyPr/>
                    <a:lstStyle/>
                    <a:p>
                      <a:pPr algn="just">
                        <a:lnSpc>
                          <a:spcPts val="1400"/>
                        </a:lnSpc>
                        <a:spcAft>
                          <a:spcPts val="0"/>
                        </a:spcAft>
                      </a:pPr>
                      <a:r>
                        <a:rPr lang="zh-CN" sz="1100" kern="100" dirty="0">
                          <a:effectLst/>
                        </a:rPr>
                        <a:t>大分子物质的分离纯化、检测技术；</a:t>
                      </a:r>
                      <a:endParaRPr lang="zh-CN" sz="1100" kern="100" dirty="0">
                        <a:effectLst/>
                        <a:latin typeface="Times New Roman" panose="02020603050405020304"/>
                        <a:ea typeface="宋体" panose="02010600030101010101" pitchFamily="2" charset="-122"/>
                      </a:endParaRPr>
                    </a:p>
                  </a:txBody>
                  <a:tcPr marL="42245" marR="42245" marT="0" marB="0" anchor="ctr"/>
                </a:tc>
                <a:tc>
                  <a:txBody>
                    <a:bodyPr/>
                    <a:lstStyle/>
                    <a:p>
                      <a:pPr algn="just">
                        <a:lnSpc>
                          <a:spcPts val="1400"/>
                        </a:lnSpc>
                        <a:spcAft>
                          <a:spcPts val="0"/>
                        </a:spcAft>
                      </a:pPr>
                      <a:r>
                        <a:rPr lang="zh-CN" sz="1100" kern="100" dirty="0">
                          <a:effectLst/>
                        </a:rPr>
                        <a:t>重点培养学生的科研意识、创新精神。</a:t>
                      </a:r>
                    </a:p>
                  </a:txBody>
                  <a:tcPr marL="42245" marR="42245" marT="0" marB="0" anchor="ctr"/>
                </a:tc>
                <a:extLst>
                  <a:ext uri="{0D108BD9-81ED-4DB2-BD59-A6C34878D82A}">
                    <a16:rowId xmlns:a16="http://schemas.microsoft.com/office/drawing/2014/main" val="10004"/>
                  </a:ext>
                </a:extLst>
              </a:tr>
            </a:tbl>
          </a:graphicData>
        </a:graphic>
      </p:graphicFrame>
      <p:sp>
        <p:nvSpPr>
          <p:cNvPr id="5" name="圆角矩形 4"/>
          <p:cNvSpPr/>
          <p:nvPr/>
        </p:nvSpPr>
        <p:spPr bwMode="auto">
          <a:xfrm>
            <a:off x="7994650" y="1166495"/>
            <a:ext cx="1068705" cy="3516630"/>
          </a:xfrm>
          <a:prstGeom prst="roundRect">
            <a:avLst/>
          </a:prstGeom>
          <a:solidFill>
            <a:schemeClr val="accent3">
              <a:lumMod val="60000"/>
              <a:lumOff val="40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lIns="68580" tIns="34290" rIns="68580" bIns="34290"/>
          <a:lstStyle/>
          <a:p>
            <a:pPr>
              <a:buFontTx/>
              <a:buNone/>
              <a:defRPr/>
            </a:pPr>
            <a:endParaRPr lang="zh-CN" altLang="zh-CN" sz="1500" b="1" dirty="0">
              <a:solidFill>
                <a:schemeClr val="tx2"/>
              </a:solidFill>
            </a:endParaRPr>
          </a:p>
        </p:txBody>
      </p:sp>
      <p:sp>
        <p:nvSpPr>
          <p:cNvPr id="6" name="右箭头 5"/>
          <p:cNvSpPr/>
          <p:nvPr/>
        </p:nvSpPr>
        <p:spPr bwMode="auto">
          <a:xfrm>
            <a:off x="7369175" y="2425700"/>
            <a:ext cx="647700" cy="379095"/>
          </a:xfrm>
          <a:prstGeom prst="rightArrow">
            <a:avLst/>
          </a:prstGeom>
          <a:ln>
            <a:solidFill>
              <a:schemeClr val="accent3">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68580" tIns="34290" rIns="68580" bIns="34290"/>
          <a:lstStyle/>
          <a:p>
            <a:pPr>
              <a:defRPr/>
            </a:pPr>
            <a:endParaRPr lang="zh-CN" altLang="en-US">
              <a:solidFill>
                <a:schemeClr val="tx1"/>
              </a:solidFill>
              <a:latin typeface="Arial" panose="020B0604020202020204" pitchFamily="34" charset="0"/>
            </a:endParaRPr>
          </a:p>
        </p:txBody>
      </p:sp>
      <p:sp>
        <p:nvSpPr>
          <p:cNvPr id="7" name="矩形 6"/>
          <p:cNvSpPr/>
          <p:nvPr/>
        </p:nvSpPr>
        <p:spPr>
          <a:xfrm>
            <a:off x="8016875" y="1246505"/>
            <a:ext cx="1149350" cy="3169285"/>
          </a:xfrm>
          <a:prstGeom prst="rect">
            <a:avLst/>
          </a:prstGeom>
        </p:spPr>
        <p:txBody>
          <a:bodyPr wrap="square">
            <a:spAutoFit/>
          </a:bodyPr>
          <a:lstStyle/>
          <a:p>
            <a:pPr fontAlgn="auto">
              <a:lnSpc>
                <a:spcPts val="2000"/>
              </a:lnSpc>
            </a:pPr>
            <a:r>
              <a:rPr lang="zh-CN" altLang="zh-CN" sz="1300" noProof="0" dirty="0">
                <a:ln>
                  <a:noFill/>
                </a:ln>
                <a:solidFill>
                  <a:schemeClr val="tx1"/>
                </a:solidFill>
                <a:effectLst/>
                <a:uLnTx/>
                <a:uFillTx/>
                <a:sym typeface="+mn-ea"/>
              </a:rPr>
              <a:t>“四层次”</a:t>
            </a:r>
            <a:r>
              <a:rPr lang="zh-CN" altLang="en-US" sz="1300" noProof="0" dirty="0">
                <a:ln>
                  <a:noFill/>
                </a:ln>
                <a:solidFill>
                  <a:schemeClr val="tx1"/>
                </a:solidFill>
                <a:effectLst/>
                <a:uLnTx/>
                <a:uFillTx/>
                <a:sym typeface="+mn-ea"/>
              </a:rPr>
              <a:t>实践</a:t>
            </a:r>
            <a:r>
              <a:rPr lang="zh-CN" altLang="zh-CN" sz="1300" noProof="0" dirty="0">
                <a:ln>
                  <a:noFill/>
                </a:ln>
                <a:solidFill>
                  <a:schemeClr val="tx1"/>
                </a:solidFill>
                <a:effectLst/>
                <a:uLnTx/>
                <a:uFillTx/>
                <a:sym typeface="+mn-ea"/>
              </a:rPr>
              <a:t>教学体系的</a:t>
            </a:r>
            <a:r>
              <a:rPr lang="zh-CN" altLang="en-US" sz="1300" noProof="0" dirty="0">
                <a:ln>
                  <a:noFill/>
                </a:ln>
                <a:solidFill>
                  <a:schemeClr val="tx1"/>
                </a:solidFill>
                <a:effectLst/>
                <a:uLnTx/>
                <a:uFillTx/>
                <a:sym typeface="+mn-ea"/>
              </a:rPr>
              <a:t>设计层层递进</a:t>
            </a:r>
            <a:r>
              <a:rPr lang="zh-CN" altLang="zh-CN" sz="1300" noProof="0" dirty="0">
                <a:ln>
                  <a:noFill/>
                </a:ln>
                <a:solidFill>
                  <a:schemeClr val="tx1"/>
                </a:solidFill>
                <a:effectLst/>
                <a:uLnTx/>
                <a:uFillTx/>
                <a:sym typeface="+mn-ea"/>
              </a:rPr>
              <a:t>，</a:t>
            </a:r>
            <a:r>
              <a:rPr lang="zh-CN" altLang="zh-CN" sz="1300" dirty="0">
                <a:solidFill>
                  <a:schemeClr val="tx1"/>
                </a:solidFill>
              </a:rPr>
              <a:t>拓展</a:t>
            </a:r>
            <a:r>
              <a:rPr lang="zh-CN" altLang="en-US" sz="1300" dirty="0">
                <a:solidFill>
                  <a:schemeClr val="tx1"/>
                </a:solidFill>
              </a:rPr>
              <a:t>了</a:t>
            </a:r>
            <a:r>
              <a:rPr lang="zh-CN" altLang="zh-CN" sz="1300" dirty="0">
                <a:solidFill>
                  <a:schemeClr val="tx1"/>
                </a:solidFill>
              </a:rPr>
              <a:t>实践教学的时间和空间，强化了实践能力培养，提升了学生的创新意识和团队精神</a:t>
            </a:r>
            <a:r>
              <a:rPr lang="zh-CN" altLang="en-US" sz="1400" dirty="0">
                <a:solidFill>
                  <a:schemeClr val="tx1"/>
                </a:solidFill>
              </a:rPr>
              <a:t>。</a:t>
            </a:r>
          </a:p>
        </p:txBody>
      </p:sp>
      <p:sp>
        <p:nvSpPr>
          <p:cNvPr id="8" name="Text Box 10"/>
          <p:cNvSpPr txBox="1">
            <a:spLocks noChangeArrowheads="1"/>
          </p:cNvSpPr>
          <p:nvPr/>
        </p:nvSpPr>
        <p:spPr bwMode="auto">
          <a:xfrm>
            <a:off x="733907" y="148796"/>
            <a:ext cx="5657850" cy="314325"/>
          </a:xfrm>
          <a:prstGeom prst="rect">
            <a:avLst/>
          </a:prstGeom>
          <a:noFill/>
          <a:ln w="9525">
            <a:noFill/>
            <a:miter lim="800000"/>
          </a:ln>
        </p:spPr>
        <p:txBody>
          <a:bodyPr wrap="none" lIns="68580" tIns="34290" rIns="68580" bIns="34290">
            <a:spAutoFit/>
          </a:bodyPr>
          <a:lstStyle/>
          <a:p>
            <a:pPr algn="l" eaLnBrk="0" hangingPunct="0"/>
            <a:r>
              <a:rPr lang="zh-CN" altLang="en-US" sz="1600" b="1" dirty="0">
                <a:solidFill>
                  <a:schemeClr val="bg1"/>
                </a:solidFill>
                <a:latin typeface="黑体" panose="02010609060101010101" pitchFamily="49" charset="-122"/>
                <a:ea typeface="黑体" panose="02010609060101010101" pitchFamily="49" charset="-122"/>
                <a:sym typeface="+mn-ea"/>
              </a:rPr>
              <a:t>构建了畜牧兽医类不同专业的</a:t>
            </a:r>
            <a:r>
              <a:rPr lang="en-US" altLang="zh-CN" sz="1600" b="1" dirty="0">
                <a:solidFill>
                  <a:schemeClr val="bg1"/>
                </a:solidFill>
                <a:latin typeface="黑体" panose="02010609060101010101" pitchFamily="49" charset="-122"/>
                <a:ea typeface="黑体" panose="02010609060101010101" pitchFamily="49" charset="-122"/>
                <a:sym typeface="+mn-ea"/>
              </a:rPr>
              <a:t>《</a:t>
            </a:r>
            <a:r>
              <a:rPr lang="zh-CN" altLang="en-US" sz="1600" b="1" dirty="0">
                <a:solidFill>
                  <a:schemeClr val="bg1"/>
                </a:solidFill>
                <a:latin typeface="黑体" panose="02010609060101010101" pitchFamily="49" charset="-122"/>
                <a:ea typeface="黑体" panose="02010609060101010101" pitchFamily="49" charset="-122"/>
                <a:sym typeface="+mn-ea"/>
              </a:rPr>
              <a:t>动物生物化学</a:t>
            </a:r>
            <a:r>
              <a:rPr lang="en-US" altLang="zh-CN" sz="1600" b="1" dirty="0">
                <a:solidFill>
                  <a:schemeClr val="bg1"/>
                </a:solidFill>
                <a:latin typeface="黑体" panose="02010609060101010101" pitchFamily="49" charset="-122"/>
                <a:ea typeface="黑体" panose="02010609060101010101" pitchFamily="49" charset="-122"/>
                <a:sym typeface="+mn-ea"/>
              </a:rPr>
              <a:t>》</a:t>
            </a:r>
            <a:r>
              <a:rPr lang="zh-CN" altLang="en-US" sz="1600" b="1" dirty="0">
                <a:solidFill>
                  <a:schemeClr val="bg1"/>
                </a:solidFill>
                <a:latin typeface="黑体" panose="02010609060101010101" pitchFamily="49" charset="-122"/>
                <a:ea typeface="黑体" panose="02010609060101010101" pitchFamily="49" charset="-122"/>
                <a:sym typeface="+mn-ea"/>
              </a:rPr>
              <a:t>课程教学体系</a:t>
            </a:r>
            <a:endParaRPr lang="zh-CN" altLang="en-US" sz="1600" b="1" dirty="0">
              <a:solidFill>
                <a:schemeClr val="bg1"/>
              </a:solidFill>
              <a:latin typeface="黑体" panose="02010609060101010101" pitchFamily="49" charset="-122"/>
              <a:ea typeface="黑体" panose="02010609060101010101" pitchFamily="49" charset="-122"/>
            </a:endParaRPr>
          </a:p>
        </p:txBody>
      </p:sp>
      <p:sp>
        <p:nvSpPr>
          <p:cNvPr id="9" name="矩形 8"/>
          <p:cNvSpPr/>
          <p:nvPr/>
        </p:nvSpPr>
        <p:spPr>
          <a:xfrm>
            <a:off x="9450" y="99938"/>
            <a:ext cx="504825" cy="398780"/>
          </a:xfrm>
          <a:prstGeom prst="rect">
            <a:avLst/>
          </a:prstGeom>
        </p:spPr>
        <p:txBody>
          <a:bodyPr wrap="none">
            <a:spAutoFit/>
          </a:bodyPr>
          <a:lstStyle/>
          <a:p>
            <a:pPr marL="257175" indent="-257175" algn="ctr"/>
            <a:r>
              <a:rPr lang="en-US" altLang="zh-CN" sz="2000" b="1" i="1" dirty="0">
                <a:solidFill>
                  <a:schemeClr val="bg1"/>
                </a:solidFill>
                <a:latin typeface="Tw Cen MT" panose="020B0602020104020603" pitchFamily="34" charset="0"/>
                <a:ea typeface="微软雅黑" panose="020B0503020204020204" pitchFamily="34" charset="-122"/>
                <a:sym typeface="宋体" panose="02010600030101010101" pitchFamily="2" charset="-122"/>
              </a:rPr>
              <a:t>4.2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785786" y="613205"/>
            <a:ext cx="7215238" cy="315471"/>
          </a:xfrm>
          <a:prstGeom prst="rect">
            <a:avLst/>
          </a:prstGeom>
          <a:solidFill>
            <a:schemeClr val="bg1"/>
          </a:solidFill>
          <a:ln w="9525">
            <a:noFill/>
            <a:miter lim="800000"/>
          </a:ln>
        </p:spPr>
        <p:txBody>
          <a:bodyPr wrap="square" lIns="68580" tIns="34290" rIns="68580" bIns="34290">
            <a:spAutoFit/>
          </a:bodyPr>
          <a:lstStyle/>
          <a:p>
            <a:pPr algn="ctr" eaLnBrk="0" hangingPunct="0"/>
            <a:r>
              <a:rPr lang="zh-CN" altLang="zh-CN" sz="1600" b="1" dirty="0">
                <a:solidFill>
                  <a:srgbClr val="102BF0"/>
                </a:solidFill>
                <a:latin typeface="专业字体设计服务/WWW.ZTSGC.COM/"/>
                <a:ea typeface="微软雅黑" panose="020B0503020204020204" pitchFamily="34" charset="-122"/>
              </a:rPr>
              <a:t>建立“五种课堂”，构建“教学做创”的一体化教学模式</a:t>
            </a:r>
            <a:endParaRPr lang="zh-CN" altLang="en-US" sz="1600" b="1" dirty="0">
              <a:solidFill>
                <a:srgbClr val="102BF0"/>
              </a:solidFill>
              <a:latin typeface="专业字体设计服务/WWW.ZTSGC.COM/"/>
              <a:ea typeface="微软雅黑" panose="020B0503020204020204" pitchFamily="34" charset="-122"/>
            </a:endParaRPr>
          </a:p>
        </p:txBody>
      </p:sp>
      <p:sp>
        <p:nvSpPr>
          <p:cNvPr id="21" name="矩形 20"/>
          <p:cNvSpPr/>
          <p:nvPr/>
        </p:nvSpPr>
        <p:spPr>
          <a:xfrm>
            <a:off x="4235324" y="1736748"/>
            <a:ext cx="4336254" cy="1799590"/>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lIns="68580" tIns="34290" rIns="68580" bIns="34290">
            <a:spAutoFit/>
          </a:bodyPr>
          <a:lstStyle/>
          <a:p>
            <a:pPr marL="342900" indent="-342900" eaLnBrk="0" hangingPunct="0">
              <a:lnSpc>
                <a:spcPct val="150000"/>
              </a:lnSpc>
              <a:buFont typeface="+mj-ea"/>
              <a:buAutoNum type="circleNumDbPlain"/>
              <a:defRPr/>
            </a:pPr>
            <a:r>
              <a:rPr lang="zh-CN" altLang="en-US" sz="1500" dirty="0">
                <a:solidFill>
                  <a:schemeClr val="tx1"/>
                </a:solidFill>
                <a:latin typeface="+mn-ea"/>
              </a:rPr>
              <a:t>以</a:t>
            </a:r>
            <a:r>
              <a:rPr lang="en-US" altLang="zh-CN" sz="1500" dirty="0">
                <a:solidFill>
                  <a:schemeClr val="tx1"/>
                </a:solidFill>
                <a:latin typeface="+mn-ea"/>
              </a:rPr>
              <a:t>3-5</a:t>
            </a:r>
            <a:r>
              <a:rPr lang="zh-CN" altLang="en-US" sz="1500" dirty="0">
                <a:solidFill>
                  <a:schemeClr val="tx1"/>
                </a:solidFill>
                <a:latin typeface="+mn-ea"/>
              </a:rPr>
              <a:t>人的学生团队为单位组织开展教学；</a:t>
            </a:r>
          </a:p>
          <a:p>
            <a:pPr marL="342900" indent="-342900" eaLnBrk="0" hangingPunct="0">
              <a:lnSpc>
                <a:spcPct val="150000"/>
              </a:lnSpc>
              <a:buFont typeface="+mj-ea"/>
              <a:buAutoNum type="circleNumDbPlain"/>
              <a:defRPr/>
            </a:pPr>
            <a:r>
              <a:rPr lang="zh-CN" altLang="zh-CN" sz="1500" dirty="0">
                <a:solidFill>
                  <a:schemeClr val="tx1"/>
                </a:solidFill>
                <a:latin typeface="+mn-ea"/>
              </a:rPr>
              <a:t>变学生单人知识学习为团队协同获取知识</a:t>
            </a:r>
            <a:r>
              <a:rPr lang="zh-CN" altLang="en-US" sz="1500" dirty="0">
                <a:solidFill>
                  <a:schemeClr val="tx1"/>
                </a:solidFill>
                <a:latin typeface="+mn-ea"/>
              </a:rPr>
              <a:t>；</a:t>
            </a:r>
          </a:p>
          <a:p>
            <a:pPr marL="342900" indent="-342900" eaLnBrk="0" hangingPunct="0">
              <a:lnSpc>
                <a:spcPct val="150000"/>
              </a:lnSpc>
              <a:buFont typeface="+mj-ea"/>
              <a:buAutoNum type="circleNumDbPlain"/>
              <a:defRPr/>
            </a:pPr>
            <a:r>
              <a:rPr lang="zh-CN" altLang="zh-CN" sz="1500" dirty="0">
                <a:solidFill>
                  <a:schemeClr val="tx1"/>
                </a:solidFill>
                <a:latin typeface="+mn-ea"/>
              </a:rPr>
              <a:t>变老师的单向式传授为师生互动交流式学习；</a:t>
            </a:r>
          </a:p>
          <a:p>
            <a:pPr marL="342900" indent="-342900" eaLnBrk="0" hangingPunct="0">
              <a:lnSpc>
                <a:spcPct val="150000"/>
              </a:lnSpc>
              <a:buFont typeface="+mj-ea"/>
              <a:buAutoNum type="circleNumDbPlain"/>
              <a:defRPr/>
            </a:pPr>
            <a:r>
              <a:rPr lang="zh-CN" altLang="en-US" sz="1500" dirty="0">
                <a:solidFill>
                  <a:schemeClr val="tx1"/>
                </a:solidFill>
                <a:latin typeface="+mn-ea"/>
              </a:rPr>
              <a:t>为学生</a:t>
            </a:r>
            <a:r>
              <a:rPr lang="zh-CN" altLang="zh-CN" sz="1500" dirty="0">
                <a:solidFill>
                  <a:schemeClr val="tx1"/>
                </a:solidFill>
                <a:latin typeface="+mn-ea"/>
              </a:rPr>
              <a:t>提供多形式、多层次的展示平台，使学生做到</a:t>
            </a:r>
            <a:r>
              <a:rPr lang="en-US" altLang="zh-CN" sz="1500" dirty="0">
                <a:solidFill>
                  <a:schemeClr val="tx1"/>
                </a:solidFill>
                <a:latin typeface="+mn-ea"/>
              </a:rPr>
              <a:t>“</a:t>
            </a:r>
            <a:r>
              <a:rPr lang="zh-CN" altLang="zh-CN" sz="1500" dirty="0">
                <a:solidFill>
                  <a:schemeClr val="tx1"/>
                </a:solidFill>
                <a:latin typeface="+mn-ea"/>
              </a:rPr>
              <a:t>会学、会做、会讲、会创新</a:t>
            </a:r>
            <a:r>
              <a:rPr lang="en-US" altLang="zh-CN" sz="1500" dirty="0">
                <a:solidFill>
                  <a:schemeClr val="tx1"/>
                </a:solidFill>
                <a:latin typeface="+mn-ea"/>
              </a:rPr>
              <a:t>”</a:t>
            </a:r>
            <a:r>
              <a:rPr lang="zh-CN" altLang="en-US" sz="1500" dirty="0">
                <a:solidFill>
                  <a:schemeClr val="tx1"/>
                </a:solidFill>
                <a:latin typeface="+mn-ea"/>
              </a:rPr>
              <a:t>。</a:t>
            </a:r>
          </a:p>
        </p:txBody>
      </p:sp>
      <p:grpSp>
        <p:nvGrpSpPr>
          <p:cNvPr id="48" name="组合 47"/>
          <p:cNvGrpSpPr/>
          <p:nvPr/>
        </p:nvGrpSpPr>
        <p:grpSpPr>
          <a:xfrm>
            <a:off x="772354" y="1113300"/>
            <a:ext cx="3914897" cy="3601590"/>
            <a:chOff x="681037" y="827548"/>
            <a:chExt cx="3914897" cy="3601590"/>
          </a:xfrm>
        </p:grpSpPr>
        <p:grpSp>
          <p:nvGrpSpPr>
            <p:cNvPr id="4" name="组合 3"/>
            <p:cNvGrpSpPr/>
            <p:nvPr/>
          </p:nvGrpSpPr>
          <p:grpSpPr bwMode="auto">
            <a:xfrm>
              <a:off x="681037" y="827548"/>
              <a:ext cx="2882443" cy="3363525"/>
              <a:chOff x="908050" y="1200035"/>
              <a:chExt cx="4096531" cy="4484693"/>
            </a:xfrm>
          </p:grpSpPr>
          <p:sp>
            <p:nvSpPr>
              <p:cNvPr id="5" name="Line 12"/>
              <p:cNvSpPr>
                <a:spLocks noChangeShapeType="1"/>
              </p:cNvSpPr>
              <p:nvPr/>
            </p:nvSpPr>
            <p:spPr bwMode="auto">
              <a:xfrm>
                <a:off x="2184318" y="2614593"/>
                <a:ext cx="2813978" cy="0"/>
              </a:xfrm>
              <a:prstGeom prst="line">
                <a:avLst/>
              </a:prstGeom>
              <a:noFill/>
              <a:ln w="25400">
                <a:solidFill>
                  <a:srgbClr val="FF0000"/>
                </a:solidFill>
                <a:prstDash val="sysDot"/>
                <a:round/>
                <a:tailEnd type="oval" w="med" len="med"/>
              </a:ln>
            </p:spPr>
            <p:txBody>
              <a:bodyPr/>
              <a:lstStyle/>
              <a:p>
                <a:endParaRPr lang="zh-CN" altLang="en-US"/>
              </a:p>
            </p:txBody>
          </p:sp>
          <p:sp>
            <p:nvSpPr>
              <p:cNvPr id="6" name="Text Box 16"/>
              <p:cNvSpPr txBox="1">
                <a:spLocks noChangeArrowheads="1"/>
              </p:cNvSpPr>
              <p:nvPr/>
            </p:nvSpPr>
            <p:spPr bwMode="auto">
              <a:xfrm>
                <a:off x="2565400" y="2160568"/>
                <a:ext cx="1574684" cy="492442"/>
              </a:xfrm>
              <a:prstGeom prst="rect">
                <a:avLst/>
              </a:prstGeom>
              <a:noFill/>
              <a:ln w="9525">
                <a:noFill/>
                <a:miter lim="800000"/>
              </a:ln>
            </p:spPr>
            <p:txBody>
              <a:bodyPr wrap="none">
                <a:spAutoFit/>
              </a:bodyPr>
              <a:lstStyle/>
              <a:p>
                <a:pPr eaLnBrk="0" hangingPunct="0"/>
                <a:r>
                  <a:rPr lang="zh-CN" altLang="en-US" dirty="0">
                    <a:solidFill>
                      <a:srgbClr val="000000"/>
                    </a:solidFill>
                    <a:ea typeface="黑体" panose="02010609060101010101" pitchFamily="49" charset="-122"/>
                  </a:rPr>
                  <a:t>翻转课堂</a:t>
                </a:r>
              </a:p>
            </p:txBody>
          </p:sp>
          <p:sp>
            <p:nvSpPr>
              <p:cNvPr id="8" name="Line 18"/>
              <p:cNvSpPr>
                <a:spLocks noChangeShapeType="1"/>
              </p:cNvSpPr>
              <p:nvPr/>
            </p:nvSpPr>
            <p:spPr bwMode="auto">
              <a:xfrm flipV="1">
                <a:off x="2182164" y="3644749"/>
                <a:ext cx="2813978" cy="0"/>
              </a:xfrm>
              <a:prstGeom prst="line">
                <a:avLst/>
              </a:prstGeom>
              <a:noFill/>
              <a:ln w="25400">
                <a:solidFill>
                  <a:srgbClr val="FF0000"/>
                </a:solidFill>
                <a:prstDash val="sysDot"/>
                <a:round/>
                <a:tailEnd type="oval" w="med" len="med"/>
              </a:ln>
            </p:spPr>
            <p:txBody>
              <a:bodyPr/>
              <a:lstStyle/>
              <a:p>
                <a:endParaRPr lang="zh-CN" altLang="en-US"/>
              </a:p>
            </p:txBody>
          </p:sp>
          <p:sp>
            <p:nvSpPr>
              <p:cNvPr id="9" name="Text Box 22"/>
              <p:cNvSpPr txBox="1">
                <a:spLocks noChangeArrowheads="1"/>
              </p:cNvSpPr>
              <p:nvPr/>
            </p:nvSpPr>
            <p:spPr bwMode="auto">
              <a:xfrm>
                <a:off x="2611438" y="3109914"/>
                <a:ext cx="1902743" cy="492443"/>
              </a:xfrm>
              <a:prstGeom prst="rect">
                <a:avLst/>
              </a:prstGeom>
              <a:noFill/>
              <a:ln w="9525">
                <a:noFill/>
                <a:miter lim="800000"/>
              </a:ln>
            </p:spPr>
            <p:txBody>
              <a:bodyPr wrap="none">
                <a:spAutoFit/>
              </a:bodyPr>
              <a:lstStyle/>
              <a:p>
                <a:pPr eaLnBrk="0" hangingPunct="0"/>
                <a:r>
                  <a:rPr lang="zh-CN" altLang="en-US" dirty="0">
                    <a:solidFill>
                      <a:srgbClr val="000000"/>
                    </a:solidFill>
                    <a:latin typeface="黑体" panose="02010609060101010101" pitchFamily="49" charset="-122"/>
                    <a:ea typeface="黑体" panose="02010609060101010101" pitchFamily="49" charset="-122"/>
                  </a:rPr>
                  <a:t>混合式课堂</a:t>
                </a:r>
                <a:endParaRPr lang="en-US" altLang="zh-CN" dirty="0">
                  <a:solidFill>
                    <a:srgbClr val="000000"/>
                  </a:solidFill>
                  <a:latin typeface="黑体" panose="02010609060101010101" pitchFamily="49" charset="-122"/>
                  <a:ea typeface="黑体" panose="02010609060101010101" pitchFamily="49" charset="-122"/>
                </a:endParaRPr>
              </a:p>
            </p:txBody>
          </p:sp>
          <p:sp>
            <p:nvSpPr>
              <p:cNvPr id="11" name="Line 24"/>
              <p:cNvSpPr>
                <a:spLocks noChangeShapeType="1"/>
              </p:cNvSpPr>
              <p:nvPr/>
            </p:nvSpPr>
            <p:spPr bwMode="auto">
              <a:xfrm flipV="1">
                <a:off x="2190603" y="4686001"/>
                <a:ext cx="2813978" cy="0"/>
              </a:xfrm>
              <a:prstGeom prst="line">
                <a:avLst/>
              </a:prstGeom>
              <a:noFill/>
              <a:ln w="25400">
                <a:solidFill>
                  <a:srgbClr val="FF0000"/>
                </a:solidFill>
                <a:prstDash val="sysDot"/>
                <a:round/>
                <a:tailEnd type="oval" w="med" len="med"/>
              </a:ln>
            </p:spPr>
            <p:txBody>
              <a:bodyPr/>
              <a:lstStyle/>
              <a:p>
                <a:endParaRPr lang="zh-CN" altLang="en-US"/>
              </a:p>
            </p:txBody>
          </p:sp>
          <p:sp>
            <p:nvSpPr>
              <p:cNvPr id="13" name="Oval 33"/>
              <p:cNvSpPr>
                <a:spLocks noChangeArrowheads="1"/>
              </p:cNvSpPr>
              <p:nvPr/>
            </p:nvSpPr>
            <p:spPr bwMode="auto">
              <a:xfrm>
                <a:off x="908050" y="1628775"/>
                <a:ext cx="1295400" cy="576263"/>
              </a:xfrm>
              <a:prstGeom prst="ellipse">
                <a:avLst/>
              </a:prstGeom>
              <a:noFill/>
              <a:ln w="9525">
                <a:noFill/>
                <a:round/>
              </a:ln>
            </p:spPr>
            <p:txBody>
              <a:bodyPr wrap="none" anchor="ctr"/>
              <a:lstStyle/>
              <a:p>
                <a:endParaRPr lang="zh-CN" altLang="en-US" dirty="0"/>
              </a:p>
            </p:txBody>
          </p:sp>
          <p:sp>
            <p:nvSpPr>
              <p:cNvPr id="14" name="Line 6"/>
              <p:cNvSpPr>
                <a:spLocks noChangeShapeType="1"/>
              </p:cNvSpPr>
              <p:nvPr/>
            </p:nvSpPr>
            <p:spPr bwMode="auto">
              <a:xfrm>
                <a:off x="2160328" y="1671419"/>
                <a:ext cx="2813978" cy="0"/>
              </a:xfrm>
              <a:prstGeom prst="line">
                <a:avLst/>
              </a:prstGeom>
              <a:noFill/>
              <a:ln w="25400">
                <a:solidFill>
                  <a:srgbClr val="FF0000"/>
                </a:solidFill>
                <a:prstDash val="sysDot"/>
                <a:round/>
                <a:tailEnd type="oval" w="med" len="med"/>
              </a:ln>
            </p:spPr>
            <p:txBody>
              <a:bodyPr/>
              <a:lstStyle/>
              <a:p>
                <a:endParaRPr lang="zh-CN" altLang="en-US"/>
              </a:p>
            </p:txBody>
          </p:sp>
          <p:sp>
            <p:nvSpPr>
              <p:cNvPr id="15" name="Text Box 10"/>
              <p:cNvSpPr txBox="1">
                <a:spLocks noChangeArrowheads="1"/>
              </p:cNvSpPr>
              <p:nvPr/>
            </p:nvSpPr>
            <p:spPr bwMode="auto">
              <a:xfrm>
                <a:off x="2576765" y="1200035"/>
                <a:ext cx="2230802" cy="492442"/>
              </a:xfrm>
              <a:prstGeom prst="rect">
                <a:avLst/>
              </a:prstGeom>
              <a:noFill/>
              <a:ln w="9525">
                <a:noFill/>
                <a:miter lim="800000"/>
              </a:ln>
            </p:spPr>
            <p:txBody>
              <a:bodyPr wrap="none">
                <a:spAutoFit/>
              </a:bodyPr>
              <a:lstStyle/>
              <a:p>
                <a:pPr eaLnBrk="0" hangingPunct="0"/>
                <a:r>
                  <a:rPr lang="zh-CN" altLang="en-US" dirty="0">
                    <a:latin typeface="黑体" panose="02010609060101010101" pitchFamily="49" charset="-122"/>
                    <a:ea typeface="黑体" panose="02010609060101010101" pitchFamily="49" charset="-122"/>
                  </a:rPr>
                  <a:t>专题研讨课堂</a:t>
                </a:r>
              </a:p>
            </p:txBody>
          </p:sp>
          <p:sp>
            <p:nvSpPr>
              <p:cNvPr id="17" name="Oval 33"/>
              <p:cNvSpPr>
                <a:spLocks noChangeArrowheads="1"/>
              </p:cNvSpPr>
              <p:nvPr/>
            </p:nvSpPr>
            <p:spPr bwMode="auto">
              <a:xfrm>
                <a:off x="1060450" y="5013325"/>
                <a:ext cx="1295400" cy="576263"/>
              </a:xfrm>
              <a:prstGeom prst="ellipse">
                <a:avLst/>
              </a:prstGeom>
              <a:noFill/>
              <a:ln w="9525">
                <a:noFill/>
                <a:round/>
              </a:ln>
            </p:spPr>
            <p:txBody>
              <a:bodyPr wrap="none" anchor="ctr"/>
              <a:lstStyle/>
              <a:p>
                <a:endParaRPr lang="zh-CN" altLang="en-US" dirty="0"/>
              </a:p>
            </p:txBody>
          </p:sp>
          <p:sp>
            <p:nvSpPr>
              <p:cNvPr id="18" name="Line 6"/>
              <p:cNvSpPr>
                <a:spLocks noChangeShapeType="1"/>
              </p:cNvSpPr>
              <p:nvPr/>
            </p:nvSpPr>
            <p:spPr bwMode="auto">
              <a:xfrm>
                <a:off x="2226926" y="5684728"/>
                <a:ext cx="2730501" cy="0"/>
              </a:xfrm>
              <a:prstGeom prst="line">
                <a:avLst/>
              </a:prstGeom>
              <a:noFill/>
              <a:ln w="25400">
                <a:solidFill>
                  <a:srgbClr val="FF0000"/>
                </a:solidFill>
                <a:prstDash val="sysDot"/>
                <a:round/>
                <a:tailEnd type="oval" w="med" len="med"/>
              </a:ln>
            </p:spPr>
            <p:txBody>
              <a:bodyPr/>
              <a:lstStyle/>
              <a:p>
                <a:endParaRPr lang="zh-CN" altLang="en-US"/>
              </a:p>
            </p:txBody>
          </p:sp>
          <p:sp>
            <p:nvSpPr>
              <p:cNvPr id="19" name="Text Box 10"/>
              <p:cNvSpPr txBox="1">
                <a:spLocks noChangeArrowheads="1"/>
              </p:cNvSpPr>
              <p:nvPr/>
            </p:nvSpPr>
            <p:spPr bwMode="auto">
              <a:xfrm>
                <a:off x="2566988" y="5144893"/>
                <a:ext cx="1477329" cy="492443"/>
              </a:xfrm>
              <a:prstGeom prst="rect">
                <a:avLst/>
              </a:prstGeom>
              <a:noFill/>
              <a:ln w="9525">
                <a:noFill/>
                <a:miter lim="800000"/>
              </a:ln>
            </p:spPr>
            <p:txBody>
              <a:bodyPr wrap="none">
                <a:spAutoFit/>
              </a:bodyPr>
              <a:lstStyle/>
              <a:p>
                <a:pPr eaLnBrk="0" hangingPunct="0"/>
                <a:r>
                  <a:rPr lang="zh-CN" altLang="en-US" dirty="0">
                    <a:latin typeface="黑体" panose="02010609060101010101" pitchFamily="49" charset="-122"/>
                    <a:ea typeface="黑体" panose="02010609060101010101" pitchFamily="49" charset="-122"/>
                  </a:rPr>
                  <a:t>创新训练</a:t>
                </a:r>
              </a:p>
            </p:txBody>
          </p:sp>
        </p:grpSp>
        <p:sp>
          <p:nvSpPr>
            <p:cNvPr id="22" name="Rectangle 32"/>
            <p:cNvSpPr>
              <a:spLocks noChangeArrowheads="1"/>
            </p:cNvSpPr>
            <p:nvPr/>
          </p:nvSpPr>
          <p:spPr bwMode="auto">
            <a:xfrm>
              <a:off x="1876546" y="3082534"/>
              <a:ext cx="2719388" cy="346472"/>
            </a:xfrm>
            <a:prstGeom prst="rect">
              <a:avLst/>
            </a:prstGeom>
            <a:noFill/>
            <a:ln w="9525">
              <a:noFill/>
              <a:miter lim="800000"/>
            </a:ln>
            <a:effectLst>
              <a:prstShdw prst="shdw12">
                <a:schemeClr val="bg2">
                  <a:alpha val="50000"/>
                </a:schemeClr>
              </a:prstShdw>
            </a:effectLst>
          </p:spPr>
          <p:txBody>
            <a:bodyPr lIns="68580" tIns="34290" rIns="68580" bIns="34290">
              <a:spAutoFit/>
            </a:bodyPr>
            <a:lstStyle/>
            <a:p>
              <a:r>
                <a:rPr lang="zh-CN" altLang="en-US" dirty="0">
                  <a:solidFill>
                    <a:srgbClr val="000000"/>
                  </a:solidFill>
                  <a:latin typeface="黑体" panose="02010609060101010101" pitchFamily="49" charset="-122"/>
                  <a:ea typeface="黑体" panose="02010609060101010101" pitchFamily="49" charset="-122"/>
                </a:rPr>
                <a:t>自我实践</a:t>
              </a:r>
              <a:endParaRPr lang="en-US" altLang="zh-CN" dirty="0">
                <a:solidFill>
                  <a:srgbClr val="000000"/>
                </a:solidFill>
                <a:latin typeface="黑体" panose="02010609060101010101" pitchFamily="49" charset="-122"/>
                <a:ea typeface="黑体" panose="02010609060101010101" pitchFamily="49" charset="-122"/>
              </a:endParaRPr>
            </a:p>
          </p:txBody>
        </p:sp>
        <p:grpSp>
          <p:nvGrpSpPr>
            <p:cNvPr id="24" name="组合 166"/>
            <p:cNvGrpSpPr/>
            <p:nvPr/>
          </p:nvGrpSpPr>
          <p:grpSpPr>
            <a:xfrm>
              <a:off x="952414" y="875052"/>
              <a:ext cx="576000" cy="576000"/>
              <a:chOff x="304800" y="673100"/>
              <a:chExt cx="4000500" cy="4000500"/>
            </a:xfrm>
            <a:effectLst>
              <a:outerShdw blurRad="444500" dist="254000" dir="8100000" algn="tr" rotWithShape="0">
                <a:prstClr val="black">
                  <a:alpha val="50000"/>
                </a:prstClr>
              </a:outerShdw>
            </a:effectLst>
          </p:grpSpPr>
          <p:sp>
            <p:nvSpPr>
              <p:cNvPr id="29" name="同心圆 9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椭圆 29"/>
              <p:cNvSpPr/>
              <p:nvPr/>
            </p:nvSpPr>
            <p:spPr>
              <a:xfrm>
                <a:off x="392111" y="760411"/>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1" name="TextBox 30"/>
            <p:cNvSpPr txBox="1"/>
            <p:nvPr/>
          </p:nvSpPr>
          <p:spPr>
            <a:xfrm>
              <a:off x="1077476" y="988238"/>
              <a:ext cx="320922" cy="400110"/>
            </a:xfrm>
            <a:prstGeom prst="rect">
              <a:avLst/>
            </a:prstGeom>
            <a:noFill/>
          </p:spPr>
          <p:txBody>
            <a:bodyPr wrap="none" rtlCol="0">
              <a:spAutoFit/>
            </a:bodyPr>
            <a:lstStyle/>
            <a:p>
              <a:r>
                <a:rPr lang="en-US" altLang="zh-CN" sz="2000" b="1" i="1" dirty="0">
                  <a:solidFill>
                    <a:srgbClr val="102BF0"/>
                  </a:solidFill>
                  <a:latin typeface="Tw Cen MT" panose="020B0602020104020603" pitchFamily="34" charset="0"/>
                  <a:ea typeface="微软雅黑" panose="020B0503020204020204" pitchFamily="34" charset="-122"/>
                  <a:sym typeface="宋体" panose="02010600030101010101" pitchFamily="2" charset="-122"/>
                </a:rPr>
                <a:t>1</a:t>
              </a:r>
              <a:endParaRPr lang="zh-CN" altLang="en-US" sz="2000" b="1" i="1" dirty="0">
                <a:solidFill>
                  <a:srgbClr val="102BF0"/>
                </a:solidFill>
                <a:latin typeface="Tw Cen MT" panose="020B0602020104020603" pitchFamily="34" charset="0"/>
                <a:ea typeface="微软雅黑" panose="020B0503020204020204" pitchFamily="34" charset="-122"/>
                <a:sym typeface="宋体" panose="02010600030101010101" pitchFamily="2" charset="-122"/>
              </a:endParaRPr>
            </a:p>
          </p:txBody>
        </p:sp>
        <p:grpSp>
          <p:nvGrpSpPr>
            <p:cNvPr id="32" name="组合 166"/>
            <p:cNvGrpSpPr/>
            <p:nvPr/>
          </p:nvGrpSpPr>
          <p:grpSpPr>
            <a:xfrm>
              <a:off x="947918" y="1584936"/>
              <a:ext cx="576000" cy="576000"/>
              <a:chOff x="304800" y="673100"/>
              <a:chExt cx="4000500" cy="4000500"/>
            </a:xfrm>
            <a:effectLst>
              <a:outerShdw blurRad="444500" dist="254000" dir="8100000" algn="tr" rotWithShape="0">
                <a:prstClr val="black">
                  <a:alpha val="50000"/>
                </a:prstClr>
              </a:outerShdw>
            </a:effectLst>
          </p:grpSpPr>
          <p:sp>
            <p:nvSpPr>
              <p:cNvPr id="33" name="同心圆 9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椭圆 33"/>
              <p:cNvSpPr/>
              <p:nvPr/>
            </p:nvSpPr>
            <p:spPr>
              <a:xfrm>
                <a:off x="392111" y="760411"/>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5" name="TextBox 34"/>
            <p:cNvSpPr txBox="1"/>
            <p:nvPr/>
          </p:nvSpPr>
          <p:spPr>
            <a:xfrm>
              <a:off x="1055624" y="1656374"/>
              <a:ext cx="320922" cy="400110"/>
            </a:xfrm>
            <a:prstGeom prst="rect">
              <a:avLst/>
            </a:prstGeom>
            <a:noFill/>
          </p:spPr>
          <p:txBody>
            <a:bodyPr wrap="none" rtlCol="0">
              <a:spAutoFit/>
            </a:bodyPr>
            <a:lstStyle/>
            <a:p>
              <a:r>
                <a:rPr lang="en-US" altLang="zh-CN" sz="2000" b="1" i="1" dirty="0">
                  <a:solidFill>
                    <a:srgbClr val="102BF0"/>
                  </a:solidFill>
                  <a:latin typeface="Tw Cen MT" panose="020B0602020104020603" pitchFamily="34" charset="0"/>
                  <a:ea typeface="微软雅黑" panose="020B0503020204020204" pitchFamily="34" charset="-122"/>
                  <a:sym typeface="宋体" panose="02010600030101010101" pitchFamily="2" charset="-122"/>
                </a:rPr>
                <a:t>2</a:t>
              </a:r>
              <a:endParaRPr lang="zh-CN" altLang="en-US" sz="2000" b="1" i="1" dirty="0">
                <a:solidFill>
                  <a:srgbClr val="102BF0"/>
                </a:solidFill>
                <a:latin typeface="Tw Cen MT" panose="020B0602020104020603" pitchFamily="34" charset="0"/>
                <a:ea typeface="微软雅黑" panose="020B0503020204020204" pitchFamily="34" charset="-122"/>
                <a:sym typeface="宋体" panose="02010600030101010101" pitchFamily="2" charset="-122"/>
              </a:endParaRPr>
            </a:p>
          </p:txBody>
        </p:sp>
        <p:grpSp>
          <p:nvGrpSpPr>
            <p:cNvPr id="36" name="组合 166"/>
            <p:cNvGrpSpPr/>
            <p:nvPr/>
          </p:nvGrpSpPr>
          <p:grpSpPr>
            <a:xfrm>
              <a:off x="971852" y="2352940"/>
              <a:ext cx="576000" cy="576000"/>
              <a:chOff x="304800" y="673100"/>
              <a:chExt cx="4000500" cy="4000500"/>
            </a:xfrm>
            <a:effectLst>
              <a:outerShdw blurRad="444500" dist="254000" dir="8100000" algn="tr" rotWithShape="0">
                <a:prstClr val="black">
                  <a:alpha val="50000"/>
                </a:prstClr>
              </a:outerShdw>
            </a:effectLst>
          </p:grpSpPr>
          <p:sp>
            <p:nvSpPr>
              <p:cNvPr id="37" name="同心圆 9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椭圆 37"/>
              <p:cNvSpPr/>
              <p:nvPr/>
            </p:nvSpPr>
            <p:spPr>
              <a:xfrm>
                <a:off x="392111" y="760411"/>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9" name="TextBox 38"/>
            <p:cNvSpPr txBox="1"/>
            <p:nvPr/>
          </p:nvSpPr>
          <p:spPr>
            <a:xfrm>
              <a:off x="1097372" y="2430316"/>
              <a:ext cx="320922" cy="400110"/>
            </a:xfrm>
            <a:prstGeom prst="rect">
              <a:avLst/>
            </a:prstGeom>
            <a:noFill/>
          </p:spPr>
          <p:txBody>
            <a:bodyPr wrap="none" rtlCol="0">
              <a:spAutoFit/>
            </a:bodyPr>
            <a:lstStyle/>
            <a:p>
              <a:r>
                <a:rPr lang="en-US" altLang="zh-CN" sz="2000" b="1" i="1" dirty="0">
                  <a:solidFill>
                    <a:srgbClr val="102BF0"/>
                  </a:solidFill>
                  <a:latin typeface="Tw Cen MT" panose="020B0602020104020603" pitchFamily="34" charset="0"/>
                  <a:ea typeface="微软雅黑" panose="020B0503020204020204" pitchFamily="34" charset="-122"/>
                  <a:sym typeface="宋体" panose="02010600030101010101" pitchFamily="2" charset="-122"/>
                </a:rPr>
                <a:t>3</a:t>
              </a:r>
              <a:endParaRPr lang="zh-CN" altLang="en-US" sz="2000" b="1" i="1" dirty="0">
                <a:solidFill>
                  <a:srgbClr val="102BF0"/>
                </a:solidFill>
                <a:latin typeface="Tw Cen MT" panose="020B0602020104020603" pitchFamily="34" charset="0"/>
                <a:ea typeface="微软雅黑" panose="020B0503020204020204" pitchFamily="34" charset="-122"/>
                <a:sym typeface="宋体" panose="02010600030101010101" pitchFamily="2" charset="-122"/>
              </a:endParaRPr>
            </a:p>
          </p:txBody>
        </p:sp>
        <p:grpSp>
          <p:nvGrpSpPr>
            <p:cNvPr id="40" name="组合 166"/>
            <p:cNvGrpSpPr/>
            <p:nvPr/>
          </p:nvGrpSpPr>
          <p:grpSpPr>
            <a:xfrm>
              <a:off x="988224" y="3138758"/>
              <a:ext cx="576000" cy="576000"/>
              <a:chOff x="304800" y="673100"/>
              <a:chExt cx="4000500" cy="4000500"/>
            </a:xfrm>
            <a:effectLst>
              <a:outerShdw blurRad="444500" dist="254000" dir="8100000" algn="tr" rotWithShape="0">
                <a:prstClr val="black">
                  <a:alpha val="50000"/>
                </a:prstClr>
              </a:outerShdw>
            </a:effectLst>
          </p:grpSpPr>
          <p:sp>
            <p:nvSpPr>
              <p:cNvPr id="41" name="同心圆 9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2" name="椭圆 41"/>
              <p:cNvSpPr/>
              <p:nvPr/>
            </p:nvSpPr>
            <p:spPr>
              <a:xfrm>
                <a:off x="392111" y="760411"/>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3" name="TextBox 42"/>
            <p:cNvSpPr txBox="1"/>
            <p:nvPr/>
          </p:nvSpPr>
          <p:spPr>
            <a:xfrm>
              <a:off x="1113744" y="3239802"/>
              <a:ext cx="320922" cy="400110"/>
            </a:xfrm>
            <a:prstGeom prst="rect">
              <a:avLst/>
            </a:prstGeom>
            <a:noFill/>
          </p:spPr>
          <p:txBody>
            <a:bodyPr wrap="none" rtlCol="0">
              <a:spAutoFit/>
            </a:bodyPr>
            <a:lstStyle/>
            <a:p>
              <a:r>
                <a:rPr lang="en-US" altLang="zh-CN" sz="2000" b="1" i="1" dirty="0">
                  <a:solidFill>
                    <a:srgbClr val="102BF0"/>
                  </a:solidFill>
                  <a:latin typeface="Tw Cen MT" panose="020B0602020104020603" pitchFamily="34" charset="0"/>
                  <a:ea typeface="微软雅黑" panose="020B0503020204020204" pitchFamily="34" charset="-122"/>
                  <a:sym typeface="宋体" panose="02010600030101010101" pitchFamily="2" charset="-122"/>
                </a:rPr>
                <a:t>4</a:t>
              </a:r>
              <a:endParaRPr lang="zh-CN" altLang="en-US" sz="2000" b="1" i="1" dirty="0">
                <a:solidFill>
                  <a:srgbClr val="102BF0"/>
                </a:solidFill>
                <a:latin typeface="Tw Cen MT" panose="020B0602020104020603" pitchFamily="34" charset="0"/>
                <a:ea typeface="微软雅黑" panose="020B0503020204020204" pitchFamily="34" charset="-122"/>
                <a:sym typeface="宋体" panose="02010600030101010101" pitchFamily="2" charset="-122"/>
              </a:endParaRPr>
            </a:p>
          </p:txBody>
        </p:sp>
        <p:grpSp>
          <p:nvGrpSpPr>
            <p:cNvPr id="44" name="组合 166"/>
            <p:cNvGrpSpPr/>
            <p:nvPr/>
          </p:nvGrpSpPr>
          <p:grpSpPr>
            <a:xfrm>
              <a:off x="994162" y="3853138"/>
              <a:ext cx="576000" cy="576000"/>
              <a:chOff x="304800" y="673100"/>
              <a:chExt cx="4000500" cy="4000500"/>
            </a:xfrm>
            <a:effectLst>
              <a:outerShdw blurRad="444500" dist="254000" dir="8100000" algn="tr" rotWithShape="0">
                <a:prstClr val="black">
                  <a:alpha val="50000"/>
                </a:prstClr>
              </a:outerShdw>
            </a:effectLst>
          </p:grpSpPr>
          <p:sp>
            <p:nvSpPr>
              <p:cNvPr id="45" name="同心圆 9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6" name="椭圆 45"/>
              <p:cNvSpPr/>
              <p:nvPr/>
            </p:nvSpPr>
            <p:spPr>
              <a:xfrm>
                <a:off x="392111" y="760411"/>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7" name="TextBox 46"/>
            <p:cNvSpPr txBox="1"/>
            <p:nvPr/>
          </p:nvSpPr>
          <p:spPr>
            <a:xfrm>
              <a:off x="1119682" y="3930514"/>
              <a:ext cx="320922" cy="400110"/>
            </a:xfrm>
            <a:prstGeom prst="rect">
              <a:avLst/>
            </a:prstGeom>
            <a:noFill/>
          </p:spPr>
          <p:txBody>
            <a:bodyPr wrap="none" rtlCol="0">
              <a:spAutoFit/>
            </a:bodyPr>
            <a:lstStyle/>
            <a:p>
              <a:r>
                <a:rPr lang="en-US" altLang="zh-CN" sz="2000" b="1" i="1" dirty="0">
                  <a:solidFill>
                    <a:srgbClr val="102BF0"/>
                  </a:solidFill>
                  <a:latin typeface="Tw Cen MT" panose="020B0602020104020603" pitchFamily="34" charset="0"/>
                  <a:ea typeface="微软雅黑" panose="020B0503020204020204" pitchFamily="34" charset="-122"/>
                  <a:sym typeface="宋体" panose="02010600030101010101" pitchFamily="2" charset="-122"/>
                </a:rPr>
                <a:t>5</a:t>
              </a:r>
              <a:endParaRPr lang="zh-CN" altLang="en-US" sz="2000" b="1" i="1" dirty="0">
                <a:solidFill>
                  <a:srgbClr val="102BF0"/>
                </a:solidFill>
                <a:latin typeface="Tw Cen MT" panose="020B0602020104020603" pitchFamily="34" charset="0"/>
                <a:ea typeface="微软雅黑" panose="020B0503020204020204" pitchFamily="34" charset="-122"/>
                <a:sym typeface="宋体" panose="02010600030101010101" pitchFamily="2" charset="-122"/>
              </a:endParaRPr>
            </a:p>
          </p:txBody>
        </p:sp>
      </p:grpSp>
      <p:sp>
        <p:nvSpPr>
          <p:cNvPr id="49" name="Text Box 10"/>
          <p:cNvSpPr txBox="1">
            <a:spLocks noChangeArrowheads="1"/>
          </p:cNvSpPr>
          <p:nvPr/>
        </p:nvSpPr>
        <p:spPr bwMode="auto">
          <a:xfrm>
            <a:off x="733907" y="148796"/>
            <a:ext cx="5657850" cy="314325"/>
          </a:xfrm>
          <a:prstGeom prst="rect">
            <a:avLst/>
          </a:prstGeom>
          <a:noFill/>
          <a:ln w="9525">
            <a:noFill/>
            <a:miter lim="800000"/>
          </a:ln>
        </p:spPr>
        <p:txBody>
          <a:bodyPr wrap="none" lIns="68580" tIns="34290" rIns="68580" bIns="34290">
            <a:spAutoFit/>
          </a:bodyPr>
          <a:lstStyle/>
          <a:p>
            <a:pPr algn="l" eaLnBrk="0" hangingPunct="0"/>
            <a:r>
              <a:rPr lang="zh-CN" altLang="en-US" sz="1600" b="1" dirty="0">
                <a:solidFill>
                  <a:schemeClr val="bg1"/>
                </a:solidFill>
                <a:latin typeface="黑体" panose="02010609060101010101" pitchFamily="49" charset="-122"/>
                <a:ea typeface="黑体" panose="02010609060101010101" pitchFamily="49" charset="-122"/>
                <a:sym typeface="+mn-ea"/>
              </a:rPr>
              <a:t>构建了畜牧兽医类不同专业的</a:t>
            </a:r>
            <a:r>
              <a:rPr lang="en-US" altLang="zh-CN" sz="1600" b="1" dirty="0">
                <a:solidFill>
                  <a:schemeClr val="bg1"/>
                </a:solidFill>
                <a:latin typeface="黑体" panose="02010609060101010101" pitchFamily="49" charset="-122"/>
                <a:ea typeface="黑体" panose="02010609060101010101" pitchFamily="49" charset="-122"/>
                <a:sym typeface="+mn-ea"/>
              </a:rPr>
              <a:t>《</a:t>
            </a:r>
            <a:r>
              <a:rPr lang="zh-CN" altLang="en-US" sz="1600" b="1" dirty="0">
                <a:solidFill>
                  <a:schemeClr val="bg1"/>
                </a:solidFill>
                <a:latin typeface="黑体" panose="02010609060101010101" pitchFamily="49" charset="-122"/>
                <a:ea typeface="黑体" panose="02010609060101010101" pitchFamily="49" charset="-122"/>
                <a:sym typeface="+mn-ea"/>
              </a:rPr>
              <a:t>动物生物化学</a:t>
            </a:r>
            <a:r>
              <a:rPr lang="en-US" altLang="zh-CN" sz="1600" b="1" dirty="0">
                <a:solidFill>
                  <a:schemeClr val="bg1"/>
                </a:solidFill>
                <a:latin typeface="黑体" panose="02010609060101010101" pitchFamily="49" charset="-122"/>
                <a:ea typeface="黑体" panose="02010609060101010101" pitchFamily="49" charset="-122"/>
                <a:sym typeface="+mn-ea"/>
              </a:rPr>
              <a:t>》</a:t>
            </a:r>
            <a:r>
              <a:rPr lang="zh-CN" altLang="en-US" sz="1600" b="1" dirty="0">
                <a:solidFill>
                  <a:schemeClr val="bg1"/>
                </a:solidFill>
                <a:latin typeface="黑体" panose="02010609060101010101" pitchFamily="49" charset="-122"/>
                <a:ea typeface="黑体" panose="02010609060101010101" pitchFamily="49" charset="-122"/>
                <a:sym typeface="+mn-ea"/>
              </a:rPr>
              <a:t>课程教学体系</a:t>
            </a:r>
            <a:endParaRPr lang="zh-CN" altLang="en-US" sz="1600" b="1" dirty="0">
              <a:solidFill>
                <a:schemeClr val="bg1"/>
              </a:solidFill>
              <a:latin typeface="黑体" panose="02010609060101010101" pitchFamily="49" charset="-122"/>
              <a:ea typeface="黑体" panose="02010609060101010101" pitchFamily="49" charset="-122"/>
            </a:endParaRPr>
          </a:p>
        </p:txBody>
      </p:sp>
      <p:sp>
        <p:nvSpPr>
          <p:cNvPr id="50" name="矩形 49"/>
          <p:cNvSpPr/>
          <p:nvPr/>
        </p:nvSpPr>
        <p:spPr>
          <a:xfrm>
            <a:off x="9450" y="99938"/>
            <a:ext cx="504825" cy="398780"/>
          </a:xfrm>
          <a:prstGeom prst="rect">
            <a:avLst/>
          </a:prstGeom>
        </p:spPr>
        <p:txBody>
          <a:bodyPr wrap="none">
            <a:spAutoFit/>
          </a:bodyPr>
          <a:lstStyle/>
          <a:p>
            <a:pPr marL="257175" indent="-257175" algn="ctr"/>
            <a:r>
              <a:rPr lang="en-US" altLang="zh-CN" sz="2000" b="1" i="1" dirty="0">
                <a:solidFill>
                  <a:schemeClr val="bg1"/>
                </a:solidFill>
                <a:latin typeface="Tw Cen MT" panose="020B0602020104020603" pitchFamily="34" charset="0"/>
                <a:ea typeface="微软雅黑" panose="020B0503020204020204" pitchFamily="34" charset="-122"/>
                <a:sym typeface="宋体" panose="02010600030101010101" pitchFamily="2" charset="-122"/>
              </a:rPr>
              <a:t>4.2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p:cNvPicPr>
            <a:picLocks noChangeAspect="1" noChangeArrowheads="1"/>
          </p:cNvPicPr>
          <p:nvPr/>
        </p:nvPicPr>
        <p:blipFill>
          <a:blip r:embed="rId2" cstate="print"/>
          <a:srcRect/>
          <a:stretch>
            <a:fillRect/>
          </a:stretch>
        </p:blipFill>
        <p:spPr bwMode="auto">
          <a:xfrm>
            <a:off x="4967057" y="142858"/>
            <a:ext cx="4163295" cy="2520000"/>
          </a:xfrm>
          <a:prstGeom prst="rect">
            <a:avLst/>
          </a:prstGeom>
          <a:ln>
            <a:noFill/>
          </a:ln>
          <a:effectLst>
            <a:outerShdw blurRad="292100" dist="139700" dir="2700000" algn="tl" rotWithShape="0">
              <a:srgbClr val="333333">
                <a:alpha val="65000"/>
              </a:srgbClr>
            </a:outerShdw>
          </a:effectLst>
        </p:spPr>
      </p:pic>
      <p:pic>
        <p:nvPicPr>
          <p:cNvPr id="84996" name="Picture 4"/>
          <p:cNvPicPr>
            <a:picLocks noChangeAspect="1" noChangeArrowheads="1"/>
          </p:cNvPicPr>
          <p:nvPr/>
        </p:nvPicPr>
        <p:blipFill>
          <a:blip r:embed="rId3" cstate="print"/>
          <a:srcRect/>
          <a:stretch>
            <a:fillRect/>
          </a:stretch>
        </p:blipFill>
        <p:spPr bwMode="auto">
          <a:xfrm>
            <a:off x="4071934" y="837568"/>
            <a:ext cx="3657023" cy="2520000"/>
          </a:xfrm>
          <a:prstGeom prst="rect">
            <a:avLst/>
          </a:prstGeom>
          <a:ln>
            <a:noFill/>
          </a:ln>
          <a:effectLst>
            <a:outerShdw blurRad="292100" dist="139700" dir="2700000" algn="tl" rotWithShape="0">
              <a:srgbClr val="333333">
                <a:alpha val="65000"/>
              </a:srgbClr>
            </a:outerShdw>
          </a:effectLst>
        </p:spPr>
      </p:pic>
      <p:pic>
        <p:nvPicPr>
          <p:cNvPr id="84995" name="Picture 3"/>
          <p:cNvPicPr>
            <a:picLocks noChangeAspect="1" noChangeArrowheads="1"/>
          </p:cNvPicPr>
          <p:nvPr/>
        </p:nvPicPr>
        <p:blipFill>
          <a:blip r:embed="rId4" cstate="print"/>
          <a:srcRect/>
          <a:stretch>
            <a:fillRect/>
          </a:stretch>
        </p:blipFill>
        <p:spPr bwMode="auto">
          <a:xfrm>
            <a:off x="1643042" y="1623386"/>
            <a:ext cx="3975027" cy="2520000"/>
          </a:xfrm>
          <a:prstGeom prst="rect">
            <a:avLst/>
          </a:prstGeom>
          <a:ln>
            <a:noFill/>
          </a:ln>
          <a:effectLst>
            <a:outerShdw blurRad="292100" dist="139700" dir="2700000" algn="tl" rotWithShape="0">
              <a:srgbClr val="333333">
                <a:alpha val="65000"/>
              </a:srgbClr>
            </a:outerShdw>
          </a:effectLst>
        </p:spPr>
      </p:pic>
      <p:pic>
        <p:nvPicPr>
          <p:cNvPr id="84994" name="Picture 2"/>
          <p:cNvPicPr>
            <a:picLocks noChangeAspect="1" noChangeArrowheads="1"/>
          </p:cNvPicPr>
          <p:nvPr/>
        </p:nvPicPr>
        <p:blipFill>
          <a:blip r:embed="rId5" cstate="print"/>
          <a:srcRect/>
          <a:stretch>
            <a:fillRect/>
          </a:stretch>
        </p:blipFill>
        <p:spPr bwMode="auto">
          <a:xfrm>
            <a:off x="0" y="2409204"/>
            <a:ext cx="3743775" cy="2520000"/>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a:xfrm>
            <a:off x="85054" y="190266"/>
            <a:ext cx="4714908" cy="337185"/>
          </a:xfrm>
          <a:prstGeom prst="rect">
            <a:avLst/>
          </a:prstGeom>
          <a:solidFill>
            <a:schemeClr val="accent5">
              <a:lumMod val="40000"/>
              <a:lumOff val="60000"/>
              <a:alpha val="50000"/>
            </a:schemeClr>
          </a:solidFill>
        </p:spPr>
        <p:txBody>
          <a:bodyPr wrap="square" anchor="ctr">
            <a:spAutoFit/>
          </a:bodyPr>
          <a:lstStyle/>
          <a:p>
            <a:pPr algn="ctr"/>
            <a:r>
              <a:rPr lang="zh-CN" altLang="en-US" sz="1600" b="1" dirty="0">
                <a:solidFill>
                  <a:srgbClr val="102BF0"/>
                </a:solidFill>
              </a:rPr>
              <a:t>不同的教学内容采用不同的课堂教学模式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571473" y="642924"/>
            <a:ext cx="7858180" cy="337185"/>
          </a:xfrm>
          <a:prstGeom prst="rect">
            <a:avLst/>
          </a:prstGeom>
          <a:noFill/>
          <a:ln w="9525">
            <a:noFill/>
            <a:miter lim="800000"/>
          </a:ln>
        </p:spPr>
        <p:txBody>
          <a:bodyPr wrap="square">
            <a:spAutoFit/>
          </a:bodyPr>
          <a:lstStyle/>
          <a:p>
            <a:pPr algn="ctr" eaLnBrk="0" hangingPunct="0"/>
            <a:r>
              <a:rPr lang="zh-CN" altLang="zh-CN" sz="1600" b="1" dirty="0">
                <a:solidFill>
                  <a:srgbClr val="102BF0"/>
                </a:solidFill>
                <a:latin typeface="+mn-ea"/>
                <a:sym typeface="Wingdings" panose="05000000000000000000" pitchFamily="2" charset="2"/>
              </a:rPr>
              <a:t>“基础评价+团队协作+创新成果”的“三融合”考核模式</a:t>
            </a:r>
            <a:endParaRPr lang="zh-CN" altLang="en-US" sz="1600" b="1" dirty="0">
              <a:solidFill>
                <a:srgbClr val="102BF0"/>
              </a:solidFill>
              <a:latin typeface="+mn-ea"/>
              <a:sym typeface="Wingdings" panose="05000000000000000000" pitchFamily="2" charset="2"/>
            </a:endParaRPr>
          </a:p>
        </p:txBody>
      </p:sp>
      <p:graphicFrame>
        <p:nvGraphicFramePr>
          <p:cNvPr id="4" name="表格 3"/>
          <p:cNvGraphicFramePr>
            <a:graphicFrameLocks noGrp="1"/>
          </p:cNvGraphicFramePr>
          <p:nvPr/>
        </p:nvGraphicFramePr>
        <p:xfrm>
          <a:off x="356522" y="1080017"/>
          <a:ext cx="4428864" cy="2042541"/>
        </p:xfrm>
        <a:graphic>
          <a:graphicData uri="http://schemas.openxmlformats.org/drawingml/2006/table">
            <a:tbl>
              <a:tblPr>
                <a:tableStyleId>{5C22544A-7EE6-4342-B048-85BDC9FD1C3A}</a:tableStyleId>
              </a:tblPr>
              <a:tblGrid>
                <a:gridCol w="1000132">
                  <a:extLst>
                    <a:ext uri="{9D8B030D-6E8A-4147-A177-3AD203B41FA5}">
                      <a16:colId xmlns:a16="http://schemas.microsoft.com/office/drawing/2014/main" val="20000"/>
                    </a:ext>
                  </a:extLst>
                </a:gridCol>
                <a:gridCol w="1071880">
                  <a:extLst>
                    <a:ext uri="{9D8B030D-6E8A-4147-A177-3AD203B41FA5}">
                      <a16:colId xmlns:a16="http://schemas.microsoft.com/office/drawing/2014/main" val="20001"/>
                    </a:ext>
                  </a:extLst>
                </a:gridCol>
                <a:gridCol w="1820277">
                  <a:extLst>
                    <a:ext uri="{9D8B030D-6E8A-4147-A177-3AD203B41FA5}">
                      <a16:colId xmlns:a16="http://schemas.microsoft.com/office/drawing/2014/main" val="20002"/>
                    </a:ext>
                  </a:extLst>
                </a:gridCol>
                <a:gridCol w="536575">
                  <a:extLst>
                    <a:ext uri="{9D8B030D-6E8A-4147-A177-3AD203B41FA5}">
                      <a16:colId xmlns:a16="http://schemas.microsoft.com/office/drawing/2014/main" val="20003"/>
                    </a:ext>
                  </a:extLst>
                </a:gridCol>
              </a:tblGrid>
              <a:tr h="360680">
                <a:tc rowSpan="5">
                  <a:txBody>
                    <a:bodyPr/>
                    <a:lstStyle/>
                    <a:p>
                      <a:pPr algn="l">
                        <a:lnSpc>
                          <a:spcPts val="2100"/>
                        </a:lnSpc>
                        <a:spcAft>
                          <a:spcPts val="0"/>
                        </a:spcAft>
                      </a:pPr>
                      <a:r>
                        <a:rPr lang="en-US" sz="1500" b="1" kern="0" dirty="0">
                          <a:effectLst/>
                          <a:latin typeface="+mn-ea"/>
                          <a:ea typeface="+mn-ea"/>
                        </a:rPr>
                        <a:t> </a:t>
                      </a:r>
                      <a:r>
                        <a:rPr lang="zh-CN" sz="1500" b="1" kern="0" dirty="0">
                          <a:solidFill>
                            <a:schemeClr val="bg1"/>
                          </a:solidFill>
                          <a:effectLst/>
                          <a:latin typeface="+mn-ea"/>
                          <a:ea typeface="+mn-ea"/>
                        </a:rPr>
                        <a:t>基础评价</a:t>
                      </a:r>
                      <a:endParaRPr lang="zh-CN" sz="1500" b="1" kern="100" dirty="0">
                        <a:solidFill>
                          <a:schemeClr val="bg1"/>
                        </a:solidFill>
                        <a:effectLst/>
                        <a:latin typeface="+mn-ea"/>
                        <a:ea typeface="+mn-ea"/>
                      </a:endParaRPr>
                    </a:p>
                  </a:txBody>
                  <a:tcPr marL="40123" marR="40123" marT="20064" marB="20064" anchor="ctr">
                    <a:solidFill>
                      <a:schemeClr val="accent4"/>
                    </a:solidFill>
                  </a:tcPr>
                </a:tc>
                <a:tc rowSpan="3">
                  <a:txBody>
                    <a:bodyPr/>
                    <a:lstStyle/>
                    <a:p>
                      <a:pPr algn="ctr">
                        <a:lnSpc>
                          <a:spcPct val="150000"/>
                        </a:lnSpc>
                        <a:spcAft>
                          <a:spcPts val="0"/>
                        </a:spcAft>
                      </a:pPr>
                      <a:r>
                        <a:rPr lang="en-US" sz="1400" kern="0" dirty="0">
                          <a:effectLst/>
                          <a:latin typeface="+mn-ea"/>
                          <a:ea typeface="+mn-ea"/>
                        </a:rPr>
                        <a:t> </a:t>
                      </a:r>
                      <a:endParaRPr lang="zh-CN" sz="1400" kern="100" dirty="0">
                        <a:effectLst/>
                        <a:latin typeface="+mn-ea"/>
                        <a:ea typeface="+mn-ea"/>
                      </a:endParaRPr>
                    </a:p>
                    <a:p>
                      <a:pPr algn="ctr">
                        <a:lnSpc>
                          <a:spcPct val="150000"/>
                        </a:lnSpc>
                        <a:spcAft>
                          <a:spcPts val="0"/>
                        </a:spcAft>
                      </a:pPr>
                      <a:r>
                        <a:rPr lang="en-US" sz="1400" kern="0" dirty="0">
                          <a:effectLst/>
                          <a:latin typeface="+mn-ea"/>
                          <a:ea typeface="+mn-ea"/>
                        </a:rPr>
                        <a:t> </a:t>
                      </a:r>
                      <a:endParaRPr lang="zh-CN" sz="1400" kern="100" dirty="0">
                        <a:effectLst/>
                        <a:latin typeface="+mn-ea"/>
                        <a:ea typeface="+mn-ea"/>
                      </a:endParaRPr>
                    </a:p>
                    <a:p>
                      <a:pPr algn="ctr">
                        <a:lnSpc>
                          <a:spcPct val="150000"/>
                        </a:lnSpc>
                        <a:spcAft>
                          <a:spcPts val="0"/>
                        </a:spcAft>
                      </a:pPr>
                      <a:r>
                        <a:rPr lang="zh-CN" sz="1400" kern="0" dirty="0">
                          <a:effectLst/>
                          <a:latin typeface="+mn-ea"/>
                          <a:ea typeface="+mn-ea"/>
                        </a:rPr>
                        <a:t>平时成绩</a:t>
                      </a:r>
                      <a:endParaRPr lang="zh-CN" sz="1400" kern="100" dirty="0">
                        <a:effectLst/>
                        <a:latin typeface="+mn-ea"/>
                        <a:ea typeface="+mn-ea"/>
                      </a:endParaRPr>
                    </a:p>
                    <a:p>
                      <a:pPr algn="ctr">
                        <a:lnSpc>
                          <a:spcPct val="150000"/>
                        </a:lnSpc>
                        <a:spcAft>
                          <a:spcPts val="0"/>
                        </a:spcAft>
                      </a:pPr>
                      <a:r>
                        <a:rPr lang="en-US" sz="1400" kern="100" dirty="0">
                          <a:effectLst/>
                          <a:latin typeface="+mn-ea"/>
                          <a:ea typeface="+mn-ea"/>
                        </a:rPr>
                        <a:t> </a:t>
                      </a:r>
                      <a:endParaRPr lang="zh-CN" sz="1400" kern="100" dirty="0">
                        <a:effectLst/>
                        <a:latin typeface="+mn-ea"/>
                        <a:ea typeface="+mn-ea"/>
                      </a:endParaRPr>
                    </a:p>
                  </a:txBody>
                  <a:tcPr marL="0" marR="0" marT="0" marB="0" anchor="ctr">
                    <a:solidFill>
                      <a:schemeClr val="accent2"/>
                    </a:solidFill>
                  </a:tcPr>
                </a:tc>
                <a:tc>
                  <a:txBody>
                    <a:bodyPr/>
                    <a:lstStyle/>
                    <a:p>
                      <a:pPr algn="l" fontAlgn="base">
                        <a:lnSpc>
                          <a:spcPct val="150000"/>
                        </a:lnSpc>
                        <a:spcAft>
                          <a:spcPts val="0"/>
                        </a:spcAft>
                      </a:pPr>
                      <a:r>
                        <a:rPr lang="en-US" altLang="zh-CN" sz="1400" kern="1200" dirty="0">
                          <a:effectLst/>
                          <a:latin typeface="+mn-ea"/>
                          <a:ea typeface="+mn-ea"/>
                        </a:rPr>
                        <a:t> </a:t>
                      </a:r>
                      <a:r>
                        <a:rPr lang="zh-CN" sz="1400" kern="1200" dirty="0">
                          <a:effectLst/>
                          <a:latin typeface="+mn-ea"/>
                          <a:ea typeface="+mn-ea"/>
                        </a:rPr>
                        <a:t>考勤情况</a:t>
                      </a:r>
                      <a:endParaRPr lang="zh-CN" sz="1400" kern="100" dirty="0">
                        <a:effectLst/>
                        <a:latin typeface="+mn-ea"/>
                        <a:ea typeface="+mn-ea"/>
                      </a:endParaRPr>
                    </a:p>
                  </a:txBody>
                  <a:tcPr marL="0" marR="0" marT="0" marB="0" anchor="ctr">
                    <a:solidFill>
                      <a:schemeClr val="accent2"/>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defRPr/>
                      </a:pPr>
                      <a:r>
                        <a:rPr lang="en-US" altLang="zh-CN" sz="1400" kern="100" dirty="0">
                          <a:effectLst/>
                          <a:latin typeface="+mn-ea"/>
                          <a:ea typeface="+mn-ea"/>
                        </a:rPr>
                        <a:t>5%</a:t>
                      </a:r>
                      <a:endParaRPr lang="zh-CN" sz="1400" kern="100" dirty="0">
                        <a:effectLst/>
                        <a:latin typeface="+mn-ea"/>
                        <a:ea typeface="+mn-ea"/>
                      </a:endParaRPr>
                    </a:p>
                  </a:txBody>
                  <a:tcPr marL="40123" marR="40123" marT="20064" marB="20064" anchor="ctr">
                    <a:solidFill>
                      <a:schemeClr val="accent2"/>
                    </a:solidFill>
                  </a:tcPr>
                </a:tc>
                <a:extLst>
                  <a:ext uri="{0D108BD9-81ED-4DB2-BD59-A6C34878D82A}">
                    <a16:rowId xmlns:a16="http://schemas.microsoft.com/office/drawing/2014/main" val="10000"/>
                  </a:ext>
                </a:extLst>
              </a:tr>
              <a:tr h="378096">
                <a:tc vMerge="1">
                  <a:txBody>
                    <a:bodyPr/>
                    <a:lstStyle/>
                    <a:p>
                      <a:endParaRPr lang="zh-CN"/>
                    </a:p>
                  </a:txBody>
                  <a:tcPr/>
                </a:tc>
                <a:tc vMerge="1">
                  <a:txBody>
                    <a:bodyPr/>
                    <a:lstStyle/>
                    <a:p>
                      <a:endParaRPr lang="zh-CN"/>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defRPr/>
                      </a:pPr>
                      <a:r>
                        <a:rPr lang="en-US" altLang="zh-CN" sz="1400" kern="1200" dirty="0">
                          <a:effectLst/>
                          <a:latin typeface="+mn-ea"/>
                          <a:ea typeface="+mn-ea"/>
                        </a:rPr>
                        <a:t> </a:t>
                      </a:r>
                      <a:r>
                        <a:rPr lang="zh-CN" sz="1400" kern="1200" dirty="0">
                          <a:effectLst/>
                          <a:latin typeface="+mn-ea"/>
                          <a:ea typeface="+mn-ea"/>
                        </a:rPr>
                        <a:t>课堂讨论</a:t>
                      </a:r>
                      <a:r>
                        <a:rPr lang="zh-CN" altLang="en-US" sz="1400" kern="1200" dirty="0">
                          <a:effectLst/>
                          <a:latin typeface="+mn-ea"/>
                          <a:ea typeface="+mn-ea"/>
                        </a:rPr>
                        <a:t>、</a:t>
                      </a:r>
                      <a:r>
                        <a:rPr lang="zh-CN" altLang="en-US" sz="1400" kern="100" dirty="0">
                          <a:effectLst/>
                          <a:latin typeface="+mn-ea"/>
                          <a:ea typeface="+mn-ea"/>
                        </a:rPr>
                        <a:t>自主课堂</a:t>
                      </a:r>
                      <a:endParaRPr lang="zh-CN" sz="1400" kern="100" dirty="0">
                        <a:effectLst/>
                        <a:latin typeface="+mn-ea"/>
                        <a:ea typeface="+mn-ea"/>
                      </a:endParaRPr>
                    </a:p>
                  </a:txBody>
                  <a:tcPr marL="0" marR="0" marT="0" marB="0" anchor="ctr">
                    <a:solidFill>
                      <a:schemeClr val="accent2"/>
                    </a:solidFill>
                  </a:tcPr>
                </a:tc>
                <a:tc>
                  <a:txBody>
                    <a:bodyPr/>
                    <a:lstStyle/>
                    <a:p>
                      <a:pPr algn="l">
                        <a:lnSpc>
                          <a:spcPct val="150000"/>
                        </a:lnSpc>
                        <a:spcAft>
                          <a:spcPts val="0"/>
                        </a:spcAft>
                      </a:pPr>
                      <a:r>
                        <a:rPr lang="en-US" altLang="zh-CN" sz="1400" kern="100" dirty="0">
                          <a:effectLst/>
                          <a:latin typeface="+mn-ea"/>
                          <a:ea typeface="+mn-ea"/>
                        </a:rPr>
                        <a:t>10</a:t>
                      </a:r>
                      <a:r>
                        <a:rPr lang="en-US" sz="1400" kern="100" dirty="0">
                          <a:effectLst/>
                          <a:latin typeface="+mn-ea"/>
                          <a:ea typeface="+mn-ea"/>
                        </a:rPr>
                        <a:t>%</a:t>
                      </a:r>
                      <a:endParaRPr lang="zh-CN" sz="1400" kern="100" dirty="0">
                        <a:effectLst/>
                        <a:latin typeface="+mn-ea"/>
                        <a:ea typeface="+mn-ea"/>
                      </a:endParaRPr>
                    </a:p>
                  </a:txBody>
                  <a:tcPr marL="40123" marR="40123" marT="20064" marB="20064" anchor="ctr">
                    <a:solidFill>
                      <a:schemeClr val="accent2"/>
                    </a:solidFill>
                  </a:tcPr>
                </a:tc>
                <a:extLst>
                  <a:ext uri="{0D108BD9-81ED-4DB2-BD59-A6C34878D82A}">
                    <a16:rowId xmlns:a16="http://schemas.microsoft.com/office/drawing/2014/main" val="10001"/>
                  </a:ext>
                </a:extLst>
              </a:tr>
              <a:tr h="304511">
                <a:tc vMerge="1">
                  <a:txBody>
                    <a:bodyPr/>
                    <a:lstStyle/>
                    <a:p>
                      <a:endParaRPr lang="zh-CN"/>
                    </a:p>
                  </a:txBody>
                  <a:tcPr/>
                </a:tc>
                <a:tc vMerge="1">
                  <a:txBody>
                    <a:bodyPr/>
                    <a:lstStyle/>
                    <a:p>
                      <a:endParaRPr lang="zh-CN"/>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defRPr/>
                      </a:pPr>
                      <a:r>
                        <a:rPr lang="en-US" altLang="zh-CN" sz="1400" kern="100" dirty="0">
                          <a:effectLst/>
                          <a:latin typeface="+mn-ea"/>
                          <a:ea typeface="+mn-ea"/>
                        </a:rPr>
                        <a:t> </a:t>
                      </a:r>
                      <a:r>
                        <a:rPr lang="zh-CN" altLang="en-US" sz="1400" kern="100" dirty="0">
                          <a:effectLst/>
                          <a:latin typeface="+mn-ea"/>
                          <a:ea typeface="+mn-ea"/>
                        </a:rPr>
                        <a:t>习题练习作业</a:t>
                      </a:r>
                      <a:endParaRPr lang="zh-CN" sz="1400" kern="100" dirty="0">
                        <a:effectLst/>
                        <a:latin typeface="+mn-ea"/>
                        <a:ea typeface="+mn-ea"/>
                      </a:endParaRPr>
                    </a:p>
                  </a:txBody>
                  <a:tcPr marL="0" marR="0" marT="0" marB="0" anchor="ctr">
                    <a:solidFill>
                      <a:schemeClr val="accent2"/>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defRPr/>
                      </a:pPr>
                      <a:r>
                        <a:rPr lang="en-US" altLang="zh-CN" sz="1400" kern="100" dirty="0">
                          <a:effectLst/>
                          <a:latin typeface="+mn-ea"/>
                          <a:ea typeface="+mn-ea"/>
                        </a:rPr>
                        <a:t>5%</a:t>
                      </a:r>
                      <a:endParaRPr lang="zh-CN" altLang="zh-CN" sz="1400" kern="100" dirty="0">
                        <a:effectLst/>
                        <a:latin typeface="+mn-ea"/>
                        <a:ea typeface="+mn-ea"/>
                      </a:endParaRPr>
                    </a:p>
                  </a:txBody>
                  <a:tcPr marL="40123" marR="40123" marT="20064" marB="20064" anchor="ctr">
                    <a:solidFill>
                      <a:schemeClr val="accent2"/>
                    </a:solidFill>
                  </a:tcPr>
                </a:tc>
                <a:extLst>
                  <a:ext uri="{0D108BD9-81ED-4DB2-BD59-A6C34878D82A}">
                    <a16:rowId xmlns:a16="http://schemas.microsoft.com/office/drawing/2014/main" val="10002"/>
                  </a:ext>
                </a:extLst>
              </a:tr>
              <a:tr h="400050">
                <a:tc vMerge="1">
                  <a:txBody>
                    <a:bodyPr/>
                    <a:lstStyle/>
                    <a:p>
                      <a:endParaRPr lang="zh-CN"/>
                    </a:p>
                  </a:txBody>
                  <a:tcPr/>
                </a:tc>
                <a:tc rowSpan="2">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1400" kern="100" dirty="0">
                          <a:effectLst/>
                          <a:latin typeface="+mn-ea"/>
                          <a:ea typeface="+mn-ea"/>
                        </a:rPr>
                        <a:t>考     核</a:t>
                      </a:r>
                      <a:endParaRPr lang="zh-CN" sz="1400" kern="100" dirty="0">
                        <a:effectLst/>
                        <a:latin typeface="+mn-ea"/>
                        <a:ea typeface="+mn-ea"/>
                      </a:endParaRPr>
                    </a:p>
                  </a:txBody>
                  <a:tcPr marL="0" marR="0" marT="0" marB="0" anchor="ctr">
                    <a:solidFill>
                      <a:schemeClr val="accent3"/>
                    </a:solidFill>
                  </a:tcPr>
                </a:tc>
                <a:tc>
                  <a:txBody>
                    <a:bodyPr/>
                    <a:lstStyle/>
                    <a:p>
                      <a:pPr algn="l">
                        <a:lnSpc>
                          <a:spcPct val="150000"/>
                        </a:lnSpc>
                        <a:spcAft>
                          <a:spcPts val="0"/>
                        </a:spcAft>
                      </a:pPr>
                      <a:r>
                        <a:rPr lang="en-US" altLang="zh-CN" sz="1400" kern="100" dirty="0">
                          <a:effectLst/>
                          <a:latin typeface="+mn-ea"/>
                          <a:ea typeface="+mn-ea"/>
                        </a:rPr>
                        <a:t> </a:t>
                      </a:r>
                      <a:r>
                        <a:rPr lang="zh-CN" altLang="en-US" sz="1400" kern="100" dirty="0">
                          <a:effectLst/>
                          <a:latin typeface="+mn-ea"/>
                          <a:ea typeface="+mn-ea"/>
                        </a:rPr>
                        <a:t>期中考核</a:t>
                      </a:r>
                      <a:endParaRPr lang="en-US" altLang="zh-CN" sz="1400" kern="100" dirty="0">
                        <a:effectLst/>
                        <a:latin typeface="+mn-ea"/>
                        <a:ea typeface="+mn-ea"/>
                      </a:endParaRPr>
                    </a:p>
                  </a:txBody>
                  <a:tcPr marL="0" marR="0" marT="0" marB="0" anchor="ctr">
                    <a:solidFill>
                      <a:schemeClr val="accent3"/>
                    </a:solidFill>
                  </a:tcPr>
                </a:tc>
                <a:tc rowSpan="2">
                  <a:txBody>
                    <a:bodyPr/>
                    <a:lstStyle/>
                    <a:p>
                      <a:pPr algn="l">
                        <a:lnSpc>
                          <a:spcPct val="150000"/>
                        </a:lnSpc>
                        <a:spcAft>
                          <a:spcPts val="0"/>
                        </a:spcAft>
                      </a:pPr>
                      <a:r>
                        <a:rPr lang="en-US" altLang="zh-CN" sz="1400" kern="100" dirty="0">
                          <a:effectLst/>
                          <a:latin typeface="+mn-ea"/>
                          <a:ea typeface="+mn-ea"/>
                        </a:rPr>
                        <a:t>30</a:t>
                      </a:r>
                      <a:r>
                        <a:rPr lang="en-US" sz="1400" kern="100" dirty="0">
                          <a:effectLst/>
                          <a:latin typeface="+mn-ea"/>
                          <a:ea typeface="+mn-ea"/>
                        </a:rPr>
                        <a:t>%</a:t>
                      </a:r>
                      <a:endParaRPr lang="zh-CN" sz="1400" kern="100" dirty="0">
                        <a:effectLst/>
                        <a:latin typeface="+mn-ea"/>
                        <a:ea typeface="+mn-ea"/>
                      </a:endParaRPr>
                    </a:p>
                  </a:txBody>
                  <a:tcPr marL="40123" marR="40123" marT="20064" marB="20064" anchor="ctr">
                    <a:solidFill>
                      <a:schemeClr val="accent3"/>
                    </a:solidFill>
                  </a:tcPr>
                </a:tc>
                <a:extLst>
                  <a:ext uri="{0D108BD9-81ED-4DB2-BD59-A6C34878D82A}">
                    <a16:rowId xmlns:a16="http://schemas.microsoft.com/office/drawing/2014/main" val="10003"/>
                  </a:ext>
                </a:extLst>
              </a:tr>
              <a:tr h="400050">
                <a:tc vMerge="1">
                  <a:txBody>
                    <a:bodyPr/>
                    <a:lstStyle/>
                    <a:p>
                      <a:endParaRPr lang="zh-CN"/>
                    </a:p>
                  </a:txBody>
                  <a:tcPr/>
                </a:tc>
                <a:tc vMerge="1">
                  <a:txBody>
                    <a:bodyPr/>
                    <a:lstStyle/>
                    <a:p>
                      <a:endParaRPr lang="zh-CN"/>
                    </a:p>
                  </a:txBody>
                  <a:tcPr marL="0" marR="0" marT="0" marB="0" anchor="ctr">
                    <a:solidFill>
                      <a:schemeClr val="accent3">
                        <a:lumMod val="75000"/>
                      </a:schemeClr>
                    </a:solidFill>
                  </a:tcPr>
                </a:tc>
                <a:tc>
                  <a:txBody>
                    <a:bodyPr/>
                    <a:lstStyle/>
                    <a:p>
                      <a:pPr algn="l">
                        <a:lnSpc>
                          <a:spcPct val="150000"/>
                        </a:lnSpc>
                        <a:spcAft>
                          <a:spcPts val="0"/>
                        </a:spcAft>
                      </a:pPr>
                      <a:r>
                        <a:rPr lang="zh-CN" altLang="en-US" sz="1400" kern="100" dirty="0">
                          <a:effectLst/>
                          <a:latin typeface="+mn-ea"/>
                          <a:ea typeface="+mn-ea"/>
                        </a:rPr>
                        <a:t> 期末考核</a:t>
                      </a:r>
                      <a:endParaRPr lang="en-US" altLang="zh-CN" sz="1400" kern="100" dirty="0">
                        <a:effectLst/>
                        <a:latin typeface="+mn-ea"/>
                        <a:ea typeface="+mn-ea"/>
                      </a:endParaRPr>
                    </a:p>
                  </a:txBody>
                  <a:tcPr marL="0" marR="0" marT="0" marB="0" anchor="ctr">
                    <a:solidFill>
                      <a:schemeClr val="accent3"/>
                    </a:solidFill>
                  </a:tcPr>
                </a:tc>
                <a:tc vMerge="1">
                  <a:txBody>
                    <a:bodyPr/>
                    <a:lstStyle/>
                    <a:p>
                      <a:endParaRPr lang="zh-CN"/>
                    </a:p>
                  </a:txBody>
                  <a:tcPr marL="40123" marR="40123" marT="20064" marB="20064" anchor="ctr">
                    <a:solidFill>
                      <a:schemeClr val="accent3">
                        <a:lumMod val="75000"/>
                      </a:schemeClr>
                    </a:solidFill>
                  </a:tcPr>
                </a:tc>
                <a:extLst>
                  <a:ext uri="{0D108BD9-81ED-4DB2-BD59-A6C34878D82A}">
                    <a16:rowId xmlns:a16="http://schemas.microsoft.com/office/drawing/2014/main" val="10004"/>
                  </a:ext>
                </a:extLst>
              </a:tr>
            </a:tbl>
          </a:graphicData>
        </a:graphic>
      </p:graphicFrame>
      <p:sp>
        <p:nvSpPr>
          <p:cNvPr id="11" name="Text Box 10"/>
          <p:cNvSpPr txBox="1">
            <a:spLocks noChangeArrowheads="1"/>
          </p:cNvSpPr>
          <p:nvPr/>
        </p:nvSpPr>
        <p:spPr bwMode="auto">
          <a:xfrm>
            <a:off x="733907" y="148796"/>
            <a:ext cx="5657850" cy="314325"/>
          </a:xfrm>
          <a:prstGeom prst="rect">
            <a:avLst/>
          </a:prstGeom>
          <a:noFill/>
          <a:ln w="9525">
            <a:noFill/>
            <a:miter lim="800000"/>
          </a:ln>
        </p:spPr>
        <p:txBody>
          <a:bodyPr wrap="none" lIns="68580" tIns="34290" rIns="68580" bIns="34290">
            <a:spAutoFit/>
          </a:bodyPr>
          <a:lstStyle/>
          <a:p>
            <a:pPr algn="l" eaLnBrk="0" hangingPunct="0"/>
            <a:r>
              <a:rPr lang="zh-CN" altLang="en-US" sz="1600" b="1" dirty="0">
                <a:solidFill>
                  <a:schemeClr val="bg1"/>
                </a:solidFill>
                <a:latin typeface="黑体" panose="02010609060101010101" pitchFamily="49" charset="-122"/>
                <a:ea typeface="黑体" panose="02010609060101010101" pitchFamily="49" charset="-122"/>
                <a:sym typeface="+mn-ea"/>
              </a:rPr>
              <a:t>构建了畜牧兽医类不同专业的</a:t>
            </a:r>
            <a:r>
              <a:rPr lang="en-US" altLang="zh-CN" sz="1600" b="1" dirty="0">
                <a:solidFill>
                  <a:schemeClr val="bg1"/>
                </a:solidFill>
                <a:latin typeface="黑体" panose="02010609060101010101" pitchFamily="49" charset="-122"/>
                <a:ea typeface="黑体" panose="02010609060101010101" pitchFamily="49" charset="-122"/>
                <a:sym typeface="+mn-ea"/>
              </a:rPr>
              <a:t>《</a:t>
            </a:r>
            <a:r>
              <a:rPr lang="zh-CN" altLang="en-US" sz="1600" b="1" dirty="0">
                <a:solidFill>
                  <a:schemeClr val="bg1"/>
                </a:solidFill>
                <a:latin typeface="黑体" panose="02010609060101010101" pitchFamily="49" charset="-122"/>
                <a:ea typeface="黑体" panose="02010609060101010101" pitchFamily="49" charset="-122"/>
                <a:sym typeface="+mn-ea"/>
              </a:rPr>
              <a:t>动物生物化学</a:t>
            </a:r>
            <a:r>
              <a:rPr lang="en-US" altLang="zh-CN" sz="1600" b="1" dirty="0">
                <a:solidFill>
                  <a:schemeClr val="bg1"/>
                </a:solidFill>
                <a:latin typeface="黑体" panose="02010609060101010101" pitchFamily="49" charset="-122"/>
                <a:ea typeface="黑体" panose="02010609060101010101" pitchFamily="49" charset="-122"/>
                <a:sym typeface="+mn-ea"/>
              </a:rPr>
              <a:t>》</a:t>
            </a:r>
            <a:r>
              <a:rPr lang="zh-CN" altLang="en-US" sz="1600" b="1" dirty="0">
                <a:solidFill>
                  <a:schemeClr val="bg1"/>
                </a:solidFill>
                <a:latin typeface="黑体" panose="02010609060101010101" pitchFamily="49" charset="-122"/>
                <a:ea typeface="黑体" panose="02010609060101010101" pitchFamily="49" charset="-122"/>
                <a:sym typeface="+mn-ea"/>
              </a:rPr>
              <a:t>课程教学体系</a:t>
            </a:r>
            <a:endParaRPr lang="zh-CN" altLang="en-US" sz="1600" b="1" dirty="0">
              <a:solidFill>
                <a:schemeClr val="bg1"/>
              </a:solidFill>
              <a:latin typeface="黑体" panose="02010609060101010101" pitchFamily="49" charset="-122"/>
              <a:ea typeface="黑体" panose="02010609060101010101" pitchFamily="49" charset="-122"/>
            </a:endParaRPr>
          </a:p>
        </p:txBody>
      </p:sp>
      <p:sp>
        <p:nvSpPr>
          <p:cNvPr id="12" name="矩形 11"/>
          <p:cNvSpPr/>
          <p:nvPr/>
        </p:nvSpPr>
        <p:spPr>
          <a:xfrm>
            <a:off x="9450" y="99938"/>
            <a:ext cx="504825" cy="398780"/>
          </a:xfrm>
          <a:prstGeom prst="rect">
            <a:avLst/>
          </a:prstGeom>
        </p:spPr>
        <p:txBody>
          <a:bodyPr wrap="none">
            <a:spAutoFit/>
          </a:bodyPr>
          <a:lstStyle/>
          <a:p>
            <a:pPr marL="257175" indent="-257175" algn="ctr"/>
            <a:r>
              <a:rPr lang="en-US" altLang="zh-CN" sz="2000" b="1" i="1" dirty="0">
                <a:solidFill>
                  <a:schemeClr val="bg1"/>
                </a:solidFill>
                <a:latin typeface="Tw Cen MT" panose="020B0602020104020603" pitchFamily="34" charset="0"/>
                <a:ea typeface="微软雅黑" panose="020B0503020204020204" pitchFamily="34" charset="-122"/>
                <a:sym typeface="宋体" panose="02010600030101010101" pitchFamily="2" charset="-122"/>
              </a:rPr>
              <a:t>4.2</a:t>
            </a:r>
          </a:p>
        </p:txBody>
      </p:sp>
      <p:graphicFrame>
        <p:nvGraphicFramePr>
          <p:cNvPr id="3" name="表格 2"/>
          <p:cNvGraphicFramePr>
            <a:graphicFrameLocks noGrp="1"/>
          </p:cNvGraphicFramePr>
          <p:nvPr/>
        </p:nvGraphicFramePr>
        <p:xfrm>
          <a:off x="514418" y="3301742"/>
          <a:ext cx="5220913" cy="1682410"/>
        </p:xfrm>
        <a:graphic>
          <a:graphicData uri="http://schemas.openxmlformats.org/drawingml/2006/table">
            <a:tbl>
              <a:tblPr>
                <a:tableStyleId>{5C22544A-7EE6-4342-B048-85BDC9FD1C3A}</a:tableStyleId>
              </a:tblPr>
              <a:tblGrid>
                <a:gridCol w="895582">
                  <a:extLst>
                    <a:ext uri="{9D8B030D-6E8A-4147-A177-3AD203B41FA5}">
                      <a16:colId xmlns:a16="http://schemas.microsoft.com/office/drawing/2014/main" val="20000"/>
                    </a:ext>
                  </a:extLst>
                </a:gridCol>
                <a:gridCol w="953039">
                  <a:extLst>
                    <a:ext uri="{9D8B030D-6E8A-4147-A177-3AD203B41FA5}">
                      <a16:colId xmlns:a16="http://schemas.microsoft.com/office/drawing/2014/main" val="20001"/>
                    </a:ext>
                  </a:extLst>
                </a:gridCol>
                <a:gridCol w="2859117">
                  <a:extLst>
                    <a:ext uri="{9D8B030D-6E8A-4147-A177-3AD203B41FA5}">
                      <a16:colId xmlns:a16="http://schemas.microsoft.com/office/drawing/2014/main" val="20002"/>
                    </a:ext>
                  </a:extLst>
                </a:gridCol>
                <a:gridCol w="513175">
                  <a:extLst>
                    <a:ext uri="{9D8B030D-6E8A-4147-A177-3AD203B41FA5}">
                      <a16:colId xmlns:a16="http://schemas.microsoft.com/office/drawing/2014/main" val="20003"/>
                    </a:ext>
                  </a:extLst>
                </a:gridCol>
              </a:tblGrid>
              <a:tr h="458470">
                <a:tc rowSpan="4">
                  <a:txBody>
                    <a:bodyPr/>
                    <a:lstStyle/>
                    <a:p>
                      <a:pPr algn="l" fontAlgn="base">
                        <a:lnSpc>
                          <a:spcPts val="2100"/>
                        </a:lnSpc>
                        <a:spcAft>
                          <a:spcPts val="0"/>
                        </a:spcAft>
                      </a:pPr>
                      <a:r>
                        <a:rPr lang="zh-CN" sz="1500" b="1" kern="0" dirty="0">
                          <a:solidFill>
                            <a:schemeClr val="bg1"/>
                          </a:solidFill>
                          <a:effectLst/>
                          <a:latin typeface="+mn-ea"/>
                          <a:ea typeface="+mn-ea"/>
                        </a:rPr>
                        <a:t>团队协作</a:t>
                      </a:r>
                      <a:endParaRPr lang="zh-CN" sz="1500" b="1" kern="100" dirty="0">
                        <a:solidFill>
                          <a:schemeClr val="bg1"/>
                        </a:solidFill>
                        <a:effectLst/>
                        <a:latin typeface="+mn-ea"/>
                        <a:ea typeface="+mn-ea"/>
                      </a:endParaRPr>
                    </a:p>
                  </a:txBody>
                  <a:tcPr marL="40124" marR="40124" marT="20073" marB="20073" anchor="ctr">
                    <a:solidFill>
                      <a:schemeClr val="accent4"/>
                    </a:solidFill>
                  </a:tcPr>
                </a:tc>
                <a:tc>
                  <a:txBody>
                    <a:bodyPr/>
                    <a:lstStyle/>
                    <a:p>
                      <a:pPr algn="ctr" fontAlgn="base">
                        <a:lnSpc>
                          <a:spcPts val="2100"/>
                        </a:lnSpc>
                        <a:spcAft>
                          <a:spcPts val="0"/>
                        </a:spcAft>
                      </a:pPr>
                      <a:r>
                        <a:rPr lang="zh-CN" altLang="en-US" sz="1400" kern="100" dirty="0">
                          <a:effectLst/>
                          <a:latin typeface="+mn-ea"/>
                          <a:ea typeface="+mn-ea"/>
                        </a:rPr>
                        <a:t>实验讲解</a:t>
                      </a:r>
                      <a:endParaRPr lang="zh-CN" sz="1400" kern="100" dirty="0">
                        <a:effectLst/>
                        <a:latin typeface="+mn-ea"/>
                        <a:ea typeface="+mn-ea"/>
                      </a:endParaRPr>
                    </a:p>
                  </a:txBody>
                  <a:tcPr marL="0" marR="0" marT="0" marB="0" anchor="ctr">
                    <a:solidFill>
                      <a:schemeClr val="accent2">
                        <a:lumMod val="40000"/>
                        <a:lumOff val="60000"/>
                      </a:schemeClr>
                    </a:solidFill>
                  </a:tcPr>
                </a:tc>
                <a:tc>
                  <a:txBody>
                    <a:bodyPr/>
                    <a:lstStyle/>
                    <a:p>
                      <a:pPr algn="l" fontAlgn="base">
                        <a:lnSpc>
                          <a:spcPts val="2100"/>
                        </a:lnSpc>
                        <a:spcAft>
                          <a:spcPts val="0"/>
                        </a:spcAft>
                      </a:pPr>
                      <a:r>
                        <a:rPr lang="zh-CN" altLang="en-US" sz="1400" kern="100" dirty="0">
                          <a:effectLst/>
                          <a:latin typeface="+mn-ea"/>
                          <a:ea typeface="+mn-ea"/>
                        </a:rPr>
                        <a:t>实验预习报告完善，讲解清晰准确</a:t>
                      </a:r>
                      <a:endParaRPr lang="zh-CN" sz="1400" kern="100" dirty="0">
                        <a:effectLst/>
                        <a:latin typeface="+mn-ea"/>
                        <a:ea typeface="+mn-ea"/>
                      </a:endParaRPr>
                    </a:p>
                  </a:txBody>
                  <a:tcPr marL="40124" marR="40124" marT="20073" marB="20073" anchor="ctr">
                    <a:solidFill>
                      <a:schemeClr val="accent2">
                        <a:lumMod val="40000"/>
                        <a:lumOff val="60000"/>
                      </a:schemeClr>
                    </a:solidFill>
                  </a:tcPr>
                </a:tc>
                <a:tc>
                  <a:txBody>
                    <a:bodyPr/>
                    <a:lstStyle/>
                    <a:p>
                      <a:pPr algn="ctr">
                        <a:lnSpc>
                          <a:spcPts val="2100"/>
                        </a:lnSpc>
                        <a:spcAft>
                          <a:spcPts val="0"/>
                        </a:spcAft>
                      </a:pPr>
                      <a:r>
                        <a:rPr lang="en-US" sz="1400" kern="100" dirty="0">
                          <a:effectLst/>
                          <a:latin typeface="+mn-ea"/>
                          <a:ea typeface="+mn-ea"/>
                        </a:rPr>
                        <a:t>10%</a:t>
                      </a:r>
                      <a:endParaRPr lang="zh-CN" sz="1400" kern="100" dirty="0">
                        <a:effectLst/>
                        <a:latin typeface="+mn-ea"/>
                        <a:ea typeface="+mn-ea"/>
                      </a:endParaRPr>
                    </a:p>
                  </a:txBody>
                  <a:tcPr marL="40124" marR="40124" marT="20073" marB="20073" anchor="ctr">
                    <a:solidFill>
                      <a:schemeClr val="accent2">
                        <a:lumMod val="40000"/>
                        <a:lumOff val="60000"/>
                      </a:schemeClr>
                    </a:solidFill>
                  </a:tcPr>
                </a:tc>
                <a:extLst>
                  <a:ext uri="{0D108BD9-81ED-4DB2-BD59-A6C34878D82A}">
                    <a16:rowId xmlns:a16="http://schemas.microsoft.com/office/drawing/2014/main" val="10000"/>
                  </a:ext>
                </a:extLst>
              </a:tr>
              <a:tr h="458300">
                <a:tc vMerge="1">
                  <a:txBody>
                    <a:bodyPr/>
                    <a:lstStyle/>
                    <a:p>
                      <a:endParaRPr lang="zh-CN"/>
                    </a:p>
                  </a:txBody>
                  <a:tcPr/>
                </a:tc>
                <a:tc>
                  <a:txBody>
                    <a:bodyPr/>
                    <a:lstStyle/>
                    <a:p>
                      <a:pPr algn="ctr" fontAlgn="base">
                        <a:lnSpc>
                          <a:spcPts val="2100"/>
                        </a:lnSpc>
                        <a:spcAft>
                          <a:spcPts val="0"/>
                        </a:spcAft>
                      </a:pPr>
                      <a:r>
                        <a:rPr lang="zh-CN" altLang="en-US" sz="1400" kern="100" dirty="0">
                          <a:effectLst/>
                          <a:latin typeface="+mn-ea"/>
                          <a:ea typeface="+mn-ea"/>
                        </a:rPr>
                        <a:t>实验操作</a:t>
                      </a:r>
                      <a:endParaRPr lang="zh-CN" sz="1400" kern="100" dirty="0">
                        <a:effectLst/>
                        <a:latin typeface="+mn-ea"/>
                        <a:ea typeface="+mn-ea"/>
                      </a:endParaRPr>
                    </a:p>
                  </a:txBody>
                  <a:tcPr marL="0" marR="0" marT="0" marB="0" anchor="ctr">
                    <a:solidFill>
                      <a:schemeClr val="accent1">
                        <a:lumMod val="40000"/>
                        <a:lumOff val="60000"/>
                      </a:schemeClr>
                    </a:solidFill>
                  </a:tcPr>
                </a:tc>
                <a:tc>
                  <a:txBody>
                    <a:bodyPr/>
                    <a:lstStyle/>
                    <a:p>
                      <a:pPr algn="l">
                        <a:lnSpc>
                          <a:spcPts val="2100"/>
                        </a:lnSpc>
                        <a:spcAft>
                          <a:spcPts val="0"/>
                        </a:spcAft>
                      </a:pPr>
                      <a:r>
                        <a:rPr lang="zh-CN" sz="1400" kern="1200" dirty="0">
                          <a:effectLst/>
                          <a:latin typeface="+mn-ea"/>
                          <a:ea typeface="+mn-ea"/>
                        </a:rPr>
                        <a:t>操作认真规范</a:t>
                      </a:r>
                      <a:endParaRPr lang="zh-CN" sz="1400" kern="100" dirty="0">
                        <a:effectLst/>
                        <a:latin typeface="+mn-ea"/>
                        <a:ea typeface="+mn-ea"/>
                      </a:endParaRPr>
                    </a:p>
                  </a:txBody>
                  <a:tcPr marL="40124" marR="40124" marT="20073" marB="20073" anchor="ctr">
                    <a:solidFill>
                      <a:schemeClr val="accent1">
                        <a:lumMod val="40000"/>
                        <a:lumOff val="60000"/>
                      </a:schemeClr>
                    </a:solidFill>
                  </a:tcPr>
                </a:tc>
                <a:tc>
                  <a:txBody>
                    <a:bodyPr/>
                    <a:lstStyle/>
                    <a:p>
                      <a:pPr algn="ctr">
                        <a:lnSpc>
                          <a:spcPts val="2100"/>
                        </a:lnSpc>
                        <a:spcAft>
                          <a:spcPts val="0"/>
                        </a:spcAft>
                      </a:pPr>
                      <a:r>
                        <a:rPr lang="en-US" sz="1400" kern="100" dirty="0">
                          <a:effectLst/>
                          <a:latin typeface="+mn-ea"/>
                          <a:ea typeface="+mn-ea"/>
                        </a:rPr>
                        <a:t>10%</a:t>
                      </a:r>
                      <a:endParaRPr lang="zh-CN" sz="1400" kern="100" dirty="0">
                        <a:effectLst/>
                        <a:latin typeface="+mn-ea"/>
                        <a:ea typeface="+mn-ea"/>
                      </a:endParaRPr>
                    </a:p>
                  </a:txBody>
                  <a:tcPr marL="40124" marR="40124" marT="20073" marB="20073" anchor="ctr">
                    <a:solidFill>
                      <a:schemeClr val="accent1">
                        <a:lumMod val="40000"/>
                        <a:lumOff val="60000"/>
                      </a:schemeClr>
                    </a:solidFill>
                  </a:tcPr>
                </a:tc>
                <a:extLst>
                  <a:ext uri="{0D108BD9-81ED-4DB2-BD59-A6C34878D82A}">
                    <a16:rowId xmlns:a16="http://schemas.microsoft.com/office/drawing/2014/main" val="10001"/>
                  </a:ext>
                </a:extLst>
              </a:tr>
              <a:tr h="458300">
                <a:tc vMerge="1">
                  <a:txBody>
                    <a:bodyPr/>
                    <a:lstStyle/>
                    <a:p>
                      <a:endParaRPr lang="zh-CN"/>
                    </a:p>
                  </a:txBody>
                  <a:tcPr/>
                </a:tc>
                <a:tc>
                  <a:txBody>
                    <a:bodyPr/>
                    <a:lstStyle/>
                    <a:p>
                      <a:pPr algn="ctr" fontAlgn="base">
                        <a:lnSpc>
                          <a:spcPts val="2100"/>
                        </a:lnSpc>
                        <a:spcAft>
                          <a:spcPts val="0"/>
                        </a:spcAft>
                      </a:pPr>
                      <a:r>
                        <a:rPr lang="zh-CN" altLang="en-US" sz="1400" kern="100" dirty="0">
                          <a:effectLst/>
                          <a:latin typeface="+mn-ea"/>
                          <a:ea typeface="+mn-ea"/>
                        </a:rPr>
                        <a:t>实验报告</a:t>
                      </a:r>
                      <a:endParaRPr lang="zh-CN" sz="1400" kern="100" dirty="0">
                        <a:effectLst/>
                        <a:latin typeface="+mn-ea"/>
                        <a:ea typeface="+mn-ea"/>
                      </a:endParaRPr>
                    </a:p>
                  </a:txBody>
                  <a:tcPr marL="0" marR="0" marT="0" marB="0" anchor="ctr">
                    <a:solidFill>
                      <a:srgbClr val="92D050"/>
                    </a:solidFill>
                  </a:tcPr>
                </a:tc>
                <a:tc>
                  <a:txBody>
                    <a:bodyPr/>
                    <a:lstStyle/>
                    <a:p>
                      <a:pPr algn="l" fontAlgn="base">
                        <a:lnSpc>
                          <a:spcPts val="2100"/>
                        </a:lnSpc>
                        <a:spcAft>
                          <a:spcPts val="0"/>
                        </a:spcAft>
                      </a:pPr>
                      <a:r>
                        <a:rPr lang="zh-CN" altLang="zh-CN" sz="1400" kern="1200" dirty="0">
                          <a:effectLst/>
                          <a:latin typeface="+mn-ea"/>
                          <a:ea typeface="+mn-ea"/>
                        </a:rPr>
                        <a:t>实验报告书写</a:t>
                      </a:r>
                      <a:r>
                        <a:rPr lang="zh-CN" altLang="en-US" sz="1400" kern="1200" dirty="0">
                          <a:effectLst/>
                          <a:latin typeface="+mn-ea"/>
                          <a:ea typeface="+mn-ea"/>
                        </a:rPr>
                        <a:t>规范，实验分析合理。</a:t>
                      </a:r>
                      <a:endParaRPr lang="zh-CN" sz="1400" kern="100" dirty="0">
                        <a:effectLst/>
                        <a:latin typeface="+mn-ea"/>
                        <a:ea typeface="+mn-ea"/>
                      </a:endParaRPr>
                    </a:p>
                  </a:txBody>
                  <a:tcPr marL="40124" marR="40124" marT="20073" marB="20073" anchor="ctr">
                    <a:solidFill>
                      <a:srgbClr val="92D050"/>
                    </a:solidFill>
                  </a:tcPr>
                </a:tc>
                <a:tc>
                  <a:txBody>
                    <a:bodyPr/>
                    <a:lstStyle/>
                    <a:p>
                      <a:pPr algn="ctr">
                        <a:lnSpc>
                          <a:spcPts val="2100"/>
                        </a:lnSpc>
                        <a:spcAft>
                          <a:spcPts val="0"/>
                        </a:spcAft>
                      </a:pPr>
                      <a:r>
                        <a:rPr lang="en-US" sz="1400" kern="100" dirty="0">
                          <a:effectLst/>
                          <a:latin typeface="+mn-ea"/>
                          <a:ea typeface="+mn-ea"/>
                        </a:rPr>
                        <a:t>10%</a:t>
                      </a:r>
                      <a:endParaRPr lang="zh-CN" sz="1400" kern="100" dirty="0">
                        <a:effectLst/>
                        <a:latin typeface="+mn-ea"/>
                        <a:ea typeface="+mn-ea"/>
                      </a:endParaRPr>
                    </a:p>
                  </a:txBody>
                  <a:tcPr marL="40124" marR="40124" marT="20073" marB="20073" anchor="ctr">
                    <a:solidFill>
                      <a:srgbClr val="92D050"/>
                    </a:solidFill>
                  </a:tcPr>
                </a:tc>
                <a:extLst>
                  <a:ext uri="{0D108BD9-81ED-4DB2-BD59-A6C34878D82A}">
                    <a16:rowId xmlns:a16="http://schemas.microsoft.com/office/drawing/2014/main" val="10002"/>
                  </a:ext>
                </a:extLst>
              </a:tr>
              <a:tr h="307340">
                <a:tc vMerge="1">
                  <a:txBody>
                    <a:bodyPr/>
                    <a:lstStyle/>
                    <a:p>
                      <a:endParaRPr lang="zh-CN"/>
                    </a:p>
                  </a:txBody>
                  <a:tcPr/>
                </a:tc>
                <a:tc>
                  <a:txBody>
                    <a:bodyPr/>
                    <a:lstStyle/>
                    <a:p>
                      <a:pPr algn="ctr" fontAlgn="base">
                        <a:lnSpc>
                          <a:spcPts val="2100"/>
                        </a:lnSpc>
                        <a:spcAft>
                          <a:spcPts val="0"/>
                        </a:spcAft>
                      </a:pPr>
                      <a:r>
                        <a:rPr lang="zh-CN" sz="1400" kern="1200" dirty="0">
                          <a:effectLst/>
                          <a:latin typeface="+mn-ea"/>
                          <a:ea typeface="+mn-ea"/>
                        </a:rPr>
                        <a:t>小组互评</a:t>
                      </a:r>
                      <a:endParaRPr lang="zh-CN" sz="1400" kern="100" dirty="0">
                        <a:effectLst/>
                        <a:latin typeface="+mn-ea"/>
                        <a:ea typeface="+mn-ea"/>
                      </a:endParaRPr>
                    </a:p>
                  </a:txBody>
                  <a:tcPr marL="0" marR="0" marT="0" marB="0" anchor="ctr">
                    <a:solidFill>
                      <a:schemeClr val="accent4">
                        <a:lumMod val="40000"/>
                        <a:lumOff val="60000"/>
                      </a:schemeClr>
                    </a:solidFill>
                  </a:tcPr>
                </a:tc>
                <a:tc>
                  <a:txBody>
                    <a:bodyPr/>
                    <a:lstStyle/>
                    <a:p>
                      <a:pPr algn="l" fontAlgn="base">
                        <a:lnSpc>
                          <a:spcPts val="2100"/>
                        </a:lnSpc>
                        <a:spcAft>
                          <a:spcPts val="0"/>
                        </a:spcAft>
                      </a:pPr>
                      <a:r>
                        <a:rPr lang="zh-CN" sz="1400" kern="1200" dirty="0">
                          <a:effectLst/>
                          <a:latin typeface="+mn-ea"/>
                          <a:ea typeface="+mn-ea"/>
                        </a:rPr>
                        <a:t>小组之间互评、小组内互评</a:t>
                      </a:r>
                      <a:endParaRPr lang="zh-CN" sz="1400" kern="100" dirty="0">
                        <a:effectLst/>
                        <a:latin typeface="+mn-ea"/>
                        <a:ea typeface="+mn-ea"/>
                      </a:endParaRPr>
                    </a:p>
                  </a:txBody>
                  <a:tcPr marL="40124" marR="40124" marT="20073" marB="20073" anchor="ctr">
                    <a:solidFill>
                      <a:schemeClr val="accent4">
                        <a:lumMod val="40000"/>
                        <a:lumOff val="60000"/>
                      </a:schemeClr>
                    </a:solidFill>
                  </a:tcPr>
                </a:tc>
                <a:tc>
                  <a:txBody>
                    <a:bodyPr/>
                    <a:lstStyle/>
                    <a:p>
                      <a:pPr algn="ctr">
                        <a:lnSpc>
                          <a:spcPts val="2100"/>
                        </a:lnSpc>
                        <a:spcAft>
                          <a:spcPts val="0"/>
                        </a:spcAft>
                      </a:pPr>
                      <a:r>
                        <a:rPr lang="en-US" sz="1400" kern="100" dirty="0">
                          <a:effectLst/>
                          <a:latin typeface="+mn-ea"/>
                          <a:ea typeface="+mn-ea"/>
                        </a:rPr>
                        <a:t>10%</a:t>
                      </a:r>
                      <a:endParaRPr lang="zh-CN" sz="1400" kern="100" dirty="0">
                        <a:effectLst/>
                        <a:latin typeface="+mn-ea"/>
                        <a:ea typeface="+mn-ea"/>
                      </a:endParaRPr>
                    </a:p>
                  </a:txBody>
                  <a:tcPr marL="40124" marR="40124" marT="20073" marB="20073" anchor="ctr">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
        <p:nvSpPr>
          <p:cNvPr id="17" name="圆角矩形 16"/>
          <p:cNvSpPr/>
          <p:nvPr/>
        </p:nvSpPr>
        <p:spPr bwMode="auto">
          <a:xfrm>
            <a:off x="6028690" y="3444240"/>
            <a:ext cx="2846705" cy="802005"/>
          </a:xfrm>
          <a:prstGeom prst="roundRect">
            <a:avLst/>
          </a:prstGeom>
          <a:solidFill>
            <a:schemeClr val="accent1">
              <a:lumMod val="60000"/>
              <a:lumOff val="4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68580" tIns="34290" rIns="68580" bIns="34290" anchor="ctr"/>
          <a:lstStyle/>
          <a:p>
            <a:pPr algn="ctr">
              <a:defRPr/>
            </a:pPr>
            <a:r>
              <a:rPr lang="zh-CN" altLang="en-US" sz="1600" b="1" dirty="0">
                <a:solidFill>
                  <a:srgbClr val="102BF0"/>
                </a:solidFill>
                <a:latin typeface="+mn-ea"/>
              </a:rPr>
              <a:t>主要围绕实践教学进行考核，体现团队协作能力。</a:t>
            </a:r>
          </a:p>
        </p:txBody>
      </p:sp>
      <p:sp>
        <p:nvSpPr>
          <p:cNvPr id="20" name="下箭头 19"/>
          <p:cNvSpPr/>
          <p:nvPr/>
        </p:nvSpPr>
        <p:spPr>
          <a:xfrm rot="16200000">
            <a:off x="9212614" y="1398019"/>
            <a:ext cx="252000" cy="360000"/>
          </a:xfrm>
          <a:prstGeom prst="down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bwMode="auto">
          <a:xfrm>
            <a:off x="5244125" y="1529619"/>
            <a:ext cx="3000396" cy="432197"/>
          </a:xfrm>
          <a:prstGeom prst="roundRect">
            <a:avLst/>
          </a:prstGeom>
          <a:solidFill>
            <a:schemeClr val="accent1">
              <a:lumMod val="60000"/>
              <a:lumOff val="4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68580" tIns="34290" rIns="68580" bIns="34290" anchor="ctr"/>
          <a:lstStyle/>
          <a:p>
            <a:pPr>
              <a:defRPr/>
            </a:pPr>
            <a:r>
              <a:rPr lang="zh-CN" altLang="en-US" dirty="0">
                <a:solidFill>
                  <a:srgbClr val="102BF0"/>
                </a:solidFill>
                <a:latin typeface="Arial" panose="020B0604020202020204" pitchFamily="34" charset="0"/>
              </a:rPr>
              <a:t> </a:t>
            </a:r>
            <a:r>
              <a:rPr lang="zh-CN" altLang="en-US" sz="1600" b="1" dirty="0">
                <a:solidFill>
                  <a:srgbClr val="102BF0"/>
                </a:solidFill>
                <a:latin typeface="Arial" panose="020B0604020202020204" pitchFamily="34" charset="0"/>
              </a:rPr>
              <a:t>严格过程管理，步步量化考核。</a:t>
            </a:r>
            <a:endParaRPr lang="zh-CN" altLang="en-US" sz="1600" b="1" dirty="0">
              <a:solidFill>
                <a:schemeClr val="tx1"/>
              </a:solidFill>
              <a:latin typeface="Arial" panose="020B0604020202020204" pitchFamily="34" charset="0"/>
            </a:endParaRPr>
          </a:p>
        </p:txBody>
      </p:sp>
      <p:sp>
        <p:nvSpPr>
          <p:cNvPr id="13" name="下弧形箭头 12"/>
          <p:cNvSpPr/>
          <p:nvPr/>
        </p:nvSpPr>
        <p:spPr>
          <a:xfrm>
            <a:off x="5219700" y="2283460"/>
            <a:ext cx="720090" cy="43243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下弧形箭头 13"/>
          <p:cNvSpPr/>
          <p:nvPr/>
        </p:nvSpPr>
        <p:spPr>
          <a:xfrm>
            <a:off x="6064250" y="4491355"/>
            <a:ext cx="720090" cy="43243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642910" y="4300210"/>
            <a:ext cx="7858180" cy="42862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内容占位符 3"/>
          <p:cNvGraphicFramePr/>
          <p:nvPr/>
        </p:nvGraphicFramePr>
        <p:xfrm>
          <a:off x="431013" y="1988150"/>
          <a:ext cx="5212557" cy="1798363"/>
        </p:xfrm>
        <a:graphic>
          <a:graphicData uri="http://schemas.openxmlformats.org/drawingml/2006/table">
            <a:tbl>
              <a:tblPr>
                <a:tableStyleId>{5C22544A-7EE6-4342-B048-85BDC9FD1C3A}</a:tableStyleId>
              </a:tblPr>
              <a:tblGrid>
                <a:gridCol w="834366">
                  <a:extLst>
                    <a:ext uri="{9D8B030D-6E8A-4147-A177-3AD203B41FA5}">
                      <a16:colId xmlns:a16="http://schemas.microsoft.com/office/drawing/2014/main" val="20000"/>
                    </a:ext>
                  </a:extLst>
                </a:gridCol>
                <a:gridCol w="1125804">
                  <a:extLst>
                    <a:ext uri="{9D8B030D-6E8A-4147-A177-3AD203B41FA5}">
                      <a16:colId xmlns:a16="http://schemas.microsoft.com/office/drawing/2014/main" val="20001"/>
                    </a:ext>
                  </a:extLst>
                </a:gridCol>
                <a:gridCol w="2486725">
                  <a:extLst>
                    <a:ext uri="{9D8B030D-6E8A-4147-A177-3AD203B41FA5}">
                      <a16:colId xmlns:a16="http://schemas.microsoft.com/office/drawing/2014/main" val="20002"/>
                    </a:ext>
                  </a:extLst>
                </a:gridCol>
                <a:gridCol w="765662">
                  <a:extLst>
                    <a:ext uri="{9D8B030D-6E8A-4147-A177-3AD203B41FA5}">
                      <a16:colId xmlns:a16="http://schemas.microsoft.com/office/drawing/2014/main" val="20003"/>
                    </a:ext>
                  </a:extLst>
                </a:gridCol>
              </a:tblGrid>
              <a:tr h="488364">
                <a:tc rowSpan="3">
                  <a:txBody>
                    <a:bodyPr/>
                    <a:lstStyle/>
                    <a:p>
                      <a:pPr algn="l" fontAlgn="base">
                        <a:lnSpc>
                          <a:spcPts val="2100"/>
                        </a:lnSpc>
                        <a:spcAft>
                          <a:spcPts val="0"/>
                        </a:spcAft>
                      </a:pPr>
                      <a:r>
                        <a:rPr lang="en-US" sz="1200" b="1" kern="0" dirty="0">
                          <a:effectLst/>
                        </a:rPr>
                        <a:t> </a:t>
                      </a:r>
                      <a:r>
                        <a:rPr lang="zh-CN" sz="1400" b="1" kern="0" dirty="0">
                          <a:solidFill>
                            <a:schemeClr val="bg1"/>
                          </a:solidFill>
                          <a:effectLst/>
                        </a:rPr>
                        <a:t>创新成果</a:t>
                      </a:r>
                      <a:endParaRPr lang="zh-CN" sz="1400" b="1" kern="100" dirty="0">
                        <a:solidFill>
                          <a:schemeClr val="bg1"/>
                        </a:solidFill>
                        <a:effectLst/>
                        <a:latin typeface="Times New Roman" panose="02020603050405020304"/>
                        <a:ea typeface="宋体" panose="02010600030101010101" pitchFamily="2" charset="-122"/>
                      </a:endParaRPr>
                    </a:p>
                  </a:txBody>
                  <a:tcPr marL="40125" marR="40125" marT="20048" marB="20048" anchor="ctr">
                    <a:solidFill>
                      <a:schemeClr val="accent4"/>
                    </a:solidFill>
                  </a:tcPr>
                </a:tc>
                <a:tc>
                  <a:txBody>
                    <a:bodyPr/>
                    <a:lstStyle/>
                    <a:p>
                      <a:pPr algn="l" fontAlgn="base">
                        <a:lnSpc>
                          <a:spcPts val="2100"/>
                        </a:lnSpc>
                        <a:spcAft>
                          <a:spcPts val="0"/>
                        </a:spcAft>
                      </a:pPr>
                      <a:r>
                        <a:rPr lang="zh-CN" altLang="en-US" sz="1200" kern="0" dirty="0">
                          <a:effectLst/>
                          <a:latin typeface="+mn-ea"/>
                          <a:ea typeface="+mn-ea"/>
                        </a:rPr>
                        <a:t>  研究型实验</a:t>
                      </a:r>
                      <a:endParaRPr lang="zh-CN" sz="1200" kern="100" dirty="0">
                        <a:effectLst/>
                        <a:latin typeface="+mn-ea"/>
                        <a:ea typeface="+mn-ea"/>
                      </a:endParaRPr>
                    </a:p>
                  </a:txBody>
                  <a:tcPr marL="0" marR="0" marT="0" marB="0" anchor="ctr">
                    <a:solidFill>
                      <a:schemeClr val="tx2">
                        <a:lumMod val="40000"/>
                        <a:lumOff val="60000"/>
                      </a:schemeClr>
                    </a:solidFill>
                  </a:tcPr>
                </a:tc>
                <a:tc>
                  <a:txBody>
                    <a:bodyPr/>
                    <a:lstStyle/>
                    <a:p>
                      <a:pPr algn="l" fontAlgn="base">
                        <a:lnSpc>
                          <a:spcPts val="2100"/>
                        </a:lnSpc>
                        <a:spcAft>
                          <a:spcPts val="0"/>
                        </a:spcAft>
                      </a:pPr>
                      <a:r>
                        <a:rPr lang="zh-CN" altLang="en-US" sz="1200" kern="0" dirty="0">
                          <a:effectLst/>
                          <a:latin typeface="+mn-ea"/>
                          <a:ea typeface="+mn-ea"/>
                        </a:rPr>
                        <a:t>优化</a:t>
                      </a:r>
                      <a:r>
                        <a:rPr lang="zh-CN" sz="1200" kern="0" dirty="0">
                          <a:effectLst/>
                          <a:latin typeface="+mn-ea"/>
                          <a:ea typeface="+mn-ea"/>
                        </a:rPr>
                        <a:t>实验</a:t>
                      </a:r>
                      <a:r>
                        <a:rPr lang="zh-CN" altLang="en-US" sz="1200" kern="0" dirty="0">
                          <a:effectLst/>
                          <a:latin typeface="+mn-ea"/>
                          <a:ea typeface="+mn-ea"/>
                        </a:rPr>
                        <a:t>条件，</a:t>
                      </a:r>
                      <a:r>
                        <a:rPr lang="zh-CN" sz="1200" kern="0" dirty="0">
                          <a:effectLst/>
                          <a:latin typeface="+mn-ea"/>
                          <a:ea typeface="+mn-ea"/>
                        </a:rPr>
                        <a:t>实验结果有明显改进</a:t>
                      </a:r>
                      <a:endParaRPr lang="zh-CN" sz="1200" kern="100" dirty="0">
                        <a:effectLst/>
                        <a:latin typeface="+mn-ea"/>
                        <a:ea typeface="+mn-ea"/>
                      </a:endParaRPr>
                    </a:p>
                  </a:txBody>
                  <a:tcPr marL="0" marR="0" marT="0" marB="0" anchor="ctr">
                    <a:solidFill>
                      <a:schemeClr val="tx2">
                        <a:lumMod val="40000"/>
                        <a:lumOff val="60000"/>
                      </a:schemeClr>
                    </a:solidFill>
                  </a:tcPr>
                </a:tc>
                <a:tc rowSpan="3">
                  <a:txBody>
                    <a:bodyPr/>
                    <a:lstStyle/>
                    <a:p>
                      <a:pPr algn="ctr">
                        <a:lnSpc>
                          <a:spcPts val="2100"/>
                        </a:lnSpc>
                        <a:spcAft>
                          <a:spcPts val="0"/>
                        </a:spcAft>
                      </a:pPr>
                      <a:r>
                        <a:rPr lang="en-US" sz="1200" kern="100" dirty="0">
                          <a:effectLst/>
                          <a:latin typeface="+mn-ea"/>
                          <a:ea typeface="+mn-ea"/>
                        </a:rPr>
                        <a:t>10-30%</a:t>
                      </a:r>
                    </a:p>
                  </a:txBody>
                  <a:tcPr marL="40125" marR="40125" marT="20048" marB="20048" anchor="ctr"/>
                </a:tc>
                <a:extLst>
                  <a:ext uri="{0D108BD9-81ED-4DB2-BD59-A6C34878D82A}">
                    <a16:rowId xmlns:a16="http://schemas.microsoft.com/office/drawing/2014/main" val="10000"/>
                  </a:ext>
                </a:extLst>
              </a:tr>
              <a:tr h="540315">
                <a:tc vMerge="1">
                  <a:txBody>
                    <a:bodyPr/>
                    <a:lstStyle/>
                    <a:p>
                      <a:endParaRPr lang="zh-CN"/>
                    </a:p>
                  </a:txBody>
                  <a:tcPr/>
                </a:tc>
                <a:tc>
                  <a:txBody>
                    <a:bodyPr/>
                    <a:lstStyle/>
                    <a:p>
                      <a:pPr algn="l" fontAlgn="base">
                        <a:lnSpc>
                          <a:spcPts val="2100"/>
                        </a:lnSpc>
                        <a:spcAft>
                          <a:spcPts val="0"/>
                        </a:spcAft>
                      </a:pPr>
                      <a:r>
                        <a:rPr lang="en-US" altLang="zh-CN" sz="1200" kern="0" dirty="0">
                          <a:effectLst/>
                          <a:latin typeface="+mn-ea"/>
                          <a:ea typeface="+mn-ea"/>
                        </a:rPr>
                        <a:t>  </a:t>
                      </a:r>
                      <a:r>
                        <a:rPr lang="zh-CN" sz="1200" kern="0" dirty="0">
                          <a:effectLst/>
                          <a:latin typeface="+mn-ea"/>
                          <a:ea typeface="+mn-ea"/>
                        </a:rPr>
                        <a:t>科研训练</a:t>
                      </a:r>
                      <a:endParaRPr lang="zh-CN" sz="1200" kern="100" dirty="0">
                        <a:effectLst/>
                        <a:latin typeface="+mn-ea"/>
                        <a:ea typeface="+mn-ea"/>
                      </a:endParaRPr>
                    </a:p>
                  </a:txBody>
                  <a:tcPr marL="0" marR="0" marT="0" marB="0" anchor="ctr">
                    <a:solidFill>
                      <a:schemeClr val="accent2">
                        <a:lumMod val="60000"/>
                        <a:lumOff val="40000"/>
                      </a:schemeClr>
                    </a:solidFill>
                  </a:tcPr>
                </a:tc>
                <a:tc>
                  <a:txBody>
                    <a:bodyPr/>
                    <a:lstStyle/>
                    <a:p>
                      <a:pPr algn="l" fontAlgn="base">
                        <a:lnSpc>
                          <a:spcPts val="2100"/>
                        </a:lnSpc>
                        <a:spcAft>
                          <a:spcPts val="0"/>
                        </a:spcAft>
                      </a:pPr>
                      <a:r>
                        <a:rPr lang="zh-CN" sz="1200" kern="0" dirty="0">
                          <a:effectLst/>
                          <a:latin typeface="+mn-ea"/>
                          <a:ea typeface="+mn-ea"/>
                        </a:rPr>
                        <a:t>参与教师课题，或者自行研究开发，有一定的创新观点和实验结果</a:t>
                      </a:r>
                      <a:endParaRPr lang="zh-CN" sz="1200" kern="100" dirty="0">
                        <a:effectLst/>
                        <a:latin typeface="+mn-ea"/>
                        <a:ea typeface="+mn-ea"/>
                      </a:endParaRPr>
                    </a:p>
                  </a:txBody>
                  <a:tcPr marL="0" marR="0" marT="0" marB="0" anchor="ctr">
                    <a:solidFill>
                      <a:schemeClr val="accent2">
                        <a:lumMod val="60000"/>
                        <a:lumOff val="40000"/>
                      </a:schemeClr>
                    </a:solidFill>
                  </a:tcPr>
                </a:tc>
                <a:tc vMerge="1">
                  <a:txBody>
                    <a:bodyPr/>
                    <a:lstStyle/>
                    <a:p>
                      <a:endParaRPr lang="zh-CN"/>
                    </a:p>
                  </a:txBody>
                  <a:tcPr/>
                </a:tc>
                <a:extLst>
                  <a:ext uri="{0D108BD9-81ED-4DB2-BD59-A6C34878D82A}">
                    <a16:rowId xmlns:a16="http://schemas.microsoft.com/office/drawing/2014/main" val="10001"/>
                  </a:ext>
                </a:extLst>
              </a:tr>
              <a:tr h="600075">
                <a:tc vMerge="1">
                  <a:txBody>
                    <a:bodyPr/>
                    <a:lstStyle/>
                    <a:p>
                      <a:endParaRPr lang="zh-CN"/>
                    </a:p>
                  </a:txBody>
                  <a:tcPr/>
                </a:tc>
                <a:tc>
                  <a:txBody>
                    <a:bodyPr/>
                    <a:lstStyle/>
                    <a:p>
                      <a:pPr algn="l" fontAlgn="base">
                        <a:lnSpc>
                          <a:spcPts val="2100"/>
                        </a:lnSpc>
                        <a:spcAft>
                          <a:spcPts val="0"/>
                        </a:spcAft>
                      </a:pPr>
                      <a:r>
                        <a:rPr lang="en-US" altLang="zh-CN" sz="1200" kern="0" dirty="0">
                          <a:effectLst/>
                          <a:latin typeface="+mn-ea"/>
                          <a:ea typeface="+mn-ea"/>
                        </a:rPr>
                        <a:t>  </a:t>
                      </a:r>
                      <a:r>
                        <a:rPr lang="zh-CN" sz="1200" kern="0" dirty="0">
                          <a:effectLst/>
                          <a:latin typeface="+mn-ea"/>
                          <a:ea typeface="+mn-ea"/>
                        </a:rPr>
                        <a:t>撰写小论文</a:t>
                      </a:r>
                    </a:p>
                    <a:p>
                      <a:pPr algn="l" fontAlgn="base">
                        <a:lnSpc>
                          <a:spcPts val="2100"/>
                        </a:lnSpc>
                        <a:spcAft>
                          <a:spcPts val="0"/>
                        </a:spcAft>
                      </a:pPr>
                      <a:r>
                        <a:rPr lang="en-US" altLang="zh-CN" sz="1200" kern="100" dirty="0">
                          <a:effectLst/>
                          <a:latin typeface="+mn-ea"/>
                          <a:ea typeface="+mn-ea"/>
                        </a:rPr>
                        <a:t>  </a:t>
                      </a:r>
                      <a:r>
                        <a:rPr lang="zh-CN" sz="1200" kern="100" dirty="0">
                          <a:effectLst/>
                          <a:latin typeface="+mn-ea"/>
                          <a:ea typeface="+mn-ea"/>
                        </a:rPr>
                        <a:t>自创生化歌曲、</a:t>
                      </a:r>
                      <a:endParaRPr lang="en-US" altLang="zh-CN" sz="1200" kern="100" dirty="0">
                        <a:effectLst/>
                        <a:latin typeface="+mn-ea"/>
                        <a:ea typeface="+mn-ea"/>
                      </a:endParaRPr>
                    </a:p>
                    <a:p>
                      <a:pPr algn="l" fontAlgn="base">
                        <a:lnSpc>
                          <a:spcPts val="2100"/>
                        </a:lnSpc>
                        <a:spcAft>
                          <a:spcPts val="0"/>
                        </a:spcAft>
                      </a:pPr>
                      <a:r>
                        <a:rPr lang="en-US" altLang="zh-CN" sz="1200" kern="100" dirty="0">
                          <a:effectLst/>
                          <a:latin typeface="+mn-ea"/>
                          <a:ea typeface="+mn-ea"/>
                        </a:rPr>
                        <a:t>  </a:t>
                      </a:r>
                      <a:r>
                        <a:rPr lang="zh-CN" sz="1200" kern="100" dirty="0">
                          <a:effectLst/>
                          <a:latin typeface="+mn-ea"/>
                          <a:ea typeface="+mn-ea"/>
                        </a:rPr>
                        <a:t>诗歌</a:t>
                      </a:r>
                    </a:p>
                  </a:txBody>
                  <a:tcPr marL="0" marR="0" marT="0" marB="0" anchor="ctr">
                    <a:solidFill>
                      <a:schemeClr val="accent5">
                        <a:lumMod val="20000"/>
                        <a:lumOff val="80000"/>
                      </a:schemeClr>
                    </a:solidFill>
                  </a:tcPr>
                </a:tc>
                <a:tc>
                  <a:txBody>
                    <a:bodyPr/>
                    <a:lstStyle/>
                    <a:p>
                      <a:pPr algn="l" fontAlgn="base">
                        <a:lnSpc>
                          <a:spcPts val="2100"/>
                        </a:lnSpc>
                        <a:spcAft>
                          <a:spcPts val="0"/>
                        </a:spcAft>
                      </a:pPr>
                      <a:r>
                        <a:rPr lang="zh-CN" sz="1200" kern="0" dirty="0">
                          <a:effectLst/>
                          <a:latin typeface="+mn-ea"/>
                          <a:ea typeface="+mn-ea"/>
                        </a:rPr>
                        <a:t>能够撰写科研小论文，并公开发表。</a:t>
                      </a:r>
                      <a:endParaRPr lang="zh-CN" sz="1200" kern="100" dirty="0">
                        <a:effectLst/>
                        <a:latin typeface="+mn-ea"/>
                        <a:ea typeface="+mn-ea"/>
                      </a:endParaRPr>
                    </a:p>
                  </a:txBody>
                  <a:tcPr marL="0" marR="0" marT="0" marB="0" anchor="ctr">
                    <a:solidFill>
                      <a:schemeClr val="accent5">
                        <a:lumMod val="20000"/>
                        <a:lumOff val="80000"/>
                      </a:schemeClr>
                    </a:solidFill>
                  </a:tcPr>
                </a:tc>
                <a:tc vMerge="1">
                  <a:txBody>
                    <a:bodyPr/>
                    <a:lstStyle/>
                    <a:p>
                      <a:endParaRPr lang="zh-CN"/>
                    </a:p>
                  </a:txBody>
                  <a:tcPr/>
                </a:tc>
                <a:extLst>
                  <a:ext uri="{0D108BD9-81ED-4DB2-BD59-A6C34878D82A}">
                    <a16:rowId xmlns:a16="http://schemas.microsoft.com/office/drawing/2014/main" val="10002"/>
                  </a:ext>
                </a:extLst>
              </a:tr>
            </a:tbl>
          </a:graphicData>
        </a:graphic>
      </p:graphicFrame>
      <p:grpSp>
        <p:nvGrpSpPr>
          <p:cNvPr id="7" name="组合 6"/>
          <p:cNvGrpSpPr/>
          <p:nvPr/>
        </p:nvGrpSpPr>
        <p:grpSpPr bwMode="auto">
          <a:xfrm>
            <a:off x="5886549" y="1634964"/>
            <a:ext cx="2828855" cy="2522354"/>
            <a:chOff x="8400192" y="711170"/>
            <a:chExt cx="3492899" cy="2386159"/>
          </a:xfrm>
          <a:solidFill>
            <a:schemeClr val="bg1">
              <a:lumMod val="85000"/>
            </a:schemeClr>
          </a:solidFill>
        </p:grpSpPr>
        <p:sp>
          <p:nvSpPr>
            <p:cNvPr id="8" name="TextBox 7"/>
            <p:cNvSpPr txBox="1"/>
            <p:nvPr/>
          </p:nvSpPr>
          <p:spPr>
            <a:xfrm>
              <a:off x="8400192" y="711170"/>
              <a:ext cx="3456228" cy="291159"/>
            </a:xfrm>
            <a:prstGeom prst="rect">
              <a:avLst/>
            </a:prstGeom>
            <a:grpFill/>
            <a:ln>
              <a:noFill/>
            </a:ln>
          </p:spPr>
          <p:style>
            <a:lnRef idx="2">
              <a:schemeClr val="accent6"/>
            </a:lnRef>
            <a:fillRef idx="1">
              <a:schemeClr val="lt1"/>
            </a:fillRef>
            <a:effectRef idx="0">
              <a:schemeClr val="accent6"/>
            </a:effectRef>
            <a:fontRef idx="minor">
              <a:schemeClr val="dk1"/>
            </a:fontRef>
          </p:style>
          <p:txBody>
            <a:bodyPr>
              <a:spAutoFit/>
            </a:bodyPr>
            <a:lstStyle/>
            <a:p>
              <a:pPr algn="ctr">
                <a:buFontTx/>
                <a:buNone/>
                <a:defRPr/>
              </a:pPr>
              <a:r>
                <a:rPr lang="zh-CN" altLang="en-US" sz="1400" dirty="0">
                  <a:latin typeface="+mn-ea"/>
                </a:rPr>
                <a:t>上课初期，布置此项学习环节。</a:t>
              </a:r>
            </a:p>
          </p:txBody>
        </p:sp>
        <p:sp>
          <p:nvSpPr>
            <p:cNvPr id="9" name="TextBox 8"/>
            <p:cNvSpPr txBox="1"/>
            <p:nvPr/>
          </p:nvSpPr>
          <p:spPr>
            <a:xfrm>
              <a:off x="8400192" y="1454556"/>
              <a:ext cx="3456228" cy="291159"/>
            </a:xfrm>
            <a:prstGeom prst="rect">
              <a:avLst/>
            </a:prstGeom>
            <a:grpFill/>
            <a:ln>
              <a:noFill/>
            </a:ln>
          </p:spPr>
          <p:style>
            <a:lnRef idx="2">
              <a:schemeClr val="accent6"/>
            </a:lnRef>
            <a:fillRef idx="1">
              <a:schemeClr val="lt1"/>
            </a:fillRef>
            <a:effectRef idx="0">
              <a:schemeClr val="accent6"/>
            </a:effectRef>
            <a:fontRef idx="minor">
              <a:schemeClr val="dk1"/>
            </a:fontRef>
          </p:style>
          <p:txBody>
            <a:bodyPr>
              <a:spAutoFit/>
            </a:bodyPr>
            <a:lstStyle/>
            <a:p>
              <a:pPr algn="ctr">
                <a:buFontTx/>
                <a:buNone/>
                <a:defRPr/>
              </a:pPr>
              <a:r>
                <a:rPr lang="zh-CN" altLang="en-US" sz="1400" dirty="0">
                  <a:latin typeface="+mn-ea"/>
                </a:rPr>
                <a:t>   成立创新成果评定小组</a:t>
              </a:r>
            </a:p>
          </p:txBody>
        </p:sp>
        <p:sp>
          <p:nvSpPr>
            <p:cNvPr id="10" name="TextBox 9"/>
            <p:cNvSpPr txBox="1"/>
            <p:nvPr/>
          </p:nvSpPr>
          <p:spPr>
            <a:xfrm>
              <a:off x="8413327" y="2130363"/>
              <a:ext cx="3456231" cy="291159"/>
            </a:xfrm>
            <a:prstGeom prst="rect">
              <a:avLst/>
            </a:prstGeom>
            <a:grpFill/>
            <a:ln>
              <a:noFill/>
            </a:ln>
          </p:spPr>
          <p:style>
            <a:lnRef idx="2">
              <a:schemeClr val="accent6"/>
            </a:lnRef>
            <a:fillRef idx="1">
              <a:schemeClr val="lt1"/>
            </a:fillRef>
            <a:effectRef idx="0">
              <a:schemeClr val="accent6"/>
            </a:effectRef>
            <a:fontRef idx="minor">
              <a:schemeClr val="dk1"/>
            </a:fontRef>
          </p:style>
          <p:txBody>
            <a:bodyPr>
              <a:spAutoFit/>
            </a:bodyPr>
            <a:lstStyle/>
            <a:p>
              <a:pPr algn="ctr">
                <a:buFontTx/>
                <a:buNone/>
                <a:defRPr/>
              </a:pPr>
              <a:r>
                <a:rPr lang="zh-CN" altLang="en-US" sz="1400" dirty="0">
                  <a:latin typeface="+mn-ea"/>
                </a:rPr>
                <a:t>学期末进行创新成果评定</a:t>
              </a:r>
            </a:p>
          </p:txBody>
        </p:sp>
        <p:sp>
          <p:nvSpPr>
            <p:cNvPr id="11" name="下箭头 5"/>
            <p:cNvSpPr>
              <a:spLocks noChangeArrowheads="1"/>
            </p:cNvSpPr>
            <p:nvPr/>
          </p:nvSpPr>
          <p:spPr bwMode="auto">
            <a:xfrm>
              <a:off x="9977875" y="1127127"/>
              <a:ext cx="266704" cy="306506"/>
            </a:xfrm>
            <a:prstGeom prst="downArrow">
              <a:avLst>
                <a:gd name="adj1" fmla="val 50000"/>
                <a:gd name="adj2" fmla="val 49981"/>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a:lstStyle/>
            <a:p>
              <a:endParaRPr lang="zh-CN" altLang="en-US" sz="1400">
                <a:latin typeface="+mn-ea"/>
              </a:endParaRPr>
            </a:p>
          </p:txBody>
        </p:sp>
        <p:sp>
          <p:nvSpPr>
            <p:cNvPr id="12" name="下箭头 12"/>
            <p:cNvSpPr>
              <a:spLocks noChangeArrowheads="1"/>
            </p:cNvSpPr>
            <p:nvPr/>
          </p:nvSpPr>
          <p:spPr bwMode="auto">
            <a:xfrm>
              <a:off x="9999871" y="1793928"/>
              <a:ext cx="266704" cy="306506"/>
            </a:xfrm>
            <a:prstGeom prst="downArrow">
              <a:avLst>
                <a:gd name="adj1" fmla="val 50000"/>
                <a:gd name="adj2" fmla="val 49981"/>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a:lstStyle/>
            <a:p>
              <a:endParaRPr lang="zh-CN" altLang="en-US" sz="1400">
                <a:latin typeface="+mn-ea"/>
              </a:endParaRPr>
            </a:p>
          </p:txBody>
        </p:sp>
        <p:sp>
          <p:nvSpPr>
            <p:cNvPr id="13" name="下箭头 13"/>
            <p:cNvSpPr>
              <a:spLocks noChangeArrowheads="1"/>
            </p:cNvSpPr>
            <p:nvPr/>
          </p:nvSpPr>
          <p:spPr bwMode="auto">
            <a:xfrm>
              <a:off x="10021872" y="2452920"/>
              <a:ext cx="266704" cy="306506"/>
            </a:xfrm>
            <a:prstGeom prst="downArrow">
              <a:avLst>
                <a:gd name="adj1" fmla="val 50000"/>
                <a:gd name="adj2" fmla="val 49981"/>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a:lstStyle/>
            <a:p>
              <a:endParaRPr lang="zh-CN" altLang="en-US" sz="1400">
                <a:latin typeface="+mn-ea"/>
              </a:endParaRPr>
            </a:p>
          </p:txBody>
        </p:sp>
        <p:sp>
          <p:nvSpPr>
            <p:cNvPr id="14" name="TextBox 13"/>
            <p:cNvSpPr txBox="1"/>
            <p:nvPr/>
          </p:nvSpPr>
          <p:spPr>
            <a:xfrm>
              <a:off x="8436859" y="2806170"/>
              <a:ext cx="3456232" cy="291159"/>
            </a:xfrm>
            <a:prstGeom prst="rect">
              <a:avLst/>
            </a:prstGeom>
            <a:grpFill/>
            <a:ln>
              <a:noFill/>
            </a:ln>
          </p:spPr>
          <p:style>
            <a:lnRef idx="2">
              <a:schemeClr val="accent6"/>
            </a:lnRef>
            <a:fillRef idx="1">
              <a:schemeClr val="lt1"/>
            </a:fillRef>
            <a:effectRef idx="0">
              <a:schemeClr val="accent6"/>
            </a:effectRef>
            <a:fontRef idx="minor">
              <a:schemeClr val="dk1"/>
            </a:fontRef>
          </p:style>
          <p:txBody>
            <a:bodyPr>
              <a:spAutoFit/>
            </a:bodyPr>
            <a:lstStyle/>
            <a:p>
              <a:pPr algn="ctr">
                <a:buFontTx/>
                <a:buNone/>
                <a:defRPr/>
              </a:pPr>
              <a:r>
                <a:rPr lang="zh-CN" altLang="en-US" sz="1400" dirty="0">
                  <a:latin typeface="+mn-ea"/>
                </a:rPr>
                <a:t>形成了规范的成果认定办法</a:t>
              </a:r>
            </a:p>
          </p:txBody>
        </p:sp>
      </p:grpSp>
      <p:sp>
        <p:nvSpPr>
          <p:cNvPr id="15" name="矩形 14"/>
          <p:cNvSpPr/>
          <p:nvPr/>
        </p:nvSpPr>
        <p:spPr>
          <a:xfrm>
            <a:off x="821414" y="4346142"/>
            <a:ext cx="7429552" cy="583565"/>
          </a:xfrm>
          <a:prstGeom prst="rect">
            <a:avLst/>
          </a:prstGeom>
        </p:spPr>
        <p:txBody>
          <a:bodyPr wrap="square">
            <a:spAutoFit/>
          </a:bodyPr>
          <a:lstStyle/>
          <a:p>
            <a:r>
              <a:rPr lang="en-US" sz="1600" dirty="0">
                <a:latin typeface="微软雅黑" panose="020B0503020204020204" pitchFamily="34" charset="-122"/>
                <a:ea typeface="微软雅黑" panose="020B0503020204020204" pitchFamily="34" charset="-122"/>
                <a:sym typeface="+mn-ea"/>
              </a:rPr>
              <a:t>      </a:t>
            </a:r>
            <a:r>
              <a:rPr altLang="zh-CN" sz="1600" dirty="0">
                <a:latin typeface="微软雅黑" panose="020B0503020204020204" pitchFamily="34" charset="-122"/>
                <a:ea typeface="微软雅黑" panose="020B0503020204020204" pitchFamily="34" charset="-122"/>
                <a:sym typeface="+mn-ea"/>
              </a:rPr>
              <a:t>创新成果由“任课教师+学生+</a:t>
            </a:r>
            <a:r>
              <a:rPr lang="zh-CN" sz="1600" dirty="0">
                <a:latin typeface="微软雅黑" panose="020B0503020204020204" pitchFamily="34" charset="-122"/>
                <a:ea typeface="微软雅黑" panose="020B0503020204020204" pitchFamily="34" charset="-122"/>
                <a:sym typeface="+mn-ea"/>
              </a:rPr>
              <a:t>行业</a:t>
            </a:r>
            <a:r>
              <a:rPr altLang="zh-CN" sz="1600" dirty="0">
                <a:latin typeface="微软雅黑" panose="020B0503020204020204" pitchFamily="34" charset="-122"/>
                <a:ea typeface="微软雅黑" panose="020B0503020204020204" pitchFamily="34" charset="-122"/>
                <a:sym typeface="+mn-ea"/>
              </a:rPr>
              <a:t>专家”组成的创新成果评定小组评定</a:t>
            </a:r>
            <a:endParaRPr altLang="zh-CN" sz="1600" dirty="0">
              <a:solidFill>
                <a:schemeClr val="tx1"/>
              </a:solidFill>
              <a:latin typeface="微软雅黑" panose="020B0503020204020204" pitchFamily="34" charset="-122"/>
              <a:ea typeface="微软雅黑" panose="020B0503020204020204" pitchFamily="34" charset="-122"/>
            </a:endParaRPr>
          </a:p>
          <a:p>
            <a:endParaRPr lang="zh-CN" altLang="en-US" sz="1600" b="1" dirty="0">
              <a:solidFill>
                <a:srgbClr val="102BF0"/>
              </a:solidFill>
            </a:endParaRPr>
          </a:p>
        </p:txBody>
      </p:sp>
      <p:sp>
        <p:nvSpPr>
          <p:cNvPr id="18" name="Text Box 10"/>
          <p:cNvSpPr txBox="1">
            <a:spLocks noChangeArrowheads="1"/>
          </p:cNvSpPr>
          <p:nvPr/>
        </p:nvSpPr>
        <p:spPr bwMode="auto">
          <a:xfrm>
            <a:off x="733907" y="148796"/>
            <a:ext cx="5721759" cy="315471"/>
          </a:xfrm>
          <a:prstGeom prst="rect">
            <a:avLst/>
          </a:prstGeom>
          <a:noFill/>
          <a:ln w="9525">
            <a:noFill/>
            <a:miter lim="800000"/>
          </a:ln>
        </p:spPr>
        <p:txBody>
          <a:bodyPr wrap="none" lIns="68580" tIns="34290" rIns="68580" bIns="34290">
            <a:spAutoFit/>
          </a:bodyPr>
          <a:lstStyle/>
          <a:p>
            <a:pPr eaLnBrk="0" hangingPunct="0"/>
            <a:r>
              <a:rPr lang="zh-CN" altLang="en-US" sz="1600" b="1" dirty="0">
                <a:solidFill>
                  <a:schemeClr val="bg1"/>
                </a:solidFill>
                <a:latin typeface="黑体" panose="02010609060101010101" pitchFamily="49" charset="-122"/>
                <a:ea typeface="黑体" panose="02010609060101010101" pitchFamily="49" charset="-122"/>
                <a:sym typeface="+mn-ea"/>
              </a:rPr>
              <a:t>构建了畜牧兽医类不同专业的</a:t>
            </a:r>
            <a:r>
              <a:rPr lang="en-US" altLang="zh-CN" sz="1600" b="1" dirty="0">
                <a:solidFill>
                  <a:schemeClr val="bg1"/>
                </a:solidFill>
                <a:latin typeface="黑体" panose="02010609060101010101" pitchFamily="49" charset="-122"/>
                <a:ea typeface="黑体" panose="02010609060101010101" pitchFamily="49" charset="-122"/>
                <a:sym typeface="+mn-ea"/>
              </a:rPr>
              <a:t>《</a:t>
            </a:r>
            <a:r>
              <a:rPr lang="zh-CN" altLang="en-US" sz="1600" b="1" dirty="0">
                <a:solidFill>
                  <a:schemeClr val="bg1"/>
                </a:solidFill>
                <a:latin typeface="黑体" panose="02010609060101010101" pitchFamily="49" charset="-122"/>
                <a:ea typeface="黑体" panose="02010609060101010101" pitchFamily="49" charset="-122"/>
                <a:sym typeface="+mn-ea"/>
              </a:rPr>
              <a:t>动物生物化学</a:t>
            </a:r>
            <a:r>
              <a:rPr lang="en-US" altLang="zh-CN" sz="1600" b="1" dirty="0">
                <a:solidFill>
                  <a:schemeClr val="bg1"/>
                </a:solidFill>
                <a:latin typeface="黑体" panose="02010609060101010101" pitchFamily="49" charset="-122"/>
                <a:ea typeface="黑体" panose="02010609060101010101" pitchFamily="49" charset="-122"/>
                <a:sym typeface="+mn-ea"/>
              </a:rPr>
              <a:t>》</a:t>
            </a:r>
            <a:r>
              <a:rPr lang="zh-CN" altLang="en-US" sz="1600" b="1" dirty="0">
                <a:solidFill>
                  <a:schemeClr val="bg1"/>
                </a:solidFill>
                <a:latin typeface="黑体" panose="02010609060101010101" pitchFamily="49" charset="-122"/>
                <a:ea typeface="黑体" panose="02010609060101010101" pitchFamily="49" charset="-122"/>
                <a:sym typeface="+mn-ea"/>
              </a:rPr>
              <a:t>课程教学体系</a:t>
            </a:r>
            <a:endParaRPr lang="zh-CN" altLang="en-US" sz="1600" b="1" dirty="0">
              <a:solidFill>
                <a:schemeClr val="bg1"/>
              </a:solidFill>
              <a:latin typeface="黑体" panose="02010609060101010101" pitchFamily="49" charset="-122"/>
              <a:ea typeface="黑体" panose="02010609060101010101" pitchFamily="49" charset="-122"/>
            </a:endParaRPr>
          </a:p>
        </p:txBody>
      </p:sp>
      <p:sp>
        <p:nvSpPr>
          <p:cNvPr id="19" name="矩形 18"/>
          <p:cNvSpPr/>
          <p:nvPr/>
        </p:nvSpPr>
        <p:spPr>
          <a:xfrm>
            <a:off x="9450" y="99938"/>
            <a:ext cx="504825" cy="398780"/>
          </a:xfrm>
          <a:prstGeom prst="rect">
            <a:avLst/>
          </a:prstGeom>
        </p:spPr>
        <p:txBody>
          <a:bodyPr wrap="none">
            <a:spAutoFit/>
          </a:bodyPr>
          <a:lstStyle/>
          <a:p>
            <a:pPr marL="257175" indent="-257175" algn="ctr"/>
            <a:r>
              <a:rPr lang="en-US" altLang="zh-CN" sz="2000" b="1" i="1" dirty="0">
                <a:solidFill>
                  <a:schemeClr val="bg1"/>
                </a:solidFill>
                <a:latin typeface="Tw Cen MT" panose="020B0602020104020603" pitchFamily="34" charset="0"/>
                <a:ea typeface="微软雅黑" panose="020B0503020204020204" pitchFamily="34" charset="-122"/>
                <a:sym typeface="宋体" panose="02010600030101010101" pitchFamily="2" charset="-122"/>
              </a:rPr>
              <a:t>4.2</a:t>
            </a:r>
          </a:p>
        </p:txBody>
      </p:sp>
      <p:sp>
        <p:nvSpPr>
          <p:cNvPr id="20" name="Text Box 10"/>
          <p:cNvSpPr txBox="1">
            <a:spLocks noChangeArrowheads="1"/>
          </p:cNvSpPr>
          <p:nvPr/>
        </p:nvSpPr>
        <p:spPr bwMode="auto">
          <a:xfrm>
            <a:off x="642911" y="1073454"/>
            <a:ext cx="7786741" cy="337185"/>
          </a:xfrm>
          <a:prstGeom prst="rect">
            <a:avLst/>
          </a:prstGeom>
          <a:noFill/>
          <a:ln w="9525">
            <a:noFill/>
            <a:miter lim="800000"/>
          </a:ln>
        </p:spPr>
        <p:txBody>
          <a:bodyPr wrap="square">
            <a:spAutoFit/>
          </a:bodyPr>
          <a:lstStyle/>
          <a:p>
            <a:pPr algn="ctr" eaLnBrk="0" hangingPunct="0"/>
            <a:r>
              <a:rPr lang="zh-CN" altLang="zh-CN" sz="1600" b="1" dirty="0">
                <a:solidFill>
                  <a:srgbClr val="102BF0"/>
                </a:solidFill>
                <a:latin typeface="+mn-ea"/>
                <a:sym typeface="Wingdings" panose="05000000000000000000" pitchFamily="2" charset="2"/>
              </a:rPr>
              <a:t>“基础评价+团队协作+创新成果”的“三融合”考核模式</a:t>
            </a:r>
            <a:endParaRPr lang="zh-CN" altLang="en-US" sz="1600" b="1" dirty="0">
              <a:solidFill>
                <a:srgbClr val="102BF0"/>
              </a:solidFill>
              <a:latin typeface="+mn-ea"/>
              <a:sym typeface="Wingdings" panose="05000000000000000000" pitchFamily="2" charset="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472" y="763775"/>
            <a:ext cx="3595856" cy="307777"/>
          </a:xfrm>
          <a:prstGeom prst="rect">
            <a:avLst/>
          </a:prstGeom>
        </p:spPr>
        <p:txBody>
          <a:bodyPr wrap="none">
            <a:spAutoFit/>
          </a:bodyPr>
          <a:lstStyle/>
          <a:p>
            <a:r>
              <a:rPr lang="en-US" altLang="zh-CN" sz="1400" b="1" dirty="0"/>
              <a:t>《</a:t>
            </a:r>
            <a:r>
              <a:rPr lang="zh-CN" altLang="en-US" sz="1400" b="1" dirty="0"/>
              <a:t>动物生物化学</a:t>
            </a:r>
            <a:r>
              <a:rPr lang="en-US" altLang="zh-CN" sz="1400" b="1" dirty="0"/>
              <a:t>》</a:t>
            </a:r>
            <a:r>
              <a:rPr lang="zh-CN" altLang="en-US" sz="1400" b="1" dirty="0"/>
              <a:t>教学关键环节的规范要求</a:t>
            </a:r>
          </a:p>
        </p:txBody>
      </p:sp>
      <p:sp>
        <p:nvSpPr>
          <p:cNvPr id="4" name="矩形 3"/>
          <p:cNvSpPr/>
          <p:nvPr/>
        </p:nvSpPr>
        <p:spPr>
          <a:xfrm>
            <a:off x="500034" y="1085400"/>
            <a:ext cx="3708000" cy="1459054"/>
          </a:xfrm>
          <a:prstGeom prst="rect">
            <a:avLst/>
          </a:prstGeom>
          <a:ln>
            <a:solidFill>
              <a:schemeClr val="tx1">
                <a:lumMod val="50000"/>
                <a:lumOff val="50000"/>
              </a:schemeClr>
            </a:solidFill>
          </a:ln>
        </p:spPr>
        <p:txBody>
          <a:bodyPr wrap="square">
            <a:spAutoFit/>
          </a:bodyPr>
          <a:lstStyle/>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en-US" altLang="zh-CN" sz="1200" dirty="0">
                <a:latin typeface="+mn-ea"/>
                <a:cs typeface="宋体" panose="02010600030101010101" pitchFamily="2" charset="-122"/>
              </a:rPr>
              <a:t>《</a:t>
            </a:r>
            <a:r>
              <a:rPr lang="zh-CN" altLang="en-US" sz="1200" dirty="0">
                <a:latin typeface="+mn-ea"/>
                <a:cs typeface="宋体" panose="02010600030101010101" pitchFamily="2" charset="-122"/>
              </a:rPr>
              <a:t>动物生物化学</a:t>
            </a:r>
            <a:r>
              <a:rPr lang="en-US" altLang="zh-CN" sz="1200" dirty="0">
                <a:latin typeface="+mn-ea"/>
                <a:cs typeface="宋体" panose="02010600030101010101" pitchFamily="2" charset="-122"/>
              </a:rPr>
              <a:t>》</a:t>
            </a:r>
            <a:r>
              <a:rPr lang="zh-CN" altLang="en-US" sz="1200" dirty="0">
                <a:latin typeface="+mn-ea"/>
                <a:cs typeface="宋体" panose="02010600030101010101" pitchFamily="2" charset="-122"/>
              </a:rPr>
              <a:t>任课教师课前准备规范</a:t>
            </a:r>
          </a:p>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en-US" altLang="zh-CN" sz="1200" dirty="0">
                <a:latin typeface="+mn-ea"/>
                <a:cs typeface="宋体" panose="02010600030101010101" pitchFamily="2" charset="-122"/>
              </a:rPr>
              <a:t>《</a:t>
            </a:r>
            <a:r>
              <a:rPr lang="zh-CN" altLang="en-US" sz="1200" dirty="0">
                <a:latin typeface="+mn-ea"/>
                <a:cs typeface="宋体" panose="02010600030101010101" pitchFamily="2" charset="-122"/>
              </a:rPr>
              <a:t>动物生物化学</a:t>
            </a:r>
            <a:r>
              <a:rPr lang="en-US" altLang="zh-CN" sz="1200" dirty="0">
                <a:latin typeface="+mn-ea"/>
                <a:cs typeface="宋体" panose="02010600030101010101" pitchFamily="2" charset="-122"/>
              </a:rPr>
              <a:t>》</a:t>
            </a:r>
            <a:r>
              <a:rPr lang="zh-CN" altLang="en-US" sz="1200" dirty="0">
                <a:latin typeface="+mn-ea"/>
                <a:cs typeface="宋体" panose="02010600030101010101" pitchFamily="2" charset="-122"/>
              </a:rPr>
              <a:t>任课教师备课规范</a:t>
            </a:r>
          </a:p>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en-US" altLang="zh-CN" sz="1200" dirty="0">
                <a:latin typeface="+mn-ea"/>
                <a:cs typeface="宋体" panose="02010600030101010101" pitchFamily="2" charset="-122"/>
              </a:rPr>
              <a:t>《</a:t>
            </a:r>
            <a:r>
              <a:rPr lang="zh-CN" altLang="en-US" sz="1200" dirty="0">
                <a:latin typeface="+mn-ea"/>
                <a:cs typeface="宋体" panose="02010600030101010101" pitchFamily="2" charset="-122"/>
              </a:rPr>
              <a:t>动物生物化学</a:t>
            </a:r>
            <a:r>
              <a:rPr lang="en-US" altLang="zh-CN" sz="1200" dirty="0">
                <a:latin typeface="+mn-ea"/>
                <a:cs typeface="宋体" panose="02010600030101010101" pitchFamily="2" charset="-122"/>
              </a:rPr>
              <a:t>》</a:t>
            </a:r>
            <a:r>
              <a:rPr lang="zh-CN" altLang="en-US" sz="1200" dirty="0">
                <a:latin typeface="+mn-ea"/>
                <a:cs typeface="宋体" panose="02010600030101010101" pitchFamily="2" charset="-122"/>
              </a:rPr>
              <a:t>任课教师理论课教学规范</a:t>
            </a:r>
          </a:p>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en-US" altLang="zh-CN" sz="1200" dirty="0">
                <a:latin typeface="+mn-ea"/>
                <a:cs typeface="宋体" panose="02010600030101010101" pitchFamily="2" charset="-122"/>
              </a:rPr>
              <a:t>《</a:t>
            </a:r>
            <a:r>
              <a:rPr lang="zh-CN" altLang="en-US" sz="1200" dirty="0">
                <a:latin typeface="+mn-ea"/>
                <a:cs typeface="宋体" panose="02010600030101010101" pitchFamily="2" charset="-122"/>
              </a:rPr>
              <a:t>动物生物化学</a:t>
            </a:r>
            <a:r>
              <a:rPr lang="en-US" altLang="zh-CN" sz="1200" dirty="0">
                <a:latin typeface="+mn-ea"/>
                <a:cs typeface="宋体" panose="02010600030101010101" pitchFamily="2" charset="-122"/>
              </a:rPr>
              <a:t>》</a:t>
            </a:r>
            <a:r>
              <a:rPr lang="zh-CN" altLang="en-US" sz="1200" dirty="0">
                <a:latin typeface="+mn-ea"/>
                <a:cs typeface="宋体" panose="02010600030101010101" pitchFamily="2" charset="-122"/>
              </a:rPr>
              <a:t>任课教师实验课教学规范</a:t>
            </a:r>
            <a:endParaRPr lang="en-US" altLang="zh-CN" sz="1200" dirty="0">
              <a:latin typeface="+mn-ea"/>
              <a:cs typeface="宋体" panose="02010600030101010101" pitchFamily="2" charset="-122"/>
            </a:endParaRPr>
          </a:p>
          <a:p>
            <a:pPr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en-US" altLang="zh-CN" sz="1200" dirty="0"/>
              <a:t>《</a:t>
            </a:r>
            <a:r>
              <a:rPr lang="zh-CN" altLang="en-US" sz="1200" dirty="0"/>
              <a:t>动物生物化学</a:t>
            </a:r>
            <a:r>
              <a:rPr lang="en-US" altLang="zh-CN" sz="1200" dirty="0"/>
              <a:t>》</a:t>
            </a:r>
            <a:r>
              <a:rPr lang="zh-CN" altLang="en-US" sz="1200" dirty="0"/>
              <a:t>任课教师课后辅导与作业规范</a:t>
            </a:r>
            <a:endParaRPr lang="en-US" altLang="zh-CN" sz="1200" dirty="0">
              <a:latin typeface="+mn-ea"/>
              <a:cs typeface="宋体" panose="02010600030101010101" pitchFamily="2" charset="-122"/>
            </a:endParaRPr>
          </a:p>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en-US" altLang="zh-CN" sz="1200" dirty="0">
                <a:latin typeface="Calibri" panose="020F0502020204030204" pitchFamily="34" charset="0"/>
                <a:ea typeface="宋体" panose="02010600030101010101" pitchFamily="2" charset="-122"/>
                <a:cs typeface="宋体" panose="02010600030101010101" pitchFamily="2" charset="-122"/>
              </a:rPr>
              <a:t>  …….</a:t>
            </a:r>
            <a:endParaRPr lang="zh-CN" altLang="en-US" sz="1200" dirty="0">
              <a:latin typeface="Arial" panose="020B0604020202020204" pitchFamily="34" charset="0"/>
              <a:ea typeface="宋体" panose="02010600030101010101" pitchFamily="2" charset="-122"/>
              <a:cs typeface="宋体" panose="02010600030101010101" pitchFamily="2" charset="-122"/>
            </a:endParaRPr>
          </a:p>
        </p:txBody>
      </p:sp>
      <p:sp>
        <p:nvSpPr>
          <p:cNvPr id="5" name="矩形 4"/>
          <p:cNvSpPr/>
          <p:nvPr/>
        </p:nvSpPr>
        <p:spPr>
          <a:xfrm>
            <a:off x="4384982" y="763775"/>
            <a:ext cx="3714776" cy="307777"/>
          </a:xfrm>
          <a:prstGeom prst="rect">
            <a:avLst/>
          </a:prstGeom>
        </p:spPr>
        <p:txBody>
          <a:bodyPr wrap="square">
            <a:spAutoFit/>
          </a:bodyPr>
          <a:lstStyle/>
          <a:p>
            <a:r>
              <a:rPr lang="en-US" altLang="zh-CN" sz="1400" b="1" dirty="0"/>
              <a:t>《</a:t>
            </a:r>
            <a:r>
              <a:rPr lang="zh-CN" altLang="en-US" sz="1400" b="1" dirty="0"/>
              <a:t>动物生物化学</a:t>
            </a:r>
            <a:r>
              <a:rPr lang="en-US" altLang="zh-CN" sz="1400" b="1" dirty="0"/>
              <a:t>》</a:t>
            </a:r>
            <a:r>
              <a:rPr lang="zh-CN" altLang="en-US" sz="1400" b="1" dirty="0"/>
              <a:t>课程组教学信息反馈制度</a:t>
            </a:r>
          </a:p>
        </p:txBody>
      </p:sp>
      <p:sp>
        <p:nvSpPr>
          <p:cNvPr id="6" name="矩形 5"/>
          <p:cNvSpPr/>
          <p:nvPr/>
        </p:nvSpPr>
        <p:spPr>
          <a:xfrm>
            <a:off x="4357686" y="1071552"/>
            <a:ext cx="4313576" cy="1477328"/>
          </a:xfrm>
          <a:prstGeom prst="rect">
            <a:avLst/>
          </a:prstGeom>
          <a:ln>
            <a:solidFill>
              <a:schemeClr val="tx1">
                <a:lumMod val="50000"/>
                <a:lumOff val="50000"/>
              </a:schemeClr>
            </a:solidFill>
          </a:ln>
        </p:spPr>
        <p:txBody>
          <a:bodyPr wrap="square">
            <a:spAutoFit/>
          </a:bodyPr>
          <a:lstStyle/>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zh-CN" altLang="en-US" sz="1200" dirty="0">
                <a:latin typeface="+mn-ea"/>
                <a:cs typeface="宋体" panose="02010600030101010101" pitchFamily="2" charset="-122"/>
              </a:rPr>
              <a:t>学生评教制度</a:t>
            </a:r>
            <a:endParaRPr lang="en-US" altLang="zh-CN" sz="1200" dirty="0">
              <a:latin typeface="+mn-ea"/>
              <a:cs typeface="宋体" panose="02010600030101010101" pitchFamily="2" charset="-122"/>
            </a:endParaRPr>
          </a:p>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zh-CN" altLang="en-US" sz="1200" dirty="0">
                <a:latin typeface="+mn-ea"/>
                <a:cs typeface="宋体" panose="02010600030101010101" pitchFamily="2" charset="-122"/>
              </a:rPr>
              <a:t>定期开展学生座谈会制度</a:t>
            </a:r>
            <a:endParaRPr lang="en-US" altLang="zh-CN" sz="1200" dirty="0">
              <a:latin typeface="+mn-ea"/>
              <a:cs typeface="宋体" panose="02010600030101010101" pitchFamily="2" charset="-122"/>
            </a:endParaRPr>
          </a:p>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zh-CN" altLang="en-US" sz="1200" dirty="0">
                <a:latin typeface="+mn-ea"/>
                <a:cs typeface="宋体" panose="02010600030101010101" pitchFamily="2" charset="-122"/>
              </a:rPr>
              <a:t>定期开展教师座谈会</a:t>
            </a:r>
            <a:endParaRPr lang="en-US" altLang="zh-CN" sz="1200" dirty="0">
              <a:latin typeface="+mn-ea"/>
              <a:cs typeface="宋体" panose="02010600030101010101" pitchFamily="2" charset="-122"/>
            </a:endParaRPr>
          </a:p>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zh-CN" altLang="en-US" sz="1200" dirty="0"/>
              <a:t>随时接待学生、教师反馈制度</a:t>
            </a:r>
            <a:endParaRPr lang="en-US" altLang="zh-CN" sz="1200" dirty="0"/>
          </a:p>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en-US" altLang="zh-CN" sz="1200" dirty="0">
                <a:latin typeface="+mn-ea"/>
                <a:cs typeface="宋体" panose="02010600030101010101" pitchFamily="2" charset="-122"/>
              </a:rPr>
              <a:t>……</a:t>
            </a:r>
          </a:p>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endParaRPr lang="en-US" altLang="zh-CN" sz="1200" dirty="0">
              <a:latin typeface="+mn-ea"/>
              <a:cs typeface="宋体" panose="02010600030101010101" pitchFamily="2" charset="-122"/>
            </a:endParaRPr>
          </a:p>
        </p:txBody>
      </p:sp>
      <p:sp>
        <p:nvSpPr>
          <p:cNvPr id="11" name="矩形 10"/>
          <p:cNvSpPr/>
          <p:nvPr/>
        </p:nvSpPr>
        <p:spPr>
          <a:xfrm>
            <a:off x="-32" y="2648459"/>
            <a:ext cx="4572000" cy="307777"/>
          </a:xfrm>
          <a:prstGeom prst="rect">
            <a:avLst/>
          </a:prstGeom>
        </p:spPr>
        <p:txBody>
          <a:bodyPr>
            <a:spAutoFit/>
          </a:bodyPr>
          <a:lstStyle/>
          <a:p>
            <a:pPr lvl="0" algn="ctr" fontAlgn="base">
              <a:spcBef>
                <a:spcPct val="0"/>
              </a:spcBef>
              <a:spcAft>
                <a:spcPct val="0"/>
              </a:spcAft>
            </a:pPr>
            <a:r>
              <a:rPr lang="zh-CN" altLang="zh-CN" sz="1400" b="1" dirty="0"/>
              <a:t>《</a:t>
            </a:r>
            <a:r>
              <a:rPr lang="zh-CN" altLang="en-US" sz="1400" b="1" dirty="0"/>
              <a:t>动物生物化学</a:t>
            </a:r>
            <a:r>
              <a:rPr lang="zh-CN" altLang="zh-CN" sz="1400" b="1" dirty="0"/>
              <a:t>》</a:t>
            </a:r>
            <a:r>
              <a:rPr lang="zh-CN" altLang="en-US" sz="1400" b="1" dirty="0"/>
              <a:t>课程团队建设制度</a:t>
            </a:r>
          </a:p>
        </p:txBody>
      </p:sp>
      <p:sp>
        <p:nvSpPr>
          <p:cNvPr id="12" name="矩形 11"/>
          <p:cNvSpPr/>
          <p:nvPr/>
        </p:nvSpPr>
        <p:spPr>
          <a:xfrm>
            <a:off x="500034" y="2951810"/>
            <a:ext cx="3708000" cy="1477328"/>
          </a:xfrm>
          <a:prstGeom prst="rect">
            <a:avLst/>
          </a:prstGeom>
          <a:ln>
            <a:solidFill>
              <a:schemeClr val="tx1">
                <a:lumMod val="50000"/>
                <a:lumOff val="50000"/>
              </a:schemeClr>
            </a:solidFill>
          </a:ln>
        </p:spPr>
        <p:txBody>
          <a:bodyPr wrap="square">
            <a:spAutoFit/>
          </a:bodyPr>
          <a:lstStyle/>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zh-CN" altLang="en-US" sz="1200" dirty="0">
                <a:latin typeface="+mn-ea"/>
                <a:cs typeface="宋体" panose="02010600030101010101" pitchFamily="2" charset="-122"/>
              </a:rPr>
              <a:t>定期开展课程组教研活动制度</a:t>
            </a:r>
            <a:endParaRPr lang="en-US" altLang="zh-CN" sz="1200" dirty="0">
              <a:latin typeface="+mn-ea"/>
              <a:cs typeface="宋体" panose="02010600030101010101" pitchFamily="2" charset="-122"/>
            </a:endParaRPr>
          </a:p>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zh-CN" altLang="en-US" sz="1200" dirty="0">
                <a:latin typeface="+mn-ea"/>
                <a:cs typeface="宋体" panose="02010600030101010101" pitchFamily="2" charset="-122"/>
              </a:rPr>
              <a:t>课程组集体备课制度</a:t>
            </a:r>
            <a:endParaRPr lang="en-US" altLang="zh-CN" sz="1200" dirty="0">
              <a:latin typeface="+mn-ea"/>
              <a:cs typeface="宋体" panose="02010600030101010101" pitchFamily="2" charset="-122"/>
            </a:endParaRPr>
          </a:p>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en-US" altLang="zh-CN" sz="1200" dirty="0"/>
              <a:t>《</a:t>
            </a:r>
            <a:r>
              <a:rPr lang="zh-CN" altLang="en-US" sz="1200" dirty="0"/>
              <a:t>动物生物化学</a:t>
            </a:r>
            <a:r>
              <a:rPr lang="en-US" altLang="zh-CN" sz="1200" dirty="0"/>
              <a:t>》</a:t>
            </a:r>
            <a:r>
              <a:rPr lang="zh-CN" altLang="en-US" sz="1200" dirty="0"/>
              <a:t>教学质量检查制度</a:t>
            </a:r>
            <a:r>
              <a:rPr lang="zh-CN" altLang="en-US" sz="1200" dirty="0">
                <a:latin typeface="+mn-ea"/>
                <a:cs typeface="宋体" panose="02010600030101010101" pitchFamily="2" charset="-122"/>
              </a:rPr>
              <a:t>会</a:t>
            </a:r>
            <a:endParaRPr lang="en-US" altLang="zh-CN" sz="1200" dirty="0">
              <a:latin typeface="+mn-ea"/>
              <a:cs typeface="宋体" panose="02010600030101010101" pitchFamily="2" charset="-122"/>
            </a:endParaRPr>
          </a:p>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zh-CN" altLang="en-US" sz="1200" dirty="0"/>
              <a:t>课题组听评课制度</a:t>
            </a:r>
            <a:endParaRPr lang="en-US" altLang="zh-CN" sz="1200" dirty="0"/>
          </a:p>
          <a:p>
            <a:pPr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en-US" altLang="zh-CN" sz="1200" dirty="0"/>
              <a:t>《</a:t>
            </a:r>
            <a:r>
              <a:rPr lang="zh-CN" altLang="en-US" sz="1200" dirty="0"/>
              <a:t>动物生物化学</a:t>
            </a:r>
            <a:r>
              <a:rPr lang="en-US" altLang="zh-CN" sz="1200" dirty="0"/>
              <a:t>》</a:t>
            </a:r>
            <a:r>
              <a:rPr lang="zh-CN" altLang="en-US" sz="1200" dirty="0"/>
              <a:t>大学生创新成果认定管理办法</a:t>
            </a:r>
          </a:p>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en-US" altLang="zh-CN" sz="1200" dirty="0">
                <a:latin typeface="+mn-ea"/>
                <a:cs typeface="宋体" panose="02010600030101010101" pitchFamily="2" charset="-122"/>
              </a:rPr>
              <a:t>……</a:t>
            </a:r>
          </a:p>
        </p:txBody>
      </p:sp>
      <p:sp>
        <p:nvSpPr>
          <p:cNvPr id="10" name="矩形 9"/>
          <p:cNvSpPr/>
          <p:nvPr/>
        </p:nvSpPr>
        <p:spPr>
          <a:xfrm>
            <a:off x="5015215" y="2650012"/>
            <a:ext cx="3057247" cy="307777"/>
          </a:xfrm>
          <a:prstGeom prst="rect">
            <a:avLst/>
          </a:prstGeom>
        </p:spPr>
        <p:txBody>
          <a:bodyPr wrap="none">
            <a:spAutoFit/>
          </a:bodyPr>
          <a:lstStyle/>
          <a:p>
            <a:r>
              <a:rPr lang="en-US" altLang="zh-CN" sz="1400" b="1" dirty="0"/>
              <a:t>《</a:t>
            </a:r>
            <a:r>
              <a:rPr lang="zh-CN" altLang="en-US" sz="1400" b="1" dirty="0"/>
              <a:t>动物生物化学</a:t>
            </a:r>
            <a:r>
              <a:rPr lang="en-US" altLang="zh-CN" sz="1400" b="1" dirty="0"/>
              <a:t>》</a:t>
            </a:r>
            <a:r>
              <a:rPr lang="zh-CN" altLang="en-US" sz="1400" b="1" dirty="0"/>
              <a:t>教学资源管理制度</a:t>
            </a:r>
          </a:p>
        </p:txBody>
      </p:sp>
      <p:sp>
        <p:nvSpPr>
          <p:cNvPr id="13" name="矩形 12"/>
          <p:cNvSpPr/>
          <p:nvPr/>
        </p:nvSpPr>
        <p:spPr>
          <a:xfrm>
            <a:off x="4361026" y="2957175"/>
            <a:ext cx="4320000" cy="1477328"/>
          </a:xfrm>
          <a:prstGeom prst="rect">
            <a:avLst/>
          </a:prstGeom>
          <a:ln>
            <a:solidFill>
              <a:schemeClr val="tx1">
                <a:lumMod val="50000"/>
                <a:lumOff val="50000"/>
              </a:schemeClr>
            </a:solidFill>
          </a:ln>
        </p:spPr>
        <p:txBody>
          <a:bodyPr wrap="square">
            <a:spAutoFit/>
          </a:bodyPr>
          <a:lstStyle/>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en-US" altLang="zh-CN" sz="1200" dirty="0">
                <a:latin typeface="+mn-ea"/>
                <a:cs typeface="宋体" panose="02010600030101010101" pitchFamily="2" charset="-122"/>
              </a:rPr>
              <a:t>《</a:t>
            </a:r>
            <a:r>
              <a:rPr lang="zh-CN" altLang="en-US" sz="1200" dirty="0">
                <a:latin typeface="+mn-ea"/>
                <a:cs typeface="宋体" panose="02010600030101010101" pitchFamily="2" charset="-122"/>
              </a:rPr>
              <a:t>动物生物化学</a:t>
            </a:r>
            <a:r>
              <a:rPr lang="en-US" altLang="zh-CN" sz="1200" dirty="0">
                <a:latin typeface="+mn-ea"/>
                <a:cs typeface="宋体" panose="02010600030101010101" pitchFamily="2" charset="-122"/>
              </a:rPr>
              <a:t>》</a:t>
            </a:r>
            <a:r>
              <a:rPr lang="zh-CN" altLang="en-US" sz="1200" dirty="0"/>
              <a:t>实践教学安全卫生管理办法</a:t>
            </a:r>
            <a:endParaRPr lang="zh-CN" altLang="en-US" sz="1200" dirty="0">
              <a:latin typeface="+mn-ea"/>
              <a:cs typeface="宋体" panose="02010600030101010101" pitchFamily="2" charset="-122"/>
            </a:endParaRPr>
          </a:p>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en-US" altLang="zh-CN" sz="1200" dirty="0">
                <a:latin typeface="+mn-ea"/>
                <a:cs typeface="宋体" panose="02010600030101010101" pitchFamily="2" charset="-122"/>
              </a:rPr>
              <a:t>《</a:t>
            </a:r>
            <a:r>
              <a:rPr lang="zh-CN" altLang="en-US" sz="1200" dirty="0">
                <a:latin typeface="+mn-ea"/>
                <a:cs typeface="宋体" panose="02010600030101010101" pitchFamily="2" charset="-122"/>
              </a:rPr>
              <a:t>动物生物化学</a:t>
            </a:r>
            <a:r>
              <a:rPr lang="en-US" altLang="zh-CN" sz="1200" dirty="0">
                <a:latin typeface="+mn-ea"/>
                <a:cs typeface="宋体" panose="02010600030101010101" pitchFamily="2" charset="-122"/>
              </a:rPr>
              <a:t>》</a:t>
            </a:r>
            <a:r>
              <a:rPr lang="zh-CN" altLang="en-US" sz="1200" dirty="0">
                <a:latin typeface="+mn-ea"/>
                <a:cs typeface="宋体" panose="02010600030101010101" pitchFamily="2" charset="-122"/>
              </a:rPr>
              <a:t>实验室安全巡查制度</a:t>
            </a:r>
            <a:endParaRPr lang="en-US" altLang="zh-CN" sz="1200" dirty="0">
              <a:latin typeface="+mn-ea"/>
              <a:cs typeface="宋体" panose="02010600030101010101" pitchFamily="2" charset="-122"/>
            </a:endParaRPr>
          </a:p>
          <a:p>
            <a:pPr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en-US" altLang="zh-CN" sz="1200" dirty="0"/>
              <a:t>《</a:t>
            </a:r>
            <a:r>
              <a:rPr lang="zh-CN" altLang="en-US" sz="1200" dirty="0"/>
              <a:t>动物生物化学</a:t>
            </a:r>
            <a:r>
              <a:rPr lang="en-US" altLang="zh-CN" sz="1200" dirty="0"/>
              <a:t>》</a:t>
            </a:r>
            <a:r>
              <a:rPr lang="zh-CN" altLang="en-US" sz="1200" dirty="0"/>
              <a:t>创新实践平台开放的管理办法</a:t>
            </a:r>
            <a:endParaRPr lang="en-US" altLang="zh-CN" sz="1200" dirty="0">
              <a:latin typeface="+mn-ea"/>
              <a:cs typeface="宋体" panose="02010600030101010101" pitchFamily="2" charset="-122"/>
            </a:endParaRPr>
          </a:p>
          <a:p>
            <a:pPr lvl="0"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en-US" altLang="zh-CN" sz="1200" dirty="0"/>
              <a:t>《</a:t>
            </a:r>
            <a:r>
              <a:rPr lang="zh-CN" altLang="en-US" sz="1200" dirty="0"/>
              <a:t>动物生物化学</a:t>
            </a:r>
            <a:r>
              <a:rPr lang="en-US" altLang="zh-CN" sz="1200" dirty="0"/>
              <a:t>》</a:t>
            </a:r>
            <a:r>
              <a:rPr lang="zh-CN" altLang="en-US" sz="1200" dirty="0"/>
              <a:t>实验室档案建设管理制度</a:t>
            </a:r>
            <a:endParaRPr lang="en-US" altLang="zh-CN" sz="1200" dirty="0"/>
          </a:p>
          <a:p>
            <a:pPr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en-US" altLang="zh-CN" sz="1200" dirty="0">
                <a:latin typeface="+mn-ea"/>
                <a:cs typeface="宋体" panose="02010600030101010101" pitchFamily="2" charset="-122"/>
              </a:rPr>
              <a:t>《</a:t>
            </a:r>
            <a:r>
              <a:rPr lang="zh-CN" altLang="en-US" sz="1200" dirty="0">
                <a:latin typeface="+mn-ea"/>
                <a:cs typeface="宋体" panose="02010600030101010101" pitchFamily="2" charset="-122"/>
              </a:rPr>
              <a:t>动物生物化学</a:t>
            </a:r>
            <a:r>
              <a:rPr lang="en-US" altLang="zh-CN" sz="1200" dirty="0">
                <a:latin typeface="+mn-ea"/>
                <a:cs typeface="宋体" panose="02010600030101010101" pitchFamily="2" charset="-122"/>
              </a:rPr>
              <a:t>》</a:t>
            </a:r>
            <a:r>
              <a:rPr lang="zh-CN" altLang="en-US" sz="1200" dirty="0">
                <a:latin typeface="+mn-ea"/>
                <a:cs typeface="宋体" panose="02010600030101010101" pitchFamily="2" charset="-122"/>
              </a:rPr>
              <a:t>实验室</a:t>
            </a:r>
            <a:r>
              <a:rPr lang="zh-CN" altLang="en-US" sz="1200" dirty="0"/>
              <a:t>新开实验项目及创新项目的规定</a:t>
            </a:r>
            <a:endParaRPr lang="en-US" altLang="zh-CN" sz="1200" dirty="0"/>
          </a:p>
          <a:p>
            <a:pPr indent="304800" eaLnBrk="0" fontAlgn="base" hangingPunct="0">
              <a:lnSpc>
                <a:spcPts val="1800"/>
              </a:lnSpc>
              <a:spcBef>
                <a:spcPct val="0"/>
              </a:spcBef>
              <a:spcAft>
                <a:spcPct val="0"/>
              </a:spcAft>
              <a:buFont typeface="Arial" panose="020B0604020202020204" pitchFamily="34" charset="0"/>
              <a:buChar char="•"/>
              <a:tabLst>
                <a:tab pos="908050" algn="l"/>
                <a:tab pos="2674620" algn="ctr"/>
              </a:tabLst>
            </a:pPr>
            <a:r>
              <a:rPr lang="en-US" altLang="zh-CN" sz="1200" dirty="0">
                <a:latin typeface="+mn-ea"/>
                <a:cs typeface="宋体" panose="02010600030101010101" pitchFamily="2" charset="-122"/>
              </a:rPr>
              <a:t>…….</a:t>
            </a:r>
            <a:endParaRPr lang="zh-CN" altLang="en-US" sz="1200" dirty="0">
              <a:latin typeface="Arial" panose="020B0604020202020204" pitchFamily="34" charset="0"/>
              <a:ea typeface="宋体" panose="02010600030101010101" pitchFamily="2" charset="-122"/>
              <a:cs typeface="宋体" panose="02010600030101010101" pitchFamily="2" charset="-122"/>
            </a:endParaRPr>
          </a:p>
        </p:txBody>
      </p:sp>
      <p:sp>
        <p:nvSpPr>
          <p:cNvPr id="14" name="矩形 13"/>
          <p:cNvSpPr/>
          <p:nvPr/>
        </p:nvSpPr>
        <p:spPr>
          <a:xfrm>
            <a:off x="71406" y="142858"/>
            <a:ext cx="476412" cy="369332"/>
          </a:xfrm>
          <a:prstGeom prst="rect">
            <a:avLst/>
          </a:prstGeom>
        </p:spPr>
        <p:txBody>
          <a:bodyPr wrap="none">
            <a:spAutoFit/>
          </a:bodyPr>
          <a:lstStyle/>
          <a:p>
            <a:pPr marL="257175" indent="-257175" algn="ctr"/>
            <a:r>
              <a:rPr lang="en-US" altLang="zh-CN" b="1" i="1" dirty="0">
                <a:solidFill>
                  <a:schemeClr val="bg1"/>
                </a:solidFill>
                <a:latin typeface="Tw Cen MT" panose="020B0602020104020603" pitchFamily="34" charset="0"/>
                <a:ea typeface="微软雅黑" panose="020B0503020204020204" pitchFamily="34" charset="-122"/>
                <a:sym typeface="宋体" panose="02010600030101010101" pitchFamily="2" charset="-122"/>
              </a:rPr>
              <a:t>4.3</a:t>
            </a:r>
          </a:p>
        </p:txBody>
      </p:sp>
      <p:sp>
        <p:nvSpPr>
          <p:cNvPr id="16" name="文本框 2"/>
          <p:cNvSpPr txBox="1"/>
          <p:nvPr/>
        </p:nvSpPr>
        <p:spPr>
          <a:xfrm>
            <a:off x="722630" y="113665"/>
            <a:ext cx="3611880" cy="368300"/>
          </a:xfrm>
          <a:prstGeom prst="rect">
            <a:avLst/>
          </a:prstGeom>
          <a:noFill/>
        </p:spPr>
        <p:txBody>
          <a:bodyPr wrap="none" rtlCol="0" anchor="t">
            <a:spAutoFit/>
          </a:bodyPr>
          <a:lstStyle/>
          <a:p>
            <a:r>
              <a:rPr lang="zh-CN" altLang="en-US" dirty="0">
                <a:solidFill>
                  <a:schemeClr val="bg1"/>
                </a:solidFill>
                <a:latin typeface="微软雅黑" panose="020B0503020204020204" pitchFamily="34" charset="-122"/>
                <a:ea typeface="微软雅黑" panose="020B0503020204020204" pitchFamily="34" charset="-122"/>
                <a:sym typeface="+mn-ea"/>
              </a:rPr>
              <a:t>形成了一套核心课程建设管理规范</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655" y="125095"/>
            <a:ext cx="476412" cy="369332"/>
          </a:xfrm>
          <a:prstGeom prst="rect">
            <a:avLst/>
          </a:prstGeom>
          <a:noFill/>
        </p:spPr>
        <p:txBody>
          <a:bodyPr wrap="none" rtlCol="0" anchor="t">
            <a:spAutoFit/>
          </a:bodyPr>
          <a:lstStyle/>
          <a:p>
            <a:r>
              <a:rPr lang="en-US" altLang="zh-CN" b="1" i="1" dirty="0">
                <a:solidFill>
                  <a:schemeClr val="bg1"/>
                </a:solidFill>
                <a:latin typeface="Tw Cen MT" panose="020B0602020104020603" pitchFamily="34" charset="0"/>
                <a:ea typeface="微软雅黑" panose="020B0503020204020204" pitchFamily="34" charset="-122"/>
                <a:sym typeface="宋体" panose="02010600030101010101" pitchFamily="2" charset="-122"/>
              </a:rPr>
              <a:t>4.4</a:t>
            </a:r>
            <a:endParaRPr lang="en-US" dirty="0"/>
          </a:p>
        </p:txBody>
      </p:sp>
      <p:sp>
        <p:nvSpPr>
          <p:cNvPr id="3" name="文本框 2"/>
          <p:cNvSpPr txBox="1"/>
          <p:nvPr/>
        </p:nvSpPr>
        <p:spPr>
          <a:xfrm>
            <a:off x="735330" y="125095"/>
            <a:ext cx="4069080" cy="368300"/>
          </a:xfrm>
          <a:prstGeom prst="rect">
            <a:avLst/>
          </a:prstGeom>
          <a:noFill/>
        </p:spPr>
        <p:txBody>
          <a:bodyPr wrap="none" rtlCol="0" anchor="t">
            <a:spAutoFit/>
          </a:bodyPr>
          <a:lstStyle/>
          <a:p>
            <a:pPr algn="l"/>
            <a:r>
              <a:rPr lang="zh-CN" altLang="en-US" b="1" dirty="0">
                <a:solidFill>
                  <a:schemeClr val="bg1"/>
                </a:solidFill>
                <a:latin typeface="+mn-ea"/>
                <a:sym typeface="+mn-ea"/>
              </a:rPr>
              <a:t>建成了国家级、省级质量工程项目平台</a:t>
            </a:r>
          </a:p>
        </p:txBody>
      </p:sp>
      <p:pic>
        <p:nvPicPr>
          <p:cNvPr id="62467" name="Picture 3"/>
          <p:cNvPicPr>
            <a:picLocks noChangeAspect="1" noChangeArrowheads="1"/>
          </p:cNvPicPr>
          <p:nvPr/>
        </p:nvPicPr>
        <p:blipFill>
          <a:blip r:embed="rId2" cstate="print"/>
          <a:srcRect/>
          <a:stretch>
            <a:fillRect/>
          </a:stretch>
        </p:blipFill>
        <p:spPr bwMode="auto">
          <a:xfrm>
            <a:off x="6632294" y="714362"/>
            <a:ext cx="2511738" cy="2986748"/>
          </a:xfrm>
          <a:prstGeom prst="rect">
            <a:avLst/>
          </a:prstGeom>
          <a:noFill/>
          <a:ln w="9525">
            <a:noFill/>
            <a:miter lim="800000"/>
            <a:headEnd/>
            <a:tailEnd/>
          </a:ln>
          <a:effectLst/>
        </p:spPr>
      </p:pic>
      <p:pic>
        <p:nvPicPr>
          <p:cNvPr id="62466" name="Picture 2"/>
          <p:cNvPicPr>
            <a:picLocks noChangeAspect="1" noChangeArrowheads="1"/>
          </p:cNvPicPr>
          <p:nvPr/>
        </p:nvPicPr>
        <p:blipFill>
          <a:blip r:embed="rId3" cstate="print"/>
          <a:srcRect t="3670" r="1224" b="4567"/>
          <a:stretch>
            <a:fillRect/>
          </a:stretch>
        </p:blipFill>
        <p:spPr bwMode="auto">
          <a:xfrm>
            <a:off x="3129592" y="2428874"/>
            <a:ext cx="3406140" cy="1720850"/>
          </a:xfrm>
          <a:prstGeom prst="rect">
            <a:avLst/>
          </a:prstGeom>
          <a:noFill/>
          <a:ln w="9525">
            <a:noFill/>
            <a:miter lim="800000"/>
            <a:headEnd/>
            <a:tailEnd/>
          </a:ln>
          <a:effectLst/>
        </p:spPr>
      </p:pic>
      <p:sp>
        <p:nvSpPr>
          <p:cNvPr id="8" name="矩形 7"/>
          <p:cNvSpPr/>
          <p:nvPr/>
        </p:nvSpPr>
        <p:spPr>
          <a:xfrm>
            <a:off x="857256" y="987574"/>
            <a:ext cx="4572000" cy="1023357"/>
          </a:xfrm>
          <a:prstGeom prst="rect">
            <a:avLst/>
          </a:prstGeom>
        </p:spPr>
        <p:txBody>
          <a:bodyPr>
            <a:spAutoFit/>
          </a:bodyPr>
          <a:lstStyle/>
          <a:p>
            <a:pPr marL="342900" indent="-342900">
              <a:lnSpc>
                <a:spcPct val="150000"/>
              </a:lnSpc>
              <a:buFont typeface="Wingdings" panose="05000000000000000000" pitchFamily="2" charset="2"/>
              <a:buChar char="Ø"/>
            </a:pPr>
            <a:r>
              <a:rPr lang="zh-CN" altLang="en-US" sz="1400" dirty="0"/>
              <a:t>生物化学国家级精品资源共享课程</a:t>
            </a:r>
          </a:p>
          <a:p>
            <a:pPr marL="342900" indent="-342900">
              <a:lnSpc>
                <a:spcPct val="150000"/>
              </a:lnSpc>
              <a:buFont typeface="Wingdings" panose="05000000000000000000" pitchFamily="2" charset="2"/>
              <a:buChar char="Ø"/>
            </a:pPr>
            <a:r>
              <a:rPr lang="zh-CN" altLang="en-US" sz="1400" dirty="0"/>
              <a:t>生物化学省级优秀基层教学组织</a:t>
            </a:r>
          </a:p>
          <a:p>
            <a:pPr marL="342900" indent="-342900">
              <a:lnSpc>
                <a:spcPct val="150000"/>
              </a:lnSpc>
              <a:buFont typeface="Wingdings" panose="05000000000000000000" pitchFamily="2" charset="2"/>
              <a:buChar char="Ø"/>
            </a:pPr>
            <a:r>
              <a:rPr lang="zh-CN" altLang="en-US" sz="1400" dirty="0"/>
              <a:t>省级生命科学基础实验教学示范中心</a:t>
            </a:r>
          </a:p>
        </p:txBody>
      </p:sp>
      <p:grpSp>
        <p:nvGrpSpPr>
          <p:cNvPr id="11" name="组合 10"/>
          <p:cNvGrpSpPr/>
          <p:nvPr/>
        </p:nvGrpSpPr>
        <p:grpSpPr>
          <a:xfrm>
            <a:off x="214282" y="2428875"/>
            <a:ext cx="2857520" cy="1785950"/>
            <a:chOff x="367030" y="2582545"/>
            <a:chExt cx="4776474" cy="3450694"/>
          </a:xfrm>
        </p:grpSpPr>
        <p:pic>
          <p:nvPicPr>
            <p:cNvPr id="5" name="图片 4"/>
            <p:cNvPicPr>
              <a:picLocks noChangeAspect="1" noChangeArrowheads="1"/>
            </p:cNvPicPr>
            <p:nvPr/>
          </p:nvPicPr>
          <p:blipFill>
            <a:blip r:embed="rId4" cstate="print"/>
            <a:srcRect l="12317" r="11778" b="-3957"/>
            <a:stretch>
              <a:fillRect/>
            </a:stretch>
          </p:blipFill>
          <p:spPr bwMode="auto">
            <a:xfrm>
              <a:off x="367030" y="2582545"/>
              <a:ext cx="4776474" cy="3450694"/>
            </a:xfrm>
            <a:prstGeom prst="rect">
              <a:avLst/>
            </a:prstGeom>
            <a:noFill/>
            <a:ln w="9525">
              <a:noFill/>
              <a:miter lim="800000"/>
              <a:headEnd/>
              <a:tailEnd/>
            </a:ln>
          </p:spPr>
        </p:pic>
        <p:pic>
          <p:nvPicPr>
            <p:cNvPr id="21505" name="Picture 1"/>
            <p:cNvPicPr>
              <a:picLocks noChangeAspect="1" noChangeArrowheads="1"/>
            </p:cNvPicPr>
            <p:nvPr/>
          </p:nvPicPr>
          <p:blipFill>
            <a:blip r:embed="rId5" cstate="print"/>
            <a:srcRect/>
            <a:stretch>
              <a:fillRect/>
            </a:stretch>
          </p:blipFill>
          <p:spPr bwMode="auto">
            <a:xfrm>
              <a:off x="462717" y="2884799"/>
              <a:ext cx="2387947" cy="357190"/>
            </a:xfrm>
            <a:prstGeom prst="rect">
              <a:avLst/>
            </a:prstGeom>
            <a:noFill/>
            <a:ln w="9525">
              <a:noFill/>
              <a:miter lim="800000"/>
              <a:headEnd/>
              <a:tailEnd/>
            </a:ln>
            <a:effectLst/>
          </p:spPr>
        </p:pic>
      </p:grpSp>
      <p:sp>
        <p:nvSpPr>
          <p:cNvPr id="13" name="TextBox 12"/>
          <p:cNvSpPr txBox="1"/>
          <p:nvPr/>
        </p:nvSpPr>
        <p:spPr>
          <a:xfrm>
            <a:off x="3143240" y="4177506"/>
            <a:ext cx="3384000" cy="307777"/>
          </a:xfrm>
          <a:prstGeom prst="rect">
            <a:avLst/>
          </a:prstGeom>
          <a:solidFill>
            <a:schemeClr val="accent1">
              <a:lumMod val="40000"/>
              <a:lumOff val="60000"/>
              <a:alpha val="49000"/>
            </a:schemeClr>
          </a:solidFill>
        </p:spPr>
        <p:txBody>
          <a:bodyPr wrap="square" rtlCol="0">
            <a:spAutoFit/>
          </a:bodyPr>
          <a:lstStyle/>
          <a:p>
            <a:r>
              <a:rPr lang="en-US" altLang="zh-CN" sz="1400" b="1" dirty="0">
                <a:solidFill>
                  <a:srgbClr val="102BF0"/>
                </a:solidFill>
                <a:latin typeface="+mn-ea"/>
              </a:rPr>
              <a:t>2017</a:t>
            </a:r>
            <a:r>
              <a:rPr lang="zh-CN" altLang="en-US" sz="1400" b="1" dirty="0">
                <a:solidFill>
                  <a:srgbClr val="102BF0"/>
                </a:solidFill>
                <a:latin typeface="+mn-ea"/>
              </a:rPr>
              <a:t>年被评为河南省高校省级示范中心</a:t>
            </a:r>
          </a:p>
        </p:txBody>
      </p:sp>
      <p:sp>
        <p:nvSpPr>
          <p:cNvPr id="14" name="TextBox 13"/>
          <p:cNvSpPr txBox="1"/>
          <p:nvPr/>
        </p:nvSpPr>
        <p:spPr>
          <a:xfrm>
            <a:off x="176964" y="4160115"/>
            <a:ext cx="2890535" cy="483337"/>
          </a:xfrm>
          <a:prstGeom prst="rect">
            <a:avLst/>
          </a:prstGeom>
          <a:solidFill>
            <a:schemeClr val="accent1">
              <a:lumMod val="40000"/>
              <a:lumOff val="60000"/>
              <a:alpha val="51000"/>
            </a:schemeClr>
          </a:solidFill>
        </p:spPr>
        <p:txBody>
          <a:bodyPr wrap="none" rtlCol="0">
            <a:spAutoFit/>
          </a:bodyPr>
          <a:lstStyle/>
          <a:p>
            <a:pPr>
              <a:lnSpc>
                <a:spcPct val="150000"/>
              </a:lnSpc>
            </a:pPr>
            <a:r>
              <a:rPr lang="en-US" altLang="zh-CN" sz="900" b="1" dirty="0">
                <a:solidFill>
                  <a:srgbClr val="102BF0"/>
                </a:solidFill>
                <a:latin typeface="+mn-ea"/>
              </a:rPr>
              <a:t>2013</a:t>
            </a:r>
            <a:r>
              <a:rPr lang="zh-CN" altLang="en-US" sz="900" b="1" dirty="0">
                <a:solidFill>
                  <a:srgbClr val="102BF0"/>
                </a:solidFill>
                <a:latin typeface="+mn-ea"/>
              </a:rPr>
              <a:t>年被评为国家级精品资源共享课</a:t>
            </a:r>
            <a:endParaRPr lang="en-US" altLang="zh-CN" sz="900" b="1" dirty="0">
              <a:solidFill>
                <a:srgbClr val="102BF0"/>
              </a:solidFill>
              <a:latin typeface="+mn-ea"/>
            </a:endParaRPr>
          </a:p>
          <a:p>
            <a:pPr>
              <a:lnSpc>
                <a:spcPct val="150000"/>
              </a:lnSpc>
            </a:pPr>
            <a:r>
              <a:rPr lang="en-US" altLang="zh-CN" sz="900" b="1" dirty="0">
                <a:solidFill>
                  <a:srgbClr val="102BF0"/>
                </a:solidFill>
                <a:latin typeface="+mn-ea"/>
              </a:rPr>
              <a:t>2015</a:t>
            </a:r>
            <a:r>
              <a:rPr lang="zh-CN" altLang="en-US" sz="900" b="1" dirty="0">
                <a:solidFill>
                  <a:srgbClr val="102BF0"/>
                </a:solidFill>
                <a:latin typeface="+mn-ea"/>
              </a:rPr>
              <a:t>年被授予“国家级精品资源共享课程”荣誉称号</a:t>
            </a:r>
          </a:p>
        </p:txBody>
      </p:sp>
      <p:pic>
        <p:nvPicPr>
          <p:cNvPr id="21507" name="Picture 3"/>
          <p:cNvPicPr>
            <a:picLocks noChangeAspect="1" noChangeArrowheads="1"/>
          </p:cNvPicPr>
          <p:nvPr/>
        </p:nvPicPr>
        <p:blipFill>
          <a:blip r:embed="rId6" cstate="print"/>
          <a:srcRect/>
          <a:stretch>
            <a:fillRect/>
          </a:stretch>
        </p:blipFill>
        <p:spPr bwMode="auto">
          <a:xfrm>
            <a:off x="6643702" y="3714758"/>
            <a:ext cx="2376000" cy="604736"/>
          </a:xfrm>
          <a:prstGeom prst="rect">
            <a:avLst/>
          </a:prstGeom>
          <a:noFill/>
          <a:ln w="9525">
            <a:noFill/>
            <a:miter lim="800000"/>
            <a:headEnd/>
            <a:tailEnd/>
          </a:ln>
          <a:effectLst/>
        </p:spPr>
      </p:pic>
      <p:sp>
        <p:nvSpPr>
          <p:cNvPr id="17" name="矩形 16"/>
          <p:cNvSpPr/>
          <p:nvPr/>
        </p:nvSpPr>
        <p:spPr>
          <a:xfrm>
            <a:off x="6662054" y="4286262"/>
            <a:ext cx="2339102" cy="276999"/>
          </a:xfrm>
          <a:prstGeom prst="rect">
            <a:avLst/>
          </a:prstGeom>
          <a:solidFill>
            <a:schemeClr val="accent1">
              <a:lumMod val="40000"/>
              <a:lumOff val="60000"/>
              <a:alpha val="50000"/>
            </a:schemeClr>
          </a:solidFill>
        </p:spPr>
        <p:txBody>
          <a:bodyPr wrap="none">
            <a:spAutoFit/>
          </a:bodyPr>
          <a:lstStyle/>
          <a:p>
            <a:r>
              <a:rPr lang="zh-CN" altLang="en-US" sz="1200" b="1" dirty="0">
                <a:solidFill>
                  <a:srgbClr val="102BF0"/>
                </a:solidFill>
                <a:latin typeface="+mn-ea"/>
              </a:rPr>
              <a:t>生物化学省级优秀基层教学组织</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4"/>
          <p:cNvSpPr txBox="1"/>
          <p:nvPr/>
        </p:nvSpPr>
        <p:spPr>
          <a:xfrm>
            <a:off x="749360" y="113586"/>
            <a:ext cx="1107996" cy="369332"/>
          </a:xfrm>
          <a:prstGeom prst="rect">
            <a:avLst/>
          </a:prstGeom>
          <a:noFill/>
        </p:spPr>
        <p:txBody>
          <a:bodyPr wrap="none" rtlCol="0">
            <a:spAutoFit/>
          </a:bodyPr>
          <a:lstStyle/>
          <a:p>
            <a:pPr>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实施效果</a:t>
            </a:r>
          </a:p>
        </p:txBody>
      </p:sp>
      <p:sp>
        <p:nvSpPr>
          <p:cNvPr id="3" name="矩形 2"/>
          <p:cNvSpPr/>
          <p:nvPr/>
        </p:nvSpPr>
        <p:spPr>
          <a:xfrm>
            <a:off x="79899" y="129210"/>
            <a:ext cx="306494" cy="369332"/>
          </a:xfrm>
          <a:prstGeom prst="rect">
            <a:avLst/>
          </a:prstGeom>
        </p:spPr>
        <p:txBody>
          <a:bodyPr wrap="none">
            <a:spAutoFit/>
          </a:bodyPr>
          <a:lstStyle/>
          <a:p>
            <a:pPr marL="257175" indent="-257175" algn="ctr"/>
            <a:r>
              <a:rPr lang="en-US" altLang="zh-CN" b="1" i="1" dirty="0">
                <a:solidFill>
                  <a:schemeClr val="bg1"/>
                </a:solidFill>
                <a:latin typeface="Tw Cen MT" panose="020B0602020104020603" pitchFamily="34" charset="0"/>
                <a:ea typeface="微软雅黑" panose="020B0503020204020204" pitchFamily="34" charset="-122"/>
                <a:sym typeface="宋体" panose="02010600030101010101" pitchFamily="2" charset="-122"/>
              </a:rPr>
              <a:t>5</a:t>
            </a:r>
          </a:p>
        </p:txBody>
      </p:sp>
      <p:pic>
        <p:nvPicPr>
          <p:cNvPr id="6" name="图片 3"/>
          <p:cNvPicPr>
            <a:picLocks noChangeAspect="1" noChangeArrowheads="1"/>
          </p:cNvPicPr>
          <p:nvPr/>
        </p:nvPicPr>
        <p:blipFill>
          <a:blip r:embed="rId3" cstate="print"/>
          <a:srcRect l="18701" t="17966" r="14351" b="6148"/>
          <a:stretch>
            <a:fillRect/>
          </a:stretch>
        </p:blipFill>
        <p:spPr bwMode="auto">
          <a:xfrm>
            <a:off x="6143636" y="793316"/>
            <a:ext cx="2160000" cy="1689679"/>
          </a:xfrm>
          <a:prstGeom prst="rect">
            <a:avLst/>
          </a:prstGeom>
          <a:noFill/>
          <a:ln w="9525">
            <a:noFill/>
            <a:miter lim="800000"/>
            <a:headEnd/>
            <a:tailEnd/>
          </a:ln>
        </p:spPr>
      </p:pic>
      <p:pic>
        <p:nvPicPr>
          <p:cNvPr id="7" name="图片 5" descr="``6L8@G]BK]7$JXOF$QJMON"/>
          <p:cNvPicPr>
            <a:picLocks noChangeAspect="1" noChangeArrowheads="1"/>
          </p:cNvPicPr>
          <p:nvPr/>
        </p:nvPicPr>
        <p:blipFill>
          <a:blip r:embed="rId4" cstate="print"/>
          <a:srcRect t="12608" r="2041"/>
          <a:stretch>
            <a:fillRect/>
          </a:stretch>
        </p:blipFill>
        <p:spPr bwMode="auto">
          <a:xfrm>
            <a:off x="714348" y="1214428"/>
            <a:ext cx="2449238" cy="1785950"/>
          </a:xfrm>
          <a:prstGeom prst="rect">
            <a:avLst/>
          </a:prstGeom>
          <a:noFill/>
          <a:ln w="9525">
            <a:noFill/>
            <a:miter lim="800000"/>
            <a:headEnd/>
            <a:tailEnd/>
          </a:ln>
        </p:spPr>
      </p:pic>
      <p:pic>
        <p:nvPicPr>
          <p:cNvPr id="8" name="图片 8" descr="`)]EEZ4V`1BX%})B7@]{R64"/>
          <p:cNvPicPr>
            <a:picLocks noChangeAspect="1" noChangeArrowheads="1"/>
          </p:cNvPicPr>
          <p:nvPr/>
        </p:nvPicPr>
        <p:blipFill>
          <a:blip r:embed="rId5" cstate="print"/>
          <a:srcRect t="2867" r="1459"/>
          <a:stretch>
            <a:fillRect/>
          </a:stretch>
        </p:blipFill>
        <p:spPr bwMode="auto">
          <a:xfrm>
            <a:off x="697488" y="2857433"/>
            <a:ext cx="2428892" cy="2286067"/>
          </a:xfrm>
          <a:prstGeom prst="rect">
            <a:avLst/>
          </a:prstGeom>
          <a:noFill/>
          <a:ln w="9525">
            <a:noFill/>
            <a:miter lim="800000"/>
            <a:headEnd/>
            <a:tailEnd/>
          </a:ln>
        </p:spPr>
      </p:pic>
      <p:pic>
        <p:nvPicPr>
          <p:cNvPr id="9" name="图片 8" descr="``6L8@G]BK]7$JXOF$QJMON"/>
          <p:cNvPicPr>
            <a:picLocks noChangeAspect="1" noChangeArrowheads="1"/>
          </p:cNvPicPr>
          <p:nvPr/>
        </p:nvPicPr>
        <p:blipFill>
          <a:blip r:embed="rId4" cstate="print"/>
          <a:srcRect r="69387" b="87392"/>
          <a:stretch>
            <a:fillRect/>
          </a:stretch>
        </p:blipFill>
        <p:spPr bwMode="auto">
          <a:xfrm>
            <a:off x="1285852" y="901785"/>
            <a:ext cx="928694" cy="312643"/>
          </a:xfrm>
          <a:prstGeom prst="rect">
            <a:avLst/>
          </a:prstGeom>
          <a:noFill/>
          <a:ln w="9525">
            <a:noFill/>
            <a:miter lim="800000"/>
            <a:headEnd/>
            <a:tailEnd/>
          </a:ln>
        </p:spPr>
      </p:pic>
      <p:pic>
        <p:nvPicPr>
          <p:cNvPr id="10" name="图片 7" descr="微信图片_20180403122310"/>
          <p:cNvPicPr>
            <a:picLocks noChangeAspect="1" noChangeArrowheads="1"/>
          </p:cNvPicPr>
          <p:nvPr/>
        </p:nvPicPr>
        <p:blipFill>
          <a:blip r:embed="rId6" cstate="print"/>
          <a:srcRect t="26566"/>
          <a:stretch>
            <a:fillRect/>
          </a:stretch>
        </p:blipFill>
        <p:spPr bwMode="auto">
          <a:xfrm>
            <a:off x="3743337" y="785800"/>
            <a:ext cx="2241581" cy="2928958"/>
          </a:xfrm>
          <a:prstGeom prst="rect">
            <a:avLst/>
          </a:prstGeom>
          <a:noFill/>
          <a:ln w="9525">
            <a:noFill/>
            <a:miter lim="800000"/>
            <a:headEnd/>
            <a:tailEnd/>
          </a:ln>
        </p:spPr>
      </p:pic>
      <p:pic>
        <p:nvPicPr>
          <p:cNvPr id="11" name="Picture 2"/>
          <p:cNvPicPr>
            <a:picLocks noChangeAspect="1" noChangeArrowheads="1"/>
          </p:cNvPicPr>
          <p:nvPr/>
        </p:nvPicPr>
        <p:blipFill>
          <a:blip r:embed="rId7" cstate="print"/>
          <a:srcRect/>
          <a:stretch>
            <a:fillRect/>
          </a:stretch>
        </p:blipFill>
        <p:spPr bwMode="auto">
          <a:xfrm>
            <a:off x="6143636" y="2507828"/>
            <a:ext cx="2160000" cy="1206930"/>
          </a:xfrm>
          <a:prstGeom prst="rect">
            <a:avLst/>
          </a:prstGeom>
          <a:noFill/>
          <a:ln w="9525">
            <a:noFill/>
            <a:miter lim="800000"/>
            <a:headEnd/>
            <a:tailEnd/>
          </a:ln>
          <a:effectLst/>
        </p:spPr>
      </p:pic>
      <p:sp>
        <p:nvSpPr>
          <p:cNvPr id="12" name="TextBox 11"/>
          <p:cNvSpPr txBox="1"/>
          <p:nvPr/>
        </p:nvSpPr>
        <p:spPr>
          <a:xfrm>
            <a:off x="6177756" y="3738428"/>
            <a:ext cx="1877437" cy="276999"/>
          </a:xfrm>
          <a:prstGeom prst="rect">
            <a:avLst/>
          </a:prstGeom>
          <a:noFill/>
        </p:spPr>
        <p:txBody>
          <a:bodyPr wrap="none" rtlCol="0">
            <a:spAutoFit/>
          </a:bodyPr>
          <a:lstStyle/>
          <a:p>
            <a:r>
              <a:rPr lang="zh-CN" altLang="en-US" sz="1200" b="1" dirty="0">
                <a:solidFill>
                  <a:srgbClr val="102BF0"/>
                </a:solidFill>
              </a:rPr>
              <a:t>参加南京大学教学研讨会</a:t>
            </a:r>
          </a:p>
        </p:txBody>
      </p:sp>
      <p:sp>
        <p:nvSpPr>
          <p:cNvPr id="13" name="TextBox 12"/>
          <p:cNvSpPr txBox="1"/>
          <p:nvPr/>
        </p:nvSpPr>
        <p:spPr>
          <a:xfrm>
            <a:off x="3721568" y="3752076"/>
            <a:ext cx="2339102" cy="276999"/>
          </a:xfrm>
          <a:prstGeom prst="rect">
            <a:avLst/>
          </a:prstGeom>
          <a:noFill/>
        </p:spPr>
        <p:txBody>
          <a:bodyPr wrap="none" rtlCol="0">
            <a:spAutoFit/>
          </a:bodyPr>
          <a:lstStyle/>
          <a:p>
            <a:r>
              <a:rPr lang="zh-CN" altLang="en-US" sz="1200" b="1" dirty="0">
                <a:solidFill>
                  <a:srgbClr val="102BF0"/>
                </a:solidFill>
              </a:rPr>
              <a:t>生物工程学院迎新晚会生化歌曲</a:t>
            </a:r>
          </a:p>
        </p:txBody>
      </p:sp>
      <p:sp>
        <p:nvSpPr>
          <p:cNvPr id="14" name="圆角矩形 13"/>
          <p:cNvSpPr/>
          <p:nvPr/>
        </p:nvSpPr>
        <p:spPr>
          <a:xfrm>
            <a:off x="727868" y="571486"/>
            <a:ext cx="2844000" cy="360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15" name="文本框 3"/>
          <p:cNvSpPr txBox="1"/>
          <p:nvPr/>
        </p:nvSpPr>
        <p:spPr>
          <a:xfrm>
            <a:off x="728041" y="581936"/>
            <a:ext cx="2129447" cy="338554"/>
          </a:xfrm>
          <a:prstGeom prst="rect">
            <a:avLst/>
          </a:prstGeom>
          <a:noFill/>
        </p:spPr>
        <p:txBody>
          <a:bodyPr wrap="square" rtlCol="0">
            <a:spAutoFit/>
          </a:bodyPr>
          <a:lstStyle/>
          <a:p>
            <a:r>
              <a:rPr lang="zh-CN" altLang="en-US" sz="1600" b="1" dirty="0">
                <a:solidFill>
                  <a:srgbClr val="102BF0"/>
                </a:solidFill>
                <a:latin typeface="+mn-ea"/>
              </a:rPr>
              <a:t>（</a:t>
            </a:r>
            <a:r>
              <a:rPr lang="en-US" altLang="zh-CN" sz="1600" b="1" dirty="0">
                <a:solidFill>
                  <a:srgbClr val="102BF0"/>
                </a:solidFill>
                <a:latin typeface="+mn-ea"/>
              </a:rPr>
              <a:t>1</a:t>
            </a:r>
            <a:r>
              <a:rPr lang="zh-CN" altLang="en-US" sz="1600" b="1" dirty="0">
                <a:solidFill>
                  <a:srgbClr val="102BF0"/>
                </a:solidFill>
                <a:latin typeface="+mn-ea"/>
              </a:rPr>
              <a:t>）创新实践</a:t>
            </a:r>
          </a:p>
        </p:txBody>
      </p:sp>
      <p:sp>
        <p:nvSpPr>
          <p:cNvPr id="5" name="标题 1"/>
          <p:cNvSpPr txBox="1">
            <a:spLocks noChangeArrowheads="1"/>
          </p:cNvSpPr>
          <p:nvPr/>
        </p:nvSpPr>
        <p:spPr bwMode="auto">
          <a:xfrm>
            <a:off x="547868" y="2283188"/>
            <a:ext cx="3024000" cy="360000"/>
          </a:xfrm>
          <a:prstGeom prst="rect">
            <a:avLst/>
          </a:prstGeom>
          <a:solidFill>
            <a:schemeClr val="accent1">
              <a:lumMod val="40000"/>
              <a:lumOff val="60000"/>
              <a:alpha val="50000"/>
            </a:schemeClr>
          </a:solidFill>
          <a:ln>
            <a:miter lim="800000"/>
          </a:ln>
        </p:spPr>
        <p:txBody>
          <a:bodyPr vert="horz" wrap="square" lIns="68580" tIns="34290" rIns="68580" bIns="34290" numCol="1" anchor="ctr" anchorCtr="0" compatLnSpc="1"/>
          <a:lstStyle/>
          <a:p>
            <a:pPr marL="0" marR="0" lvl="0" indent="0" algn="ctr" defTabSz="914400" rtl="0" eaLnBrk="1" fontAlgn="auto" latinLnBrk="0" hangingPunct="1">
              <a:lnSpc>
                <a:spcPct val="90000"/>
              </a:lnSpc>
              <a:spcBef>
                <a:spcPct val="0"/>
              </a:spcBef>
              <a:spcAft>
                <a:spcPts val="0"/>
              </a:spcAft>
              <a:buClrTx/>
              <a:buSzTx/>
              <a:buFontTx/>
              <a:buNone/>
              <a:defRPr/>
            </a:pPr>
            <a:r>
              <a:rPr lang="zh-CN" altLang="en-US" sz="1600" b="1" dirty="0">
                <a:solidFill>
                  <a:srgbClr val="102BF0"/>
                </a:solidFill>
                <a:latin typeface="+mn-ea"/>
                <a:sym typeface="Wingdings" panose="05000000000000000000" pitchFamily="2" charset="2"/>
              </a:rPr>
              <a:t>以生化之名，谱梦想之歌</a:t>
            </a:r>
          </a:p>
        </p:txBody>
      </p:sp>
      <p:sp>
        <p:nvSpPr>
          <p:cNvPr id="16" name="矩形 15"/>
          <p:cNvSpPr/>
          <p:nvPr/>
        </p:nvSpPr>
        <p:spPr>
          <a:xfrm>
            <a:off x="3643306" y="4077312"/>
            <a:ext cx="5249174" cy="923330"/>
          </a:xfrm>
          <a:prstGeom prst="rect">
            <a:avLst/>
          </a:prstGeom>
          <a:solidFill>
            <a:schemeClr val="accent1">
              <a:lumMod val="40000"/>
              <a:lumOff val="60000"/>
              <a:alpha val="58000"/>
            </a:schemeClr>
          </a:solidFill>
        </p:spPr>
        <p:txBody>
          <a:bodyPr wrap="square">
            <a:spAutoFit/>
          </a:bodyPr>
          <a:lstStyle/>
          <a:p>
            <a:pPr>
              <a:lnSpc>
                <a:spcPct val="150000"/>
              </a:lnSpc>
            </a:pPr>
            <a:r>
              <a:rPr lang="zh-CN" altLang="en-US" sz="1200" b="1" i="1" dirty="0">
                <a:latin typeface="华文楷体" panose="02010600040101010101" pitchFamily="2" charset="-122"/>
                <a:ea typeface="华文楷体" panose="02010600040101010101" pitchFamily="2" charset="-122"/>
              </a:rPr>
              <a:t>老师鼓励我们创作生物化学歌曲，让这门枯燥的课变的非常有趣，很贴近我们的生活，同学们创作的热情和学习热情都很高</a:t>
            </a:r>
            <a:r>
              <a:rPr lang="en-US" altLang="zh-CN" sz="1200" b="1" i="1" dirty="0">
                <a:latin typeface="华文楷体" panose="02010600040101010101" pitchFamily="2" charset="-122"/>
                <a:ea typeface="华文楷体" panose="02010600040101010101" pitchFamily="2" charset="-122"/>
              </a:rPr>
              <a:t>……</a:t>
            </a:r>
          </a:p>
          <a:p>
            <a:pPr>
              <a:lnSpc>
                <a:spcPct val="150000"/>
              </a:lnSpc>
            </a:pPr>
            <a:r>
              <a:rPr lang="en-US" altLang="zh-CN" sz="1200" b="1" i="1" dirty="0">
                <a:latin typeface="华文楷体" panose="02010600040101010101" pitchFamily="2" charset="-122"/>
                <a:ea typeface="华文楷体" panose="02010600040101010101" pitchFamily="2" charset="-122"/>
              </a:rPr>
              <a:t>                                     ——16</a:t>
            </a:r>
            <a:r>
              <a:rPr lang="zh-CN" altLang="en-US" sz="1200" b="1" i="1" dirty="0">
                <a:latin typeface="华文楷体" panose="02010600040101010101" pitchFamily="2" charset="-122"/>
                <a:ea typeface="华文楷体" panose="02010600040101010101" pitchFamily="2" charset="-122"/>
              </a:rPr>
              <a:t>动物科学</a:t>
            </a:r>
            <a:r>
              <a:rPr lang="en-US" altLang="zh-CN" sz="1200" b="1" i="1" dirty="0">
                <a:latin typeface="华文楷体" panose="02010600040101010101" pitchFamily="2" charset="-122"/>
                <a:ea typeface="华文楷体" panose="02010600040101010101" pitchFamily="2" charset="-122"/>
              </a:rPr>
              <a:t>03      </a:t>
            </a:r>
            <a:r>
              <a:rPr lang="zh-CN" altLang="en-US" sz="1200" b="1" i="1" dirty="0">
                <a:solidFill>
                  <a:srgbClr val="102BF0"/>
                </a:solidFill>
                <a:latin typeface="+mn-ea"/>
              </a:rPr>
              <a:t>银默然</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图片 10" descr="G:\评价扫描件\DOC040818-04082018185837\Page0001.jpg"/>
          <p:cNvPicPr>
            <a:picLocks noChangeAspect="1" noChangeArrowheads="1"/>
          </p:cNvPicPr>
          <p:nvPr/>
        </p:nvPicPr>
        <p:blipFill>
          <a:blip r:embed="rId3" cstate="print"/>
          <a:srcRect l="12914" t="7441" r="9602" b="3261"/>
          <a:stretch>
            <a:fillRect/>
          </a:stretch>
        </p:blipFill>
        <p:spPr bwMode="auto">
          <a:xfrm rot="19822981">
            <a:off x="2109627" y="2125155"/>
            <a:ext cx="1762137" cy="2643206"/>
          </a:xfrm>
          <a:prstGeom prst="rect">
            <a:avLst/>
          </a:prstGeom>
          <a:noFill/>
          <a:ln w="9525">
            <a:noFill/>
            <a:miter lim="800000"/>
            <a:headEnd/>
            <a:tailEnd/>
          </a:ln>
        </p:spPr>
      </p:pic>
      <p:pic>
        <p:nvPicPr>
          <p:cNvPr id="63493" name="图片 13" descr="G:\评价扫描件\DOC040818-04082018185918\Page0001.jpg"/>
          <p:cNvPicPr>
            <a:picLocks noChangeAspect="1" noChangeArrowheads="1"/>
          </p:cNvPicPr>
          <p:nvPr/>
        </p:nvPicPr>
        <p:blipFill>
          <a:blip r:embed="rId4" cstate="print"/>
          <a:srcRect l="10786" t="7938" r="8320" b="6734"/>
          <a:stretch>
            <a:fillRect/>
          </a:stretch>
        </p:blipFill>
        <p:spPr bwMode="auto">
          <a:xfrm rot="21280974">
            <a:off x="3146861" y="1933670"/>
            <a:ext cx="1739296" cy="2435604"/>
          </a:xfrm>
          <a:prstGeom prst="rect">
            <a:avLst/>
          </a:prstGeom>
          <a:noFill/>
          <a:ln w="9525">
            <a:noFill/>
            <a:miter lim="800000"/>
            <a:headEnd/>
            <a:tailEnd/>
          </a:ln>
        </p:spPr>
      </p:pic>
      <p:sp>
        <p:nvSpPr>
          <p:cNvPr id="11" name="矩形 10"/>
          <p:cNvSpPr/>
          <p:nvPr/>
        </p:nvSpPr>
        <p:spPr>
          <a:xfrm>
            <a:off x="772138" y="870408"/>
            <a:ext cx="7858180" cy="1060450"/>
          </a:xfrm>
          <a:prstGeom prst="rect">
            <a:avLst/>
          </a:prstGeom>
          <a:solidFill>
            <a:schemeClr val="accent1">
              <a:lumMod val="40000"/>
              <a:lumOff val="60000"/>
            </a:schemeClr>
          </a:solidFill>
        </p:spPr>
        <p:txBody>
          <a:bodyPr wrap="square">
            <a:spAutoFit/>
          </a:bodyPr>
          <a:lstStyle/>
          <a:p>
            <a:pPr>
              <a:lnSpc>
                <a:spcPct val="150000"/>
              </a:lnSpc>
            </a:pPr>
            <a:r>
              <a:rPr lang="zh-CN" altLang="zh-CN" sz="1400" b="1" dirty="0">
                <a:solidFill>
                  <a:srgbClr val="3333FF"/>
                </a:solidFill>
                <a:latin typeface="微软雅黑" panose="020B0503020204020204" pitchFamily="34" charset="-122"/>
                <a:ea typeface="微软雅黑" panose="020B0503020204020204" pitchFamily="34" charset="-122"/>
              </a:rPr>
              <a:t>该成果在我校动物科学、动物医学及动物药学三个本科专业共</a:t>
            </a:r>
            <a:r>
              <a:rPr lang="en-US" altLang="zh-CN" sz="1400" b="1" dirty="0">
                <a:solidFill>
                  <a:srgbClr val="3333FF"/>
                </a:solidFill>
                <a:latin typeface="微软雅黑" panose="020B0503020204020204" pitchFamily="34" charset="-122"/>
                <a:ea typeface="微软雅黑" panose="020B0503020204020204" pitchFamily="34" charset="-122"/>
              </a:rPr>
              <a:t>15</a:t>
            </a:r>
            <a:r>
              <a:rPr lang="zh-CN" altLang="zh-CN" sz="1400" b="1" dirty="0">
                <a:solidFill>
                  <a:srgbClr val="3333FF"/>
                </a:solidFill>
                <a:latin typeface="微软雅黑" panose="020B0503020204020204" pitchFamily="34" charset="-122"/>
                <a:ea typeface="微软雅黑" panose="020B0503020204020204" pitchFamily="34" charset="-122"/>
              </a:rPr>
              <a:t>个班进行了应用</a:t>
            </a:r>
            <a:r>
              <a:rPr lang="zh-CN" altLang="en-US" sz="1400" b="1" dirty="0">
                <a:solidFill>
                  <a:srgbClr val="3333FF"/>
                </a:solidFill>
                <a:latin typeface="微软雅黑" panose="020B0503020204020204" pitchFamily="34" charset="-122"/>
                <a:ea typeface="微软雅黑" panose="020B0503020204020204" pitchFamily="34" charset="-122"/>
              </a:rPr>
              <a:t>，教学效果显著提升，受到后续专业课程老师的高度认可，</a:t>
            </a:r>
            <a:r>
              <a:rPr lang="zh-CN" altLang="zh-CN" sz="1400" b="1" dirty="0">
                <a:solidFill>
                  <a:srgbClr val="3333FF"/>
                </a:solidFill>
                <a:latin typeface="微软雅黑" panose="020B0503020204020204" pitchFamily="34" charset="-122"/>
                <a:ea typeface="微软雅黑" panose="020B0503020204020204" pitchFamily="34" charset="-122"/>
              </a:rPr>
              <a:t>同时被我校动物生产类专业集群、食品工程类专业集群的相关核心课程建设借鉴。</a:t>
            </a:r>
          </a:p>
        </p:txBody>
      </p:sp>
      <p:pic>
        <p:nvPicPr>
          <p:cNvPr id="3074" name="图片 25" descr="G:\评价扫描件\DOC040818-04082018185723\1.jpg"/>
          <p:cNvPicPr>
            <a:picLocks noChangeAspect="1" noChangeArrowheads="1"/>
          </p:cNvPicPr>
          <p:nvPr/>
        </p:nvPicPr>
        <p:blipFill>
          <a:blip r:embed="rId5" cstate="print"/>
          <a:srcRect l="8824" t="8045" r="5882" b="4180"/>
          <a:stretch>
            <a:fillRect/>
          </a:stretch>
        </p:blipFill>
        <p:spPr bwMode="auto">
          <a:xfrm rot="841364">
            <a:off x="4208968" y="2028087"/>
            <a:ext cx="1677092" cy="2516634"/>
          </a:xfrm>
          <a:prstGeom prst="rect">
            <a:avLst/>
          </a:prstGeom>
          <a:noFill/>
          <a:ln w="9525">
            <a:noFill/>
            <a:miter lim="800000"/>
            <a:headEnd/>
            <a:tailEnd/>
          </a:ln>
        </p:spPr>
      </p:pic>
      <p:pic>
        <p:nvPicPr>
          <p:cNvPr id="3075" name="图片 26" descr="G:\评价扫描件\DOC040818-04082018185858\5.jpg"/>
          <p:cNvPicPr>
            <a:picLocks noChangeAspect="1" noChangeArrowheads="1"/>
          </p:cNvPicPr>
          <p:nvPr/>
        </p:nvPicPr>
        <p:blipFill>
          <a:blip r:embed="rId6" cstate="print"/>
          <a:srcRect l="10778" t="7937" r="8376" b="6734"/>
          <a:stretch>
            <a:fillRect/>
          </a:stretch>
        </p:blipFill>
        <p:spPr bwMode="auto">
          <a:xfrm rot="2213769">
            <a:off x="5381462" y="2279837"/>
            <a:ext cx="1781066" cy="2571936"/>
          </a:xfrm>
          <a:prstGeom prst="rect">
            <a:avLst/>
          </a:prstGeom>
          <a:noFill/>
          <a:ln w="9525">
            <a:noFill/>
            <a:miter lim="800000"/>
            <a:headEnd/>
            <a:tailEnd/>
          </a:ln>
        </p:spPr>
      </p:pic>
      <p:sp>
        <p:nvSpPr>
          <p:cNvPr id="13" name="TextBox 12"/>
          <p:cNvSpPr txBox="1"/>
          <p:nvPr/>
        </p:nvSpPr>
        <p:spPr>
          <a:xfrm>
            <a:off x="1702710" y="4254176"/>
            <a:ext cx="5868000" cy="461665"/>
          </a:xfrm>
          <a:prstGeom prst="rect">
            <a:avLst/>
          </a:prstGeom>
          <a:solidFill>
            <a:schemeClr val="accent3">
              <a:lumMod val="60000"/>
              <a:lumOff val="40000"/>
              <a:alpha val="69000"/>
            </a:schemeClr>
          </a:solidFill>
        </p:spPr>
        <p:txBody>
          <a:bodyPr wrap="square" rtlCol="0">
            <a:spAutoFit/>
          </a:bodyPr>
          <a:lstStyle/>
          <a:p>
            <a:pPr algn="ctr"/>
            <a:r>
              <a:rPr lang="zh-CN" altLang="en-US" sz="2400" dirty="0">
                <a:solidFill>
                  <a:srgbClr val="102BF0"/>
                </a:solidFill>
              </a:rPr>
              <a:t>后续课程教师评价</a:t>
            </a:r>
          </a:p>
        </p:txBody>
      </p:sp>
      <p:sp>
        <p:nvSpPr>
          <p:cNvPr id="20" name="TextBox 24"/>
          <p:cNvSpPr txBox="1"/>
          <p:nvPr/>
        </p:nvSpPr>
        <p:spPr>
          <a:xfrm>
            <a:off x="756184" y="127234"/>
            <a:ext cx="1107996" cy="369332"/>
          </a:xfrm>
          <a:prstGeom prst="rect">
            <a:avLst/>
          </a:prstGeom>
          <a:noFill/>
        </p:spPr>
        <p:txBody>
          <a:bodyPr wrap="none" rtlCol="0">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实施效果</a:t>
            </a:r>
          </a:p>
        </p:txBody>
      </p:sp>
      <p:sp>
        <p:nvSpPr>
          <p:cNvPr id="21" name="矩形 20"/>
          <p:cNvSpPr/>
          <p:nvPr/>
        </p:nvSpPr>
        <p:spPr>
          <a:xfrm>
            <a:off x="79899" y="129210"/>
            <a:ext cx="311304" cy="369332"/>
          </a:xfrm>
          <a:prstGeom prst="rect">
            <a:avLst/>
          </a:prstGeom>
        </p:spPr>
        <p:txBody>
          <a:bodyPr wrap="none">
            <a:spAutoFit/>
          </a:bodyPr>
          <a:lstStyle/>
          <a:p>
            <a:pPr marL="257175" indent="-257175" algn="ctr"/>
            <a:r>
              <a:rPr lang="en-US" altLang="zh-CN" b="1" i="1" dirty="0">
                <a:solidFill>
                  <a:schemeClr val="bg1"/>
                </a:solidFill>
                <a:latin typeface="Tw Cen MT" panose="020B0602020104020603" pitchFamily="34" charset="0"/>
                <a:ea typeface="微软雅黑" panose="020B0503020204020204" pitchFamily="34" charset="-122"/>
                <a:sym typeface="宋体" panose="02010600030101010101" pitchFamily="2" charset="-122"/>
              </a:rPr>
              <a:t>5</a:t>
            </a:r>
          </a:p>
        </p:txBody>
      </p:sp>
      <p:sp>
        <p:nvSpPr>
          <p:cNvPr id="22" name="圆角矩形 21"/>
          <p:cNvSpPr/>
          <p:nvPr/>
        </p:nvSpPr>
        <p:spPr>
          <a:xfrm>
            <a:off x="727868" y="571486"/>
            <a:ext cx="2844000" cy="360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3" name="文本框 3"/>
          <p:cNvSpPr txBox="1"/>
          <p:nvPr/>
        </p:nvSpPr>
        <p:spPr>
          <a:xfrm>
            <a:off x="728041" y="581936"/>
            <a:ext cx="2129447" cy="337185"/>
          </a:xfrm>
          <a:prstGeom prst="rect">
            <a:avLst/>
          </a:prstGeom>
          <a:noFill/>
        </p:spPr>
        <p:txBody>
          <a:bodyPr wrap="square" rtlCol="0">
            <a:spAutoFit/>
          </a:bodyPr>
          <a:lstStyle/>
          <a:p>
            <a:r>
              <a:rPr lang="zh-CN" altLang="en-US" sz="1600" b="1" dirty="0">
                <a:solidFill>
                  <a:srgbClr val="102BF0"/>
                </a:solidFill>
                <a:latin typeface="+mn-ea"/>
              </a:rPr>
              <a:t>（</a:t>
            </a:r>
            <a:r>
              <a:rPr lang="en-US" altLang="zh-CN" sz="1600" b="1" dirty="0">
                <a:solidFill>
                  <a:srgbClr val="102BF0"/>
                </a:solidFill>
                <a:latin typeface="+mn-ea"/>
              </a:rPr>
              <a:t>2</a:t>
            </a:r>
            <a:r>
              <a:rPr lang="zh-CN" altLang="en-US" sz="1600" b="1" dirty="0">
                <a:solidFill>
                  <a:srgbClr val="102BF0"/>
                </a:solidFill>
                <a:latin typeface="+mn-ea"/>
              </a:rPr>
              <a:t>）学习实效</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5"/>
          <p:cNvSpPr>
            <a:spLocks noChangeArrowheads="1"/>
          </p:cNvSpPr>
          <p:nvPr/>
        </p:nvSpPr>
        <p:spPr bwMode="auto">
          <a:xfrm>
            <a:off x="4572000" y="1357304"/>
            <a:ext cx="3929090" cy="2071702"/>
          </a:xfrm>
          <a:prstGeom prst="roundRect">
            <a:avLst>
              <a:gd name="adj" fmla="val 16667"/>
            </a:avLst>
          </a:prstGeom>
          <a:solidFill>
            <a:schemeClr val="accent2">
              <a:lumMod val="60000"/>
              <a:lumOff val="40000"/>
            </a:schemeClr>
          </a:solidFill>
          <a:ln w="28575">
            <a:noFill/>
            <a:round/>
          </a:ln>
        </p:spPr>
        <p:txBody>
          <a:bodyPr lIns="68580" tIns="34290" rIns="68580" bIns="34290"/>
          <a:lstStyle/>
          <a:p>
            <a:pPr marL="342900" indent="-342900" algn="just">
              <a:lnSpc>
                <a:spcPts val="2400"/>
              </a:lnSpc>
              <a:buClr>
                <a:srgbClr val="102BF0"/>
              </a:buClr>
              <a:buFont typeface="Wingdings" panose="05000000000000000000" pitchFamily="2" charset="2"/>
              <a:buChar char="Ø"/>
            </a:pPr>
            <a:r>
              <a:rPr lang="zh-CN" altLang="en-US" sz="1400" b="1" dirty="0">
                <a:solidFill>
                  <a:srgbClr val="102BF0"/>
                </a:solidFill>
                <a:latin typeface="+mn-ea"/>
              </a:rPr>
              <a:t>动物用生物技术新产品科研创新团队</a:t>
            </a:r>
            <a:endParaRPr lang="en-US" altLang="zh-CN" sz="1400" b="1" dirty="0">
              <a:solidFill>
                <a:srgbClr val="102BF0"/>
              </a:solidFill>
              <a:latin typeface="+mn-ea"/>
            </a:endParaRPr>
          </a:p>
          <a:p>
            <a:pPr marL="342900" indent="-342900" algn="just">
              <a:lnSpc>
                <a:spcPts val="2400"/>
              </a:lnSpc>
              <a:buClr>
                <a:srgbClr val="102BF0"/>
              </a:buClr>
              <a:buFont typeface="Wingdings" panose="05000000000000000000" pitchFamily="2" charset="2"/>
              <a:buChar char="Ø"/>
            </a:pPr>
            <a:r>
              <a:rPr lang="zh-CN" altLang="en-US" sz="1400" b="1" dirty="0">
                <a:solidFill>
                  <a:srgbClr val="102BF0"/>
                </a:solidFill>
                <a:latin typeface="+mn-ea"/>
              </a:rPr>
              <a:t>河南省教学名师1人、</a:t>
            </a:r>
            <a:endParaRPr lang="en-US" altLang="zh-CN" sz="1400" b="1" dirty="0">
              <a:solidFill>
                <a:srgbClr val="102BF0"/>
              </a:solidFill>
              <a:latin typeface="+mn-ea"/>
            </a:endParaRPr>
          </a:p>
          <a:p>
            <a:pPr marL="342900" indent="-342900" algn="just">
              <a:lnSpc>
                <a:spcPts val="2400"/>
              </a:lnSpc>
              <a:buClr>
                <a:srgbClr val="102BF0"/>
              </a:buClr>
              <a:buFont typeface="Wingdings" panose="05000000000000000000" pitchFamily="2" charset="2"/>
              <a:buChar char="Ø"/>
            </a:pPr>
            <a:r>
              <a:rPr lang="zh-CN" altLang="en-US" sz="1400" b="1" dirty="0">
                <a:solidFill>
                  <a:srgbClr val="102BF0"/>
                </a:solidFill>
                <a:latin typeface="+mn-ea"/>
              </a:rPr>
              <a:t>省级骨干教师2人、</a:t>
            </a:r>
            <a:endParaRPr lang="en-US" altLang="zh-CN" sz="1400" b="1" dirty="0">
              <a:solidFill>
                <a:srgbClr val="102BF0"/>
              </a:solidFill>
              <a:latin typeface="+mn-ea"/>
            </a:endParaRPr>
          </a:p>
          <a:p>
            <a:pPr marL="342900" indent="-342900" algn="just">
              <a:lnSpc>
                <a:spcPts val="2400"/>
              </a:lnSpc>
              <a:buClr>
                <a:srgbClr val="102BF0"/>
              </a:buClr>
              <a:buFont typeface="Wingdings" panose="05000000000000000000" pitchFamily="2" charset="2"/>
              <a:buChar char="Ø"/>
            </a:pPr>
            <a:r>
              <a:rPr lang="zh-CN" altLang="en-US" sz="1400" b="1" dirty="0">
                <a:solidFill>
                  <a:srgbClr val="102BF0"/>
                </a:solidFill>
                <a:latin typeface="+mn-ea"/>
              </a:rPr>
              <a:t>省级文明教师2人、校级骨干新秀1人。</a:t>
            </a:r>
          </a:p>
          <a:p>
            <a:pPr marL="342900" indent="-342900" algn="just">
              <a:lnSpc>
                <a:spcPts val="2400"/>
              </a:lnSpc>
              <a:buClr>
                <a:srgbClr val="102BF0"/>
              </a:buClr>
              <a:buFont typeface="Wingdings" panose="05000000000000000000" pitchFamily="2" charset="2"/>
              <a:buChar char="Ø"/>
            </a:pPr>
            <a:r>
              <a:rPr lang="zh-CN" altLang="en-US" sz="1400" b="1" dirty="0">
                <a:solidFill>
                  <a:srgbClr val="102BF0"/>
                </a:solidFill>
                <a:latin typeface="+mn-ea"/>
              </a:rPr>
              <a:t>《生物化学》课程组被评为省级优秀基层教学组织。</a:t>
            </a:r>
          </a:p>
        </p:txBody>
      </p:sp>
      <p:grpSp>
        <p:nvGrpSpPr>
          <p:cNvPr id="3" name="组合 28"/>
          <p:cNvGrpSpPr/>
          <p:nvPr/>
        </p:nvGrpSpPr>
        <p:grpSpPr>
          <a:xfrm>
            <a:off x="428596" y="1146196"/>
            <a:ext cx="3446299" cy="2497124"/>
            <a:chOff x="642910" y="1221706"/>
            <a:chExt cx="3446299" cy="2497124"/>
          </a:xfrm>
        </p:grpSpPr>
        <p:sp>
          <p:nvSpPr>
            <p:cNvPr id="9" name="MH_Other_1"/>
            <p:cNvSpPr/>
            <p:nvPr>
              <p:custDataLst>
                <p:tags r:id="rId1"/>
              </p:custDataLst>
            </p:nvPr>
          </p:nvSpPr>
          <p:spPr>
            <a:xfrm>
              <a:off x="1428728" y="1571618"/>
              <a:ext cx="1800000" cy="1800000"/>
            </a:xfrm>
            <a:prstGeom prst="diamond">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MH_Other_2"/>
            <p:cNvSpPr/>
            <p:nvPr>
              <p:custDataLst>
                <p:tags r:id="rId2"/>
              </p:custDataLst>
            </p:nvPr>
          </p:nvSpPr>
          <p:spPr>
            <a:xfrm rot="18875958">
              <a:off x="1079474" y="1654381"/>
              <a:ext cx="1260000" cy="39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MH_Other_3"/>
            <p:cNvSpPr/>
            <p:nvPr>
              <p:custDataLst>
                <p:tags r:id="rId3"/>
              </p:custDataLst>
            </p:nvPr>
          </p:nvSpPr>
          <p:spPr>
            <a:xfrm rot="18875958">
              <a:off x="1459139" y="1588381"/>
              <a:ext cx="360000" cy="360000"/>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MH_Other_4"/>
            <p:cNvSpPr/>
            <p:nvPr>
              <p:custDataLst>
                <p:tags r:id="rId4"/>
              </p:custDataLst>
            </p:nvPr>
          </p:nvSpPr>
          <p:spPr bwMode="auto">
            <a:xfrm>
              <a:off x="1520275" y="1696370"/>
              <a:ext cx="252000" cy="144000"/>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sp>
          <p:nvSpPr>
            <p:cNvPr id="13" name="MH_Other_5"/>
            <p:cNvSpPr/>
            <p:nvPr>
              <p:custDataLst>
                <p:tags r:id="rId5"/>
              </p:custDataLst>
            </p:nvPr>
          </p:nvSpPr>
          <p:spPr>
            <a:xfrm rot="2709347">
              <a:off x="2332546" y="1653706"/>
              <a:ext cx="1260000" cy="396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MH_Other_6"/>
            <p:cNvSpPr/>
            <p:nvPr>
              <p:custDataLst>
                <p:tags r:id="rId6"/>
              </p:custDataLst>
            </p:nvPr>
          </p:nvSpPr>
          <p:spPr>
            <a:xfrm rot="2709347">
              <a:off x="2871058" y="1606632"/>
              <a:ext cx="360000" cy="360000"/>
            </a:xfrm>
            <a:prstGeom prst="ellipse">
              <a:avLst/>
            </a:prstGeom>
            <a:solidFill>
              <a:srgbClr val="FFFFFF"/>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MH_Other_7"/>
            <p:cNvSpPr/>
            <p:nvPr>
              <p:custDataLst>
                <p:tags r:id="rId7"/>
              </p:custDataLst>
            </p:nvPr>
          </p:nvSpPr>
          <p:spPr bwMode="auto">
            <a:xfrm>
              <a:off x="2960764" y="1687551"/>
              <a:ext cx="180000" cy="180000"/>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sp>
          <p:nvSpPr>
            <p:cNvPr id="16" name="MH_Other_8"/>
            <p:cNvSpPr/>
            <p:nvPr>
              <p:custDataLst>
                <p:tags r:id="rId8"/>
              </p:custDataLst>
            </p:nvPr>
          </p:nvSpPr>
          <p:spPr>
            <a:xfrm rot="8069389" flipH="1">
              <a:off x="2314984" y="2890830"/>
              <a:ext cx="1260000" cy="396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MH_Other_9"/>
            <p:cNvSpPr/>
            <p:nvPr>
              <p:custDataLst>
                <p:tags r:id="rId9"/>
              </p:custDataLst>
            </p:nvPr>
          </p:nvSpPr>
          <p:spPr>
            <a:xfrm rot="8125751" flipH="1">
              <a:off x="2833305" y="2932054"/>
              <a:ext cx="360000" cy="360000"/>
            </a:xfrm>
            <a:prstGeom prst="ellipse">
              <a:avLst/>
            </a:prstGeom>
            <a:solidFill>
              <a:srgbClr val="FFFFFF"/>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MH_Other_11"/>
            <p:cNvSpPr/>
            <p:nvPr>
              <p:custDataLst>
                <p:tags r:id="rId10"/>
              </p:custDataLst>
            </p:nvPr>
          </p:nvSpPr>
          <p:spPr>
            <a:xfrm rot="13490653" flipH="1">
              <a:off x="1071993" y="2904810"/>
              <a:ext cx="1260000" cy="396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MH_Other_12"/>
            <p:cNvSpPr/>
            <p:nvPr>
              <p:custDataLst>
                <p:tags r:id="rId11"/>
              </p:custDataLst>
            </p:nvPr>
          </p:nvSpPr>
          <p:spPr>
            <a:xfrm rot="13490653" flipH="1">
              <a:off x="1459144" y="2973976"/>
              <a:ext cx="360000" cy="360000"/>
            </a:xfrm>
            <a:prstGeom prst="ellipse">
              <a:avLst/>
            </a:prstGeom>
            <a:solidFill>
              <a:srgbClr val="FFFFFF"/>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MH_Other_13"/>
            <p:cNvSpPr>
              <a:spLocks noChangeArrowheads="1"/>
            </p:cNvSpPr>
            <p:nvPr>
              <p:custDataLst>
                <p:tags r:id="rId12"/>
              </p:custDataLst>
            </p:nvPr>
          </p:nvSpPr>
          <p:spPr bwMode="auto">
            <a:xfrm>
              <a:off x="1546887" y="3062621"/>
              <a:ext cx="180000" cy="180000"/>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accent4"/>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sp>
          <p:nvSpPr>
            <p:cNvPr id="22" name="MH_SubTitle_4"/>
            <p:cNvSpPr txBox="1"/>
            <p:nvPr>
              <p:custDataLst>
                <p:tags r:id="rId13"/>
              </p:custDataLst>
            </p:nvPr>
          </p:nvSpPr>
          <p:spPr bwMode="auto">
            <a:xfrm>
              <a:off x="642910" y="2735098"/>
              <a:ext cx="85043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130000"/>
                </a:lnSpc>
                <a:spcBef>
                  <a:spcPts val="0"/>
                </a:spcBef>
                <a:spcAft>
                  <a:spcPts val="0"/>
                </a:spcAft>
                <a:defRPr/>
              </a:pPr>
              <a:r>
                <a:rPr lang="zh-CN" altLang="en-US" sz="1600" b="1" dirty="0">
                  <a:solidFill>
                    <a:schemeClr val="bg1">
                      <a:lumMod val="50000"/>
                    </a:schemeClr>
                  </a:solidFill>
                  <a:latin typeface="+mn-ea"/>
                  <a:ea typeface="+mn-ea"/>
                </a:rPr>
                <a:t>团队建</a:t>
              </a:r>
              <a:endParaRPr lang="en-US" altLang="zh-CN" sz="1600" b="1" dirty="0">
                <a:solidFill>
                  <a:schemeClr val="bg1">
                    <a:lumMod val="50000"/>
                  </a:schemeClr>
                </a:solidFill>
                <a:latin typeface="+mn-ea"/>
                <a:ea typeface="+mn-ea"/>
              </a:endParaRPr>
            </a:p>
            <a:p>
              <a:pPr fontAlgn="auto">
                <a:lnSpc>
                  <a:spcPct val="130000"/>
                </a:lnSpc>
                <a:spcBef>
                  <a:spcPts val="0"/>
                </a:spcBef>
                <a:spcAft>
                  <a:spcPts val="0"/>
                </a:spcAft>
                <a:defRPr/>
              </a:pPr>
              <a:r>
                <a:rPr lang="zh-CN" altLang="en-US" sz="1600" b="1" dirty="0">
                  <a:solidFill>
                    <a:schemeClr val="bg1">
                      <a:lumMod val="50000"/>
                    </a:schemeClr>
                  </a:solidFill>
                  <a:latin typeface="+mn-ea"/>
                  <a:ea typeface="+mn-ea"/>
                </a:rPr>
                <a:t>设制度</a:t>
              </a:r>
            </a:p>
          </p:txBody>
        </p:sp>
        <p:sp>
          <p:nvSpPr>
            <p:cNvPr id="23" name="MH_SubTitle_3"/>
            <p:cNvSpPr txBox="1"/>
            <p:nvPr>
              <p:custDataLst>
                <p:tags r:id="rId14"/>
              </p:custDataLst>
            </p:nvPr>
          </p:nvSpPr>
          <p:spPr bwMode="auto">
            <a:xfrm>
              <a:off x="3214678" y="2714626"/>
              <a:ext cx="857256"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defRPr/>
              </a:pPr>
              <a:r>
                <a:rPr lang="zh-CN" altLang="en-US" sz="1600" b="1" dirty="0">
                  <a:solidFill>
                    <a:schemeClr val="bg1">
                      <a:lumMod val="50000"/>
                    </a:schemeClr>
                  </a:solidFill>
                  <a:latin typeface="+mn-ea"/>
                  <a:ea typeface="+mn-ea"/>
                </a:rPr>
                <a:t>资源管</a:t>
              </a:r>
              <a:endParaRPr lang="en-US" altLang="zh-CN" sz="1600" b="1" dirty="0">
                <a:solidFill>
                  <a:schemeClr val="bg1">
                    <a:lumMod val="50000"/>
                  </a:schemeClr>
                </a:solidFill>
                <a:latin typeface="+mn-ea"/>
                <a:ea typeface="+mn-ea"/>
              </a:endParaRPr>
            </a:p>
            <a:p>
              <a:pPr>
                <a:lnSpc>
                  <a:spcPct val="130000"/>
                </a:lnSpc>
                <a:defRPr/>
              </a:pPr>
              <a:r>
                <a:rPr lang="zh-CN" altLang="en-US" sz="1600" b="1" dirty="0">
                  <a:solidFill>
                    <a:schemeClr val="bg1">
                      <a:lumMod val="50000"/>
                    </a:schemeClr>
                  </a:solidFill>
                  <a:latin typeface="+mn-ea"/>
                  <a:ea typeface="+mn-ea"/>
                </a:rPr>
                <a:t>理制度</a:t>
              </a:r>
            </a:p>
          </p:txBody>
        </p:sp>
        <p:sp>
          <p:nvSpPr>
            <p:cNvPr id="24" name="MH_SubTitle_2"/>
            <p:cNvSpPr txBox="1"/>
            <p:nvPr>
              <p:custDataLst>
                <p:tags r:id="rId15"/>
              </p:custDataLst>
            </p:nvPr>
          </p:nvSpPr>
          <p:spPr bwMode="auto">
            <a:xfrm>
              <a:off x="3231953" y="1370952"/>
              <a:ext cx="857256"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30000"/>
                </a:lnSpc>
                <a:spcBef>
                  <a:spcPts val="0"/>
                </a:spcBef>
                <a:spcAft>
                  <a:spcPts val="0"/>
                </a:spcAft>
                <a:defRPr/>
              </a:pPr>
              <a:r>
                <a:rPr lang="zh-CN" altLang="en-US" sz="1600" b="1" dirty="0">
                  <a:solidFill>
                    <a:schemeClr val="bg1">
                      <a:lumMod val="50000"/>
                    </a:schemeClr>
                  </a:solidFill>
                  <a:latin typeface="+mn-ea"/>
                  <a:ea typeface="+mn-ea"/>
                </a:rPr>
                <a:t>信息反</a:t>
              </a:r>
              <a:endParaRPr lang="en-US" altLang="zh-CN" sz="1600" b="1" dirty="0">
                <a:solidFill>
                  <a:schemeClr val="bg1">
                    <a:lumMod val="50000"/>
                  </a:schemeClr>
                </a:solidFill>
                <a:latin typeface="+mn-ea"/>
                <a:ea typeface="+mn-ea"/>
              </a:endParaRPr>
            </a:p>
            <a:p>
              <a:pPr eaLnBrk="1" fontAlgn="auto" hangingPunct="1">
                <a:lnSpc>
                  <a:spcPct val="130000"/>
                </a:lnSpc>
                <a:spcBef>
                  <a:spcPts val="0"/>
                </a:spcBef>
                <a:spcAft>
                  <a:spcPts val="0"/>
                </a:spcAft>
                <a:defRPr/>
              </a:pPr>
              <a:r>
                <a:rPr lang="zh-CN" altLang="en-US" sz="1600" b="1" dirty="0">
                  <a:solidFill>
                    <a:schemeClr val="bg1">
                      <a:lumMod val="50000"/>
                    </a:schemeClr>
                  </a:solidFill>
                  <a:latin typeface="+mn-ea"/>
                  <a:ea typeface="+mn-ea"/>
                </a:rPr>
                <a:t>馈制度</a:t>
              </a:r>
            </a:p>
          </p:txBody>
        </p:sp>
        <p:sp>
          <p:nvSpPr>
            <p:cNvPr id="25" name="MH_SubTitle_1"/>
            <p:cNvSpPr txBox="1"/>
            <p:nvPr>
              <p:custDataLst>
                <p:tags r:id="rId16"/>
              </p:custDataLst>
            </p:nvPr>
          </p:nvSpPr>
          <p:spPr bwMode="auto">
            <a:xfrm>
              <a:off x="668329" y="1364128"/>
              <a:ext cx="83183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defRPr/>
              </a:pPr>
              <a:r>
                <a:rPr lang="zh-CN" altLang="en-US" sz="1600" b="1" dirty="0">
                  <a:solidFill>
                    <a:schemeClr val="bg1">
                      <a:lumMod val="50000"/>
                    </a:schemeClr>
                  </a:solidFill>
                  <a:latin typeface="+mn-ea"/>
                  <a:ea typeface="+mn-ea"/>
                </a:rPr>
                <a:t>教学过</a:t>
              </a:r>
              <a:endParaRPr lang="en-US" altLang="zh-CN" sz="1600" b="1" dirty="0">
                <a:solidFill>
                  <a:schemeClr val="bg1">
                    <a:lumMod val="50000"/>
                  </a:schemeClr>
                </a:solidFill>
                <a:latin typeface="+mn-ea"/>
                <a:ea typeface="+mn-ea"/>
              </a:endParaRPr>
            </a:p>
            <a:p>
              <a:pPr>
                <a:lnSpc>
                  <a:spcPct val="130000"/>
                </a:lnSpc>
                <a:defRPr/>
              </a:pPr>
              <a:r>
                <a:rPr lang="zh-CN" altLang="en-US" sz="1600" b="1" dirty="0">
                  <a:solidFill>
                    <a:schemeClr val="bg1">
                      <a:lumMod val="50000"/>
                    </a:schemeClr>
                  </a:solidFill>
                  <a:latin typeface="+mn-ea"/>
                  <a:ea typeface="+mn-ea"/>
                </a:rPr>
                <a:t>程规范</a:t>
              </a:r>
            </a:p>
          </p:txBody>
        </p:sp>
        <p:sp>
          <p:nvSpPr>
            <p:cNvPr id="26" name="MH_Title_1"/>
            <p:cNvSpPr/>
            <p:nvPr>
              <p:custDataLst>
                <p:tags r:id="rId17"/>
              </p:custDataLst>
            </p:nvPr>
          </p:nvSpPr>
          <p:spPr>
            <a:xfrm>
              <a:off x="1822192" y="1968099"/>
              <a:ext cx="1008000" cy="1008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eaLnBrk="1" fontAlgn="auto" hangingPunct="1">
                <a:spcBef>
                  <a:spcPts val="0"/>
                </a:spcBef>
                <a:spcAft>
                  <a:spcPts val="0"/>
                </a:spcAft>
                <a:defRPr/>
              </a:pPr>
              <a:r>
                <a:rPr lang="zh-CN" altLang="en-US" b="1" dirty="0">
                  <a:solidFill>
                    <a:srgbClr val="102BF0"/>
                  </a:solidFill>
                </a:rPr>
                <a:t>课 程</a:t>
              </a:r>
              <a:endParaRPr lang="en-US" altLang="zh-CN" b="1" dirty="0">
                <a:solidFill>
                  <a:srgbClr val="102BF0"/>
                </a:solidFill>
              </a:endParaRPr>
            </a:p>
            <a:p>
              <a:pPr algn="ctr" eaLnBrk="1" fontAlgn="auto" hangingPunct="1">
                <a:spcBef>
                  <a:spcPts val="0"/>
                </a:spcBef>
                <a:spcAft>
                  <a:spcPts val="0"/>
                </a:spcAft>
                <a:defRPr/>
              </a:pPr>
              <a:r>
                <a:rPr lang="zh-CN" altLang="en-US" b="1" dirty="0">
                  <a:solidFill>
                    <a:srgbClr val="102BF0"/>
                  </a:solidFill>
                </a:rPr>
                <a:t>建 设</a:t>
              </a:r>
            </a:p>
          </p:txBody>
        </p:sp>
        <p:sp>
          <p:nvSpPr>
            <p:cNvPr id="28" name="MH_Other_13"/>
            <p:cNvSpPr>
              <a:spLocks noChangeArrowheads="1"/>
            </p:cNvSpPr>
            <p:nvPr>
              <p:custDataLst>
                <p:tags r:id="rId18"/>
              </p:custDataLst>
            </p:nvPr>
          </p:nvSpPr>
          <p:spPr bwMode="auto">
            <a:xfrm>
              <a:off x="2928926" y="3020850"/>
              <a:ext cx="180000" cy="180000"/>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grpSp>
      <p:sp>
        <p:nvSpPr>
          <p:cNvPr id="29" name="TextBox 24"/>
          <p:cNvSpPr txBox="1"/>
          <p:nvPr/>
        </p:nvSpPr>
        <p:spPr>
          <a:xfrm>
            <a:off x="756184" y="127234"/>
            <a:ext cx="1107996" cy="369332"/>
          </a:xfrm>
          <a:prstGeom prst="rect">
            <a:avLst/>
          </a:prstGeom>
          <a:noFill/>
        </p:spPr>
        <p:txBody>
          <a:bodyPr wrap="none" rtlCol="0">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实施效果</a:t>
            </a:r>
          </a:p>
        </p:txBody>
      </p:sp>
      <p:sp>
        <p:nvSpPr>
          <p:cNvPr id="31" name="矩形 30"/>
          <p:cNvSpPr/>
          <p:nvPr/>
        </p:nvSpPr>
        <p:spPr>
          <a:xfrm>
            <a:off x="79899" y="129210"/>
            <a:ext cx="311304" cy="369332"/>
          </a:xfrm>
          <a:prstGeom prst="rect">
            <a:avLst/>
          </a:prstGeom>
        </p:spPr>
        <p:txBody>
          <a:bodyPr wrap="none">
            <a:spAutoFit/>
          </a:bodyPr>
          <a:lstStyle/>
          <a:p>
            <a:pPr marL="257175" indent="-257175" algn="ctr"/>
            <a:r>
              <a:rPr lang="en-US" altLang="zh-CN" b="1" i="1" dirty="0">
                <a:solidFill>
                  <a:schemeClr val="bg1"/>
                </a:solidFill>
                <a:latin typeface="Tw Cen MT" panose="020B0602020104020603" pitchFamily="34" charset="0"/>
                <a:ea typeface="微软雅黑" panose="020B0503020204020204" pitchFamily="34" charset="-122"/>
                <a:sym typeface="宋体" panose="02010600030101010101" pitchFamily="2" charset="-122"/>
              </a:rPr>
              <a:t>5</a:t>
            </a:r>
          </a:p>
        </p:txBody>
      </p:sp>
      <p:sp>
        <p:nvSpPr>
          <p:cNvPr id="32" name="圆角矩形 31"/>
          <p:cNvSpPr/>
          <p:nvPr/>
        </p:nvSpPr>
        <p:spPr>
          <a:xfrm>
            <a:off x="727868" y="571486"/>
            <a:ext cx="2844000" cy="360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3" name="文本框 3"/>
          <p:cNvSpPr txBox="1"/>
          <p:nvPr/>
        </p:nvSpPr>
        <p:spPr>
          <a:xfrm>
            <a:off x="728041" y="581936"/>
            <a:ext cx="2129447" cy="337185"/>
          </a:xfrm>
          <a:prstGeom prst="rect">
            <a:avLst/>
          </a:prstGeom>
          <a:noFill/>
        </p:spPr>
        <p:txBody>
          <a:bodyPr wrap="square" rtlCol="0">
            <a:spAutoFit/>
          </a:bodyPr>
          <a:lstStyle/>
          <a:p>
            <a:r>
              <a:rPr lang="zh-CN" altLang="en-US" sz="1600" b="1" dirty="0">
                <a:solidFill>
                  <a:srgbClr val="102BF0"/>
                </a:solidFill>
                <a:latin typeface="+mn-ea"/>
              </a:rPr>
              <a:t>（</a:t>
            </a:r>
            <a:r>
              <a:rPr lang="en-US" altLang="zh-CN" sz="1600" b="1" dirty="0">
                <a:solidFill>
                  <a:srgbClr val="102BF0"/>
                </a:solidFill>
                <a:latin typeface="+mn-ea"/>
              </a:rPr>
              <a:t>3</a:t>
            </a:r>
            <a:r>
              <a:rPr lang="zh-CN" altLang="en-US" sz="1600" b="1" dirty="0">
                <a:solidFill>
                  <a:srgbClr val="102BF0"/>
                </a:solidFill>
                <a:latin typeface="+mn-ea"/>
              </a:rPr>
              <a:t>）团队建设</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8"/>
          <p:cNvSpPr>
            <a:spLocks noChangeArrowheads="1"/>
          </p:cNvSpPr>
          <p:nvPr/>
        </p:nvSpPr>
        <p:spPr bwMode="auto">
          <a:xfrm>
            <a:off x="2308752" y="1109734"/>
            <a:ext cx="4860925" cy="39878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Tx/>
              <a:buNone/>
              <a:defRPr/>
            </a:pPr>
            <a:r>
              <a:rPr lang="en-US" altLang="zh-CN" sz="2000" b="1" dirty="0">
                <a:latin typeface="黑体" panose="02010609060101010101" pitchFamily="49" charset="-122"/>
                <a:ea typeface="黑体" panose="02010609060101010101" pitchFamily="49" charset="-122"/>
                <a:sym typeface="宋体" panose="02010600030101010101" pitchFamily="2" charset="-122"/>
              </a:rPr>
              <a:t>1.</a:t>
            </a:r>
            <a:r>
              <a:rPr lang="zh-CN" altLang="en-US" sz="2000" b="1" dirty="0">
                <a:latin typeface="黑体" panose="02010609060101010101" pitchFamily="49" charset="-122"/>
                <a:ea typeface="黑体" panose="02010609060101010101" pitchFamily="49" charset="-122"/>
                <a:sym typeface="宋体" panose="02010600030101010101" pitchFamily="2" charset="-122"/>
              </a:rPr>
              <a:t>成果主要解决问题</a:t>
            </a:r>
          </a:p>
        </p:txBody>
      </p:sp>
      <p:sp>
        <p:nvSpPr>
          <p:cNvPr id="29" name="TextBox 8"/>
          <p:cNvSpPr>
            <a:spLocks noChangeArrowheads="1"/>
          </p:cNvSpPr>
          <p:nvPr/>
        </p:nvSpPr>
        <p:spPr bwMode="auto">
          <a:xfrm>
            <a:off x="2737379" y="1694886"/>
            <a:ext cx="3568700" cy="39878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Tx/>
              <a:buNone/>
              <a:defRPr/>
            </a:pPr>
            <a:r>
              <a:rPr lang="en-US" altLang="zh-CN" sz="2000" b="1" dirty="0">
                <a:latin typeface="黑体" panose="02010609060101010101" pitchFamily="49" charset="-122"/>
                <a:ea typeface="黑体" panose="02010609060101010101" pitchFamily="49" charset="-122"/>
                <a:sym typeface="微软雅黑" panose="020B0503020204020204" pitchFamily="34" charset="-122"/>
              </a:rPr>
              <a:t>2.</a:t>
            </a:r>
            <a:r>
              <a:rPr lang="zh-CN" altLang="en-US" sz="2000" b="1" dirty="0">
                <a:latin typeface="黑体" panose="02010609060101010101" pitchFamily="49" charset="-122"/>
                <a:ea typeface="黑体" panose="02010609060101010101" pitchFamily="49" charset="-122"/>
                <a:sym typeface="微软雅黑" panose="020B0503020204020204" pitchFamily="34" charset="-122"/>
              </a:rPr>
              <a:t>问题解决方案</a:t>
            </a:r>
          </a:p>
        </p:txBody>
      </p:sp>
      <p:sp>
        <p:nvSpPr>
          <p:cNvPr id="30" name="TextBox 8"/>
          <p:cNvSpPr>
            <a:spLocks noChangeArrowheads="1"/>
          </p:cNvSpPr>
          <p:nvPr/>
        </p:nvSpPr>
        <p:spPr bwMode="auto">
          <a:xfrm>
            <a:off x="3509550" y="3440066"/>
            <a:ext cx="4251325" cy="39878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Tx/>
              <a:buNone/>
              <a:defRPr/>
            </a:pPr>
            <a:r>
              <a:rPr lang="en-US" altLang="zh-CN" sz="2000" b="1" dirty="0">
                <a:latin typeface="黑体" panose="02010609060101010101" pitchFamily="49" charset="-122"/>
                <a:ea typeface="黑体" panose="02010609060101010101" pitchFamily="49" charset="-122"/>
                <a:sym typeface="微软雅黑" panose="020B0503020204020204" pitchFamily="34" charset="-122"/>
              </a:rPr>
              <a:t>     5.</a:t>
            </a:r>
            <a:r>
              <a:rPr lang="zh-CN" altLang="en-US" sz="2000" b="1" dirty="0">
                <a:latin typeface="黑体" panose="02010609060101010101" pitchFamily="49" charset="-122"/>
                <a:ea typeface="黑体" panose="02010609060101010101" pitchFamily="49" charset="-122"/>
                <a:sym typeface="微软雅黑" panose="020B0503020204020204" pitchFamily="34" charset="-122"/>
              </a:rPr>
              <a:t>实施效果</a:t>
            </a:r>
          </a:p>
        </p:txBody>
      </p:sp>
      <p:sp>
        <p:nvSpPr>
          <p:cNvPr id="31" name="TextBox 8"/>
          <p:cNvSpPr>
            <a:spLocks noChangeArrowheads="1"/>
          </p:cNvSpPr>
          <p:nvPr/>
        </p:nvSpPr>
        <p:spPr bwMode="auto">
          <a:xfrm>
            <a:off x="3664846" y="2824246"/>
            <a:ext cx="3430252" cy="3987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000" b="1" dirty="0">
                <a:latin typeface="黑体" panose="02010609060101010101" pitchFamily="49" charset="-122"/>
                <a:ea typeface="黑体" panose="02010609060101010101" pitchFamily="49" charset="-122"/>
                <a:sym typeface="微软雅黑" panose="020B0503020204020204" pitchFamily="34" charset="-122"/>
              </a:rPr>
              <a:t>4.</a:t>
            </a:r>
            <a:r>
              <a:rPr lang="zh-CN" altLang="en-US" sz="2000" b="1" dirty="0">
                <a:latin typeface="黑体" panose="02010609060101010101" pitchFamily="49" charset="-122"/>
                <a:ea typeface="黑体" panose="02010609060101010101" pitchFamily="49" charset="-122"/>
                <a:sym typeface="微软雅黑" panose="020B0503020204020204" pitchFamily="34" charset="-122"/>
              </a:rPr>
              <a:t>成果形式</a:t>
            </a:r>
          </a:p>
        </p:txBody>
      </p:sp>
      <p:grpSp>
        <p:nvGrpSpPr>
          <p:cNvPr id="32" name="组合 158"/>
          <p:cNvGrpSpPr/>
          <p:nvPr/>
        </p:nvGrpSpPr>
        <p:grpSpPr>
          <a:xfrm>
            <a:off x="1808686" y="1109734"/>
            <a:ext cx="440450" cy="438529"/>
            <a:chOff x="5774420" y="5856752"/>
            <a:chExt cx="961541" cy="1239068"/>
          </a:xfrm>
        </p:grpSpPr>
        <p:grpSp>
          <p:nvGrpSpPr>
            <p:cNvPr id="33" name="组合 159"/>
            <p:cNvGrpSpPr/>
            <p:nvPr/>
          </p:nvGrpSpPr>
          <p:grpSpPr>
            <a:xfrm>
              <a:off x="5774420" y="5856752"/>
              <a:ext cx="961541" cy="1239068"/>
              <a:chOff x="304800" y="673100"/>
              <a:chExt cx="4549826" cy="5863794"/>
            </a:xfrm>
            <a:effectLst>
              <a:outerShdw blurRad="444500" dist="254000" dir="8100000" algn="tr" rotWithShape="0">
                <a:prstClr val="black">
                  <a:alpha val="50000"/>
                </a:prstClr>
              </a:outerShdw>
            </a:effectLst>
          </p:grpSpPr>
          <p:sp>
            <p:nvSpPr>
              <p:cNvPr id="3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椭圆 37"/>
              <p:cNvSpPr/>
              <p:nvPr/>
            </p:nvSpPr>
            <p:spPr>
              <a:xfrm>
                <a:off x="392088" y="760403"/>
                <a:ext cx="4462538" cy="57764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160"/>
            <p:cNvGrpSpPr>
              <a:grpSpLocks noChangeAspect="1"/>
            </p:cNvGrpSpPr>
            <p:nvPr/>
          </p:nvGrpSpPr>
          <p:grpSpPr>
            <a:xfrm>
              <a:off x="6037522" y="6229385"/>
              <a:ext cx="486879" cy="469505"/>
              <a:chOff x="7071939" y="5610603"/>
              <a:chExt cx="312738" cy="301619"/>
            </a:xfrm>
            <a:solidFill>
              <a:srgbClr val="C00000"/>
            </a:solidFill>
          </p:grpSpPr>
          <p:sp>
            <p:nvSpPr>
              <p:cNvPr id="35" name="Freeform 252"/>
              <p:cNvSpPr/>
              <p:nvPr/>
            </p:nvSpPr>
            <p:spPr bwMode="auto">
              <a:xfrm>
                <a:off x="7121152" y="5678860"/>
                <a:ext cx="214313" cy="233362"/>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Freeform 253"/>
              <p:cNvSpPr/>
              <p:nvPr/>
            </p:nvSpPr>
            <p:spPr bwMode="auto">
              <a:xfrm>
                <a:off x="7071939" y="5610603"/>
                <a:ext cx="312738" cy="136841"/>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39" name="组合 173"/>
          <p:cNvGrpSpPr/>
          <p:nvPr/>
        </p:nvGrpSpPr>
        <p:grpSpPr>
          <a:xfrm>
            <a:off x="2675409" y="2263226"/>
            <a:ext cx="432000" cy="432000"/>
            <a:chOff x="8925282" y="5870105"/>
            <a:chExt cx="845448" cy="845339"/>
          </a:xfrm>
        </p:grpSpPr>
        <p:grpSp>
          <p:nvGrpSpPr>
            <p:cNvPr id="40" name="组合 174"/>
            <p:cNvGrpSpPr/>
            <p:nvPr/>
          </p:nvGrpSpPr>
          <p:grpSpPr>
            <a:xfrm>
              <a:off x="8925282" y="5870105"/>
              <a:ext cx="845448" cy="845339"/>
              <a:chOff x="367944" y="736293"/>
              <a:chExt cx="4000494" cy="4000500"/>
            </a:xfrm>
            <a:effectLst>
              <a:outerShdw blurRad="444500" dist="254000" dir="8100000" algn="tr" rotWithShape="0">
                <a:prstClr val="black">
                  <a:alpha val="50000"/>
                </a:prstClr>
              </a:outerShdw>
            </a:effectLst>
          </p:grpSpPr>
          <p:sp>
            <p:nvSpPr>
              <p:cNvPr id="42" name="同心圆 102"/>
              <p:cNvSpPr/>
              <p:nvPr/>
            </p:nvSpPr>
            <p:spPr>
              <a:xfrm>
                <a:off x="367944" y="736293"/>
                <a:ext cx="4000494"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1" name="任意多边形 85"/>
            <p:cNvSpPr/>
            <p:nvPr/>
          </p:nvSpPr>
          <p:spPr bwMode="auto">
            <a:xfrm>
              <a:off x="9110737" y="6095151"/>
              <a:ext cx="509927" cy="390894"/>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0066CC"/>
            </a:solidFill>
            <a:ln>
              <a:noFill/>
            </a:ln>
          </p:spPr>
          <p:txBody>
            <a:bodyPr vert="horz" wrap="square" lIns="68580" tIns="34290" rIns="68580" bIns="34290" numCol="1"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44" name="组合 178"/>
          <p:cNvGrpSpPr/>
          <p:nvPr/>
        </p:nvGrpSpPr>
        <p:grpSpPr>
          <a:xfrm>
            <a:off x="2237313" y="1681238"/>
            <a:ext cx="438642" cy="439075"/>
            <a:chOff x="11994892" y="5856752"/>
            <a:chExt cx="1011405" cy="1145317"/>
          </a:xfrm>
        </p:grpSpPr>
        <p:grpSp>
          <p:nvGrpSpPr>
            <p:cNvPr id="45" name="组合 179"/>
            <p:cNvGrpSpPr/>
            <p:nvPr/>
          </p:nvGrpSpPr>
          <p:grpSpPr>
            <a:xfrm>
              <a:off x="11994892" y="5856752"/>
              <a:ext cx="1011405" cy="1145317"/>
              <a:chOff x="304800" y="673100"/>
              <a:chExt cx="4785779" cy="5420120"/>
            </a:xfrm>
            <a:effectLst>
              <a:outerShdw blurRad="444500" dist="254000" dir="8100000" algn="tr" rotWithShape="0">
                <a:prstClr val="black">
                  <a:alpha val="50000"/>
                </a:prstClr>
              </a:outerShdw>
            </a:effectLst>
          </p:grpSpPr>
          <p:sp>
            <p:nvSpPr>
              <p:cNvPr id="49" name="同心圆 10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椭圆 49"/>
              <p:cNvSpPr/>
              <p:nvPr/>
            </p:nvSpPr>
            <p:spPr>
              <a:xfrm>
                <a:off x="377267" y="760437"/>
                <a:ext cx="4713312" cy="533278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6" name="组合 180"/>
            <p:cNvGrpSpPr/>
            <p:nvPr/>
          </p:nvGrpSpPr>
          <p:grpSpPr>
            <a:xfrm>
              <a:off x="12355778" y="6200787"/>
              <a:ext cx="333647" cy="428828"/>
              <a:chOff x="9324984" y="4363421"/>
              <a:chExt cx="360198" cy="463013"/>
            </a:xfrm>
            <a:solidFill>
              <a:srgbClr val="C00000"/>
            </a:solidFill>
          </p:grpSpPr>
          <p:sp>
            <p:nvSpPr>
              <p:cNvPr id="47" name="Freeform 109"/>
              <p:cNvSpPr>
                <a:spLocks noEditPoints="1"/>
              </p:cNvSpPr>
              <p:nvPr/>
            </p:nvSpPr>
            <p:spPr bwMode="auto">
              <a:xfrm flipH="1">
                <a:off x="9324984" y="4363421"/>
                <a:ext cx="360198" cy="46301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0066C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8" name="任意多边形 90"/>
              <p:cNvSpPr>
                <a:spLocks noChangeArrowheads="1"/>
              </p:cNvSpPr>
              <p:nvPr/>
            </p:nvSpPr>
            <p:spPr bwMode="auto">
              <a:xfrm flipH="1">
                <a:off x="9346229" y="4605683"/>
                <a:ext cx="51067" cy="201531"/>
              </a:xfrm>
              <a:custGeom>
                <a:avLst/>
                <a:gdLst>
                  <a:gd name="connsiteX0" fmla="*/ 51067 w 51067"/>
                  <a:gd name="connsiteY0" fmla="*/ 149783 h 201531"/>
                  <a:gd name="connsiteX1" fmla="*/ 0 w 51067"/>
                  <a:gd name="connsiteY1" fmla="*/ 149783 h 201531"/>
                  <a:gd name="connsiteX2" fmla="*/ 0 w 51067"/>
                  <a:gd name="connsiteY2" fmla="*/ 201531 h 201531"/>
                  <a:gd name="connsiteX3" fmla="*/ 25533 w 51067"/>
                  <a:gd name="connsiteY3" fmla="*/ 201531 h 201531"/>
                  <a:gd name="connsiteX4" fmla="*/ 51067 w 51067"/>
                  <a:gd name="connsiteY4" fmla="*/ 175657 h 201531"/>
                  <a:gd name="connsiteX5" fmla="*/ 51067 w 51067"/>
                  <a:gd name="connsiteY5" fmla="*/ 149783 h 201531"/>
                  <a:gd name="connsiteX6" fmla="*/ 51067 w 51067"/>
                  <a:gd name="connsiteY6" fmla="*/ 74552 h 201531"/>
                  <a:gd name="connsiteX7" fmla="*/ 0 w 51067"/>
                  <a:gd name="connsiteY7" fmla="*/ 74552 h 201531"/>
                  <a:gd name="connsiteX8" fmla="*/ 0 w 51067"/>
                  <a:gd name="connsiteY8" fmla="*/ 126300 h 201531"/>
                  <a:gd name="connsiteX9" fmla="*/ 51067 w 51067"/>
                  <a:gd name="connsiteY9" fmla="*/ 126300 h 201531"/>
                  <a:gd name="connsiteX10" fmla="*/ 51067 w 51067"/>
                  <a:gd name="connsiteY10" fmla="*/ 0 h 201531"/>
                  <a:gd name="connsiteX11" fmla="*/ 0 w 51067"/>
                  <a:gd name="connsiteY11" fmla="*/ 0 h 201531"/>
                  <a:gd name="connsiteX12" fmla="*/ 0 w 51067"/>
                  <a:gd name="connsiteY12" fmla="*/ 51069 h 201531"/>
                  <a:gd name="connsiteX13" fmla="*/ 51067 w 51067"/>
                  <a:gd name="connsiteY13" fmla="*/ 51069 h 20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67" h="201531">
                    <a:moveTo>
                      <a:pt x="51067" y="149783"/>
                    </a:moveTo>
                    <a:cubicBezTo>
                      <a:pt x="0" y="149783"/>
                      <a:pt x="0" y="149783"/>
                      <a:pt x="0" y="149783"/>
                    </a:cubicBezTo>
                    <a:lnTo>
                      <a:pt x="0" y="201531"/>
                    </a:lnTo>
                    <a:cubicBezTo>
                      <a:pt x="25533" y="201531"/>
                      <a:pt x="25533" y="201531"/>
                      <a:pt x="25533" y="201531"/>
                    </a:cubicBezTo>
                    <a:cubicBezTo>
                      <a:pt x="39896" y="201531"/>
                      <a:pt x="51067" y="190211"/>
                      <a:pt x="51067" y="175657"/>
                    </a:cubicBezTo>
                    <a:cubicBezTo>
                      <a:pt x="51067" y="149783"/>
                      <a:pt x="51067" y="149783"/>
                      <a:pt x="51067" y="149783"/>
                    </a:cubicBezTo>
                    <a:close/>
                    <a:moveTo>
                      <a:pt x="51067" y="74552"/>
                    </a:moveTo>
                    <a:lnTo>
                      <a:pt x="0" y="74552"/>
                    </a:lnTo>
                    <a:lnTo>
                      <a:pt x="0" y="126300"/>
                    </a:lnTo>
                    <a:lnTo>
                      <a:pt x="51067" y="126300"/>
                    </a:lnTo>
                    <a:close/>
                    <a:moveTo>
                      <a:pt x="51067" y="0"/>
                    </a:moveTo>
                    <a:lnTo>
                      <a:pt x="0" y="0"/>
                    </a:lnTo>
                    <a:lnTo>
                      <a:pt x="0" y="51069"/>
                    </a:lnTo>
                    <a:lnTo>
                      <a:pt x="51067" y="51069"/>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grpSp>
        <p:nvGrpSpPr>
          <p:cNvPr id="51" name="组合 185"/>
          <p:cNvGrpSpPr/>
          <p:nvPr/>
        </p:nvGrpSpPr>
        <p:grpSpPr>
          <a:xfrm>
            <a:off x="3159183" y="2844544"/>
            <a:ext cx="432000" cy="432000"/>
            <a:chOff x="10467608" y="5856752"/>
            <a:chExt cx="845449" cy="845339"/>
          </a:xfrm>
        </p:grpSpPr>
        <p:grpSp>
          <p:nvGrpSpPr>
            <p:cNvPr id="52" name="组合 186"/>
            <p:cNvGrpSpPr/>
            <p:nvPr/>
          </p:nvGrpSpPr>
          <p:grpSpPr>
            <a:xfrm>
              <a:off x="10467608" y="5856752"/>
              <a:ext cx="845449" cy="845339"/>
              <a:chOff x="304800" y="673100"/>
              <a:chExt cx="4000500" cy="4000500"/>
            </a:xfrm>
            <a:effectLst>
              <a:outerShdw blurRad="444500" dist="254000" dir="8100000" algn="tr" rotWithShape="0">
                <a:prstClr val="black">
                  <a:alpha val="50000"/>
                </a:prstClr>
              </a:outerShdw>
            </a:effectLst>
          </p:grpSpPr>
          <p:sp>
            <p:nvSpPr>
              <p:cNvPr id="54" name="同心圆 10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椭圆 54"/>
              <p:cNvSpPr/>
              <p:nvPr/>
            </p:nvSpPr>
            <p:spPr>
              <a:xfrm>
                <a:off x="304800" y="673100"/>
                <a:ext cx="3825876" cy="382588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3" name="Freeform 177"/>
            <p:cNvSpPr>
              <a:spLocks noEditPoints="1"/>
            </p:cNvSpPr>
            <p:nvPr/>
          </p:nvSpPr>
          <p:spPr bwMode="auto">
            <a:xfrm>
              <a:off x="10668152" y="6064118"/>
              <a:ext cx="447528" cy="452961"/>
            </a:xfrm>
            <a:custGeom>
              <a:avLst/>
              <a:gdLst>
                <a:gd name="T0" fmla="*/ 46 w 69"/>
                <a:gd name="T1" fmla="*/ 16 h 70"/>
                <a:gd name="T2" fmla="*/ 46 w 69"/>
                <a:gd name="T3" fmla="*/ 34 h 70"/>
                <a:gd name="T4" fmla="*/ 55 w 69"/>
                <a:gd name="T5" fmla="*/ 25 h 70"/>
                <a:gd name="T6" fmla="*/ 46 w 69"/>
                <a:gd name="T7" fmla="*/ 16 h 70"/>
                <a:gd name="T8" fmla="*/ 61 w 69"/>
                <a:gd name="T9" fmla="*/ 9 h 70"/>
                <a:gd name="T10" fmla="*/ 29 w 69"/>
                <a:gd name="T11" fmla="*/ 9 h 70"/>
                <a:gd name="T12" fmla="*/ 26 w 69"/>
                <a:gd name="T13" fmla="*/ 37 h 70"/>
                <a:gd name="T14" fmla="*/ 20 w 69"/>
                <a:gd name="T15" fmla="*/ 43 h 70"/>
                <a:gd name="T16" fmla="*/ 27 w 69"/>
                <a:gd name="T17" fmla="*/ 50 h 70"/>
                <a:gd name="T18" fmla="*/ 33 w 69"/>
                <a:gd name="T19" fmla="*/ 44 h 70"/>
                <a:gd name="T20" fmla="*/ 61 w 69"/>
                <a:gd name="T21" fmla="*/ 41 h 70"/>
                <a:gd name="T22" fmla="*/ 61 w 69"/>
                <a:gd name="T23" fmla="*/ 9 h 70"/>
                <a:gd name="T24" fmla="*/ 34 w 69"/>
                <a:gd name="T25" fmla="*/ 36 h 70"/>
                <a:gd name="T26" fmla="*/ 34 w 69"/>
                <a:gd name="T27" fmla="*/ 14 h 70"/>
                <a:gd name="T28" fmla="*/ 56 w 69"/>
                <a:gd name="T29" fmla="*/ 14 h 70"/>
                <a:gd name="T30" fmla="*/ 56 w 69"/>
                <a:gd name="T31" fmla="*/ 36 h 70"/>
                <a:gd name="T32" fmla="*/ 34 w 69"/>
                <a:gd name="T33" fmla="*/ 36 h 70"/>
                <a:gd name="T34" fmla="*/ 17 w 69"/>
                <a:gd name="T35" fmla="*/ 43 h 70"/>
                <a:gd name="T36" fmla="*/ 0 w 69"/>
                <a:gd name="T37" fmla="*/ 58 h 70"/>
                <a:gd name="T38" fmla="*/ 11 w 69"/>
                <a:gd name="T39" fmla="*/ 70 h 70"/>
                <a:gd name="T40" fmla="*/ 27 w 69"/>
                <a:gd name="T41" fmla="*/ 52 h 70"/>
                <a:gd name="T42" fmla="*/ 17 w 69"/>
                <a:gd name="T43"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0">
                  <a:moveTo>
                    <a:pt x="46" y="16"/>
                  </a:moveTo>
                  <a:cubicBezTo>
                    <a:pt x="50" y="21"/>
                    <a:pt x="52" y="26"/>
                    <a:pt x="46" y="34"/>
                  </a:cubicBezTo>
                  <a:cubicBezTo>
                    <a:pt x="51" y="34"/>
                    <a:pt x="55" y="30"/>
                    <a:pt x="55" y="25"/>
                  </a:cubicBezTo>
                  <a:cubicBezTo>
                    <a:pt x="55" y="20"/>
                    <a:pt x="51" y="16"/>
                    <a:pt x="46" y="16"/>
                  </a:cubicBezTo>
                  <a:close/>
                  <a:moveTo>
                    <a:pt x="61" y="9"/>
                  </a:moveTo>
                  <a:cubicBezTo>
                    <a:pt x="52" y="0"/>
                    <a:pt x="38" y="0"/>
                    <a:pt x="29" y="9"/>
                  </a:cubicBezTo>
                  <a:cubicBezTo>
                    <a:pt x="22" y="16"/>
                    <a:pt x="21" y="28"/>
                    <a:pt x="26" y="37"/>
                  </a:cubicBezTo>
                  <a:cubicBezTo>
                    <a:pt x="20" y="43"/>
                    <a:pt x="20" y="43"/>
                    <a:pt x="20" y="43"/>
                  </a:cubicBezTo>
                  <a:cubicBezTo>
                    <a:pt x="27" y="50"/>
                    <a:pt x="27" y="50"/>
                    <a:pt x="27" y="50"/>
                  </a:cubicBezTo>
                  <a:cubicBezTo>
                    <a:pt x="33" y="44"/>
                    <a:pt x="33" y="44"/>
                    <a:pt x="33" y="44"/>
                  </a:cubicBezTo>
                  <a:cubicBezTo>
                    <a:pt x="42" y="49"/>
                    <a:pt x="53" y="48"/>
                    <a:pt x="61" y="41"/>
                  </a:cubicBezTo>
                  <a:cubicBezTo>
                    <a:pt x="69" y="32"/>
                    <a:pt x="69" y="18"/>
                    <a:pt x="61" y="9"/>
                  </a:cubicBezTo>
                  <a:close/>
                  <a:moveTo>
                    <a:pt x="34" y="36"/>
                  </a:moveTo>
                  <a:cubicBezTo>
                    <a:pt x="28" y="30"/>
                    <a:pt x="28" y="20"/>
                    <a:pt x="34" y="14"/>
                  </a:cubicBezTo>
                  <a:cubicBezTo>
                    <a:pt x="40" y="8"/>
                    <a:pt x="50" y="8"/>
                    <a:pt x="56" y="14"/>
                  </a:cubicBezTo>
                  <a:cubicBezTo>
                    <a:pt x="62" y="20"/>
                    <a:pt x="62" y="30"/>
                    <a:pt x="56" y="36"/>
                  </a:cubicBezTo>
                  <a:cubicBezTo>
                    <a:pt x="50" y="42"/>
                    <a:pt x="40" y="42"/>
                    <a:pt x="34" y="36"/>
                  </a:cubicBezTo>
                  <a:close/>
                  <a:moveTo>
                    <a:pt x="17" y="43"/>
                  </a:moveTo>
                  <a:cubicBezTo>
                    <a:pt x="0" y="58"/>
                    <a:pt x="0" y="58"/>
                    <a:pt x="0" y="58"/>
                  </a:cubicBezTo>
                  <a:cubicBezTo>
                    <a:pt x="11" y="70"/>
                    <a:pt x="11" y="70"/>
                    <a:pt x="11" y="70"/>
                  </a:cubicBezTo>
                  <a:cubicBezTo>
                    <a:pt x="27" y="52"/>
                    <a:pt x="27" y="52"/>
                    <a:pt x="27" y="52"/>
                  </a:cubicBezTo>
                  <a:lnTo>
                    <a:pt x="17" y="43"/>
                  </a:lnTo>
                  <a:close/>
                </a:path>
              </a:pathLst>
            </a:custGeom>
            <a:solidFill>
              <a:srgbClr val="0066CC"/>
            </a:solidFill>
            <a:ln>
              <a:noFill/>
            </a:ln>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56" name="标题 2"/>
          <p:cNvSpPr txBox="1"/>
          <p:nvPr/>
        </p:nvSpPr>
        <p:spPr>
          <a:xfrm>
            <a:off x="2308752" y="115562"/>
            <a:ext cx="7886700" cy="994172"/>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i="0" u="none" strike="noStrike" kern="1200" cap="none" spc="0" normalizeH="0" baseline="0" noProof="0" dirty="0">
                <a:ln>
                  <a:noFill/>
                </a:ln>
                <a:solidFill>
                  <a:schemeClr val="bg1"/>
                </a:solidFill>
                <a:effectLst/>
                <a:uLnTx/>
                <a:uFillTx/>
                <a:latin typeface="+mj-lt"/>
                <a:ea typeface="微软雅黑" panose="020B0503020204020204" pitchFamily="34" charset="-122"/>
                <a:cs typeface="Arial" panose="020B0604020202020204" pitchFamily="34" charset="0"/>
              </a:rPr>
              <a:t>汇 报 内 容</a:t>
            </a:r>
          </a:p>
        </p:txBody>
      </p:sp>
      <p:sp>
        <p:nvSpPr>
          <p:cNvPr id="2" name="TextBox 8"/>
          <p:cNvSpPr>
            <a:spLocks noChangeArrowheads="1"/>
          </p:cNvSpPr>
          <p:nvPr/>
        </p:nvSpPr>
        <p:spPr bwMode="auto">
          <a:xfrm>
            <a:off x="3286160" y="2231624"/>
            <a:ext cx="4251325" cy="39878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Tx/>
              <a:buNone/>
              <a:defRPr/>
            </a:pPr>
            <a:r>
              <a:rPr lang="en-US" altLang="zh-CN" sz="2000" b="1" dirty="0">
                <a:latin typeface="黑体" panose="02010609060101010101" pitchFamily="49" charset="-122"/>
                <a:ea typeface="黑体" panose="02010609060101010101" pitchFamily="49" charset="-122"/>
                <a:sym typeface="微软雅黑" panose="020B0503020204020204" pitchFamily="34" charset="-122"/>
              </a:rPr>
              <a:t>3.</a:t>
            </a:r>
            <a:r>
              <a:rPr lang="zh-CN" altLang="en-US" sz="2000" b="1" dirty="0">
                <a:latin typeface="黑体" panose="02010609060101010101" pitchFamily="49" charset="-122"/>
                <a:ea typeface="黑体" panose="02010609060101010101" pitchFamily="49" charset="-122"/>
                <a:sym typeface="微软雅黑" panose="020B0503020204020204" pitchFamily="34" charset="-122"/>
              </a:rPr>
              <a:t>成果创新点</a:t>
            </a:r>
          </a:p>
        </p:txBody>
      </p:sp>
      <p:grpSp>
        <p:nvGrpSpPr>
          <p:cNvPr id="58" name="组合 186"/>
          <p:cNvGrpSpPr/>
          <p:nvPr/>
        </p:nvGrpSpPr>
        <p:grpSpPr>
          <a:xfrm>
            <a:off x="3685537" y="3436694"/>
            <a:ext cx="432000" cy="432000"/>
            <a:chOff x="304800" y="673100"/>
            <a:chExt cx="4000500" cy="4000500"/>
          </a:xfrm>
          <a:effectLst>
            <a:outerShdw blurRad="444500" dist="254000" dir="8100000" algn="tr" rotWithShape="0">
              <a:prstClr val="black">
                <a:alpha val="50000"/>
              </a:prstClr>
            </a:outerShdw>
          </a:effectLst>
        </p:grpSpPr>
        <p:sp>
          <p:nvSpPr>
            <p:cNvPr id="60" name="同心圆 10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1" name="椭圆 60"/>
            <p:cNvSpPr/>
            <p:nvPr/>
          </p:nvSpPr>
          <p:spPr>
            <a:xfrm>
              <a:off x="304800" y="673100"/>
              <a:ext cx="3825876" cy="382588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6" name="组合 105"/>
          <p:cNvGrpSpPr/>
          <p:nvPr/>
        </p:nvGrpSpPr>
        <p:grpSpPr>
          <a:xfrm>
            <a:off x="3802126" y="3572746"/>
            <a:ext cx="216000" cy="144000"/>
            <a:chOff x="5738813" y="3144838"/>
            <a:chExt cx="711200" cy="568325"/>
          </a:xfrm>
          <a:solidFill>
            <a:srgbClr val="0066CC"/>
          </a:solidFill>
        </p:grpSpPr>
        <p:sp>
          <p:nvSpPr>
            <p:cNvPr id="107" name="Freeform 103"/>
            <p:cNvSpPr/>
            <p:nvPr/>
          </p:nvSpPr>
          <p:spPr bwMode="auto">
            <a:xfrm>
              <a:off x="5821363" y="3159126"/>
              <a:ext cx="533400" cy="371475"/>
            </a:xfrm>
            <a:custGeom>
              <a:avLst/>
              <a:gdLst>
                <a:gd name="T0" fmla="*/ 22 w 336"/>
                <a:gd name="T1" fmla="*/ 234 h 234"/>
                <a:gd name="T2" fmla="*/ 0 w 336"/>
                <a:gd name="T3" fmla="*/ 215 h 234"/>
                <a:gd name="T4" fmla="*/ 135 w 336"/>
                <a:gd name="T5" fmla="*/ 56 h 234"/>
                <a:gd name="T6" fmla="*/ 216 w 336"/>
                <a:gd name="T7" fmla="*/ 126 h 234"/>
                <a:gd name="T8" fmla="*/ 312 w 336"/>
                <a:gd name="T9" fmla="*/ 0 h 234"/>
                <a:gd name="T10" fmla="*/ 336 w 336"/>
                <a:gd name="T11" fmla="*/ 17 h 234"/>
                <a:gd name="T12" fmla="*/ 219 w 336"/>
                <a:gd name="T13" fmla="*/ 171 h 234"/>
                <a:gd name="T14" fmla="*/ 137 w 336"/>
                <a:gd name="T15" fmla="*/ 99 h 234"/>
                <a:gd name="T16" fmla="*/ 22 w 336"/>
                <a:gd name="T17" fmla="*/ 234 h 234"/>
                <a:gd name="T18" fmla="*/ 22 w 336"/>
                <a:gd name="T1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234">
                  <a:moveTo>
                    <a:pt x="22" y="234"/>
                  </a:moveTo>
                  <a:lnTo>
                    <a:pt x="0" y="215"/>
                  </a:lnTo>
                  <a:lnTo>
                    <a:pt x="135" y="56"/>
                  </a:lnTo>
                  <a:lnTo>
                    <a:pt x="216" y="126"/>
                  </a:lnTo>
                  <a:lnTo>
                    <a:pt x="312" y="0"/>
                  </a:lnTo>
                  <a:lnTo>
                    <a:pt x="336" y="17"/>
                  </a:lnTo>
                  <a:lnTo>
                    <a:pt x="219" y="171"/>
                  </a:lnTo>
                  <a:lnTo>
                    <a:pt x="137" y="99"/>
                  </a:lnTo>
                  <a:lnTo>
                    <a:pt x="22" y="234"/>
                  </a:lnTo>
                  <a:lnTo>
                    <a:pt x="22"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8" name="Freeform 104"/>
            <p:cNvSpPr/>
            <p:nvPr/>
          </p:nvSpPr>
          <p:spPr bwMode="auto">
            <a:xfrm>
              <a:off x="6248401" y="3148013"/>
              <a:ext cx="117475" cy="119063"/>
            </a:xfrm>
            <a:custGeom>
              <a:avLst/>
              <a:gdLst>
                <a:gd name="T0" fmla="*/ 0 w 74"/>
                <a:gd name="T1" fmla="*/ 0 h 75"/>
                <a:gd name="T2" fmla="*/ 74 w 74"/>
                <a:gd name="T3" fmla="*/ 0 h 75"/>
                <a:gd name="T4" fmla="*/ 74 w 74"/>
                <a:gd name="T5" fmla="*/ 75 h 75"/>
                <a:gd name="T6" fmla="*/ 0 w 74"/>
                <a:gd name="T7" fmla="*/ 0 h 75"/>
              </a:gdLst>
              <a:ahLst/>
              <a:cxnLst>
                <a:cxn ang="0">
                  <a:pos x="T0" y="T1"/>
                </a:cxn>
                <a:cxn ang="0">
                  <a:pos x="T2" y="T3"/>
                </a:cxn>
                <a:cxn ang="0">
                  <a:pos x="T4" y="T5"/>
                </a:cxn>
                <a:cxn ang="0">
                  <a:pos x="T6" y="T7"/>
                </a:cxn>
              </a:cxnLst>
              <a:rect l="0" t="0" r="r" b="b"/>
              <a:pathLst>
                <a:path w="74" h="75">
                  <a:moveTo>
                    <a:pt x="0" y="0"/>
                  </a:moveTo>
                  <a:lnTo>
                    <a:pt x="74" y="0"/>
                  </a:lnTo>
                  <a:lnTo>
                    <a:pt x="74" y="7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9" name="Freeform 105"/>
            <p:cNvSpPr/>
            <p:nvPr/>
          </p:nvSpPr>
          <p:spPr bwMode="auto">
            <a:xfrm>
              <a:off x="5738813" y="3144838"/>
              <a:ext cx="711200" cy="568325"/>
            </a:xfrm>
            <a:custGeom>
              <a:avLst/>
              <a:gdLst>
                <a:gd name="T0" fmla="*/ 448 w 448"/>
                <a:gd name="T1" fmla="*/ 358 h 358"/>
                <a:gd name="T2" fmla="*/ 0 w 448"/>
                <a:gd name="T3" fmla="*/ 358 h 358"/>
                <a:gd name="T4" fmla="*/ 0 w 448"/>
                <a:gd name="T5" fmla="*/ 0 h 358"/>
                <a:gd name="T6" fmla="*/ 26 w 448"/>
                <a:gd name="T7" fmla="*/ 0 h 358"/>
                <a:gd name="T8" fmla="*/ 26 w 448"/>
                <a:gd name="T9" fmla="*/ 334 h 358"/>
                <a:gd name="T10" fmla="*/ 448 w 448"/>
                <a:gd name="T11" fmla="*/ 334 h 358"/>
                <a:gd name="T12" fmla="*/ 448 w 448"/>
                <a:gd name="T13" fmla="*/ 358 h 358"/>
                <a:gd name="T14" fmla="*/ 448 w 448"/>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358">
                  <a:moveTo>
                    <a:pt x="448" y="358"/>
                  </a:moveTo>
                  <a:lnTo>
                    <a:pt x="0" y="358"/>
                  </a:lnTo>
                  <a:lnTo>
                    <a:pt x="0" y="0"/>
                  </a:lnTo>
                  <a:lnTo>
                    <a:pt x="26" y="0"/>
                  </a:lnTo>
                  <a:lnTo>
                    <a:pt x="26" y="334"/>
                  </a:lnTo>
                  <a:lnTo>
                    <a:pt x="448" y="334"/>
                  </a:lnTo>
                  <a:lnTo>
                    <a:pt x="448" y="358"/>
                  </a:lnTo>
                  <a:lnTo>
                    <a:pt x="448" y="3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0" name="Rectangle 106"/>
            <p:cNvSpPr>
              <a:spLocks noChangeArrowheads="1"/>
            </p:cNvSpPr>
            <p:nvPr/>
          </p:nvSpPr>
          <p:spPr bwMode="auto">
            <a:xfrm>
              <a:off x="5853113" y="3560763"/>
              <a:ext cx="79375" cy="122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1" name="Rectangle 107"/>
            <p:cNvSpPr>
              <a:spLocks noChangeArrowheads="1"/>
            </p:cNvSpPr>
            <p:nvPr/>
          </p:nvSpPr>
          <p:spPr bwMode="auto">
            <a:xfrm>
              <a:off x="5997576" y="3408363"/>
              <a:ext cx="79375" cy="274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2" name="Rectangle 108"/>
            <p:cNvSpPr>
              <a:spLocks noChangeArrowheads="1"/>
            </p:cNvSpPr>
            <p:nvPr/>
          </p:nvSpPr>
          <p:spPr bwMode="auto">
            <a:xfrm>
              <a:off x="6142038" y="3487738"/>
              <a:ext cx="79375" cy="195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3" name="Rectangle 109"/>
            <p:cNvSpPr>
              <a:spLocks noChangeArrowheads="1"/>
            </p:cNvSpPr>
            <p:nvPr/>
          </p:nvSpPr>
          <p:spPr bwMode="auto">
            <a:xfrm>
              <a:off x="6286501" y="3305176"/>
              <a:ext cx="79375" cy="377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p:cNvPicPr>
            <a:picLocks noChangeAspect="1" noChangeArrowheads="1"/>
          </p:cNvPicPr>
          <p:nvPr/>
        </p:nvPicPr>
        <p:blipFill>
          <a:blip r:embed="rId2" cstate="print"/>
          <a:srcRect/>
          <a:stretch>
            <a:fillRect/>
          </a:stretch>
        </p:blipFill>
        <p:spPr bwMode="auto">
          <a:xfrm>
            <a:off x="1191" y="7144"/>
            <a:ext cx="5053013" cy="4548188"/>
          </a:xfrm>
          <a:prstGeom prst="rect">
            <a:avLst/>
          </a:prstGeom>
          <a:noFill/>
          <a:ln w="9525">
            <a:noFill/>
            <a:miter lim="800000"/>
            <a:headEnd/>
            <a:tailEnd/>
          </a:ln>
        </p:spPr>
      </p:pic>
      <p:sp>
        <p:nvSpPr>
          <p:cNvPr id="47106" name="TextBox 4"/>
          <p:cNvSpPr txBox="1">
            <a:spLocks noChangeArrowheads="1"/>
          </p:cNvSpPr>
          <p:nvPr/>
        </p:nvSpPr>
        <p:spPr bwMode="auto">
          <a:xfrm>
            <a:off x="3275410" y="1214428"/>
            <a:ext cx="4752975" cy="1592744"/>
          </a:xfrm>
          <a:prstGeom prst="rect">
            <a:avLst/>
          </a:prstGeom>
          <a:noFill/>
          <a:ln w="9525">
            <a:noFill/>
            <a:miter lim="800000"/>
          </a:ln>
        </p:spPr>
        <p:txBody>
          <a:bodyPr lIns="68580" tIns="34290" rIns="68580" bIns="34290">
            <a:spAutoFit/>
          </a:bodyPr>
          <a:lstStyle/>
          <a:p>
            <a:pPr algn="ctr"/>
            <a:r>
              <a:rPr lang="zh-CN" altLang="en-US" sz="3300" dirty="0"/>
              <a:t>敬请各位专家批评指导！</a:t>
            </a:r>
            <a:endParaRPr lang="en-US" altLang="zh-CN" sz="3300" dirty="0"/>
          </a:p>
          <a:p>
            <a:pPr algn="ctr"/>
            <a:endParaRPr lang="en-US" altLang="zh-CN" sz="3300" dirty="0"/>
          </a:p>
          <a:p>
            <a:pPr algn="ctr"/>
            <a:r>
              <a:rPr lang="zh-CN" altLang="en-US" sz="3300" dirty="0"/>
              <a:t>谢  谢！</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12140" y="1130935"/>
            <a:ext cx="7993380" cy="3456305"/>
          </a:xfrm>
          <a:prstGeom prst="roundRect">
            <a:avLst/>
          </a:prstGeom>
          <a:noFill/>
          <a:ln>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 Box 10"/>
          <p:cNvSpPr txBox="1">
            <a:spLocks noChangeArrowheads="1"/>
          </p:cNvSpPr>
          <p:nvPr/>
        </p:nvSpPr>
        <p:spPr bwMode="auto">
          <a:xfrm>
            <a:off x="857250" y="142875"/>
            <a:ext cx="4800600" cy="398780"/>
          </a:xfrm>
          <a:prstGeom prst="rect">
            <a:avLst/>
          </a:prstGeom>
          <a:noFill/>
          <a:ln w="9525">
            <a:noFill/>
            <a:miter lim="800000"/>
          </a:ln>
        </p:spPr>
        <p:txBody>
          <a:bodyPr wrap="square">
            <a:spAutoFit/>
          </a:bodyPr>
          <a:lstStyle/>
          <a:p>
            <a:pPr eaLnBrk="0" hangingPunct="0"/>
            <a:r>
              <a:rPr lang="zh-CN" altLang="en-US" sz="2000" b="1" dirty="0">
                <a:solidFill>
                  <a:schemeClr val="bg1"/>
                </a:solidFill>
                <a:latin typeface="Tw Cen MT" panose="020B0602020104020603" pitchFamily="34" charset="0"/>
                <a:ea typeface="微软雅黑" panose="020B0503020204020204" pitchFamily="34" charset="-122"/>
                <a:sym typeface="宋体" panose="02010600030101010101" pitchFamily="2" charset="-122"/>
              </a:rPr>
              <a:t>成果主要解决的问题</a:t>
            </a:r>
            <a:r>
              <a:rPr lang="en-US" altLang="zh-CN" sz="2000" b="1" dirty="0">
                <a:solidFill>
                  <a:schemeClr val="bg1"/>
                </a:solidFill>
                <a:latin typeface="Tw Cen MT" panose="020B0602020104020603" pitchFamily="34" charset="0"/>
                <a:ea typeface="微软雅黑" panose="020B0503020204020204" pitchFamily="34" charset="-122"/>
                <a:sym typeface="宋体" panose="02010600030101010101" pitchFamily="2" charset="-122"/>
              </a:rPr>
              <a:t>——</a:t>
            </a:r>
            <a:r>
              <a:rPr lang="zh-CN" altLang="en-US" sz="2000" b="1" dirty="0">
                <a:solidFill>
                  <a:schemeClr val="bg1"/>
                </a:solidFill>
                <a:latin typeface="Tw Cen MT" panose="020B0602020104020603" pitchFamily="34" charset="0"/>
                <a:ea typeface="微软雅黑" panose="020B0503020204020204" pitchFamily="34" charset="-122"/>
                <a:sym typeface="宋体" panose="02010600030101010101" pitchFamily="2" charset="-122"/>
              </a:rPr>
              <a:t>成果基本情况</a:t>
            </a:r>
          </a:p>
        </p:txBody>
      </p:sp>
      <p:sp>
        <p:nvSpPr>
          <p:cNvPr id="39" name="矩形 38"/>
          <p:cNvSpPr/>
          <p:nvPr/>
        </p:nvSpPr>
        <p:spPr>
          <a:xfrm>
            <a:off x="136337" y="129210"/>
            <a:ext cx="317500" cy="398780"/>
          </a:xfrm>
          <a:prstGeom prst="rect">
            <a:avLst/>
          </a:prstGeom>
        </p:spPr>
        <p:txBody>
          <a:bodyPr wrap="none">
            <a:spAutoFit/>
          </a:bodyPr>
          <a:lstStyle/>
          <a:p>
            <a:r>
              <a:rPr lang="en-US" altLang="zh-CN" sz="2000" b="1" i="1" dirty="0">
                <a:solidFill>
                  <a:schemeClr val="bg1"/>
                </a:solidFill>
                <a:latin typeface="Tw Cen MT" panose="020B0602020104020603" pitchFamily="34" charset="0"/>
                <a:ea typeface="微软雅黑" panose="020B0503020204020204" pitchFamily="34" charset="-122"/>
                <a:sym typeface="宋体" panose="02010600030101010101" pitchFamily="2" charset="-122"/>
              </a:rPr>
              <a:t>1</a:t>
            </a:r>
            <a:endParaRPr lang="zh-CN" altLang="en-US" sz="2000" b="1" i="1" dirty="0">
              <a:latin typeface="Tw Cen MT" panose="020B0602020104020603" pitchFamily="34" charset="0"/>
            </a:endParaRPr>
          </a:p>
        </p:txBody>
      </p:sp>
      <p:sp>
        <p:nvSpPr>
          <p:cNvPr id="3" name="文本框 2"/>
          <p:cNvSpPr txBox="1"/>
          <p:nvPr/>
        </p:nvSpPr>
        <p:spPr>
          <a:xfrm>
            <a:off x="641985" y="666115"/>
            <a:ext cx="5200650" cy="450850"/>
          </a:xfrm>
          <a:prstGeom prst="rect">
            <a:avLst/>
          </a:prstGeom>
          <a:noFill/>
        </p:spPr>
        <p:txBody>
          <a:bodyPr wrap="square" rtlCol="0">
            <a:spAutoFit/>
          </a:bodyPr>
          <a:lstStyle/>
          <a:p>
            <a:pPr algn="just" fontAlgn="auto">
              <a:lnSpc>
                <a:spcPct val="130000"/>
              </a:lnSpc>
              <a:spcBef>
                <a:spcPts val="600"/>
              </a:spcBef>
            </a:pPr>
            <a:r>
              <a:rPr lang="en-US" altLang="zh-CN" b="1" dirty="0">
                <a:solidFill>
                  <a:schemeClr val="tx1"/>
                </a:solidFill>
                <a:latin typeface="黑体" panose="02010609060101010101" pitchFamily="49" charset="-122"/>
                <a:ea typeface="黑体" panose="02010609060101010101" pitchFamily="49" charset="-122"/>
                <a:sym typeface="+mn-ea"/>
              </a:rPr>
              <a:t>    </a:t>
            </a:r>
            <a:endParaRPr lang="zh-CN" altLang="en-US" b="1" dirty="0">
              <a:solidFill>
                <a:schemeClr val="tx1"/>
              </a:solidFill>
              <a:latin typeface="黑体" panose="02010609060101010101" pitchFamily="49" charset="-122"/>
              <a:ea typeface="黑体" panose="02010609060101010101" pitchFamily="49" charset="-122"/>
              <a:sym typeface="+mn-ea"/>
            </a:endParaRPr>
          </a:p>
        </p:txBody>
      </p:sp>
      <p:sp>
        <p:nvSpPr>
          <p:cNvPr id="20" name="MH_Other_18"/>
          <p:cNvSpPr/>
          <p:nvPr>
            <p:custDataLst>
              <p:tags r:id="rId1"/>
            </p:custDataLst>
          </p:nvPr>
        </p:nvSpPr>
        <p:spPr>
          <a:xfrm>
            <a:off x="8025130" y="4553585"/>
            <a:ext cx="80645" cy="87630"/>
          </a:xfrm>
          <a:prstGeom prst="ellipse">
            <a:avLst/>
          </a:prstGeom>
          <a:solidFill>
            <a:schemeClr val="accent1">
              <a:lumMod val="60000"/>
              <a:lumOff val="40000"/>
              <a:alpha val="26000"/>
            </a:schemeClr>
          </a:solidFill>
        </p:spPr>
        <p:txBody>
          <a:bodyPr anchor="ctr"/>
          <a:lstStyle/>
          <a:p>
            <a:pPr algn="just" eaLnBrk="1" fontAlgn="auto" hangingPunct="1">
              <a:lnSpc>
                <a:spcPct val="130000"/>
              </a:lnSpc>
              <a:spcBef>
                <a:spcPts val="0"/>
              </a:spcBef>
              <a:spcAft>
                <a:spcPts val="0"/>
              </a:spcAft>
              <a:defRPr/>
            </a:pPr>
            <a:endParaRPr lang="zh-CN" altLang="en-US" dirty="0" err="1">
              <a:solidFill>
                <a:srgbClr val="FFFFFF"/>
              </a:solidFill>
              <a:latin typeface="+mn-lt"/>
              <a:ea typeface="+mn-ea"/>
            </a:endParaRPr>
          </a:p>
        </p:txBody>
      </p:sp>
      <p:sp>
        <p:nvSpPr>
          <p:cNvPr id="29" name="MH_Other_26"/>
          <p:cNvSpPr/>
          <p:nvPr>
            <p:custDataLst>
              <p:tags r:id="rId2"/>
            </p:custDataLst>
          </p:nvPr>
        </p:nvSpPr>
        <p:spPr>
          <a:xfrm>
            <a:off x="8497570" y="4081145"/>
            <a:ext cx="87630" cy="93980"/>
          </a:xfrm>
          <a:prstGeom prst="ellipse">
            <a:avLst/>
          </a:prstGeom>
          <a:solidFill>
            <a:schemeClr val="accent1">
              <a:lumMod val="60000"/>
              <a:lumOff val="40000"/>
              <a:alpha val="26000"/>
            </a:schemeClr>
          </a:solidFill>
        </p:spPr>
        <p:txBody>
          <a:bodyPr anchor="ctr"/>
          <a:lstStyle/>
          <a:p>
            <a:pPr algn="just" eaLnBrk="1" fontAlgn="auto" hangingPunct="1">
              <a:lnSpc>
                <a:spcPct val="130000"/>
              </a:lnSpc>
              <a:spcBef>
                <a:spcPts val="0"/>
              </a:spcBef>
              <a:spcAft>
                <a:spcPts val="0"/>
              </a:spcAft>
              <a:defRPr/>
            </a:pPr>
            <a:endParaRPr lang="zh-CN" altLang="en-US" dirty="0" err="1">
              <a:solidFill>
                <a:srgbClr val="FFFFFF"/>
              </a:solidFill>
              <a:latin typeface="+mn-lt"/>
              <a:ea typeface="+mn-ea"/>
            </a:endParaRPr>
          </a:p>
        </p:txBody>
      </p:sp>
      <p:pic>
        <p:nvPicPr>
          <p:cNvPr id="10" name="图片 9" descr="untitled"/>
          <p:cNvPicPr>
            <a:picLocks noChangeAspect="1"/>
          </p:cNvPicPr>
          <p:nvPr/>
        </p:nvPicPr>
        <p:blipFill>
          <a:blip r:embed="rId4" cstate="print"/>
          <a:stretch>
            <a:fillRect/>
          </a:stretch>
        </p:blipFill>
        <p:spPr>
          <a:xfrm>
            <a:off x="6840855" y="1026795"/>
            <a:ext cx="2088515" cy="1642110"/>
          </a:xfrm>
          <a:prstGeom prst="rect">
            <a:avLst/>
          </a:prstGeom>
        </p:spPr>
      </p:pic>
      <p:pic>
        <p:nvPicPr>
          <p:cNvPr id="11" name="图片 10" descr="u=1869635967,3256994801&amp;fm=27&amp;gp=0"/>
          <p:cNvPicPr>
            <a:picLocks noChangeAspect="1"/>
          </p:cNvPicPr>
          <p:nvPr/>
        </p:nvPicPr>
        <p:blipFill>
          <a:blip r:embed="rId5" cstate="print"/>
          <a:srcRect b="3484"/>
          <a:stretch>
            <a:fillRect/>
          </a:stretch>
        </p:blipFill>
        <p:spPr>
          <a:xfrm>
            <a:off x="6901815" y="2844800"/>
            <a:ext cx="2088515" cy="2080260"/>
          </a:xfrm>
          <a:prstGeom prst="rect">
            <a:avLst/>
          </a:prstGeom>
        </p:spPr>
      </p:pic>
      <p:sp>
        <p:nvSpPr>
          <p:cNvPr id="13" name="文本框 12"/>
          <p:cNvSpPr txBox="1"/>
          <p:nvPr/>
        </p:nvSpPr>
        <p:spPr>
          <a:xfrm>
            <a:off x="612140" y="901700"/>
            <a:ext cx="5965190" cy="3041015"/>
          </a:xfrm>
          <a:prstGeom prst="rect">
            <a:avLst/>
          </a:prstGeom>
          <a:noFill/>
        </p:spPr>
        <p:txBody>
          <a:bodyPr wrap="square" rtlCol="0" anchor="t">
            <a:spAutoFit/>
          </a:bodyPr>
          <a:lstStyle/>
          <a:p>
            <a:pPr marL="285750" indent="-285750">
              <a:lnSpc>
                <a:spcPct val="120000"/>
              </a:lnSpc>
              <a:buClr>
                <a:srgbClr val="207BD4"/>
              </a:buClr>
              <a:buFont typeface="Wingdings" panose="05000000000000000000" charset="0"/>
              <a:buChar char=""/>
            </a:pPr>
            <a:r>
              <a:rPr lang="zh-CN" altLang="zh-CN" sz="1600" dirty="0">
                <a:latin typeface="黑体" panose="02010609060101010101" pitchFamily="49" charset="-122"/>
                <a:ea typeface="黑体" panose="02010609060101010101" pitchFamily="49" charset="-122"/>
                <a:sym typeface="+mn-ea"/>
              </a:rPr>
              <a:t>应用型本科</a:t>
            </a:r>
            <a:r>
              <a:rPr lang="zh-CN" altLang="en-US" sz="1600" dirty="0">
                <a:latin typeface="黑体" panose="02010609060101010101" pitchFamily="49" charset="-122"/>
                <a:ea typeface="黑体" panose="02010609060101010101" pitchFamily="49" charset="-122"/>
                <a:sym typeface="+mn-ea"/>
              </a:rPr>
              <a:t>专业核心</a:t>
            </a:r>
            <a:r>
              <a:rPr lang="zh-CN" altLang="zh-CN" sz="1600" dirty="0">
                <a:latin typeface="黑体" panose="02010609060101010101" pitchFamily="49" charset="-122"/>
                <a:ea typeface="黑体" panose="02010609060101010101" pitchFamily="49" charset="-122"/>
                <a:sym typeface="+mn-ea"/>
              </a:rPr>
              <a:t>课程建设是提高应用型本科人才培养质量的重要抓手。</a:t>
            </a:r>
          </a:p>
          <a:p>
            <a:pPr>
              <a:lnSpc>
                <a:spcPct val="120000"/>
              </a:lnSpc>
            </a:pPr>
            <a:endParaRPr lang="zh-CN" altLang="zh-CN" sz="1600" dirty="0">
              <a:latin typeface="黑体" panose="02010609060101010101" pitchFamily="49" charset="-122"/>
              <a:ea typeface="黑体" panose="02010609060101010101" pitchFamily="49" charset="-122"/>
              <a:sym typeface="+mn-ea"/>
            </a:endParaRPr>
          </a:p>
          <a:p>
            <a:pPr marL="285750" indent="-285750">
              <a:lnSpc>
                <a:spcPct val="120000"/>
              </a:lnSpc>
              <a:buClr>
                <a:srgbClr val="207BD4"/>
              </a:buClr>
              <a:buFont typeface="Wingdings" panose="05000000000000000000" charset="0"/>
              <a:buChar char=""/>
            </a:pPr>
            <a:r>
              <a:rPr lang="zh-CN" altLang="zh-CN" sz="1600" dirty="0">
                <a:latin typeface="黑体" panose="02010609060101010101" pitchFamily="49" charset="-122"/>
                <a:ea typeface="黑体" panose="02010609060101010101" pitchFamily="49" charset="-122"/>
                <a:sym typeface="+mn-ea"/>
              </a:rPr>
              <a:t>《动物生物化学》</a:t>
            </a:r>
            <a:r>
              <a:rPr lang="zh-CN" altLang="en-US" sz="1600" dirty="0">
                <a:latin typeface="黑体" panose="02010609060101010101" pitchFamily="49" charset="-122"/>
                <a:ea typeface="黑体" panose="02010609060101010101" pitchFamily="49" charset="-122"/>
                <a:sym typeface="+mn-ea"/>
              </a:rPr>
              <a:t>是应用型本科畜牧兽医类专业的核心课程，其教学效果决定着专业人才培养质量。</a:t>
            </a:r>
          </a:p>
          <a:p>
            <a:pPr>
              <a:lnSpc>
                <a:spcPct val="120000"/>
              </a:lnSpc>
            </a:pPr>
            <a:endParaRPr lang="zh-CN" altLang="en-US" sz="1600" dirty="0">
              <a:latin typeface="黑体" panose="02010609060101010101" pitchFamily="49" charset="-122"/>
              <a:ea typeface="黑体" panose="02010609060101010101" pitchFamily="49" charset="-122"/>
              <a:sym typeface="+mn-ea"/>
            </a:endParaRPr>
          </a:p>
          <a:p>
            <a:pPr marL="285750" indent="-285750">
              <a:lnSpc>
                <a:spcPct val="120000"/>
              </a:lnSpc>
              <a:buClr>
                <a:srgbClr val="207BD4"/>
              </a:buClr>
              <a:buFont typeface="Wingdings" panose="05000000000000000000" charset="0"/>
              <a:buChar char=""/>
            </a:pPr>
            <a:r>
              <a:rPr lang="zh-CN" altLang="en-US" sz="1600" dirty="0">
                <a:latin typeface="黑体" panose="02010609060101010101" pitchFamily="49" charset="-122"/>
                <a:ea typeface="黑体" panose="02010609060101010101" pitchFamily="49" charset="-122"/>
                <a:sym typeface="+mn-ea"/>
              </a:rPr>
              <a:t>然而该课程现有的教学内容、教学方法、考核模式、教学资源等不能满足应用型本科对人才培养目标的要求。</a:t>
            </a:r>
            <a:endParaRPr lang="en-US" altLang="zh-CN" sz="1600" dirty="0">
              <a:latin typeface="黑体" panose="02010609060101010101" pitchFamily="49" charset="-122"/>
              <a:ea typeface="黑体" panose="02010609060101010101" pitchFamily="49" charset="-122"/>
              <a:sym typeface="+mn-ea"/>
            </a:endParaRPr>
          </a:p>
          <a:p>
            <a:pPr indent="0">
              <a:lnSpc>
                <a:spcPct val="120000"/>
              </a:lnSpc>
              <a:buClr>
                <a:srgbClr val="207BD4"/>
              </a:buClr>
              <a:buFont typeface="Wingdings" panose="05000000000000000000" charset="0"/>
              <a:buNone/>
            </a:pPr>
            <a:endParaRPr lang="zh-CN" altLang="en-US" sz="1600" dirty="0">
              <a:latin typeface="黑体" panose="02010609060101010101" pitchFamily="49" charset="-122"/>
              <a:ea typeface="黑体" panose="02010609060101010101" pitchFamily="49" charset="-122"/>
              <a:sym typeface="+mn-ea"/>
            </a:endParaRPr>
          </a:p>
          <a:p>
            <a:pPr>
              <a:lnSpc>
                <a:spcPct val="120000"/>
              </a:lnSpc>
            </a:pPr>
            <a:endParaRPr lang="zh-CN" altLang="en-US" sz="1600" dirty="0"/>
          </a:p>
        </p:txBody>
      </p:sp>
      <p:sp>
        <p:nvSpPr>
          <p:cNvPr id="18" name="虚尾箭头 17"/>
          <p:cNvSpPr/>
          <p:nvPr/>
        </p:nvSpPr>
        <p:spPr>
          <a:xfrm>
            <a:off x="838835" y="3941445"/>
            <a:ext cx="420370" cy="287655"/>
          </a:xfrm>
          <a:prstGeom prst="stripedRightArrow">
            <a:avLst/>
          </a:prstGeom>
          <a:solidFill>
            <a:srgbClr val="000000">
              <a:alpha val="0"/>
            </a:srgb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278255" y="3857634"/>
            <a:ext cx="5151133" cy="646331"/>
          </a:xfrm>
          <a:prstGeom prst="rect">
            <a:avLst/>
          </a:prstGeom>
          <a:noFill/>
        </p:spPr>
        <p:txBody>
          <a:bodyPr wrap="square" rtlCol="0">
            <a:spAutoFit/>
          </a:bodyPr>
          <a:lstStyle/>
          <a:p>
            <a:r>
              <a:rPr lang="en-US" altLang="zh-CN" b="1" dirty="0">
                <a:solidFill>
                  <a:schemeClr val="accent3">
                    <a:lumMod val="75000"/>
                  </a:schemeClr>
                </a:solidFill>
              </a:rPr>
              <a:t>2013</a:t>
            </a:r>
            <a:r>
              <a:rPr lang="zh-CN" altLang="en-US" b="1" dirty="0">
                <a:solidFill>
                  <a:schemeClr val="accent3">
                    <a:lumMod val="75000"/>
                  </a:schemeClr>
                </a:solidFill>
              </a:rPr>
              <a:t>年，以我校动物医学、动物科学、动物药学三个本科专业为载体，开始立项研究。</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H_Other_1"/>
          <p:cNvSpPr>
            <a:spLocks noChangeArrowheads="1"/>
          </p:cNvSpPr>
          <p:nvPr>
            <p:custDataLst>
              <p:tags r:id="rId1"/>
            </p:custDataLst>
          </p:nvPr>
        </p:nvSpPr>
        <p:spPr bwMode="auto">
          <a:xfrm flipV="1">
            <a:off x="1065213" y="2005661"/>
            <a:ext cx="1230312" cy="406400"/>
          </a:xfrm>
          <a:prstGeom prst="ellipse">
            <a:avLst/>
          </a:prstGeom>
          <a:gradFill rotWithShape="0">
            <a:gsLst>
              <a:gs pos="0">
                <a:srgbClr val="BFBFBF"/>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latinLnBrk="1" hangingPunct="1">
              <a:lnSpc>
                <a:spcPct val="100000"/>
              </a:lnSpc>
              <a:spcBef>
                <a:spcPct val="0"/>
              </a:spcBef>
              <a:buFontTx/>
              <a:buNone/>
              <a:defRPr/>
            </a:pPr>
            <a:endParaRPr kumimoji="1" lang="ko-KR" altLang="ko-KR" sz="1800">
              <a:solidFill>
                <a:srgbClr val="000000"/>
              </a:solidFill>
              <a:latin typeface="+mn-ea"/>
              <a:ea typeface="+mn-ea"/>
            </a:endParaRPr>
          </a:p>
        </p:txBody>
      </p:sp>
      <p:sp>
        <p:nvSpPr>
          <p:cNvPr id="27" name="MH_Other_2"/>
          <p:cNvSpPr/>
          <p:nvPr>
            <p:custDataLst>
              <p:tags r:id="rId2"/>
            </p:custDataLst>
          </p:nvPr>
        </p:nvSpPr>
        <p:spPr>
          <a:xfrm rot="5400000">
            <a:off x="1070769" y="1055860"/>
            <a:ext cx="1208087" cy="1193800"/>
          </a:xfrm>
          <a:custGeom>
            <a:avLst/>
            <a:gdLst>
              <a:gd name="connsiteX0" fmla="*/ 0 w 740229"/>
              <a:gd name="connsiteY0" fmla="*/ 0 h 740229"/>
              <a:gd name="connsiteX1" fmla="*/ 370115 w 740229"/>
              <a:gd name="connsiteY1" fmla="*/ 0 h 740229"/>
              <a:gd name="connsiteX2" fmla="*/ 740230 w 740229"/>
              <a:gd name="connsiteY2" fmla="*/ 370115 h 740229"/>
              <a:gd name="connsiteX3" fmla="*/ 370115 w 740229"/>
              <a:gd name="connsiteY3" fmla="*/ 740230 h 740229"/>
              <a:gd name="connsiteX4" fmla="*/ 0 w 740229"/>
              <a:gd name="connsiteY4" fmla="*/ 740229 h 740229"/>
              <a:gd name="connsiteX5" fmla="*/ 0 w 740229"/>
              <a:gd name="connsiteY5" fmla="*/ 0 h 740229"/>
              <a:gd name="connsiteX0-1" fmla="*/ 0 w 836024"/>
              <a:gd name="connsiteY0-2" fmla="*/ 0 h 740230"/>
              <a:gd name="connsiteX1-3" fmla="*/ 370115 w 836024"/>
              <a:gd name="connsiteY1-4" fmla="*/ 0 h 740230"/>
              <a:gd name="connsiteX2-5" fmla="*/ 836024 w 836024"/>
              <a:gd name="connsiteY2-6" fmla="*/ 370115 h 740230"/>
              <a:gd name="connsiteX3-7" fmla="*/ 370115 w 836024"/>
              <a:gd name="connsiteY3-8" fmla="*/ 740230 h 740230"/>
              <a:gd name="connsiteX4-9" fmla="*/ 0 w 836024"/>
              <a:gd name="connsiteY4-10" fmla="*/ 740229 h 740230"/>
              <a:gd name="connsiteX5-11" fmla="*/ 0 w 836024"/>
              <a:gd name="connsiteY5-12" fmla="*/ 0 h 740230"/>
              <a:gd name="connsiteX0-13" fmla="*/ 0 w 957944"/>
              <a:gd name="connsiteY0-14" fmla="*/ 0 h 740230"/>
              <a:gd name="connsiteX1-15" fmla="*/ 370115 w 957944"/>
              <a:gd name="connsiteY1-16" fmla="*/ 0 h 740230"/>
              <a:gd name="connsiteX2-17" fmla="*/ 957944 w 957944"/>
              <a:gd name="connsiteY2-18" fmla="*/ 370115 h 740230"/>
              <a:gd name="connsiteX3-19" fmla="*/ 370115 w 957944"/>
              <a:gd name="connsiteY3-20" fmla="*/ 740230 h 740230"/>
              <a:gd name="connsiteX4-21" fmla="*/ 0 w 957944"/>
              <a:gd name="connsiteY4-22" fmla="*/ 740229 h 740230"/>
              <a:gd name="connsiteX5-23" fmla="*/ 0 w 957944"/>
              <a:gd name="connsiteY5-24" fmla="*/ 0 h 740230"/>
              <a:gd name="connsiteX0-25" fmla="*/ 0 w 957944"/>
              <a:gd name="connsiteY0-26" fmla="*/ 0 h 740230"/>
              <a:gd name="connsiteX1-27" fmla="*/ 370115 w 957944"/>
              <a:gd name="connsiteY1-28" fmla="*/ 0 h 740230"/>
              <a:gd name="connsiteX2-29" fmla="*/ 957944 w 957944"/>
              <a:gd name="connsiteY2-30" fmla="*/ 343989 h 740230"/>
              <a:gd name="connsiteX3-31" fmla="*/ 370115 w 957944"/>
              <a:gd name="connsiteY3-32" fmla="*/ 740230 h 740230"/>
              <a:gd name="connsiteX4-33" fmla="*/ 0 w 957944"/>
              <a:gd name="connsiteY4-34" fmla="*/ 740229 h 740230"/>
              <a:gd name="connsiteX5-35" fmla="*/ 0 w 957944"/>
              <a:gd name="connsiteY5-36" fmla="*/ 0 h 740230"/>
              <a:gd name="connsiteX0-37" fmla="*/ 0 w 960074"/>
              <a:gd name="connsiteY0-38" fmla="*/ 0 h 740229"/>
              <a:gd name="connsiteX1-39" fmla="*/ 370115 w 960074"/>
              <a:gd name="connsiteY1-40" fmla="*/ 0 h 740229"/>
              <a:gd name="connsiteX2-41" fmla="*/ 957944 w 960074"/>
              <a:gd name="connsiteY2-42" fmla="*/ 343989 h 740229"/>
              <a:gd name="connsiteX3-43" fmla="*/ 535577 w 960074"/>
              <a:gd name="connsiteY3-44" fmla="*/ 731522 h 740229"/>
              <a:gd name="connsiteX4-45" fmla="*/ 0 w 960074"/>
              <a:gd name="connsiteY4-46" fmla="*/ 740229 h 740229"/>
              <a:gd name="connsiteX5-47" fmla="*/ 0 w 960074"/>
              <a:gd name="connsiteY5-48" fmla="*/ 0 h 740229"/>
              <a:gd name="connsiteX0-49" fmla="*/ 0 w 957951"/>
              <a:gd name="connsiteY0-50" fmla="*/ 0 h 740229"/>
              <a:gd name="connsiteX1-51" fmla="*/ 526872 w 957951"/>
              <a:gd name="connsiteY1-52" fmla="*/ 8708 h 740229"/>
              <a:gd name="connsiteX2-53" fmla="*/ 957944 w 957951"/>
              <a:gd name="connsiteY2-54" fmla="*/ 343989 h 740229"/>
              <a:gd name="connsiteX3-55" fmla="*/ 535577 w 957951"/>
              <a:gd name="connsiteY3-56" fmla="*/ 731522 h 740229"/>
              <a:gd name="connsiteX4-57" fmla="*/ 0 w 957951"/>
              <a:gd name="connsiteY4-58" fmla="*/ 740229 h 740229"/>
              <a:gd name="connsiteX5-59" fmla="*/ 0 w 957951"/>
              <a:gd name="connsiteY5-60" fmla="*/ 0 h 740229"/>
              <a:gd name="connsiteX0-61" fmla="*/ 0 w 957951"/>
              <a:gd name="connsiteY0-62" fmla="*/ 0 h 740229"/>
              <a:gd name="connsiteX1-63" fmla="*/ 526872 w 957951"/>
              <a:gd name="connsiteY1-64" fmla="*/ 8708 h 740229"/>
              <a:gd name="connsiteX2-65" fmla="*/ 957944 w 957951"/>
              <a:gd name="connsiteY2-66" fmla="*/ 361934 h 740229"/>
              <a:gd name="connsiteX3-67" fmla="*/ 535577 w 957951"/>
              <a:gd name="connsiteY3-68" fmla="*/ 731522 h 740229"/>
              <a:gd name="connsiteX4-69" fmla="*/ 0 w 957951"/>
              <a:gd name="connsiteY4-70" fmla="*/ 740229 h 740229"/>
              <a:gd name="connsiteX5-71" fmla="*/ 0 w 957951"/>
              <a:gd name="connsiteY5-72" fmla="*/ 0 h 740229"/>
              <a:gd name="connsiteX0-73" fmla="*/ 0 w 981490"/>
              <a:gd name="connsiteY0-74" fmla="*/ 0 h 740229"/>
              <a:gd name="connsiteX1-75" fmla="*/ 526872 w 981490"/>
              <a:gd name="connsiteY1-76" fmla="*/ 8708 h 740229"/>
              <a:gd name="connsiteX2-77" fmla="*/ 981484 w 981490"/>
              <a:gd name="connsiteY2-78" fmla="*/ 361934 h 740229"/>
              <a:gd name="connsiteX3-79" fmla="*/ 535577 w 981490"/>
              <a:gd name="connsiteY3-80" fmla="*/ 731522 h 740229"/>
              <a:gd name="connsiteX4-81" fmla="*/ 0 w 981490"/>
              <a:gd name="connsiteY4-82" fmla="*/ 740229 h 740229"/>
              <a:gd name="connsiteX5-83" fmla="*/ 0 w 981490"/>
              <a:gd name="connsiteY5-84" fmla="*/ 0 h 7402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81490" h="740229">
                <a:moveTo>
                  <a:pt x="0" y="0"/>
                </a:moveTo>
                <a:lnTo>
                  <a:pt x="526872" y="8708"/>
                </a:lnTo>
                <a:cubicBezTo>
                  <a:pt x="731281" y="8708"/>
                  <a:pt x="980033" y="241465"/>
                  <a:pt x="981484" y="361934"/>
                </a:cubicBezTo>
                <a:cubicBezTo>
                  <a:pt x="982935" y="482403"/>
                  <a:pt x="739986" y="731522"/>
                  <a:pt x="535577" y="731522"/>
                </a:cubicBezTo>
                <a:lnTo>
                  <a:pt x="0" y="740229"/>
                </a:lnTo>
                <a:lnTo>
                  <a:pt x="0" y="0"/>
                </a:lnTo>
                <a:close/>
              </a:path>
            </a:pathLst>
          </a:custGeom>
          <a:solidFill>
            <a:schemeClr val="accent1">
              <a:lumMod val="60000"/>
              <a:lumOff val="4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mn-ea"/>
              <a:ea typeface="+mn-ea"/>
            </a:endParaRPr>
          </a:p>
        </p:txBody>
      </p:sp>
      <p:sp>
        <p:nvSpPr>
          <p:cNvPr id="28" name="MH_SubTitle_1"/>
          <p:cNvSpPr/>
          <p:nvPr>
            <p:custDataLst>
              <p:tags r:id="rId3"/>
            </p:custDataLst>
          </p:nvPr>
        </p:nvSpPr>
        <p:spPr>
          <a:xfrm flipH="1">
            <a:off x="836613" y="1256678"/>
            <a:ext cx="1674812" cy="468313"/>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p:spPr>
        <p:txBody>
          <a:bodyPr anchor="ctr">
            <a:normAutofit/>
          </a:bodyPr>
          <a:lstStyle/>
          <a:p>
            <a:pPr algn="ctr" eaLnBrk="1" fontAlgn="auto" hangingPunct="1">
              <a:spcBef>
                <a:spcPts val="0"/>
              </a:spcBef>
              <a:spcAft>
                <a:spcPts val="0"/>
              </a:spcAft>
              <a:defRPr/>
            </a:pPr>
            <a:r>
              <a:rPr lang="zh-CN" altLang="en-US" kern="0" dirty="0">
                <a:solidFill>
                  <a:prstClr val="white"/>
                </a:solidFill>
                <a:latin typeface="+mn-lt"/>
                <a:ea typeface="+mn-ea"/>
              </a:rPr>
              <a:t>教什么？</a:t>
            </a:r>
          </a:p>
        </p:txBody>
      </p:sp>
      <p:sp>
        <p:nvSpPr>
          <p:cNvPr id="29" name="MH_Other_3"/>
          <p:cNvSpPr>
            <a:spLocks noChangeArrowheads="1"/>
          </p:cNvSpPr>
          <p:nvPr>
            <p:custDataLst>
              <p:tags r:id="rId4"/>
            </p:custDataLst>
          </p:nvPr>
        </p:nvSpPr>
        <p:spPr bwMode="auto">
          <a:xfrm flipV="1">
            <a:off x="3003550" y="2005661"/>
            <a:ext cx="1228725" cy="406400"/>
          </a:xfrm>
          <a:prstGeom prst="ellipse">
            <a:avLst/>
          </a:prstGeom>
          <a:gradFill rotWithShape="0">
            <a:gsLst>
              <a:gs pos="0">
                <a:srgbClr val="BFBFBF"/>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latinLnBrk="1" hangingPunct="1">
              <a:lnSpc>
                <a:spcPct val="100000"/>
              </a:lnSpc>
              <a:spcBef>
                <a:spcPct val="0"/>
              </a:spcBef>
              <a:buFontTx/>
              <a:buNone/>
              <a:defRPr/>
            </a:pPr>
            <a:endParaRPr kumimoji="1" lang="ko-KR" altLang="ko-KR" sz="1800">
              <a:solidFill>
                <a:srgbClr val="000000"/>
              </a:solidFill>
              <a:latin typeface="+mn-ea"/>
              <a:ea typeface="+mn-ea"/>
            </a:endParaRPr>
          </a:p>
        </p:txBody>
      </p:sp>
      <p:sp>
        <p:nvSpPr>
          <p:cNvPr id="30" name="MH_Other_4"/>
          <p:cNvSpPr/>
          <p:nvPr>
            <p:custDataLst>
              <p:tags r:id="rId5"/>
            </p:custDataLst>
          </p:nvPr>
        </p:nvSpPr>
        <p:spPr>
          <a:xfrm rot="5400000">
            <a:off x="3007519" y="1055860"/>
            <a:ext cx="1208087" cy="1193800"/>
          </a:xfrm>
          <a:custGeom>
            <a:avLst/>
            <a:gdLst>
              <a:gd name="connsiteX0" fmla="*/ 0 w 740229"/>
              <a:gd name="connsiteY0" fmla="*/ 0 h 740229"/>
              <a:gd name="connsiteX1" fmla="*/ 370115 w 740229"/>
              <a:gd name="connsiteY1" fmla="*/ 0 h 740229"/>
              <a:gd name="connsiteX2" fmla="*/ 740230 w 740229"/>
              <a:gd name="connsiteY2" fmla="*/ 370115 h 740229"/>
              <a:gd name="connsiteX3" fmla="*/ 370115 w 740229"/>
              <a:gd name="connsiteY3" fmla="*/ 740230 h 740229"/>
              <a:gd name="connsiteX4" fmla="*/ 0 w 740229"/>
              <a:gd name="connsiteY4" fmla="*/ 740229 h 740229"/>
              <a:gd name="connsiteX5" fmla="*/ 0 w 740229"/>
              <a:gd name="connsiteY5" fmla="*/ 0 h 740229"/>
              <a:gd name="connsiteX0-1" fmla="*/ 0 w 836024"/>
              <a:gd name="connsiteY0-2" fmla="*/ 0 h 740230"/>
              <a:gd name="connsiteX1-3" fmla="*/ 370115 w 836024"/>
              <a:gd name="connsiteY1-4" fmla="*/ 0 h 740230"/>
              <a:gd name="connsiteX2-5" fmla="*/ 836024 w 836024"/>
              <a:gd name="connsiteY2-6" fmla="*/ 370115 h 740230"/>
              <a:gd name="connsiteX3-7" fmla="*/ 370115 w 836024"/>
              <a:gd name="connsiteY3-8" fmla="*/ 740230 h 740230"/>
              <a:gd name="connsiteX4-9" fmla="*/ 0 w 836024"/>
              <a:gd name="connsiteY4-10" fmla="*/ 740229 h 740230"/>
              <a:gd name="connsiteX5-11" fmla="*/ 0 w 836024"/>
              <a:gd name="connsiteY5-12" fmla="*/ 0 h 740230"/>
              <a:gd name="connsiteX0-13" fmla="*/ 0 w 957944"/>
              <a:gd name="connsiteY0-14" fmla="*/ 0 h 740230"/>
              <a:gd name="connsiteX1-15" fmla="*/ 370115 w 957944"/>
              <a:gd name="connsiteY1-16" fmla="*/ 0 h 740230"/>
              <a:gd name="connsiteX2-17" fmla="*/ 957944 w 957944"/>
              <a:gd name="connsiteY2-18" fmla="*/ 370115 h 740230"/>
              <a:gd name="connsiteX3-19" fmla="*/ 370115 w 957944"/>
              <a:gd name="connsiteY3-20" fmla="*/ 740230 h 740230"/>
              <a:gd name="connsiteX4-21" fmla="*/ 0 w 957944"/>
              <a:gd name="connsiteY4-22" fmla="*/ 740229 h 740230"/>
              <a:gd name="connsiteX5-23" fmla="*/ 0 w 957944"/>
              <a:gd name="connsiteY5-24" fmla="*/ 0 h 740230"/>
              <a:gd name="connsiteX0-25" fmla="*/ 0 w 957944"/>
              <a:gd name="connsiteY0-26" fmla="*/ 0 h 740230"/>
              <a:gd name="connsiteX1-27" fmla="*/ 370115 w 957944"/>
              <a:gd name="connsiteY1-28" fmla="*/ 0 h 740230"/>
              <a:gd name="connsiteX2-29" fmla="*/ 957944 w 957944"/>
              <a:gd name="connsiteY2-30" fmla="*/ 343989 h 740230"/>
              <a:gd name="connsiteX3-31" fmla="*/ 370115 w 957944"/>
              <a:gd name="connsiteY3-32" fmla="*/ 740230 h 740230"/>
              <a:gd name="connsiteX4-33" fmla="*/ 0 w 957944"/>
              <a:gd name="connsiteY4-34" fmla="*/ 740229 h 740230"/>
              <a:gd name="connsiteX5-35" fmla="*/ 0 w 957944"/>
              <a:gd name="connsiteY5-36" fmla="*/ 0 h 740230"/>
              <a:gd name="connsiteX0-37" fmla="*/ 0 w 960074"/>
              <a:gd name="connsiteY0-38" fmla="*/ 0 h 740229"/>
              <a:gd name="connsiteX1-39" fmla="*/ 370115 w 960074"/>
              <a:gd name="connsiteY1-40" fmla="*/ 0 h 740229"/>
              <a:gd name="connsiteX2-41" fmla="*/ 957944 w 960074"/>
              <a:gd name="connsiteY2-42" fmla="*/ 343989 h 740229"/>
              <a:gd name="connsiteX3-43" fmla="*/ 535577 w 960074"/>
              <a:gd name="connsiteY3-44" fmla="*/ 731522 h 740229"/>
              <a:gd name="connsiteX4-45" fmla="*/ 0 w 960074"/>
              <a:gd name="connsiteY4-46" fmla="*/ 740229 h 740229"/>
              <a:gd name="connsiteX5-47" fmla="*/ 0 w 960074"/>
              <a:gd name="connsiteY5-48" fmla="*/ 0 h 740229"/>
              <a:gd name="connsiteX0-49" fmla="*/ 0 w 957951"/>
              <a:gd name="connsiteY0-50" fmla="*/ 0 h 740229"/>
              <a:gd name="connsiteX1-51" fmla="*/ 526872 w 957951"/>
              <a:gd name="connsiteY1-52" fmla="*/ 8708 h 740229"/>
              <a:gd name="connsiteX2-53" fmla="*/ 957944 w 957951"/>
              <a:gd name="connsiteY2-54" fmla="*/ 343989 h 740229"/>
              <a:gd name="connsiteX3-55" fmla="*/ 535577 w 957951"/>
              <a:gd name="connsiteY3-56" fmla="*/ 731522 h 740229"/>
              <a:gd name="connsiteX4-57" fmla="*/ 0 w 957951"/>
              <a:gd name="connsiteY4-58" fmla="*/ 740229 h 740229"/>
              <a:gd name="connsiteX5-59" fmla="*/ 0 w 957951"/>
              <a:gd name="connsiteY5-60" fmla="*/ 0 h 740229"/>
              <a:gd name="connsiteX0-61" fmla="*/ 0 w 957951"/>
              <a:gd name="connsiteY0-62" fmla="*/ 0 h 740229"/>
              <a:gd name="connsiteX1-63" fmla="*/ 526872 w 957951"/>
              <a:gd name="connsiteY1-64" fmla="*/ 8708 h 740229"/>
              <a:gd name="connsiteX2-65" fmla="*/ 957944 w 957951"/>
              <a:gd name="connsiteY2-66" fmla="*/ 361934 h 740229"/>
              <a:gd name="connsiteX3-67" fmla="*/ 535577 w 957951"/>
              <a:gd name="connsiteY3-68" fmla="*/ 731522 h 740229"/>
              <a:gd name="connsiteX4-69" fmla="*/ 0 w 957951"/>
              <a:gd name="connsiteY4-70" fmla="*/ 740229 h 740229"/>
              <a:gd name="connsiteX5-71" fmla="*/ 0 w 957951"/>
              <a:gd name="connsiteY5-72" fmla="*/ 0 h 740229"/>
              <a:gd name="connsiteX0-73" fmla="*/ 0 w 981490"/>
              <a:gd name="connsiteY0-74" fmla="*/ 0 h 740229"/>
              <a:gd name="connsiteX1-75" fmla="*/ 526872 w 981490"/>
              <a:gd name="connsiteY1-76" fmla="*/ 8708 h 740229"/>
              <a:gd name="connsiteX2-77" fmla="*/ 981484 w 981490"/>
              <a:gd name="connsiteY2-78" fmla="*/ 361934 h 740229"/>
              <a:gd name="connsiteX3-79" fmla="*/ 535577 w 981490"/>
              <a:gd name="connsiteY3-80" fmla="*/ 731522 h 740229"/>
              <a:gd name="connsiteX4-81" fmla="*/ 0 w 981490"/>
              <a:gd name="connsiteY4-82" fmla="*/ 740229 h 740229"/>
              <a:gd name="connsiteX5-83" fmla="*/ 0 w 981490"/>
              <a:gd name="connsiteY5-84" fmla="*/ 0 h 7402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81490" h="740229">
                <a:moveTo>
                  <a:pt x="0" y="0"/>
                </a:moveTo>
                <a:lnTo>
                  <a:pt x="526872" y="8708"/>
                </a:lnTo>
                <a:cubicBezTo>
                  <a:pt x="731281" y="8708"/>
                  <a:pt x="980033" y="241465"/>
                  <a:pt x="981484" y="361934"/>
                </a:cubicBezTo>
                <a:cubicBezTo>
                  <a:pt x="982935" y="482403"/>
                  <a:pt x="739986" y="731522"/>
                  <a:pt x="535577" y="731522"/>
                </a:cubicBezTo>
                <a:lnTo>
                  <a:pt x="0" y="740229"/>
                </a:lnTo>
                <a:lnTo>
                  <a:pt x="0" y="0"/>
                </a:lnTo>
                <a:close/>
              </a:path>
            </a:pathLst>
          </a:custGeom>
          <a:solidFill>
            <a:schemeClr val="accent2">
              <a:lumMod val="60000"/>
              <a:lumOff val="4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mn-ea"/>
              <a:ea typeface="+mn-ea"/>
            </a:endParaRPr>
          </a:p>
        </p:txBody>
      </p:sp>
      <p:sp>
        <p:nvSpPr>
          <p:cNvPr id="31" name="MH_SubTitle_2"/>
          <p:cNvSpPr/>
          <p:nvPr>
            <p:custDataLst>
              <p:tags r:id="rId6"/>
            </p:custDataLst>
          </p:nvPr>
        </p:nvSpPr>
        <p:spPr>
          <a:xfrm flipH="1">
            <a:off x="2773363" y="1256678"/>
            <a:ext cx="1676400" cy="468313"/>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2"/>
          </a:solidFill>
          <a:ln w="38100" cap="flat" cmpd="sng" algn="ctr">
            <a:solidFill>
              <a:sysClr val="window" lastClr="FFFFFF"/>
            </a:solidFill>
            <a:prstDash val="solid"/>
            <a:miter lim="800000"/>
          </a:ln>
          <a:effectLst/>
        </p:spPr>
        <p:txBody>
          <a:bodyPr anchor="ctr">
            <a:normAutofit/>
          </a:bodyPr>
          <a:lstStyle/>
          <a:p>
            <a:pPr algn="ctr" eaLnBrk="1" fontAlgn="auto" hangingPunct="1">
              <a:spcBef>
                <a:spcPts val="0"/>
              </a:spcBef>
              <a:spcAft>
                <a:spcPts val="0"/>
              </a:spcAft>
              <a:defRPr/>
            </a:pPr>
            <a:r>
              <a:rPr lang="zh-CN" altLang="en-US" kern="0" dirty="0">
                <a:solidFill>
                  <a:prstClr val="white"/>
                </a:solidFill>
                <a:latin typeface="+mn-lt"/>
                <a:ea typeface="+mn-ea"/>
              </a:rPr>
              <a:t>如何教？</a:t>
            </a:r>
          </a:p>
        </p:txBody>
      </p:sp>
      <p:sp>
        <p:nvSpPr>
          <p:cNvPr id="32" name="MH_Other_5"/>
          <p:cNvSpPr>
            <a:spLocks noChangeArrowheads="1"/>
          </p:cNvSpPr>
          <p:nvPr>
            <p:custDataLst>
              <p:tags r:id="rId7"/>
            </p:custDataLst>
          </p:nvPr>
        </p:nvSpPr>
        <p:spPr bwMode="auto">
          <a:xfrm flipV="1">
            <a:off x="4940300" y="2005661"/>
            <a:ext cx="1230313" cy="406400"/>
          </a:xfrm>
          <a:prstGeom prst="ellipse">
            <a:avLst/>
          </a:prstGeom>
          <a:gradFill rotWithShape="0">
            <a:gsLst>
              <a:gs pos="0">
                <a:srgbClr val="BFBFBF"/>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latinLnBrk="1" hangingPunct="1">
              <a:lnSpc>
                <a:spcPct val="100000"/>
              </a:lnSpc>
              <a:spcBef>
                <a:spcPct val="0"/>
              </a:spcBef>
              <a:buFontTx/>
              <a:buNone/>
              <a:defRPr/>
            </a:pPr>
            <a:endParaRPr kumimoji="1" lang="ko-KR" altLang="ko-KR" sz="1800">
              <a:solidFill>
                <a:srgbClr val="000000"/>
              </a:solidFill>
              <a:latin typeface="+mn-ea"/>
              <a:ea typeface="+mn-ea"/>
            </a:endParaRPr>
          </a:p>
        </p:txBody>
      </p:sp>
      <p:sp>
        <p:nvSpPr>
          <p:cNvPr id="33" name="MH_Other_6"/>
          <p:cNvSpPr/>
          <p:nvPr>
            <p:custDataLst>
              <p:tags r:id="rId8"/>
            </p:custDataLst>
          </p:nvPr>
        </p:nvSpPr>
        <p:spPr>
          <a:xfrm rot="5400000">
            <a:off x="4945063" y="1055066"/>
            <a:ext cx="1208087" cy="1195387"/>
          </a:xfrm>
          <a:custGeom>
            <a:avLst/>
            <a:gdLst>
              <a:gd name="connsiteX0" fmla="*/ 0 w 740229"/>
              <a:gd name="connsiteY0" fmla="*/ 0 h 740229"/>
              <a:gd name="connsiteX1" fmla="*/ 370115 w 740229"/>
              <a:gd name="connsiteY1" fmla="*/ 0 h 740229"/>
              <a:gd name="connsiteX2" fmla="*/ 740230 w 740229"/>
              <a:gd name="connsiteY2" fmla="*/ 370115 h 740229"/>
              <a:gd name="connsiteX3" fmla="*/ 370115 w 740229"/>
              <a:gd name="connsiteY3" fmla="*/ 740230 h 740229"/>
              <a:gd name="connsiteX4" fmla="*/ 0 w 740229"/>
              <a:gd name="connsiteY4" fmla="*/ 740229 h 740229"/>
              <a:gd name="connsiteX5" fmla="*/ 0 w 740229"/>
              <a:gd name="connsiteY5" fmla="*/ 0 h 740229"/>
              <a:gd name="connsiteX0-1" fmla="*/ 0 w 836024"/>
              <a:gd name="connsiteY0-2" fmla="*/ 0 h 740230"/>
              <a:gd name="connsiteX1-3" fmla="*/ 370115 w 836024"/>
              <a:gd name="connsiteY1-4" fmla="*/ 0 h 740230"/>
              <a:gd name="connsiteX2-5" fmla="*/ 836024 w 836024"/>
              <a:gd name="connsiteY2-6" fmla="*/ 370115 h 740230"/>
              <a:gd name="connsiteX3-7" fmla="*/ 370115 w 836024"/>
              <a:gd name="connsiteY3-8" fmla="*/ 740230 h 740230"/>
              <a:gd name="connsiteX4-9" fmla="*/ 0 w 836024"/>
              <a:gd name="connsiteY4-10" fmla="*/ 740229 h 740230"/>
              <a:gd name="connsiteX5-11" fmla="*/ 0 w 836024"/>
              <a:gd name="connsiteY5-12" fmla="*/ 0 h 740230"/>
              <a:gd name="connsiteX0-13" fmla="*/ 0 w 957944"/>
              <a:gd name="connsiteY0-14" fmla="*/ 0 h 740230"/>
              <a:gd name="connsiteX1-15" fmla="*/ 370115 w 957944"/>
              <a:gd name="connsiteY1-16" fmla="*/ 0 h 740230"/>
              <a:gd name="connsiteX2-17" fmla="*/ 957944 w 957944"/>
              <a:gd name="connsiteY2-18" fmla="*/ 370115 h 740230"/>
              <a:gd name="connsiteX3-19" fmla="*/ 370115 w 957944"/>
              <a:gd name="connsiteY3-20" fmla="*/ 740230 h 740230"/>
              <a:gd name="connsiteX4-21" fmla="*/ 0 w 957944"/>
              <a:gd name="connsiteY4-22" fmla="*/ 740229 h 740230"/>
              <a:gd name="connsiteX5-23" fmla="*/ 0 w 957944"/>
              <a:gd name="connsiteY5-24" fmla="*/ 0 h 740230"/>
              <a:gd name="connsiteX0-25" fmla="*/ 0 w 957944"/>
              <a:gd name="connsiteY0-26" fmla="*/ 0 h 740230"/>
              <a:gd name="connsiteX1-27" fmla="*/ 370115 w 957944"/>
              <a:gd name="connsiteY1-28" fmla="*/ 0 h 740230"/>
              <a:gd name="connsiteX2-29" fmla="*/ 957944 w 957944"/>
              <a:gd name="connsiteY2-30" fmla="*/ 343989 h 740230"/>
              <a:gd name="connsiteX3-31" fmla="*/ 370115 w 957944"/>
              <a:gd name="connsiteY3-32" fmla="*/ 740230 h 740230"/>
              <a:gd name="connsiteX4-33" fmla="*/ 0 w 957944"/>
              <a:gd name="connsiteY4-34" fmla="*/ 740229 h 740230"/>
              <a:gd name="connsiteX5-35" fmla="*/ 0 w 957944"/>
              <a:gd name="connsiteY5-36" fmla="*/ 0 h 740230"/>
              <a:gd name="connsiteX0-37" fmla="*/ 0 w 960074"/>
              <a:gd name="connsiteY0-38" fmla="*/ 0 h 740229"/>
              <a:gd name="connsiteX1-39" fmla="*/ 370115 w 960074"/>
              <a:gd name="connsiteY1-40" fmla="*/ 0 h 740229"/>
              <a:gd name="connsiteX2-41" fmla="*/ 957944 w 960074"/>
              <a:gd name="connsiteY2-42" fmla="*/ 343989 h 740229"/>
              <a:gd name="connsiteX3-43" fmla="*/ 535577 w 960074"/>
              <a:gd name="connsiteY3-44" fmla="*/ 731522 h 740229"/>
              <a:gd name="connsiteX4-45" fmla="*/ 0 w 960074"/>
              <a:gd name="connsiteY4-46" fmla="*/ 740229 h 740229"/>
              <a:gd name="connsiteX5-47" fmla="*/ 0 w 960074"/>
              <a:gd name="connsiteY5-48" fmla="*/ 0 h 740229"/>
              <a:gd name="connsiteX0-49" fmla="*/ 0 w 957951"/>
              <a:gd name="connsiteY0-50" fmla="*/ 0 h 740229"/>
              <a:gd name="connsiteX1-51" fmla="*/ 526872 w 957951"/>
              <a:gd name="connsiteY1-52" fmla="*/ 8708 h 740229"/>
              <a:gd name="connsiteX2-53" fmla="*/ 957944 w 957951"/>
              <a:gd name="connsiteY2-54" fmla="*/ 343989 h 740229"/>
              <a:gd name="connsiteX3-55" fmla="*/ 535577 w 957951"/>
              <a:gd name="connsiteY3-56" fmla="*/ 731522 h 740229"/>
              <a:gd name="connsiteX4-57" fmla="*/ 0 w 957951"/>
              <a:gd name="connsiteY4-58" fmla="*/ 740229 h 740229"/>
              <a:gd name="connsiteX5-59" fmla="*/ 0 w 957951"/>
              <a:gd name="connsiteY5-60" fmla="*/ 0 h 740229"/>
              <a:gd name="connsiteX0-61" fmla="*/ 0 w 957951"/>
              <a:gd name="connsiteY0-62" fmla="*/ 0 h 740229"/>
              <a:gd name="connsiteX1-63" fmla="*/ 526872 w 957951"/>
              <a:gd name="connsiteY1-64" fmla="*/ 8708 h 740229"/>
              <a:gd name="connsiteX2-65" fmla="*/ 957944 w 957951"/>
              <a:gd name="connsiteY2-66" fmla="*/ 361934 h 740229"/>
              <a:gd name="connsiteX3-67" fmla="*/ 535577 w 957951"/>
              <a:gd name="connsiteY3-68" fmla="*/ 731522 h 740229"/>
              <a:gd name="connsiteX4-69" fmla="*/ 0 w 957951"/>
              <a:gd name="connsiteY4-70" fmla="*/ 740229 h 740229"/>
              <a:gd name="connsiteX5-71" fmla="*/ 0 w 957951"/>
              <a:gd name="connsiteY5-72" fmla="*/ 0 h 740229"/>
              <a:gd name="connsiteX0-73" fmla="*/ 0 w 981490"/>
              <a:gd name="connsiteY0-74" fmla="*/ 0 h 740229"/>
              <a:gd name="connsiteX1-75" fmla="*/ 526872 w 981490"/>
              <a:gd name="connsiteY1-76" fmla="*/ 8708 h 740229"/>
              <a:gd name="connsiteX2-77" fmla="*/ 981484 w 981490"/>
              <a:gd name="connsiteY2-78" fmla="*/ 361934 h 740229"/>
              <a:gd name="connsiteX3-79" fmla="*/ 535577 w 981490"/>
              <a:gd name="connsiteY3-80" fmla="*/ 731522 h 740229"/>
              <a:gd name="connsiteX4-81" fmla="*/ 0 w 981490"/>
              <a:gd name="connsiteY4-82" fmla="*/ 740229 h 740229"/>
              <a:gd name="connsiteX5-83" fmla="*/ 0 w 981490"/>
              <a:gd name="connsiteY5-84" fmla="*/ 0 h 7402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81490" h="740229">
                <a:moveTo>
                  <a:pt x="0" y="0"/>
                </a:moveTo>
                <a:lnTo>
                  <a:pt x="526872" y="8708"/>
                </a:lnTo>
                <a:cubicBezTo>
                  <a:pt x="731281" y="8708"/>
                  <a:pt x="980033" y="241465"/>
                  <a:pt x="981484" y="361934"/>
                </a:cubicBezTo>
                <a:cubicBezTo>
                  <a:pt x="982935" y="482403"/>
                  <a:pt x="739986" y="731522"/>
                  <a:pt x="535577" y="731522"/>
                </a:cubicBezTo>
                <a:lnTo>
                  <a:pt x="0" y="740229"/>
                </a:lnTo>
                <a:lnTo>
                  <a:pt x="0" y="0"/>
                </a:lnTo>
                <a:close/>
              </a:path>
            </a:pathLst>
          </a:custGeom>
          <a:solidFill>
            <a:schemeClr val="accent3">
              <a:lumMod val="60000"/>
              <a:lumOff val="4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mn-ea"/>
              <a:ea typeface="+mn-ea"/>
            </a:endParaRPr>
          </a:p>
        </p:txBody>
      </p:sp>
      <p:sp>
        <p:nvSpPr>
          <p:cNvPr id="34" name="MH_SubTitle_3"/>
          <p:cNvSpPr/>
          <p:nvPr>
            <p:custDataLst>
              <p:tags r:id="rId9"/>
            </p:custDataLst>
          </p:nvPr>
        </p:nvSpPr>
        <p:spPr>
          <a:xfrm flipH="1">
            <a:off x="4711700" y="1256678"/>
            <a:ext cx="1674813" cy="468313"/>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3"/>
          </a:solidFill>
          <a:ln w="38100" cap="flat" cmpd="sng" algn="ctr">
            <a:solidFill>
              <a:sysClr val="window" lastClr="FFFFFF"/>
            </a:solidFill>
            <a:prstDash val="solid"/>
            <a:miter lim="800000"/>
          </a:ln>
          <a:effectLst/>
        </p:spPr>
        <p:txBody>
          <a:bodyPr anchor="ctr">
            <a:normAutofit/>
          </a:bodyPr>
          <a:lstStyle/>
          <a:p>
            <a:pPr algn="ctr" eaLnBrk="1" fontAlgn="auto" hangingPunct="1">
              <a:spcBef>
                <a:spcPts val="0"/>
              </a:spcBef>
              <a:spcAft>
                <a:spcPts val="0"/>
              </a:spcAft>
              <a:defRPr/>
            </a:pPr>
            <a:r>
              <a:rPr lang="zh-CN" altLang="en-US" kern="0" dirty="0">
                <a:solidFill>
                  <a:prstClr val="white"/>
                </a:solidFill>
                <a:latin typeface="+mn-lt"/>
                <a:ea typeface="+mn-ea"/>
              </a:rPr>
              <a:t>如何学？</a:t>
            </a:r>
          </a:p>
        </p:txBody>
      </p:sp>
      <p:sp>
        <p:nvSpPr>
          <p:cNvPr id="35" name="MH_Other_7"/>
          <p:cNvSpPr>
            <a:spLocks noChangeArrowheads="1"/>
          </p:cNvSpPr>
          <p:nvPr>
            <p:custDataLst>
              <p:tags r:id="rId10"/>
            </p:custDataLst>
          </p:nvPr>
        </p:nvSpPr>
        <p:spPr bwMode="auto">
          <a:xfrm flipV="1">
            <a:off x="6877050" y="2005661"/>
            <a:ext cx="1230313" cy="406400"/>
          </a:xfrm>
          <a:prstGeom prst="ellipse">
            <a:avLst/>
          </a:prstGeom>
          <a:gradFill rotWithShape="0">
            <a:gsLst>
              <a:gs pos="0">
                <a:srgbClr val="BFBFBF"/>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latinLnBrk="1" hangingPunct="1">
              <a:lnSpc>
                <a:spcPct val="100000"/>
              </a:lnSpc>
              <a:spcBef>
                <a:spcPct val="0"/>
              </a:spcBef>
              <a:buFontTx/>
              <a:buNone/>
              <a:defRPr/>
            </a:pPr>
            <a:endParaRPr kumimoji="1" lang="ko-KR" altLang="ko-KR" sz="1800">
              <a:solidFill>
                <a:srgbClr val="000000"/>
              </a:solidFill>
              <a:latin typeface="+mn-ea"/>
              <a:ea typeface="+mn-ea"/>
            </a:endParaRPr>
          </a:p>
        </p:txBody>
      </p:sp>
      <p:sp>
        <p:nvSpPr>
          <p:cNvPr id="36" name="MH_Other_8"/>
          <p:cNvSpPr/>
          <p:nvPr>
            <p:custDataLst>
              <p:tags r:id="rId11"/>
            </p:custDataLst>
          </p:nvPr>
        </p:nvSpPr>
        <p:spPr>
          <a:xfrm rot="5400000">
            <a:off x="6882606" y="1055860"/>
            <a:ext cx="1208087" cy="1193800"/>
          </a:xfrm>
          <a:custGeom>
            <a:avLst/>
            <a:gdLst>
              <a:gd name="connsiteX0" fmla="*/ 0 w 740229"/>
              <a:gd name="connsiteY0" fmla="*/ 0 h 740229"/>
              <a:gd name="connsiteX1" fmla="*/ 370115 w 740229"/>
              <a:gd name="connsiteY1" fmla="*/ 0 h 740229"/>
              <a:gd name="connsiteX2" fmla="*/ 740230 w 740229"/>
              <a:gd name="connsiteY2" fmla="*/ 370115 h 740229"/>
              <a:gd name="connsiteX3" fmla="*/ 370115 w 740229"/>
              <a:gd name="connsiteY3" fmla="*/ 740230 h 740229"/>
              <a:gd name="connsiteX4" fmla="*/ 0 w 740229"/>
              <a:gd name="connsiteY4" fmla="*/ 740229 h 740229"/>
              <a:gd name="connsiteX5" fmla="*/ 0 w 740229"/>
              <a:gd name="connsiteY5" fmla="*/ 0 h 740229"/>
              <a:gd name="connsiteX0-1" fmla="*/ 0 w 836024"/>
              <a:gd name="connsiteY0-2" fmla="*/ 0 h 740230"/>
              <a:gd name="connsiteX1-3" fmla="*/ 370115 w 836024"/>
              <a:gd name="connsiteY1-4" fmla="*/ 0 h 740230"/>
              <a:gd name="connsiteX2-5" fmla="*/ 836024 w 836024"/>
              <a:gd name="connsiteY2-6" fmla="*/ 370115 h 740230"/>
              <a:gd name="connsiteX3-7" fmla="*/ 370115 w 836024"/>
              <a:gd name="connsiteY3-8" fmla="*/ 740230 h 740230"/>
              <a:gd name="connsiteX4-9" fmla="*/ 0 w 836024"/>
              <a:gd name="connsiteY4-10" fmla="*/ 740229 h 740230"/>
              <a:gd name="connsiteX5-11" fmla="*/ 0 w 836024"/>
              <a:gd name="connsiteY5-12" fmla="*/ 0 h 740230"/>
              <a:gd name="connsiteX0-13" fmla="*/ 0 w 957944"/>
              <a:gd name="connsiteY0-14" fmla="*/ 0 h 740230"/>
              <a:gd name="connsiteX1-15" fmla="*/ 370115 w 957944"/>
              <a:gd name="connsiteY1-16" fmla="*/ 0 h 740230"/>
              <a:gd name="connsiteX2-17" fmla="*/ 957944 w 957944"/>
              <a:gd name="connsiteY2-18" fmla="*/ 370115 h 740230"/>
              <a:gd name="connsiteX3-19" fmla="*/ 370115 w 957944"/>
              <a:gd name="connsiteY3-20" fmla="*/ 740230 h 740230"/>
              <a:gd name="connsiteX4-21" fmla="*/ 0 w 957944"/>
              <a:gd name="connsiteY4-22" fmla="*/ 740229 h 740230"/>
              <a:gd name="connsiteX5-23" fmla="*/ 0 w 957944"/>
              <a:gd name="connsiteY5-24" fmla="*/ 0 h 740230"/>
              <a:gd name="connsiteX0-25" fmla="*/ 0 w 957944"/>
              <a:gd name="connsiteY0-26" fmla="*/ 0 h 740230"/>
              <a:gd name="connsiteX1-27" fmla="*/ 370115 w 957944"/>
              <a:gd name="connsiteY1-28" fmla="*/ 0 h 740230"/>
              <a:gd name="connsiteX2-29" fmla="*/ 957944 w 957944"/>
              <a:gd name="connsiteY2-30" fmla="*/ 343989 h 740230"/>
              <a:gd name="connsiteX3-31" fmla="*/ 370115 w 957944"/>
              <a:gd name="connsiteY3-32" fmla="*/ 740230 h 740230"/>
              <a:gd name="connsiteX4-33" fmla="*/ 0 w 957944"/>
              <a:gd name="connsiteY4-34" fmla="*/ 740229 h 740230"/>
              <a:gd name="connsiteX5-35" fmla="*/ 0 w 957944"/>
              <a:gd name="connsiteY5-36" fmla="*/ 0 h 740230"/>
              <a:gd name="connsiteX0-37" fmla="*/ 0 w 960074"/>
              <a:gd name="connsiteY0-38" fmla="*/ 0 h 740229"/>
              <a:gd name="connsiteX1-39" fmla="*/ 370115 w 960074"/>
              <a:gd name="connsiteY1-40" fmla="*/ 0 h 740229"/>
              <a:gd name="connsiteX2-41" fmla="*/ 957944 w 960074"/>
              <a:gd name="connsiteY2-42" fmla="*/ 343989 h 740229"/>
              <a:gd name="connsiteX3-43" fmla="*/ 535577 w 960074"/>
              <a:gd name="connsiteY3-44" fmla="*/ 731522 h 740229"/>
              <a:gd name="connsiteX4-45" fmla="*/ 0 w 960074"/>
              <a:gd name="connsiteY4-46" fmla="*/ 740229 h 740229"/>
              <a:gd name="connsiteX5-47" fmla="*/ 0 w 960074"/>
              <a:gd name="connsiteY5-48" fmla="*/ 0 h 740229"/>
              <a:gd name="connsiteX0-49" fmla="*/ 0 w 957951"/>
              <a:gd name="connsiteY0-50" fmla="*/ 0 h 740229"/>
              <a:gd name="connsiteX1-51" fmla="*/ 526872 w 957951"/>
              <a:gd name="connsiteY1-52" fmla="*/ 8708 h 740229"/>
              <a:gd name="connsiteX2-53" fmla="*/ 957944 w 957951"/>
              <a:gd name="connsiteY2-54" fmla="*/ 343989 h 740229"/>
              <a:gd name="connsiteX3-55" fmla="*/ 535577 w 957951"/>
              <a:gd name="connsiteY3-56" fmla="*/ 731522 h 740229"/>
              <a:gd name="connsiteX4-57" fmla="*/ 0 w 957951"/>
              <a:gd name="connsiteY4-58" fmla="*/ 740229 h 740229"/>
              <a:gd name="connsiteX5-59" fmla="*/ 0 w 957951"/>
              <a:gd name="connsiteY5-60" fmla="*/ 0 h 740229"/>
              <a:gd name="connsiteX0-61" fmla="*/ 0 w 957951"/>
              <a:gd name="connsiteY0-62" fmla="*/ 0 h 740229"/>
              <a:gd name="connsiteX1-63" fmla="*/ 526872 w 957951"/>
              <a:gd name="connsiteY1-64" fmla="*/ 8708 h 740229"/>
              <a:gd name="connsiteX2-65" fmla="*/ 957944 w 957951"/>
              <a:gd name="connsiteY2-66" fmla="*/ 361934 h 740229"/>
              <a:gd name="connsiteX3-67" fmla="*/ 535577 w 957951"/>
              <a:gd name="connsiteY3-68" fmla="*/ 731522 h 740229"/>
              <a:gd name="connsiteX4-69" fmla="*/ 0 w 957951"/>
              <a:gd name="connsiteY4-70" fmla="*/ 740229 h 740229"/>
              <a:gd name="connsiteX5-71" fmla="*/ 0 w 957951"/>
              <a:gd name="connsiteY5-72" fmla="*/ 0 h 740229"/>
              <a:gd name="connsiteX0-73" fmla="*/ 0 w 981490"/>
              <a:gd name="connsiteY0-74" fmla="*/ 0 h 740229"/>
              <a:gd name="connsiteX1-75" fmla="*/ 526872 w 981490"/>
              <a:gd name="connsiteY1-76" fmla="*/ 8708 h 740229"/>
              <a:gd name="connsiteX2-77" fmla="*/ 981484 w 981490"/>
              <a:gd name="connsiteY2-78" fmla="*/ 361934 h 740229"/>
              <a:gd name="connsiteX3-79" fmla="*/ 535577 w 981490"/>
              <a:gd name="connsiteY3-80" fmla="*/ 731522 h 740229"/>
              <a:gd name="connsiteX4-81" fmla="*/ 0 w 981490"/>
              <a:gd name="connsiteY4-82" fmla="*/ 740229 h 740229"/>
              <a:gd name="connsiteX5-83" fmla="*/ 0 w 981490"/>
              <a:gd name="connsiteY5-84" fmla="*/ 0 h 7402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81490" h="740229">
                <a:moveTo>
                  <a:pt x="0" y="0"/>
                </a:moveTo>
                <a:lnTo>
                  <a:pt x="526872" y="8708"/>
                </a:lnTo>
                <a:cubicBezTo>
                  <a:pt x="731281" y="8708"/>
                  <a:pt x="980033" y="241465"/>
                  <a:pt x="981484" y="361934"/>
                </a:cubicBezTo>
                <a:cubicBezTo>
                  <a:pt x="982935" y="482403"/>
                  <a:pt x="739986" y="731522"/>
                  <a:pt x="535577" y="731522"/>
                </a:cubicBezTo>
                <a:lnTo>
                  <a:pt x="0" y="740229"/>
                </a:lnTo>
                <a:lnTo>
                  <a:pt x="0" y="0"/>
                </a:lnTo>
                <a:close/>
              </a:path>
            </a:pathLst>
          </a:custGeom>
          <a:solidFill>
            <a:schemeClr val="accent4">
              <a:lumMod val="60000"/>
              <a:lumOff val="4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mn-ea"/>
              <a:ea typeface="+mn-ea"/>
            </a:endParaRPr>
          </a:p>
        </p:txBody>
      </p:sp>
      <p:sp>
        <p:nvSpPr>
          <p:cNvPr id="37" name="MH_SubTitle_4"/>
          <p:cNvSpPr/>
          <p:nvPr>
            <p:custDataLst>
              <p:tags r:id="rId12"/>
            </p:custDataLst>
          </p:nvPr>
        </p:nvSpPr>
        <p:spPr>
          <a:xfrm flipH="1">
            <a:off x="6648450" y="1256678"/>
            <a:ext cx="1676400" cy="468313"/>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4"/>
          </a:solidFill>
          <a:ln w="38100" cap="flat" cmpd="sng" algn="ctr">
            <a:solidFill>
              <a:sysClr val="window" lastClr="FFFFFF"/>
            </a:solidFill>
            <a:prstDash val="solid"/>
            <a:miter lim="800000"/>
          </a:ln>
          <a:effectLst/>
        </p:spPr>
        <p:txBody>
          <a:bodyPr anchor="ctr">
            <a:normAutofit/>
          </a:bodyPr>
          <a:lstStyle/>
          <a:p>
            <a:pPr algn="ctr" eaLnBrk="1" fontAlgn="auto" hangingPunct="1">
              <a:spcBef>
                <a:spcPts val="0"/>
              </a:spcBef>
              <a:spcAft>
                <a:spcPts val="0"/>
              </a:spcAft>
              <a:defRPr/>
            </a:pPr>
            <a:r>
              <a:rPr lang="zh-CN" altLang="en-US" kern="0" dirty="0">
                <a:solidFill>
                  <a:prstClr val="white"/>
                </a:solidFill>
                <a:latin typeface="+mn-lt"/>
                <a:ea typeface="+mn-ea"/>
              </a:rPr>
              <a:t>如何评价？</a:t>
            </a:r>
          </a:p>
        </p:txBody>
      </p:sp>
      <p:sp>
        <p:nvSpPr>
          <p:cNvPr id="38" name="MH_Text_1"/>
          <p:cNvSpPr>
            <a:spLocks noChangeArrowheads="1"/>
          </p:cNvSpPr>
          <p:nvPr>
            <p:custDataLst>
              <p:tags r:id="rId13"/>
            </p:custDataLst>
          </p:nvPr>
        </p:nvSpPr>
        <p:spPr bwMode="auto">
          <a:xfrm>
            <a:off x="836613" y="2303793"/>
            <a:ext cx="1676400" cy="219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defRPr/>
            </a:pPr>
            <a:r>
              <a:rPr lang="zh-CN" altLang="en-US" sz="1200" dirty="0">
                <a:latin typeface="微软雅黑" panose="020B0503020204020204" pitchFamily="34" charset="-122"/>
                <a:ea typeface="微软雅黑" panose="020B0503020204020204" pitchFamily="34" charset="-122"/>
                <a:sym typeface="+mn-ea"/>
              </a:rPr>
              <a:t>明确了畜牧兽医类不同专业对《动物生物化学》所需的公共基础知识、专业差异化知识和学科前沿知识，构建了</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三模块</a:t>
            </a:r>
            <a:r>
              <a:rPr lang="en-US"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四层次</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课程内容体系。</a:t>
            </a:r>
            <a:endParaRPr lang="zh-CN" altLang="zh-CN" sz="1200" dirty="0">
              <a:latin typeface="微软雅黑" panose="020B0503020204020204" pitchFamily="34" charset="-122"/>
              <a:ea typeface="微软雅黑" panose="020B0503020204020204" pitchFamily="34" charset="-122"/>
            </a:endParaRPr>
          </a:p>
        </p:txBody>
      </p:sp>
      <p:sp>
        <p:nvSpPr>
          <p:cNvPr id="39" name="MH_Text_2"/>
          <p:cNvSpPr>
            <a:spLocks noChangeArrowheads="1"/>
          </p:cNvSpPr>
          <p:nvPr>
            <p:custDataLst>
              <p:tags r:id="rId14"/>
            </p:custDataLst>
          </p:nvPr>
        </p:nvSpPr>
        <p:spPr bwMode="auto">
          <a:xfrm>
            <a:off x="2773680" y="2232025"/>
            <a:ext cx="161798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0" hangingPunct="0">
              <a:lnSpc>
                <a:spcPct val="150000"/>
              </a:lnSpc>
              <a:buNone/>
            </a:pPr>
            <a:r>
              <a:rPr lang="zh-CN" altLang="en-US" sz="1200" dirty="0">
                <a:latin typeface="微软雅黑" panose="020B0503020204020204" pitchFamily="34" charset="-122"/>
                <a:ea typeface="微软雅黑" panose="020B0503020204020204" pitchFamily="34" charset="-122"/>
                <a:sym typeface="+mn-ea"/>
              </a:rPr>
              <a:t>研究了学生特点与教学内容难易的相关性，构建了与不同教学内容相适应的</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五种课堂</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，凸显了学生团队精神和创新能力培养。</a:t>
            </a:r>
          </a:p>
        </p:txBody>
      </p:sp>
      <p:sp>
        <p:nvSpPr>
          <p:cNvPr id="40" name="MH_Text_3"/>
          <p:cNvSpPr>
            <a:spLocks noChangeArrowheads="1"/>
          </p:cNvSpPr>
          <p:nvPr>
            <p:custDataLst>
              <p:tags r:id="rId15"/>
            </p:custDataLst>
          </p:nvPr>
        </p:nvSpPr>
        <p:spPr bwMode="auto">
          <a:xfrm>
            <a:off x="4711700" y="2232038"/>
            <a:ext cx="16748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defRPr/>
            </a:pPr>
            <a:r>
              <a:rPr lang="zh-CN" altLang="en-US" sz="1200" dirty="0">
                <a:latin typeface="微软雅黑" panose="020B0503020204020204" pitchFamily="34" charset="-122"/>
                <a:ea typeface="微软雅黑" panose="020B0503020204020204" pitchFamily="34" charset="-122"/>
                <a:sym typeface="+mn-ea"/>
              </a:rPr>
              <a:t>研究了混合式学习的案例开发，分析了学生自主学习动力因素，以智慧课堂、智能化教学资源平台建设为重点，线上线下、课内课外相结合。   </a:t>
            </a:r>
            <a:endParaRPr lang="pt-BR" altLang="zh-CN" sz="1200" dirty="0">
              <a:latin typeface="微软雅黑" panose="020B0503020204020204" pitchFamily="34" charset="-122"/>
              <a:ea typeface="微软雅黑" panose="020B0503020204020204" pitchFamily="34" charset="-122"/>
            </a:endParaRPr>
          </a:p>
        </p:txBody>
      </p:sp>
      <p:sp>
        <p:nvSpPr>
          <p:cNvPr id="41" name="MH_Text_4"/>
          <p:cNvSpPr>
            <a:spLocks noChangeArrowheads="1"/>
          </p:cNvSpPr>
          <p:nvPr>
            <p:custDataLst>
              <p:tags r:id="rId16"/>
            </p:custDataLst>
          </p:nvPr>
        </p:nvSpPr>
        <p:spPr bwMode="auto">
          <a:xfrm>
            <a:off x="6720205" y="2232038"/>
            <a:ext cx="1676400" cy="205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defRPr/>
            </a:pPr>
            <a:r>
              <a:rPr altLang="en-US" sz="1200" dirty="0">
                <a:latin typeface="微软雅黑" panose="020B0503020204020204" pitchFamily="34" charset="-122"/>
                <a:ea typeface="微软雅黑" panose="020B0503020204020204" pitchFamily="34" charset="-122"/>
              </a:rPr>
              <a:t>围绕教学全过程管理，分析考核监控点</a:t>
            </a:r>
            <a:r>
              <a:rPr lang="zh-CN" sz="1200" dirty="0">
                <a:latin typeface="微软雅黑" panose="020B0503020204020204" pitchFamily="34" charset="-122"/>
                <a:ea typeface="微软雅黑" panose="020B0503020204020204" pitchFamily="34" charset="-122"/>
              </a:rPr>
              <a:t>，建立</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三融合</a:t>
            </a:r>
            <a:r>
              <a:rPr lang="en-US" altLang="zh-CN" sz="1200" dirty="0">
                <a:latin typeface="微软雅黑" panose="020B0503020204020204" pitchFamily="34" charset="-122"/>
                <a:ea typeface="微软雅黑" panose="020B0503020204020204" pitchFamily="34" charset="-122"/>
              </a:rPr>
              <a:t>“</a:t>
            </a:r>
            <a:r>
              <a:rPr lang="zh-CN" sz="1200" dirty="0">
                <a:latin typeface="微软雅黑" panose="020B0503020204020204" pitchFamily="34" charset="-122"/>
                <a:ea typeface="微软雅黑" panose="020B0503020204020204" pitchFamily="34" charset="-122"/>
              </a:rPr>
              <a:t>课程考核模式；围绕课程教学的关键环节，制定教学规范，建立课程建设管理规范。</a:t>
            </a:r>
          </a:p>
        </p:txBody>
      </p:sp>
      <p:sp>
        <p:nvSpPr>
          <p:cNvPr id="2" name="矩形 1"/>
          <p:cNvSpPr/>
          <p:nvPr/>
        </p:nvSpPr>
        <p:spPr>
          <a:xfrm>
            <a:off x="136337" y="129210"/>
            <a:ext cx="317500" cy="398780"/>
          </a:xfrm>
          <a:prstGeom prst="rect">
            <a:avLst/>
          </a:prstGeom>
        </p:spPr>
        <p:txBody>
          <a:bodyPr wrap="none">
            <a:spAutoFit/>
          </a:bodyPr>
          <a:lstStyle/>
          <a:p>
            <a:r>
              <a:rPr lang="en-US" altLang="zh-CN" sz="2000" b="1" i="1" dirty="0">
                <a:solidFill>
                  <a:schemeClr val="bg1"/>
                </a:solidFill>
                <a:latin typeface="Tw Cen MT" panose="020B0602020104020603" pitchFamily="34" charset="0"/>
                <a:ea typeface="微软雅黑" panose="020B0503020204020204" pitchFamily="34" charset="-122"/>
                <a:sym typeface="宋体" panose="02010600030101010101" pitchFamily="2" charset="-122"/>
              </a:rPr>
              <a:t>1</a:t>
            </a:r>
            <a:endParaRPr lang="zh-CN" altLang="en-US" sz="2000" b="1" i="1" dirty="0">
              <a:latin typeface="Tw Cen MT" panose="020B0602020104020603" pitchFamily="34" charset="0"/>
            </a:endParaRPr>
          </a:p>
        </p:txBody>
      </p:sp>
      <p:sp>
        <p:nvSpPr>
          <p:cNvPr id="3" name="文本框 2"/>
          <p:cNvSpPr txBox="1"/>
          <p:nvPr/>
        </p:nvSpPr>
        <p:spPr>
          <a:xfrm>
            <a:off x="712470" y="128905"/>
            <a:ext cx="2240280" cy="368300"/>
          </a:xfrm>
          <a:prstGeom prst="rect">
            <a:avLst/>
          </a:prstGeom>
          <a:noFill/>
        </p:spPr>
        <p:txBody>
          <a:bodyPr wrap="none" rtlCol="0" anchor="t">
            <a:spAutoFit/>
          </a:bodyPr>
          <a:lstStyle/>
          <a:p>
            <a:r>
              <a:rPr lang="zh-CN" altLang="en-US" b="1" dirty="0">
                <a:solidFill>
                  <a:schemeClr val="bg1"/>
                </a:solidFill>
                <a:latin typeface="Tw Cen MT" panose="020B0602020104020603" pitchFamily="34" charset="0"/>
                <a:ea typeface="微软雅黑" panose="020B0503020204020204" pitchFamily="34" charset="-122"/>
                <a:sym typeface="宋体" panose="02010600030101010101" pitchFamily="2" charset="-122"/>
              </a:rPr>
              <a:t>成果主要解决的问题</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177064" y="790216"/>
            <a:ext cx="1152000" cy="11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标题 11"/>
          <p:cNvSpPr txBox="1"/>
          <p:nvPr/>
        </p:nvSpPr>
        <p:spPr>
          <a:xfrm>
            <a:off x="2683658" y="768954"/>
            <a:ext cx="5357850" cy="114300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ct val="150000"/>
              </a:lnSpc>
            </a:pPr>
            <a:r>
              <a:rPr lang="zh-CN" altLang="en-US" sz="1600" dirty="0">
                <a:latin typeface="+mn-ea"/>
              </a:rPr>
              <a:t>以OBE教育理念为指导，以学生为中心，以实践能力提升为重点，以课程教学的应用型、开放性为导向，以课程建设质量保障体系构建为重点，以课程教学质量提升为目标。</a:t>
            </a:r>
          </a:p>
          <a:p>
            <a:pPr marL="342900" marR="0" lvl="0" indent="-342900" algn="l" defTabSz="914400" rtl="0" eaLnBrk="1" fontAlgn="auto" latinLnBrk="0" hangingPunct="1">
              <a:lnSpc>
                <a:spcPct val="150000"/>
              </a:lnSpc>
              <a:spcBef>
                <a:spcPct val="0"/>
              </a:spcBef>
              <a:spcAft>
                <a:spcPts val="0"/>
              </a:spcAft>
              <a:buClrTx/>
              <a:buSzTx/>
              <a:buFont typeface="+mj-lt"/>
              <a:buAutoNum type="arabicPeriod"/>
              <a:defRPr/>
            </a:pP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cxnSp>
        <p:nvCxnSpPr>
          <p:cNvPr id="6" name="直接连接符 5"/>
          <p:cNvCxnSpPr/>
          <p:nvPr/>
        </p:nvCxnSpPr>
        <p:spPr>
          <a:xfrm>
            <a:off x="1791676" y="1928808"/>
            <a:ext cx="0" cy="28800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8" name="标题 11"/>
          <p:cNvSpPr txBox="1"/>
          <p:nvPr/>
        </p:nvSpPr>
        <p:spPr>
          <a:xfrm>
            <a:off x="1499360" y="2452026"/>
            <a:ext cx="605512" cy="4285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j-cs"/>
              </a:rPr>
              <a:t>2</a:t>
            </a:r>
            <a:endParaRPr kumimoji="0" lang="zh-CN" altLang="en-US" sz="180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j-cs"/>
            </a:endParaRPr>
          </a:p>
        </p:txBody>
      </p:sp>
      <p:sp>
        <p:nvSpPr>
          <p:cNvPr id="9" name="标题 11"/>
          <p:cNvSpPr txBox="1"/>
          <p:nvPr/>
        </p:nvSpPr>
        <p:spPr>
          <a:xfrm>
            <a:off x="2731426" y="2205095"/>
            <a:ext cx="5357850" cy="12780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2300"/>
              </a:lnSpc>
            </a:pPr>
            <a:r>
              <a:rPr lang="zh-CN" altLang="en-US" sz="1600" dirty="0">
                <a:latin typeface="+mn-ea"/>
                <a:sym typeface="+mn-ea"/>
              </a:rPr>
              <a:t>系统分析了应用型本科目标要求、专业质量标准、人才培养方案，明确了课程支撑后续课程学习和专业培养目标的知识、能力、素质要求，课程教学内容与企业岗位的对接点，研究实践了校企协同育人的路径。</a:t>
            </a:r>
            <a:endParaRPr lang="zh-CN" altLang="en-US" sz="1600" dirty="0">
              <a:latin typeface="+mn-ea"/>
            </a:endParaRPr>
          </a:p>
          <a:p>
            <a:pPr marL="0" marR="0" lvl="0" indent="0" algn="l" defTabSz="914400" rtl="0" eaLnBrk="1" fontAlgn="auto" latinLnBrk="0" hangingPunct="1">
              <a:lnSpc>
                <a:spcPct val="120000"/>
              </a:lnSpc>
              <a:spcBef>
                <a:spcPct val="0"/>
              </a:spcBef>
              <a:spcAft>
                <a:spcPts val="0"/>
              </a:spcAft>
              <a:buClrTx/>
              <a:buSzTx/>
              <a:buFontTx/>
              <a:buNone/>
              <a:defRPr/>
            </a:pPr>
            <a:endParaRPr lang="zh-CN" altLang="en-US" sz="1600" dirty="0">
              <a:latin typeface="+mn-ea"/>
            </a:endParaRPr>
          </a:p>
        </p:txBody>
      </p:sp>
      <p:sp>
        <p:nvSpPr>
          <p:cNvPr id="12" name="标题 11"/>
          <p:cNvSpPr txBox="1"/>
          <p:nvPr/>
        </p:nvSpPr>
        <p:spPr>
          <a:xfrm>
            <a:off x="1520875" y="3436064"/>
            <a:ext cx="605512" cy="4285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j-cs"/>
              </a:rPr>
              <a:t>3</a:t>
            </a:r>
            <a:endParaRPr kumimoji="0" lang="zh-CN" altLang="en-US" sz="1800" b="0" i="0" u="none" strike="noStrike" kern="1200" cap="none" spc="0" normalizeH="0" baseline="0" noProof="0" dirty="0">
              <a:ln>
                <a:noFill/>
              </a:ln>
              <a:solidFill>
                <a:prstClr val="white"/>
              </a:solidFill>
              <a:effectLst/>
              <a:uLnTx/>
              <a:uFillTx/>
              <a:latin typeface="Impact MT Std" pitchFamily="34" charset="0"/>
              <a:ea typeface="微软雅黑" panose="020B0503020204020204" pitchFamily="34" charset="-122"/>
              <a:cs typeface="+mj-cs"/>
            </a:endParaRPr>
          </a:p>
        </p:txBody>
      </p:sp>
      <p:sp>
        <p:nvSpPr>
          <p:cNvPr id="13" name="标题 11"/>
          <p:cNvSpPr txBox="1"/>
          <p:nvPr/>
        </p:nvSpPr>
        <p:spPr>
          <a:xfrm>
            <a:off x="2714625" y="3707130"/>
            <a:ext cx="5351145" cy="12306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2300"/>
              </a:lnSpc>
            </a:pPr>
            <a:r>
              <a:rPr lang="zh-CN" altLang="en-US" sz="1600" dirty="0">
                <a:latin typeface="+mn-ea"/>
                <a:sym typeface="+mn-ea"/>
              </a:rPr>
              <a:t>构建课程建设信息反馈机制，定期召开多方参与的研讨会；同时深化学习，把新的教育理念、教学规范和行业新技术、新标准及时融入课程教学，不断完善、不断改进。</a:t>
            </a:r>
          </a:p>
        </p:txBody>
      </p:sp>
      <p:grpSp>
        <p:nvGrpSpPr>
          <p:cNvPr id="14" name="组合 13"/>
          <p:cNvGrpSpPr/>
          <p:nvPr/>
        </p:nvGrpSpPr>
        <p:grpSpPr>
          <a:xfrm rot="5400000">
            <a:off x="1110694" y="555774"/>
            <a:ext cx="1404000" cy="1721176"/>
            <a:chOff x="2305412" y="1484838"/>
            <a:chExt cx="1447736" cy="2316003"/>
          </a:xfrm>
        </p:grpSpPr>
        <p:cxnSp>
          <p:nvCxnSpPr>
            <p:cNvPr id="15" name="直接连接符 14"/>
            <p:cNvCxnSpPr/>
            <p:nvPr/>
          </p:nvCxnSpPr>
          <p:spPr>
            <a:xfrm>
              <a:off x="2953452" y="1484838"/>
              <a:ext cx="0" cy="315162"/>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弧形 15"/>
            <p:cNvSpPr/>
            <p:nvPr/>
          </p:nvSpPr>
          <p:spPr>
            <a:xfrm rot="19174364">
              <a:off x="2305412" y="1769821"/>
              <a:ext cx="1447736" cy="2031020"/>
            </a:xfrm>
            <a:prstGeom prst="arc">
              <a:avLst>
                <a:gd name="adj1" fmla="val 15307624"/>
                <a:gd name="adj2" fmla="val 343732"/>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cxnSp>
        <p:nvCxnSpPr>
          <p:cNvPr id="23" name="直接连接符 22"/>
          <p:cNvCxnSpPr/>
          <p:nvPr/>
        </p:nvCxnSpPr>
        <p:spPr>
          <a:xfrm>
            <a:off x="1796336" y="3436780"/>
            <a:ext cx="0" cy="288000"/>
          </a:xfrm>
          <a:prstGeom prst="line">
            <a:avLst/>
          </a:prstGeom>
          <a:ln>
            <a:solidFill>
              <a:schemeClr val="accent3">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rot="5400000">
            <a:off x="1165640" y="2060388"/>
            <a:ext cx="1404000" cy="1721176"/>
            <a:chOff x="2305412" y="1484838"/>
            <a:chExt cx="1447736" cy="2316003"/>
          </a:xfrm>
        </p:grpSpPr>
        <p:cxnSp>
          <p:nvCxnSpPr>
            <p:cNvPr id="25" name="直接连接符 24"/>
            <p:cNvCxnSpPr/>
            <p:nvPr/>
          </p:nvCxnSpPr>
          <p:spPr>
            <a:xfrm>
              <a:off x="2953452" y="1484838"/>
              <a:ext cx="0" cy="315162"/>
            </a:xfrm>
            <a:prstGeom prst="line">
              <a:avLst/>
            </a:prstGeom>
            <a:ln>
              <a:solidFill>
                <a:schemeClr val="accent3">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弧形 25"/>
            <p:cNvSpPr/>
            <p:nvPr/>
          </p:nvSpPr>
          <p:spPr>
            <a:xfrm rot="19174364">
              <a:off x="2305412" y="1769821"/>
              <a:ext cx="1447736" cy="2031020"/>
            </a:xfrm>
            <a:prstGeom prst="arc">
              <a:avLst>
                <a:gd name="adj1" fmla="val 15307624"/>
                <a:gd name="adj2" fmla="val 343732"/>
              </a:avLst>
            </a:prstGeom>
            <a:ln>
              <a:solidFill>
                <a:schemeClr val="accent3">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27" name="椭圆 26"/>
          <p:cNvSpPr/>
          <p:nvPr/>
        </p:nvSpPr>
        <p:spPr>
          <a:xfrm>
            <a:off x="1221366" y="2287157"/>
            <a:ext cx="1152000" cy="11520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椭圆 27"/>
          <p:cNvSpPr/>
          <p:nvPr/>
        </p:nvSpPr>
        <p:spPr>
          <a:xfrm>
            <a:off x="1218362" y="3805210"/>
            <a:ext cx="1152000" cy="1152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0" name="组合 29"/>
          <p:cNvGrpSpPr/>
          <p:nvPr/>
        </p:nvGrpSpPr>
        <p:grpSpPr>
          <a:xfrm rot="5400000">
            <a:off x="1151992" y="3570768"/>
            <a:ext cx="1404000" cy="1721176"/>
            <a:chOff x="2305412" y="1484838"/>
            <a:chExt cx="1447736" cy="2316003"/>
          </a:xfrm>
        </p:grpSpPr>
        <p:cxnSp>
          <p:nvCxnSpPr>
            <p:cNvPr id="31" name="直接连接符 30"/>
            <p:cNvCxnSpPr/>
            <p:nvPr/>
          </p:nvCxnSpPr>
          <p:spPr>
            <a:xfrm>
              <a:off x="2953452" y="1484838"/>
              <a:ext cx="0" cy="315162"/>
            </a:xfrm>
            <a:prstGeom prst="line">
              <a:avLst/>
            </a:prstGeom>
            <a:ln>
              <a:solidFill>
                <a:schemeClr val="accent4">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弧形 31"/>
            <p:cNvSpPr/>
            <p:nvPr/>
          </p:nvSpPr>
          <p:spPr>
            <a:xfrm rot="19174364">
              <a:off x="2305412" y="1769821"/>
              <a:ext cx="1447736" cy="2031020"/>
            </a:xfrm>
            <a:prstGeom prst="arc">
              <a:avLst>
                <a:gd name="adj1" fmla="val 15307624"/>
                <a:gd name="adj2" fmla="val 343732"/>
              </a:avLst>
            </a:prstGeom>
            <a:ln>
              <a:solidFill>
                <a:schemeClr val="accent4">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3" name="矩形 32"/>
          <p:cNvSpPr/>
          <p:nvPr/>
        </p:nvSpPr>
        <p:spPr>
          <a:xfrm>
            <a:off x="-500098" y="1016960"/>
            <a:ext cx="4572000" cy="736740"/>
          </a:xfrm>
          <a:prstGeom prst="rect">
            <a:avLst/>
          </a:prstGeom>
        </p:spPr>
        <p:txBody>
          <a:bodyPr>
            <a:spAutoFit/>
          </a:bodyPr>
          <a:lstStyle/>
          <a:p>
            <a:pPr algn="ctr">
              <a:lnSpc>
                <a:spcPts val="2500"/>
              </a:lnSpc>
            </a:pPr>
            <a:r>
              <a:rPr lang="zh-CN" altLang="en-US" sz="1600" b="1" dirty="0">
                <a:solidFill>
                  <a:srgbClr val="102BF0"/>
                </a:solidFill>
              </a:rPr>
              <a:t>先进理念</a:t>
            </a:r>
            <a:endParaRPr lang="en-US" altLang="zh-CN" sz="1600" b="1" dirty="0">
              <a:solidFill>
                <a:srgbClr val="102BF0"/>
              </a:solidFill>
            </a:endParaRPr>
          </a:p>
          <a:p>
            <a:pPr algn="ctr">
              <a:lnSpc>
                <a:spcPts val="2800"/>
              </a:lnSpc>
            </a:pPr>
            <a:r>
              <a:rPr lang="zh-CN" altLang="en-US" b="1" dirty="0">
                <a:solidFill>
                  <a:srgbClr val="FF0000"/>
                </a:solidFill>
              </a:rPr>
              <a:t>先 导</a:t>
            </a:r>
          </a:p>
        </p:txBody>
      </p:sp>
      <p:sp>
        <p:nvSpPr>
          <p:cNvPr id="42" name="矩形 41"/>
          <p:cNvSpPr/>
          <p:nvPr/>
        </p:nvSpPr>
        <p:spPr>
          <a:xfrm>
            <a:off x="-466010" y="2568361"/>
            <a:ext cx="4572000" cy="697627"/>
          </a:xfrm>
          <a:prstGeom prst="rect">
            <a:avLst/>
          </a:prstGeom>
        </p:spPr>
        <p:txBody>
          <a:bodyPr>
            <a:spAutoFit/>
          </a:bodyPr>
          <a:lstStyle/>
          <a:p>
            <a:pPr algn="ctr"/>
            <a:r>
              <a:rPr lang="zh-CN" altLang="en-US" sz="1600" b="1" dirty="0">
                <a:solidFill>
                  <a:srgbClr val="102BF0"/>
                </a:solidFill>
              </a:rPr>
              <a:t>理论研究</a:t>
            </a:r>
          </a:p>
          <a:p>
            <a:pPr algn="ctr">
              <a:lnSpc>
                <a:spcPts val="2800"/>
              </a:lnSpc>
            </a:pPr>
            <a:r>
              <a:rPr lang="zh-CN" altLang="en-US" b="1" dirty="0">
                <a:solidFill>
                  <a:srgbClr val="FF0000"/>
                </a:solidFill>
              </a:rPr>
              <a:t>基 础</a:t>
            </a:r>
          </a:p>
        </p:txBody>
      </p:sp>
      <p:sp>
        <p:nvSpPr>
          <p:cNvPr id="43" name="矩形 42"/>
          <p:cNvSpPr/>
          <p:nvPr/>
        </p:nvSpPr>
        <p:spPr>
          <a:xfrm>
            <a:off x="1034188" y="4071948"/>
            <a:ext cx="1500198" cy="671979"/>
          </a:xfrm>
          <a:prstGeom prst="rect">
            <a:avLst/>
          </a:prstGeom>
        </p:spPr>
        <p:txBody>
          <a:bodyPr wrap="square">
            <a:spAutoFit/>
          </a:bodyPr>
          <a:lstStyle/>
          <a:p>
            <a:pPr algn="ctr"/>
            <a:r>
              <a:rPr lang="zh-CN" altLang="en-US" sz="1600" b="1" dirty="0">
                <a:solidFill>
                  <a:srgbClr val="102BF0"/>
                </a:solidFill>
              </a:rPr>
              <a:t>持续改进</a:t>
            </a:r>
            <a:endParaRPr lang="en-US" altLang="zh-CN" sz="1600" b="1" dirty="0">
              <a:solidFill>
                <a:srgbClr val="102BF0"/>
              </a:solidFill>
            </a:endParaRPr>
          </a:p>
          <a:p>
            <a:pPr algn="ctr">
              <a:lnSpc>
                <a:spcPts val="2600"/>
              </a:lnSpc>
            </a:pPr>
            <a:r>
              <a:rPr lang="zh-CN" altLang="en-US" b="1" dirty="0">
                <a:solidFill>
                  <a:srgbClr val="FF0000"/>
                </a:solidFill>
              </a:rPr>
              <a:t>核</a:t>
            </a:r>
            <a:r>
              <a:rPr lang="en-US" altLang="zh-CN" b="1" dirty="0">
                <a:solidFill>
                  <a:srgbClr val="FF0000"/>
                </a:solidFill>
              </a:rPr>
              <a:t> </a:t>
            </a:r>
            <a:r>
              <a:rPr lang="zh-CN" altLang="en-US" b="1" dirty="0">
                <a:solidFill>
                  <a:srgbClr val="FF0000"/>
                </a:solidFill>
              </a:rPr>
              <a:t>心</a:t>
            </a:r>
          </a:p>
        </p:txBody>
      </p:sp>
      <p:sp>
        <p:nvSpPr>
          <p:cNvPr id="2" name="文本框 1"/>
          <p:cNvSpPr txBox="1"/>
          <p:nvPr/>
        </p:nvSpPr>
        <p:spPr>
          <a:xfrm>
            <a:off x="4419600" y="2387600"/>
            <a:ext cx="304165" cy="368300"/>
          </a:xfrm>
          <a:prstGeom prst="rect">
            <a:avLst/>
          </a:prstGeom>
          <a:noFill/>
        </p:spPr>
        <p:txBody>
          <a:bodyPr wrap="none" rtlCol="0" anchor="t">
            <a:spAutoFit/>
          </a:bodyPr>
          <a:lstStyle/>
          <a:p>
            <a:r>
              <a:rPr lang="en-US" b="1" i="1" dirty="0">
                <a:solidFill>
                  <a:schemeClr val="bg1"/>
                </a:solidFill>
                <a:latin typeface="Tw Cen MT" panose="020B0602020104020603" pitchFamily="34" charset="0"/>
                <a:ea typeface="微软雅黑" panose="020B0503020204020204" pitchFamily="34" charset="-122"/>
                <a:sym typeface="宋体" panose="02010600030101010101" pitchFamily="2" charset="-122"/>
              </a:rPr>
              <a:t>2</a:t>
            </a:r>
            <a:endParaRPr lang="zh-CN" altLang="en-US"/>
          </a:p>
        </p:txBody>
      </p:sp>
      <p:sp>
        <p:nvSpPr>
          <p:cNvPr id="4" name="文本框 3"/>
          <p:cNvSpPr txBox="1"/>
          <p:nvPr/>
        </p:nvSpPr>
        <p:spPr>
          <a:xfrm>
            <a:off x="125730" y="123190"/>
            <a:ext cx="304165" cy="368300"/>
          </a:xfrm>
          <a:prstGeom prst="rect">
            <a:avLst/>
          </a:prstGeom>
          <a:noFill/>
        </p:spPr>
        <p:txBody>
          <a:bodyPr wrap="none" rtlCol="0" anchor="t">
            <a:spAutoFit/>
          </a:bodyPr>
          <a:lstStyle/>
          <a:p>
            <a:r>
              <a:rPr lang="en-US" b="1" i="1" dirty="0">
                <a:solidFill>
                  <a:schemeClr val="bg1"/>
                </a:solidFill>
                <a:latin typeface="Tw Cen MT" panose="020B0602020104020603" pitchFamily="34" charset="0"/>
                <a:ea typeface="微软雅黑" panose="020B0503020204020204" pitchFamily="34" charset="-122"/>
                <a:sym typeface="宋体" panose="02010600030101010101" pitchFamily="2" charset="-122"/>
              </a:rPr>
              <a:t>2</a:t>
            </a:r>
            <a:endParaRPr lang="zh-CN" altLang="en-US"/>
          </a:p>
        </p:txBody>
      </p:sp>
      <p:sp>
        <p:nvSpPr>
          <p:cNvPr id="7" name="文本框 6"/>
          <p:cNvSpPr txBox="1"/>
          <p:nvPr/>
        </p:nvSpPr>
        <p:spPr>
          <a:xfrm>
            <a:off x="718185" y="123190"/>
            <a:ext cx="1554480" cy="368300"/>
          </a:xfrm>
          <a:prstGeom prst="rect">
            <a:avLst/>
          </a:prstGeom>
          <a:noFill/>
        </p:spPr>
        <p:txBody>
          <a:bodyPr wrap="none" rtlCol="0" anchor="t">
            <a:spAutoFit/>
          </a:bodyPr>
          <a:lstStyle/>
          <a:p>
            <a:pPr eaLnBrk="0" hangingPunct="0"/>
            <a:r>
              <a:rPr lang="zh-CN" altLang="en-US" b="1" dirty="0">
                <a:solidFill>
                  <a:schemeClr val="bg1"/>
                </a:solidFill>
                <a:latin typeface="Tw Cen MT" panose="020B0602020104020603" pitchFamily="34" charset="0"/>
                <a:ea typeface="微软雅黑" panose="020B0503020204020204" pitchFamily="34" charset="-122"/>
                <a:sym typeface="宋体" panose="02010600030101010101" pitchFamily="2" charset="-122"/>
              </a:rPr>
              <a:t>问题解决方案</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2701290" y="4124325"/>
            <a:ext cx="2210435" cy="58991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a:off x="7748402" y="2571750"/>
            <a:ext cx="1143008" cy="92275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5000628" y="2809998"/>
            <a:ext cx="714380" cy="50006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4071934" y="2809998"/>
            <a:ext cx="714380" cy="50006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5857884" y="2809998"/>
            <a:ext cx="928694" cy="50006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3000364" y="2804060"/>
            <a:ext cx="928694" cy="50006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1964422" y="2798122"/>
            <a:ext cx="928694" cy="50006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654786" y="2798122"/>
            <a:ext cx="785818" cy="50006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3643306" y="666858"/>
            <a:ext cx="1571636" cy="5000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3" name="TextBox 2"/>
          <p:cNvSpPr txBox="1"/>
          <p:nvPr/>
        </p:nvSpPr>
        <p:spPr>
          <a:xfrm>
            <a:off x="6730710" y="1583676"/>
            <a:ext cx="2011990" cy="706755"/>
          </a:xfrm>
          <a:prstGeom prst="rect">
            <a:avLst/>
          </a:prstGeom>
          <a:noFill/>
          <a:ln>
            <a:solidFill>
              <a:schemeClr val="tx1"/>
            </a:solidFill>
          </a:ln>
        </p:spPr>
        <p:txBody>
          <a:bodyPr wrap="square" rtlCol="0">
            <a:spAutoFit/>
          </a:bodyPr>
          <a:lstStyle/>
          <a:p>
            <a:pPr>
              <a:lnSpc>
                <a:spcPts val="1600"/>
              </a:lnSpc>
            </a:pPr>
            <a:r>
              <a:rPr lang="zh-CN" altLang="en-US" sz="1000" b="1" dirty="0">
                <a:latin typeface="+mn-ea"/>
                <a:cs typeface="Times New Roman" panose="02020603050405020304" pitchFamily="18" charset="0"/>
              </a:rPr>
              <a:t>教师缺乏应用型本科教师应具备的双师双能和国际先进的教育教学理念</a:t>
            </a:r>
            <a:r>
              <a:rPr lang="zh-CN" altLang="en-US" sz="1100" dirty="0">
                <a:latin typeface="+mn-ea"/>
                <a:cs typeface="Times New Roman" panose="02020603050405020304" pitchFamily="18" charset="0"/>
              </a:rPr>
              <a:t>。</a:t>
            </a:r>
          </a:p>
        </p:txBody>
      </p:sp>
      <p:sp>
        <p:nvSpPr>
          <p:cNvPr id="4" name="Text Box 10"/>
          <p:cNvSpPr txBox="1">
            <a:spLocks noChangeArrowheads="1"/>
          </p:cNvSpPr>
          <p:nvPr/>
        </p:nvSpPr>
        <p:spPr bwMode="auto">
          <a:xfrm>
            <a:off x="714375" y="142875"/>
            <a:ext cx="4547870" cy="398780"/>
          </a:xfrm>
          <a:prstGeom prst="rect">
            <a:avLst/>
          </a:prstGeom>
          <a:noFill/>
          <a:ln w="9525">
            <a:noFill/>
            <a:miter lim="800000"/>
          </a:ln>
        </p:spPr>
        <p:txBody>
          <a:bodyPr wrap="square">
            <a:spAutoFit/>
          </a:bodyPr>
          <a:lstStyle/>
          <a:p>
            <a:pPr eaLnBrk="0" hangingPunct="0"/>
            <a:r>
              <a:rPr lang="zh-CN" altLang="en-US" sz="2000" b="1" dirty="0">
                <a:solidFill>
                  <a:schemeClr val="bg1"/>
                </a:solidFill>
                <a:latin typeface="Tw Cen MT" panose="020B0602020104020603" pitchFamily="34" charset="0"/>
                <a:ea typeface="微软雅黑" panose="020B0503020204020204" pitchFamily="34" charset="-122"/>
                <a:sym typeface="宋体" panose="02010600030101010101" pitchFamily="2" charset="-122"/>
              </a:rPr>
              <a:t>问题解决方案</a:t>
            </a:r>
          </a:p>
        </p:txBody>
      </p:sp>
      <p:sp>
        <p:nvSpPr>
          <p:cNvPr id="5" name="矩形 4"/>
          <p:cNvSpPr/>
          <p:nvPr/>
        </p:nvSpPr>
        <p:spPr>
          <a:xfrm>
            <a:off x="64582" y="129210"/>
            <a:ext cx="384810" cy="398780"/>
          </a:xfrm>
          <a:prstGeom prst="rect">
            <a:avLst/>
          </a:prstGeom>
        </p:spPr>
        <p:txBody>
          <a:bodyPr wrap="none">
            <a:spAutoFit/>
          </a:bodyPr>
          <a:lstStyle/>
          <a:p>
            <a:r>
              <a:rPr lang="en-US" sz="2000" b="1" i="1" dirty="0">
                <a:solidFill>
                  <a:schemeClr val="bg1"/>
                </a:solidFill>
                <a:latin typeface="Tw Cen MT" panose="020B0602020104020603" pitchFamily="34" charset="0"/>
                <a:ea typeface="微软雅黑" panose="020B0503020204020204" pitchFamily="34" charset="-122"/>
                <a:sym typeface="宋体" panose="02010600030101010101" pitchFamily="2" charset="-122"/>
              </a:rPr>
              <a:t> 2</a:t>
            </a:r>
            <a:endParaRPr lang="en-US" sz="2000" b="1" i="1" dirty="0">
              <a:latin typeface="Tw Cen MT" panose="020B0602020104020603" pitchFamily="34" charset="0"/>
            </a:endParaRPr>
          </a:p>
        </p:txBody>
      </p:sp>
      <p:sp>
        <p:nvSpPr>
          <p:cNvPr id="6" name="矩形 5"/>
          <p:cNvSpPr/>
          <p:nvPr/>
        </p:nvSpPr>
        <p:spPr>
          <a:xfrm>
            <a:off x="1357290" y="642924"/>
            <a:ext cx="1785950" cy="523220"/>
          </a:xfrm>
          <a:prstGeom prst="rect">
            <a:avLst/>
          </a:prstGeom>
          <a:solidFill>
            <a:schemeClr val="accent2"/>
          </a:solidFill>
          <a:ln>
            <a:solidFill>
              <a:schemeClr val="bg1"/>
            </a:solidFill>
          </a:ln>
        </p:spPr>
        <p:txBody>
          <a:bodyPr wrap="square">
            <a:spAutoFit/>
          </a:bodyPr>
          <a:lstStyle/>
          <a:p>
            <a:r>
              <a:rPr lang="zh-CN" altLang="en-US" sz="1400" dirty="0">
                <a:latin typeface="黑体" panose="02010609060101010101" pitchFamily="49" charset="-122"/>
                <a:ea typeface="黑体" panose="02010609060101010101" pitchFamily="49" charset="-122"/>
              </a:rPr>
              <a:t>应用型本科畜牧兽医类专业的核心课程</a:t>
            </a:r>
            <a:endParaRPr lang="zh-CN" altLang="en-US" sz="1400" dirty="0"/>
          </a:p>
        </p:txBody>
      </p:sp>
      <p:sp>
        <p:nvSpPr>
          <p:cNvPr id="8" name="TextBox 7"/>
          <p:cNvSpPr txBox="1"/>
          <p:nvPr/>
        </p:nvSpPr>
        <p:spPr>
          <a:xfrm>
            <a:off x="3643306" y="738296"/>
            <a:ext cx="1569660" cy="369332"/>
          </a:xfrm>
          <a:prstGeom prst="rect">
            <a:avLst/>
          </a:prstGeom>
          <a:noFill/>
        </p:spPr>
        <p:txBody>
          <a:bodyPr wrap="none" rtlCol="0">
            <a:spAutoFit/>
          </a:bodyPr>
          <a:lstStyle/>
          <a:p>
            <a:r>
              <a:rPr lang="zh-CN" altLang="en-US" dirty="0">
                <a:solidFill>
                  <a:schemeClr val="bg1"/>
                </a:solidFill>
              </a:rPr>
              <a:t>动物生物化学</a:t>
            </a:r>
          </a:p>
        </p:txBody>
      </p:sp>
      <p:sp>
        <p:nvSpPr>
          <p:cNvPr id="9" name="矩形 8"/>
          <p:cNvSpPr/>
          <p:nvPr/>
        </p:nvSpPr>
        <p:spPr>
          <a:xfrm>
            <a:off x="5720946" y="642924"/>
            <a:ext cx="1000131" cy="523220"/>
          </a:xfrm>
          <a:prstGeom prst="rect">
            <a:avLst/>
          </a:prstGeom>
          <a:solidFill>
            <a:schemeClr val="bg1">
              <a:lumMod val="85000"/>
            </a:schemeClr>
          </a:solidFill>
          <a:ln>
            <a:solidFill>
              <a:schemeClr val="bg1">
                <a:lumMod val="85000"/>
              </a:schemeClr>
            </a:solidFill>
          </a:ln>
        </p:spPr>
        <p:txBody>
          <a:bodyPr wrap="square">
            <a:spAutoFit/>
          </a:bodyPr>
          <a:lstStyle/>
          <a:p>
            <a:pPr algn="ctr"/>
            <a:r>
              <a:rPr lang="zh-CN" altLang="zh-CN" sz="1400" dirty="0">
                <a:latin typeface="黑体" panose="02010609060101010101" pitchFamily="49" charset="-122"/>
                <a:ea typeface="黑体" panose="02010609060101010101" pitchFamily="49" charset="-122"/>
              </a:rPr>
              <a:t>专业人才培养质量</a:t>
            </a:r>
            <a:endParaRPr lang="zh-CN" altLang="en-US" sz="1400" dirty="0"/>
          </a:p>
        </p:txBody>
      </p:sp>
      <p:sp>
        <p:nvSpPr>
          <p:cNvPr id="11" name="右箭头 10"/>
          <p:cNvSpPr/>
          <p:nvPr/>
        </p:nvSpPr>
        <p:spPr>
          <a:xfrm>
            <a:off x="5262628" y="856858"/>
            <a:ext cx="432000" cy="108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rot="10800000">
            <a:off x="3169740" y="856114"/>
            <a:ext cx="432000" cy="108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11910" y="1595552"/>
            <a:ext cx="1000132" cy="707886"/>
          </a:xfrm>
          <a:prstGeom prst="rect">
            <a:avLst/>
          </a:prstGeom>
          <a:noFill/>
          <a:ln>
            <a:solidFill>
              <a:schemeClr val="tx1"/>
            </a:solidFill>
          </a:ln>
        </p:spPr>
        <p:txBody>
          <a:bodyPr wrap="square" rtlCol="0">
            <a:spAutoFit/>
          </a:bodyPr>
          <a:lstStyle/>
          <a:p>
            <a:pPr>
              <a:lnSpc>
                <a:spcPts val="1600"/>
              </a:lnSpc>
            </a:pPr>
            <a:r>
              <a:rPr lang="zh-CN" altLang="en-US" sz="1000" b="1" dirty="0">
                <a:latin typeface="+mn-ea"/>
                <a:cs typeface="Times New Roman" panose="02020603050405020304" pitchFamily="18" charset="0"/>
              </a:rPr>
              <a:t>教学内容与专</a:t>
            </a:r>
            <a:endParaRPr lang="en-US" altLang="zh-CN" sz="1000" b="1" dirty="0">
              <a:latin typeface="+mn-ea"/>
              <a:cs typeface="Times New Roman" panose="02020603050405020304" pitchFamily="18" charset="0"/>
            </a:endParaRPr>
          </a:p>
          <a:p>
            <a:pPr>
              <a:lnSpc>
                <a:spcPts val="1600"/>
              </a:lnSpc>
            </a:pPr>
            <a:r>
              <a:rPr lang="zh-CN" altLang="en-US" sz="1000" b="1" dirty="0">
                <a:latin typeface="+mn-ea"/>
                <a:cs typeface="Times New Roman" panose="02020603050405020304" pitchFamily="18" charset="0"/>
              </a:rPr>
              <a:t>业人才培养目</a:t>
            </a:r>
            <a:endParaRPr lang="en-US" altLang="zh-CN" sz="1000" b="1" dirty="0">
              <a:latin typeface="+mn-ea"/>
              <a:cs typeface="Times New Roman" panose="02020603050405020304" pitchFamily="18" charset="0"/>
            </a:endParaRPr>
          </a:p>
          <a:p>
            <a:pPr>
              <a:lnSpc>
                <a:spcPts val="1600"/>
              </a:lnSpc>
            </a:pPr>
            <a:r>
              <a:rPr lang="zh-CN" altLang="en-US" sz="1000" b="1" dirty="0">
                <a:latin typeface="+mn-ea"/>
                <a:cs typeface="Times New Roman" panose="02020603050405020304" pitchFamily="18" charset="0"/>
              </a:rPr>
              <a:t>标契合度不高</a:t>
            </a:r>
            <a:endParaRPr lang="zh-CN" altLang="en-US" sz="1000" b="1" dirty="0">
              <a:latin typeface="+mn-ea"/>
            </a:endParaRPr>
          </a:p>
        </p:txBody>
      </p:sp>
      <p:sp>
        <p:nvSpPr>
          <p:cNvPr id="18" name="矩形 17"/>
          <p:cNvSpPr/>
          <p:nvPr/>
        </p:nvSpPr>
        <p:spPr>
          <a:xfrm>
            <a:off x="1544308" y="1592163"/>
            <a:ext cx="1238198" cy="707886"/>
          </a:xfrm>
          <a:prstGeom prst="rect">
            <a:avLst/>
          </a:prstGeom>
          <a:ln>
            <a:solidFill>
              <a:schemeClr val="tx1"/>
            </a:solidFill>
          </a:ln>
        </p:spPr>
        <p:txBody>
          <a:bodyPr wrap="square">
            <a:spAutoFit/>
          </a:bodyPr>
          <a:lstStyle/>
          <a:p>
            <a:pPr>
              <a:lnSpc>
                <a:spcPts val="1600"/>
              </a:lnSpc>
            </a:pPr>
            <a:r>
              <a:rPr lang="zh-CN" altLang="en-US" sz="1000" b="1" dirty="0">
                <a:latin typeface="+mn-ea"/>
                <a:cs typeface="Times New Roman" panose="02020603050405020304" pitchFamily="18" charset="0"/>
              </a:rPr>
              <a:t>传统课堂为主，缺乏“互联网</a:t>
            </a:r>
            <a:r>
              <a:rPr lang="en-US" altLang="zh-CN" sz="1000" b="1" dirty="0">
                <a:latin typeface="+mn-ea"/>
                <a:cs typeface="Times New Roman" panose="02020603050405020304" pitchFamily="18" charset="0"/>
              </a:rPr>
              <a:t>+”</a:t>
            </a:r>
            <a:r>
              <a:rPr lang="zh-CN" altLang="en-US" sz="1000" b="1" dirty="0">
                <a:latin typeface="+mn-ea"/>
                <a:cs typeface="Times New Roman" panose="02020603050405020304" pitchFamily="18" charset="0"/>
              </a:rPr>
              <a:t>的智慧课堂补充</a:t>
            </a:r>
          </a:p>
        </p:txBody>
      </p:sp>
      <p:sp>
        <p:nvSpPr>
          <p:cNvPr id="19" name="矩形 18"/>
          <p:cNvSpPr/>
          <p:nvPr/>
        </p:nvSpPr>
        <p:spPr>
          <a:xfrm>
            <a:off x="5231788" y="1585266"/>
            <a:ext cx="1464388" cy="707886"/>
          </a:xfrm>
          <a:prstGeom prst="rect">
            <a:avLst/>
          </a:prstGeom>
          <a:ln>
            <a:solidFill>
              <a:schemeClr val="tx1"/>
            </a:solidFill>
          </a:ln>
        </p:spPr>
        <p:txBody>
          <a:bodyPr wrap="square">
            <a:spAutoFit/>
          </a:bodyPr>
          <a:lstStyle/>
          <a:p>
            <a:pPr>
              <a:lnSpc>
                <a:spcPts val="1600"/>
              </a:lnSpc>
            </a:pPr>
            <a:r>
              <a:rPr lang="zh-CN" altLang="en-US" sz="1000" b="1" dirty="0">
                <a:latin typeface="+mn-ea"/>
                <a:cs typeface="Times New Roman" panose="02020603050405020304" pitchFamily="18" charset="0"/>
              </a:rPr>
              <a:t>拓展性资源、翻转课堂资源、专题研讨课堂资源等教育资源建设缺乏</a:t>
            </a:r>
          </a:p>
        </p:txBody>
      </p:sp>
      <p:sp>
        <p:nvSpPr>
          <p:cNvPr id="20" name="矩形 19"/>
          <p:cNvSpPr/>
          <p:nvPr/>
        </p:nvSpPr>
        <p:spPr>
          <a:xfrm>
            <a:off x="4194338" y="1590500"/>
            <a:ext cx="1006070" cy="707886"/>
          </a:xfrm>
          <a:prstGeom prst="rect">
            <a:avLst/>
          </a:prstGeom>
          <a:ln>
            <a:solidFill>
              <a:schemeClr val="tx1"/>
            </a:solidFill>
          </a:ln>
        </p:spPr>
        <p:txBody>
          <a:bodyPr wrap="square">
            <a:spAutoFit/>
          </a:bodyPr>
          <a:lstStyle/>
          <a:p>
            <a:pPr>
              <a:lnSpc>
                <a:spcPts val="1600"/>
              </a:lnSpc>
            </a:pPr>
            <a:r>
              <a:rPr lang="zh-CN" altLang="en-US" sz="1000" b="1" dirty="0">
                <a:latin typeface="+mn-ea"/>
                <a:cs typeface="Times New Roman" panose="02020603050405020304" pitchFamily="18" charset="0"/>
              </a:rPr>
              <a:t>考核模式无法体现过程学习和多元化评价</a:t>
            </a:r>
          </a:p>
        </p:txBody>
      </p:sp>
      <p:sp>
        <p:nvSpPr>
          <p:cNvPr id="22" name="矩形 21"/>
          <p:cNvSpPr/>
          <p:nvPr/>
        </p:nvSpPr>
        <p:spPr>
          <a:xfrm>
            <a:off x="428596" y="1500180"/>
            <a:ext cx="8358246" cy="85725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下箭头 22"/>
          <p:cNvSpPr/>
          <p:nvPr/>
        </p:nvSpPr>
        <p:spPr>
          <a:xfrm>
            <a:off x="4357686" y="1184738"/>
            <a:ext cx="72000" cy="216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下箭头 23"/>
          <p:cNvSpPr/>
          <p:nvPr/>
        </p:nvSpPr>
        <p:spPr>
          <a:xfrm>
            <a:off x="4357686" y="2403436"/>
            <a:ext cx="72000" cy="216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714348" y="2807362"/>
            <a:ext cx="714380" cy="70675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lnSpc>
                <a:spcPts val="1600"/>
              </a:lnSpc>
            </a:pPr>
            <a:r>
              <a:rPr lang="zh-CN" altLang="en-US" sz="1000" b="1" dirty="0">
                <a:latin typeface="+mn-ea"/>
              </a:rPr>
              <a:t>理论研究</a:t>
            </a:r>
          </a:p>
          <a:p>
            <a:pPr algn="ctr">
              <a:lnSpc>
                <a:spcPts val="1600"/>
              </a:lnSpc>
            </a:pPr>
            <a:r>
              <a:rPr lang="zh-CN" altLang="en-US" sz="1000" b="1" dirty="0">
                <a:latin typeface="+mn-ea"/>
              </a:rPr>
              <a:t>基础</a:t>
            </a:r>
          </a:p>
          <a:p>
            <a:pPr algn="ctr">
              <a:lnSpc>
                <a:spcPts val="1600"/>
              </a:lnSpc>
            </a:pPr>
            <a:endParaRPr lang="zh-CN" altLang="en-US" sz="1000" b="1" dirty="0">
              <a:latin typeface="+mn-ea"/>
            </a:endParaRPr>
          </a:p>
        </p:txBody>
      </p:sp>
      <p:sp>
        <p:nvSpPr>
          <p:cNvPr id="27" name="TextBox 26"/>
          <p:cNvSpPr txBox="1"/>
          <p:nvPr/>
        </p:nvSpPr>
        <p:spPr>
          <a:xfrm>
            <a:off x="1928794" y="2792002"/>
            <a:ext cx="1000132" cy="481927"/>
          </a:xfrm>
          <a:prstGeom prst="rect">
            <a:avLst/>
          </a:prstGeom>
          <a:noFill/>
          <a:ln>
            <a:noFill/>
          </a:ln>
        </p:spPr>
        <p:txBody>
          <a:bodyPr wrap="square" rtlCol="0">
            <a:spAutoFit/>
          </a:bodyPr>
          <a:lstStyle/>
          <a:p>
            <a:pPr algn="ctr">
              <a:lnSpc>
                <a:spcPts val="1600"/>
              </a:lnSpc>
            </a:pPr>
            <a:r>
              <a:rPr lang="zh-CN" altLang="en-US" sz="1000" b="1" dirty="0">
                <a:latin typeface="+mn-ea"/>
              </a:rPr>
              <a:t>理论教学体系</a:t>
            </a:r>
            <a:endParaRPr lang="en-US" altLang="zh-CN" sz="1000" b="1" dirty="0">
              <a:latin typeface="+mn-ea"/>
            </a:endParaRPr>
          </a:p>
          <a:p>
            <a:pPr algn="ctr">
              <a:lnSpc>
                <a:spcPts val="1600"/>
              </a:lnSpc>
            </a:pPr>
            <a:r>
              <a:rPr lang="zh-CN" altLang="en-US" sz="1000" b="1" dirty="0">
                <a:latin typeface="+mn-ea"/>
              </a:rPr>
              <a:t>重构</a:t>
            </a:r>
            <a:endParaRPr lang="en-US" altLang="zh-CN" sz="1000" b="1" dirty="0">
              <a:latin typeface="+mn-ea"/>
            </a:endParaRPr>
          </a:p>
        </p:txBody>
      </p:sp>
      <p:sp>
        <p:nvSpPr>
          <p:cNvPr id="28" name="TextBox 27"/>
          <p:cNvSpPr txBox="1"/>
          <p:nvPr/>
        </p:nvSpPr>
        <p:spPr>
          <a:xfrm>
            <a:off x="2964736" y="2792002"/>
            <a:ext cx="1000132" cy="481927"/>
          </a:xfrm>
          <a:prstGeom prst="rect">
            <a:avLst/>
          </a:prstGeom>
          <a:noFill/>
          <a:ln>
            <a:noFill/>
          </a:ln>
        </p:spPr>
        <p:txBody>
          <a:bodyPr wrap="square" rtlCol="0">
            <a:spAutoFit/>
          </a:bodyPr>
          <a:lstStyle/>
          <a:p>
            <a:pPr algn="ctr">
              <a:lnSpc>
                <a:spcPts val="1600"/>
              </a:lnSpc>
            </a:pPr>
            <a:r>
              <a:rPr lang="zh-CN" altLang="en-US" sz="1000" b="1" dirty="0">
                <a:latin typeface="+mn-ea"/>
              </a:rPr>
              <a:t>实践教学体系</a:t>
            </a:r>
            <a:endParaRPr lang="en-US" altLang="zh-CN" sz="1000" b="1" dirty="0">
              <a:latin typeface="+mn-ea"/>
            </a:endParaRPr>
          </a:p>
          <a:p>
            <a:pPr algn="ctr">
              <a:lnSpc>
                <a:spcPts val="1600"/>
              </a:lnSpc>
            </a:pPr>
            <a:r>
              <a:rPr lang="zh-CN" altLang="en-US" sz="1000" b="1" dirty="0">
                <a:latin typeface="+mn-ea"/>
              </a:rPr>
              <a:t>重构</a:t>
            </a:r>
          </a:p>
        </p:txBody>
      </p:sp>
      <p:sp>
        <p:nvSpPr>
          <p:cNvPr id="29" name="TextBox 28"/>
          <p:cNvSpPr txBox="1"/>
          <p:nvPr/>
        </p:nvSpPr>
        <p:spPr>
          <a:xfrm>
            <a:off x="5840070" y="2809998"/>
            <a:ext cx="1000132" cy="501650"/>
          </a:xfrm>
          <a:prstGeom prst="rect">
            <a:avLst/>
          </a:prstGeom>
          <a:noFill/>
          <a:ln>
            <a:noFill/>
          </a:ln>
        </p:spPr>
        <p:txBody>
          <a:bodyPr wrap="square" rtlCol="0">
            <a:spAutoFit/>
          </a:bodyPr>
          <a:lstStyle/>
          <a:p>
            <a:pPr algn="ctr">
              <a:lnSpc>
                <a:spcPts val="1600"/>
              </a:lnSpc>
            </a:pPr>
            <a:r>
              <a:rPr lang="zh-CN" altLang="en-US" sz="1000" b="1" dirty="0">
                <a:latin typeface="+mn-ea"/>
              </a:rPr>
              <a:t>教学资源建设</a:t>
            </a:r>
          </a:p>
          <a:p>
            <a:pPr algn="ctr">
              <a:lnSpc>
                <a:spcPts val="1600"/>
              </a:lnSpc>
            </a:pPr>
            <a:r>
              <a:rPr lang="zh-CN" altLang="en-US" sz="1000" b="1" dirty="0">
                <a:latin typeface="+mn-ea"/>
              </a:rPr>
              <a:t>完善</a:t>
            </a:r>
          </a:p>
        </p:txBody>
      </p:sp>
      <p:sp>
        <p:nvSpPr>
          <p:cNvPr id="30" name="TextBox 29"/>
          <p:cNvSpPr txBox="1"/>
          <p:nvPr/>
        </p:nvSpPr>
        <p:spPr>
          <a:xfrm>
            <a:off x="4083992" y="2792002"/>
            <a:ext cx="738132" cy="501650"/>
          </a:xfrm>
          <a:prstGeom prst="rect">
            <a:avLst/>
          </a:prstGeom>
          <a:noFill/>
          <a:ln>
            <a:noFill/>
          </a:ln>
        </p:spPr>
        <p:txBody>
          <a:bodyPr wrap="square" rtlCol="0">
            <a:spAutoFit/>
          </a:bodyPr>
          <a:lstStyle/>
          <a:p>
            <a:pPr algn="ctr">
              <a:lnSpc>
                <a:spcPts val="1600"/>
              </a:lnSpc>
            </a:pPr>
            <a:r>
              <a:rPr lang="zh-CN" altLang="en-US" sz="1000" b="1" dirty="0">
                <a:latin typeface="+mn-ea"/>
              </a:rPr>
              <a:t>教学模式</a:t>
            </a:r>
            <a:endParaRPr lang="en-US" altLang="zh-CN" sz="1000" b="1" dirty="0">
              <a:latin typeface="+mn-ea"/>
            </a:endParaRPr>
          </a:p>
          <a:p>
            <a:pPr algn="ctr">
              <a:lnSpc>
                <a:spcPts val="1600"/>
              </a:lnSpc>
            </a:pPr>
            <a:r>
              <a:rPr lang="zh-CN" altLang="en-US" sz="1000" b="1" dirty="0">
                <a:latin typeface="+mn-ea"/>
              </a:rPr>
              <a:t>改革</a:t>
            </a:r>
          </a:p>
        </p:txBody>
      </p:sp>
      <p:sp>
        <p:nvSpPr>
          <p:cNvPr id="31" name="TextBox 30"/>
          <p:cNvSpPr txBox="1"/>
          <p:nvPr/>
        </p:nvSpPr>
        <p:spPr>
          <a:xfrm>
            <a:off x="4994690" y="2792002"/>
            <a:ext cx="714380" cy="481927"/>
          </a:xfrm>
          <a:prstGeom prst="rect">
            <a:avLst/>
          </a:prstGeom>
          <a:noFill/>
          <a:ln>
            <a:noFill/>
          </a:ln>
        </p:spPr>
        <p:txBody>
          <a:bodyPr wrap="square" rtlCol="0">
            <a:spAutoFit/>
          </a:bodyPr>
          <a:lstStyle/>
          <a:p>
            <a:pPr algn="ctr">
              <a:lnSpc>
                <a:spcPts val="1600"/>
              </a:lnSpc>
            </a:pPr>
            <a:r>
              <a:rPr lang="zh-CN" altLang="en-US" sz="1000" b="1" dirty="0">
                <a:latin typeface="+mn-ea"/>
              </a:rPr>
              <a:t>考核模式</a:t>
            </a:r>
            <a:endParaRPr lang="en-US" altLang="zh-CN" sz="1000" b="1" dirty="0">
              <a:latin typeface="+mn-ea"/>
            </a:endParaRPr>
          </a:p>
          <a:p>
            <a:pPr algn="ctr">
              <a:lnSpc>
                <a:spcPts val="1600"/>
              </a:lnSpc>
            </a:pPr>
            <a:r>
              <a:rPr lang="zh-CN" altLang="en-US" sz="1000" b="1" dirty="0">
                <a:latin typeface="+mn-ea"/>
              </a:rPr>
              <a:t>创新</a:t>
            </a:r>
          </a:p>
        </p:txBody>
      </p:sp>
      <p:sp>
        <p:nvSpPr>
          <p:cNvPr id="32" name="TextBox 31"/>
          <p:cNvSpPr txBox="1"/>
          <p:nvPr/>
        </p:nvSpPr>
        <p:spPr>
          <a:xfrm>
            <a:off x="7807964" y="2577870"/>
            <a:ext cx="1000132" cy="913070"/>
          </a:xfrm>
          <a:prstGeom prst="rect">
            <a:avLst/>
          </a:prstGeom>
          <a:noFill/>
          <a:ln>
            <a:noFill/>
          </a:ln>
        </p:spPr>
        <p:txBody>
          <a:bodyPr wrap="square" rtlCol="0">
            <a:spAutoFit/>
          </a:bodyPr>
          <a:lstStyle/>
          <a:p>
            <a:pPr algn="ctr">
              <a:lnSpc>
                <a:spcPts val="1600"/>
              </a:lnSpc>
            </a:pPr>
            <a:r>
              <a:rPr lang="zh-CN" altLang="en-US" sz="1000" b="1" dirty="0">
                <a:latin typeface="+mn-ea"/>
              </a:rPr>
              <a:t>教学质量标准</a:t>
            </a:r>
            <a:endParaRPr lang="en-US" altLang="zh-CN" sz="1000" b="1" dirty="0">
              <a:latin typeface="+mn-ea"/>
            </a:endParaRPr>
          </a:p>
          <a:p>
            <a:pPr algn="ctr">
              <a:lnSpc>
                <a:spcPts val="1600"/>
              </a:lnSpc>
            </a:pPr>
            <a:r>
              <a:rPr lang="zh-CN" altLang="en-US" sz="1000" b="1" dirty="0">
                <a:latin typeface="+mn-ea"/>
              </a:rPr>
              <a:t>课程教学体系</a:t>
            </a:r>
            <a:endParaRPr lang="en-US" altLang="zh-CN" sz="1000" b="1" dirty="0">
              <a:latin typeface="+mn-ea"/>
            </a:endParaRPr>
          </a:p>
          <a:p>
            <a:pPr algn="ctr">
              <a:lnSpc>
                <a:spcPts val="1600"/>
              </a:lnSpc>
            </a:pPr>
            <a:r>
              <a:rPr lang="zh-CN" altLang="en-US" sz="1000" b="1" dirty="0">
                <a:latin typeface="+mn-ea"/>
              </a:rPr>
              <a:t>教学管理规范</a:t>
            </a:r>
            <a:endParaRPr lang="en-US" altLang="zh-CN" sz="1000" b="1" dirty="0">
              <a:latin typeface="+mn-ea"/>
            </a:endParaRPr>
          </a:p>
          <a:p>
            <a:pPr algn="ctr">
              <a:lnSpc>
                <a:spcPts val="1600"/>
              </a:lnSpc>
            </a:pPr>
            <a:r>
              <a:rPr lang="zh-CN" altLang="en-US" sz="1000" b="1" dirty="0">
                <a:latin typeface="+mn-ea"/>
              </a:rPr>
              <a:t>教学质量评估</a:t>
            </a:r>
          </a:p>
        </p:txBody>
      </p:sp>
      <p:sp>
        <p:nvSpPr>
          <p:cNvPr id="33" name="TextBox 32"/>
          <p:cNvSpPr txBox="1"/>
          <p:nvPr/>
        </p:nvSpPr>
        <p:spPr>
          <a:xfrm>
            <a:off x="501149" y="3311634"/>
            <a:ext cx="1143008" cy="297517"/>
          </a:xfrm>
          <a:prstGeom prst="rect">
            <a:avLst/>
          </a:prstGeom>
          <a:noFill/>
          <a:ln>
            <a:noFill/>
          </a:ln>
        </p:spPr>
        <p:txBody>
          <a:bodyPr wrap="square" rtlCol="0">
            <a:spAutoFit/>
          </a:bodyPr>
          <a:lstStyle/>
          <a:p>
            <a:pPr>
              <a:lnSpc>
                <a:spcPts val="1600"/>
              </a:lnSpc>
            </a:pPr>
            <a:r>
              <a:rPr lang="zh-CN" altLang="en-US" sz="1000" b="1" dirty="0">
                <a:latin typeface="+mn-ea"/>
              </a:rPr>
              <a:t>应用型本科定位</a:t>
            </a:r>
          </a:p>
        </p:txBody>
      </p:sp>
      <p:sp>
        <p:nvSpPr>
          <p:cNvPr id="34" name="矩形 33"/>
          <p:cNvSpPr/>
          <p:nvPr/>
        </p:nvSpPr>
        <p:spPr>
          <a:xfrm>
            <a:off x="2661275" y="4287593"/>
            <a:ext cx="2214880" cy="245110"/>
          </a:xfrm>
          <a:prstGeom prst="rect">
            <a:avLst/>
          </a:prstGeom>
        </p:spPr>
        <p:txBody>
          <a:bodyPr wrap="none">
            <a:spAutoFit/>
          </a:bodyPr>
          <a:lstStyle/>
          <a:p>
            <a:r>
              <a:rPr lang="zh-CN" altLang="en-US" sz="1000" b="1" dirty="0">
                <a:latin typeface="+mn-ea"/>
              </a:rPr>
              <a:t>《动物生物化学》课程教学质量标准</a:t>
            </a:r>
          </a:p>
        </p:txBody>
      </p:sp>
      <p:sp>
        <p:nvSpPr>
          <p:cNvPr id="35" name="矩形 34"/>
          <p:cNvSpPr/>
          <p:nvPr/>
        </p:nvSpPr>
        <p:spPr>
          <a:xfrm>
            <a:off x="7605526" y="3494506"/>
            <a:ext cx="1452880" cy="245110"/>
          </a:xfrm>
          <a:prstGeom prst="rect">
            <a:avLst/>
          </a:prstGeom>
        </p:spPr>
        <p:txBody>
          <a:bodyPr wrap="none">
            <a:spAutoFit/>
          </a:bodyPr>
          <a:lstStyle/>
          <a:p>
            <a:r>
              <a:rPr lang="zh-CN" altLang="en-US" sz="1000" b="1" dirty="0">
                <a:latin typeface="+mn-ea"/>
              </a:rPr>
              <a:t>课程教学质量保障体系</a:t>
            </a:r>
          </a:p>
        </p:txBody>
      </p:sp>
      <p:sp>
        <p:nvSpPr>
          <p:cNvPr id="37" name="矩形 36"/>
          <p:cNvSpPr/>
          <p:nvPr/>
        </p:nvSpPr>
        <p:spPr>
          <a:xfrm>
            <a:off x="500034" y="2738560"/>
            <a:ext cx="1071570" cy="85725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887046" y="2738560"/>
            <a:ext cx="4988784" cy="85725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615086" y="2518308"/>
            <a:ext cx="1422640" cy="123819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rot="5400000">
            <a:off x="-1003454" y="3067762"/>
            <a:ext cx="2196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89220" y="4165732"/>
            <a:ext cx="288000" cy="15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9402" y="1970556"/>
            <a:ext cx="288000" cy="1588"/>
          </a:xfrm>
          <a:prstGeom prst="line">
            <a:avLst/>
          </a:prstGeom>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flipV="1">
            <a:off x="1488290" y="3095750"/>
            <a:ext cx="5040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flipV="1">
            <a:off x="7085086" y="3071816"/>
            <a:ext cx="6480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786050" y="2838516"/>
            <a:ext cx="333746" cy="400110"/>
          </a:xfrm>
          <a:prstGeom prst="rect">
            <a:avLst/>
          </a:prstGeom>
          <a:noFill/>
          <a:ln>
            <a:noFill/>
          </a:ln>
        </p:spPr>
        <p:txBody>
          <a:bodyPr wrap="none" rtlCol="0">
            <a:spAutoFit/>
          </a:bodyPr>
          <a:lstStyle/>
          <a:p>
            <a:r>
              <a:rPr lang="en-US" altLang="zh-CN" sz="2000" b="1" dirty="0"/>
              <a:t>+</a:t>
            </a:r>
            <a:endParaRPr lang="zh-CN" altLang="en-US" sz="2000" b="1" dirty="0"/>
          </a:p>
        </p:txBody>
      </p:sp>
      <p:sp>
        <p:nvSpPr>
          <p:cNvPr id="74" name="TextBox 73"/>
          <p:cNvSpPr txBox="1"/>
          <p:nvPr/>
        </p:nvSpPr>
        <p:spPr>
          <a:xfrm>
            <a:off x="3851374" y="2827812"/>
            <a:ext cx="333746" cy="400110"/>
          </a:xfrm>
          <a:prstGeom prst="rect">
            <a:avLst/>
          </a:prstGeom>
          <a:noFill/>
          <a:ln>
            <a:noFill/>
          </a:ln>
        </p:spPr>
        <p:txBody>
          <a:bodyPr wrap="none" rtlCol="0">
            <a:spAutoFit/>
          </a:bodyPr>
          <a:lstStyle/>
          <a:p>
            <a:r>
              <a:rPr lang="en-US" altLang="zh-CN" sz="2000" b="1" dirty="0"/>
              <a:t>+</a:t>
            </a:r>
            <a:endParaRPr lang="zh-CN" altLang="en-US" sz="2000" b="1" dirty="0"/>
          </a:p>
        </p:txBody>
      </p:sp>
      <p:sp>
        <p:nvSpPr>
          <p:cNvPr id="75" name="TextBox 74"/>
          <p:cNvSpPr txBox="1"/>
          <p:nvPr/>
        </p:nvSpPr>
        <p:spPr>
          <a:xfrm>
            <a:off x="4738320" y="2838516"/>
            <a:ext cx="333746" cy="400110"/>
          </a:xfrm>
          <a:prstGeom prst="rect">
            <a:avLst/>
          </a:prstGeom>
          <a:noFill/>
          <a:ln>
            <a:noFill/>
          </a:ln>
        </p:spPr>
        <p:txBody>
          <a:bodyPr wrap="none" rtlCol="0">
            <a:spAutoFit/>
          </a:bodyPr>
          <a:lstStyle/>
          <a:p>
            <a:r>
              <a:rPr lang="en-US" altLang="zh-CN" sz="2000" b="1" dirty="0"/>
              <a:t>+</a:t>
            </a:r>
            <a:endParaRPr lang="zh-CN" altLang="en-US" sz="2000" b="1" dirty="0"/>
          </a:p>
        </p:txBody>
      </p:sp>
      <p:sp>
        <p:nvSpPr>
          <p:cNvPr id="76" name="TextBox 75"/>
          <p:cNvSpPr txBox="1"/>
          <p:nvPr/>
        </p:nvSpPr>
        <p:spPr>
          <a:xfrm>
            <a:off x="5643570" y="2838516"/>
            <a:ext cx="333746" cy="400110"/>
          </a:xfrm>
          <a:prstGeom prst="rect">
            <a:avLst/>
          </a:prstGeom>
          <a:noFill/>
          <a:ln>
            <a:noFill/>
          </a:ln>
        </p:spPr>
        <p:txBody>
          <a:bodyPr wrap="none" rtlCol="0">
            <a:spAutoFit/>
          </a:bodyPr>
          <a:lstStyle/>
          <a:p>
            <a:r>
              <a:rPr lang="en-US" altLang="zh-CN" sz="2000" b="1" dirty="0"/>
              <a:t>+</a:t>
            </a:r>
            <a:endParaRPr lang="zh-CN" altLang="en-US" sz="2000" b="1" dirty="0"/>
          </a:p>
        </p:txBody>
      </p:sp>
      <p:sp>
        <p:nvSpPr>
          <p:cNvPr id="77" name="TextBox 76"/>
          <p:cNvSpPr txBox="1"/>
          <p:nvPr/>
        </p:nvSpPr>
        <p:spPr>
          <a:xfrm>
            <a:off x="6980555" y="2720975"/>
            <a:ext cx="896620" cy="768350"/>
          </a:xfrm>
          <a:prstGeom prst="rect">
            <a:avLst/>
          </a:prstGeom>
          <a:noFill/>
        </p:spPr>
        <p:txBody>
          <a:bodyPr wrap="square" rtlCol="0">
            <a:spAutoFit/>
          </a:bodyPr>
          <a:lstStyle/>
          <a:p>
            <a:pPr>
              <a:lnSpc>
                <a:spcPct val="200000"/>
              </a:lnSpc>
            </a:pPr>
            <a:r>
              <a:rPr lang="zh-CN" altLang="en-US" sz="1100" dirty="0"/>
              <a:t>信息反馈</a:t>
            </a:r>
            <a:endParaRPr lang="en-US" altLang="zh-CN" sz="1100" dirty="0"/>
          </a:p>
          <a:p>
            <a:pPr>
              <a:lnSpc>
                <a:spcPct val="200000"/>
              </a:lnSpc>
            </a:pPr>
            <a:r>
              <a:rPr lang="zh-CN" altLang="en-US" sz="1100" dirty="0"/>
              <a:t>持续改进</a:t>
            </a:r>
          </a:p>
        </p:txBody>
      </p:sp>
      <p:cxnSp>
        <p:nvCxnSpPr>
          <p:cNvPr id="79" name="直接箭头连接符 78"/>
          <p:cNvCxnSpPr/>
          <p:nvPr/>
        </p:nvCxnSpPr>
        <p:spPr>
          <a:xfrm flipH="1">
            <a:off x="7037400" y="3167188"/>
            <a:ext cx="6480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375285" y="2643505"/>
            <a:ext cx="6661785" cy="2112645"/>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7554400" y="4068894"/>
            <a:ext cx="1571636" cy="5715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下箭头 81"/>
          <p:cNvSpPr/>
          <p:nvPr/>
        </p:nvSpPr>
        <p:spPr>
          <a:xfrm>
            <a:off x="8280838" y="3780258"/>
            <a:ext cx="72000" cy="216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TextBox 82"/>
          <p:cNvSpPr txBox="1"/>
          <p:nvPr/>
        </p:nvSpPr>
        <p:spPr>
          <a:xfrm>
            <a:off x="7947400" y="4003394"/>
            <a:ext cx="800219" cy="613373"/>
          </a:xfrm>
          <a:prstGeom prst="rect">
            <a:avLst/>
          </a:prstGeom>
          <a:noFill/>
        </p:spPr>
        <p:txBody>
          <a:bodyPr wrap="none" rtlCol="0">
            <a:spAutoFit/>
          </a:bodyPr>
          <a:lstStyle/>
          <a:p>
            <a:pPr>
              <a:lnSpc>
                <a:spcPct val="150000"/>
              </a:lnSpc>
            </a:pPr>
            <a:r>
              <a:rPr lang="zh-CN" altLang="en-US" sz="1200" b="1" dirty="0">
                <a:solidFill>
                  <a:schemeClr val="bg1"/>
                </a:solidFill>
              </a:rPr>
              <a:t>交流推广</a:t>
            </a:r>
            <a:endParaRPr lang="en-US" altLang="zh-CN" sz="1200" b="1" dirty="0">
              <a:solidFill>
                <a:schemeClr val="bg1"/>
              </a:solidFill>
            </a:endParaRPr>
          </a:p>
          <a:p>
            <a:pPr>
              <a:lnSpc>
                <a:spcPct val="150000"/>
              </a:lnSpc>
            </a:pPr>
            <a:r>
              <a:rPr lang="zh-CN" altLang="en-US" sz="1200" b="1" dirty="0">
                <a:solidFill>
                  <a:schemeClr val="bg1"/>
                </a:solidFill>
              </a:rPr>
              <a:t>示范引领</a:t>
            </a:r>
          </a:p>
        </p:txBody>
      </p:sp>
      <p:sp>
        <p:nvSpPr>
          <p:cNvPr id="67" name="TextBox 66"/>
          <p:cNvSpPr txBox="1"/>
          <p:nvPr/>
        </p:nvSpPr>
        <p:spPr>
          <a:xfrm>
            <a:off x="41716" y="2571750"/>
            <a:ext cx="500066" cy="954107"/>
          </a:xfrm>
          <a:prstGeom prst="rect">
            <a:avLst/>
          </a:prstGeom>
          <a:noFill/>
        </p:spPr>
        <p:txBody>
          <a:bodyPr wrap="square" rtlCol="0">
            <a:spAutoFit/>
          </a:bodyPr>
          <a:lstStyle/>
          <a:p>
            <a:r>
              <a:rPr lang="zh-CN" altLang="en-US" sz="1400" b="1" dirty="0">
                <a:solidFill>
                  <a:srgbClr val="102BF0"/>
                </a:solidFill>
              </a:rPr>
              <a:t>解决问题</a:t>
            </a:r>
          </a:p>
        </p:txBody>
      </p:sp>
      <p:sp>
        <p:nvSpPr>
          <p:cNvPr id="14" name="左大括号 13"/>
          <p:cNvSpPr/>
          <p:nvPr/>
        </p:nvSpPr>
        <p:spPr>
          <a:xfrm rot="16200000">
            <a:off x="3523615" y="680720"/>
            <a:ext cx="471170" cy="6306820"/>
          </a:xfrm>
          <a:prstGeom prst="leftBrace">
            <a:avLst>
              <a:gd name="adj1" fmla="val 8333"/>
              <a:gd name="adj2" fmla="val 50489"/>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矩形 56"/>
          <p:cNvSpPr/>
          <p:nvPr/>
        </p:nvSpPr>
        <p:spPr>
          <a:xfrm>
            <a:off x="2819742" y="1595552"/>
            <a:ext cx="1339508" cy="707886"/>
          </a:xfrm>
          <a:prstGeom prst="rect">
            <a:avLst/>
          </a:prstGeom>
          <a:ln>
            <a:solidFill>
              <a:schemeClr val="tx1"/>
            </a:solidFill>
          </a:ln>
        </p:spPr>
        <p:txBody>
          <a:bodyPr wrap="square">
            <a:spAutoFit/>
          </a:bodyPr>
          <a:lstStyle/>
          <a:p>
            <a:pPr>
              <a:lnSpc>
                <a:spcPts val="1600"/>
              </a:lnSpc>
            </a:pPr>
            <a:r>
              <a:rPr lang="zh-CN" altLang="en-US" sz="1000" b="1" dirty="0">
                <a:latin typeface="+mn-ea"/>
                <a:cs typeface="Times New Roman" panose="02020603050405020304" pitchFamily="18" charset="0"/>
              </a:rPr>
              <a:t>实验室开放程度不够，缺乏综合性、设计性实验教学</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Text_1"/>
          <p:cNvSpPr/>
          <p:nvPr>
            <p:custDataLst>
              <p:tags r:id="rId1"/>
            </p:custDataLst>
          </p:nvPr>
        </p:nvSpPr>
        <p:spPr>
          <a:xfrm>
            <a:off x="1607212" y="1068385"/>
            <a:ext cx="6822440" cy="590550"/>
          </a:xfrm>
          <a:custGeom>
            <a:avLst/>
            <a:gdLst>
              <a:gd name="connsiteX0" fmla="*/ 0 w 4110597"/>
              <a:gd name="connsiteY0" fmla="*/ 0 h 590550"/>
              <a:gd name="connsiteX1" fmla="*/ 1171575 w 4110597"/>
              <a:gd name="connsiteY1" fmla="*/ 0 h 590550"/>
              <a:gd name="connsiteX2" fmla="*/ 2846949 w 4110597"/>
              <a:gd name="connsiteY2" fmla="*/ 0 h 590550"/>
              <a:gd name="connsiteX3" fmla="*/ 4018524 w 4110597"/>
              <a:gd name="connsiteY3" fmla="*/ 0 h 590550"/>
              <a:gd name="connsiteX4" fmla="*/ 4110597 w 4110597"/>
              <a:gd name="connsiteY4" fmla="*/ 92073 h 590550"/>
              <a:gd name="connsiteX5" fmla="*/ 4110597 w 4110597"/>
              <a:gd name="connsiteY5" fmla="*/ 498477 h 590550"/>
              <a:gd name="connsiteX6" fmla="*/ 4018524 w 4110597"/>
              <a:gd name="connsiteY6" fmla="*/ 590550 h 590550"/>
              <a:gd name="connsiteX7" fmla="*/ 2846949 w 4110597"/>
              <a:gd name="connsiteY7" fmla="*/ 590550 h 590550"/>
              <a:gd name="connsiteX8" fmla="*/ 1171578 w 4110597"/>
              <a:gd name="connsiteY8" fmla="*/ 590550 h 590550"/>
              <a:gd name="connsiteX9" fmla="*/ 3 w 4110597"/>
              <a:gd name="connsiteY9" fmla="*/ 590550 h 590550"/>
              <a:gd name="connsiteX10" fmla="*/ 8136 w 4110597"/>
              <a:gd name="connsiteY10" fmla="*/ 583839 h 590550"/>
              <a:gd name="connsiteX11" fmla="*/ 127663 w 4110597"/>
              <a:gd name="connsiteY11" fmla="*/ 295276 h 590550"/>
              <a:gd name="connsiteX12" fmla="*/ 8136 w 4110597"/>
              <a:gd name="connsiteY12" fmla="*/ 6713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0597" h="590550">
                <a:moveTo>
                  <a:pt x="0" y="0"/>
                </a:moveTo>
                <a:lnTo>
                  <a:pt x="1171575" y="0"/>
                </a:lnTo>
                <a:lnTo>
                  <a:pt x="2846949" y="0"/>
                </a:lnTo>
                <a:lnTo>
                  <a:pt x="4018524" y="0"/>
                </a:lnTo>
                <a:cubicBezTo>
                  <a:pt x="4069375" y="0"/>
                  <a:pt x="4110597" y="41222"/>
                  <a:pt x="4110597" y="92073"/>
                </a:cubicBezTo>
                <a:lnTo>
                  <a:pt x="4110597" y="498477"/>
                </a:lnTo>
                <a:cubicBezTo>
                  <a:pt x="4110597" y="549328"/>
                  <a:pt x="4069375" y="590550"/>
                  <a:pt x="4018524" y="590550"/>
                </a:cubicBezTo>
                <a:lnTo>
                  <a:pt x="2846949" y="590550"/>
                </a:lnTo>
                <a:lnTo>
                  <a:pt x="1171578" y="590550"/>
                </a:lnTo>
                <a:lnTo>
                  <a:pt x="3" y="590550"/>
                </a:lnTo>
                <a:lnTo>
                  <a:pt x="8136" y="583839"/>
                </a:lnTo>
                <a:cubicBezTo>
                  <a:pt x="81986" y="509989"/>
                  <a:pt x="127663" y="407967"/>
                  <a:pt x="127663" y="295276"/>
                </a:cubicBezTo>
                <a:cubicBezTo>
                  <a:pt x="127663" y="182585"/>
                  <a:pt x="81986" y="80562"/>
                  <a:pt x="8136" y="6713"/>
                </a:cubicBezTo>
                <a:close/>
              </a:path>
            </a:pathLst>
          </a:custGeom>
          <a:solidFill>
            <a:srgbClr val="F3EFE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fontScale="87500"/>
          </a:bodyPr>
          <a:lstStyle/>
          <a:p>
            <a:pPr>
              <a:lnSpc>
                <a:spcPct val="150000"/>
              </a:lnSpc>
              <a:buFontTx/>
              <a:buNone/>
              <a:defRPr/>
            </a:pPr>
            <a:r>
              <a:rPr lang="en-US" altLang="zh-CN" sz="1600" b="1" dirty="0">
                <a:solidFill>
                  <a:srgbClr val="102BF0"/>
                </a:solidFill>
                <a:latin typeface="微软雅黑" panose="020B0503020204020204" pitchFamily="34" charset="-122"/>
                <a:ea typeface="微软雅黑" panose="020B0503020204020204" pitchFamily="34" charset="-122"/>
              </a:rPr>
              <a:t>     </a:t>
            </a:r>
            <a:r>
              <a:rPr lang="zh-CN" altLang="zh-CN" sz="1600" b="1" dirty="0">
                <a:solidFill>
                  <a:srgbClr val="102BF0"/>
                </a:solidFill>
                <a:latin typeface="微软雅黑" panose="020B0503020204020204" pitchFamily="34" charset="-122"/>
                <a:ea typeface="微软雅黑" panose="020B0503020204020204" pitchFamily="34" charset="-122"/>
              </a:rPr>
              <a:t>构建了《动物生物化学》“三模块、四层次、五课堂、三融合”课程教学体系</a:t>
            </a:r>
          </a:p>
        </p:txBody>
      </p:sp>
      <p:sp>
        <p:nvSpPr>
          <p:cNvPr id="6" name="MH_Other_2"/>
          <p:cNvSpPr/>
          <p:nvPr>
            <p:custDataLst>
              <p:tags r:id="rId2"/>
            </p:custDataLst>
          </p:nvPr>
        </p:nvSpPr>
        <p:spPr>
          <a:xfrm>
            <a:off x="751838" y="785800"/>
            <a:ext cx="1071563" cy="1155700"/>
          </a:xfrm>
          <a:custGeom>
            <a:avLst/>
            <a:gdLst>
              <a:gd name="connsiteX0" fmla="*/ 577850 w 1072105"/>
              <a:gd name="connsiteY0" fmla="*/ 0 h 1155700"/>
              <a:gd name="connsiteX1" fmla="*/ 1057012 w 1072105"/>
              <a:gd name="connsiteY1" fmla="*/ 254769 h 1155700"/>
              <a:gd name="connsiteX2" fmla="*/ 1072105 w 1072105"/>
              <a:gd name="connsiteY2" fmla="*/ 282575 h 1155700"/>
              <a:gd name="connsiteX3" fmla="*/ 855186 w 1072105"/>
              <a:gd name="connsiteY3" fmla="*/ 282575 h 1155700"/>
              <a:gd name="connsiteX4" fmla="*/ 804912 w 1072105"/>
              <a:gd name="connsiteY4" fmla="*/ 241095 h 1155700"/>
              <a:gd name="connsiteX5" fmla="*/ 577850 w 1072105"/>
              <a:gd name="connsiteY5" fmla="*/ 171737 h 1155700"/>
              <a:gd name="connsiteX6" fmla="*/ 171737 w 1072105"/>
              <a:gd name="connsiteY6" fmla="*/ 577850 h 1155700"/>
              <a:gd name="connsiteX7" fmla="*/ 577850 w 1072105"/>
              <a:gd name="connsiteY7" fmla="*/ 983963 h 1155700"/>
              <a:gd name="connsiteX8" fmla="*/ 804912 w 1072105"/>
              <a:gd name="connsiteY8" fmla="*/ 914605 h 1155700"/>
              <a:gd name="connsiteX9" fmla="*/ 855186 w 1072105"/>
              <a:gd name="connsiteY9" fmla="*/ 873125 h 1155700"/>
              <a:gd name="connsiteX10" fmla="*/ 1072105 w 1072105"/>
              <a:gd name="connsiteY10" fmla="*/ 873125 h 1155700"/>
              <a:gd name="connsiteX11" fmla="*/ 1057012 w 1072105"/>
              <a:gd name="connsiteY11" fmla="*/ 900932 h 1155700"/>
              <a:gd name="connsiteX12" fmla="*/ 577850 w 1072105"/>
              <a:gd name="connsiteY12" fmla="*/ 1155700 h 1155700"/>
              <a:gd name="connsiteX13" fmla="*/ 0 w 1072105"/>
              <a:gd name="connsiteY13" fmla="*/ 577850 h 1155700"/>
              <a:gd name="connsiteX14" fmla="*/ 577850 w 1072105"/>
              <a:gd name="connsiteY14"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2105" h="1155700">
                <a:moveTo>
                  <a:pt x="577850" y="0"/>
                </a:moveTo>
                <a:cubicBezTo>
                  <a:pt x="777311" y="0"/>
                  <a:pt x="953169" y="101060"/>
                  <a:pt x="1057012" y="254769"/>
                </a:cubicBezTo>
                <a:lnTo>
                  <a:pt x="1072105" y="282575"/>
                </a:lnTo>
                <a:lnTo>
                  <a:pt x="855186" y="282575"/>
                </a:lnTo>
                <a:lnTo>
                  <a:pt x="804912" y="241095"/>
                </a:lnTo>
                <a:cubicBezTo>
                  <a:pt x="740096" y="197306"/>
                  <a:pt x="661959" y="171737"/>
                  <a:pt x="577850" y="171737"/>
                </a:cubicBezTo>
                <a:cubicBezTo>
                  <a:pt x="353560" y="171737"/>
                  <a:pt x="171737" y="353560"/>
                  <a:pt x="171737" y="577850"/>
                </a:cubicBezTo>
                <a:cubicBezTo>
                  <a:pt x="171737" y="802140"/>
                  <a:pt x="353560" y="983963"/>
                  <a:pt x="577850" y="983963"/>
                </a:cubicBezTo>
                <a:cubicBezTo>
                  <a:pt x="661959" y="983963"/>
                  <a:pt x="740096" y="958394"/>
                  <a:pt x="804912" y="914605"/>
                </a:cubicBezTo>
                <a:lnTo>
                  <a:pt x="855186" y="873125"/>
                </a:lnTo>
                <a:lnTo>
                  <a:pt x="1072105" y="873125"/>
                </a:lnTo>
                <a:lnTo>
                  <a:pt x="1057012" y="900932"/>
                </a:lnTo>
                <a:cubicBezTo>
                  <a:pt x="953169" y="1054641"/>
                  <a:pt x="777311" y="1155700"/>
                  <a:pt x="577850" y="1155700"/>
                </a:cubicBezTo>
                <a:cubicBezTo>
                  <a:pt x="258712" y="1155700"/>
                  <a:pt x="0" y="896988"/>
                  <a:pt x="0" y="577850"/>
                </a:cubicBezTo>
                <a:cubicBezTo>
                  <a:pt x="0" y="258712"/>
                  <a:pt x="258712" y="0"/>
                  <a:pt x="5778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62000" rIns="72000" anchor="ctr">
            <a:normAutofit/>
          </a:bodyPr>
          <a:lstStyle/>
          <a:p>
            <a:pPr algn="ctr" eaLnBrk="1" fontAlgn="auto" hangingPunct="1">
              <a:spcBef>
                <a:spcPts val="0"/>
              </a:spcBef>
              <a:spcAft>
                <a:spcPts val="0"/>
              </a:spcAft>
              <a:defRPr/>
            </a:pPr>
            <a:endParaRPr lang="zh-CN" altLang="en-US" dirty="0">
              <a:solidFill>
                <a:schemeClr val="tx1"/>
              </a:solidFill>
            </a:endParaRPr>
          </a:p>
        </p:txBody>
      </p:sp>
      <p:sp>
        <p:nvSpPr>
          <p:cNvPr id="7" name="MH_SubTitle_1"/>
          <p:cNvSpPr/>
          <p:nvPr>
            <p:custDataLst>
              <p:tags r:id="rId3"/>
            </p:custDataLst>
          </p:nvPr>
        </p:nvSpPr>
        <p:spPr>
          <a:xfrm>
            <a:off x="923288" y="957250"/>
            <a:ext cx="812800" cy="814387"/>
          </a:xfrm>
          <a:prstGeom prst="ellipse">
            <a:avLst/>
          </a:prstGeom>
          <a:solidFill>
            <a:srgbClr val="FFFFF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eaLnBrk="1" fontAlgn="auto" hangingPunct="1">
              <a:spcBef>
                <a:spcPts val="0"/>
              </a:spcBef>
              <a:spcAft>
                <a:spcPts val="0"/>
              </a:spcAft>
              <a:defRPr/>
            </a:pPr>
            <a:r>
              <a:rPr lang="zh-CN" altLang="en-US" sz="1600" b="1" dirty="0">
                <a:solidFill>
                  <a:schemeClr val="tx1"/>
                </a:solidFill>
                <a:latin typeface="+mn-ea"/>
              </a:rPr>
              <a:t>创新点</a:t>
            </a:r>
            <a:endParaRPr lang="en-US" altLang="zh-CN" sz="1600" b="1" dirty="0">
              <a:solidFill>
                <a:schemeClr val="tx1"/>
              </a:solidFill>
              <a:latin typeface="+mn-ea"/>
            </a:endParaRPr>
          </a:p>
        </p:txBody>
      </p:sp>
      <p:sp>
        <p:nvSpPr>
          <p:cNvPr id="12" name="TextBox 24"/>
          <p:cNvSpPr txBox="1"/>
          <p:nvPr/>
        </p:nvSpPr>
        <p:spPr>
          <a:xfrm>
            <a:off x="1000100" y="142858"/>
            <a:ext cx="1914307" cy="369332"/>
          </a:xfrm>
          <a:prstGeom prst="rect">
            <a:avLst/>
          </a:prstGeom>
          <a:noFill/>
        </p:spPr>
        <p:txBody>
          <a:bodyPr wrap="none" rtlCol="0">
            <a:spAutoFit/>
          </a:bodyPr>
          <a:lstStyle/>
          <a:p>
            <a:pPr>
              <a:defRPr/>
            </a:pPr>
            <a:r>
              <a:rPr lang="zh-CN" altLang="en-US" b="1" dirty="0">
                <a:solidFill>
                  <a:prstClr val="white"/>
                </a:solidFill>
                <a:latin typeface="+mn-ea"/>
                <a:sym typeface="宋体" panose="02010600030101010101" pitchFamily="2" charset="-122"/>
              </a:rPr>
              <a:t>成 果 的 创 新 点</a:t>
            </a:r>
            <a:endParaRPr lang="zh-CN" altLang="en-US" b="1" dirty="0">
              <a:solidFill>
                <a:prstClr val="white"/>
              </a:solidFill>
              <a:latin typeface="+mn-ea"/>
            </a:endParaRPr>
          </a:p>
        </p:txBody>
      </p:sp>
      <p:sp>
        <p:nvSpPr>
          <p:cNvPr id="13" name="矩形 12"/>
          <p:cNvSpPr/>
          <p:nvPr/>
        </p:nvSpPr>
        <p:spPr>
          <a:xfrm>
            <a:off x="68200" y="142858"/>
            <a:ext cx="312907" cy="369332"/>
          </a:xfrm>
          <a:prstGeom prst="rect">
            <a:avLst/>
          </a:prstGeom>
        </p:spPr>
        <p:txBody>
          <a:bodyPr wrap="none">
            <a:spAutoFit/>
          </a:bodyPr>
          <a:lstStyle/>
          <a:p>
            <a:pPr marL="257175" indent="-257175" algn="ctr"/>
            <a:r>
              <a:rPr lang="en-US" altLang="zh-CN" b="1" i="1" dirty="0">
                <a:solidFill>
                  <a:schemeClr val="bg1"/>
                </a:solidFill>
                <a:latin typeface="Tw Cen MT" panose="020B0602020104020603" pitchFamily="34" charset="0"/>
                <a:ea typeface="微软雅黑" panose="020B0503020204020204" pitchFamily="34" charset="-122"/>
                <a:sym typeface="宋体" panose="02010600030101010101" pitchFamily="2" charset="-122"/>
              </a:rPr>
              <a:t>3</a:t>
            </a:r>
          </a:p>
        </p:txBody>
      </p:sp>
      <p:sp>
        <p:nvSpPr>
          <p:cNvPr id="9" name="矩形 8"/>
          <p:cNvSpPr/>
          <p:nvPr/>
        </p:nvSpPr>
        <p:spPr>
          <a:xfrm>
            <a:off x="1952924" y="1905138"/>
            <a:ext cx="4572000" cy="892873"/>
          </a:xfrm>
          <a:prstGeom prst="rect">
            <a:avLst/>
          </a:prstGeom>
        </p:spPr>
        <p:txBody>
          <a:bodyPr>
            <a:spAutoFit/>
          </a:bodyPr>
          <a:lstStyle/>
          <a:p>
            <a:pPr indent="0" algn="ctr" fontAlgn="auto">
              <a:lnSpc>
                <a:spcPct val="130000"/>
              </a:lnSpc>
            </a:pPr>
            <a:r>
              <a:rPr lang="zh-CN" altLang="en-US" sz="1600" b="1" dirty="0">
                <a:solidFill>
                  <a:srgbClr val="3333FF"/>
                </a:solidFill>
                <a:latin typeface="+mn-ea"/>
              </a:rPr>
              <a:t>四层次</a:t>
            </a:r>
            <a:br>
              <a:rPr lang="en-US" altLang="zh-CN" sz="1400" dirty="0">
                <a:latin typeface="黑体" panose="02010609060101010101" pitchFamily="49" charset="-122"/>
                <a:ea typeface="黑体" panose="02010609060101010101" pitchFamily="49" charset="-122"/>
                <a:cs typeface="仿宋" panose="02010609060101010101" charset="-122"/>
              </a:rPr>
            </a:br>
            <a:r>
              <a:rPr lang="zh-CN" altLang="en-US" sz="1200" b="1" dirty="0">
                <a:solidFill>
                  <a:srgbClr val="3333FF"/>
                </a:solidFill>
                <a:latin typeface="+mn-ea"/>
              </a:rPr>
              <a:t>（实践教学体系）</a:t>
            </a:r>
            <a:endParaRPr lang="en-US" altLang="zh-CN" sz="1200" b="1" dirty="0">
              <a:solidFill>
                <a:srgbClr val="3333FF"/>
              </a:solidFill>
              <a:latin typeface="+mn-ea"/>
            </a:endParaRPr>
          </a:p>
          <a:p>
            <a:pPr indent="0" algn="ctr" fontAlgn="auto">
              <a:lnSpc>
                <a:spcPct val="130000"/>
              </a:lnSpc>
            </a:pPr>
            <a:endParaRPr lang="en-US" altLang="zh-CN" sz="1400" dirty="0">
              <a:latin typeface="黑体" panose="02010609060101010101" pitchFamily="49" charset="-122"/>
              <a:ea typeface="黑体" panose="02010609060101010101" pitchFamily="49" charset="-122"/>
              <a:cs typeface="仿宋" panose="02010609060101010101" charset="-122"/>
            </a:endParaRPr>
          </a:p>
        </p:txBody>
      </p:sp>
      <p:sp>
        <p:nvSpPr>
          <p:cNvPr id="10" name="矩形 9"/>
          <p:cNvSpPr/>
          <p:nvPr/>
        </p:nvSpPr>
        <p:spPr>
          <a:xfrm>
            <a:off x="4677558" y="1928808"/>
            <a:ext cx="1785950" cy="652486"/>
          </a:xfrm>
          <a:prstGeom prst="rect">
            <a:avLst/>
          </a:prstGeom>
        </p:spPr>
        <p:txBody>
          <a:bodyPr wrap="square">
            <a:spAutoFit/>
          </a:bodyPr>
          <a:lstStyle/>
          <a:p>
            <a:pPr algn="ctr">
              <a:lnSpc>
                <a:spcPct val="130000"/>
              </a:lnSpc>
            </a:pPr>
            <a:r>
              <a:rPr lang="zh-CN" altLang="en-US" sz="1600" b="1" dirty="0">
                <a:solidFill>
                  <a:srgbClr val="3333FF"/>
                </a:solidFill>
                <a:latin typeface="+mn-ea"/>
              </a:rPr>
              <a:t>五种课堂</a:t>
            </a:r>
            <a:endParaRPr lang="en-US" altLang="zh-CN" sz="1400" b="1" dirty="0">
              <a:solidFill>
                <a:srgbClr val="3333FF"/>
              </a:solidFill>
              <a:latin typeface="黑体" panose="02010609060101010101" pitchFamily="49" charset="-122"/>
              <a:ea typeface="黑体" panose="02010609060101010101" pitchFamily="49" charset="-122"/>
            </a:endParaRPr>
          </a:p>
          <a:p>
            <a:pPr algn="ctr">
              <a:lnSpc>
                <a:spcPct val="130000"/>
              </a:lnSpc>
            </a:pPr>
            <a:r>
              <a:rPr lang="zh-CN" altLang="en-US" sz="1200" b="1" dirty="0">
                <a:solidFill>
                  <a:srgbClr val="3333FF"/>
                </a:solidFill>
                <a:latin typeface="+mn-ea"/>
              </a:rPr>
              <a:t>（教学模式）</a:t>
            </a:r>
            <a:endParaRPr lang="en-US" altLang="zh-CN" sz="1200" b="1" dirty="0">
              <a:solidFill>
                <a:srgbClr val="3333FF"/>
              </a:solidFill>
              <a:latin typeface="+mn-ea"/>
            </a:endParaRPr>
          </a:p>
        </p:txBody>
      </p:sp>
      <p:sp>
        <p:nvSpPr>
          <p:cNvPr id="14" name="矩形 13"/>
          <p:cNvSpPr/>
          <p:nvPr/>
        </p:nvSpPr>
        <p:spPr>
          <a:xfrm>
            <a:off x="6143636" y="1928808"/>
            <a:ext cx="1714512" cy="652486"/>
          </a:xfrm>
          <a:prstGeom prst="rect">
            <a:avLst/>
          </a:prstGeom>
        </p:spPr>
        <p:txBody>
          <a:bodyPr wrap="square">
            <a:spAutoFit/>
          </a:bodyPr>
          <a:lstStyle/>
          <a:p>
            <a:pPr indent="0" algn="ctr" fontAlgn="auto">
              <a:lnSpc>
                <a:spcPct val="130000"/>
              </a:lnSpc>
            </a:pPr>
            <a:r>
              <a:rPr lang="zh-CN" altLang="en-US" sz="1600" b="1" dirty="0">
                <a:solidFill>
                  <a:srgbClr val="3333FF"/>
                </a:solidFill>
                <a:latin typeface="+mn-ea"/>
              </a:rPr>
              <a:t>三融合</a:t>
            </a:r>
            <a:endParaRPr lang="en-US" altLang="zh-CN" sz="1600" b="1" dirty="0">
              <a:solidFill>
                <a:srgbClr val="3333FF"/>
              </a:solidFill>
              <a:latin typeface="+mn-ea"/>
            </a:endParaRPr>
          </a:p>
          <a:p>
            <a:pPr indent="0" algn="ctr" fontAlgn="auto">
              <a:lnSpc>
                <a:spcPct val="130000"/>
              </a:lnSpc>
            </a:pPr>
            <a:r>
              <a:rPr lang="zh-CN" altLang="en-US" sz="1200" b="1" dirty="0">
                <a:solidFill>
                  <a:srgbClr val="3333FF"/>
                </a:solidFill>
                <a:latin typeface="+mn-ea"/>
              </a:rPr>
              <a:t>（考核模式 ）</a:t>
            </a:r>
            <a:endParaRPr lang="en-US" altLang="zh-CN" sz="1200" b="1" dirty="0">
              <a:solidFill>
                <a:srgbClr val="3333FF"/>
              </a:solidFill>
              <a:latin typeface="+mn-ea"/>
            </a:endParaRPr>
          </a:p>
        </p:txBody>
      </p:sp>
      <p:sp>
        <p:nvSpPr>
          <p:cNvPr id="15" name="矩形 22"/>
          <p:cNvSpPr>
            <a:spLocks noChangeArrowheads="1"/>
          </p:cNvSpPr>
          <p:nvPr/>
        </p:nvSpPr>
        <p:spPr bwMode="auto">
          <a:xfrm>
            <a:off x="1948670" y="1928808"/>
            <a:ext cx="1415772" cy="600229"/>
          </a:xfrm>
          <a:prstGeom prst="rect">
            <a:avLst/>
          </a:prstGeom>
          <a:noFill/>
          <a:ln w="9525">
            <a:noFill/>
            <a:miter lim="800000"/>
          </a:ln>
        </p:spPr>
        <p:txBody>
          <a:bodyPr wrap="none">
            <a:spAutoFit/>
          </a:bodyPr>
          <a:lstStyle/>
          <a:p>
            <a:pPr algn="ctr">
              <a:lnSpc>
                <a:spcPts val="2100"/>
              </a:lnSpc>
            </a:pPr>
            <a:r>
              <a:rPr lang="zh-CN" altLang="en-US" sz="1600" b="1" dirty="0">
                <a:solidFill>
                  <a:srgbClr val="3333FF"/>
                </a:solidFill>
                <a:latin typeface="+mn-ea"/>
              </a:rPr>
              <a:t>三模块</a:t>
            </a:r>
            <a:endParaRPr lang="en-US" altLang="zh-CN" sz="1600" b="1" dirty="0">
              <a:solidFill>
                <a:srgbClr val="3333FF"/>
              </a:solidFill>
              <a:latin typeface="+mn-ea"/>
            </a:endParaRPr>
          </a:p>
          <a:p>
            <a:pPr algn="ctr">
              <a:lnSpc>
                <a:spcPts val="2100"/>
              </a:lnSpc>
            </a:pPr>
            <a:r>
              <a:rPr lang="zh-CN" altLang="en-US" sz="1200" b="1" dirty="0">
                <a:solidFill>
                  <a:srgbClr val="3333FF"/>
                </a:solidFill>
                <a:latin typeface="+mn-ea"/>
              </a:rPr>
              <a:t>（理论教学体系）</a:t>
            </a:r>
            <a:endParaRPr lang="zh-CN" sz="1200" b="1" dirty="0">
              <a:solidFill>
                <a:srgbClr val="3333FF"/>
              </a:solidFill>
              <a:latin typeface="+mn-ea"/>
            </a:endParaRPr>
          </a:p>
        </p:txBody>
      </p:sp>
      <p:sp>
        <p:nvSpPr>
          <p:cNvPr id="16" name="矩形2"/>
          <p:cNvSpPr>
            <a:spLocks noChangeArrowheads="1"/>
          </p:cNvSpPr>
          <p:nvPr/>
        </p:nvSpPr>
        <p:spPr bwMode="auto">
          <a:xfrm>
            <a:off x="1843112" y="2544966"/>
            <a:ext cx="1620000" cy="396000"/>
          </a:xfrm>
          <a:prstGeom prst="rect">
            <a:avLst/>
          </a:prstGeom>
          <a:solidFill>
            <a:schemeClr val="accent2">
              <a:lumMod val="60000"/>
              <a:lumOff val="40000"/>
            </a:schemeClr>
          </a:solidFill>
          <a:ln w="9525">
            <a:noFill/>
            <a:miter lim="800000"/>
          </a:ln>
        </p:spPr>
        <p:txBody>
          <a:bodyPr anchor="ctr"/>
          <a:lstStyle/>
          <a:p>
            <a:pPr indent="0" algn="ctr" fontAlgn="auto">
              <a:lnSpc>
                <a:spcPct val="130000"/>
              </a:lnSpc>
            </a:pPr>
            <a:r>
              <a:rPr lang="zh-CN" altLang="en-US" sz="1400" dirty="0">
                <a:latin typeface="黑体" panose="02010609060101010101" pitchFamily="49" charset="-122"/>
                <a:ea typeface="黑体" panose="02010609060101010101" pitchFamily="49" charset="-122"/>
                <a:cs typeface="仿宋" panose="02010609060101010101" charset="-122"/>
              </a:rPr>
              <a:t>公共基础知识模块</a:t>
            </a:r>
            <a:endParaRPr lang="en-US" altLang="zh-CN" sz="1400" dirty="0">
              <a:latin typeface="黑体" panose="02010609060101010101" pitchFamily="49" charset="-122"/>
              <a:ea typeface="黑体" panose="02010609060101010101" pitchFamily="49" charset="-122"/>
              <a:cs typeface="仿宋" panose="02010609060101010101" charset="-122"/>
            </a:endParaRPr>
          </a:p>
        </p:txBody>
      </p:sp>
      <p:sp>
        <p:nvSpPr>
          <p:cNvPr id="17" name="矩形13"/>
          <p:cNvSpPr>
            <a:spLocks noChangeArrowheads="1"/>
          </p:cNvSpPr>
          <p:nvPr/>
        </p:nvSpPr>
        <p:spPr bwMode="auto">
          <a:xfrm>
            <a:off x="1843112" y="2990500"/>
            <a:ext cx="1620000" cy="396000"/>
          </a:xfrm>
          <a:prstGeom prst="rect">
            <a:avLst/>
          </a:prstGeom>
          <a:solidFill>
            <a:schemeClr val="accent2">
              <a:lumMod val="60000"/>
              <a:lumOff val="40000"/>
            </a:schemeClr>
          </a:solidFill>
          <a:ln w="9525">
            <a:noFill/>
            <a:miter lim="800000"/>
          </a:ln>
        </p:spPr>
        <p:txBody>
          <a:bodyPr anchor="ctr"/>
          <a:lstStyle/>
          <a:p>
            <a:pPr indent="0" algn="ctr" fontAlgn="auto">
              <a:lnSpc>
                <a:spcPct val="130000"/>
              </a:lnSpc>
            </a:pPr>
            <a:r>
              <a:rPr lang="zh-CN" altLang="en-US" sz="1400" dirty="0">
                <a:latin typeface="黑体" panose="02010609060101010101" pitchFamily="49" charset="-122"/>
                <a:ea typeface="黑体" panose="02010609060101010101" pitchFamily="49" charset="-122"/>
                <a:cs typeface="仿宋" panose="02010609060101010101" charset="-122"/>
              </a:rPr>
              <a:t>专业特性知识模块</a:t>
            </a:r>
            <a:endParaRPr lang="en-US" altLang="zh-CN" sz="1400" dirty="0">
              <a:latin typeface="黑体" panose="02010609060101010101" pitchFamily="49" charset="-122"/>
              <a:ea typeface="黑体" panose="02010609060101010101" pitchFamily="49" charset="-122"/>
              <a:cs typeface="仿宋" panose="02010609060101010101" charset="-122"/>
            </a:endParaRPr>
          </a:p>
        </p:txBody>
      </p:sp>
      <p:sp>
        <p:nvSpPr>
          <p:cNvPr id="18" name="矩形6"/>
          <p:cNvSpPr>
            <a:spLocks noChangeArrowheads="1"/>
          </p:cNvSpPr>
          <p:nvPr/>
        </p:nvSpPr>
        <p:spPr bwMode="auto">
          <a:xfrm>
            <a:off x="1843112" y="3434338"/>
            <a:ext cx="1620000" cy="396000"/>
          </a:xfrm>
          <a:prstGeom prst="rect">
            <a:avLst/>
          </a:prstGeom>
          <a:solidFill>
            <a:schemeClr val="accent2">
              <a:lumMod val="60000"/>
              <a:lumOff val="40000"/>
            </a:schemeClr>
          </a:solidFill>
          <a:ln w="9525">
            <a:noFill/>
            <a:miter lim="800000"/>
          </a:ln>
        </p:spPr>
        <p:txBody>
          <a:bodyPr anchor="ctr"/>
          <a:lstStyle/>
          <a:p>
            <a:pPr indent="0" algn="ctr" fontAlgn="auto">
              <a:lnSpc>
                <a:spcPct val="130000"/>
              </a:lnSpc>
            </a:pPr>
            <a:r>
              <a:rPr lang="zh-CN" altLang="en-US" sz="1400" dirty="0">
                <a:latin typeface="黑体" panose="02010609060101010101" pitchFamily="49" charset="-122"/>
                <a:ea typeface="黑体" panose="02010609060101010101" pitchFamily="49" charset="-122"/>
                <a:cs typeface="仿宋" panose="02010609060101010101" charset="-122"/>
              </a:rPr>
              <a:t>学科前沿知识模块</a:t>
            </a:r>
            <a:endParaRPr lang="en-US" altLang="zh-CN" sz="1400" dirty="0">
              <a:latin typeface="黑体" panose="02010609060101010101" pitchFamily="49" charset="-122"/>
              <a:ea typeface="黑体" panose="02010609060101010101" pitchFamily="49" charset="-122"/>
              <a:cs typeface="仿宋" panose="02010609060101010101" charset="-122"/>
            </a:endParaRPr>
          </a:p>
        </p:txBody>
      </p:sp>
      <p:sp>
        <p:nvSpPr>
          <p:cNvPr id="24" name="矩形 23"/>
          <p:cNvSpPr/>
          <p:nvPr/>
        </p:nvSpPr>
        <p:spPr>
          <a:xfrm>
            <a:off x="3593268" y="3850810"/>
            <a:ext cx="1224000" cy="392415"/>
          </a:xfrm>
          <a:prstGeom prst="rect">
            <a:avLst/>
          </a:prstGeom>
          <a:solidFill>
            <a:schemeClr val="accent4">
              <a:lumMod val="40000"/>
              <a:lumOff val="60000"/>
            </a:schemeClr>
          </a:solidFill>
        </p:spPr>
        <p:txBody>
          <a:bodyPr wrap="square">
            <a:spAutoFit/>
          </a:bodyPr>
          <a:lstStyle/>
          <a:p>
            <a:pPr indent="0" algn="ctr" fontAlgn="auto">
              <a:lnSpc>
                <a:spcPct val="130000"/>
              </a:lnSpc>
            </a:pPr>
            <a:r>
              <a:rPr lang="zh-CN" altLang="en-US" sz="1500" dirty="0">
                <a:latin typeface="黑体" panose="02010609060101010101" pitchFamily="49" charset="-122"/>
                <a:ea typeface="黑体" panose="02010609060101010101" pitchFamily="49" charset="-122"/>
                <a:cs typeface="仿宋" panose="02010609060101010101" charset="-122"/>
              </a:rPr>
              <a:t>研究型试验</a:t>
            </a:r>
            <a:endParaRPr lang="en-US" altLang="zh-CN" sz="1500" dirty="0">
              <a:latin typeface="黑体" panose="02010609060101010101" pitchFamily="49" charset="-122"/>
              <a:ea typeface="黑体" panose="02010609060101010101" pitchFamily="49" charset="-122"/>
              <a:cs typeface="仿宋" panose="02010609060101010101" charset="-122"/>
            </a:endParaRPr>
          </a:p>
        </p:txBody>
      </p:sp>
      <p:sp>
        <p:nvSpPr>
          <p:cNvPr id="25" name="矩形 24"/>
          <p:cNvSpPr/>
          <p:nvPr/>
        </p:nvSpPr>
        <p:spPr>
          <a:xfrm>
            <a:off x="3595998" y="2546588"/>
            <a:ext cx="1224000" cy="392415"/>
          </a:xfrm>
          <a:prstGeom prst="rect">
            <a:avLst/>
          </a:prstGeom>
          <a:solidFill>
            <a:schemeClr val="accent4">
              <a:lumMod val="40000"/>
              <a:lumOff val="60000"/>
            </a:schemeClr>
          </a:solidFill>
        </p:spPr>
        <p:txBody>
          <a:bodyPr wrap="none" anchor="ctr">
            <a:spAutoFit/>
          </a:bodyPr>
          <a:lstStyle/>
          <a:p>
            <a:pPr indent="0" algn="ctr" fontAlgn="auto">
              <a:lnSpc>
                <a:spcPct val="130000"/>
              </a:lnSpc>
            </a:pPr>
            <a:r>
              <a:rPr lang="zh-CN" altLang="en-US" sz="1500" dirty="0">
                <a:latin typeface="黑体" panose="02010609060101010101" pitchFamily="49" charset="-122"/>
                <a:ea typeface="黑体" panose="02010609060101010101" pitchFamily="49" charset="-122"/>
                <a:cs typeface="仿宋" panose="02010609060101010101" charset="-122"/>
              </a:rPr>
              <a:t>基础性实验</a:t>
            </a:r>
            <a:endParaRPr lang="en-US" altLang="zh-CN" sz="1500" dirty="0">
              <a:latin typeface="黑体" panose="02010609060101010101" pitchFamily="49" charset="-122"/>
              <a:ea typeface="黑体" panose="02010609060101010101" pitchFamily="49" charset="-122"/>
              <a:cs typeface="仿宋" panose="02010609060101010101" charset="-122"/>
            </a:endParaRPr>
          </a:p>
        </p:txBody>
      </p:sp>
      <p:sp>
        <p:nvSpPr>
          <p:cNvPr id="26" name="矩形 25"/>
          <p:cNvSpPr/>
          <p:nvPr/>
        </p:nvSpPr>
        <p:spPr>
          <a:xfrm>
            <a:off x="3595998" y="2983532"/>
            <a:ext cx="1224000" cy="392415"/>
          </a:xfrm>
          <a:prstGeom prst="rect">
            <a:avLst/>
          </a:prstGeom>
          <a:solidFill>
            <a:schemeClr val="accent4">
              <a:lumMod val="40000"/>
              <a:lumOff val="60000"/>
            </a:schemeClr>
          </a:solidFill>
        </p:spPr>
        <p:txBody>
          <a:bodyPr wrap="none">
            <a:spAutoFit/>
          </a:bodyPr>
          <a:lstStyle/>
          <a:p>
            <a:pPr indent="0" algn="ctr" fontAlgn="auto">
              <a:lnSpc>
                <a:spcPct val="130000"/>
              </a:lnSpc>
            </a:pPr>
            <a:r>
              <a:rPr lang="zh-CN" altLang="en-US" sz="1500" dirty="0">
                <a:latin typeface="黑体" panose="02010609060101010101" pitchFamily="49" charset="-122"/>
                <a:ea typeface="黑体" panose="02010609060101010101" pitchFamily="49" charset="-122"/>
                <a:cs typeface="仿宋" panose="02010609060101010101" charset="-122"/>
              </a:rPr>
              <a:t>综合性实验</a:t>
            </a:r>
            <a:endParaRPr lang="en-US" altLang="zh-CN" sz="1500" dirty="0">
              <a:latin typeface="黑体" panose="02010609060101010101" pitchFamily="49" charset="-122"/>
              <a:ea typeface="黑体" panose="02010609060101010101" pitchFamily="49" charset="-122"/>
              <a:cs typeface="仿宋" panose="02010609060101010101" charset="-122"/>
            </a:endParaRPr>
          </a:p>
        </p:txBody>
      </p:sp>
      <p:sp>
        <p:nvSpPr>
          <p:cNvPr id="27" name="矩形 26"/>
          <p:cNvSpPr/>
          <p:nvPr/>
        </p:nvSpPr>
        <p:spPr>
          <a:xfrm>
            <a:off x="3595998" y="3422182"/>
            <a:ext cx="1224000" cy="392415"/>
          </a:xfrm>
          <a:prstGeom prst="rect">
            <a:avLst/>
          </a:prstGeom>
          <a:solidFill>
            <a:schemeClr val="accent4">
              <a:lumMod val="40000"/>
              <a:lumOff val="60000"/>
            </a:schemeClr>
          </a:solidFill>
        </p:spPr>
        <p:txBody>
          <a:bodyPr wrap="none">
            <a:spAutoFit/>
          </a:bodyPr>
          <a:lstStyle/>
          <a:p>
            <a:pPr algn="ctr">
              <a:lnSpc>
                <a:spcPct val="130000"/>
              </a:lnSpc>
            </a:pPr>
            <a:r>
              <a:rPr lang="zh-CN" altLang="en-US" sz="1500" dirty="0">
                <a:latin typeface="黑体" panose="02010609060101010101" pitchFamily="49" charset="-122"/>
                <a:ea typeface="黑体" panose="02010609060101010101" pitchFamily="49" charset="-122"/>
                <a:cs typeface="仿宋" panose="02010609060101010101" charset="-122"/>
              </a:rPr>
              <a:t>设计型试验</a:t>
            </a:r>
            <a:endParaRPr lang="en-US" altLang="zh-CN" sz="1500" dirty="0">
              <a:latin typeface="黑体" panose="02010609060101010101" pitchFamily="49" charset="-122"/>
              <a:ea typeface="黑体" panose="02010609060101010101" pitchFamily="49" charset="-122"/>
              <a:cs typeface="仿宋" panose="02010609060101010101" charset="-122"/>
            </a:endParaRPr>
          </a:p>
        </p:txBody>
      </p:sp>
      <p:sp>
        <p:nvSpPr>
          <p:cNvPr id="28" name="矩形 27"/>
          <p:cNvSpPr/>
          <p:nvPr/>
        </p:nvSpPr>
        <p:spPr>
          <a:xfrm>
            <a:off x="4963778" y="2540255"/>
            <a:ext cx="1224000" cy="396000"/>
          </a:xfrm>
          <a:prstGeom prst="rect">
            <a:avLst/>
          </a:prstGeom>
          <a:solidFill>
            <a:srgbClr val="33CCFF"/>
          </a:solidFill>
        </p:spPr>
        <p:txBody>
          <a:bodyPr>
            <a:spAutoFit/>
          </a:bodyPr>
          <a:lstStyle/>
          <a:p>
            <a:pPr algn="ctr">
              <a:lnSpc>
                <a:spcPct val="130000"/>
              </a:lnSpc>
            </a:pPr>
            <a:r>
              <a:rPr lang="zh-CN" altLang="en-US" sz="1500" dirty="0">
                <a:latin typeface="黑体" panose="02010609060101010101" pitchFamily="49" charset="-122"/>
                <a:ea typeface="黑体" panose="02010609060101010101" pitchFamily="49" charset="-122"/>
                <a:cs typeface="仿宋" panose="02010609060101010101" charset="-122"/>
              </a:rPr>
              <a:t>专题研讨</a:t>
            </a:r>
            <a:endParaRPr lang="en-US" altLang="zh-CN" sz="1500" dirty="0">
              <a:latin typeface="黑体" panose="02010609060101010101" pitchFamily="49" charset="-122"/>
              <a:ea typeface="黑体" panose="02010609060101010101" pitchFamily="49" charset="-122"/>
              <a:cs typeface="仿宋" panose="02010609060101010101" charset="-122"/>
            </a:endParaRPr>
          </a:p>
        </p:txBody>
      </p:sp>
      <p:sp>
        <p:nvSpPr>
          <p:cNvPr id="29" name="矩形 28"/>
          <p:cNvSpPr/>
          <p:nvPr/>
        </p:nvSpPr>
        <p:spPr>
          <a:xfrm>
            <a:off x="4970603" y="2975707"/>
            <a:ext cx="1224000" cy="396000"/>
          </a:xfrm>
          <a:prstGeom prst="rect">
            <a:avLst/>
          </a:prstGeom>
          <a:solidFill>
            <a:srgbClr val="33CCFF"/>
          </a:solidFill>
        </p:spPr>
        <p:txBody>
          <a:bodyPr>
            <a:spAutoFit/>
          </a:bodyPr>
          <a:lstStyle/>
          <a:p>
            <a:pPr algn="ctr">
              <a:lnSpc>
                <a:spcPct val="130000"/>
              </a:lnSpc>
            </a:pPr>
            <a:r>
              <a:rPr lang="zh-CN" altLang="en-US" sz="1500" dirty="0">
                <a:latin typeface="黑体" panose="02010609060101010101" pitchFamily="49" charset="-122"/>
                <a:ea typeface="黑体" panose="02010609060101010101" pitchFamily="49" charset="-122"/>
                <a:cs typeface="仿宋" panose="02010609060101010101" charset="-122"/>
              </a:rPr>
              <a:t>翻转课堂</a:t>
            </a:r>
            <a:endParaRPr lang="en-US" altLang="zh-CN" sz="1500" dirty="0">
              <a:latin typeface="黑体" panose="02010609060101010101" pitchFamily="49" charset="-122"/>
              <a:ea typeface="黑体" panose="02010609060101010101" pitchFamily="49" charset="-122"/>
              <a:cs typeface="仿宋" panose="02010609060101010101" charset="-122"/>
            </a:endParaRPr>
          </a:p>
        </p:txBody>
      </p:sp>
      <p:sp>
        <p:nvSpPr>
          <p:cNvPr id="30" name="矩形 29"/>
          <p:cNvSpPr/>
          <p:nvPr/>
        </p:nvSpPr>
        <p:spPr>
          <a:xfrm>
            <a:off x="4973332" y="3415849"/>
            <a:ext cx="1224000" cy="396000"/>
          </a:xfrm>
          <a:prstGeom prst="rect">
            <a:avLst/>
          </a:prstGeom>
          <a:solidFill>
            <a:srgbClr val="33CCFF"/>
          </a:solidFill>
        </p:spPr>
        <p:txBody>
          <a:bodyPr>
            <a:spAutoFit/>
          </a:bodyPr>
          <a:lstStyle/>
          <a:p>
            <a:pPr algn="ctr">
              <a:lnSpc>
                <a:spcPct val="130000"/>
              </a:lnSpc>
            </a:pPr>
            <a:r>
              <a:rPr lang="zh-CN" altLang="en-US" sz="1500" dirty="0">
                <a:latin typeface="黑体" panose="02010609060101010101" pitchFamily="49" charset="-122"/>
                <a:ea typeface="黑体" panose="02010609060101010101" pitchFamily="49" charset="-122"/>
                <a:cs typeface="仿宋" panose="02010609060101010101" charset="-122"/>
              </a:rPr>
              <a:t>微信互动</a:t>
            </a:r>
            <a:endParaRPr lang="en-US" altLang="zh-CN" sz="1500" dirty="0">
              <a:latin typeface="黑体" panose="02010609060101010101" pitchFamily="49" charset="-122"/>
              <a:ea typeface="黑体" panose="02010609060101010101" pitchFamily="49" charset="-122"/>
              <a:cs typeface="仿宋" panose="02010609060101010101" charset="-122"/>
            </a:endParaRPr>
          </a:p>
        </p:txBody>
      </p:sp>
      <p:sp>
        <p:nvSpPr>
          <p:cNvPr id="31" name="矩形 30"/>
          <p:cNvSpPr/>
          <p:nvPr/>
        </p:nvSpPr>
        <p:spPr>
          <a:xfrm>
            <a:off x="4976958" y="3858125"/>
            <a:ext cx="1224000" cy="396000"/>
          </a:xfrm>
          <a:prstGeom prst="rect">
            <a:avLst/>
          </a:prstGeom>
          <a:solidFill>
            <a:srgbClr val="33CCFF"/>
          </a:solidFill>
        </p:spPr>
        <p:txBody>
          <a:bodyPr>
            <a:spAutoFit/>
          </a:bodyPr>
          <a:lstStyle/>
          <a:p>
            <a:pPr algn="ctr">
              <a:lnSpc>
                <a:spcPct val="130000"/>
              </a:lnSpc>
            </a:pPr>
            <a:r>
              <a:rPr lang="zh-CN" altLang="en-US" sz="1500" dirty="0">
                <a:latin typeface="黑体" panose="02010609060101010101" pitchFamily="49" charset="-122"/>
                <a:ea typeface="黑体" panose="02010609060101010101" pitchFamily="49" charset="-122"/>
                <a:cs typeface="仿宋" panose="02010609060101010101" charset="-122"/>
              </a:rPr>
              <a:t>自我实践</a:t>
            </a:r>
            <a:endParaRPr lang="en-US" altLang="zh-CN" sz="1500" dirty="0">
              <a:latin typeface="黑体" panose="02010609060101010101" pitchFamily="49" charset="-122"/>
              <a:ea typeface="黑体" panose="02010609060101010101" pitchFamily="49" charset="-122"/>
              <a:cs typeface="仿宋" panose="02010609060101010101" charset="-122"/>
            </a:endParaRPr>
          </a:p>
        </p:txBody>
      </p:sp>
      <p:sp>
        <p:nvSpPr>
          <p:cNvPr id="32" name="矩形 31"/>
          <p:cNvSpPr/>
          <p:nvPr/>
        </p:nvSpPr>
        <p:spPr>
          <a:xfrm>
            <a:off x="4970134" y="4300401"/>
            <a:ext cx="1224000" cy="396000"/>
          </a:xfrm>
          <a:prstGeom prst="rect">
            <a:avLst/>
          </a:prstGeom>
          <a:solidFill>
            <a:srgbClr val="33CCFF"/>
          </a:solidFill>
        </p:spPr>
        <p:txBody>
          <a:bodyPr wrap="none">
            <a:spAutoFit/>
          </a:bodyPr>
          <a:lstStyle/>
          <a:p>
            <a:pPr algn="ctr">
              <a:lnSpc>
                <a:spcPct val="130000"/>
              </a:lnSpc>
            </a:pPr>
            <a:r>
              <a:rPr lang="zh-CN" altLang="en-US" sz="1500" dirty="0">
                <a:latin typeface="黑体" panose="02010609060101010101" pitchFamily="49" charset="-122"/>
                <a:ea typeface="黑体" panose="02010609060101010101" pitchFamily="49" charset="-122"/>
                <a:cs typeface="仿宋" panose="02010609060101010101" charset="-122"/>
              </a:rPr>
              <a:t>创新训练</a:t>
            </a:r>
          </a:p>
        </p:txBody>
      </p:sp>
      <p:sp>
        <p:nvSpPr>
          <p:cNvPr id="33" name="矩形 32"/>
          <p:cNvSpPr/>
          <p:nvPr/>
        </p:nvSpPr>
        <p:spPr>
          <a:xfrm>
            <a:off x="6362044" y="2532940"/>
            <a:ext cx="1224000" cy="396000"/>
          </a:xfrm>
          <a:prstGeom prst="rect">
            <a:avLst/>
          </a:prstGeom>
          <a:solidFill>
            <a:schemeClr val="accent1">
              <a:lumMod val="40000"/>
              <a:lumOff val="60000"/>
            </a:schemeClr>
          </a:solidFill>
        </p:spPr>
        <p:txBody>
          <a:bodyPr>
            <a:spAutoFit/>
          </a:bodyPr>
          <a:lstStyle/>
          <a:p>
            <a:pPr indent="0" algn="ctr" fontAlgn="auto">
              <a:lnSpc>
                <a:spcPct val="130000"/>
              </a:lnSpc>
            </a:pPr>
            <a:r>
              <a:rPr lang="zh-CN" altLang="en-US" sz="1500" dirty="0">
                <a:latin typeface="黑体" panose="02010609060101010101" pitchFamily="49" charset="-122"/>
                <a:ea typeface="黑体" panose="02010609060101010101" pitchFamily="49" charset="-122"/>
                <a:cs typeface="仿宋" panose="02010609060101010101" charset="-122"/>
              </a:rPr>
              <a:t>基础评价</a:t>
            </a:r>
            <a:endParaRPr lang="en-US" altLang="zh-CN" sz="1500" dirty="0">
              <a:latin typeface="黑体" panose="02010609060101010101" pitchFamily="49" charset="-122"/>
              <a:ea typeface="黑体" panose="02010609060101010101" pitchFamily="49" charset="-122"/>
              <a:cs typeface="仿宋" panose="02010609060101010101" charset="-122"/>
            </a:endParaRPr>
          </a:p>
        </p:txBody>
      </p:sp>
      <p:sp>
        <p:nvSpPr>
          <p:cNvPr id="34" name="矩形 33"/>
          <p:cNvSpPr/>
          <p:nvPr/>
        </p:nvSpPr>
        <p:spPr>
          <a:xfrm>
            <a:off x="6364774" y="2973082"/>
            <a:ext cx="1224000" cy="396000"/>
          </a:xfrm>
          <a:prstGeom prst="rect">
            <a:avLst/>
          </a:prstGeom>
          <a:solidFill>
            <a:schemeClr val="accent1">
              <a:lumMod val="40000"/>
              <a:lumOff val="60000"/>
            </a:schemeClr>
          </a:solidFill>
        </p:spPr>
        <p:txBody>
          <a:bodyPr>
            <a:spAutoFit/>
          </a:bodyPr>
          <a:lstStyle/>
          <a:p>
            <a:pPr indent="0" algn="ctr" fontAlgn="auto">
              <a:lnSpc>
                <a:spcPct val="130000"/>
              </a:lnSpc>
            </a:pPr>
            <a:r>
              <a:rPr lang="zh-CN" altLang="en-US" sz="1500" dirty="0">
                <a:latin typeface="黑体" panose="02010609060101010101" pitchFamily="49" charset="-122"/>
                <a:ea typeface="黑体" panose="02010609060101010101" pitchFamily="49" charset="-122"/>
                <a:cs typeface="仿宋" panose="02010609060101010101" charset="-122"/>
              </a:rPr>
              <a:t>团队协作</a:t>
            </a:r>
            <a:endParaRPr lang="en-US" altLang="zh-CN" sz="1500" dirty="0">
              <a:latin typeface="黑体" panose="02010609060101010101" pitchFamily="49" charset="-122"/>
              <a:ea typeface="黑体" panose="02010609060101010101" pitchFamily="49" charset="-122"/>
              <a:cs typeface="仿宋" panose="02010609060101010101" charset="-122"/>
            </a:endParaRPr>
          </a:p>
        </p:txBody>
      </p:sp>
      <p:sp>
        <p:nvSpPr>
          <p:cNvPr id="35" name="矩形 34"/>
          <p:cNvSpPr/>
          <p:nvPr/>
        </p:nvSpPr>
        <p:spPr>
          <a:xfrm>
            <a:off x="6364774" y="3415358"/>
            <a:ext cx="1224000" cy="396000"/>
          </a:xfrm>
          <a:prstGeom prst="rect">
            <a:avLst/>
          </a:prstGeom>
          <a:solidFill>
            <a:schemeClr val="accent1">
              <a:lumMod val="40000"/>
              <a:lumOff val="60000"/>
            </a:schemeClr>
          </a:solidFill>
        </p:spPr>
        <p:txBody>
          <a:bodyPr wrap="none">
            <a:spAutoFit/>
          </a:bodyPr>
          <a:lstStyle/>
          <a:p>
            <a:pPr indent="0" algn="ctr" fontAlgn="auto">
              <a:lnSpc>
                <a:spcPct val="130000"/>
              </a:lnSpc>
            </a:pPr>
            <a:r>
              <a:rPr lang="zh-CN" altLang="en-US" sz="1500" dirty="0">
                <a:latin typeface="黑体" panose="02010609060101010101" pitchFamily="49" charset="-122"/>
                <a:ea typeface="黑体" panose="02010609060101010101" pitchFamily="49" charset="-122"/>
                <a:cs typeface="仿宋" panose="02010609060101010101" charset="-122"/>
              </a:rPr>
              <a:t>创新成果</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660906" y="148796"/>
            <a:ext cx="5248910" cy="314325"/>
          </a:xfrm>
          <a:prstGeom prst="rect">
            <a:avLst/>
          </a:prstGeom>
          <a:noFill/>
          <a:ln w="9525">
            <a:noFill/>
            <a:miter lim="800000"/>
          </a:ln>
        </p:spPr>
        <p:txBody>
          <a:bodyPr wrap="none" lIns="68580" tIns="34290" rIns="68580" bIns="34290">
            <a:spAutoFit/>
          </a:bodyPr>
          <a:lstStyle/>
          <a:p>
            <a:pPr eaLnBrk="0" hangingPunct="0"/>
            <a:r>
              <a:rPr sz="1600" b="1" dirty="0">
                <a:solidFill>
                  <a:schemeClr val="bg1"/>
                </a:solidFill>
                <a:latin typeface="黑体" panose="02010609060101010101" pitchFamily="49" charset="-122"/>
                <a:ea typeface="黑体" panose="02010609060101010101" pitchFamily="49" charset="-122"/>
              </a:rPr>
              <a:t>制定了</a:t>
            </a:r>
            <a:r>
              <a:rPr lang="zh-CN" sz="1600" b="1" dirty="0">
                <a:solidFill>
                  <a:schemeClr val="bg1"/>
                </a:solidFill>
                <a:latin typeface="黑体" panose="02010609060101010101" pitchFamily="49" charset="-122"/>
                <a:ea typeface="黑体" panose="02010609060101010101" pitchFamily="49" charset="-122"/>
              </a:rPr>
              <a:t>满足畜牧兽医类</a:t>
            </a:r>
            <a:r>
              <a:rPr sz="1600" b="1" dirty="0">
                <a:solidFill>
                  <a:schemeClr val="bg1"/>
                </a:solidFill>
                <a:latin typeface="黑体" panose="02010609060101010101" pitchFamily="49" charset="-122"/>
                <a:ea typeface="黑体" panose="02010609060101010101" pitchFamily="49" charset="-122"/>
              </a:rPr>
              <a:t>不同专业需求的课程教学质量标准</a:t>
            </a:r>
          </a:p>
        </p:txBody>
      </p:sp>
      <p:sp>
        <p:nvSpPr>
          <p:cNvPr id="4" name="矩形 3"/>
          <p:cNvSpPr/>
          <p:nvPr/>
        </p:nvSpPr>
        <p:spPr>
          <a:xfrm>
            <a:off x="56808" y="99938"/>
            <a:ext cx="504825" cy="398780"/>
          </a:xfrm>
          <a:prstGeom prst="rect">
            <a:avLst/>
          </a:prstGeom>
        </p:spPr>
        <p:txBody>
          <a:bodyPr wrap="none">
            <a:spAutoFit/>
          </a:bodyPr>
          <a:lstStyle/>
          <a:p>
            <a:pPr marL="257175" indent="-257175" algn="ctr"/>
            <a:r>
              <a:rPr lang="en-US" altLang="zh-CN" sz="2000" b="1" i="1" dirty="0">
                <a:solidFill>
                  <a:schemeClr val="bg1"/>
                </a:solidFill>
                <a:latin typeface="Tw Cen MT" panose="020B0602020104020603" pitchFamily="34" charset="0"/>
                <a:ea typeface="微软雅黑" panose="020B0503020204020204" pitchFamily="34" charset="-122"/>
                <a:sym typeface="宋体" panose="02010600030101010101" pitchFamily="2" charset="-122"/>
              </a:rPr>
              <a:t>4.1</a:t>
            </a:r>
          </a:p>
        </p:txBody>
      </p:sp>
      <p:sp>
        <p:nvSpPr>
          <p:cNvPr id="40" name="MH_Other_2"/>
          <p:cNvSpPr/>
          <p:nvPr>
            <p:custDataLst>
              <p:tags r:id="rId1"/>
            </p:custDataLst>
          </p:nvPr>
        </p:nvSpPr>
        <p:spPr>
          <a:xfrm rot="10873167">
            <a:off x="1776094" y="-124490"/>
            <a:ext cx="1764000" cy="3243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tIns="0" bIns="0" anchor="ctr">
            <a:prstTxWarp prst="textArchUp">
              <a:avLst/>
            </a:prstTxWarp>
            <a:normAutofit/>
          </a:bodyPr>
          <a:lstStyle/>
          <a:p>
            <a:pPr algn="ctr">
              <a:defRPr/>
            </a:pPr>
            <a:r>
              <a:rPr lang="zh-CN" altLang="en-US" sz="1400" b="1" dirty="0">
                <a:solidFill>
                  <a:schemeClr val="tx1"/>
                </a:solidFill>
                <a:latin typeface="微软雅黑" panose="020B0503020204020204" pitchFamily="34" charset="-122"/>
                <a:ea typeface="微软雅黑" panose="020B0503020204020204" pitchFamily="34" charset="-122"/>
              </a:rPr>
              <a:t>动物药学</a:t>
            </a:r>
          </a:p>
        </p:txBody>
      </p:sp>
      <p:grpSp>
        <p:nvGrpSpPr>
          <p:cNvPr id="10" name="组合 9"/>
          <p:cNvGrpSpPr/>
          <p:nvPr/>
        </p:nvGrpSpPr>
        <p:grpSpPr>
          <a:xfrm>
            <a:off x="63392" y="785491"/>
            <a:ext cx="9080608" cy="4069719"/>
            <a:chOff x="63392" y="785491"/>
            <a:chExt cx="9080608" cy="4069719"/>
          </a:xfrm>
        </p:grpSpPr>
        <p:cxnSp>
          <p:nvCxnSpPr>
            <p:cNvPr id="56" name="MH_Other_2"/>
            <p:cNvCxnSpPr/>
            <p:nvPr>
              <p:custDataLst>
                <p:tags r:id="rId2"/>
              </p:custDataLst>
            </p:nvPr>
          </p:nvCxnSpPr>
          <p:spPr>
            <a:xfrm>
              <a:off x="5429256" y="2786064"/>
              <a:ext cx="901730" cy="61951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55" name="MH_Other_1"/>
            <p:cNvCxnSpPr/>
            <p:nvPr>
              <p:custDataLst>
                <p:tags r:id="rId3"/>
              </p:custDataLst>
            </p:nvPr>
          </p:nvCxnSpPr>
          <p:spPr>
            <a:xfrm flipV="1">
              <a:off x="5519773" y="2357436"/>
              <a:ext cx="1079500" cy="11113"/>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57" name="MH_Other_3"/>
            <p:cNvCxnSpPr/>
            <p:nvPr>
              <p:custDataLst>
                <p:tags r:id="rId4"/>
              </p:custDataLst>
            </p:nvPr>
          </p:nvCxnSpPr>
          <p:spPr>
            <a:xfrm flipV="1">
              <a:off x="5286375" y="1275715"/>
              <a:ext cx="797560" cy="724535"/>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grpSp>
          <p:nvGrpSpPr>
            <p:cNvPr id="2" name="组合 31"/>
            <p:cNvGrpSpPr/>
            <p:nvPr/>
          </p:nvGrpSpPr>
          <p:grpSpPr>
            <a:xfrm>
              <a:off x="63392" y="1142739"/>
              <a:ext cx="3343330" cy="2901658"/>
              <a:chOff x="393286" y="1386192"/>
              <a:chExt cx="3343330" cy="2901658"/>
            </a:xfrm>
          </p:grpSpPr>
          <p:grpSp>
            <p:nvGrpSpPr>
              <p:cNvPr id="5" name="组合 9"/>
              <p:cNvGrpSpPr/>
              <p:nvPr/>
            </p:nvGrpSpPr>
            <p:grpSpPr>
              <a:xfrm rot="10800000">
                <a:off x="393286" y="1386192"/>
                <a:ext cx="3343330" cy="2900070"/>
                <a:chOff x="952500" y="1601759"/>
                <a:chExt cx="4229024" cy="3763019"/>
              </a:xfrm>
            </p:grpSpPr>
            <p:sp>
              <p:nvSpPr>
                <p:cNvPr id="11" name="MH_Other_1"/>
                <p:cNvSpPr/>
                <p:nvPr>
                  <p:custDataLst>
                    <p:tags r:id="rId20"/>
                  </p:custDataLst>
                </p:nvPr>
              </p:nvSpPr>
              <p:spPr bwMode="gray">
                <a:xfrm>
                  <a:off x="1984375" y="2011363"/>
                  <a:ext cx="1198012" cy="1101725"/>
                </a:xfrm>
                <a:custGeom>
                  <a:avLst/>
                  <a:gdLst>
                    <a:gd name="T0" fmla="*/ 0 w 1118"/>
                    <a:gd name="T1" fmla="*/ 0 h 1020"/>
                    <a:gd name="T2" fmla="*/ 6 w 1118"/>
                    <a:gd name="T3" fmla="*/ 793 h 1020"/>
                    <a:gd name="T4" fmla="*/ 551 w 1118"/>
                    <a:gd name="T5" fmla="*/ 1020 h 1020"/>
                    <a:gd name="T6" fmla="*/ 1118 w 1118"/>
                    <a:gd name="T7" fmla="*/ 470 h 1020"/>
                    <a:gd name="T8" fmla="*/ 0 w 1118"/>
                    <a:gd name="T9" fmla="*/ 0 h 1020"/>
                  </a:gdLst>
                  <a:ahLst/>
                  <a:cxnLst>
                    <a:cxn ang="0">
                      <a:pos x="T0" y="T1"/>
                    </a:cxn>
                    <a:cxn ang="0">
                      <a:pos x="T2" y="T3"/>
                    </a:cxn>
                    <a:cxn ang="0">
                      <a:pos x="T4" y="T5"/>
                    </a:cxn>
                    <a:cxn ang="0">
                      <a:pos x="T6" y="T7"/>
                    </a:cxn>
                    <a:cxn ang="0">
                      <a:pos x="T8" y="T9"/>
                    </a:cxn>
                  </a:cxnLst>
                  <a:rect l="0" t="0" r="r" b="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solidFill>
                  <a:srgbClr val="00CCFF"/>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44000" bIns="180000" anchor="ctr">
                  <a:normAutofit/>
                </a:bodyPr>
                <a:lstStyle/>
                <a:p>
                  <a:pPr algn="ctr" eaLnBrk="1" hangingPunct="1">
                    <a:lnSpc>
                      <a:spcPct val="120000"/>
                    </a:lnSpc>
                    <a:spcBef>
                      <a:spcPts val="450"/>
                    </a:spcBef>
                    <a:spcAft>
                      <a:spcPts val="450"/>
                    </a:spcAft>
                    <a:defRPr/>
                  </a:pPr>
                  <a:endParaRPr lang="zh-CN" altLang="en-US" sz="3200" dirty="0">
                    <a:solidFill>
                      <a:srgbClr val="FFFFFF"/>
                    </a:solidFill>
                    <a:latin typeface="Arial" panose="020B0604020202020204" pitchFamily="34" charset="0"/>
                    <a:cs typeface="Arial" panose="020B0604020202020204" pitchFamily="34" charset="0"/>
                  </a:endParaRPr>
                </a:p>
              </p:txBody>
            </p:sp>
            <p:sp>
              <p:nvSpPr>
                <p:cNvPr id="12" name="MH_Other_2"/>
                <p:cNvSpPr/>
                <p:nvPr>
                  <p:custDataLst>
                    <p:tags r:id="rId21"/>
                  </p:custDataLst>
                </p:nvPr>
              </p:nvSpPr>
              <p:spPr bwMode="gray">
                <a:xfrm>
                  <a:off x="2049108" y="4250353"/>
                  <a:ext cx="1190129" cy="1114425"/>
                </a:xfrm>
                <a:custGeom>
                  <a:avLst/>
                  <a:gdLst>
                    <a:gd name="T0" fmla="*/ 0 w 1110"/>
                    <a:gd name="T1" fmla="*/ 228 h 1030"/>
                    <a:gd name="T2" fmla="*/ 4 w 1110"/>
                    <a:gd name="T3" fmla="*/ 1018 h 1030"/>
                    <a:gd name="T4" fmla="*/ 1110 w 1110"/>
                    <a:gd name="T5" fmla="*/ 559 h 1030"/>
                    <a:gd name="T6" fmla="*/ 552 w 1110"/>
                    <a:gd name="T7" fmla="*/ 0 h 1030"/>
                    <a:gd name="T8" fmla="*/ 0 w 1110"/>
                    <a:gd name="T9" fmla="*/ 228 h 1030"/>
                  </a:gdLst>
                  <a:ahLst/>
                  <a:cxnLst>
                    <a:cxn ang="0">
                      <a:pos x="T0" y="T1"/>
                    </a:cxn>
                    <a:cxn ang="0">
                      <a:pos x="T2" y="T3"/>
                    </a:cxn>
                    <a:cxn ang="0">
                      <a:pos x="T4" y="T5"/>
                    </a:cxn>
                    <a:cxn ang="0">
                      <a:pos x="T6" y="T7"/>
                    </a:cxn>
                    <a:cxn ang="0">
                      <a:pos x="T8" y="T9"/>
                    </a:cxn>
                  </a:cxnLst>
                  <a:rect l="0" t="0" r="r" b="b"/>
                  <a:pathLst>
                    <a:path w="1110" h="1030">
                      <a:moveTo>
                        <a:pt x="0" y="228"/>
                      </a:moveTo>
                      <a:cubicBezTo>
                        <a:pt x="2" y="623"/>
                        <a:pt x="4" y="1018"/>
                        <a:pt x="4" y="1018"/>
                      </a:cubicBezTo>
                      <a:cubicBezTo>
                        <a:pt x="478" y="1030"/>
                        <a:pt x="849" y="814"/>
                        <a:pt x="1110" y="559"/>
                      </a:cubicBezTo>
                      <a:lnTo>
                        <a:pt x="552" y="0"/>
                      </a:lnTo>
                      <a:cubicBezTo>
                        <a:pt x="355" y="184"/>
                        <a:pt x="180" y="220"/>
                        <a:pt x="0" y="228"/>
                      </a:cubicBezTo>
                      <a:close/>
                    </a:path>
                  </a:pathLst>
                </a:custGeom>
                <a:solidFill>
                  <a:schemeClr val="accent3">
                    <a:lumMod val="60000"/>
                    <a:lumOff val="40000"/>
                  </a:schemeClr>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144000" rIns="108000" bIns="0" anchor="ctr">
                  <a:normAutofit/>
                </a:bodyPr>
                <a:lstStyle/>
                <a:p>
                  <a:pPr algn="ctr" eaLnBrk="1" hangingPunct="1">
                    <a:lnSpc>
                      <a:spcPct val="120000"/>
                    </a:lnSpc>
                    <a:spcBef>
                      <a:spcPts val="450"/>
                    </a:spcBef>
                    <a:spcAft>
                      <a:spcPts val="450"/>
                    </a:spcAft>
                    <a:defRPr/>
                  </a:pPr>
                  <a:endParaRPr lang="zh-CN" altLang="en-US" sz="3200" dirty="0">
                    <a:solidFill>
                      <a:srgbClr val="FFFFFF"/>
                    </a:solidFill>
                    <a:latin typeface="Arial" panose="020B0604020202020204" pitchFamily="34" charset="0"/>
                    <a:cs typeface="Arial" panose="020B0604020202020204" pitchFamily="34" charset="0"/>
                  </a:endParaRPr>
                </a:p>
              </p:txBody>
            </p:sp>
            <p:sp>
              <p:nvSpPr>
                <p:cNvPr id="13" name="MH_Other_3"/>
                <p:cNvSpPr/>
                <p:nvPr>
                  <p:custDataLst>
                    <p:tags r:id="rId22"/>
                  </p:custDataLst>
                </p:nvPr>
              </p:nvSpPr>
              <p:spPr bwMode="gray">
                <a:xfrm>
                  <a:off x="2579688" y="2516188"/>
                  <a:ext cx="1092397" cy="1179512"/>
                </a:xfrm>
                <a:custGeom>
                  <a:avLst/>
                  <a:gdLst>
                    <a:gd name="T0" fmla="*/ 0 w 1017"/>
                    <a:gd name="T1" fmla="*/ 554 h 1091"/>
                    <a:gd name="T2" fmla="*/ 225 w 1017"/>
                    <a:gd name="T3" fmla="*/ 1091 h 1091"/>
                    <a:gd name="T4" fmla="*/ 1017 w 1017"/>
                    <a:gd name="T5" fmla="*/ 1091 h 1091"/>
                    <a:gd name="T6" fmla="*/ 566 w 1017"/>
                    <a:gd name="T7" fmla="*/ 0 h 1091"/>
                    <a:gd name="T8" fmla="*/ 0 w 1017"/>
                    <a:gd name="T9" fmla="*/ 554 h 1091"/>
                  </a:gdLst>
                  <a:ahLst/>
                  <a:cxnLst>
                    <a:cxn ang="0">
                      <a:pos x="T0" y="T1"/>
                    </a:cxn>
                    <a:cxn ang="0">
                      <a:pos x="T2" y="T3"/>
                    </a:cxn>
                    <a:cxn ang="0">
                      <a:pos x="T4" y="T5"/>
                    </a:cxn>
                    <a:cxn ang="0">
                      <a:pos x="T6" y="T7"/>
                    </a:cxn>
                    <a:cxn ang="0">
                      <a:pos x="T8" y="T9"/>
                    </a:cxn>
                  </a:cxnLst>
                  <a:rect l="0" t="0" r="r" b="b"/>
                  <a:pathLst>
                    <a:path w="1017" h="1091">
                      <a:moveTo>
                        <a:pt x="0" y="554"/>
                      </a:moveTo>
                      <a:cubicBezTo>
                        <a:pt x="194" y="770"/>
                        <a:pt x="216" y="957"/>
                        <a:pt x="225" y="1091"/>
                      </a:cubicBezTo>
                      <a:lnTo>
                        <a:pt x="1017" y="1091"/>
                      </a:lnTo>
                      <a:cubicBezTo>
                        <a:pt x="1001" y="626"/>
                        <a:pt x="833" y="260"/>
                        <a:pt x="566" y="0"/>
                      </a:cubicBezTo>
                      <a:lnTo>
                        <a:pt x="0" y="554"/>
                      </a:lnTo>
                      <a:close/>
                    </a:path>
                  </a:pathLst>
                </a:custGeom>
                <a:solidFill>
                  <a:schemeClr val="accent2">
                    <a:lumMod val="60000"/>
                    <a:lumOff val="40000"/>
                  </a:schemeClr>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0" bIns="0" anchor="ctr">
                  <a:normAutofit/>
                </a:bodyPr>
                <a:lstStyle/>
                <a:p>
                  <a:pPr algn="ctr" eaLnBrk="1" hangingPunct="1">
                    <a:lnSpc>
                      <a:spcPct val="120000"/>
                    </a:lnSpc>
                    <a:spcBef>
                      <a:spcPts val="450"/>
                    </a:spcBef>
                    <a:spcAft>
                      <a:spcPts val="450"/>
                    </a:spcAft>
                    <a:defRPr/>
                  </a:pPr>
                  <a:endParaRPr lang="zh-CN" altLang="en-US" sz="3200" dirty="0">
                    <a:solidFill>
                      <a:srgbClr val="FFFFFF"/>
                    </a:solidFill>
                    <a:latin typeface="Arial" panose="020B0604020202020204" pitchFamily="34" charset="0"/>
                    <a:cs typeface="Arial" panose="020B0604020202020204" pitchFamily="34" charset="0"/>
                  </a:endParaRPr>
                </a:p>
              </p:txBody>
            </p:sp>
            <p:sp>
              <p:nvSpPr>
                <p:cNvPr id="14" name="MH_Other_4"/>
                <p:cNvSpPr/>
                <p:nvPr>
                  <p:custDataLst>
                    <p:tags r:id="rId23"/>
                  </p:custDataLst>
                </p:nvPr>
              </p:nvSpPr>
              <p:spPr bwMode="gray">
                <a:xfrm>
                  <a:off x="2582863" y="3692525"/>
                  <a:ext cx="1089245" cy="1203325"/>
                </a:xfrm>
                <a:custGeom>
                  <a:avLst/>
                  <a:gdLst>
                    <a:gd name="T0" fmla="*/ 223 w 1016"/>
                    <a:gd name="T1" fmla="*/ 0 h 1114"/>
                    <a:gd name="T2" fmla="*/ 0 w 1016"/>
                    <a:gd name="T3" fmla="*/ 550 h 1114"/>
                    <a:gd name="T4" fmla="*/ 559 w 1016"/>
                    <a:gd name="T5" fmla="*/ 1114 h 1114"/>
                    <a:gd name="T6" fmla="*/ 1016 w 1016"/>
                    <a:gd name="T7" fmla="*/ 4 h 1114"/>
                    <a:gd name="T8" fmla="*/ 223 w 1016"/>
                    <a:gd name="T9" fmla="*/ 0 h 1114"/>
                  </a:gdLst>
                  <a:ahLst/>
                  <a:cxnLst>
                    <a:cxn ang="0">
                      <a:pos x="T0" y="T1"/>
                    </a:cxn>
                    <a:cxn ang="0">
                      <a:pos x="T2" y="T3"/>
                    </a:cxn>
                    <a:cxn ang="0">
                      <a:pos x="T4" y="T5"/>
                    </a:cxn>
                    <a:cxn ang="0">
                      <a:pos x="T6" y="T7"/>
                    </a:cxn>
                    <a:cxn ang="0">
                      <a:pos x="T8" y="T9"/>
                    </a:cxn>
                  </a:cxnLst>
                  <a:rect l="0" t="0" r="r" b="b"/>
                  <a:pathLst>
                    <a:path w="1016" h="1114">
                      <a:moveTo>
                        <a:pt x="223" y="0"/>
                      </a:moveTo>
                      <a:cubicBezTo>
                        <a:pt x="229" y="193"/>
                        <a:pt x="163" y="384"/>
                        <a:pt x="0" y="550"/>
                      </a:cubicBezTo>
                      <a:lnTo>
                        <a:pt x="559" y="1114"/>
                      </a:lnTo>
                      <a:cubicBezTo>
                        <a:pt x="763" y="892"/>
                        <a:pt x="1012" y="541"/>
                        <a:pt x="1016" y="4"/>
                      </a:cubicBezTo>
                      <a:lnTo>
                        <a:pt x="223" y="0"/>
                      </a:lnTo>
                      <a:close/>
                    </a:path>
                  </a:pathLst>
                </a:custGeom>
                <a:solidFill>
                  <a:schemeClr val="accent3"/>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0" bIns="108000" anchor="ctr">
                  <a:normAutofit/>
                </a:bodyPr>
                <a:lstStyle/>
                <a:p>
                  <a:pPr algn="ctr" eaLnBrk="1" hangingPunct="1">
                    <a:lnSpc>
                      <a:spcPct val="120000"/>
                    </a:lnSpc>
                    <a:spcBef>
                      <a:spcPts val="450"/>
                    </a:spcBef>
                    <a:spcAft>
                      <a:spcPts val="450"/>
                    </a:spcAft>
                    <a:defRPr/>
                  </a:pPr>
                  <a:endParaRPr lang="zh-CN" altLang="en-US" sz="3200" dirty="0">
                    <a:solidFill>
                      <a:srgbClr val="FFFFFF"/>
                    </a:solidFill>
                    <a:latin typeface="Arial" panose="020B0604020202020204" pitchFamily="34" charset="0"/>
                    <a:cs typeface="Arial" panose="020B0604020202020204" pitchFamily="34" charset="0"/>
                  </a:endParaRPr>
                </a:p>
              </p:txBody>
            </p:sp>
            <p:sp>
              <p:nvSpPr>
                <p:cNvPr id="15" name="MH_Other_5"/>
                <p:cNvSpPr>
                  <a:spLocks noChangeShapeType="1"/>
                </p:cNvSpPr>
                <p:nvPr>
                  <p:custDataLst>
                    <p:tags r:id="rId24"/>
                  </p:custDataLst>
                </p:nvPr>
              </p:nvSpPr>
              <p:spPr bwMode="black">
                <a:xfrm>
                  <a:off x="3168317" y="2530453"/>
                  <a:ext cx="2003624" cy="0"/>
                </a:xfrm>
                <a:prstGeom prst="line">
                  <a:avLst/>
                </a:prstGeom>
                <a:noFill/>
                <a:ln w="9525">
                  <a:solidFill>
                    <a:srgbClr val="BCBCBC"/>
                  </a:solidFill>
                  <a:prstDash val="dash"/>
                  <a:roun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eaLnBrk="1" fontAlgn="auto" hangingPunct="1">
                    <a:spcBef>
                      <a:spcPts val="0"/>
                    </a:spcBef>
                    <a:spcAft>
                      <a:spcPts val="0"/>
                    </a:spcAft>
                    <a:defRPr/>
                  </a:pPr>
                  <a:endParaRPr lang="zh-CN" altLang="en-US" sz="1350">
                    <a:latin typeface="+mn-lt"/>
                    <a:ea typeface="+mn-ea"/>
                  </a:endParaRPr>
                </a:p>
              </p:txBody>
            </p:sp>
            <p:sp>
              <p:nvSpPr>
                <p:cNvPr id="16" name="MH_Other_6"/>
                <p:cNvSpPr>
                  <a:spLocks noChangeShapeType="1"/>
                </p:cNvSpPr>
                <p:nvPr>
                  <p:custDataLst>
                    <p:tags r:id="rId25"/>
                  </p:custDataLst>
                </p:nvPr>
              </p:nvSpPr>
              <p:spPr bwMode="black">
                <a:xfrm>
                  <a:off x="3633269" y="3689936"/>
                  <a:ext cx="1548255" cy="0"/>
                </a:xfrm>
                <a:prstGeom prst="line">
                  <a:avLst/>
                </a:prstGeom>
                <a:noFill/>
                <a:ln w="9525">
                  <a:solidFill>
                    <a:srgbClr val="BCBCBC"/>
                  </a:solidFill>
                  <a:prstDash val="dash"/>
                  <a:roun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eaLnBrk="1" fontAlgn="auto" hangingPunct="1">
                    <a:spcBef>
                      <a:spcPts val="0"/>
                    </a:spcBef>
                    <a:spcAft>
                      <a:spcPts val="0"/>
                    </a:spcAft>
                    <a:defRPr/>
                  </a:pPr>
                  <a:endParaRPr lang="zh-CN" altLang="en-US" sz="1350">
                    <a:latin typeface="+mn-lt"/>
                    <a:ea typeface="+mn-ea"/>
                  </a:endParaRPr>
                </a:p>
              </p:txBody>
            </p:sp>
            <p:sp>
              <p:nvSpPr>
                <p:cNvPr id="17" name="MH_Other_7"/>
                <p:cNvSpPr>
                  <a:spLocks noChangeShapeType="1"/>
                </p:cNvSpPr>
                <p:nvPr>
                  <p:custDataLst>
                    <p:tags r:id="rId26"/>
                  </p:custDataLst>
                </p:nvPr>
              </p:nvSpPr>
              <p:spPr bwMode="black">
                <a:xfrm>
                  <a:off x="3164708" y="4887907"/>
                  <a:ext cx="2003623" cy="0"/>
                </a:xfrm>
                <a:prstGeom prst="line">
                  <a:avLst/>
                </a:prstGeom>
                <a:noFill/>
                <a:ln w="9525">
                  <a:solidFill>
                    <a:srgbClr val="BCBCBC"/>
                  </a:solidFill>
                  <a:prstDash val="dash"/>
                  <a:roun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eaLnBrk="1" fontAlgn="auto" hangingPunct="1">
                    <a:spcBef>
                      <a:spcPts val="0"/>
                    </a:spcBef>
                    <a:spcAft>
                      <a:spcPts val="0"/>
                    </a:spcAft>
                    <a:defRPr/>
                  </a:pPr>
                  <a:endParaRPr lang="zh-CN" altLang="en-US" sz="1350">
                    <a:latin typeface="+mn-lt"/>
                    <a:ea typeface="+mn-ea"/>
                  </a:endParaRPr>
                </a:p>
              </p:txBody>
            </p:sp>
            <p:sp>
              <p:nvSpPr>
                <p:cNvPr id="18" name="MH_Title_1"/>
                <p:cNvSpPr>
                  <a:spLocks noChangeArrowheads="1"/>
                </p:cNvSpPr>
                <p:nvPr>
                  <p:custDataLst>
                    <p:tags r:id="rId27"/>
                  </p:custDataLst>
                </p:nvPr>
              </p:nvSpPr>
              <p:spPr bwMode="gray">
                <a:xfrm>
                  <a:off x="952500" y="2673350"/>
                  <a:ext cx="2082335" cy="2065338"/>
                </a:xfrm>
                <a:prstGeom prst="ellipse">
                  <a:avLst/>
                </a:prstGeom>
                <a:solidFill>
                  <a:schemeClr val="bg1"/>
                </a:solidFill>
                <a:ln w="190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lnSpc>
                      <a:spcPct val="120000"/>
                    </a:lnSpc>
                    <a:defRPr/>
                  </a:pPr>
                  <a:endParaRPr lang="zh-CN" altLang="en-US" sz="2800" dirty="0">
                    <a:solidFill>
                      <a:srgbClr val="FFFFFF"/>
                    </a:solidFill>
                  </a:endParaRPr>
                </a:p>
              </p:txBody>
            </p:sp>
            <p:cxnSp>
              <p:nvCxnSpPr>
                <p:cNvPr id="19" name="MH_Other_8"/>
                <p:cNvCxnSpPr>
                  <a:cxnSpLocks noChangeShapeType="1"/>
                </p:cNvCxnSpPr>
                <p:nvPr>
                  <p:custDataLst>
                    <p:tags r:id="rId28"/>
                  </p:custDataLst>
                </p:nvPr>
              </p:nvCxnSpPr>
              <p:spPr bwMode="auto">
                <a:xfrm>
                  <a:off x="2471187" y="1601759"/>
                  <a:ext cx="2686677" cy="1588"/>
                </a:xfrm>
                <a:prstGeom prst="bentConnector3">
                  <a:avLst>
                    <a:gd name="adj1" fmla="val 50000"/>
                  </a:avLst>
                </a:prstGeom>
                <a:noFill/>
                <a:ln w="9525">
                  <a:solidFill>
                    <a:srgbClr val="BCBCBC"/>
                  </a:solidFill>
                  <a:prstDash val="dash"/>
                  <a:round/>
                  <a:tailEnd type="oval" w="med" len="med"/>
                </a:ln>
                <a:effectLst/>
              </p:spPr>
            </p:cxnSp>
          </p:grpSp>
          <p:cxnSp>
            <p:nvCxnSpPr>
              <p:cNvPr id="26" name="直接连接符 25"/>
              <p:cNvCxnSpPr/>
              <p:nvPr/>
            </p:nvCxnSpPr>
            <p:spPr>
              <a:xfrm rot="5400000" flipH="1" flipV="1">
                <a:off x="2391950" y="4108064"/>
                <a:ext cx="358778" cy="794"/>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205152" y="1134323"/>
              <a:ext cx="1005403" cy="338554"/>
            </a:xfrm>
            <a:prstGeom prst="rect">
              <a:avLst/>
            </a:prstGeom>
          </p:spPr>
          <p:txBody>
            <a:bodyPr wrap="none">
              <a:spAutoFit/>
            </a:bodyPr>
            <a:lstStyle/>
            <a:p>
              <a:r>
                <a:rPr lang="zh-CN" altLang="en-US" sz="1600" dirty="0"/>
                <a:t>学校定位</a:t>
              </a:r>
            </a:p>
          </p:txBody>
        </p:sp>
        <p:sp>
          <p:nvSpPr>
            <p:cNvPr id="7" name="矩形 6"/>
            <p:cNvSpPr/>
            <p:nvPr/>
          </p:nvSpPr>
          <p:spPr>
            <a:xfrm>
              <a:off x="176964" y="2057699"/>
              <a:ext cx="1005403" cy="338554"/>
            </a:xfrm>
            <a:prstGeom prst="rect">
              <a:avLst/>
            </a:prstGeom>
          </p:spPr>
          <p:txBody>
            <a:bodyPr wrap="none">
              <a:spAutoFit/>
            </a:bodyPr>
            <a:lstStyle/>
            <a:p>
              <a:r>
                <a:rPr lang="zh-CN" altLang="en-US" sz="1600" dirty="0"/>
                <a:t>专业标准</a:t>
              </a:r>
            </a:p>
          </p:txBody>
        </p:sp>
        <p:sp>
          <p:nvSpPr>
            <p:cNvPr id="8" name="矩形 7"/>
            <p:cNvSpPr/>
            <p:nvPr/>
          </p:nvSpPr>
          <p:spPr>
            <a:xfrm>
              <a:off x="183788" y="2959097"/>
              <a:ext cx="1005403" cy="338554"/>
            </a:xfrm>
            <a:prstGeom prst="rect">
              <a:avLst/>
            </a:prstGeom>
          </p:spPr>
          <p:txBody>
            <a:bodyPr wrap="none">
              <a:spAutoFit/>
            </a:bodyPr>
            <a:lstStyle/>
            <a:p>
              <a:r>
                <a:rPr lang="zh-CN" altLang="en-US" sz="1600" dirty="0"/>
                <a:t>行业发展</a:t>
              </a:r>
            </a:p>
          </p:txBody>
        </p:sp>
        <p:sp>
          <p:nvSpPr>
            <p:cNvPr id="9" name="矩形 8"/>
            <p:cNvSpPr/>
            <p:nvPr/>
          </p:nvSpPr>
          <p:spPr>
            <a:xfrm>
              <a:off x="190612" y="3666653"/>
              <a:ext cx="1005403" cy="338554"/>
            </a:xfrm>
            <a:prstGeom prst="rect">
              <a:avLst/>
            </a:prstGeom>
          </p:spPr>
          <p:txBody>
            <a:bodyPr wrap="none">
              <a:spAutoFit/>
            </a:bodyPr>
            <a:lstStyle/>
            <a:p>
              <a:r>
                <a:rPr lang="zh-CN" altLang="en-US" sz="1600" dirty="0"/>
                <a:t>岗位技能</a:t>
              </a:r>
            </a:p>
          </p:txBody>
        </p:sp>
        <p:sp>
          <p:nvSpPr>
            <p:cNvPr id="21" name="矩形 20"/>
            <p:cNvSpPr/>
            <p:nvPr/>
          </p:nvSpPr>
          <p:spPr>
            <a:xfrm>
              <a:off x="1906524" y="1328170"/>
              <a:ext cx="312906" cy="424732"/>
            </a:xfrm>
            <a:prstGeom prst="rect">
              <a:avLst/>
            </a:prstGeom>
          </p:spPr>
          <p:txBody>
            <a:bodyPr wrap="none">
              <a:spAutoFit/>
            </a:bodyPr>
            <a:lstStyle/>
            <a:p>
              <a:pPr algn="ctr">
                <a:lnSpc>
                  <a:spcPct val="120000"/>
                </a:lnSpc>
                <a:spcBef>
                  <a:spcPts val="450"/>
                </a:spcBef>
                <a:spcAft>
                  <a:spcPts val="450"/>
                </a:spcAft>
                <a:defRPr/>
              </a:pPr>
              <a:r>
                <a:rPr lang="en-US" altLang="zh-CN" b="1" dirty="0">
                  <a:solidFill>
                    <a:schemeClr val="bg1"/>
                  </a:solidFill>
                  <a:latin typeface="Arial" panose="020B0604020202020204" pitchFamily="34" charset="0"/>
                  <a:cs typeface="Arial" panose="020B0604020202020204" pitchFamily="34" charset="0"/>
                </a:rPr>
                <a:t>1</a:t>
              </a:r>
              <a:endParaRPr lang="zh-CN" altLang="en-US" b="1" dirty="0">
                <a:solidFill>
                  <a:schemeClr val="bg1"/>
                </a:solidFill>
                <a:latin typeface="Arial" panose="020B0604020202020204" pitchFamily="34" charset="0"/>
                <a:cs typeface="Arial" panose="020B0604020202020204" pitchFamily="34" charset="0"/>
              </a:endParaRPr>
            </a:p>
          </p:txBody>
        </p:sp>
        <p:sp>
          <p:nvSpPr>
            <p:cNvPr id="22" name="矩形 21"/>
            <p:cNvSpPr/>
            <p:nvPr/>
          </p:nvSpPr>
          <p:spPr>
            <a:xfrm>
              <a:off x="1414696" y="1899674"/>
              <a:ext cx="312906" cy="424732"/>
            </a:xfrm>
            <a:prstGeom prst="rect">
              <a:avLst/>
            </a:prstGeom>
          </p:spPr>
          <p:txBody>
            <a:bodyPr wrap="none">
              <a:spAutoFit/>
            </a:bodyPr>
            <a:lstStyle/>
            <a:p>
              <a:pPr algn="ctr">
                <a:lnSpc>
                  <a:spcPct val="120000"/>
                </a:lnSpc>
                <a:spcBef>
                  <a:spcPts val="450"/>
                </a:spcBef>
                <a:spcAft>
                  <a:spcPts val="450"/>
                </a:spcAft>
                <a:defRPr/>
              </a:pPr>
              <a:r>
                <a:rPr lang="en-US" altLang="zh-CN" b="1" dirty="0">
                  <a:solidFill>
                    <a:schemeClr val="bg1"/>
                  </a:solidFill>
                  <a:latin typeface="Arial" panose="020B0604020202020204" pitchFamily="34" charset="0"/>
                  <a:cs typeface="Arial" panose="020B0604020202020204" pitchFamily="34" charset="0"/>
                </a:rPr>
                <a:t>2</a:t>
              </a:r>
              <a:endParaRPr lang="zh-CN" altLang="en-US" b="1" dirty="0">
                <a:solidFill>
                  <a:schemeClr val="bg1"/>
                </a:solidFill>
                <a:latin typeface="Arial" panose="020B0604020202020204" pitchFamily="34" charset="0"/>
                <a:cs typeface="Arial" panose="020B0604020202020204" pitchFamily="34" charset="0"/>
              </a:endParaRPr>
            </a:p>
          </p:txBody>
        </p:sp>
        <p:sp>
          <p:nvSpPr>
            <p:cNvPr id="23" name="矩形 22"/>
            <p:cNvSpPr/>
            <p:nvPr/>
          </p:nvSpPr>
          <p:spPr>
            <a:xfrm>
              <a:off x="1406458" y="2614054"/>
              <a:ext cx="312906" cy="424732"/>
            </a:xfrm>
            <a:prstGeom prst="rect">
              <a:avLst/>
            </a:prstGeom>
          </p:spPr>
          <p:txBody>
            <a:bodyPr wrap="none">
              <a:spAutoFit/>
            </a:bodyPr>
            <a:lstStyle/>
            <a:p>
              <a:pPr algn="ctr">
                <a:lnSpc>
                  <a:spcPct val="120000"/>
                </a:lnSpc>
                <a:spcBef>
                  <a:spcPts val="450"/>
                </a:spcBef>
                <a:spcAft>
                  <a:spcPts val="450"/>
                </a:spcAft>
                <a:defRPr/>
              </a:pPr>
              <a:r>
                <a:rPr lang="en-US" altLang="zh-CN" b="1" dirty="0">
                  <a:solidFill>
                    <a:schemeClr val="bg1"/>
                  </a:solidFill>
                  <a:latin typeface="Arial" panose="020B0604020202020204" pitchFamily="34" charset="0"/>
                  <a:cs typeface="Arial" panose="020B0604020202020204" pitchFamily="34" charset="0"/>
                </a:rPr>
                <a:t>3</a:t>
              </a:r>
              <a:endParaRPr lang="zh-CN" altLang="en-US" b="1" dirty="0">
                <a:solidFill>
                  <a:schemeClr val="bg1"/>
                </a:solidFill>
                <a:latin typeface="Arial" panose="020B0604020202020204" pitchFamily="34" charset="0"/>
                <a:cs typeface="Arial" panose="020B0604020202020204" pitchFamily="34" charset="0"/>
              </a:endParaRPr>
            </a:p>
          </p:txBody>
        </p:sp>
        <p:sp>
          <p:nvSpPr>
            <p:cNvPr id="24" name="矩形 23"/>
            <p:cNvSpPr/>
            <p:nvPr/>
          </p:nvSpPr>
          <p:spPr>
            <a:xfrm>
              <a:off x="1956090" y="3114115"/>
              <a:ext cx="312906" cy="424732"/>
            </a:xfrm>
            <a:prstGeom prst="rect">
              <a:avLst/>
            </a:prstGeom>
          </p:spPr>
          <p:txBody>
            <a:bodyPr wrap="none">
              <a:spAutoFit/>
            </a:bodyPr>
            <a:lstStyle/>
            <a:p>
              <a:pPr algn="ctr">
                <a:lnSpc>
                  <a:spcPct val="120000"/>
                </a:lnSpc>
                <a:spcBef>
                  <a:spcPts val="450"/>
                </a:spcBef>
                <a:spcAft>
                  <a:spcPts val="450"/>
                </a:spcAft>
                <a:defRPr/>
              </a:pPr>
              <a:r>
                <a:rPr lang="en-US" altLang="zh-CN" b="1" dirty="0">
                  <a:solidFill>
                    <a:schemeClr val="bg1"/>
                  </a:solidFill>
                  <a:latin typeface="Arial" panose="020B0604020202020204" pitchFamily="34" charset="0"/>
                  <a:cs typeface="Arial" panose="020B0604020202020204" pitchFamily="34" charset="0"/>
                </a:rPr>
                <a:t>4</a:t>
              </a:r>
              <a:endParaRPr lang="zh-CN" altLang="en-US" b="1" dirty="0">
                <a:solidFill>
                  <a:schemeClr val="bg1"/>
                </a:solidFill>
                <a:latin typeface="Arial" panose="020B0604020202020204" pitchFamily="34" charset="0"/>
                <a:cs typeface="Arial" panose="020B0604020202020204" pitchFamily="34" charset="0"/>
              </a:endParaRPr>
            </a:p>
          </p:txBody>
        </p:sp>
        <p:sp>
          <p:nvSpPr>
            <p:cNvPr id="34" name="MH_Title_1"/>
            <p:cNvSpPr/>
            <p:nvPr>
              <p:custDataLst>
                <p:tags r:id="rId5"/>
              </p:custDataLst>
            </p:nvPr>
          </p:nvSpPr>
          <p:spPr>
            <a:xfrm>
              <a:off x="2096749" y="1828231"/>
              <a:ext cx="1152000" cy="1152000"/>
            </a:xfrm>
            <a:prstGeom prst="ellipse">
              <a:avLst/>
            </a:prstGeom>
            <a:solidFill>
              <a:srgbClr val="FF7C80"/>
            </a:solidFill>
            <a:ln w="3175">
              <a:solidFill>
                <a:srgbClr val="FF7C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fontScale="97500"/>
            </a:bodyPr>
            <a:lstStyle/>
            <a:p>
              <a:pPr algn="ctr" fontAlgn="auto">
                <a:lnSpc>
                  <a:spcPts val="2000"/>
                </a:lnSpc>
                <a:defRPr/>
              </a:pPr>
              <a:r>
                <a:rPr lang="zh-CN" altLang="en-US" sz="2000" b="1" dirty="0">
                  <a:solidFill>
                    <a:srgbClr val="102BF0"/>
                  </a:solidFill>
                  <a:latin typeface="微软雅黑" panose="020B0503020204020204" pitchFamily="34" charset="-122"/>
                  <a:ea typeface="微软雅黑" panose="020B0503020204020204" pitchFamily="34" charset="-122"/>
                </a:rPr>
                <a:t>人才</a:t>
              </a:r>
              <a:endParaRPr lang="en-US" altLang="zh-CN" sz="2000" b="1" dirty="0">
                <a:solidFill>
                  <a:srgbClr val="102BF0"/>
                </a:solidFill>
                <a:latin typeface="微软雅黑" panose="020B0503020204020204" pitchFamily="34" charset="-122"/>
                <a:ea typeface="微软雅黑" panose="020B0503020204020204" pitchFamily="34" charset="-122"/>
              </a:endParaRPr>
            </a:p>
            <a:p>
              <a:pPr algn="ctr" fontAlgn="auto">
                <a:lnSpc>
                  <a:spcPts val="2000"/>
                </a:lnSpc>
                <a:defRPr/>
              </a:pPr>
              <a:r>
                <a:rPr lang="zh-CN" altLang="en-US" sz="2000" b="1" dirty="0">
                  <a:solidFill>
                    <a:srgbClr val="102BF0"/>
                  </a:solidFill>
                  <a:latin typeface="微软雅黑" panose="020B0503020204020204" pitchFamily="34" charset="-122"/>
                  <a:ea typeface="微软雅黑" panose="020B0503020204020204" pitchFamily="34" charset="-122"/>
                </a:rPr>
                <a:t>培养</a:t>
              </a:r>
            </a:p>
            <a:p>
              <a:pPr algn="ctr" fontAlgn="auto">
                <a:lnSpc>
                  <a:spcPts val="2000"/>
                </a:lnSpc>
                <a:defRPr/>
              </a:pPr>
              <a:r>
                <a:rPr lang="zh-CN" altLang="en-US" sz="2000" b="1" dirty="0">
                  <a:solidFill>
                    <a:srgbClr val="102BF0"/>
                  </a:solidFill>
                  <a:latin typeface="微软雅黑" panose="020B0503020204020204" pitchFamily="34" charset="-122"/>
                  <a:ea typeface="微软雅黑" panose="020B0503020204020204" pitchFamily="34" charset="-122"/>
                </a:rPr>
                <a:t>方案</a:t>
              </a:r>
            </a:p>
          </p:txBody>
        </p:sp>
        <p:sp>
          <p:nvSpPr>
            <p:cNvPr id="35" name="MH_SubTitle_1"/>
            <p:cNvSpPr/>
            <p:nvPr>
              <p:custDataLst>
                <p:tags r:id="rId6"/>
              </p:custDataLst>
            </p:nvPr>
          </p:nvSpPr>
          <p:spPr bwMode="auto">
            <a:xfrm>
              <a:off x="1762248" y="1518809"/>
              <a:ext cx="972836" cy="1368000"/>
            </a:xfrm>
            <a:custGeom>
              <a:avLst/>
              <a:gdLst>
                <a:gd name="T0" fmla="*/ 2122 w 5400"/>
                <a:gd name="T1" fmla="*/ 4573 h 5125"/>
                <a:gd name="T2" fmla="*/ 1619 w 5400"/>
                <a:gd name="T3" fmla="*/ 3375 h 5125"/>
                <a:gd name="T4" fmla="*/ 4640 w 5400"/>
                <a:gd name="T5" fmla="*/ 1079 h 5125"/>
                <a:gd name="T6" fmla="*/ 5400 w 5400"/>
                <a:gd name="T7" fmla="*/ 533 h 5125"/>
                <a:gd name="T8" fmla="*/ 4660 w 5400"/>
                <a:gd name="T9" fmla="*/ 0 h 5125"/>
                <a:gd name="T10" fmla="*/ 0 w 5400"/>
                <a:gd name="T11" fmla="*/ 3375 h 5125"/>
                <a:gd name="T12" fmla="*/ 735 w 5400"/>
                <a:gd name="T13" fmla="*/ 5125 h 5125"/>
                <a:gd name="T14" fmla="*/ 1069 w 5400"/>
                <a:gd name="T15" fmla="*/ 4417 h 5125"/>
                <a:gd name="T16" fmla="*/ 2122 w 5400"/>
                <a:gd name="T17" fmla="*/ 4573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0" h="5125">
                  <a:moveTo>
                    <a:pt x="2122" y="4573"/>
                  </a:moveTo>
                  <a:cubicBezTo>
                    <a:pt x="1803" y="4224"/>
                    <a:pt x="1619" y="3813"/>
                    <a:pt x="1619" y="3375"/>
                  </a:cubicBezTo>
                  <a:cubicBezTo>
                    <a:pt x="1619" y="2202"/>
                    <a:pt x="2934" y="1232"/>
                    <a:pt x="4640" y="1079"/>
                  </a:cubicBezTo>
                  <a:lnTo>
                    <a:pt x="5400" y="533"/>
                  </a:lnTo>
                  <a:lnTo>
                    <a:pt x="4660" y="0"/>
                  </a:lnTo>
                  <a:cubicBezTo>
                    <a:pt x="2048" y="152"/>
                    <a:pt x="0" y="1605"/>
                    <a:pt x="0" y="3375"/>
                  </a:cubicBezTo>
                  <a:cubicBezTo>
                    <a:pt x="0" y="4015"/>
                    <a:pt x="269" y="4614"/>
                    <a:pt x="735" y="5125"/>
                  </a:cubicBezTo>
                  <a:lnTo>
                    <a:pt x="1069" y="4417"/>
                  </a:lnTo>
                  <a:lnTo>
                    <a:pt x="2122" y="4573"/>
                  </a:lnTo>
                  <a:close/>
                </a:path>
              </a:pathLst>
            </a:custGeom>
            <a:solidFill>
              <a:srgbClr val="D9D9D9"/>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dirty="0">
                <a:solidFill>
                  <a:schemeClr val="tx1"/>
                </a:solidFill>
              </a:endParaRPr>
            </a:p>
          </p:txBody>
        </p:sp>
        <p:sp>
          <p:nvSpPr>
            <p:cNvPr id="36" name="MH_SubTitle_3"/>
            <p:cNvSpPr/>
            <p:nvPr>
              <p:custDataLst>
                <p:tags r:id="rId7"/>
              </p:custDataLst>
            </p:nvPr>
          </p:nvSpPr>
          <p:spPr bwMode="auto">
            <a:xfrm>
              <a:off x="1928794" y="2685487"/>
              <a:ext cx="1500198" cy="642942"/>
            </a:xfrm>
            <a:custGeom>
              <a:avLst/>
              <a:gdLst>
                <a:gd name="T0" fmla="*/ 7256 w 8680"/>
                <a:gd name="T1" fmla="*/ 0 h 2272"/>
                <a:gd name="T2" fmla="*/ 4190 w 8680"/>
                <a:gd name="T3" fmla="*/ 1201 h 2272"/>
                <a:gd name="T4" fmla="*/ 1420 w 8680"/>
                <a:gd name="T5" fmla="*/ 298 h 2272"/>
                <a:gd name="T6" fmla="*/ 326 w 8680"/>
                <a:gd name="T7" fmla="*/ 136 h 2272"/>
                <a:gd name="T8" fmla="*/ 0 w 8680"/>
                <a:gd name="T9" fmla="*/ 827 h 2272"/>
                <a:gd name="T10" fmla="*/ 4190 w 8680"/>
                <a:gd name="T11" fmla="*/ 2272 h 2272"/>
                <a:gd name="T12" fmla="*/ 8680 w 8680"/>
                <a:gd name="T13" fmla="*/ 509 h 2272"/>
                <a:gd name="T14" fmla="*/ 7574 w 8680"/>
                <a:gd name="T15" fmla="*/ 673 h 2272"/>
                <a:gd name="T16" fmla="*/ 7256 w 8680"/>
                <a:gd name="T17" fmla="*/ 0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0" h="2272">
                  <a:moveTo>
                    <a:pt x="7256" y="0"/>
                  </a:moveTo>
                  <a:cubicBezTo>
                    <a:pt x="6662" y="716"/>
                    <a:pt x="5512" y="1201"/>
                    <a:pt x="4190" y="1201"/>
                  </a:cubicBezTo>
                  <a:cubicBezTo>
                    <a:pt x="3062" y="1201"/>
                    <a:pt x="2059" y="847"/>
                    <a:pt x="1420" y="298"/>
                  </a:cubicBezTo>
                  <a:lnTo>
                    <a:pt x="326" y="136"/>
                  </a:lnTo>
                  <a:lnTo>
                    <a:pt x="0" y="827"/>
                  </a:lnTo>
                  <a:cubicBezTo>
                    <a:pt x="925" y="1701"/>
                    <a:pt x="2457" y="2272"/>
                    <a:pt x="4190" y="2272"/>
                  </a:cubicBezTo>
                  <a:cubicBezTo>
                    <a:pt x="6126" y="2272"/>
                    <a:pt x="7811" y="1559"/>
                    <a:pt x="8680" y="509"/>
                  </a:cubicBezTo>
                  <a:lnTo>
                    <a:pt x="7574" y="673"/>
                  </a:lnTo>
                  <a:lnTo>
                    <a:pt x="7256" y="0"/>
                  </a:lnTo>
                  <a:close/>
                </a:path>
              </a:pathLst>
            </a:custGeom>
            <a:solidFill>
              <a:srgbClr val="D9D9D9"/>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a:solidFill>
                  <a:srgbClr val="333333"/>
                </a:solidFill>
              </a:endParaRPr>
            </a:p>
          </p:txBody>
        </p:sp>
        <p:sp>
          <p:nvSpPr>
            <p:cNvPr id="37" name="MH_Other_1"/>
            <p:cNvSpPr/>
            <p:nvPr>
              <p:custDataLst>
                <p:tags r:id="rId8"/>
              </p:custDataLst>
            </p:nvPr>
          </p:nvSpPr>
          <p:spPr bwMode="auto">
            <a:xfrm>
              <a:off x="2656823" y="1508359"/>
              <a:ext cx="884551" cy="1320004"/>
            </a:xfrm>
            <a:custGeom>
              <a:avLst/>
              <a:gdLst>
                <a:gd name="T0" fmla="*/ 3345 w 5225"/>
                <a:gd name="T1" fmla="*/ 4269 h 4970"/>
                <a:gd name="T2" fmla="*/ 3677 w 5225"/>
                <a:gd name="T3" fmla="*/ 4970 h 4970"/>
                <a:gd name="T4" fmla="*/ 4755 w 5225"/>
                <a:gd name="T5" fmla="*/ 4809 h 4970"/>
                <a:gd name="T6" fmla="*/ 5225 w 5225"/>
                <a:gd name="T7" fmla="*/ 3389 h 4970"/>
                <a:gd name="T8" fmla="*/ 109 w 5225"/>
                <a:gd name="T9" fmla="*/ 0 h 4970"/>
                <a:gd name="T10" fmla="*/ 0 w 5225"/>
                <a:gd name="T11" fmla="*/ 1 h 4970"/>
                <a:gd name="T12" fmla="*/ 758 w 5225"/>
                <a:gd name="T13" fmla="*/ 547 h 4970"/>
                <a:gd name="T14" fmla="*/ 27 w 5225"/>
                <a:gd name="T15" fmla="*/ 1072 h 4970"/>
                <a:gd name="T16" fmla="*/ 109 w 5225"/>
                <a:gd name="T17" fmla="*/ 1071 h 4970"/>
                <a:gd name="T18" fmla="*/ 3607 w 5225"/>
                <a:gd name="T19" fmla="*/ 3389 h 4970"/>
                <a:gd name="T20" fmla="*/ 3345 w 5225"/>
                <a:gd name="T21" fmla="*/ 4269 h 4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5" h="4970">
                  <a:moveTo>
                    <a:pt x="3345" y="4269"/>
                  </a:moveTo>
                  <a:lnTo>
                    <a:pt x="3677" y="4970"/>
                  </a:lnTo>
                  <a:lnTo>
                    <a:pt x="4755" y="4809"/>
                  </a:lnTo>
                  <a:cubicBezTo>
                    <a:pt x="5057" y="4377"/>
                    <a:pt x="5225" y="3896"/>
                    <a:pt x="5225" y="3389"/>
                  </a:cubicBezTo>
                  <a:cubicBezTo>
                    <a:pt x="5225" y="1518"/>
                    <a:pt x="2935" y="0"/>
                    <a:pt x="109" y="0"/>
                  </a:cubicBezTo>
                  <a:cubicBezTo>
                    <a:pt x="73" y="0"/>
                    <a:pt x="36" y="1"/>
                    <a:pt x="0" y="1"/>
                  </a:cubicBezTo>
                  <a:lnTo>
                    <a:pt x="758" y="547"/>
                  </a:lnTo>
                  <a:lnTo>
                    <a:pt x="27" y="1072"/>
                  </a:lnTo>
                  <a:cubicBezTo>
                    <a:pt x="54" y="1072"/>
                    <a:pt x="82" y="1071"/>
                    <a:pt x="109" y="1071"/>
                  </a:cubicBezTo>
                  <a:cubicBezTo>
                    <a:pt x="2042" y="1071"/>
                    <a:pt x="3607" y="2109"/>
                    <a:pt x="3607" y="3389"/>
                  </a:cubicBezTo>
                  <a:cubicBezTo>
                    <a:pt x="3607" y="3700"/>
                    <a:pt x="3514" y="3998"/>
                    <a:pt x="3345" y="4269"/>
                  </a:cubicBezTo>
                  <a:close/>
                </a:path>
              </a:pathLst>
            </a:custGeom>
            <a:solidFill>
              <a:srgbClr val="D9D9D9"/>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defRPr/>
              </a:pPr>
              <a:endParaRPr lang="zh-CN" altLang="en-US" sz="900">
                <a:solidFill>
                  <a:srgbClr val="333333"/>
                </a:solidFill>
                <a:latin typeface="微软雅黑" panose="020B0503020204020204" pitchFamily="34" charset="-122"/>
                <a:ea typeface="微软雅黑" panose="020B0503020204020204" pitchFamily="34" charset="-122"/>
              </a:endParaRPr>
            </a:p>
          </p:txBody>
        </p:sp>
        <p:sp>
          <p:nvSpPr>
            <p:cNvPr id="38" name="MH_Other_3"/>
            <p:cNvSpPr/>
            <p:nvPr>
              <p:custDataLst>
                <p:tags r:id="rId9"/>
              </p:custDataLst>
            </p:nvPr>
          </p:nvSpPr>
          <p:spPr>
            <a:xfrm rot="17898434">
              <a:off x="2787951" y="1111867"/>
              <a:ext cx="1800000" cy="3675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tIns="0" bIns="0" anchor="ctr">
              <a:prstTxWarp prst="textArchUp">
                <a:avLst/>
              </a:prstTxWarp>
              <a:normAutofit/>
            </a:bodyPr>
            <a:lstStyle/>
            <a:p>
              <a:pPr algn="ctr">
                <a:defRPr/>
              </a:pPr>
              <a:r>
                <a:rPr lang="zh-CN" altLang="en-US" sz="1400" b="1" dirty="0">
                  <a:solidFill>
                    <a:schemeClr val="tx1"/>
                  </a:solidFill>
                  <a:latin typeface="微软雅黑" panose="020B0503020204020204" pitchFamily="34" charset="-122"/>
                  <a:ea typeface="微软雅黑" panose="020B0503020204020204" pitchFamily="34" charset="-122"/>
                </a:rPr>
                <a:t>动物医学</a:t>
              </a:r>
            </a:p>
          </p:txBody>
        </p:sp>
        <p:sp>
          <p:nvSpPr>
            <p:cNvPr id="39" name="MH_SubTitle_2"/>
            <p:cNvSpPr/>
            <p:nvPr>
              <p:custDataLst>
                <p:tags r:id="rId10"/>
              </p:custDataLst>
            </p:nvPr>
          </p:nvSpPr>
          <p:spPr>
            <a:xfrm rot="3673167">
              <a:off x="954857" y="1204506"/>
              <a:ext cx="1800000" cy="3243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tIns="0" bIns="0" anchor="ctr">
              <a:prstTxWarp prst="textArchUp">
                <a:avLst/>
              </a:prstTxWarp>
              <a:normAutofit/>
            </a:bodyPr>
            <a:lstStyle/>
            <a:p>
              <a:pPr algn="ctr">
                <a:defRPr/>
              </a:pPr>
              <a:r>
                <a:rPr lang="zh-CN" altLang="en-US" sz="1400" b="1" dirty="0">
                  <a:solidFill>
                    <a:schemeClr val="tx1"/>
                  </a:solidFill>
                  <a:latin typeface="微软雅黑" panose="020B0503020204020204" pitchFamily="34" charset="-122"/>
                  <a:ea typeface="微软雅黑" panose="020B0503020204020204" pitchFamily="34" charset="-122"/>
                </a:rPr>
                <a:t>动物科学</a:t>
              </a:r>
            </a:p>
          </p:txBody>
        </p:sp>
        <p:sp>
          <p:nvSpPr>
            <p:cNvPr id="41" name="右箭头 40"/>
            <p:cNvSpPr/>
            <p:nvPr/>
          </p:nvSpPr>
          <p:spPr>
            <a:xfrm>
              <a:off x="3643306" y="2113983"/>
              <a:ext cx="504000" cy="324000"/>
            </a:xfrm>
            <a:prstGeom prs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286248" y="1269752"/>
              <a:ext cx="1571668" cy="2143141"/>
              <a:chOff x="1600200" y="2201863"/>
              <a:chExt cx="2433638" cy="3257550"/>
            </a:xfrm>
          </p:grpSpPr>
          <p:sp>
            <p:nvSpPr>
              <p:cNvPr id="44" name="MH_Other_4"/>
              <p:cNvSpPr/>
              <p:nvPr>
                <p:custDataLst>
                  <p:tags r:id="rId17"/>
                </p:custDataLst>
              </p:nvPr>
            </p:nvSpPr>
            <p:spPr>
              <a:xfrm rot="19574601">
                <a:off x="1600200" y="2897188"/>
                <a:ext cx="1416050" cy="2562225"/>
              </a:xfrm>
              <a:custGeom>
                <a:avLst/>
                <a:gdLst/>
                <a:ahLst/>
                <a:cxnLst/>
                <a:rect l="l" t="t" r="r" b="b"/>
                <a:pathLst>
                  <a:path w="3506582" h="6341948">
                    <a:moveTo>
                      <a:pt x="3240360" y="0"/>
                    </a:moveTo>
                    <a:cubicBezTo>
                      <a:pt x="3330025" y="0"/>
                      <a:pt x="3418839" y="3642"/>
                      <a:pt x="3506582" y="11780"/>
                    </a:cubicBezTo>
                    <a:cubicBezTo>
                      <a:pt x="1772732" y="148098"/>
                      <a:pt x="408933" y="1587041"/>
                      <a:pt x="408933" y="3341898"/>
                    </a:cubicBezTo>
                    <a:cubicBezTo>
                      <a:pt x="408933" y="4661317"/>
                      <a:pt x="1179894" y="5802148"/>
                      <a:pt x="2301104" y="6341948"/>
                    </a:cubicBezTo>
                    <a:cubicBezTo>
                      <a:pt x="969445" y="5939773"/>
                      <a:pt x="0" y="4703279"/>
                      <a:pt x="0" y="3240360"/>
                    </a:cubicBezTo>
                    <a:cubicBezTo>
                      <a:pt x="0" y="1450759"/>
                      <a:pt x="1450759" y="0"/>
                      <a:pt x="324036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45" name="MH_Title_1"/>
              <p:cNvSpPr/>
              <p:nvPr>
                <p:custDataLst>
                  <p:tags r:id="rId18"/>
                </p:custDataLst>
              </p:nvPr>
            </p:nvSpPr>
            <p:spPr>
              <a:xfrm>
                <a:off x="1827211" y="2838449"/>
                <a:ext cx="1951038" cy="1915186"/>
              </a:xfrm>
              <a:prstGeom prst="ellipse">
                <a:avLst/>
              </a:prstGeom>
              <a:solidFill>
                <a:schemeClr val="accent3">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sz="2800" dirty="0">
                  <a:solidFill>
                    <a:srgbClr val="FFFFFF"/>
                  </a:solidFill>
                </a:endParaRPr>
              </a:p>
            </p:txBody>
          </p:sp>
          <p:sp>
            <p:nvSpPr>
              <p:cNvPr id="54" name="MH_Other_5"/>
              <p:cNvSpPr/>
              <p:nvPr>
                <p:custDataLst>
                  <p:tags r:id="rId19"/>
                </p:custDataLst>
              </p:nvPr>
            </p:nvSpPr>
            <p:spPr>
              <a:xfrm rot="20884470" flipH="1">
                <a:off x="2616200" y="2201863"/>
                <a:ext cx="1417638" cy="2562225"/>
              </a:xfrm>
              <a:custGeom>
                <a:avLst/>
                <a:gdLst/>
                <a:ahLst/>
                <a:cxnLst/>
                <a:rect l="l" t="t" r="r" b="b"/>
                <a:pathLst>
                  <a:path w="3506582" h="6341948">
                    <a:moveTo>
                      <a:pt x="3240360" y="0"/>
                    </a:moveTo>
                    <a:cubicBezTo>
                      <a:pt x="3330025" y="0"/>
                      <a:pt x="3418839" y="3642"/>
                      <a:pt x="3506582" y="11780"/>
                    </a:cubicBezTo>
                    <a:cubicBezTo>
                      <a:pt x="1772732" y="148098"/>
                      <a:pt x="408933" y="1587041"/>
                      <a:pt x="408933" y="3341898"/>
                    </a:cubicBezTo>
                    <a:cubicBezTo>
                      <a:pt x="408933" y="4661317"/>
                      <a:pt x="1179894" y="5802148"/>
                      <a:pt x="2301104" y="6341948"/>
                    </a:cubicBezTo>
                    <a:cubicBezTo>
                      <a:pt x="969445" y="5939773"/>
                      <a:pt x="0" y="4703279"/>
                      <a:pt x="0" y="3240360"/>
                    </a:cubicBezTo>
                    <a:cubicBezTo>
                      <a:pt x="0" y="1450759"/>
                      <a:pt x="1450759" y="0"/>
                      <a:pt x="324036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sp>
          <p:nvSpPr>
            <p:cNvPr id="42" name="矩形 41"/>
            <p:cNvSpPr/>
            <p:nvPr/>
          </p:nvSpPr>
          <p:spPr>
            <a:xfrm>
              <a:off x="4578824" y="1956836"/>
              <a:ext cx="1214446" cy="724686"/>
            </a:xfrm>
            <a:prstGeom prst="rect">
              <a:avLst/>
            </a:prstGeom>
          </p:spPr>
          <p:txBody>
            <a:bodyPr wrap="square">
              <a:spAutoFit/>
            </a:bodyPr>
            <a:lstStyle/>
            <a:p>
              <a:pPr>
                <a:lnSpc>
                  <a:spcPts val="2600"/>
                </a:lnSpc>
              </a:pPr>
              <a:r>
                <a:rPr lang="zh-CN" altLang="en-US" sz="1600" b="1" dirty="0">
                  <a:solidFill>
                    <a:schemeClr val="tx1"/>
                  </a:solidFill>
                  <a:latin typeface="+mn-ea"/>
                </a:rPr>
                <a:t>课程教学</a:t>
              </a:r>
            </a:p>
            <a:p>
              <a:pPr>
                <a:lnSpc>
                  <a:spcPts val="2600"/>
                </a:lnSpc>
              </a:pPr>
              <a:r>
                <a:rPr lang="zh-CN" altLang="en-US" sz="1600" b="1" dirty="0">
                  <a:solidFill>
                    <a:schemeClr val="tx1"/>
                  </a:solidFill>
                  <a:latin typeface="+mn-ea"/>
                </a:rPr>
                <a:t>质量标准</a:t>
              </a:r>
            </a:p>
          </p:txBody>
        </p:sp>
        <p:sp>
          <p:nvSpPr>
            <p:cNvPr id="58" name="MH_SubTitle_1"/>
            <p:cNvSpPr/>
            <p:nvPr>
              <p:custDataLst>
                <p:tags r:id="rId11"/>
              </p:custDataLst>
            </p:nvPr>
          </p:nvSpPr>
          <p:spPr>
            <a:xfrm>
              <a:off x="6233766" y="785491"/>
              <a:ext cx="1512000" cy="366712"/>
            </a:xfrm>
            <a:custGeom>
              <a:avLst/>
              <a:gdLst>
                <a:gd name="connsiteX0" fmla="*/ 0 w 2880320"/>
                <a:gd name="connsiteY0" fmla="*/ 0 h 504056"/>
                <a:gd name="connsiteX1" fmla="*/ 2880320 w 2880320"/>
                <a:gd name="connsiteY1" fmla="*/ 0 h 504056"/>
                <a:gd name="connsiteX2" fmla="*/ 2880320 w 2880320"/>
                <a:gd name="connsiteY2" fmla="*/ 504056 h 504056"/>
                <a:gd name="connsiteX3" fmla="*/ 0 w 2880320"/>
                <a:gd name="connsiteY3" fmla="*/ 504056 h 504056"/>
                <a:gd name="connsiteX4" fmla="*/ 0 w 2880320"/>
                <a:gd name="connsiteY4" fmla="*/ 0 h 504056"/>
                <a:gd name="connsiteX0-1" fmla="*/ 275771 w 2880320"/>
                <a:gd name="connsiteY0-2" fmla="*/ 14514 h 504056"/>
                <a:gd name="connsiteX1-3" fmla="*/ 2880320 w 2880320"/>
                <a:gd name="connsiteY1-4" fmla="*/ 0 h 504056"/>
                <a:gd name="connsiteX2-5" fmla="*/ 2880320 w 2880320"/>
                <a:gd name="connsiteY2-6" fmla="*/ 504056 h 504056"/>
                <a:gd name="connsiteX3-7" fmla="*/ 0 w 2880320"/>
                <a:gd name="connsiteY3-8" fmla="*/ 504056 h 504056"/>
                <a:gd name="connsiteX4-9" fmla="*/ 275771 w 2880320"/>
                <a:gd name="connsiteY4-10" fmla="*/ 14514 h 504056"/>
                <a:gd name="connsiteX0-11" fmla="*/ 275771 w 2880320"/>
                <a:gd name="connsiteY0-12" fmla="*/ 14514 h 504056"/>
                <a:gd name="connsiteX1-13" fmla="*/ 2546492 w 2880320"/>
                <a:gd name="connsiteY1-14" fmla="*/ 0 h 504056"/>
                <a:gd name="connsiteX2-15" fmla="*/ 2880320 w 2880320"/>
                <a:gd name="connsiteY2-16" fmla="*/ 504056 h 504056"/>
                <a:gd name="connsiteX3-17" fmla="*/ 0 w 2880320"/>
                <a:gd name="connsiteY3-18" fmla="*/ 504056 h 504056"/>
                <a:gd name="connsiteX4-19" fmla="*/ 275771 w 2880320"/>
                <a:gd name="connsiteY4-20" fmla="*/ 14514 h 504056"/>
                <a:gd name="connsiteX0-21" fmla="*/ 275771 w 2880320"/>
                <a:gd name="connsiteY0-22" fmla="*/ 0 h 489542"/>
                <a:gd name="connsiteX1-23" fmla="*/ 2677120 w 2880320"/>
                <a:gd name="connsiteY1-24" fmla="*/ 1 h 489542"/>
                <a:gd name="connsiteX2-25" fmla="*/ 2880320 w 2880320"/>
                <a:gd name="connsiteY2-26" fmla="*/ 489542 h 489542"/>
                <a:gd name="connsiteX3-27" fmla="*/ 0 w 2880320"/>
                <a:gd name="connsiteY3-28" fmla="*/ 489542 h 489542"/>
                <a:gd name="connsiteX4-29" fmla="*/ 275771 w 2880320"/>
                <a:gd name="connsiteY4-30" fmla="*/ 0 h 4895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0320" h="489542">
                  <a:moveTo>
                    <a:pt x="275771" y="0"/>
                  </a:moveTo>
                  <a:lnTo>
                    <a:pt x="2677120" y="1"/>
                  </a:lnTo>
                  <a:lnTo>
                    <a:pt x="2880320" y="489542"/>
                  </a:lnTo>
                  <a:lnTo>
                    <a:pt x="0" y="489542"/>
                  </a:lnTo>
                  <a:lnTo>
                    <a:pt x="27577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dirty="0">
                  <a:solidFill>
                    <a:srgbClr val="FFFFFF"/>
                  </a:solidFill>
                </a:rPr>
                <a:t>动物科学</a:t>
              </a:r>
            </a:p>
          </p:txBody>
        </p:sp>
        <p:sp>
          <p:nvSpPr>
            <p:cNvPr id="59" name="MH_Text_1"/>
            <p:cNvSpPr/>
            <p:nvPr>
              <p:custDataLst>
                <p:tags r:id="rId12"/>
              </p:custDataLst>
            </p:nvPr>
          </p:nvSpPr>
          <p:spPr>
            <a:xfrm>
              <a:off x="6163945" y="1126490"/>
              <a:ext cx="2286000" cy="874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228600" indent="-228600" algn="just" fontAlgn="auto">
                <a:lnSpc>
                  <a:spcPct val="130000"/>
                </a:lnSpc>
                <a:spcBef>
                  <a:spcPts val="0"/>
                </a:spcBef>
                <a:spcAft>
                  <a:spcPts val="0"/>
                </a:spcAft>
                <a:buFont typeface="Wingdings" panose="05000000000000000000" pitchFamily="2" charset="2"/>
                <a:buChar char="ü"/>
                <a:defRPr/>
              </a:pPr>
              <a:r>
                <a:rPr lang="zh-CN" altLang="en-US" sz="1100" b="1" dirty="0">
                  <a:solidFill>
                    <a:srgbClr val="102BF0"/>
                  </a:solidFill>
                </a:rPr>
                <a:t>蛋白质等生物分子的营养作用</a:t>
              </a:r>
            </a:p>
            <a:p>
              <a:pPr marL="228600" indent="-228600" algn="just" fontAlgn="auto">
                <a:lnSpc>
                  <a:spcPct val="130000"/>
                </a:lnSpc>
                <a:spcBef>
                  <a:spcPts val="0"/>
                </a:spcBef>
                <a:spcAft>
                  <a:spcPts val="0"/>
                </a:spcAft>
                <a:buFont typeface="Wingdings" panose="05000000000000000000" pitchFamily="2" charset="2"/>
                <a:buChar char="ü"/>
                <a:defRPr/>
              </a:pPr>
              <a:r>
                <a:rPr lang="zh-CN" altLang="en-US" sz="1100" b="1" dirty="0">
                  <a:solidFill>
                    <a:srgbClr val="102BF0"/>
                  </a:solidFill>
                </a:rPr>
                <a:t>遗传的分子基础  </a:t>
              </a:r>
            </a:p>
            <a:p>
              <a:pPr marL="228600" indent="-228600" algn="just" fontAlgn="auto">
                <a:lnSpc>
                  <a:spcPct val="130000"/>
                </a:lnSpc>
                <a:spcBef>
                  <a:spcPts val="0"/>
                </a:spcBef>
                <a:spcAft>
                  <a:spcPts val="0"/>
                </a:spcAft>
                <a:buFont typeface="Wingdings" panose="05000000000000000000" pitchFamily="2" charset="2"/>
                <a:buChar char="ü"/>
                <a:defRPr/>
              </a:pPr>
              <a:r>
                <a:rPr lang="zh-CN" altLang="en-US" sz="1100" b="1" dirty="0">
                  <a:solidFill>
                    <a:srgbClr val="102BF0"/>
                  </a:solidFill>
                </a:rPr>
                <a:t>动物营养物质变化</a:t>
              </a:r>
            </a:p>
            <a:p>
              <a:pPr marL="228600" indent="-228600" algn="just" fontAlgn="auto">
                <a:lnSpc>
                  <a:spcPct val="130000"/>
                </a:lnSpc>
                <a:spcBef>
                  <a:spcPts val="0"/>
                </a:spcBef>
                <a:spcAft>
                  <a:spcPts val="0"/>
                </a:spcAft>
                <a:buFont typeface="Wingdings" panose="05000000000000000000" pitchFamily="2" charset="2"/>
                <a:buChar char="ü"/>
                <a:defRPr/>
              </a:pPr>
              <a:r>
                <a:rPr lang="en-US" altLang="zh-CN" sz="1100" b="1" dirty="0">
                  <a:solidFill>
                    <a:srgbClr val="102BF0"/>
                  </a:solidFill>
                </a:rPr>
                <a:t>…….</a:t>
              </a:r>
            </a:p>
            <a:p>
              <a:pPr marL="228600" indent="-228600" algn="just" eaLnBrk="1" fontAlgn="auto" hangingPunct="1">
                <a:lnSpc>
                  <a:spcPct val="120000"/>
                </a:lnSpc>
                <a:spcBef>
                  <a:spcPts val="0"/>
                </a:spcBef>
                <a:spcAft>
                  <a:spcPts val="0"/>
                </a:spcAft>
                <a:buFont typeface="Wingdings" panose="05000000000000000000" pitchFamily="2" charset="2"/>
                <a:buChar char="ü"/>
                <a:defRPr/>
              </a:pPr>
              <a:endParaRPr lang="en-US" altLang="zh-CN" sz="1100" b="1" dirty="0">
                <a:solidFill>
                  <a:srgbClr val="102BF0"/>
                </a:solidFill>
              </a:endParaRPr>
            </a:p>
          </p:txBody>
        </p:sp>
        <p:sp>
          <p:nvSpPr>
            <p:cNvPr id="60" name="MH_SubTitle_2"/>
            <p:cNvSpPr/>
            <p:nvPr>
              <p:custDataLst>
                <p:tags r:id="rId13"/>
              </p:custDataLst>
            </p:nvPr>
          </p:nvSpPr>
          <p:spPr>
            <a:xfrm>
              <a:off x="6215074" y="2072001"/>
              <a:ext cx="1620000" cy="368300"/>
            </a:xfrm>
            <a:custGeom>
              <a:avLst/>
              <a:gdLst>
                <a:gd name="connsiteX0" fmla="*/ 0 w 2880320"/>
                <a:gd name="connsiteY0" fmla="*/ 0 h 504056"/>
                <a:gd name="connsiteX1" fmla="*/ 2880320 w 2880320"/>
                <a:gd name="connsiteY1" fmla="*/ 0 h 504056"/>
                <a:gd name="connsiteX2" fmla="*/ 2880320 w 2880320"/>
                <a:gd name="connsiteY2" fmla="*/ 504056 h 504056"/>
                <a:gd name="connsiteX3" fmla="*/ 0 w 2880320"/>
                <a:gd name="connsiteY3" fmla="*/ 504056 h 504056"/>
                <a:gd name="connsiteX4" fmla="*/ 0 w 2880320"/>
                <a:gd name="connsiteY4" fmla="*/ 0 h 504056"/>
                <a:gd name="connsiteX0-1" fmla="*/ 275771 w 2880320"/>
                <a:gd name="connsiteY0-2" fmla="*/ 14514 h 504056"/>
                <a:gd name="connsiteX1-3" fmla="*/ 2880320 w 2880320"/>
                <a:gd name="connsiteY1-4" fmla="*/ 0 h 504056"/>
                <a:gd name="connsiteX2-5" fmla="*/ 2880320 w 2880320"/>
                <a:gd name="connsiteY2-6" fmla="*/ 504056 h 504056"/>
                <a:gd name="connsiteX3-7" fmla="*/ 0 w 2880320"/>
                <a:gd name="connsiteY3-8" fmla="*/ 504056 h 504056"/>
                <a:gd name="connsiteX4-9" fmla="*/ 275771 w 2880320"/>
                <a:gd name="connsiteY4-10" fmla="*/ 14514 h 504056"/>
                <a:gd name="connsiteX0-11" fmla="*/ 275771 w 2880320"/>
                <a:gd name="connsiteY0-12" fmla="*/ 14514 h 504056"/>
                <a:gd name="connsiteX1-13" fmla="*/ 2546492 w 2880320"/>
                <a:gd name="connsiteY1-14" fmla="*/ 0 h 504056"/>
                <a:gd name="connsiteX2-15" fmla="*/ 2880320 w 2880320"/>
                <a:gd name="connsiteY2-16" fmla="*/ 504056 h 504056"/>
                <a:gd name="connsiteX3-17" fmla="*/ 0 w 2880320"/>
                <a:gd name="connsiteY3-18" fmla="*/ 504056 h 504056"/>
                <a:gd name="connsiteX4-19" fmla="*/ 275771 w 2880320"/>
                <a:gd name="connsiteY4-20" fmla="*/ 14514 h 504056"/>
                <a:gd name="connsiteX0-21" fmla="*/ 275771 w 2880320"/>
                <a:gd name="connsiteY0-22" fmla="*/ 0 h 489542"/>
                <a:gd name="connsiteX1-23" fmla="*/ 2677120 w 2880320"/>
                <a:gd name="connsiteY1-24" fmla="*/ 1 h 489542"/>
                <a:gd name="connsiteX2-25" fmla="*/ 2880320 w 2880320"/>
                <a:gd name="connsiteY2-26" fmla="*/ 489542 h 489542"/>
                <a:gd name="connsiteX3-27" fmla="*/ 0 w 2880320"/>
                <a:gd name="connsiteY3-28" fmla="*/ 489542 h 489542"/>
                <a:gd name="connsiteX4-29" fmla="*/ 275771 w 2880320"/>
                <a:gd name="connsiteY4-30" fmla="*/ 0 h 4895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0320" h="489542">
                  <a:moveTo>
                    <a:pt x="275771" y="0"/>
                  </a:moveTo>
                  <a:lnTo>
                    <a:pt x="2677120" y="1"/>
                  </a:lnTo>
                  <a:lnTo>
                    <a:pt x="2880320" y="489542"/>
                  </a:lnTo>
                  <a:lnTo>
                    <a:pt x="0" y="489542"/>
                  </a:lnTo>
                  <a:lnTo>
                    <a:pt x="275771"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dirty="0">
                  <a:solidFill>
                    <a:srgbClr val="FFFFFF"/>
                  </a:solidFill>
                </a:rPr>
                <a:t>动物医学</a:t>
              </a:r>
            </a:p>
          </p:txBody>
        </p:sp>
        <p:sp>
          <p:nvSpPr>
            <p:cNvPr id="62" name="MH_SubTitle_3"/>
            <p:cNvSpPr/>
            <p:nvPr>
              <p:custDataLst>
                <p:tags r:id="rId14"/>
              </p:custDataLst>
            </p:nvPr>
          </p:nvSpPr>
          <p:spPr>
            <a:xfrm>
              <a:off x="6215074" y="3348997"/>
              <a:ext cx="1620000" cy="366712"/>
            </a:xfrm>
            <a:custGeom>
              <a:avLst/>
              <a:gdLst>
                <a:gd name="connsiteX0" fmla="*/ 0 w 2880320"/>
                <a:gd name="connsiteY0" fmla="*/ 0 h 504056"/>
                <a:gd name="connsiteX1" fmla="*/ 2880320 w 2880320"/>
                <a:gd name="connsiteY1" fmla="*/ 0 h 504056"/>
                <a:gd name="connsiteX2" fmla="*/ 2880320 w 2880320"/>
                <a:gd name="connsiteY2" fmla="*/ 504056 h 504056"/>
                <a:gd name="connsiteX3" fmla="*/ 0 w 2880320"/>
                <a:gd name="connsiteY3" fmla="*/ 504056 h 504056"/>
                <a:gd name="connsiteX4" fmla="*/ 0 w 2880320"/>
                <a:gd name="connsiteY4" fmla="*/ 0 h 504056"/>
                <a:gd name="connsiteX0-1" fmla="*/ 275771 w 2880320"/>
                <a:gd name="connsiteY0-2" fmla="*/ 14514 h 504056"/>
                <a:gd name="connsiteX1-3" fmla="*/ 2880320 w 2880320"/>
                <a:gd name="connsiteY1-4" fmla="*/ 0 h 504056"/>
                <a:gd name="connsiteX2-5" fmla="*/ 2880320 w 2880320"/>
                <a:gd name="connsiteY2-6" fmla="*/ 504056 h 504056"/>
                <a:gd name="connsiteX3-7" fmla="*/ 0 w 2880320"/>
                <a:gd name="connsiteY3-8" fmla="*/ 504056 h 504056"/>
                <a:gd name="connsiteX4-9" fmla="*/ 275771 w 2880320"/>
                <a:gd name="connsiteY4-10" fmla="*/ 14514 h 504056"/>
                <a:gd name="connsiteX0-11" fmla="*/ 275771 w 2880320"/>
                <a:gd name="connsiteY0-12" fmla="*/ 14514 h 504056"/>
                <a:gd name="connsiteX1-13" fmla="*/ 2546492 w 2880320"/>
                <a:gd name="connsiteY1-14" fmla="*/ 0 h 504056"/>
                <a:gd name="connsiteX2-15" fmla="*/ 2880320 w 2880320"/>
                <a:gd name="connsiteY2-16" fmla="*/ 504056 h 504056"/>
                <a:gd name="connsiteX3-17" fmla="*/ 0 w 2880320"/>
                <a:gd name="connsiteY3-18" fmla="*/ 504056 h 504056"/>
                <a:gd name="connsiteX4-19" fmla="*/ 275771 w 2880320"/>
                <a:gd name="connsiteY4-20" fmla="*/ 14514 h 504056"/>
                <a:gd name="connsiteX0-21" fmla="*/ 275771 w 2880320"/>
                <a:gd name="connsiteY0-22" fmla="*/ 0 h 489542"/>
                <a:gd name="connsiteX1-23" fmla="*/ 2677120 w 2880320"/>
                <a:gd name="connsiteY1-24" fmla="*/ 1 h 489542"/>
                <a:gd name="connsiteX2-25" fmla="*/ 2880320 w 2880320"/>
                <a:gd name="connsiteY2-26" fmla="*/ 489542 h 489542"/>
                <a:gd name="connsiteX3-27" fmla="*/ 0 w 2880320"/>
                <a:gd name="connsiteY3-28" fmla="*/ 489542 h 489542"/>
                <a:gd name="connsiteX4-29" fmla="*/ 275771 w 2880320"/>
                <a:gd name="connsiteY4-30" fmla="*/ 0 h 4895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0320" h="489542">
                  <a:moveTo>
                    <a:pt x="275771" y="0"/>
                  </a:moveTo>
                  <a:lnTo>
                    <a:pt x="2677120" y="1"/>
                  </a:lnTo>
                  <a:lnTo>
                    <a:pt x="2880320" y="489542"/>
                  </a:lnTo>
                  <a:lnTo>
                    <a:pt x="0" y="489542"/>
                  </a:lnTo>
                  <a:lnTo>
                    <a:pt x="27577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dirty="0">
                  <a:solidFill>
                    <a:srgbClr val="FFFFFF"/>
                  </a:solidFill>
                </a:rPr>
                <a:t>动物药学</a:t>
              </a:r>
            </a:p>
          </p:txBody>
        </p:sp>
        <p:sp>
          <p:nvSpPr>
            <p:cNvPr id="71" name="MH_Text_1"/>
            <p:cNvSpPr/>
            <p:nvPr>
              <p:custDataLst>
                <p:tags r:id="rId15"/>
              </p:custDataLst>
            </p:nvPr>
          </p:nvSpPr>
          <p:spPr>
            <a:xfrm>
              <a:off x="6163945" y="2482215"/>
              <a:ext cx="2687955" cy="90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97500" lnSpcReduction="10000"/>
            </a:bodyPr>
            <a:lstStyle/>
            <a:p>
              <a:pPr marL="228600" indent="-228600" algn="just" fontAlgn="auto">
                <a:lnSpc>
                  <a:spcPct val="130000"/>
                </a:lnSpc>
                <a:spcBef>
                  <a:spcPts val="0"/>
                </a:spcBef>
                <a:spcAft>
                  <a:spcPts val="0"/>
                </a:spcAft>
                <a:buFont typeface="Wingdings" panose="05000000000000000000" pitchFamily="2" charset="2"/>
                <a:buChar char="ü"/>
                <a:defRPr/>
              </a:pPr>
              <a:r>
                <a:rPr lang="zh-CN" altLang="en-US" sz="1100" b="1" dirty="0">
                  <a:solidFill>
                    <a:srgbClr val="102BF0"/>
                  </a:solidFill>
                </a:rPr>
                <a:t>代谢性疾病发生机理</a:t>
              </a:r>
            </a:p>
            <a:p>
              <a:pPr marL="228600" indent="-228600" algn="just" fontAlgn="auto">
                <a:lnSpc>
                  <a:spcPct val="130000"/>
                </a:lnSpc>
                <a:spcBef>
                  <a:spcPts val="0"/>
                </a:spcBef>
                <a:spcAft>
                  <a:spcPts val="0"/>
                </a:spcAft>
                <a:buFont typeface="Wingdings" panose="05000000000000000000" pitchFamily="2" charset="2"/>
                <a:buChar char="ü"/>
                <a:defRPr/>
              </a:pPr>
              <a:r>
                <a:rPr lang="zh-CN" altLang="en-US" sz="1100" b="1" dirty="0">
                  <a:solidFill>
                    <a:srgbClr val="102BF0"/>
                  </a:solidFill>
                </a:rPr>
                <a:t>生物信息分子的作用机制</a:t>
              </a:r>
            </a:p>
            <a:p>
              <a:pPr marL="228600" indent="-228600" algn="just" fontAlgn="auto">
                <a:lnSpc>
                  <a:spcPct val="130000"/>
                </a:lnSpc>
                <a:spcBef>
                  <a:spcPts val="0"/>
                </a:spcBef>
                <a:spcAft>
                  <a:spcPts val="0"/>
                </a:spcAft>
                <a:buFont typeface="Wingdings" panose="05000000000000000000" pitchFamily="2" charset="2"/>
                <a:buChar char="ü"/>
                <a:defRPr/>
              </a:pPr>
              <a:r>
                <a:rPr lang="zh-CN" altLang="en-US" sz="1100" b="1" dirty="0">
                  <a:solidFill>
                    <a:srgbClr val="102BF0"/>
                  </a:solidFill>
                </a:rPr>
                <a:t>动物组织、器官机能的生化反应机制</a:t>
              </a:r>
            </a:p>
            <a:p>
              <a:pPr marL="228600" indent="-228600" algn="just" fontAlgn="auto">
                <a:lnSpc>
                  <a:spcPct val="130000"/>
                </a:lnSpc>
                <a:spcBef>
                  <a:spcPts val="0"/>
                </a:spcBef>
                <a:spcAft>
                  <a:spcPts val="0"/>
                </a:spcAft>
                <a:buFont typeface="Wingdings" panose="05000000000000000000" pitchFamily="2" charset="2"/>
                <a:buChar char="ü"/>
                <a:defRPr/>
              </a:pPr>
              <a:r>
                <a:rPr lang="zh-CN" altLang="en-US" sz="1100" b="1" dirty="0">
                  <a:solidFill>
                    <a:srgbClr val="102BF0"/>
                  </a:solidFill>
                </a:rPr>
                <a:t>…….</a:t>
              </a:r>
            </a:p>
            <a:p>
              <a:pPr marL="228600" indent="-228600" algn="just" eaLnBrk="1" fontAlgn="auto" hangingPunct="1">
                <a:lnSpc>
                  <a:spcPct val="120000"/>
                </a:lnSpc>
                <a:spcBef>
                  <a:spcPts val="0"/>
                </a:spcBef>
                <a:spcAft>
                  <a:spcPts val="0"/>
                </a:spcAft>
                <a:buFont typeface="Wingdings" panose="05000000000000000000" pitchFamily="2" charset="2"/>
                <a:buChar char="ü"/>
                <a:defRPr/>
              </a:pPr>
              <a:endParaRPr lang="zh-CN" altLang="en-US" sz="1000" b="1" dirty="0">
                <a:solidFill>
                  <a:srgbClr val="102BF0"/>
                </a:solidFill>
              </a:endParaRPr>
            </a:p>
          </p:txBody>
        </p:sp>
        <p:sp>
          <p:nvSpPr>
            <p:cNvPr id="72" name="MH_Text_1"/>
            <p:cNvSpPr/>
            <p:nvPr>
              <p:custDataLst>
                <p:tags r:id="rId16"/>
              </p:custDataLst>
            </p:nvPr>
          </p:nvSpPr>
          <p:spPr>
            <a:xfrm>
              <a:off x="6163945" y="3773805"/>
              <a:ext cx="2980055" cy="1081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pPr marL="228600" indent="-228600" algn="just" eaLnBrk="1" fontAlgn="auto" hangingPunct="1">
                <a:lnSpc>
                  <a:spcPct val="120000"/>
                </a:lnSpc>
                <a:spcBef>
                  <a:spcPts val="0"/>
                </a:spcBef>
                <a:spcAft>
                  <a:spcPts val="0"/>
                </a:spcAft>
                <a:buFont typeface="Wingdings" panose="05000000000000000000" pitchFamily="2" charset="2"/>
                <a:buChar char="ü"/>
                <a:defRPr/>
              </a:pPr>
              <a:r>
                <a:rPr lang="zh-CN" altLang="en-US" sz="1200" b="1" dirty="0">
                  <a:solidFill>
                    <a:srgbClr val="102BF0"/>
                  </a:solidFill>
                  <a:sym typeface="+mn-ea"/>
                </a:rPr>
                <a:t>药物分子与酶、受体等大分子的相互作用</a:t>
              </a:r>
            </a:p>
            <a:p>
              <a:pPr marL="228600" indent="-228600" algn="just" eaLnBrk="1" fontAlgn="auto" hangingPunct="1">
                <a:lnSpc>
                  <a:spcPct val="120000"/>
                </a:lnSpc>
                <a:spcBef>
                  <a:spcPts val="0"/>
                </a:spcBef>
                <a:spcAft>
                  <a:spcPts val="0"/>
                </a:spcAft>
                <a:buFont typeface="Wingdings" panose="05000000000000000000" pitchFamily="2" charset="2"/>
                <a:buChar char="ü"/>
                <a:defRPr/>
              </a:pPr>
              <a:r>
                <a:rPr lang="zh-CN" altLang="en-US" sz="1200" b="1" dirty="0">
                  <a:solidFill>
                    <a:srgbClr val="102BF0"/>
                  </a:solidFill>
                </a:rPr>
                <a:t>动物体的消化吸收、激素作用等生理功能</a:t>
              </a:r>
              <a:endParaRPr lang="en-US" altLang="zh-CN" sz="1200" b="1" dirty="0">
                <a:solidFill>
                  <a:srgbClr val="102BF0"/>
                </a:solidFill>
              </a:endParaRPr>
            </a:p>
            <a:p>
              <a:pPr marL="228600" indent="-228600" algn="just" eaLnBrk="1" fontAlgn="auto" hangingPunct="1">
                <a:lnSpc>
                  <a:spcPct val="120000"/>
                </a:lnSpc>
                <a:spcBef>
                  <a:spcPts val="0"/>
                </a:spcBef>
                <a:spcAft>
                  <a:spcPts val="0"/>
                </a:spcAft>
                <a:buFont typeface="Wingdings" panose="05000000000000000000" pitchFamily="2" charset="2"/>
                <a:buChar char="ü"/>
                <a:defRPr/>
              </a:pPr>
              <a:r>
                <a:rPr lang="zh-CN" altLang="en-US" sz="1200" b="1" dirty="0">
                  <a:solidFill>
                    <a:srgbClr val="102BF0"/>
                  </a:solidFill>
                </a:rPr>
                <a:t>药物分子在体内的作用机代谢机制</a:t>
              </a:r>
              <a:endParaRPr lang="en-US" altLang="zh-CN" sz="1200" b="1" dirty="0">
                <a:solidFill>
                  <a:srgbClr val="102BF0"/>
                </a:solidFill>
              </a:endParaRPr>
            </a:p>
            <a:p>
              <a:pPr marL="228600" indent="-228600" algn="just" eaLnBrk="1" fontAlgn="auto" hangingPunct="1">
                <a:lnSpc>
                  <a:spcPct val="120000"/>
                </a:lnSpc>
                <a:spcBef>
                  <a:spcPts val="0"/>
                </a:spcBef>
                <a:spcAft>
                  <a:spcPts val="0"/>
                </a:spcAft>
                <a:buFont typeface="Wingdings" panose="05000000000000000000" pitchFamily="2" charset="2"/>
                <a:buChar char="ü"/>
                <a:defRPr/>
              </a:pPr>
              <a:r>
                <a:rPr lang="en-US" altLang="zh-CN" sz="1200" b="1" dirty="0">
                  <a:solidFill>
                    <a:srgbClr val="102BF0"/>
                  </a:solidFill>
                </a:rPr>
                <a:t>…….</a:t>
              </a:r>
            </a:p>
            <a:p>
              <a:pPr marL="228600" indent="-228600" algn="just" eaLnBrk="1" fontAlgn="auto" hangingPunct="1">
                <a:lnSpc>
                  <a:spcPct val="120000"/>
                </a:lnSpc>
                <a:spcBef>
                  <a:spcPts val="0"/>
                </a:spcBef>
                <a:spcAft>
                  <a:spcPts val="0"/>
                </a:spcAft>
                <a:buFont typeface="Wingdings" panose="05000000000000000000" pitchFamily="2" charset="2"/>
                <a:buChar char="ü"/>
                <a:defRPr/>
              </a:pPr>
              <a:endParaRPr lang="zh-CN" altLang="en-US" sz="1200" b="1" dirty="0">
                <a:solidFill>
                  <a:srgbClr val="102BF0"/>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734695" y="4465320"/>
            <a:ext cx="7902575" cy="52197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 Box 10"/>
          <p:cNvSpPr txBox="1">
            <a:spLocks noChangeArrowheads="1"/>
          </p:cNvSpPr>
          <p:nvPr/>
        </p:nvSpPr>
        <p:spPr bwMode="auto">
          <a:xfrm>
            <a:off x="500034" y="542913"/>
            <a:ext cx="7500990" cy="314325"/>
          </a:xfrm>
          <a:prstGeom prst="rect">
            <a:avLst/>
          </a:prstGeom>
          <a:solidFill>
            <a:schemeClr val="bg1"/>
          </a:solidFill>
          <a:ln w="9525">
            <a:noFill/>
            <a:miter lim="800000"/>
          </a:ln>
        </p:spPr>
        <p:txBody>
          <a:bodyPr wrap="square" lIns="68580" tIns="34290" rIns="68580" bIns="34290">
            <a:spAutoFit/>
          </a:bodyPr>
          <a:lstStyle/>
          <a:p>
            <a:pPr algn="ctr" eaLnBrk="0" hangingPunct="0"/>
            <a:r>
              <a:rPr lang="zh-CN" altLang="zh-CN" sz="1600" b="1" dirty="0">
                <a:solidFill>
                  <a:srgbClr val="102BF0"/>
                </a:solidFill>
                <a:latin typeface="黑体" panose="02010609060101010101" pitchFamily="49" charset="-122"/>
                <a:ea typeface="黑体" panose="02010609060101010101" pitchFamily="49" charset="-122"/>
                <a:sym typeface="+mn-ea"/>
              </a:rPr>
              <a:t>“公共基础</a:t>
            </a:r>
            <a:r>
              <a:rPr lang="en-US" altLang="zh-CN" sz="1600" b="1" dirty="0">
                <a:solidFill>
                  <a:srgbClr val="102BF0"/>
                </a:solidFill>
                <a:latin typeface="黑体" panose="02010609060101010101" pitchFamily="49" charset="-122"/>
                <a:ea typeface="黑体" panose="02010609060101010101" pitchFamily="49" charset="-122"/>
                <a:sym typeface="+mn-ea"/>
              </a:rPr>
              <a:t>+</a:t>
            </a:r>
            <a:r>
              <a:rPr lang="zh-CN" altLang="zh-CN" sz="1600" b="1" dirty="0">
                <a:solidFill>
                  <a:srgbClr val="102BF0"/>
                </a:solidFill>
                <a:latin typeface="黑体" panose="02010609060101010101" pitchFamily="49" charset="-122"/>
                <a:ea typeface="黑体" panose="02010609060101010101" pitchFamily="49" charset="-122"/>
                <a:sym typeface="+mn-ea"/>
              </a:rPr>
              <a:t>专业特性</a:t>
            </a:r>
            <a:r>
              <a:rPr lang="en-US" altLang="zh-CN" sz="1600" b="1" dirty="0">
                <a:solidFill>
                  <a:srgbClr val="102BF0"/>
                </a:solidFill>
                <a:latin typeface="黑体" panose="02010609060101010101" pitchFamily="49" charset="-122"/>
                <a:ea typeface="黑体" panose="02010609060101010101" pitchFamily="49" charset="-122"/>
                <a:sym typeface="+mn-ea"/>
              </a:rPr>
              <a:t>+</a:t>
            </a:r>
            <a:r>
              <a:rPr lang="zh-CN" altLang="zh-CN" sz="1600" b="1" dirty="0">
                <a:solidFill>
                  <a:srgbClr val="102BF0"/>
                </a:solidFill>
                <a:latin typeface="黑体" panose="02010609060101010101" pitchFamily="49" charset="-122"/>
                <a:ea typeface="黑体" panose="02010609060101010101" pitchFamily="49" charset="-122"/>
                <a:sym typeface="+mn-ea"/>
              </a:rPr>
              <a:t>学科前沿”的“三模块”理论教学体系</a:t>
            </a:r>
          </a:p>
        </p:txBody>
      </p:sp>
      <p:sp>
        <p:nvSpPr>
          <p:cNvPr id="5" name="圆角矩形 4"/>
          <p:cNvSpPr/>
          <p:nvPr/>
        </p:nvSpPr>
        <p:spPr bwMode="auto">
          <a:xfrm>
            <a:off x="7660640" y="1149985"/>
            <a:ext cx="966470" cy="2279015"/>
          </a:xfrm>
          <a:prstGeom prst="roundRect">
            <a:avLst>
              <a:gd name="adj" fmla="val 38552"/>
            </a:avLst>
          </a:prstGeom>
          <a:solidFill>
            <a:schemeClr val="accent3">
              <a:lumMod val="60000"/>
              <a:lumOff val="40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lIns="68580" tIns="34290" rIns="68580" bIns="34290"/>
          <a:lstStyle/>
          <a:p>
            <a:pPr>
              <a:defRPr/>
            </a:pPr>
            <a:endParaRPr lang="zh-CN" altLang="en-US" dirty="0">
              <a:solidFill>
                <a:schemeClr val="tx2"/>
              </a:solidFill>
              <a:latin typeface="黑体" panose="02010609060101010101" pitchFamily="49" charset="-122"/>
              <a:ea typeface="黑体" panose="02010609060101010101" pitchFamily="49" charset="-122"/>
            </a:endParaRPr>
          </a:p>
        </p:txBody>
      </p:sp>
      <p:sp>
        <p:nvSpPr>
          <p:cNvPr id="6" name="矩形 1"/>
          <p:cNvSpPr>
            <a:spLocks noChangeArrowheads="1"/>
          </p:cNvSpPr>
          <p:nvPr/>
        </p:nvSpPr>
        <p:spPr bwMode="auto">
          <a:xfrm>
            <a:off x="2286000" y="2244276"/>
            <a:ext cx="4572000" cy="346249"/>
          </a:xfrm>
          <a:prstGeom prst="rect">
            <a:avLst/>
          </a:prstGeom>
          <a:noFill/>
          <a:ln w="9525">
            <a:noFill/>
            <a:miter lim="800000"/>
          </a:ln>
        </p:spPr>
        <p:txBody>
          <a:bodyPr lIns="68580" tIns="34290" rIns="68580" bIns="34290">
            <a:spAutoFit/>
          </a:bodyPr>
          <a:lstStyle/>
          <a:p>
            <a:r>
              <a:rPr lang="en-US" altLang="zh-CN"/>
              <a:t>.</a:t>
            </a:r>
            <a:endParaRPr lang="zh-CN" altLang="en-US"/>
          </a:p>
        </p:txBody>
      </p:sp>
      <p:pic>
        <p:nvPicPr>
          <p:cNvPr id="7" name="Picture 11"/>
          <p:cNvPicPr>
            <a:picLocks noChangeAspect="1" noChangeArrowheads="1"/>
          </p:cNvPicPr>
          <p:nvPr/>
        </p:nvPicPr>
        <p:blipFill>
          <a:blip r:embed="rId2" cstate="print"/>
          <a:srcRect/>
          <a:stretch>
            <a:fillRect/>
          </a:stretch>
        </p:blipFill>
        <p:spPr bwMode="auto">
          <a:xfrm>
            <a:off x="1493682" y="857238"/>
            <a:ext cx="4935706" cy="3393124"/>
          </a:xfrm>
          <a:prstGeom prst="rect">
            <a:avLst/>
          </a:prstGeom>
          <a:noFill/>
          <a:ln w="9525">
            <a:noFill/>
            <a:miter lim="800000"/>
            <a:headEnd/>
            <a:tailEnd/>
          </a:ln>
        </p:spPr>
      </p:pic>
      <p:sp>
        <p:nvSpPr>
          <p:cNvPr id="8" name="右箭头 7"/>
          <p:cNvSpPr/>
          <p:nvPr/>
        </p:nvSpPr>
        <p:spPr bwMode="auto">
          <a:xfrm>
            <a:off x="6553200" y="2143125"/>
            <a:ext cx="876935" cy="428625"/>
          </a:xfrm>
          <a:prstGeom prst="rightArrow">
            <a:avLst/>
          </a:prstGeom>
          <a:ln>
            <a:solidFill>
              <a:schemeClr val="accent3">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68580" tIns="34290" rIns="68580" bIns="34290"/>
          <a:lstStyle/>
          <a:p>
            <a:pPr>
              <a:defRPr/>
            </a:pPr>
            <a:endParaRPr lang="zh-CN" altLang="en-US">
              <a:solidFill>
                <a:schemeClr val="accent3">
                  <a:lumMod val="60000"/>
                  <a:lumOff val="40000"/>
                </a:schemeClr>
              </a:solidFill>
              <a:latin typeface="Arial" panose="020B0604020202020204" pitchFamily="34" charset="0"/>
            </a:endParaRPr>
          </a:p>
        </p:txBody>
      </p:sp>
      <p:sp>
        <p:nvSpPr>
          <p:cNvPr id="10" name="矩形 9"/>
          <p:cNvSpPr/>
          <p:nvPr/>
        </p:nvSpPr>
        <p:spPr>
          <a:xfrm>
            <a:off x="855980" y="4416425"/>
            <a:ext cx="7783195" cy="570865"/>
          </a:xfrm>
          <a:prstGeom prst="rect">
            <a:avLst/>
          </a:prstGeom>
        </p:spPr>
        <p:txBody>
          <a:bodyPr wrap="square">
            <a:spAutoFit/>
          </a:bodyPr>
          <a:lstStyle/>
          <a:p>
            <a:pPr fontAlgn="auto">
              <a:lnSpc>
                <a:spcPct val="130000"/>
              </a:lnSpc>
              <a:buFontTx/>
              <a:buNone/>
              <a:defRPr/>
            </a:pPr>
            <a:r>
              <a:rPr lang="zh-CN" altLang="en-US" sz="1200" noProof="0" dirty="0">
                <a:ln>
                  <a:noFill/>
                </a:ln>
                <a:solidFill>
                  <a:schemeClr val="dk1"/>
                </a:solidFill>
                <a:effectLst/>
                <a:uLnTx/>
                <a:uFillTx/>
                <a:latin typeface="黑体" panose="02010609060101010101" pitchFamily="49" charset="-122"/>
                <a:ea typeface="黑体" panose="02010609060101010101" pitchFamily="49" charset="-122"/>
                <a:sym typeface="+mn-ea"/>
              </a:rPr>
              <a:t>“三模块”理论体系的构建</a:t>
            </a:r>
            <a:r>
              <a:rPr lang="zh-CN" altLang="zh-CN" sz="1200" noProof="0" dirty="0">
                <a:ln>
                  <a:noFill/>
                </a:ln>
                <a:solidFill>
                  <a:schemeClr val="dk1"/>
                </a:solidFill>
                <a:effectLst/>
                <a:uLnTx/>
                <a:uFillTx/>
                <a:latin typeface="黑体" panose="02010609060101010101" pitchFamily="49" charset="-122"/>
                <a:ea typeface="黑体" panose="02010609060101010101" pitchFamily="49" charset="-122"/>
                <a:sym typeface="+mn-ea"/>
              </a:rPr>
              <a:t>既体现了畜牧兽医类专业《动物生物化学》公共基础知识资源的共享，又体现了不同专业《动物生物化学》课程的特色化发展。</a:t>
            </a:r>
            <a:endParaRPr lang="zh-CN" altLang="zh-CN" sz="1200" b="1" dirty="0">
              <a:solidFill>
                <a:srgbClr val="102BF0"/>
              </a:solidFill>
              <a:latin typeface="黑体" panose="02010609060101010101" pitchFamily="49" charset="-122"/>
              <a:ea typeface="黑体" panose="02010609060101010101" pitchFamily="49" charset="-122"/>
            </a:endParaRPr>
          </a:p>
        </p:txBody>
      </p:sp>
      <p:sp>
        <p:nvSpPr>
          <p:cNvPr id="12" name="矩形 11"/>
          <p:cNvSpPr/>
          <p:nvPr/>
        </p:nvSpPr>
        <p:spPr>
          <a:xfrm>
            <a:off x="7660027" y="1408066"/>
            <a:ext cx="1000132" cy="1706880"/>
          </a:xfrm>
          <a:prstGeom prst="rect">
            <a:avLst/>
          </a:prstGeom>
        </p:spPr>
        <p:txBody>
          <a:bodyPr wrap="square">
            <a:spAutoFit/>
          </a:bodyPr>
          <a:lstStyle/>
          <a:p>
            <a:pPr>
              <a:lnSpc>
                <a:spcPct val="150000"/>
              </a:lnSpc>
            </a:pPr>
            <a:r>
              <a:rPr lang="zh-CN" altLang="zh-CN" sz="1400" dirty="0">
                <a:solidFill>
                  <a:schemeClr val="tx1"/>
                </a:solidFill>
                <a:latin typeface="黑体" panose="02010609060101010101" pitchFamily="49" charset="-122"/>
                <a:ea typeface="黑体" panose="02010609060101010101" pitchFamily="49" charset="-122"/>
              </a:rPr>
              <a:t>提高</a:t>
            </a:r>
            <a:r>
              <a:rPr lang="zh-CN" altLang="en-US" sz="1400" dirty="0">
                <a:solidFill>
                  <a:schemeClr val="tx1"/>
                </a:solidFill>
                <a:latin typeface="黑体" panose="02010609060101010101" pitchFamily="49" charset="-122"/>
                <a:ea typeface="黑体" panose="02010609060101010101" pitchFamily="49" charset="-122"/>
              </a:rPr>
              <a:t>了</a:t>
            </a:r>
            <a:r>
              <a:rPr lang="zh-CN" altLang="zh-CN" sz="1400" dirty="0">
                <a:solidFill>
                  <a:schemeClr val="tx1"/>
                </a:solidFill>
                <a:latin typeface="黑体" panose="02010609060101010101" pitchFamily="49" charset="-122"/>
                <a:ea typeface="黑体" panose="02010609060101010101" pitchFamily="49" charset="-122"/>
              </a:rPr>
              <a:t>教学内容与应用</a:t>
            </a:r>
            <a:r>
              <a:rPr lang="zh-CN" altLang="en-US" sz="1400" dirty="0">
                <a:solidFill>
                  <a:schemeClr val="tx1"/>
                </a:solidFill>
                <a:latin typeface="黑体" panose="02010609060101010101" pitchFamily="49" charset="-122"/>
                <a:ea typeface="黑体" panose="02010609060101010101" pitchFamily="49" charset="-122"/>
              </a:rPr>
              <a:t>型</a:t>
            </a:r>
            <a:r>
              <a:rPr lang="zh-CN" altLang="zh-CN" sz="1400" dirty="0">
                <a:solidFill>
                  <a:schemeClr val="tx1"/>
                </a:solidFill>
                <a:latin typeface="黑体" panose="02010609060101010101" pitchFamily="49" charset="-122"/>
                <a:ea typeface="黑体" panose="02010609060101010101" pitchFamily="49" charset="-122"/>
              </a:rPr>
              <a:t>本科教育要求契合度</a:t>
            </a:r>
          </a:p>
        </p:txBody>
      </p:sp>
      <p:sp>
        <p:nvSpPr>
          <p:cNvPr id="13" name="Text Box 10"/>
          <p:cNvSpPr txBox="1">
            <a:spLocks noChangeArrowheads="1"/>
          </p:cNvSpPr>
          <p:nvPr/>
        </p:nvSpPr>
        <p:spPr bwMode="auto">
          <a:xfrm>
            <a:off x="733907" y="148796"/>
            <a:ext cx="5657850" cy="314325"/>
          </a:xfrm>
          <a:prstGeom prst="rect">
            <a:avLst/>
          </a:prstGeom>
          <a:noFill/>
          <a:ln w="9525">
            <a:noFill/>
            <a:miter lim="800000"/>
          </a:ln>
        </p:spPr>
        <p:txBody>
          <a:bodyPr wrap="none" lIns="68580" tIns="34290" rIns="68580" bIns="34290">
            <a:spAutoFit/>
          </a:bodyPr>
          <a:lstStyle/>
          <a:p>
            <a:pPr algn="l" eaLnBrk="0" hangingPunct="0"/>
            <a:r>
              <a:rPr lang="zh-CN" altLang="en-US" sz="1600" b="1" dirty="0">
                <a:solidFill>
                  <a:schemeClr val="bg1"/>
                </a:solidFill>
                <a:latin typeface="黑体" panose="02010609060101010101" pitchFamily="49" charset="-122"/>
                <a:ea typeface="黑体" panose="02010609060101010101" pitchFamily="49" charset="-122"/>
                <a:sym typeface="+mn-ea"/>
              </a:rPr>
              <a:t>构建了畜牧兽医类不同专业的</a:t>
            </a:r>
            <a:r>
              <a:rPr lang="en-US" altLang="zh-CN" sz="1600" b="1" dirty="0">
                <a:solidFill>
                  <a:schemeClr val="bg1"/>
                </a:solidFill>
                <a:latin typeface="黑体" panose="02010609060101010101" pitchFamily="49" charset="-122"/>
                <a:ea typeface="黑体" panose="02010609060101010101" pitchFamily="49" charset="-122"/>
                <a:sym typeface="+mn-ea"/>
              </a:rPr>
              <a:t>《</a:t>
            </a:r>
            <a:r>
              <a:rPr lang="zh-CN" altLang="en-US" sz="1600" b="1" dirty="0">
                <a:solidFill>
                  <a:schemeClr val="bg1"/>
                </a:solidFill>
                <a:latin typeface="黑体" panose="02010609060101010101" pitchFamily="49" charset="-122"/>
                <a:ea typeface="黑体" panose="02010609060101010101" pitchFamily="49" charset="-122"/>
                <a:sym typeface="+mn-ea"/>
              </a:rPr>
              <a:t>动物生物化学</a:t>
            </a:r>
            <a:r>
              <a:rPr lang="en-US" altLang="zh-CN" sz="1600" b="1" dirty="0">
                <a:solidFill>
                  <a:schemeClr val="bg1"/>
                </a:solidFill>
                <a:latin typeface="黑体" panose="02010609060101010101" pitchFamily="49" charset="-122"/>
                <a:ea typeface="黑体" panose="02010609060101010101" pitchFamily="49" charset="-122"/>
                <a:sym typeface="+mn-ea"/>
              </a:rPr>
              <a:t>》</a:t>
            </a:r>
            <a:r>
              <a:rPr lang="zh-CN" altLang="en-US" sz="1600" b="1" dirty="0">
                <a:solidFill>
                  <a:schemeClr val="bg1"/>
                </a:solidFill>
                <a:latin typeface="黑体" panose="02010609060101010101" pitchFamily="49" charset="-122"/>
                <a:ea typeface="黑体" panose="02010609060101010101" pitchFamily="49" charset="-122"/>
                <a:sym typeface="+mn-ea"/>
              </a:rPr>
              <a:t>课程教学体系</a:t>
            </a:r>
            <a:endParaRPr lang="zh-CN" altLang="en-US" sz="1600" b="1" dirty="0">
              <a:solidFill>
                <a:schemeClr val="bg1"/>
              </a:solidFill>
              <a:latin typeface="黑体" panose="02010609060101010101" pitchFamily="49" charset="-122"/>
              <a:ea typeface="黑体" panose="02010609060101010101" pitchFamily="49" charset="-122"/>
            </a:endParaRPr>
          </a:p>
        </p:txBody>
      </p:sp>
      <p:sp>
        <p:nvSpPr>
          <p:cNvPr id="14" name="矩形 13"/>
          <p:cNvSpPr/>
          <p:nvPr/>
        </p:nvSpPr>
        <p:spPr>
          <a:xfrm>
            <a:off x="9450" y="99938"/>
            <a:ext cx="504825" cy="398780"/>
          </a:xfrm>
          <a:prstGeom prst="rect">
            <a:avLst/>
          </a:prstGeom>
        </p:spPr>
        <p:txBody>
          <a:bodyPr wrap="none">
            <a:spAutoFit/>
          </a:bodyPr>
          <a:lstStyle/>
          <a:p>
            <a:pPr marL="257175" indent="-257175" algn="ctr"/>
            <a:r>
              <a:rPr lang="en-US" altLang="zh-CN" sz="2000" b="1" i="1" dirty="0">
                <a:solidFill>
                  <a:schemeClr val="bg1"/>
                </a:solidFill>
                <a:latin typeface="Tw Cen MT" panose="020B0602020104020603" pitchFamily="34" charset="0"/>
                <a:ea typeface="微软雅黑" panose="020B0503020204020204" pitchFamily="34" charset="-122"/>
                <a:sym typeface="宋体" panose="02010600030101010101" pitchFamily="2" charset="-122"/>
              </a:rPr>
              <a:t>4.2</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80417192734"/>
  <p:tag name="MH_LIBRARY" val="GRAPHIC"/>
  <p:tag name="MH_TYPE" val="Other"/>
  <p:tag name="MH_ORDER" val="18"/>
</p:tagLst>
</file>

<file path=ppt/tags/tag10.xml><?xml version="1.0" encoding="utf-8"?>
<p:tagLst xmlns:a="http://schemas.openxmlformats.org/drawingml/2006/main" xmlns:r="http://schemas.openxmlformats.org/officeDocument/2006/relationships" xmlns:p="http://schemas.openxmlformats.org/presentationml/2006/main">
  <p:tag name="MH" val="20180414162240"/>
  <p:tag name="MH_LIBRARY" val="GRAPHIC"/>
  <p:tag name="MH_TYPE" val="Other"/>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80414162240"/>
  <p:tag name="MH_LIBRARY" val="GRAPHIC"/>
  <p:tag name="MH_TYPE" val="SubTitle"/>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80414162240"/>
  <p:tag name="MH_LIBRARY" val="GRAPHIC"/>
  <p:tag name="MH_TYPE" val="Other"/>
  <p:tag name="MH_ORDER" val="7"/>
</p:tagLst>
</file>

<file path=ppt/tags/tag13.xml><?xml version="1.0" encoding="utf-8"?>
<p:tagLst xmlns:a="http://schemas.openxmlformats.org/drawingml/2006/main" xmlns:r="http://schemas.openxmlformats.org/officeDocument/2006/relationships" xmlns:p="http://schemas.openxmlformats.org/presentationml/2006/main">
  <p:tag name="MH" val="20180414162240"/>
  <p:tag name="MH_LIBRARY" val="GRAPHIC"/>
  <p:tag name="MH_TYPE" val="Other"/>
  <p:tag name="MH_ORDER" val="8"/>
</p:tagLst>
</file>

<file path=ppt/tags/tag14.xml><?xml version="1.0" encoding="utf-8"?>
<p:tagLst xmlns:a="http://schemas.openxmlformats.org/drawingml/2006/main" xmlns:r="http://schemas.openxmlformats.org/officeDocument/2006/relationships" xmlns:p="http://schemas.openxmlformats.org/presentationml/2006/main">
  <p:tag name="MH" val="20180414162240"/>
  <p:tag name="MH_LIBRARY" val="GRAPHIC"/>
  <p:tag name="MH_TYPE" val="SubTitle"/>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80414162240"/>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80414162240"/>
  <p:tag name="MH_LIBRARY" val="GRAPHIC"/>
  <p:tag name="MH_TYPE" val="Text"/>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80414162240"/>
  <p:tag name="MH_LIBRARY" val="GRAPHIC"/>
  <p:tag name="MH_TYPE" val="Text"/>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80414162240"/>
  <p:tag name="MH_LIBRARY" val="GRAPHIC"/>
  <p:tag name="MH_TYPE" val="Text"/>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80415003057"/>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80417192734"/>
  <p:tag name="MH_LIBRARY" val="GRAPHIC"/>
  <p:tag name="MH_TYPE" val="Other"/>
  <p:tag name="MH_ORDER" val="26"/>
</p:tagLst>
</file>

<file path=ppt/tags/tag20.xml><?xml version="1.0" encoding="utf-8"?>
<p:tagLst xmlns:a="http://schemas.openxmlformats.org/drawingml/2006/main" xmlns:r="http://schemas.openxmlformats.org/officeDocument/2006/relationships" xmlns:p="http://schemas.openxmlformats.org/presentationml/2006/main">
  <p:tag name="MH" val="20180415003057"/>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80415003057"/>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80416230153"/>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80417134800"/>
  <p:tag name="MH_LIBRARY" val="GRAPHIC"/>
  <p:tag name="MH_TYPE" val="Other"/>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80417134800"/>
  <p:tag name="MH_LIBRARY" val="GRAPHIC"/>
  <p:tag name="MH_TYPE" val="Other"/>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80417134800"/>
  <p:tag name="MH_LIBRARY" val="GRAPHIC"/>
  <p:tag name="MH_TYPE" val="Other"/>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80416230153"/>
  <p:tag name="MH_LIBRARY" val="GRAPHIC"/>
  <p:tag name="MH_TYPE" val="Title"/>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80416230153"/>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80416230153"/>
  <p:tag name="MH_LIBRARY" val="GRAPHIC"/>
  <p:tag name="MH_TYPE" val="SubTitle"/>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80416230844"/>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14162240"/>
  <p:tag name="MH_LIBRARY" val="GRAPHIC"/>
  <p:tag name="MH_TYPE" val="Other"/>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80416230153"/>
  <p:tag name="MH_LIBRARY" val="GRAPHIC"/>
  <p:tag name="MH_TYPE" val="Other"/>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80416230153"/>
  <p:tag name="MH_LIBRARY" val="GRAPHIC"/>
  <p:tag name="MH_TYPE" val="SubTitle"/>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80417134800"/>
  <p:tag name="MH_LIBRARY" val="GRAPHIC"/>
  <p:tag name="MH_TYPE" val="SubTitle"/>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80417134800"/>
  <p:tag name="MH_LIBRARY" val="GRAPHIC"/>
  <p:tag name="MH_TYPE" val="Text"/>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80417134800"/>
  <p:tag name="MH_LIBRARY" val="GRAPHIC"/>
  <p:tag name="MH_TYPE" val="SubTitle"/>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80417134800"/>
  <p:tag name="MH_LIBRARY" val="GRAPHIC"/>
  <p:tag name="MH_TYPE" val="SubTitle"/>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180417134800"/>
  <p:tag name="MH_LIBRARY" val="GRAPHIC"/>
  <p:tag name="MH_TYPE" val="Text"/>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80417134800"/>
  <p:tag name="MH_LIBRARY" val="GRAPHIC"/>
  <p:tag name="MH_TYPE" val="Text"/>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80417134800"/>
  <p:tag name="MH_LIBRARY" val="GRAPHIC"/>
  <p:tag name="MH_TYPE" val="Other"/>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80417134800"/>
  <p:tag name="MH_LIBRARY" val="GRAPHIC"/>
  <p:tag name="MH_TYPE" val="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414162240"/>
  <p:tag name="MH_LIBRARY" val="GRAPHIC"/>
  <p:tag name="MH_TYPE" val="Other"/>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80417134800"/>
  <p:tag name="MH_LIBRARY" val="GRAPHIC"/>
  <p:tag name="MH_TYPE" val="Other"/>
  <p:tag name="MH_ORDER" val="5"/>
</p:tagLst>
</file>

<file path=ppt/tags/tag41.xml><?xml version="1.0" encoding="utf-8"?>
<p:tagLst xmlns:a="http://schemas.openxmlformats.org/drawingml/2006/main" xmlns:r="http://schemas.openxmlformats.org/officeDocument/2006/relationships" xmlns:p="http://schemas.openxmlformats.org/presentationml/2006/main">
  <p:tag name="MH" val="20180416222351"/>
  <p:tag name="MH_LIBRARY" val="GRAPHIC"/>
  <p:tag name="MH_TYPE" val="Other"/>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80416222351"/>
  <p:tag name="MH_LIBRARY" val="GRAPHIC"/>
  <p:tag name="MH_TYPE" val="Other"/>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180416222351"/>
  <p:tag name="MH_LIBRARY" val="GRAPHIC"/>
  <p:tag name="MH_TYPE" val="Other"/>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80416222351"/>
  <p:tag name="MH_LIBRARY" val="GRAPHIC"/>
  <p:tag name="MH_TYPE" val="Other"/>
  <p:tag name="MH_ORDER" val="4"/>
</p:tagLst>
</file>

<file path=ppt/tags/tag45.xml><?xml version="1.0" encoding="utf-8"?>
<p:tagLst xmlns:a="http://schemas.openxmlformats.org/drawingml/2006/main" xmlns:r="http://schemas.openxmlformats.org/officeDocument/2006/relationships" xmlns:p="http://schemas.openxmlformats.org/presentationml/2006/main">
  <p:tag name="MH" val="20180416222351"/>
  <p:tag name="MH_LIBRARY" val="GRAPHIC"/>
  <p:tag name="MH_TYPE" val="Other"/>
  <p:tag name="MH_ORDER" val="5"/>
</p:tagLst>
</file>

<file path=ppt/tags/tag46.xml><?xml version="1.0" encoding="utf-8"?>
<p:tagLst xmlns:a="http://schemas.openxmlformats.org/drawingml/2006/main" xmlns:r="http://schemas.openxmlformats.org/officeDocument/2006/relationships" xmlns:p="http://schemas.openxmlformats.org/presentationml/2006/main">
  <p:tag name="MH" val="20180416222351"/>
  <p:tag name="MH_LIBRARY" val="GRAPHIC"/>
  <p:tag name="MH_TYPE" val="Other"/>
  <p:tag name="MH_ORDER" val="6"/>
</p:tagLst>
</file>

<file path=ppt/tags/tag47.xml><?xml version="1.0" encoding="utf-8"?>
<p:tagLst xmlns:a="http://schemas.openxmlformats.org/drawingml/2006/main" xmlns:r="http://schemas.openxmlformats.org/officeDocument/2006/relationships" xmlns:p="http://schemas.openxmlformats.org/presentationml/2006/main">
  <p:tag name="MH" val="20180416222351"/>
  <p:tag name="MH_LIBRARY" val="GRAPHIC"/>
  <p:tag name="MH_TYPE" val="Other"/>
  <p:tag name="MH_ORDER" val="7"/>
</p:tagLst>
</file>

<file path=ppt/tags/tag48.xml><?xml version="1.0" encoding="utf-8"?>
<p:tagLst xmlns:a="http://schemas.openxmlformats.org/drawingml/2006/main" xmlns:r="http://schemas.openxmlformats.org/officeDocument/2006/relationships" xmlns:p="http://schemas.openxmlformats.org/presentationml/2006/main">
  <p:tag name="MH" val="20180416222351"/>
  <p:tag name="MH_LIBRARY" val="GRAPHIC"/>
  <p:tag name="MH_TYPE" val="Title"/>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80416222351"/>
  <p:tag name="MH_LIBRARY" val="GRAPHIC"/>
  <p:tag name="MH_TYPE" val="Other"/>
  <p:tag name="MH_ORDER" val="8"/>
</p:tagLst>
</file>

<file path=ppt/tags/tag5.xml><?xml version="1.0" encoding="utf-8"?>
<p:tagLst xmlns:a="http://schemas.openxmlformats.org/drawingml/2006/main" xmlns:r="http://schemas.openxmlformats.org/officeDocument/2006/relationships" xmlns:p="http://schemas.openxmlformats.org/presentationml/2006/main">
  <p:tag name="MH" val="20180414162240"/>
  <p:tag name="MH_LIBRARY" val="GRAPHIC"/>
  <p:tag name="MH_TYPE" val="SubTitle"/>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Other"/>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Other"/>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Other"/>
  <p:tag name="MH_ORDER" val="3"/>
</p:tagLst>
</file>

<file path=ppt/tags/tag53.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Other"/>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Other"/>
  <p:tag name="MH_ORDER" val="5"/>
</p:tagLst>
</file>

<file path=ppt/tags/tag55.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Other"/>
  <p:tag name="MH_ORDER" val="6"/>
</p:tagLst>
</file>

<file path=ppt/tags/tag56.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Other"/>
  <p:tag name="MH_ORDER" val="7"/>
</p:tagLst>
</file>

<file path=ppt/tags/tag57.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Other"/>
  <p:tag name="MH_ORDER" val="8"/>
</p:tagLst>
</file>

<file path=ppt/tags/tag58.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Other"/>
  <p:tag name="MH_ORDER" val="9"/>
</p:tagLst>
</file>

<file path=ppt/tags/tag59.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Other"/>
  <p:tag name="MH_ORDER" val="11"/>
</p:tagLst>
</file>

<file path=ppt/tags/tag6.xml><?xml version="1.0" encoding="utf-8"?>
<p:tagLst xmlns:a="http://schemas.openxmlformats.org/drawingml/2006/main" xmlns:r="http://schemas.openxmlformats.org/officeDocument/2006/relationships" xmlns:p="http://schemas.openxmlformats.org/presentationml/2006/main">
  <p:tag name="MH" val="20180414162240"/>
  <p:tag name="MH_LIBRARY" val="GRAPHIC"/>
  <p:tag name="MH_TYPE" val="Other"/>
  <p:tag name="MH_ORDER" val="3"/>
</p:tagLst>
</file>

<file path=ppt/tags/tag60.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Other"/>
  <p:tag name="MH_ORDER" val="12"/>
</p:tagLst>
</file>

<file path=ppt/tags/tag61.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Other"/>
  <p:tag name="MH_ORDER" val="13"/>
</p:tagLst>
</file>

<file path=ppt/tags/tag62.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SubTitle"/>
  <p:tag name="MH_ORDER" val="4"/>
</p:tagLst>
</file>

<file path=ppt/tags/tag63.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SubTitle"/>
  <p:tag name="MH_ORDER" val="3"/>
</p:tagLst>
</file>

<file path=ppt/tags/tag64.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SubTitle"/>
  <p:tag name="MH_ORDER" val="2"/>
</p:tagLst>
</file>

<file path=ppt/tags/tag65.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SubTitle"/>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Title"/>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80417165455"/>
  <p:tag name="MH_LIBRARY" val="GRAPHIC"/>
  <p:tag name="MH_TYPE" val="Other"/>
  <p:tag name="MH_ORDER" val="13"/>
</p:tagLst>
</file>

<file path=ppt/tags/tag7.xml><?xml version="1.0" encoding="utf-8"?>
<p:tagLst xmlns:a="http://schemas.openxmlformats.org/drawingml/2006/main" xmlns:r="http://schemas.openxmlformats.org/officeDocument/2006/relationships" xmlns:p="http://schemas.openxmlformats.org/presentationml/2006/main">
  <p:tag name="MH" val="20180414162240"/>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80414162240"/>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80414162240"/>
  <p:tag name="MH_LIBRARY" val="GRAPHIC"/>
  <p:tag name="MH_TYPE" val="Other"/>
  <p:tag name="MH_ORDER" val="5"/>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主题​​">
  <a:themeElements>
    <a:clrScheme name="炫丽多彩">
      <a:dk1>
        <a:srgbClr val="000000"/>
      </a:dk1>
      <a:lt1>
        <a:srgbClr val="FFFFFF"/>
      </a:lt1>
      <a:dk2>
        <a:srgbClr val="717171"/>
      </a:dk2>
      <a:lt2>
        <a:srgbClr val="C0C0C0"/>
      </a:lt2>
      <a:accent1>
        <a:srgbClr val="FF6400"/>
      </a:accent1>
      <a:accent2>
        <a:srgbClr val="ABCE5A"/>
      </a:accent2>
      <a:accent3>
        <a:srgbClr val="5EA3E7"/>
      </a:accent3>
      <a:accent4>
        <a:srgbClr val="886EBA"/>
      </a:accent4>
      <a:accent5>
        <a:srgbClr val="D8574A"/>
      </a:accent5>
      <a:accent6>
        <a:srgbClr val="ED9E1E"/>
      </a:accent6>
      <a:hlink>
        <a:srgbClr val="FF6400"/>
      </a:hlink>
      <a:folHlink>
        <a:srgbClr val="717171"/>
      </a:folHlink>
    </a:clrScheme>
    <a:fontScheme name="自定义 1">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炫丽多彩">
      <a:dk1>
        <a:srgbClr val="000000"/>
      </a:dk1>
      <a:lt1>
        <a:srgbClr val="FFFFFF"/>
      </a:lt1>
      <a:dk2>
        <a:srgbClr val="717171"/>
      </a:dk2>
      <a:lt2>
        <a:srgbClr val="C0C0C0"/>
      </a:lt2>
      <a:accent1>
        <a:srgbClr val="FF6400"/>
      </a:accent1>
      <a:accent2>
        <a:srgbClr val="ABCE5A"/>
      </a:accent2>
      <a:accent3>
        <a:srgbClr val="5EA3E7"/>
      </a:accent3>
      <a:accent4>
        <a:srgbClr val="886EBA"/>
      </a:accent4>
      <a:accent5>
        <a:srgbClr val="D8574A"/>
      </a:accent5>
      <a:accent6>
        <a:srgbClr val="ED9E1E"/>
      </a:accent6>
      <a:hlink>
        <a:srgbClr val="FF6400"/>
      </a:hlink>
      <a:folHlink>
        <a:srgbClr val="717171"/>
      </a:folHlink>
    </a:clrScheme>
    <a:fontScheme name="自定义 1">
      <a:majorFont>
        <a:latin typeface="Arial"/>
        <a:ea typeface="微软雅黑"/>
        <a:cs typeface=""/>
      </a:majorFont>
      <a:minorFont>
        <a:latin typeface="Arial"/>
        <a:ea typeface="微软雅黑"/>
        <a:cs typeface=""/>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2076</Words>
  <Application>Microsoft Office PowerPoint</Application>
  <PresentationFormat>全屏显示(16:9)</PresentationFormat>
  <Paragraphs>341</Paragraphs>
  <Slides>20</Slides>
  <Notes>7</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20</vt:i4>
      </vt:variant>
    </vt:vector>
  </HeadingPairs>
  <TitlesOfParts>
    <vt:vector size="35" baseType="lpstr">
      <vt:lpstr>Impact MT Std</vt:lpstr>
      <vt:lpstr>仿宋</vt:lpstr>
      <vt:lpstr>黑体</vt:lpstr>
      <vt:lpstr>华文行楷</vt:lpstr>
      <vt:lpstr>华文楷体</vt:lpstr>
      <vt:lpstr>宋体</vt:lpstr>
      <vt:lpstr>微软雅黑</vt:lpstr>
      <vt:lpstr>专业字体设计服务/WWW.ZTSGC.COM/</vt:lpstr>
      <vt:lpstr>Arial</vt:lpstr>
      <vt:lpstr>Calibri</vt:lpstr>
      <vt:lpstr>Times New Roman</vt:lpstr>
      <vt:lpstr>Tw Cen MT</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floatingzm</dc:creator>
  <cp:lastModifiedBy>Z Z</cp:lastModifiedBy>
  <cp:revision>248</cp:revision>
  <dcterms:created xsi:type="dcterms:W3CDTF">2017-06-29T01:10:00Z</dcterms:created>
  <dcterms:modified xsi:type="dcterms:W3CDTF">2018-11-22T13:00:48Z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2052-10.1.0.7223</vt:lpwstr>
  </property>
</Properties>
</file>