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66" r:id="rId3"/>
    <p:sldId id="256" r:id="rId5"/>
    <p:sldId id="370" r:id="rId6"/>
    <p:sldId id="439" r:id="rId7"/>
    <p:sldId id="441" r:id="rId8"/>
    <p:sldId id="440" r:id="rId9"/>
    <p:sldId id="443" r:id="rId10"/>
    <p:sldId id="444" r:id="rId11"/>
    <p:sldId id="446" r:id="rId12"/>
    <p:sldId id="425" r:id="rId13"/>
    <p:sldId id="429" r:id="rId14"/>
    <p:sldId id="430" r:id="rId15"/>
    <p:sldId id="426" r:id="rId16"/>
    <p:sldId id="432" r:id="rId17"/>
    <p:sldId id="427" r:id="rId18"/>
    <p:sldId id="428" r:id="rId19"/>
    <p:sldId id="431" r:id="rId20"/>
    <p:sldId id="36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FF"/>
    <a:srgbClr val="504E64"/>
    <a:srgbClr val="FAFAFA"/>
    <a:srgbClr val="F6F7F6"/>
    <a:srgbClr val="0DE8CF"/>
    <a:srgbClr val="92A2D5"/>
    <a:srgbClr val="253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howGuides="1">
      <p:cViewPr varScale="1">
        <p:scale>
          <a:sx n="68" d="100"/>
          <a:sy n="68" d="100"/>
        </p:scale>
        <p:origin x="48" y="48"/>
      </p:cViewPr>
      <p:guideLst>
        <p:guide orient="horz" pos="1117"/>
        <p:guide pos="3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562B1-2850-4A97-B38F-8CF29E312E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F7ED4-5B88-44D8-854C-FEA54803BB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F7ED4-5B88-44D8-854C-FEA54803BB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F7ED4-5B88-44D8-854C-FEA54803BB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930052113593750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890" y="2001520"/>
            <a:ext cx="4134485" cy="31222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00940" y="3023241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00940" y="4077072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5400000">
            <a:off x="5905629" y="3910201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5400000">
            <a:off x="7008356" y="3910199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5400000">
            <a:off x="8174960" y="3982207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8532" y="2001804"/>
            <a:ext cx="6455246" cy="3096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14812" y="3068960"/>
            <a:ext cx="1060688" cy="1034401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21220" y="1988840"/>
            <a:ext cx="1106408" cy="1034401"/>
          </a:xfrm>
          <a:prstGeom prst="rect">
            <a:avLst/>
          </a:prstGeom>
          <a:solidFill>
            <a:schemeClr val="accent4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188972" y="4122790"/>
            <a:ext cx="1080120" cy="962394"/>
          </a:xfrm>
          <a:prstGeom prst="rect">
            <a:avLst/>
          </a:prstGeom>
          <a:solidFill>
            <a:schemeClr val="accent4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"/>
          <p:cNvSpPr/>
          <p:nvPr/>
        </p:nvSpPr>
        <p:spPr>
          <a:xfrm>
            <a:off x="10510842" y="1"/>
            <a:ext cx="1512168" cy="1196752"/>
          </a:xfrm>
          <a:custGeom>
            <a:avLst/>
            <a:gdLst>
              <a:gd name="connsiteX0" fmla="*/ 0 w 1512168"/>
              <a:gd name="connsiteY0" fmla="*/ 0 h 1268760"/>
              <a:gd name="connsiteX1" fmla="*/ 1512168 w 1512168"/>
              <a:gd name="connsiteY1" fmla="*/ 0 h 1268760"/>
              <a:gd name="connsiteX2" fmla="*/ 1512168 w 1512168"/>
              <a:gd name="connsiteY2" fmla="*/ 1268760 h 1268760"/>
              <a:gd name="connsiteX3" fmla="*/ 0 w 1512168"/>
              <a:gd name="connsiteY3" fmla="*/ 1268760 h 1268760"/>
              <a:gd name="connsiteX4" fmla="*/ 0 w 1512168"/>
              <a:gd name="connsiteY4" fmla="*/ 0 h 1268760"/>
              <a:gd name="connsiteX0-1" fmla="*/ 0 w 1512168"/>
              <a:gd name="connsiteY0-2" fmla="*/ 0 h 1268760"/>
              <a:gd name="connsiteX1-3" fmla="*/ 1512168 w 1512168"/>
              <a:gd name="connsiteY1-4" fmla="*/ 0 h 1268760"/>
              <a:gd name="connsiteX2-5" fmla="*/ 1512168 w 1512168"/>
              <a:gd name="connsiteY2-6" fmla="*/ 1268760 h 1268760"/>
              <a:gd name="connsiteX3-7" fmla="*/ 742727 w 1512168"/>
              <a:gd name="connsiteY3-8" fmla="*/ 1257300 h 1268760"/>
              <a:gd name="connsiteX4-9" fmla="*/ 0 w 1512168"/>
              <a:gd name="connsiteY4-10" fmla="*/ 1268760 h 1268760"/>
              <a:gd name="connsiteX5" fmla="*/ 0 w 1512168"/>
              <a:gd name="connsiteY5" fmla="*/ 0 h 1268760"/>
              <a:gd name="connsiteX0-11" fmla="*/ 0 w 1512168"/>
              <a:gd name="connsiteY0-12" fmla="*/ 0 h 1643063"/>
              <a:gd name="connsiteX1-13" fmla="*/ 1512168 w 1512168"/>
              <a:gd name="connsiteY1-14" fmla="*/ 0 h 1643063"/>
              <a:gd name="connsiteX2-15" fmla="*/ 1512168 w 1512168"/>
              <a:gd name="connsiteY2-16" fmla="*/ 1268760 h 1643063"/>
              <a:gd name="connsiteX3-17" fmla="*/ 757014 w 1512168"/>
              <a:gd name="connsiteY3-18" fmla="*/ 1643063 h 1643063"/>
              <a:gd name="connsiteX4-19" fmla="*/ 0 w 1512168"/>
              <a:gd name="connsiteY4-20" fmla="*/ 1268760 h 1643063"/>
              <a:gd name="connsiteX5-21" fmla="*/ 0 w 1512168"/>
              <a:gd name="connsiteY5-22" fmla="*/ 0 h 164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512168" h="1643063">
                <a:moveTo>
                  <a:pt x="0" y="0"/>
                </a:moveTo>
                <a:lnTo>
                  <a:pt x="1512168" y="0"/>
                </a:lnTo>
                <a:lnTo>
                  <a:pt x="1512168" y="1268760"/>
                </a:lnTo>
                <a:lnTo>
                  <a:pt x="757014" y="1643063"/>
                </a:lnTo>
                <a:lnTo>
                  <a:pt x="0" y="1268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形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1" y="184571"/>
            <a:ext cx="1175210" cy="8276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28888" y="2537052"/>
            <a:ext cx="5832422" cy="1585738"/>
          </a:xfrm>
          <a:noFill/>
        </p:spPr>
        <p:txBody>
          <a:bodyPr anchor="b">
            <a:noAutofit/>
          </a:bodyPr>
          <a:lstStyle>
            <a:lvl1pPr algn="ctr">
              <a:lnSpc>
                <a:spcPct val="130000"/>
              </a:lnSpc>
              <a:defRPr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The</a:t>
            </a:r>
            <a:r>
              <a:rPr lang="zh-CN" altLang="en-US" dirty="0"/>
              <a:t>  </a:t>
            </a:r>
            <a:r>
              <a:rPr lang="en-US" altLang="zh-CN" dirty="0"/>
              <a:t>Congestion</a:t>
            </a:r>
            <a:r>
              <a:rPr lang="zh-CN" altLang="en-US" dirty="0"/>
              <a:t> </a:t>
            </a:r>
            <a:r>
              <a:rPr lang="en-US" altLang="zh-CN" dirty="0"/>
              <a:t>Caused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Ride-Hailing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/>
        </p:nvSpPr>
        <p:spPr>
          <a:xfrm>
            <a:off x="10510842" y="1"/>
            <a:ext cx="1512168" cy="1196752"/>
          </a:xfrm>
          <a:custGeom>
            <a:avLst/>
            <a:gdLst>
              <a:gd name="connsiteX0" fmla="*/ 0 w 1512168"/>
              <a:gd name="connsiteY0" fmla="*/ 0 h 1268760"/>
              <a:gd name="connsiteX1" fmla="*/ 1512168 w 1512168"/>
              <a:gd name="connsiteY1" fmla="*/ 0 h 1268760"/>
              <a:gd name="connsiteX2" fmla="*/ 1512168 w 1512168"/>
              <a:gd name="connsiteY2" fmla="*/ 1268760 h 1268760"/>
              <a:gd name="connsiteX3" fmla="*/ 0 w 1512168"/>
              <a:gd name="connsiteY3" fmla="*/ 1268760 h 1268760"/>
              <a:gd name="connsiteX4" fmla="*/ 0 w 1512168"/>
              <a:gd name="connsiteY4" fmla="*/ 0 h 1268760"/>
              <a:gd name="connsiteX0-1" fmla="*/ 0 w 1512168"/>
              <a:gd name="connsiteY0-2" fmla="*/ 0 h 1268760"/>
              <a:gd name="connsiteX1-3" fmla="*/ 1512168 w 1512168"/>
              <a:gd name="connsiteY1-4" fmla="*/ 0 h 1268760"/>
              <a:gd name="connsiteX2-5" fmla="*/ 1512168 w 1512168"/>
              <a:gd name="connsiteY2-6" fmla="*/ 1268760 h 1268760"/>
              <a:gd name="connsiteX3-7" fmla="*/ 742727 w 1512168"/>
              <a:gd name="connsiteY3-8" fmla="*/ 1257300 h 1268760"/>
              <a:gd name="connsiteX4-9" fmla="*/ 0 w 1512168"/>
              <a:gd name="connsiteY4-10" fmla="*/ 1268760 h 1268760"/>
              <a:gd name="connsiteX5" fmla="*/ 0 w 1512168"/>
              <a:gd name="connsiteY5" fmla="*/ 0 h 1268760"/>
              <a:gd name="connsiteX0-11" fmla="*/ 0 w 1512168"/>
              <a:gd name="connsiteY0-12" fmla="*/ 0 h 1643063"/>
              <a:gd name="connsiteX1-13" fmla="*/ 1512168 w 1512168"/>
              <a:gd name="connsiteY1-14" fmla="*/ 0 h 1643063"/>
              <a:gd name="connsiteX2-15" fmla="*/ 1512168 w 1512168"/>
              <a:gd name="connsiteY2-16" fmla="*/ 1268760 h 1643063"/>
              <a:gd name="connsiteX3-17" fmla="*/ 757014 w 1512168"/>
              <a:gd name="connsiteY3-18" fmla="*/ 1643063 h 1643063"/>
              <a:gd name="connsiteX4-19" fmla="*/ 0 w 1512168"/>
              <a:gd name="connsiteY4-20" fmla="*/ 1268760 h 1643063"/>
              <a:gd name="connsiteX5-21" fmla="*/ 0 w 1512168"/>
              <a:gd name="connsiteY5-22" fmla="*/ 0 h 164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512168" h="1643063">
                <a:moveTo>
                  <a:pt x="0" y="0"/>
                </a:moveTo>
                <a:lnTo>
                  <a:pt x="1512168" y="0"/>
                </a:lnTo>
                <a:lnTo>
                  <a:pt x="1512168" y="1268760"/>
                </a:lnTo>
                <a:lnTo>
                  <a:pt x="757014" y="1643063"/>
                </a:lnTo>
                <a:lnTo>
                  <a:pt x="0" y="1268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10510842" y="1"/>
            <a:ext cx="1512168" cy="92241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norm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2018</a:t>
            </a:r>
            <a:endParaRPr lang="zh-CN" altLang="en-US" sz="3600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等腰三角形 3"/>
          <p:cNvSpPr/>
          <p:nvPr/>
        </p:nvSpPr>
        <p:spPr>
          <a:xfrm rot="5400000">
            <a:off x="3539717" y="368661"/>
            <a:ext cx="2952326" cy="10081120"/>
          </a:xfrm>
          <a:custGeom>
            <a:avLst/>
            <a:gdLst>
              <a:gd name="connsiteX0" fmla="*/ 0 w 3632287"/>
              <a:gd name="connsiteY0" fmla="*/ 7116055 h 7116055"/>
              <a:gd name="connsiteX1" fmla="*/ 1816144 w 3632287"/>
              <a:gd name="connsiteY1" fmla="*/ 0 h 7116055"/>
              <a:gd name="connsiteX2" fmla="*/ 3632287 w 3632287"/>
              <a:gd name="connsiteY2" fmla="*/ 7116055 h 7116055"/>
              <a:gd name="connsiteX3" fmla="*/ 0 w 3632287"/>
              <a:gd name="connsiteY3" fmla="*/ 7116055 h 7116055"/>
              <a:gd name="connsiteX0-1" fmla="*/ 0 w 3632287"/>
              <a:gd name="connsiteY0-2" fmla="*/ 8335255 h 8335255"/>
              <a:gd name="connsiteX1-3" fmla="*/ 3618440 w 3632287"/>
              <a:gd name="connsiteY1-4" fmla="*/ 0 h 8335255"/>
              <a:gd name="connsiteX2-5" fmla="*/ 3632287 w 3632287"/>
              <a:gd name="connsiteY2-6" fmla="*/ 8335255 h 8335255"/>
              <a:gd name="connsiteX3-7" fmla="*/ 0 w 3632287"/>
              <a:gd name="connsiteY3-8" fmla="*/ 8335255 h 83352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32287" h="8335255">
                <a:moveTo>
                  <a:pt x="0" y="8335255"/>
                </a:moveTo>
                <a:lnTo>
                  <a:pt x="3618440" y="0"/>
                </a:lnTo>
                <a:cubicBezTo>
                  <a:pt x="3623056" y="2778418"/>
                  <a:pt x="3627671" y="5556837"/>
                  <a:pt x="3632287" y="8335255"/>
                </a:cubicBezTo>
                <a:lnTo>
                  <a:pt x="0" y="83352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88F5"/>
              </a:solidFill>
            </a:endParaRPr>
          </a:p>
        </p:txBody>
      </p:sp>
      <p:sp>
        <p:nvSpPr>
          <p:cNvPr id="10" name="等腰三角形 3"/>
          <p:cNvSpPr/>
          <p:nvPr/>
        </p:nvSpPr>
        <p:spPr>
          <a:xfrm rot="5400000">
            <a:off x="3986954" y="815896"/>
            <a:ext cx="2057852" cy="10081120"/>
          </a:xfrm>
          <a:custGeom>
            <a:avLst/>
            <a:gdLst>
              <a:gd name="connsiteX0" fmla="*/ 0 w 3632287"/>
              <a:gd name="connsiteY0" fmla="*/ 7116055 h 7116055"/>
              <a:gd name="connsiteX1" fmla="*/ 1816144 w 3632287"/>
              <a:gd name="connsiteY1" fmla="*/ 0 h 7116055"/>
              <a:gd name="connsiteX2" fmla="*/ 3632287 w 3632287"/>
              <a:gd name="connsiteY2" fmla="*/ 7116055 h 7116055"/>
              <a:gd name="connsiteX3" fmla="*/ 0 w 3632287"/>
              <a:gd name="connsiteY3" fmla="*/ 7116055 h 7116055"/>
              <a:gd name="connsiteX0-1" fmla="*/ 0 w 3632287"/>
              <a:gd name="connsiteY0-2" fmla="*/ 8335255 h 8335255"/>
              <a:gd name="connsiteX1-3" fmla="*/ 3618440 w 3632287"/>
              <a:gd name="connsiteY1-4" fmla="*/ 0 h 8335255"/>
              <a:gd name="connsiteX2-5" fmla="*/ 3632287 w 3632287"/>
              <a:gd name="connsiteY2-6" fmla="*/ 8335255 h 8335255"/>
              <a:gd name="connsiteX3-7" fmla="*/ 0 w 3632287"/>
              <a:gd name="connsiteY3-8" fmla="*/ 8335255 h 83352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32287" h="8335255">
                <a:moveTo>
                  <a:pt x="0" y="8335255"/>
                </a:moveTo>
                <a:lnTo>
                  <a:pt x="3618440" y="0"/>
                </a:lnTo>
                <a:cubicBezTo>
                  <a:pt x="3623056" y="2778418"/>
                  <a:pt x="3627671" y="5556837"/>
                  <a:pt x="3632287" y="8335255"/>
                </a:cubicBezTo>
                <a:lnTo>
                  <a:pt x="0" y="833525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88F5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95600" y="2164363"/>
            <a:ext cx="720080" cy="2088232"/>
            <a:chOff x="1846734" y="2492896"/>
            <a:chExt cx="720080" cy="2088232"/>
          </a:xfrm>
          <a:solidFill>
            <a:schemeClr val="accent4"/>
          </a:solidFill>
        </p:grpSpPr>
        <p:sp>
          <p:nvSpPr>
            <p:cNvPr id="12" name="矩形 11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0800000">
            <a:off x="4295800" y="2164363"/>
            <a:ext cx="720080" cy="2088232"/>
            <a:chOff x="1846734" y="2492896"/>
            <a:chExt cx="720080" cy="2088232"/>
          </a:xfrm>
          <a:solidFill>
            <a:schemeClr val="accent4"/>
          </a:solidFill>
        </p:grpSpPr>
        <p:sp>
          <p:nvSpPr>
            <p:cNvPr id="16" name="矩形 15"/>
            <p:cNvSpPr/>
            <p:nvPr/>
          </p:nvSpPr>
          <p:spPr>
            <a:xfrm>
              <a:off x="1846734" y="2492896"/>
              <a:ext cx="720080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846734" y="4535409"/>
              <a:ext cx="720080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836908" y="3525583"/>
              <a:ext cx="2065371" cy="45719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9"/>
          <p:cNvSpPr txBox="1"/>
          <p:nvPr/>
        </p:nvSpPr>
        <p:spPr>
          <a:xfrm>
            <a:off x="3072361" y="1988841"/>
            <a:ext cx="1387239" cy="262379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lvl="1" algn="ctr"/>
            <a:r>
              <a:rPr lang="en-US" altLang="zh-CN" sz="1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95121" y="1988841"/>
            <a:ext cx="5071706" cy="830998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95121" y="2866631"/>
            <a:ext cx="5071706" cy="4647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>
            <a:fillRect/>
          </a:stretch>
        </p:blipFill>
        <p:spPr>
          <a:xfrm>
            <a:off x="7188972" y="1982093"/>
            <a:ext cx="4464044" cy="31030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00940" y="3023241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00940" y="4077072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5400000">
            <a:off x="5905629" y="3910201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5400000">
            <a:off x="7008356" y="3910199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5400000">
            <a:off x="8174960" y="3982207"/>
            <a:ext cx="475252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7476" y="1988839"/>
            <a:ext cx="6455246" cy="3096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314812" y="3068960"/>
            <a:ext cx="1060688" cy="1034401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21220" y="1988840"/>
            <a:ext cx="1106408" cy="1034401"/>
          </a:xfrm>
          <a:prstGeom prst="rect">
            <a:avLst/>
          </a:prstGeom>
          <a:solidFill>
            <a:schemeClr val="accent4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188972" y="4122790"/>
            <a:ext cx="1080120" cy="962394"/>
          </a:xfrm>
          <a:prstGeom prst="rect">
            <a:avLst/>
          </a:prstGeom>
          <a:solidFill>
            <a:schemeClr val="accent4">
              <a:alpha val="6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"/>
          <p:cNvSpPr/>
          <p:nvPr/>
        </p:nvSpPr>
        <p:spPr>
          <a:xfrm>
            <a:off x="10510842" y="1"/>
            <a:ext cx="1512168" cy="1196752"/>
          </a:xfrm>
          <a:custGeom>
            <a:avLst/>
            <a:gdLst>
              <a:gd name="connsiteX0" fmla="*/ 0 w 1512168"/>
              <a:gd name="connsiteY0" fmla="*/ 0 h 1268760"/>
              <a:gd name="connsiteX1" fmla="*/ 1512168 w 1512168"/>
              <a:gd name="connsiteY1" fmla="*/ 0 h 1268760"/>
              <a:gd name="connsiteX2" fmla="*/ 1512168 w 1512168"/>
              <a:gd name="connsiteY2" fmla="*/ 1268760 h 1268760"/>
              <a:gd name="connsiteX3" fmla="*/ 0 w 1512168"/>
              <a:gd name="connsiteY3" fmla="*/ 1268760 h 1268760"/>
              <a:gd name="connsiteX4" fmla="*/ 0 w 1512168"/>
              <a:gd name="connsiteY4" fmla="*/ 0 h 1268760"/>
              <a:gd name="connsiteX0-1" fmla="*/ 0 w 1512168"/>
              <a:gd name="connsiteY0-2" fmla="*/ 0 h 1268760"/>
              <a:gd name="connsiteX1-3" fmla="*/ 1512168 w 1512168"/>
              <a:gd name="connsiteY1-4" fmla="*/ 0 h 1268760"/>
              <a:gd name="connsiteX2-5" fmla="*/ 1512168 w 1512168"/>
              <a:gd name="connsiteY2-6" fmla="*/ 1268760 h 1268760"/>
              <a:gd name="connsiteX3-7" fmla="*/ 742727 w 1512168"/>
              <a:gd name="connsiteY3-8" fmla="*/ 1257300 h 1268760"/>
              <a:gd name="connsiteX4-9" fmla="*/ 0 w 1512168"/>
              <a:gd name="connsiteY4-10" fmla="*/ 1268760 h 1268760"/>
              <a:gd name="connsiteX5" fmla="*/ 0 w 1512168"/>
              <a:gd name="connsiteY5" fmla="*/ 0 h 1268760"/>
              <a:gd name="connsiteX0-11" fmla="*/ 0 w 1512168"/>
              <a:gd name="connsiteY0-12" fmla="*/ 0 h 1643063"/>
              <a:gd name="connsiteX1-13" fmla="*/ 1512168 w 1512168"/>
              <a:gd name="connsiteY1-14" fmla="*/ 0 h 1643063"/>
              <a:gd name="connsiteX2-15" fmla="*/ 1512168 w 1512168"/>
              <a:gd name="connsiteY2-16" fmla="*/ 1268760 h 1643063"/>
              <a:gd name="connsiteX3-17" fmla="*/ 757014 w 1512168"/>
              <a:gd name="connsiteY3-18" fmla="*/ 1643063 h 1643063"/>
              <a:gd name="connsiteX4-19" fmla="*/ 0 w 1512168"/>
              <a:gd name="connsiteY4-20" fmla="*/ 1268760 h 1643063"/>
              <a:gd name="connsiteX5-21" fmla="*/ 0 w 1512168"/>
              <a:gd name="connsiteY5-22" fmla="*/ 0 h 16430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512168" h="1643063">
                <a:moveTo>
                  <a:pt x="0" y="0"/>
                </a:moveTo>
                <a:lnTo>
                  <a:pt x="1512168" y="0"/>
                </a:lnTo>
                <a:lnTo>
                  <a:pt x="1512168" y="1268760"/>
                </a:lnTo>
                <a:lnTo>
                  <a:pt x="757014" y="1643063"/>
                </a:lnTo>
                <a:lnTo>
                  <a:pt x="0" y="1268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7" name="图形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21" y="184571"/>
            <a:ext cx="1175210" cy="8276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28888" y="2537051"/>
            <a:ext cx="5832422" cy="1179092"/>
          </a:xfrm>
        </p:spPr>
        <p:txBody>
          <a:bodyPr anchor="b">
            <a:normAutofit/>
          </a:bodyPr>
          <a:lstStyle>
            <a:lvl1pPr algn="dist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1" name="内容占位符 20"/>
          <p:cNvSpPr>
            <a:spLocks noGrp="1"/>
          </p:cNvSpPr>
          <p:nvPr>
            <p:ph sz="quarter" idx="13"/>
          </p:nvPr>
        </p:nvSpPr>
        <p:spPr>
          <a:xfrm>
            <a:off x="828675" y="3783013"/>
            <a:ext cx="5856288" cy="941387"/>
          </a:xfrm>
        </p:spPr>
        <p:txBody>
          <a:bodyPr/>
          <a:lstStyle>
            <a:lvl1pPr marL="0" indent="0" algn="dist">
              <a:buNone/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4680" y="184426"/>
            <a:ext cx="12219187" cy="506163"/>
            <a:chOff x="-24680" y="184426"/>
            <a:chExt cx="12219187" cy="506163"/>
          </a:xfrm>
        </p:grpSpPr>
        <p:sp>
          <p:nvSpPr>
            <p:cNvPr id="6" name="矩形 17"/>
            <p:cNvSpPr/>
            <p:nvPr/>
          </p:nvSpPr>
          <p:spPr>
            <a:xfrm>
              <a:off x="1991545" y="184426"/>
              <a:ext cx="10202962" cy="506163"/>
            </a:xfrm>
            <a:custGeom>
              <a:avLst/>
              <a:gdLst>
                <a:gd name="connsiteX0" fmla="*/ 0 w 9742140"/>
                <a:gd name="connsiteY0" fmla="*/ 0 h 504056"/>
                <a:gd name="connsiteX1" fmla="*/ 9742140 w 9742140"/>
                <a:gd name="connsiteY1" fmla="*/ 0 h 504056"/>
                <a:gd name="connsiteX2" fmla="*/ 9742140 w 9742140"/>
                <a:gd name="connsiteY2" fmla="*/ 504056 h 504056"/>
                <a:gd name="connsiteX3" fmla="*/ 0 w 9742140"/>
                <a:gd name="connsiteY3" fmla="*/ 504056 h 504056"/>
                <a:gd name="connsiteX4" fmla="*/ 0 w 9742140"/>
                <a:gd name="connsiteY4" fmla="*/ 0 h 504056"/>
                <a:gd name="connsiteX0-1" fmla="*/ 248615 w 9990755"/>
                <a:gd name="connsiteY0-2" fmla="*/ 0 h 504056"/>
                <a:gd name="connsiteX1-3" fmla="*/ 9990755 w 9990755"/>
                <a:gd name="connsiteY1-4" fmla="*/ 0 h 504056"/>
                <a:gd name="connsiteX2-5" fmla="*/ 9990755 w 9990755"/>
                <a:gd name="connsiteY2-6" fmla="*/ 504056 h 504056"/>
                <a:gd name="connsiteX3-7" fmla="*/ 0 w 9990755"/>
                <a:gd name="connsiteY3-8" fmla="*/ 504056 h 504056"/>
                <a:gd name="connsiteX4-9" fmla="*/ 248615 w 9990755"/>
                <a:gd name="connsiteY4-10" fmla="*/ 0 h 504056"/>
                <a:gd name="connsiteX0-11" fmla="*/ 278112 w 9990755"/>
                <a:gd name="connsiteY0-12" fmla="*/ 0 h 504056"/>
                <a:gd name="connsiteX1-13" fmla="*/ 9990755 w 9990755"/>
                <a:gd name="connsiteY1-14" fmla="*/ 0 h 504056"/>
                <a:gd name="connsiteX2-15" fmla="*/ 9990755 w 9990755"/>
                <a:gd name="connsiteY2-16" fmla="*/ 504056 h 504056"/>
                <a:gd name="connsiteX3-17" fmla="*/ 0 w 9990755"/>
                <a:gd name="connsiteY3-18" fmla="*/ 504056 h 504056"/>
                <a:gd name="connsiteX4-19" fmla="*/ 278112 w 9990755"/>
                <a:gd name="connsiteY4-20" fmla="*/ 0 h 504056"/>
                <a:gd name="connsiteX0-21" fmla="*/ 294967 w 9990755"/>
                <a:gd name="connsiteY0-22" fmla="*/ 0 h 508270"/>
                <a:gd name="connsiteX1-23" fmla="*/ 9990755 w 9990755"/>
                <a:gd name="connsiteY1-24" fmla="*/ 4214 h 508270"/>
                <a:gd name="connsiteX2-25" fmla="*/ 9990755 w 9990755"/>
                <a:gd name="connsiteY2-26" fmla="*/ 508270 h 508270"/>
                <a:gd name="connsiteX3-27" fmla="*/ 0 w 9990755"/>
                <a:gd name="connsiteY3-28" fmla="*/ 508270 h 508270"/>
                <a:gd name="connsiteX4-29" fmla="*/ 294967 w 9990755"/>
                <a:gd name="connsiteY4-30" fmla="*/ 0 h 508270"/>
                <a:gd name="connsiteX0-31" fmla="*/ 294967 w 10013135"/>
                <a:gd name="connsiteY0-32" fmla="*/ 0 h 508270"/>
                <a:gd name="connsiteX1-33" fmla="*/ 10013135 w 10013135"/>
                <a:gd name="connsiteY1-34" fmla="*/ 1017 h 508270"/>
                <a:gd name="connsiteX2-35" fmla="*/ 9990755 w 10013135"/>
                <a:gd name="connsiteY2-36" fmla="*/ 508270 h 508270"/>
                <a:gd name="connsiteX3-37" fmla="*/ 0 w 10013135"/>
                <a:gd name="connsiteY3-38" fmla="*/ 508270 h 508270"/>
                <a:gd name="connsiteX4-39" fmla="*/ 294967 w 10013135"/>
                <a:gd name="connsiteY4-40" fmla="*/ 0 h 508270"/>
                <a:gd name="connsiteX0-41" fmla="*/ 294967 w 10019529"/>
                <a:gd name="connsiteY0-42" fmla="*/ 0 h 508270"/>
                <a:gd name="connsiteX1-43" fmla="*/ 10013135 w 10019529"/>
                <a:gd name="connsiteY1-44" fmla="*/ 1017 h 508270"/>
                <a:gd name="connsiteX2-45" fmla="*/ 10019529 w 10019529"/>
                <a:gd name="connsiteY2-46" fmla="*/ 508270 h 508270"/>
                <a:gd name="connsiteX3-47" fmla="*/ 0 w 10019529"/>
                <a:gd name="connsiteY3-48" fmla="*/ 508270 h 508270"/>
                <a:gd name="connsiteX4-49" fmla="*/ 294967 w 10019529"/>
                <a:gd name="connsiteY4-50" fmla="*/ 0 h 508270"/>
                <a:gd name="connsiteX0-51" fmla="*/ 294967 w 10019529"/>
                <a:gd name="connsiteY0-52" fmla="*/ 0 h 508270"/>
                <a:gd name="connsiteX1-53" fmla="*/ 10016332 w 10019529"/>
                <a:gd name="connsiteY1-54" fmla="*/ 1017 h 508270"/>
                <a:gd name="connsiteX2-55" fmla="*/ 10019529 w 10019529"/>
                <a:gd name="connsiteY2-56" fmla="*/ 508270 h 508270"/>
                <a:gd name="connsiteX3-57" fmla="*/ 0 w 10019529"/>
                <a:gd name="connsiteY3-58" fmla="*/ 508270 h 508270"/>
                <a:gd name="connsiteX4-59" fmla="*/ 294967 w 10019529"/>
                <a:gd name="connsiteY4-60" fmla="*/ 0 h 5082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19529" h="508270">
                  <a:moveTo>
                    <a:pt x="294967" y="0"/>
                  </a:moveTo>
                  <a:lnTo>
                    <a:pt x="10016332" y="1017"/>
                  </a:lnTo>
                  <a:cubicBezTo>
                    <a:pt x="10018463" y="170101"/>
                    <a:pt x="10017398" y="339186"/>
                    <a:pt x="10019529" y="508270"/>
                  </a:cubicBezTo>
                  <a:lnTo>
                    <a:pt x="0" y="508270"/>
                  </a:lnTo>
                  <a:lnTo>
                    <a:pt x="2949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"/>
            <p:cNvSpPr/>
            <p:nvPr/>
          </p:nvSpPr>
          <p:spPr>
            <a:xfrm>
              <a:off x="-24680" y="186533"/>
              <a:ext cx="2422798" cy="504056"/>
            </a:xfrm>
            <a:custGeom>
              <a:avLst/>
              <a:gdLst>
                <a:gd name="connsiteX0" fmla="*/ 0 w 2422798"/>
                <a:gd name="connsiteY0" fmla="*/ 0 h 504056"/>
                <a:gd name="connsiteX1" fmla="*/ 2422798 w 2422798"/>
                <a:gd name="connsiteY1" fmla="*/ 0 h 504056"/>
                <a:gd name="connsiteX2" fmla="*/ 2422798 w 2422798"/>
                <a:gd name="connsiteY2" fmla="*/ 504056 h 504056"/>
                <a:gd name="connsiteX3" fmla="*/ 0 w 2422798"/>
                <a:gd name="connsiteY3" fmla="*/ 504056 h 504056"/>
                <a:gd name="connsiteX4" fmla="*/ 0 w 2422798"/>
                <a:gd name="connsiteY4" fmla="*/ 0 h 504056"/>
                <a:gd name="connsiteX0-1" fmla="*/ 0 w 2422798"/>
                <a:gd name="connsiteY0-2" fmla="*/ 0 h 504056"/>
                <a:gd name="connsiteX1-3" fmla="*/ 2422798 w 2422798"/>
                <a:gd name="connsiteY1-4" fmla="*/ 0 h 504056"/>
                <a:gd name="connsiteX2-5" fmla="*/ 2123617 w 2422798"/>
                <a:gd name="connsiteY2-6" fmla="*/ 499842 h 504056"/>
                <a:gd name="connsiteX3-7" fmla="*/ 0 w 2422798"/>
                <a:gd name="connsiteY3-8" fmla="*/ 504056 h 504056"/>
                <a:gd name="connsiteX4-9" fmla="*/ 0 w 2422798"/>
                <a:gd name="connsiteY4-10" fmla="*/ 0 h 504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2798" h="504056">
                  <a:moveTo>
                    <a:pt x="0" y="0"/>
                  </a:moveTo>
                  <a:lnTo>
                    <a:pt x="2422798" y="0"/>
                  </a:lnTo>
                  <a:lnTo>
                    <a:pt x="2123617" y="499842"/>
                  </a:lnTo>
                  <a:lnTo>
                    <a:pt x="0" y="504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4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4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8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9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50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5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5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9" Type="http://schemas.openxmlformats.org/officeDocument/2006/relationships/slideLayout" Target="../slideLayouts/slideLayout11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英语写作课混合式教学创新实践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457200"/>
            <a:ext cx="5134610" cy="1600200"/>
          </a:xfrm>
        </p:spPr>
        <p:txBody>
          <a:bodyPr/>
          <a:p>
            <a:r>
              <a:rPr lang="en-US" altLang="zh-CN" b="1"/>
              <a:t>1. </a:t>
            </a:r>
            <a:r>
              <a:rPr lang="zh-CN" altLang="en-US" b="1"/>
              <a:t>学生评价</a:t>
            </a:r>
            <a:r>
              <a:rPr lang="en-US" altLang="zh-CN" b="1"/>
              <a:t>---</a:t>
            </a:r>
            <a:r>
              <a:rPr lang="zh-CN" altLang="en-US" b="1"/>
              <a:t>教学平台</a:t>
            </a:r>
            <a:endParaRPr lang="zh-CN" altLang="en-US" b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30" y="1249045"/>
            <a:ext cx="6962140" cy="4847590"/>
          </a:xfrm>
          <a:prstGeom prst="rect">
            <a:avLst/>
          </a:prstGeom>
        </p:spPr>
      </p:pic>
      <p:pic>
        <p:nvPicPr>
          <p:cNvPr id="7" name="图片 6" descr="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45" y="1905"/>
            <a:ext cx="6219190" cy="3714115"/>
          </a:xfrm>
          <a:prstGeom prst="rect">
            <a:avLst/>
          </a:prstGeom>
        </p:spPr>
      </p:pic>
      <p:pic>
        <p:nvPicPr>
          <p:cNvPr id="8" name="图片 7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0" y="3944620"/>
            <a:ext cx="5547995" cy="28333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2. </a:t>
            </a:r>
            <a:r>
              <a:rPr lang="zh-CN" altLang="en-US"/>
              <a:t>学生评价</a:t>
            </a:r>
            <a:r>
              <a:rPr lang="en-US" altLang="zh-CN"/>
              <a:t>---</a:t>
            </a:r>
            <a:r>
              <a:rPr lang="zh-CN" altLang="en-US"/>
              <a:t>问卷星</a:t>
            </a:r>
            <a:endParaRPr lang="zh-CN" altLang="en-US"/>
          </a:p>
        </p:txBody>
      </p:sp>
      <p:pic>
        <p:nvPicPr>
          <p:cNvPr id="5" name="图片 4" descr="wdex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495" y="3750945"/>
            <a:ext cx="7666355" cy="3104515"/>
          </a:xfrm>
          <a:prstGeom prst="rect">
            <a:avLst/>
          </a:prstGeom>
        </p:spPr>
      </p:pic>
      <p:pic>
        <p:nvPicPr>
          <p:cNvPr id="6" name="图片 5" descr="asd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860" y="2889250"/>
            <a:ext cx="5064760" cy="2023110"/>
          </a:xfrm>
          <a:prstGeom prst="rect">
            <a:avLst/>
          </a:prstGeom>
        </p:spPr>
      </p:pic>
      <p:pic>
        <p:nvPicPr>
          <p:cNvPr id="7" name="图片 6" descr="dfv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" y="1082675"/>
            <a:ext cx="7637780" cy="2809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750" y="182880"/>
            <a:ext cx="5927725" cy="1600200"/>
          </a:xfrm>
        </p:spPr>
        <p:txBody>
          <a:bodyPr/>
          <a:p>
            <a:r>
              <a:rPr lang="en-US" altLang="zh-CN"/>
              <a:t>2. </a:t>
            </a:r>
            <a:r>
              <a:rPr lang="zh-CN" altLang="en-US"/>
              <a:t>学生评价</a:t>
            </a:r>
            <a:r>
              <a:rPr lang="en-US" altLang="zh-CN"/>
              <a:t>---</a:t>
            </a:r>
            <a:r>
              <a:rPr lang="zh-CN" altLang="en-US"/>
              <a:t>问卷星</a:t>
            </a:r>
            <a:endParaRPr lang="zh-CN" altLang="en-US"/>
          </a:p>
        </p:txBody>
      </p:sp>
      <p:pic>
        <p:nvPicPr>
          <p:cNvPr id="5" name="图片 4" descr="dfv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960120"/>
            <a:ext cx="7637780" cy="2809240"/>
          </a:xfrm>
          <a:prstGeom prst="rect">
            <a:avLst/>
          </a:prstGeom>
        </p:spPr>
      </p:pic>
      <p:pic>
        <p:nvPicPr>
          <p:cNvPr id="6" name="图片 5" descr="erf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65" y="3662680"/>
            <a:ext cx="7818755" cy="3028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70" y="352425"/>
            <a:ext cx="10469880" cy="1049655"/>
          </a:xfrm>
        </p:spPr>
        <p:txBody>
          <a:bodyPr/>
          <a:p>
            <a:pPr algn="ctr"/>
            <a:r>
              <a:rPr lang="zh-CN" altLang="en-US" sz="4400" b="1"/>
              <a:t>（三）授课场景</a:t>
            </a:r>
            <a:endParaRPr lang="zh-CN" altLang="en-US" sz="4400" b="1"/>
          </a:p>
        </p:txBody>
      </p:sp>
      <p:pic>
        <p:nvPicPr>
          <p:cNvPr id="11" name="图片 10" descr="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2452370"/>
            <a:ext cx="10058400" cy="44119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696835" y="1444625"/>
            <a:ext cx="3096260" cy="10077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线上教学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授课场景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占位符 4" descr="w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510540" y="1697990"/>
            <a:ext cx="10869930" cy="498919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1550" y="457200"/>
            <a:ext cx="3096260" cy="10077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/>
              <a:t>线上教学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授课场景</a:t>
            </a:r>
            <a:endParaRPr lang="zh-CN" altLang="en-US" b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占位符 4" descr="IMG_980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6555740" y="2514600"/>
            <a:ext cx="5560695" cy="4170045"/>
          </a:xfrm>
          <a:prstGeom prst="rect">
            <a:avLst/>
          </a:prstGeom>
        </p:spPr>
      </p:pic>
      <p:pic>
        <p:nvPicPr>
          <p:cNvPr id="6" name="图片 5" descr="IMG_98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910715"/>
            <a:ext cx="6525260" cy="4893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896225" y="1268730"/>
            <a:ext cx="3024505" cy="1008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线下教学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授课场景</a:t>
            </a:r>
            <a:endParaRPr lang="zh-CN" altLang="en-US" b="1"/>
          </a:p>
        </p:txBody>
      </p:sp>
      <p:pic>
        <p:nvPicPr>
          <p:cNvPr id="5" name="图片占位符 4" descr="IMG_9806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6007100" y="2216785"/>
            <a:ext cx="6170295" cy="4627245"/>
          </a:xfrm>
          <a:prstGeom prst="rect">
            <a:avLst/>
          </a:prstGeom>
        </p:spPr>
      </p:pic>
      <p:pic>
        <p:nvPicPr>
          <p:cNvPr id="6" name="图片 5" descr="IMG_98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2216785"/>
            <a:ext cx="6169025" cy="46272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02905" y="1049020"/>
            <a:ext cx="3024505" cy="1008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线下教学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/>
              <a:t>授课场景</a:t>
            </a:r>
            <a:endParaRPr lang="zh-CN" altLang="en-US" b="1"/>
          </a:p>
        </p:txBody>
      </p:sp>
      <p:pic>
        <p:nvPicPr>
          <p:cNvPr id="6" name="图片 5" descr="IMG_98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980" y="5715"/>
            <a:ext cx="5115560" cy="6821170"/>
          </a:xfrm>
          <a:prstGeom prst="rect">
            <a:avLst/>
          </a:prstGeom>
        </p:spPr>
      </p:pic>
      <p:pic>
        <p:nvPicPr>
          <p:cNvPr id="7" name="图片 6" descr="sdc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5" y="2760345"/>
            <a:ext cx="7097395" cy="4066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zh-C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内容</a:t>
            </a:r>
            <a:endParaRPr lang="zh-C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H_Text_1"/>
          <p:cNvSpPr/>
          <p:nvPr>
            <p:custDataLst>
              <p:tags r:id="rId2"/>
            </p:custDataLst>
          </p:nvPr>
        </p:nvSpPr>
        <p:spPr>
          <a:xfrm>
            <a:off x="1946275" y="4110038"/>
            <a:ext cx="1862138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创新实践介绍</a:t>
            </a:r>
            <a:endParaRPr lang="zh-CN" alt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H_Text_2"/>
          <p:cNvSpPr/>
          <p:nvPr>
            <p:custDataLst>
              <p:tags r:id="rId3"/>
            </p:custDataLst>
          </p:nvPr>
        </p:nvSpPr>
        <p:spPr>
          <a:xfrm>
            <a:off x="3872707" y="4124327"/>
            <a:ext cx="2365376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学生评价</a:t>
            </a:r>
            <a:endParaRPr lang="zh-CN" alt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H_Text_3"/>
          <p:cNvSpPr/>
          <p:nvPr>
            <p:custDataLst>
              <p:tags r:id="rId4"/>
            </p:custDataLst>
          </p:nvPr>
        </p:nvSpPr>
        <p:spPr>
          <a:xfrm>
            <a:off x="6411914" y="4138613"/>
            <a:ext cx="2365376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授课场景</a:t>
            </a:r>
            <a:endParaRPr lang="zh-CN" alt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MH_Other_1"/>
          <p:cNvCxnSpPr/>
          <p:nvPr>
            <p:custDataLst>
              <p:tags r:id="rId5"/>
            </p:custDataLst>
          </p:nvPr>
        </p:nvCxnSpPr>
        <p:spPr>
          <a:xfrm>
            <a:off x="1593851" y="3181350"/>
            <a:ext cx="574675" cy="0"/>
          </a:xfrm>
          <a:prstGeom prst="line">
            <a:avLst/>
          </a:prstGeom>
          <a:ln w="25400">
            <a:solidFill>
              <a:srgbClr val="D5D5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3952" y="2628900"/>
            <a:ext cx="1047750" cy="1047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66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lang="en-US" altLang="zh-CN" sz="66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7" name="MH_Other_2"/>
          <p:cNvSpPr/>
          <p:nvPr>
            <p:custDataLst>
              <p:tags r:id="rId7"/>
            </p:custDataLst>
          </p:nvPr>
        </p:nvSpPr>
        <p:spPr bwMode="auto">
          <a:xfrm flipH="1">
            <a:off x="2878139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8" name="MH_Other_3"/>
          <p:cNvSpPr/>
          <p:nvPr>
            <p:custDataLst>
              <p:tags r:id="rId8"/>
            </p:custDataLst>
          </p:nvPr>
        </p:nvSpPr>
        <p:spPr bwMode="auto">
          <a:xfrm flipV="1">
            <a:off x="2157414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71" name="MH_SubTitle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8976" y="2657475"/>
            <a:ext cx="1046163" cy="10477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6600" b="1" dirty="0">
                <a:solidFill>
                  <a:srgbClr val="FFFFFF"/>
                </a:solidFill>
                <a:latin typeface="+mn-lt"/>
                <a:ea typeface="+mn-ea"/>
              </a:rPr>
              <a:t>2</a:t>
            </a:r>
            <a:endParaRPr lang="en-US" altLang="zh-CN" sz="66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60" name="MH_Other_4"/>
          <p:cNvSpPr/>
          <p:nvPr>
            <p:custDataLst>
              <p:tags r:id="rId10"/>
            </p:custDataLst>
          </p:nvPr>
        </p:nvSpPr>
        <p:spPr bwMode="auto">
          <a:xfrm flipH="1">
            <a:off x="5022851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61" name="MH_Other_5"/>
          <p:cNvSpPr/>
          <p:nvPr>
            <p:custDataLst>
              <p:tags r:id="rId11"/>
            </p:custDataLst>
          </p:nvPr>
        </p:nvSpPr>
        <p:spPr bwMode="auto">
          <a:xfrm flipV="1">
            <a:off x="4302126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74" name="MH_SubTitle_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42101" y="2657475"/>
            <a:ext cx="1046163" cy="1047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6600" b="1" dirty="0">
                <a:solidFill>
                  <a:srgbClr val="FFFFFF"/>
                </a:solidFill>
                <a:latin typeface="+mn-lt"/>
                <a:ea typeface="+mn-ea"/>
              </a:rPr>
              <a:t>3</a:t>
            </a:r>
            <a:endParaRPr lang="en-US" altLang="zh-CN" sz="66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64" name="MH_Other_7"/>
          <p:cNvSpPr/>
          <p:nvPr>
            <p:custDataLst>
              <p:tags r:id="rId13"/>
            </p:custDataLst>
          </p:nvPr>
        </p:nvSpPr>
        <p:spPr bwMode="auto">
          <a:xfrm flipV="1">
            <a:off x="6443664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67" name="MH_Other_9"/>
          <p:cNvSpPr/>
          <p:nvPr>
            <p:custDataLst>
              <p:tags r:id="rId14"/>
            </p:custDataLst>
          </p:nvPr>
        </p:nvSpPr>
        <p:spPr bwMode="auto">
          <a:xfrm flipH="1">
            <a:off x="7234239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6" name="MH_Other_11"/>
          <p:cNvCxnSpPr/>
          <p:nvPr>
            <p:custDataLst>
              <p:tags r:id="rId15"/>
            </p:custDataLst>
          </p:nvPr>
        </p:nvCxnSpPr>
        <p:spPr>
          <a:xfrm>
            <a:off x="7955281" y="3181350"/>
            <a:ext cx="5746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12"/>
          <p:cNvCxnSpPr/>
          <p:nvPr>
            <p:custDataLst>
              <p:tags r:id="rId16"/>
            </p:custDataLst>
          </p:nvPr>
        </p:nvCxnSpPr>
        <p:spPr>
          <a:xfrm>
            <a:off x="3586163" y="3181350"/>
            <a:ext cx="728662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H_Other_13"/>
          <p:cNvCxnSpPr/>
          <p:nvPr>
            <p:custDataLst>
              <p:tags r:id="rId17"/>
            </p:custDataLst>
          </p:nvPr>
        </p:nvCxnSpPr>
        <p:spPr>
          <a:xfrm>
            <a:off x="5730876" y="3181350"/>
            <a:ext cx="7270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40968" grpId="0" animBg="1"/>
      <p:bldP spid="2057" grpId="0" animBg="1"/>
      <p:bldP spid="2058" grpId="0" animBg="1"/>
      <p:bldP spid="40971" grpId="0" animBg="1"/>
      <p:bldP spid="2060" grpId="0" animBg="1"/>
      <p:bldP spid="2061" grpId="0" animBg="1"/>
      <p:bldP spid="40974" grpId="0" animBg="1"/>
      <p:bldP spid="2064" grpId="0" animBg="1"/>
      <p:bldP spid="206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6" y="457200"/>
            <a:ext cx="10603991" cy="16002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一、创新实践介绍</a:t>
            </a:r>
            <a:endParaRPr lang="zh-CN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23215" y="1130935"/>
            <a:ext cx="11005185" cy="532003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英语写作课混合式教学模式改革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线上教学（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学时）：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微课学习、线上测验、线上讨论、完成作业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线下教学（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学时）：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检查线上学习情况、答疑讨论、写作样本评论、总结和拓展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英语写作课实行中教和外教共同授课的方式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中教和外教一起配合，分工合作，实现最优的教学效果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6" y="457200"/>
            <a:ext cx="10603991" cy="16002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教学内容的创新</a:t>
            </a:r>
            <a:endParaRPr lang="zh-CN" alt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23215" y="1628775"/>
            <a:ext cx="11005185" cy="40963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从篇章入手，以文体为基础，进行模块化教学，并将英语写作的基础知识部分融合到英语文体写作教学中，在每个模块中对每部分的英语写作基础知识加以巩固和强化。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6" y="457200"/>
            <a:ext cx="10603991" cy="16002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教学资源的创新</a:t>
            </a:r>
            <a:endParaRPr lang="zh-CN" alt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23215" y="1628775"/>
            <a:ext cx="11005185" cy="4096385"/>
          </a:xfrm>
        </p:spPr>
        <p:txBody>
          <a:bodyPr>
            <a:normAutofit lnSpcReduction="20000"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教师将多本教材中的案例进行整合和融合，加大学生对范例的阅读和赏析，并模仿范例的写作手法进行写作。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教师借助于网络资源，整合网络资源中的有效资源，对教学内容进行补充，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各本优秀教材和网络资源中的精华，为英语写作文体教学之所用。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6" y="457200"/>
            <a:ext cx="10603991" cy="16002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教学方法的创新</a:t>
            </a:r>
            <a:endParaRPr lang="zh-CN" alt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23215" y="1628775"/>
            <a:ext cx="11005185" cy="4096385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线上学生通过微课进行自主学习，并可反复听讲，将枯燥的知识点配合微课制作中的动画进行形象的讲解，化枯燥为有趣</a:t>
            </a:r>
            <a:r>
              <a:rPr 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线下学生中以小组合作的形式进行学习，可安排小组抢答竞赛、小组讨论共同批改作文等形式，充分发挥学生的主动性和积极性，增强学生的参与度，一改往日的死气沉闷，使写作课程充满生机。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6" y="457200"/>
            <a:ext cx="10603991" cy="16002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作文反馈方式的创新</a:t>
            </a:r>
            <a:endParaRPr lang="zh-CN" alt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23215" y="1628775"/>
            <a:ext cx="11005185" cy="4096385"/>
          </a:xfrm>
        </p:spPr>
        <p:txBody>
          <a:bodyPr>
            <a:normAutofit fontScale="80000"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在教学改革中，将网络反馈、教师反馈、同伴反馈相结合</a:t>
            </a:r>
            <a:r>
              <a:rPr 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首先学生完成作业后，将作文提交到批改网，利用批改网进行网络反馈</a:t>
            </a:r>
            <a:r>
              <a:rPr 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网络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反馈结果修改后将作文交给同伴，由同伴进行批改和反馈</a:t>
            </a:r>
            <a:r>
              <a:rPr 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根据同伴的意见修改后再上交给老师，教师进行评改。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6" y="457200"/>
            <a:ext cx="10603991" cy="16002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课程评价方式的创新</a:t>
            </a:r>
            <a:endParaRPr lang="zh-CN" alt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23215" y="1628775"/>
            <a:ext cx="11005185" cy="40963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在教学改革中，将终结性评价改为过程性评价</a:t>
            </a:r>
            <a:r>
              <a:rPr 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平时成绩由线上学习和线下学习两部分构成，将期末考试改为三次阶段性测试，分别在每个模块学完后进行，并及时将考试结果反馈给学生，使学生及时了解自己本模块的学习情况，能够督促学生学习。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6" y="457200"/>
            <a:ext cx="10603991" cy="16002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二、学生评价</a:t>
            </a:r>
            <a:endParaRPr lang="zh-CN" alt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23215" y="1628775"/>
            <a:ext cx="11005185" cy="40963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生通过两种方式对本课程进行评价，第一种方式是在网络平台有课程评价模块，学生学习完成后直接在网络平台对本课程进行评价。第二种方式是本课程学习完成后，教师通过问卷星设置调查问卷，学生可通过调查问卷对本课程进行评价。</a:t>
            </a:r>
            <a:endParaRPr 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643"/>
</p:tagLst>
</file>

<file path=ppt/tags/tag10.xml><?xml version="1.0" encoding="utf-8"?>
<p:tagLst xmlns:p="http://schemas.openxmlformats.org/presentationml/2006/main">
  <p:tag name="MH" val="20180712115202"/>
  <p:tag name="MH_LIBRARY" val="GRAPHIC"/>
  <p:tag name="MH_TYPE" val="Other"/>
  <p:tag name="MH_ORDER" val="1"/>
</p:tagLst>
</file>

<file path=ppt/tags/tag11.xml><?xml version="1.0" encoding="utf-8"?>
<p:tagLst xmlns:p="http://schemas.openxmlformats.org/presentationml/2006/main">
  <p:tag name="MH" val="20180712115202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MH" val="20180712115202"/>
  <p:tag name="MH_LIBRARY" val="GRAPHIC"/>
  <p:tag name="MH_TYPE" val="Other"/>
  <p:tag name="MH_ORDER" val="2"/>
</p:tagLst>
</file>

<file path=ppt/tags/tag13.xml><?xml version="1.0" encoding="utf-8"?>
<p:tagLst xmlns:p="http://schemas.openxmlformats.org/presentationml/2006/main">
  <p:tag name="MH" val="20180712115202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80712115202"/>
  <p:tag name="MH_LIBRARY" val="GRAPHIC"/>
  <p:tag name="MH_TYPE" val="SubTitle"/>
  <p:tag name="MH_ORDER" val="2"/>
</p:tagLst>
</file>

<file path=ppt/tags/tag15.xml><?xml version="1.0" encoding="utf-8"?>
<p:tagLst xmlns:p="http://schemas.openxmlformats.org/presentationml/2006/main">
  <p:tag name="MH" val="20180712115202"/>
  <p:tag name="MH_LIBRARY" val="GRAPHIC"/>
  <p:tag name="MH_TYPE" val="Other"/>
  <p:tag name="MH_ORDER" val="4"/>
</p:tagLst>
</file>

<file path=ppt/tags/tag16.xml><?xml version="1.0" encoding="utf-8"?>
<p:tagLst xmlns:p="http://schemas.openxmlformats.org/presentationml/2006/main">
  <p:tag name="MH" val="20180712115202"/>
  <p:tag name="MH_LIBRARY" val="GRAPHIC"/>
  <p:tag name="MH_TYPE" val="Other"/>
  <p:tag name="MH_ORDER" val="5"/>
</p:tagLst>
</file>

<file path=ppt/tags/tag17.xml><?xml version="1.0" encoding="utf-8"?>
<p:tagLst xmlns:p="http://schemas.openxmlformats.org/presentationml/2006/main">
  <p:tag name="MH" val="20180712115202"/>
  <p:tag name="MH_LIBRARY" val="GRAPHIC"/>
  <p:tag name="MH_TYPE" val="SubTitle"/>
  <p:tag name="MH_ORDER" val="3"/>
</p:tagLst>
</file>

<file path=ppt/tags/tag18.xml><?xml version="1.0" encoding="utf-8"?>
<p:tagLst xmlns:p="http://schemas.openxmlformats.org/presentationml/2006/main">
  <p:tag name="MH" val="20180712115202"/>
  <p:tag name="MH_LIBRARY" val="GRAPHIC"/>
  <p:tag name="MH_TYPE" val="Other"/>
  <p:tag name="MH_ORDER" val="7"/>
</p:tagLst>
</file>

<file path=ppt/tags/tag19.xml><?xml version="1.0" encoding="utf-8"?>
<p:tagLst xmlns:p="http://schemas.openxmlformats.org/presentationml/2006/main">
  <p:tag name="MH" val="20180712115202"/>
  <p:tag name="MH_LIBRARY" val="GRAPHIC"/>
  <p:tag name="MH_TYPE" val="Other"/>
  <p:tag name="MH_ORDER" val="9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643"/>
</p:tagLst>
</file>

<file path=ppt/tags/tag20.xml><?xml version="1.0" encoding="utf-8"?>
<p:tagLst xmlns:p="http://schemas.openxmlformats.org/presentationml/2006/main">
  <p:tag name="MH" val="20180712115202"/>
  <p:tag name="MH_LIBRARY" val="GRAPHIC"/>
  <p:tag name="MH_TYPE" val="Other"/>
  <p:tag name="MH_ORDER" val="11"/>
</p:tagLst>
</file>

<file path=ppt/tags/tag21.xml><?xml version="1.0" encoding="utf-8"?>
<p:tagLst xmlns:p="http://schemas.openxmlformats.org/presentationml/2006/main">
  <p:tag name="MH" val="20180712115202"/>
  <p:tag name="MH_LIBRARY" val="GRAPHIC"/>
  <p:tag name="MH_TYPE" val="Other"/>
  <p:tag name="MH_ORDER" val="12"/>
</p:tagLst>
</file>

<file path=ppt/tags/tag22.xml><?xml version="1.0" encoding="utf-8"?>
<p:tagLst xmlns:p="http://schemas.openxmlformats.org/presentationml/2006/main">
  <p:tag name="MH" val="20180712115202"/>
  <p:tag name="MH_LIBRARY" val="GRAPHIC"/>
  <p:tag name="MH_TYPE" val="Other"/>
  <p:tag name="MH_ORDER" val="13"/>
</p:tagLst>
</file>

<file path=ppt/tags/tag23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80712115202"/>
  <p:tag name="MH_LIBRARY" val="GRAPHIC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7"/>
  <p:tag name="KSO_WM_UNIT_LAYERLEVEL" val="1"/>
  <p:tag name="KSO_WM_UNIT_INDEX" val="1"/>
  <p:tag name="KSO_WM_UNIT_TYPE" val="a"/>
  <p:tag name="KSO_WM_TEMPLATE_CATEGORY" val="custom"/>
  <p:tag name="KSO_WM_TEMPLATE_INDEX" val="20181643"/>
  <p:tag name="KSO_WM_UNIT_ID" val="custom20181643_4*a*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95"/>
  <p:tag name="KSO_WM_UNIT_HIGHLIGHT" val="0"/>
  <p:tag name="KSO_WM_UNIT_COMPATIBLE" val="0"/>
  <p:tag name="KSO_WM_UNIT_CLEAR" val="0"/>
  <p:tag name="KSO_WM_UNIT_PRESET_TEXT_INDEX" val="4"/>
  <p:tag name="KSO_WM_UNIT_PRESET_TEXT_LEN" val="228"/>
  <p:tag name="KSO_WM_TEMPLATE_CATEGORY" val="custom"/>
  <p:tag name="KSO_WM_TEMPLATE_INDEX" val="20181643"/>
  <p:tag name="KSO_WM_UNIT_ID" val="custom20181643_4*f*1"/>
</p:tagLst>
</file>

<file path=ppt/tags/tag26.xml><?xml version="1.0" encoding="utf-8"?>
<p:tagLst xmlns:p="http://schemas.openxmlformats.org/presentationml/2006/main">
  <p:tag name="KSO_WM_SLIDE_SIZE" val="828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COMBINE_RELATE_SLIDE_ID" val="background20180982_4"/>
  <p:tag name="KSO_WM_TEMPLATE_CATEGORY" val="custom"/>
  <p:tag name="KSO_WM_TEMPLATE_INDEX" val="20181643"/>
  <p:tag name="KSO_WM_SLIDE_ID" val="custom20181643_4"/>
  <p:tag name="KSO_WM_SLIDE_INDEX" val="4"/>
  <p:tag name="KSO_WM_TEMPLATE_SUBCATEGORY" val="combine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7"/>
  <p:tag name="KSO_WM_UNIT_LAYERLEVEL" val="1"/>
  <p:tag name="KSO_WM_UNIT_INDEX" val="1"/>
  <p:tag name="KSO_WM_UNIT_TYPE" val="a"/>
  <p:tag name="KSO_WM_TEMPLATE_CATEGORY" val="custom"/>
  <p:tag name="KSO_WM_TEMPLATE_INDEX" val="20181643"/>
  <p:tag name="KSO_WM_UNIT_ID" val="custom20181643_4*a*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95"/>
  <p:tag name="KSO_WM_UNIT_HIGHLIGHT" val="0"/>
  <p:tag name="KSO_WM_UNIT_COMPATIBLE" val="0"/>
  <p:tag name="KSO_WM_UNIT_CLEAR" val="0"/>
  <p:tag name="KSO_WM_UNIT_PRESET_TEXT_INDEX" val="4"/>
  <p:tag name="KSO_WM_UNIT_PRESET_TEXT_LEN" val="228"/>
  <p:tag name="KSO_WM_TEMPLATE_CATEGORY" val="custom"/>
  <p:tag name="KSO_WM_TEMPLATE_INDEX" val="20181643"/>
  <p:tag name="KSO_WM_UNIT_ID" val="custom20181643_4*f*1"/>
</p:tagLst>
</file>

<file path=ppt/tags/tag29.xml><?xml version="1.0" encoding="utf-8"?>
<p:tagLst xmlns:p="http://schemas.openxmlformats.org/presentationml/2006/main">
  <p:tag name="KSO_WM_SLIDE_SIZE" val="828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COMBINE_RELATE_SLIDE_ID" val="background20180982_4"/>
  <p:tag name="KSO_WM_TEMPLATE_CATEGORY" val="custom"/>
  <p:tag name="KSO_WM_TEMPLATE_INDEX" val="20181643"/>
  <p:tag name="KSO_WM_SLIDE_ID" val="custom20181643_4"/>
  <p:tag name="KSO_WM_SLIDE_INDEX" val="4"/>
  <p:tag name="KSO_WM_TEMPLATE_SUBCATEGORY" val="combine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82_1"/>
  <p:tag name="KSO_WM_TEMPLATE_CATEGORY" val="custom"/>
  <p:tag name="KSO_WM_TEMPLATE_INDEX" val="20181643"/>
  <p:tag name="KSO_WM_TEMPLATE_SUBCATEGORY" val="combine"/>
  <p:tag name="KSO_WM_TEMPLATE_THUMBS_INDEX" val="1、4、5、10、11、15、16、1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7"/>
  <p:tag name="KSO_WM_UNIT_LAYERLEVEL" val="1"/>
  <p:tag name="KSO_WM_UNIT_INDEX" val="1"/>
  <p:tag name="KSO_WM_UNIT_TYPE" val="a"/>
  <p:tag name="KSO_WM_TEMPLATE_CATEGORY" val="custom"/>
  <p:tag name="KSO_WM_TEMPLATE_INDEX" val="20181643"/>
  <p:tag name="KSO_WM_UNIT_ID" val="custom20181643_4*a*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95"/>
  <p:tag name="KSO_WM_UNIT_HIGHLIGHT" val="0"/>
  <p:tag name="KSO_WM_UNIT_COMPATIBLE" val="0"/>
  <p:tag name="KSO_WM_UNIT_CLEAR" val="0"/>
  <p:tag name="KSO_WM_UNIT_PRESET_TEXT_INDEX" val="4"/>
  <p:tag name="KSO_WM_UNIT_PRESET_TEXT_LEN" val="228"/>
  <p:tag name="KSO_WM_TEMPLATE_CATEGORY" val="custom"/>
  <p:tag name="KSO_WM_TEMPLATE_INDEX" val="20181643"/>
  <p:tag name="KSO_WM_UNIT_ID" val="custom20181643_4*f*1"/>
</p:tagLst>
</file>

<file path=ppt/tags/tag32.xml><?xml version="1.0" encoding="utf-8"?>
<p:tagLst xmlns:p="http://schemas.openxmlformats.org/presentationml/2006/main">
  <p:tag name="KSO_WM_SLIDE_SIZE" val="828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COMBINE_RELATE_SLIDE_ID" val="background20180982_4"/>
  <p:tag name="KSO_WM_TEMPLATE_CATEGORY" val="custom"/>
  <p:tag name="KSO_WM_TEMPLATE_INDEX" val="20181643"/>
  <p:tag name="KSO_WM_SLIDE_ID" val="custom20181643_4"/>
  <p:tag name="KSO_WM_SLIDE_INDEX" val="4"/>
  <p:tag name="KSO_WM_TEMPLATE_SUBCATEGORY" val="combine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7"/>
  <p:tag name="KSO_WM_UNIT_LAYERLEVEL" val="1"/>
  <p:tag name="KSO_WM_UNIT_INDEX" val="1"/>
  <p:tag name="KSO_WM_UNIT_TYPE" val="a"/>
  <p:tag name="KSO_WM_TEMPLATE_CATEGORY" val="custom"/>
  <p:tag name="KSO_WM_TEMPLATE_INDEX" val="20181643"/>
  <p:tag name="KSO_WM_UNIT_ID" val="custom20181643_4*a*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95"/>
  <p:tag name="KSO_WM_UNIT_HIGHLIGHT" val="0"/>
  <p:tag name="KSO_WM_UNIT_COMPATIBLE" val="0"/>
  <p:tag name="KSO_WM_UNIT_CLEAR" val="0"/>
  <p:tag name="KSO_WM_UNIT_PRESET_TEXT_INDEX" val="4"/>
  <p:tag name="KSO_WM_UNIT_PRESET_TEXT_LEN" val="228"/>
  <p:tag name="KSO_WM_TEMPLATE_CATEGORY" val="custom"/>
  <p:tag name="KSO_WM_TEMPLATE_INDEX" val="20181643"/>
  <p:tag name="KSO_WM_UNIT_ID" val="custom20181643_4*f*1"/>
</p:tagLst>
</file>

<file path=ppt/tags/tag35.xml><?xml version="1.0" encoding="utf-8"?>
<p:tagLst xmlns:p="http://schemas.openxmlformats.org/presentationml/2006/main">
  <p:tag name="KSO_WM_SLIDE_SIZE" val="828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COMBINE_RELATE_SLIDE_ID" val="background20180982_4"/>
  <p:tag name="KSO_WM_TEMPLATE_CATEGORY" val="custom"/>
  <p:tag name="KSO_WM_TEMPLATE_INDEX" val="20181643"/>
  <p:tag name="KSO_WM_SLIDE_ID" val="custom20181643_4"/>
  <p:tag name="KSO_WM_SLIDE_INDEX" val="4"/>
  <p:tag name="KSO_WM_TEMPLATE_SUBCATEGORY" val="combine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7"/>
  <p:tag name="KSO_WM_UNIT_LAYERLEVEL" val="1"/>
  <p:tag name="KSO_WM_UNIT_INDEX" val="1"/>
  <p:tag name="KSO_WM_UNIT_TYPE" val="a"/>
  <p:tag name="KSO_WM_TEMPLATE_CATEGORY" val="custom"/>
  <p:tag name="KSO_WM_TEMPLATE_INDEX" val="20181643"/>
  <p:tag name="KSO_WM_UNIT_ID" val="custom20181643_4*a*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95"/>
  <p:tag name="KSO_WM_UNIT_HIGHLIGHT" val="0"/>
  <p:tag name="KSO_WM_UNIT_COMPATIBLE" val="0"/>
  <p:tag name="KSO_WM_UNIT_CLEAR" val="0"/>
  <p:tag name="KSO_WM_UNIT_PRESET_TEXT_INDEX" val="4"/>
  <p:tag name="KSO_WM_UNIT_PRESET_TEXT_LEN" val="228"/>
  <p:tag name="KSO_WM_TEMPLATE_CATEGORY" val="custom"/>
  <p:tag name="KSO_WM_TEMPLATE_INDEX" val="20181643"/>
  <p:tag name="KSO_WM_UNIT_ID" val="custom20181643_4*f*1"/>
</p:tagLst>
</file>

<file path=ppt/tags/tag38.xml><?xml version="1.0" encoding="utf-8"?>
<p:tagLst xmlns:p="http://schemas.openxmlformats.org/presentationml/2006/main">
  <p:tag name="KSO_WM_SLIDE_SIZE" val="828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COMBINE_RELATE_SLIDE_ID" val="background20180982_4"/>
  <p:tag name="KSO_WM_TEMPLATE_CATEGORY" val="custom"/>
  <p:tag name="KSO_WM_TEMPLATE_INDEX" val="20181643"/>
  <p:tag name="KSO_WM_SLIDE_ID" val="custom20181643_4"/>
  <p:tag name="KSO_WM_SLIDE_INDEX" val="4"/>
  <p:tag name="KSO_WM_TEMPLATE_SUBCATEGORY" val="combine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7"/>
  <p:tag name="KSO_WM_UNIT_LAYERLEVEL" val="1"/>
  <p:tag name="KSO_WM_UNIT_INDEX" val="1"/>
  <p:tag name="KSO_WM_UNIT_TYPE" val="a"/>
  <p:tag name="KSO_WM_TEMPLATE_CATEGORY" val="custom"/>
  <p:tag name="KSO_WM_TEMPLATE_INDEX" val="20181643"/>
  <p:tag name="KSO_WM_UNIT_ID" val="custom20181643_4*a*1"/>
</p:tagLst>
</file>

<file path=ppt/tags/tag4.xml><?xml version="1.0" encoding="utf-8"?>
<p:tagLst xmlns:p="http://schemas.openxmlformats.org/presentationml/2006/main"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雅紫教育教学课件"/>
  <p:tag name="KSO_WM_TEMPLATE_CATEGORY" val="custom"/>
  <p:tag name="KSO_WM_TEMPLATE_INDEX" val="20181643"/>
  <p:tag name="KSO_WM_UNIT_ID" val="custom20181643_1*a*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95"/>
  <p:tag name="KSO_WM_UNIT_HIGHLIGHT" val="0"/>
  <p:tag name="KSO_WM_UNIT_COMPATIBLE" val="0"/>
  <p:tag name="KSO_WM_UNIT_CLEAR" val="0"/>
  <p:tag name="KSO_WM_UNIT_PRESET_TEXT_INDEX" val="4"/>
  <p:tag name="KSO_WM_UNIT_PRESET_TEXT_LEN" val="228"/>
  <p:tag name="KSO_WM_TEMPLATE_CATEGORY" val="custom"/>
  <p:tag name="KSO_WM_TEMPLATE_INDEX" val="20181643"/>
  <p:tag name="KSO_WM_UNIT_ID" val="custom20181643_4*f*1"/>
</p:tagLst>
</file>

<file path=ppt/tags/tag41.xml><?xml version="1.0" encoding="utf-8"?>
<p:tagLst xmlns:p="http://schemas.openxmlformats.org/presentationml/2006/main">
  <p:tag name="KSO_WM_SLIDE_SIZE" val="828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COMBINE_RELATE_SLIDE_ID" val="background20180982_4"/>
  <p:tag name="KSO_WM_TEMPLATE_CATEGORY" val="custom"/>
  <p:tag name="KSO_WM_TEMPLATE_INDEX" val="20181643"/>
  <p:tag name="KSO_WM_SLIDE_ID" val="custom20181643_4"/>
  <p:tag name="KSO_WM_SLIDE_INDEX" val="4"/>
  <p:tag name="KSO_WM_TEMPLATE_SUBCATEGORY" val="combine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7"/>
  <p:tag name="KSO_WM_UNIT_LAYERLEVEL" val="1"/>
  <p:tag name="KSO_WM_UNIT_INDEX" val="1"/>
  <p:tag name="KSO_WM_UNIT_TYPE" val="a"/>
  <p:tag name="KSO_WM_TEMPLATE_CATEGORY" val="custom"/>
  <p:tag name="KSO_WM_TEMPLATE_INDEX" val="20181643"/>
  <p:tag name="KSO_WM_UNIT_ID" val="custom20181643_4*a*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f"/>
  <p:tag name="KSO_WM_UNIT_INDEX" val="1"/>
  <p:tag name="KSO_WM_UNIT_LAYERLEVEL" val="1"/>
  <p:tag name="KSO_WM_UNIT_VALUE" val="195"/>
  <p:tag name="KSO_WM_UNIT_HIGHLIGHT" val="0"/>
  <p:tag name="KSO_WM_UNIT_COMPATIBLE" val="0"/>
  <p:tag name="KSO_WM_UNIT_CLEAR" val="0"/>
  <p:tag name="KSO_WM_UNIT_PRESET_TEXT_INDEX" val="4"/>
  <p:tag name="KSO_WM_UNIT_PRESET_TEXT_LEN" val="228"/>
  <p:tag name="KSO_WM_TEMPLATE_CATEGORY" val="custom"/>
  <p:tag name="KSO_WM_TEMPLATE_INDEX" val="20181643"/>
  <p:tag name="KSO_WM_UNIT_ID" val="custom20181643_4*f*1"/>
</p:tagLst>
</file>

<file path=ppt/tags/tag44.xml><?xml version="1.0" encoding="utf-8"?>
<p:tagLst xmlns:p="http://schemas.openxmlformats.org/presentationml/2006/main">
  <p:tag name="KSO_WM_SLIDE_SIZE" val="828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COMBINE_RELATE_SLIDE_ID" val="background20180982_4"/>
  <p:tag name="KSO_WM_TEMPLATE_CATEGORY" val="custom"/>
  <p:tag name="KSO_WM_TEMPLATE_INDEX" val="20181643"/>
  <p:tag name="KSO_WM_SLIDE_ID" val="custom20181643_4"/>
  <p:tag name="KSO_WM_SLIDE_INDEX" val="4"/>
  <p:tag name="KSO_WM_TEMPLATE_SUBCATEGORY" val="combine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3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3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3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3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3"/>
</p:tagLst>
</file>

<file path=ppt/tags/tag5.xml><?xml version="1.0" encoding="utf-8"?>
<p:tagLst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82_1"/>
  <p:tag name="KSO_WM_TEMPLATE_CATEGORY" val="custom"/>
  <p:tag name="KSO_WM_TEMPLATE_INDEX" val="20181643"/>
  <p:tag name="KSO_WM_SLIDE_ID" val="custom20181643_1"/>
  <p:tag name="KSO_WM_SLIDE_INDEX" val="1"/>
  <p:tag name="KSO_WM_TEMPLATE_SUBCATEGORY" val="combine"/>
  <p:tag name="KSO_WM_TEMPLATE_THUMBS_INDEX" val="1、4、5、10、11、15、16、17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3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3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181643"/>
</p:tagLst>
</file>

<file path=ppt/tags/tag53.xml><?xml version="1.0" encoding="utf-8"?>
<p:tagLst xmlns:p="http://schemas.openxmlformats.org/presentationml/2006/main">
  <p:tag name="KSO_WM_TAG_VERSION" val="1.0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感谢您的认真聆听"/>
  <p:tag name="KSO_WM_TEMPLATE_CATEGORY" val="custom"/>
  <p:tag name="KSO_WM_TEMPLATE_INDEX" val="20181643"/>
  <p:tag name="KSO_WM_UNIT_ID" val="custom20181643_17*a*1"/>
</p:tagLst>
</file>

<file path=ppt/tags/tag54.xml><?xml version="1.0" encoding="utf-8"?>
<p:tagLst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endPage"/>
  <p:tag name="KSO_WM_BEAUTIFY_FLAG" val="#wm#"/>
  <p:tag name="KSO_WM_COMBINE_RELATE_SLIDE_ID" val="background20180982_8"/>
  <p:tag name="KSO_WM_TEMPLATE_CATEGORY" val="custom"/>
  <p:tag name="KSO_WM_TEMPLATE_INDEX" val="20181643"/>
  <p:tag name="KSO_WM_SLIDE_ID" val="custom20181643_17"/>
  <p:tag name="KSO_WM_SLIDE_INDEX" val="17"/>
  <p:tag name="KSO_WM_TEMPLATE_SUBCATEGORY" val="combine"/>
</p:tagLst>
</file>

<file path=ppt/tags/tag6.xml><?xml version="1.0" encoding="utf-8"?>
<p:tagLst xmlns:p="http://schemas.openxmlformats.org/presentationml/2006/main">
  <p:tag name="MH" val="20180712115202"/>
  <p:tag name="MH_LIBRARY" val="GRAPHIC"/>
  <p:tag name="MH_TYPE" val="PageTitle"/>
  <p:tag name="MH_ORDER" val="PageTitle"/>
</p:tagLst>
</file>

<file path=ppt/tags/tag7.xml><?xml version="1.0" encoding="utf-8"?>
<p:tagLst xmlns:p="http://schemas.openxmlformats.org/presentationml/2006/main">
  <p:tag name="MH" val="20180712115202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80712115202"/>
  <p:tag name="MH_LIBRARY" val="GRAPHIC"/>
  <p:tag name="MH_TYPE" val="Text"/>
  <p:tag name="MH_ORDER" val="2"/>
</p:tagLst>
</file>

<file path=ppt/tags/tag9.xml><?xml version="1.0" encoding="utf-8"?>
<p:tagLst xmlns:p="http://schemas.openxmlformats.org/presentationml/2006/main">
  <p:tag name="MH" val="20180712115202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1_Office 主题​​">
  <a:themeElements>
    <a:clrScheme name="102705">
      <a:dk1>
        <a:sysClr val="windowText" lastClr="000000"/>
      </a:dk1>
      <a:lt1>
        <a:sysClr val="window" lastClr="FFFFFF"/>
      </a:lt1>
      <a:dk2>
        <a:srgbClr val="8064A2"/>
      </a:dk2>
      <a:lt2>
        <a:srgbClr val="EEECE1"/>
      </a:lt2>
      <a:accent1>
        <a:srgbClr val="FFFFFF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WPS 演示</Application>
  <PresentationFormat>宽屏</PresentationFormat>
  <Paragraphs>83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微软雅黑</vt:lpstr>
      <vt:lpstr>等线</vt:lpstr>
      <vt:lpstr>Calibri</vt:lpstr>
      <vt:lpstr>黑体</vt:lpstr>
      <vt:lpstr>Arial Unicode MS</vt:lpstr>
      <vt:lpstr>1_Office 主题​​</vt:lpstr>
      <vt:lpstr>英语写作课创新实践</vt:lpstr>
      <vt:lpstr>内容</vt:lpstr>
      <vt:lpstr>一、创新实践介绍</vt:lpstr>
      <vt:lpstr>1. 教学内容的创新</vt:lpstr>
      <vt:lpstr>2. 教学资源的创新</vt:lpstr>
      <vt:lpstr>3. 教学方法的创新</vt:lpstr>
      <vt:lpstr>4. 作文反馈方式的创新</vt:lpstr>
      <vt:lpstr>5. 课程评价方式的创新</vt:lpstr>
      <vt:lpstr>二、学生评价</vt:lpstr>
      <vt:lpstr>1. 学生评价---教学平台</vt:lpstr>
      <vt:lpstr>2. 学生评价---问卷星</vt:lpstr>
      <vt:lpstr>2. 学生评价---问卷星</vt:lpstr>
      <vt:lpstr>（三）授课场景</vt:lpstr>
      <vt:lpstr>授课场景</vt:lpstr>
      <vt:lpstr>授课场景</vt:lpstr>
      <vt:lpstr>授课场景</vt:lpstr>
      <vt:lpstr>授课场景</vt:lpstr>
      <vt:lpstr>Thank 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Serena</cp:lastModifiedBy>
  <cp:revision>18</cp:revision>
  <dcterms:created xsi:type="dcterms:W3CDTF">2017-10-27T09:29:00Z</dcterms:created>
  <dcterms:modified xsi:type="dcterms:W3CDTF">2018-11-22T12:47:10Z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