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478" r:id="rId4"/>
    <p:sldId id="570" r:id="rId5"/>
    <p:sldId id="477" r:id="rId6"/>
    <p:sldId id="577" r:id="rId7"/>
    <p:sldId id="561" r:id="rId8"/>
    <p:sldId id="573" r:id="rId9"/>
    <p:sldId id="574" r:id="rId10"/>
    <p:sldId id="538" r:id="rId11"/>
    <p:sldId id="578" r:id="rId12"/>
    <p:sldId id="579" r:id="rId13"/>
    <p:sldId id="580" r:id="rId14"/>
    <p:sldId id="581" r:id="rId15"/>
    <p:sldId id="590" r:id="rId16"/>
    <p:sldId id="451" r:id="rId17"/>
    <p:sldId id="560" r:id="rId18"/>
    <p:sldId id="472" r:id="rId20"/>
    <p:sldId id="504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C00"/>
    <a:srgbClr val="009999"/>
    <a:srgbClr val="FFFFFF"/>
    <a:srgbClr val="106923"/>
    <a:srgbClr val="996633"/>
    <a:srgbClr val="2B8313"/>
    <a:srgbClr val="077168"/>
    <a:srgbClr val="AAD42A"/>
    <a:srgbClr val="7F7F7F"/>
    <a:srgbClr val="C04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 showGuides="1">
      <p:cViewPr varScale="1">
        <p:scale>
          <a:sx n="86" d="100"/>
          <a:sy n="86" d="100"/>
        </p:scale>
        <p:origin x="-1092" y="-78"/>
      </p:cViewPr>
      <p:guideLst>
        <p:guide orient="horz" pos="2268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50" name="副标题 2050"/>
          <p:cNvSpPr>
            <a:spLocks noGrp="1"/>
          </p:cNvSpPr>
          <p:nvPr>
            <p:ph type="subTitle"/>
          </p:nvPr>
        </p:nvSpPr>
        <p:spPr>
          <a:xfrm>
            <a:off x="1371600" y="2733675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endParaRPr lang="zh-CN" altLang="en-US" dirty="0"/>
          </a:p>
        </p:txBody>
      </p:sp>
      <p:sp>
        <p:nvSpPr>
          <p:cNvPr id="2051" name="矩形 20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矩形 2052"/>
          <p:cNvSpPr/>
          <p:nvPr/>
        </p:nvSpPr>
        <p:spPr>
          <a:xfrm>
            <a:off x="0" y="3357563"/>
            <a:ext cx="9144000" cy="2519362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6" name="文本框 2057"/>
          <p:cNvSpPr txBox="1"/>
          <p:nvPr/>
        </p:nvSpPr>
        <p:spPr>
          <a:xfrm>
            <a:off x="6689408" y="3983038"/>
            <a:ext cx="14020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  <a:cs typeface="交通标志专用字体" panose="02010800040101010101" charset="-122"/>
              </a:rPr>
              <a:t>说课人：常畅</a:t>
            </a:r>
            <a:endParaRPr lang="zh-CN" altLang="en-US" sz="1600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  <a:cs typeface="交通标志专用字体" panose="02010800040101010101" charset="-122"/>
            </a:endParaRPr>
          </a:p>
        </p:txBody>
      </p:sp>
      <p:sp>
        <p:nvSpPr>
          <p:cNvPr id="2057" name="文本框 3082"/>
          <p:cNvSpPr txBox="1"/>
          <p:nvPr/>
        </p:nvSpPr>
        <p:spPr>
          <a:xfrm>
            <a:off x="1057593" y="1759585"/>
            <a:ext cx="7193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400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基于</a:t>
            </a:r>
            <a:r>
              <a:rPr lang="en-US" altLang="zh-CN" sz="2400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双</a:t>
            </a:r>
            <a:r>
              <a:rPr lang="zh-CN" sz="2400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线贯穿</a:t>
            </a:r>
            <a:r>
              <a:rPr lang="en-US" altLang="zh-CN" sz="2400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sz="2400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引导下的互动与拓展教学模式研究</a:t>
            </a:r>
            <a:endParaRPr lang="zh-CN" sz="2400" dirty="0">
              <a:solidFill>
                <a:srgbClr val="0099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057"/>
          <p:cNvSpPr txBox="1"/>
          <p:nvPr/>
        </p:nvSpPr>
        <p:spPr>
          <a:xfrm>
            <a:off x="6711633" y="3645853"/>
            <a:ext cx="238442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  <a:cs typeface="交通标志专用字体" panose="02010800040101010101" charset="-122"/>
              </a:rPr>
              <a:t>许昌学院   设计艺术学院</a:t>
            </a:r>
            <a:endParaRPr lang="zh-CN" altLang="en-US" sz="1600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  <a:cs typeface="交通标志专用字体" panose="02010800040101010101" charset="-122"/>
            </a:endParaRPr>
          </a:p>
        </p:txBody>
      </p:sp>
      <p:pic>
        <p:nvPicPr>
          <p:cNvPr id="32771" name="图片 32770" descr="86500487413779965394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850" y="3357880"/>
            <a:ext cx="1710055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图片 39938" descr="G:\X.S-1\MD99-00-01\MD-椅类\19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880"/>
            <a:ext cx="1720850" cy="2519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内容占位符 12291" descr="彩图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05" y="3373755"/>
            <a:ext cx="3258820" cy="250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66310" y="2418715"/>
            <a:ext cx="348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以《家具设计》课程为例</a:t>
            </a:r>
            <a:endParaRPr lang="zh-CN" altLang="en-US">
              <a:solidFill>
                <a:srgbClr val="0099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advTm="2704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2048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8435" name="副标题 2048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endParaRPr lang="zh-CN" altLang="en-US" dirty="0"/>
          </a:p>
        </p:txBody>
      </p:sp>
      <p:sp>
        <p:nvSpPr>
          <p:cNvPr id="18436" name="矩形 204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7" name="矩形 2048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8438" name="文本框 20485"/>
          <p:cNvSpPr txBox="1"/>
          <p:nvPr/>
        </p:nvSpPr>
        <p:spPr>
          <a:xfrm>
            <a:off x="77406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39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6595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矩形 20487"/>
          <p:cNvSpPr/>
          <p:nvPr/>
        </p:nvSpPr>
        <p:spPr>
          <a:xfrm>
            <a:off x="0" y="2349500"/>
            <a:ext cx="9144000" cy="3024188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1" name="文本框 20488"/>
          <p:cNvSpPr txBox="1"/>
          <p:nvPr/>
        </p:nvSpPr>
        <p:spPr>
          <a:xfrm>
            <a:off x="250825" y="1647825"/>
            <a:ext cx="3840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（二）项目导入与项目选择</a:t>
            </a:r>
            <a:endParaRPr lang="zh-CN" altLang="en-US" sz="2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2" name="矩形 20489"/>
          <p:cNvSpPr/>
          <p:nvPr/>
        </p:nvSpPr>
        <p:spPr>
          <a:xfrm>
            <a:off x="755015" y="2997200"/>
            <a:ext cx="360363" cy="1511300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8443" name="Text Box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78815" y="3103563"/>
            <a:ext cx="500063" cy="133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矩形 20491"/>
          <p:cNvSpPr/>
          <p:nvPr/>
        </p:nvSpPr>
        <p:spPr>
          <a:xfrm>
            <a:off x="1836738" y="2565400"/>
            <a:ext cx="1655762" cy="358775"/>
          </a:xfrm>
          <a:prstGeom prst="rect">
            <a:avLst/>
          </a:prstGeom>
          <a:solidFill>
            <a:srgbClr val="CC99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5" name="矩形 20492"/>
          <p:cNvSpPr/>
          <p:nvPr/>
        </p:nvSpPr>
        <p:spPr>
          <a:xfrm>
            <a:off x="1835150" y="4292600"/>
            <a:ext cx="1655763" cy="358775"/>
          </a:xfrm>
          <a:prstGeom prst="rect">
            <a:avLst/>
          </a:prstGeom>
          <a:solidFill>
            <a:srgbClr val="CC99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6" name="矩形 20493"/>
          <p:cNvSpPr/>
          <p:nvPr/>
        </p:nvSpPr>
        <p:spPr>
          <a:xfrm>
            <a:off x="1835150" y="3429000"/>
            <a:ext cx="1655763" cy="358775"/>
          </a:xfrm>
          <a:prstGeom prst="rect">
            <a:avLst/>
          </a:prstGeom>
          <a:solidFill>
            <a:srgbClr val="CC99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7" name="矩形 20494"/>
          <p:cNvSpPr/>
          <p:nvPr/>
        </p:nvSpPr>
        <p:spPr>
          <a:xfrm>
            <a:off x="1763713" y="2565400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家具设计大赛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18448" name="文本框 20495"/>
          <p:cNvSpPr txBox="1"/>
          <p:nvPr/>
        </p:nvSpPr>
        <p:spPr>
          <a:xfrm>
            <a:off x="1763713" y="3429000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网络家具众筹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18449" name="文本框 20496"/>
          <p:cNvSpPr txBox="1"/>
          <p:nvPr/>
        </p:nvSpPr>
        <p:spPr>
          <a:xfrm>
            <a:off x="1763713" y="4292600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自选家具设计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18451" name="左大括号 20498"/>
          <p:cNvSpPr/>
          <p:nvPr/>
        </p:nvSpPr>
        <p:spPr>
          <a:xfrm>
            <a:off x="1258888" y="2781300"/>
            <a:ext cx="360362" cy="1727200"/>
          </a:xfrm>
          <a:prstGeom prst="leftBrace">
            <a:avLst>
              <a:gd name="adj1" fmla="val 39919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52" name="右大括号 20499"/>
          <p:cNvSpPr/>
          <p:nvPr/>
        </p:nvSpPr>
        <p:spPr>
          <a:xfrm>
            <a:off x="3708400" y="2781300"/>
            <a:ext cx="215900" cy="1727200"/>
          </a:xfrm>
          <a:prstGeom prst="rightBrace">
            <a:avLst>
              <a:gd name="adj1" fmla="val 66629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3" name="矩形 20500"/>
          <p:cNvSpPr/>
          <p:nvPr/>
        </p:nvSpPr>
        <p:spPr>
          <a:xfrm>
            <a:off x="4067175" y="3070225"/>
            <a:ext cx="360363" cy="1295400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5" name="文本框 20502"/>
          <p:cNvSpPr txBox="1"/>
          <p:nvPr/>
        </p:nvSpPr>
        <p:spPr>
          <a:xfrm>
            <a:off x="4986020" y="3069908"/>
            <a:ext cx="33832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项目来源于社会中的实际项目。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组织形式：以分组形式，分工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协作，整体规划。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6" name="椭圆 20503"/>
          <p:cNvSpPr/>
          <p:nvPr/>
        </p:nvSpPr>
        <p:spPr>
          <a:xfrm>
            <a:off x="5292725" y="45085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7" name="椭圆 20504"/>
          <p:cNvSpPr/>
          <p:nvPr/>
        </p:nvSpPr>
        <p:spPr>
          <a:xfrm>
            <a:off x="5292725" y="370522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2405" y="3326130"/>
            <a:ext cx="490220" cy="853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三选一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2150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9459" name="副标题 21506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endParaRPr lang="zh-CN" altLang="en-US" dirty="0"/>
          </a:p>
        </p:txBody>
      </p:sp>
      <p:sp>
        <p:nvSpPr>
          <p:cNvPr id="19460" name="矩形 215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1" name="矩形 2150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9462" name="文本框 21509"/>
          <p:cNvSpPr txBox="1"/>
          <p:nvPr/>
        </p:nvSpPr>
        <p:spPr>
          <a:xfrm>
            <a:off x="77406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63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6595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矩形 21511"/>
          <p:cNvSpPr/>
          <p:nvPr/>
        </p:nvSpPr>
        <p:spPr>
          <a:xfrm>
            <a:off x="0" y="2349500"/>
            <a:ext cx="9144000" cy="3024188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5" name="文本框 21512"/>
          <p:cNvSpPr txBox="1"/>
          <p:nvPr/>
        </p:nvSpPr>
        <p:spPr>
          <a:xfrm>
            <a:off x="395288" y="1720850"/>
            <a:ext cx="3840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（三）</a:t>
            </a:r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训练任务与任务分解</a:t>
            </a:r>
            <a:endParaRPr lang="zh-CN" altLang="en-US" sz="2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6" name="矩形 21513"/>
          <p:cNvSpPr/>
          <p:nvPr/>
        </p:nvSpPr>
        <p:spPr>
          <a:xfrm>
            <a:off x="969645" y="2708275"/>
            <a:ext cx="360363" cy="1584325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5" name="左大括号 21522"/>
          <p:cNvSpPr/>
          <p:nvPr/>
        </p:nvSpPr>
        <p:spPr>
          <a:xfrm>
            <a:off x="1547813" y="2636838"/>
            <a:ext cx="215900" cy="1584325"/>
          </a:xfrm>
          <a:prstGeom prst="leftBrace">
            <a:avLst>
              <a:gd name="adj1" fmla="val 61117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7" name="矩形 21524"/>
          <p:cNvSpPr/>
          <p:nvPr/>
        </p:nvSpPr>
        <p:spPr>
          <a:xfrm>
            <a:off x="4572000" y="2708275"/>
            <a:ext cx="360363" cy="1368425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9478" name="Text Box 17"/>
          <p:cNvPicPr/>
          <p:nvPr/>
        </p:nvPicPr>
        <p:blipFill>
          <a:blip r:embed="rId2"/>
          <a:stretch>
            <a:fillRect/>
          </a:stretch>
        </p:blipFill>
        <p:spPr>
          <a:xfrm>
            <a:off x="4492625" y="2743200"/>
            <a:ext cx="500063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9" name="文本框 21526"/>
          <p:cNvSpPr txBox="1"/>
          <p:nvPr/>
        </p:nvSpPr>
        <p:spPr>
          <a:xfrm>
            <a:off x="539750" y="4652963"/>
            <a:ext cx="627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重点、难点：方案的创意，</a:t>
            </a:r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材料的选用，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家具的构造。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4875" y="2671445"/>
            <a:ext cx="490220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家具设计大赛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5" name="文本框 20502"/>
          <p:cNvSpPr txBox="1"/>
          <p:nvPr/>
        </p:nvSpPr>
        <p:spPr>
          <a:xfrm>
            <a:off x="5218430" y="2707958"/>
            <a:ext cx="33832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项目来源于社会上的真实比赛。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组织形式：以分组形式，分工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协作，整体规划。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4" name="矩形 22541"/>
          <p:cNvSpPr/>
          <p:nvPr/>
        </p:nvSpPr>
        <p:spPr>
          <a:xfrm>
            <a:off x="2116455" y="2493645"/>
            <a:ext cx="1526540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5" name="矩形 22542"/>
          <p:cNvSpPr/>
          <p:nvPr/>
        </p:nvSpPr>
        <p:spPr>
          <a:xfrm>
            <a:off x="2116455" y="3286125"/>
            <a:ext cx="1579245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6" name="矩形 22543"/>
          <p:cNvSpPr/>
          <p:nvPr/>
        </p:nvSpPr>
        <p:spPr>
          <a:xfrm>
            <a:off x="2116455" y="4004945"/>
            <a:ext cx="1547495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9" name="文本框 22546"/>
          <p:cNvSpPr txBox="1"/>
          <p:nvPr/>
        </p:nvSpPr>
        <p:spPr>
          <a:xfrm>
            <a:off x="2259648" y="400653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结构创新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20502" name="右大括号 22549"/>
          <p:cNvSpPr/>
          <p:nvPr/>
        </p:nvSpPr>
        <p:spPr>
          <a:xfrm>
            <a:off x="3987800" y="2638108"/>
            <a:ext cx="215900" cy="1512887"/>
          </a:xfrm>
          <a:prstGeom prst="rightBrace">
            <a:avLst>
              <a:gd name="adj1" fmla="val 58362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文本框 22546"/>
          <p:cNvSpPr txBox="1"/>
          <p:nvPr/>
        </p:nvSpPr>
        <p:spPr>
          <a:xfrm>
            <a:off x="2259648" y="326612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材料创新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6" name="文本框 22546"/>
          <p:cNvSpPr txBox="1"/>
          <p:nvPr/>
        </p:nvSpPr>
        <p:spPr>
          <a:xfrm>
            <a:off x="2259648" y="245332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造型创意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252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483" name="副标题 22530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endParaRPr lang="zh-CN" altLang="en-US" dirty="0"/>
          </a:p>
        </p:txBody>
      </p:sp>
      <p:sp>
        <p:nvSpPr>
          <p:cNvPr id="20484" name="矩形 225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4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、训练任务与任务分解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矩形 22532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0486" name="文本框 22533"/>
          <p:cNvSpPr txBox="1"/>
          <p:nvPr/>
        </p:nvSpPr>
        <p:spPr>
          <a:xfrm>
            <a:off x="77406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7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6595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22535"/>
          <p:cNvSpPr/>
          <p:nvPr/>
        </p:nvSpPr>
        <p:spPr>
          <a:xfrm>
            <a:off x="0" y="2349500"/>
            <a:ext cx="9144000" cy="3024188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9" name="文本框 22536"/>
          <p:cNvSpPr txBox="1"/>
          <p:nvPr/>
        </p:nvSpPr>
        <p:spPr>
          <a:xfrm>
            <a:off x="250825" y="1773238"/>
            <a:ext cx="3840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（三）</a:t>
            </a:r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训练任务与任务分解</a:t>
            </a:r>
            <a:endParaRPr lang="zh-CN" altLang="en-US" sz="2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0" name="矩形 22537"/>
          <p:cNvSpPr/>
          <p:nvPr/>
        </p:nvSpPr>
        <p:spPr>
          <a:xfrm>
            <a:off x="826453" y="2636838"/>
            <a:ext cx="360362" cy="1944687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1" name="矩形 22538"/>
          <p:cNvSpPr/>
          <p:nvPr/>
        </p:nvSpPr>
        <p:spPr>
          <a:xfrm>
            <a:off x="3708400" y="2924175"/>
            <a:ext cx="360363" cy="1225550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500" name="Text Box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627438" y="2882900"/>
            <a:ext cx="506412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1" name="左大括号 22548"/>
          <p:cNvSpPr/>
          <p:nvPr/>
        </p:nvSpPr>
        <p:spPr>
          <a:xfrm>
            <a:off x="1403350" y="2709863"/>
            <a:ext cx="73025" cy="1584325"/>
          </a:xfrm>
          <a:prstGeom prst="leftBrace">
            <a:avLst>
              <a:gd name="adj1" fmla="val 180696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2" name="右大括号 22549"/>
          <p:cNvSpPr/>
          <p:nvPr/>
        </p:nvSpPr>
        <p:spPr>
          <a:xfrm>
            <a:off x="3419475" y="2709863"/>
            <a:ext cx="215900" cy="1512887"/>
          </a:xfrm>
          <a:prstGeom prst="rightBrace">
            <a:avLst>
              <a:gd name="adj1" fmla="val 58362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3" name="文本框 22550"/>
          <p:cNvSpPr txBox="1"/>
          <p:nvPr/>
        </p:nvSpPr>
        <p:spPr>
          <a:xfrm>
            <a:off x="468313" y="4725988"/>
            <a:ext cx="678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重点、难点：方案额创意，趣味的呈现，商业推广的策略。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2758440"/>
            <a:ext cx="490220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网络家具众筹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5" name="文本框 20502"/>
          <p:cNvSpPr txBox="1"/>
          <p:nvPr/>
        </p:nvSpPr>
        <p:spPr>
          <a:xfrm>
            <a:off x="4521835" y="2923858"/>
            <a:ext cx="36118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项目根据家具构思与创意，在众筹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网站进行网络众筹。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组织形式：以分组形式，分工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协作，整体规划。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2541"/>
          <p:cNvSpPr/>
          <p:nvPr/>
        </p:nvSpPr>
        <p:spPr>
          <a:xfrm>
            <a:off x="1685925" y="2493645"/>
            <a:ext cx="1526540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矩形 22542"/>
          <p:cNvSpPr/>
          <p:nvPr/>
        </p:nvSpPr>
        <p:spPr>
          <a:xfrm>
            <a:off x="1685925" y="3286125"/>
            <a:ext cx="1579245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矩形 22543"/>
          <p:cNvSpPr/>
          <p:nvPr/>
        </p:nvSpPr>
        <p:spPr>
          <a:xfrm>
            <a:off x="1685925" y="4004945"/>
            <a:ext cx="1547495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文本框 22546"/>
          <p:cNvSpPr txBox="1"/>
          <p:nvPr/>
        </p:nvSpPr>
        <p:spPr>
          <a:xfrm>
            <a:off x="1829118" y="400653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结构创新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7" name="文本框 22546"/>
          <p:cNvSpPr txBox="1"/>
          <p:nvPr/>
        </p:nvSpPr>
        <p:spPr>
          <a:xfrm>
            <a:off x="1829118" y="326612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材料创新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8" name="文本框 22546"/>
          <p:cNvSpPr txBox="1"/>
          <p:nvPr/>
        </p:nvSpPr>
        <p:spPr>
          <a:xfrm>
            <a:off x="1829118" y="245332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造型创意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355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1507" name="副标题 23554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endParaRPr lang="zh-CN" altLang="en-US" dirty="0"/>
          </a:p>
        </p:txBody>
      </p:sp>
      <p:sp>
        <p:nvSpPr>
          <p:cNvPr id="21508" name="矩形 235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9" name="矩形 2355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1510" name="文本框 23557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1511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矩形 23559"/>
          <p:cNvSpPr/>
          <p:nvPr/>
        </p:nvSpPr>
        <p:spPr>
          <a:xfrm>
            <a:off x="0" y="2349500"/>
            <a:ext cx="9144000" cy="3024188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3" name="文本框 23560"/>
          <p:cNvSpPr txBox="1"/>
          <p:nvPr/>
        </p:nvSpPr>
        <p:spPr>
          <a:xfrm>
            <a:off x="395288" y="1706563"/>
            <a:ext cx="3840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（三）</a:t>
            </a:r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训练任务与任务分解</a:t>
            </a:r>
            <a:endParaRPr lang="zh-CN" altLang="en-US" sz="2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4" name="矩形 23561"/>
          <p:cNvSpPr/>
          <p:nvPr/>
        </p:nvSpPr>
        <p:spPr>
          <a:xfrm>
            <a:off x="539750" y="2708275"/>
            <a:ext cx="360363" cy="1944688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5" name="矩形 23562"/>
          <p:cNvSpPr/>
          <p:nvPr/>
        </p:nvSpPr>
        <p:spPr>
          <a:xfrm>
            <a:off x="3708718" y="2636838"/>
            <a:ext cx="360362" cy="1944687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24" name="Text Box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632518" y="2955925"/>
            <a:ext cx="500062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5" name="左大括号 23572"/>
          <p:cNvSpPr/>
          <p:nvPr/>
        </p:nvSpPr>
        <p:spPr>
          <a:xfrm>
            <a:off x="1116013" y="2779713"/>
            <a:ext cx="215900" cy="1584325"/>
          </a:xfrm>
          <a:prstGeom prst="leftBrace">
            <a:avLst>
              <a:gd name="adj1" fmla="val 61117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26" name="右大括号 23573"/>
          <p:cNvSpPr/>
          <p:nvPr/>
        </p:nvSpPr>
        <p:spPr>
          <a:xfrm>
            <a:off x="3421380" y="2852738"/>
            <a:ext cx="215900" cy="1368425"/>
          </a:xfrm>
          <a:prstGeom prst="rightBrace">
            <a:avLst>
              <a:gd name="adj1" fmla="val 52789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880" y="2830195"/>
            <a:ext cx="490220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自选家具设计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79" name="文本框 21526"/>
          <p:cNvSpPr txBox="1"/>
          <p:nvPr/>
        </p:nvSpPr>
        <p:spPr>
          <a:xfrm>
            <a:off x="539750" y="4814888"/>
            <a:ext cx="627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重点、难点：方案的创意，</a:t>
            </a:r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材料的选用，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家具的构造。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55" name="文本框 20502"/>
          <p:cNvSpPr txBox="1"/>
          <p:nvPr/>
        </p:nvSpPr>
        <p:spPr>
          <a:xfrm>
            <a:off x="4846320" y="2636838"/>
            <a:ext cx="36118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项目根据家具构思与创意，以现实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应用为主，题材不受限制。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组织形式：以分组形式，分工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协作，整体规划。</a:t>
            </a:r>
            <a:endParaRPr lang="zh-CN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4" name="矩形 22541"/>
          <p:cNvSpPr/>
          <p:nvPr/>
        </p:nvSpPr>
        <p:spPr>
          <a:xfrm>
            <a:off x="1542415" y="2637155"/>
            <a:ext cx="1526540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5" name="矩形 22542"/>
          <p:cNvSpPr/>
          <p:nvPr/>
        </p:nvSpPr>
        <p:spPr>
          <a:xfrm>
            <a:off x="1542415" y="3429635"/>
            <a:ext cx="1579245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6" name="矩形 22543"/>
          <p:cNvSpPr/>
          <p:nvPr/>
        </p:nvSpPr>
        <p:spPr>
          <a:xfrm>
            <a:off x="1542415" y="4148455"/>
            <a:ext cx="1547495" cy="358775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9" name="文本框 22546"/>
          <p:cNvSpPr txBox="1"/>
          <p:nvPr/>
        </p:nvSpPr>
        <p:spPr>
          <a:xfrm>
            <a:off x="1685608" y="415004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结构创新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5" name="文本框 22546"/>
          <p:cNvSpPr txBox="1"/>
          <p:nvPr/>
        </p:nvSpPr>
        <p:spPr>
          <a:xfrm>
            <a:off x="1685608" y="340963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材料创新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  <p:sp>
        <p:nvSpPr>
          <p:cNvPr id="6" name="文本框 22546"/>
          <p:cNvSpPr txBox="1"/>
          <p:nvPr/>
        </p:nvSpPr>
        <p:spPr>
          <a:xfrm>
            <a:off x="1685608" y="259683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方正综艺简体" panose="03000509000000000000" charset="-122"/>
              </a:rPr>
              <a:t>造型创意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方正综艺简体" panose="03000509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8" name="矩形 235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2" name="矩形 23559"/>
          <p:cNvSpPr/>
          <p:nvPr/>
        </p:nvSpPr>
        <p:spPr>
          <a:xfrm>
            <a:off x="0" y="1339850"/>
            <a:ext cx="9144000" cy="526415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20181106_10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45" y="1967865"/>
            <a:ext cx="3389630" cy="1907540"/>
          </a:xfrm>
          <a:prstGeom prst="rect">
            <a:avLst/>
          </a:prstGeom>
        </p:spPr>
      </p:pic>
      <p:sp>
        <p:nvSpPr>
          <p:cNvPr id="21509" name="矩形 23556"/>
          <p:cNvSpPr/>
          <p:nvPr/>
        </p:nvSpPr>
        <p:spPr>
          <a:xfrm>
            <a:off x="0" y="160655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1510" name="文本框 23557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1511" name="Picture 7" descr="IMG_6733"/>
          <p:cNvPicPr>
            <a:picLocks noChangeAspect="1"/>
          </p:cNvPicPr>
          <p:nvPr/>
        </p:nvPicPr>
        <p:blipFill>
          <a:blip r:embed="rId2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文本框 23560"/>
          <p:cNvSpPr txBox="1"/>
          <p:nvPr/>
        </p:nvSpPr>
        <p:spPr>
          <a:xfrm>
            <a:off x="89853" y="781368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（四）课程实施</a:t>
            </a:r>
            <a:endParaRPr lang="zh-CN" altLang="en-US" sz="2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9" name="文本框 22546"/>
          <p:cNvSpPr txBox="1"/>
          <p:nvPr/>
        </p:nvSpPr>
        <p:spPr>
          <a:xfrm>
            <a:off x="6914198" y="154527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方案设计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22546"/>
          <p:cNvSpPr txBox="1"/>
          <p:nvPr/>
        </p:nvSpPr>
        <p:spPr>
          <a:xfrm>
            <a:off x="3631248" y="154527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项目构思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22546"/>
          <p:cNvSpPr txBox="1"/>
          <p:nvPr/>
        </p:nvSpPr>
        <p:spPr>
          <a:xfrm>
            <a:off x="863918" y="154527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市场调研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2546"/>
          <p:cNvSpPr txBox="1"/>
          <p:nvPr/>
        </p:nvSpPr>
        <p:spPr>
          <a:xfrm>
            <a:off x="1222058" y="3925888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方案讨论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2546"/>
          <p:cNvSpPr txBox="1"/>
          <p:nvPr/>
        </p:nvSpPr>
        <p:spPr>
          <a:xfrm>
            <a:off x="6773863" y="3925888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设计评价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20181121_1516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4185"/>
            <a:ext cx="3631565" cy="2043430"/>
          </a:xfrm>
          <a:prstGeom prst="rect">
            <a:avLst/>
          </a:prstGeom>
        </p:spPr>
      </p:pic>
      <p:pic>
        <p:nvPicPr>
          <p:cNvPr id="9" name="图片 8" descr="20181121_152635"/>
          <p:cNvPicPr>
            <a:picLocks noChangeAspect="1"/>
          </p:cNvPicPr>
          <p:nvPr/>
        </p:nvPicPr>
        <p:blipFill>
          <a:blip r:embed="rId4"/>
          <a:srcRect l="6919" t="2553" r="25802" b="7575"/>
          <a:stretch>
            <a:fillRect/>
          </a:stretch>
        </p:blipFill>
        <p:spPr>
          <a:xfrm>
            <a:off x="0" y="1967230"/>
            <a:ext cx="2574925" cy="1922780"/>
          </a:xfrm>
          <a:prstGeom prst="rect">
            <a:avLst/>
          </a:prstGeom>
        </p:spPr>
      </p:pic>
      <p:pic>
        <p:nvPicPr>
          <p:cNvPr id="10" name="图片 9" descr="20181121_1628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435" y="4274185"/>
            <a:ext cx="3631565" cy="2042795"/>
          </a:xfrm>
          <a:prstGeom prst="rect">
            <a:avLst/>
          </a:prstGeom>
        </p:spPr>
      </p:pic>
      <p:pic>
        <p:nvPicPr>
          <p:cNvPr id="11" name="图片 10" descr="20181121_144852"/>
          <p:cNvPicPr>
            <a:picLocks noChangeAspect="1"/>
          </p:cNvPicPr>
          <p:nvPr/>
        </p:nvPicPr>
        <p:blipFill>
          <a:blip r:embed="rId6"/>
          <a:srcRect l="18321" b="10515"/>
          <a:stretch>
            <a:fillRect/>
          </a:stretch>
        </p:blipFill>
        <p:spPr>
          <a:xfrm>
            <a:off x="6002020" y="1967865"/>
            <a:ext cx="3137535" cy="19342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482" name="副标题 4098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endParaRPr lang="zh-CN" altLang="en-US" dirty="0"/>
          </a:p>
        </p:txBody>
      </p:sp>
      <p:sp>
        <p:nvSpPr>
          <p:cNvPr id="20483" name="矩形 40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矩形 410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文本框 4101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6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矩形 4103"/>
          <p:cNvSpPr/>
          <p:nvPr/>
        </p:nvSpPr>
        <p:spPr>
          <a:xfrm>
            <a:off x="0" y="1869440"/>
            <a:ext cx="9144000" cy="429006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单圆角矩形 18"/>
          <p:cNvSpPr/>
          <p:nvPr/>
        </p:nvSpPr>
        <p:spPr>
          <a:xfrm>
            <a:off x="73025" y="5021580"/>
            <a:ext cx="2375535" cy="504190"/>
          </a:xfrm>
          <a:prstGeom prst="round1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99640" y="4462780"/>
            <a:ext cx="1583690" cy="1583690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单圆角矩形 16"/>
          <p:cNvSpPr/>
          <p:nvPr/>
        </p:nvSpPr>
        <p:spPr>
          <a:xfrm>
            <a:off x="6802120" y="5002530"/>
            <a:ext cx="2275840" cy="504190"/>
          </a:xfrm>
          <a:prstGeom prst="round1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367020" y="4462145"/>
            <a:ext cx="1583690" cy="1583690"/>
          </a:xfrm>
          <a:prstGeom prst="ellipse">
            <a:avLst/>
          </a:prstGeom>
          <a:solidFill>
            <a:srgbClr val="00B05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0248"/>
          <p:cNvSpPr txBox="1"/>
          <p:nvPr/>
        </p:nvSpPr>
        <p:spPr>
          <a:xfrm>
            <a:off x="2277110" y="4976495"/>
            <a:ext cx="16211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多媒体互动教学法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文本框 10250"/>
          <p:cNvSpPr txBox="1"/>
          <p:nvPr/>
        </p:nvSpPr>
        <p:spPr>
          <a:xfrm>
            <a:off x="7057708" y="5126355"/>
            <a:ext cx="1783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chemeClr val="bg1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注重学生的创新应用</a:t>
            </a:r>
            <a:endParaRPr lang="zh-CN" altLang="en-US" sz="1400" dirty="0">
              <a:solidFill>
                <a:schemeClr val="bg1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sp>
        <p:nvSpPr>
          <p:cNvPr id="3" name="文本框 10248"/>
          <p:cNvSpPr txBox="1"/>
          <p:nvPr/>
        </p:nvSpPr>
        <p:spPr>
          <a:xfrm>
            <a:off x="5436870" y="4900930"/>
            <a:ext cx="16211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探索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拓展教学法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83330" y="3782695"/>
            <a:ext cx="1583690" cy="1583690"/>
          </a:xfrm>
          <a:prstGeom prst="ellipse">
            <a:avLst/>
          </a:prstGeom>
          <a:solidFill>
            <a:srgbClr val="FFC00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70960" y="4358005"/>
            <a:ext cx="1496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dirty="0">
                <a:solidFill>
                  <a:srgbClr val="0070C0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相互结合</a:t>
            </a:r>
            <a:endParaRPr lang="zh-CN" altLang="zh-CN" sz="2400" dirty="0">
              <a:solidFill>
                <a:srgbClr val="0070C0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sp>
        <p:nvSpPr>
          <p:cNvPr id="16" name="单圆角矩形 15"/>
          <p:cNvSpPr/>
          <p:nvPr/>
        </p:nvSpPr>
        <p:spPr>
          <a:xfrm>
            <a:off x="5075555" y="2560320"/>
            <a:ext cx="2449195" cy="504190"/>
          </a:xfrm>
          <a:prstGeom prst="round1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693795" y="2073275"/>
            <a:ext cx="1583690" cy="1583690"/>
          </a:xfrm>
          <a:prstGeom prst="ellipse">
            <a:avLst/>
          </a:prstGeom>
          <a:solidFill>
            <a:srgbClr val="00B0F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0248"/>
          <p:cNvSpPr txBox="1"/>
          <p:nvPr/>
        </p:nvSpPr>
        <p:spPr>
          <a:xfrm>
            <a:off x="3745865" y="2665730"/>
            <a:ext cx="1621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情境教学法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文本框 10250"/>
          <p:cNvSpPr txBox="1"/>
          <p:nvPr/>
        </p:nvSpPr>
        <p:spPr>
          <a:xfrm>
            <a:off x="5295265" y="2684780"/>
            <a:ext cx="2157730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dirty="0">
                <a:solidFill>
                  <a:schemeClr val="bg1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注重学生的岗位应用学习</a:t>
            </a:r>
            <a:endParaRPr lang="zh-CN" altLang="en-US" sz="1400" dirty="0">
              <a:solidFill>
                <a:schemeClr val="bg1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sp>
        <p:nvSpPr>
          <p:cNvPr id="20" name="文本框 10250"/>
          <p:cNvSpPr txBox="1"/>
          <p:nvPr/>
        </p:nvSpPr>
        <p:spPr>
          <a:xfrm>
            <a:off x="26353" y="5107940"/>
            <a:ext cx="21386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1400" dirty="0">
                <a:solidFill>
                  <a:schemeClr val="bg1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注重</a:t>
            </a:r>
            <a:r>
              <a:rPr lang="zh-CN" altLang="en-US" sz="1400" dirty="0">
                <a:solidFill>
                  <a:schemeClr val="bg1"/>
                </a:solidFill>
                <a:latin typeface="方正兰亭中黑_GBK" panose="02000000000000000000" charset="-122"/>
                <a:ea typeface="方正兰亭中黑_GBK" panose="02000000000000000000" charset="-122"/>
                <a:sym typeface="+mn-ea"/>
              </a:rPr>
              <a:t>课堂效果的互动</a:t>
            </a:r>
            <a:r>
              <a:rPr lang="zh-CN" altLang="en-US" sz="1400" dirty="0">
                <a:solidFill>
                  <a:schemeClr val="bg1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拓展</a:t>
            </a:r>
            <a:endParaRPr lang="en-US" altLang="zh-CN" sz="1400" dirty="0">
              <a:solidFill>
                <a:schemeClr val="bg1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sp>
        <p:nvSpPr>
          <p:cNvPr id="8200" name="文本框 10248"/>
          <p:cNvSpPr txBox="1"/>
          <p:nvPr/>
        </p:nvSpPr>
        <p:spPr>
          <a:xfrm>
            <a:off x="179388" y="922655"/>
            <a:ext cx="2926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9999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五、教学方法</a:t>
            </a:r>
            <a:endParaRPr lang="en-US" altLang="zh-CN" sz="3600" dirty="0">
              <a:solidFill>
                <a:srgbClr val="009999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</p:spTree>
  </p:cSld>
  <p:clrMapOvr>
    <a:masterClrMapping/>
  </p:clrMapOvr>
  <p:transition advTm="2315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482" name="副标题 4098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endParaRPr lang="zh-CN" altLang="en-US" dirty="0"/>
          </a:p>
        </p:txBody>
      </p:sp>
      <p:sp>
        <p:nvSpPr>
          <p:cNvPr id="20483" name="矩形 4099"/>
          <p:cNvSpPr/>
          <p:nvPr/>
        </p:nvSpPr>
        <p:spPr>
          <a:xfrm>
            <a:off x="-635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矩形 410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文本框 4101"/>
          <p:cNvSpPr txBox="1"/>
          <p:nvPr/>
        </p:nvSpPr>
        <p:spPr>
          <a:xfrm>
            <a:off x="6591935" y="116205"/>
            <a:ext cx="31089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6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5797868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矩形 4103"/>
          <p:cNvSpPr/>
          <p:nvPr/>
        </p:nvSpPr>
        <p:spPr>
          <a:xfrm>
            <a:off x="0" y="1697990"/>
            <a:ext cx="9144000" cy="446151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文本框 4104"/>
          <p:cNvSpPr txBox="1"/>
          <p:nvPr/>
        </p:nvSpPr>
        <p:spPr>
          <a:xfrm>
            <a:off x="249238" y="1052513"/>
            <a:ext cx="3840480" cy="645160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六、学习氛围营造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41930" y="2169795"/>
            <a:ext cx="3540760" cy="3540760"/>
          </a:xfrm>
          <a:prstGeom prst="ellipse">
            <a:avLst/>
          </a:prstGeom>
          <a:solidFill>
            <a:srgbClr val="AAD42A"/>
          </a:solidFill>
          <a:ln w="508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81350" y="2689225"/>
            <a:ext cx="2541905" cy="2541905"/>
          </a:xfrm>
          <a:prstGeom prst="ellipse">
            <a:avLst/>
          </a:prstGeom>
          <a:solidFill>
            <a:srgbClr val="AAD42A"/>
          </a:solidFill>
          <a:ln w="5080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741930" y="1945005"/>
            <a:ext cx="1583690" cy="1583690"/>
          </a:xfrm>
          <a:prstGeom prst="ellipse">
            <a:avLst/>
          </a:prstGeom>
          <a:solidFill>
            <a:srgbClr val="00B0F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18660" y="1879600"/>
            <a:ext cx="1583690" cy="1583690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44395" y="3647440"/>
            <a:ext cx="1583690" cy="1583690"/>
          </a:xfrm>
          <a:prstGeom prst="ellipse">
            <a:avLst/>
          </a:prstGeom>
          <a:solidFill>
            <a:srgbClr val="FFC00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113655" y="3535045"/>
            <a:ext cx="1583690" cy="1583690"/>
          </a:xfrm>
          <a:prstGeom prst="ellipse">
            <a:avLst/>
          </a:prstGeom>
          <a:solidFill>
            <a:srgbClr val="00B050"/>
          </a:soli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14320" y="2460625"/>
            <a:ext cx="17259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交流与互动</a:t>
            </a:r>
            <a:endParaRPr lang="zh-CN" altLang="zh-CN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1210" y="2460625"/>
            <a:ext cx="18516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探索与思考</a:t>
            </a:r>
            <a:endParaRPr lang="zh-CN" altLang="zh-CN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96205" y="4092575"/>
            <a:ext cx="17392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好奇与创新</a:t>
            </a:r>
            <a:endParaRPr lang="zh-CN" altLang="zh-CN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15515" y="4178300"/>
            <a:ext cx="17545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自由与尊重</a:t>
            </a:r>
            <a:endParaRPr lang="zh-CN" altLang="zh-CN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1735" y="3743960"/>
            <a:ext cx="1839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dirty="0">
                <a:solidFill>
                  <a:srgbClr val="2B831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氛围营造</a:t>
            </a:r>
            <a:endParaRPr lang="zh-CN" altLang="zh-CN" sz="2400" dirty="0">
              <a:solidFill>
                <a:srgbClr val="2B831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51885" y="4575810"/>
            <a:ext cx="1583690" cy="158369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23640" y="5118735"/>
            <a:ext cx="18408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合作与规则</a:t>
            </a:r>
            <a:endParaRPr lang="zh-CN" altLang="zh-CN" dirty="0"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</p:spTree>
  </p:cSld>
  <p:clrMapOvr>
    <a:masterClrMapping/>
  </p:clrMapOvr>
  <p:transition advTm="2648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482" name="副标题 4098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endParaRPr lang="zh-CN" altLang="en-US" dirty="0"/>
          </a:p>
        </p:txBody>
      </p:sp>
      <p:sp>
        <p:nvSpPr>
          <p:cNvPr id="20483" name="矩形 40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矩形 410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文本框 4101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6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矩形 4103"/>
          <p:cNvSpPr/>
          <p:nvPr/>
        </p:nvSpPr>
        <p:spPr>
          <a:xfrm>
            <a:off x="0" y="1869440"/>
            <a:ext cx="9144000" cy="498856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文本框 4104"/>
          <p:cNvSpPr txBox="1"/>
          <p:nvPr/>
        </p:nvSpPr>
        <p:spPr>
          <a:xfrm>
            <a:off x="249238" y="1052513"/>
            <a:ext cx="2926080" cy="645160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七、课程评价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34415" y="1910715"/>
            <a:ext cx="297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注重互动拓展与创新应用</a:t>
            </a:r>
            <a:endParaRPr lang="zh-CN" altLang="en-US">
              <a:solidFill>
                <a:schemeClr val="bg1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5" y="2299970"/>
            <a:ext cx="6153785" cy="4414520"/>
          </a:xfrm>
          <a:prstGeom prst="rect">
            <a:avLst/>
          </a:prstGeom>
        </p:spPr>
      </p:pic>
    </p:spTree>
  </p:cSld>
  <p:clrMapOvr>
    <a:masterClrMapping/>
  </p:clrMapOvr>
  <p:transition advTm="2587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矩形 6151"/>
          <p:cNvSpPr/>
          <p:nvPr/>
        </p:nvSpPr>
        <p:spPr>
          <a:xfrm>
            <a:off x="0" y="2116455"/>
            <a:ext cx="9144000" cy="3024188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78555" y="2893060"/>
            <a:ext cx="132461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>
                <a:latin typeface="交通标志专用字体" panose="02010800040101010101" charset="-122"/>
                <a:ea typeface="交通标志专用字体" panose="02010800040101010101" charset="-122"/>
              </a:rPr>
              <a:t>敬谢指导！</a:t>
            </a:r>
            <a:endParaRPr lang="zh-CN" altLang="en-US" sz="4000"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20484" name="矩形 4100"/>
          <p:cNvSpPr/>
          <p:nvPr/>
        </p:nvSpPr>
        <p:spPr>
          <a:xfrm>
            <a:off x="0" y="-27305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文本框 4101"/>
          <p:cNvSpPr txBox="1"/>
          <p:nvPr/>
        </p:nvSpPr>
        <p:spPr>
          <a:xfrm>
            <a:off x="6456680" y="105410"/>
            <a:ext cx="31089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6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5700713" y="-27305"/>
            <a:ext cx="755650" cy="620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8" name="直接连接符 17"/>
          <p:cNvCxnSpPr/>
          <p:nvPr/>
        </p:nvCxnSpPr>
        <p:spPr>
          <a:xfrm flipH="1">
            <a:off x="6590665" y="3162300"/>
            <a:ext cx="5080" cy="208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19125" y="3201670"/>
            <a:ext cx="5080" cy="208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4" name="矩形 512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文本框 5125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6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3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5127"/>
          <p:cNvSpPr/>
          <p:nvPr/>
        </p:nvSpPr>
        <p:spPr>
          <a:xfrm>
            <a:off x="168275" y="2349500"/>
            <a:ext cx="1069975" cy="9255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文本框 5128"/>
          <p:cNvSpPr txBox="1"/>
          <p:nvPr/>
        </p:nvSpPr>
        <p:spPr>
          <a:xfrm>
            <a:off x="0" y="620713"/>
            <a:ext cx="3383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3600" dirty="0">
                <a:solidFill>
                  <a:srgbClr val="009999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一、</a:t>
            </a:r>
            <a:r>
              <a:rPr lang="zh-CN" altLang="en-US" sz="3600" dirty="0">
                <a:solidFill>
                  <a:srgbClr val="009999"/>
                </a:solidFill>
                <a:ea typeface="黑体" panose="02010609060101010101" pitchFamily="49" charset="-122"/>
                <a:sym typeface="+mn-ea"/>
              </a:rPr>
              <a:t>课程的定位</a:t>
            </a:r>
            <a:endParaRPr lang="zh-CN" altLang="en-US" sz="3600" dirty="0">
              <a:solidFill>
                <a:srgbClr val="009999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sp>
        <p:nvSpPr>
          <p:cNvPr id="5130" name="文本框 1"/>
          <p:cNvSpPr txBox="1"/>
          <p:nvPr/>
        </p:nvSpPr>
        <p:spPr>
          <a:xfrm>
            <a:off x="222250" y="2630488"/>
            <a:ext cx="9429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主要岗位</a:t>
            </a:r>
            <a:endParaRPr lang="zh-CN" altLang="zh-CN" sz="1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31" name="矩形 5127"/>
          <p:cNvSpPr/>
          <p:nvPr/>
        </p:nvSpPr>
        <p:spPr>
          <a:xfrm>
            <a:off x="1514475" y="2333625"/>
            <a:ext cx="1069975" cy="9255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文本框 3"/>
          <p:cNvSpPr txBox="1"/>
          <p:nvPr/>
        </p:nvSpPr>
        <p:spPr>
          <a:xfrm>
            <a:off x="1568450" y="2614613"/>
            <a:ext cx="9429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顶岗实习</a:t>
            </a:r>
            <a:endParaRPr lang="zh-CN" altLang="zh-CN" sz="1400" b="1" dirty="0"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3" name="矩形 5127"/>
          <p:cNvSpPr/>
          <p:nvPr/>
        </p:nvSpPr>
        <p:spPr>
          <a:xfrm>
            <a:off x="2862263" y="2316163"/>
            <a:ext cx="1068387" cy="925512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4" name="文本框 5"/>
          <p:cNvSpPr txBox="1"/>
          <p:nvPr/>
        </p:nvSpPr>
        <p:spPr>
          <a:xfrm>
            <a:off x="2914650" y="2597150"/>
            <a:ext cx="944563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毕业设计</a:t>
            </a:r>
            <a:endParaRPr lang="zh-CN" altLang="zh-CN" sz="1400" b="1" dirty="0"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5" name="矩形 5127"/>
          <p:cNvSpPr/>
          <p:nvPr/>
        </p:nvSpPr>
        <p:spPr>
          <a:xfrm>
            <a:off x="4208463" y="2300288"/>
            <a:ext cx="1069975" cy="925512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6" name="文本框 7"/>
          <p:cNvSpPr txBox="1"/>
          <p:nvPr/>
        </p:nvSpPr>
        <p:spPr>
          <a:xfrm>
            <a:off x="4262438" y="2581275"/>
            <a:ext cx="942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1400" b="1" dirty="0"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专业方向课程</a:t>
            </a:r>
            <a:endParaRPr lang="zh-CN" altLang="zh-CN" sz="1400" b="1" dirty="0"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7" name="矩形 5127"/>
          <p:cNvSpPr/>
          <p:nvPr/>
        </p:nvSpPr>
        <p:spPr>
          <a:xfrm>
            <a:off x="6057583" y="2282825"/>
            <a:ext cx="1069975" cy="92710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8" name="文本框 9"/>
          <p:cNvSpPr txBox="1"/>
          <p:nvPr/>
        </p:nvSpPr>
        <p:spPr>
          <a:xfrm>
            <a:off x="6111558" y="2565400"/>
            <a:ext cx="942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1400" b="1" dirty="0"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专业主干课程</a:t>
            </a:r>
            <a:endParaRPr lang="zh-CN" altLang="zh-CN" sz="1400" b="1" dirty="0"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9" name="矩形 5127"/>
          <p:cNvSpPr/>
          <p:nvPr/>
        </p:nvSpPr>
        <p:spPr>
          <a:xfrm>
            <a:off x="2862263" y="3209925"/>
            <a:ext cx="1068387" cy="1689100"/>
          </a:xfrm>
          <a:prstGeom prst="rect">
            <a:avLst/>
          </a:prstGeom>
          <a:solidFill>
            <a:srgbClr val="F0BBA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0" name="文本框 12"/>
          <p:cNvSpPr txBox="1"/>
          <p:nvPr/>
        </p:nvSpPr>
        <p:spPr>
          <a:xfrm>
            <a:off x="2898775" y="3370263"/>
            <a:ext cx="9429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课程整合的大型项目训练课程，素质专业综合能力训练。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1" name="矩形 5127"/>
          <p:cNvSpPr/>
          <p:nvPr/>
        </p:nvSpPr>
        <p:spPr>
          <a:xfrm>
            <a:off x="1513840" y="3216910"/>
            <a:ext cx="1083310" cy="1691005"/>
          </a:xfrm>
          <a:prstGeom prst="rect">
            <a:avLst/>
          </a:prstGeom>
          <a:solidFill>
            <a:srgbClr val="F0BBA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2" name="文本框 14"/>
          <p:cNvSpPr txBox="1"/>
          <p:nvPr/>
        </p:nvSpPr>
        <p:spPr>
          <a:xfrm>
            <a:off x="1590675" y="3354388"/>
            <a:ext cx="94297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工作岗位与学校培养的连接点。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3" name="矩形 5127"/>
          <p:cNvSpPr/>
          <p:nvPr/>
        </p:nvSpPr>
        <p:spPr>
          <a:xfrm>
            <a:off x="4216400" y="3200400"/>
            <a:ext cx="1068388" cy="1690688"/>
          </a:xfrm>
          <a:prstGeom prst="rect">
            <a:avLst/>
          </a:prstGeom>
          <a:solidFill>
            <a:srgbClr val="F0BBA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4" name="文本框 16"/>
          <p:cNvSpPr txBox="1"/>
          <p:nvPr/>
        </p:nvSpPr>
        <p:spPr>
          <a:xfrm>
            <a:off x="4300538" y="3336925"/>
            <a:ext cx="944562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专业单项素质训练，以工作任务导入贯穿。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5" name="矩形 5127"/>
          <p:cNvSpPr/>
          <p:nvPr/>
        </p:nvSpPr>
        <p:spPr>
          <a:xfrm>
            <a:off x="5491480" y="3615055"/>
            <a:ext cx="1068070" cy="751840"/>
          </a:xfrm>
          <a:prstGeom prst="rect">
            <a:avLst/>
          </a:prstGeom>
          <a:solidFill>
            <a:srgbClr val="F0BBA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6" name="文本框 18"/>
          <p:cNvSpPr txBox="1"/>
          <p:nvPr/>
        </p:nvSpPr>
        <p:spPr>
          <a:xfrm>
            <a:off x="5416550" y="3663950"/>
            <a:ext cx="138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家具设计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公共艺术设计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公共空间陈设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7" name="矩形 5127"/>
          <p:cNvSpPr/>
          <p:nvPr/>
        </p:nvSpPr>
        <p:spPr>
          <a:xfrm>
            <a:off x="6623050" y="3597275"/>
            <a:ext cx="1068388" cy="820738"/>
          </a:xfrm>
          <a:prstGeom prst="rect">
            <a:avLst/>
          </a:prstGeom>
          <a:solidFill>
            <a:srgbClr val="F0BBA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8" name="文本框 20"/>
          <p:cNvSpPr txBox="1"/>
          <p:nvPr/>
        </p:nvSpPr>
        <p:spPr>
          <a:xfrm>
            <a:off x="6621463" y="3663950"/>
            <a:ext cx="1150937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制图绘图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效果图表现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模型基础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9" name="矩形 5127"/>
          <p:cNvSpPr/>
          <p:nvPr/>
        </p:nvSpPr>
        <p:spPr>
          <a:xfrm>
            <a:off x="7753350" y="3581400"/>
            <a:ext cx="1069975" cy="836613"/>
          </a:xfrm>
          <a:prstGeom prst="rect">
            <a:avLst/>
          </a:prstGeom>
          <a:solidFill>
            <a:srgbClr val="F0BBA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0" name="文本框 22"/>
          <p:cNvSpPr txBox="1"/>
          <p:nvPr/>
        </p:nvSpPr>
        <p:spPr>
          <a:xfrm>
            <a:off x="7839075" y="3646488"/>
            <a:ext cx="909638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设计素描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设计色彩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空间构成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51" name="矩形 5127"/>
          <p:cNvSpPr/>
          <p:nvPr/>
        </p:nvSpPr>
        <p:spPr>
          <a:xfrm>
            <a:off x="5491163" y="4328795"/>
            <a:ext cx="1068387" cy="1425575"/>
          </a:xfrm>
          <a:prstGeom prst="rect">
            <a:avLst/>
          </a:prstGeom>
          <a:solidFill>
            <a:srgbClr val="FFE7C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2" name="文本框 24"/>
          <p:cNvSpPr txBox="1"/>
          <p:nvPr/>
        </p:nvSpPr>
        <p:spPr>
          <a:xfrm>
            <a:off x="5492115" y="4537075"/>
            <a:ext cx="11315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实体三维作品与空间环境表现能力的训练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53" name="矩形 5127"/>
          <p:cNvSpPr/>
          <p:nvPr/>
        </p:nvSpPr>
        <p:spPr>
          <a:xfrm>
            <a:off x="6623050" y="4384675"/>
            <a:ext cx="1068388" cy="1425575"/>
          </a:xfrm>
          <a:prstGeom prst="rect">
            <a:avLst/>
          </a:prstGeom>
          <a:solidFill>
            <a:srgbClr val="FFE7C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4" name="文本框 26"/>
          <p:cNvSpPr txBox="1"/>
          <p:nvPr/>
        </p:nvSpPr>
        <p:spPr>
          <a:xfrm>
            <a:off x="6729413" y="4592638"/>
            <a:ext cx="944562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二维与三维表现能力的训练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55" name="矩形 5127"/>
          <p:cNvSpPr/>
          <p:nvPr/>
        </p:nvSpPr>
        <p:spPr>
          <a:xfrm>
            <a:off x="7753350" y="4367213"/>
            <a:ext cx="1069975" cy="1425575"/>
          </a:xfrm>
          <a:prstGeom prst="rect">
            <a:avLst/>
          </a:prstGeom>
          <a:solidFill>
            <a:srgbClr val="FFE7C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6" name="文本框 28"/>
          <p:cNvSpPr txBox="1"/>
          <p:nvPr/>
        </p:nvSpPr>
        <p:spPr>
          <a:xfrm>
            <a:off x="7861300" y="4575175"/>
            <a:ext cx="942975" cy="738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造型基础和审美能力的训练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61" name="矩形 5127"/>
          <p:cNvSpPr/>
          <p:nvPr/>
        </p:nvSpPr>
        <p:spPr>
          <a:xfrm>
            <a:off x="75565" y="3578225"/>
            <a:ext cx="1159510" cy="1595755"/>
          </a:xfrm>
          <a:prstGeom prst="rect">
            <a:avLst/>
          </a:prstGeom>
          <a:solidFill>
            <a:srgbClr val="FFE7C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62" name="文本框 34"/>
          <p:cNvSpPr txBox="1"/>
          <p:nvPr/>
        </p:nvSpPr>
        <p:spPr>
          <a:xfrm>
            <a:off x="83503" y="3714750"/>
            <a:ext cx="2571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室内设计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师</a:t>
            </a:r>
            <a:endParaRPr lang="zh-CN" altLang="zh-CN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64" name="文本框 36"/>
          <p:cNvSpPr txBox="1"/>
          <p:nvPr/>
        </p:nvSpPr>
        <p:spPr>
          <a:xfrm>
            <a:off x="856298" y="3913188"/>
            <a:ext cx="25717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陈设设计</a:t>
            </a:r>
            <a:endParaRPr lang="zh-CN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师</a:t>
            </a:r>
            <a:endParaRPr lang="zh-CN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左箭头 37"/>
          <p:cNvSpPr/>
          <p:nvPr/>
        </p:nvSpPr>
        <p:spPr>
          <a:xfrm>
            <a:off x="5416550" y="2649220"/>
            <a:ext cx="528320" cy="28765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" name="左箭头 39"/>
          <p:cNvSpPr/>
          <p:nvPr/>
        </p:nvSpPr>
        <p:spPr>
          <a:xfrm>
            <a:off x="3924300" y="2708275"/>
            <a:ext cx="215900" cy="14446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1" name="左箭头 40"/>
          <p:cNvSpPr/>
          <p:nvPr/>
        </p:nvSpPr>
        <p:spPr>
          <a:xfrm>
            <a:off x="2616200" y="2692400"/>
            <a:ext cx="215900" cy="14446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2" name="左箭头 41"/>
          <p:cNvSpPr/>
          <p:nvPr/>
        </p:nvSpPr>
        <p:spPr>
          <a:xfrm>
            <a:off x="1235075" y="267652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9509125" y="273050"/>
            <a:ext cx="895350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305435" y="3409950"/>
            <a:ext cx="6324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05435" y="3406775"/>
            <a:ext cx="5080" cy="208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2815" y="3406775"/>
            <a:ext cx="5080" cy="208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12180" y="3357245"/>
            <a:ext cx="11518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022975" y="3367405"/>
            <a:ext cx="5080" cy="208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164070" y="3354070"/>
            <a:ext cx="5080" cy="208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矩形 5127"/>
          <p:cNvSpPr/>
          <p:nvPr/>
        </p:nvSpPr>
        <p:spPr>
          <a:xfrm>
            <a:off x="1840865" y="4897120"/>
            <a:ext cx="363855" cy="1355090"/>
          </a:xfrm>
          <a:prstGeom prst="rect">
            <a:avLst/>
          </a:prstGeom>
          <a:solidFill>
            <a:srgbClr val="FFE7C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6"/>
          <p:cNvSpPr txBox="1"/>
          <p:nvPr/>
        </p:nvSpPr>
        <p:spPr>
          <a:xfrm>
            <a:off x="1848803" y="4960938"/>
            <a:ext cx="25717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家具设计</a:t>
            </a:r>
            <a:endParaRPr lang="zh-CN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师</a:t>
            </a:r>
            <a:endParaRPr lang="zh-CN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5127"/>
          <p:cNvSpPr/>
          <p:nvPr/>
        </p:nvSpPr>
        <p:spPr>
          <a:xfrm>
            <a:off x="7772083" y="2273300"/>
            <a:ext cx="1069975" cy="92710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7826058" y="2555875"/>
            <a:ext cx="942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1400" b="1" dirty="0"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学科基础课程</a:t>
            </a:r>
            <a:endParaRPr lang="zh-CN" altLang="zh-CN" sz="1400" b="1" dirty="0"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7" name="直接连接符 6"/>
          <p:cNvCxnSpPr>
            <a:stCxn id="5" idx="2"/>
          </p:cNvCxnSpPr>
          <p:nvPr/>
        </p:nvCxnSpPr>
        <p:spPr>
          <a:xfrm flipH="1">
            <a:off x="8305165" y="3200400"/>
            <a:ext cx="2540" cy="365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左箭头 10"/>
          <p:cNvSpPr/>
          <p:nvPr/>
        </p:nvSpPr>
        <p:spPr>
          <a:xfrm>
            <a:off x="7145655" y="2630805"/>
            <a:ext cx="528320" cy="28765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文本框 36"/>
          <p:cNvSpPr txBox="1"/>
          <p:nvPr/>
        </p:nvSpPr>
        <p:spPr>
          <a:xfrm>
            <a:off x="493078" y="3929698"/>
            <a:ext cx="25717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家具设计</a:t>
            </a:r>
            <a:endParaRPr lang="zh-CN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师</a:t>
            </a:r>
            <a:endParaRPr lang="zh-CN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5131"/>
          <p:cNvSpPr txBox="1"/>
          <p:nvPr/>
        </p:nvSpPr>
        <p:spPr>
          <a:xfrm>
            <a:off x="317500" y="1592898"/>
            <a:ext cx="297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（一）岗位和课程的关系</a:t>
            </a:r>
            <a:endParaRPr lang="zh-CN" altLang="en-US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5395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614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146" name="副标题 6146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endParaRPr lang="zh-CN" altLang="en-US" dirty="0"/>
          </a:p>
        </p:txBody>
      </p:sp>
      <p:sp>
        <p:nvSpPr>
          <p:cNvPr id="6147" name="矩形 61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矩形 614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文本框 6149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150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6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矩形 6151"/>
          <p:cNvSpPr/>
          <p:nvPr/>
        </p:nvSpPr>
        <p:spPr>
          <a:xfrm>
            <a:off x="0" y="2349500"/>
            <a:ext cx="9144000" cy="3024188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文本框 6152"/>
          <p:cNvSpPr txBox="1"/>
          <p:nvPr/>
        </p:nvSpPr>
        <p:spPr>
          <a:xfrm>
            <a:off x="879475" y="172085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800" dirty="0">
              <a:solidFill>
                <a:schemeClr val="hlin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3" name="文本框 6153"/>
          <p:cNvSpPr txBox="1"/>
          <p:nvPr/>
        </p:nvSpPr>
        <p:spPr>
          <a:xfrm>
            <a:off x="179388" y="1700213"/>
            <a:ext cx="272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（二）课程的能力要求</a:t>
            </a:r>
            <a:endParaRPr lang="zh-CN" altLang="en-US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4" name="文本框 6154"/>
          <p:cNvSpPr txBox="1"/>
          <p:nvPr/>
        </p:nvSpPr>
        <p:spPr>
          <a:xfrm>
            <a:off x="797243" y="2738755"/>
            <a:ext cx="7548880" cy="2245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该课程主要培养学生的家具设计和创新应用能力，同时也可培养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学生的设计统筹和设计评价能力，直接为专业的应用服务，使学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生有较强的可持续发展的能力。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本课程为专业主干课程，重点是在培养学生的家具设计的基础上，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拓展学生家具专业设计应用能力，这样对家具专业创新能力起到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明显促进作用。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文本框 6155"/>
          <p:cNvSpPr txBox="1"/>
          <p:nvPr/>
        </p:nvSpPr>
        <p:spPr>
          <a:xfrm>
            <a:off x="179388" y="765175"/>
            <a:ext cx="3383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一、课程的定位</a:t>
            </a:r>
            <a:endParaRPr lang="zh-CN" altLang="en-US" sz="3600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102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矩形 10247"/>
          <p:cNvSpPr/>
          <p:nvPr/>
        </p:nvSpPr>
        <p:spPr>
          <a:xfrm>
            <a:off x="0" y="2052320"/>
            <a:ext cx="9144000" cy="441325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9" name=" 219"/>
          <p:cNvSpPr/>
          <p:nvPr/>
        </p:nvSpPr>
        <p:spPr>
          <a:xfrm>
            <a:off x="2013585" y="2294890"/>
            <a:ext cx="5521960" cy="109982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17" name="标题 10241"/>
          <p:cNvSpPr>
            <a:spLocks noGrp="1"/>
          </p:cNvSpPr>
          <p:nvPr>
            <p:ph type="ctrTitle"/>
          </p:nvPr>
        </p:nvSpPr>
        <p:spPr>
          <a:xfrm>
            <a:off x="2787015" y="2385060"/>
            <a:ext cx="4501515" cy="94678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algn="l" eaLnBrk="1" hangingPunct="1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1、</a:t>
            </a:r>
            <a:r>
              <a:rPr lang="zh-CN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掌握家具设计的基本原理和家具的种类。</a:t>
            </a:r>
            <a:b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2、</a:t>
            </a:r>
            <a:r>
              <a:rPr lang="zh-CN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掌握不同类型家具设计表现方法。</a:t>
            </a:r>
            <a:b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培养学生空间思维与空间表现能力。</a:t>
            </a:r>
            <a:br>
              <a:rPr lang="zh-CN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培养学生对空间尺度、空间关系的认知和处理能力。</a:t>
            </a:r>
            <a:endParaRPr lang="zh-CN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220" name="矩形 1024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10245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222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6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10248"/>
          <p:cNvSpPr txBox="1"/>
          <p:nvPr/>
        </p:nvSpPr>
        <p:spPr>
          <a:xfrm>
            <a:off x="91758" y="1407160"/>
            <a:ext cx="348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dirty="0">
                <a:solidFill>
                  <a:srgbClr val="009999"/>
                </a:solidFill>
                <a:ea typeface="黑体" panose="02010609060101010101" pitchFamily="49" charset="-122"/>
                <a:sym typeface="+mn-ea"/>
              </a:rPr>
              <a:t>（三）课程的能力要求如下：</a:t>
            </a:r>
            <a:endParaRPr lang="zh-CN" altLang="en-US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225" name="矩形 10249"/>
          <p:cNvSpPr/>
          <p:nvPr/>
        </p:nvSpPr>
        <p:spPr>
          <a:xfrm>
            <a:off x="971550" y="1844675"/>
            <a:ext cx="7345363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8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71600" y="2160905"/>
            <a:ext cx="1485900" cy="136779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 219"/>
          <p:cNvSpPr/>
          <p:nvPr/>
        </p:nvSpPr>
        <p:spPr>
          <a:xfrm>
            <a:off x="1812290" y="3571875"/>
            <a:ext cx="6062980" cy="131826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529705" y="3547110"/>
            <a:ext cx="1485900" cy="136779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 219"/>
          <p:cNvSpPr/>
          <p:nvPr/>
        </p:nvSpPr>
        <p:spPr>
          <a:xfrm>
            <a:off x="1753235" y="4998720"/>
            <a:ext cx="5782310" cy="109982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43355" y="4864735"/>
            <a:ext cx="1485900" cy="136779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0250"/>
          <p:cNvSpPr txBox="1"/>
          <p:nvPr/>
        </p:nvSpPr>
        <p:spPr>
          <a:xfrm>
            <a:off x="1304608" y="2660650"/>
            <a:ext cx="1554480" cy="3683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t">
            <a:spAutoFit/>
          </a:bodyPr>
          <a:p>
            <a:r>
              <a:rPr lang="zh-CN" altLang="zh-CN" sz="1800" dirty="0">
                <a:ln>
                  <a:noFill/>
                </a:ln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基础知识目标</a:t>
            </a:r>
            <a:endParaRPr lang="zh-CN" altLang="zh-CN" sz="1800" dirty="0">
              <a:ln>
                <a:noFill/>
              </a:ln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18" name="文本框 10250"/>
          <p:cNvSpPr txBox="1"/>
          <p:nvPr/>
        </p:nvSpPr>
        <p:spPr>
          <a:xfrm>
            <a:off x="1422083" y="5364480"/>
            <a:ext cx="1554480" cy="3683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t">
            <a:spAutoFit/>
          </a:bodyPr>
          <a:p>
            <a:r>
              <a:rPr lang="zh-CN" altLang="zh-CN" sz="1800" dirty="0">
                <a:ln>
                  <a:noFill/>
                </a:ln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创新能力目标</a:t>
            </a:r>
            <a:endParaRPr lang="zh-CN" altLang="zh-CN" sz="1800" dirty="0">
              <a:ln>
                <a:noFill/>
              </a:ln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26" name="文本框 10250"/>
          <p:cNvSpPr txBox="1"/>
          <p:nvPr/>
        </p:nvSpPr>
        <p:spPr>
          <a:xfrm>
            <a:off x="6504623" y="3886200"/>
            <a:ext cx="1554480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t">
            <a:spAutoFit/>
          </a:bodyPr>
          <a:p>
            <a:r>
              <a:rPr lang="zh-CN" altLang="zh-CN" sz="1800" dirty="0">
                <a:ln>
                  <a:noFill/>
                </a:ln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岗位应用能力</a:t>
            </a:r>
            <a:endParaRPr lang="zh-CN" altLang="zh-CN" sz="1800" dirty="0">
              <a:ln>
                <a:noFill/>
              </a:ln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  <a:p>
            <a:r>
              <a:rPr lang="zh-CN" altLang="zh-CN" sz="1800" dirty="0">
                <a:ln>
                  <a:noFill/>
                </a:ln>
                <a:solidFill>
                  <a:schemeClr val="bg1"/>
                </a:solidFill>
                <a:latin typeface="交通标志专用字体" panose="02010800040101010101" charset="-122"/>
                <a:ea typeface="交通标志专用字体" panose="02010800040101010101" charset="-122"/>
              </a:rPr>
              <a:t>目标</a:t>
            </a:r>
            <a:endParaRPr lang="zh-CN" altLang="zh-CN" sz="1800" dirty="0">
              <a:ln>
                <a:noFill/>
              </a:ln>
              <a:solidFill>
                <a:schemeClr val="bg1"/>
              </a:solidFill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  <p:sp>
        <p:nvSpPr>
          <p:cNvPr id="29" name="标题 10241"/>
          <p:cNvSpPr>
            <a:spLocks noGrp="1"/>
          </p:cNvSpPr>
          <p:nvPr/>
        </p:nvSpPr>
        <p:spPr>
          <a:xfrm>
            <a:off x="2258060" y="3669030"/>
            <a:ext cx="4494530" cy="9467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algn="l" eaLnBrk="1" hangingPunct="1"/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能家具制作工艺，能根据某种材料进行家具设计。</a:t>
            </a:r>
            <a:endParaRPr lang="zh-CN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能够熟练掌握家具设计的工作程序，进而培养学生设计统筹能力和管理能力。</a:t>
            </a:r>
            <a:endParaRPr lang="zh-CN" altLang="zh-CN" sz="1400" dirty="0">
              <a:solidFill>
                <a:schemeClr val="bg1"/>
              </a:solidFill>
              <a:ea typeface="黑体" panose="02010609060101010101" pitchFamily="49" charset="-122"/>
              <a:sym typeface="+mn-ea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培养学生的家具设计的设计观察和设计评价能力。</a:t>
            </a:r>
            <a:endParaRPr lang="zh-CN" altLang="zh-CN" sz="1400" dirty="0">
              <a:solidFill>
                <a:schemeClr val="bg1"/>
              </a:solidFill>
              <a:ea typeface="黑体" panose="02010609060101010101" pitchFamily="49" charset="-122"/>
              <a:sym typeface="+mn-ea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培养学生严谨、踏实的工作作风，开创精神及良好的职业素养。</a:t>
            </a:r>
            <a:endParaRPr lang="zh-CN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0" name="标题 10241"/>
          <p:cNvSpPr>
            <a:spLocks noGrp="1"/>
          </p:cNvSpPr>
          <p:nvPr/>
        </p:nvSpPr>
        <p:spPr>
          <a:xfrm>
            <a:off x="2929255" y="5008245"/>
            <a:ext cx="4665345" cy="10909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培养学生能通过家具设计方案解决问题的能力。</a:t>
            </a:r>
            <a:endParaRPr lang="zh-CN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探讨家具设计中不同材料的新工艺与新方法。</a:t>
            </a:r>
            <a:endParaRPr lang="zh-CN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、培养学生在家具中的创新创意能力。</a:t>
            </a:r>
            <a:endParaRPr lang="zh-CN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 eaLnBrk="1" hangingPunct="1"/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探索家具设计在现实生活中创新应用的可能性。</a:t>
            </a: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155" name="文本框 6155"/>
          <p:cNvSpPr txBox="1"/>
          <p:nvPr/>
        </p:nvSpPr>
        <p:spPr>
          <a:xfrm>
            <a:off x="280988" y="691515"/>
            <a:ext cx="3383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一、课程的定位</a:t>
            </a:r>
            <a:endParaRPr lang="zh-CN" altLang="en-US" sz="3600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351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024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8194" name="副标题 1024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endParaRPr lang="zh-CN" altLang="en-US" dirty="0"/>
          </a:p>
        </p:txBody>
      </p:sp>
      <p:sp>
        <p:nvSpPr>
          <p:cNvPr id="8195" name="矩形 102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矩形 1024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文本框 10245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198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6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矩形 10247"/>
          <p:cNvSpPr/>
          <p:nvPr/>
        </p:nvSpPr>
        <p:spPr>
          <a:xfrm>
            <a:off x="0" y="2349500"/>
            <a:ext cx="2497455" cy="3024505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文本框 10248"/>
          <p:cNvSpPr txBox="1"/>
          <p:nvPr/>
        </p:nvSpPr>
        <p:spPr>
          <a:xfrm>
            <a:off x="179388" y="692150"/>
            <a:ext cx="2926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二、课程设计</a:t>
            </a:r>
            <a:endParaRPr lang="zh-CN" altLang="en-US" sz="3600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2" name="文本框 10250"/>
          <p:cNvSpPr txBox="1"/>
          <p:nvPr/>
        </p:nvSpPr>
        <p:spPr>
          <a:xfrm>
            <a:off x="256858" y="1733550"/>
            <a:ext cx="2181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、课程的理念</a:t>
            </a:r>
            <a:endParaRPr lang="zh-CN" altLang="en-US" sz="2400" dirty="0">
              <a:solidFill>
                <a:schemeClr val="hlin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4" name="文本框 10252"/>
          <p:cNvSpPr txBox="1"/>
          <p:nvPr/>
        </p:nvSpPr>
        <p:spPr>
          <a:xfrm>
            <a:off x="179705" y="2771140"/>
            <a:ext cx="21894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以学生岗位应用能力与创新能力为培养目标，通过</a:t>
            </a:r>
            <a:r>
              <a:rPr lang="en-US" altLang="zh-CN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两线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贯穿</a:t>
            </a:r>
            <a:r>
              <a:rPr lang="en-US" altLang="zh-CN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引导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课堂教学、引导拓展专业知识与创新应用、引导学生进行课堂互动。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2497455" y="2350135"/>
            <a:ext cx="2467610" cy="302387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32125" y="4208780"/>
            <a:ext cx="490220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设计理念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814445" y="2594610"/>
            <a:ext cx="2068830" cy="54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89045" y="2727325"/>
            <a:ext cx="2011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以岗位应用能力培养为目标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14445" y="3344545"/>
            <a:ext cx="2068830" cy="54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32555" y="3477260"/>
            <a:ext cx="1859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以项目任务构建教学内容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814445" y="4107815"/>
            <a:ext cx="2068830" cy="64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864610" y="4107815"/>
            <a:ext cx="2093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应用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为主线，以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创新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为辅线，双线贯穿课堂全过程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14445" y="4832350"/>
            <a:ext cx="2068830" cy="54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60800" y="490410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双线贯穿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引导下的学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生互动与师生互动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435090" y="2522855"/>
            <a:ext cx="2286000" cy="54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527165" y="2583815"/>
            <a:ext cx="216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注重岗位应用能力要求与设计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创新能力的拓展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35090" y="3272790"/>
            <a:ext cx="2286000" cy="68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78600" y="3314700"/>
            <a:ext cx="2229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注重课程项目内容的针对性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与选择性，增强学生的创新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应用能力训练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35090" y="4036060"/>
            <a:ext cx="2286000" cy="54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27165" y="407670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双线贯穿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拓展专业知识，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引导学生进行课堂互动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35090" y="4647565"/>
            <a:ext cx="2286000" cy="1023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435090" y="4688205"/>
            <a:ext cx="23164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手机、微助教、多媒体、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学生与老师之间互动的教学方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法与评价方式（教学效果评价、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设计评价和社会评价）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0" name="左箭头 39"/>
          <p:cNvSpPr/>
          <p:nvPr/>
        </p:nvSpPr>
        <p:spPr>
          <a:xfrm rot="10800000">
            <a:off x="5956935" y="2742565"/>
            <a:ext cx="406400" cy="18859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1" name="左箭头 20"/>
          <p:cNvSpPr/>
          <p:nvPr/>
        </p:nvSpPr>
        <p:spPr>
          <a:xfrm rot="10800000">
            <a:off x="5956935" y="3492500"/>
            <a:ext cx="406400" cy="18859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2" name="左箭头 21"/>
          <p:cNvSpPr/>
          <p:nvPr/>
        </p:nvSpPr>
        <p:spPr>
          <a:xfrm rot="10800000">
            <a:off x="5956935" y="4168775"/>
            <a:ext cx="406400" cy="18859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3" name="左箭头 22"/>
          <p:cNvSpPr/>
          <p:nvPr/>
        </p:nvSpPr>
        <p:spPr>
          <a:xfrm rot="10800000">
            <a:off x="5956935" y="5055870"/>
            <a:ext cx="406400" cy="18859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3" name="矩形 10247"/>
          <p:cNvSpPr/>
          <p:nvPr/>
        </p:nvSpPr>
        <p:spPr>
          <a:xfrm>
            <a:off x="0" y="1005205"/>
            <a:ext cx="9143365" cy="5645785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" name="左箭头 81"/>
          <p:cNvSpPr/>
          <p:nvPr/>
        </p:nvSpPr>
        <p:spPr>
          <a:xfrm>
            <a:off x="8244840" y="3698875"/>
            <a:ext cx="215900" cy="14446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7" name="左箭头 86"/>
          <p:cNvSpPr/>
          <p:nvPr/>
        </p:nvSpPr>
        <p:spPr>
          <a:xfrm rot="10800000">
            <a:off x="8712200" y="3698875"/>
            <a:ext cx="215900" cy="14446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8" name="矩形 5127"/>
          <p:cNvSpPr/>
          <p:nvPr/>
        </p:nvSpPr>
        <p:spPr>
          <a:xfrm>
            <a:off x="8461375" y="3149600"/>
            <a:ext cx="292735" cy="1134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左箭头 57"/>
          <p:cNvSpPr/>
          <p:nvPr/>
        </p:nvSpPr>
        <p:spPr>
          <a:xfrm rot="10800000">
            <a:off x="6398895" y="4861560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1" name="左箭头 60"/>
          <p:cNvSpPr/>
          <p:nvPr/>
        </p:nvSpPr>
        <p:spPr>
          <a:xfrm rot="10800000">
            <a:off x="6367780" y="2327910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7" name="左箭头 36"/>
          <p:cNvSpPr/>
          <p:nvPr/>
        </p:nvSpPr>
        <p:spPr>
          <a:xfrm rot="10800000">
            <a:off x="5334635" y="4863465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" name="左箭头 38"/>
          <p:cNvSpPr/>
          <p:nvPr/>
        </p:nvSpPr>
        <p:spPr>
          <a:xfrm rot="10800000">
            <a:off x="3978910" y="4895850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3" name="左箭头 42"/>
          <p:cNvSpPr/>
          <p:nvPr/>
        </p:nvSpPr>
        <p:spPr>
          <a:xfrm rot="10800000">
            <a:off x="2629535" y="4904740"/>
            <a:ext cx="215900" cy="14287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" name="左箭头 39"/>
          <p:cNvSpPr/>
          <p:nvPr/>
        </p:nvSpPr>
        <p:spPr>
          <a:xfrm rot="10800000">
            <a:off x="5328285" y="2344420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1" name="左箭头 40"/>
          <p:cNvSpPr/>
          <p:nvPr/>
        </p:nvSpPr>
        <p:spPr>
          <a:xfrm rot="10800000">
            <a:off x="3978910" y="2327275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2" name="左箭头 41"/>
          <p:cNvSpPr/>
          <p:nvPr/>
        </p:nvSpPr>
        <p:spPr>
          <a:xfrm rot="10800000">
            <a:off x="2639060" y="2312670"/>
            <a:ext cx="215900" cy="14287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8" name="左箭头 37"/>
          <p:cNvSpPr/>
          <p:nvPr/>
        </p:nvSpPr>
        <p:spPr>
          <a:xfrm rot="10800000">
            <a:off x="1173480" y="2160270"/>
            <a:ext cx="410845" cy="28765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2" name="左箭头 21"/>
          <p:cNvSpPr/>
          <p:nvPr/>
        </p:nvSpPr>
        <p:spPr>
          <a:xfrm rot="10800000">
            <a:off x="1173480" y="3511550"/>
            <a:ext cx="410845" cy="287655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7" name="左箭头 76"/>
          <p:cNvSpPr/>
          <p:nvPr/>
        </p:nvSpPr>
        <p:spPr>
          <a:xfrm rot="10800000">
            <a:off x="1177290" y="4904105"/>
            <a:ext cx="410845" cy="287655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5" name="椭圆 74"/>
          <p:cNvSpPr/>
          <p:nvPr/>
        </p:nvSpPr>
        <p:spPr>
          <a:xfrm>
            <a:off x="170815" y="4428490"/>
            <a:ext cx="1132840" cy="104267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135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85725" y="1814830"/>
            <a:ext cx="1132840" cy="104267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35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5250" y="3149600"/>
            <a:ext cx="1132840" cy="10426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24" name="矩形 512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文本框 5125"/>
          <p:cNvSpPr txBox="1"/>
          <p:nvPr/>
        </p:nvSpPr>
        <p:spPr>
          <a:xfrm>
            <a:off x="7524750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6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3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5127"/>
          <p:cNvSpPr/>
          <p:nvPr/>
        </p:nvSpPr>
        <p:spPr>
          <a:xfrm>
            <a:off x="1572260" y="2077720"/>
            <a:ext cx="1069975" cy="69024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文本框 5128"/>
          <p:cNvSpPr txBox="1"/>
          <p:nvPr/>
        </p:nvSpPr>
        <p:spPr>
          <a:xfrm>
            <a:off x="0" y="620713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400" dirty="0">
                <a:solidFill>
                  <a:srgbClr val="009999"/>
                </a:solidFill>
                <a:latin typeface="方正兰亭中黑_GBK" panose="02000000000000000000" charset="-122"/>
                <a:ea typeface="方正兰亭中黑_GBK" panose="02000000000000000000" charset="-122"/>
              </a:rPr>
              <a:t>二、课程设计</a:t>
            </a:r>
            <a:endParaRPr lang="zh-CN" altLang="en-US" sz="2400" dirty="0">
              <a:solidFill>
                <a:srgbClr val="009999"/>
              </a:solidFill>
              <a:latin typeface="方正兰亭中黑_GBK" panose="02000000000000000000" charset="-122"/>
              <a:ea typeface="方正兰亭中黑_GBK" panose="02000000000000000000" charset="-122"/>
            </a:endParaRPr>
          </a:p>
        </p:txBody>
      </p:sp>
      <p:sp>
        <p:nvSpPr>
          <p:cNvPr id="5130" name="文本框 1"/>
          <p:cNvSpPr txBox="1"/>
          <p:nvPr/>
        </p:nvSpPr>
        <p:spPr>
          <a:xfrm>
            <a:off x="1626235" y="2123440"/>
            <a:ext cx="10826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基础知识的应用评价与思考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31" name="矩形 5127"/>
          <p:cNvSpPr/>
          <p:nvPr/>
        </p:nvSpPr>
        <p:spPr>
          <a:xfrm>
            <a:off x="2918460" y="2061845"/>
            <a:ext cx="1069975" cy="69024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文本框 3"/>
          <p:cNvSpPr txBox="1"/>
          <p:nvPr/>
        </p:nvSpPr>
        <p:spPr>
          <a:xfrm>
            <a:off x="2900680" y="2107565"/>
            <a:ext cx="1135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平时作业：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不同材质在家具中的应用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3" name="矩形 5127"/>
          <p:cNvSpPr/>
          <p:nvPr/>
        </p:nvSpPr>
        <p:spPr>
          <a:xfrm>
            <a:off x="4266565" y="2044700"/>
            <a:ext cx="1068070" cy="68961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4" name="文本框 5"/>
          <p:cNvSpPr txBox="1"/>
          <p:nvPr/>
        </p:nvSpPr>
        <p:spPr>
          <a:xfrm>
            <a:off x="4318635" y="2089785"/>
            <a:ext cx="1016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家具设计中流程与方法应用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5" name="矩形 5127"/>
          <p:cNvSpPr/>
          <p:nvPr/>
        </p:nvSpPr>
        <p:spPr>
          <a:xfrm>
            <a:off x="5612765" y="2028825"/>
            <a:ext cx="781685" cy="68961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6" name="文本框 7"/>
          <p:cNvSpPr txBox="1"/>
          <p:nvPr/>
        </p:nvSpPr>
        <p:spPr>
          <a:xfrm>
            <a:off x="5550535" y="2261870"/>
            <a:ext cx="86106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应用实践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38" name="文本框 9"/>
          <p:cNvSpPr txBox="1"/>
          <p:nvPr/>
        </p:nvSpPr>
        <p:spPr>
          <a:xfrm>
            <a:off x="66040" y="2200910"/>
            <a:ext cx="1151890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1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zh-CN" sz="1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应用</a:t>
            </a:r>
            <a:r>
              <a:rPr lang="en-US" altLang="zh-CN" sz="1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主线</a:t>
            </a:r>
            <a:endParaRPr lang="zh-CN" altLang="zh-CN" sz="1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9509125" y="273050"/>
            <a:ext cx="895350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5127"/>
          <p:cNvSpPr/>
          <p:nvPr/>
        </p:nvSpPr>
        <p:spPr>
          <a:xfrm>
            <a:off x="1572260" y="3375660"/>
            <a:ext cx="1069975" cy="67183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571625" y="3474720"/>
            <a:ext cx="10712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基础知识模块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5127"/>
          <p:cNvSpPr/>
          <p:nvPr/>
        </p:nvSpPr>
        <p:spPr>
          <a:xfrm>
            <a:off x="2918460" y="3130550"/>
            <a:ext cx="1069975" cy="115443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2909570" y="3086100"/>
            <a:ext cx="11264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家具材料</a:t>
            </a:r>
            <a:r>
              <a:rPr lang="zh-CN" altLang="zh-CN" sz="1200" b="1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模块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木材模块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、金属模块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、塑料模块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、玻璃模块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、纤维模块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" name="矩形 5127"/>
          <p:cNvSpPr/>
          <p:nvPr/>
        </p:nvSpPr>
        <p:spPr>
          <a:xfrm>
            <a:off x="4266565" y="3342640"/>
            <a:ext cx="1068070" cy="6711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4318635" y="3358515"/>
            <a:ext cx="1017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家具设计的</a:t>
            </a:r>
            <a:r>
              <a:rPr lang="zh-CN" altLang="zh-CN" sz="1200" b="1" dirty="0">
                <a:solidFill>
                  <a:schemeClr val="bg1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流程与家具的构造</a:t>
            </a:r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模块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矩形 5127"/>
          <p:cNvSpPr/>
          <p:nvPr/>
        </p:nvSpPr>
        <p:spPr>
          <a:xfrm>
            <a:off x="5612765" y="3326765"/>
            <a:ext cx="1069975" cy="6711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5676265" y="3330575"/>
            <a:ext cx="10064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结课作业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: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/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家具设计的实践模块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66675" y="3475355"/>
            <a:ext cx="12045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家具设计</a:t>
            </a:r>
            <a:endParaRPr lang="zh-CN" altLang="zh-CN" sz="1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" name="左箭头 22"/>
          <p:cNvSpPr/>
          <p:nvPr/>
        </p:nvSpPr>
        <p:spPr>
          <a:xfrm rot="10800000">
            <a:off x="5328285" y="3552190"/>
            <a:ext cx="215900" cy="14446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4" name="左箭头 23"/>
          <p:cNvSpPr/>
          <p:nvPr/>
        </p:nvSpPr>
        <p:spPr>
          <a:xfrm rot="10800000">
            <a:off x="3978910" y="3535045"/>
            <a:ext cx="215900" cy="14446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5" name="左箭头 24"/>
          <p:cNvSpPr/>
          <p:nvPr/>
        </p:nvSpPr>
        <p:spPr>
          <a:xfrm rot="10800000">
            <a:off x="2639060" y="3520440"/>
            <a:ext cx="215900" cy="142875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6" name="矩形 5127"/>
          <p:cNvSpPr/>
          <p:nvPr/>
        </p:nvSpPr>
        <p:spPr>
          <a:xfrm>
            <a:off x="1562735" y="4649470"/>
            <a:ext cx="1069975" cy="70104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1626235" y="4651375"/>
            <a:ext cx="10826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基础知识的创新评价与思考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" name="矩形 5127"/>
          <p:cNvSpPr/>
          <p:nvPr/>
        </p:nvSpPr>
        <p:spPr>
          <a:xfrm>
            <a:off x="2908935" y="4633595"/>
            <a:ext cx="1069975" cy="70104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3"/>
          <p:cNvSpPr txBox="1"/>
          <p:nvPr/>
        </p:nvSpPr>
        <p:spPr>
          <a:xfrm>
            <a:off x="2892425" y="4623435"/>
            <a:ext cx="12223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不同材质的在家具设计中创新应用的可能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" name="矩形 5127"/>
          <p:cNvSpPr/>
          <p:nvPr/>
        </p:nvSpPr>
        <p:spPr>
          <a:xfrm>
            <a:off x="4257040" y="4616450"/>
            <a:ext cx="1068070" cy="70104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5"/>
          <p:cNvSpPr txBox="1"/>
          <p:nvPr/>
        </p:nvSpPr>
        <p:spPr>
          <a:xfrm>
            <a:off x="4279900" y="4654550"/>
            <a:ext cx="1094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家具设计中的方法创新的探讨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" name="矩形 5127"/>
          <p:cNvSpPr/>
          <p:nvPr/>
        </p:nvSpPr>
        <p:spPr>
          <a:xfrm>
            <a:off x="5603240" y="4616450"/>
            <a:ext cx="791845" cy="70104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7"/>
          <p:cNvSpPr txBox="1"/>
          <p:nvPr/>
        </p:nvSpPr>
        <p:spPr>
          <a:xfrm>
            <a:off x="5550535" y="4765040"/>
            <a:ext cx="84391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创新构思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文本框 9"/>
          <p:cNvSpPr txBox="1"/>
          <p:nvPr/>
        </p:nvSpPr>
        <p:spPr>
          <a:xfrm>
            <a:off x="170815" y="4864735"/>
            <a:ext cx="110045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创新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辅线</a:t>
            </a:r>
            <a:endParaRPr lang="zh-CN" altLang="zh-CN" sz="1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6" name="左箭头 45"/>
          <p:cNvSpPr/>
          <p:nvPr/>
        </p:nvSpPr>
        <p:spPr>
          <a:xfrm rot="16200000">
            <a:off x="584835" y="2903220"/>
            <a:ext cx="151130" cy="11049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9" name="左箭头 48"/>
          <p:cNvSpPr/>
          <p:nvPr/>
        </p:nvSpPr>
        <p:spPr>
          <a:xfrm rot="16200000">
            <a:off x="1856105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0" name="左箭头 49"/>
          <p:cNvSpPr/>
          <p:nvPr/>
        </p:nvSpPr>
        <p:spPr>
          <a:xfrm rot="5400000">
            <a:off x="1998980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1" name="左箭头 50"/>
          <p:cNvSpPr/>
          <p:nvPr/>
        </p:nvSpPr>
        <p:spPr>
          <a:xfrm rot="16200000">
            <a:off x="3252470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2" name="左箭头 51"/>
          <p:cNvSpPr/>
          <p:nvPr/>
        </p:nvSpPr>
        <p:spPr>
          <a:xfrm rot="5400000">
            <a:off x="3395345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3" name="左箭头 52"/>
          <p:cNvSpPr/>
          <p:nvPr/>
        </p:nvSpPr>
        <p:spPr>
          <a:xfrm rot="16200000">
            <a:off x="4613910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4" name="左箭头 53"/>
          <p:cNvSpPr/>
          <p:nvPr/>
        </p:nvSpPr>
        <p:spPr>
          <a:xfrm rot="5400000">
            <a:off x="4756785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5" name="左箭头 54"/>
          <p:cNvSpPr/>
          <p:nvPr/>
        </p:nvSpPr>
        <p:spPr>
          <a:xfrm rot="16200000">
            <a:off x="5952490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6" name="左箭头 55"/>
          <p:cNvSpPr/>
          <p:nvPr/>
        </p:nvSpPr>
        <p:spPr>
          <a:xfrm rot="5400000">
            <a:off x="6095365" y="2898140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5" name="左箭头 64"/>
          <p:cNvSpPr/>
          <p:nvPr/>
        </p:nvSpPr>
        <p:spPr>
          <a:xfrm rot="16200000">
            <a:off x="1856105" y="424878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6" name="左箭头 65"/>
          <p:cNvSpPr/>
          <p:nvPr/>
        </p:nvSpPr>
        <p:spPr>
          <a:xfrm rot="5400000">
            <a:off x="1998980" y="424878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7" name="左箭头 66"/>
          <p:cNvSpPr/>
          <p:nvPr/>
        </p:nvSpPr>
        <p:spPr>
          <a:xfrm rot="16200000">
            <a:off x="3252470" y="439229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8" name="左箭头 67"/>
          <p:cNvSpPr/>
          <p:nvPr/>
        </p:nvSpPr>
        <p:spPr>
          <a:xfrm rot="5400000">
            <a:off x="3395345" y="439229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9" name="左箭头 68"/>
          <p:cNvSpPr/>
          <p:nvPr/>
        </p:nvSpPr>
        <p:spPr>
          <a:xfrm rot="16200000">
            <a:off x="4613910" y="424878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0" name="左箭头 69"/>
          <p:cNvSpPr/>
          <p:nvPr/>
        </p:nvSpPr>
        <p:spPr>
          <a:xfrm rot="5400000">
            <a:off x="4756785" y="424878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1" name="左箭头 70"/>
          <p:cNvSpPr/>
          <p:nvPr/>
        </p:nvSpPr>
        <p:spPr>
          <a:xfrm rot="16200000">
            <a:off x="5952490" y="424878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2" name="左箭头 71"/>
          <p:cNvSpPr/>
          <p:nvPr/>
        </p:nvSpPr>
        <p:spPr>
          <a:xfrm rot="5400000">
            <a:off x="6095365" y="4248785"/>
            <a:ext cx="215900" cy="1428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6" name="左箭头 75"/>
          <p:cNvSpPr/>
          <p:nvPr/>
        </p:nvSpPr>
        <p:spPr>
          <a:xfrm rot="5400000">
            <a:off x="650875" y="4304665"/>
            <a:ext cx="151130" cy="11049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8" name="矩形 5127"/>
          <p:cNvSpPr/>
          <p:nvPr/>
        </p:nvSpPr>
        <p:spPr>
          <a:xfrm>
            <a:off x="6901815" y="3304540"/>
            <a:ext cx="1069975" cy="834390"/>
          </a:xfrm>
          <a:prstGeom prst="rect">
            <a:avLst/>
          </a:prstGeom>
          <a:gradFill>
            <a:gsLst>
              <a:gs pos="100000">
                <a:srgbClr val="8F692A">
                  <a:alpha val="100000"/>
                </a:srgbClr>
              </a:gs>
              <a:gs pos="0">
                <a:srgbClr val="996633"/>
              </a:gs>
              <a:gs pos="100000">
                <a:srgbClr val="846C21"/>
              </a:gs>
            </a:gsLst>
            <a:lin ang="0" scaled="0"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" name="文本框 7"/>
          <p:cNvSpPr txBox="1"/>
          <p:nvPr/>
        </p:nvSpPr>
        <p:spPr>
          <a:xfrm>
            <a:off x="6965315" y="3308350"/>
            <a:ext cx="11728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评价：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、社会评价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、老师评价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、学生评价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0" name="左箭头 79"/>
          <p:cNvSpPr/>
          <p:nvPr/>
        </p:nvSpPr>
        <p:spPr>
          <a:xfrm rot="10800000">
            <a:off x="6689090" y="3601720"/>
            <a:ext cx="215900" cy="14446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1" name="左箭头 80"/>
          <p:cNvSpPr/>
          <p:nvPr/>
        </p:nvSpPr>
        <p:spPr>
          <a:xfrm>
            <a:off x="6689090" y="3746500"/>
            <a:ext cx="215900" cy="14446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3" name="矩形 5127"/>
          <p:cNvSpPr/>
          <p:nvPr/>
        </p:nvSpPr>
        <p:spPr>
          <a:xfrm>
            <a:off x="2925445" y="1107440"/>
            <a:ext cx="1069975" cy="69024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文本框 3"/>
          <p:cNvSpPr txBox="1"/>
          <p:nvPr/>
        </p:nvSpPr>
        <p:spPr>
          <a:xfrm>
            <a:off x="2907665" y="1153160"/>
            <a:ext cx="1135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平时作业：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不同材质在家具中的应用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5" name="左箭头 84"/>
          <p:cNvSpPr/>
          <p:nvPr/>
        </p:nvSpPr>
        <p:spPr>
          <a:xfrm rot="16200000">
            <a:off x="3259455" y="1871980"/>
            <a:ext cx="215900" cy="14287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6" name="左箭头 85"/>
          <p:cNvSpPr/>
          <p:nvPr/>
        </p:nvSpPr>
        <p:spPr>
          <a:xfrm rot="5400000">
            <a:off x="3402330" y="1871980"/>
            <a:ext cx="215900" cy="14287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0" name="左箭头 89"/>
          <p:cNvSpPr/>
          <p:nvPr/>
        </p:nvSpPr>
        <p:spPr>
          <a:xfrm rot="10800000">
            <a:off x="4010025" y="5944235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1" name="矩形 5127"/>
          <p:cNvSpPr/>
          <p:nvPr/>
        </p:nvSpPr>
        <p:spPr>
          <a:xfrm>
            <a:off x="2940050" y="5681980"/>
            <a:ext cx="1069975" cy="70104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文本框 3"/>
          <p:cNvSpPr txBox="1"/>
          <p:nvPr/>
        </p:nvSpPr>
        <p:spPr>
          <a:xfrm>
            <a:off x="2923540" y="5671820"/>
            <a:ext cx="1120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不同材质的在家具设计中创新应用的探讨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3" name="左箭头 92"/>
          <p:cNvSpPr/>
          <p:nvPr/>
        </p:nvSpPr>
        <p:spPr>
          <a:xfrm rot="16200000">
            <a:off x="3283585" y="5440680"/>
            <a:ext cx="215900" cy="14287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4" name="左箭头 93"/>
          <p:cNvSpPr/>
          <p:nvPr/>
        </p:nvSpPr>
        <p:spPr>
          <a:xfrm rot="5400000">
            <a:off x="3426460" y="5440680"/>
            <a:ext cx="215900" cy="14287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左箭头 1"/>
          <p:cNvSpPr/>
          <p:nvPr/>
        </p:nvSpPr>
        <p:spPr>
          <a:xfrm rot="10800000">
            <a:off x="4010025" y="1403350"/>
            <a:ext cx="215900" cy="14446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5127"/>
          <p:cNvSpPr/>
          <p:nvPr/>
        </p:nvSpPr>
        <p:spPr>
          <a:xfrm>
            <a:off x="4250690" y="1107440"/>
            <a:ext cx="2431415" cy="69024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2910" y="1153160"/>
            <a:ext cx="2456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、平时作业作品的可应用性讨论。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、方案涉及应用知识的拓展。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、任课教师及同学之间的评价。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矩形 5127"/>
          <p:cNvSpPr/>
          <p:nvPr/>
        </p:nvSpPr>
        <p:spPr>
          <a:xfrm>
            <a:off x="4284345" y="5692140"/>
            <a:ext cx="2397760" cy="69024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66565" y="5737860"/>
            <a:ext cx="2456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、平时作业作品的可创意性讨论。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、方案创意的可能性拓展。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、任课教师及同学之间的评价。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673215" y="1475740"/>
            <a:ext cx="2291715" cy="8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673215" y="6012180"/>
            <a:ext cx="2291715" cy="8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8963660" y="1484630"/>
            <a:ext cx="0" cy="4536440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8361680" y="3221990"/>
            <a:ext cx="459740" cy="1214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贯穿融合</a:t>
            </a:r>
            <a:endParaRPr lang="zh-CN" altLang="en-US" sz="1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矩形 5127"/>
          <p:cNvSpPr/>
          <p:nvPr/>
        </p:nvSpPr>
        <p:spPr>
          <a:xfrm>
            <a:off x="6673215" y="4609465"/>
            <a:ext cx="2080895" cy="107251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655435" y="4655185"/>
            <a:ext cx="21786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、针对作品的可创意性讨论。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、方案创意的可能性拓展。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、任课教师及同学之间的评价。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1200" b="1" dirty="0">
                <a:solidFill>
                  <a:schemeClr val="bg1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、小组内部讨论与外部讨论。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2" name="矩形 5127"/>
          <p:cNvSpPr/>
          <p:nvPr/>
        </p:nvSpPr>
        <p:spPr>
          <a:xfrm>
            <a:off x="6608445" y="2032000"/>
            <a:ext cx="2146300" cy="1099185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90665" y="2077720"/>
            <a:ext cx="21640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、针对作品的可应用性讨论。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、方案涉及应用知识的拓展。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、任课教师及同学之间的评价。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、小组内部讨论与外部讨论。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8244840" y="3140710"/>
            <a:ext cx="0" cy="1440180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6" name="文本框 12298"/>
          <p:cNvSpPr txBox="1"/>
          <p:nvPr/>
        </p:nvSpPr>
        <p:spPr>
          <a:xfrm>
            <a:off x="170498" y="1153160"/>
            <a:ext cx="2357437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、课程的设计思路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5395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433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3315" name="副标题 14338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endParaRPr lang="zh-CN" altLang="en-US" dirty="0"/>
          </a:p>
        </p:txBody>
      </p:sp>
      <p:sp>
        <p:nvSpPr>
          <p:cNvPr id="13316" name="矩形 143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488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3317" name="矩形 1434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3318" name="文本框 14341"/>
          <p:cNvSpPr txBox="1"/>
          <p:nvPr/>
        </p:nvSpPr>
        <p:spPr>
          <a:xfrm>
            <a:off x="7524750" y="4445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模型制作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3319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矩形 14343"/>
          <p:cNvSpPr/>
          <p:nvPr/>
        </p:nvSpPr>
        <p:spPr>
          <a:xfrm>
            <a:off x="0" y="2252345"/>
            <a:ext cx="9144000" cy="319786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21" name="文本框 14344"/>
          <p:cNvSpPr txBox="1"/>
          <p:nvPr/>
        </p:nvSpPr>
        <p:spPr>
          <a:xfrm>
            <a:off x="179388" y="692150"/>
            <a:ext cx="384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四、课程内容选取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22" name="矩形 14345"/>
          <p:cNvSpPr/>
          <p:nvPr/>
        </p:nvSpPr>
        <p:spPr>
          <a:xfrm>
            <a:off x="971550" y="1844675"/>
            <a:ext cx="734536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8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3" name="文本框 14346"/>
          <p:cNvSpPr txBox="1"/>
          <p:nvPr/>
        </p:nvSpPr>
        <p:spPr>
          <a:xfrm>
            <a:off x="519113" y="1406525"/>
            <a:ext cx="489585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、“家具设计”课程培养能力目标的确定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25" name="文本框 14348"/>
          <p:cNvSpPr txBox="1"/>
          <p:nvPr/>
        </p:nvSpPr>
        <p:spPr>
          <a:xfrm>
            <a:off x="179388" y="2708275"/>
            <a:ext cx="2216150" cy="1616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邀请行业专家一起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研讨行业岗位的能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力要求，在此基础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上确定本课程的培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养目标。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905125" y="2421255"/>
            <a:ext cx="3457575" cy="291338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773295" y="2421255"/>
            <a:ext cx="3446780" cy="2891790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30880" y="3192780"/>
            <a:ext cx="1621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基本专业能力</a:t>
            </a:r>
            <a:endParaRPr lang="zh-CN" altLang="en-US" sz="1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76340" y="3187700"/>
            <a:ext cx="1852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创造性思维能力</a:t>
            </a:r>
            <a:endParaRPr lang="zh-CN" altLang="en-US" sz="1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00095" y="3808730"/>
            <a:ext cx="1322070" cy="85217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927600" y="3438525"/>
            <a:ext cx="1348105" cy="885825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580505" y="3808730"/>
            <a:ext cx="1421765" cy="852805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08045" y="3912870"/>
            <a:ext cx="11061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家具设计能力</a:t>
            </a:r>
            <a:endParaRPr lang="zh-CN" altLang="en-US" sz="1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48250" y="3528695"/>
            <a:ext cx="11074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专业拓展能力</a:t>
            </a:r>
            <a:endParaRPr lang="zh-CN" altLang="en-US" sz="1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97980" y="3905250"/>
            <a:ext cx="11601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创新应用能力</a:t>
            </a:r>
            <a:endParaRPr lang="zh-CN" altLang="en-US" sz="1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" y="721360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>
                <a:solidFill>
                  <a:srgbClr val="009999"/>
                </a:solidFill>
                <a:ea typeface="黑体" panose="02010609060101010101" pitchFamily="49" charset="-122"/>
                <a:sym typeface="+mn-ea"/>
              </a:rPr>
              <a:t>三、课程内容选取</a:t>
            </a:r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638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4339" name="副标题 16386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endParaRPr lang="zh-CN" altLang="en-US" dirty="0"/>
          </a:p>
        </p:txBody>
      </p:sp>
      <p:sp>
        <p:nvSpPr>
          <p:cNvPr id="14340" name="矩形 1638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341" name="矩形 1638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342" name="文本框 16389"/>
          <p:cNvSpPr txBox="1"/>
          <p:nvPr/>
        </p:nvSpPr>
        <p:spPr>
          <a:xfrm>
            <a:off x="7524750" y="4445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模型制作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4343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9" contrast="54000"/>
          </a:blip>
          <a:srcRect l="27844" t="30174" r="55443" b="55502"/>
          <a:stretch>
            <a:fillRect/>
          </a:stretch>
        </p:blipFill>
        <p:spPr>
          <a:xfrm>
            <a:off x="6443663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矩形 16391"/>
          <p:cNvSpPr/>
          <p:nvPr/>
        </p:nvSpPr>
        <p:spPr>
          <a:xfrm>
            <a:off x="0" y="2349500"/>
            <a:ext cx="9144000" cy="366141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5" name="文本框 16392"/>
          <p:cNvSpPr txBox="1"/>
          <p:nvPr/>
        </p:nvSpPr>
        <p:spPr>
          <a:xfrm>
            <a:off x="179388" y="692150"/>
            <a:ext cx="384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四、课程内容选取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346" name="矩形 16393"/>
          <p:cNvSpPr/>
          <p:nvPr/>
        </p:nvSpPr>
        <p:spPr>
          <a:xfrm>
            <a:off x="971550" y="1844675"/>
            <a:ext cx="734536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8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7" name="文本框 16394"/>
          <p:cNvSpPr txBox="1"/>
          <p:nvPr/>
        </p:nvSpPr>
        <p:spPr>
          <a:xfrm>
            <a:off x="407353" y="1782128"/>
            <a:ext cx="2793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（二）学习情境的构建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940" y="721360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>
                <a:solidFill>
                  <a:srgbClr val="009999"/>
                </a:solidFill>
                <a:ea typeface="黑体" panose="02010609060101010101" pitchFamily="49" charset="-122"/>
                <a:sym typeface="+mn-ea"/>
              </a:rPr>
              <a:t>三、课程内容选取</a:t>
            </a:r>
            <a:endParaRPr lang="zh-CN" altLang="en-US" sz="3200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503805"/>
            <a:ext cx="855345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矩形 194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矩形 19463"/>
          <p:cNvSpPr/>
          <p:nvPr/>
        </p:nvSpPr>
        <p:spPr>
          <a:xfrm>
            <a:off x="0" y="1870075"/>
            <a:ext cx="9144000" cy="4878070"/>
          </a:xfrm>
          <a:prstGeom prst="rect">
            <a:avLst/>
          </a:prstGeom>
          <a:solidFill>
            <a:srgbClr val="488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rgbClr val="0099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7315" y="4725035"/>
            <a:ext cx="7200900" cy="194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412" name="矩形 1946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文本框 19461"/>
          <p:cNvSpPr txBox="1"/>
          <p:nvPr/>
        </p:nvSpPr>
        <p:spPr>
          <a:xfrm>
            <a:off x="7596188" y="444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家具设计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7414" name="Picture 7" descr="IMG_6733"/>
          <p:cNvPicPr>
            <a:picLocks noChangeAspect="1"/>
          </p:cNvPicPr>
          <p:nvPr/>
        </p:nvPicPr>
        <p:blipFill>
          <a:blip r:embed="rId1">
            <a:grayscl/>
            <a:lum bright="-17996" contrast="54000"/>
          </a:blip>
          <a:srcRect l="27844" t="30174" r="55443" b="55502"/>
          <a:stretch>
            <a:fillRect/>
          </a:stretch>
        </p:blipFill>
        <p:spPr>
          <a:xfrm>
            <a:off x="6515100" y="0"/>
            <a:ext cx="75565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矩形 19465"/>
          <p:cNvSpPr/>
          <p:nvPr/>
        </p:nvSpPr>
        <p:spPr>
          <a:xfrm>
            <a:off x="1190625" y="1990725"/>
            <a:ext cx="4244340" cy="57658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矩形 19466"/>
          <p:cNvSpPr/>
          <p:nvPr/>
        </p:nvSpPr>
        <p:spPr>
          <a:xfrm>
            <a:off x="1190625" y="2639695"/>
            <a:ext cx="4244340" cy="5759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9" name="矩形 19467"/>
          <p:cNvSpPr/>
          <p:nvPr/>
        </p:nvSpPr>
        <p:spPr>
          <a:xfrm>
            <a:off x="1190625" y="3288665"/>
            <a:ext cx="4244340" cy="5759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0" name="文本框 19468"/>
          <p:cNvSpPr txBox="1"/>
          <p:nvPr/>
        </p:nvSpPr>
        <p:spPr>
          <a:xfrm>
            <a:off x="1344930" y="2077085"/>
            <a:ext cx="31337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空心病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、缺少目标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7421" name="Picture 14" descr="康丽丹"/>
          <p:cNvPicPr>
            <a:picLocks noChangeAspect="1"/>
          </p:cNvPicPr>
          <p:nvPr/>
        </p:nvPicPr>
        <p:blipFill>
          <a:blip r:embed="rId2">
            <a:lum bright="17996" contrast="29999"/>
          </a:blip>
          <a:stretch>
            <a:fillRect/>
          </a:stretch>
        </p:blipFill>
        <p:spPr>
          <a:xfrm>
            <a:off x="7451725" y="3832225"/>
            <a:ext cx="1722755" cy="291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15" descr="4 010"/>
          <p:cNvPicPr>
            <a:picLocks noChangeAspect="1"/>
          </p:cNvPicPr>
          <p:nvPr/>
        </p:nvPicPr>
        <p:blipFill>
          <a:blip r:embed="rId3">
            <a:lum bright="17996" contrast="35999"/>
          </a:blip>
          <a:stretch>
            <a:fillRect/>
          </a:stretch>
        </p:blipFill>
        <p:spPr>
          <a:xfrm>
            <a:off x="7451725" y="1866265"/>
            <a:ext cx="1738630" cy="2386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4" name="文本框 19472"/>
          <p:cNvSpPr txBox="1"/>
          <p:nvPr/>
        </p:nvSpPr>
        <p:spPr>
          <a:xfrm>
            <a:off x="466408" y="835660"/>
            <a:ext cx="29260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四、教学过程</a:t>
            </a:r>
            <a:endParaRPr lang="zh-CN" altLang="en-US" sz="3600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99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（一）学情分析</a:t>
            </a:r>
            <a:endParaRPr lang="zh-CN" altLang="en-US" sz="2400" dirty="0">
              <a:solidFill>
                <a:srgbClr val="0099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矩形 19467"/>
          <p:cNvSpPr/>
          <p:nvPr/>
        </p:nvSpPr>
        <p:spPr>
          <a:xfrm>
            <a:off x="1190625" y="3936365"/>
            <a:ext cx="4244340" cy="5759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3175" y="3980180"/>
            <a:ext cx="41611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创新应用能力不足</a:t>
            </a:r>
            <a:endParaRPr lang="zh-CN" altLang="zh-CN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635" y="3376930"/>
            <a:ext cx="31178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、岗位应用能力知识贫乏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01115" y="2728595"/>
            <a:ext cx="41338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、手机依赖性强，课堂互动无动力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705" y="4812030"/>
            <a:ext cx="699706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双线贯穿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是针对学情的解决方案：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、应用是目的，利用应用取得学生兴趣，引导学生创新欲望。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、创新是动力，利用创新燃起学生动力，获得自身价值尊重。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、拓展与互动是课堂手段，引导应用与创新的实现。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22735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WPS 演示</Application>
  <PresentationFormat>全屏显示(4:3)</PresentationFormat>
  <Paragraphs>401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交通标志专用字体</vt:lpstr>
      <vt:lpstr>黑体</vt:lpstr>
      <vt:lpstr>方正兰亭中黑_GBK</vt:lpstr>
      <vt:lpstr>方正综艺简体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1、掌握家具设计的基本原理和家具的种类。 2、掌握不同类型家具设计表现方法。 3、培养学生空间思维与空间表现能力。 4、培养学生对空间尺度、空间关系的认知和处理能力。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A~俊俊</cp:lastModifiedBy>
  <cp:revision>197</cp:revision>
  <dcterms:created xsi:type="dcterms:W3CDTF">2018-07-04T14:53:00Z</dcterms:created>
  <dcterms:modified xsi:type="dcterms:W3CDTF">2018-11-21T13:03:39Z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