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65" r:id="rId4"/>
    <p:sldId id="257" r:id="rId5"/>
    <p:sldId id="268" r:id="rId6"/>
    <p:sldId id="258" r:id="rId7"/>
    <p:sldId id="259" r:id="rId8"/>
    <p:sldId id="287" r:id="rId9"/>
    <p:sldId id="288" r:id="rId10"/>
    <p:sldId id="289" r:id="rId11"/>
    <p:sldId id="290" r:id="rId12"/>
    <p:sldId id="305" r:id="rId13"/>
    <p:sldId id="291" r:id="rId14"/>
    <p:sldId id="260" r:id="rId15"/>
    <p:sldId id="262" r:id="rId16"/>
    <p:sldId id="315" r:id="rId17"/>
    <p:sldId id="316" r:id="rId18"/>
    <p:sldId id="307" r:id="rId20"/>
    <p:sldId id="317" r:id="rId21"/>
    <p:sldId id="266" r:id="rId22"/>
  </p:sldIdLst>
  <p:sldSz cx="12187555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-474" y="-96"/>
      </p:cViewPr>
      <p:guideLst>
        <p:guide orient="horz" pos="2171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800" y="1143000"/>
            <a:ext cx="54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43" y="2130427"/>
            <a:ext cx="1035915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087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17.nipic.com/20110914/7807978_105643065000_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47291" b="8126"/>
          <a:stretch>
            <a:fillRect/>
          </a:stretch>
        </p:blipFill>
        <p:spPr bwMode="auto">
          <a:xfrm>
            <a:off x="0" y="3267580"/>
            <a:ext cx="12166275" cy="361780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0"/>
            <a:ext cx="12187238" cy="32670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4" name="组合 8"/>
          <p:cNvGrpSpPr/>
          <p:nvPr userDrawn="1"/>
        </p:nvGrpSpPr>
        <p:grpSpPr>
          <a:xfrm>
            <a:off x="4868863" y="2046288"/>
            <a:ext cx="2449512" cy="2447925"/>
            <a:chOff x="6897738" y="2060848"/>
            <a:chExt cx="2448272" cy="2448272"/>
          </a:xfrm>
        </p:grpSpPr>
        <p:sp>
          <p:nvSpPr>
            <p:cNvPr id="10" name="空心弧 9"/>
            <p:cNvSpPr/>
            <p:nvPr/>
          </p:nvSpPr>
          <p:spPr>
            <a:xfrm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8861204"/>
                <a:gd name="adj3" fmla="val 12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5949199">
              <a:off x="6897738" y="2060849"/>
              <a:ext cx="2448272" cy="2448272"/>
            </a:xfrm>
            <a:prstGeom prst="blockArc">
              <a:avLst>
                <a:gd name="adj1" fmla="val 13344530"/>
                <a:gd name="adj2" fmla="val 7902189"/>
                <a:gd name="adj3" fmla="val 12088"/>
              </a:avLst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4325" y="2628900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325" y="3284538"/>
            <a:ext cx="1357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37440" y="274640"/>
            <a:ext cx="32393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9385" y="274640"/>
            <a:ext cx="951493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17.nipic.com/20110914/7807978_105643065000_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47291" b="8126"/>
          <a:stretch>
            <a:fillRect/>
          </a:stretch>
        </p:blipFill>
        <p:spPr bwMode="auto">
          <a:xfrm>
            <a:off x="0" y="3267580"/>
            <a:ext cx="12166275" cy="361780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0"/>
            <a:ext cx="12187238" cy="32670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2" name="组合 8"/>
          <p:cNvGrpSpPr/>
          <p:nvPr userDrawn="1"/>
        </p:nvGrpSpPr>
        <p:grpSpPr>
          <a:xfrm>
            <a:off x="4868863" y="2046288"/>
            <a:ext cx="2449512" cy="2447925"/>
            <a:chOff x="6897738" y="2060848"/>
            <a:chExt cx="2448272" cy="2448272"/>
          </a:xfrm>
        </p:grpSpPr>
        <p:sp>
          <p:nvSpPr>
            <p:cNvPr id="10" name="空心弧 9"/>
            <p:cNvSpPr/>
            <p:nvPr/>
          </p:nvSpPr>
          <p:spPr>
            <a:xfrm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8861204"/>
                <a:gd name="adj3" fmla="val 12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5949199">
              <a:off x="6897738" y="2060849"/>
              <a:ext cx="2448272" cy="2448272"/>
            </a:xfrm>
            <a:prstGeom prst="blockArc">
              <a:avLst>
                <a:gd name="adj1" fmla="val 13344530"/>
                <a:gd name="adj2" fmla="val 7902189"/>
                <a:gd name="adj3" fmla="val 12088"/>
              </a:avLst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4325" y="2628900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325" y="3284538"/>
            <a:ext cx="1357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701800" cy="8366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85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170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11025" y="0"/>
            <a:ext cx="182563" cy="5492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97650"/>
            <a:ext cx="12180888" cy="2603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42000" y="6470650"/>
            <a:ext cx="503238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100" dirty="0">
                <a:solidFill>
                  <a:srgbClr val="31859C"/>
                </a:solidFill>
                <a:latin typeface="Calibri" panose="020F0502020204030204" pitchFamily="34" charset="0"/>
              </a:rPr>
            </a:fld>
            <a:endParaRPr lang="zh-CN" altLang="en-US" sz="1100" dirty="0">
              <a:solidFill>
                <a:srgbClr val="31859C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7102475" y="533400"/>
            <a:ext cx="499903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708" y="4406902"/>
            <a:ext cx="103591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708" y="2906713"/>
            <a:ext cx="103591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17.nipic.com/20110914/7807978_105643065000_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47291" b="8126"/>
          <a:stretch>
            <a:fillRect/>
          </a:stretch>
        </p:blipFill>
        <p:spPr bwMode="auto">
          <a:xfrm>
            <a:off x="0" y="3267580"/>
            <a:ext cx="12166275" cy="361780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0"/>
            <a:ext cx="12187238" cy="32670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0" name="组合 8"/>
          <p:cNvGrpSpPr/>
          <p:nvPr userDrawn="1"/>
        </p:nvGrpSpPr>
        <p:grpSpPr>
          <a:xfrm>
            <a:off x="4868863" y="2046288"/>
            <a:ext cx="2449512" cy="2447925"/>
            <a:chOff x="6897738" y="2060848"/>
            <a:chExt cx="2448272" cy="2448272"/>
          </a:xfrm>
        </p:grpSpPr>
        <p:sp>
          <p:nvSpPr>
            <p:cNvPr id="10" name="空心弧 9"/>
            <p:cNvSpPr/>
            <p:nvPr/>
          </p:nvSpPr>
          <p:spPr>
            <a:xfrm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8861204"/>
                <a:gd name="adj3" fmla="val 12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5949199">
              <a:off x="6897738" y="2060849"/>
              <a:ext cx="2448272" cy="2448272"/>
            </a:xfrm>
            <a:prstGeom prst="blockArc">
              <a:avLst>
                <a:gd name="adj1" fmla="val 13344530"/>
                <a:gd name="adj2" fmla="val 7902189"/>
                <a:gd name="adj3" fmla="val 12088"/>
              </a:avLst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4325" y="2628900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325" y="3284538"/>
            <a:ext cx="1357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386" y="1600202"/>
            <a:ext cx="637714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648" y="1600202"/>
            <a:ext cx="637714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850" y="0"/>
            <a:ext cx="1701800" cy="8366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170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11025" y="0"/>
            <a:ext cx="182563" cy="5492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97650"/>
            <a:ext cx="12180888" cy="2603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42000" y="6470650"/>
            <a:ext cx="503238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100" dirty="0">
                <a:solidFill>
                  <a:srgbClr val="31859C"/>
                </a:solidFill>
                <a:latin typeface="Calibri" panose="020F0502020204030204" pitchFamily="34" charset="0"/>
              </a:rPr>
            </a:fld>
            <a:endParaRPr lang="zh-CN" altLang="en-US" sz="1100" dirty="0">
              <a:solidFill>
                <a:srgbClr val="31859C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7102475" y="533400"/>
            <a:ext cx="499903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3" y="274638"/>
            <a:ext cx="109685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63" y="1535113"/>
            <a:ext cx="5384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63" y="2174875"/>
            <a:ext cx="5384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0948" y="1535113"/>
            <a:ext cx="53869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0948" y="2174875"/>
            <a:ext cx="53869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17.nipic.com/20110914/7807978_105643065000_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47291" b="8126"/>
          <a:stretch>
            <a:fillRect/>
          </a:stretch>
        </p:blipFill>
        <p:spPr bwMode="auto">
          <a:xfrm>
            <a:off x="0" y="3267580"/>
            <a:ext cx="12166275" cy="361780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0"/>
            <a:ext cx="12187238" cy="32670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8" name="组合 8"/>
          <p:cNvGrpSpPr/>
          <p:nvPr userDrawn="1"/>
        </p:nvGrpSpPr>
        <p:grpSpPr>
          <a:xfrm>
            <a:off x="4868863" y="2046288"/>
            <a:ext cx="2449512" cy="2447925"/>
            <a:chOff x="6897738" y="2060848"/>
            <a:chExt cx="2448272" cy="2448272"/>
          </a:xfrm>
        </p:grpSpPr>
        <p:sp>
          <p:nvSpPr>
            <p:cNvPr id="10" name="空心弧 9"/>
            <p:cNvSpPr/>
            <p:nvPr/>
          </p:nvSpPr>
          <p:spPr>
            <a:xfrm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8861204"/>
                <a:gd name="adj3" fmla="val 12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5949199">
              <a:off x="6897738" y="2060849"/>
              <a:ext cx="2448272" cy="2448272"/>
            </a:xfrm>
            <a:prstGeom prst="blockArc">
              <a:avLst>
                <a:gd name="adj1" fmla="val 13344530"/>
                <a:gd name="adj2" fmla="val 7902189"/>
                <a:gd name="adj3" fmla="val 12088"/>
              </a:avLst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4325" y="2628900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325" y="3284538"/>
            <a:ext cx="1357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85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1700" y="0"/>
            <a:ext cx="1701800" cy="8366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11025" y="0"/>
            <a:ext cx="182563" cy="5492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97650"/>
            <a:ext cx="12180888" cy="2603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42000" y="6470650"/>
            <a:ext cx="503238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100" dirty="0">
                <a:solidFill>
                  <a:srgbClr val="31859C"/>
                </a:solidFill>
                <a:latin typeface="Calibri" panose="020F0502020204030204" pitchFamily="34" charset="0"/>
              </a:rPr>
            </a:fld>
            <a:endParaRPr lang="zh-CN" altLang="en-US" sz="1100" dirty="0">
              <a:solidFill>
                <a:srgbClr val="31859C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7102475" y="533400"/>
            <a:ext cx="499903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17.nipic.com/20110914/7807978_105643065000_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47291" b="8126"/>
          <a:stretch>
            <a:fillRect/>
          </a:stretch>
        </p:blipFill>
        <p:spPr bwMode="auto">
          <a:xfrm>
            <a:off x="0" y="3267580"/>
            <a:ext cx="12166275" cy="361780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0"/>
            <a:ext cx="12187238" cy="32670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96" name="组合 8"/>
          <p:cNvGrpSpPr/>
          <p:nvPr userDrawn="1"/>
        </p:nvGrpSpPr>
        <p:grpSpPr>
          <a:xfrm>
            <a:off x="4868863" y="2046288"/>
            <a:ext cx="2449512" cy="2447925"/>
            <a:chOff x="6897738" y="2060848"/>
            <a:chExt cx="2448272" cy="2448272"/>
          </a:xfrm>
        </p:grpSpPr>
        <p:sp>
          <p:nvSpPr>
            <p:cNvPr id="10" name="空心弧 9"/>
            <p:cNvSpPr/>
            <p:nvPr/>
          </p:nvSpPr>
          <p:spPr>
            <a:xfrm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8861204"/>
                <a:gd name="adj3" fmla="val 12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5949199">
              <a:off x="6897738" y="2060849"/>
              <a:ext cx="2448272" cy="2448272"/>
            </a:xfrm>
            <a:prstGeom prst="blockArc">
              <a:avLst>
                <a:gd name="adj1" fmla="val 13344530"/>
                <a:gd name="adj2" fmla="val 7902189"/>
                <a:gd name="adj3" fmla="val 12088"/>
              </a:avLst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4325" y="2628900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325" y="3284538"/>
            <a:ext cx="1357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2" y="273050"/>
            <a:ext cx="40095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4872" y="273052"/>
            <a:ext cx="68130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62" y="1435102"/>
            <a:ext cx="40095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85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1700" y="0"/>
            <a:ext cx="1701800" cy="549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62550" y="0"/>
            <a:ext cx="1701800" cy="8366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11025" y="0"/>
            <a:ext cx="182563" cy="5492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97650"/>
            <a:ext cx="12180888" cy="2603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42000" y="6470650"/>
            <a:ext cx="503238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100" dirty="0">
                <a:solidFill>
                  <a:srgbClr val="31859C"/>
                </a:solidFill>
                <a:latin typeface="Calibri" panose="020F0502020204030204" pitchFamily="34" charset="0"/>
              </a:rPr>
            </a:fld>
            <a:endParaRPr lang="zh-CN" altLang="en-US" sz="1100" dirty="0">
              <a:solidFill>
                <a:srgbClr val="31859C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7102475" y="533400"/>
            <a:ext cx="499903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8784" y="4800600"/>
            <a:ext cx="73123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8784" y="612775"/>
            <a:ext cx="731234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8784" y="5367338"/>
            <a:ext cx="73123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0" descr="http://pic24.nipic.com/20121031/4499633_105328783000_2.jpg"/>
          <p:cNvPicPr/>
          <p:nvPr/>
        </p:nvPicPr>
        <p:blipFill>
          <a:blip r:embed="rId1"/>
          <a:srcRect t="4236" b="11153"/>
          <a:stretch>
            <a:fillRect/>
          </a:stretch>
        </p:blipFill>
        <p:spPr>
          <a:xfrm>
            <a:off x="0" y="0"/>
            <a:ext cx="121872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005263" y="2060575"/>
            <a:ext cx="7488238" cy="252095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消防工程专业课程教学效果提升</a:t>
            </a: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</a:t>
            </a: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以消防给水工程为例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60575"/>
            <a:ext cx="4005263" cy="25209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269" name="组合 6"/>
          <p:cNvGrpSpPr/>
          <p:nvPr/>
        </p:nvGrpSpPr>
        <p:grpSpPr>
          <a:xfrm>
            <a:off x="117475" y="1412875"/>
            <a:ext cx="2447925" cy="2447925"/>
            <a:chOff x="6897738" y="2060848"/>
            <a:chExt cx="2448272" cy="2448272"/>
          </a:xfrm>
        </p:grpSpPr>
        <p:sp>
          <p:nvSpPr>
            <p:cNvPr id="5" name="空心弧 4"/>
            <p:cNvSpPr/>
            <p:nvPr/>
          </p:nvSpPr>
          <p:spPr>
            <a:xfrm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8861204"/>
                <a:gd name="adj3" fmla="val 12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 rot="15949199">
              <a:off x="6897738" y="2060848"/>
              <a:ext cx="2448272" cy="2448272"/>
            </a:xfrm>
            <a:prstGeom prst="blockArc">
              <a:avLst>
                <a:gd name="adj1" fmla="val 13344530"/>
                <a:gd name="adj2" fmla="val 7902189"/>
                <a:gd name="adj3" fmla="val 12088"/>
              </a:avLst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493500" y="2060575"/>
            <a:ext cx="693738" cy="25209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一个现场打造实景课堂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zh-CN" altLang="en-US"/>
              <a:t>通过课前课后调查表，及时捕捉学生感喟后果，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3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3" y="1832976"/>
            <a:ext cx="5724670" cy="42935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87" y="1832976"/>
            <a:ext cx="3511683" cy="4293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课堂教学实物演示道具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65" y="2012315"/>
            <a:ext cx="5268595" cy="3951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6718" y="392113"/>
            <a:ext cx="10968514" cy="1143000"/>
          </a:xfrm>
        </p:spPr>
        <p:txBody>
          <a:bodyPr/>
          <a:p>
            <a:r>
              <a:rPr lang="zh-CN" altLang="en-US"/>
              <a:t>一张图纸扎实掌握课堂内容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30555" y="3152140"/>
            <a:ext cx="2335530" cy="32213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讲授该环节时，按照小组下发先关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图纸。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消火栓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环节一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自动喷水灭火系统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环节二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8" name="TextBox 72"/>
          <p:cNvSpPr txBox="1"/>
          <p:nvPr/>
        </p:nvSpPr>
        <p:spPr>
          <a:xfrm>
            <a:off x="1337945" y="5263515"/>
            <a:ext cx="703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方正粗宋简体"/>
                <a:ea typeface="方正粗宋简体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90900" y="3152140"/>
            <a:ext cx="2375535" cy="32213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按照教学过程，边讲边做。从参数选择到图纸绘制，按照上课流程来，讲完一个环节在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图纸和计算书上做好一个环节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10" name="TextBox 77"/>
          <p:cNvSpPr txBox="1"/>
          <p:nvPr/>
        </p:nvSpPr>
        <p:spPr>
          <a:xfrm>
            <a:off x="4225925" y="5263515"/>
            <a:ext cx="7061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方正粗宋简体"/>
                <a:ea typeface="方正粗宋简体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91250" y="3152140"/>
            <a:ext cx="2383790" cy="32213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讲授完毕，学生设计完成后，组内讨论一次。不同组对照讨论一次。重点讨论差别如何来的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12" name="TextBox 81"/>
          <p:cNvSpPr txBox="1"/>
          <p:nvPr/>
        </p:nvSpPr>
        <p:spPr>
          <a:xfrm>
            <a:off x="7186930" y="5263515"/>
            <a:ext cx="7061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方正粗宋简体"/>
                <a:ea typeface="方正粗宋简体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70645" y="3152140"/>
            <a:ext cx="2393315" cy="32213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和设计院的原版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图纸对比，主要比较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理论与实践的差别，规范与实践的差别。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14" name="TextBox 82"/>
          <p:cNvSpPr txBox="1"/>
          <p:nvPr/>
        </p:nvSpPr>
        <p:spPr>
          <a:xfrm>
            <a:off x="9923145" y="5263515"/>
            <a:ext cx="7042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方正粗宋简体"/>
                <a:ea typeface="方正粗宋简体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1"/>
          <p:cNvSpPr txBox="1"/>
          <p:nvPr/>
        </p:nvSpPr>
        <p:spPr>
          <a:xfrm>
            <a:off x="4513580" y="505460"/>
            <a:ext cx="39258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有哪些效果？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1"/>
          <p:cNvSpPr txBox="1"/>
          <p:nvPr/>
        </p:nvSpPr>
        <p:spPr>
          <a:xfrm>
            <a:off x="6884988" y="42863"/>
            <a:ext cx="5041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21163" y="1697038"/>
            <a:ext cx="0" cy="41084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20" name="组合 20"/>
          <p:cNvGrpSpPr/>
          <p:nvPr/>
        </p:nvGrpSpPr>
        <p:grpSpPr>
          <a:xfrm>
            <a:off x="242888" y="1484313"/>
            <a:ext cx="3673475" cy="3177012"/>
            <a:chOff x="243313" y="1484784"/>
            <a:chExt cx="3672409" cy="3176560"/>
          </a:xfrm>
        </p:grpSpPr>
        <p:sp>
          <p:nvSpPr>
            <p:cNvPr id="10" name="矩形 9"/>
            <p:cNvSpPr/>
            <p:nvPr/>
          </p:nvSpPr>
          <p:spPr>
            <a:xfrm>
              <a:off x="243313" y="1484784"/>
              <a:ext cx="1341048" cy="50475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问卷一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3313" y="3716491"/>
              <a:ext cx="1341048" cy="50475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问卷二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3" name="直接连接符 12"/>
            <p:cNvCxnSpPr>
              <a:stCxn id="10" idx="2"/>
            </p:cNvCxnSpPr>
            <p:nvPr/>
          </p:nvCxnSpPr>
          <p:spPr>
            <a:xfrm>
              <a:off x="914630" y="1989537"/>
              <a:ext cx="3001092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1" idx="2"/>
            </p:cNvCxnSpPr>
            <p:nvPr/>
          </p:nvCxnSpPr>
          <p:spPr>
            <a:xfrm>
              <a:off x="914630" y="4221245"/>
              <a:ext cx="3001092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25" name="矩形 15"/>
            <p:cNvSpPr/>
            <p:nvPr/>
          </p:nvSpPr>
          <p:spPr>
            <a:xfrm>
              <a:off x="1584405" y="1552146"/>
              <a:ext cx="2214237" cy="398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课前课后情况调查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6" name="矩形 16"/>
            <p:cNvSpPr/>
            <p:nvPr/>
          </p:nvSpPr>
          <p:spPr>
            <a:xfrm>
              <a:off x="1584405" y="3769005"/>
              <a:ext cx="2214237" cy="398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深度认知情况调查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7" name="矩形 17"/>
            <p:cNvSpPr/>
            <p:nvPr/>
          </p:nvSpPr>
          <p:spPr>
            <a:xfrm>
              <a:off x="243314" y="4293096"/>
              <a:ext cx="3577601" cy="368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8" name="矩形 18"/>
            <p:cNvSpPr/>
            <p:nvPr/>
          </p:nvSpPr>
          <p:spPr>
            <a:xfrm>
              <a:off x="243314" y="2048161"/>
              <a:ext cx="3577602" cy="368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4438015" y="1254125"/>
            <a:ext cx="7128510" cy="2160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/>
              <a:t>通过该调查表，可以发现参与调查的</a:t>
            </a:r>
            <a:r>
              <a:rPr lang="en-US" altLang="zh-CN" sz="2400"/>
              <a:t>48</a:t>
            </a:r>
            <a:r>
              <a:rPr lang="zh-CN" altLang="en-US" sz="2400"/>
              <a:t>名学生，</a:t>
            </a:r>
            <a:r>
              <a:rPr lang="en-US" altLang="zh-CN" sz="2400"/>
              <a:t>43</a:t>
            </a:r>
            <a:r>
              <a:rPr lang="zh-CN" altLang="en-US" sz="2400"/>
              <a:t>名达到了自己的学习目标，</a:t>
            </a:r>
            <a:r>
              <a:rPr lang="en-US" altLang="zh-CN" sz="2400"/>
              <a:t>80%</a:t>
            </a:r>
            <a:r>
              <a:rPr lang="zh-CN" altLang="en-US" sz="2400"/>
              <a:t>以上的学生希望能够多方面考查成绩，很大部分同学对教学效果表示认可，并且一部分学还对后续课程的教学环节，提出自己的合理化建议。</a:t>
            </a:r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4497070" y="3768725"/>
            <a:ext cx="7128510" cy="2160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/>
              <a:t>通过该调查表，可以发现参与调查的</a:t>
            </a:r>
            <a:r>
              <a:rPr lang="en-US" altLang="zh-CN" sz="2400"/>
              <a:t>48</a:t>
            </a:r>
            <a:r>
              <a:rPr lang="zh-CN" altLang="en-US" sz="2400"/>
              <a:t>名学生，</a:t>
            </a:r>
            <a:r>
              <a:rPr lang="en-US" altLang="zh-CN" sz="2400"/>
              <a:t>90%</a:t>
            </a:r>
            <a:r>
              <a:rPr lang="zh-CN" altLang="en-US" sz="2400"/>
              <a:t> </a:t>
            </a:r>
            <a:r>
              <a:rPr lang="zh-CN" altLang="en-US" sz="2400"/>
              <a:t>在本门课程中的学习采用深度学习方式，学习效果在专业课程中最好的。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592" t="21059" r="11884" b="8351"/>
          <a:stretch>
            <a:fillRect/>
          </a:stretch>
        </p:blipFill>
        <p:spPr>
          <a:xfrm>
            <a:off x="1452880" y="1200785"/>
            <a:ext cx="9696450" cy="51638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2582" t="20069" r="12674" b="8559"/>
          <a:stretch>
            <a:fillRect/>
          </a:stretch>
        </p:blipFill>
        <p:spPr>
          <a:xfrm>
            <a:off x="60960" y="1083310"/>
            <a:ext cx="7279005" cy="3907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4056" t="17318" r="14363" b="13273"/>
          <a:stretch>
            <a:fillRect/>
          </a:stretch>
        </p:blipFill>
        <p:spPr>
          <a:xfrm>
            <a:off x="5499735" y="615315"/>
            <a:ext cx="6351905" cy="3462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3841" t="28733" r="13607" b="38064"/>
          <a:stretch>
            <a:fillRect/>
          </a:stretch>
        </p:blipFill>
        <p:spPr>
          <a:xfrm>
            <a:off x="2052320" y="4077970"/>
            <a:ext cx="943991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520" name="组合 20"/>
          <p:cNvGrpSpPr/>
          <p:nvPr/>
        </p:nvGrpSpPr>
        <p:grpSpPr>
          <a:xfrm>
            <a:off x="213360" y="1116965"/>
            <a:ext cx="10698808" cy="931738"/>
            <a:chOff x="243313" y="1484784"/>
            <a:chExt cx="3577603" cy="931637"/>
          </a:xfrm>
        </p:grpSpPr>
        <p:sp>
          <p:nvSpPr>
            <p:cNvPr id="10" name="矩形 9"/>
            <p:cNvSpPr/>
            <p:nvPr/>
          </p:nvSpPr>
          <p:spPr>
            <a:xfrm>
              <a:off x="243313" y="1484784"/>
              <a:ext cx="523416" cy="50477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教学评价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3" name="直接连接符 12"/>
            <p:cNvCxnSpPr>
              <a:stCxn id="10" idx="2"/>
            </p:cNvCxnSpPr>
            <p:nvPr/>
          </p:nvCxnSpPr>
          <p:spPr>
            <a:xfrm>
              <a:off x="505027" y="1989537"/>
              <a:ext cx="3001092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25" name="矩形 15"/>
            <p:cNvSpPr/>
            <p:nvPr/>
          </p:nvSpPr>
          <p:spPr>
            <a:xfrm>
              <a:off x="1584405" y="1552146"/>
              <a:ext cx="2214237" cy="398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学生的教学评价 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8" name="矩形 18"/>
            <p:cNvSpPr/>
            <p:nvPr/>
          </p:nvSpPr>
          <p:spPr>
            <a:xfrm>
              <a:off x="243314" y="2048161"/>
              <a:ext cx="3577602" cy="368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6787" t="17908" r="-4323" b="17396"/>
          <a:stretch>
            <a:fillRect/>
          </a:stretch>
        </p:blipFill>
        <p:spPr>
          <a:xfrm>
            <a:off x="390525" y="1621790"/>
            <a:ext cx="12164695" cy="4732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520" name="组合 20"/>
          <p:cNvGrpSpPr/>
          <p:nvPr/>
        </p:nvGrpSpPr>
        <p:grpSpPr>
          <a:xfrm>
            <a:off x="213360" y="1116965"/>
            <a:ext cx="10698808" cy="931738"/>
            <a:chOff x="243313" y="1484784"/>
            <a:chExt cx="3577603" cy="931637"/>
          </a:xfrm>
        </p:grpSpPr>
        <p:sp>
          <p:nvSpPr>
            <p:cNvPr id="10" name="矩形 9"/>
            <p:cNvSpPr/>
            <p:nvPr/>
          </p:nvSpPr>
          <p:spPr>
            <a:xfrm>
              <a:off x="243313" y="1484784"/>
              <a:ext cx="523416" cy="50477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教学评价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3" name="直接连接符 12"/>
            <p:cNvCxnSpPr>
              <a:stCxn id="10" idx="2"/>
            </p:cNvCxnSpPr>
            <p:nvPr/>
          </p:nvCxnSpPr>
          <p:spPr>
            <a:xfrm>
              <a:off x="505027" y="1989537"/>
              <a:ext cx="3001092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25" name="矩形 15"/>
            <p:cNvSpPr/>
            <p:nvPr/>
          </p:nvSpPr>
          <p:spPr>
            <a:xfrm>
              <a:off x="1584405" y="1552146"/>
              <a:ext cx="2214237" cy="398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学生成绩分布 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8" name="矩形 18"/>
            <p:cNvSpPr/>
            <p:nvPr/>
          </p:nvSpPr>
          <p:spPr>
            <a:xfrm>
              <a:off x="243314" y="2048161"/>
              <a:ext cx="3577602" cy="3682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6003" t="27214" r="23499" b="11102"/>
          <a:stretch>
            <a:fillRect/>
          </a:stretch>
        </p:blipFill>
        <p:spPr>
          <a:xfrm>
            <a:off x="2338070" y="1680210"/>
            <a:ext cx="7148830" cy="49098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Box 9"/>
          <p:cNvSpPr txBox="1"/>
          <p:nvPr/>
        </p:nvSpPr>
        <p:spPr>
          <a:xfrm>
            <a:off x="3806825" y="3381375"/>
            <a:ext cx="4573588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谢谢观赏！</a:t>
            </a:r>
            <a:endParaRPr kumimoji="0" lang="zh-CN" altLang="en-US" sz="7200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723" name="组合 13"/>
          <p:cNvGrpSpPr/>
          <p:nvPr/>
        </p:nvGrpSpPr>
        <p:grpSpPr>
          <a:xfrm>
            <a:off x="3763963" y="0"/>
            <a:ext cx="4659312" cy="2636838"/>
            <a:chOff x="3440290" y="0"/>
            <a:chExt cx="4660835" cy="2636912"/>
          </a:xfrm>
        </p:grpSpPr>
        <p:sp>
          <p:nvSpPr>
            <p:cNvPr id="7" name="矩形 6"/>
            <p:cNvSpPr/>
            <p:nvPr/>
          </p:nvSpPr>
          <p:spPr>
            <a:xfrm>
              <a:off x="4445505" y="0"/>
              <a:ext cx="792422" cy="14129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50722" y="0"/>
              <a:ext cx="720961" cy="26369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384477" y="0"/>
              <a:ext cx="711432" cy="19891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40290" y="0"/>
              <a:ext cx="792421" cy="4048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08704" y="0"/>
              <a:ext cx="792421" cy="99380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44550" y="0"/>
            <a:ext cx="215900" cy="18256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9513" y="912813"/>
            <a:ext cx="215900" cy="9128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0" y="814388"/>
            <a:ext cx="16398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目录页</a:t>
            </a:r>
            <a:endParaRPr kumimoji="0" lang="zh-CN" altLang="en-US" sz="3600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88" y="1568450"/>
            <a:ext cx="2073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 PAGE</a:t>
            </a:r>
            <a:endParaRPr kumimoji="0" lang="zh-CN" altLang="en-US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352550" y="2778125"/>
            <a:ext cx="1963738" cy="1673225"/>
          </a:xfrm>
          <a:custGeom>
            <a:avLst/>
            <a:gdLst>
              <a:gd name="connsiteX0" fmla="*/ 0 w 1963271"/>
              <a:gd name="connsiteY0" fmla="*/ 0 h 1672070"/>
              <a:gd name="connsiteX1" fmla="*/ 1963271 w 1963271"/>
              <a:gd name="connsiteY1" fmla="*/ 0 h 1672070"/>
              <a:gd name="connsiteX2" fmla="*/ 1963271 w 1963271"/>
              <a:gd name="connsiteY2" fmla="*/ 1358153 h 1672070"/>
              <a:gd name="connsiteX3" fmla="*/ 1140337 w 1963271"/>
              <a:gd name="connsiteY3" fmla="*/ 1358153 h 1672070"/>
              <a:gd name="connsiteX4" fmla="*/ 981635 w 1963271"/>
              <a:gd name="connsiteY4" fmla="*/ 1672070 h 1672070"/>
              <a:gd name="connsiteX5" fmla="*/ 822932 w 1963271"/>
              <a:gd name="connsiteY5" fmla="*/ 1358153 h 1672070"/>
              <a:gd name="connsiteX6" fmla="*/ 0 w 1963271"/>
              <a:gd name="connsiteY6" fmla="*/ 1358153 h 167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271" h="1672070">
                <a:moveTo>
                  <a:pt x="0" y="0"/>
                </a:moveTo>
                <a:lnTo>
                  <a:pt x="1963271" y="0"/>
                </a:lnTo>
                <a:lnTo>
                  <a:pt x="1963271" y="1358153"/>
                </a:lnTo>
                <a:lnTo>
                  <a:pt x="1140337" y="1358153"/>
                </a:lnTo>
                <a:lnTo>
                  <a:pt x="981635" y="1672070"/>
                </a:lnTo>
                <a:lnTo>
                  <a:pt x="822932" y="1358153"/>
                </a:lnTo>
                <a:lnTo>
                  <a:pt x="0" y="135815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7743" y="2778125"/>
            <a:ext cx="1962150" cy="1673225"/>
          </a:xfrm>
          <a:custGeom>
            <a:avLst/>
            <a:gdLst>
              <a:gd name="connsiteX0" fmla="*/ 0 w 1963271"/>
              <a:gd name="connsiteY0" fmla="*/ 0 h 1672070"/>
              <a:gd name="connsiteX1" fmla="*/ 1963271 w 1963271"/>
              <a:gd name="connsiteY1" fmla="*/ 0 h 1672070"/>
              <a:gd name="connsiteX2" fmla="*/ 1963271 w 1963271"/>
              <a:gd name="connsiteY2" fmla="*/ 1358153 h 1672070"/>
              <a:gd name="connsiteX3" fmla="*/ 1136276 w 1963271"/>
              <a:gd name="connsiteY3" fmla="*/ 1358153 h 1672070"/>
              <a:gd name="connsiteX4" fmla="*/ 977574 w 1963271"/>
              <a:gd name="connsiteY4" fmla="*/ 1672070 h 1672070"/>
              <a:gd name="connsiteX5" fmla="*/ 818871 w 1963271"/>
              <a:gd name="connsiteY5" fmla="*/ 1358153 h 1672070"/>
              <a:gd name="connsiteX6" fmla="*/ 0 w 1963271"/>
              <a:gd name="connsiteY6" fmla="*/ 1358153 h 167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271" h="1672070">
                <a:moveTo>
                  <a:pt x="0" y="0"/>
                </a:moveTo>
                <a:lnTo>
                  <a:pt x="1963271" y="0"/>
                </a:lnTo>
                <a:lnTo>
                  <a:pt x="1963271" y="1358153"/>
                </a:lnTo>
                <a:lnTo>
                  <a:pt x="1136276" y="1358153"/>
                </a:lnTo>
                <a:lnTo>
                  <a:pt x="977574" y="1672070"/>
                </a:lnTo>
                <a:lnTo>
                  <a:pt x="818871" y="1358153"/>
                </a:lnTo>
                <a:lnTo>
                  <a:pt x="0" y="135815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401368" y="2778125"/>
            <a:ext cx="1962150" cy="1673225"/>
          </a:xfrm>
          <a:custGeom>
            <a:avLst/>
            <a:gdLst>
              <a:gd name="connsiteX0" fmla="*/ 0 w 1963271"/>
              <a:gd name="connsiteY0" fmla="*/ 0 h 1672070"/>
              <a:gd name="connsiteX1" fmla="*/ 1963271 w 1963271"/>
              <a:gd name="connsiteY1" fmla="*/ 0 h 1672070"/>
              <a:gd name="connsiteX2" fmla="*/ 1963271 w 1963271"/>
              <a:gd name="connsiteY2" fmla="*/ 1358153 h 1672070"/>
              <a:gd name="connsiteX3" fmla="*/ 1140337 w 1963271"/>
              <a:gd name="connsiteY3" fmla="*/ 1358153 h 1672070"/>
              <a:gd name="connsiteX4" fmla="*/ 981635 w 1963271"/>
              <a:gd name="connsiteY4" fmla="*/ 1672070 h 1672070"/>
              <a:gd name="connsiteX5" fmla="*/ 822932 w 1963271"/>
              <a:gd name="connsiteY5" fmla="*/ 1358153 h 1672070"/>
              <a:gd name="connsiteX6" fmla="*/ 0 w 1963271"/>
              <a:gd name="connsiteY6" fmla="*/ 1358153 h 167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271" h="1672070">
                <a:moveTo>
                  <a:pt x="0" y="0"/>
                </a:moveTo>
                <a:lnTo>
                  <a:pt x="1963271" y="0"/>
                </a:lnTo>
                <a:lnTo>
                  <a:pt x="1963271" y="1358153"/>
                </a:lnTo>
                <a:lnTo>
                  <a:pt x="1140337" y="1358153"/>
                </a:lnTo>
                <a:lnTo>
                  <a:pt x="981635" y="1672070"/>
                </a:lnTo>
                <a:lnTo>
                  <a:pt x="822932" y="1358153"/>
                </a:lnTo>
                <a:lnTo>
                  <a:pt x="0" y="135815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9621410" y="3069157"/>
            <a:ext cx="1087436" cy="756040"/>
            <a:chOff x="10571163" y="5337175"/>
            <a:chExt cx="1370013" cy="952501"/>
          </a:xfrm>
          <a:solidFill>
            <a:schemeClr val="bg1"/>
          </a:solidFill>
        </p:grpSpPr>
        <p:sp>
          <p:nvSpPr>
            <p:cNvPr id="26" name="Freeform 68"/>
            <p:cNvSpPr/>
            <p:nvPr/>
          </p:nvSpPr>
          <p:spPr bwMode="auto">
            <a:xfrm>
              <a:off x="11684001" y="5337175"/>
              <a:ext cx="90488" cy="142875"/>
            </a:xfrm>
            <a:custGeom>
              <a:avLst/>
              <a:gdLst>
                <a:gd name="T0" fmla="*/ 9 w 31"/>
                <a:gd name="T1" fmla="*/ 49 h 49"/>
                <a:gd name="T2" fmla="*/ 1 w 31"/>
                <a:gd name="T3" fmla="*/ 35 h 49"/>
                <a:gd name="T4" fmla="*/ 1 w 31"/>
                <a:gd name="T5" fmla="*/ 35 h 49"/>
                <a:gd name="T6" fmla="*/ 8 w 31"/>
                <a:gd name="T7" fmla="*/ 9 h 49"/>
                <a:gd name="T8" fmla="*/ 22 w 31"/>
                <a:gd name="T9" fmla="*/ 1 h 49"/>
                <a:gd name="T10" fmla="*/ 22 w 31"/>
                <a:gd name="T11" fmla="*/ 1 h 49"/>
                <a:gd name="T12" fmla="*/ 30 w 31"/>
                <a:gd name="T13" fmla="*/ 15 h 49"/>
                <a:gd name="T14" fmla="*/ 30 w 31"/>
                <a:gd name="T15" fmla="*/ 15 h 49"/>
                <a:gd name="T16" fmla="*/ 22 w 31"/>
                <a:gd name="T17" fmla="*/ 41 h 49"/>
                <a:gd name="T18" fmla="*/ 12 w 31"/>
                <a:gd name="T19" fmla="*/ 49 h 49"/>
                <a:gd name="T20" fmla="*/ 12 w 31"/>
                <a:gd name="T21" fmla="*/ 49 h 49"/>
                <a:gd name="T22" fmla="*/ 9 w 3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9">
                  <a:moveTo>
                    <a:pt x="9" y="49"/>
                  </a:moveTo>
                  <a:cubicBezTo>
                    <a:pt x="3" y="47"/>
                    <a:pt x="0" y="4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3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3"/>
                    <a:pt x="31" y="9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6"/>
                    <a:pt x="17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9"/>
                    <a:pt x="9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11772901" y="5413375"/>
              <a:ext cx="139700" cy="111125"/>
            </a:xfrm>
            <a:custGeom>
              <a:avLst/>
              <a:gdLst>
                <a:gd name="T0" fmla="*/ 3 w 48"/>
                <a:gd name="T1" fmla="*/ 32 h 38"/>
                <a:gd name="T2" fmla="*/ 7 w 48"/>
                <a:gd name="T3" fmla="*/ 17 h 38"/>
                <a:gd name="T4" fmla="*/ 7 w 48"/>
                <a:gd name="T5" fmla="*/ 17 h 38"/>
                <a:gd name="T6" fmla="*/ 30 w 48"/>
                <a:gd name="T7" fmla="*/ 3 h 38"/>
                <a:gd name="T8" fmla="*/ 45 w 48"/>
                <a:gd name="T9" fmla="*/ 7 h 38"/>
                <a:gd name="T10" fmla="*/ 45 w 48"/>
                <a:gd name="T11" fmla="*/ 7 h 38"/>
                <a:gd name="T12" fmla="*/ 41 w 48"/>
                <a:gd name="T13" fmla="*/ 22 h 38"/>
                <a:gd name="T14" fmla="*/ 41 w 48"/>
                <a:gd name="T15" fmla="*/ 22 h 38"/>
                <a:gd name="T16" fmla="*/ 18 w 48"/>
                <a:gd name="T17" fmla="*/ 36 h 38"/>
                <a:gd name="T18" fmla="*/ 15 w 48"/>
                <a:gd name="T19" fmla="*/ 37 h 38"/>
                <a:gd name="T20" fmla="*/ 15 w 48"/>
                <a:gd name="T21" fmla="*/ 37 h 38"/>
                <a:gd name="T22" fmla="*/ 3 w 48"/>
                <a:gd name="T2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38">
                  <a:moveTo>
                    <a:pt x="3" y="32"/>
                  </a:moveTo>
                  <a:cubicBezTo>
                    <a:pt x="0" y="27"/>
                    <a:pt x="2" y="20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5" y="0"/>
                    <a:pt x="42" y="2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12"/>
                    <a:pt x="46" y="19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6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38"/>
                    <a:pt x="5" y="36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11506201" y="5702300"/>
              <a:ext cx="434975" cy="482600"/>
            </a:xfrm>
            <a:custGeom>
              <a:avLst/>
              <a:gdLst>
                <a:gd name="T0" fmla="*/ 136 w 149"/>
                <a:gd name="T1" fmla="*/ 86 h 165"/>
                <a:gd name="T2" fmla="*/ 74 w 149"/>
                <a:gd name="T3" fmla="*/ 34 h 165"/>
                <a:gd name="T4" fmla="*/ 72 w 149"/>
                <a:gd name="T5" fmla="*/ 0 h 165"/>
                <a:gd name="T6" fmla="*/ 0 w 149"/>
                <a:gd name="T7" fmla="*/ 65 h 165"/>
                <a:gd name="T8" fmla="*/ 78 w 149"/>
                <a:gd name="T9" fmla="*/ 126 h 165"/>
                <a:gd name="T10" fmla="*/ 76 w 149"/>
                <a:gd name="T11" fmla="*/ 88 h 165"/>
                <a:gd name="T12" fmla="*/ 96 w 149"/>
                <a:gd name="T13" fmla="*/ 165 h 165"/>
                <a:gd name="T14" fmla="*/ 136 w 149"/>
                <a:gd name="T15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65">
                  <a:moveTo>
                    <a:pt x="136" y="86"/>
                  </a:moveTo>
                  <a:cubicBezTo>
                    <a:pt x="127" y="45"/>
                    <a:pt x="91" y="36"/>
                    <a:pt x="74" y="3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138" y="106"/>
                    <a:pt x="96" y="165"/>
                    <a:pt x="96" y="165"/>
                  </a:cubicBezTo>
                  <a:cubicBezTo>
                    <a:pt x="96" y="165"/>
                    <a:pt x="149" y="142"/>
                    <a:pt x="136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10571163" y="5345113"/>
              <a:ext cx="1093788" cy="787400"/>
            </a:xfrm>
            <a:custGeom>
              <a:avLst/>
              <a:gdLst>
                <a:gd name="T0" fmla="*/ 48 w 374"/>
                <a:gd name="T1" fmla="*/ 127 h 269"/>
                <a:gd name="T2" fmla="*/ 147 w 374"/>
                <a:gd name="T3" fmla="*/ 40 h 269"/>
                <a:gd name="T4" fmla="*/ 370 w 374"/>
                <a:gd name="T5" fmla="*/ 40 h 269"/>
                <a:gd name="T6" fmla="*/ 374 w 374"/>
                <a:gd name="T7" fmla="*/ 25 h 269"/>
                <a:gd name="T8" fmla="*/ 157 w 374"/>
                <a:gd name="T9" fmla="*/ 25 h 269"/>
                <a:gd name="T10" fmla="*/ 119 w 374"/>
                <a:gd name="T11" fmla="*/ 0 h 269"/>
                <a:gd name="T12" fmla="*/ 36 w 374"/>
                <a:gd name="T13" fmla="*/ 0 h 269"/>
                <a:gd name="T14" fmla="*/ 1 w 374"/>
                <a:gd name="T15" fmla="*/ 38 h 269"/>
                <a:gd name="T16" fmla="*/ 7 w 374"/>
                <a:gd name="T17" fmla="*/ 100 h 269"/>
                <a:gd name="T18" fmla="*/ 10 w 374"/>
                <a:gd name="T19" fmla="*/ 139 h 269"/>
                <a:gd name="T20" fmla="*/ 19 w 374"/>
                <a:gd name="T21" fmla="*/ 234 h 269"/>
                <a:gd name="T22" fmla="*/ 31 w 374"/>
                <a:gd name="T23" fmla="*/ 269 h 269"/>
                <a:gd name="T24" fmla="*/ 30 w 374"/>
                <a:gd name="T25" fmla="*/ 258 h 269"/>
                <a:gd name="T26" fmla="*/ 31 w 374"/>
                <a:gd name="T27" fmla="*/ 246 h 269"/>
                <a:gd name="T28" fmla="*/ 48 w 374"/>
                <a:gd name="T29" fmla="*/ 1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269">
                  <a:moveTo>
                    <a:pt x="48" y="127"/>
                  </a:moveTo>
                  <a:cubicBezTo>
                    <a:pt x="55" y="79"/>
                    <a:pt x="98" y="41"/>
                    <a:pt x="147" y="40"/>
                  </a:cubicBezTo>
                  <a:cubicBezTo>
                    <a:pt x="370" y="40"/>
                    <a:pt x="370" y="40"/>
                    <a:pt x="370" y="40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0" y="12"/>
                    <a:pt x="139" y="0"/>
                    <a:pt x="11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" y="0"/>
                    <a:pt x="0" y="27"/>
                    <a:pt x="1" y="3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20" y="246"/>
                    <a:pt x="24" y="258"/>
                    <a:pt x="31" y="269"/>
                  </a:cubicBezTo>
                  <a:cubicBezTo>
                    <a:pt x="30" y="265"/>
                    <a:pt x="30" y="262"/>
                    <a:pt x="30" y="258"/>
                  </a:cubicBezTo>
                  <a:cubicBezTo>
                    <a:pt x="30" y="254"/>
                    <a:pt x="30" y="250"/>
                    <a:pt x="31" y="246"/>
                  </a:cubicBezTo>
                  <a:lnTo>
                    <a:pt x="48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72"/>
            <p:cNvSpPr/>
            <p:nvPr/>
          </p:nvSpPr>
          <p:spPr bwMode="auto">
            <a:xfrm>
              <a:off x="10682288" y="5503863"/>
              <a:ext cx="1189038" cy="785813"/>
            </a:xfrm>
            <a:custGeom>
              <a:avLst/>
              <a:gdLst>
                <a:gd name="T0" fmla="*/ 336 w 407"/>
                <a:gd name="T1" fmla="*/ 0 h 269"/>
                <a:gd name="T2" fmla="*/ 109 w 407"/>
                <a:gd name="T3" fmla="*/ 0 h 269"/>
                <a:gd name="T4" fmla="*/ 23 w 407"/>
                <a:gd name="T5" fmla="*/ 75 h 269"/>
                <a:gd name="T6" fmla="*/ 6 w 407"/>
                <a:gd name="T7" fmla="*/ 194 h 269"/>
                <a:gd name="T8" fmla="*/ 71 w 407"/>
                <a:gd name="T9" fmla="*/ 269 h 269"/>
                <a:gd name="T10" fmla="*/ 298 w 407"/>
                <a:gd name="T11" fmla="*/ 269 h 269"/>
                <a:gd name="T12" fmla="*/ 369 w 407"/>
                <a:gd name="T13" fmla="*/ 231 h 269"/>
                <a:gd name="T14" fmla="*/ 370 w 407"/>
                <a:gd name="T15" fmla="*/ 228 h 269"/>
                <a:gd name="T16" fmla="*/ 371 w 407"/>
                <a:gd name="T17" fmla="*/ 227 h 269"/>
                <a:gd name="T18" fmla="*/ 372 w 407"/>
                <a:gd name="T19" fmla="*/ 225 h 269"/>
                <a:gd name="T20" fmla="*/ 376 w 407"/>
                <a:gd name="T21" fmla="*/ 217 h 269"/>
                <a:gd name="T22" fmla="*/ 382 w 407"/>
                <a:gd name="T23" fmla="*/ 194 h 269"/>
                <a:gd name="T24" fmla="*/ 377 w 407"/>
                <a:gd name="T25" fmla="*/ 178 h 269"/>
                <a:gd name="T26" fmla="*/ 369 w 407"/>
                <a:gd name="T27" fmla="*/ 171 h 269"/>
                <a:gd name="T28" fmla="*/ 370 w 407"/>
                <a:gd name="T29" fmla="*/ 194 h 269"/>
                <a:gd name="T30" fmla="*/ 365 w 407"/>
                <a:gd name="T31" fmla="*/ 203 h 269"/>
                <a:gd name="T32" fmla="*/ 354 w 407"/>
                <a:gd name="T33" fmla="*/ 202 h 269"/>
                <a:gd name="T34" fmla="*/ 276 w 407"/>
                <a:gd name="T35" fmla="*/ 141 h 269"/>
                <a:gd name="T36" fmla="*/ 272 w 407"/>
                <a:gd name="T37" fmla="*/ 134 h 269"/>
                <a:gd name="T38" fmla="*/ 276 w 407"/>
                <a:gd name="T39" fmla="*/ 126 h 269"/>
                <a:gd name="T40" fmla="*/ 347 w 407"/>
                <a:gd name="T41" fmla="*/ 61 h 269"/>
                <a:gd name="T42" fmla="*/ 358 w 407"/>
                <a:gd name="T43" fmla="*/ 59 h 269"/>
                <a:gd name="T44" fmla="*/ 364 w 407"/>
                <a:gd name="T45" fmla="*/ 67 h 269"/>
                <a:gd name="T46" fmla="*/ 365 w 407"/>
                <a:gd name="T47" fmla="*/ 94 h 269"/>
                <a:gd name="T48" fmla="*/ 395 w 407"/>
                <a:gd name="T49" fmla="*/ 105 h 269"/>
                <a:gd name="T50" fmla="*/ 396 w 407"/>
                <a:gd name="T51" fmla="*/ 106 h 269"/>
                <a:gd name="T52" fmla="*/ 401 w 407"/>
                <a:gd name="T53" fmla="*/ 75 h 269"/>
                <a:gd name="T54" fmla="*/ 336 w 407"/>
                <a:gd name="T5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7" h="269">
                  <a:moveTo>
                    <a:pt x="33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67" y="0"/>
                    <a:pt x="28" y="34"/>
                    <a:pt x="23" y="75"/>
                  </a:cubicBezTo>
                  <a:cubicBezTo>
                    <a:pt x="6" y="194"/>
                    <a:pt x="6" y="194"/>
                    <a:pt x="6" y="194"/>
                  </a:cubicBezTo>
                  <a:cubicBezTo>
                    <a:pt x="0" y="235"/>
                    <a:pt x="29" y="269"/>
                    <a:pt x="71" y="269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326" y="269"/>
                    <a:pt x="353" y="254"/>
                    <a:pt x="369" y="231"/>
                  </a:cubicBezTo>
                  <a:cubicBezTo>
                    <a:pt x="369" y="230"/>
                    <a:pt x="370" y="229"/>
                    <a:pt x="370" y="228"/>
                  </a:cubicBezTo>
                  <a:cubicBezTo>
                    <a:pt x="370" y="228"/>
                    <a:pt x="371" y="228"/>
                    <a:pt x="371" y="227"/>
                  </a:cubicBezTo>
                  <a:cubicBezTo>
                    <a:pt x="371" y="227"/>
                    <a:pt x="372" y="226"/>
                    <a:pt x="372" y="225"/>
                  </a:cubicBezTo>
                  <a:cubicBezTo>
                    <a:pt x="373" y="223"/>
                    <a:pt x="375" y="220"/>
                    <a:pt x="376" y="217"/>
                  </a:cubicBezTo>
                  <a:cubicBezTo>
                    <a:pt x="379" y="210"/>
                    <a:pt x="382" y="202"/>
                    <a:pt x="382" y="194"/>
                  </a:cubicBezTo>
                  <a:cubicBezTo>
                    <a:pt x="382" y="188"/>
                    <a:pt x="381" y="183"/>
                    <a:pt x="377" y="178"/>
                  </a:cubicBezTo>
                  <a:cubicBezTo>
                    <a:pt x="375" y="176"/>
                    <a:pt x="373" y="174"/>
                    <a:pt x="369" y="171"/>
                  </a:cubicBezTo>
                  <a:cubicBezTo>
                    <a:pt x="370" y="194"/>
                    <a:pt x="370" y="194"/>
                    <a:pt x="370" y="194"/>
                  </a:cubicBezTo>
                  <a:cubicBezTo>
                    <a:pt x="370" y="198"/>
                    <a:pt x="368" y="201"/>
                    <a:pt x="365" y="203"/>
                  </a:cubicBezTo>
                  <a:cubicBezTo>
                    <a:pt x="361" y="205"/>
                    <a:pt x="357" y="205"/>
                    <a:pt x="354" y="202"/>
                  </a:cubicBezTo>
                  <a:cubicBezTo>
                    <a:pt x="276" y="141"/>
                    <a:pt x="276" y="141"/>
                    <a:pt x="276" y="141"/>
                  </a:cubicBezTo>
                  <a:cubicBezTo>
                    <a:pt x="274" y="139"/>
                    <a:pt x="273" y="136"/>
                    <a:pt x="272" y="134"/>
                  </a:cubicBezTo>
                  <a:cubicBezTo>
                    <a:pt x="272" y="131"/>
                    <a:pt x="273" y="128"/>
                    <a:pt x="276" y="126"/>
                  </a:cubicBezTo>
                  <a:cubicBezTo>
                    <a:pt x="347" y="61"/>
                    <a:pt x="347" y="61"/>
                    <a:pt x="347" y="61"/>
                  </a:cubicBezTo>
                  <a:cubicBezTo>
                    <a:pt x="350" y="58"/>
                    <a:pt x="354" y="57"/>
                    <a:pt x="358" y="59"/>
                  </a:cubicBezTo>
                  <a:cubicBezTo>
                    <a:pt x="361" y="60"/>
                    <a:pt x="363" y="63"/>
                    <a:pt x="364" y="67"/>
                  </a:cubicBezTo>
                  <a:cubicBezTo>
                    <a:pt x="365" y="94"/>
                    <a:pt x="365" y="94"/>
                    <a:pt x="365" y="94"/>
                  </a:cubicBezTo>
                  <a:cubicBezTo>
                    <a:pt x="374" y="95"/>
                    <a:pt x="384" y="99"/>
                    <a:pt x="395" y="105"/>
                  </a:cubicBezTo>
                  <a:cubicBezTo>
                    <a:pt x="395" y="105"/>
                    <a:pt x="396" y="106"/>
                    <a:pt x="396" y="106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7" y="34"/>
                    <a:pt x="377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8981130" y="2915337"/>
            <a:ext cx="804799" cy="887270"/>
            <a:chOff x="5608638" y="1517650"/>
            <a:chExt cx="449263" cy="495301"/>
          </a:xfrm>
          <a:solidFill>
            <a:schemeClr val="bg1"/>
          </a:solidFill>
        </p:grpSpPr>
        <p:sp>
          <p:nvSpPr>
            <p:cNvPr id="32" name="Freeform 73"/>
            <p:cNvSpPr>
              <a:spLocks noEditPoints="1"/>
            </p:cNvSpPr>
            <p:nvPr/>
          </p:nvSpPr>
          <p:spPr bwMode="auto">
            <a:xfrm>
              <a:off x="5657850" y="1797050"/>
              <a:ext cx="400050" cy="185738"/>
            </a:xfrm>
            <a:custGeom>
              <a:avLst/>
              <a:gdLst>
                <a:gd name="T0" fmla="*/ 433 w 502"/>
                <a:gd name="T1" fmla="*/ 17 h 235"/>
                <a:gd name="T2" fmla="*/ 0 w 502"/>
                <a:gd name="T3" fmla="*/ 0 h 235"/>
                <a:gd name="T4" fmla="*/ 1 w 502"/>
                <a:gd name="T5" fmla="*/ 24 h 235"/>
                <a:gd name="T6" fmla="*/ 8 w 502"/>
                <a:gd name="T7" fmla="*/ 69 h 235"/>
                <a:gd name="T8" fmla="*/ 22 w 502"/>
                <a:gd name="T9" fmla="*/ 111 h 235"/>
                <a:gd name="T10" fmla="*/ 42 w 502"/>
                <a:gd name="T11" fmla="*/ 149 h 235"/>
                <a:gd name="T12" fmla="*/ 70 w 502"/>
                <a:gd name="T13" fmla="*/ 180 h 235"/>
                <a:gd name="T14" fmla="*/ 103 w 502"/>
                <a:gd name="T15" fmla="*/ 206 h 235"/>
                <a:gd name="T16" fmla="*/ 143 w 502"/>
                <a:gd name="T17" fmla="*/ 223 h 235"/>
                <a:gd name="T18" fmla="*/ 191 w 502"/>
                <a:gd name="T19" fmla="*/ 233 h 235"/>
                <a:gd name="T20" fmla="*/ 216 w 502"/>
                <a:gd name="T21" fmla="*/ 235 h 235"/>
                <a:gd name="T22" fmla="*/ 269 w 502"/>
                <a:gd name="T23" fmla="*/ 228 h 235"/>
                <a:gd name="T24" fmla="*/ 314 w 502"/>
                <a:gd name="T25" fmla="*/ 213 h 235"/>
                <a:gd name="T26" fmla="*/ 354 w 502"/>
                <a:gd name="T27" fmla="*/ 189 h 235"/>
                <a:gd name="T28" fmla="*/ 384 w 502"/>
                <a:gd name="T29" fmla="*/ 158 h 235"/>
                <a:gd name="T30" fmla="*/ 432 w 502"/>
                <a:gd name="T31" fmla="*/ 159 h 235"/>
                <a:gd name="T32" fmla="*/ 445 w 502"/>
                <a:gd name="T33" fmla="*/ 158 h 235"/>
                <a:gd name="T34" fmla="*/ 471 w 502"/>
                <a:gd name="T35" fmla="*/ 146 h 235"/>
                <a:gd name="T36" fmla="*/ 491 w 502"/>
                <a:gd name="T37" fmla="*/ 127 h 235"/>
                <a:gd name="T38" fmla="*/ 501 w 502"/>
                <a:gd name="T39" fmla="*/ 102 h 235"/>
                <a:gd name="T40" fmla="*/ 502 w 502"/>
                <a:gd name="T41" fmla="*/ 88 h 235"/>
                <a:gd name="T42" fmla="*/ 497 w 502"/>
                <a:gd name="T43" fmla="*/ 61 h 235"/>
                <a:gd name="T44" fmla="*/ 482 w 502"/>
                <a:gd name="T45" fmla="*/ 38 h 235"/>
                <a:gd name="T46" fmla="*/ 461 w 502"/>
                <a:gd name="T47" fmla="*/ 23 h 235"/>
                <a:gd name="T48" fmla="*/ 433 w 502"/>
                <a:gd name="T49" fmla="*/ 17 h 235"/>
                <a:gd name="T50" fmla="*/ 432 w 502"/>
                <a:gd name="T51" fmla="*/ 134 h 235"/>
                <a:gd name="T52" fmla="*/ 418 w 502"/>
                <a:gd name="T53" fmla="*/ 134 h 235"/>
                <a:gd name="T54" fmla="*/ 400 w 502"/>
                <a:gd name="T55" fmla="*/ 132 h 235"/>
                <a:gd name="T56" fmla="*/ 419 w 502"/>
                <a:gd name="T57" fmla="*/ 90 h 235"/>
                <a:gd name="T58" fmla="*/ 430 w 502"/>
                <a:gd name="T59" fmla="*/ 43 h 235"/>
                <a:gd name="T60" fmla="*/ 432 w 502"/>
                <a:gd name="T61" fmla="*/ 43 h 235"/>
                <a:gd name="T62" fmla="*/ 440 w 502"/>
                <a:gd name="T63" fmla="*/ 43 h 235"/>
                <a:gd name="T64" fmla="*/ 457 w 502"/>
                <a:gd name="T65" fmla="*/ 51 h 235"/>
                <a:gd name="T66" fmla="*/ 469 w 502"/>
                <a:gd name="T67" fmla="*/ 63 h 235"/>
                <a:gd name="T68" fmla="*/ 476 w 502"/>
                <a:gd name="T69" fmla="*/ 78 h 235"/>
                <a:gd name="T70" fmla="*/ 477 w 502"/>
                <a:gd name="T71" fmla="*/ 88 h 235"/>
                <a:gd name="T72" fmla="*/ 473 w 502"/>
                <a:gd name="T73" fmla="*/ 106 h 235"/>
                <a:gd name="T74" fmla="*/ 463 w 502"/>
                <a:gd name="T75" fmla="*/ 120 h 235"/>
                <a:gd name="T76" fmla="*/ 449 w 502"/>
                <a:gd name="T77" fmla="*/ 130 h 235"/>
                <a:gd name="T78" fmla="*/ 432 w 502"/>
                <a:gd name="T79" fmla="*/ 1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2" h="235">
                  <a:moveTo>
                    <a:pt x="433" y="17"/>
                  </a:moveTo>
                  <a:lnTo>
                    <a:pt x="433" y="17"/>
                  </a:lnTo>
                  <a:lnTo>
                    <a:pt x="4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4"/>
                  </a:lnTo>
                  <a:lnTo>
                    <a:pt x="3" y="47"/>
                  </a:lnTo>
                  <a:lnTo>
                    <a:pt x="8" y="69"/>
                  </a:lnTo>
                  <a:lnTo>
                    <a:pt x="15" y="91"/>
                  </a:lnTo>
                  <a:lnTo>
                    <a:pt x="22" y="111"/>
                  </a:lnTo>
                  <a:lnTo>
                    <a:pt x="31" y="131"/>
                  </a:lnTo>
                  <a:lnTo>
                    <a:pt x="42" y="149"/>
                  </a:lnTo>
                  <a:lnTo>
                    <a:pt x="55" y="165"/>
                  </a:lnTo>
                  <a:lnTo>
                    <a:pt x="70" y="180"/>
                  </a:lnTo>
                  <a:lnTo>
                    <a:pt x="85" y="194"/>
                  </a:lnTo>
                  <a:lnTo>
                    <a:pt x="103" y="206"/>
                  </a:lnTo>
                  <a:lnTo>
                    <a:pt x="123" y="216"/>
                  </a:lnTo>
                  <a:lnTo>
                    <a:pt x="143" y="223"/>
                  </a:lnTo>
                  <a:lnTo>
                    <a:pt x="166" y="229"/>
                  </a:lnTo>
                  <a:lnTo>
                    <a:pt x="191" y="233"/>
                  </a:lnTo>
                  <a:lnTo>
                    <a:pt x="216" y="235"/>
                  </a:lnTo>
                  <a:lnTo>
                    <a:pt x="216" y="235"/>
                  </a:lnTo>
                  <a:lnTo>
                    <a:pt x="244" y="232"/>
                  </a:lnTo>
                  <a:lnTo>
                    <a:pt x="269" y="228"/>
                  </a:lnTo>
                  <a:lnTo>
                    <a:pt x="293" y="222"/>
                  </a:lnTo>
                  <a:lnTo>
                    <a:pt x="314" y="213"/>
                  </a:lnTo>
                  <a:lnTo>
                    <a:pt x="335" y="203"/>
                  </a:lnTo>
                  <a:lnTo>
                    <a:pt x="354" y="189"/>
                  </a:lnTo>
                  <a:lnTo>
                    <a:pt x="370" y="175"/>
                  </a:lnTo>
                  <a:lnTo>
                    <a:pt x="384" y="158"/>
                  </a:lnTo>
                  <a:lnTo>
                    <a:pt x="384" y="158"/>
                  </a:lnTo>
                  <a:lnTo>
                    <a:pt x="432" y="159"/>
                  </a:lnTo>
                  <a:lnTo>
                    <a:pt x="432" y="159"/>
                  </a:lnTo>
                  <a:lnTo>
                    <a:pt x="445" y="158"/>
                  </a:lnTo>
                  <a:lnTo>
                    <a:pt x="459" y="154"/>
                  </a:lnTo>
                  <a:lnTo>
                    <a:pt x="471" y="146"/>
                  </a:lnTo>
                  <a:lnTo>
                    <a:pt x="482" y="137"/>
                  </a:lnTo>
                  <a:lnTo>
                    <a:pt x="491" y="127"/>
                  </a:lnTo>
                  <a:lnTo>
                    <a:pt x="497" y="116"/>
                  </a:lnTo>
                  <a:lnTo>
                    <a:pt x="501" y="102"/>
                  </a:lnTo>
                  <a:lnTo>
                    <a:pt x="502" y="88"/>
                  </a:lnTo>
                  <a:lnTo>
                    <a:pt x="502" y="88"/>
                  </a:lnTo>
                  <a:lnTo>
                    <a:pt x="501" y="73"/>
                  </a:lnTo>
                  <a:lnTo>
                    <a:pt x="497" y="61"/>
                  </a:lnTo>
                  <a:lnTo>
                    <a:pt x="491" y="49"/>
                  </a:lnTo>
                  <a:lnTo>
                    <a:pt x="482" y="38"/>
                  </a:lnTo>
                  <a:lnTo>
                    <a:pt x="472" y="29"/>
                  </a:lnTo>
                  <a:lnTo>
                    <a:pt x="461" y="23"/>
                  </a:lnTo>
                  <a:lnTo>
                    <a:pt x="447" y="19"/>
                  </a:lnTo>
                  <a:lnTo>
                    <a:pt x="433" y="17"/>
                  </a:lnTo>
                  <a:lnTo>
                    <a:pt x="433" y="17"/>
                  </a:lnTo>
                  <a:close/>
                  <a:moveTo>
                    <a:pt x="432" y="134"/>
                  </a:moveTo>
                  <a:lnTo>
                    <a:pt x="432" y="134"/>
                  </a:lnTo>
                  <a:lnTo>
                    <a:pt x="418" y="134"/>
                  </a:lnTo>
                  <a:lnTo>
                    <a:pt x="400" y="132"/>
                  </a:lnTo>
                  <a:lnTo>
                    <a:pt x="400" y="132"/>
                  </a:lnTo>
                  <a:lnTo>
                    <a:pt x="411" y="112"/>
                  </a:lnTo>
                  <a:lnTo>
                    <a:pt x="419" y="90"/>
                  </a:lnTo>
                  <a:lnTo>
                    <a:pt x="425" y="67"/>
                  </a:lnTo>
                  <a:lnTo>
                    <a:pt x="430" y="43"/>
                  </a:lnTo>
                  <a:lnTo>
                    <a:pt x="430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40" y="43"/>
                  </a:lnTo>
                  <a:lnTo>
                    <a:pt x="449" y="47"/>
                  </a:lnTo>
                  <a:lnTo>
                    <a:pt x="457" y="51"/>
                  </a:lnTo>
                  <a:lnTo>
                    <a:pt x="463" y="56"/>
                  </a:lnTo>
                  <a:lnTo>
                    <a:pt x="469" y="63"/>
                  </a:lnTo>
                  <a:lnTo>
                    <a:pt x="473" y="71"/>
                  </a:lnTo>
                  <a:lnTo>
                    <a:pt x="476" y="78"/>
                  </a:lnTo>
                  <a:lnTo>
                    <a:pt x="477" y="88"/>
                  </a:lnTo>
                  <a:lnTo>
                    <a:pt x="477" y="88"/>
                  </a:lnTo>
                  <a:lnTo>
                    <a:pt x="476" y="97"/>
                  </a:lnTo>
                  <a:lnTo>
                    <a:pt x="473" y="106"/>
                  </a:lnTo>
                  <a:lnTo>
                    <a:pt x="469" y="114"/>
                  </a:lnTo>
                  <a:lnTo>
                    <a:pt x="463" y="120"/>
                  </a:lnTo>
                  <a:lnTo>
                    <a:pt x="457" y="125"/>
                  </a:lnTo>
                  <a:lnTo>
                    <a:pt x="449" y="130"/>
                  </a:lnTo>
                  <a:lnTo>
                    <a:pt x="440" y="132"/>
                  </a:lnTo>
                  <a:lnTo>
                    <a:pt x="432" y="134"/>
                  </a:lnTo>
                  <a:lnTo>
                    <a:pt x="432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74"/>
            <p:cNvSpPr/>
            <p:nvPr/>
          </p:nvSpPr>
          <p:spPr bwMode="auto">
            <a:xfrm>
              <a:off x="5608638" y="1992313"/>
              <a:ext cx="449263" cy="20638"/>
            </a:xfrm>
            <a:custGeom>
              <a:avLst/>
              <a:gdLst>
                <a:gd name="T0" fmla="*/ 0 w 566"/>
                <a:gd name="T1" fmla="*/ 0 h 25"/>
                <a:gd name="T2" fmla="*/ 0 w 566"/>
                <a:gd name="T3" fmla="*/ 0 h 25"/>
                <a:gd name="T4" fmla="*/ 5 w 566"/>
                <a:gd name="T5" fmla="*/ 2 h 25"/>
                <a:gd name="T6" fmla="*/ 12 w 566"/>
                <a:gd name="T7" fmla="*/ 5 h 25"/>
                <a:gd name="T8" fmla="*/ 31 w 566"/>
                <a:gd name="T9" fmla="*/ 10 h 25"/>
                <a:gd name="T10" fmla="*/ 58 w 566"/>
                <a:gd name="T11" fmla="*/ 14 h 25"/>
                <a:gd name="T12" fmla="*/ 90 w 566"/>
                <a:gd name="T13" fmla="*/ 17 h 25"/>
                <a:gd name="T14" fmla="*/ 131 w 566"/>
                <a:gd name="T15" fmla="*/ 20 h 25"/>
                <a:gd name="T16" fmla="*/ 176 w 566"/>
                <a:gd name="T17" fmla="*/ 23 h 25"/>
                <a:gd name="T18" fmla="*/ 226 w 566"/>
                <a:gd name="T19" fmla="*/ 24 h 25"/>
                <a:gd name="T20" fmla="*/ 283 w 566"/>
                <a:gd name="T21" fmla="*/ 25 h 25"/>
                <a:gd name="T22" fmla="*/ 283 w 566"/>
                <a:gd name="T23" fmla="*/ 25 h 25"/>
                <a:gd name="T24" fmla="*/ 340 w 566"/>
                <a:gd name="T25" fmla="*/ 24 h 25"/>
                <a:gd name="T26" fmla="*/ 390 w 566"/>
                <a:gd name="T27" fmla="*/ 23 h 25"/>
                <a:gd name="T28" fmla="*/ 435 w 566"/>
                <a:gd name="T29" fmla="*/ 20 h 25"/>
                <a:gd name="T30" fmla="*/ 476 w 566"/>
                <a:gd name="T31" fmla="*/ 17 h 25"/>
                <a:gd name="T32" fmla="*/ 508 w 566"/>
                <a:gd name="T33" fmla="*/ 14 h 25"/>
                <a:gd name="T34" fmla="*/ 535 w 566"/>
                <a:gd name="T35" fmla="*/ 10 h 25"/>
                <a:gd name="T36" fmla="*/ 554 w 566"/>
                <a:gd name="T37" fmla="*/ 5 h 25"/>
                <a:gd name="T38" fmla="*/ 561 w 566"/>
                <a:gd name="T39" fmla="*/ 2 h 25"/>
                <a:gd name="T40" fmla="*/ 566 w 566"/>
                <a:gd name="T41" fmla="*/ 0 h 25"/>
                <a:gd name="T42" fmla="*/ 0 w 566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25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31" y="10"/>
                  </a:lnTo>
                  <a:lnTo>
                    <a:pt x="58" y="14"/>
                  </a:lnTo>
                  <a:lnTo>
                    <a:pt x="90" y="17"/>
                  </a:lnTo>
                  <a:lnTo>
                    <a:pt x="131" y="20"/>
                  </a:lnTo>
                  <a:lnTo>
                    <a:pt x="176" y="23"/>
                  </a:lnTo>
                  <a:lnTo>
                    <a:pt x="226" y="24"/>
                  </a:lnTo>
                  <a:lnTo>
                    <a:pt x="283" y="25"/>
                  </a:lnTo>
                  <a:lnTo>
                    <a:pt x="283" y="25"/>
                  </a:lnTo>
                  <a:lnTo>
                    <a:pt x="340" y="24"/>
                  </a:lnTo>
                  <a:lnTo>
                    <a:pt x="390" y="23"/>
                  </a:lnTo>
                  <a:lnTo>
                    <a:pt x="435" y="20"/>
                  </a:lnTo>
                  <a:lnTo>
                    <a:pt x="476" y="17"/>
                  </a:lnTo>
                  <a:lnTo>
                    <a:pt x="508" y="14"/>
                  </a:lnTo>
                  <a:lnTo>
                    <a:pt x="535" y="10"/>
                  </a:lnTo>
                  <a:lnTo>
                    <a:pt x="554" y="5"/>
                  </a:lnTo>
                  <a:lnTo>
                    <a:pt x="561" y="2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75"/>
            <p:cNvSpPr/>
            <p:nvPr/>
          </p:nvSpPr>
          <p:spPr bwMode="auto">
            <a:xfrm>
              <a:off x="5737225" y="1517650"/>
              <a:ext cx="122238" cy="255588"/>
            </a:xfrm>
            <a:custGeom>
              <a:avLst/>
              <a:gdLst>
                <a:gd name="T0" fmla="*/ 96 w 154"/>
                <a:gd name="T1" fmla="*/ 321 h 321"/>
                <a:gd name="T2" fmla="*/ 130 w 154"/>
                <a:gd name="T3" fmla="*/ 287 h 321"/>
                <a:gd name="T4" fmla="*/ 147 w 154"/>
                <a:gd name="T5" fmla="*/ 267 h 321"/>
                <a:gd name="T6" fmla="*/ 154 w 154"/>
                <a:gd name="T7" fmla="*/ 252 h 321"/>
                <a:gd name="T8" fmla="*/ 153 w 154"/>
                <a:gd name="T9" fmla="*/ 235 h 321"/>
                <a:gd name="T10" fmla="*/ 142 w 154"/>
                <a:gd name="T11" fmla="*/ 216 h 321"/>
                <a:gd name="T12" fmla="*/ 122 w 154"/>
                <a:gd name="T13" fmla="*/ 192 h 321"/>
                <a:gd name="T14" fmla="*/ 108 w 154"/>
                <a:gd name="T15" fmla="*/ 177 h 321"/>
                <a:gd name="T16" fmla="*/ 83 w 154"/>
                <a:gd name="T17" fmla="*/ 150 h 321"/>
                <a:gd name="T18" fmla="*/ 71 w 154"/>
                <a:gd name="T19" fmla="*/ 127 h 321"/>
                <a:gd name="T20" fmla="*/ 68 w 154"/>
                <a:gd name="T21" fmla="*/ 105 h 321"/>
                <a:gd name="T22" fmla="*/ 74 w 154"/>
                <a:gd name="T23" fmla="*/ 87 h 321"/>
                <a:gd name="T24" fmla="*/ 86 w 154"/>
                <a:gd name="T25" fmla="*/ 68 h 321"/>
                <a:gd name="T26" fmla="*/ 120 w 154"/>
                <a:gd name="T27" fmla="*/ 26 h 321"/>
                <a:gd name="T28" fmla="*/ 139 w 154"/>
                <a:gd name="T29" fmla="*/ 0 h 321"/>
                <a:gd name="T30" fmla="*/ 129 w 154"/>
                <a:gd name="T31" fmla="*/ 13 h 321"/>
                <a:gd name="T32" fmla="*/ 103 w 154"/>
                <a:gd name="T33" fmla="*/ 37 h 321"/>
                <a:gd name="T34" fmla="*/ 59 w 154"/>
                <a:gd name="T35" fmla="*/ 68 h 321"/>
                <a:gd name="T36" fmla="*/ 22 w 154"/>
                <a:gd name="T37" fmla="*/ 95 h 321"/>
                <a:gd name="T38" fmla="*/ 5 w 154"/>
                <a:gd name="T39" fmla="*/ 116 h 321"/>
                <a:gd name="T40" fmla="*/ 0 w 154"/>
                <a:gd name="T41" fmla="*/ 127 h 321"/>
                <a:gd name="T42" fmla="*/ 0 w 154"/>
                <a:gd name="T43" fmla="*/ 138 h 321"/>
                <a:gd name="T44" fmla="*/ 4 w 154"/>
                <a:gd name="T45" fmla="*/ 150 h 321"/>
                <a:gd name="T46" fmla="*/ 11 w 154"/>
                <a:gd name="T47" fmla="*/ 163 h 321"/>
                <a:gd name="T48" fmla="*/ 25 w 154"/>
                <a:gd name="T49" fmla="*/ 177 h 321"/>
                <a:gd name="T50" fmla="*/ 54 w 154"/>
                <a:gd name="T51" fmla="*/ 205 h 321"/>
                <a:gd name="T52" fmla="*/ 97 w 154"/>
                <a:gd name="T53" fmla="*/ 244 h 321"/>
                <a:gd name="T54" fmla="*/ 110 w 154"/>
                <a:gd name="T55" fmla="*/ 259 h 321"/>
                <a:gd name="T56" fmla="*/ 116 w 154"/>
                <a:gd name="T57" fmla="*/ 273 h 321"/>
                <a:gd name="T58" fmla="*/ 116 w 154"/>
                <a:gd name="T59" fmla="*/ 287 h 321"/>
                <a:gd name="T60" fmla="*/ 110 w 154"/>
                <a:gd name="T61" fmla="*/ 302 h 321"/>
                <a:gd name="T62" fmla="*/ 96 w 154"/>
                <a:gd name="T6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321">
                  <a:moveTo>
                    <a:pt x="96" y="321"/>
                  </a:moveTo>
                  <a:lnTo>
                    <a:pt x="96" y="321"/>
                  </a:lnTo>
                  <a:lnTo>
                    <a:pt x="113" y="302"/>
                  </a:lnTo>
                  <a:lnTo>
                    <a:pt x="130" y="287"/>
                  </a:lnTo>
                  <a:lnTo>
                    <a:pt x="142" y="273"/>
                  </a:lnTo>
                  <a:lnTo>
                    <a:pt x="147" y="267"/>
                  </a:lnTo>
                  <a:lnTo>
                    <a:pt x="151" y="259"/>
                  </a:lnTo>
                  <a:lnTo>
                    <a:pt x="154" y="252"/>
                  </a:lnTo>
                  <a:lnTo>
                    <a:pt x="154" y="244"/>
                  </a:lnTo>
                  <a:lnTo>
                    <a:pt x="153" y="235"/>
                  </a:lnTo>
                  <a:lnTo>
                    <a:pt x="149" y="226"/>
                  </a:lnTo>
                  <a:lnTo>
                    <a:pt x="142" y="216"/>
                  </a:lnTo>
                  <a:lnTo>
                    <a:pt x="134" y="205"/>
                  </a:lnTo>
                  <a:lnTo>
                    <a:pt x="122" y="192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95" y="163"/>
                  </a:lnTo>
                  <a:lnTo>
                    <a:pt x="83" y="150"/>
                  </a:lnTo>
                  <a:lnTo>
                    <a:pt x="76" y="138"/>
                  </a:lnTo>
                  <a:lnTo>
                    <a:pt x="71" y="127"/>
                  </a:lnTo>
                  <a:lnTo>
                    <a:pt x="68" y="116"/>
                  </a:lnTo>
                  <a:lnTo>
                    <a:pt x="68" y="105"/>
                  </a:lnTo>
                  <a:lnTo>
                    <a:pt x="71" y="95"/>
                  </a:lnTo>
                  <a:lnTo>
                    <a:pt x="74" y="87"/>
                  </a:lnTo>
                  <a:lnTo>
                    <a:pt x="79" y="78"/>
                  </a:lnTo>
                  <a:lnTo>
                    <a:pt x="86" y="68"/>
                  </a:lnTo>
                  <a:lnTo>
                    <a:pt x="102" y="48"/>
                  </a:lnTo>
                  <a:lnTo>
                    <a:pt x="120" y="26"/>
                  </a:lnTo>
                  <a:lnTo>
                    <a:pt x="130" y="13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9" y="13"/>
                  </a:lnTo>
                  <a:lnTo>
                    <a:pt x="116" y="26"/>
                  </a:lnTo>
                  <a:lnTo>
                    <a:pt x="103" y="37"/>
                  </a:lnTo>
                  <a:lnTo>
                    <a:pt x="90" y="48"/>
                  </a:lnTo>
                  <a:lnTo>
                    <a:pt x="59" y="68"/>
                  </a:lnTo>
                  <a:lnTo>
                    <a:pt x="33" y="87"/>
                  </a:lnTo>
                  <a:lnTo>
                    <a:pt x="22" y="95"/>
                  </a:lnTo>
                  <a:lnTo>
                    <a:pt x="11" y="105"/>
                  </a:lnTo>
                  <a:lnTo>
                    <a:pt x="5" y="116"/>
                  </a:lnTo>
                  <a:lnTo>
                    <a:pt x="3" y="121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1" y="143"/>
                  </a:lnTo>
                  <a:lnTo>
                    <a:pt x="4" y="150"/>
                  </a:lnTo>
                  <a:lnTo>
                    <a:pt x="8" y="156"/>
                  </a:lnTo>
                  <a:lnTo>
                    <a:pt x="11" y="163"/>
                  </a:lnTo>
                  <a:lnTo>
                    <a:pt x="18" y="170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54" y="205"/>
                  </a:lnTo>
                  <a:lnTo>
                    <a:pt x="78" y="226"/>
                  </a:lnTo>
                  <a:lnTo>
                    <a:pt x="97" y="244"/>
                  </a:lnTo>
                  <a:lnTo>
                    <a:pt x="103" y="252"/>
                  </a:lnTo>
                  <a:lnTo>
                    <a:pt x="110" y="259"/>
                  </a:lnTo>
                  <a:lnTo>
                    <a:pt x="113" y="267"/>
                  </a:lnTo>
                  <a:lnTo>
                    <a:pt x="116" y="273"/>
                  </a:lnTo>
                  <a:lnTo>
                    <a:pt x="117" y="279"/>
                  </a:lnTo>
                  <a:lnTo>
                    <a:pt x="116" y="287"/>
                  </a:lnTo>
                  <a:lnTo>
                    <a:pt x="115" y="294"/>
                  </a:lnTo>
                  <a:lnTo>
                    <a:pt x="110" y="302"/>
                  </a:lnTo>
                  <a:lnTo>
                    <a:pt x="103" y="311"/>
                  </a:lnTo>
                  <a:lnTo>
                    <a:pt x="96" y="321"/>
                  </a:lnTo>
                  <a:lnTo>
                    <a:pt x="9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文本框 147"/>
          <p:cNvSpPr txBox="1"/>
          <p:nvPr/>
        </p:nvSpPr>
        <p:spPr>
          <a:xfrm>
            <a:off x="1117600" y="4632325"/>
            <a:ext cx="24336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P1.</a:t>
            </a: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为什么要做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148"/>
          <p:cNvSpPr txBox="1"/>
          <p:nvPr/>
        </p:nvSpPr>
        <p:spPr>
          <a:xfrm>
            <a:off x="4420235" y="4688840"/>
            <a:ext cx="24336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P2.</a:t>
            </a: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做了什么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66418" y="4614863"/>
            <a:ext cx="2433638" cy="5340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P3.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有哪些效果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04" name="AutoShape 5" descr="http://img5.imgtn.bdimg.com/it/u=2495480723,103256066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2305" name="AutoShape 7" descr="http://img5.imgtn.bdimg.com/it/u=2495480723,1032560664&amp;fm=21&amp;gp=0.jp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12306" name="组合 38"/>
          <p:cNvGrpSpPr/>
          <p:nvPr/>
        </p:nvGrpSpPr>
        <p:grpSpPr>
          <a:xfrm>
            <a:off x="2093913" y="3106738"/>
            <a:ext cx="482600" cy="812800"/>
            <a:chOff x="11491901" y="1483273"/>
            <a:chExt cx="348694" cy="587087"/>
          </a:xfrm>
        </p:grpSpPr>
        <p:sp>
          <p:nvSpPr>
            <p:cNvPr id="12308" name="Freeform 1391"/>
            <p:cNvSpPr/>
            <p:nvPr/>
          </p:nvSpPr>
          <p:spPr>
            <a:xfrm>
              <a:off x="11491901" y="1483273"/>
              <a:ext cx="348694" cy="426972"/>
            </a:xfrm>
            <a:custGeom>
              <a:avLst/>
              <a:gdLst>
                <a:gd name="txL" fmla="*/ 0 w 76"/>
                <a:gd name="txT" fmla="*/ 0 h 94"/>
                <a:gd name="txR" fmla="*/ 76 w 76"/>
                <a:gd name="txB" fmla="*/ 94 h 94"/>
              </a:gdLst>
              <a:ahLst/>
              <a:cxnLst>
                <a:cxn ang="0">
                  <a:pos x="1599835532" y="742754175"/>
                </a:cxn>
                <a:cxn ang="0">
                  <a:pos x="799917766" y="0"/>
                </a:cxn>
                <a:cxn ang="0">
                  <a:pos x="0" y="742754175"/>
                </a:cxn>
                <a:cxn ang="0">
                  <a:pos x="63150311" y="1031605181"/>
                </a:cxn>
                <a:cxn ang="0">
                  <a:pos x="63150311" y="1031605181"/>
                </a:cxn>
                <a:cxn ang="0">
                  <a:pos x="147355308" y="1155395225"/>
                </a:cxn>
                <a:cxn ang="0">
                  <a:pos x="421011275" y="1856887566"/>
                </a:cxn>
                <a:cxn ang="0">
                  <a:pos x="526261763" y="1939415776"/>
                </a:cxn>
                <a:cxn ang="0">
                  <a:pos x="1073573625" y="1939415776"/>
                </a:cxn>
                <a:cxn ang="0">
                  <a:pos x="1178824114" y="1856887566"/>
                </a:cxn>
                <a:cxn ang="0">
                  <a:pos x="1452480259" y="1155395225"/>
                </a:cxn>
                <a:cxn ang="0">
                  <a:pos x="1536685238" y="1031605181"/>
                </a:cxn>
                <a:cxn ang="0">
                  <a:pos x="1536685238" y="1031605181"/>
                </a:cxn>
                <a:cxn ang="0">
                  <a:pos x="1536685238" y="1031605181"/>
                </a:cxn>
                <a:cxn ang="0">
                  <a:pos x="1599835532" y="742754175"/>
                </a:cxn>
              </a:cxnLst>
              <a:rect l="txL" t="txT" r="txR" b="txB"/>
              <a:pathLst>
                <a:path w="76" h="94">
                  <a:moveTo>
                    <a:pt x="76" y="36"/>
                  </a:moveTo>
                  <a:cubicBezTo>
                    <a:pt x="76" y="16"/>
                    <a:pt x="59" y="0"/>
                    <a:pt x="38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41"/>
                    <a:pt x="1" y="46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2"/>
                    <a:pt x="5" y="54"/>
                    <a:pt x="7" y="56"/>
                  </a:cubicBezTo>
                  <a:cubicBezTo>
                    <a:pt x="13" y="67"/>
                    <a:pt x="20" y="86"/>
                    <a:pt x="20" y="90"/>
                  </a:cubicBezTo>
                  <a:cubicBezTo>
                    <a:pt x="20" y="92"/>
                    <a:pt x="22" y="94"/>
                    <a:pt x="25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4" y="94"/>
                    <a:pt x="56" y="92"/>
                    <a:pt x="56" y="90"/>
                  </a:cubicBezTo>
                  <a:cubicBezTo>
                    <a:pt x="56" y="86"/>
                    <a:pt x="63" y="67"/>
                    <a:pt x="69" y="56"/>
                  </a:cubicBezTo>
                  <a:cubicBezTo>
                    <a:pt x="71" y="54"/>
                    <a:pt x="72" y="52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6"/>
                    <a:pt x="76" y="41"/>
                    <a:pt x="76" y="3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9" name="Freeform 1392"/>
            <p:cNvSpPr/>
            <p:nvPr/>
          </p:nvSpPr>
          <p:spPr>
            <a:xfrm>
              <a:off x="11584412" y="1935151"/>
              <a:ext cx="163673" cy="32024"/>
            </a:xfrm>
            <a:custGeom>
              <a:avLst/>
              <a:gdLst>
                <a:gd name="txL" fmla="*/ 0 w 36"/>
                <a:gd name="txT" fmla="*/ 0 h 7"/>
                <a:gd name="txR" fmla="*/ 36 w 36"/>
                <a:gd name="txB" fmla="*/ 7 h 7"/>
              </a:gdLst>
              <a:ahLst/>
              <a:cxnLst>
                <a:cxn ang="0">
                  <a:pos x="744134717" y="62789915"/>
                </a:cxn>
                <a:cxn ang="0">
                  <a:pos x="661452608" y="0"/>
                </a:cxn>
                <a:cxn ang="0">
                  <a:pos x="82682144" y="0"/>
                </a:cxn>
                <a:cxn ang="0">
                  <a:pos x="0" y="62789915"/>
                </a:cxn>
                <a:cxn ang="0">
                  <a:pos x="0" y="62789915"/>
                </a:cxn>
                <a:cxn ang="0">
                  <a:pos x="82682144" y="146505221"/>
                </a:cxn>
                <a:cxn ang="0">
                  <a:pos x="661452608" y="146505221"/>
                </a:cxn>
                <a:cxn ang="0">
                  <a:pos x="744134717" y="62789915"/>
                </a:cxn>
              </a:cxnLst>
              <a:rect l="txL" t="txT" r="txR" b="txB"/>
              <a:pathLst>
                <a:path w="36" h="7">
                  <a:moveTo>
                    <a:pt x="36" y="3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6" y="5"/>
                    <a:pt x="36" y="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10" name="Freeform 1393"/>
            <p:cNvSpPr/>
            <p:nvPr/>
          </p:nvSpPr>
          <p:spPr>
            <a:xfrm>
              <a:off x="11584412" y="1984964"/>
              <a:ext cx="163673" cy="32024"/>
            </a:xfrm>
            <a:custGeom>
              <a:avLst/>
              <a:gdLst>
                <a:gd name="txL" fmla="*/ 0 w 36"/>
                <a:gd name="txT" fmla="*/ 0 h 7"/>
                <a:gd name="txR" fmla="*/ 36 w 36"/>
                <a:gd name="txB" fmla="*/ 7 h 7"/>
              </a:gdLst>
              <a:ahLst/>
              <a:cxnLst>
                <a:cxn ang="0">
                  <a:pos x="744134717" y="83715324"/>
                </a:cxn>
                <a:cxn ang="0">
                  <a:pos x="661452608" y="0"/>
                </a:cxn>
                <a:cxn ang="0">
                  <a:pos x="82682144" y="0"/>
                </a:cxn>
                <a:cxn ang="0">
                  <a:pos x="0" y="83715324"/>
                </a:cxn>
                <a:cxn ang="0">
                  <a:pos x="0" y="83715324"/>
                </a:cxn>
                <a:cxn ang="0">
                  <a:pos x="82682144" y="146505221"/>
                </a:cxn>
                <a:cxn ang="0">
                  <a:pos x="661452608" y="146505221"/>
                </a:cxn>
                <a:cxn ang="0">
                  <a:pos x="744134717" y="83715324"/>
                </a:cxn>
              </a:cxnLst>
              <a:rect l="txL" t="txT" r="txR" b="txB"/>
              <a:pathLst>
                <a:path w="36" h="7">
                  <a:moveTo>
                    <a:pt x="36" y="4"/>
                  </a:move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6" y="6"/>
                    <a:pt x="36" y="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11" name="Freeform 1394"/>
            <p:cNvSpPr/>
            <p:nvPr/>
          </p:nvSpPr>
          <p:spPr>
            <a:xfrm>
              <a:off x="11619993" y="2038336"/>
              <a:ext cx="92510" cy="32024"/>
            </a:xfrm>
            <a:custGeom>
              <a:avLst/>
              <a:gdLst>
                <a:gd name="txL" fmla="*/ 0 w 20"/>
                <a:gd name="txT" fmla="*/ 0 h 7"/>
                <a:gd name="txR" fmla="*/ 20 w 20"/>
                <a:gd name="txB" fmla="*/ 7 h 7"/>
              </a:gdLst>
              <a:ahLst/>
              <a:cxnLst>
                <a:cxn ang="0">
                  <a:pos x="427904986" y="83715324"/>
                </a:cxn>
                <a:cxn ang="0">
                  <a:pos x="363721573" y="146505221"/>
                </a:cxn>
                <a:cxn ang="0">
                  <a:pos x="85581004" y="146505221"/>
                </a:cxn>
                <a:cxn ang="0">
                  <a:pos x="0" y="83715324"/>
                </a:cxn>
                <a:cxn ang="0">
                  <a:pos x="0" y="83715324"/>
                </a:cxn>
                <a:cxn ang="0">
                  <a:pos x="85581004" y="0"/>
                </a:cxn>
                <a:cxn ang="0">
                  <a:pos x="363721573" y="0"/>
                </a:cxn>
                <a:cxn ang="0">
                  <a:pos x="427904986" y="83715324"/>
                </a:cxn>
              </a:cxnLst>
              <a:rect l="txL" t="txT" r="txR" b="txB"/>
              <a:pathLst>
                <a:path w="20" h="7">
                  <a:moveTo>
                    <a:pt x="20" y="4"/>
                  </a:moveTo>
                  <a:cubicBezTo>
                    <a:pt x="20" y="5"/>
                    <a:pt x="19" y="7"/>
                    <a:pt x="1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2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07" name="Freeform 1408"/>
          <p:cNvSpPr>
            <a:spLocks noEditPoints="1"/>
          </p:cNvSpPr>
          <p:nvPr/>
        </p:nvSpPr>
        <p:spPr>
          <a:xfrm>
            <a:off x="5408930" y="3114993"/>
            <a:ext cx="739775" cy="760412"/>
          </a:xfrm>
          <a:custGeom>
            <a:avLst/>
            <a:gdLst>
              <a:gd name="txL" fmla="*/ 0 w 104"/>
              <a:gd name="txT" fmla="*/ 0 h 108"/>
              <a:gd name="txR" fmla="*/ 104 w 104"/>
              <a:gd name="txB" fmla="*/ 108 h 108"/>
            </a:gdLst>
            <a:ahLst/>
            <a:cxnLst>
              <a:cxn ang="0">
                <a:pos x="2147483647" y="1339754474"/>
              </a:cxn>
              <a:cxn ang="0">
                <a:pos x="2147483647" y="1835958368"/>
              </a:cxn>
              <a:cxn ang="0">
                <a:pos x="2147483647" y="1885575677"/>
              </a:cxn>
              <a:cxn ang="0">
                <a:pos x="2147483647" y="1637476811"/>
              </a:cxn>
              <a:cxn ang="0">
                <a:pos x="2147483647" y="645068803"/>
              </a:cxn>
              <a:cxn ang="0">
                <a:pos x="2147483647" y="99240806"/>
              </a:cxn>
              <a:cxn ang="0">
                <a:pos x="2147483647" y="1042032138"/>
              </a:cxn>
              <a:cxn ang="0">
                <a:pos x="2147483647" y="1290130565"/>
              </a:cxn>
              <a:cxn ang="0">
                <a:pos x="2147483647" y="0"/>
              </a:cxn>
              <a:cxn ang="0">
                <a:pos x="1718689322" y="99240806"/>
              </a:cxn>
              <a:cxn ang="0">
                <a:pos x="1010995157" y="1339754474"/>
              </a:cxn>
              <a:cxn ang="0">
                <a:pos x="1971436667" y="1538228991"/>
              </a:cxn>
              <a:cxn ang="0">
                <a:pos x="2147483647" y="595444893"/>
              </a:cxn>
              <a:cxn ang="0">
                <a:pos x="2147483647" y="54582802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05494022" y="2147483647"/>
              </a:cxn>
              <a:cxn ang="0">
                <a:pos x="50546549" y="2147483647"/>
              </a:cxn>
              <a:cxn ang="0">
                <a:pos x="859341104" y="2147483647"/>
              </a:cxn>
              <a:cxn ang="0">
                <a:pos x="1465942422" y="2147483647"/>
              </a:cxn>
              <a:cxn ang="0">
                <a:pos x="1617589140" y="2147483647"/>
              </a:cxn>
              <a:cxn ang="0">
                <a:pos x="1567035492" y="2147483647"/>
              </a:cxn>
              <a:cxn ang="0">
                <a:pos x="707694387" y="2133681145"/>
              </a:cxn>
              <a:cxn ang="0">
                <a:pos x="0" y="2147483647"/>
              </a:cxn>
              <a:cxn ang="0">
                <a:pos x="101100210" y="2147483647"/>
              </a:cxn>
              <a:cxn ang="0">
                <a:pos x="859341104" y="2147483647"/>
              </a:cxn>
              <a:cxn ang="0">
                <a:pos x="2147483647" y="2147483647"/>
              </a:cxn>
              <a:cxn ang="0">
                <a:pos x="1971436667" y="2147483647"/>
              </a:cxn>
              <a:cxn ang="0">
                <a:pos x="909894752" y="2147483647"/>
              </a:cxn>
              <a:cxn ang="0">
                <a:pos x="859341104" y="2147483647"/>
              </a:cxn>
            </a:cxnLst>
            <a:rect l="txL" t="txT" r="txR" b="txB"/>
            <a:pathLst>
              <a:path w="104" h="108">
                <a:moveTo>
                  <a:pt x="83" y="26"/>
                </a:moveTo>
                <a:cubicBezTo>
                  <a:pt x="82" y="27"/>
                  <a:pt x="82" y="27"/>
                  <a:pt x="82" y="27"/>
                </a:cubicBezTo>
                <a:cubicBezTo>
                  <a:pt x="78" y="36"/>
                  <a:pt x="78" y="36"/>
                  <a:pt x="78" y="36"/>
                </a:cubicBezTo>
                <a:cubicBezTo>
                  <a:pt x="67" y="37"/>
                  <a:pt x="67" y="37"/>
                  <a:pt x="67" y="37"/>
                </a:cubicBez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53" y="39"/>
                  <a:pt x="53" y="39"/>
                  <a:pt x="53" y="39"/>
                </a:cubicBezTo>
                <a:cubicBezTo>
                  <a:pt x="62" y="33"/>
                  <a:pt x="62" y="33"/>
                  <a:pt x="62" y="33"/>
                </a:cubicBezTo>
                <a:cubicBezTo>
                  <a:pt x="59" y="26"/>
                  <a:pt x="55" y="21"/>
                  <a:pt x="53" y="16"/>
                </a:cubicBezTo>
                <a:cubicBezTo>
                  <a:pt x="52" y="15"/>
                  <a:pt x="52" y="14"/>
                  <a:pt x="51" y="13"/>
                </a:cubicBezTo>
                <a:cubicBezTo>
                  <a:pt x="52" y="11"/>
                  <a:pt x="53" y="10"/>
                  <a:pt x="54" y="9"/>
                </a:cubicBezTo>
                <a:cubicBezTo>
                  <a:pt x="57" y="5"/>
                  <a:pt x="61" y="2"/>
                  <a:pt x="65" y="2"/>
                </a:cubicBezTo>
                <a:cubicBezTo>
                  <a:pt x="67" y="2"/>
                  <a:pt x="69" y="3"/>
                  <a:pt x="71" y="7"/>
                </a:cubicBezTo>
                <a:cubicBezTo>
                  <a:pt x="79" y="21"/>
                  <a:pt x="79" y="21"/>
                  <a:pt x="79" y="21"/>
                </a:cubicBezTo>
                <a:cubicBezTo>
                  <a:pt x="89" y="14"/>
                  <a:pt x="89" y="14"/>
                  <a:pt x="89" y="14"/>
                </a:cubicBezTo>
                <a:lnTo>
                  <a:pt x="83" y="26"/>
                </a:lnTo>
                <a:close/>
                <a:moveTo>
                  <a:pt x="53" y="7"/>
                </a:moveTo>
                <a:cubicBezTo>
                  <a:pt x="55" y="4"/>
                  <a:pt x="58" y="2"/>
                  <a:pt x="6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20" y="27"/>
                  <a:pt x="20" y="27"/>
                  <a:pt x="20" y="27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5"/>
                  <a:pt x="38" y="33"/>
                  <a:pt x="39" y="31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9" y="13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0"/>
                  <a:pt x="52" y="9"/>
                  <a:pt x="53" y="7"/>
                </a:cubicBezTo>
                <a:close/>
                <a:moveTo>
                  <a:pt x="66" y="108"/>
                </a:moveTo>
                <a:cubicBezTo>
                  <a:pt x="65" y="97"/>
                  <a:pt x="65" y="97"/>
                  <a:pt x="65" y="97"/>
                </a:cubicBezTo>
                <a:cubicBezTo>
                  <a:pt x="81" y="97"/>
                  <a:pt x="81" y="97"/>
                  <a:pt x="81" y="97"/>
                </a:cubicBezTo>
                <a:cubicBezTo>
                  <a:pt x="85" y="96"/>
                  <a:pt x="87" y="95"/>
                  <a:pt x="89" y="93"/>
                </a:cubicBezTo>
                <a:cubicBezTo>
                  <a:pt x="91" y="90"/>
                  <a:pt x="90" y="85"/>
                  <a:pt x="88" y="81"/>
                </a:cubicBezTo>
                <a:cubicBezTo>
                  <a:pt x="88" y="79"/>
                  <a:pt x="87" y="77"/>
                  <a:pt x="86" y="76"/>
                </a:cubicBezTo>
                <a:cubicBezTo>
                  <a:pt x="85" y="76"/>
                  <a:pt x="84" y="76"/>
                  <a:pt x="82" y="76"/>
                </a:cubicBezTo>
                <a:cubicBezTo>
                  <a:pt x="77" y="76"/>
                  <a:pt x="71" y="76"/>
                  <a:pt x="63" y="75"/>
                </a:cubicBezTo>
                <a:cubicBezTo>
                  <a:pt x="62" y="64"/>
                  <a:pt x="62" y="64"/>
                  <a:pt x="62" y="64"/>
                </a:cubicBezTo>
                <a:cubicBezTo>
                  <a:pt x="58" y="75"/>
                  <a:pt x="58" y="75"/>
                  <a:pt x="58" y="75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7"/>
                  <a:pt x="57" y="77"/>
                  <a:pt x="57" y="77"/>
                </a:cubicBezTo>
                <a:cubicBezTo>
                  <a:pt x="53" y="87"/>
                  <a:pt x="53" y="87"/>
                  <a:pt x="53" y="87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7"/>
                  <a:pt x="59" y="97"/>
                  <a:pt x="59" y="97"/>
                </a:cubicBezTo>
                <a:lnTo>
                  <a:pt x="66" y="108"/>
                </a:lnTo>
                <a:close/>
                <a:moveTo>
                  <a:pt x="90" y="80"/>
                </a:moveTo>
                <a:cubicBezTo>
                  <a:pt x="91" y="83"/>
                  <a:pt x="92" y="87"/>
                  <a:pt x="92" y="9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4" y="67"/>
                  <a:pt x="104" y="67"/>
                  <a:pt x="104" y="66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90" y="42"/>
                  <a:pt x="90" y="42"/>
                  <a:pt x="90" y="42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2"/>
                  <a:pt x="76" y="54"/>
                  <a:pt x="77" y="56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3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7"/>
                  <a:pt x="89" y="78"/>
                  <a:pt x="90" y="80"/>
                </a:cubicBezTo>
                <a:close/>
                <a:moveTo>
                  <a:pt x="0" y="44"/>
                </a:moveTo>
                <a:cubicBezTo>
                  <a:pt x="10" y="48"/>
                  <a:pt x="10" y="48"/>
                  <a:pt x="10" y="48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66"/>
                  <a:pt x="0" y="68"/>
                  <a:pt x="1" y="70"/>
                </a:cubicBezTo>
                <a:cubicBezTo>
                  <a:pt x="3" y="74"/>
                  <a:pt x="8" y="75"/>
                  <a:pt x="12" y="76"/>
                </a:cubicBezTo>
                <a:cubicBezTo>
                  <a:pt x="14" y="76"/>
                  <a:pt x="16" y="77"/>
                  <a:pt x="17" y="77"/>
                </a:cubicBezTo>
                <a:cubicBezTo>
                  <a:pt x="18" y="76"/>
                  <a:pt x="19" y="75"/>
                  <a:pt x="20" y="73"/>
                </a:cubicBezTo>
                <a:cubicBezTo>
                  <a:pt x="22" y="69"/>
                  <a:pt x="26" y="63"/>
                  <a:pt x="29" y="57"/>
                </a:cubicBezTo>
                <a:cubicBezTo>
                  <a:pt x="39" y="62"/>
                  <a:pt x="39" y="62"/>
                  <a:pt x="39" y="6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1" y="51"/>
                  <a:pt x="31" y="51"/>
                  <a:pt x="31" y="51"/>
                </a:cubicBezTo>
                <a:cubicBezTo>
                  <a:pt x="25" y="42"/>
                  <a:pt x="25" y="42"/>
                  <a:pt x="25" y="42"/>
                </a:cubicBezTo>
                <a:cubicBezTo>
                  <a:pt x="14" y="43"/>
                  <a:pt x="14" y="43"/>
                  <a:pt x="14" y="43"/>
                </a:cubicBezTo>
                <a:cubicBezTo>
                  <a:pt x="13" y="43"/>
                  <a:pt x="13" y="43"/>
                  <a:pt x="13" y="43"/>
                </a:cubicBezTo>
                <a:lnTo>
                  <a:pt x="0" y="44"/>
                </a:lnTo>
                <a:close/>
                <a:moveTo>
                  <a:pt x="12" y="78"/>
                </a:moveTo>
                <a:cubicBezTo>
                  <a:pt x="8" y="78"/>
                  <a:pt x="5" y="77"/>
                  <a:pt x="2" y="74"/>
                </a:cubicBezTo>
                <a:cubicBezTo>
                  <a:pt x="15" y="96"/>
                  <a:pt x="15" y="96"/>
                  <a:pt x="15" y="96"/>
                </a:cubicBezTo>
                <a:cubicBezTo>
                  <a:pt x="16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6" y="78"/>
                  <a:pt x="46" y="78"/>
                  <a:pt x="46" y="78"/>
                </a:cubicBezTo>
                <a:cubicBezTo>
                  <a:pt x="44" y="79"/>
                  <a:pt x="42" y="78"/>
                  <a:pt x="39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9"/>
                  <a:pt x="19" y="79"/>
                  <a:pt x="18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6" y="79"/>
                  <a:pt x="14" y="78"/>
                  <a:pt x="12" y="7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Box 1"/>
          <p:cNvSpPr txBox="1"/>
          <p:nvPr/>
        </p:nvSpPr>
        <p:spPr>
          <a:xfrm>
            <a:off x="4552950" y="520700"/>
            <a:ext cx="381793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为什么要做？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椭圆 5"/>
          <p:cNvSpPr/>
          <p:nvPr/>
        </p:nvSpPr>
        <p:spPr>
          <a:xfrm>
            <a:off x="10818813" y="2781300"/>
            <a:ext cx="2305050" cy="230346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56600" y="1630363"/>
            <a:ext cx="2227263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理论脱离实际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70788" y="3536950"/>
            <a:ext cx="2239963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理解了，但不会操作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15325" y="5276850"/>
            <a:ext cx="2309813" cy="81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工程设计偏离规范较大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>
            <a:stCxn id="8" idx="3"/>
            <a:endCxn id="6" idx="2"/>
          </p:cNvCxnSpPr>
          <p:nvPr/>
        </p:nvCxnSpPr>
        <p:spPr>
          <a:xfrm>
            <a:off x="9810750" y="3933825"/>
            <a:ext cx="10080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7" idx="3"/>
            <a:endCxn id="6" idx="1"/>
          </p:cNvCxnSpPr>
          <p:nvPr/>
        </p:nvCxnSpPr>
        <p:spPr>
          <a:xfrm>
            <a:off x="10583863" y="2025650"/>
            <a:ext cx="573088" cy="1092200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9" idx="3"/>
            <a:endCxn id="6" idx="3"/>
          </p:cNvCxnSpPr>
          <p:nvPr/>
        </p:nvCxnSpPr>
        <p:spPr>
          <a:xfrm flipV="1">
            <a:off x="10625138" y="4748213"/>
            <a:ext cx="531813" cy="936625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0963275" y="2924175"/>
            <a:ext cx="2016125" cy="2017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23638" y="3394710"/>
            <a:ext cx="10810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学习困境</a:t>
            </a:r>
            <a:endParaRPr kumimoji="0" lang="zh-CN" altLang="en-US" sz="32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094413" y="2382838"/>
            <a:ext cx="0" cy="3100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03213" y="3143250"/>
            <a:ext cx="5502275" cy="1353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工程学习对于大多数学生来说不是有多复杂和难度大，而是在学习的过程中由于看不见、摸不到。总有虚无缥缈的感觉。未解决学习中难点，利用以下手段进行教学。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3213" y="2441575"/>
            <a:ext cx="2722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为什么要做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Box 1"/>
          <p:cNvSpPr txBox="1"/>
          <p:nvPr/>
        </p:nvSpPr>
        <p:spPr>
          <a:xfrm>
            <a:off x="4322445" y="682625"/>
            <a:ext cx="39258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做了什么？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58"/>
          <p:cNvSpPr txBox="1"/>
          <p:nvPr/>
        </p:nvSpPr>
        <p:spPr>
          <a:xfrm>
            <a:off x="3572828" y="1275398"/>
            <a:ext cx="50419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何为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五个一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91"/>
          <p:cNvGrpSpPr/>
          <p:nvPr/>
        </p:nvGrpSpPr>
        <p:grpSpPr>
          <a:xfrm>
            <a:off x="573088" y="1353185"/>
            <a:ext cx="11227116" cy="3141663"/>
            <a:chOff x="535513" y="1315822"/>
            <a:chExt cx="11226553" cy="3141965"/>
          </a:xfrm>
        </p:grpSpPr>
        <p:sp>
          <p:nvSpPr>
            <p:cNvPr id="66" name="椭圆 65"/>
            <p:cNvSpPr/>
            <p:nvPr/>
          </p:nvSpPr>
          <p:spPr>
            <a:xfrm>
              <a:off x="5622877" y="2738359"/>
              <a:ext cx="1719176" cy="17194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一份问卷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423" name="组合 70"/>
            <p:cNvGrpSpPr/>
            <p:nvPr/>
          </p:nvGrpSpPr>
          <p:grpSpPr>
            <a:xfrm>
              <a:off x="535513" y="1315822"/>
              <a:ext cx="385426" cy="1828976"/>
              <a:chOff x="896307" y="1054328"/>
              <a:chExt cx="385426" cy="1828976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896307" y="2756292"/>
                <a:ext cx="126994" cy="1270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文本框 3"/>
              <p:cNvSpPr txBox="1"/>
              <p:nvPr/>
            </p:nvSpPr>
            <p:spPr>
              <a:xfrm>
                <a:off x="1023301" y="1054328"/>
                <a:ext cx="258432" cy="3988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kern="1200" cap="none" spc="0" normalizeH="0" baseline="0" noProof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kumimoji="0" lang="en-US" sz="2000" kern="1200" cap="none" spc="0" normalizeH="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4526287" y="4330775"/>
              <a:ext cx="126994" cy="1270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425" name="组合 79"/>
            <p:cNvGrpSpPr/>
            <p:nvPr/>
          </p:nvGrpSpPr>
          <p:grpSpPr>
            <a:xfrm>
              <a:off x="9291724" y="1330112"/>
              <a:ext cx="391775" cy="1828976"/>
              <a:chOff x="4832349" y="1054345"/>
              <a:chExt cx="391775" cy="1828976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4832349" y="2756309"/>
                <a:ext cx="126994" cy="1270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文本框 3"/>
              <p:cNvSpPr txBox="1"/>
              <p:nvPr/>
            </p:nvSpPr>
            <p:spPr>
              <a:xfrm>
                <a:off x="4965692" y="1054345"/>
                <a:ext cx="258432" cy="3988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kern="1200" cap="none" spc="0" normalizeH="0" baseline="0" noProof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kumimoji="0" lang="en-US" sz="2000" kern="1200" cap="none" spc="0" normalizeH="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3232857" y="2738359"/>
              <a:ext cx="1719176" cy="17194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一个小组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20938" y="2738359"/>
              <a:ext cx="1719176" cy="17194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一份制度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846535" y="2738359"/>
              <a:ext cx="1719176" cy="17194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一个现场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042890" y="2738359"/>
              <a:ext cx="1719176" cy="17194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一张图纸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828" y="510223"/>
            <a:ext cx="10968514" cy="1143000"/>
          </a:xfrm>
        </p:spPr>
        <p:txBody>
          <a:bodyPr/>
          <a:p>
            <a:r>
              <a:rPr lang="zh-CN" altLang="en-US"/>
              <a:t>一份制度保障课堂效果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468610" cy="3951605"/>
          </a:xfrm>
        </p:spPr>
        <p:txBody>
          <a:bodyPr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3200"/>
              <a:t> 7+n</a:t>
            </a:r>
            <a:r>
              <a:rPr lang="zh-CN" altLang="en-US" sz="3200"/>
              <a:t>条制度，</a:t>
            </a:r>
            <a:r>
              <a:rPr lang="en-US" altLang="zh-CN" sz="3200"/>
              <a:t>7</a:t>
            </a:r>
            <a:r>
              <a:rPr lang="zh-CN" altLang="en-US" sz="3200"/>
              <a:t>条教师强制制定，</a:t>
            </a:r>
            <a:r>
              <a:rPr lang="en-US" altLang="zh-CN" sz="3200"/>
              <a:t>n</a:t>
            </a:r>
            <a:r>
              <a:rPr lang="zh-CN" altLang="en-US" sz="3200"/>
              <a:t>条学生自己协商，最终制度</a:t>
            </a:r>
            <a:r>
              <a:rPr lang="en-US" altLang="zh-CN" sz="3200"/>
              <a:t>10</a:t>
            </a:r>
            <a:r>
              <a:rPr lang="zh-CN" altLang="en-US" sz="3200"/>
              <a:t>条左右。</a:t>
            </a:r>
            <a:endParaRPr lang="zh-CN" altLang="en-US" sz="320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/>
              <a:t>通过</a:t>
            </a:r>
            <a:r>
              <a:rPr lang="en-US" altLang="zh-CN" sz="3200"/>
              <a:t>“</a:t>
            </a:r>
            <a:r>
              <a:rPr lang="zh-CN" altLang="en-US" sz="3200"/>
              <a:t>先礼后兵</a:t>
            </a:r>
            <a:r>
              <a:rPr lang="en-US" altLang="zh-CN" sz="3200"/>
              <a:t>”</a:t>
            </a:r>
            <a:r>
              <a:rPr lang="zh-CN" altLang="en-US" sz="3200"/>
              <a:t>改善课堂纪律</a:t>
            </a:r>
            <a:endParaRPr lang="zh-CN" altLang="en-US" sz="320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/>
              <a:t>好的课堂是实施后续手段的切实保障。</a:t>
            </a:r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4038" y="392113"/>
            <a:ext cx="10968514" cy="1143000"/>
          </a:xfrm>
        </p:spPr>
        <p:txBody>
          <a:bodyPr/>
          <a:p>
            <a:r>
              <a:rPr lang="zh-CN" altLang="en-US"/>
              <a:t>一个小组发挥同学的作用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18820" y="2174875"/>
            <a:ext cx="10749280" cy="3951605"/>
          </a:xfrm>
        </p:spPr>
        <p:txBody>
          <a:bodyPr/>
          <a:p>
            <a:r>
              <a:rPr lang="zh-CN" altLang="en-US"/>
              <a:t>秉承在学习过程中</a:t>
            </a:r>
            <a:r>
              <a:rPr lang="zh-CN" altLang="en-US" sz="3600">
                <a:solidFill>
                  <a:srgbClr val="FF0000"/>
                </a:solidFill>
              </a:rPr>
              <a:t>同学的作用比老师的作用更大</a:t>
            </a:r>
            <a:r>
              <a:rPr lang="zh-CN" altLang="en-US"/>
              <a:t>这一教学理念。进行分组协作。同时进行分组整体考核成绩，通过激励制度，促进小组共同进步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一份问卷提高教学效果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2653030"/>
            <a:ext cx="728345" cy="1862455"/>
          </a:xfrm>
        </p:spPr>
        <p:txBody>
          <a:bodyPr/>
          <a:p>
            <a:r>
              <a:rPr lang="zh-CN" altLang="en-US"/>
              <a:t>调查问卷样式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rcRect l="12642" t="20894" r="11545" b="8936"/>
          <a:stretch>
            <a:fillRect/>
          </a:stretch>
        </p:blipFill>
        <p:spPr>
          <a:xfrm>
            <a:off x="1337945" y="1189355"/>
            <a:ext cx="9772650" cy="5085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WPS 演示</Application>
  <PresentationFormat/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方正粗宋简体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一份制度保障课堂效果</vt:lpstr>
      <vt:lpstr>一个小组发挥同学的作用</vt:lpstr>
      <vt:lpstr>一份问卷提高教学效果</vt:lpstr>
      <vt:lpstr>一个现场打造实景课堂</vt:lpstr>
      <vt:lpstr>课堂教学实物演示道具</vt:lpstr>
      <vt:lpstr>一张图纸扎实掌握课堂内容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wanghua</cp:lastModifiedBy>
  <cp:revision>44</cp:revision>
  <dcterms:created xsi:type="dcterms:W3CDTF">2014-05-22T15:27:00Z</dcterms:created>
  <dcterms:modified xsi:type="dcterms:W3CDTF">2018-11-22T09:43:23Z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