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9"/>
  </p:notesMasterIdLst>
  <p:handoutMasterIdLst>
    <p:handoutMasterId r:id="rId20"/>
  </p:handoutMasterIdLst>
  <p:sldIdLst>
    <p:sldId id="256" r:id="rId2"/>
    <p:sldId id="257" r:id="rId3"/>
    <p:sldId id="258" r:id="rId4"/>
    <p:sldId id="294" r:id="rId5"/>
    <p:sldId id="295" r:id="rId6"/>
    <p:sldId id="265" r:id="rId7"/>
    <p:sldId id="297" r:id="rId8"/>
    <p:sldId id="284" r:id="rId9"/>
    <p:sldId id="296" r:id="rId10"/>
    <p:sldId id="286" r:id="rId11"/>
    <p:sldId id="267" r:id="rId12"/>
    <p:sldId id="266" r:id="rId13"/>
    <p:sldId id="259" r:id="rId14"/>
    <p:sldId id="289" r:id="rId15"/>
    <p:sldId id="291" r:id="rId16"/>
    <p:sldId id="273" r:id="rId17"/>
    <p:sldId id="262" r:id="rId18"/>
  </p:sldIdLst>
  <p:sldSz cx="12192000" cy="6858000"/>
  <p:notesSz cx="6888163" cy="10018713"/>
  <p:custDataLst>
    <p:tags r:id="rId21"/>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3373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中度样式 1 - 强调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中度样式 3 - 强调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8A107856-5554-42FB-B03E-39F5DBC370BA}" styleName="中度样式 4 - 强调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中度样式 4 - 强调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F2DE63D5-997A-4646-A377-4702673A728D}" styleName="浅色样式 2 - 强调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8799B23B-EC83-4686-B30A-512413B5E67A}" styleName="浅色样式 3 - 强调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073" autoAdjust="0"/>
    <p:restoredTop sz="94660"/>
  </p:normalViewPr>
  <p:slideViewPr>
    <p:cSldViewPr snapToGrid="0">
      <p:cViewPr varScale="1">
        <p:scale>
          <a:sx n="89" d="100"/>
          <a:sy n="89" d="100"/>
        </p:scale>
        <p:origin x="-378" y="-1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84500" cy="50165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902075" y="0"/>
            <a:ext cx="2984500" cy="501650"/>
          </a:xfrm>
          <a:prstGeom prst="rect">
            <a:avLst/>
          </a:prstGeom>
        </p:spPr>
        <p:txBody>
          <a:bodyPr vert="horz" lIns="91440" tIns="45720" rIns="91440" bIns="45720" rtlCol="0"/>
          <a:lstStyle>
            <a:lvl1pPr algn="r">
              <a:defRPr sz="1200"/>
            </a:lvl1pPr>
          </a:lstStyle>
          <a:p>
            <a:fld id="{DA4CA43F-E13E-464D-AAD5-CF0C8E923E44}" type="datetimeFigureOut">
              <a:rPr lang="zh-CN" altLang="en-US" smtClean="0"/>
              <a:t>2018/11/22</a:t>
            </a:fld>
            <a:endParaRPr lang="zh-CN" altLang="en-US"/>
          </a:p>
        </p:txBody>
      </p:sp>
      <p:sp>
        <p:nvSpPr>
          <p:cNvPr id="4" name="页脚占位符 3"/>
          <p:cNvSpPr>
            <a:spLocks noGrp="1"/>
          </p:cNvSpPr>
          <p:nvPr>
            <p:ph type="ftr" sz="quarter" idx="2"/>
          </p:nvPr>
        </p:nvSpPr>
        <p:spPr>
          <a:xfrm>
            <a:off x="0" y="9515475"/>
            <a:ext cx="2984500" cy="50165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902075" y="9515475"/>
            <a:ext cx="2984500" cy="501650"/>
          </a:xfrm>
          <a:prstGeom prst="rect">
            <a:avLst/>
          </a:prstGeom>
        </p:spPr>
        <p:txBody>
          <a:bodyPr vert="horz" lIns="91440" tIns="45720" rIns="91440" bIns="45720" rtlCol="0" anchor="b"/>
          <a:lstStyle>
            <a:lvl1pPr algn="r">
              <a:defRPr sz="1200"/>
            </a:lvl1pPr>
          </a:lstStyle>
          <a:p>
            <a:fld id="{3AADB523-C85E-44E7-9F83-2A1683D3BF68}" type="slidenum">
              <a:rPr lang="zh-CN" altLang="en-US" smtClean="0"/>
              <a:t>‹#›</a:t>
            </a:fld>
            <a:endParaRPr lang="zh-CN" altLang="en-US"/>
          </a:p>
        </p:txBody>
      </p:sp>
    </p:spTree>
    <p:extLst>
      <p:ext uri="{BB962C8B-B14F-4D97-AF65-F5344CB8AC3E}">
        <p14:creationId xmlns:p14="http://schemas.microsoft.com/office/powerpoint/2010/main" val="38801994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1" y="1"/>
            <a:ext cx="2984614" cy="501946"/>
          </a:xfrm>
          <a:prstGeom prst="rect">
            <a:avLst/>
          </a:prstGeom>
        </p:spPr>
        <p:txBody>
          <a:bodyPr vert="horz" lIns="89154" tIns="44577" rIns="89154" bIns="44577" rtlCol="0"/>
          <a:lstStyle>
            <a:lvl1pPr algn="l">
              <a:defRPr sz="1200"/>
            </a:lvl1pPr>
          </a:lstStyle>
          <a:p>
            <a:endParaRPr lang="zh-CN" altLang="en-US"/>
          </a:p>
        </p:txBody>
      </p:sp>
      <p:sp>
        <p:nvSpPr>
          <p:cNvPr id="3" name="日期占位符 2"/>
          <p:cNvSpPr>
            <a:spLocks noGrp="1"/>
          </p:cNvSpPr>
          <p:nvPr>
            <p:ph type="dt" idx="1"/>
          </p:nvPr>
        </p:nvSpPr>
        <p:spPr>
          <a:xfrm>
            <a:off x="3902010" y="1"/>
            <a:ext cx="2984613" cy="501946"/>
          </a:xfrm>
          <a:prstGeom prst="rect">
            <a:avLst/>
          </a:prstGeom>
        </p:spPr>
        <p:txBody>
          <a:bodyPr vert="horz" lIns="89154" tIns="44577" rIns="89154" bIns="44577" rtlCol="0"/>
          <a:lstStyle>
            <a:lvl1pPr algn="r">
              <a:defRPr sz="1200"/>
            </a:lvl1pPr>
          </a:lstStyle>
          <a:p>
            <a:fld id="{6933D2C8-0E77-49EC-A2A5-C19CFBCCE493}" type="datetimeFigureOut">
              <a:rPr lang="zh-CN" altLang="en-US" smtClean="0"/>
              <a:t>2018/11/22</a:t>
            </a:fld>
            <a:endParaRPr lang="zh-CN" altLang="en-US"/>
          </a:p>
        </p:txBody>
      </p:sp>
      <p:sp>
        <p:nvSpPr>
          <p:cNvPr id="4" name="幻灯片图像占位符 3"/>
          <p:cNvSpPr>
            <a:spLocks noGrp="1" noRot="1" noChangeAspect="1"/>
          </p:cNvSpPr>
          <p:nvPr>
            <p:ph type="sldImg" idx="2"/>
          </p:nvPr>
        </p:nvSpPr>
        <p:spPr>
          <a:xfrm>
            <a:off x="439738" y="1252538"/>
            <a:ext cx="6010275" cy="3381375"/>
          </a:xfrm>
          <a:prstGeom prst="rect">
            <a:avLst/>
          </a:prstGeom>
          <a:noFill/>
          <a:ln w="12700">
            <a:solidFill>
              <a:prstClr val="black"/>
            </a:solidFill>
          </a:ln>
        </p:spPr>
        <p:txBody>
          <a:bodyPr vert="horz" lIns="89154" tIns="44577" rIns="89154" bIns="44577" rtlCol="0" anchor="ctr"/>
          <a:lstStyle/>
          <a:p>
            <a:endParaRPr lang="zh-CN" altLang="en-US"/>
          </a:p>
        </p:txBody>
      </p:sp>
      <p:sp>
        <p:nvSpPr>
          <p:cNvPr id="5" name="备注占位符 4"/>
          <p:cNvSpPr>
            <a:spLocks noGrp="1"/>
          </p:cNvSpPr>
          <p:nvPr>
            <p:ph type="body" sz="quarter" idx="3"/>
          </p:nvPr>
        </p:nvSpPr>
        <p:spPr>
          <a:xfrm>
            <a:off x="689586" y="4822099"/>
            <a:ext cx="5510530" cy="3944081"/>
          </a:xfrm>
          <a:prstGeom prst="rect">
            <a:avLst/>
          </a:prstGeom>
        </p:spPr>
        <p:txBody>
          <a:bodyPr vert="horz" lIns="89154" tIns="44577" rIns="89154" bIns="44577" rtlCol="0"/>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1" y="9516767"/>
            <a:ext cx="2984614" cy="501946"/>
          </a:xfrm>
          <a:prstGeom prst="rect">
            <a:avLst/>
          </a:prstGeom>
        </p:spPr>
        <p:txBody>
          <a:bodyPr vert="horz" lIns="89154" tIns="44577" rIns="89154" bIns="44577"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902010" y="9516767"/>
            <a:ext cx="2984613" cy="501946"/>
          </a:xfrm>
          <a:prstGeom prst="rect">
            <a:avLst/>
          </a:prstGeom>
        </p:spPr>
        <p:txBody>
          <a:bodyPr vert="horz" lIns="89154" tIns="44577" rIns="89154" bIns="44577" rtlCol="0" anchor="b"/>
          <a:lstStyle>
            <a:lvl1pPr algn="r">
              <a:defRPr sz="1200"/>
            </a:lvl1pPr>
          </a:lstStyle>
          <a:p>
            <a:fld id="{50D21365-F1D8-47CC-8906-823C7233621A}" type="slidenum">
              <a:rPr lang="zh-CN" altLang="en-US" smtClean="0"/>
              <a:t>‹#›</a:t>
            </a:fld>
            <a:endParaRPr lang="zh-CN" altLang="en-US"/>
          </a:p>
        </p:txBody>
      </p:sp>
    </p:spTree>
    <p:extLst>
      <p:ext uri="{BB962C8B-B14F-4D97-AF65-F5344CB8AC3E}">
        <p14:creationId xmlns:p14="http://schemas.microsoft.com/office/powerpoint/2010/main" val="7408495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0D21365-F1D8-47CC-8906-823C7233621A}" type="slidenum">
              <a:rPr lang="zh-CN" altLang="en-US" smtClean="0"/>
              <a:t>1</a:t>
            </a:fld>
            <a:endParaRPr lang="zh-CN" altLang="en-US"/>
          </a:p>
        </p:txBody>
      </p:sp>
    </p:spTree>
    <p:extLst>
      <p:ext uri="{BB962C8B-B14F-4D97-AF65-F5344CB8AC3E}">
        <p14:creationId xmlns:p14="http://schemas.microsoft.com/office/powerpoint/2010/main" val="1568951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0D21365-F1D8-47CC-8906-823C7233621A}" type="slidenum">
              <a:rPr lang="zh-CN" altLang="en-US" smtClean="0"/>
              <a:t>10</a:t>
            </a:fld>
            <a:endParaRPr lang="zh-CN" altLang="en-US"/>
          </a:p>
        </p:txBody>
      </p:sp>
    </p:spTree>
    <p:extLst>
      <p:ext uri="{BB962C8B-B14F-4D97-AF65-F5344CB8AC3E}">
        <p14:creationId xmlns:p14="http://schemas.microsoft.com/office/powerpoint/2010/main" val="15382336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0D21365-F1D8-47CC-8906-823C7233621A}" type="slidenum">
              <a:rPr lang="zh-CN" altLang="en-US" smtClean="0"/>
              <a:t>11</a:t>
            </a:fld>
            <a:endParaRPr lang="zh-CN" altLang="en-US"/>
          </a:p>
        </p:txBody>
      </p:sp>
    </p:spTree>
    <p:extLst>
      <p:ext uri="{BB962C8B-B14F-4D97-AF65-F5344CB8AC3E}">
        <p14:creationId xmlns:p14="http://schemas.microsoft.com/office/powerpoint/2010/main" val="34227212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0D21365-F1D8-47CC-8906-823C7233621A}" type="slidenum">
              <a:rPr lang="zh-CN" altLang="en-US" smtClean="0"/>
              <a:t>12</a:t>
            </a:fld>
            <a:endParaRPr lang="zh-CN" altLang="en-US"/>
          </a:p>
        </p:txBody>
      </p:sp>
    </p:spTree>
    <p:extLst>
      <p:ext uri="{BB962C8B-B14F-4D97-AF65-F5344CB8AC3E}">
        <p14:creationId xmlns:p14="http://schemas.microsoft.com/office/powerpoint/2010/main" val="23065944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0D21365-F1D8-47CC-8906-823C7233621A}" type="slidenum">
              <a:rPr lang="zh-CN" altLang="en-US" smtClean="0"/>
              <a:t>13</a:t>
            </a:fld>
            <a:endParaRPr lang="zh-CN" altLang="en-US"/>
          </a:p>
        </p:txBody>
      </p:sp>
    </p:spTree>
    <p:extLst>
      <p:ext uri="{BB962C8B-B14F-4D97-AF65-F5344CB8AC3E}">
        <p14:creationId xmlns:p14="http://schemas.microsoft.com/office/powerpoint/2010/main" val="29895801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0D21365-F1D8-47CC-8906-823C7233621A}" type="slidenum">
              <a:rPr lang="zh-CN" altLang="en-US" smtClean="0"/>
              <a:t>15</a:t>
            </a:fld>
            <a:endParaRPr lang="zh-CN" altLang="en-US"/>
          </a:p>
        </p:txBody>
      </p:sp>
    </p:spTree>
    <p:extLst>
      <p:ext uri="{BB962C8B-B14F-4D97-AF65-F5344CB8AC3E}">
        <p14:creationId xmlns:p14="http://schemas.microsoft.com/office/powerpoint/2010/main" val="29895801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0D21365-F1D8-47CC-8906-823C7233621A}" type="slidenum">
              <a:rPr lang="zh-CN" altLang="en-US" smtClean="0"/>
              <a:t>16</a:t>
            </a:fld>
            <a:endParaRPr lang="zh-CN" altLang="en-US"/>
          </a:p>
        </p:txBody>
      </p:sp>
    </p:spTree>
    <p:extLst>
      <p:ext uri="{BB962C8B-B14F-4D97-AF65-F5344CB8AC3E}">
        <p14:creationId xmlns:p14="http://schemas.microsoft.com/office/powerpoint/2010/main" val="231329461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0D21365-F1D8-47CC-8906-823C7233621A}" type="slidenum">
              <a:rPr lang="zh-CN" altLang="en-US" smtClean="0"/>
              <a:t>17</a:t>
            </a:fld>
            <a:endParaRPr lang="zh-CN" altLang="en-US"/>
          </a:p>
        </p:txBody>
      </p:sp>
    </p:spTree>
    <p:extLst>
      <p:ext uri="{BB962C8B-B14F-4D97-AF65-F5344CB8AC3E}">
        <p14:creationId xmlns:p14="http://schemas.microsoft.com/office/powerpoint/2010/main" val="9095215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0D21365-F1D8-47CC-8906-823C7233621A}" type="slidenum">
              <a:rPr lang="zh-CN" altLang="en-US" smtClean="0"/>
              <a:t>2</a:t>
            </a:fld>
            <a:endParaRPr lang="zh-CN" altLang="en-US"/>
          </a:p>
        </p:txBody>
      </p:sp>
    </p:spTree>
    <p:extLst>
      <p:ext uri="{BB962C8B-B14F-4D97-AF65-F5344CB8AC3E}">
        <p14:creationId xmlns:p14="http://schemas.microsoft.com/office/powerpoint/2010/main" val="3547484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0D21365-F1D8-47CC-8906-823C7233621A}" type="slidenum">
              <a:rPr lang="zh-CN" altLang="en-US" smtClean="0"/>
              <a:t>3</a:t>
            </a:fld>
            <a:endParaRPr lang="zh-CN" altLang="en-US"/>
          </a:p>
        </p:txBody>
      </p:sp>
    </p:spTree>
    <p:extLst>
      <p:ext uri="{BB962C8B-B14F-4D97-AF65-F5344CB8AC3E}">
        <p14:creationId xmlns:p14="http://schemas.microsoft.com/office/powerpoint/2010/main" val="38484262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0D21365-F1D8-47CC-8906-823C7233621A}" type="slidenum">
              <a:rPr lang="zh-CN" altLang="en-US" smtClean="0"/>
              <a:t>4</a:t>
            </a:fld>
            <a:endParaRPr lang="zh-CN" altLang="en-US"/>
          </a:p>
        </p:txBody>
      </p:sp>
    </p:spTree>
    <p:extLst>
      <p:ext uri="{BB962C8B-B14F-4D97-AF65-F5344CB8AC3E}">
        <p14:creationId xmlns:p14="http://schemas.microsoft.com/office/powerpoint/2010/main" val="27627709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0D21365-F1D8-47CC-8906-823C7233621A}" type="slidenum">
              <a:rPr lang="zh-CN" altLang="en-US" smtClean="0"/>
              <a:t>5</a:t>
            </a:fld>
            <a:endParaRPr lang="zh-CN" altLang="en-US"/>
          </a:p>
        </p:txBody>
      </p:sp>
    </p:spTree>
    <p:extLst>
      <p:ext uri="{BB962C8B-B14F-4D97-AF65-F5344CB8AC3E}">
        <p14:creationId xmlns:p14="http://schemas.microsoft.com/office/powerpoint/2010/main" val="29895801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0D21365-F1D8-47CC-8906-823C7233621A}" type="slidenum">
              <a:rPr lang="zh-CN" altLang="en-US" smtClean="0"/>
              <a:t>6</a:t>
            </a:fld>
            <a:endParaRPr lang="zh-CN" altLang="en-US"/>
          </a:p>
        </p:txBody>
      </p:sp>
    </p:spTree>
    <p:extLst>
      <p:ext uri="{BB962C8B-B14F-4D97-AF65-F5344CB8AC3E}">
        <p14:creationId xmlns:p14="http://schemas.microsoft.com/office/powerpoint/2010/main" val="27627709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0D21365-F1D8-47CC-8906-823C7233621A}" type="slidenum">
              <a:rPr lang="zh-CN" altLang="en-US" smtClean="0"/>
              <a:t>7</a:t>
            </a:fld>
            <a:endParaRPr lang="zh-CN" altLang="en-US"/>
          </a:p>
        </p:txBody>
      </p:sp>
    </p:spTree>
    <p:extLst>
      <p:ext uri="{BB962C8B-B14F-4D97-AF65-F5344CB8AC3E}">
        <p14:creationId xmlns:p14="http://schemas.microsoft.com/office/powerpoint/2010/main" val="17211447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0D21365-F1D8-47CC-8906-823C7233621A}" type="slidenum">
              <a:rPr lang="zh-CN" altLang="en-US" smtClean="0"/>
              <a:t>8</a:t>
            </a:fld>
            <a:endParaRPr lang="zh-CN" altLang="en-US"/>
          </a:p>
        </p:txBody>
      </p:sp>
    </p:spTree>
    <p:extLst>
      <p:ext uri="{BB962C8B-B14F-4D97-AF65-F5344CB8AC3E}">
        <p14:creationId xmlns:p14="http://schemas.microsoft.com/office/powerpoint/2010/main" val="27627709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0D21365-F1D8-47CC-8906-823C7233621A}" type="slidenum">
              <a:rPr lang="zh-CN" altLang="en-US" smtClean="0"/>
              <a:t>9</a:t>
            </a:fld>
            <a:endParaRPr lang="zh-CN" altLang="en-US"/>
          </a:p>
        </p:txBody>
      </p:sp>
    </p:spTree>
    <p:extLst>
      <p:ext uri="{BB962C8B-B14F-4D97-AF65-F5344CB8AC3E}">
        <p14:creationId xmlns:p14="http://schemas.microsoft.com/office/powerpoint/2010/main" val="14778584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4" name="矩形 3"/>
          <p:cNvSpPr/>
          <p:nvPr userDrawn="1"/>
        </p:nvSpPr>
        <p:spPr>
          <a:xfrm>
            <a:off x="8325228" y="6545425"/>
            <a:ext cx="775136" cy="246221"/>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00" b="0" i="0" u="none" strike="noStrike" kern="0" cap="none" spc="0" normalizeH="0" baseline="0" noProof="0" dirty="0" smtClean="0">
                <a:ln>
                  <a:noFill/>
                </a:ln>
                <a:solidFill>
                  <a:schemeClr val="bg1">
                    <a:lumMod val="95000"/>
                  </a:schemeClr>
                </a:solidFill>
                <a:effectLst/>
                <a:uLnTx/>
                <a:uFillTx/>
              </a:rPr>
              <a:t>PPT</a:t>
            </a:r>
            <a:r>
              <a:rPr kumimoji="0" lang="zh-CN" altLang="en-US" sz="100" b="0" i="0" u="none" strike="noStrike" kern="0" cap="none" spc="0" normalizeH="0" baseline="0" noProof="0" dirty="0" smtClean="0">
                <a:ln>
                  <a:noFill/>
                </a:ln>
                <a:solidFill>
                  <a:schemeClr val="bg1">
                    <a:lumMod val="95000"/>
                  </a:schemeClr>
                </a:solidFill>
                <a:effectLst/>
                <a:uLnTx/>
                <a:uFillTx/>
              </a:rPr>
              <a:t>模板下载：</a:t>
            </a:r>
            <a:r>
              <a:rPr kumimoji="0" lang="en-US" altLang="zh-CN" sz="100" b="0" i="0" u="none" strike="noStrike" kern="0" cap="none" spc="0" normalizeH="0" baseline="0" noProof="0" dirty="0" smtClean="0">
                <a:ln>
                  <a:noFill/>
                </a:ln>
                <a:solidFill>
                  <a:schemeClr val="bg1">
                    <a:lumMod val="95000"/>
                  </a:schemeClr>
                </a:solidFill>
                <a:effectLst/>
                <a:uLnTx/>
                <a:uFillTx/>
              </a:rPr>
              <a:t>www.1ppt.com/moban/     </a:t>
            </a:r>
            <a:r>
              <a:rPr kumimoji="0" lang="zh-CN" altLang="en-US" sz="100" b="0" i="0" u="none" strike="noStrike" kern="0" cap="none" spc="0" normalizeH="0" baseline="0" noProof="0" dirty="0" smtClean="0">
                <a:ln>
                  <a:noFill/>
                </a:ln>
                <a:solidFill>
                  <a:schemeClr val="bg1">
                    <a:lumMod val="95000"/>
                  </a:schemeClr>
                </a:solidFill>
                <a:effectLst/>
                <a:uLnTx/>
                <a:uFillTx/>
              </a:rPr>
              <a:t>行业</a:t>
            </a:r>
            <a:r>
              <a:rPr kumimoji="0" lang="en-US" altLang="zh-CN" sz="100" b="0" i="0" u="none" strike="noStrike" kern="0" cap="none" spc="0" normalizeH="0" baseline="0" noProof="0" dirty="0" smtClean="0">
                <a:ln>
                  <a:noFill/>
                </a:ln>
                <a:solidFill>
                  <a:schemeClr val="bg1">
                    <a:lumMod val="95000"/>
                  </a:schemeClr>
                </a:solidFill>
                <a:effectLst/>
                <a:uLnTx/>
                <a:uFillTx/>
              </a:rPr>
              <a:t>PPT</a:t>
            </a:r>
            <a:r>
              <a:rPr kumimoji="0" lang="zh-CN" altLang="en-US" sz="100" b="0" i="0" u="none" strike="noStrike" kern="0" cap="none" spc="0" normalizeH="0" baseline="0" noProof="0" dirty="0" smtClean="0">
                <a:ln>
                  <a:noFill/>
                </a:ln>
                <a:solidFill>
                  <a:schemeClr val="bg1">
                    <a:lumMod val="95000"/>
                  </a:schemeClr>
                </a:solidFill>
                <a:effectLst/>
                <a:uLnTx/>
                <a:uFillTx/>
              </a:rPr>
              <a:t>模板：</a:t>
            </a:r>
            <a:r>
              <a:rPr kumimoji="0" lang="en-US" altLang="zh-CN" sz="100" b="0" i="0" u="none" strike="noStrike" kern="0" cap="none" spc="0" normalizeH="0" baseline="0" noProof="0" dirty="0" smtClean="0">
                <a:ln>
                  <a:noFill/>
                </a:ln>
                <a:solidFill>
                  <a:schemeClr val="bg1">
                    <a:lumMod val="95000"/>
                  </a:schemeClr>
                </a:solidFill>
                <a:effectLst/>
                <a:uLnTx/>
                <a:uFillTx/>
              </a:rPr>
              <a:t>www.1ppt.com/hangye/ </a:t>
            </a:r>
          </a:p>
          <a:p>
            <a:pPr marL="0" marR="0" lvl="0" indent="0" defTabSz="914400" eaLnBrk="1" fontAlgn="auto" latinLnBrk="0" hangingPunct="1">
              <a:lnSpc>
                <a:spcPct val="100000"/>
              </a:lnSpc>
              <a:spcBef>
                <a:spcPts val="0"/>
              </a:spcBef>
              <a:spcAft>
                <a:spcPts val="0"/>
              </a:spcAft>
              <a:buClrTx/>
              <a:buSzTx/>
              <a:buFontTx/>
              <a:buNone/>
              <a:tabLst/>
              <a:defRPr/>
            </a:pPr>
            <a:r>
              <a:rPr kumimoji="0" lang="zh-CN" altLang="en-US" sz="100" b="0" i="0" u="none" strike="noStrike" kern="0" cap="none" spc="0" normalizeH="0" baseline="0" noProof="0" dirty="0" smtClean="0">
                <a:ln>
                  <a:noFill/>
                </a:ln>
                <a:solidFill>
                  <a:schemeClr val="bg1">
                    <a:lumMod val="95000"/>
                  </a:schemeClr>
                </a:solidFill>
                <a:effectLst/>
                <a:uLnTx/>
                <a:uFillTx/>
              </a:rPr>
              <a:t>节日</a:t>
            </a:r>
            <a:r>
              <a:rPr kumimoji="0" lang="en-US" altLang="zh-CN" sz="100" b="0" i="0" u="none" strike="noStrike" kern="0" cap="none" spc="0" normalizeH="0" baseline="0" noProof="0" dirty="0" smtClean="0">
                <a:ln>
                  <a:noFill/>
                </a:ln>
                <a:solidFill>
                  <a:schemeClr val="bg1">
                    <a:lumMod val="95000"/>
                  </a:schemeClr>
                </a:solidFill>
                <a:effectLst/>
                <a:uLnTx/>
                <a:uFillTx/>
              </a:rPr>
              <a:t>PPT</a:t>
            </a:r>
            <a:r>
              <a:rPr kumimoji="0" lang="zh-CN" altLang="en-US" sz="100" b="0" i="0" u="none" strike="noStrike" kern="0" cap="none" spc="0" normalizeH="0" baseline="0" noProof="0" dirty="0" smtClean="0">
                <a:ln>
                  <a:noFill/>
                </a:ln>
                <a:solidFill>
                  <a:schemeClr val="bg1">
                    <a:lumMod val="95000"/>
                  </a:schemeClr>
                </a:solidFill>
                <a:effectLst/>
                <a:uLnTx/>
                <a:uFillTx/>
              </a:rPr>
              <a:t>模板：</a:t>
            </a:r>
            <a:r>
              <a:rPr kumimoji="0" lang="en-US" altLang="zh-CN" sz="100" b="0" i="0" u="none" strike="noStrike" kern="0" cap="none" spc="0" normalizeH="0" baseline="0" noProof="0" dirty="0" smtClean="0">
                <a:ln>
                  <a:noFill/>
                </a:ln>
                <a:solidFill>
                  <a:schemeClr val="bg1">
                    <a:lumMod val="95000"/>
                  </a:schemeClr>
                </a:solidFill>
                <a:effectLst/>
                <a:uLnTx/>
                <a:uFillTx/>
              </a:rPr>
              <a:t>www.1ppt.com/jieri/           PPT</a:t>
            </a:r>
            <a:r>
              <a:rPr kumimoji="0" lang="zh-CN" altLang="en-US" sz="100" b="0" i="0" u="none" strike="noStrike" kern="0" cap="none" spc="0" normalizeH="0" baseline="0" noProof="0" dirty="0" smtClean="0">
                <a:ln>
                  <a:noFill/>
                </a:ln>
                <a:solidFill>
                  <a:schemeClr val="bg1">
                    <a:lumMod val="95000"/>
                  </a:schemeClr>
                </a:solidFill>
                <a:effectLst/>
                <a:uLnTx/>
                <a:uFillTx/>
              </a:rPr>
              <a:t>素材下载：</a:t>
            </a:r>
            <a:r>
              <a:rPr kumimoji="0" lang="en-US" altLang="zh-CN" sz="100" b="0" i="0" u="none" strike="noStrike" kern="0" cap="none" spc="0" normalizeH="0" baseline="0" noProof="0" dirty="0" smtClean="0">
                <a:ln>
                  <a:noFill/>
                </a:ln>
                <a:solidFill>
                  <a:schemeClr val="bg1">
                    <a:lumMod val="95000"/>
                  </a:schemeClr>
                </a:solidFill>
                <a:effectLst/>
                <a:uLnTx/>
                <a:uFillTx/>
              </a:rPr>
              <a:t>www.1ppt.com/sucai/</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00" b="0" i="0" u="none" strike="noStrike" kern="0" cap="none" spc="0" normalizeH="0" baseline="0" noProof="0" dirty="0" smtClean="0">
                <a:ln>
                  <a:noFill/>
                </a:ln>
                <a:solidFill>
                  <a:schemeClr val="bg1">
                    <a:lumMod val="95000"/>
                  </a:schemeClr>
                </a:solidFill>
                <a:effectLst/>
                <a:uLnTx/>
                <a:uFillTx/>
              </a:rPr>
              <a:t>PPT</a:t>
            </a:r>
            <a:r>
              <a:rPr kumimoji="0" lang="zh-CN" altLang="en-US" sz="100" b="0" i="0" u="none" strike="noStrike" kern="0" cap="none" spc="0" normalizeH="0" baseline="0" noProof="0" dirty="0" smtClean="0">
                <a:ln>
                  <a:noFill/>
                </a:ln>
                <a:solidFill>
                  <a:schemeClr val="bg1">
                    <a:lumMod val="95000"/>
                  </a:schemeClr>
                </a:solidFill>
                <a:effectLst/>
                <a:uLnTx/>
                <a:uFillTx/>
              </a:rPr>
              <a:t>背景图片：</a:t>
            </a:r>
            <a:r>
              <a:rPr kumimoji="0" lang="en-US" altLang="zh-CN" sz="100" b="0" i="0" u="none" strike="noStrike" kern="0" cap="none" spc="0" normalizeH="0" baseline="0" noProof="0" dirty="0" smtClean="0">
                <a:ln>
                  <a:noFill/>
                </a:ln>
                <a:solidFill>
                  <a:schemeClr val="bg1">
                    <a:lumMod val="95000"/>
                  </a:schemeClr>
                </a:solidFill>
                <a:effectLst/>
                <a:uLnTx/>
                <a:uFillTx/>
              </a:rPr>
              <a:t>www.1ppt.com/beijing/      PPT</a:t>
            </a:r>
            <a:r>
              <a:rPr kumimoji="0" lang="zh-CN" altLang="en-US" sz="100" b="0" i="0" u="none" strike="noStrike" kern="0" cap="none" spc="0" normalizeH="0" baseline="0" noProof="0" dirty="0" smtClean="0">
                <a:ln>
                  <a:noFill/>
                </a:ln>
                <a:solidFill>
                  <a:schemeClr val="bg1">
                    <a:lumMod val="95000"/>
                  </a:schemeClr>
                </a:solidFill>
                <a:effectLst/>
                <a:uLnTx/>
                <a:uFillTx/>
              </a:rPr>
              <a:t>图表下载：</a:t>
            </a:r>
            <a:r>
              <a:rPr kumimoji="0" lang="en-US" altLang="zh-CN" sz="100" b="0" i="0" u="none" strike="noStrike" kern="0" cap="none" spc="0" normalizeH="0" baseline="0" noProof="0" dirty="0" smtClean="0">
                <a:ln>
                  <a:noFill/>
                </a:ln>
                <a:solidFill>
                  <a:schemeClr val="bg1">
                    <a:lumMod val="95000"/>
                  </a:schemeClr>
                </a:solidFill>
                <a:effectLst/>
                <a:uLnTx/>
                <a:uFillTx/>
              </a:rPr>
              <a:t>www.1ppt.com/tubiao/      </a:t>
            </a:r>
          </a:p>
          <a:p>
            <a:pPr marL="0" marR="0" lvl="0" indent="0" defTabSz="914400" eaLnBrk="1" fontAlgn="auto" latinLnBrk="0" hangingPunct="1">
              <a:lnSpc>
                <a:spcPct val="100000"/>
              </a:lnSpc>
              <a:spcBef>
                <a:spcPts val="0"/>
              </a:spcBef>
              <a:spcAft>
                <a:spcPts val="0"/>
              </a:spcAft>
              <a:buClrTx/>
              <a:buSzTx/>
              <a:buFontTx/>
              <a:buNone/>
              <a:tabLst/>
              <a:defRPr/>
            </a:pPr>
            <a:r>
              <a:rPr kumimoji="0" lang="zh-CN" altLang="en-US" sz="100" b="0" i="0" u="none" strike="noStrike" kern="0" cap="none" spc="0" normalizeH="0" baseline="0" noProof="0" dirty="0" smtClean="0">
                <a:ln>
                  <a:noFill/>
                </a:ln>
                <a:solidFill>
                  <a:schemeClr val="bg1">
                    <a:lumMod val="95000"/>
                  </a:schemeClr>
                </a:solidFill>
                <a:effectLst/>
                <a:uLnTx/>
                <a:uFillTx/>
              </a:rPr>
              <a:t>优秀</a:t>
            </a:r>
            <a:r>
              <a:rPr kumimoji="0" lang="en-US" altLang="zh-CN" sz="100" b="0" i="0" u="none" strike="noStrike" kern="0" cap="none" spc="0" normalizeH="0" baseline="0" noProof="0" dirty="0" smtClean="0">
                <a:ln>
                  <a:noFill/>
                </a:ln>
                <a:solidFill>
                  <a:schemeClr val="bg1">
                    <a:lumMod val="95000"/>
                  </a:schemeClr>
                </a:solidFill>
                <a:effectLst/>
                <a:uLnTx/>
                <a:uFillTx/>
              </a:rPr>
              <a:t>PPT</a:t>
            </a:r>
            <a:r>
              <a:rPr kumimoji="0" lang="zh-CN" altLang="en-US" sz="100" b="0" i="0" u="none" strike="noStrike" kern="0" cap="none" spc="0" normalizeH="0" baseline="0" noProof="0" dirty="0" smtClean="0">
                <a:ln>
                  <a:noFill/>
                </a:ln>
                <a:solidFill>
                  <a:schemeClr val="bg1">
                    <a:lumMod val="95000"/>
                  </a:schemeClr>
                </a:solidFill>
                <a:effectLst/>
                <a:uLnTx/>
                <a:uFillTx/>
              </a:rPr>
              <a:t>下载：</a:t>
            </a:r>
            <a:r>
              <a:rPr kumimoji="0" lang="en-US" altLang="zh-CN" sz="100" b="0" i="0" u="none" strike="noStrike" kern="0" cap="none" spc="0" normalizeH="0" baseline="0" noProof="0" dirty="0" smtClean="0">
                <a:ln>
                  <a:noFill/>
                </a:ln>
                <a:solidFill>
                  <a:schemeClr val="bg1">
                    <a:lumMod val="95000"/>
                  </a:schemeClr>
                </a:solidFill>
                <a:effectLst/>
                <a:uLnTx/>
                <a:uFillTx/>
              </a:rPr>
              <a:t>www.1ppt.com/xiazai/        PPT</a:t>
            </a:r>
            <a:r>
              <a:rPr kumimoji="0" lang="zh-CN" altLang="en-US" sz="100" b="0" i="0" u="none" strike="noStrike" kern="0" cap="none" spc="0" normalizeH="0" baseline="0" noProof="0" dirty="0" smtClean="0">
                <a:ln>
                  <a:noFill/>
                </a:ln>
                <a:solidFill>
                  <a:schemeClr val="bg1">
                    <a:lumMod val="95000"/>
                  </a:schemeClr>
                </a:solidFill>
                <a:effectLst/>
                <a:uLnTx/>
                <a:uFillTx/>
              </a:rPr>
              <a:t>教程： </a:t>
            </a:r>
            <a:r>
              <a:rPr kumimoji="0" lang="en-US" altLang="zh-CN" sz="100" b="0" i="0" u="none" strike="noStrike" kern="0" cap="none" spc="0" normalizeH="0" baseline="0" noProof="0" dirty="0" smtClean="0">
                <a:ln>
                  <a:noFill/>
                </a:ln>
                <a:solidFill>
                  <a:schemeClr val="bg1">
                    <a:lumMod val="95000"/>
                  </a:schemeClr>
                </a:solidFill>
                <a:effectLst/>
                <a:uLnTx/>
                <a:uFillTx/>
              </a:rPr>
              <a:t>www.1ppt.com/powerpoint/      </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00" b="0" i="0" u="none" strike="noStrike" kern="0" cap="none" spc="0" normalizeH="0" baseline="0" noProof="0" dirty="0" smtClean="0">
                <a:ln>
                  <a:noFill/>
                </a:ln>
                <a:solidFill>
                  <a:schemeClr val="bg1">
                    <a:lumMod val="95000"/>
                  </a:schemeClr>
                </a:solidFill>
                <a:effectLst/>
                <a:uLnTx/>
                <a:uFillTx/>
              </a:rPr>
              <a:t>Word</a:t>
            </a:r>
            <a:r>
              <a:rPr kumimoji="0" lang="zh-CN" altLang="en-US" sz="100" b="0" i="0" u="none" strike="noStrike" kern="0" cap="none" spc="0" normalizeH="0" baseline="0" noProof="0" dirty="0" smtClean="0">
                <a:ln>
                  <a:noFill/>
                </a:ln>
                <a:solidFill>
                  <a:schemeClr val="bg1">
                    <a:lumMod val="95000"/>
                  </a:schemeClr>
                </a:solidFill>
                <a:effectLst/>
                <a:uLnTx/>
                <a:uFillTx/>
              </a:rPr>
              <a:t>教程： </a:t>
            </a:r>
            <a:r>
              <a:rPr kumimoji="0" lang="en-US" altLang="zh-CN" sz="100" b="0" i="0" u="none" strike="noStrike" kern="0" cap="none" spc="0" normalizeH="0" baseline="0" noProof="0" dirty="0" smtClean="0">
                <a:ln>
                  <a:noFill/>
                </a:ln>
                <a:solidFill>
                  <a:schemeClr val="bg1">
                    <a:lumMod val="95000"/>
                  </a:schemeClr>
                </a:solidFill>
                <a:effectLst/>
                <a:uLnTx/>
                <a:uFillTx/>
              </a:rPr>
              <a:t>www.1ppt.com/word/              Excel</a:t>
            </a:r>
            <a:r>
              <a:rPr kumimoji="0" lang="zh-CN" altLang="en-US" sz="100" b="0" i="0" u="none" strike="noStrike" kern="0" cap="none" spc="0" normalizeH="0" baseline="0" noProof="0" dirty="0" smtClean="0">
                <a:ln>
                  <a:noFill/>
                </a:ln>
                <a:solidFill>
                  <a:schemeClr val="bg1">
                    <a:lumMod val="95000"/>
                  </a:schemeClr>
                </a:solidFill>
                <a:effectLst/>
                <a:uLnTx/>
                <a:uFillTx/>
              </a:rPr>
              <a:t>教程：</a:t>
            </a:r>
            <a:r>
              <a:rPr kumimoji="0" lang="en-US" altLang="zh-CN" sz="100" b="0" i="0" u="none" strike="noStrike" kern="0" cap="none" spc="0" normalizeH="0" baseline="0" noProof="0" dirty="0" smtClean="0">
                <a:ln>
                  <a:noFill/>
                </a:ln>
                <a:solidFill>
                  <a:schemeClr val="bg1">
                    <a:lumMod val="95000"/>
                  </a:schemeClr>
                </a:solidFill>
                <a:effectLst/>
                <a:uLnTx/>
                <a:uFillTx/>
              </a:rPr>
              <a:t>www.1ppt.com/excel/  </a:t>
            </a:r>
          </a:p>
          <a:p>
            <a:pPr marL="0" marR="0" lvl="0" indent="0" defTabSz="914400" eaLnBrk="1" fontAlgn="auto" latinLnBrk="0" hangingPunct="1">
              <a:lnSpc>
                <a:spcPct val="100000"/>
              </a:lnSpc>
              <a:spcBef>
                <a:spcPts val="0"/>
              </a:spcBef>
              <a:spcAft>
                <a:spcPts val="0"/>
              </a:spcAft>
              <a:buClrTx/>
              <a:buSzTx/>
              <a:buFontTx/>
              <a:buNone/>
              <a:tabLst/>
              <a:defRPr/>
            </a:pPr>
            <a:r>
              <a:rPr kumimoji="0" lang="zh-CN" altLang="en-US" sz="100" b="0" i="0" u="none" strike="noStrike" kern="0" cap="none" spc="0" normalizeH="0" baseline="0" noProof="0" dirty="0" smtClean="0">
                <a:ln>
                  <a:noFill/>
                </a:ln>
                <a:solidFill>
                  <a:schemeClr val="bg1">
                    <a:lumMod val="95000"/>
                  </a:schemeClr>
                </a:solidFill>
                <a:effectLst/>
                <a:uLnTx/>
                <a:uFillTx/>
              </a:rPr>
              <a:t>资料下载：</a:t>
            </a:r>
            <a:r>
              <a:rPr kumimoji="0" lang="en-US" altLang="zh-CN" sz="100" b="0" i="0" u="none" strike="noStrike" kern="0" cap="none" spc="0" normalizeH="0" baseline="0" noProof="0" dirty="0" smtClean="0">
                <a:ln>
                  <a:noFill/>
                </a:ln>
                <a:solidFill>
                  <a:schemeClr val="bg1">
                    <a:lumMod val="95000"/>
                  </a:schemeClr>
                </a:solidFill>
                <a:effectLst/>
                <a:uLnTx/>
                <a:uFillTx/>
              </a:rPr>
              <a:t>www.1ppt.com/ziliao/                PPT</a:t>
            </a:r>
            <a:r>
              <a:rPr kumimoji="0" lang="zh-CN" altLang="en-US" sz="100" b="0" i="0" u="none" strike="noStrike" kern="0" cap="none" spc="0" normalizeH="0" baseline="0" noProof="0" dirty="0" smtClean="0">
                <a:ln>
                  <a:noFill/>
                </a:ln>
                <a:solidFill>
                  <a:schemeClr val="bg1">
                    <a:lumMod val="95000"/>
                  </a:schemeClr>
                </a:solidFill>
                <a:effectLst/>
                <a:uLnTx/>
                <a:uFillTx/>
              </a:rPr>
              <a:t>课件下载：</a:t>
            </a:r>
            <a:r>
              <a:rPr kumimoji="0" lang="en-US" altLang="zh-CN" sz="100" b="0" i="0" u="none" strike="noStrike" kern="0" cap="none" spc="0" normalizeH="0" baseline="0" noProof="0" dirty="0" smtClean="0">
                <a:ln>
                  <a:noFill/>
                </a:ln>
                <a:solidFill>
                  <a:schemeClr val="bg1">
                    <a:lumMod val="95000"/>
                  </a:schemeClr>
                </a:solidFill>
                <a:effectLst/>
                <a:uLnTx/>
                <a:uFillTx/>
              </a:rPr>
              <a:t>www.1ppt.com/kejian/ </a:t>
            </a:r>
          </a:p>
          <a:p>
            <a:pPr marL="0" marR="0" lvl="0" indent="0" defTabSz="914400" eaLnBrk="1" fontAlgn="auto" latinLnBrk="0" hangingPunct="1">
              <a:lnSpc>
                <a:spcPct val="100000"/>
              </a:lnSpc>
              <a:spcBef>
                <a:spcPts val="0"/>
              </a:spcBef>
              <a:spcAft>
                <a:spcPts val="0"/>
              </a:spcAft>
              <a:buClrTx/>
              <a:buSzTx/>
              <a:buFontTx/>
              <a:buNone/>
              <a:tabLst/>
              <a:defRPr/>
            </a:pPr>
            <a:r>
              <a:rPr kumimoji="0" lang="zh-CN" altLang="en-US" sz="100" b="0" i="0" u="none" strike="noStrike" kern="0" cap="none" spc="0" normalizeH="0" baseline="0" noProof="0" dirty="0" smtClean="0">
                <a:ln>
                  <a:noFill/>
                </a:ln>
                <a:solidFill>
                  <a:schemeClr val="bg1">
                    <a:lumMod val="95000"/>
                  </a:schemeClr>
                </a:solidFill>
                <a:effectLst/>
                <a:uLnTx/>
                <a:uFillTx/>
              </a:rPr>
              <a:t>范文下载：</a:t>
            </a:r>
            <a:r>
              <a:rPr kumimoji="0" lang="en-US" altLang="zh-CN" sz="100" b="0" i="0" u="none" strike="noStrike" kern="0" cap="none" spc="0" normalizeH="0" baseline="0" noProof="0" dirty="0" smtClean="0">
                <a:ln>
                  <a:noFill/>
                </a:ln>
                <a:solidFill>
                  <a:schemeClr val="bg1">
                    <a:lumMod val="95000"/>
                  </a:schemeClr>
                </a:solidFill>
                <a:effectLst/>
                <a:uLnTx/>
                <a:uFillTx/>
              </a:rPr>
              <a:t>www.1ppt.com/fanwen/             </a:t>
            </a:r>
            <a:r>
              <a:rPr kumimoji="0" lang="zh-CN" altLang="en-US" sz="100" b="0" i="0" u="none" strike="noStrike" kern="0" cap="none" spc="0" normalizeH="0" baseline="0" noProof="0" dirty="0" smtClean="0">
                <a:ln>
                  <a:noFill/>
                </a:ln>
                <a:solidFill>
                  <a:schemeClr val="bg1">
                    <a:lumMod val="95000"/>
                  </a:schemeClr>
                </a:solidFill>
                <a:effectLst/>
                <a:uLnTx/>
                <a:uFillTx/>
              </a:rPr>
              <a:t>试卷下载：</a:t>
            </a:r>
            <a:r>
              <a:rPr kumimoji="0" lang="en-US" altLang="zh-CN" sz="100" b="0" i="0" u="none" strike="noStrike" kern="0" cap="none" spc="0" normalizeH="0" baseline="0" noProof="0" dirty="0" smtClean="0">
                <a:ln>
                  <a:noFill/>
                </a:ln>
                <a:solidFill>
                  <a:schemeClr val="bg1">
                    <a:lumMod val="95000"/>
                  </a:schemeClr>
                </a:solidFill>
                <a:effectLst/>
                <a:uLnTx/>
                <a:uFillTx/>
              </a:rPr>
              <a:t>www.1ppt.com/shiti/  </a:t>
            </a:r>
          </a:p>
          <a:p>
            <a:pPr marL="0" marR="0" lvl="0" indent="0" defTabSz="914400" eaLnBrk="1" fontAlgn="auto" latinLnBrk="0" hangingPunct="1">
              <a:lnSpc>
                <a:spcPct val="100000"/>
              </a:lnSpc>
              <a:spcBef>
                <a:spcPts val="0"/>
              </a:spcBef>
              <a:spcAft>
                <a:spcPts val="0"/>
              </a:spcAft>
              <a:buClrTx/>
              <a:buSzTx/>
              <a:buFontTx/>
              <a:buNone/>
              <a:tabLst/>
              <a:defRPr/>
            </a:pPr>
            <a:r>
              <a:rPr kumimoji="0" lang="zh-CN" altLang="en-US" sz="100" b="0" i="0" u="none" strike="noStrike" kern="0" cap="none" spc="0" normalizeH="0" baseline="0" noProof="0" dirty="0" smtClean="0">
                <a:ln>
                  <a:noFill/>
                </a:ln>
                <a:solidFill>
                  <a:schemeClr val="bg1">
                    <a:lumMod val="95000"/>
                  </a:schemeClr>
                </a:solidFill>
                <a:effectLst/>
                <a:uLnTx/>
                <a:uFillTx/>
              </a:rPr>
              <a:t>教案下载：</a:t>
            </a:r>
            <a:r>
              <a:rPr kumimoji="0" lang="en-US" altLang="zh-CN" sz="100" b="0" i="0" u="none" strike="noStrike" kern="0" cap="none" spc="0" normalizeH="0" baseline="0" noProof="0" dirty="0" smtClean="0">
                <a:ln>
                  <a:noFill/>
                </a:ln>
                <a:solidFill>
                  <a:schemeClr val="bg1">
                    <a:lumMod val="95000"/>
                  </a:schemeClr>
                </a:solidFill>
                <a:effectLst/>
                <a:uLnTx/>
                <a:uFillTx/>
              </a:rPr>
              <a:t>www.1ppt.com/jiaoan/        </a:t>
            </a:r>
          </a:p>
          <a:p>
            <a:pPr marL="0" marR="0" lvl="0" indent="0" defTabSz="914400" eaLnBrk="1" fontAlgn="auto" latinLnBrk="0" hangingPunct="1">
              <a:lnSpc>
                <a:spcPct val="100000"/>
              </a:lnSpc>
              <a:spcBef>
                <a:spcPts val="0"/>
              </a:spcBef>
              <a:spcAft>
                <a:spcPts val="0"/>
              </a:spcAft>
              <a:buClrTx/>
              <a:buSzTx/>
              <a:buFontTx/>
              <a:buNone/>
              <a:tabLst/>
              <a:defRPr/>
            </a:pPr>
            <a:r>
              <a:rPr kumimoji="0" lang="zh-CN" altLang="en-US" sz="100" b="0" i="0" u="none" strike="noStrike" kern="0" cap="none" spc="0" normalizeH="0" baseline="0" noProof="0" dirty="0" smtClean="0">
                <a:ln>
                  <a:noFill/>
                </a:ln>
                <a:solidFill>
                  <a:schemeClr val="bg1">
                    <a:lumMod val="95000"/>
                  </a:schemeClr>
                </a:solidFill>
                <a:effectLst/>
                <a:uLnTx/>
                <a:uFillTx/>
              </a:rPr>
              <a:t>字体下载：</a:t>
            </a:r>
            <a:r>
              <a:rPr kumimoji="0" lang="en-US" altLang="zh-CN" sz="100" b="0" i="0" u="none" strike="noStrike" kern="0" cap="none" spc="0" normalizeH="0" baseline="0" noProof="0" dirty="0" smtClean="0">
                <a:ln>
                  <a:noFill/>
                </a:ln>
                <a:solidFill>
                  <a:schemeClr val="bg1">
                    <a:lumMod val="95000"/>
                  </a:schemeClr>
                </a:solidFill>
                <a:effectLst/>
                <a:uLnTx/>
                <a:uFillTx/>
              </a:rPr>
              <a:t>www.1ppt.com/ziti/</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00" b="0" i="0" u="none" strike="noStrike" kern="0" cap="none" spc="0" normalizeH="0" baseline="0" noProof="0" dirty="0" smtClean="0">
                <a:ln>
                  <a:noFill/>
                </a:ln>
                <a:solidFill>
                  <a:schemeClr val="bg1">
                    <a:lumMod val="95000"/>
                  </a:schemeClr>
                </a:solidFill>
                <a:effectLst/>
                <a:uLnTx/>
                <a:uFillTx/>
              </a:rPr>
              <a:t> </a:t>
            </a:r>
            <a:endParaRPr kumimoji="0" lang="zh-CN" altLang="en-US" sz="100" b="0" i="0" u="none" strike="noStrike" kern="0" cap="none" spc="0" normalizeH="0" baseline="0" noProof="0" dirty="0" smtClean="0">
              <a:ln>
                <a:noFill/>
              </a:ln>
              <a:solidFill>
                <a:schemeClr val="bg1">
                  <a:lumMod val="95000"/>
                </a:schemeClr>
              </a:solidFill>
              <a:effectLst/>
              <a:uLnTx/>
              <a:uFillTx/>
            </a:endParaRPr>
          </a:p>
        </p:txBody>
      </p:sp>
    </p:spTree>
    <p:extLst>
      <p:ext uri="{BB962C8B-B14F-4D97-AF65-F5344CB8AC3E}">
        <p14:creationId xmlns:p14="http://schemas.microsoft.com/office/powerpoint/2010/main" val="338642331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7.jpeg"/></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image" Target="../media/image6.jpeg"/><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8.jpe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image" Target="../media/image6.jpeg"/><Relationship Id="rId4" Type="http://schemas.openxmlformats.org/officeDocument/2006/relationships/image" Target="../media/image5.jpeg"/></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0" y="2371288"/>
            <a:ext cx="2253615" cy="2706370"/>
          </a:xfrm>
          <a:prstGeom prst="rect">
            <a:avLst/>
          </a:prstGeom>
          <a:solidFill>
            <a:srgbClr val="C337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flipH="1">
            <a:off x="11837670" y="352425"/>
            <a:ext cx="359410" cy="1964055"/>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文本框 19"/>
          <p:cNvSpPr txBox="1"/>
          <p:nvPr/>
        </p:nvSpPr>
        <p:spPr>
          <a:xfrm>
            <a:off x="2610709" y="3001198"/>
            <a:ext cx="9406666" cy="1446550"/>
          </a:xfrm>
          <a:prstGeom prst="rect">
            <a:avLst/>
          </a:prstGeom>
          <a:noFill/>
          <a:effectLst/>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zh-CN" sz="4400" b="1" dirty="0">
                <a:latin typeface="微软雅黑" pitchFamily="34" charset="-122"/>
                <a:ea typeface="微软雅黑" pitchFamily="34" charset="-122"/>
              </a:rPr>
              <a:t>大数据背景下“微课”在统计学专业实践教学中的</a:t>
            </a:r>
            <a:r>
              <a:rPr lang="zh-CN" altLang="zh-CN" sz="4400" b="1" dirty="0" smtClean="0">
                <a:latin typeface="微软雅黑" pitchFamily="34" charset="-122"/>
                <a:ea typeface="微软雅黑" pitchFamily="34" charset="-122"/>
              </a:rPr>
              <a:t>应用</a:t>
            </a:r>
            <a:endParaRPr lang="zh-CN" altLang="en-US" sz="4400" b="1" dirty="0">
              <a:solidFill>
                <a:schemeClr val="tx1">
                  <a:lumMod val="85000"/>
                  <a:lumOff val="15000"/>
                </a:schemeClr>
              </a:solidFill>
              <a:latin typeface="微软雅黑" pitchFamily="34" charset="-122"/>
              <a:ea typeface="微软雅黑" pitchFamily="34" charset="-122"/>
            </a:endParaRPr>
          </a:p>
        </p:txBody>
      </p:sp>
      <p:sp>
        <p:nvSpPr>
          <p:cNvPr id="2" name="TextBox 1"/>
          <p:cNvSpPr txBox="1"/>
          <p:nvPr/>
        </p:nvSpPr>
        <p:spPr>
          <a:xfrm>
            <a:off x="7386918" y="4710618"/>
            <a:ext cx="4630457" cy="1938992"/>
          </a:xfrm>
          <a:prstGeom prst="rect">
            <a:avLst/>
          </a:prstGeom>
          <a:noFill/>
        </p:spPr>
        <p:txBody>
          <a:bodyPr wrap="square" rtlCol="0">
            <a:spAutoFit/>
          </a:bodyPr>
          <a:lstStyle/>
          <a:p>
            <a:pPr>
              <a:lnSpc>
                <a:spcPct val="150000"/>
              </a:lnSpc>
            </a:pPr>
            <a:r>
              <a:rPr lang="zh-CN" altLang="en-US" sz="2000" dirty="0" smtClean="0">
                <a:latin typeface="微软雅黑" pitchFamily="34" charset="-122"/>
                <a:ea typeface="微软雅黑" pitchFamily="34" charset="-122"/>
              </a:rPr>
              <a:t>参赛人：安佳</a:t>
            </a:r>
            <a:endParaRPr lang="en-US" altLang="zh-CN" sz="2000" dirty="0" smtClean="0">
              <a:latin typeface="微软雅黑" pitchFamily="34" charset="-122"/>
              <a:ea typeface="微软雅黑" pitchFamily="34" charset="-122"/>
            </a:endParaRPr>
          </a:p>
          <a:p>
            <a:pPr>
              <a:lnSpc>
                <a:spcPct val="150000"/>
              </a:lnSpc>
            </a:pPr>
            <a:r>
              <a:rPr lang="zh-CN" altLang="en-US" sz="2000" dirty="0" smtClean="0">
                <a:latin typeface="微软雅黑" pitchFamily="34" charset="-122"/>
                <a:ea typeface="微软雅黑" pitchFamily="34" charset="-122"/>
              </a:rPr>
              <a:t>长春财经学院</a:t>
            </a:r>
            <a:endParaRPr lang="en-US" altLang="zh-CN" sz="2000" dirty="0" smtClean="0">
              <a:latin typeface="微软雅黑" pitchFamily="34" charset="-122"/>
              <a:ea typeface="微软雅黑" pitchFamily="34" charset="-122"/>
            </a:endParaRPr>
          </a:p>
          <a:p>
            <a:pPr>
              <a:lnSpc>
                <a:spcPct val="150000"/>
              </a:lnSpc>
            </a:pPr>
            <a:r>
              <a:rPr lang="en-US" altLang="zh-CN" sz="2000" dirty="0" smtClean="0">
                <a:latin typeface="微软雅黑" pitchFamily="34" charset="-122"/>
                <a:ea typeface="微软雅黑" pitchFamily="34" charset="-122"/>
              </a:rPr>
              <a:t>151-6434-5841</a:t>
            </a:r>
          </a:p>
          <a:p>
            <a:pPr>
              <a:lnSpc>
                <a:spcPct val="150000"/>
              </a:lnSpc>
            </a:pPr>
            <a:r>
              <a:rPr lang="en-US" altLang="zh-CN" sz="2000" dirty="0" smtClean="0">
                <a:latin typeface="微软雅黑" pitchFamily="34" charset="-122"/>
                <a:ea typeface="微软雅黑" pitchFamily="34" charset="-122"/>
              </a:rPr>
              <a:t>373479080@qq.com</a:t>
            </a:r>
            <a:endParaRPr lang="zh-CN" altLang="en-US" sz="2000" dirty="0">
              <a:latin typeface="微软雅黑" pitchFamily="34" charset="-122"/>
              <a:ea typeface="微软雅黑" pitchFamily="34" charset="-122"/>
            </a:endParaRPr>
          </a:p>
        </p:txBody>
      </p:sp>
      <p:pic>
        <p:nvPicPr>
          <p:cNvPr id="15" name="图片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142"/>
            <a:ext cx="1140463" cy="116043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rgbClr val="000000"/>
                </a:solidFill>
                <a:miter lim="800000"/>
                <a:headEnd/>
                <a:tailEnd/>
              </a14:hiddenLine>
            </a:ext>
          </a:extLst>
        </p:spPr>
      </p:pic>
      <p:sp>
        <p:nvSpPr>
          <p:cNvPr id="16" name="矩形 15"/>
          <p:cNvSpPr/>
          <p:nvPr/>
        </p:nvSpPr>
        <p:spPr>
          <a:xfrm>
            <a:off x="11168380" y="352425"/>
            <a:ext cx="669290" cy="341630"/>
          </a:xfrm>
          <a:prstGeom prst="rect">
            <a:avLst/>
          </a:prstGeom>
          <a:solidFill>
            <a:srgbClr val="C337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1</a:t>
            </a:r>
            <a:endParaRPr lang="zh-CN" altLang="en-US" dirty="0"/>
          </a:p>
        </p:txBody>
      </p:sp>
      <p:sp>
        <p:nvSpPr>
          <p:cNvPr id="10" name="文本框 31"/>
          <p:cNvSpPr txBox="1"/>
          <p:nvPr/>
        </p:nvSpPr>
        <p:spPr>
          <a:xfrm>
            <a:off x="1424649" y="594343"/>
            <a:ext cx="9225422" cy="461665"/>
          </a:xfrm>
          <a:prstGeom prst="rect">
            <a:avLst/>
          </a:prstGeom>
          <a:noFill/>
        </p:spPr>
        <p:txBody>
          <a:bodyPr wrap="square" rtlCol="0">
            <a:spAutoFit/>
          </a:bodyPr>
          <a:lstStyle/>
          <a:p>
            <a:r>
              <a:rPr lang="zh-CN" altLang="en-US" sz="2400" dirty="0" smtClean="0">
                <a:solidFill>
                  <a:schemeClr val="tx1">
                    <a:lumMod val="85000"/>
                    <a:lumOff val="15000"/>
                  </a:schemeClr>
                </a:solidFill>
                <a:latin typeface="微软雅黑" panose="020B0503020204020204" charset="-122"/>
                <a:ea typeface="微软雅黑" panose="020B0503020204020204" charset="-122"/>
              </a:rPr>
              <a:t>第四届西浦全国大学教学创新大赛</a:t>
            </a:r>
            <a:endParaRPr lang="zh-CN" altLang="en-US" sz="2400" dirty="0">
              <a:solidFill>
                <a:schemeClr val="tx1">
                  <a:lumMod val="85000"/>
                  <a:lumOff val="15000"/>
                </a:schemeClr>
              </a:solidFill>
              <a:latin typeface="微软雅黑" panose="020B0503020204020204" charset="-122"/>
              <a:ea typeface="微软雅黑" panose="020B0503020204020204" charset="-122"/>
            </a:endParaRPr>
          </a:p>
        </p:txBody>
      </p:sp>
    </p:spTree>
  </p:cSld>
  <p:clrMapOvr>
    <a:masterClrMapping/>
  </p:clrMapOvr>
  <p:transition spd="med">
    <p:pull/>
  </p:transition>
  <p:timing>
    <p:tnLst>
      <p:par>
        <p:cTn id="1" dur="indefinite" restart="never" nodeType="tmRoot"/>
      </p:par>
    </p:tnLst>
    <p:bldLst>
      <p:bldP spid="1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p:cNvSpPr/>
          <p:nvPr/>
        </p:nvSpPr>
        <p:spPr>
          <a:xfrm>
            <a:off x="9371965" y="407806"/>
            <a:ext cx="1935480" cy="381000"/>
          </a:xfrm>
          <a:prstGeom prst="roundRect">
            <a:avLst>
              <a:gd name="adj" fmla="val 50000"/>
            </a:avLst>
          </a:prstGeom>
          <a:solidFill>
            <a:srgbClr val="C337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smtClean="0">
                <a:latin typeface="微软雅黑" panose="020B0503020204020204" charset="-122"/>
                <a:ea typeface="微软雅黑" panose="020B0503020204020204" charset="-122"/>
              </a:rPr>
              <a:t>设计过程</a:t>
            </a:r>
            <a:endParaRPr lang="zh-CN" altLang="en-US" b="1" dirty="0">
              <a:latin typeface="微软雅黑" panose="020B0503020204020204" charset="-122"/>
              <a:ea typeface="微软雅黑" panose="020B0503020204020204" charset="-122"/>
            </a:endParaRPr>
          </a:p>
        </p:txBody>
      </p:sp>
      <p:cxnSp>
        <p:nvCxnSpPr>
          <p:cNvPr id="24" name="Straight Connector 78"/>
          <p:cNvCxnSpPr>
            <a:endCxn id="26" idx="0"/>
          </p:cNvCxnSpPr>
          <p:nvPr/>
        </p:nvCxnSpPr>
        <p:spPr>
          <a:xfrm flipH="1" flipV="1">
            <a:off x="6097270" y="1613788"/>
            <a:ext cx="3175" cy="4939030"/>
          </a:xfrm>
          <a:prstGeom prst="line">
            <a:avLst/>
          </a:prstGeom>
          <a:ln w="31750">
            <a:solidFill>
              <a:srgbClr val="C33736"/>
            </a:solidFill>
          </a:ln>
        </p:spPr>
        <p:style>
          <a:lnRef idx="1">
            <a:schemeClr val="accent1"/>
          </a:lnRef>
          <a:fillRef idx="0">
            <a:schemeClr val="accent1"/>
          </a:fillRef>
          <a:effectRef idx="0">
            <a:schemeClr val="accent1"/>
          </a:effectRef>
          <a:fontRef idx="minor">
            <a:schemeClr val="tx1"/>
          </a:fontRef>
        </p:style>
      </p:cxnSp>
      <p:sp>
        <p:nvSpPr>
          <p:cNvPr id="26" name="Oval 79"/>
          <p:cNvSpPr/>
          <p:nvPr/>
        </p:nvSpPr>
        <p:spPr>
          <a:xfrm rot="21594412">
            <a:off x="6002020" y="1613788"/>
            <a:ext cx="189865" cy="189230"/>
          </a:xfrm>
          <a:prstGeom prst="ellipse">
            <a:avLst/>
          </a:prstGeom>
          <a:solidFill>
            <a:srgbClr val="C33736"/>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85000"/>
                  <a:lumOff val="15000"/>
                </a:schemeClr>
              </a:solidFill>
            </a:endParaRPr>
          </a:p>
        </p:txBody>
      </p:sp>
      <p:sp>
        <p:nvSpPr>
          <p:cNvPr id="43" name="Oval 80"/>
          <p:cNvSpPr/>
          <p:nvPr/>
        </p:nvSpPr>
        <p:spPr>
          <a:xfrm rot="21594412">
            <a:off x="6001385" y="2771393"/>
            <a:ext cx="189230" cy="189230"/>
          </a:xfrm>
          <a:prstGeom prst="ellipse">
            <a:avLst/>
          </a:prstGeom>
          <a:solidFill>
            <a:srgbClr val="C33736"/>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85000"/>
                  <a:lumOff val="15000"/>
                </a:schemeClr>
              </a:solidFill>
            </a:endParaRPr>
          </a:p>
        </p:txBody>
      </p:sp>
      <p:sp>
        <p:nvSpPr>
          <p:cNvPr id="47" name="Oval 81"/>
          <p:cNvSpPr/>
          <p:nvPr/>
        </p:nvSpPr>
        <p:spPr>
          <a:xfrm rot="21594412">
            <a:off x="6002020" y="3941063"/>
            <a:ext cx="189230" cy="189230"/>
          </a:xfrm>
          <a:prstGeom prst="ellipse">
            <a:avLst/>
          </a:prstGeom>
          <a:solidFill>
            <a:srgbClr val="C33736"/>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85000"/>
                  <a:lumOff val="15000"/>
                </a:schemeClr>
              </a:solidFill>
            </a:endParaRPr>
          </a:p>
        </p:txBody>
      </p:sp>
      <p:sp>
        <p:nvSpPr>
          <p:cNvPr id="3" name="Oval 81"/>
          <p:cNvSpPr/>
          <p:nvPr/>
        </p:nvSpPr>
        <p:spPr>
          <a:xfrm rot="21594412">
            <a:off x="6004560" y="4940968"/>
            <a:ext cx="189230" cy="189230"/>
          </a:xfrm>
          <a:prstGeom prst="ellipse">
            <a:avLst/>
          </a:prstGeom>
          <a:solidFill>
            <a:srgbClr val="C33736"/>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85000"/>
                  <a:lumOff val="15000"/>
                </a:schemeClr>
              </a:solidFill>
            </a:endParaRPr>
          </a:p>
        </p:txBody>
      </p:sp>
      <p:sp>
        <p:nvSpPr>
          <p:cNvPr id="21" name="矩形 20"/>
          <p:cNvSpPr/>
          <p:nvPr/>
        </p:nvSpPr>
        <p:spPr>
          <a:xfrm>
            <a:off x="1161415" y="367474"/>
            <a:ext cx="8484870" cy="461665"/>
          </a:xfrm>
          <a:prstGeom prst="rect">
            <a:avLst/>
          </a:prstGeom>
        </p:spPr>
        <p:txBody>
          <a:bodyPr wrap="square">
            <a:spAutoFit/>
          </a:bodyPr>
          <a:lstStyle/>
          <a:p>
            <a:r>
              <a:rPr lang="zh-CN" altLang="zh-CN" sz="2400" dirty="0">
                <a:solidFill>
                  <a:schemeClr val="tx1">
                    <a:lumMod val="85000"/>
                    <a:lumOff val="15000"/>
                  </a:schemeClr>
                </a:solidFill>
                <a:latin typeface="微软雅黑" panose="020B0503020204020204" charset="-122"/>
                <a:ea typeface="微软雅黑" panose="020B0503020204020204" charset="-122"/>
              </a:rPr>
              <a:t>大数据背景下“微课”在统计学专业实践教学中的</a:t>
            </a:r>
            <a:r>
              <a:rPr lang="zh-CN" altLang="zh-CN" sz="2400" dirty="0" smtClean="0">
                <a:solidFill>
                  <a:schemeClr val="tx1">
                    <a:lumMod val="85000"/>
                    <a:lumOff val="15000"/>
                  </a:schemeClr>
                </a:solidFill>
                <a:latin typeface="微软雅黑" panose="020B0503020204020204" charset="-122"/>
                <a:ea typeface="微软雅黑" panose="020B0503020204020204" charset="-122"/>
              </a:rPr>
              <a:t>应用</a:t>
            </a:r>
            <a:endParaRPr lang="zh-CN" altLang="en-US" sz="2400" dirty="0">
              <a:solidFill>
                <a:schemeClr val="tx1">
                  <a:lumMod val="85000"/>
                  <a:lumOff val="15000"/>
                </a:schemeClr>
              </a:solidFill>
              <a:latin typeface="微软雅黑" panose="020B0503020204020204" charset="-122"/>
              <a:ea typeface="微软雅黑" panose="020B0503020204020204" charset="-122"/>
            </a:endParaRPr>
          </a:p>
        </p:txBody>
      </p:sp>
      <p:sp>
        <p:nvSpPr>
          <p:cNvPr id="7" name="矩形 6"/>
          <p:cNvSpPr/>
          <p:nvPr/>
        </p:nvSpPr>
        <p:spPr>
          <a:xfrm>
            <a:off x="6193944" y="1473435"/>
            <a:ext cx="3671198" cy="369332"/>
          </a:xfrm>
          <a:prstGeom prst="rect">
            <a:avLst/>
          </a:prstGeom>
        </p:spPr>
        <p:txBody>
          <a:bodyPr wrap="none">
            <a:spAutoFit/>
          </a:bodyPr>
          <a:lstStyle/>
          <a:p>
            <a:r>
              <a:rPr lang="zh-CN" altLang="zh-CN" b="1" dirty="0"/>
              <a:t>统计学专业学生“微课”使用现状</a:t>
            </a:r>
            <a:endParaRPr lang="zh-CN" altLang="en-US" dirty="0"/>
          </a:p>
        </p:txBody>
      </p:sp>
      <p:sp>
        <p:nvSpPr>
          <p:cNvPr id="8" name="矩形 7"/>
          <p:cNvSpPr/>
          <p:nvPr/>
        </p:nvSpPr>
        <p:spPr>
          <a:xfrm>
            <a:off x="1434761" y="2681342"/>
            <a:ext cx="4368504" cy="369332"/>
          </a:xfrm>
          <a:prstGeom prst="rect">
            <a:avLst/>
          </a:prstGeom>
        </p:spPr>
        <p:txBody>
          <a:bodyPr wrap="none">
            <a:spAutoFit/>
          </a:bodyPr>
          <a:lstStyle/>
          <a:p>
            <a:r>
              <a:rPr lang="zh-CN" altLang="zh-CN" b="1" dirty="0"/>
              <a:t>统计学专业实践教学中存在的问题与原因</a:t>
            </a:r>
            <a:endParaRPr lang="zh-CN" altLang="en-US" dirty="0"/>
          </a:p>
        </p:txBody>
      </p:sp>
      <p:sp>
        <p:nvSpPr>
          <p:cNvPr id="9" name="矩形 8"/>
          <p:cNvSpPr/>
          <p:nvPr/>
        </p:nvSpPr>
        <p:spPr>
          <a:xfrm>
            <a:off x="6196448" y="3851012"/>
            <a:ext cx="5995552" cy="369332"/>
          </a:xfrm>
          <a:prstGeom prst="rect">
            <a:avLst/>
          </a:prstGeom>
        </p:spPr>
        <p:txBody>
          <a:bodyPr wrap="none">
            <a:spAutoFit/>
          </a:bodyPr>
          <a:lstStyle/>
          <a:p>
            <a:r>
              <a:rPr lang="zh-CN" altLang="zh-CN" b="1" dirty="0"/>
              <a:t>基于“微课”融入角度进行统计学专业实践教学模式研究</a:t>
            </a:r>
            <a:endParaRPr lang="zh-CN" altLang="en-US" dirty="0"/>
          </a:p>
        </p:txBody>
      </p:sp>
      <p:sp>
        <p:nvSpPr>
          <p:cNvPr id="10" name="矩形 9"/>
          <p:cNvSpPr/>
          <p:nvPr/>
        </p:nvSpPr>
        <p:spPr>
          <a:xfrm>
            <a:off x="-35862" y="4784385"/>
            <a:ext cx="6633882" cy="369332"/>
          </a:xfrm>
          <a:prstGeom prst="rect">
            <a:avLst/>
          </a:prstGeom>
        </p:spPr>
        <p:txBody>
          <a:bodyPr wrap="square">
            <a:spAutoFit/>
          </a:bodyPr>
          <a:lstStyle/>
          <a:p>
            <a:r>
              <a:rPr lang="zh-CN" altLang="zh-CN" b="1" dirty="0" smtClean="0"/>
              <a:t>统计学实践</a:t>
            </a:r>
            <a:r>
              <a:rPr lang="zh-CN" altLang="zh-CN" b="1" dirty="0"/>
              <a:t>学习中传统教学与“微课”教学</a:t>
            </a:r>
            <a:r>
              <a:rPr lang="zh-CN" altLang="zh-CN" b="1" dirty="0" smtClean="0"/>
              <a:t>效果对比</a:t>
            </a:r>
            <a:r>
              <a:rPr lang="zh-CN" altLang="zh-CN" b="1" dirty="0"/>
              <a:t>分析</a:t>
            </a:r>
            <a:endParaRPr lang="zh-CN" altLang="en-US" dirty="0"/>
          </a:p>
        </p:txBody>
      </p:sp>
      <p:sp>
        <p:nvSpPr>
          <p:cNvPr id="11" name="TextBox 10"/>
          <p:cNvSpPr txBox="1"/>
          <p:nvPr/>
        </p:nvSpPr>
        <p:spPr>
          <a:xfrm>
            <a:off x="6598020" y="2171074"/>
            <a:ext cx="4565986" cy="1200329"/>
          </a:xfrm>
          <a:prstGeom prst="rect">
            <a:avLst/>
          </a:prstGeom>
          <a:noFill/>
        </p:spPr>
        <p:txBody>
          <a:bodyPr wrap="square" rtlCol="0">
            <a:spAutoFit/>
          </a:bodyPr>
          <a:lstStyle/>
          <a:p>
            <a:pPr indent="457200"/>
            <a:r>
              <a:rPr lang="zh-CN" altLang="en-US" dirty="0" smtClean="0"/>
              <a:t>针对学生进行问卷调查，调查使用普及程度、针对使用过同学询问：使用内容、满意程度、发展建议；针对未使用过同学询问：未使用原因以及使用意愿。</a:t>
            </a:r>
            <a:endParaRPr lang="zh-CN" altLang="en-US" dirty="0"/>
          </a:p>
        </p:txBody>
      </p:sp>
      <p:sp>
        <p:nvSpPr>
          <p:cNvPr id="34" name="TextBox 33"/>
          <p:cNvSpPr txBox="1"/>
          <p:nvPr/>
        </p:nvSpPr>
        <p:spPr>
          <a:xfrm>
            <a:off x="1282075" y="3489114"/>
            <a:ext cx="4565986" cy="646331"/>
          </a:xfrm>
          <a:prstGeom prst="rect">
            <a:avLst/>
          </a:prstGeom>
          <a:noFill/>
        </p:spPr>
        <p:txBody>
          <a:bodyPr wrap="square" rtlCol="0">
            <a:spAutoFit/>
          </a:bodyPr>
          <a:lstStyle/>
          <a:p>
            <a:pPr indent="457200"/>
            <a:r>
              <a:rPr lang="zh-CN" altLang="en-US" dirty="0" smtClean="0"/>
              <a:t>针对教师进行访谈调查，询问统计学专业实践教学中存在的问题与原因。</a:t>
            </a:r>
            <a:endParaRPr lang="zh-CN" altLang="en-US" dirty="0"/>
          </a:p>
        </p:txBody>
      </p:sp>
      <p:sp>
        <p:nvSpPr>
          <p:cNvPr id="12" name="TextBox 11"/>
          <p:cNvSpPr txBox="1"/>
          <p:nvPr/>
        </p:nvSpPr>
        <p:spPr>
          <a:xfrm>
            <a:off x="851644" y="5390849"/>
            <a:ext cx="4858870" cy="923330"/>
          </a:xfrm>
          <a:prstGeom prst="rect">
            <a:avLst/>
          </a:prstGeom>
          <a:noFill/>
        </p:spPr>
        <p:txBody>
          <a:bodyPr wrap="square" rtlCol="0">
            <a:spAutoFit/>
          </a:bodyPr>
          <a:lstStyle/>
          <a:p>
            <a:pPr indent="457200" algn="just"/>
            <a:r>
              <a:rPr lang="zh-CN" altLang="en-US" smtClean="0"/>
              <a:t>选取具有同质性的</a:t>
            </a:r>
            <a:r>
              <a:rPr lang="en-US" altLang="zh-CN" smtClean="0"/>
              <a:t>80</a:t>
            </a:r>
            <a:r>
              <a:rPr lang="zh-CN" altLang="en-US" smtClean="0"/>
              <a:t>名同学进行试验，同样的知识点学习情况下，</a:t>
            </a:r>
            <a:r>
              <a:rPr lang="en-US" altLang="zh-CN" smtClean="0"/>
              <a:t>40</a:t>
            </a:r>
            <a:r>
              <a:rPr lang="zh-CN" altLang="en-US" smtClean="0"/>
              <a:t>名微课教学同学为实验组，</a:t>
            </a:r>
            <a:r>
              <a:rPr lang="en-US" altLang="zh-CN" smtClean="0"/>
              <a:t>40</a:t>
            </a:r>
            <a:r>
              <a:rPr lang="zh-CN" altLang="en-US" smtClean="0"/>
              <a:t>名传统教学同学为对照组。</a:t>
            </a:r>
            <a:endParaRPr lang="zh-CN" altLang="en-US" dirty="0"/>
          </a:p>
        </p:txBody>
      </p:sp>
      <p:sp>
        <p:nvSpPr>
          <p:cNvPr id="13" name="矩形 12"/>
          <p:cNvSpPr/>
          <p:nvPr/>
        </p:nvSpPr>
        <p:spPr>
          <a:xfrm>
            <a:off x="6338585" y="4529228"/>
            <a:ext cx="5084856" cy="923330"/>
          </a:xfrm>
          <a:prstGeom prst="rect">
            <a:avLst/>
          </a:prstGeom>
        </p:spPr>
        <p:txBody>
          <a:bodyPr wrap="square">
            <a:spAutoFit/>
          </a:bodyPr>
          <a:lstStyle/>
          <a:p>
            <a:pPr indent="457200"/>
            <a:r>
              <a:rPr lang="zh-CN" altLang="zh-CN" dirty="0"/>
              <a:t>在探讨了统计学专业实践教学中存在的问题与原因的基础上，结合“微课”的优势进行统计学专业实践教学模式调整。</a:t>
            </a:r>
            <a:endParaRPr lang="zh-CN" altLang="en-US" dirty="0"/>
          </a:p>
        </p:txBody>
      </p:sp>
      <p:sp>
        <p:nvSpPr>
          <p:cNvPr id="35" name="矩形 34"/>
          <p:cNvSpPr/>
          <p:nvPr/>
        </p:nvSpPr>
        <p:spPr>
          <a:xfrm>
            <a:off x="11209655" y="1200403"/>
            <a:ext cx="669290" cy="341630"/>
          </a:xfrm>
          <a:prstGeom prst="rect">
            <a:avLst/>
          </a:prstGeom>
          <a:solidFill>
            <a:srgbClr val="C337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10</a:t>
            </a:r>
            <a:endParaRPr lang="zh-CN" altLang="en-US" dirty="0"/>
          </a:p>
        </p:txBody>
      </p:sp>
      <p:pic>
        <p:nvPicPr>
          <p:cNvPr id="19" name="图片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605" y="1"/>
            <a:ext cx="1176020" cy="119661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rgbClr val="000000"/>
                </a:solidFill>
                <a:miter lim="800000"/>
                <a:headEnd/>
                <a:tailEnd/>
              </a14:hiddenLine>
            </a:ext>
          </a:extLst>
        </p:spPr>
      </p:pic>
      <p:sp>
        <p:nvSpPr>
          <p:cNvPr id="22" name="Oval 81"/>
          <p:cNvSpPr/>
          <p:nvPr/>
        </p:nvSpPr>
        <p:spPr>
          <a:xfrm rot="21594412">
            <a:off x="6001385" y="6122492"/>
            <a:ext cx="189230" cy="189230"/>
          </a:xfrm>
          <a:prstGeom prst="ellipse">
            <a:avLst/>
          </a:prstGeom>
          <a:solidFill>
            <a:srgbClr val="C33736"/>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85000"/>
                  <a:lumOff val="15000"/>
                </a:schemeClr>
              </a:solidFill>
            </a:endParaRPr>
          </a:p>
        </p:txBody>
      </p:sp>
      <p:sp>
        <p:nvSpPr>
          <p:cNvPr id="23" name="矩形 22"/>
          <p:cNvSpPr/>
          <p:nvPr/>
        </p:nvSpPr>
        <p:spPr>
          <a:xfrm>
            <a:off x="6264624" y="6024788"/>
            <a:ext cx="4833374" cy="369332"/>
          </a:xfrm>
          <a:prstGeom prst="rect">
            <a:avLst/>
          </a:prstGeom>
        </p:spPr>
        <p:txBody>
          <a:bodyPr wrap="none">
            <a:spAutoFit/>
          </a:bodyPr>
          <a:lstStyle/>
          <a:p>
            <a:r>
              <a:rPr lang="zh-CN" altLang="zh-CN" b="1" dirty="0" smtClean="0"/>
              <a:t>“微课”融入</a:t>
            </a:r>
            <a:r>
              <a:rPr lang="zh-CN" altLang="en-US" b="1" dirty="0" smtClean="0"/>
              <a:t>的</a:t>
            </a:r>
            <a:r>
              <a:rPr lang="zh-CN" altLang="zh-CN" b="1" dirty="0" smtClean="0"/>
              <a:t>统计学</a:t>
            </a:r>
            <a:r>
              <a:rPr lang="zh-CN" altLang="zh-CN" b="1" dirty="0"/>
              <a:t>专业实践教学</a:t>
            </a:r>
            <a:r>
              <a:rPr lang="zh-CN" altLang="zh-CN" b="1" dirty="0" smtClean="0"/>
              <a:t>模式</a:t>
            </a:r>
            <a:r>
              <a:rPr lang="zh-CN" altLang="en-US" b="1" dirty="0" smtClean="0"/>
              <a:t>应用</a:t>
            </a:r>
            <a:endParaRPr lang="zh-CN" altLang="en-US" dirty="0"/>
          </a:p>
        </p:txBody>
      </p:sp>
    </p:spTree>
    <p:extLst>
      <p:ext uri="{BB962C8B-B14F-4D97-AF65-F5344CB8AC3E}">
        <p14:creationId xmlns:p14="http://schemas.microsoft.com/office/powerpoint/2010/main" val="3745026102"/>
      </p:ext>
    </p:extLst>
  </p:cSld>
  <p:clrMapOvr>
    <a:masterClrMapping/>
  </p:clrMapOvr>
  <p:transition spd="med">
    <p:pull/>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p:cNvSpPr/>
          <p:nvPr/>
        </p:nvSpPr>
        <p:spPr>
          <a:xfrm>
            <a:off x="9395460" y="435588"/>
            <a:ext cx="1935480" cy="381000"/>
          </a:xfrm>
          <a:prstGeom prst="roundRect">
            <a:avLst>
              <a:gd name="adj" fmla="val 50000"/>
            </a:avLst>
          </a:prstGeom>
          <a:solidFill>
            <a:srgbClr val="C337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smtClean="0">
                <a:latin typeface="微软雅黑" panose="020B0503020204020204" charset="-122"/>
                <a:ea typeface="微软雅黑" panose="020B0503020204020204" charset="-122"/>
              </a:rPr>
              <a:t>设计思路</a:t>
            </a:r>
            <a:endParaRPr lang="zh-CN" altLang="en-US" b="1" dirty="0">
              <a:latin typeface="微软雅黑" panose="020B0503020204020204" charset="-122"/>
              <a:ea typeface="微软雅黑" panose="020B0503020204020204" charset="-122"/>
            </a:endParaRPr>
          </a:p>
        </p:txBody>
      </p:sp>
      <p:pic>
        <p:nvPicPr>
          <p:cNvPr id="27" name="图片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605" y="1"/>
            <a:ext cx="1176020" cy="119661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rgbClr val="000000"/>
                </a:solidFill>
                <a:miter lim="800000"/>
                <a:headEnd/>
                <a:tailEnd/>
              </a14:hiddenLine>
            </a:ext>
          </a:extLst>
        </p:spPr>
      </p:pic>
      <p:sp>
        <p:nvSpPr>
          <p:cNvPr id="28" name="矩形 27"/>
          <p:cNvSpPr/>
          <p:nvPr/>
        </p:nvSpPr>
        <p:spPr>
          <a:xfrm>
            <a:off x="1161415" y="367474"/>
            <a:ext cx="8484870" cy="461665"/>
          </a:xfrm>
          <a:prstGeom prst="rect">
            <a:avLst/>
          </a:prstGeom>
        </p:spPr>
        <p:txBody>
          <a:bodyPr wrap="square">
            <a:spAutoFit/>
          </a:bodyPr>
          <a:lstStyle/>
          <a:p>
            <a:r>
              <a:rPr lang="zh-CN" altLang="zh-CN" sz="2400" dirty="0">
                <a:solidFill>
                  <a:schemeClr val="tx1">
                    <a:lumMod val="85000"/>
                    <a:lumOff val="15000"/>
                  </a:schemeClr>
                </a:solidFill>
                <a:latin typeface="微软雅黑" panose="020B0503020204020204" charset="-122"/>
                <a:ea typeface="微软雅黑" panose="020B0503020204020204" charset="-122"/>
              </a:rPr>
              <a:t>大数据背景下“微课”在统计学专业实践教学中的</a:t>
            </a:r>
            <a:r>
              <a:rPr lang="zh-CN" altLang="zh-CN" sz="2400" dirty="0" smtClean="0">
                <a:solidFill>
                  <a:schemeClr val="tx1">
                    <a:lumMod val="85000"/>
                    <a:lumOff val="15000"/>
                  </a:schemeClr>
                </a:solidFill>
                <a:latin typeface="微软雅黑" panose="020B0503020204020204" charset="-122"/>
                <a:ea typeface="微软雅黑" panose="020B0503020204020204" charset="-122"/>
              </a:rPr>
              <a:t>应用</a:t>
            </a:r>
            <a:endParaRPr lang="zh-CN" altLang="en-US" sz="2400" dirty="0">
              <a:solidFill>
                <a:schemeClr val="tx1">
                  <a:lumMod val="85000"/>
                  <a:lumOff val="15000"/>
                </a:schemeClr>
              </a:solidFill>
              <a:latin typeface="微软雅黑" panose="020B0503020204020204" charset="-122"/>
              <a:ea typeface="微软雅黑" panose="020B0503020204020204" charset="-122"/>
            </a:endParaRPr>
          </a:p>
        </p:txBody>
      </p:sp>
      <p:sp>
        <p:nvSpPr>
          <p:cNvPr id="10" name="矩形 9"/>
          <p:cNvSpPr/>
          <p:nvPr/>
        </p:nvSpPr>
        <p:spPr>
          <a:xfrm>
            <a:off x="1308848" y="1035248"/>
            <a:ext cx="9054352" cy="646331"/>
          </a:xfrm>
          <a:prstGeom prst="rect">
            <a:avLst/>
          </a:prstGeom>
        </p:spPr>
        <p:txBody>
          <a:bodyPr wrap="square">
            <a:spAutoFit/>
          </a:bodyPr>
          <a:lstStyle/>
          <a:p>
            <a:pPr indent="457200"/>
            <a:r>
              <a:rPr lang="zh-CN" altLang="zh-CN" dirty="0" smtClean="0"/>
              <a:t>将</a:t>
            </a:r>
            <a:r>
              <a:rPr lang="zh-CN" altLang="zh-CN" dirty="0"/>
              <a:t>针对吉林省高校中统计学专业实践教学中存在的问题，利用“微课”对统计学专业的实践教学模式进行改善，构建融入微课堂的统计学专业实践教学模式</a:t>
            </a:r>
            <a:r>
              <a:rPr lang="zh-CN" altLang="zh-CN" dirty="0" smtClean="0"/>
              <a:t>。</a:t>
            </a:r>
            <a:endParaRPr lang="zh-CN" altLang="en-US" dirty="0"/>
          </a:p>
        </p:txBody>
      </p:sp>
      <p:sp>
        <p:nvSpPr>
          <p:cNvPr id="11" name="矩形 10"/>
          <p:cNvSpPr/>
          <p:nvPr/>
        </p:nvSpPr>
        <p:spPr>
          <a:xfrm>
            <a:off x="5263063" y="6488668"/>
            <a:ext cx="2149948" cy="369332"/>
          </a:xfrm>
          <a:prstGeom prst="rect">
            <a:avLst/>
          </a:prstGeom>
        </p:spPr>
        <p:txBody>
          <a:bodyPr wrap="none">
            <a:spAutoFit/>
          </a:bodyPr>
          <a:lstStyle/>
          <a:p>
            <a:r>
              <a:rPr lang="zh-CN" altLang="zh-CN" b="1" dirty="0"/>
              <a:t>图</a:t>
            </a:r>
            <a:r>
              <a:rPr lang="en-US" altLang="zh-CN" b="1" dirty="0"/>
              <a:t>  </a:t>
            </a:r>
            <a:r>
              <a:rPr lang="zh-CN" altLang="zh-CN" b="1" dirty="0"/>
              <a:t>研究技术路线图</a:t>
            </a:r>
            <a:endParaRPr lang="zh-CN" altLang="en-US" dirty="0"/>
          </a:p>
        </p:txBody>
      </p:sp>
      <p:sp>
        <p:nvSpPr>
          <p:cNvPr id="32" name="矩形 31"/>
          <p:cNvSpPr/>
          <p:nvPr/>
        </p:nvSpPr>
        <p:spPr>
          <a:xfrm>
            <a:off x="11209655" y="1458595"/>
            <a:ext cx="669290" cy="341630"/>
          </a:xfrm>
          <a:prstGeom prst="rect">
            <a:avLst/>
          </a:prstGeom>
          <a:solidFill>
            <a:srgbClr val="C337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11</a:t>
            </a:r>
            <a:endParaRPr lang="zh-CN" altLang="en-US" dirty="0"/>
          </a:p>
        </p:txBody>
      </p:sp>
      <p:pic>
        <p:nvPicPr>
          <p:cNvPr id="1026" name="Picture 2" descr="微课2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64606" y="1608083"/>
            <a:ext cx="7853952" cy="48805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pull/>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p:cNvSpPr/>
          <p:nvPr/>
        </p:nvSpPr>
        <p:spPr>
          <a:xfrm>
            <a:off x="9243260" y="367474"/>
            <a:ext cx="1935480" cy="381000"/>
          </a:xfrm>
          <a:prstGeom prst="roundRect">
            <a:avLst>
              <a:gd name="adj" fmla="val 50000"/>
            </a:avLst>
          </a:prstGeom>
          <a:solidFill>
            <a:srgbClr val="C337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smtClean="0">
                <a:latin typeface="微软雅黑" panose="020B0503020204020204" charset="-122"/>
                <a:ea typeface="微软雅黑" panose="020B0503020204020204" charset="-122"/>
              </a:rPr>
              <a:t>创新之处</a:t>
            </a:r>
            <a:endParaRPr lang="zh-CN" altLang="en-US" b="1" dirty="0">
              <a:latin typeface="微软雅黑" panose="020B0503020204020204" charset="-122"/>
              <a:ea typeface="微软雅黑" panose="020B0503020204020204" charset="-122"/>
            </a:endParaRPr>
          </a:p>
        </p:txBody>
      </p:sp>
      <p:grpSp>
        <p:nvGrpSpPr>
          <p:cNvPr id="45" name="组合 44"/>
          <p:cNvGrpSpPr/>
          <p:nvPr/>
        </p:nvGrpSpPr>
        <p:grpSpPr>
          <a:xfrm rot="2808962">
            <a:off x="7317386" y="1496036"/>
            <a:ext cx="2369080" cy="3100351"/>
            <a:chOff x="3542141" y="1313118"/>
            <a:chExt cx="2369080" cy="3099394"/>
          </a:xfrm>
        </p:grpSpPr>
        <p:grpSp>
          <p:nvGrpSpPr>
            <p:cNvPr id="46" name="组合 45"/>
            <p:cNvGrpSpPr/>
            <p:nvPr/>
          </p:nvGrpSpPr>
          <p:grpSpPr>
            <a:xfrm>
              <a:off x="3542141" y="1322521"/>
              <a:ext cx="2369080" cy="3089991"/>
              <a:chOff x="1313863" y="1205784"/>
              <a:chExt cx="3158773" cy="4119987"/>
            </a:xfrm>
          </p:grpSpPr>
          <p:sp>
            <p:nvSpPr>
              <p:cNvPr id="47" name="任意多边形 46"/>
              <p:cNvSpPr/>
              <p:nvPr/>
            </p:nvSpPr>
            <p:spPr>
              <a:xfrm>
                <a:off x="1313863" y="1781540"/>
                <a:ext cx="3158773" cy="3544231"/>
              </a:xfrm>
              <a:custGeom>
                <a:avLst/>
                <a:gdLst>
                  <a:gd name="connsiteX0" fmla="*/ 1465943 w 2075543"/>
                  <a:gd name="connsiteY0" fmla="*/ 0 h 2162628"/>
                  <a:gd name="connsiteX1" fmla="*/ 2075543 w 2075543"/>
                  <a:gd name="connsiteY1" fmla="*/ 653143 h 2162628"/>
                  <a:gd name="connsiteX2" fmla="*/ 0 w 2075543"/>
                  <a:gd name="connsiteY2" fmla="*/ 2162628 h 2162628"/>
                  <a:gd name="connsiteX3" fmla="*/ 1465943 w 2075543"/>
                  <a:gd name="connsiteY3" fmla="*/ 0 h 2162628"/>
                </a:gdLst>
                <a:ahLst/>
                <a:cxnLst>
                  <a:cxn ang="0">
                    <a:pos x="connsiteX0" y="connsiteY0"/>
                  </a:cxn>
                  <a:cxn ang="0">
                    <a:pos x="connsiteX1" y="connsiteY1"/>
                  </a:cxn>
                  <a:cxn ang="0">
                    <a:pos x="connsiteX2" y="connsiteY2"/>
                  </a:cxn>
                  <a:cxn ang="0">
                    <a:pos x="connsiteX3" y="connsiteY3"/>
                  </a:cxn>
                </a:cxnLst>
                <a:rect l="l" t="t" r="r" b="b"/>
                <a:pathLst>
                  <a:path w="2075543" h="2162628">
                    <a:moveTo>
                      <a:pt x="1465943" y="0"/>
                    </a:moveTo>
                    <a:lnTo>
                      <a:pt x="2075543" y="653143"/>
                    </a:lnTo>
                    <a:lnTo>
                      <a:pt x="0" y="2162628"/>
                    </a:lnTo>
                    <a:lnTo>
                      <a:pt x="1465943" y="0"/>
                    </a:lnTo>
                    <a:close/>
                  </a:path>
                </a:pathLst>
              </a:custGeom>
              <a:solidFill>
                <a:schemeClr val="tx1">
                  <a:lumMod val="85000"/>
                  <a:lumOff val="15000"/>
                  <a:alpha val="35000"/>
                </a:schemeClr>
              </a:solidFill>
              <a:ln>
                <a:noFill/>
              </a:ln>
              <a:effectLst>
                <a:softEdge rad="266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8" name="圆角矩形 47"/>
              <p:cNvSpPr/>
              <p:nvPr/>
            </p:nvSpPr>
            <p:spPr>
              <a:xfrm rot="18900000">
                <a:off x="1447011" y="1857759"/>
                <a:ext cx="2787404" cy="1582057"/>
              </a:xfrm>
              <a:prstGeom prst="roundRect">
                <a:avLst>
                  <a:gd name="adj" fmla="val 10245"/>
                </a:avLst>
              </a:prstGeom>
              <a:solidFill>
                <a:srgbClr val="C3373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9" name="任意多边形 48"/>
              <p:cNvSpPr/>
              <p:nvPr/>
            </p:nvSpPr>
            <p:spPr>
              <a:xfrm rot="18900000">
                <a:off x="3303181" y="1205784"/>
                <a:ext cx="551494" cy="1413715"/>
              </a:xfrm>
              <a:custGeom>
                <a:avLst/>
                <a:gdLst>
                  <a:gd name="connsiteX0" fmla="*/ 569692 w 617165"/>
                  <a:gd name="connsiteY0" fmla="*/ 47473 h 1582057"/>
                  <a:gd name="connsiteX1" fmla="*/ 617165 w 617165"/>
                  <a:gd name="connsiteY1" fmla="*/ 162082 h 1582057"/>
                  <a:gd name="connsiteX2" fmla="*/ 617165 w 617165"/>
                  <a:gd name="connsiteY2" fmla="*/ 1419975 h 1582057"/>
                  <a:gd name="connsiteX3" fmla="*/ 455083 w 617165"/>
                  <a:gd name="connsiteY3" fmla="*/ 1582057 h 1582057"/>
                  <a:gd name="connsiteX4" fmla="*/ 0 w 617165"/>
                  <a:gd name="connsiteY4" fmla="*/ 1582057 h 1582057"/>
                  <a:gd name="connsiteX5" fmla="*/ 0 w 617165"/>
                  <a:gd name="connsiteY5" fmla="*/ 0 h 1582057"/>
                  <a:gd name="connsiteX6" fmla="*/ 455083 w 617165"/>
                  <a:gd name="connsiteY6" fmla="*/ 0 h 1582057"/>
                  <a:gd name="connsiteX7" fmla="*/ 569692 w 617165"/>
                  <a:gd name="connsiteY7" fmla="*/ 47473 h 1582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17165" h="1582057">
                    <a:moveTo>
                      <a:pt x="569692" y="47473"/>
                    </a:moveTo>
                    <a:cubicBezTo>
                      <a:pt x="599024" y="76804"/>
                      <a:pt x="617165" y="117325"/>
                      <a:pt x="617165" y="162082"/>
                    </a:cubicBezTo>
                    <a:lnTo>
                      <a:pt x="617165" y="1419975"/>
                    </a:lnTo>
                    <a:cubicBezTo>
                      <a:pt x="617165" y="1509490"/>
                      <a:pt x="544598" y="1582057"/>
                      <a:pt x="455083" y="1582057"/>
                    </a:cubicBezTo>
                    <a:lnTo>
                      <a:pt x="0" y="1582057"/>
                    </a:lnTo>
                    <a:lnTo>
                      <a:pt x="0" y="0"/>
                    </a:lnTo>
                    <a:lnTo>
                      <a:pt x="455083" y="0"/>
                    </a:lnTo>
                    <a:cubicBezTo>
                      <a:pt x="499841" y="0"/>
                      <a:pt x="540361" y="18141"/>
                      <a:pt x="569692" y="47473"/>
                    </a:cubicBezTo>
                    <a:close/>
                  </a:path>
                </a:pathLst>
              </a:cu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50" name="文本框 37"/>
            <p:cNvSpPr txBox="1"/>
            <p:nvPr/>
          </p:nvSpPr>
          <p:spPr>
            <a:xfrm rot="18900000">
              <a:off x="4801456" y="1313118"/>
              <a:ext cx="352425" cy="560532"/>
            </a:xfrm>
            <a:prstGeom prst="rect">
              <a:avLst/>
            </a:prstGeom>
            <a:noFill/>
          </p:spPr>
          <p:txBody>
            <a:bodyPr wrap="none" lIns="68580" tIns="34290" rIns="68580" bIns="34290" rtlCol="0">
              <a:spAutoFit/>
            </a:bodyPr>
            <a:lstStyle/>
            <a:p>
              <a:r>
                <a:rPr lang="en-US" altLang="zh-CN" sz="3200" b="1" dirty="0">
                  <a:solidFill>
                    <a:srgbClr val="C33736"/>
                  </a:solidFill>
                </a:rPr>
                <a:t>C</a:t>
              </a:r>
            </a:p>
          </p:txBody>
        </p:sp>
        <p:grpSp>
          <p:nvGrpSpPr>
            <p:cNvPr id="51" name="组合 50"/>
            <p:cNvGrpSpPr/>
            <p:nvPr/>
          </p:nvGrpSpPr>
          <p:grpSpPr>
            <a:xfrm rot="18900000">
              <a:off x="4099391" y="2853127"/>
              <a:ext cx="265444" cy="265443"/>
              <a:chOff x="5821363" y="5846763"/>
              <a:chExt cx="541338" cy="541337"/>
            </a:xfrm>
            <a:solidFill>
              <a:schemeClr val="bg1"/>
            </a:solidFill>
          </p:grpSpPr>
          <p:sp>
            <p:nvSpPr>
              <p:cNvPr id="52" name="Freeform 61"/>
              <p:cNvSpPr>
                <a:spLocks noEditPoints="1"/>
              </p:cNvSpPr>
              <p:nvPr/>
            </p:nvSpPr>
            <p:spPr bwMode="auto">
              <a:xfrm>
                <a:off x="5867401" y="5846763"/>
                <a:ext cx="449263" cy="358775"/>
              </a:xfrm>
              <a:custGeom>
                <a:avLst/>
                <a:gdLst>
                  <a:gd name="T0" fmla="*/ 66 w 160"/>
                  <a:gd name="T1" fmla="*/ 101 h 127"/>
                  <a:gd name="T2" fmla="*/ 80 w 160"/>
                  <a:gd name="T3" fmla="*/ 96 h 127"/>
                  <a:gd name="T4" fmla="*/ 94 w 160"/>
                  <a:gd name="T5" fmla="*/ 102 h 127"/>
                  <a:gd name="T6" fmla="*/ 123 w 160"/>
                  <a:gd name="T7" fmla="*/ 127 h 127"/>
                  <a:gd name="T8" fmla="*/ 160 w 160"/>
                  <a:gd name="T9" fmla="*/ 79 h 127"/>
                  <a:gd name="T10" fmla="*/ 160 w 160"/>
                  <a:gd name="T11" fmla="*/ 4 h 127"/>
                  <a:gd name="T12" fmla="*/ 156 w 160"/>
                  <a:gd name="T13" fmla="*/ 0 h 127"/>
                  <a:gd name="T14" fmla="*/ 4 w 160"/>
                  <a:gd name="T15" fmla="*/ 0 h 127"/>
                  <a:gd name="T16" fmla="*/ 0 w 160"/>
                  <a:gd name="T17" fmla="*/ 4 h 127"/>
                  <a:gd name="T18" fmla="*/ 0 w 160"/>
                  <a:gd name="T19" fmla="*/ 79 h 127"/>
                  <a:gd name="T20" fmla="*/ 38 w 160"/>
                  <a:gd name="T21" fmla="*/ 127 h 127"/>
                  <a:gd name="T22" fmla="*/ 66 w 160"/>
                  <a:gd name="T23" fmla="*/ 101 h 127"/>
                  <a:gd name="T24" fmla="*/ 32 w 160"/>
                  <a:gd name="T25" fmla="*/ 20 h 127"/>
                  <a:gd name="T26" fmla="*/ 36 w 160"/>
                  <a:gd name="T27" fmla="*/ 16 h 127"/>
                  <a:gd name="T28" fmla="*/ 60 w 160"/>
                  <a:gd name="T29" fmla="*/ 16 h 127"/>
                  <a:gd name="T30" fmla="*/ 64 w 160"/>
                  <a:gd name="T31" fmla="*/ 20 h 127"/>
                  <a:gd name="T32" fmla="*/ 64 w 160"/>
                  <a:gd name="T33" fmla="*/ 44 h 127"/>
                  <a:gd name="T34" fmla="*/ 60 w 160"/>
                  <a:gd name="T35" fmla="*/ 48 h 127"/>
                  <a:gd name="T36" fmla="*/ 36 w 160"/>
                  <a:gd name="T37" fmla="*/ 48 h 127"/>
                  <a:gd name="T38" fmla="*/ 32 w 160"/>
                  <a:gd name="T39" fmla="*/ 44 h 127"/>
                  <a:gd name="T40" fmla="*/ 32 w 160"/>
                  <a:gd name="T41" fmla="*/ 20 h 127"/>
                  <a:gd name="T42" fmla="*/ 36 w 160"/>
                  <a:gd name="T43" fmla="*/ 56 h 127"/>
                  <a:gd name="T44" fmla="*/ 124 w 160"/>
                  <a:gd name="T45" fmla="*/ 56 h 127"/>
                  <a:gd name="T46" fmla="*/ 128 w 160"/>
                  <a:gd name="T47" fmla="*/ 60 h 127"/>
                  <a:gd name="T48" fmla="*/ 124 w 160"/>
                  <a:gd name="T49" fmla="*/ 64 h 127"/>
                  <a:gd name="T50" fmla="*/ 36 w 160"/>
                  <a:gd name="T51" fmla="*/ 64 h 127"/>
                  <a:gd name="T52" fmla="*/ 32 w 160"/>
                  <a:gd name="T53" fmla="*/ 60 h 127"/>
                  <a:gd name="T54" fmla="*/ 36 w 160"/>
                  <a:gd name="T55" fmla="*/ 56 h 127"/>
                  <a:gd name="T56" fmla="*/ 32 w 160"/>
                  <a:gd name="T57" fmla="*/ 76 h 127"/>
                  <a:gd name="T58" fmla="*/ 36 w 160"/>
                  <a:gd name="T59" fmla="*/ 72 h 127"/>
                  <a:gd name="T60" fmla="*/ 124 w 160"/>
                  <a:gd name="T61" fmla="*/ 72 h 127"/>
                  <a:gd name="T62" fmla="*/ 128 w 160"/>
                  <a:gd name="T63" fmla="*/ 76 h 127"/>
                  <a:gd name="T64" fmla="*/ 124 w 160"/>
                  <a:gd name="T65" fmla="*/ 80 h 127"/>
                  <a:gd name="T66" fmla="*/ 36 w 160"/>
                  <a:gd name="T67" fmla="*/ 80 h 127"/>
                  <a:gd name="T68" fmla="*/ 32 w 160"/>
                  <a:gd name="T69" fmla="*/ 76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60" h="127">
                    <a:moveTo>
                      <a:pt x="66" y="101"/>
                    </a:moveTo>
                    <a:cubicBezTo>
                      <a:pt x="70" y="98"/>
                      <a:pt x="75" y="96"/>
                      <a:pt x="80" y="96"/>
                    </a:cubicBezTo>
                    <a:cubicBezTo>
                      <a:pt x="86" y="96"/>
                      <a:pt x="91" y="98"/>
                      <a:pt x="94" y="102"/>
                    </a:cubicBezTo>
                    <a:cubicBezTo>
                      <a:pt x="123" y="127"/>
                      <a:pt x="123" y="127"/>
                      <a:pt x="123" y="127"/>
                    </a:cubicBezTo>
                    <a:cubicBezTo>
                      <a:pt x="160" y="79"/>
                      <a:pt x="160" y="79"/>
                      <a:pt x="160" y="79"/>
                    </a:cubicBezTo>
                    <a:cubicBezTo>
                      <a:pt x="160" y="4"/>
                      <a:pt x="160" y="4"/>
                      <a:pt x="160" y="4"/>
                    </a:cubicBezTo>
                    <a:cubicBezTo>
                      <a:pt x="160" y="2"/>
                      <a:pt x="158" y="0"/>
                      <a:pt x="156" y="0"/>
                    </a:cubicBezTo>
                    <a:cubicBezTo>
                      <a:pt x="4" y="0"/>
                      <a:pt x="4" y="0"/>
                      <a:pt x="4" y="0"/>
                    </a:cubicBezTo>
                    <a:cubicBezTo>
                      <a:pt x="2" y="0"/>
                      <a:pt x="0" y="2"/>
                      <a:pt x="0" y="4"/>
                    </a:cubicBezTo>
                    <a:cubicBezTo>
                      <a:pt x="0" y="79"/>
                      <a:pt x="0" y="79"/>
                      <a:pt x="0" y="79"/>
                    </a:cubicBezTo>
                    <a:cubicBezTo>
                      <a:pt x="38" y="127"/>
                      <a:pt x="38" y="127"/>
                      <a:pt x="38" y="127"/>
                    </a:cubicBezTo>
                    <a:lnTo>
                      <a:pt x="66" y="101"/>
                    </a:lnTo>
                    <a:close/>
                    <a:moveTo>
                      <a:pt x="32" y="20"/>
                    </a:moveTo>
                    <a:cubicBezTo>
                      <a:pt x="32" y="18"/>
                      <a:pt x="34" y="16"/>
                      <a:pt x="36" y="16"/>
                    </a:cubicBezTo>
                    <a:cubicBezTo>
                      <a:pt x="60" y="16"/>
                      <a:pt x="60" y="16"/>
                      <a:pt x="60" y="16"/>
                    </a:cubicBezTo>
                    <a:cubicBezTo>
                      <a:pt x="62" y="16"/>
                      <a:pt x="64" y="18"/>
                      <a:pt x="64" y="20"/>
                    </a:cubicBezTo>
                    <a:cubicBezTo>
                      <a:pt x="64" y="44"/>
                      <a:pt x="64" y="44"/>
                      <a:pt x="64" y="44"/>
                    </a:cubicBezTo>
                    <a:cubicBezTo>
                      <a:pt x="64" y="46"/>
                      <a:pt x="62" y="48"/>
                      <a:pt x="60" y="48"/>
                    </a:cubicBezTo>
                    <a:cubicBezTo>
                      <a:pt x="36" y="48"/>
                      <a:pt x="36" y="48"/>
                      <a:pt x="36" y="48"/>
                    </a:cubicBezTo>
                    <a:cubicBezTo>
                      <a:pt x="34" y="48"/>
                      <a:pt x="32" y="46"/>
                      <a:pt x="32" y="44"/>
                    </a:cubicBezTo>
                    <a:lnTo>
                      <a:pt x="32" y="20"/>
                    </a:lnTo>
                    <a:close/>
                    <a:moveTo>
                      <a:pt x="36" y="56"/>
                    </a:moveTo>
                    <a:cubicBezTo>
                      <a:pt x="124" y="56"/>
                      <a:pt x="124" y="56"/>
                      <a:pt x="124" y="56"/>
                    </a:cubicBezTo>
                    <a:cubicBezTo>
                      <a:pt x="126" y="56"/>
                      <a:pt x="128" y="58"/>
                      <a:pt x="128" y="60"/>
                    </a:cubicBezTo>
                    <a:cubicBezTo>
                      <a:pt x="128" y="62"/>
                      <a:pt x="126" y="64"/>
                      <a:pt x="124" y="64"/>
                    </a:cubicBezTo>
                    <a:cubicBezTo>
                      <a:pt x="36" y="64"/>
                      <a:pt x="36" y="64"/>
                      <a:pt x="36" y="64"/>
                    </a:cubicBezTo>
                    <a:cubicBezTo>
                      <a:pt x="34" y="64"/>
                      <a:pt x="32" y="62"/>
                      <a:pt x="32" y="60"/>
                    </a:cubicBezTo>
                    <a:cubicBezTo>
                      <a:pt x="32" y="58"/>
                      <a:pt x="34" y="56"/>
                      <a:pt x="36" y="56"/>
                    </a:cubicBezTo>
                    <a:close/>
                    <a:moveTo>
                      <a:pt x="32" y="76"/>
                    </a:moveTo>
                    <a:cubicBezTo>
                      <a:pt x="32" y="74"/>
                      <a:pt x="34" y="72"/>
                      <a:pt x="36" y="72"/>
                    </a:cubicBezTo>
                    <a:cubicBezTo>
                      <a:pt x="124" y="72"/>
                      <a:pt x="124" y="72"/>
                      <a:pt x="124" y="72"/>
                    </a:cubicBezTo>
                    <a:cubicBezTo>
                      <a:pt x="126" y="72"/>
                      <a:pt x="128" y="74"/>
                      <a:pt x="128" y="76"/>
                    </a:cubicBezTo>
                    <a:cubicBezTo>
                      <a:pt x="128" y="78"/>
                      <a:pt x="126" y="80"/>
                      <a:pt x="124" y="80"/>
                    </a:cubicBezTo>
                    <a:cubicBezTo>
                      <a:pt x="36" y="80"/>
                      <a:pt x="36" y="80"/>
                      <a:pt x="36" y="80"/>
                    </a:cubicBezTo>
                    <a:cubicBezTo>
                      <a:pt x="34" y="80"/>
                      <a:pt x="32" y="78"/>
                      <a:pt x="32" y="76"/>
                    </a:cubicBezTo>
                    <a:close/>
                  </a:path>
                </a:pathLst>
              </a:custGeom>
              <a:grpFill/>
              <a:ln>
                <a:noFill/>
              </a:ln>
            </p:spPr>
            <p:txBody>
              <a:bodyPr vert="horz" wrap="square" lIns="91440" tIns="45720" rIns="91440" bIns="45720" numCol="1" anchor="t" anchorCtr="0" compatLnSpc="1"/>
              <a:lstStyle/>
              <a:p>
                <a:endParaRPr lang="zh-CN" altLang="en-US"/>
              </a:p>
            </p:txBody>
          </p:sp>
          <p:sp>
            <p:nvSpPr>
              <p:cNvPr id="53" name="Rectangle 62"/>
              <p:cNvSpPr>
                <a:spLocks noChangeArrowheads="1"/>
              </p:cNvSpPr>
              <p:nvPr/>
            </p:nvSpPr>
            <p:spPr bwMode="auto">
              <a:xfrm>
                <a:off x="5978526" y="5915025"/>
                <a:ext cx="46038" cy="44450"/>
              </a:xfrm>
              <a:prstGeom prst="rect">
                <a:avLst/>
              </a:prstGeom>
              <a:grpFill/>
              <a:ln>
                <a:noFill/>
              </a:ln>
            </p:spPr>
            <p:txBody>
              <a:bodyPr vert="horz" wrap="square" lIns="91440" tIns="45720" rIns="91440" bIns="45720" numCol="1" anchor="t" anchorCtr="0" compatLnSpc="1"/>
              <a:lstStyle/>
              <a:p>
                <a:endParaRPr lang="zh-CN" altLang="en-US"/>
              </a:p>
            </p:txBody>
          </p:sp>
          <p:sp>
            <p:nvSpPr>
              <p:cNvPr id="54" name="Freeform 63"/>
              <p:cNvSpPr/>
              <p:nvPr/>
            </p:nvSpPr>
            <p:spPr bwMode="auto">
              <a:xfrm>
                <a:off x="5821363" y="5981700"/>
                <a:ext cx="541338" cy="406400"/>
              </a:xfrm>
              <a:custGeom>
                <a:avLst/>
                <a:gdLst>
                  <a:gd name="T0" fmla="*/ 188 w 192"/>
                  <a:gd name="T1" fmla="*/ 0 h 144"/>
                  <a:gd name="T2" fmla="*/ 184 w 192"/>
                  <a:gd name="T3" fmla="*/ 0 h 144"/>
                  <a:gd name="T4" fmla="*/ 184 w 192"/>
                  <a:gd name="T5" fmla="*/ 34 h 144"/>
                  <a:gd name="T6" fmla="*/ 145 w 192"/>
                  <a:gd name="T7" fmla="*/ 85 h 144"/>
                  <a:gd name="T8" fmla="*/ 167 w 192"/>
                  <a:gd name="T9" fmla="*/ 105 h 144"/>
                  <a:gd name="T10" fmla="*/ 167 w 192"/>
                  <a:gd name="T11" fmla="*/ 111 h 144"/>
                  <a:gd name="T12" fmla="*/ 161 w 192"/>
                  <a:gd name="T13" fmla="*/ 111 h 144"/>
                  <a:gd name="T14" fmla="*/ 105 w 192"/>
                  <a:gd name="T15" fmla="*/ 60 h 144"/>
                  <a:gd name="T16" fmla="*/ 88 w 192"/>
                  <a:gd name="T17" fmla="*/ 59 h 144"/>
                  <a:gd name="T18" fmla="*/ 31 w 192"/>
                  <a:gd name="T19" fmla="*/ 111 h 144"/>
                  <a:gd name="T20" fmla="*/ 28 w 192"/>
                  <a:gd name="T21" fmla="*/ 112 h 144"/>
                  <a:gd name="T22" fmla="*/ 25 w 192"/>
                  <a:gd name="T23" fmla="*/ 111 h 144"/>
                  <a:gd name="T24" fmla="*/ 25 w 192"/>
                  <a:gd name="T25" fmla="*/ 105 h 144"/>
                  <a:gd name="T26" fmla="*/ 48 w 192"/>
                  <a:gd name="T27" fmla="*/ 85 h 144"/>
                  <a:gd name="T28" fmla="*/ 8 w 192"/>
                  <a:gd name="T29" fmla="*/ 34 h 144"/>
                  <a:gd name="T30" fmla="*/ 8 w 192"/>
                  <a:gd name="T31" fmla="*/ 0 h 144"/>
                  <a:gd name="T32" fmla="*/ 4 w 192"/>
                  <a:gd name="T33" fmla="*/ 0 h 144"/>
                  <a:gd name="T34" fmla="*/ 0 w 192"/>
                  <a:gd name="T35" fmla="*/ 4 h 144"/>
                  <a:gd name="T36" fmla="*/ 0 w 192"/>
                  <a:gd name="T37" fmla="*/ 24 h 144"/>
                  <a:gd name="T38" fmla="*/ 0 w 192"/>
                  <a:gd name="T39" fmla="*/ 124 h 144"/>
                  <a:gd name="T40" fmla="*/ 20 w 192"/>
                  <a:gd name="T41" fmla="*/ 144 h 144"/>
                  <a:gd name="T42" fmla="*/ 172 w 192"/>
                  <a:gd name="T43" fmla="*/ 144 h 144"/>
                  <a:gd name="T44" fmla="*/ 192 w 192"/>
                  <a:gd name="T45" fmla="*/ 124 h 144"/>
                  <a:gd name="T46" fmla="*/ 192 w 192"/>
                  <a:gd name="T47" fmla="*/ 24 h 144"/>
                  <a:gd name="T48" fmla="*/ 192 w 192"/>
                  <a:gd name="T49" fmla="*/ 4 h 144"/>
                  <a:gd name="T50" fmla="*/ 188 w 192"/>
                  <a:gd name="T51" fmla="*/ 0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2" h="144">
                    <a:moveTo>
                      <a:pt x="188" y="0"/>
                    </a:moveTo>
                    <a:cubicBezTo>
                      <a:pt x="184" y="0"/>
                      <a:pt x="184" y="0"/>
                      <a:pt x="184" y="0"/>
                    </a:cubicBezTo>
                    <a:cubicBezTo>
                      <a:pt x="184" y="34"/>
                      <a:pt x="184" y="34"/>
                      <a:pt x="184" y="34"/>
                    </a:cubicBezTo>
                    <a:cubicBezTo>
                      <a:pt x="145" y="85"/>
                      <a:pt x="145" y="85"/>
                      <a:pt x="145" y="85"/>
                    </a:cubicBezTo>
                    <a:cubicBezTo>
                      <a:pt x="167" y="105"/>
                      <a:pt x="167" y="105"/>
                      <a:pt x="167" y="105"/>
                    </a:cubicBezTo>
                    <a:cubicBezTo>
                      <a:pt x="168" y="106"/>
                      <a:pt x="169" y="109"/>
                      <a:pt x="167" y="111"/>
                    </a:cubicBezTo>
                    <a:cubicBezTo>
                      <a:pt x="166" y="112"/>
                      <a:pt x="163" y="112"/>
                      <a:pt x="161" y="111"/>
                    </a:cubicBezTo>
                    <a:cubicBezTo>
                      <a:pt x="105" y="60"/>
                      <a:pt x="105" y="60"/>
                      <a:pt x="105" y="60"/>
                    </a:cubicBezTo>
                    <a:cubicBezTo>
                      <a:pt x="100" y="55"/>
                      <a:pt x="92" y="55"/>
                      <a:pt x="88" y="59"/>
                    </a:cubicBezTo>
                    <a:cubicBezTo>
                      <a:pt x="31" y="111"/>
                      <a:pt x="31" y="111"/>
                      <a:pt x="31" y="111"/>
                    </a:cubicBezTo>
                    <a:cubicBezTo>
                      <a:pt x="30" y="112"/>
                      <a:pt x="29" y="112"/>
                      <a:pt x="28" y="112"/>
                    </a:cubicBezTo>
                    <a:cubicBezTo>
                      <a:pt x="27" y="112"/>
                      <a:pt x="26" y="111"/>
                      <a:pt x="25" y="111"/>
                    </a:cubicBezTo>
                    <a:cubicBezTo>
                      <a:pt x="24" y="109"/>
                      <a:pt x="24" y="106"/>
                      <a:pt x="25" y="105"/>
                    </a:cubicBezTo>
                    <a:cubicBezTo>
                      <a:pt x="48" y="85"/>
                      <a:pt x="48" y="85"/>
                      <a:pt x="48" y="85"/>
                    </a:cubicBezTo>
                    <a:cubicBezTo>
                      <a:pt x="8" y="34"/>
                      <a:pt x="8" y="34"/>
                      <a:pt x="8" y="34"/>
                    </a:cubicBezTo>
                    <a:cubicBezTo>
                      <a:pt x="8" y="0"/>
                      <a:pt x="8" y="0"/>
                      <a:pt x="8" y="0"/>
                    </a:cubicBezTo>
                    <a:cubicBezTo>
                      <a:pt x="4" y="0"/>
                      <a:pt x="4" y="0"/>
                      <a:pt x="4" y="0"/>
                    </a:cubicBezTo>
                    <a:cubicBezTo>
                      <a:pt x="2" y="0"/>
                      <a:pt x="0" y="2"/>
                      <a:pt x="0" y="4"/>
                    </a:cubicBezTo>
                    <a:cubicBezTo>
                      <a:pt x="0" y="24"/>
                      <a:pt x="0" y="24"/>
                      <a:pt x="0" y="24"/>
                    </a:cubicBezTo>
                    <a:cubicBezTo>
                      <a:pt x="0" y="124"/>
                      <a:pt x="0" y="124"/>
                      <a:pt x="0" y="124"/>
                    </a:cubicBezTo>
                    <a:cubicBezTo>
                      <a:pt x="0" y="135"/>
                      <a:pt x="9" y="144"/>
                      <a:pt x="20" y="144"/>
                    </a:cubicBezTo>
                    <a:cubicBezTo>
                      <a:pt x="172" y="144"/>
                      <a:pt x="172" y="144"/>
                      <a:pt x="172" y="144"/>
                    </a:cubicBezTo>
                    <a:cubicBezTo>
                      <a:pt x="183" y="144"/>
                      <a:pt x="192" y="135"/>
                      <a:pt x="192" y="124"/>
                    </a:cubicBezTo>
                    <a:cubicBezTo>
                      <a:pt x="192" y="24"/>
                      <a:pt x="192" y="24"/>
                      <a:pt x="192" y="24"/>
                    </a:cubicBezTo>
                    <a:cubicBezTo>
                      <a:pt x="192" y="4"/>
                      <a:pt x="192" y="4"/>
                      <a:pt x="192" y="4"/>
                    </a:cubicBezTo>
                    <a:cubicBezTo>
                      <a:pt x="192" y="2"/>
                      <a:pt x="190" y="0"/>
                      <a:pt x="188" y="0"/>
                    </a:cubicBezTo>
                    <a:close/>
                  </a:path>
                </a:pathLst>
              </a:custGeom>
              <a:grpFill/>
              <a:ln>
                <a:noFill/>
              </a:ln>
            </p:spPr>
            <p:txBody>
              <a:bodyPr vert="horz" wrap="square" lIns="91440" tIns="45720" rIns="91440" bIns="45720" numCol="1" anchor="t" anchorCtr="0" compatLnSpc="1"/>
              <a:lstStyle/>
              <a:p>
                <a:endParaRPr lang="zh-CN" altLang="en-US"/>
              </a:p>
            </p:txBody>
          </p:sp>
        </p:grpSp>
        <p:sp>
          <p:nvSpPr>
            <p:cNvPr id="55" name="文本框 65"/>
            <p:cNvSpPr txBox="1"/>
            <p:nvPr/>
          </p:nvSpPr>
          <p:spPr>
            <a:xfrm rot="18900000">
              <a:off x="4123320" y="2243009"/>
              <a:ext cx="1216112" cy="438447"/>
            </a:xfrm>
            <a:prstGeom prst="rect">
              <a:avLst/>
            </a:prstGeom>
            <a:noFill/>
          </p:spPr>
          <p:txBody>
            <a:bodyPr wrap="square" lIns="68580" tIns="34290" rIns="68580" bIns="34290" rtlCol="0">
              <a:spAutoFit/>
            </a:bodyPr>
            <a:lstStyle/>
            <a:p>
              <a:pPr algn="ctr">
                <a:lnSpc>
                  <a:spcPct val="150000"/>
                </a:lnSpc>
              </a:pPr>
              <a:r>
                <a:rPr lang="zh-CN" altLang="en-US" sz="1600" b="1" dirty="0" smtClean="0">
                  <a:solidFill>
                    <a:schemeClr val="bg1"/>
                  </a:solidFill>
                  <a:latin typeface="微软雅黑" panose="020B0503020204020204" charset="-122"/>
                  <a:ea typeface="微软雅黑" panose="020B0503020204020204" charset="-122"/>
                </a:rPr>
                <a:t>任务驱动型</a:t>
              </a:r>
              <a:endParaRPr lang="zh-CN" altLang="en-US" sz="1600" b="1" dirty="0">
                <a:solidFill>
                  <a:schemeClr val="bg1"/>
                </a:solidFill>
                <a:latin typeface="微软雅黑" panose="020B0503020204020204" charset="-122"/>
                <a:ea typeface="微软雅黑" panose="020B0503020204020204" charset="-122"/>
              </a:endParaRPr>
            </a:p>
          </p:txBody>
        </p:sp>
      </p:grpSp>
      <p:grpSp>
        <p:nvGrpSpPr>
          <p:cNvPr id="56" name="组合 55"/>
          <p:cNvGrpSpPr/>
          <p:nvPr/>
        </p:nvGrpSpPr>
        <p:grpSpPr>
          <a:xfrm rot="2658303">
            <a:off x="4582353" y="1511623"/>
            <a:ext cx="2369080" cy="3100350"/>
            <a:chOff x="2330030" y="1313119"/>
            <a:chExt cx="2369080" cy="3099393"/>
          </a:xfrm>
        </p:grpSpPr>
        <p:grpSp>
          <p:nvGrpSpPr>
            <p:cNvPr id="57" name="组合 56"/>
            <p:cNvGrpSpPr/>
            <p:nvPr/>
          </p:nvGrpSpPr>
          <p:grpSpPr>
            <a:xfrm>
              <a:off x="2330030" y="1322521"/>
              <a:ext cx="2369080" cy="3089991"/>
              <a:chOff x="1313863" y="1205784"/>
              <a:chExt cx="3158773" cy="4119987"/>
            </a:xfrm>
          </p:grpSpPr>
          <p:sp>
            <p:nvSpPr>
              <p:cNvPr id="58" name="任意多边形 57"/>
              <p:cNvSpPr/>
              <p:nvPr/>
            </p:nvSpPr>
            <p:spPr>
              <a:xfrm>
                <a:off x="1313863" y="1781540"/>
                <a:ext cx="3158773" cy="3544231"/>
              </a:xfrm>
              <a:custGeom>
                <a:avLst/>
                <a:gdLst>
                  <a:gd name="connsiteX0" fmla="*/ 1465943 w 2075543"/>
                  <a:gd name="connsiteY0" fmla="*/ 0 h 2162628"/>
                  <a:gd name="connsiteX1" fmla="*/ 2075543 w 2075543"/>
                  <a:gd name="connsiteY1" fmla="*/ 653143 h 2162628"/>
                  <a:gd name="connsiteX2" fmla="*/ 0 w 2075543"/>
                  <a:gd name="connsiteY2" fmla="*/ 2162628 h 2162628"/>
                  <a:gd name="connsiteX3" fmla="*/ 1465943 w 2075543"/>
                  <a:gd name="connsiteY3" fmla="*/ 0 h 2162628"/>
                </a:gdLst>
                <a:ahLst/>
                <a:cxnLst>
                  <a:cxn ang="0">
                    <a:pos x="connsiteX0" y="connsiteY0"/>
                  </a:cxn>
                  <a:cxn ang="0">
                    <a:pos x="connsiteX1" y="connsiteY1"/>
                  </a:cxn>
                  <a:cxn ang="0">
                    <a:pos x="connsiteX2" y="connsiteY2"/>
                  </a:cxn>
                  <a:cxn ang="0">
                    <a:pos x="connsiteX3" y="connsiteY3"/>
                  </a:cxn>
                </a:cxnLst>
                <a:rect l="l" t="t" r="r" b="b"/>
                <a:pathLst>
                  <a:path w="2075543" h="2162628">
                    <a:moveTo>
                      <a:pt x="1465943" y="0"/>
                    </a:moveTo>
                    <a:lnTo>
                      <a:pt x="2075543" y="653143"/>
                    </a:lnTo>
                    <a:lnTo>
                      <a:pt x="0" y="2162628"/>
                    </a:lnTo>
                    <a:lnTo>
                      <a:pt x="1465943" y="0"/>
                    </a:lnTo>
                    <a:close/>
                  </a:path>
                </a:pathLst>
              </a:custGeom>
              <a:solidFill>
                <a:schemeClr val="tx1">
                  <a:lumMod val="85000"/>
                  <a:lumOff val="15000"/>
                  <a:alpha val="35000"/>
                </a:schemeClr>
              </a:solidFill>
              <a:ln>
                <a:noFill/>
              </a:ln>
              <a:effectLst>
                <a:softEdge rad="266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9" name="圆角矩形 58"/>
              <p:cNvSpPr/>
              <p:nvPr/>
            </p:nvSpPr>
            <p:spPr>
              <a:xfrm rot="18900000">
                <a:off x="1403031" y="1875976"/>
                <a:ext cx="2838930" cy="1582057"/>
              </a:xfrm>
              <a:prstGeom prst="roundRect">
                <a:avLst>
                  <a:gd name="adj" fmla="val 10245"/>
                </a:avLst>
              </a:prstGeom>
              <a:solidFill>
                <a:srgbClr val="C3373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0" name="任意多边形 59"/>
              <p:cNvSpPr/>
              <p:nvPr/>
            </p:nvSpPr>
            <p:spPr>
              <a:xfrm rot="18900000">
                <a:off x="3303181" y="1205784"/>
                <a:ext cx="551494" cy="1413715"/>
              </a:xfrm>
              <a:custGeom>
                <a:avLst/>
                <a:gdLst>
                  <a:gd name="connsiteX0" fmla="*/ 569692 w 617165"/>
                  <a:gd name="connsiteY0" fmla="*/ 47473 h 1582057"/>
                  <a:gd name="connsiteX1" fmla="*/ 617165 w 617165"/>
                  <a:gd name="connsiteY1" fmla="*/ 162082 h 1582057"/>
                  <a:gd name="connsiteX2" fmla="*/ 617165 w 617165"/>
                  <a:gd name="connsiteY2" fmla="*/ 1419975 h 1582057"/>
                  <a:gd name="connsiteX3" fmla="*/ 455083 w 617165"/>
                  <a:gd name="connsiteY3" fmla="*/ 1582057 h 1582057"/>
                  <a:gd name="connsiteX4" fmla="*/ 0 w 617165"/>
                  <a:gd name="connsiteY4" fmla="*/ 1582057 h 1582057"/>
                  <a:gd name="connsiteX5" fmla="*/ 0 w 617165"/>
                  <a:gd name="connsiteY5" fmla="*/ 0 h 1582057"/>
                  <a:gd name="connsiteX6" fmla="*/ 455083 w 617165"/>
                  <a:gd name="connsiteY6" fmla="*/ 0 h 1582057"/>
                  <a:gd name="connsiteX7" fmla="*/ 569692 w 617165"/>
                  <a:gd name="connsiteY7" fmla="*/ 47473 h 1582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17165" h="1582057">
                    <a:moveTo>
                      <a:pt x="569692" y="47473"/>
                    </a:moveTo>
                    <a:cubicBezTo>
                      <a:pt x="599024" y="76804"/>
                      <a:pt x="617165" y="117325"/>
                      <a:pt x="617165" y="162082"/>
                    </a:cubicBezTo>
                    <a:lnTo>
                      <a:pt x="617165" y="1419975"/>
                    </a:lnTo>
                    <a:cubicBezTo>
                      <a:pt x="617165" y="1509490"/>
                      <a:pt x="544598" y="1582057"/>
                      <a:pt x="455083" y="1582057"/>
                    </a:cubicBezTo>
                    <a:lnTo>
                      <a:pt x="0" y="1582057"/>
                    </a:lnTo>
                    <a:lnTo>
                      <a:pt x="0" y="0"/>
                    </a:lnTo>
                    <a:lnTo>
                      <a:pt x="455083" y="0"/>
                    </a:lnTo>
                    <a:cubicBezTo>
                      <a:pt x="499841" y="0"/>
                      <a:pt x="540361" y="18141"/>
                      <a:pt x="569692" y="47473"/>
                    </a:cubicBezTo>
                    <a:close/>
                  </a:path>
                </a:pathLst>
              </a:cu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61" name="文本框 36"/>
            <p:cNvSpPr txBox="1"/>
            <p:nvPr/>
          </p:nvSpPr>
          <p:spPr>
            <a:xfrm rot="18900000">
              <a:off x="3585104" y="1313119"/>
              <a:ext cx="365125" cy="560532"/>
            </a:xfrm>
            <a:prstGeom prst="rect">
              <a:avLst/>
            </a:prstGeom>
            <a:noFill/>
          </p:spPr>
          <p:txBody>
            <a:bodyPr wrap="none" lIns="68580" tIns="34290" rIns="68580" bIns="34290" rtlCol="0">
              <a:spAutoFit/>
            </a:bodyPr>
            <a:lstStyle/>
            <a:p>
              <a:r>
                <a:rPr lang="en-US" altLang="zh-CN" sz="3200" b="1" dirty="0">
                  <a:solidFill>
                    <a:srgbClr val="C33736"/>
                  </a:solidFill>
                </a:rPr>
                <a:t>B</a:t>
              </a:r>
            </a:p>
          </p:txBody>
        </p:sp>
        <p:grpSp>
          <p:nvGrpSpPr>
            <p:cNvPr id="62" name="组合 61"/>
            <p:cNvGrpSpPr/>
            <p:nvPr/>
          </p:nvGrpSpPr>
          <p:grpSpPr>
            <a:xfrm rot="18900000">
              <a:off x="2872599" y="2814967"/>
              <a:ext cx="316809" cy="290719"/>
              <a:chOff x="3222625" y="3211513"/>
              <a:chExt cx="539750" cy="495300"/>
            </a:xfrm>
            <a:solidFill>
              <a:schemeClr val="bg1"/>
            </a:solidFill>
          </p:grpSpPr>
          <p:sp>
            <p:nvSpPr>
              <p:cNvPr id="63" name="Freeform 42"/>
              <p:cNvSpPr>
                <a:spLocks noEditPoints="1"/>
              </p:cNvSpPr>
              <p:nvPr/>
            </p:nvSpPr>
            <p:spPr bwMode="auto">
              <a:xfrm>
                <a:off x="3222625" y="3211513"/>
                <a:ext cx="539750" cy="495300"/>
              </a:xfrm>
              <a:custGeom>
                <a:avLst/>
                <a:gdLst>
                  <a:gd name="T0" fmla="*/ 188 w 192"/>
                  <a:gd name="T1" fmla="*/ 0 h 176"/>
                  <a:gd name="T2" fmla="*/ 4 w 192"/>
                  <a:gd name="T3" fmla="*/ 0 h 176"/>
                  <a:gd name="T4" fmla="*/ 0 w 192"/>
                  <a:gd name="T5" fmla="*/ 4 h 176"/>
                  <a:gd name="T6" fmla="*/ 0 w 192"/>
                  <a:gd name="T7" fmla="*/ 172 h 176"/>
                  <a:gd name="T8" fmla="*/ 4 w 192"/>
                  <a:gd name="T9" fmla="*/ 176 h 176"/>
                  <a:gd name="T10" fmla="*/ 188 w 192"/>
                  <a:gd name="T11" fmla="*/ 176 h 176"/>
                  <a:gd name="T12" fmla="*/ 192 w 192"/>
                  <a:gd name="T13" fmla="*/ 172 h 176"/>
                  <a:gd name="T14" fmla="*/ 192 w 192"/>
                  <a:gd name="T15" fmla="*/ 4 h 176"/>
                  <a:gd name="T16" fmla="*/ 188 w 192"/>
                  <a:gd name="T17" fmla="*/ 0 h 176"/>
                  <a:gd name="T18" fmla="*/ 176 w 192"/>
                  <a:gd name="T19" fmla="*/ 132 h 176"/>
                  <a:gd name="T20" fmla="*/ 172 w 192"/>
                  <a:gd name="T21" fmla="*/ 136 h 176"/>
                  <a:gd name="T22" fmla="*/ 20 w 192"/>
                  <a:gd name="T23" fmla="*/ 136 h 176"/>
                  <a:gd name="T24" fmla="*/ 16 w 192"/>
                  <a:gd name="T25" fmla="*/ 132 h 176"/>
                  <a:gd name="T26" fmla="*/ 16 w 192"/>
                  <a:gd name="T27" fmla="*/ 20 h 176"/>
                  <a:gd name="T28" fmla="*/ 20 w 192"/>
                  <a:gd name="T29" fmla="*/ 16 h 176"/>
                  <a:gd name="T30" fmla="*/ 172 w 192"/>
                  <a:gd name="T31" fmla="*/ 16 h 176"/>
                  <a:gd name="T32" fmla="*/ 176 w 192"/>
                  <a:gd name="T33" fmla="*/ 20 h 176"/>
                  <a:gd name="T34" fmla="*/ 176 w 192"/>
                  <a:gd name="T35" fmla="*/ 132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92" h="176">
                    <a:moveTo>
                      <a:pt x="188" y="0"/>
                    </a:moveTo>
                    <a:cubicBezTo>
                      <a:pt x="4" y="0"/>
                      <a:pt x="4" y="0"/>
                      <a:pt x="4" y="0"/>
                    </a:cubicBezTo>
                    <a:cubicBezTo>
                      <a:pt x="2" y="0"/>
                      <a:pt x="0" y="2"/>
                      <a:pt x="0" y="4"/>
                    </a:cubicBezTo>
                    <a:cubicBezTo>
                      <a:pt x="0" y="172"/>
                      <a:pt x="0" y="172"/>
                      <a:pt x="0" y="172"/>
                    </a:cubicBezTo>
                    <a:cubicBezTo>
                      <a:pt x="0" y="174"/>
                      <a:pt x="2" y="176"/>
                      <a:pt x="4" y="176"/>
                    </a:cubicBezTo>
                    <a:cubicBezTo>
                      <a:pt x="188" y="176"/>
                      <a:pt x="188" y="176"/>
                      <a:pt x="188" y="176"/>
                    </a:cubicBezTo>
                    <a:cubicBezTo>
                      <a:pt x="190" y="176"/>
                      <a:pt x="192" y="174"/>
                      <a:pt x="192" y="172"/>
                    </a:cubicBezTo>
                    <a:cubicBezTo>
                      <a:pt x="192" y="4"/>
                      <a:pt x="192" y="4"/>
                      <a:pt x="192" y="4"/>
                    </a:cubicBezTo>
                    <a:cubicBezTo>
                      <a:pt x="192" y="2"/>
                      <a:pt x="190" y="0"/>
                      <a:pt x="188" y="0"/>
                    </a:cubicBezTo>
                    <a:close/>
                    <a:moveTo>
                      <a:pt x="176" y="132"/>
                    </a:moveTo>
                    <a:cubicBezTo>
                      <a:pt x="176" y="134"/>
                      <a:pt x="174" y="136"/>
                      <a:pt x="172" y="136"/>
                    </a:cubicBezTo>
                    <a:cubicBezTo>
                      <a:pt x="20" y="136"/>
                      <a:pt x="20" y="136"/>
                      <a:pt x="20" y="136"/>
                    </a:cubicBezTo>
                    <a:cubicBezTo>
                      <a:pt x="18" y="136"/>
                      <a:pt x="16" y="134"/>
                      <a:pt x="16" y="132"/>
                    </a:cubicBezTo>
                    <a:cubicBezTo>
                      <a:pt x="16" y="20"/>
                      <a:pt x="16" y="20"/>
                      <a:pt x="16" y="20"/>
                    </a:cubicBezTo>
                    <a:cubicBezTo>
                      <a:pt x="16" y="18"/>
                      <a:pt x="18" y="16"/>
                      <a:pt x="20" y="16"/>
                    </a:cubicBezTo>
                    <a:cubicBezTo>
                      <a:pt x="172" y="16"/>
                      <a:pt x="172" y="16"/>
                      <a:pt x="172" y="16"/>
                    </a:cubicBezTo>
                    <a:cubicBezTo>
                      <a:pt x="174" y="16"/>
                      <a:pt x="176" y="18"/>
                      <a:pt x="176" y="20"/>
                    </a:cubicBezTo>
                    <a:lnTo>
                      <a:pt x="176" y="132"/>
                    </a:lnTo>
                    <a:close/>
                  </a:path>
                </a:pathLst>
              </a:custGeom>
              <a:grpFill/>
              <a:ln>
                <a:noFill/>
              </a:ln>
            </p:spPr>
            <p:txBody>
              <a:bodyPr vert="horz" wrap="square" lIns="91440" tIns="45720" rIns="91440" bIns="45720" numCol="1" anchor="t" anchorCtr="0" compatLnSpc="1"/>
              <a:lstStyle/>
              <a:p>
                <a:endParaRPr lang="zh-CN" altLang="en-US"/>
              </a:p>
            </p:txBody>
          </p:sp>
          <p:sp>
            <p:nvSpPr>
              <p:cNvPr id="64" name="Oval 43"/>
              <p:cNvSpPr>
                <a:spLocks noChangeArrowheads="1"/>
              </p:cNvSpPr>
              <p:nvPr/>
            </p:nvSpPr>
            <p:spPr bwMode="auto">
              <a:xfrm>
                <a:off x="3379788" y="3302000"/>
                <a:ext cx="90488" cy="90488"/>
              </a:xfrm>
              <a:prstGeom prst="ellipse">
                <a:avLst/>
              </a:prstGeom>
              <a:grpFill/>
              <a:ln>
                <a:noFill/>
              </a:ln>
            </p:spPr>
            <p:txBody>
              <a:bodyPr vert="horz" wrap="square" lIns="91440" tIns="45720" rIns="91440" bIns="45720" numCol="1" anchor="t" anchorCtr="0" compatLnSpc="1"/>
              <a:lstStyle/>
              <a:p>
                <a:endParaRPr lang="zh-CN" altLang="en-US"/>
              </a:p>
            </p:txBody>
          </p:sp>
          <p:sp>
            <p:nvSpPr>
              <p:cNvPr id="65" name="Freeform 44"/>
              <p:cNvSpPr>
                <a:spLocks noEditPoints="1"/>
              </p:cNvSpPr>
              <p:nvPr/>
            </p:nvSpPr>
            <p:spPr bwMode="auto">
              <a:xfrm>
                <a:off x="3290888" y="3363913"/>
                <a:ext cx="404813" cy="207963"/>
              </a:xfrm>
              <a:custGeom>
                <a:avLst/>
                <a:gdLst>
                  <a:gd name="T0" fmla="*/ 77 w 144"/>
                  <a:gd name="T1" fmla="*/ 7 h 74"/>
                  <a:gd name="T2" fmla="*/ 77 w 144"/>
                  <a:gd name="T3" fmla="*/ 8 h 74"/>
                  <a:gd name="T4" fmla="*/ 49 w 144"/>
                  <a:gd name="T5" fmla="*/ 36 h 74"/>
                  <a:gd name="T6" fmla="*/ 43 w 144"/>
                  <a:gd name="T7" fmla="*/ 31 h 74"/>
                  <a:gd name="T8" fmla="*/ 13 w 144"/>
                  <a:gd name="T9" fmla="*/ 32 h 74"/>
                  <a:gd name="T10" fmla="*/ 0 w 144"/>
                  <a:gd name="T11" fmla="*/ 45 h 74"/>
                  <a:gd name="T12" fmla="*/ 0 w 144"/>
                  <a:gd name="T13" fmla="*/ 56 h 74"/>
                  <a:gd name="T14" fmla="*/ 0 w 144"/>
                  <a:gd name="T15" fmla="*/ 74 h 74"/>
                  <a:gd name="T16" fmla="*/ 144 w 144"/>
                  <a:gd name="T17" fmla="*/ 74 h 74"/>
                  <a:gd name="T18" fmla="*/ 144 w 144"/>
                  <a:gd name="T19" fmla="*/ 50 h 74"/>
                  <a:gd name="T20" fmla="*/ 144 w 144"/>
                  <a:gd name="T21" fmla="*/ 40 h 74"/>
                  <a:gd name="T22" fmla="*/ 107 w 144"/>
                  <a:gd name="T23" fmla="*/ 7 h 74"/>
                  <a:gd name="T24" fmla="*/ 77 w 144"/>
                  <a:gd name="T25" fmla="*/ 7 h 74"/>
                  <a:gd name="T26" fmla="*/ 104 w 144"/>
                  <a:gd name="T27" fmla="*/ 33 h 74"/>
                  <a:gd name="T28" fmla="*/ 94 w 144"/>
                  <a:gd name="T29" fmla="*/ 27 h 74"/>
                  <a:gd name="T30" fmla="*/ 90 w 144"/>
                  <a:gd name="T31" fmla="*/ 27 h 74"/>
                  <a:gd name="T32" fmla="*/ 80 w 144"/>
                  <a:gd name="T33" fmla="*/ 33 h 74"/>
                  <a:gd name="T34" fmla="*/ 70 w 144"/>
                  <a:gd name="T35" fmla="*/ 27 h 74"/>
                  <a:gd name="T36" fmla="*/ 70 w 144"/>
                  <a:gd name="T37" fmla="*/ 26 h 74"/>
                  <a:gd name="T38" fmla="*/ 83 w 144"/>
                  <a:gd name="T39" fmla="*/ 13 h 74"/>
                  <a:gd name="T40" fmla="*/ 102 w 144"/>
                  <a:gd name="T41" fmla="*/ 13 h 74"/>
                  <a:gd name="T42" fmla="*/ 118 w 144"/>
                  <a:gd name="T43" fmla="*/ 27 h 74"/>
                  <a:gd name="T44" fmla="*/ 104 w 144"/>
                  <a:gd name="T45" fmla="*/ 33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44" h="74">
                    <a:moveTo>
                      <a:pt x="77" y="7"/>
                    </a:moveTo>
                    <a:cubicBezTo>
                      <a:pt x="77" y="7"/>
                      <a:pt x="77" y="7"/>
                      <a:pt x="77" y="8"/>
                    </a:cubicBezTo>
                    <a:cubicBezTo>
                      <a:pt x="49" y="36"/>
                      <a:pt x="49" y="36"/>
                      <a:pt x="49" y="36"/>
                    </a:cubicBezTo>
                    <a:cubicBezTo>
                      <a:pt x="43" y="31"/>
                      <a:pt x="43" y="31"/>
                      <a:pt x="43" y="31"/>
                    </a:cubicBezTo>
                    <a:cubicBezTo>
                      <a:pt x="35" y="24"/>
                      <a:pt x="22" y="24"/>
                      <a:pt x="13" y="32"/>
                    </a:cubicBezTo>
                    <a:cubicBezTo>
                      <a:pt x="0" y="45"/>
                      <a:pt x="0" y="45"/>
                      <a:pt x="0" y="45"/>
                    </a:cubicBezTo>
                    <a:cubicBezTo>
                      <a:pt x="0" y="56"/>
                      <a:pt x="0" y="56"/>
                      <a:pt x="0" y="56"/>
                    </a:cubicBezTo>
                    <a:cubicBezTo>
                      <a:pt x="0" y="74"/>
                      <a:pt x="0" y="74"/>
                      <a:pt x="0" y="74"/>
                    </a:cubicBezTo>
                    <a:cubicBezTo>
                      <a:pt x="144" y="74"/>
                      <a:pt x="144" y="74"/>
                      <a:pt x="144" y="74"/>
                    </a:cubicBezTo>
                    <a:cubicBezTo>
                      <a:pt x="144" y="50"/>
                      <a:pt x="144" y="50"/>
                      <a:pt x="144" y="50"/>
                    </a:cubicBezTo>
                    <a:cubicBezTo>
                      <a:pt x="144" y="40"/>
                      <a:pt x="144" y="40"/>
                      <a:pt x="144" y="40"/>
                    </a:cubicBezTo>
                    <a:cubicBezTo>
                      <a:pt x="107" y="7"/>
                      <a:pt x="107" y="7"/>
                      <a:pt x="107" y="7"/>
                    </a:cubicBezTo>
                    <a:cubicBezTo>
                      <a:pt x="99" y="0"/>
                      <a:pt x="85" y="0"/>
                      <a:pt x="77" y="7"/>
                    </a:cubicBezTo>
                    <a:close/>
                    <a:moveTo>
                      <a:pt x="104" y="33"/>
                    </a:moveTo>
                    <a:cubicBezTo>
                      <a:pt x="94" y="27"/>
                      <a:pt x="94" y="27"/>
                      <a:pt x="94" y="27"/>
                    </a:cubicBezTo>
                    <a:cubicBezTo>
                      <a:pt x="93" y="26"/>
                      <a:pt x="91" y="26"/>
                      <a:pt x="90" y="27"/>
                    </a:cubicBezTo>
                    <a:cubicBezTo>
                      <a:pt x="80" y="33"/>
                      <a:pt x="80" y="33"/>
                      <a:pt x="80" y="33"/>
                    </a:cubicBezTo>
                    <a:cubicBezTo>
                      <a:pt x="70" y="27"/>
                      <a:pt x="70" y="27"/>
                      <a:pt x="70" y="27"/>
                    </a:cubicBezTo>
                    <a:cubicBezTo>
                      <a:pt x="70" y="26"/>
                      <a:pt x="70" y="26"/>
                      <a:pt x="70" y="26"/>
                    </a:cubicBezTo>
                    <a:cubicBezTo>
                      <a:pt x="83" y="13"/>
                      <a:pt x="83" y="13"/>
                      <a:pt x="83" y="13"/>
                    </a:cubicBezTo>
                    <a:cubicBezTo>
                      <a:pt x="88" y="9"/>
                      <a:pt x="97" y="9"/>
                      <a:pt x="102" y="13"/>
                    </a:cubicBezTo>
                    <a:cubicBezTo>
                      <a:pt x="118" y="27"/>
                      <a:pt x="118" y="27"/>
                      <a:pt x="118" y="27"/>
                    </a:cubicBezTo>
                    <a:lnTo>
                      <a:pt x="104" y="33"/>
                    </a:lnTo>
                    <a:close/>
                  </a:path>
                </a:pathLst>
              </a:custGeom>
              <a:grpFill/>
              <a:ln>
                <a:noFill/>
              </a:ln>
            </p:spPr>
            <p:txBody>
              <a:bodyPr vert="horz" wrap="square" lIns="91440" tIns="45720" rIns="91440" bIns="45720" numCol="1" anchor="t" anchorCtr="0" compatLnSpc="1"/>
              <a:lstStyle/>
              <a:p>
                <a:endParaRPr lang="zh-CN" altLang="en-US"/>
              </a:p>
            </p:txBody>
          </p:sp>
        </p:grpSp>
        <p:sp>
          <p:nvSpPr>
            <p:cNvPr id="66" name="文本框 64"/>
            <p:cNvSpPr txBox="1"/>
            <p:nvPr/>
          </p:nvSpPr>
          <p:spPr>
            <a:xfrm rot="18900000">
              <a:off x="2986658" y="2184705"/>
              <a:ext cx="1165506" cy="394986"/>
            </a:xfrm>
            <a:prstGeom prst="rect">
              <a:avLst/>
            </a:prstGeom>
            <a:noFill/>
          </p:spPr>
          <p:txBody>
            <a:bodyPr wrap="square" lIns="68580" tIns="34290" rIns="68580" bIns="34290" rtlCol="0">
              <a:spAutoFit/>
            </a:bodyPr>
            <a:lstStyle/>
            <a:p>
              <a:pPr>
                <a:lnSpc>
                  <a:spcPct val="150000"/>
                </a:lnSpc>
              </a:pPr>
              <a:r>
                <a:rPr lang="zh-CN" altLang="en-US" sz="1600" b="1" dirty="0" smtClean="0">
                  <a:solidFill>
                    <a:schemeClr val="bg1"/>
                  </a:solidFill>
                  <a:latin typeface="微软雅黑" panose="020B0503020204020204" charset="-122"/>
                  <a:ea typeface="微软雅黑" panose="020B0503020204020204" charset="-122"/>
                  <a:sym typeface="+mn-ea"/>
                </a:rPr>
                <a:t>分层次培养</a:t>
              </a:r>
              <a:endParaRPr lang="zh-CN" altLang="en-US" sz="1600" b="1" dirty="0">
                <a:solidFill>
                  <a:schemeClr val="bg1"/>
                </a:solidFill>
                <a:latin typeface="微软雅黑" panose="020B0503020204020204" charset="-122"/>
                <a:ea typeface="微软雅黑" panose="020B0503020204020204" charset="-122"/>
                <a:sym typeface="+mn-ea"/>
              </a:endParaRPr>
            </a:p>
          </p:txBody>
        </p:sp>
      </p:grpSp>
      <p:grpSp>
        <p:nvGrpSpPr>
          <p:cNvPr id="67" name="组合 66"/>
          <p:cNvGrpSpPr/>
          <p:nvPr/>
        </p:nvGrpSpPr>
        <p:grpSpPr>
          <a:xfrm rot="2736752">
            <a:off x="1528155" y="1473826"/>
            <a:ext cx="2369080" cy="3100349"/>
            <a:chOff x="1117919" y="1313120"/>
            <a:chExt cx="2369080" cy="3099392"/>
          </a:xfrm>
        </p:grpSpPr>
        <p:grpSp>
          <p:nvGrpSpPr>
            <p:cNvPr id="68" name="组合 67"/>
            <p:cNvGrpSpPr/>
            <p:nvPr/>
          </p:nvGrpSpPr>
          <p:grpSpPr>
            <a:xfrm>
              <a:off x="1117919" y="1322521"/>
              <a:ext cx="2369080" cy="3089991"/>
              <a:chOff x="1313863" y="1205784"/>
              <a:chExt cx="3158773" cy="4119987"/>
            </a:xfrm>
          </p:grpSpPr>
          <p:sp>
            <p:nvSpPr>
              <p:cNvPr id="69" name="任意多边形 68"/>
              <p:cNvSpPr/>
              <p:nvPr/>
            </p:nvSpPr>
            <p:spPr>
              <a:xfrm>
                <a:off x="1313863" y="1781540"/>
                <a:ext cx="3158773" cy="3544231"/>
              </a:xfrm>
              <a:custGeom>
                <a:avLst/>
                <a:gdLst>
                  <a:gd name="connsiteX0" fmla="*/ 1465943 w 2075543"/>
                  <a:gd name="connsiteY0" fmla="*/ 0 h 2162628"/>
                  <a:gd name="connsiteX1" fmla="*/ 2075543 w 2075543"/>
                  <a:gd name="connsiteY1" fmla="*/ 653143 h 2162628"/>
                  <a:gd name="connsiteX2" fmla="*/ 0 w 2075543"/>
                  <a:gd name="connsiteY2" fmla="*/ 2162628 h 2162628"/>
                  <a:gd name="connsiteX3" fmla="*/ 1465943 w 2075543"/>
                  <a:gd name="connsiteY3" fmla="*/ 0 h 2162628"/>
                </a:gdLst>
                <a:ahLst/>
                <a:cxnLst>
                  <a:cxn ang="0">
                    <a:pos x="connsiteX0" y="connsiteY0"/>
                  </a:cxn>
                  <a:cxn ang="0">
                    <a:pos x="connsiteX1" y="connsiteY1"/>
                  </a:cxn>
                  <a:cxn ang="0">
                    <a:pos x="connsiteX2" y="connsiteY2"/>
                  </a:cxn>
                  <a:cxn ang="0">
                    <a:pos x="connsiteX3" y="connsiteY3"/>
                  </a:cxn>
                </a:cxnLst>
                <a:rect l="l" t="t" r="r" b="b"/>
                <a:pathLst>
                  <a:path w="2075543" h="2162628">
                    <a:moveTo>
                      <a:pt x="1465943" y="0"/>
                    </a:moveTo>
                    <a:lnTo>
                      <a:pt x="2075543" y="653143"/>
                    </a:lnTo>
                    <a:lnTo>
                      <a:pt x="0" y="2162628"/>
                    </a:lnTo>
                    <a:lnTo>
                      <a:pt x="1465943" y="0"/>
                    </a:lnTo>
                    <a:close/>
                  </a:path>
                </a:pathLst>
              </a:custGeom>
              <a:solidFill>
                <a:schemeClr val="tx1">
                  <a:lumMod val="85000"/>
                  <a:lumOff val="15000"/>
                  <a:alpha val="35000"/>
                </a:schemeClr>
              </a:solidFill>
              <a:ln>
                <a:noFill/>
              </a:ln>
              <a:effectLst>
                <a:softEdge rad="266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0" name="圆角矩形 69"/>
              <p:cNvSpPr/>
              <p:nvPr/>
            </p:nvSpPr>
            <p:spPr>
              <a:xfrm rot="18900000">
                <a:off x="1404860" y="1875219"/>
                <a:ext cx="2836786" cy="1582057"/>
              </a:xfrm>
              <a:prstGeom prst="roundRect">
                <a:avLst>
                  <a:gd name="adj" fmla="val 10245"/>
                </a:avLst>
              </a:prstGeom>
              <a:solidFill>
                <a:srgbClr val="C3373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1" name="任意多边形 70"/>
              <p:cNvSpPr/>
              <p:nvPr/>
            </p:nvSpPr>
            <p:spPr>
              <a:xfrm rot="18900000">
                <a:off x="3303181" y="1205784"/>
                <a:ext cx="551494" cy="1413715"/>
              </a:xfrm>
              <a:custGeom>
                <a:avLst/>
                <a:gdLst>
                  <a:gd name="connsiteX0" fmla="*/ 569692 w 617165"/>
                  <a:gd name="connsiteY0" fmla="*/ 47473 h 1582057"/>
                  <a:gd name="connsiteX1" fmla="*/ 617165 w 617165"/>
                  <a:gd name="connsiteY1" fmla="*/ 162082 h 1582057"/>
                  <a:gd name="connsiteX2" fmla="*/ 617165 w 617165"/>
                  <a:gd name="connsiteY2" fmla="*/ 1419975 h 1582057"/>
                  <a:gd name="connsiteX3" fmla="*/ 455083 w 617165"/>
                  <a:gd name="connsiteY3" fmla="*/ 1582057 h 1582057"/>
                  <a:gd name="connsiteX4" fmla="*/ 0 w 617165"/>
                  <a:gd name="connsiteY4" fmla="*/ 1582057 h 1582057"/>
                  <a:gd name="connsiteX5" fmla="*/ 0 w 617165"/>
                  <a:gd name="connsiteY5" fmla="*/ 0 h 1582057"/>
                  <a:gd name="connsiteX6" fmla="*/ 455083 w 617165"/>
                  <a:gd name="connsiteY6" fmla="*/ 0 h 1582057"/>
                  <a:gd name="connsiteX7" fmla="*/ 569692 w 617165"/>
                  <a:gd name="connsiteY7" fmla="*/ 47473 h 1582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17165" h="1582057">
                    <a:moveTo>
                      <a:pt x="569692" y="47473"/>
                    </a:moveTo>
                    <a:cubicBezTo>
                      <a:pt x="599024" y="76804"/>
                      <a:pt x="617165" y="117325"/>
                      <a:pt x="617165" y="162082"/>
                    </a:cubicBezTo>
                    <a:lnTo>
                      <a:pt x="617165" y="1419975"/>
                    </a:lnTo>
                    <a:cubicBezTo>
                      <a:pt x="617165" y="1509490"/>
                      <a:pt x="544598" y="1582057"/>
                      <a:pt x="455083" y="1582057"/>
                    </a:cubicBezTo>
                    <a:lnTo>
                      <a:pt x="0" y="1582057"/>
                    </a:lnTo>
                    <a:lnTo>
                      <a:pt x="0" y="0"/>
                    </a:lnTo>
                    <a:lnTo>
                      <a:pt x="455083" y="0"/>
                    </a:lnTo>
                    <a:cubicBezTo>
                      <a:pt x="499841" y="0"/>
                      <a:pt x="540361" y="18141"/>
                      <a:pt x="569692" y="47473"/>
                    </a:cubicBezTo>
                    <a:close/>
                  </a:path>
                </a:pathLst>
              </a:cu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72" name="文本框 35"/>
            <p:cNvSpPr txBox="1"/>
            <p:nvPr/>
          </p:nvSpPr>
          <p:spPr>
            <a:xfrm rot="18900000">
              <a:off x="2365746" y="1313120"/>
              <a:ext cx="383540" cy="560532"/>
            </a:xfrm>
            <a:prstGeom prst="rect">
              <a:avLst/>
            </a:prstGeom>
            <a:noFill/>
          </p:spPr>
          <p:txBody>
            <a:bodyPr wrap="none" lIns="68580" tIns="34290" rIns="68580" bIns="34290" rtlCol="0">
              <a:spAutoFit/>
            </a:bodyPr>
            <a:lstStyle/>
            <a:p>
              <a:r>
                <a:rPr lang="en-US" altLang="zh-CN" sz="3200" b="1" dirty="0">
                  <a:solidFill>
                    <a:srgbClr val="C33736"/>
                  </a:solidFill>
                </a:rPr>
                <a:t>A</a:t>
              </a:r>
            </a:p>
          </p:txBody>
        </p:sp>
        <p:grpSp>
          <p:nvGrpSpPr>
            <p:cNvPr id="73" name="组合 72"/>
            <p:cNvGrpSpPr/>
            <p:nvPr/>
          </p:nvGrpSpPr>
          <p:grpSpPr>
            <a:xfrm>
              <a:off x="1552228" y="2722191"/>
              <a:ext cx="311277" cy="311276"/>
              <a:chOff x="4549775" y="536575"/>
              <a:chExt cx="539751" cy="539750"/>
            </a:xfrm>
          </p:grpSpPr>
          <p:sp>
            <p:nvSpPr>
              <p:cNvPr id="74" name="Freeform 53"/>
              <p:cNvSpPr/>
              <p:nvPr/>
            </p:nvSpPr>
            <p:spPr bwMode="auto">
              <a:xfrm>
                <a:off x="4732338" y="536575"/>
                <a:ext cx="134938" cy="131763"/>
              </a:xfrm>
              <a:custGeom>
                <a:avLst/>
                <a:gdLst>
                  <a:gd name="T0" fmla="*/ 46 w 48"/>
                  <a:gd name="T1" fmla="*/ 29 h 47"/>
                  <a:gd name="T2" fmla="*/ 46 w 48"/>
                  <a:gd name="T3" fmla="*/ 24 h 47"/>
                  <a:gd name="T4" fmla="*/ 24 w 48"/>
                  <a:gd name="T5" fmla="*/ 1 h 47"/>
                  <a:gd name="T6" fmla="*/ 21 w 48"/>
                  <a:gd name="T7" fmla="*/ 0 h 47"/>
                  <a:gd name="T8" fmla="*/ 18 w 48"/>
                  <a:gd name="T9" fmla="*/ 1 h 47"/>
                  <a:gd name="T10" fmla="*/ 0 w 48"/>
                  <a:gd name="T11" fmla="*/ 19 h 47"/>
                  <a:gd name="T12" fmla="*/ 28 w 48"/>
                  <a:gd name="T13" fmla="*/ 47 h 47"/>
                  <a:gd name="T14" fmla="*/ 46 w 48"/>
                  <a:gd name="T15" fmla="*/ 29 h 4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8" h="47">
                    <a:moveTo>
                      <a:pt x="46" y="29"/>
                    </a:moveTo>
                    <a:cubicBezTo>
                      <a:pt x="48" y="28"/>
                      <a:pt x="48" y="25"/>
                      <a:pt x="46" y="24"/>
                    </a:cubicBezTo>
                    <a:cubicBezTo>
                      <a:pt x="24" y="1"/>
                      <a:pt x="24" y="1"/>
                      <a:pt x="24" y="1"/>
                    </a:cubicBezTo>
                    <a:cubicBezTo>
                      <a:pt x="23" y="0"/>
                      <a:pt x="22" y="0"/>
                      <a:pt x="21" y="0"/>
                    </a:cubicBezTo>
                    <a:cubicBezTo>
                      <a:pt x="20" y="0"/>
                      <a:pt x="19" y="0"/>
                      <a:pt x="18" y="1"/>
                    </a:cubicBezTo>
                    <a:cubicBezTo>
                      <a:pt x="0" y="19"/>
                      <a:pt x="0" y="19"/>
                      <a:pt x="0" y="19"/>
                    </a:cubicBezTo>
                    <a:cubicBezTo>
                      <a:pt x="28" y="47"/>
                      <a:pt x="28" y="47"/>
                      <a:pt x="28" y="47"/>
                    </a:cubicBezTo>
                    <a:lnTo>
                      <a:pt x="46" y="29"/>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5" name="Freeform 54"/>
              <p:cNvSpPr/>
              <p:nvPr/>
            </p:nvSpPr>
            <p:spPr bwMode="auto">
              <a:xfrm>
                <a:off x="4549775" y="606425"/>
                <a:ext cx="469900" cy="469900"/>
              </a:xfrm>
              <a:custGeom>
                <a:avLst/>
                <a:gdLst>
                  <a:gd name="T0" fmla="*/ 100 w 167"/>
                  <a:gd name="T1" fmla="*/ 118 h 167"/>
                  <a:gd name="T2" fmla="*/ 76 w 167"/>
                  <a:gd name="T3" fmla="*/ 127 h 167"/>
                  <a:gd name="T4" fmla="*/ 51 w 167"/>
                  <a:gd name="T5" fmla="*/ 116 h 167"/>
                  <a:gd name="T6" fmla="*/ 40 w 167"/>
                  <a:gd name="T7" fmla="*/ 91 h 167"/>
                  <a:gd name="T8" fmla="*/ 51 w 167"/>
                  <a:gd name="T9" fmla="*/ 65 h 167"/>
                  <a:gd name="T10" fmla="*/ 88 w 167"/>
                  <a:gd name="T11" fmla="*/ 28 h 167"/>
                  <a:gd name="T12" fmla="*/ 60 w 167"/>
                  <a:gd name="T13" fmla="*/ 0 h 167"/>
                  <a:gd name="T14" fmla="*/ 22 w 167"/>
                  <a:gd name="T15" fmla="*/ 37 h 167"/>
                  <a:gd name="T16" fmla="*/ 22 w 167"/>
                  <a:gd name="T17" fmla="*/ 37 h 167"/>
                  <a:gd name="T18" fmla="*/ 0 w 167"/>
                  <a:gd name="T19" fmla="*/ 91 h 167"/>
                  <a:gd name="T20" fmla="*/ 22 w 167"/>
                  <a:gd name="T21" fmla="*/ 145 h 167"/>
                  <a:gd name="T22" fmla="*/ 76 w 167"/>
                  <a:gd name="T23" fmla="*/ 167 h 167"/>
                  <a:gd name="T24" fmla="*/ 130 w 167"/>
                  <a:gd name="T25" fmla="*/ 145 h 167"/>
                  <a:gd name="T26" fmla="*/ 130 w 167"/>
                  <a:gd name="T27" fmla="*/ 144 h 167"/>
                  <a:gd name="T28" fmla="*/ 167 w 167"/>
                  <a:gd name="T29" fmla="*/ 107 h 167"/>
                  <a:gd name="T30" fmla="*/ 139 w 167"/>
                  <a:gd name="T31" fmla="*/ 79 h 167"/>
                  <a:gd name="T32" fmla="*/ 100 w 167"/>
                  <a:gd name="T33" fmla="*/ 118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67" h="167">
                    <a:moveTo>
                      <a:pt x="100" y="118"/>
                    </a:moveTo>
                    <a:cubicBezTo>
                      <a:pt x="94" y="124"/>
                      <a:pt x="85" y="127"/>
                      <a:pt x="76" y="127"/>
                    </a:cubicBezTo>
                    <a:cubicBezTo>
                      <a:pt x="67" y="127"/>
                      <a:pt x="57" y="123"/>
                      <a:pt x="51" y="116"/>
                    </a:cubicBezTo>
                    <a:cubicBezTo>
                      <a:pt x="44" y="110"/>
                      <a:pt x="40" y="100"/>
                      <a:pt x="40" y="91"/>
                    </a:cubicBezTo>
                    <a:cubicBezTo>
                      <a:pt x="40" y="81"/>
                      <a:pt x="44" y="72"/>
                      <a:pt x="51" y="65"/>
                    </a:cubicBezTo>
                    <a:cubicBezTo>
                      <a:pt x="88" y="28"/>
                      <a:pt x="88" y="28"/>
                      <a:pt x="88" y="28"/>
                    </a:cubicBezTo>
                    <a:cubicBezTo>
                      <a:pt x="60" y="0"/>
                      <a:pt x="60" y="0"/>
                      <a:pt x="60" y="0"/>
                    </a:cubicBezTo>
                    <a:cubicBezTo>
                      <a:pt x="22" y="37"/>
                      <a:pt x="22" y="37"/>
                      <a:pt x="22" y="37"/>
                    </a:cubicBezTo>
                    <a:cubicBezTo>
                      <a:pt x="22" y="37"/>
                      <a:pt x="22" y="37"/>
                      <a:pt x="22" y="37"/>
                    </a:cubicBezTo>
                    <a:cubicBezTo>
                      <a:pt x="8" y="52"/>
                      <a:pt x="0" y="71"/>
                      <a:pt x="0" y="91"/>
                    </a:cubicBezTo>
                    <a:cubicBezTo>
                      <a:pt x="0" y="111"/>
                      <a:pt x="8" y="130"/>
                      <a:pt x="22" y="145"/>
                    </a:cubicBezTo>
                    <a:cubicBezTo>
                      <a:pt x="37" y="159"/>
                      <a:pt x="56" y="167"/>
                      <a:pt x="76" y="167"/>
                    </a:cubicBezTo>
                    <a:cubicBezTo>
                      <a:pt x="96" y="167"/>
                      <a:pt x="116" y="159"/>
                      <a:pt x="130" y="145"/>
                    </a:cubicBezTo>
                    <a:cubicBezTo>
                      <a:pt x="130" y="144"/>
                      <a:pt x="130" y="144"/>
                      <a:pt x="130" y="144"/>
                    </a:cubicBezTo>
                    <a:cubicBezTo>
                      <a:pt x="167" y="107"/>
                      <a:pt x="167" y="107"/>
                      <a:pt x="167" y="107"/>
                    </a:cubicBezTo>
                    <a:cubicBezTo>
                      <a:pt x="139" y="79"/>
                      <a:pt x="139" y="79"/>
                      <a:pt x="139" y="79"/>
                    </a:cubicBezTo>
                    <a:lnTo>
                      <a:pt x="100" y="118"/>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6" name="Freeform 55"/>
              <p:cNvSpPr/>
              <p:nvPr/>
            </p:nvSpPr>
            <p:spPr bwMode="auto">
              <a:xfrm>
                <a:off x="4957763" y="758825"/>
                <a:ext cx="131763" cy="134938"/>
              </a:xfrm>
              <a:custGeom>
                <a:avLst/>
                <a:gdLst>
                  <a:gd name="T0" fmla="*/ 46 w 47"/>
                  <a:gd name="T1" fmla="*/ 24 h 48"/>
                  <a:gd name="T2" fmla="*/ 23 w 47"/>
                  <a:gd name="T3" fmla="*/ 2 h 48"/>
                  <a:gd name="T4" fmla="*/ 18 w 47"/>
                  <a:gd name="T5" fmla="*/ 2 h 48"/>
                  <a:gd name="T6" fmla="*/ 0 w 47"/>
                  <a:gd name="T7" fmla="*/ 20 h 48"/>
                  <a:gd name="T8" fmla="*/ 28 w 47"/>
                  <a:gd name="T9" fmla="*/ 48 h 48"/>
                  <a:gd name="T10" fmla="*/ 46 w 47"/>
                  <a:gd name="T11" fmla="*/ 29 h 48"/>
                  <a:gd name="T12" fmla="*/ 47 w 47"/>
                  <a:gd name="T13" fmla="*/ 27 h 48"/>
                  <a:gd name="T14" fmla="*/ 46 w 47"/>
                  <a:gd name="T15" fmla="*/ 24 h 4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48">
                    <a:moveTo>
                      <a:pt x="46" y="24"/>
                    </a:moveTo>
                    <a:cubicBezTo>
                      <a:pt x="23" y="2"/>
                      <a:pt x="23" y="2"/>
                      <a:pt x="23" y="2"/>
                    </a:cubicBezTo>
                    <a:cubicBezTo>
                      <a:pt x="22" y="0"/>
                      <a:pt x="19" y="1"/>
                      <a:pt x="18" y="2"/>
                    </a:cubicBezTo>
                    <a:cubicBezTo>
                      <a:pt x="0" y="20"/>
                      <a:pt x="0" y="20"/>
                      <a:pt x="0" y="20"/>
                    </a:cubicBezTo>
                    <a:cubicBezTo>
                      <a:pt x="28" y="48"/>
                      <a:pt x="28" y="48"/>
                      <a:pt x="28" y="48"/>
                    </a:cubicBezTo>
                    <a:cubicBezTo>
                      <a:pt x="46" y="29"/>
                      <a:pt x="46" y="29"/>
                      <a:pt x="46" y="29"/>
                    </a:cubicBezTo>
                    <a:cubicBezTo>
                      <a:pt x="47" y="29"/>
                      <a:pt x="47" y="28"/>
                      <a:pt x="47" y="27"/>
                    </a:cubicBezTo>
                    <a:cubicBezTo>
                      <a:pt x="47" y="25"/>
                      <a:pt x="47" y="24"/>
                      <a:pt x="46" y="24"/>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77" name="文本框 63"/>
            <p:cNvSpPr txBox="1"/>
            <p:nvPr/>
          </p:nvSpPr>
          <p:spPr>
            <a:xfrm rot="18900000">
              <a:off x="1621130" y="2104204"/>
              <a:ext cx="1309974" cy="394986"/>
            </a:xfrm>
            <a:prstGeom prst="rect">
              <a:avLst/>
            </a:prstGeom>
            <a:noFill/>
          </p:spPr>
          <p:txBody>
            <a:bodyPr wrap="square" lIns="68580" tIns="34290" rIns="68580" bIns="34290" rtlCol="0">
              <a:spAutoFit/>
            </a:bodyPr>
            <a:lstStyle/>
            <a:p>
              <a:pPr>
                <a:lnSpc>
                  <a:spcPct val="150000"/>
                </a:lnSpc>
              </a:pPr>
              <a:r>
                <a:rPr lang="zh-CN" altLang="en-US" sz="1600" b="1" dirty="0" smtClean="0">
                  <a:solidFill>
                    <a:schemeClr val="bg1"/>
                  </a:solidFill>
                  <a:latin typeface="微软雅黑" panose="020B0503020204020204" charset="-122"/>
                  <a:ea typeface="微软雅黑" panose="020B0503020204020204" charset="-122"/>
                </a:rPr>
                <a:t>网教融合</a:t>
              </a:r>
              <a:endParaRPr lang="zh-CN" altLang="en-US" sz="1600" b="1" dirty="0">
                <a:solidFill>
                  <a:schemeClr val="bg1"/>
                </a:solidFill>
                <a:latin typeface="微软雅黑" panose="020B0503020204020204" charset="-122"/>
                <a:ea typeface="微软雅黑" panose="020B0503020204020204" charset="-122"/>
              </a:endParaRPr>
            </a:p>
          </p:txBody>
        </p:sp>
      </p:grpSp>
      <p:sp>
        <p:nvSpPr>
          <p:cNvPr id="83" name="矩形 82"/>
          <p:cNvSpPr/>
          <p:nvPr/>
        </p:nvSpPr>
        <p:spPr>
          <a:xfrm>
            <a:off x="1161415" y="367474"/>
            <a:ext cx="8484870" cy="461665"/>
          </a:xfrm>
          <a:prstGeom prst="rect">
            <a:avLst/>
          </a:prstGeom>
        </p:spPr>
        <p:txBody>
          <a:bodyPr wrap="square">
            <a:spAutoFit/>
          </a:bodyPr>
          <a:lstStyle/>
          <a:p>
            <a:r>
              <a:rPr lang="zh-CN" altLang="zh-CN" sz="2400" dirty="0">
                <a:solidFill>
                  <a:schemeClr val="tx1">
                    <a:lumMod val="85000"/>
                    <a:lumOff val="15000"/>
                  </a:schemeClr>
                </a:solidFill>
                <a:latin typeface="微软雅黑" panose="020B0503020204020204" charset="-122"/>
                <a:ea typeface="微软雅黑" panose="020B0503020204020204" charset="-122"/>
              </a:rPr>
              <a:t>大数据背景下“微课”在统计学专业实践教学中的</a:t>
            </a:r>
            <a:r>
              <a:rPr lang="zh-CN" altLang="zh-CN" sz="2400" dirty="0" smtClean="0">
                <a:solidFill>
                  <a:schemeClr val="tx1">
                    <a:lumMod val="85000"/>
                    <a:lumOff val="15000"/>
                  </a:schemeClr>
                </a:solidFill>
                <a:latin typeface="微软雅黑" panose="020B0503020204020204" charset="-122"/>
                <a:ea typeface="微软雅黑" panose="020B0503020204020204" charset="-122"/>
              </a:rPr>
              <a:t>应用</a:t>
            </a:r>
            <a:endParaRPr lang="zh-CN" altLang="en-US" sz="2400" dirty="0">
              <a:solidFill>
                <a:schemeClr val="tx1">
                  <a:lumMod val="85000"/>
                  <a:lumOff val="15000"/>
                </a:schemeClr>
              </a:solidFill>
              <a:latin typeface="微软雅黑" panose="020B0503020204020204" charset="-122"/>
              <a:ea typeface="微软雅黑" panose="020B0503020204020204" charset="-122"/>
            </a:endParaRPr>
          </a:p>
        </p:txBody>
      </p:sp>
      <p:sp>
        <p:nvSpPr>
          <p:cNvPr id="84" name="矩形 83"/>
          <p:cNvSpPr/>
          <p:nvPr/>
        </p:nvSpPr>
        <p:spPr>
          <a:xfrm>
            <a:off x="11209655" y="1458595"/>
            <a:ext cx="669290" cy="341630"/>
          </a:xfrm>
          <a:prstGeom prst="rect">
            <a:avLst/>
          </a:prstGeom>
          <a:solidFill>
            <a:srgbClr val="C337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12</a:t>
            </a:r>
            <a:endParaRPr lang="zh-CN" altLang="en-US" dirty="0"/>
          </a:p>
        </p:txBody>
      </p:sp>
      <p:pic>
        <p:nvPicPr>
          <p:cNvPr id="78" name="图片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0332"/>
            <a:ext cx="1176020" cy="119661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1618185" y="4192343"/>
            <a:ext cx="2714571" cy="1754326"/>
          </a:xfrm>
          <a:prstGeom prst="rect">
            <a:avLst/>
          </a:prstGeom>
          <a:noFill/>
        </p:spPr>
        <p:txBody>
          <a:bodyPr wrap="square" rtlCol="0">
            <a:spAutoFit/>
          </a:bodyPr>
          <a:lstStyle/>
          <a:p>
            <a:r>
              <a:rPr lang="zh-CN" altLang="zh-CN" dirty="0"/>
              <a:t>构建融入“微课”的统计学专业实践混合教学模式，在改善学生学习效果的同时有效提升学生的创新能力与终生学习能力，让学生学习的自主权回归。</a:t>
            </a:r>
            <a:endParaRPr lang="zh-CN" altLang="en-US" dirty="0"/>
          </a:p>
        </p:txBody>
      </p:sp>
      <p:sp>
        <p:nvSpPr>
          <p:cNvPr id="4" name="TextBox 3"/>
          <p:cNvSpPr txBox="1"/>
          <p:nvPr/>
        </p:nvSpPr>
        <p:spPr>
          <a:xfrm>
            <a:off x="4810681" y="4218597"/>
            <a:ext cx="2662527" cy="2031325"/>
          </a:xfrm>
          <a:prstGeom prst="rect">
            <a:avLst/>
          </a:prstGeom>
          <a:noFill/>
        </p:spPr>
        <p:txBody>
          <a:bodyPr wrap="square" rtlCol="0">
            <a:spAutoFit/>
          </a:bodyPr>
          <a:lstStyle/>
          <a:p>
            <a:r>
              <a:rPr lang="zh-CN" altLang="zh-CN" dirty="0"/>
              <a:t>统计学专业的实践课程教授对于学生的理学基础要求较高，不同就业意愿驱动下学生的课堂学习目的大相径庭，老师很难做到因材施教，教学有时缺乏针对性。</a:t>
            </a:r>
            <a:endParaRPr lang="zh-CN" altLang="en-US" dirty="0"/>
          </a:p>
        </p:txBody>
      </p:sp>
      <p:sp>
        <p:nvSpPr>
          <p:cNvPr id="5" name="TextBox 4"/>
          <p:cNvSpPr txBox="1"/>
          <p:nvPr/>
        </p:nvSpPr>
        <p:spPr>
          <a:xfrm>
            <a:off x="7418148" y="4192343"/>
            <a:ext cx="3067637" cy="2031325"/>
          </a:xfrm>
          <a:prstGeom prst="rect">
            <a:avLst/>
          </a:prstGeom>
          <a:noFill/>
        </p:spPr>
        <p:txBody>
          <a:bodyPr wrap="square" rtlCol="0">
            <a:spAutoFit/>
          </a:bodyPr>
          <a:lstStyle/>
          <a:p>
            <a:r>
              <a:rPr lang="zh-CN" altLang="zh-CN" dirty="0"/>
              <a:t>传统的统计教学手段具有很大的局限性，而“微课”融入恰好有效地解决了这个难题，融入“微课”过程中和企业进行沟通，设置任务实境，构建任务驱动型统计学专业实践混合教学模式。</a:t>
            </a:r>
            <a:endParaRPr lang="zh-CN" altLang="en-US" dirty="0"/>
          </a:p>
        </p:txBody>
      </p:sp>
    </p:spTree>
  </p:cSld>
  <p:clrMapOvr>
    <a:masterClrMapping/>
  </p:clrMapOvr>
  <p:transition spd="med">
    <p:pull/>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26035" y="1459230"/>
            <a:ext cx="579755" cy="579755"/>
          </a:xfrm>
          <a:prstGeom prst="rect">
            <a:avLst/>
          </a:prstGeom>
          <a:solidFill>
            <a:srgbClr val="C337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flipH="1">
            <a:off x="12058650" y="1459230"/>
            <a:ext cx="153670" cy="398018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11209655" y="1458595"/>
            <a:ext cx="669290" cy="341630"/>
          </a:xfrm>
          <a:prstGeom prst="rect">
            <a:avLst/>
          </a:prstGeom>
          <a:solidFill>
            <a:srgbClr val="C337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13</a:t>
            </a:r>
            <a:endParaRPr lang="zh-CN" altLang="en-US" dirty="0"/>
          </a:p>
        </p:txBody>
      </p:sp>
      <p:sp>
        <p:nvSpPr>
          <p:cNvPr id="3" name="文本框 2"/>
          <p:cNvSpPr txBox="1"/>
          <p:nvPr/>
        </p:nvSpPr>
        <p:spPr>
          <a:xfrm>
            <a:off x="7146290" y="2563495"/>
            <a:ext cx="2552700" cy="645160"/>
          </a:xfrm>
          <a:prstGeom prst="rect">
            <a:avLst/>
          </a:prstGeom>
          <a:noFill/>
        </p:spPr>
        <p:txBody>
          <a:bodyPr wrap="square" rtlCol="0">
            <a:spAutoFit/>
          </a:bodyPr>
          <a:lstStyle/>
          <a:p>
            <a:pPr algn="l"/>
            <a:r>
              <a:rPr lang="en-US" altLang="zh-CN" sz="3600" b="1" dirty="0">
                <a:solidFill>
                  <a:schemeClr val="tx1">
                    <a:lumMod val="85000"/>
                    <a:lumOff val="15000"/>
                  </a:schemeClr>
                </a:solidFill>
                <a:latin typeface="Arial" panose="020B0604020202020204" pitchFamily="34" charset="0"/>
                <a:ea typeface="微软雅黑" panose="020B0503020204020204" charset="-122"/>
              </a:rPr>
              <a:t>PART</a:t>
            </a:r>
            <a:r>
              <a:rPr lang="en-US" altLang="zh-CN" sz="3600" b="1" dirty="0">
                <a:solidFill>
                  <a:schemeClr val="tx1">
                    <a:lumMod val="85000"/>
                    <a:lumOff val="15000"/>
                  </a:schemeClr>
                </a:solidFill>
                <a:latin typeface="Arial" panose="020B0604020202020204" pitchFamily="34" charset="0"/>
              </a:rPr>
              <a:t> </a:t>
            </a:r>
            <a:r>
              <a:rPr lang="en-US" altLang="zh-CN" sz="3600" b="1" dirty="0" smtClean="0">
                <a:solidFill>
                  <a:schemeClr val="tx1">
                    <a:lumMod val="85000"/>
                    <a:lumOff val="15000"/>
                  </a:schemeClr>
                </a:solidFill>
                <a:latin typeface="Arial" panose="020B0604020202020204" pitchFamily="34" charset="0"/>
              </a:rPr>
              <a:t>04</a:t>
            </a:r>
            <a:endParaRPr lang="en-US" altLang="zh-CN" sz="3600" b="1" dirty="0">
              <a:solidFill>
                <a:schemeClr val="tx1">
                  <a:lumMod val="85000"/>
                  <a:lumOff val="15000"/>
                </a:schemeClr>
              </a:solidFill>
              <a:latin typeface="Arial" panose="020B0604020202020204" pitchFamily="34" charset="0"/>
            </a:endParaRPr>
          </a:p>
        </p:txBody>
      </p:sp>
      <p:pic>
        <p:nvPicPr>
          <p:cNvPr id="9" name="图片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605" y="1"/>
            <a:ext cx="1176020" cy="119661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rgbClr val="000000"/>
                </a:solidFill>
                <a:miter lim="800000"/>
                <a:headEnd/>
                <a:tailEnd/>
              </a14:hiddenLine>
            </a:ext>
          </a:extLst>
        </p:spPr>
      </p:pic>
      <p:sp>
        <p:nvSpPr>
          <p:cNvPr id="10" name="矩形 9"/>
          <p:cNvSpPr/>
          <p:nvPr/>
        </p:nvSpPr>
        <p:spPr>
          <a:xfrm>
            <a:off x="1161415" y="367474"/>
            <a:ext cx="8484870" cy="461665"/>
          </a:xfrm>
          <a:prstGeom prst="rect">
            <a:avLst/>
          </a:prstGeom>
        </p:spPr>
        <p:txBody>
          <a:bodyPr wrap="square">
            <a:spAutoFit/>
          </a:bodyPr>
          <a:lstStyle/>
          <a:p>
            <a:r>
              <a:rPr lang="zh-CN" altLang="zh-CN" sz="2400" dirty="0">
                <a:solidFill>
                  <a:schemeClr val="tx1">
                    <a:lumMod val="85000"/>
                    <a:lumOff val="15000"/>
                  </a:schemeClr>
                </a:solidFill>
                <a:latin typeface="微软雅黑" panose="020B0503020204020204" charset="-122"/>
                <a:ea typeface="微软雅黑" panose="020B0503020204020204" charset="-122"/>
              </a:rPr>
              <a:t>大数据背景下“微课”在统计学专业实践教学中的</a:t>
            </a:r>
            <a:r>
              <a:rPr lang="zh-CN" altLang="zh-CN" sz="2400" dirty="0" smtClean="0">
                <a:solidFill>
                  <a:schemeClr val="tx1">
                    <a:lumMod val="85000"/>
                    <a:lumOff val="15000"/>
                  </a:schemeClr>
                </a:solidFill>
                <a:latin typeface="微软雅黑" panose="020B0503020204020204" charset="-122"/>
                <a:ea typeface="微软雅黑" panose="020B0503020204020204" charset="-122"/>
              </a:rPr>
              <a:t>应用</a:t>
            </a:r>
            <a:endParaRPr lang="zh-CN" altLang="en-US" sz="2400" dirty="0">
              <a:solidFill>
                <a:schemeClr val="tx1">
                  <a:lumMod val="85000"/>
                  <a:lumOff val="15000"/>
                </a:schemeClr>
              </a:solidFill>
              <a:latin typeface="微软雅黑" panose="020B0503020204020204" charset="-122"/>
              <a:ea typeface="微软雅黑" panose="020B0503020204020204" charset="-122"/>
            </a:endParaRPr>
          </a:p>
        </p:txBody>
      </p:sp>
      <p:sp>
        <p:nvSpPr>
          <p:cNvPr id="11" name="矩形 10"/>
          <p:cNvSpPr/>
          <p:nvPr/>
        </p:nvSpPr>
        <p:spPr>
          <a:xfrm>
            <a:off x="18791" y="2065247"/>
            <a:ext cx="6830060" cy="3401060"/>
          </a:xfrm>
          <a:prstGeom prst="rect">
            <a:avLst/>
          </a:prstGeom>
          <a:blipFill rotWithShape="1">
            <a:blip r:embed="rId4" cstate="screen">
              <a:grayscl/>
              <a:extLst>
                <a:ext uri="{28A0092B-C50C-407E-A947-70E740481C1C}">
                  <a14:useLocalDpi xmlns:a14="http://schemas.microsoft.com/office/drawing/2010/main"/>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9"/>
          <p:cNvSpPr txBox="1"/>
          <p:nvPr/>
        </p:nvSpPr>
        <p:spPr>
          <a:xfrm>
            <a:off x="7146290" y="3430570"/>
            <a:ext cx="3819526" cy="461665"/>
          </a:xfrm>
          <a:prstGeom prst="rect">
            <a:avLst/>
          </a:prstGeom>
          <a:noFill/>
        </p:spPr>
        <p:txBody>
          <a:bodyPr wrap="square" rtlCol="0">
            <a:spAutoFit/>
          </a:bodyPr>
          <a:lstStyle/>
          <a:p>
            <a:pPr fontAlgn="auto">
              <a:lnSpc>
                <a:spcPct val="100000"/>
              </a:lnSpc>
            </a:pPr>
            <a:r>
              <a:rPr lang="zh-CN" altLang="en-US" sz="2400" b="1" dirty="0" smtClean="0">
                <a:solidFill>
                  <a:schemeClr val="tx1">
                    <a:lumMod val="85000"/>
                    <a:lumOff val="15000"/>
                  </a:schemeClr>
                </a:solidFill>
                <a:latin typeface="微软雅黑" panose="020B0503020204020204" charset="-122"/>
                <a:ea typeface="微软雅黑" panose="020B0503020204020204" charset="-122"/>
                <a:sym typeface="+mn-ea"/>
              </a:rPr>
              <a:t>应用效果与学生受益</a:t>
            </a:r>
            <a:endParaRPr lang="zh-CN" altLang="en-US" sz="2400" b="1" dirty="0">
              <a:solidFill>
                <a:schemeClr val="tx1">
                  <a:lumMod val="85000"/>
                  <a:lumOff val="15000"/>
                </a:schemeClr>
              </a:solidFill>
              <a:latin typeface="微软雅黑" panose="020B0503020204020204" charset="-122"/>
              <a:ea typeface="微软雅黑" panose="020B0503020204020204" charset="-122"/>
              <a:sym typeface="+mn-ea"/>
            </a:endParaRPr>
          </a:p>
        </p:txBody>
      </p:sp>
    </p:spTree>
  </p:cSld>
  <p:clrMapOvr>
    <a:masterClrMapping/>
  </p:clrMapOvr>
  <p:transition spd="med">
    <p:pull/>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圆角矩形 4"/>
          <p:cNvSpPr/>
          <p:nvPr/>
        </p:nvSpPr>
        <p:spPr>
          <a:xfrm>
            <a:off x="9243260" y="367474"/>
            <a:ext cx="1935480" cy="381000"/>
          </a:xfrm>
          <a:prstGeom prst="roundRect">
            <a:avLst>
              <a:gd name="adj" fmla="val 50000"/>
            </a:avLst>
          </a:prstGeom>
          <a:solidFill>
            <a:srgbClr val="C337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smtClean="0">
                <a:latin typeface="微软雅黑" panose="020B0503020204020204" charset="-122"/>
                <a:ea typeface="微软雅黑" panose="020B0503020204020204" charset="-122"/>
              </a:rPr>
              <a:t>应用效果</a:t>
            </a:r>
            <a:endParaRPr lang="zh-CN" altLang="en-US" b="1" dirty="0">
              <a:latin typeface="微软雅黑" panose="020B0503020204020204" charset="-122"/>
              <a:ea typeface="微软雅黑" panose="020B0503020204020204" charset="-122"/>
            </a:endParaRPr>
          </a:p>
        </p:txBody>
      </p:sp>
      <p:sp>
        <p:nvSpPr>
          <p:cNvPr id="7" name="矩形 6"/>
          <p:cNvSpPr/>
          <p:nvPr/>
        </p:nvSpPr>
        <p:spPr>
          <a:xfrm>
            <a:off x="1161415" y="367474"/>
            <a:ext cx="8484870" cy="461665"/>
          </a:xfrm>
          <a:prstGeom prst="rect">
            <a:avLst/>
          </a:prstGeom>
        </p:spPr>
        <p:txBody>
          <a:bodyPr wrap="square">
            <a:spAutoFit/>
          </a:bodyPr>
          <a:lstStyle/>
          <a:p>
            <a:r>
              <a:rPr lang="zh-CN" altLang="zh-CN" sz="2400" dirty="0">
                <a:solidFill>
                  <a:schemeClr val="tx1">
                    <a:lumMod val="85000"/>
                    <a:lumOff val="15000"/>
                  </a:schemeClr>
                </a:solidFill>
                <a:latin typeface="微软雅黑" panose="020B0503020204020204" charset="-122"/>
                <a:ea typeface="微软雅黑" panose="020B0503020204020204" charset="-122"/>
              </a:rPr>
              <a:t>大数据背景下“微课”在统计学专业实践教学中的</a:t>
            </a:r>
            <a:r>
              <a:rPr lang="zh-CN" altLang="zh-CN" sz="2400" dirty="0" smtClean="0">
                <a:solidFill>
                  <a:schemeClr val="tx1">
                    <a:lumMod val="85000"/>
                    <a:lumOff val="15000"/>
                  </a:schemeClr>
                </a:solidFill>
                <a:latin typeface="微软雅黑" panose="020B0503020204020204" charset="-122"/>
                <a:ea typeface="微软雅黑" panose="020B0503020204020204" charset="-122"/>
              </a:rPr>
              <a:t>应用</a:t>
            </a:r>
            <a:endParaRPr lang="zh-CN" altLang="en-US" sz="2400" dirty="0">
              <a:solidFill>
                <a:schemeClr val="tx1">
                  <a:lumMod val="85000"/>
                  <a:lumOff val="15000"/>
                </a:schemeClr>
              </a:solidFill>
              <a:latin typeface="微软雅黑" panose="020B0503020204020204" charset="-122"/>
              <a:ea typeface="微软雅黑" panose="020B0503020204020204" charset="-122"/>
            </a:endParaRPr>
          </a:p>
        </p:txBody>
      </p:sp>
      <p:sp>
        <p:nvSpPr>
          <p:cNvPr id="8" name="矩形 7"/>
          <p:cNvSpPr/>
          <p:nvPr/>
        </p:nvSpPr>
        <p:spPr>
          <a:xfrm>
            <a:off x="11544300" y="781982"/>
            <a:ext cx="669290" cy="341630"/>
          </a:xfrm>
          <a:prstGeom prst="rect">
            <a:avLst/>
          </a:prstGeom>
          <a:solidFill>
            <a:srgbClr val="C337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14</a:t>
            </a:r>
            <a:endParaRPr lang="zh-CN" altLang="en-US" dirty="0"/>
          </a:p>
        </p:txBody>
      </p:sp>
      <p:pic>
        <p:nvPicPr>
          <p:cNvPr id="9" name="图片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605" y="1"/>
            <a:ext cx="1176020" cy="119661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1070809" y="1024106"/>
            <a:ext cx="10808136" cy="5698932"/>
          </a:xfrm>
          <a:prstGeom prst="rect">
            <a:avLst/>
          </a:prstGeom>
          <a:noFill/>
        </p:spPr>
        <p:txBody>
          <a:bodyPr wrap="square" rtlCol="0">
            <a:spAutoFit/>
          </a:bodyPr>
          <a:lstStyle/>
          <a:p>
            <a:pPr indent="457200">
              <a:lnSpc>
                <a:spcPct val="120000"/>
              </a:lnSpc>
            </a:pPr>
            <a:r>
              <a:rPr lang="zh-CN" altLang="zh-CN" dirty="0"/>
              <a:t>新时代推动教育</a:t>
            </a:r>
            <a:r>
              <a:rPr lang="en-US" altLang="zh-CN" dirty="0"/>
              <a:t>2.0</a:t>
            </a:r>
            <a:r>
              <a:rPr lang="zh-CN" altLang="zh-CN" dirty="0"/>
              <a:t>时代发展，</a:t>
            </a:r>
            <a:r>
              <a:rPr lang="en-US" altLang="zh-CN" dirty="0"/>
              <a:t>3</a:t>
            </a:r>
            <a:r>
              <a:rPr lang="zh-CN" altLang="zh-CN" dirty="0"/>
              <a:t>年践行融入“微课”的统计学专业实践混合教学模式，让我更加坚信科技的合理运用可以有效提升教师的教学技能与学生的学习效果。线上线下相结合的学习模式，使得教师和学生的有效沟通显著增加，颠覆了传统课堂学生参与度低、体验感差的状态。</a:t>
            </a:r>
            <a:r>
              <a:rPr lang="zh-CN" altLang="zh-CN" b="1" dirty="0"/>
              <a:t>模式实施前学生实践知识掌握不牢，实践意识淡薄。</a:t>
            </a:r>
            <a:r>
              <a:rPr lang="zh-CN" altLang="zh-CN" dirty="0"/>
              <a:t>模式实施</a:t>
            </a:r>
            <a:r>
              <a:rPr lang="en-US" altLang="zh-CN" dirty="0"/>
              <a:t>3</a:t>
            </a:r>
            <a:r>
              <a:rPr lang="zh-CN" altLang="zh-CN" dirty="0"/>
              <a:t>年以来，学生受益显著，在就业、竞赛、社会实践以及科研等方面均有显著受益</a:t>
            </a:r>
            <a:r>
              <a:rPr lang="zh-CN" altLang="zh-CN" dirty="0" smtClean="0"/>
              <a:t>。</a:t>
            </a:r>
            <a:endParaRPr lang="en-US" altLang="zh-CN" dirty="0" smtClean="0"/>
          </a:p>
          <a:p>
            <a:pPr indent="457200">
              <a:lnSpc>
                <a:spcPct val="120000"/>
              </a:lnSpc>
            </a:pPr>
            <a:r>
              <a:rPr lang="zh-CN" altLang="zh-CN" b="1" dirty="0" smtClean="0">
                <a:latin typeface="+mj-ea"/>
                <a:ea typeface="+mj-ea"/>
              </a:rPr>
              <a:t>学生</a:t>
            </a:r>
            <a:r>
              <a:rPr lang="zh-CN" altLang="zh-CN" b="1" dirty="0">
                <a:latin typeface="+mj-ea"/>
                <a:ea typeface="+mj-ea"/>
              </a:rPr>
              <a:t>就业率稳定，社会影响扩大。</a:t>
            </a:r>
            <a:r>
              <a:rPr lang="zh-CN" altLang="zh-CN" dirty="0">
                <a:latin typeface="+mj-ea"/>
                <a:ea typeface="+mj-ea"/>
              </a:rPr>
              <a:t>自</a:t>
            </a:r>
            <a:r>
              <a:rPr lang="en-US" altLang="zh-CN" dirty="0">
                <a:latin typeface="+mj-ea"/>
                <a:ea typeface="+mj-ea"/>
              </a:rPr>
              <a:t>2016</a:t>
            </a:r>
            <a:r>
              <a:rPr lang="zh-CN" altLang="zh-CN" dirty="0">
                <a:latin typeface="+mj-ea"/>
                <a:ea typeface="+mj-ea"/>
              </a:rPr>
              <a:t>年起截至</a:t>
            </a:r>
            <a:r>
              <a:rPr lang="en-US" altLang="zh-CN" dirty="0">
                <a:latin typeface="+mj-ea"/>
                <a:ea typeface="+mj-ea"/>
              </a:rPr>
              <a:t>2018</a:t>
            </a:r>
            <a:r>
              <a:rPr lang="zh-CN" altLang="zh-CN" dirty="0">
                <a:latin typeface="+mj-ea"/>
                <a:ea typeface="+mj-ea"/>
              </a:rPr>
              <a:t>年</a:t>
            </a:r>
            <a:r>
              <a:rPr lang="en-US" altLang="zh-CN" dirty="0">
                <a:latin typeface="+mj-ea"/>
                <a:ea typeface="+mj-ea"/>
              </a:rPr>
              <a:t>9</a:t>
            </a:r>
            <a:r>
              <a:rPr lang="zh-CN" altLang="zh-CN" dirty="0">
                <a:latin typeface="+mj-ea"/>
                <a:ea typeface="+mj-ea"/>
              </a:rPr>
              <a:t>月，统计专业学生一次性就业率近三年达</a:t>
            </a:r>
            <a:r>
              <a:rPr lang="en-US" altLang="zh-CN" dirty="0">
                <a:latin typeface="+mj-ea"/>
                <a:ea typeface="+mj-ea"/>
              </a:rPr>
              <a:t>90%</a:t>
            </a:r>
            <a:r>
              <a:rPr lang="zh-CN" altLang="zh-CN" dirty="0">
                <a:latin typeface="+mj-ea"/>
                <a:ea typeface="+mj-ea"/>
              </a:rPr>
              <a:t>以上，考入研究生比重及就业率排名质量和数量均排全校前列</a:t>
            </a:r>
            <a:r>
              <a:rPr lang="zh-CN" altLang="zh-CN" dirty="0" smtClean="0">
                <a:latin typeface="+mj-ea"/>
                <a:ea typeface="+mj-ea"/>
              </a:rPr>
              <a:t>。</a:t>
            </a:r>
            <a:endParaRPr lang="en-US" altLang="zh-CN" dirty="0" smtClean="0">
              <a:latin typeface="+mj-ea"/>
              <a:ea typeface="+mj-ea"/>
            </a:endParaRPr>
          </a:p>
          <a:p>
            <a:pPr indent="457200">
              <a:lnSpc>
                <a:spcPct val="120000"/>
              </a:lnSpc>
            </a:pPr>
            <a:r>
              <a:rPr lang="zh-CN" altLang="zh-CN" b="1" dirty="0">
                <a:latin typeface="+mj-ea"/>
                <a:ea typeface="+mj-ea"/>
              </a:rPr>
              <a:t>学生创新成果频出，成绩进步巨大。</a:t>
            </a:r>
            <a:r>
              <a:rPr lang="zh-CN" altLang="zh-CN" dirty="0">
                <a:latin typeface="+mj-ea"/>
                <a:ea typeface="+mj-ea"/>
              </a:rPr>
              <a:t>利用优良的实验条件，专业程建设效果显著，学生社会实践活动开花结果。近三年以来学生连年参与“全国大学生调查报告大赛”、“吉林省大学生调查报告大赛”、“ 全国大学生数学建模大赛”、“吉林省大学生数学建模大赛”和“吉林省五四杯经济论文比赛”，其中取得国家级二等奖</a:t>
            </a:r>
            <a:r>
              <a:rPr lang="en-US" altLang="zh-CN" dirty="0">
                <a:latin typeface="+mj-ea"/>
                <a:ea typeface="+mj-ea"/>
              </a:rPr>
              <a:t>2</a:t>
            </a:r>
            <a:r>
              <a:rPr lang="zh-CN" altLang="zh-CN" dirty="0">
                <a:latin typeface="+mj-ea"/>
                <a:ea typeface="+mj-ea"/>
              </a:rPr>
              <a:t>项、三等奖</a:t>
            </a:r>
            <a:r>
              <a:rPr lang="en-US" altLang="zh-CN" dirty="0">
                <a:latin typeface="+mj-ea"/>
                <a:ea typeface="+mj-ea"/>
              </a:rPr>
              <a:t>3</a:t>
            </a:r>
            <a:r>
              <a:rPr lang="zh-CN" altLang="zh-CN" dirty="0">
                <a:latin typeface="+mj-ea"/>
                <a:ea typeface="+mj-ea"/>
              </a:rPr>
              <a:t>项，取得省级特等奖</a:t>
            </a:r>
            <a:r>
              <a:rPr lang="en-US" altLang="zh-CN" dirty="0">
                <a:latin typeface="+mj-ea"/>
                <a:ea typeface="+mj-ea"/>
              </a:rPr>
              <a:t>2</a:t>
            </a:r>
            <a:r>
              <a:rPr lang="zh-CN" altLang="zh-CN" dirty="0">
                <a:latin typeface="+mj-ea"/>
                <a:ea typeface="+mj-ea"/>
              </a:rPr>
              <a:t>项、一等奖</a:t>
            </a:r>
            <a:r>
              <a:rPr lang="en-US" altLang="zh-CN" dirty="0">
                <a:latin typeface="+mj-ea"/>
                <a:ea typeface="+mj-ea"/>
              </a:rPr>
              <a:t>15</a:t>
            </a:r>
            <a:r>
              <a:rPr lang="zh-CN" altLang="zh-CN" dirty="0">
                <a:latin typeface="+mj-ea"/>
                <a:ea typeface="+mj-ea"/>
              </a:rPr>
              <a:t>项、二等奖</a:t>
            </a:r>
            <a:r>
              <a:rPr lang="en-US" altLang="zh-CN" dirty="0">
                <a:latin typeface="+mj-ea"/>
                <a:ea typeface="+mj-ea"/>
              </a:rPr>
              <a:t>31</a:t>
            </a:r>
            <a:r>
              <a:rPr lang="zh-CN" altLang="zh-CN" dirty="0">
                <a:latin typeface="+mj-ea"/>
                <a:ea typeface="+mj-ea"/>
              </a:rPr>
              <a:t>项、三等奖</a:t>
            </a:r>
            <a:r>
              <a:rPr lang="en-US" altLang="zh-CN" dirty="0">
                <a:latin typeface="+mj-ea"/>
                <a:ea typeface="+mj-ea"/>
              </a:rPr>
              <a:t>14</a:t>
            </a:r>
            <a:r>
              <a:rPr lang="zh-CN" altLang="zh-CN" dirty="0">
                <a:latin typeface="+mj-ea"/>
                <a:ea typeface="+mj-ea"/>
              </a:rPr>
              <a:t>项，共获奖</a:t>
            </a:r>
            <a:r>
              <a:rPr lang="en-US" altLang="zh-CN" dirty="0">
                <a:latin typeface="+mj-ea"/>
                <a:ea typeface="+mj-ea"/>
              </a:rPr>
              <a:t>67</a:t>
            </a:r>
            <a:r>
              <a:rPr lang="zh-CN" altLang="zh-CN" dirty="0" smtClean="0">
                <a:latin typeface="+mj-ea"/>
                <a:ea typeface="+mj-ea"/>
              </a:rPr>
              <a:t>项</a:t>
            </a:r>
            <a:r>
              <a:rPr lang="zh-CN" altLang="en-US" dirty="0" smtClean="0">
                <a:latin typeface="+mj-ea"/>
                <a:ea typeface="+mj-ea"/>
              </a:rPr>
              <a:t>。</a:t>
            </a:r>
            <a:endParaRPr lang="en-US" altLang="zh-CN" dirty="0" smtClean="0">
              <a:latin typeface="+mj-ea"/>
              <a:ea typeface="+mj-ea"/>
            </a:endParaRPr>
          </a:p>
          <a:p>
            <a:pPr indent="457200">
              <a:lnSpc>
                <a:spcPct val="120000"/>
              </a:lnSpc>
            </a:pPr>
            <a:r>
              <a:rPr lang="zh-CN" altLang="zh-CN" b="1" dirty="0">
                <a:latin typeface="+mj-ea"/>
                <a:ea typeface="+mj-ea"/>
              </a:rPr>
              <a:t>学生科研成果丰硕，科研能力提高。</a:t>
            </a:r>
            <a:r>
              <a:rPr lang="zh-CN" altLang="zh-CN" dirty="0">
                <a:latin typeface="+mj-ea"/>
                <a:ea typeface="+mj-ea"/>
              </a:rPr>
              <a:t>近</a:t>
            </a:r>
            <a:r>
              <a:rPr lang="en-US" altLang="zh-CN" dirty="0">
                <a:latin typeface="+mj-ea"/>
                <a:ea typeface="+mj-ea"/>
              </a:rPr>
              <a:t>3</a:t>
            </a:r>
            <a:r>
              <a:rPr lang="zh-CN" altLang="zh-CN" dirty="0">
                <a:latin typeface="+mj-ea"/>
                <a:ea typeface="+mj-ea"/>
              </a:rPr>
              <a:t>年，学生共发表省级以上科研论文</a:t>
            </a:r>
            <a:r>
              <a:rPr lang="en-US" altLang="zh-CN" dirty="0">
                <a:latin typeface="+mj-ea"/>
                <a:ea typeface="+mj-ea"/>
              </a:rPr>
              <a:t>11</a:t>
            </a:r>
            <a:r>
              <a:rPr lang="zh-CN" altLang="zh-CN" dirty="0">
                <a:latin typeface="+mj-ea"/>
                <a:ea typeface="+mj-ea"/>
              </a:rPr>
              <a:t>篇，学生在</a:t>
            </a:r>
            <a:r>
              <a:rPr lang="en-US" altLang="zh-CN" dirty="0">
                <a:latin typeface="+mj-ea"/>
                <a:ea typeface="+mj-ea"/>
              </a:rPr>
              <a:t>3</a:t>
            </a:r>
            <a:r>
              <a:rPr lang="zh-CN" altLang="zh-CN" dirty="0">
                <a:latin typeface="+mj-ea"/>
                <a:ea typeface="+mj-ea"/>
              </a:rPr>
              <a:t>年中逐渐培养了自身的科研能力，对社会及经济现象有更深刻的认识</a:t>
            </a:r>
            <a:r>
              <a:rPr lang="zh-CN" altLang="zh-CN" dirty="0" smtClean="0">
                <a:latin typeface="+mj-ea"/>
                <a:ea typeface="+mj-ea"/>
              </a:rPr>
              <a:t>。</a:t>
            </a:r>
            <a:endParaRPr lang="en-US" altLang="zh-CN" dirty="0" smtClean="0">
              <a:latin typeface="+mj-ea"/>
              <a:ea typeface="+mj-ea"/>
            </a:endParaRPr>
          </a:p>
          <a:p>
            <a:pPr indent="457200">
              <a:lnSpc>
                <a:spcPct val="120000"/>
              </a:lnSpc>
            </a:pPr>
            <a:r>
              <a:rPr lang="zh-CN" altLang="zh-CN" b="1" dirty="0">
                <a:latin typeface="+mj-ea"/>
                <a:ea typeface="+mj-ea"/>
              </a:rPr>
              <a:t>学生实践活动丰富，实践能力突出。</a:t>
            </a:r>
            <a:r>
              <a:rPr lang="zh-CN" altLang="zh-CN" dirty="0">
                <a:latin typeface="+mj-ea"/>
                <a:ea typeface="+mj-ea"/>
              </a:rPr>
              <a:t>统计学应用广泛，在学生培养上，重视其社会实践活动能力。调研方面，多次组织学生参加全国经济普查、全国农业普查数据录入等工作，为吉林省经济建设提供了服务，受到吉林省统计局等单位的好评。</a:t>
            </a:r>
            <a:endParaRPr lang="zh-CN" altLang="en-US" dirty="0">
              <a:latin typeface="+mj-ea"/>
              <a:ea typeface="+mj-ea"/>
            </a:endParaRPr>
          </a:p>
        </p:txBody>
      </p:sp>
    </p:spTree>
    <p:extLst>
      <p:ext uri="{BB962C8B-B14F-4D97-AF65-F5344CB8AC3E}">
        <p14:creationId xmlns:p14="http://schemas.microsoft.com/office/powerpoint/2010/main" val="95140949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26035" y="1459230"/>
            <a:ext cx="579755" cy="579755"/>
          </a:xfrm>
          <a:prstGeom prst="rect">
            <a:avLst/>
          </a:prstGeom>
          <a:solidFill>
            <a:srgbClr val="C337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flipH="1">
            <a:off x="12058650" y="1459230"/>
            <a:ext cx="153670" cy="398018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11209655" y="1458595"/>
            <a:ext cx="669290" cy="341630"/>
          </a:xfrm>
          <a:prstGeom prst="rect">
            <a:avLst/>
          </a:prstGeom>
          <a:solidFill>
            <a:srgbClr val="C337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15</a:t>
            </a:r>
            <a:endParaRPr lang="zh-CN" altLang="en-US" dirty="0"/>
          </a:p>
        </p:txBody>
      </p:sp>
      <p:sp>
        <p:nvSpPr>
          <p:cNvPr id="3" name="文本框 2"/>
          <p:cNvSpPr txBox="1"/>
          <p:nvPr/>
        </p:nvSpPr>
        <p:spPr>
          <a:xfrm>
            <a:off x="7146290" y="2563495"/>
            <a:ext cx="2552700" cy="645160"/>
          </a:xfrm>
          <a:prstGeom prst="rect">
            <a:avLst/>
          </a:prstGeom>
          <a:noFill/>
        </p:spPr>
        <p:txBody>
          <a:bodyPr wrap="square" rtlCol="0">
            <a:spAutoFit/>
          </a:bodyPr>
          <a:lstStyle/>
          <a:p>
            <a:pPr algn="l"/>
            <a:r>
              <a:rPr lang="en-US" altLang="zh-CN" sz="3600" b="1" dirty="0">
                <a:solidFill>
                  <a:schemeClr val="tx1">
                    <a:lumMod val="85000"/>
                    <a:lumOff val="15000"/>
                  </a:schemeClr>
                </a:solidFill>
                <a:latin typeface="Arial" panose="020B0604020202020204" pitchFamily="34" charset="0"/>
                <a:ea typeface="微软雅黑" panose="020B0503020204020204" charset="-122"/>
              </a:rPr>
              <a:t>PART</a:t>
            </a:r>
            <a:r>
              <a:rPr lang="en-US" altLang="zh-CN" sz="3600" b="1" dirty="0">
                <a:solidFill>
                  <a:schemeClr val="tx1">
                    <a:lumMod val="85000"/>
                    <a:lumOff val="15000"/>
                  </a:schemeClr>
                </a:solidFill>
                <a:latin typeface="Arial" panose="020B0604020202020204" pitchFamily="34" charset="0"/>
              </a:rPr>
              <a:t> </a:t>
            </a:r>
            <a:r>
              <a:rPr lang="en-US" altLang="zh-CN" sz="3600" b="1" dirty="0" smtClean="0">
                <a:solidFill>
                  <a:schemeClr val="tx1">
                    <a:lumMod val="85000"/>
                    <a:lumOff val="15000"/>
                  </a:schemeClr>
                </a:solidFill>
                <a:latin typeface="Arial" panose="020B0604020202020204" pitchFamily="34" charset="0"/>
              </a:rPr>
              <a:t>05</a:t>
            </a:r>
            <a:endParaRPr lang="en-US" altLang="zh-CN" sz="3600" b="1" dirty="0">
              <a:solidFill>
                <a:schemeClr val="tx1">
                  <a:lumMod val="85000"/>
                  <a:lumOff val="15000"/>
                </a:schemeClr>
              </a:solidFill>
              <a:latin typeface="Arial" panose="020B0604020202020204" pitchFamily="34" charset="0"/>
            </a:endParaRPr>
          </a:p>
        </p:txBody>
      </p:sp>
      <p:sp>
        <p:nvSpPr>
          <p:cNvPr id="10" name="矩形 9"/>
          <p:cNvSpPr/>
          <p:nvPr/>
        </p:nvSpPr>
        <p:spPr>
          <a:xfrm>
            <a:off x="1161415" y="367474"/>
            <a:ext cx="8484870" cy="461665"/>
          </a:xfrm>
          <a:prstGeom prst="rect">
            <a:avLst/>
          </a:prstGeom>
        </p:spPr>
        <p:txBody>
          <a:bodyPr wrap="square">
            <a:spAutoFit/>
          </a:bodyPr>
          <a:lstStyle/>
          <a:p>
            <a:r>
              <a:rPr lang="zh-CN" altLang="zh-CN" sz="2400" dirty="0">
                <a:solidFill>
                  <a:schemeClr val="tx1">
                    <a:lumMod val="85000"/>
                    <a:lumOff val="15000"/>
                  </a:schemeClr>
                </a:solidFill>
                <a:latin typeface="微软雅黑" panose="020B0503020204020204" charset="-122"/>
                <a:ea typeface="微软雅黑" panose="020B0503020204020204" charset="-122"/>
              </a:rPr>
              <a:t>大数据背景下“微课”在统计学专业实践教学中的</a:t>
            </a:r>
            <a:r>
              <a:rPr lang="zh-CN" altLang="zh-CN" sz="2400" dirty="0" smtClean="0">
                <a:solidFill>
                  <a:schemeClr val="tx1">
                    <a:lumMod val="85000"/>
                    <a:lumOff val="15000"/>
                  </a:schemeClr>
                </a:solidFill>
                <a:latin typeface="微软雅黑" panose="020B0503020204020204" charset="-122"/>
                <a:ea typeface="微软雅黑" panose="020B0503020204020204" charset="-122"/>
              </a:rPr>
              <a:t>应用</a:t>
            </a:r>
            <a:endParaRPr lang="zh-CN" altLang="en-US" sz="2400" dirty="0">
              <a:solidFill>
                <a:schemeClr val="tx1">
                  <a:lumMod val="85000"/>
                  <a:lumOff val="15000"/>
                </a:schemeClr>
              </a:solidFill>
              <a:latin typeface="微软雅黑" panose="020B0503020204020204" charset="-122"/>
              <a:ea typeface="微软雅黑" panose="020B0503020204020204" charset="-122"/>
            </a:endParaRPr>
          </a:p>
        </p:txBody>
      </p:sp>
      <p:sp>
        <p:nvSpPr>
          <p:cNvPr id="12" name="矩形 11"/>
          <p:cNvSpPr/>
          <p:nvPr/>
        </p:nvSpPr>
        <p:spPr>
          <a:xfrm>
            <a:off x="-26035" y="2038350"/>
            <a:ext cx="6830060" cy="3401060"/>
          </a:xfrm>
          <a:prstGeom prst="rect">
            <a:avLst/>
          </a:prstGeom>
          <a:blipFill rotWithShape="1">
            <a:blip r:embed="rId3" cstate="screen">
              <a:grayscl/>
              <a:extLst>
                <a:ext uri="{28A0092B-C50C-407E-A947-70E740481C1C}">
                  <a14:useLocalDpi xmlns:a14="http://schemas.microsoft.com/office/drawing/2010/main"/>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1" name="图片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605" y="1"/>
            <a:ext cx="1176020" cy="119661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rgbClr val="000000"/>
                </a:solidFill>
                <a:miter lim="800000"/>
                <a:headEnd/>
                <a:tailEnd/>
              </a14:hiddenLine>
            </a:ext>
          </a:extLst>
        </p:spPr>
      </p:pic>
      <p:sp>
        <p:nvSpPr>
          <p:cNvPr id="14" name="文本框 9"/>
          <p:cNvSpPr txBox="1"/>
          <p:nvPr/>
        </p:nvSpPr>
        <p:spPr>
          <a:xfrm>
            <a:off x="7146290" y="3278662"/>
            <a:ext cx="3819526" cy="461665"/>
          </a:xfrm>
          <a:prstGeom prst="rect">
            <a:avLst/>
          </a:prstGeom>
          <a:noFill/>
        </p:spPr>
        <p:txBody>
          <a:bodyPr wrap="square" rtlCol="0">
            <a:spAutoFit/>
          </a:bodyPr>
          <a:lstStyle/>
          <a:p>
            <a:pPr fontAlgn="auto">
              <a:lnSpc>
                <a:spcPct val="100000"/>
              </a:lnSpc>
            </a:pPr>
            <a:r>
              <a:rPr lang="zh-CN" altLang="en-US" sz="2400" b="1" dirty="0" smtClean="0">
                <a:solidFill>
                  <a:schemeClr val="tx1">
                    <a:lumMod val="85000"/>
                    <a:lumOff val="15000"/>
                  </a:schemeClr>
                </a:solidFill>
                <a:latin typeface="微软雅黑" panose="020B0503020204020204" charset="-122"/>
                <a:ea typeface="微软雅黑" panose="020B0503020204020204" charset="-122"/>
                <a:sym typeface="+mn-ea"/>
              </a:rPr>
              <a:t>应用前景与普及情况</a:t>
            </a:r>
            <a:endParaRPr lang="zh-CN" altLang="en-US" sz="2400" b="1" dirty="0">
              <a:solidFill>
                <a:schemeClr val="tx1">
                  <a:lumMod val="85000"/>
                  <a:lumOff val="15000"/>
                </a:schemeClr>
              </a:solidFill>
              <a:latin typeface="微软雅黑" panose="020B0503020204020204" charset="-122"/>
              <a:ea typeface="微软雅黑" panose="020B0503020204020204" charset="-122"/>
              <a:sym typeface="+mn-ea"/>
            </a:endParaRPr>
          </a:p>
        </p:txBody>
      </p:sp>
    </p:spTree>
    <p:extLst>
      <p:ext uri="{BB962C8B-B14F-4D97-AF65-F5344CB8AC3E}">
        <p14:creationId xmlns:p14="http://schemas.microsoft.com/office/powerpoint/2010/main" val="1534397756"/>
      </p:ext>
    </p:extLst>
  </p:cSld>
  <p:clrMapOvr>
    <a:masterClrMapping/>
  </p:clrMapOvr>
  <p:transition spd="med">
    <p:pull/>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p:cNvSpPr/>
          <p:nvPr/>
        </p:nvSpPr>
        <p:spPr>
          <a:xfrm>
            <a:off x="9579024" y="274320"/>
            <a:ext cx="1935480" cy="381000"/>
          </a:xfrm>
          <a:prstGeom prst="roundRect">
            <a:avLst>
              <a:gd name="adj" fmla="val 50000"/>
            </a:avLst>
          </a:prstGeom>
          <a:solidFill>
            <a:srgbClr val="C337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smtClean="0">
                <a:latin typeface="微软雅黑" panose="020B0503020204020204" charset="-122"/>
                <a:ea typeface="微软雅黑" panose="020B0503020204020204" charset="-122"/>
              </a:rPr>
              <a:t>应用前景</a:t>
            </a:r>
            <a:endParaRPr lang="zh-CN" altLang="en-US" b="1" dirty="0">
              <a:latin typeface="微软雅黑" panose="020B0503020204020204" charset="-122"/>
              <a:ea typeface="微软雅黑" panose="020B0503020204020204" charset="-122"/>
            </a:endParaRPr>
          </a:p>
        </p:txBody>
      </p:sp>
      <p:grpSp>
        <p:nvGrpSpPr>
          <p:cNvPr id="7" name="Group 34"/>
          <p:cNvGrpSpPr/>
          <p:nvPr/>
        </p:nvGrpSpPr>
        <p:grpSpPr>
          <a:xfrm>
            <a:off x="5471709" y="1205086"/>
            <a:ext cx="899829" cy="486001"/>
            <a:chOff x="7166383" y="2666161"/>
            <a:chExt cx="900000" cy="486001"/>
          </a:xfrm>
          <a:solidFill>
            <a:srgbClr val="C33736"/>
          </a:solidFill>
        </p:grpSpPr>
        <p:sp>
          <p:nvSpPr>
            <p:cNvPr id="8" name="Freeform 95"/>
            <p:cNvSpPr>
              <a:spLocks noEditPoints="1"/>
            </p:cNvSpPr>
            <p:nvPr/>
          </p:nvSpPr>
          <p:spPr bwMode="auto">
            <a:xfrm>
              <a:off x="7166383" y="2666161"/>
              <a:ext cx="900000" cy="486001"/>
            </a:xfrm>
            <a:custGeom>
              <a:avLst/>
              <a:gdLst>
                <a:gd name="T0" fmla="*/ 113 w 125"/>
                <a:gd name="T1" fmla="*/ 18 h 78"/>
                <a:gd name="T2" fmla="*/ 113 w 125"/>
                <a:gd name="T3" fmla="*/ 0 h 78"/>
                <a:gd name="T4" fmla="*/ 0 w 125"/>
                <a:gd name="T5" fmla="*/ 0 h 78"/>
                <a:gd name="T6" fmla="*/ 0 w 125"/>
                <a:gd name="T7" fmla="*/ 78 h 78"/>
                <a:gd name="T8" fmla="*/ 113 w 125"/>
                <a:gd name="T9" fmla="*/ 78 h 78"/>
                <a:gd name="T10" fmla="*/ 113 w 125"/>
                <a:gd name="T11" fmla="*/ 60 h 78"/>
                <a:gd name="T12" fmla="*/ 125 w 125"/>
                <a:gd name="T13" fmla="*/ 54 h 78"/>
                <a:gd name="T14" fmla="*/ 125 w 125"/>
                <a:gd name="T15" fmla="*/ 25 h 78"/>
                <a:gd name="T16" fmla="*/ 113 w 125"/>
                <a:gd name="T17" fmla="*/ 18 h 78"/>
                <a:gd name="T18" fmla="*/ 104 w 125"/>
                <a:gd name="T19" fmla="*/ 68 h 78"/>
                <a:gd name="T20" fmla="*/ 10 w 125"/>
                <a:gd name="T21" fmla="*/ 68 h 78"/>
                <a:gd name="T22" fmla="*/ 10 w 125"/>
                <a:gd name="T23" fmla="*/ 9 h 78"/>
                <a:gd name="T24" fmla="*/ 104 w 125"/>
                <a:gd name="T25" fmla="*/ 9 h 78"/>
                <a:gd name="T26" fmla="*/ 104 w 125"/>
                <a:gd name="T27" fmla="*/ 68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5" h="78">
                  <a:moveTo>
                    <a:pt x="113" y="18"/>
                  </a:moveTo>
                  <a:cubicBezTo>
                    <a:pt x="113" y="0"/>
                    <a:pt x="113" y="0"/>
                    <a:pt x="113" y="0"/>
                  </a:cubicBezTo>
                  <a:cubicBezTo>
                    <a:pt x="0" y="0"/>
                    <a:pt x="0" y="0"/>
                    <a:pt x="0" y="0"/>
                  </a:cubicBezTo>
                  <a:cubicBezTo>
                    <a:pt x="0" y="78"/>
                    <a:pt x="0" y="78"/>
                    <a:pt x="0" y="78"/>
                  </a:cubicBezTo>
                  <a:cubicBezTo>
                    <a:pt x="113" y="78"/>
                    <a:pt x="113" y="78"/>
                    <a:pt x="113" y="78"/>
                  </a:cubicBezTo>
                  <a:cubicBezTo>
                    <a:pt x="113" y="60"/>
                    <a:pt x="113" y="60"/>
                    <a:pt x="113" y="60"/>
                  </a:cubicBezTo>
                  <a:cubicBezTo>
                    <a:pt x="117" y="60"/>
                    <a:pt x="125" y="61"/>
                    <a:pt x="125" y="54"/>
                  </a:cubicBezTo>
                  <a:cubicBezTo>
                    <a:pt x="125" y="25"/>
                    <a:pt x="125" y="25"/>
                    <a:pt x="125" y="25"/>
                  </a:cubicBezTo>
                  <a:cubicBezTo>
                    <a:pt x="125" y="17"/>
                    <a:pt x="116" y="18"/>
                    <a:pt x="113" y="18"/>
                  </a:cubicBezTo>
                  <a:close/>
                  <a:moveTo>
                    <a:pt x="104" y="68"/>
                  </a:moveTo>
                  <a:cubicBezTo>
                    <a:pt x="10" y="68"/>
                    <a:pt x="10" y="68"/>
                    <a:pt x="10" y="68"/>
                  </a:cubicBezTo>
                  <a:cubicBezTo>
                    <a:pt x="10" y="9"/>
                    <a:pt x="10" y="9"/>
                    <a:pt x="10" y="9"/>
                  </a:cubicBezTo>
                  <a:cubicBezTo>
                    <a:pt x="104" y="9"/>
                    <a:pt x="104" y="9"/>
                    <a:pt x="104" y="9"/>
                  </a:cubicBezTo>
                  <a:lnTo>
                    <a:pt x="104" y="6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8540" tIns="64271" rIns="128540" bIns="64271" numCol="1" anchor="t" anchorCtr="0" compatLnSpc="1"/>
            <a:lstStyle/>
            <a:p>
              <a:pPr algn="ctr">
                <a:lnSpc>
                  <a:spcPct val="120000"/>
                </a:lnSpc>
              </a:pPr>
              <a:endParaRPr lang="en-US" sz="800" dirty="0">
                <a:latin typeface="Arial" panose="020B0604020202020204" pitchFamily="34" charset="0"/>
                <a:ea typeface="微软雅黑" panose="020B0503020204020204" charset="-122"/>
                <a:cs typeface="+mn-ea"/>
                <a:sym typeface="Arial" panose="020B0604020202020204" pitchFamily="34" charset="0"/>
              </a:endParaRPr>
            </a:p>
          </p:txBody>
        </p:sp>
        <p:sp>
          <p:nvSpPr>
            <p:cNvPr id="22" name="Rectangle 96"/>
            <p:cNvSpPr>
              <a:spLocks noChangeArrowheads="1"/>
            </p:cNvSpPr>
            <p:nvPr/>
          </p:nvSpPr>
          <p:spPr bwMode="auto">
            <a:xfrm>
              <a:off x="7261305" y="2738737"/>
              <a:ext cx="144000" cy="3420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8540" tIns="64271" rIns="128540" bIns="64271" numCol="1" anchor="t" anchorCtr="0" compatLnSpc="1"/>
            <a:lstStyle/>
            <a:p>
              <a:pPr algn="ctr">
                <a:lnSpc>
                  <a:spcPct val="120000"/>
                </a:lnSpc>
              </a:pPr>
              <a:endParaRPr lang="en-US" sz="800" dirty="0">
                <a:latin typeface="Arial" panose="020B0604020202020204" pitchFamily="34" charset="0"/>
                <a:ea typeface="微软雅黑" panose="020B0503020204020204" charset="-122"/>
                <a:cs typeface="+mn-ea"/>
                <a:sym typeface="Arial" panose="020B0604020202020204" pitchFamily="34" charset="0"/>
              </a:endParaRPr>
            </a:p>
          </p:txBody>
        </p:sp>
        <p:sp>
          <p:nvSpPr>
            <p:cNvPr id="32" name="Rectangle 96"/>
            <p:cNvSpPr>
              <a:spLocks noChangeArrowheads="1"/>
            </p:cNvSpPr>
            <p:nvPr/>
          </p:nvSpPr>
          <p:spPr bwMode="auto">
            <a:xfrm>
              <a:off x="7420592" y="2738737"/>
              <a:ext cx="144000" cy="3420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8540" tIns="64271" rIns="128540" bIns="64271" numCol="1" anchor="t" anchorCtr="0" compatLnSpc="1"/>
            <a:lstStyle/>
            <a:p>
              <a:pPr algn="ctr">
                <a:lnSpc>
                  <a:spcPct val="120000"/>
                </a:lnSpc>
              </a:pPr>
              <a:endParaRPr lang="en-US" sz="800" dirty="0">
                <a:latin typeface="Arial" panose="020B0604020202020204" pitchFamily="34" charset="0"/>
                <a:ea typeface="微软雅黑" panose="020B0503020204020204" charset="-122"/>
                <a:cs typeface="+mn-ea"/>
                <a:sym typeface="Arial" panose="020B0604020202020204" pitchFamily="34" charset="0"/>
              </a:endParaRPr>
            </a:p>
          </p:txBody>
        </p:sp>
        <p:sp>
          <p:nvSpPr>
            <p:cNvPr id="33" name="Rectangle 96"/>
            <p:cNvSpPr>
              <a:spLocks noChangeArrowheads="1"/>
            </p:cNvSpPr>
            <p:nvPr/>
          </p:nvSpPr>
          <p:spPr bwMode="auto">
            <a:xfrm>
              <a:off x="7586442" y="2738684"/>
              <a:ext cx="144000" cy="3420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8540" tIns="64271" rIns="128540" bIns="64271" numCol="1" anchor="t" anchorCtr="0" compatLnSpc="1"/>
            <a:lstStyle/>
            <a:p>
              <a:pPr algn="ctr">
                <a:lnSpc>
                  <a:spcPct val="120000"/>
                </a:lnSpc>
              </a:pPr>
              <a:endParaRPr lang="en-US" sz="800" dirty="0">
                <a:latin typeface="Arial" panose="020B0604020202020204" pitchFamily="34" charset="0"/>
                <a:ea typeface="微软雅黑" panose="020B0503020204020204" charset="-122"/>
                <a:cs typeface="+mn-ea"/>
                <a:sym typeface="Arial" panose="020B0604020202020204" pitchFamily="34" charset="0"/>
              </a:endParaRPr>
            </a:p>
          </p:txBody>
        </p:sp>
      </p:grpSp>
      <p:grpSp>
        <p:nvGrpSpPr>
          <p:cNvPr id="12" name="Group 39"/>
          <p:cNvGrpSpPr/>
          <p:nvPr/>
        </p:nvGrpSpPr>
        <p:grpSpPr>
          <a:xfrm>
            <a:off x="2888357" y="1206201"/>
            <a:ext cx="899829" cy="486001"/>
            <a:chOff x="4605752" y="2667275"/>
            <a:chExt cx="900000" cy="486001"/>
          </a:xfrm>
          <a:solidFill>
            <a:srgbClr val="C33736"/>
          </a:solidFill>
        </p:grpSpPr>
        <p:sp>
          <p:nvSpPr>
            <p:cNvPr id="13" name="Freeform 95"/>
            <p:cNvSpPr>
              <a:spLocks noEditPoints="1"/>
            </p:cNvSpPr>
            <p:nvPr/>
          </p:nvSpPr>
          <p:spPr bwMode="auto">
            <a:xfrm>
              <a:off x="4605752" y="2667275"/>
              <a:ext cx="900000" cy="486001"/>
            </a:xfrm>
            <a:custGeom>
              <a:avLst/>
              <a:gdLst>
                <a:gd name="T0" fmla="*/ 113 w 125"/>
                <a:gd name="T1" fmla="*/ 18 h 78"/>
                <a:gd name="T2" fmla="*/ 113 w 125"/>
                <a:gd name="T3" fmla="*/ 0 h 78"/>
                <a:gd name="T4" fmla="*/ 0 w 125"/>
                <a:gd name="T5" fmla="*/ 0 h 78"/>
                <a:gd name="T6" fmla="*/ 0 w 125"/>
                <a:gd name="T7" fmla="*/ 78 h 78"/>
                <a:gd name="T8" fmla="*/ 113 w 125"/>
                <a:gd name="T9" fmla="*/ 78 h 78"/>
                <a:gd name="T10" fmla="*/ 113 w 125"/>
                <a:gd name="T11" fmla="*/ 60 h 78"/>
                <a:gd name="T12" fmla="*/ 125 w 125"/>
                <a:gd name="T13" fmla="*/ 54 h 78"/>
                <a:gd name="T14" fmla="*/ 125 w 125"/>
                <a:gd name="T15" fmla="*/ 25 h 78"/>
                <a:gd name="T16" fmla="*/ 113 w 125"/>
                <a:gd name="T17" fmla="*/ 18 h 78"/>
                <a:gd name="T18" fmla="*/ 104 w 125"/>
                <a:gd name="T19" fmla="*/ 68 h 78"/>
                <a:gd name="T20" fmla="*/ 10 w 125"/>
                <a:gd name="T21" fmla="*/ 68 h 78"/>
                <a:gd name="T22" fmla="*/ 10 w 125"/>
                <a:gd name="T23" fmla="*/ 9 h 78"/>
                <a:gd name="T24" fmla="*/ 104 w 125"/>
                <a:gd name="T25" fmla="*/ 9 h 78"/>
                <a:gd name="T26" fmla="*/ 104 w 125"/>
                <a:gd name="T27" fmla="*/ 68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5" h="78">
                  <a:moveTo>
                    <a:pt x="113" y="18"/>
                  </a:moveTo>
                  <a:cubicBezTo>
                    <a:pt x="113" y="0"/>
                    <a:pt x="113" y="0"/>
                    <a:pt x="113" y="0"/>
                  </a:cubicBezTo>
                  <a:cubicBezTo>
                    <a:pt x="0" y="0"/>
                    <a:pt x="0" y="0"/>
                    <a:pt x="0" y="0"/>
                  </a:cubicBezTo>
                  <a:cubicBezTo>
                    <a:pt x="0" y="78"/>
                    <a:pt x="0" y="78"/>
                    <a:pt x="0" y="78"/>
                  </a:cubicBezTo>
                  <a:cubicBezTo>
                    <a:pt x="113" y="78"/>
                    <a:pt x="113" y="78"/>
                    <a:pt x="113" y="78"/>
                  </a:cubicBezTo>
                  <a:cubicBezTo>
                    <a:pt x="113" y="60"/>
                    <a:pt x="113" y="60"/>
                    <a:pt x="113" y="60"/>
                  </a:cubicBezTo>
                  <a:cubicBezTo>
                    <a:pt x="117" y="60"/>
                    <a:pt x="125" y="61"/>
                    <a:pt x="125" y="54"/>
                  </a:cubicBezTo>
                  <a:cubicBezTo>
                    <a:pt x="125" y="25"/>
                    <a:pt x="125" y="25"/>
                    <a:pt x="125" y="25"/>
                  </a:cubicBezTo>
                  <a:cubicBezTo>
                    <a:pt x="125" y="17"/>
                    <a:pt x="116" y="18"/>
                    <a:pt x="113" y="18"/>
                  </a:cubicBezTo>
                  <a:close/>
                  <a:moveTo>
                    <a:pt x="104" y="68"/>
                  </a:moveTo>
                  <a:cubicBezTo>
                    <a:pt x="10" y="68"/>
                    <a:pt x="10" y="68"/>
                    <a:pt x="10" y="68"/>
                  </a:cubicBezTo>
                  <a:cubicBezTo>
                    <a:pt x="10" y="9"/>
                    <a:pt x="10" y="9"/>
                    <a:pt x="10" y="9"/>
                  </a:cubicBezTo>
                  <a:cubicBezTo>
                    <a:pt x="104" y="9"/>
                    <a:pt x="104" y="9"/>
                    <a:pt x="104" y="9"/>
                  </a:cubicBezTo>
                  <a:lnTo>
                    <a:pt x="104" y="6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8540" tIns="64271" rIns="128540" bIns="64271" numCol="1" anchor="t" anchorCtr="0" compatLnSpc="1"/>
            <a:lstStyle/>
            <a:p>
              <a:pPr algn="ctr">
                <a:lnSpc>
                  <a:spcPct val="120000"/>
                </a:lnSpc>
              </a:pPr>
              <a:endParaRPr lang="en-US" sz="1335" dirty="0">
                <a:latin typeface="Arial" panose="020B0604020202020204" pitchFamily="34" charset="0"/>
                <a:ea typeface="微软雅黑" panose="020B0503020204020204" charset="-122"/>
                <a:cs typeface="+mn-ea"/>
                <a:sym typeface="Arial" panose="020B0604020202020204" pitchFamily="34" charset="0"/>
              </a:endParaRPr>
            </a:p>
          </p:txBody>
        </p:sp>
        <p:sp>
          <p:nvSpPr>
            <p:cNvPr id="36" name="Rectangle 96"/>
            <p:cNvSpPr>
              <a:spLocks noChangeArrowheads="1"/>
            </p:cNvSpPr>
            <p:nvPr/>
          </p:nvSpPr>
          <p:spPr bwMode="auto">
            <a:xfrm>
              <a:off x="4699080" y="2738737"/>
              <a:ext cx="144000" cy="3420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8540" tIns="64271" rIns="128540" bIns="64271" numCol="1" anchor="t" anchorCtr="0" compatLnSpc="1"/>
            <a:lstStyle/>
            <a:p>
              <a:pPr algn="ctr">
                <a:lnSpc>
                  <a:spcPct val="120000"/>
                </a:lnSpc>
              </a:pPr>
              <a:endParaRPr lang="en-US" sz="1335" dirty="0">
                <a:latin typeface="Arial" panose="020B0604020202020204" pitchFamily="34" charset="0"/>
                <a:ea typeface="微软雅黑" panose="020B0503020204020204" charset="-122"/>
                <a:cs typeface="+mn-ea"/>
                <a:sym typeface="Arial" panose="020B0604020202020204" pitchFamily="34" charset="0"/>
              </a:endParaRPr>
            </a:p>
          </p:txBody>
        </p:sp>
        <p:sp>
          <p:nvSpPr>
            <p:cNvPr id="37" name="Rectangle 96"/>
            <p:cNvSpPr>
              <a:spLocks noChangeArrowheads="1"/>
            </p:cNvSpPr>
            <p:nvPr/>
          </p:nvSpPr>
          <p:spPr bwMode="auto">
            <a:xfrm>
              <a:off x="4858367" y="2738737"/>
              <a:ext cx="144000" cy="3420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8540" tIns="64271" rIns="128540" bIns="64271" numCol="1" anchor="t" anchorCtr="0" compatLnSpc="1"/>
            <a:lstStyle/>
            <a:p>
              <a:pPr algn="ctr">
                <a:lnSpc>
                  <a:spcPct val="120000"/>
                </a:lnSpc>
              </a:pPr>
              <a:endParaRPr lang="en-US" sz="1335" dirty="0">
                <a:latin typeface="Arial" panose="020B0604020202020204" pitchFamily="34" charset="0"/>
                <a:ea typeface="微软雅黑" panose="020B0503020204020204" charset="-122"/>
                <a:cs typeface="+mn-ea"/>
                <a:sym typeface="Arial" panose="020B0604020202020204" pitchFamily="34" charset="0"/>
              </a:endParaRPr>
            </a:p>
          </p:txBody>
        </p:sp>
      </p:grpSp>
      <p:grpSp>
        <p:nvGrpSpPr>
          <p:cNvPr id="17" name="Group 49"/>
          <p:cNvGrpSpPr/>
          <p:nvPr/>
        </p:nvGrpSpPr>
        <p:grpSpPr>
          <a:xfrm>
            <a:off x="8055059" y="1205086"/>
            <a:ext cx="899829" cy="486001"/>
            <a:chOff x="9913617" y="2666161"/>
            <a:chExt cx="900000" cy="486001"/>
          </a:xfrm>
          <a:solidFill>
            <a:srgbClr val="C33736"/>
          </a:solidFill>
        </p:grpSpPr>
        <p:sp>
          <p:nvSpPr>
            <p:cNvPr id="18" name="Freeform 95"/>
            <p:cNvSpPr>
              <a:spLocks noEditPoints="1"/>
            </p:cNvSpPr>
            <p:nvPr/>
          </p:nvSpPr>
          <p:spPr bwMode="auto">
            <a:xfrm>
              <a:off x="9913617" y="2666161"/>
              <a:ext cx="900000" cy="486001"/>
            </a:xfrm>
            <a:custGeom>
              <a:avLst/>
              <a:gdLst>
                <a:gd name="T0" fmla="*/ 113 w 125"/>
                <a:gd name="T1" fmla="*/ 18 h 78"/>
                <a:gd name="T2" fmla="*/ 113 w 125"/>
                <a:gd name="T3" fmla="*/ 0 h 78"/>
                <a:gd name="T4" fmla="*/ 0 w 125"/>
                <a:gd name="T5" fmla="*/ 0 h 78"/>
                <a:gd name="T6" fmla="*/ 0 w 125"/>
                <a:gd name="T7" fmla="*/ 78 h 78"/>
                <a:gd name="T8" fmla="*/ 113 w 125"/>
                <a:gd name="T9" fmla="*/ 78 h 78"/>
                <a:gd name="T10" fmla="*/ 113 w 125"/>
                <a:gd name="T11" fmla="*/ 60 h 78"/>
                <a:gd name="T12" fmla="*/ 125 w 125"/>
                <a:gd name="T13" fmla="*/ 54 h 78"/>
                <a:gd name="T14" fmla="*/ 125 w 125"/>
                <a:gd name="T15" fmla="*/ 25 h 78"/>
                <a:gd name="T16" fmla="*/ 113 w 125"/>
                <a:gd name="T17" fmla="*/ 18 h 78"/>
                <a:gd name="T18" fmla="*/ 104 w 125"/>
                <a:gd name="T19" fmla="*/ 68 h 78"/>
                <a:gd name="T20" fmla="*/ 10 w 125"/>
                <a:gd name="T21" fmla="*/ 68 h 78"/>
                <a:gd name="T22" fmla="*/ 10 w 125"/>
                <a:gd name="T23" fmla="*/ 9 h 78"/>
                <a:gd name="T24" fmla="*/ 104 w 125"/>
                <a:gd name="T25" fmla="*/ 9 h 78"/>
                <a:gd name="T26" fmla="*/ 104 w 125"/>
                <a:gd name="T27" fmla="*/ 68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5" h="78">
                  <a:moveTo>
                    <a:pt x="113" y="18"/>
                  </a:moveTo>
                  <a:cubicBezTo>
                    <a:pt x="113" y="0"/>
                    <a:pt x="113" y="0"/>
                    <a:pt x="113" y="0"/>
                  </a:cubicBezTo>
                  <a:cubicBezTo>
                    <a:pt x="0" y="0"/>
                    <a:pt x="0" y="0"/>
                    <a:pt x="0" y="0"/>
                  </a:cubicBezTo>
                  <a:cubicBezTo>
                    <a:pt x="0" y="78"/>
                    <a:pt x="0" y="78"/>
                    <a:pt x="0" y="78"/>
                  </a:cubicBezTo>
                  <a:cubicBezTo>
                    <a:pt x="113" y="78"/>
                    <a:pt x="113" y="78"/>
                    <a:pt x="113" y="78"/>
                  </a:cubicBezTo>
                  <a:cubicBezTo>
                    <a:pt x="113" y="60"/>
                    <a:pt x="113" y="60"/>
                    <a:pt x="113" y="60"/>
                  </a:cubicBezTo>
                  <a:cubicBezTo>
                    <a:pt x="117" y="60"/>
                    <a:pt x="125" y="61"/>
                    <a:pt x="125" y="54"/>
                  </a:cubicBezTo>
                  <a:cubicBezTo>
                    <a:pt x="125" y="25"/>
                    <a:pt x="125" y="25"/>
                    <a:pt x="125" y="25"/>
                  </a:cubicBezTo>
                  <a:cubicBezTo>
                    <a:pt x="125" y="17"/>
                    <a:pt x="116" y="18"/>
                    <a:pt x="113" y="18"/>
                  </a:cubicBezTo>
                  <a:close/>
                  <a:moveTo>
                    <a:pt x="104" y="68"/>
                  </a:moveTo>
                  <a:cubicBezTo>
                    <a:pt x="10" y="68"/>
                    <a:pt x="10" y="68"/>
                    <a:pt x="10" y="68"/>
                  </a:cubicBezTo>
                  <a:cubicBezTo>
                    <a:pt x="10" y="9"/>
                    <a:pt x="10" y="9"/>
                    <a:pt x="10" y="9"/>
                  </a:cubicBezTo>
                  <a:cubicBezTo>
                    <a:pt x="104" y="9"/>
                    <a:pt x="104" y="9"/>
                    <a:pt x="104" y="9"/>
                  </a:cubicBezTo>
                  <a:lnTo>
                    <a:pt x="104" y="6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8540" tIns="64271" rIns="128540" bIns="64271" numCol="1" anchor="t" anchorCtr="0" compatLnSpc="1"/>
            <a:lstStyle/>
            <a:p>
              <a:pPr algn="ctr">
                <a:lnSpc>
                  <a:spcPct val="120000"/>
                </a:lnSpc>
              </a:pPr>
              <a:endParaRPr lang="en-US" sz="800" dirty="0">
                <a:latin typeface="Arial" panose="020B0604020202020204" pitchFamily="34" charset="0"/>
                <a:ea typeface="微软雅黑" panose="020B0503020204020204" charset="-122"/>
                <a:cs typeface="+mn-ea"/>
                <a:sym typeface="Arial" panose="020B0604020202020204" pitchFamily="34" charset="0"/>
              </a:endParaRPr>
            </a:p>
          </p:txBody>
        </p:sp>
        <p:sp>
          <p:nvSpPr>
            <p:cNvPr id="46" name="Rectangle 96"/>
            <p:cNvSpPr>
              <a:spLocks noChangeArrowheads="1"/>
            </p:cNvSpPr>
            <p:nvPr/>
          </p:nvSpPr>
          <p:spPr bwMode="auto">
            <a:xfrm>
              <a:off x="10004505" y="2738737"/>
              <a:ext cx="144000" cy="3420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8540" tIns="64271" rIns="128540" bIns="64271" numCol="1" anchor="t" anchorCtr="0" compatLnSpc="1"/>
            <a:lstStyle/>
            <a:p>
              <a:pPr algn="ctr">
                <a:lnSpc>
                  <a:spcPct val="120000"/>
                </a:lnSpc>
              </a:pPr>
              <a:endParaRPr lang="en-US" sz="800" dirty="0">
                <a:latin typeface="Arial" panose="020B0604020202020204" pitchFamily="34" charset="0"/>
                <a:ea typeface="微软雅黑" panose="020B0503020204020204" charset="-122"/>
                <a:cs typeface="+mn-ea"/>
                <a:sym typeface="Arial" panose="020B0604020202020204" pitchFamily="34" charset="0"/>
              </a:endParaRPr>
            </a:p>
          </p:txBody>
        </p:sp>
        <p:sp>
          <p:nvSpPr>
            <p:cNvPr id="47" name="Rectangle 96"/>
            <p:cNvSpPr>
              <a:spLocks noChangeArrowheads="1"/>
            </p:cNvSpPr>
            <p:nvPr/>
          </p:nvSpPr>
          <p:spPr bwMode="auto">
            <a:xfrm>
              <a:off x="10163792" y="2738737"/>
              <a:ext cx="144000" cy="3420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8540" tIns="64271" rIns="128540" bIns="64271" numCol="1" anchor="t" anchorCtr="0" compatLnSpc="1"/>
            <a:lstStyle/>
            <a:p>
              <a:pPr algn="ctr">
                <a:lnSpc>
                  <a:spcPct val="120000"/>
                </a:lnSpc>
              </a:pPr>
              <a:endParaRPr lang="en-US" sz="800" dirty="0">
                <a:latin typeface="Arial" panose="020B0604020202020204" pitchFamily="34" charset="0"/>
                <a:ea typeface="微软雅黑" panose="020B0503020204020204" charset="-122"/>
                <a:cs typeface="+mn-ea"/>
                <a:sym typeface="Arial" panose="020B0604020202020204" pitchFamily="34" charset="0"/>
              </a:endParaRPr>
            </a:p>
          </p:txBody>
        </p:sp>
        <p:sp>
          <p:nvSpPr>
            <p:cNvPr id="48" name="Rectangle 96"/>
            <p:cNvSpPr>
              <a:spLocks noChangeArrowheads="1"/>
            </p:cNvSpPr>
            <p:nvPr/>
          </p:nvSpPr>
          <p:spPr bwMode="auto">
            <a:xfrm>
              <a:off x="10329642" y="2738684"/>
              <a:ext cx="144000" cy="3420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8540" tIns="64271" rIns="128540" bIns="64271" numCol="1" anchor="t" anchorCtr="0" compatLnSpc="1"/>
            <a:lstStyle/>
            <a:p>
              <a:pPr algn="ctr">
                <a:lnSpc>
                  <a:spcPct val="120000"/>
                </a:lnSpc>
              </a:pPr>
              <a:endParaRPr lang="en-US" sz="800" dirty="0">
                <a:latin typeface="Arial" panose="020B0604020202020204" pitchFamily="34" charset="0"/>
                <a:ea typeface="微软雅黑" panose="020B0503020204020204" charset="-122"/>
                <a:cs typeface="+mn-ea"/>
                <a:sym typeface="Arial" panose="020B0604020202020204" pitchFamily="34" charset="0"/>
              </a:endParaRPr>
            </a:p>
          </p:txBody>
        </p:sp>
        <p:sp>
          <p:nvSpPr>
            <p:cNvPr id="49" name="Rectangle 96"/>
            <p:cNvSpPr>
              <a:spLocks noChangeArrowheads="1"/>
            </p:cNvSpPr>
            <p:nvPr/>
          </p:nvSpPr>
          <p:spPr bwMode="auto">
            <a:xfrm>
              <a:off x="10496212" y="2738684"/>
              <a:ext cx="144000" cy="3420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8540" tIns="64271" rIns="128540" bIns="64271" numCol="1" anchor="t" anchorCtr="0" compatLnSpc="1"/>
            <a:lstStyle/>
            <a:p>
              <a:pPr algn="ctr">
                <a:lnSpc>
                  <a:spcPct val="120000"/>
                </a:lnSpc>
              </a:pPr>
              <a:endParaRPr lang="en-US" sz="800" dirty="0">
                <a:latin typeface="Arial" panose="020B0604020202020204" pitchFamily="34" charset="0"/>
                <a:ea typeface="微软雅黑" panose="020B0503020204020204" charset="-122"/>
                <a:cs typeface="+mn-ea"/>
                <a:sym typeface="Arial" panose="020B0604020202020204" pitchFamily="34" charset="0"/>
              </a:endParaRPr>
            </a:p>
          </p:txBody>
        </p:sp>
      </p:grpSp>
      <p:grpSp>
        <p:nvGrpSpPr>
          <p:cNvPr id="28" name="Group 76"/>
          <p:cNvGrpSpPr/>
          <p:nvPr/>
        </p:nvGrpSpPr>
        <p:grpSpPr>
          <a:xfrm>
            <a:off x="5608121" y="4457612"/>
            <a:ext cx="710825" cy="710958"/>
            <a:chOff x="6038386" y="4179022"/>
            <a:chExt cx="710960" cy="710958"/>
          </a:xfrm>
          <a:solidFill>
            <a:srgbClr val="C33736"/>
          </a:solidFill>
        </p:grpSpPr>
        <p:sp>
          <p:nvSpPr>
            <p:cNvPr id="58" name="Oval 57"/>
            <p:cNvSpPr/>
            <p:nvPr/>
          </p:nvSpPr>
          <p:spPr>
            <a:xfrm>
              <a:off x="6038386" y="4179022"/>
              <a:ext cx="710960" cy="710958"/>
            </a:xfrm>
            <a:prstGeom prst="ellipse">
              <a:avLst/>
            </a:prstGeom>
            <a:noFill/>
            <a:ln>
              <a:solidFill>
                <a:srgbClr val="C33736"/>
              </a:solidFill>
            </a:ln>
          </p:spPr>
          <p:style>
            <a:lnRef idx="2">
              <a:schemeClr val="accent3">
                <a:hueOff val="552171"/>
                <a:satOff val="28263"/>
                <a:lumOff val="11872"/>
                <a:alphaOff val="0"/>
              </a:schemeClr>
            </a:lnRef>
            <a:fillRef idx="1">
              <a:schemeClr val="accent3">
                <a:hueOff val="552171"/>
                <a:satOff val="28263"/>
                <a:lumOff val="11872"/>
                <a:alphaOff val="0"/>
              </a:schemeClr>
            </a:fillRef>
            <a:effectRef idx="0">
              <a:schemeClr val="accent3">
                <a:hueOff val="552171"/>
                <a:satOff val="28263"/>
                <a:lumOff val="11872"/>
                <a:alphaOff val="0"/>
              </a:schemeClr>
            </a:effectRef>
            <a:fontRef idx="minor">
              <a:schemeClr val="lt1"/>
            </a:fontRef>
          </p:style>
          <p:txBody>
            <a:bodyPr/>
            <a:lstStyle/>
            <a:p>
              <a:pPr algn="just">
                <a:lnSpc>
                  <a:spcPct val="120000"/>
                </a:lnSpc>
              </a:pPr>
              <a:endParaRPr lang="zh-CN" altLang="en-US" sz="800" dirty="0">
                <a:latin typeface="Arial" panose="020B0604020202020204" pitchFamily="34" charset="0"/>
                <a:ea typeface="微软雅黑" panose="020B0503020204020204" charset="-122"/>
                <a:cs typeface="+mn-ea"/>
                <a:sym typeface="Arial" panose="020B0604020202020204" pitchFamily="34" charset="0"/>
              </a:endParaRPr>
            </a:p>
          </p:txBody>
        </p:sp>
        <p:grpSp>
          <p:nvGrpSpPr>
            <p:cNvPr id="29" name="Group 58"/>
            <p:cNvGrpSpPr>
              <a:grpSpLocks noChangeAspect="1"/>
            </p:cNvGrpSpPr>
            <p:nvPr/>
          </p:nvGrpSpPr>
          <p:grpSpPr>
            <a:xfrm>
              <a:off x="6214075" y="4376217"/>
              <a:ext cx="359478" cy="316865"/>
              <a:chOff x="6040049" y="4182118"/>
              <a:chExt cx="521476" cy="459658"/>
            </a:xfrm>
            <a:grpFill/>
          </p:grpSpPr>
          <p:sp>
            <p:nvSpPr>
              <p:cNvPr id="60" name="Freeform 84"/>
              <p:cNvSpPr/>
              <p:nvPr/>
            </p:nvSpPr>
            <p:spPr bwMode="auto">
              <a:xfrm>
                <a:off x="6087469" y="4202084"/>
                <a:ext cx="194671" cy="419291"/>
              </a:xfrm>
              <a:custGeom>
                <a:avLst/>
                <a:gdLst>
                  <a:gd name="T0" fmla="*/ 52 w 59"/>
                  <a:gd name="T1" fmla="*/ 5 h 126"/>
                  <a:gd name="T2" fmla="*/ 9 w 59"/>
                  <a:gd name="T3" fmla="*/ 38 h 126"/>
                  <a:gd name="T4" fmla="*/ 0 w 59"/>
                  <a:gd name="T5" fmla="*/ 39 h 126"/>
                  <a:gd name="T6" fmla="*/ 0 w 59"/>
                  <a:gd name="T7" fmla="*/ 86 h 126"/>
                  <a:gd name="T8" fmla="*/ 9 w 59"/>
                  <a:gd name="T9" fmla="*/ 88 h 126"/>
                  <a:gd name="T10" fmla="*/ 51 w 59"/>
                  <a:gd name="T11" fmla="*/ 119 h 126"/>
                  <a:gd name="T12" fmla="*/ 59 w 59"/>
                  <a:gd name="T13" fmla="*/ 119 h 126"/>
                  <a:gd name="T14" fmla="*/ 59 w 59"/>
                  <a:gd name="T15" fmla="*/ 5 h 126"/>
                  <a:gd name="T16" fmla="*/ 52 w 59"/>
                  <a:gd name="T17" fmla="*/ 5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9" h="126">
                    <a:moveTo>
                      <a:pt x="52" y="5"/>
                    </a:moveTo>
                    <a:cubicBezTo>
                      <a:pt x="9" y="38"/>
                      <a:pt x="9" y="38"/>
                      <a:pt x="9" y="38"/>
                    </a:cubicBezTo>
                    <a:cubicBezTo>
                      <a:pt x="9" y="38"/>
                      <a:pt x="5" y="38"/>
                      <a:pt x="0" y="39"/>
                    </a:cubicBezTo>
                    <a:cubicBezTo>
                      <a:pt x="0" y="86"/>
                      <a:pt x="0" y="86"/>
                      <a:pt x="0" y="86"/>
                    </a:cubicBezTo>
                    <a:cubicBezTo>
                      <a:pt x="5" y="87"/>
                      <a:pt x="9" y="88"/>
                      <a:pt x="9" y="88"/>
                    </a:cubicBezTo>
                    <a:cubicBezTo>
                      <a:pt x="51" y="119"/>
                      <a:pt x="51" y="119"/>
                      <a:pt x="51" y="119"/>
                    </a:cubicBezTo>
                    <a:cubicBezTo>
                      <a:pt x="51" y="119"/>
                      <a:pt x="59" y="126"/>
                      <a:pt x="59" y="119"/>
                    </a:cubicBezTo>
                    <a:cubicBezTo>
                      <a:pt x="59" y="112"/>
                      <a:pt x="59" y="11"/>
                      <a:pt x="59" y="5"/>
                    </a:cubicBezTo>
                    <a:cubicBezTo>
                      <a:pt x="59" y="0"/>
                      <a:pt x="52" y="5"/>
                      <a:pt x="52"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8540" tIns="64271" rIns="128540" bIns="64271" numCol="1" anchor="t" anchorCtr="0" compatLnSpc="1"/>
              <a:lstStyle/>
              <a:p>
                <a:pPr algn="just">
                  <a:lnSpc>
                    <a:spcPct val="120000"/>
                  </a:lnSpc>
                </a:pPr>
                <a:endParaRPr lang="en-US" sz="800" dirty="0">
                  <a:latin typeface="Arial" panose="020B0604020202020204" pitchFamily="34" charset="0"/>
                  <a:ea typeface="微软雅黑" panose="020B0503020204020204" charset="-122"/>
                  <a:cs typeface="+mn-ea"/>
                  <a:sym typeface="Arial" panose="020B0604020202020204" pitchFamily="34" charset="0"/>
                </a:endParaRPr>
              </a:p>
            </p:txBody>
          </p:sp>
          <p:sp>
            <p:nvSpPr>
              <p:cNvPr id="61" name="Freeform 85"/>
              <p:cNvSpPr/>
              <p:nvPr/>
            </p:nvSpPr>
            <p:spPr bwMode="auto">
              <a:xfrm>
                <a:off x="6040049" y="4339353"/>
                <a:ext cx="27454" cy="147252"/>
              </a:xfrm>
              <a:custGeom>
                <a:avLst/>
                <a:gdLst>
                  <a:gd name="T0" fmla="*/ 0 w 8"/>
                  <a:gd name="T1" fmla="*/ 8 h 44"/>
                  <a:gd name="T2" fmla="*/ 0 w 8"/>
                  <a:gd name="T3" fmla="*/ 38 h 44"/>
                  <a:gd name="T4" fmla="*/ 8 w 8"/>
                  <a:gd name="T5" fmla="*/ 44 h 44"/>
                  <a:gd name="T6" fmla="*/ 8 w 8"/>
                  <a:gd name="T7" fmla="*/ 0 h 44"/>
                  <a:gd name="T8" fmla="*/ 0 w 8"/>
                  <a:gd name="T9" fmla="*/ 8 h 44"/>
                </a:gdLst>
                <a:ahLst/>
                <a:cxnLst>
                  <a:cxn ang="0">
                    <a:pos x="T0" y="T1"/>
                  </a:cxn>
                  <a:cxn ang="0">
                    <a:pos x="T2" y="T3"/>
                  </a:cxn>
                  <a:cxn ang="0">
                    <a:pos x="T4" y="T5"/>
                  </a:cxn>
                  <a:cxn ang="0">
                    <a:pos x="T6" y="T7"/>
                  </a:cxn>
                  <a:cxn ang="0">
                    <a:pos x="T8" y="T9"/>
                  </a:cxn>
                </a:cxnLst>
                <a:rect l="0" t="0" r="r" b="b"/>
                <a:pathLst>
                  <a:path w="8" h="44">
                    <a:moveTo>
                      <a:pt x="0" y="8"/>
                    </a:moveTo>
                    <a:cubicBezTo>
                      <a:pt x="0" y="16"/>
                      <a:pt x="0" y="32"/>
                      <a:pt x="0" y="38"/>
                    </a:cubicBezTo>
                    <a:cubicBezTo>
                      <a:pt x="0" y="40"/>
                      <a:pt x="4" y="42"/>
                      <a:pt x="8" y="44"/>
                    </a:cubicBezTo>
                    <a:cubicBezTo>
                      <a:pt x="8" y="0"/>
                      <a:pt x="8" y="0"/>
                      <a:pt x="8" y="0"/>
                    </a:cubicBezTo>
                    <a:cubicBezTo>
                      <a:pt x="4" y="2"/>
                      <a:pt x="0" y="4"/>
                      <a:pt x="0"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8540" tIns="64271" rIns="128540" bIns="64271" numCol="1" anchor="t" anchorCtr="0" compatLnSpc="1"/>
              <a:lstStyle/>
              <a:p>
                <a:pPr algn="just">
                  <a:lnSpc>
                    <a:spcPct val="120000"/>
                  </a:lnSpc>
                </a:pPr>
                <a:endParaRPr lang="en-US" sz="800" dirty="0">
                  <a:latin typeface="Arial" panose="020B0604020202020204" pitchFamily="34" charset="0"/>
                  <a:ea typeface="微软雅黑" panose="020B0503020204020204" charset="-122"/>
                  <a:cs typeface="+mn-ea"/>
                  <a:sym typeface="Arial" panose="020B0604020202020204" pitchFamily="34" charset="0"/>
                </a:endParaRPr>
              </a:p>
            </p:txBody>
          </p:sp>
          <p:sp>
            <p:nvSpPr>
              <p:cNvPr id="62" name="Freeform 86"/>
              <p:cNvSpPr/>
              <p:nvPr/>
            </p:nvSpPr>
            <p:spPr bwMode="auto">
              <a:xfrm>
                <a:off x="6329559" y="4296924"/>
                <a:ext cx="77370" cy="229612"/>
              </a:xfrm>
              <a:custGeom>
                <a:avLst/>
                <a:gdLst>
                  <a:gd name="T0" fmla="*/ 10 w 23"/>
                  <a:gd name="T1" fmla="*/ 2 h 69"/>
                  <a:gd name="T2" fmla="*/ 2 w 23"/>
                  <a:gd name="T3" fmla="*/ 2 h 69"/>
                  <a:gd name="T4" fmla="*/ 2 w 23"/>
                  <a:gd name="T5" fmla="*/ 10 h 69"/>
                  <a:gd name="T6" fmla="*/ 12 w 23"/>
                  <a:gd name="T7" fmla="*/ 35 h 69"/>
                  <a:gd name="T8" fmla="*/ 2 w 23"/>
                  <a:gd name="T9" fmla="*/ 60 h 69"/>
                  <a:gd name="T10" fmla="*/ 2 w 23"/>
                  <a:gd name="T11" fmla="*/ 67 h 69"/>
                  <a:gd name="T12" fmla="*/ 6 w 23"/>
                  <a:gd name="T13" fmla="*/ 69 h 69"/>
                  <a:gd name="T14" fmla="*/ 10 w 23"/>
                  <a:gd name="T15" fmla="*/ 67 h 69"/>
                  <a:gd name="T16" fmla="*/ 23 w 23"/>
                  <a:gd name="T17" fmla="*/ 35 h 69"/>
                  <a:gd name="T18" fmla="*/ 10 w 23"/>
                  <a:gd name="T19" fmla="*/ 2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 h="69">
                    <a:moveTo>
                      <a:pt x="10" y="2"/>
                    </a:moveTo>
                    <a:cubicBezTo>
                      <a:pt x="7" y="0"/>
                      <a:pt x="4" y="0"/>
                      <a:pt x="2" y="2"/>
                    </a:cubicBezTo>
                    <a:cubicBezTo>
                      <a:pt x="0" y="4"/>
                      <a:pt x="0" y="8"/>
                      <a:pt x="2" y="10"/>
                    </a:cubicBezTo>
                    <a:cubicBezTo>
                      <a:pt x="9" y="17"/>
                      <a:pt x="12" y="26"/>
                      <a:pt x="12" y="35"/>
                    </a:cubicBezTo>
                    <a:cubicBezTo>
                      <a:pt x="12" y="44"/>
                      <a:pt x="9" y="53"/>
                      <a:pt x="2" y="60"/>
                    </a:cubicBezTo>
                    <a:cubicBezTo>
                      <a:pt x="0" y="62"/>
                      <a:pt x="0" y="65"/>
                      <a:pt x="2" y="67"/>
                    </a:cubicBezTo>
                    <a:cubicBezTo>
                      <a:pt x="3" y="68"/>
                      <a:pt x="4" y="69"/>
                      <a:pt x="6" y="69"/>
                    </a:cubicBezTo>
                    <a:cubicBezTo>
                      <a:pt x="7" y="69"/>
                      <a:pt x="9" y="68"/>
                      <a:pt x="10" y="67"/>
                    </a:cubicBezTo>
                    <a:cubicBezTo>
                      <a:pt x="19" y="58"/>
                      <a:pt x="23" y="47"/>
                      <a:pt x="23" y="35"/>
                    </a:cubicBezTo>
                    <a:cubicBezTo>
                      <a:pt x="23" y="23"/>
                      <a:pt x="19" y="11"/>
                      <a:pt x="10"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8540" tIns="64271" rIns="128540" bIns="64271" numCol="1" anchor="t" anchorCtr="0" compatLnSpc="1"/>
              <a:lstStyle/>
              <a:p>
                <a:pPr algn="just">
                  <a:lnSpc>
                    <a:spcPct val="120000"/>
                  </a:lnSpc>
                </a:pPr>
                <a:endParaRPr lang="en-US" sz="800" dirty="0">
                  <a:latin typeface="Arial" panose="020B0604020202020204" pitchFamily="34" charset="0"/>
                  <a:ea typeface="微软雅黑" panose="020B0503020204020204" charset="-122"/>
                  <a:cs typeface="+mn-ea"/>
                  <a:sym typeface="Arial" panose="020B0604020202020204" pitchFamily="34" charset="0"/>
                </a:endParaRPr>
              </a:p>
            </p:txBody>
          </p:sp>
          <p:sp>
            <p:nvSpPr>
              <p:cNvPr id="63" name="Freeform 87"/>
              <p:cNvSpPr/>
              <p:nvPr/>
            </p:nvSpPr>
            <p:spPr bwMode="auto">
              <a:xfrm>
                <a:off x="6376980" y="4239521"/>
                <a:ext cx="102328" cy="341923"/>
              </a:xfrm>
              <a:custGeom>
                <a:avLst/>
                <a:gdLst>
                  <a:gd name="T0" fmla="*/ 10 w 31"/>
                  <a:gd name="T1" fmla="*/ 2 h 103"/>
                  <a:gd name="T2" fmla="*/ 3 w 31"/>
                  <a:gd name="T3" fmla="*/ 2 h 103"/>
                  <a:gd name="T4" fmla="*/ 3 w 31"/>
                  <a:gd name="T5" fmla="*/ 10 h 103"/>
                  <a:gd name="T6" fmla="*/ 20 w 31"/>
                  <a:gd name="T7" fmla="*/ 52 h 103"/>
                  <a:gd name="T8" fmla="*/ 3 w 31"/>
                  <a:gd name="T9" fmla="*/ 94 h 103"/>
                  <a:gd name="T10" fmla="*/ 3 w 31"/>
                  <a:gd name="T11" fmla="*/ 102 h 103"/>
                  <a:gd name="T12" fmla="*/ 6 w 31"/>
                  <a:gd name="T13" fmla="*/ 103 h 103"/>
                  <a:gd name="T14" fmla="*/ 10 w 31"/>
                  <a:gd name="T15" fmla="*/ 102 h 103"/>
                  <a:gd name="T16" fmla="*/ 31 w 31"/>
                  <a:gd name="T17" fmla="*/ 52 h 103"/>
                  <a:gd name="T18" fmla="*/ 10 w 31"/>
                  <a:gd name="T19" fmla="*/ 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1" h="103">
                    <a:moveTo>
                      <a:pt x="10" y="2"/>
                    </a:moveTo>
                    <a:cubicBezTo>
                      <a:pt x="8" y="0"/>
                      <a:pt x="5" y="0"/>
                      <a:pt x="3" y="2"/>
                    </a:cubicBezTo>
                    <a:cubicBezTo>
                      <a:pt x="0" y="4"/>
                      <a:pt x="0" y="8"/>
                      <a:pt x="3" y="10"/>
                    </a:cubicBezTo>
                    <a:cubicBezTo>
                      <a:pt x="14" y="21"/>
                      <a:pt x="20" y="37"/>
                      <a:pt x="20" y="52"/>
                    </a:cubicBezTo>
                    <a:cubicBezTo>
                      <a:pt x="20" y="67"/>
                      <a:pt x="14" y="82"/>
                      <a:pt x="3" y="94"/>
                    </a:cubicBezTo>
                    <a:cubicBezTo>
                      <a:pt x="0" y="96"/>
                      <a:pt x="0" y="100"/>
                      <a:pt x="3" y="102"/>
                    </a:cubicBezTo>
                    <a:cubicBezTo>
                      <a:pt x="4" y="103"/>
                      <a:pt x="5" y="103"/>
                      <a:pt x="6" y="103"/>
                    </a:cubicBezTo>
                    <a:cubicBezTo>
                      <a:pt x="8" y="103"/>
                      <a:pt x="9" y="103"/>
                      <a:pt x="10" y="102"/>
                    </a:cubicBezTo>
                    <a:cubicBezTo>
                      <a:pt x="24" y="88"/>
                      <a:pt x="31" y="70"/>
                      <a:pt x="31" y="52"/>
                    </a:cubicBezTo>
                    <a:cubicBezTo>
                      <a:pt x="31" y="34"/>
                      <a:pt x="24" y="16"/>
                      <a:pt x="10"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8540" tIns="64271" rIns="128540" bIns="64271" numCol="1" anchor="t" anchorCtr="0" compatLnSpc="1"/>
              <a:lstStyle/>
              <a:p>
                <a:pPr algn="just">
                  <a:lnSpc>
                    <a:spcPct val="120000"/>
                  </a:lnSpc>
                </a:pPr>
                <a:endParaRPr lang="en-US" sz="800" dirty="0">
                  <a:latin typeface="Arial" panose="020B0604020202020204" pitchFamily="34" charset="0"/>
                  <a:ea typeface="微软雅黑" panose="020B0503020204020204" charset="-122"/>
                  <a:cs typeface="+mn-ea"/>
                  <a:sym typeface="Arial" panose="020B0604020202020204" pitchFamily="34" charset="0"/>
                </a:endParaRPr>
              </a:p>
            </p:txBody>
          </p:sp>
          <p:sp>
            <p:nvSpPr>
              <p:cNvPr id="64" name="Freeform 88"/>
              <p:cNvSpPr/>
              <p:nvPr/>
            </p:nvSpPr>
            <p:spPr bwMode="auto">
              <a:xfrm>
                <a:off x="6437145" y="4182118"/>
                <a:ext cx="124380" cy="459658"/>
              </a:xfrm>
              <a:custGeom>
                <a:avLst/>
                <a:gdLst>
                  <a:gd name="T0" fmla="*/ 10 w 38"/>
                  <a:gd name="T1" fmla="*/ 2 h 138"/>
                  <a:gd name="T2" fmla="*/ 2 w 38"/>
                  <a:gd name="T3" fmla="*/ 2 h 138"/>
                  <a:gd name="T4" fmla="*/ 2 w 38"/>
                  <a:gd name="T5" fmla="*/ 9 h 138"/>
                  <a:gd name="T6" fmla="*/ 27 w 38"/>
                  <a:gd name="T7" fmla="*/ 69 h 138"/>
                  <a:gd name="T8" fmla="*/ 2 w 38"/>
                  <a:gd name="T9" fmla="*/ 128 h 138"/>
                  <a:gd name="T10" fmla="*/ 2 w 38"/>
                  <a:gd name="T11" fmla="*/ 136 h 138"/>
                  <a:gd name="T12" fmla="*/ 6 w 38"/>
                  <a:gd name="T13" fmla="*/ 138 h 138"/>
                  <a:gd name="T14" fmla="*/ 10 w 38"/>
                  <a:gd name="T15" fmla="*/ 136 h 138"/>
                  <a:gd name="T16" fmla="*/ 38 w 38"/>
                  <a:gd name="T17" fmla="*/ 69 h 138"/>
                  <a:gd name="T18" fmla="*/ 10 w 38"/>
                  <a:gd name="T19" fmla="*/ 2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8" h="138">
                    <a:moveTo>
                      <a:pt x="10" y="2"/>
                    </a:moveTo>
                    <a:cubicBezTo>
                      <a:pt x="8" y="0"/>
                      <a:pt x="5" y="0"/>
                      <a:pt x="2" y="2"/>
                    </a:cubicBezTo>
                    <a:cubicBezTo>
                      <a:pt x="0" y="4"/>
                      <a:pt x="0" y="7"/>
                      <a:pt x="2" y="9"/>
                    </a:cubicBezTo>
                    <a:cubicBezTo>
                      <a:pt x="19" y="26"/>
                      <a:pt x="27" y="47"/>
                      <a:pt x="27" y="69"/>
                    </a:cubicBezTo>
                    <a:cubicBezTo>
                      <a:pt x="27" y="90"/>
                      <a:pt x="19" y="112"/>
                      <a:pt x="2" y="128"/>
                    </a:cubicBezTo>
                    <a:cubicBezTo>
                      <a:pt x="0" y="130"/>
                      <a:pt x="0" y="134"/>
                      <a:pt x="2" y="136"/>
                    </a:cubicBezTo>
                    <a:cubicBezTo>
                      <a:pt x="4" y="137"/>
                      <a:pt x="5" y="138"/>
                      <a:pt x="6" y="138"/>
                    </a:cubicBezTo>
                    <a:cubicBezTo>
                      <a:pt x="8" y="138"/>
                      <a:pt x="9" y="137"/>
                      <a:pt x="10" y="136"/>
                    </a:cubicBezTo>
                    <a:cubicBezTo>
                      <a:pt x="29" y="117"/>
                      <a:pt x="38" y="93"/>
                      <a:pt x="38" y="69"/>
                    </a:cubicBezTo>
                    <a:cubicBezTo>
                      <a:pt x="38" y="45"/>
                      <a:pt x="29" y="20"/>
                      <a:pt x="10"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8540" tIns="64271" rIns="128540" bIns="64271" numCol="1" anchor="t" anchorCtr="0" compatLnSpc="1"/>
              <a:lstStyle/>
              <a:p>
                <a:pPr algn="just">
                  <a:lnSpc>
                    <a:spcPct val="120000"/>
                  </a:lnSpc>
                </a:pPr>
                <a:endParaRPr lang="en-US" sz="800" dirty="0">
                  <a:latin typeface="Arial" panose="020B0604020202020204" pitchFamily="34" charset="0"/>
                  <a:ea typeface="微软雅黑" panose="020B0503020204020204" charset="-122"/>
                  <a:cs typeface="+mn-ea"/>
                  <a:sym typeface="Arial" panose="020B0604020202020204" pitchFamily="34" charset="0"/>
                </a:endParaRPr>
              </a:p>
            </p:txBody>
          </p:sp>
        </p:grpSp>
      </p:grpSp>
      <p:grpSp>
        <p:nvGrpSpPr>
          <p:cNvPr id="30" name="Group 77"/>
          <p:cNvGrpSpPr/>
          <p:nvPr/>
        </p:nvGrpSpPr>
        <p:grpSpPr>
          <a:xfrm>
            <a:off x="8504973" y="4457612"/>
            <a:ext cx="710825" cy="710958"/>
            <a:chOff x="8613835" y="4173075"/>
            <a:chExt cx="710960" cy="710958"/>
          </a:xfrm>
          <a:solidFill>
            <a:srgbClr val="C33736"/>
          </a:solidFill>
        </p:grpSpPr>
        <p:sp>
          <p:nvSpPr>
            <p:cNvPr id="66" name="Oval 65"/>
            <p:cNvSpPr/>
            <p:nvPr/>
          </p:nvSpPr>
          <p:spPr>
            <a:xfrm>
              <a:off x="8613835" y="4173075"/>
              <a:ext cx="710960" cy="710958"/>
            </a:xfrm>
            <a:prstGeom prst="ellipse">
              <a:avLst/>
            </a:prstGeom>
            <a:noFill/>
            <a:ln>
              <a:solidFill>
                <a:srgbClr val="C33736"/>
              </a:solidFill>
            </a:ln>
          </p:spPr>
          <p:style>
            <a:lnRef idx="2">
              <a:schemeClr val="accent3">
                <a:hueOff val="552171"/>
                <a:satOff val="28263"/>
                <a:lumOff val="11872"/>
                <a:alphaOff val="0"/>
              </a:schemeClr>
            </a:lnRef>
            <a:fillRef idx="1">
              <a:schemeClr val="accent3">
                <a:hueOff val="552171"/>
                <a:satOff val="28263"/>
                <a:lumOff val="11872"/>
                <a:alphaOff val="0"/>
              </a:schemeClr>
            </a:fillRef>
            <a:effectRef idx="0">
              <a:schemeClr val="accent3">
                <a:hueOff val="552171"/>
                <a:satOff val="28263"/>
                <a:lumOff val="11872"/>
                <a:alphaOff val="0"/>
              </a:schemeClr>
            </a:effectRef>
            <a:fontRef idx="minor">
              <a:schemeClr val="lt1"/>
            </a:fontRef>
          </p:style>
          <p:txBody>
            <a:bodyPr/>
            <a:lstStyle/>
            <a:p>
              <a:pPr algn="just">
                <a:lnSpc>
                  <a:spcPct val="120000"/>
                </a:lnSpc>
              </a:pPr>
              <a:endParaRPr lang="zh-CN" altLang="en-US" sz="800" dirty="0">
                <a:latin typeface="Arial" panose="020B0604020202020204" pitchFamily="34" charset="0"/>
                <a:ea typeface="微软雅黑" panose="020B0503020204020204" charset="-122"/>
                <a:cs typeface="+mn-ea"/>
                <a:sym typeface="Arial" panose="020B0604020202020204" pitchFamily="34" charset="0"/>
              </a:endParaRPr>
            </a:p>
          </p:txBody>
        </p:sp>
        <p:sp>
          <p:nvSpPr>
            <p:cNvPr id="67" name="Freeform 16"/>
            <p:cNvSpPr>
              <a:spLocks noChangeAspect="1" noEditPoints="1"/>
            </p:cNvSpPr>
            <p:nvPr/>
          </p:nvSpPr>
          <p:spPr bwMode="auto">
            <a:xfrm>
              <a:off x="8807774" y="4323051"/>
              <a:ext cx="310685" cy="360000"/>
            </a:xfrm>
            <a:custGeom>
              <a:avLst/>
              <a:gdLst>
                <a:gd name="T0" fmla="*/ 233 w 320"/>
                <a:gd name="T1" fmla="*/ 138 h 371"/>
                <a:gd name="T2" fmla="*/ 261 w 320"/>
                <a:gd name="T3" fmla="*/ 12 h 371"/>
                <a:gd name="T4" fmla="*/ 168 w 320"/>
                <a:gd name="T5" fmla="*/ 104 h 371"/>
                <a:gd name="T6" fmla="*/ 80 w 320"/>
                <a:gd name="T7" fmla="*/ 182 h 371"/>
                <a:gd name="T8" fmla="*/ 80 w 320"/>
                <a:gd name="T9" fmla="*/ 319 h 371"/>
                <a:gd name="T10" fmla="*/ 253 w 320"/>
                <a:gd name="T11" fmla="*/ 371 h 371"/>
                <a:gd name="T12" fmla="*/ 320 w 320"/>
                <a:gd name="T13" fmla="*/ 172 h 371"/>
                <a:gd name="T14" fmla="*/ 233 w 320"/>
                <a:gd name="T15" fmla="*/ 138 h 371"/>
                <a:gd name="T16" fmla="*/ 60 w 320"/>
                <a:gd name="T17" fmla="*/ 140 h 371"/>
                <a:gd name="T18" fmla="*/ 0 w 320"/>
                <a:gd name="T19" fmla="*/ 202 h 371"/>
                <a:gd name="T20" fmla="*/ 0 w 320"/>
                <a:gd name="T21" fmla="*/ 299 h 371"/>
                <a:gd name="T22" fmla="*/ 60 w 320"/>
                <a:gd name="T23" fmla="*/ 360 h 371"/>
                <a:gd name="T24" fmla="*/ 40 w 320"/>
                <a:gd name="T25" fmla="*/ 315 h 371"/>
                <a:gd name="T26" fmla="*/ 40 w 320"/>
                <a:gd name="T27" fmla="*/ 187 h 371"/>
                <a:gd name="T28" fmla="*/ 60 w 320"/>
                <a:gd name="T29" fmla="*/ 140 h 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20" h="371">
                  <a:moveTo>
                    <a:pt x="233" y="138"/>
                  </a:moveTo>
                  <a:cubicBezTo>
                    <a:pt x="230" y="131"/>
                    <a:pt x="304" y="65"/>
                    <a:pt x="261" y="12"/>
                  </a:cubicBezTo>
                  <a:cubicBezTo>
                    <a:pt x="251" y="0"/>
                    <a:pt x="217" y="72"/>
                    <a:pt x="168" y="104"/>
                  </a:cubicBezTo>
                  <a:cubicBezTo>
                    <a:pt x="142" y="122"/>
                    <a:pt x="80" y="161"/>
                    <a:pt x="80" y="182"/>
                  </a:cubicBezTo>
                  <a:cubicBezTo>
                    <a:pt x="80" y="319"/>
                    <a:pt x="80" y="319"/>
                    <a:pt x="80" y="319"/>
                  </a:cubicBezTo>
                  <a:cubicBezTo>
                    <a:pt x="80" y="344"/>
                    <a:pt x="178" y="371"/>
                    <a:pt x="253" y="371"/>
                  </a:cubicBezTo>
                  <a:cubicBezTo>
                    <a:pt x="280" y="371"/>
                    <a:pt x="320" y="199"/>
                    <a:pt x="320" y="172"/>
                  </a:cubicBezTo>
                  <a:cubicBezTo>
                    <a:pt x="320" y="145"/>
                    <a:pt x="235" y="145"/>
                    <a:pt x="233" y="138"/>
                  </a:cubicBezTo>
                  <a:close/>
                  <a:moveTo>
                    <a:pt x="60" y="140"/>
                  </a:moveTo>
                  <a:cubicBezTo>
                    <a:pt x="47" y="140"/>
                    <a:pt x="0" y="148"/>
                    <a:pt x="0" y="202"/>
                  </a:cubicBezTo>
                  <a:cubicBezTo>
                    <a:pt x="0" y="299"/>
                    <a:pt x="0" y="299"/>
                    <a:pt x="0" y="299"/>
                  </a:cubicBezTo>
                  <a:cubicBezTo>
                    <a:pt x="0" y="354"/>
                    <a:pt x="47" y="360"/>
                    <a:pt x="60" y="360"/>
                  </a:cubicBezTo>
                  <a:cubicBezTo>
                    <a:pt x="73" y="360"/>
                    <a:pt x="40" y="348"/>
                    <a:pt x="40" y="315"/>
                  </a:cubicBezTo>
                  <a:cubicBezTo>
                    <a:pt x="40" y="187"/>
                    <a:pt x="40" y="187"/>
                    <a:pt x="40" y="187"/>
                  </a:cubicBezTo>
                  <a:cubicBezTo>
                    <a:pt x="40" y="152"/>
                    <a:pt x="73" y="140"/>
                    <a:pt x="60" y="140"/>
                  </a:cubicBezTo>
                  <a:close/>
                </a:path>
              </a:pathLst>
            </a:custGeom>
            <a:grpFill/>
            <a:ln>
              <a:noFill/>
            </a:ln>
          </p:spPr>
          <p:txBody>
            <a:bodyPr vert="horz" wrap="square" lIns="128540" tIns="64271" rIns="128540" bIns="64271" numCol="1" anchor="t" anchorCtr="0" compatLnSpc="1"/>
            <a:lstStyle/>
            <a:p>
              <a:pPr algn="just">
                <a:lnSpc>
                  <a:spcPct val="120000"/>
                </a:lnSpc>
              </a:pPr>
              <a:endParaRPr lang="en-US" sz="800" dirty="0">
                <a:latin typeface="Arial" panose="020B0604020202020204" pitchFamily="34" charset="0"/>
                <a:ea typeface="微软雅黑" panose="020B0503020204020204" charset="-122"/>
                <a:cs typeface="+mn-ea"/>
                <a:sym typeface="Arial" panose="020B0604020202020204" pitchFamily="34" charset="0"/>
              </a:endParaRPr>
            </a:p>
          </p:txBody>
        </p:sp>
      </p:grpSp>
      <p:grpSp>
        <p:nvGrpSpPr>
          <p:cNvPr id="31" name="Group 75"/>
          <p:cNvGrpSpPr/>
          <p:nvPr/>
        </p:nvGrpSpPr>
        <p:grpSpPr>
          <a:xfrm>
            <a:off x="3053653" y="4432109"/>
            <a:ext cx="710825" cy="710958"/>
            <a:chOff x="3445843" y="4173075"/>
            <a:chExt cx="710960" cy="710958"/>
          </a:xfrm>
          <a:solidFill>
            <a:srgbClr val="C33736"/>
          </a:solidFill>
        </p:grpSpPr>
        <p:sp>
          <p:nvSpPr>
            <p:cNvPr id="69" name="Oval 68"/>
            <p:cNvSpPr/>
            <p:nvPr/>
          </p:nvSpPr>
          <p:spPr>
            <a:xfrm>
              <a:off x="3445843" y="4173075"/>
              <a:ext cx="710960" cy="710958"/>
            </a:xfrm>
            <a:prstGeom prst="ellipse">
              <a:avLst/>
            </a:prstGeom>
            <a:noFill/>
            <a:ln>
              <a:solidFill>
                <a:srgbClr val="C33736"/>
              </a:solidFill>
            </a:ln>
          </p:spPr>
          <p:style>
            <a:lnRef idx="2">
              <a:schemeClr val="accent3">
                <a:hueOff val="552171"/>
                <a:satOff val="28263"/>
                <a:lumOff val="11872"/>
                <a:alphaOff val="0"/>
              </a:schemeClr>
            </a:lnRef>
            <a:fillRef idx="1">
              <a:schemeClr val="accent3">
                <a:hueOff val="552171"/>
                <a:satOff val="28263"/>
                <a:lumOff val="11872"/>
                <a:alphaOff val="0"/>
              </a:schemeClr>
            </a:fillRef>
            <a:effectRef idx="0">
              <a:schemeClr val="accent3">
                <a:hueOff val="552171"/>
                <a:satOff val="28263"/>
                <a:lumOff val="11872"/>
                <a:alphaOff val="0"/>
              </a:schemeClr>
            </a:effectRef>
            <a:fontRef idx="minor">
              <a:schemeClr val="lt1"/>
            </a:fontRef>
          </p:style>
          <p:txBody>
            <a:bodyPr/>
            <a:lstStyle/>
            <a:p>
              <a:pPr algn="just">
                <a:lnSpc>
                  <a:spcPct val="120000"/>
                </a:lnSpc>
              </a:pPr>
              <a:endParaRPr lang="zh-CN" altLang="en-US" sz="800" dirty="0">
                <a:latin typeface="Arial" panose="020B0604020202020204" pitchFamily="34" charset="0"/>
                <a:ea typeface="微软雅黑" panose="020B0503020204020204" charset="-122"/>
                <a:cs typeface="+mn-ea"/>
                <a:sym typeface="Arial" panose="020B0604020202020204" pitchFamily="34" charset="0"/>
              </a:endParaRPr>
            </a:p>
          </p:txBody>
        </p:sp>
        <p:sp>
          <p:nvSpPr>
            <p:cNvPr id="70" name="Freeform 6"/>
            <p:cNvSpPr>
              <a:spLocks noEditPoints="1"/>
            </p:cNvSpPr>
            <p:nvPr/>
          </p:nvSpPr>
          <p:spPr bwMode="auto">
            <a:xfrm>
              <a:off x="3636568" y="4374006"/>
              <a:ext cx="330025" cy="289905"/>
            </a:xfrm>
            <a:custGeom>
              <a:avLst/>
              <a:gdLst>
                <a:gd name="T0" fmla="*/ 400 w 400"/>
                <a:gd name="T1" fmla="*/ 352 h 352"/>
                <a:gd name="T2" fmla="*/ 394 w 400"/>
                <a:gd name="T3" fmla="*/ 268 h 352"/>
                <a:gd name="T4" fmla="*/ 342 w 400"/>
                <a:gd name="T5" fmla="*/ 236 h 352"/>
                <a:gd name="T6" fmla="*/ 303 w 400"/>
                <a:gd name="T7" fmla="*/ 191 h 352"/>
                <a:gd name="T8" fmla="*/ 316 w 400"/>
                <a:gd name="T9" fmla="*/ 157 h 352"/>
                <a:gd name="T10" fmla="*/ 327 w 400"/>
                <a:gd name="T11" fmla="*/ 134 h 352"/>
                <a:gd name="T12" fmla="*/ 322 w 400"/>
                <a:gd name="T13" fmla="*/ 122 h 352"/>
                <a:gd name="T14" fmla="*/ 325 w 400"/>
                <a:gd name="T15" fmla="*/ 98 h 352"/>
                <a:gd name="T16" fmla="*/ 278 w 400"/>
                <a:gd name="T17" fmla="*/ 51 h 352"/>
                <a:gd name="T18" fmla="*/ 230 w 400"/>
                <a:gd name="T19" fmla="*/ 98 h 352"/>
                <a:gd name="T20" fmla="*/ 233 w 400"/>
                <a:gd name="T21" fmla="*/ 122 h 352"/>
                <a:gd name="T22" fmla="*/ 229 w 400"/>
                <a:gd name="T23" fmla="*/ 134 h 352"/>
                <a:gd name="T24" fmla="*/ 240 w 400"/>
                <a:gd name="T25" fmla="*/ 157 h 352"/>
                <a:gd name="T26" fmla="*/ 253 w 400"/>
                <a:gd name="T27" fmla="*/ 191 h 352"/>
                <a:gd name="T28" fmla="*/ 236 w 400"/>
                <a:gd name="T29" fmla="*/ 224 h 352"/>
                <a:gd name="T30" fmla="*/ 310 w 400"/>
                <a:gd name="T31" fmla="*/ 292 h 352"/>
                <a:gd name="T32" fmla="*/ 310 w 400"/>
                <a:gd name="T33" fmla="*/ 352 h 352"/>
                <a:gd name="T34" fmla="*/ 400 w 400"/>
                <a:gd name="T35" fmla="*/ 352 h 352"/>
                <a:gd name="T36" fmla="*/ 204 w 400"/>
                <a:gd name="T37" fmla="*/ 247 h 352"/>
                <a:gd name="T38" fmla="*/ 152 w 400"/>
                <a:gd name="T39" fmla="*/ 187 h 352"/>
                <a:gd name="T40" fmla="*/ 169 w 400"/>
                <a:gd name="T41" fmla="*/ 142 h 352"/>
                <a:gd name="T42" fmla="*/ 184 w 400"/>
                <a:gd name="T43" fmla="*/ 111 h 352"/>
                <a:gd name="T44" fmla="*/ 179 w 400"/>
                <a:gd name="T45" fmla="*/ 95 h 352"/>
                <a:gd name="T46" fmla="*/ 183 w 400"/>
                <a:gd name="T47" fmla="*/ 63 h 352"/>
                <a:gd name="T48" fmla="*/ 119 w 400"/>
                <a:gd name="T49" fmla="*/ 0 h 352"/>
                <a:gd name="T50" fmla="*/ 55 w 400"/>
                <a:gd name="T51" fmla="*/ 63 h 352"/>
                <a:gd name="T52" fmla="*/ 59 w 400"/>
                <a:gd name="T53" fmla="*/ 95 h 352"/>
                <a:gd name="T54" fmla="*/ 53 w 400"/>
                <a:gd name="T55" fmla="*/ 111 h 352"/>
                <a:gd name="T56" fmla="*/ 68 w 400"/>
                <a:gd name="T57" fmla="*/ 142 h 352"/>
                <a:gd name="T58" fmla="*/ 86 w 400"/>
                <a:gd name="T59" fmla="*/ 187 h 352"/>
                <a:gd name="T60" fmla="*/ 33 w 400"/>
                <a:gd name="T61" fmla="*/ 247 h 352"/>
                <a:gd name="T62" fmla="*/ 0 w 400"/>
                <a:gd name="T63" fmla="*/ 279 h 352"/>
                <a:gd name="T64" fmla="*/ 0 w 400"/>
                <a:gd name="T65" fmla="*/ 352 h 352"/>
                <a:gd name="T66" fmla="*/ 278 w 400"/>
                <a:gd name="T67" fmla="*/ 352 h 352"/>
                <a:gd name="T68" fmla="*/ 278 w 400"/>
                <a:gd name="T69" fmla="*/ 297 h 352"/>
                <a:gd name="T70" fmla="*/ 204 w 400"/>
                <a:gd name="T71" fmla="*/ 247 h 3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00" h="352">
                  <a:moveTo>
                    <a:pt x="400" y="352"/>
                  </a:moveTo>
                  <a:cubicBezTo>
                    <a:pt x="400" y="352"/>
                    <a:pt x="399" y="276"/>
                    <a:pt x="394" y="268"/>
                  </a:cubicBezTo>
                  <a:cubicBezTo>
                    <a:pt x="387" y="257"/>
                    <a:pt x="371" y="249"/>
                    <a:pt x="342" y="236"/>
                  </a:cubicBezTo>
                  <a:cubicBezTo>
                    <a:pt x="312" y="224"/>
                    <a:pt x="303" y="213"/>
                    <a:pt x="303" y="191"/>
                  </a:cubicBezTo>
                  <a:cubicBezTo>
                    <a:pt x="303" y="177"/>
                    <a:pt x="312" y="182"/>
                    <a:pt x="316" y="157"/>
                  </a:cubicBezTo>
                  <a:cubicBezTo>
                    <a:pt x="317" y="147"/>
                    <a:pt x="325" y="157"/>
                    <a:pt x="327" y="134"/>
                  </a:cubicBezTo>
                  <a:cubicBezTo>
                    <a:pt x="327" y="124"/>
                    <a:pt x="322" y="122"/>
                    <a:pt x="322" y="122"/>
                  </a:cubicBezTo>
                  <a:cubicBezTo>
                    <a:pt x="322" y="122"/>
                    <a:pt x="325" y="108"/>
                    <a:pt x="325" y="98"/>
                  </a:cubicBezTo>
                  <a:cubicBezTo>
                    <a:pt x="327" y="85"/>
                    <a:pt x="319" y="51"/>
                    <a:pt x="278" y="51"/>
                  </a:cubicBezTo>
                  <a:cubicBezTo>
                    <a:pt x="236" y="51"/>
                    <a:pt x="229" y="85"/>
                    <a:pt x="230" y="98"/>
                  </a:cubicBezTo>
                  <a:cubicBezTo>
                    <a:pt x="231" y="108"/>
                    <a:pt x="233" y="122"/>
                    <a:pt x="233" y="122"/>
                  </a:cubicBezTo>
                  <a:cubicBezTo>
                    <a:pt x="233" y="122"/>
                    <a:pt x="229" y="124"/>
                    <a:pt x="229" y="134"/>
                  </a:cubicBezTo>
                  <a:cubicBezTo>
                    <a:pt x="230" y="157"/>
                    <a:pt x="238" y="147"/>
                    <a:pt x="240" y="157"/>
                  </a:cubicBezTo>
                  <a:cubicBezTo>
                    <a:pt x="244" y="182"/>
                    <a:pt x="253" y="177"/>
                    <a:pt x="253" y="191"/>
                  </a:cubicBezTo>
                  <a:cubicBezTo>
                    <a:pt x="253" y="206"/>
                    <a:pt x="248" y="216"/>
                    <a:pt x="236" y="224"/>
                  </a:cubicBezTo>
                  <a:cubicBezTo>
                    <a:pt x="301" y="257"/>
                    <a:pt x="310" y="263"/>
                    <a:pt x="310" y="292"/>
                  </a:cubicBezTo>
                  <a:cubicBezTo>
                    <a:pt x="310" y="352"/>
                    <a:pt x="310" y="352"/>
                    <a:pt x="310" y="352"/>
                  </a:cubicBezTo>
                  <a:lnTo>
                    <a:pt x="400" y="352"/>
                  </a:lnTo>
                  <a:close/>
                  <a:moveTo>
                    <a:pt x="204" y="247"/>
                  </a:moveTo>
                  <a:cubicBezTo>
                    <a:pt x="165" y="231"/>
                    <a:pt x="152" y="217"/>
                    <a:pt x="152" y="187"/>
                  </a:cubicBezTo>
                  <a:cubicBezTo>
                    <a:pt x="152" y="169"/>
                    <a:pt x="164" y="175"/>
                    <a:pt x="169" y="142"/>
                  </a:cubicBezTo>
                  <a:cubicBezTo>
                    <a:pt x="172" y="129"/>
                    <a:pt x="182" y="142"/>
                    <a:pt x="184" y="111"/>
                  </a:cubicBezTo>
                  <a:cubicBezTo>
                    <a:pt x="184" y="98"/>
                    <a:pt x="179" y="95"/>
                    <a:pt x="179" y="95"/>
                  </a:cubicBezTo>
                  <a:cubicBezTo>
                    <a:pt x="179" y="95"/>
                    <a:pt x="181" y="77"/>
                    <a:pt x="183" y="63"/>
                  </a:cubicBezTo>
                  <a:cubicBezTo>
                    <a:pt x="184" y="45"/>
                    <a:pt x="174" y="0"/>
                    <a:pt x="119" y="0"/>
                  </a:cubicBezTo>
                  <a:cubicBezTo>
                    <a:pt x="64" y="0"/>
                    <a:pt x="54" y="45"/>
                    <a:pt x="55" y="63"/>
                  </a:cubicBezTo>
                  <a:cubicBezTo>
                    <a:pt x="56" y="77"/>
                    <a:pt x="59" y="95"/>
                    <a:pt x="59" y="95"/>
                  </a:cubicBezTo>
                  <a:cubicBezTo>
                    <a:pt x="59" y="95"/>
                    <a:pt x="53" y="98"/>
                    <a:pt x="53" y="111"/>
                  </a:cubicBezTo>
                  <a:cubicBezTo>
                    <a:pt x="55" y="142"/>
                    <a:pt x="66" y="129"/>
                    <a:pt x="68" y="142"/>
                  </a:cubicBezTo>
                  <a:cubicBezTo>
                    <a:pt x="74" y="175"/>
                    <a:pt x="86" y="169"/>
                    <a:pt x="86" y="187"/>
                  </a:cubicBezTo>
                  <a:cubicBezTo>
                    <a:pt x="86" y="217"/>
                    <a:pt x="73" y="231"/>
                    <a:pt x="33" y="247"/>
                  </a:cubicBezTo>
                  <a:cubicBezTo>
                    <a:pt x="21" y="252"/>
                    <a:pt x="0" y="260"/>
                    <a:pt x="0" y="279"/>
                  </a:cubicBezTo>
                  <a:cubicBezTo>
                    <a:pt x="0" y="352"/>
                    <a:pt x="0" y="352"/>
                    <a:pt x="0" y="352"/>
                  </a:cubicBezTo>
                  <a:cubicBezTo>
                    <a:pt x="278" y="352"/>
                    <a:pt x="278" y="352"/>
                    <a:pt x="278" y="352"/>
                  </a:cubicBezTo>
                  <a:cubicBezTo>
                    <a:pt x="278" y="352"/>
                    <a:pt x="278" y="309"/>
                    <a:pt x="278" y="297"/>
                  </a:cubicBezTo>
                  <a:cubicBezTo>
                    <a:pt x="278" y="280"/>
                    <a:pt x="244" y="264"/>
                    <a:pt x="204" y="247"/>
                  </a:cubicBezTo>
                  <a:close/>
                </a:path>
              </a:pathLst>
            </a:custGeom>
            <a:grpFill/>
            <a:ln>
              <a:noFill/>
            </a:ln>
          </p:spPr>
          <p:txBody>
            <a:bodyPr vert="horz" wrap="square" lIns="128540" tIns="64271" rIns="128540" bIns="64271" numCol="1" anchor="t" anchorCtr="0" compatLnSpc="1"/>
            <a:lstStyle/>
            <a:p>
              <a:pPr algn="just">
                <a:lnSpc>
                  <a:spcPct val="120000"/>
                </a:lnSpc>
              </a:pPr>
              <a:endParaRPr lang="en-US" sz="800" dirty="0">
                <a:latin typeface="Arial" panose="020B0604020202020204" pitchFamily="34" charset="0"/>
                <a:ea typeface="微软雅黑" panose="020B0503020204020204" charset="-122"/>
                <a:cs typeface="+mn-ea"/>
                <a:sym typeface="Arial" panose="020B0604020202020204" pitchFamily="34" charset="0"/>
              </a:endParaRPr>
            </a:p>
          </p:txBody>
        </p:sp>
      </p:grpSp>
      <p:sp>
        <p:nvSpPr>
          <p:cNvPr id="65" name="Content Placeholder 2"/>
          <p:cNvSpPr txBox="1"/>
          <p:nvPr/>
        </p:nvSpPr>
        <p:spPr>
          <a:xfrm>
            <a:off x="1925053" y="1925345"/>
            <a:ext cx="2447993" cy="339213"/>
          </a:xfrm>
          <a:prstGeom prst="rect">
            <a:avLst/>
          </a:prstGeom>
        </p:spPr>
        <p:txBody>
          <a:bodyPr vert="horz" lIns="91418" tIns="45710" rIns="91418" bIns="45710" rtlCol="0" anchor="t">
            <a:noAutofit/>
          </a:bodyPr>
          <a:lstStyle>
            <a:lvl1pPr marL="0" indent="0" algn="r" defTabSz="457200" rtl="0" eaLnBrk="1" latinLnBrk="0" hangingPunct="1">
              <a:spcBef>
                <a:spcPct val="20000"/>
              </a:spcBef>
              <a:spcAft>
                <a:spcPts val="600"/>
              </a:spcAft>
              <a:buClr>
                <a:schemeClr val="accent1">
                  <a:lumMod val="75000"/>
                </a:schemeClr>
              </a:buClr>
              <a:buSzPct val="145000"/>
              <a:buFont typeface="Arial" panose="020B0604020202020204"/>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9pPr>
          </a:lstStyle>
          <a:p>
            <a:pPr algn="ctr" defTabSz="914400">
              <a:lnSpc>
                <a:spcPct val="100000"/>
              </a:lnSpc>
              <a:spcBef>
                <a:spcPct val="20000"/>
              </a:spcBef>
              <a:spcAft>
                <a:spcPts val="600"/>
              </a:spcAft>
            </a:pPr>
            <a:r>
              <a:rPr lang="zh-CN" altLang="en-US" sz="2000" b="1" dirty="0" smtClean="0">
                <a:solidFill>
                  <a:schemeClr val="tx1">
                    <a:lumMod val="85000"/>
                    <a:lumOff val="15000"/>
                  </a:schemeClr>
                </a:solidFill>
                <a:latin typeface="微软雅黑" panose="020B0503020204020204" charset="-122"/>
                <a:ea typeface="微软雅黑" panose="020B0503020204020204" charset="-122"/>
                <a:cs typeface="+mn-ea"/>
                <a:sym typeface="+mn-ea"/>
              </a:rPr>
              <a:t>可以解决现状问题</a:t>
            </a:r>
            <a:endParaRPr lang="zh-CN" altLang="en-US" sz="2000" b="1" dirty="0">
              <a:solidFill>
                <a:schemeClr val="tx1">
                  <a:lumMod val="85000"/>
                  <a:lumOff val="15000"/>
                </a:schemeClr>
              </a:solidFill>
              <a:latin typeface="微软雅黑" panose="020B0503020204020204" charset="-122"/>
              <a:ea typeface="微软雅黑" panose="020B0503020204020204" charset="-122"/>
              <a:cs typeface="+mn-ea"/>
              <a:sym typeface="+mn-ea"/>
            </a:endParaRPr>
          </a:p>
        </p:txBody>
      </p:sp>
      <p:sp>
        <p:nvSpPr>
          <p:cNvPr id="68" name="Content Placeholder 2"/>
          <p:cNvSpPr txBox="1"/>
          <p:nvPr/>
        </p:nvSpPr>
        <p:spPr>
          <a:xfrm>
            <a:off x="1658209" y="2350664"/>
            <a:ext cx="2646916" cy="1773689"/>
          </a:xfrm>
          <a:prstGeom prst="rect">
            <a:avLst/>
          </a:prstGeom>
        </p:spPr>
        <p:txBody>
          <a:bodyPr vert="horz" lIns="91418" tIns="45710" rIns="91418" bIns="45710" rtlCol="0" anchor="t">
            <a:noAutofit/>
          </a:bodyPr>
          <a:lstStyle>
            <a:lvl1pPr marL="0" indent="0" algn="r" defTabSz="457200" rtl="0" eaLnBrk="1" latinLnBrk="0" hangingPunct="1">
              <a:spcBef>
                <a:spcPct val="20000"/>
              </a:spcBef>
              <a:spcAft>
                <a:spcPts val="600"/>
              </a:spcAft>
              <a:buClr>
                <a:schemeClr val="accent1">
                  <a:lumMod val="75000"/>
                </a:schemeClr>
              </a:buClr>
              <a:buSzPct val="145000"/>
              <a:buFont typeface="Arial" panose="020B0604020202020204"/>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9pPr>
          </a:lstStyle>
          <a:p>
            <a:pPr indent="457200" algn="just"/>
            <a:r>
              <a:rPr lang="zh-CN" altLang="zh-CN" sz="1800" b="1" dirty="0"/>
              <a:t>“微课”可以解决学生对于统计学专业实践教学存在的许多问题，能够很好的调动学生的自主性并达到理想的教学效果。</a:t>
            </a:r>
            <a:endParaRPr lang="zh-CN" altLang="en-US" sz="1800" b="1" dirty="0">
              <a:solidFill>
                <a:schemeClr val="tx1">
                  <a:lumMod val="85000"/>
                  <a:lumOff val="15000"/>
                </a:schemeClr>
              </a:solidFill>
              <a:latin typeface="微软雅黑" pitchFamily="34" charset="-122"/>
              <a:ea typeface="微软雅黑" pitchFamily="34" charset="-122"/>
              <a:cs typeface="+mn-ea"/>
              <a:sym typeface="+mn-ea"/>
            </a:endParaRPr>
          </a:p>
        </p:txBody>
      </p:sp>
      <p:sp>
        <p:nvSpPr>
          <p:cNvPr id="79" name="Content Placeholder 2"/>
          <p:cNvSpPr txBox="1"/>
          <p:nvPr/>
        </p:nvSpPr>
        <p:spPr>
          <a:xfrm>
            <a:off x="4888121" y="1925345"/>
            <a:ext cx="2067006" cy="339213"/>
          </a:xfrm>
          <a:prstGeom prst="rect">
            <a:avLst/>
          </a:prstGeom>
        </p:spPr>
        <p:txBody>
          <a:bodyPr vert="horz" lIns="91418" tIns="45710" rIns="91418" bIns="45710" rtlCol="0" anchor="t">
            <a:noAutofit/>
          </a:bodyPr>
          <a:lstStyle>
            <a:lvl1pPr marL="0" indent="0" algn="r" defTabSz="457200" rtl="0" eaLnBrk="1" latinLnBrk="0" hangingPunct="1">
              <a:spcBef>
                <a:spcPct val="20000"/>
              </a:spcBef>
              <a:spcAft>
                <a:spcPts val="600"/>
              </a:spcAft>
              <a:buClr>
                <a:schemeClr val="accent1">
                  <a:lumMod val="75000"/>
                </a:schemeClr>
              </a:buClr>
              <a:buSzPct val="145000"/>
              <a:buFont typeface="Arial" panose="020B0604020202020204"/>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9pPr>
          </a:lstStyle>
          <a:p>
            <a:pPr algn="ctr" defTabSz="914400">
              <a:lnSpc>
                <a:spcPct val="100000"/>
              </a:lnSpc>
              <a:spcBef>
                <a:spcPct val="20000"/>
              </a:spcBef>
              <a:spcAft>
                <a:spcPts val="600"/>
              </a:spcAft>
            </a:pPr>
            <a:r>
              <a:rPr lang="zh-CN" altLang="en-US" sz="2000" b="1" dirty="0" smtClean="0">
                <a:solidFill>
                  <a:schemeClr val="tx1">
                    <a:lumMod val="85000"/>
                    <a:lumOff val="15000"/>
                  </a:schemeClr>
                </a:solidFill>
                <a:latin typeface="微软雅黑" panose="020B0503020204020204" charset="-122"/>
                <a:ea typeface="微软雅黑" panose="020B0503020204020204" charset="-122"/>
                <a:cs typeface="+mn-ea"/>
                <a:sym typeface="+mn-ea"/>
              </a:rPr>
              <a:t>可行可持续</a:t>
            </a:r>
            <a:endParaRPr lang="zh-CN" altLang="en-US" sz="2000" b="1" dirty="0">
              <a:solidFill>
                <a:schemeClr val="tx1">
                  <a:lumMod val="85000"/>
                  <a:lumOff val="15000"/>
                </a:schemeClr>
              </a:solidFill>
              <a:latin typeface="微软雅黑" panose="020B0503020204020204" charset="-122"/>
              <a:ea typeface="微软雅黑" panose="020B0503020204020204" charset="-122"/>
              <a:cs typeface="+mn-ea"/>
              <a:sym typeface="+mn-ea"/>
            </a:endParaRPr>
          </a:p>
        </p:txBody>
      </p:sp>
      <p:sp>
        <p:nvSpPr>
          <p:cNvPr id="80" name="Content Placeholder 2"/>
          <p:cNvSpPr txBox="1"/>
          <p:nvPr/>
        </p:nvSpPr>
        <p:spPr>
          <a:xfrm>
            <a:off x="7392616" y="2332310"/>
            <a:ext cx="3712531" cy="2124380"/>
          </a:xfrm>
          <a:prstGeom prst="rect">
            <a:avLst/>
          </a:prstGeom>
        </p:spPr>
        <p:txBody>
          <a:bodyPr vert="horz" lIns="91418" tIns="45710" rIns="91418" bIns="45710" rtlCol="0" anchor="t">
            <a:noAutofit/>
          </a:bodyPr>
          <a:lstStyle>
            <a:lvl1pPr marL="0" indent="0" algn="r" defTabSz="457200" rtl="0" eaLnBrk="1" latinLnBrk="0" hangingPunct="1">
              <a:spcBef>
                <a:spcPct val="20000"/>
              </a:spcBef>
              <a:spcAft>
                <a:spcPts val="600"/>
              </a:spcAft>
              <a:buClr>
                <a:schemeClr val="accent1">
                  <a:lumMod val="75000"/>
                </a:schemeClr>
              </a:buClr>
              <a:buSzPct val="145000"/>
              <a:buFont typeface="Arial" panose="020B0604020202020204"/>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9pPr>
          </a:lstStyle>
          <a:p>
            <a:pPr indent="457200" algn="just">
              <a:lnSpc>
                <a:spcPct val="150000"/>
              </a:lnSpc>
            </a:pPr>
            <a:r>
              <a:rPr lang="zh-CN" altLang="zh-CN" sz="1800" b="1" dirty="0"/>
              <a:t>改善学生学习效果的同时有效提升学生的创新能力与终生学习能力，让学生学习的自主权回归，实现统计学专业学生分层次、个性化、适应社会需求的培养目标。</a:t>
            </a:r>
            <a:endParaRPr lang="zh-CN" altLang="en-US" sz="1800" dirty="0">
              <a:solidFill>
                <a:schemeClr val="tx1">
                  <a:lumMod val="85000"/>
                  <a:lumOff val="15000"/>
                </a:schemeClr>
              </a:solidFill>
              <a:latin typeface="微软雅黑" panose="020B0503020204020204" charset="-122"/>
              <a:ea typeface="微软雅黑" panose="020B0503020204020204" charset="-122"/>
              <a:cs typeface="+mn-ea"/>
              <a:sym typeface="+mn-ea"/>
            </a:endParaRPr>
          </a:p>
        </p:txBody>
      </p:sp>
      <p:sp>
        <p:nvSpPr>
          <p:cNvPr id="81" name="Content Placeholder 2"/>
          <p:cNvSpPr txBox="1"/>
          <p:nvPr/>
        </p:nvSpPr>
        <p:spPr>
          <a:xfrm>
            <a:off x="7245466" y="1925345"/>
            <a:ext cx="2784153" cy="389960"/>
          </a:xfrm>
          <a:prstGeom prst="rect">
            <a:avLst/>
          </a:prstGeom>
        </p:spPr>
        <p:txBody>
          <a:bodyPr vert="horz" lIns="91418" tIns="45710" rIns="91418" bIns="45710" rtlCol="0" anchor="t">
            <a:noAutofit/>
          </a:bodyPr>
          <a:lstStyle>
            <a:lvl1pPr marL="0" indent="0" algn="r" defTabSz="457200" rtl="0" eaLnBrk="1" latinLnBrk="0" hangingPunct="1">
              <a:spcBef>
                <a:spcPct val="20000"/>
              </a:spcBef>
              <a:spcAft>
                <a:spcPts val="600"/>
              </a:spcAft>
              <a:buClr>
                <a:schemeClr val="accent1">
                  <a:lumMod val="75000"/>
                </a:schemeClr>
              </a:buClr>
              <a:buSzPct val="145000"/>
              <a:buFont typeface="Arial" panose="020B0604020202020204"/>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9pPr>
          </a:lstStyle>
          <a:p>
            <a:pPr algn="ctr" defTabSz="914400">
              <a:lnSpc>
                <a:spcPct val="100000"/>
              </a:lnSpc>
              <a:spcBef>
                <a:spcPct val="20000"/>
              </a:spcBef>
              <a:spcAft>
                <a:spcPts val="600"/>
              </a:spcAft>
            </a:pPr>
            <a:r>
              <a:rPr lang="zh-CN" altLang="en-US" sz="2000" b="1" dirty="0" smtClean="0">
                <a:solidFill>
                  <a:schemeClr val="tx1">
                    <a:lumMod val="85000"/>
                    <a:lumOff val="15000"/>
                  </a:schemeClr>
                </a:solidFill>
                <a:latin typeface="微软雅黑" panose="020B0503020204020204" charset="-122"/>
                <a:ea typeface="微软雅黑" panose="020B0503020204020204" charset="-122"/>
                <a:cs typeface="+mn-ea"/>
                <a:sym typeface="+mn-ea"/>
              </a:rPr>
              <a:t>应用效果</a:t>
            </a:r>
            <a:r>
              <a:rPr lang="zh-CN" altLang="en-US" sz="2000" b="1" dirty="0" smtClean="0">
                <a:solidFill>
                  <a:schemeClr val="tx1">
                    <a:lumMod val="85000"/>
                    <a:lumOff val="15000"/>
                  </a:schemeClr>
                </a:solidFill>
                <a:latin typeface="微软雅黑" panose="020B0503020204020204" charset="-122"/>
                <a:ea typeface="微软雅黑" panose="020B0503020204020204" charset="-122"/>
                <a:cs typeface="+mn-ea"/>
                <a:sym typeface="+mn-ea"/>
              </a:rPr>
              <a:t>显著</a:t>
            </a:r>
            <a:endParaRPr lang="zh-CN" altLang="en-US" sz="2000" b="1" dirty="0">
              <a:solidFill>
                <a:schemeClr val="tx1">
                  <a:lumMod val="85000"/>
                  <a:lumOff val="15000"/>
                </a:schemeClr>
              </a:solidFill>
              <a:latin typeface="微软雅黑" panose="020B0503020204020204" charset="-122"/>
              <a:ea typeface="微软雅黑" panose="020B0503020204020204" charset="-122"/>
              <a:cs typeface="+mn-ea"/>
              <a:sym typeface="+mn-ea"/>
            </a:endParaRPr>
          </a:p>
        </p:txBody>
      </p:sp>
      <p:sp>
        <p:nvSpPr>
          <p:cNvPr id="82" name="Content Placeholder 2"/>
          <p:cNvSpPr txBox="1"/>
          <p:nvPr/>
        </p:nvSpPr>
        <p:spPr>
          <a:xfrm>
            <a:off x="4373046" y="2355711"/>
            <a:ext cx="3038407" cy="1060450"/>
          </a:xfrm>
          <a:prstGeom prst="rect">
            <a:avLst/>
          </a:prstGeom>
        </p:spPr>
        <p:txBody>
          <a:bodyPr vert="horz" lIns="91418" tIns="45710" rIns="91418" bIns="45710" rtlCol="0" anchor="t">
            <a:noAutofit/>
          </a:bodyPr>
          <a:lstStyle>
            <a:lvl1pPr marL="0" indent="0" algn="r" defTabSz="457200" rtl="0" eaLnBrk="1" latinLnBrk="0" hangingPunct="1">
              <a:spcBef>
                <a:spcPct val="20000"/>
              </a:spcBef>
              <a:spcAft>
                <a:spcPts val="600"/>
              </a:spcAft>
              <a:buClr>
                <a:schemeClr val="accent1">
                  <a:lumMod val="75000"/>
                </a:schemeClr>
              </a:buClr>
              <a:buSzPct val="145000"/>
              <a:buFont typeface="Arial" panose="020B0604020202020204"/>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9pPr>
          </a:lstStyle>
          <a:p>
            <a:pPr indent="457200" algn="l">
              <a:lnSpc>
                <a:spcPct val="150000"/>
              </a:lnSpc>
            </a:pPr>
            <a:r>
              <a:rPr lang="zh-CN" altLang="zh-CN" sz="1800" b="1" dirty="0"/>
              <a:t>统计学实践教学对象主要为大三学生，教学对象的知识水平、年龄特点与接受能力都能够适应“微课”融入的教学方式的调整。</a:t>
            </a:r>
            <a:endParaRPr lang="zh-CN" altLang="en-US" sz="2800" b="1" dirty="0">
              <a:solidFill>
                <a:schemeClr val="tx1">
                  <a:lumMod val="85000"/>
                  <a:lumOff val="15000"/>
                </a:schemeClr>
              </a:solidFill>
              <a:latin typeface="微软雅黑" pitchFamily="34" charset="-122"/>
              <a:ea typeface="微软雅黑" pitchFamily="34" charset="-122"/>
              <a:cs typeface="+mn-ea"/>
              <a:sym typeface="+mn-ea"/>
            </a:endParaRPr>
          </a:p>
        </p:txBody>
      </p:sp>
      <p:pic>
        <p:nvPicPr>
          <p:cNvPr id="50" name="图片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605" y="1"/>
            <a:ext cx="1176020" cy="119661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rgbClr val="000000"/>
                </a:solidFill>
                <a:miter lim="800000"/>
                <a:headEnd/>
                <a:tailEnd/>
              </a14:hiddenLine>
            </a:ext>
          </a:extLst>
        </p:spPr>
      </p:pic>
      <p:sp>
        <p:nvSpPr>
          <p:cNvPr id="53" name="矩形 52"/>
          <p:cNvSpPr/>
          <p:nvPr/>
        </p:nvSpPr>
        <p:spPr>
          <a:xfrm>
            <a:off x="1161415" y="367474"/>
            <a:ext cx="8484870" cy="461665"/>
          </a:xfrm>
          <a:prstGeom prst="rect">
            <a:avLst/>
          </a:prstGeom>
        </p:spPr>
        <p:txBody>
          <a:bodyPr wrap="square">
            <a:spAutoFit/>
          </a:bodyPr>
          <a:lstStyle/>
          <a:p>
            <a:r>
              <a:rPr lang="zh-CN" altLang="zh-CN" sz="2400" dirty="0">
                <a:solidFill>
                  <a:schemeClr val="tx1">
                    <a:lumMod val="85000"/>
                    <a:lumOff val="15000"/>
                  </a:schemeClr>
                </a:solidFill>
                <a:latin typeface="微软雅黑" panose="020B0503020204020204" charset="-122"/>
                <a:ea typeface="微软雅黑" panose="020B0503020204020204" charset="-122"/>
              </a:rPr>
              <a:t>大数据背景下“微课”在统计学专业实践教学中的</a:t>
            </a:r>
            <a:r>
              <a:rPr lang="zh-CN" altLang="zh-CN" sz="2400" dirty="0" smtClean="0">
                <a:solidFill>
                  <a:schemeClr val="tx1">
                    <a:lumMod val="85000"/>
                    <a:lumOff val="15000"/>
                  </a:schemeClr>
                </a:solidFill>
                <a:latin typeface="微软雅黑" panose="020B0503020204020204" charset="-122"/>
                <a:ea typeface="微软雅黑" panose="020B0503020204020204" charset="-122"/>
              </a:rPr>
              <a:t>应用</a:t>
            </a:r>
            <a:endParaRPr lang="zh-CN" altLang="en-US" sz="2400" dirty="0">
              <a:solidFill>
                <a:schemeClr val="tx1">
                  <a:lumMod val="85000"/>
                  <a:lumOff val="15000"/>
                </a:schemeClr>
              </a:solidFill>
              <a:latin typeface="微软雅黑" panose="020B0503020204020204" charset="-122"/>
              <a:ea typeface="微软雅黑" panose="020B0503020204020204" charset="-122"/>
            </a:endParaRPr>
          </a:p>
        </p:txBody>
      </p:sp>
      <p:sp>
        <p:nvSpPr>
          <p:cNvPr id="59" name="矩形 58"/>
          <p:cNvSpPr/>
          <p:nvPr/>
        </p:nvSpPr>
        <p:spPr>
          <a:xfrm>
            <a:off x="11317939" y="1196613"/>
            <a:ext cx="669290" cy="341630"/>
          </a:xfrm>
          <a:prstGeom prst="rect">
            <a:avLst/>
          </a:prstGeom>
          <a:solidFill>
            <a:srgbClr val="C337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16</a:t>
            </a:r>
            <a:endParaRPr lang="zh-CN" altLang="en-US" dirty="0"/>
          </a:p>
        </p:txBody>
      </p:sp>
      <p:sp>
        <p:nvSpPr>
          <p:cNvPr id="3" name="TextBox 2"/>
          <p:cNvSpPr txBox="1"/>
          <p:nvPr/>
        </p:nvSpPr>
        <p:spPr>
          <a:xfrm>
            <a:off x="1161415" y="5374888"/>
            <a:ext cx="9943732" cy="923330"/>
          </a:xfrm>
          <a:prstGeom prst="rect">
            <a:avLst/>
          </a:prstGeom>
          <a:noFill/>
        </p:spPr>
        <p:txBody>
          <a:bodyPr wrap="square" rtlCol="0">
            <a:spAutoFit/>
          </a:bodyPr>
          <a:lstStyle/>
          <a:p>
            <a:pPr indent="457200"/>
            <a:r>
              <a:rPr lang="zh-CN" altLang="zh-CN" dirty="0"/>
              <a:t>对于其他高校的同类课程来说，课程模式是可以参照实行的；对于统计学专业的其他实践类课程，有高度的借鉴意义；对于校内其他专业来说，实践试验的上机授课课程可以参考此种教学模式，相信对教学效果会有显著的提升。</a:t>
            </a:r>
            <a:endParaRPr lang="zh-CN" altLang="en-US" dirty="0"/>
          </a:p>
        </p:txBody>
      </p:sp>
    </p:spTree>
  </p:cSld>
  <p:clrMapOvr>
    <a:masterClrMapping/>
  </p:clrMapOvr>
  <p:transition spd="med">
    <p:pull/>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5560" y="3309711"/>
            <a:ext cx="2253615" cy="2706370"/>
          </a:xfrm>
          <a:prstGeom prst="rect">
            <a:avLst/>
          </a:prstGeom>
          <a:solidFill>
            <a:srgbClr val="C337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2218055" y="6016081"/>
            <a:ext cx="551815" cy="551815"/>
          </a:xfrm>
          <a:prstGeom prst="rect">
            <a:avLst/>
          </a:prstGeom>
          <a:solidFill>
            <a:srgbClr val="C337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10959465" y="352425"/>
            <a:ext cx="669290" cy="341630"/>
          </a:xfrm>
          <a:prstGeom prst="rect">
            <a:avLst/>
          </a:prstGeom>
          <a:solidFill>
            <a:srgbClr val="C337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17</a:t>
            </a:r>
            <a:endParaRPr lang="zh-CN" altLang="en-US" dirty="0"/>
          </a:p>
        </p:txBody>
      </p:sp>
      <p:sp>
        <p:nvSpPr>
          <p:cNvPr id="8" name="矩形 7"/>
          <p:cNvSpPr/>
          <p:nvPr/>
        </p:nvSpPr>
        <p:spPr>
          <a:xfrm flipH="1">
            <a:off x="11837670" y="352425"/>
            <a:ext cx="359410" cy="1964055"/>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文本框 1"/>
          <p:cNvSpPr txBox="1"/>
          <p:nvPr/>
        </p:nvSpPr>
        <p:spPr>
          <a:xfrm>
            <a:off x="3104879" y="1506396"/>
            <a:ext cx="6095901" cy="1323439"/>
          </a:xfrm>
          <a:prstGeom prst="rect">
            <a:avLst/>
          </a:prstGeom>
          <a:noFill/>
        </p:spPr>
        <p:txBody>
          <a:bodyPr wrap="square" rtlCol="0">
            <a:spAutoFit/>
          </a:bodyPr>
          <a:lstStyle/>
          <a:p>
            <a:pPr algn="l"/>
            <a:r>
              <a:rPr lang="en-US" altLang="zh-CN" sz="8000" b="1" dirty="0" smtClean="0">
                <a:solidFill>
                  <a:srgbClr val="C33736"/>
                </a:solidFill>
                <a:latin typeface="微软雅黑" panose="020B0503020204020204" charset="-122"/>
                <a:ea typeface="微软雅黑" panose="020B0503020204020204" charset="-122"/>
              </a:rPr>
              <a:t>THANKS </a:t>
            </a:r>
            <a:endParaRPr lang="en-US" altLang="zh-CN" sz="8000" b="1" dirty="0">
              <a:solidFill>
                <a:schemeClr val="tx1">
                  <a:lumMod val="85000"/>
                  <a:lumOff val="15000"/>
                </a:schemeClr>
              </a:solidFill>
              <a:latin typeface="微软雅黑" panose="020B0503020204020204" charset="-122"/>
              <a:ea typeface="微软雅黑" panose="020B0503020204020204" charset="-122"/>
            </a:endParaRPr>
          </a:p>
        </p:txBody>
      </p:sp>
      <p:sp>
        <p:nvSpPr>
          <p:cNvPr id="13" name="文本框 19"/>
          <p:cNvSpPr txBox="1"/>
          <p:nvPr/>
        </p:nvSpPr>
        <p:spPr>
          <a:xfrm>
            <a:off x="2222089" y="3939621"/>
            <a:ext cx="9406666" cy="1446550"/>
          </a:xfrm>
          <a:prstGeom prst="rect">
            <a:avLst/>
          </a:prstGeom>
          <a:noFill/>
          <a:effectLst/>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zh-CN" sz="4400" b="1" dirty="0">
                <a:latin typeface="微软雅黑" pitchFamily="34" charset="-122"/>
                <a:ea typeface="微软雅黑" pitchFamily="34" charset="-122"/>
              </a:rPr>
              <a:t>大数据背景下“微课”在统计学专业实践教学中的</a:t>
            </a:r>
            <a:r>
              <a:rPr lang="zh-CN" altLang="zh-CN" sz="4400" b="1" dirty="0" smtClean="0">
                <a:latin typeface="微软雅黑" pitchFamily="34" charset="-122"/>
                <a:ea typeface="微软雅黑" pitchFamily="34" charset="-122"/>
              </a:rPr>
              <a:t>应用</a:t>
            </a:r>
            <a:endParaRPr lang="zh-CN" altLang="en-US" sz="4400" b="1" dirty="0">
              <a:solidFill>
                <a:schemeClr val="tx1">
                  <a:lumMod val="85000"/>
                  <a:lumOff val="15000"/>
                </a:schemeClr>
              </a:solidFill>
              <a:latin typeface="微软雅黑" pitchFamily="34" charset="-122"/>
              <a:ea typeface="微软雅黑" pitchFamily="34" charset="-122"/>
            </a:endParaRPr>
          </a:p>
        </p:txBody>
      </p:sp>
      <p:sp>
        <p:nvSpPr>
          <p:cNvPr id="14" name="文本框 31"/>
          <p:cNvSpPr txBox="1"/>
          <p:nvPr/>
        </p:nvSpPr>
        <p:spPr>
          <a:xfrm>
            <a:off x="1424649" y="594343"/>
            <a:ext cx="9225422" cy="461665"/>
          </a:xfrm>
          <a:prstGeom prst="rect">
            <a:avLst/>
          </a:prstGeom>
          <a:noFill/>
        </p:spPr>
        <p:txBody>
          <a:bodyPr wrap="square" rtlCol="0">
            <a:spAutoFit/>
          </a:bodyPr>
          <a:lstStyle/>
          <a:p>
            <a:r>
              <a:rPr lang="zh-CN" altLang="zh-CN" sz="2400" dirty="0">
                <a:solidFill>
                  <a:schemeClr val="tx1">
                    <a:lumMod val="85000"/>
                    <a:lumOff val="15000"/>
                  </a:schemeClr>
                </a:solidFill>
                <a:latin typeface="微软雅黑" panose="020B0503020204020204" charset="-122"/>
                <a:ea typeface="微软雅黑" panose="020B0503020204020204" charset="-122"/>
              </a:rPr>
              <a:t>教育部全国高校教师网络培训中心吉林职教基地全省教研规划项目</a:t>
            </a:r>
            <a:endParaRPr lang="zh-CN" altLang="en-US" sz="2400" dirty="0">
              <a:solidFill>
                <a:schemeClr val="tx1">
                  <a:lumMod val="85000"/>
                  <a:lumOff val="15000"/>
                </a:schemeClr>
              </a:solidFill>
              <a:latin typeface="微软雅黑" panose="020B0503020204020204" charset="-122"/>
              <a:ea typeface="微软雅黑" panose="020B0503020204020204" charset="-122"/>
            </a:endParaRPr>
          </a:p>
        </p:txBody>
      </p:sp>
      <p:sp>
        <p:nvSpPr>
          <p:cNvPr id="15" name="TextBox 14"/>
          <p:cNvSpPr txBox="1"/>
          <p:nvPr/>
        </p:nvSpPr>
        <p:spPr>
          <a:xfrm>
            <a:off x="7207213" y="5766269"/>
            <a:ext cx="4630457" cy="553998"/>
          </a:xfrm>
          <a:prstGeom prst="rect">
            <a:avLst/>
          </a:prstGeom>
          <a:noFill/>
        </p:spPr>
        <p:txBody>
          <a:bodyPr wrap="square" rtlCol="0">
            <a:spAutoFit/>
          </a:bodyPr>
          <a:lstStyle/>
          <a:p>
            <a:pPr algn="ctr">
              <a:lnSpc>
                <a:spcPct val="150000"/>
              </a:lnSpc>
            </a:pPr>
            <a:r>
              <a:rPr lang="zh-CN" altLang="en-US" sz="2000" b="1" dirty="0">
                <a:latin typeface="微软雅黑" pitchFamily="34" charset="-122"/>
                <a:ea typeface="微软雅黑" pitchFamily="34" charset="-122"/>
              </a:rPr>
              <a:t>参赛</a:t>
            </a:r>
            <a:r>
              <a:rPr lang="zh-CN" altLang="en-US" sz="2000" b="1" dirty="0" smtClean="0">
                <a:latin typeface="微软雅黑" pitchFamily="34" charset="-122"/>
                <a:ea typeface="微软雅黑" pitchFamily="34" charset="-122"/>
              </a:rPr>
              <a:t>人：安佳</a:t>
            </a:r>
            <a:endParaRPr lang="en-US" altLang="zh-CN" sz="2000" b="1" dirty="0" smtClean="0">
              <a:latin typeface="微软雅黑" pitchFamily="34" charset="-122"/>
              <a:ea typeface="微软雅黑" pitchFamily="34" charset="-122"/>
            </a:endParaRPr>
          </a:p>
        </p:txBody>
      </p:sp>
      <p:pic>
        <p:nvPicPr>
          <p:cNvPr id="12" name="图片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605" y="1"/>
            <a:ext cx="1176020" cy="119661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pull/>
  </p:transition>
  <p:timing>
    <p:tnLst>
      <p:par>
        <p:cTn id="1" dur="indefinite" restart="never" nodeType="tmRoot"/>
      </p:par>
    </p:tnLst>
    <p:bldLst>
      <p:bldP spid="1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4605" y="1243965"/>
            <a:ext cx="624205" cy="4331970"/>
          </a:xfrm>
          <a:prstGeom prst="rect">
            <a:avLst/>
          </a:prstGeom>
          <a:solidFill>
            <a:srgbClr val="C337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p:cNvSpPr/>
          <p:nvPr/>
        </p:nvSpPr>
        <p:spPr>
          <a:xfrm>
            <a:off x="609600" y="2236470"/>
            <a:ext cx="5475605" cy="3339465"/>
          </a:xfrm>
          <a:prstGeom prst="rect">
            <a:avLst/>
          </a:prstGeom>
          <a:blipFill rotWithShape="1">
            <a:blip r:embed="rId3" cstate="screen">
              <a:grayscl/>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609600" y="5575935"/>
            <a:ext cx="551815" cy="551815"/>
          </a:xfrm>
          <a:prstGeom prst="rect">
            <a:avLst/>
          </a:prstGeom>
          <a:solidFill>
            <a:srgbClr val="C337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文本框 29"/>
          <p:cNvSpPr txBox="1"/>
          <p:nvPr/>
        </p:nvSpPr>
        <p:spPr>
          <a:xfrm>
            <a:off x="2374900" y="1316355"/>
            <a:ext cx="3710305" cy="706755"/>
          </a:xfrm>
          <a:prstGeom prst="rect">
            <a:avLst/>
          </a:prstGeom>
          <a:noFill/>
        </p:spPr>
        <p:txBody>
          <a:bodyPr wrap="square" rtlCol="0">
            <a:spAutoFit/>
          </a:bodyPr>
          <a:lstStyle/>
          <a:p>
            <a:pPr algn="r"/>
            <a:r>
              <a:rPr lang="zh-CN" altLang="en-US" sz="4000" b="1" dirty="0">
                <a:solidFill>
                  <a:schemeClr val="tx1">
                    <a:lumMod val="85000"/>
                    <a:lumOff val="15000"/>
                  </a:schemeClr>
                </a:solidFill>
                <a:latin typeface="Arial" panose="020B0604020202020204" pitchFamily="34" charset="0"/>
                <a:ea typeface="方正清刻本悦宋简体" panose="02000000000000000000" charset="-122"/>
              </a:rPr>
              <a:t>目 录 </a:t>
            </a:r>
            <a:r>
              <a:rPr lang="en-US" altLang="zh-CN" sz="4000" b="1" dirty="0">
                <a:solidFill>
                  <a:schemeClr val="tx1">
                    <a:lumMod val="85000"/>
                    <a:lumOff val="15000"/>
                  </a:schemeClr>
                </a:solidFill>
                <a:latin typeface="Arial" panose="020B0604020202020204" pitchFamily="34" charset="0"/>
                <a:ea typeface="方正清刻本悦宋简体" panose="02000000000000000000" charset="-122"/>
              </a:rPr>
              <a:t>/ </a:t>
            </a:r>
            <a:r>
              <a:rPr lang="en-US" altLang="zh-CN" sz="2400" b="1" dirty="0">
                <a:solidFill>
                  <a:schemeClr val="tx1">
                    <a:lumMod val="85000"/>
                    <a:lumOff val="15000"/>
                  </a:schemeClr>
                </a:solidFill>
                <a:latin typeface="Arial" panose="020B0604020202020204" pitchFamily="34" charset="0"/>
                <a:ea typeface="方正清刻本悦宋简体" panose="02000000000000000000" charset="-122"/>
              </a:rPr>
              <a:t>CONTENTS</a:t>
            </a:r>
          </a:p>
        </p:txBody>
      </p:sp>
      <p:sp>
        <p:nvSpPr>
          <p:cNvPr id="4" name="矩形 3"/>
          <p:cNvSpPr/>
          <p:nvPr/>
        </p:nvSpPr>
        <p:spPr>
          <a:xfrm>
            <a:off x="11631930" y="1263015"/>
            <a:ext cx="567055" cy="403225"/>
          </a:xfrm>
          <a:prstGeom prst="rect">
            <a:avLst/>
          </a:prstGeom>
          <a:solidFill>
            <a:srgbClr val="C337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2</a:t>
            </a:r>
            <a:endParaRPr lang="zh-CN" altLang="en-US" dirty="0"/>
          </a:p>
        </p:txBody>
      </p:sp>
      <p:sp>
        <p:nvSpPr>
          <p:cNvPr id="8" name="矩形 7"/>
          <p:cNvSpPr/>
          <p:nvPr/>
        </p:nvSpPr>
        <p:spPr>
          <a:xfrm flipH="1">
            <a:off x="11994852" y="2255520"/>
            <a:ext cx="181610" cy="3339465"/>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文本框 4"/>
          <p:cNvSpPr txBox="1"/>
          <p:nvPr/>
        </p:nvSpPr>
        <p:spPr>
          <a:xfrm>
            <a:off x="6358748" y="1791970"/>
            <a:ext cx="1429385" cy="645160"/>
          </a:xfrm>
          <a:prstGeom prst="rect">
            <a:avLst/>
          </a:prstGeom>
          <a:noFill/>
        </p:spPr>
        <p:txBody>
          <a:bodyPr wrap="square" rtlCol="0">
            <a:spAutoFit/>
          </a:bodyPr>
          <a:lstStyle/>
          <a:p>
            <a:pPr algn="r"/>
            <a:r>
              <a:rPr lang="en-US" altLang="zh-CN" b="1" dirty="0">
                <a:solidFill>
                  <a:schemeClr val="tx1">
                    <a:lumMod val="85000"/>
                    <a:lumOff val="15000"/>
                  </a:schemeClr>
                </a:solidFill>
                <a:latin typeface="微软雅黑" panose="020B0503020204020204" charset="-122"/>
                <a:ea typeface="微软雅黑" panose="020B0503020204020204" charset="-122"/>
              </a:rPr>
              <a:t>PART</a:t>
            </a:r>
            <a:r>
              <a:rPr lang="en-US" altLang="zh-CN" dirty="0">
                <a:solidFill>
                  <a:schemeClr val="tx1">
                    <a:lumMod val="85000"/>
                    <a:lumOff val="15000"/>
                  </a:schemeClr>
                </a:solidFill>
                <a:latin typeface="Arial" panose="020B0604020202020204" pitchFamily="34" charset="0"/>
              </a:rPr>
              <a:t> </a:t>
            </a:r>
            <a:r>
              <a:rPr lang="en-US" altLang="zh-CN" sz="3600" dirty="0">
                <a:solidFill>
                  <a:schemeClr val="tx1">
                    <a:lumMod val="85000"/>
                    <a:lumOff val="15000"/>
                  </a:schemeClr>
                </a:solidFill>
                <a:latin typeface="Arial" panose="020B0604020202020204" pitchFamily="34" charset="0"/>
              </a:rPr>
              <a:t>01</a:t>
            </a:r>
          </a:p>
        </p:txBody>
      </p:sp>
      <p:sp>
        <p:nvSpPr>
          <p:cNvPr id="10" name="文本框 9"/>
          <p:cNvSpPr txBox="1"/>
          <p:nvPr/>
        </p:nvSpPr>
        <p:spPr>
          <a:xfrm>
            <a:off x="7835835" y="1949966"/>
            <a:ext cx="3819526" cy="461665"/>
          </a:xfrm>
          <a:prstGeom prst="rect">
            <a:avLst/>
          </a:prstGeom>
          <a:noFill/>
        </p:spPr>
        <p:txBody>
          <a:bodyPr wrap="square" rtlCol="0">
            <a:spAutoFit/>
          </a:bodyPr>
          <a:lstStyle/>
          <a:p>
            <a:pPr fontAlgn="auto">
              <a:lnSpc>
                <a:spcPct val="100000"/>
              </a:lnSpc>
            </a:pPr>
            <a:r>
              <a:rPr lang="zh-CN" altLang="en-US" sz="2400" b="1" dirty="0" smtClean="0">
                <a:solidFill>
                  <a:schemeClr val="tx1">
                    <a:lumMod val="85000"/>
                    <a:lumOff val="15000"/>
                  </a:schemeClr>
                </a:solidFill>
                <a:latin typeface="微软雅黑" panose="020B0503020204020204" charset="-122"/>
                <a:ea typeface="微软雅黑" panose="020B0503020204020204" charset="-122"/>
                <a:sym typeface="+mn-ea"/>
              </a:rPr>
              <a:t>主要内容概述</a:t>
            </a:r>
            <a:endParaRPr lang="zh-CN" altLang="en-US" sz="2400" b="1" dirty="0">
              <a:solidFill>
                <a:schemeClr val="tx1">
                  <a:lumMod val="85000"/>
                  <a:lumOff val="15000"/>
                </a:schemeClr>
              </a:solidFill>
              <a:latin typeface="微软雅黑" panose="020B0503020204020204" charset="-122"/>
              <a:ea typeface="微软雅黑" panose="020B0503020204020204" charset="-122"/>
              <a:sym typeface="+mn-ea"/>
            </a:endParaRPr>
          </a:p>
        </p:txBody>
      </p:sp>
      <p:sp>
        <p:nvSpPr>
          <p:cNvPr id="9" name="文本框 8"/>
          <p:cNvSpPr txBox="1"/>
          <p:nvPr/>
        </p:nvSpPr>
        <p:spPr>
          <a:xfrm>
            <a:off x="6370592" y="2568911"/>
            <a:ext cx="1429385" cy="645160"/>
          </a:xfrm>
          <a:prstGeom prst="rect">
            <a:avLst/>
          </a:prstGeom>
          <a:noFill/>
        </p:spPr>
        <p:txBody>
          <a:bodyPr wrap="square" rtlCol="0">
            <a:spAutoFit/>
          </a:bodyPr>
          <a:lstStyle/>
          <a:p>
            <a:pPr algn="r"/>
            <a:r>
              <a:rPr lang="en-US" altLang="zh-CN" b="1" dirty="0">
                <a:solidFill>
                  <a:schemeClr val="tx1">
                    <a:lumMod val="85000"/>
                    <a:lumOff val="15000"/>
                  </a:schemeClr>
                </a:solidFill>
                <a:latin typeface="微软雅黑" panose="020B0503020204020204" charset="-122"/>
                <a:ea typeface="微软雅黑" panose="020B0503020204020204" charset="-122"/>
                <a:sym typeface="+mn-ea"/>
              </a:rPr>
              <a:t>PART</a:t>
            </a:r>
            <a:r>
              <a:rPr lang="en-US" altLang="zh-CN" dirty="0">
                <a:solidFill>
                  <a:schemeClr val="tx1">
                    <a:lumMod val="85000"/>
                    <a:lumOff val="15000"/>
                  </a:schemeClr>
                </a:solidFill>
                <a:latin typeface="Arial" panose="020B0604020202020204" pitchFamily="34" charset="0"/>
                <a:sym typeface="+mn-ea"/>
              </a:rPr>
              <a:t> </a:t>
            </a:r>
            <a:r>
              <a:rPr lang="en-US" altLang="zh-CN" sz="3600" dirty="0">
                <a:solidFill>
                  <a:schemeClr val="tx1">
                    <a:lumMod val="85000"/>
                    <a:lumOff val="15000"/>
                  </a:schemeClr>
                </a:solidFill>
                <a:latin typeface="Arial" panose="020B0604020202020204" pitchFamily="34" charset="0"/>
              </a:rPr>
              <a:t>02</a:t>
            </a:r>
          </a:p>
        </p:txBody>
      </p:sp>
      <p:sp>
        <p:nvSpPr>
          <p:cNvPr id="13" name="文本框 12"/>
          <p:cNvSpPr txBox="1"/>
          <p:nvPr/>
        </p:nvSpPr>
        <p:spPr>
          <a:xfrm>
            <a:off x="6402939" y="3383729"/>
            <a:ext cx="1430020" cy="645160"/>
          </a:xfrm>
          <a:prstGeom prst="rect">
            <a:avLst/>
          </a:prstGeom>
          <a:noFill/>
        </p:spPr>
        <p:txBody>
          <a:bodyPr wrap="square" rtlCol="0">
            <a:spAutoFit/>
          </a:bodyPr>
          <a:lstStyle/>
          <a:p>
            <a:pPr algn="r"/>
            <a:r>
              <a:rPr lang="en-US" altLang="zh-CN" b="1" dirty="0">
                <a:solidFill>
                  <a:schemeClr val="tx1">
                    <a:lumMod val="85000"/>
                    <a:lumOff val="15000"/>
                  </a:schemeClr>
                </a:solidFill>
                <a:latin typeface="微软雅黑" panose="020B0503020204020204" charset="-122"/>
                <a:ea typeface="微软雅黑" panose="020B0503020204020204" charset="-122"/>
                <a:sym typeface="+mn-ea"/>
              </a:rPr>
              <a:t>PART</a:t>
            </a:r>
            <a:r>
              <a:rPr lang="en-US" altLang="zh-CN" dirty="0">
                <a:solidFill>
                  <a:schemeClr val="tx1">
                    <a:lumMod val="85000"/>
                    <a:lumOff val="15000"/>
                  </a:schemeClr>
                </a:solidFill>
                <a:latin typeface="Arial" panose="020B0604020202020204" pitchFamily="34" charset="0"/>
                <a:sym typeface="+mn-ea"/>
              </a:rPr>
              <a:t> </a:t>
            </a:r>
            <a:r>
              <a:rPr lang="en-US" altLang="zh-CN" sz="3600" dirty="0">
                <a:solidFill>
                  <a:schemeClr val="tx1">
                    <a:lumMod val="85000"/>
                    <a:lumOff val="15000"/>
                  </a:schemeClr>
                </a:solidFill>
                <a:latin typeface="Arial" panose="020B0604020202020204" pitchFamily="34" charset="0"/>
              </a:rPr>
              <a:t>03</a:t>
            </a:r>
          </a:p>
        </p:txBody>
      </p:sp>
      <p:sp>
        <p:nvSpPr>
          <p:cNvPr id="16" name="文本框 15"/>
          <p:cNvSpPr txBox="1"/>
          <p:nvPr/>
        </p:nvSpPr>
        <p:spPr>
          <a:xfrm>
            <a:off x="6376049" y="4118721"/>
            <a:ext cx="1430020" cy="645160"/>
          </a:xfrm>
          <a:prstGeom prst="rect">
            <a:avLst/>
          </a:prstGeom>
          <a:noFill/>
        </p:spPr>
        <p:txBody>
          <a:bodyPr wrap="square" rtlCol="0">
            <a:spAutoFit/>
          </a:bodyPr>
          <a:lstStyle/>
          <a:p>
            <a:pPr algn="r"/>
            <a:r>
              <a:rPr lang="en-US" altLang="zh-CN" b="1" dirty="0">
                <a:solidFill>
                  <a:schemeClr val="tx1">
                    <a:lumMod val="85000"/>
                    <a:lumOff val="15000"/>
                  </a:schemeClr>
                </a:solidFill>
                <a:latin typeface="微软雅黑" panose="020B0503020204020204" charset="-122"/>
                <a:ea typeface="微软雅黑" panose="020B0503020204020204" charset="-122"/>
                <a:sym typeface="+mn-ea"/>
              </a:rPr>
              <a:t>PART</a:t>
            </a:r>
            <a:r>
              <a:rPr lang="en-US" altLang="zh-CN" dirty="0">
                <a:solidFill>
                  <a:schemeClr val="tx1">
                    <a:lumMod val="85000"/>
                    <a:lumOff val="15000"/>
                  </a:schemeClr>
                </a:solidFill>
                <a:latin typeface="Arial" panose="020B0604020202020204" pitchFamily="34" charset="0"/>
                <a:sym typeface="+mn-ea"/>
              </a:rPr>
              <a:t> </a:t>
            </a:r>
            <a:r>
              <a:rPr lang="en-US" altLang="zh-CN" sz="3600" dirty="0">
                <a:solidFill>
                  <a:schemeClr val="tx1">
                    <a:lumMod val="85000"/>
                    <a:lumOff val="15000"/>
                  </a:schemeClr>
                </a:solidFill>
                <a:latin typeface="Arial" panose="020B0604020202020204" pitchFamily="34" charset="0"/>
              </a:rPr>
              <a:t>04</a:t>
            </a:r>
          </a:p>
        </p:txBody>
      </p:sp>
      <p:pic>
        <p:nvPicPr>
          <p:cNvPr id="20" name="图片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605" y="1"/>
            <a:ext cx="1176020" cy="119661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rgbClr val="000000"/>
                </a:solidFill>
                <a:miter lim="800000"/>
                <a:headEnd/>
                <a:tailEnd/>
              </a14:hiddenLine>
            </a:ext>
          </a:extLst>
        </p:spPr>
      </p:pic>
      <p:sp>
        <p:nvSpPr>
          <p:cNvPr id="17" name="矩形 16"/>
          <p:cNvSpPr/>
          <p:nvPr/>
        </p:nvSpPr>
        <p:spPr>
          <a:xfrm>
            <a:off x="1161415" y="367474"/>
            <a:ext cx="8484870" cy="461665"/>
          </a:xfrm>
          <a:prstGeom prst="rect">
            <a:avLst/>
          </a:prstGeom>
        </p:spPr>
        <p:txBody>
          <a:bodyPr wrap="square">
            <a:spAutoFit/>
          </a:bodyPr>
          <a:lstStyle/>
          <a:p>
            <a:r>
              <a:rPr lang="zh-CN" altLang="zh-CN" sz="2400" dirty="0">
                <a:solidFill>
                  <a:schemeClr val="tx1">
                    <a:lumMod val="85000"/>
                    <a:lumOff val="15000"/>
                  </a:schemeClr>
                </a:solidFill>
                <a:latin typeface="微软雅黑" panose="020B0503020204020204" charset="-122"/>
                <a:ea typeface="微软雅黑" panose="020B0503020204020204" charset="-122"/>
              </a:rPr>
              <a:t>大数据背景下“微课”在统计学专业实践教学中的</a:t>
            </a:r>
            <a:r>
              <a:rPr lang="zh-CN" altLang="zh-CN" sz="2400" dirty="0" smtClean="0">
                <a:solidFill>
                  <a:schemeClr val="tx1">
                    <a:lumMod val="85000"/>
                    <a:lumOff val="15000"/>
                  </a:schemeClr>
                </a:solidFill>
                <a:latin typeface="微软雅黑" panose="020B0503020204020204" charset="-122"/>
                <a:ea typeface="微软雅黑" panose="020B0503020204020204" charset="-122"/>
              </a:rPr>
              <a:t>应用</a:t>
            </a:r>
            <a:endParaRPr lang="zh-CN" altLang="en-US" sz="2400" dirty="0">
              <a:solidFill>
                <a:schemeClr val="tx1">
                  <a:lumMod val="85000"/>
                  <a:lumOff val="15000"/>
                </a:schemeClr>
              </a:solidFill>
              <a:latin typeface="微软雅黑" panose="020B0503020204020204" charset="-122"/>
              <a:ea typeface="微软雅黑" panose="020B0503020204020204" charset="-122"/>
            </a:endParaRPr>
          </a:p>
        </p:txBody>
      </p:sp>
      <p:sp>
        <p:nvSpPr>
          <p:cNvPr id="23" name="文本框 15"/>
          <p:cNvSpPr txBox="1"/>
          <p:nvPr/>
        </p:nvSpPr>
        <p:spPr>
          <a:xfrm>
            <a:off x="6393978" y="4930663"/>
            <a:ext cx="1430020" cy="645160"/>
          </a:xfrm>
          <a:prstGeom prst="rect">
            <a:avLst/>
          </a:prstGeom>
          <a:noFill/>
        </p:spPr>
        <p:txBody>
          <a:bodyPr wrap="square" rtlCol="0">
            <a:spAutoFit/>
          </a:bodyPr>
          <a:lstStyle/>
          <a:p>
            <a:pPr algn="r"/>
            <a:r>
              <a:rPr lang="en-US" altLang="zh-CN" b="1" dirty="0">
                <a:solidFill>
                  <a:schemeClr val="tx1">
                    <a:lumMod val="85000"/>
                    <a:lumOff val="15000"/>
                  </a:schemeClr>
                </a:solidFill>
                <a:latin typeface="微软雅黑" panose="020B0503020204020204" charset="-122"/>
                <a:ea typeface="微软雅黑" panose="020B0503020204020204" charset="-122"/>
                <a:sym typeface="+mn-ea"/>
              </a:rPr>
              <a:t>PART</a:t>
            </a:r>
            <a:r>
              <a:rPr lang="en-US" altLang="zh-CN" dirty="0">
                <a:solidFill>
                  <a:schemeClr val="tx1">
                    <a:lumMod val="85000"/>
                    <a:lumOff val="15000"/>
                  </a:schemeClr>
                </a:solidFill>
                <a:latin typeface="Arial" panose="020B0604020202020204" pitchFamily="34" charset="0"/>
                <a:sym typeface="+mn-ea"/>
              </a:rPr>
              <a:t> </a:t>
            </a:r>
            <a:r>
              <a:rPr lang="en-US" altLang="zh-CN" sz="3600" dirty="0" smtClean="0">
                <a:solidFill>
                  <a:schemeClr val="tx1">
                    <a:lumMod val="85000"/>
                    <a:lumOff val="15000"/>
                  </a:schemeClr>
                </a:solidFill>
                <a:latin typeface="Arial" panose="020B0604020202020204" pitchFamily="34" charset="0"/>
              </a:rPr>
              <a:t>05</a:t>
            </a:r>
            <a:endParaRPr lang="en-US" altLang="zh-CN" sz="3600" dirty="0">
              <a:solidFill>
                <a:schemeClr val="tx1">
                  <a:lumMod val="85000"/>
                  <a:lumOff val="15000"/>
                </a:schemeClr>
              </a:solidFill>
              <a:latin typeface="Arial" panose="020B0604020202020204" pitchFamily="34" charset="0"/>
            </a:endParaRPr>
          </a:p>
        </p:txBody>
      </p:sp>
      <p:sp>
        <p:nvSpPr>
          <p:cNvPr id="24" name="文本框 9"/>
          <p:cNvSpPr txBox="1"/>
          <p:nvPr/>
        </p:nvSpPr>
        <p:spPr>
          <a:xfrm>
            <a:off x="7832959" y="2752531"/>
            <a:ext cx="3819526" cy="461665"/>
          </a:xfrm>
          <a:prstGeom prst="rect">
            <a:avLst/>
          </a:prstGeom>
          <a:noFill/>
        </p:spPr>
        <p:txBody>
          <a:bodyPr wrap="square" rtlCol="0">
            <a:spAutoFit/>
          </a:bodyPr>
          <a:lstStyle/>
          <a:p>
            <a:pPr fontAlgn="auto">
              <a:lnSpc>
                <a:spcPct val="100000"/>
              </a:lnSpc>
            </a:pPr>
            <a:r>
              <a:rPr lang="zh-CN" altLang="en-US" sz="2400" b="1" dirty="0" smtClean="0">
                <a:solidFill>
                  <a:schemeClr val="tx1">
                    <a:lumMod val="85000"/>
                    <a:lumOff val="15000"/>
                  </a:schemeClr>
                </a:solidFill>
                <a:latin typeface="微软雅黑" panose="020B0503020204020204" charset="-122"/>
                <a:ea typeface="微软雅黑" panose="020B0503020204020204" charset="-122"/>
                <a:sym typeface="+mn-ea"/>
              </a:rPr>
              <a:t>应用背景与应用目标</a:t>
            </a:r>
            <a:endParaRPr lang="zh-CN" altLang="en-US" sz="2400" b="1" dirty="0">
              <a:solidFill>
                <a:schemeClr val="tx1">
                  <a:lumMod val="85000"/>
                  <a:lumOff val="15000"/>
                </a:schemeClr>
              </a:solidFill>
              <a:latin typeface="微软雅黑" panose="020B0503020204020204" charset="-122"/>
              <a:ea typeface="微软雅黑" panose="020B0503020204020204" charset="-122"/>
              <a:sym typeface="+mn-ea"/>
            </a:endParaRPr>
          </a:p>
        </p:txBody>
      </p:sp>
      <p:sp>
        <p:nvSpPr>
          <p:cNvPr id="25" name="文本框 9"/>
          <p:cNvSpPr txBox="1"/>
          <p:nvPr/>
        </p:nvSpPr>
        <p:spPr>
          <a:xfrm>
            <a:off x="7859185" y="3475476"/>
            <a:ext cx="3819526" cy="461665"/>
          </a:xfrm>
          <a:prstGeom prst="rect">
            <a:avLst/>
          </a:prstGeom>
          <a:noFill/>
        </p:spPr>
        <p:txBody>
          <a:bodyPr wrap="square" rtlCol="0">
            <a:spAutoFit/>
          </a:bodyPr>
          <a:lstStyle/>
          <a:p>
            <a:pPr fontAlgn="auto">
              <a:lnSpc>
                <a:spcPct val="100000"/>
              </a:lnSpc>
            </a:pPr>
            <a:r>
              <a:rPr lang="zh-CN" altLang="en-US" sz="2400" b="1" dirty="0">
                <a:solidFill>
                  <a:schemeClr val="tx1">
                    <a:lumMod val="85000"/>
                    <a:lumOff val="15000"/>
                  </a:schemeClr>
                </a:solidFill>
                <a:latin typeface="微软雅黑" panose="020B0503020204020204" charset="-122"/>
                <a:ea typeface="微软雅黑" panose="020B0503020204020204" charset="-122"/>
                <a:sym typeface="+mn-ea"/>
              </a:rPr>
              <a:t>设计</a:t>
            </a:r>
            <a:r>
              <a:rPr lang="zh-CN" altLang="en-US" sz="2400" b="1" dirty="0" smtClean="0">
                <a:solidFill>
                  <a:schemeClr val="tx1">
                    <a:lumMod val="85000"/>
                    <a:lumOff val="15000"/>
                  </a:schemeClr>
                </a:solidFill>
                <a:latin typeface="微软雅黑" panose="020B0503020204020204" charset="-122"/>
                <a:ea typeface="微软雅黑" panose="020B0503020204020204" charset="-122"/>
                <a:sym typeface="+mn-ea"/>
              </a:rPr>
              <a:t>过程与创新之处</a:t>
            </a:r>
            <a:endParaRPr lang="zh-CN" altLang="en-US" sz="2400" b="1" dirty="0">
              <a:solidFill>
                <a:schemeClr val="tx1">
                  <a:lumMod val="85000"/>
                  <a:lumOff val="15000"/>
                </a:schemeClr>
              </a:solidFill>
              <a:latin typeface="微软雅黑" panose="020B0503020204020204" charset="-122"/>
              <a:ea typeface="微软雅黑" panose="020B0503020204020204" charset="-122"/>
              <a:sym typeface="+mn-ea"/>
            </a:endParaRPr>
          </a:p>
        </p:txBody>
      </p:sp>
      <p:sp>
        <p:nvSpPr>
          <p:cNvPr id="26" name="文本框 9"/>
          <p:cNvSpPr txBox="1"/>
          <p:nvPr/>
        </p:nvSpPr>
        <p:spPr>
          <a:xfrm>
            <a:off x="7895635" y="4228397"/>
            <a:ext cx="3819526" cy="461665"/>
          </a:xfrm>
          <a:prstGeom prst="rect">
            <a:avLst/>
          </a:prstGeom>
          <a:noFill/>
        </p:spPr>
        <p:txBody>
          <a:bodyPr wrap="square" rtlCol="0">
            <a:spAutoFit/>
          </a:bodyPr>
          <a:lstStyle/>
          <a:p>
            <a:pPr fontAlgn="auto">
              <a:lnSpc>
                <a:spcPct val="100000"/>
              </a:lnSpc>
            </a:pPr>
            <a:r>
              <a:rPr lang="zh-CN" altLang="en-US" sz="2400" b="1" dirty="0" smtClean="0">
                <a:solidFill>
                  <a:schemeClr val="tx1">
                    <a:lumMod val="85000"/>
                    <a:lumOff val="15000"/>
                  </a:schemeClr>
                </a:solidFill>
                <a:latin typeface="微软雅黑" panose="020B0503020204020204" charset="-122"/>
                <a:ea typeface="微软雅黑" panose="020B0503020204020204" charset="-122"/>
                <a:sym typeface="+mn-ea"/>
              </a:rPr>
              <a:t>应用效果与学生受益</a:t>
            </a:r>
            <a:endParaRPr lang="zh-CN" altLang="en-US" sz="2400" b="1" dirty="0">
              <a:solidFill>
                <a:schemeClr val="tx1">
                  <a:lumMod val="85000"/>
                  <a:lumOff val="15000"/>
                </a:schemeClr>
              </a:solidFill>
              <a:latin typeface="微软雅黑" panose="020B0503020204020204" charset="-122"/>
              <a:ea typeface="微软雅黑" panose="020B0503020204020204" charset="-122"/>
              <a:sym typeface="+mn-ea"/>
            </a:endParaRPr>
          </a:p>
        </p:txBody>
      </p:sp>
      <p:sp>
        <p:nvSpPr>
          <p:cNvPr id="27" name="文本框 9"/>
          <p:cNvSpPr txBox="1"/>
          <p:nvPr/>
        </p:nvSpPr>
        <p:spPr>
          <a:xfrm>
            <a:off x="7924508" y="5006584"/>
            <a:ext cx="3819526" cy="461665"/>
          </a:xfrm>
          <a:prstGeom prst="rect">
            <a:avLst/>
          </a:prstGeom>
          <a:noFill/>
        </p:spPr>
        <p:txBody>
          <a:bodyPr wrap="square" rtlCol="0">
            <a:spAutoFit/>
          </a:bodyPr>
          <a:lstStyle/>
          <a:p>
            <a:pPr fontAlgn="auto">
              <a:lnSpc>
                <a:spcPct val="100000"/>
              </a:lnSpc>
            </a:pPr>
            <a:r>
              <a:rPr lang="zh-CN" altLang="en-US" sz="2400" b="1" dirty="0" smtClean="0">
                <a:solidFill>
                  <a:schemeClr val="tx1">
                    <a:lumMod val="85000"/>
                    <a:lumOff val="15000"/>
                  </a:schemeClr>
                </a:solidFill>
                <a:latin typeface="微软雅黑" panose="020B0503020204020204" charset="-122"/>
                <a:ea typeface="微软雅黑" panose="020B0503020204020204" charset="-122"/>
                <a:sym typeface="+mn-ea"/>
              </a:rPr>
              <a:t>应用前景与普及情况</a:t>
            </a:r>
            <a:endParaRPr lang="zh-CN" altLang="en-US" sz="2400" b="1" dirty="0">
              <a:solidFill>
                <a:schemeClr val="tx1">
                  <a:lumMod val="85000"/>
                  <a:lumOff val="15000"/>
                </a:schemeClr>
              </a:solidFill>
              <a:latin typeface="微软雅黑" panose="020B0503020204020204" charset="-122"/>
              <a:ea typeface="微软雅黑" panose="020B0503020204020204" charset="-122"/>
              <a:sym typeface="+mn-ea"/>
            </a:endParaRPr>
          </a:p>
        </p:txBody>
      </p:sp>
    </p:spTree>
  </p:cSld>
  <p:clrMapOvr>
    <a:masterClrMapping/>
  </p:clrMapOvr>
  <p:transition spd="med">
    <p:pull/>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6035" y="2038350"/>
            <a:ext cx="6830060" cy="3401060"/>
          </a:xfrm>
          <a:prstGeom prst="rect">
            <a:avLst/>
          </a:prstGeom>
          <a:blipFill rotWithShape="1">
            <a:blip r:embed="rId3" cstate="screen">
              <a:grayscl/>
              <a:extLst>
                <a:ext uri="{28A0092B-C50C-407E-A947-70E740481C1C}">
                  <a14:useLocalDpi xmlns:a14="http://schemas.microsoft.com/office/drawing/2010/main"/>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26035" y="1459230"/>
            <a:ext cx="579755" cy="579755"/>
          </a:xfrm>
          <a:prstGeom prst="rect">
            <a:avLst/>
          </a:prstGeom>
          <a:solidFill>
            <a:srgbClr val="C337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flipH="1">
            <a:off x="12058650" y="1459230"/>
            <a:ext cx="153670" cy="398018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11209655" y="1458595"/>
            <a:ext cx="669290" cy="341630"/>
          </a:xfrm>
          <a:prstGeom prst="rect">
            <a:avLst/>
          </a:prstGeom>
          <a:solidFill>
            <a:srgbClr val="C337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3</a:t>
            </a:r>
            <a:endParaRPr lang="zh-CN" altLang="en-US" dirty="0"/>
          </a:p>
        </p:txBody>
      </p:sp>
      <p:sp>
        <p:nvSpPr>
          <p:cNvPr id="3" name="文本框 2"/>
          <p:cNvSpPr txBox="1"/>
          <p:nvPr/>
        </p:nvSpPr>
        <p:spPr>
          <a:xfrm>
            <a:off x="7146290" y="2563495"/>
            <a:ext cx="2552700" cy="645160"/>
          </a:xfrm>
          <a:prstGeom prst="rect">
            <a:avLst/>
          </a:prstGeom>
          <a:noFill/>
        </p:spPr>
        <p:txBody>
          <a:bodyPr wrap="square" rtlCol="0">
            <a:spAutoFit/>
          </a:bodyPr>
          <a:lstStyle/>
          <a:p>
            <a:pPr algn="l"/>
            <a:r>
              <a:rPr lang="en-US" altLang="zh-CN" sz="3600" b="1">
                <a:solidFill>
                  <a:schemeClr val="tx1">
                    <a:lumMod val="85000"/>
                    <a:lumOff val="15000"/>
                  </a:schemeClr>
                </a:solidFill>
                <a:latin typeface="Arial" panose="020B0604020202020204" pitchFamily="34" charset="0"/>
                <a:ea typeface="微软雅黑" panose="020B0503020204020204" charset="-122"/>
              </a:rPr>
              <a:t>PART</a:t>
            </a:r>
            <a:r>
              <a:rPr lang="en-US" altLang="zh-CN" sz="3600" b="1">
                <a:solidFill>
                  <a:schemeClr val="tx1">
                    <a:lumMod val="85000"/>
                    <a:lumOff val="15000"/>
                  </a:schemeClr>
                </a:solidFill>
                <a:latin typeface="Arial" panose="020B0604020202020204" pitchFamily="34" charset="0"/>
              </a:rPr>
              <a:t> 01</a:t>
            </a:r>
          </a:p>
        </p:txBody>
      </p:sp>
      <p:sp>
        <p:nvSpPr>
          <p:cNvPr id="11" name="矩形 10"/>
          <p:cNvSpPr/>
          <p:nvPr/>
        </p:nvSpPr>
        <p:spPr>
          <a:xfrm>
            <a:off x="1161415" y="367474"/>
            <a:ext cx="8484870" cy="461665"/>
          </a:xfrm>
          <a:prstGeom prst="rect">
            <a:avLst/>
          </a:prstGeom>
        </p:spPr>
        <p:txBody>
          <a:bodyPr wrap="square">
            <a:spAutoFit/>
          </a:bodyPr>
          <a:lstStyle/>
          <a:p>
            <a:r>
              <a:rPr lang="zh-CN" altLang="zh-CN" sz="2400" dirty="0">
                <a:solidFill>
                  <a:schemeClr val="tx1">
                    <a:lumMod val="85000"/>
                    <a:lumOff val="15000"/>
                  </a:schemeClr>
                </a:solidFill>
                <a:latin typeface="微软雅黑" panose="020B0503020204020204" charset="-122"/>
                <a:ea typeface="微软雅黑" panose="020B0503020204020204" charset="-122"/>
              </a:rPr>
              <a:t>大数据背景下“微课”在统计学专业实践教学中的</a:t>
            </a:r>
            <a:r>
              <a:rPr lang="zh-CN" altLang="zh-CN" sz="2400" dirty="0" smtClean="0">
                <a:solidFill>
                  <a:schemeClr val="tx1">
                    <a:lumMod val="85000"/>
                    <a:lumOff val="15000"/>
                  </a:schemeClr>
                </a:solidFill>
                <a:latin typeface="微软雅黑" panose="020B0503020204020204" charset="-122"/>
                <a:ea typeface="微软雅黑" panose="020B0503020204020204" charset="-122"/>
              </a:rPr>
              <a:t>应用</a:t>
            </a:r>
            <a:endParaRPr lang="zh-CN" altLang="en-US" sz="2400" dirty="0">
              <a:solidFill>
                <a:schemeClr val="tx1">
                  <a:lumMod val="85000"/>
                  <a:lumOff val="15000"/>
                </a:schemeClr>
              </a:solidFill>
              <a:latin typeface="微软雅黑" panose="020B0503020204020204" charset="-122"/>
              <a:ea typeface="微软雅黑" panose="020B0503020204020204" charset="-122"/>
            </a:endParaRPr>
          </a:p>
        </p:txBody>
      </p:sp>
      <p:pic>
        <p:nvPicPr>
          <p:cNvPr id="12" name="图片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605" y="1"/>
            <a:ext cx="1176020" cy="119661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rgbClr val="000000"/>
                </a:solidFill>
                <a:miter lim="800000"/>
                <a:headEnd/>
                <a:tailEnd/>
              </a14:hiddenLine>
            </a:ext>
          </a:extLst>
        </p:spPr>
      </p:pic>
      <p:sp>
        <p:nvSpPr>
          <p:cNvPr id="13" name="文本框 9"/>
          <p:cNvSpPr txBox="1"/>
          <p:nvPr/>
        </p:nvSpPr>
        <p:spPr>
          <a:xfrm>
            <a:off x="7269813" y="3449320"/>
            <a:ext cx="3819526" cy="461665"/>
          </a:xfrm>
          <a:prstGeom prst="rect">
            <a:avLst/>
          </a:prstGeom>
          <a:noFill/>
        </p:spPr>
        <p:txBody>
          <a:bodyPr wrap="square" rtlCol="0">
            <a:spAutoFit/>
          </a:bodyPr>
          <a:lstStyle/>
          <a:p>
            <a:pPr fontAlgn="auto">
              <a:lnSpc>
                <a:spcPct val="100000"/>
              </a:lnSpc>
            </a:pPr>
            <a:r>
              <a:rPr lang="zh-CN" altLang="en-US" sz="2400" b="1" dirty="0" smtClean="0">
                <a:solidFill>
                  <a:schemeClr val="tx1">
                    <a:lumMod val="85000"/>
                    <a:lumOff val="15000"/>
                  </a:schemeClr>
                </a:solidFill>
                <a:latin typeface="微软雅黑" panose="020B0503020204020204" charset="-122"/>
                <a:ea typeface="微软雅黑" panose="020B0503020204020204" charset="-122"/>
                <a:sym typeface="+mn-ea"/>
              </a:rPr>
              <a:t>主要内容概述</a:t>
            </a:r>
            <a:endParaRPr lang="zh-CN" altLang="en-US" sz="2400" b="1" dirty="0">
              <a:solidFill>
                <a:schemeClr val="tx1">
                  <a:lumMod val="85000"/>
                  <a:lumOff val="15000"/>
                </a:schemeClr>
              </a:solidFill>
              <a:latin typeface="微软雅黑" panose="020B0503020204020204" charset="-122"/>
              <a:ea typeface="微软雅黑" panose="020B0503020204020204" charset="-122"/>
              <a:sym typeface="+mn-ea"/>
            </a:endParaRPr>
          </a:p>
        </p:txBody>
      </p:sp>
    </p:spTree>
  </p:cSld>
  <p:clrMapOvr>
    <a:masterClrMapping/>
  </p:clrMapOvr>
  <p:transition spd="med">
    <p:pull/>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p:cNvSpPr/>
          <p:nvPr/>
        </p:nvSpPr>
        <p:spPr>
          <a:xfrm>
            <a:off x="9295765" y="440967"/>
            <a:ext cx="1935480" cy="381000"/>
          </a:xfrm>
          <a:prstGeom prst="roundRect">
            <a:avLst>
              <a:gd name="adj" fmla="val 50000"/>
            </a:avLst>
          </a:prstGeom>
          <a:solidFill>
            <a:srgbClr val="C337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smtClean="0">
                <a:latin typeface="微软雅黑" panose="020B0503020204020204" charset="-122"/>
                <a:ea typeface="微软雅黑" panose="020B0503020204020204" charset="-122"/>
              </a:rPr>
              <a:t>主要内容</a:t>
            </a:r>
            <a:endParaRPr lang="zh-CN" altLang="en-US" b="1" dirty="0">
              <a:latin typeface="微软雅黑" panose="020B0503020204020204" charset="-122"/>
              <a:ea typeface="微软雅黑" panose="020B0503020204020204" charset="-122"/>
            </a:endParaRPr>
          </a:p>
        </p:txBody>
      </p:sp>
      <p:sp>
        <p:nvSpPr>
          <p:cNvPr id="15" name="矩形 14"/>
          <p:cNvSpPr/>
          <p:nvPr/>
        </p:nvSpPr>
        <p:spPr>
          <a:xfrm>
            <a:off x="1569085" y="1671320"/>
            <a:ext cx="2360295" cy="2360295"/>
          </a:xfrm>
          <a:prstGeom prst="rect">
            <a:avLst/>
          </a:prstGeom>
          <a:blipFill rotWithShape="1">
            <a:blip r:embed="rId3" cstate="screen">
              <a:grayscl/>
              <a:extLst>
                <a:ext uri="{28A0092B-C50C-407E-A947-70E740481C1C}">
                  <a14:useLocalDpi xmlns:a14="http://schemas.microsoft.com/office/drawing/2010/main"/>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3929380" y="1671320"/>
            <a:ext cx="3337560" cy="2360295"/>
          </a:xfrm>
          <a:prstGeom prst="rect">
            <a:avLst/>
          </a:prstGeom>
          <a:blipFill rotWithShape="1">
            <a:blip r:embed="rId4" cstate="screen">
              <a:grayscl/>
              <a:extLst>
                <a:ext uri="{28A0092B-C50C-407E-A947-70E740481C1C}">
                  <a14:useLocalDpi xmlns:a14="http://schemas.microsoft.com/office/drawing/2010/main"/>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p:cNvSpPr/>
          <p:nvPr/>
        </p:nvSpPr>
        <p:spPr>
          <a:xfrm>
            <a:off x="7266940" y="1671320"/>
            <a:ext cx="3337560" cy="2360295"/>
          </a:xfrm>
          <a:prstGeom prst="rect">
            <a:avLst/>
          </a:prstGeom>
          <a:blipFill rotWithShape="1">
            <a:blip r:embed="rId5" cstate="screen">
              <a:grayscl/>
              <a:extLst>
                <a:ext uri="{28A0092B-C50C-407E-A947-70E740481C1C}">
                  <a14:useLocalDpi xmlns:a14="http://schemas.microsoft.com/office/drawing/2010/main"/>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8" name="TextBox 8"/>
          <p:cNvSpPr txBox="1"/>
          <p:nvPr/>
        </p:nvSpPr>
        <p:spPr>
          <a:xfrm>
            <a:off x="1161415" y="4272677"/>
            <a:ext cx="10069829" cy="2400657"/>
          </a:xfrm>
          <a:prstGeom prst="rect">
            <a:avLst/>
          </a:prstGeom>
          <a:noFill/>
        </p:spPr>
        <p:txBody>
          <a:bodyPr wrap="square" rtlCol="0">
            <a:spAutoFit/>
          </a:bodyPr>
          <a:lstStyle/>
          <a:p>
            <a:pPr indent="457200" algn="just">
              <a:lnSpc>
                <a:spcPct val="150000"/>
              </a:lnSpc>
            </a:pPr>
            <a:r>
              <a:rPr lang="zh-CN" altLang="zh-CN" sz="2000" dirty="0"/>
              <a:t>在《统计分析报告撰写》课程中，实施网教融合的教学模式三年。</a:t>
            </a:r>
            <a:r>
              <a:rPr lang="zh-CN" altLang="zh-CN" sz="2000" dirty="0" smtClean="0"/>
              <a:t>随着</a:t>
            </a:r>
            <a:r>
              <a:rPr lang="zh-CN" altLang="zh-CN" sz="2000" dirty="0"/>
              <a:t>移动手持设备的普及，“微课”更加体现其教学优势。</a:t>
            </a:r>
            <a:r>
              <a:rPr lang="zh-CN" altLang="zh-CN" sz="2000" dirty="0" smtClean="0"/>
              <a:t>根据统计学</a:t>
            </a:r>
            <a:r>
              <a:rPr lang="zh-CN" altLang="zh-CN" sz="2000" dirty="0"/>
              <a:t>实践教学课程知识点与需求的特征</a:t>
            </a:r>
            <a:r>
              <a:rPr lang="zh-CN" altLang="zh-CN" sz="2000" dirty="0" smtClean="0"/>
              <a:t>，</a:t>
            </a:r>
            <a:r>
              <a:rPr lang="zh-CN" altLang="zh-CN" sz="2000" b="1" dirty="0" smtClean="0"/>
              <a:t>引入</a:t>
            </a:r>
            <a:r>
              <a:rPr lang="zh-CN" altLang="zh-CN" sz="2000" b="1" dirty="0"/>
              <a:t>“微课”类型包含：讲授类、练习类、自主学习类以及探究学习类</a:t>
            </a:r>
            <a:r>
              <a:rPr lang="zh-CN" altLang="zh-CN" sz="2000" b="1" dirty="0" smtClean="0"/>
              <a:t>。将</a:t>
            </a:r>
            <a:r>
              <a:rPr lang="zh-CN" altLang="zh-CN" sz="2000" b="1" dirty="0"/>
              <a:t>“微课”教学融入在课前预习、重难知识点、操作演示、非广泛同学需求知识点四个方面</a:t>
            </a:r>
            <a:r>
              <a:rPr lang="zh-CN" altLang="zh-CN" sz="2000" dirty="0" smtClean="0"/>
              <a:t>。</a:t>
            </a:r>
            <a:r>
              <a:rPr lang="zh-CN" altLang="zh-CN" sz="2000" b="1" dirty="0" smtClean="0"/>
              <a:t>构建</a:t>
            </a:r>
            <a:r>
              <a:rPr lang="zh-CN" altLang="zh-CN" sz="2000" b="1" dirty="0"/>
              <a:t>任务驱动型统计学专业实践混合教学</a:t>
            </a:r>
            <a:r>
              <a:rPr lang="zh-CN" altLang="zh-CN" sz="2000" b="1" dirty="0" smtClean="0"/>
              <a:t>模式</a:t>
            </a:r>
            <a:r>
              <a:rPr lang="zh-CN" altLang="en-US" sz="2000" b="1" dirty="0"/>
              <a:t>。</a:t>
            </a:r>
            <a:endParaRPr lang="zh-CN" altLang="en-US" sz="2000" dirty="0">
              <a:latin typeface="Lora" panose="02000503000000020004" charset="0"/>
              <a:ea typeface="华文细黑" panose="02010600040101010101" charset="-122"/>
              <a:sym typeface="+mn-ea"/>
            </a:endParaRPr>
          </a:p>
        </p:txBody>
      </p:sp>
      <p:sp>
        <p:nvSpPr>
          <p:cNvPr id="22" name="矩形 21"/>
          <p:cNvSpPr/>
          <p:nvPr/>
        </p:nvSpPr>
        <p:spPr>
          <a:xfrm>
            <a:off x="1161415" y="367474"/>
            <a:ext cx="8484870" cy="461665"/>
          </a:xfrm>
          <a:prstGeom prst="rect">
            <a:avLst/>
          </a:prstGeom>
        </p:spPr>
        <p:txBody>
          <a:bodyPr wrap="square">
            <a:spAutoFit/>
          </a:bodyPr>
          <a:lstStyle/>
          <a:p>
            <a:r>
              <a:rPr lang="zh-CN" altLang="zh-CN" sz="2400" dirty="0">
                <a:solidFill>
                  <a:schemeClr val="tx1">
                    <a:lumMod val="85000"/>
                    <a:lumOff val="15000"/>
                  </a:schemeClr>
                </a:solidFill>
                <a:latin typeface="微软雅黑" panose="020B0503020204020204" charset="-122"/>
                <a:ea typeface="微软雅黑" panose="020B0503020204020204" charset="-122"/>
              </a:rPr>
              <a:t>大数据背景下“微课”在统计学专业实践教学中的</a:t>
            </a:r>
            <a:r>
              <a:rPr lang="zh-CN" altLang="zh-CN" sz="2400" dirty="0" smtClean="0">
                <a:solidFill>
                  <a:schemeClr val="tx1">
                    <a:lumMod val="85000"/>
                    <a:lumOff val="15000"/>
                  </a:schemeClr>
                </a:solidFill>
                <a:latin typeface="微软雅黑" panose="020B0503020204020204" charset="-122"/>
                <a:ea typeface="微软雅黑" panose="020B0503020204020204" charset="-122"/>
              </a:rPr>
              <a:t>应用</a:t>
            </a:r>
            <a:endParaRPr lang="zh-CN" altLang="en-US" sz="2400" dirty="0">
              <a:solidFill>
                <a:schemeClr val="tx1">
                  <a:lumMod val="85000"/>
                  <a:lumOff val="15000"/>
                </a:schemeClr>
              </a:solidFill>
              <a:latin typeface="微软雅黑" panose="020B0503020204020204" charset="-122"/>
              <a:ea typeface="微软雅黑" panose="020B0503020204020204" charset="-122"/>
            </a:endParaRPr>
          </a:p>
        </p:txBody>
      </p:sp>
      <p:sp>
        <p:nvSpPr>
          <p:cNvPr id="23" name="矩形 22"/>
          <p:cNvSpPr/>
          <p:nvPr/>
        </p:nvSpPr>
        <p:spPr>
          <a:xfrm>
            <a:off x="11522710" y="1143802"/>
            <a:ext cx="669290" cy="341630"/>
          </a:xfrm>
          <a:prstGeom prst="rect">
            <a:avLst/>
          </a:prstGeom>
          <a:solidFill>
            <a:srgbClr val="C337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4</a:t>
            </a:r>
            <a:endParaRPr lang="zh-CN" altLang="en-US" dirty="0"/>
          </a:p>
        </p:txBody>
      </p:sp>
      <p:pic>
        <p:nvPicPr>
          <p:cNvPr id="19" name="图片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605" y="1"/>
            <a:ext cx="1176020" cy="119661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25721840"/>
      </p:ext>
    </p:extLst>
  </p:cSld>
  <p:clrMapOvr>
    <a:masterClrMapping/>
  </p:clrMapOvr>
  <p:transition spd="med">
    <p:pull/>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26035" y="1459230"/>
            <a:ext cx="579755" cy="579755"/>
          </a:xfrm>
          <a:prstGeom prst="rect">
            <a:avLst/>
          </a:prstGeom>
          <a:solidFill>
            <a:srgbClr val="C337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flipH="1">
            <a:off x="12058650" y="1459230"/>
            <a:ext cx="153670" cy="398018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11209655" y="1458595"/>
            <a:ext cx="669290" cy="341630"/>
          </a:xfrm>
          <a:prstGeom prst="rect">
            <a:avLst/>
          </a:prstGeom>
          <a:solidFill>
            <a:srgbClr val="C337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5</a:t>
            </a:r>
            <a:endParaRPr lang="zh-CN" altLang="en-US" dirty="0"/>
          </a:p>
        </p:txBody>
      </p:sp>
      <p:sp>
        <p:nvSpPr>
          <p:cNvPr id="3" name="文本框 2"/>
          <p:cNvSpPr txBox="1"/>
          <p:nvPr/>
        </p:nvSpPr>
        <p:spPr>
          <a:xfrm>
            <a:off x="7146290" y="2563495"/>
            <a:ext cx="2552700" cy="645160"/>
          </a:xfrm>
          <a:prstGeom prst="rect">
            <a:avLst/>
          </a:prstGeom>
          <a:noFill/>
        </p:spPr>
        <p:txBody>
          <a:bodyPr wrap="square" rtlCol="0">
            <a:spAutoFit/>
          </a:bodyPr>
          <a:lstStyle/>
          <a:p>
            <a:pPr algn="l"/>
            <a:r>
              <a:rPr lang="en-US" altLang="zh-CN" sz="3600" b="1">
                <a:solidFill>
                  <a:schemeClr val="tx1">
                    <a:lumMod val="85000"/>
                    <a:lumOff val="15000"/>
                  </a:schemeClr>
                </a:solidFill>
                <a:latin typeface="Arial" panose="020B0604020202020204" pitchFamily="34" charset="0"/>
                <a:ea typeface="微软雅黑" panose="020B0503020204020204" charset="-122"/>
              </a:rPr>
              <a:t>PART</a:t>
            </a:r>
            <a:r>
              <a:rPr lang="en-US" altLang="zh-CN" sz="3600" b="1">
                <a:solidFill>
                  <a:schemeClr val="tx1">
                    <a:lumMod val="85000"/>
                    <a:lumOff val="15000"/>
                  </a:schemeClr>
                </a:solidFill>
                <a:latin typeface="Arial" panose="020B0604020202020204" pitchFamily="34" charset="0"/>
              </a:rPr>
              <a:t> 02</a:t>
            </a:r>
          </a:p>
        </p:txBody>
      </p:sp>
      <p:pic>
        <p:nvPicPr>
          <p:cNvPr id="9" name="图片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605" y="1"/>
            <a:ext cx="1176020" cy="119661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rgbClr val="000000"/>
                </a:solidFill>
                <a:miter lim="800000"/>
                <a:headEnd/>
                <a:tailEnd/>
              </a14:hiddenLine>
            </a:ext>
          </a:extLst>
        </p:spPr>
      </p:pic>
      <p:sp>
        <p:nvSpPr>
          <p:cNvPr id="10" name="矩形 9"/>
          <p:cNvSpPr/>
          <p:nvPr/>
        </p:nvSpPr>
        <p:spPr>
          <a:xfrm>
            <a:off x="1161415" y="367474"/>
            <a:ext cx="8484870" cy="461665"/>
          </a:xfrm>
          <a:prstGeom prst="rect">
            <a:avLst/>
          </a:prstGeom>
        </p:spPr>
        <p:txBody>
          <a:bodyPr wrap="square">
            <a:spAutoFit/>
          </a:bodyPr>
          <a:lstStyle/>
          <a:p>
            <a:r>
              <a:rPr lang="zh-CN" altLang="zh-CN" sz="2400" dirty="0">
                <a:solidFill>
                  <a:schemeClr val="tx1">
                    <a:lumMod val="85000"/>
                    <a:lumOff val="15000"/>
                  </a:schemeClr>
                </a:solidFill>
                <a:latin typeface="微软雅黑" panose="020B0503020204020204" charset="-122"/>
                <a:ea typeface="微软雅黑" panose="020B0503020204020204" charset="-122"/>
              </a:rPr>
              <a:t>大数据背景下“微课”在统计学专业实践教学中的</a:t>
            </a:r>
            <a:r>
              <a:rPr lang="zh-CN" altLang="zh-CN" sz="2400" dirty="0" smtClean="0">
                <a:solidFill>
                  <a:schemeClr val="tx1">
                    <a:lumMod val="85000"/>
                    <a:lumOff val="15000"/>
                  </a:schemeClr>
                </a:solidFill>
                <a:latin typeface="微软雅黑" panose="020B0503020204020204" charset="-122"/>
                <a:ea typeface="微软雅黑" panose="020B0503020204020204" charset="-122"/>
              </a:rPr>
              <a:t>应用</a:t>
            </a:r>
            <a:endParaRPr lang="zh-CN" altLang="en-US" sz="2400" dirty="0">
              <a:solidFill>
                <a:schemeClr val="tx1">
                  <a:lumMod val="85000"/>
                  <a:lumOff val="15000"/>
                </a:schemeClr>
              </a:solidFill>
              <a:latin typeface="微软雅黑" panose="020B0503020204020204" charset="-122"/>
              <a:ea typeface="微软雅黑" panose="020B0503020204020204" charset="-122"/>
            </a:endParaRPr>
          </a:p>
        </p:txBody>
      </p:sp>
      <p:sp>
        <p:nvSpPr>
          <p:cNvPr id="11" name="矩形 10"/>
          <p:cNvSpPr/>
          <p:nvPr/>
        </p:nvSpPr>
        <p:spPr>
          <a:xfrm>
            <a:off x="18791" y="2065247"/>
            <a:ext cx="6830060" cy="3401060"/>
          </a:xfrm>
          <a:prstGeom prst="rect">
            <a:avLst/>
          </a:prstGeom>
          <a:blipFill rotWithShape="1">
            <a:blip r:embed="rId4" cstate="screen">
              <a:grayscl/>
              <a:extLst>
                <a:ext uri="{28A0092B-C50C-407E-A947-70E740481C1C}">
                  <a14:useLocalDpi xmlns:a14="http://schemas.microsoft.com/office/drawing/2010/main"/>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9"/>
          <p:cNvSpPr txBox="1"/>
          <p:nvPr/>
        </p:nvSpPr>
        <p:spPr>
          <a:xfrm>
            <a:off x="7231380" y="3763076"/>
            <a:ext cx="3819526" cy="461665"/>
          </a:xfrm>
          <a:prstGeom prst="rect">
            <a:avLst/>
          </a:prstGeom>
          <a:noFill/>
        </p:spPr>
        <p:txBody>
          <a:bodyPr wrap="square" rtlCol="0">
            <a:spAutoFit/>
          </a:bodyPr>
          <a:lstStyle/>
          <a:p>
            <a:pPr fontAlgn="auto">
              <a:lnSpc>
                <a:spcPct val="100000"/>
              </a:lnSpc>
            </a:pPr>
            <a:r>
              <a:rPr lang="zh-CN" altLang="en-US" sz="2400" b="1" dirty="0" smtClean="0">
                <a:solidFill>
                  <a:schemeClr val="tx1">
                    <a:lumMod val="85000"/>
                    <a:lumOff val="15000"/>
                  </a:schemeClr>
                </a:solidFill>
                <a:latin typeface="微软雅黑" panose="020B0503020204020204" charset="-122"/>
                <a:ea typeface="微软雅黑" panose="020B0503020204020204" charset="-122"/>
                <a:sym typeface="+mn-ea"/>
              </a:rPr>
              <a:t>应用背景与应用目标</a:t>
            </a:r>
            <a:endParaRPr lang="zh-CN" altLang="en-US" sz="2400" b="1" dirty="0">
              <a:solidFill>
                <a:schemeClr val="tx1">
                  <a:lumMod val="85000"/>
                  <a:lumOff val="15000"/>
                </a:schemeClr>
              </a:solidFill>
              <a:latin typeface="微软雅黑" panose="020B0503020204020204" charset="-122"/>
              <a:ea typeface="微软雅黑" panose="020B0503020204020204" charset="-122"/>
              <a:sym typeface="+mn-ea"/>
            </a:endParaRPr>
          </a:p>
        </p:txBody>
      </p:sp>
    </p:spTree>
    <p:extLst>
      <p:ext uri="{BB962C8B-B14F-4D97-AF65-F5344CB8AC3E}">
        <p14:creationId xmlns:p14="http://schemas.microsoft.com/office/powerpoint/2010/main" val="4269386047"/>
      </p:ext>
    </p:extLst>
  </p:cSld>
  <p:clrMapOvr>
    <a:masterClrMapping/>
  </p:clrMapOvr>
  <p:transition spd="med">
    <p:pul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p:cNvSpPr/>
          <p:nvPr/>
        </p:nvSpPr>
        <p:spPr>
          <a:xfrm>
            <a:off x="9467178" y="407806"/>
            <a:ext cx="1935480" cy="381000"/>
          </a:xfrm>
          <a:prstGeom prst="roundRect">
            <a:avLst>
              <a:gd name="adj" fmla="val 50000"/>
            </a:avLst>
          </a:prstGeom>
          <a:solidFill>
            <a:srgbClr val="C337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smtClean="0">
                <a:solidFill>
                  <a:schemeClr val="bg1"/>
                </a:solidFill>
                <a:latin typeface="微软雅黑" panose="020B0503020204020204" charset="-122"/>
                <a:ea typeface="微软雅黑" panose="020B0503020204020204" charset="-122"/>
              </a:rPr>
              <a:t>应用背景</a:t>
            </a:r>
            <a:endParaRPr lang="zh-CN" altLang="en-US" b="1" dirty="0">
              <a:solidFill>
                <a:schemeClr val="bg1"/>
              </a:solidFill>
              <a:latin typeface="微软雅黑" panose="020B0503020204020204" charset="-122"/>
              <a:ea typeface="微软雅黑" panose="020B0503020204020204" charset="-122"/>
            </a:endParaRPr>
          </a:p>
        </p:txBody>
      </p:sp>
      <p:pic>
        <p:nvPicPr>
          <p:cNvPr id="20" name="图片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605" y="1"/>
            <a:ext cx="1176020" cy="119661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rgbClr val="000000"/>
                </a:solidFill>
                <a:miter lim="800000"/>
                <a:headEnd/>
                <a:tailEnd/>
              </a14:hiddenLine>
            </a:ext>
          </a:extLst>
        </p:spPr>
      </p:pic>
      <p:sp>
        <p:nvSpPr>
          <p:cNvPr id="22" name="矩形 21"/>
          <p:cNvSpPr/>
          <p:nvPr/>
        </p:nvSpPr>
        <p:spPr>
          <a:xfrm>
            <a:off x="1161415" y="367474"/>
            <a:ext cx="8484870" cy="461665"/>
          </a:xfrm>
          <a:prstGeom prst="rect">
            <a:avLst/>
          </a:prstGeom>
        </p:spPr>
        <p:txBody>
          <a:bodyPr wrap="square">
            <a:spAutoFit/>
          </a:bodyPr>
          <a:lstStyle/>
          <a:p>
            <a:r>
              <a:rPr lang="zh-CN" altLang="zh-CN" sz="2400" dirty="0">
                <a:solidFill>
                  <a:schemeClr val="tx1">
                    <a:lumMod val="85000"/>
                    <a:lumOff val="15000"/>
                  </a:schemeClr>
                </a:solidFill>
                <a:latin typeface="微软雅黑" panose="020B0503020204020204" charset="-122"/>
                <a:ea typeface="微软雅黑" panose="020B0503020204020204" charset="-122"/>
              </a:rPr>
              <a:t>大数据背景下“微课”在统计学专业实践教学中的</a:t>
            </a:r>
            <a:r>
              <a:rPr lang="zh-CN" altLang="zh-CN" sz="2400" dirty="0" smtClean="0">
                <a:solidFill>
                  <a:schemeClr val="tx1">
                    <a:lumMod val="85000"/>
                    <a:lumOff val="15000"/>
                  </a:schemeClr>
                </a:solidFill>
                <a:latin typeface="微软雅黑" panose="020B0503020204020204" charset="-122"/>
                <a:ea typeface="微软雅黑" panose="020B0503020204020204" charset="-122"/>
              </a:rPr>
              <a:t>应用</a:t>
            </a:r>
            <a:endParaRPr lang="zh-CN" altLang="en-US" sz="2400" dirty="0">
              <a:solidFill>
                <a:schemeClr val="tx1">
                  <a:lumMod val="85000"/>
                  <a:lumOff val="15000"/>
                </a:schemeClr>
              </a:solidFill>
              <a:latin typeface="微软雅黑" panose="020B0503020204020204" charset="-122"/>
              <a:ea typeface="微软雅黑" panose="020B0503020204020204" charset="-122"/>
            </a:endParaRPr>
          </a:p>
        </p:txBody>
      </p:sp>
      <p:sp>
        <p:nvSpPr>
          <p:cNvPr id="23" name="椭圆 51"/>
          <p:cNvSpPr>
            <a:spLocks noChangeArrowheads="1"/>
          </p:cNvSpPr>
          <p:nvPr/>
        </p:nvSpPr>
        <p:spPr bwMode="auto">
          <a:xfrm>
            <a:off x="1685290" y="2284095"/>
            <a:ext cx="3115310" cy="3115310"/>
          </a:xfrm>
          <a:prstGeom prst="ellipse">
            <a:avLst/>
          </a:prstGeom>
          <a:blipFill dpi="0" rotWithShape="1">
            <a:blip r:embed="rId4" cstate="screen">
              <a:grayscl/>
              <a:extLst>
                <a:ext uri="{28A0092B-C50C-407E-A947-70E740481C1C}">
                  <a14:useLocalDpi xmlns:a14="http://schemas.microsoft.com/office/drawing/2010/main"/>
                </a:ext>
              </a:extLst>
            </a:blip>
            <a:srcRect/>
            <a:stretch>
              <a:fillRect/>
            </a:stretch>
          </a:blipFill>
          <a:ln w="31750">
            <a:noFill/>
          </a:ln>
        </p:spPr>
        <p:txBody>
          <a:bodyPr anchor="ctr"/>
          <a:lstStyle/>
          <a:p>
            <a:pPr algn="ctr"/>
            <a:endParaRPr lang="zh-CN" altLang="zh-CN">
              <a:solidFill>
                <a:srgbClr val="FFFFFF"/>
              </a:solidFill>
              <a:latin typeface="宋体" panose="02010600030101010101" pitchFamily="2" charset="-122"/>
              <a:sym typeface="宋体" panose="02010600030101010101" pitchFamily="2" charset="-122"/>
            </a:endParaRPr>
          </a:p>
        </p:txBody>
      </p:sp>
      <p:sp>
        <p:nvSpPr>
          <p:cNvPr id="24" name="椭圆 52"/>
          <p:cNvSpPr>
            <a:spLocks noChangeArrowheads="1"/>
          </p:cNvSpPr>
          <p:nvPr/>
        </p:nvSpPr>
        <p:spPr bwMode="auto">
          <a:xfrm>
            <a:off x="4483100" y="5199380"/>
            <a:ext cx="721360" cy="721360"/>
          </a:xfrm>
          <a:prstGeom prst="ellipse">
            <a:avLst/>
          </a:prstGeom>
          <a:solidFill>
            <a:srgbClr val="C3373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lang="zh-CN" altLang="zh-CN">
              <a:solidFill>
                <a:srgbClr val="FFFFFF"/>
              </a:solidFill>
              <a:latin typeface="宋体" panose="02010600030101010101" pitchFamily="2" charset="-122"/>
              <a:sym typeface="宋体" panose="02010600030101010101" pitchFamily="2" charset="-122"/>
            </a:endParaRPr>
          </a:p>
        </p:txBody>
      </p:sp>
      <p:sp>
        <p:nvSpPr>
          <p:cNvPr id="25" name="椭圆 53"/>
          <p:cNvSpPr>
            <a:spLocks noChangeArrowheads="1"/>
          </p:cNvSpPr>
          <p:nvPr/>
        </p:nvSpPr>
        <p:spPr bwMode="auto">
          <a:xfrm>
            <a:off x="3480435" y="1358265"/>
            <a:ext cx="631825" cy="631825"/>
          </a:xfrm>
          <a:prstGeom prst="ellipse">
            <a:avLst/>
          </a:prstGeom>
          <a:noFill/>
          <a:ln w="6350" cap="flat" cmpd="sng">
            <a:solidFill>
              <a:srgbClr val="C33736"/>
            </a:solidFill>
            <a:miter lim="800000"/>
          </a:ln>
        </p:spPr>
        <p:txBody>
          <a:bodyPr anchor="ctr"/>
          <a:lstStyle/>
          <a:p>
            <a:pPr algn="ctr"/>
            <a:endParaRPr lang="zh-CN" altLang="zh-CN">
              <a:solidFill>
                <a:srgbClr val="FFFFFF"/>
              </a:solidFill>
              <a:latin typeface="宋体" panose="02010600030101010101" pitchFamily="2" charset="-122"/>
              <a:sym typeface="宋体" panose="02010600030101010101" pitchFamily="2" charset="-122"/>
            </a:endParaRPr>
          </a:p>
        </p:txBody>
      </p:sp>
      <p:sp>
        <p:nvSpPr>
          <p:cNvPr id="27" name="文本框 11"/>
          <p:cNvSpPr txBox="1"/>
          <p:nvPr/>
        </p:nvSpPr>
        <p:spPr>
          <a:xfrm>
            <a:off x="5248739" y="1674177"/>
            <a:ext cx="6981289" cy="857029"/>
          </a:xfrm>
          <a:prstGeom prst="rect">
            <a:avLst/>
          </a:prstGeom>
          <a:noFill/>
        </p:spPr>
        <p:txBody>
          <a:bodyPr wrap="square" rtlCol="0">
            <a:spAutoFit/>
          </a:bodyPr>
          <a:lstStyle/>
          <a:p>
            <a:pPr>
              <a:lnSpc>
                <a:spcPct val="150000"/>
              </a:lnSpc>
              <a:spcBef>
                <a:spcPts val="450"/>
              </a:spcBef>
            </a:pPr>
            <a:r>
              <a:rPr lang="zh-CN" altLang="en-US" b="1" dirty="0" smtClean="0">
                <a:solidFill>
                  <a:srgbClr val="C00000"/>
                </a:solidFill>
                <a:latin typeface="微软雅黑" panose="020B0503020204020204" charset="-122"/>
                <a:ea typeface="微软雅黑" panose="020B0503020204020204" charset="-122"/>
                <a:sym typeface="+mn-ea"/>
              </a:rPr>
              <a:t>大数据时代下</a:t>
            </a:r>
            <a:r>
              <a:rPr lang="zh-CN" altLang="zh-CN" b="1" dirty="0" smtClean="0">
                <a:solidFill>
                  <a:srgbClr val="C00000"/>
                </a:solidFill>
                <a:latin typeface="微软雅黑" panose="020B0503020204020204" charset="-122"/>
                <a:ea typeface="微软雅黑" panose="020B0503020204020204" charset="-122"/>
              </a:rPr>
              <a:t>统计学</a:t>
            </a:r>
            <a:r>
              <a:rPr lang="zh-CN" altLang="zh-CN" b="1" dirty="0">
                <a:solidFill>
                  <a:srgbClr val="C00000"/>
                </a:solidFill>
                <a:latin typeface="微软雅黑" panose="020B0503020204020204" charset="-122"/>
                <a:ea typeface="微软雅黑" panose="020B0503020204020204" charset="-122"/>
              </a:rPr>
              <a:t>专业实践教学</a:t>
            </a:r>
            <a:r>
              <a:rPr lang="zh-CN" altLang="zh-CN" b="1" dirty="0" smtClean="0">
                <a:solidFill>
                  <a:srgbClr val="C00000"/>
                </a:solidFill>
                <a:latin typeface="微软雅黑" panose="020B0503020204020204" charset="-122"/>
                <a:ea typeface="微软雅黑" panose="020B0503020204020204" charset="-122"/>
              </a:rPr>
              <a:t>的改革</a:t>
            </a:r>
            <a:r>
              <a:rPr lang="zh-CN" altLang="zh-CN" b="1" dirty="0">
                <a:solidFill>
                  <a:srgbClr val="C00000"/>
                </a:solidFill>
                <a:latin typeface="微软雅黑" panose="020B0503020204020204" charset="-122"/>
                <a:ea typeface="微软雅黑" panose="020B0503020204020204" charset="-122"/>
              </a:rPr>
              <a:t>势在必行</a:t>
            </a:r>
            <a:endParaRPr lang="zh-CN" altLang="en-US" b="1" dirty="0">
              <a:solidFill>
                <a:srgbClr val="C00000"/>
              </a:solidFill>
              <a:latin typeface="微软雅黑" panose="020B0503020204020204" charset="-122"/>
              <a:ea typeface="微软雅黑" panose="020B0503020204020204" charset="-122"/>
            </a:endParaRPr>
          </a:p>
          <a:p>
            <a:pPr algn="l">
              <a:lnSpc>
                <a:spcPct val="150000"/>
              </a:lnSpc>
              <a:spcBef>
                <a:spcPts val="450"/>
              </a:spcBef>
            </a:pPr>
            <a:endParaRPr lang="zh-CN" altLang="en-US" sz="1400" b="1" dirty="0">
              <a:solidFill>
                <a:schemeClr val="tx1">
                  <a:lumMod val="85000"/>
                  <a:lumOff val="15000"/>
                </a:schemeClr>
              </a:solidFill>
              <a:latin typeface="微软雅黑" panose="020B0503020204020204" charset="-122"/>
              <a:ea typeface="微软雅黑" panose="020B0503020204020204" charset="-122"/>
              <a:sym typeface="+mn-ea"/>
            </a:endParaRPr>
          </a:p>
        </p:txBody>
      </p:sp>
      <p:cxnSp>
        <p:nvCxnSpPr>
          <p:cNvPr id="29" name="直接连接符 28"/>
          <p:cNvCxnSpPr/>
          <p:nvPr/>
        </p:nvCxnSpPr>
        <p:spPr>
          <a:xfrm>
            <a:off x="5374243" y="3530210"/>
            <a:ext cx="6817757" cy="0"/>
          </a:xfrm>
          <a:prstGeom prst="line">
            <a:avLst/>
          </a:prstGeom>
          <a:ln w="12700">
            <a:solidFill>
              <a:srgbClr val="C33736"/>
            </a:solidFill>
          </a:ln>
        </p:spPr>
        <p:style>
          <a:lnRef idx="1">
            <a:schemeClr val="accent1"/>
          </a:lnRef>
          <a:fillRef idx="0">
            <a:schemeClr val="accent1"/>
          </a:fillRef>
          <a:effectRef idx="0">
            <a:schemeClr val="accent1"/>
          </a:effectRef>
          <a:fontRef idx="minor">
            <a:schemeClr val="tx1"/>
          </a:fontRef>
        </p:style>
      </p:cxnSp>
      <p:cxnSp>
        <p:nvCxnSpPr>
          <p:cNvPr id="33" name="直接连接符 32"/>
          <p:cNvCxnSpPr/>
          <p:nvPr/>
        </p:nvCxnSpPr>
        <p:spPr>
          <a:xfrm>
            <a:off x="5403850" y="5507625"/>
            <a:ext cx="6788150" cy="0"/>
          </a:xfrm>
          <a:prstGeom prst="line">
            <a:avLst/>
          </a:prstGeom>
          <a:ln w="12700">
            <a:solidFill>
              <a:srgbClr val="C33736"/>
            </a:solidFill>
          </a:ln>
        </p:spPr>
        <p:style>
          <a:lnRef idx="1">
            <a:schemeClr val="accent1"/>
          </a:lnRef>
          <a:fillRef idx="0">
            <a:schemeClr val="accent1"/>
          </a:fillRef>
          <a:effectRef idx="0">
            <a:schemeClr val="accent1"/>
          </a:effectRef>
          <a:fontRef idx="minor">
            <a:schemeClr val="tx1"/>
          </a:fontRef>
        </p:style>
      </p:cxnSp>
      <p:sp>
        <p:nvSpPr>
          <p:cNvPr id="37" name="椭圆 52"/>
          <p:cNvSpPr>
            <a:spLocks noChangeArrowheads="1"/>
          </p:cNvSpPr>
          <p:nvPr/>
        </p:nvSpPr>
        <p:spPr bwMode="auto">
          <a:xfrm>
            <a:off x="1045210" y="4846320"/>
            <a:ext cx="518160" cy="518160"/>
          </a:xfrm>
          <a:prstGeom prst="ellipse">
            <a:avLst/>
          </a:prstGeom>
          <a:noFill/>
          <a:ln>
            <a:solidFill>
              <a:srgbClr val="C33736"/>
            </a:solidFill>
          </a:ln>
          <a:extLst/>
        </p:spPr>
        <p:txBody>
          <a:bodyPr anchor="ctr"/>
          <a:lstStyle/>
          <a:p>
            <a:pPr algn="ctr"/>
            <a:endParaRPr lang="zh-CN" altLang="zh-CN">
              <a:solidFill>
                <a:srgbClr val="FFFFFF"/>
              </a:solidFill>
              <a:latin typeface="宋体" panose="02010600030101010101" pitchFamily="2" charset="-122"/>
              <a:sym typeface="宋体" panose="02010600030101010101" pitchFamily="2" charset="-122"/>
            </a:endParaRPr>
          </a:p>
        </p:txBody>
      </p:sp>
      <p:sp>
        <p:nvSpPr>
          <p:cNvPr id="6" name="矩形 5"/>
          <p:cNvSpPr/>
          <p:nvPr/>
        </p:nvSpPr>
        <p:spPr>
          <a:xfrm>
            <a:off x="5212883" y="2463710"/>
            <a:ext cx="6602600" cy="923330"/>
          </a:xfrm>
          <a:prstGeom prst="rect">
            <a:avLst/>
          </a:prstGeom>
        </p:spPr>
        <p:txBody>
          <a:bodyPr wrap="square">
            <a:spAutoFit/>
          </a:bodyPr>
          <a:lstStyle/>
          <a:p>
            <a:pPr indent="457200"/>
            <a:r>
              <a:rPr lang="zh-CN" altLang="zh-CN" dirty="0"/>
              <a:t>大数据</a:t>
            </a:r>
            <a:r>
              <a:rPr lang="zh-CN" altLang="zh-CN" dirty="0" smtClean="0"/>
              <a:t>时代兴起</a:t>
            </a:r>
            <a:r>
              <a:rPr lang="zh-CN" altLang="zh-CN" dirty="0"/>
              <a:t>，对统计学专业有着</a:t>
            </a:r>
            <a:r>
              <a:rPr lang="zh-CN" altLang="zh-CN" dirty="0" smtClean="0"/>
              <a:t>显著影响</a:t>
            </a:r>
            <a:r>
              <a:rPr lang="zh-CN" altLang="zh-CN" dirty="0"/>
              <a:t>，数据的爆发式增长使得社会对统计学专业毕业生的专业实践能力要求更加严格，统计学</a:t>
            </a:r>
            <a:r>
              <a:rPr lang="zh-CN" altLang="zh-CN" dirty="0" smtClean="0"/>
              <a:t>专业实践</a:t>
            </a:r>
            <a:r>
              <a:rPr lang="zh-CN" altLang="zh-CN" dirty="0"/>
              <a:t>教学面临着严峻的挑战。</a:t>
            </a:r>
            <a:endParaRPr lang="zh-CN" altLang="en-US" dirty="0"/>
          </a:p>
        </p:txBody>
      </p:sp>
      <p:sp>
        <p:nvSpPr>
          <p:cNvPr id="40" name="文本框 11"/>
          <p:cNvSpPr txBox="1"/>
          <p:nvPr/>
        </p:nvSpPr>
        <p:spPr>
          <a:xfrm>
            <a:off x="5329422" y="3613803"/>
            <a:ext cx="7077729" cy="455894"/>
          </a:xfrm>
          <a:prstGeom prst="rect">
            <a:avLst/>
          </a:prstGeom>
          <a:noFill/>
        </p:spPr>
        <p:txBody>
          <a:bodyPr wrap="square" rtlCol="0">
            <a:spAutoFit/>
          </a:bodyPr>
          <a:lstStyle/>
          <a:p>
            <a:pPr>
              <a:lnSpc>
                <a:spcPct val="150000"/>
              </a:lnSpc>
              <a:spcBef>
                <a:spcPts val="450"/>
              </a:spcBef>
            </a:pPr>
            <a:r>
              <a:rPr lang="zh-CN" altLang="zh-CN" b="1" dirty="0">
                <a:solidFill>
                  <a:srgbClr val="C00000"/>
                </a:solidFill>
                <a:latin typeface="微软雅黑" panose="020B0503020204020204" charset="-122"/>
                <a:ea typeface="微软雅黑" panose="020B0503020204020204" charset="-122"/>
              </a:rPr>
              <a:t>“微课”随着流媒体技术的快速发展而稳步发展着</a:t>
            </a:r>
            <a:endParaRPr lang="zh-CN" altLang="en-US" b="1" dirty="0">
              <a:solidFill>
                <a:srgbClr val="C00000"/>
              </a:solidFill>
              <a:latin typeface="微软雅黑" panose="020B0503020204020204" charset="-122"/>
              <a:ea typeface="微软雅黑" panose="020B0503020204020204" charset="-122"/>
              <a:sym typeface="+mn-ea"/>
            </a:endParaRPr>
          </a:p>
        </p:txBody>
      </p:sp>
      <p:sp>
        <p:nvSpPr>
          <p:cNvPr id="38" name="矩形 37"/>
          <p:cNvSpPr/>
          <p:nvPr/>
        </p:nvSpPr>
        <p:spPr>
          <a:xfrm>
            <a:off x="5403849" y="4384109"/>
            <a:ext cx="6572997" cy="923330"/>
          </a:xfrm>
          <a:prstGeom prst="rect">
            <a:avLst/>
          </a:prstGeom>
        </p:spPr>
        <p:txBody>
          <a:bodyPr wrap="square">
            <a:spAutoFit/>
          </a:bodyPr>
          <a:lstStyle/>
          <a:p>
            <a:pPr indent="457200"/>
            <a:r>
              <a:rPr lang="zh-CN" altLang="zh-CN" dirty="0"/>
              <a:t>“微课”可以</a:t>
            </a:r>
            <a:r>
              <a:rPr lang="zh-CN" altLang="zh-CN" dirty="0" smtClean="0"/>
              <a:t>解决统计学</a:t>
            </a:r>
            <a:r>
              <a:rPr lang="zh-CN" altLang="zh-CN" dirty="0"/>
              <a:t>专业实践教学存在的许多问题，</a:t>
            </a:r>
            <a:r>
              <a:rPr lang="zh-CN" altLang="zh-CN" dirty="0" smtClean="0"/>
              <a:t>能够调动</a:t>
            </a:r>
            <a:r>
              <a:rPr lang="zh-CN" altLang="zh-CN" dirty="0"/>
              <a:t>学生的</a:t>
            </a:r>
            <a:r>
              <a:rPr lang="zh-CN" altLang="zh-CN" dirty="0" smtClean="0"/>
              <a:t>自主性</a:t>
            </a:r>
            <a:r>
              <a:rPr lang="zh-CN" altLang="en-US" dirty="0" smtClean="0"/>
              <a:t>，</a:t>
            </a:r>
            <a:r>
              <a:rPr lang="zh-CN" altLang="zh-CN" dirty="0"/>
              <a:t>起到很好的辅助作用</a:t>
            </a:r>
            <a:r>
              <a:rPr lang="zh-CN" altLang="zh-CN" dirty="0" smtClean="0"/>
              <a:t>。</a:t>
            </a:r>
            <a:r>
              <a:rPr lang="zh-CN" altLang="zh-CN" dirty="0"/>
              <a:t>将</a:t>
            </a:r>
            <a:r>
              <a:rPr lang="zh-CN" altLang="zh-CN" dirty="0" smtClean="0"/>
              <a:t>“微课”引入是</a:t>
            </a:r>
            <a:r>
              <a:rPr lang="zh-CN" altLang="zh-CN" dirty="0"/>
              <a:t>具有可行性</a:t>
            </a:r>
            <a:r>
              <a:rPr lang="zh-CN" altLang="zh-CN" dirty="0" smtClean="0"/>
              <a:t>的</a:t>
            </a:r>
            <a:r>
              <a:rPr lang="zh-CN" altLang="en-US" dirty="0" smtClean="0"/>
              <a:t>，</a:t>
            </a:r>
            <a:r>
              <a:rPr lang="zh-CN" altLang="zh-CN" dirty="0" smtClean="0"/>
              <a:t>统计学实践</a:t>
            </a:r>
            <a:r>
              <a:rPr lang="zh-CN" altLang="zh-CN" dirty="0"/>
              <a:t>课程</a:t>
            </a:r>
            <a:r>
              <a:rPr lang="zh-CN" altLang="zh-CN" dirty="0" smtClean="0"/>
              <a:t>结构，</a:t>
            </a:r>
            <a:r>
              <a:rPr lang="zh-CN" altLang="zh-CN" dirty="0"/>
              <a:t>知识点</a:t>
            </a:r>
            <a:r>
              <a:rPr lang="zh-CN" altLang="zh-CN" dirty="0" smtClean="0"/>
              <a:t>可分割</a:t>
            </a:r>
            <a:r>
              <a:rPr lang="zh-CN" altLang="zh-CN" dirty="0"/>
              <a:t>开来</a:t>
            </a:r>
            <a:r>
              <a:rPr lang="zh-CN" altLang="en-US" dirty="0" smtClean="0"/>
              <a:t>。</a:t>
            </a:r>
            <a:endParaRPr lang="zh-CN" altLang="en-US" dirty="0"/>
          </a:p>
        </p:txBody>
      </p:sp>
      <p:sp>
        <p:nvSpPr>
          <p:cNvPr id="44" name="矩形 43"/>
          <p:cNvSpPr/>
          <p:nvPr/>
        </p:nvSpPr>
        <p:spPr>
          <a:xfrm>
            <a:off x="11480838" y="983314"/>
            <a:ext cx="669290" cy="341630"/>
          </a:xfrm>
          <a:prstGeom prst="rect">
            <a:avLst/>
          </a:prstGeom>
          <a:solidFill>
            <a:srgbClr val="C337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6</a:t>
            </a:r>
            <a:endParaRPr lang="zh-CN" altLang="en-US" dirty="0"/>
          </a:p>
        </p:txBody>
      </p:sp>
    </p:spTree>
  </p:cSld>
  <p:clrMapOvr>
    <a:masterClrMapping/>
  </p:clrMapOvr>
  <p:transition spd="med">
    <p:pull/>
  </p:transition>
  <p:timing>
    <p:tnLst>
      <p:par>
        <p:cTn id="1" dur="indefinite" restart="never" nodeType="tmRoot"/>
      </p:par>
    </p:tnLst>
    <p:bldLst>
      <p:bldP spid="24" grpId="0" animBg="1"/>
      <p:bldP spid="25" grpId="0" animBg="1"/>
      <p:bldP spid="3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p:cNvSpPr/>
          <p:nvPr/>
        </p:nvSpPr>
        <p:spPr>
          <a:xfrm>
            <a:off x="9395460" y="396161"/>
            <a:ext cx="1935480" cy="381000"/>
          </a:xfrm>
          <a:prstGeom prst="roundRect">
            <a:avLst>
              <a:gd name="adj" fmla="val 50000"/>
            </a:avLst>
          </a:prstGeom>
          <a:solidFill>
            <a:srgbClr val="C337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smtClean="0">
                <a:latin typeface="微软雅黑" panose="020B0503020204020204" charset="-122"/>
                <a:ea typeface="微软雅黑" panose="020B0503020204020204" charset="-122"/>
              </a:rPr>
              <a:t>现状问题</a:t>
            </a:r>
            <a:endParaRPr lang="zh-CN" altLang="en-US" b="1" dirty="0">
              <a:latin typeface="微软雅黑" panose="020B0503020204020204" charset="-122"/>
              <a:ea typeface="微软雅黑" panose="020B0503020204020204" charset="-122"/>
            </a:endParaRPr>
          </a:p>
        </p:txBody>
      </p:sp>
      <p:sp>
        <p:nvSpPr>
          <p:cNvPr id="70" name="椭圆 69"/>
          <p:cNvSpPr/>
          <p:nvPr/>
        </p:nvSpPr>
        <p:spPr>
          <a:xfrm>
            <a:off x="2539365" y="1786890"/>
            <a:ext cx="1755775" cy="1755775"/>
          </a:xfrm>
          <a:prstGeom prst="ellipse">
            <a:avLst/>
          </a:prstGeom>
          <a:noFill/>
          <a:ln w="31750">
            <a:solidFill>
              <a:srgbClr val="C3373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1" name="椭圆 70"/>
          <p:cNvSpPr/>
          <p:nvPr/>
        </p:nvSpPr>
        <p:spPr>
          <a:xfrm>
            <a:off x="4324985" y="1786890"/>
            <a:ext cx="1755775" cy="1755775"/>
          </a:xfrm>
          <a:prstGeom prst="ellipse">
            <a:avLst/>
          </a:prstGeom>
          <a:noFill/>
          <a:ln w="31750">
            <a:solidFill>
              <a:srgbClr val="C3373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2" name="椭圆 71"/>
          <p:cNvSpPr/>
          <p:nvPr/>
        </p:nvSpPr>
        <p:spPr>
          <a:xfrm>
            <a:off x="6109970" y="1786890"/>
            <a:ext cx="1755775" cy="1755775"/>
          </a:xfrm>
          <a:prstGeom prst="ellipse">
            <a:avLst/>
          </a:prstGeom>
          <a:noFill/>
          <a:ln w="31750">
            <a:solidFill>
              <a:srgbClr val="C3373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3" name="椭圆 72"/>
          <p:cNvSpPr/>
          <p:nvPr/>
        </p:nvSpPr>
        <p:spPr>
          <a:xfrm>
            <a:off x="7895590" y="1786890"/>
            <a:ext cx="1755775" cy="1755775"/>
          </a:xfrm>
          <a:prstGeom prst="ellipse">
            <a:avLst/>
          </a:prstGeom>
          <a:noFill/>
          <a:ln w="31750">
            <a:solidFill>
              <a:srgbClr val="C3373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4" name="等腰三角形 73"/>
          <p:cNvSpPr/>
          <p:nvPr/>
        </p:nvSpPr>
        <p:spPr>
          <a:xfrm rot="5400000">
            <a:off x="4095115" y="2466340"/>
            <a:ext cx="459740" cy="396240"/>
          </a:xfrm>
          <a:prstGeom prst="triangle">
            <a:avLst/>
          </a:prstGeom>
          <a:solidFill>
            <a:srgbClr val="C33736"/>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75" name="等腰三角形 74"/>
          <p:cNvSpPr/>
          <p:nvPr/>
        </p:nvSpPr>
        <p:spPr>
          <a:xfrm rot="5400000">
            <a:off x="5880100" y="2466340"/>
            <a:ext cx="459740" cy="396240"/>
          </a:xfrm>
          <a:prstGeom prst="triangle">
            <a:avLst/>
          </a:prstGeom>
          <a:solidFill>
            <a:srgbClr val="C33736"/>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76" name="等腰三角形 75"/>
          <p:cNvSpPr/>
          <p:nvPr/>
        </p:nvSpPr>
        <p:spPr>
          <a:xfrm rot="5400000">
            <a:off x="7665720" y="2466340"/>
            <a:ext cx="459740" cy="396240"/>
          </a:xfrm>
          <a:prstGeom prst="triangle">
            <a:avLst/>
          </a:prstGeom>
          <a:solidFill>
            <a:srgbClr val="C33736"/>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83" name="文本框 82"/>
          <p:cNvSpPr txBox="1"/>
          <p:nvPr/>
        </p:nvSpPr>
        <p:spPr>
          <a:xfrm>
            <a:off x="2366682" y="3699510"/>
            <a:ext cx="1928458" cy="1200329"/>
          </a:xfrm>
          <a:prstGeom prst="rect">
            <a:avLst/>
          </a:prstGeom>
          <a:noFill/>
          <a:ln>
            <a:noFill/>
          </a:ln>
        </p:spPr>
        <p:style>
          <a:lnRef idx="2">
            <a:schemeClr val="accent4"/>
          </a:lnRef>
          <a:fillRef idx="1">
            <a:schemeClr val="lt1"/>
          </a:fillRef>
          <a:effectRef idx="0">
            <a:schemeClr val="accent4"/>
          </a:effectRef>
          <a:fontRef idx="minor">
            <a:schemeClr val="dk1"/>
          </a:fontRef>
        </p:style>
        <p:txBody>
          <a:bodyPr wrap="square" rtlCol="0">
            <a:spAutoFit/>
          </a:bodyPr>
          <a:lstStyle/>
          <a:p>
            <a:pPr indent="457200" algn="just"/>
            <a:r>
              <a:rPr lang="zh-CN" altLang="zh-CN" b="1" dirty="0"/>
              <a:t>统计学实践教学滞后于社会需求，学生兴趣有待提升</a:t>
            </a:r>
            <a:endParaRPr lang="zh-CN" altLang="en-US" b="1" dirty="0">
              <a:solidFill>
                <a:schemeClr val="tx1">
                  <a:lumMod val="85000"/>
                  <a:lumOff val="15000"/>
                </a:schemeClr>
              </a:solidFill>
              <a:latin typeface="微软雅黑" panose="020B0503020204020204" charset="-122"/>
              <a:ea typeface="微软雅黑" panose="020B0503020204020204" charset="-122"/>
              <a:sym typeface="+mn-ea"/>
            </a:endParaRPr>
          </a:p>
        </p:txBody>
      </p:sp>
      <p:sp>
        <p:nvSpPr>
          <p:cNvPr id="86" name="文本框 85"/>
          <p:cNvSpPr txBox="1"/>
          <p:nvPr/>
        </p:nvSpPr>
        <p:spPr>
          <a:xfrm>
            <a:off x="4364990" y="3699510"/>
            <a:ext cx="1671320" cy="1200329"/>
          </a:xfrm>
          <a:prstGeom prst="rect">
            <a:avLst/>
          </a:prstGeom>
          <a:noFill/>
          <a:ln>
            <a:noFill/>
          </a:ln>
        </p:spPr>
        <p:style>
          <a:lnRef idx="2">
            <a:schemeClr val="accent4"/>
          </a:lnRef>
          <a:fillRef idx="1">
            <a:schemeClr val="lt1"/>
          </a:fillRef>
          <a:effectRef idx="0">
            <a:schemeClr val="accent4"/>
          </a:effectRef>
          <a:fontRef idx="minor">
            <a:schemeClr val="dk1"/>
          </a:fontRef>
        </p:style>
        <p:txBody>
          <a:bodyPr wrap="square" rtlCol="0">
            <a:spAutoFit/>
          </a:bodyPr>
          <a:lstStyle/>
          <a:p>
            <a:pPr indent="457200" algn="just"/>
            <a:r>
              <a:rPr lang="zh-CN" altLang="zh-CN" b="1" dirty="0"/>
              <a:t>学生之间理学基础差距大，教师难以有针对性授课</a:t>
            </a:r>
            <a:endParaRPr lang="zh-CN" altLang="en-US" b="1" dirty="0">
              <a:solidFill>
                <a:schemeClr val="tx1">
                  <a:lumMod val="85000"/>
                  <a:lumOff val="15000"/>
                </a:schemeClr>
              </a:solidFill>
              <a:latin typeface="微软雅黑" panose="020B0503020204020204" charset="-122"/>
              <a:ea typeface="微软雅黑" panose="020B0503020204020204" charset="-122"/>
              <a:sym typeface="+mn-ea"/>
            </a:endParaRPr>
          </a:p>
        </p:txBody>
      </p:sp>
      <p:sp>
        <p:nvSpPr>
          <p:cNvPr id="89" name="文本框 88"/>
          <p:cNvSpPr txBox="1"/>
          <p:nvPr/>
        </p:nvSpPr>
        <p:spPr>
          <a:xfrm>
            <a:off x="6153150" y="3699510"/>
            <a:ext cx="1671320" cy="1200329"/>
          </a:xfrm>
          <a:prstGeom prst="rect">
            <a:avLst/>
          </a:prstGeom>
          <a:noFill/>
          <a:ln>
            <a:noFill/>
          </a:ln>
        </p:spPr>
        <p:style>
          <a:lnRef idx="2">
            <a:schemeClr val="accent4"/>
          </a:lnRef>
          <a:fillRef idx="1">
            <a:schemeClr val="lt1"/>
          </a:fillRef>
          <a:effectRef idx="0">
            <a:schemeClr val="accent4"/>
          </a:effectRef>
          <a:fontRef idx="minor">
            <a:schemeClr val="dk1"/>
          </a:fontRef>
        </p:style>
        <p:txBody>
          <a:bodyPr wrap="square" rtlCol="0">
            <a:spAutoFit/>
          </a:bodyPr>
          <a:lstStyle/>
          <a:p>
            <a:pPr indent="457200" algn="just"/>
            <a:r>
              <a:rPr lang="zh-CN" altLang="zh-CN" b="1" dirty="0"/>
              <a:t>统计学专业实验课时局限，“满堂灌”现象突出</a:t>
            </a:r>
            <a:endParaRPr lang="zh-CN" altLang="en-US" b="1" dirty="0">
              <a:solidFill>
                <a:schemeClr val="tx1">
                  <a:lumMod val="85000"/>
                  <a:lumOff val="15000"/>
                </a:schemeClr>
              </a:solidFill>
              <a:latin typeface="微软雅黑" panose="020B0503020204020204" charset="-122"/>
              <a:ea typeface="微软雅黑" panose="020B0503020204020204" charset="-122"/>
              <a:sym typeface="+mn-ea"/>
            </a:endParaRPr>
          </a:p>
        </p:txBody>
      </p:sp>
      <p:sp>
        <p:nvSpPr>
          <p:cNvPr id="92" name="文本框 91"/>
          <p:cNvSpPr txBox="1"/>
          <p:nvPr/>
        </p:nvSpPr>
        <p:spPr>
          <a:xfrm>
            <a:off x="7895590" y="3699510"/>
            <a:ext cx="2037304" cy="1200329"/>
          </a:xfrm>
          <a:prstGeom prst="rect">
            <a:avLst/>
          </a:prstGeom>
          <a:noFill/>
          <a:ln>
            <a:noFill/>
          </a:ln>
        </p:spPr>
        <p:style>
          <a:lnRef idx="2">
            <a:schemeClr val="accent4"/>
          </a:lnRef>
          <a:fillRef idx="1">
            <a:schemeClr val="lt1"/>
          </a:fillRef>
          <a:effectRef idx="0">
            <a:schemeClr val="accent4"/>
          </a:effectRef>
          <a:fontRef idx="minor">
            <a:schemeClr val="dk1"/>
          </a:fontRef>
        </p:style>
        <p:txBody>
          <a:bodyPr wrap="square" rtlCol="0">
            <a:spAutoFit/>
          </a:bodyPr>
          <a:lstStyle/>
          <a:p>
            <a:pPr indent="457200" algn="just"/>
            <a:r>
              <a:rPr lang="zh-CN" altLang="zh-CN" b="1" dirty="0"/>
              <a:t>学生实践知识学习意识与课程开展时间不同步，学习效果欠佳</a:t>
            </a:r>
            <a:endParaRPr lang="zh-CN" altLang="en-US" b="1" dirty="0">
              <a:solidFill>
                <a:schemeClr val="tx1">
                  <a:lumMod val="85000"/>
                  <a:lumOff val="15000"/>
                </a:schemeClr>
              </a:solidFill>
              <a:latin typeface="微软雅黑" panose="020B0503020204020204" charset="-122"/>
              <a:ea typeface="微软雅黑" panose="020B0503020204020204" charset="-122"/>
              <a:sym typeface="+mn-ea"/>
            </a:endParaRPr>
          </a:p>
        </p:txBody>
      </p:sp>
      <p:sp>
        <p:nvSpPr>
          <p:cNvPr id="94" name="Freeform 15"/>
          <p:cNvSpPr>
            <a:spLocks noEditPoints="1"/>
          </p:cNvSpPr>
          <p:nvPr/>
        </p:nvSpPr>
        <p:spPr bwMode="auto">
          <a:xfrm>
            <a:off x="6675120" y="2304415"/>
            <a:ext cx="624840" cy="718820"/>
          </a:xfrm>
          <a:custGeom>
            <a:avLst/>
            <a:gdLst>
              <a:gd name="T0" fmla="*/ 141235 w 91"/>
              <a:gd name="T1" fmla="*/ 196501 h 91"/>
              <a:gd name="T2" fmla="*/ 98251 w 91"/>
              <a:gd name="T3" fmla="*/ 181149 h 91"/>
              <a:gd name="T4" fmla="*/ 79829 w 91"/>
              <a:gd name="T5" fmla="*/ 138165 h 91"/>
              <a:gd name="T6" fmla="*/ 98251 w 91"/>
              <a:gd name="T7" fmla="*/ 95180 h 91"/>
              <a:gd name="T8" fmla="*/ 141235 w 91"/>
              <a:gd name="T9" fmla="*/ 76758 h 91"/>
              <a:gd name="T10" fmla="*/ 184220 w 91"/>
              <a:gd name="T11" fmla="*/ 95180 h 91"/>
              <a:gd name="T12" fmla="*/ 199571 w 91"/>
              <a:gd name="T13" fmla="*/ 138165 h 91"/>
              <a:gd name="T14" fmla="*/ 184220 w 91"/>
              <a:gd name="T15" fmla="*/ 181149 h 91"/>
              <a:gd name="T16" fmla="*/ 141235 w 91"/>
              <a:gd name="T17" fmla="*/ 196501 h 91"/>
              <a:gd name="T18" fmla="*/ 162727 w 91"/>
              <a:gd name="T19" fmla="*/ 0 h 91"/>
              <a:gd name="T20" fmla="*/ 119743 w 91"/>
              <a:gd name="T21" fmla="*/ 0 h 91"/>
              <a:gd name="T22" fmla="*/ 119743 w 91"/>
              <a:gd name="T23" fmla="*/ 30703 h 91"/>
              <a:gd name="T24" fmla="*/ 79829 w 91"/>
              <a:gd name="T25" fmla="*/ 46055 h 91"/>
              <a:gd name="T26" fmla="*/ 58336 w 91"/>
              <a:gd name="T27" fmla="*/ 24563 h 91"/>
              <a:gd name="T28" fmla="*/ 27633 w 91"/>
              <a:gd name="T29" fmla="*/ 55266 h 91"/>
              <a:gd name="T30" fmla="*/ 49125 w 91"/>
              <a:gd name="T31" fmla="*/ 79829 h 91"/>
              <a:gd name="T32" fmla="*/ 33774 w 91"/>
              <a:gd name="T33" fmla="*/ 116673 h 91"/>
              <a:gd name="T34" fmla="*/ 0 w 91"/>
              <a:gd name="T35" fmla="*/ 116673 h 91"/>
              <a:gd name="T36" fmla="*/ 0 w 91"/>
              <a:gd name="T37" fmla="*/ 159657 h 91"/>
              <a:gd name="T38" fmla="*/ 33774 w 91"/>
              <a:gd name="T39" fmla="*/ 159657 h 91"/>
              <a:gd name="T40" fmla="*/ 52196 w 91"/>
              <a:gd name="T41" fmla="*/ 196501 h 91"/>
              <a:gd name="T42" fmla="*/ 27633 w 91"/>
              <a:gd name="T43" fmla="*/ 221064 h 91"/>
              <a:gd name="T44" fmla="*/ 58336 w 91"/>
              <a:gd name="T45" fmla="*/ 251767 h 91"/>
              <a:gd name="T46" fmla="*/ 82899 w 91"/>
              <a:gd name="T47" fmla="*/ 227204 h 91"/>
              <a:gd name="T48" fmla="*/ 119743 w 91"/>
              <a:gd name="T49" fmla="*/ 242556 h 91"/>
              <a:gd name="T50" fmla="*/ 119743 w 91"/>
              <a:gd name="T51" fmla="*/ 279400 h 91"/>
              <a:gd name="T52" fmla="*/ 162727 w 91"/>
              <a:gd name="T53" fmla="*/ 279400 h 91"/>
              <a:gd name="T54" fmla="*/ 162727 w 91"/>
              <a:gd name="T55" fmla="*/ 242556 h 91"/>
              <a:gd name="T56" fmla="*/ 199571 w 91"/>
              <a:gd name="T57" fmla="*/ 227204 h 91"/>
              <a:gd name="T58" fmla="*/ 224134 w 91"/>
              <a:gd name="T59" fmla="*/ 251767 h 91"/>
              <a:gd name="T60" fmla="*/ 254837 w 91"/>
              <a:gd name="T61" fmla="*/ 221064 h 91"/>
              <a:gd name="T62" fmla="*/ 230275 w 91"/>
              <a:gd name="T63" fmla="*/ 196501 h 91"/>
              <a:gd name="T64" fmla="*/ 245626 w 91"/>
              <a:gd name="T65" fmla="*/ 159657 h 91"/>
              <a:gd name="T66" fmla="*/ 279400 w 91"/>
              <a:gd name="T67" fmla="*/ 159657 h 91"/>
              <a:gd name="T68" fmla="*/ 279400 w 91"/>
              <a:gd name="T69" fmla="*/ 116673 h 91"/>
              <a:gd name="T70" fmla="*/ 245626 w 91"/>
              <a:gd name="T71" fmla="*/ 116673 h 91"/>
              <a:gd name="T72" fmla="*/ 230275 w 91"/>
              <a:gd name="T73" fmla="*/ 79829 h 91"/>
              <a:gd name="T74" fmla="*/ 254837 w 91"/>
              <a:gd name="T75" fmla="*/ 55266 h 91"/>
              <a:gd name="T76" fmla="*/ 224134 w 91"/>
              <a:gd name="T77" fmla="*/ 24563 h 91"/>
              <a:gd name="T78" fmla="*/ 199571 w 91"/>
              <a:gd name="T79" fmla="*/ 46055 h 91"/>
              <a:gd name="T80" fmla="*/ 162727 w 91"/>
              <a:gd name="T81" fmla="*/ 30703 h 91"/>
              <a:gd name="T82" fmla="*/ 162727 w 91"/>
              <a:gd name="T83" fmla="*/ 0 h 91"/>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91" h="91">
                <a:moveTo>
                  <a:pt x="46" y="64"/>
                </a:moveTo>
                <a:cubicBezTo>
                  <a:pt x="40" y="64"/>
                  <a:pt x="36" y="62"/>
                  <a:pt x="32" y="59"/>
                </a:cubicBezTo>
                <a:cubicBezTo>
                  <a:pt x="29" y="55"/>
                  <a:pt x="26" y="50"/>
                  <a:pt x="26" y="45"/>
                </a:cubicBezTo>
                <a:cubicBezTo>
                  <a:pt x="26" y="39"/>
                  <a:pt x="29" y="35"/>
                  <a:pt x="32" y="31"/>
                </a:cubicBezTo>
                <a:cubicBezTo>
                  <a:pt x="36" y="27"/>
                  <a:pt x="40" y="25"/>
                  <a:pt x="46" y="25"/>
                </a:cubicBezTo>
                <a:cubicBezTo>
                  <a:pt x="51" y="25"/>
                  <a:pt x="56" y="27"/>
                  <a:pt x="60" y="31"/>
                </a:cubicBezTo>
                <a:cubicBezTo>
                  <a:pt x="63" y="35"/>
                  <a:pt x="65" y="39"/>
                  <a:pt x="65" y="45"/>
                </a:cubicBezTo>
                <a:cubicBezTo>
                  <a:pt x="65" y="50"/>
                  <a:pt x="63" y="55"/>
                  <a:pt x="60" y="59"/>
                </a:cubicBezTo>
                <a:cubicBezTo>
                  <a:pt x="56" y="62"/>
                  <a:pt x="51" y="64"/>
                  <a:pt x="46" y="64"/>
                </a:cubicBezTo>
                <a:moveTo>
                  <a:pt x="53" y="0"/>
                </a:moveTo>
                <a:cubicBezTo>
                  <a:pt x="39" y="0"/>
                  <a:pt x="39" y="0"/>
                  <a:pt x="39" y="0"/>
                </a:cubicBezTo>
                <a:cubicBezTo>
                  <a:pt x="39" y="10"/>
                  <a:pt x="39" y="10"/>
                  <a:pt x="39" y="10"/>
                </a:cubicBezTo>
                <a:cubicBezTo>
                  <a:pt x="34" y="11"/>
                  <a:pt x="30" y="13"/>
                  <a:pt x="26" y="15"/>
                </a:cubicBezTo>
                <a:cubicBezTo>
                  <a:pt x="19" y="8"/>
                  <a:pt x="19" y="8"/>
                  <a:pt x="19" y="8"/>
                </a:cubicBezTo>
                <a:cubicBezTo>
                  <a:pt x="9" y="18"/>
                  <a:pt x="9" y="18"/>
                  <a:pt x="9" y="18"/>
                </a:cubicBezTo>
                <a:cubicBezTo>
                  <a:pt x="16" y="26"/>
                  <a:pt x="16" y="26"/>
                  <a:pt x="16" y="26"/>
                </a:cubicBezTo>
                <a:cubicBezTo>
                  <a:pt x="14" y="29"/>
                  <a:pt x="12" y="34"/>
                  <a:pt x="11" y="38"/>
                </a:cubicBezTo>
                <a:cubicBezTo>
                  <a:pt x="0" y="38"/>
                  <a:pt x="0" y="38"/>
                  <a:pt x="0" y="38"/>
                </a:cubicBezTo>
                <a:cubicBezTo>
                  <a:pt x="0" y="52"/>
                  <a:pt x="0" y="52"/>
                  <a:pt x="0" y="52"/>
                </a:cubicBezTo>
                <a:cubicBezTo>
                  <a:pt x="11" y="52"/>
                  <a:pt x="11" y="52"/>
                  <a:pt x="11" y="52"/>
                </a:cubicBezTo>
                <a:cubicBezTo>
                  <a:pt x="12" y="57"/>
                  <a:pt x="14" y="61"/>
                  <a:pt x="17" y="64"/>
                </a:cubicBezTo>
                <a:cubicBezTo>
                  <a:pt x="9" y="72"/>
                  <a:pt x="9" y="72"/>
                  <a:pt x="9" y="72"/>
                </a:cubicBezTo>
                <a:cubicBezTo>
                  <a:pt x="19" y="82"/>
                  <a:pt x="19" y="82"/>
                  <a:pt x="19" y="82"/>
                </a:cubicBezTo>
                <a:cubicBezTo>
                  <a:pt x="27" y="74"/>
                  <a:pt x="27" y="74"/>
                  <a:pt x="27" y="74"/>
                </a:cubicBezTo>
                <a:cubicBezTo>
                  <a:pt x="30" y="77"/>
                  <a:pt x="34" y="78"/>
                  <a:pt x="39" y="79"/>
                </a:cubicBezTo>
                <a:cubicBezTo>
                  <a:pt x="39" y="91"/>
                  <a:pt x="39" y="91"/>
                  <a:pt x="39" y="91"/>
                </a:cubicBezTo>
                <a:cubicBezTo>
                  <a:pt x="53" y="91"/>
                  <a:pt x="53" y="91"/>
                  <a:pt x="53" y="91"/>
                </a:cubicBezTo>
                <a:cubicBezTo>
                  <a:pt x="53" y="79"/>
                  <a:pt x="53" y="79"/>
                  <a:pt x="53" y="79"/>
                </a:cubicBezTo>
                <a:cubicBezTo>
                  <a:pt x="57" y="78"/>
                  <a:pt x="61" y="77"/>
                  <a:pt x="65" y="74"/>
                </a:cubicBezTo>
                <a:cubicBezTo>
                  <a:pt x="73" y="82"/>
                  <a:pt x="73" y="82"/>
                  <a:pt x="73" y="82"/>
                </a:cubicBezTo>
                <a:cubicBezTo>
                  <a:pt x="83" y="72"/>
                  <a:pt x="83" y="72"/>
                  <a:pt x="83" y="72"/>
                </a:cubicBezTo>
                <a:cubicBezTo>
                  <a:pt x="75" y="64"/>
                  <a:pt x="75" y="64"/>
                  <a:pt x="75" y="64"/>
                </a:cubicBezTo>
                <a:cubicBezTo>
                  <a:pt x="78" y="61"/>
                  <a:pt x="79" y="57"/>
                  <a:pt x="80" y="52"/>
                </a:cubicBezTo>
                <a:cubicBezTo>
                  <a:pt x="91" y="52"/>
                  <a:pt x="91" y="52"/>
                  <a:pt x="91" y="52"/>
                </a:cubicBezTo>
                <a:cubicBezTo>
                  <a:pt x="91" y="38"/>
                  <a:pt x="91" y="38"/>
                  <a:pt x="91" y="38"/>
                </a:cubicBezTo>
                <a:cubicBezTo>
                  <a:pt x="80" y="38"/>
                  <a:pt x="80" y="38"/>
                  <a:pt x="80" y="38"/>
                </a:cubicBezTo>
                <a:cubicBezTo>
                  <a:pt x="80" y="34"/>
                  <a:pt x="78" y="29"/>
                  <a:pt x="75" y="26"/>
                </a:cubicBezTo>
                <a:cubicBezTo>
                  <a:pt x="83" y="18"/>
                  <a:pt x="83" y="18"/>
                  <a:pt x="83" y="18"/>
                </a:cubicBezTo>
                <a:cubicBezTo>
                  <a:pt x="73" y="8"/>
                  <a:pt x="73" y="8"/>
                  <a:pt x="73" y="8"/>
                </a:cubicBezTo>
                <a:cubicBezTo>
                  <a:pt x="65" y="15"/>
                  <a:pt x="65" y="15"/>
                  <a:pt x="65" y="15"/>
                </a:cubicBezTo>
                <a:cubicBezTo>
                  <a:pt x="62" y="13"/>
                  <a:pt x="58" y="11"/>
                  <a:pt x="53" y="10"/>
                </a:cubicBezTo>
                <a:cubicBezTo>
                  <a:pt x="53" y="0"/>
                  <a:pt x="53" y="0"/>
                  <a:pt x="53" y="0"/>
                </a:cubicBezTo>
              </a:path>
            </a:pathLst>
          </a:custGeom>
          <a:solidFill>
            <a:srgbClr val="C33736"/>
          </a:solidFill>
          <a:ln>
            <a:noFill/>
          </a:ln>
        </p:spPr>
        <p:txBody>
          <a:bodyPr lIns="68580" tIns="34290" rIns="68580" bIns="34290"/>
          <a:lstStyle/>
          <a:p>
            <a:pPr eaLnBrk="0" fontAlgn="base" hangingPunct="0">
              <a:spcBef>
                <a:spcPct val="0"/>
              </a:spcBef>
              <a:spcAft>
                <a:spcPct val="0"/>
              </a:spcAft>
              <a:defRPr/>
            </a:pPr>
            <a:endParaRPr lang="zh-CN" altLang="en-US" sz="1400" strike="noStrike" kern="0" noProof="1">
              <a:solidFill>
                <a:srgbClr val="000000"/>
              </a:solidFill>
              <a:latin typeface="Calibri" panose="020F0502020204030204" charset="0"/>
              <a:ea typeface="宋体" panose="02010600030101010101" pitchFamily="2" charset="-122"/>
            </a:endParaRPr>
          </a:p>
        </p:txBody>
      </p:sp>
      <p:sp>
        <p:nvSpPr>
          <p:cNvPr id="95" name="Freeform 31"/>
          <p:cNvSpPr>
            <a:spLocks noEditPoints="1"/>
          </p:cNvSpPr>
          <p:nvPr/>
        </p:nvSpPr>
        <p:spPr bwMode="auto">
          <a:xfrm>
            <a:off x="3072765" y="2246630"/>
            <a:ext cx="684530" cy="836930"/>
          </a:xfrm>
          <a:custGeom>
            <a:avLst/>
            <a:gdLst>
              <a:gd name="T0" fmla="*/ 266074 w 137"/>
              <a:gd name="T1" fmla="*/ 247041 h 146"/>
              <a:gd name="T2" fmla="*/ 334139 w 137"/>
              <a:gd name="T3" fmla="*/ 228513 h 146"/>
              <a:gd name="T4" fmla="*/ 170164 w 137"/>
              <a:gd name="T5" fmla="*/ 407618 h 146"/>
              <a:gd name="T6" fmla="*/ 207290 w 137"/>
              <a:gd name="T7" fmla="*/ 379826 h 146"/>
              <a:gd name="T8" fmla="*/ 207290 w 137"/>
              <a:gd name="T9" fmla="*/ 389090 h 146"/>
              <a:gd name="T10" fmla="*/ 179445 w 137"/>
              <a:gd name="T11" fmla="*/ 407618 h 146"/>
              <a:gd name="T12" fmla="*/ 340327 w 137"/>
              <a:gd name="T13" fmla="*/ 370562 h 146"/>
              <a:gd name="T14" fmla="*/ 346515 w 137"/>
              <a:gd name="T15" fmla="*/ 342770 h 146"/>
              <a:gd name="T16" fmla="*/ 377454 w 137"/>
              <a:gd name="T17" fmla="*/ 339682 h 146"/>
              <a:gd name="T18" fmla="*/ 374360 w 137"/>
              <a:gd name="T19" fmla="*/ 345858 h 146"/>
              <a:gd name="T20" fmla="*/ 346515 w 137"/>
              <a:gd name="T21" fmla="*/ 364386 h 146"/>
              <a:gd name="T22" fmla="*/ 238229 w 137"/>
              <a:gd name="T23" fmla="*/ 240865 h 146"/>
              <a:gd name="T24" fmla="*/ 247511 w 137"/>
              <a:gd name="T25" fmla="*/ 216161 h 146"/>
              <a:gd name="T26" fmla="*/ 253698 w 137"/>
              <a:gd name="T27" fmla="*/ 222337 h 146"/>
              <a:gd name="T28" fmla="*/ 244417 w 137"/>
              <a:gd name="T29" fmla="*/ 237777 h 146"/>
              <a:gd name="T30" fmla="*/ 408393 w 137"/>
              <a:gd name="T31" fmla="*/ 166753 h 146"/>
              <a:gd name="T32" fmla="*/ 235135 w 137"/>
              <a:gd name="T33" fmla="*/ 213073 h 146"/>
              <a:gd name="T34" fmla="*/ 225853 w 137"/>
              <a:gd name="T35" fmla="*/ 370562 h 146"/>
              <a:gd name="T36" fmla="*/ 157788 w 137"/>
              <a:gd name="T37" fmla="*/ 407618 h 146"/>
              <a:gd name="T38" fmla="*/ 253698 w 137"/>
              <a:gd name="T39" fmla="*/ 410706 h 146"/>
              <a:gd name="T40" fmla="*/ 253698 w 137"/>
              <a:gd name="T41" fmla="*/ 240865 h 146"/>
              <a:gd name="T42" fmla="*/ 392923 w 137"/>
              <a:gd name="T43" fmla="*/ 327329 h 146"/>
              <a:gd name="T44" fmla="*/ 324858 w 137"/>
              <a:gd name="T45" fmla="*/ 364386 h 146"/>
              <a:gd name="T46" fmla="*/ 420768 w 137"/>
              <a:gd name="T47" fmla="*/ 364386 h 146"/>
              <a:gd name="T48" fmla="*/ 423862 w 137"/>
              <a:gd name="T49" fmla="*/ 358210 h 146"/>
              <a:gd name="T50" fmla="*/ 417674 w 137"/>
              <a:gd name="T51" fmla="*/ 169841 h 146"/>
              <a:gd name="T52" fmla="*/ 173257 w 137"/>
              <a:gd name="T53" fmla="*/ 203809 h 146"/>
              <a:gd name="T54" fmla="*/ 173257 w 137"/>
              <a:gd name="T55" fmla="*/ 135873 h 146"/>
              <a:gd name="T56" fmla="*/ 173257 w 137"/>
              <a:gd name="T57" fmla="*/ 203809 h 146"/>
              <a:gd name="T58" fmla="*/ 24751 w 137"/>
              <a:gd name="T59" fmla="*/ 172929 h 146"/>
              <a:gd name="T60" fmla="*/ 170164 w 137"/>
              <a:gd name="T61" fmla="*/ 24704 h 146"/>
              <a:gd name="T62" fmla="*/ 176351 w 137"/>
              <a:gd name="T63" fmla="*/ 30880 h 146"/>
              <a:gd name="T64" fmla="*/ 37127 w 137"/>
              <a:gd name="T65" fmla="*/ 169841 h 146"/>
              <a:gd name="T66" fmla="*/ 30939 w 137"/>
              <a:gd name="T67" fmla="*/ 176017 h 146"/>
              <a:gd name="T68" fmla="*/ 173257 w 137"/>
              <a:gd name="T69" fmla="*/ 0 h 146"/>
              <a:gd name="T70" fmla="*/ 173257 w 137"/>
              <a:gd name="T71" fmla="*/ 342770 h 146"/>
              <a:gd name="T72" fmla="*/ 213478 w 137"/>
              <a:gd name="T73" fmla="*/ 228513 h 146"/>
              <a:gd name="T74" fmla="*/ 343421 w 137"/>
              <a:gd name="T75" fmla="*/ 172929 h 146"/>
              <a:gd name="T76" fmla="*/ 173257 w 137"/>
              <a:gd name="T77" fmla="*/ 0 h 14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137" h="146">
                <a:moveTo>
                  <a:pt x="108" y="74"/>
                </a:moveTo>
                <a:cubicBezTo>
                  <a:pt x="86" y="80"/>
                  <a:pt x="86" y="80"/>
                  <a:pt x="86" y="80"/>
                </a:cubicBezTo>
                <a:cubicBezTo>
                  <a:pt x="86" y="101"/>
                  <a:pt x="86" y="101"/>
                  <a:pt x="86" y="101"/>
                </a:cubicBezTo>
                <a:cubicBezTo>
                  <a:pt x="96" y="95"/>
                  <a:pt x="103" y="85"/>
                  <a:pt x="108" y="74"/>
                </a:cubicBezTo>
                <a:moveTo>
                  <a:pt x="56" y="134"/>
                </a:moveTo>
                <a:cubicBezTo>
                  <a:pt x="55" y="134"/>
                  <a:pt x="55" y="133"/>
                  <a:pt x="55" y="132"/>
                </a:cubicBezTo>
                <a:cubicBezTo>
                  <a:pt x="55" y="130"/>
                  <a:pt x="56" y="127"/>
                  <a:pt x="58" y="125"/>
                </a:cubicBezTo>
                <a:cubicBezTo>
                  <a:pt x="61" y="124"/>
                  <a:pt x="63" y="123"/>
                  <a:pt x="67" y="123"/>
                </a:cubicBezTo>
                <a:cubicBezTo>
                  <a:pt x="68" y="123"/>
                  <a:pt x="68" y="123"/>
                  <a:pt x="68" y="124"/>
                </a:cubicBezTo>
                <a:cubicBezTo>
                  <a:pt x="68" y="125"/>
                  <a:pt x="68" y="126"/>
                  <a:pt x="67" y="126"/>
                </a:cubicBezTo>
                <a:cubicBezTo>
                  <a:pt x="64" y="126"/>
                  <a:pt x="62" y="127"/>
                  <a:pt x="60" y="128"/>
                </a:cubicBezTo>
                <a:cubicBezTo>
                  <a:pt x="59" y="129"/>
                  <a:pt x="58" y="131"/>
                  <a:pt x="58" y="132"/>
                </a:cubicBezTo>
                <a:cubicBezTo>
                  <a:pt x="58" y="133"/>
                  <a:pt x="57" y="134"/>
                  <a:pt x="56" y="134"/>
                </a:cubicBezTo>
                <a:moveTo>
                  <a:pt x="110" y="120"/>
                </a:moveTo>
                <a:cubicBezTo>
                  <a:pt x="109" y="120"/>
                  <a:pt x="109" y="119"/>
                  <a:pt x="109" y="118"/>
                </a:cubicBezTo>
                <a:cubicBezTo>
                  <a:pt x="109" y="115"/>
                  <a:pt x="110" y="113"/>
                  <a:pt x="112" y="111"/>
                </a:cubicBezTo>
                <a:cubicBezTo>
                  <a:pt x="115" y="109"/>
                  <a:pt x="117" y="108"/>
                  <a:pt x="121" y="108"/>
                </a:cubicBezTo>
                <a:cubicBezTo>
                  <a:pt x="122" y="108"/>
                  <a:pt x="122" y="109"/>
                  <a:pt x="122" y="110"/>
                </a:cubicBezTo>
                <a:cubicBezTo>
                  <a:pt x="122" y="111"/>
                  <a:pt x="122" y="112"/>
                  <a:pt x="121" y="112"/>
                </a:cubicBezTo>
                <a:cubicBezTo>
                  <a:pt x="121" y="112"/>
                  <a:pt x="121" y="112"/>
                  <a:pt x="121" y="112"/>
                </a:cubicBezTo>
                <a:cubicBezTo>
                  <a:pt x="118" y="112"/>
                  <a:pt x="116" y="113"/>
                  <a:pt x="114" y="114"/>
                </a:cubicBezTo>
                <a:cubicBezTo>
                  <a:pt x="113" y="115"/>
                  <a:pt x="112" y="116"/>
                  <a:pt x="112" y="118"/>
                </a:cubicBezTo>
                <a:cubicBezTo>
                  <a:pt x="112" y="119"/>
                  <a:pt x="111" y="120"/>
                  <a:pt x="110" y="120"/>
                </a:cubicBezTo>
                <a:moveTo>
                  <a:pt x="77" y="78"/>
                </a:moveTo>
                <a:cubicBezTo>
                  <a:pt x="76" y="78"/>
                  <a:pt x="75" y="78"/>
                  <a:pt x="75" y="77"/>
                </a:cubicBezTo>
                <a:cubicBezTo>
                  <a:pt x="75" y="74"/>
                  <a:pt x="77" y="71"/>
                  <a:pt x="80" y="70"/>
                </a:cubicBezTo>
                <a:cubicBezTo>
                  <a:pt x="80" y="70"/>
                  <a:pt x="80" y="70"/>
                  <a:pt x="81" y="70"/>
                </a:cubicBezTo>
                <a:cubicBezTo>
                  <a:pt x="81" y="70"/>
                  <a:pt x="82" y="71"/>
                  <a:pt x="82" y="72"/>
                </a:cubicBezTo>
                <a:cubicBezTo>
                  <a:pt x="83" y="72"/>
                  <a:pt x="82" y="73"/>
                  <a:pt x="81" y="74"/>
                </a:cubicBezTo>
                <a:cubicBezTo>
                  <a:pt x="80" y="74"/>
                  <a:pt x="79" y="75"/>
                  <a:pt x="79" y="77"/>
                </a:cubicBezTo>
                <a:cubicBezTo>
                  <a:pt x="79" y="78"/>
                  <a:pt x="78" y="78"/>
                  <a:pt x="77" y="78"/>
                </a:cubicBezTo>
                <a:moveTo>
                  <a:pt x="132" y="54"/>
                </a:moveTo>
                <a:cubicBezTo>
                  <a:pt x="131" y="54"/>
                  <a:pt x="131" y="54"/>
                  <a:pt x="130" y="54"/>
                </a:cubicBezTo>
                <a:cubicBezTo>
                  <a:pt x="76" y="69"/>
                  <a:pt x="76" y="69"/>
                  <a:pt x="76" y="69"/>
                </a:cubicBezTo>
                <a:cubicBezTo>
                  <a:pt x="74" y="70"/>
                  <a:pt x="73" y="72"/>
                  <a:pt x="73" y="74"/>
                </a:cubicBezTo>
                <a:cubicBezTo>
                  <a:pt x="73" y="120"/>
                  <a:pt x="73" y="120"/>
                  <a:pt x="73" y="120"/>
                </a:cubicBezTo>
                <a:cubicBezTo>
                  <a:pt x="71" y="119"/>
                  <a:pt x="69" y="119"/>
                  <a:pt x="67" y="119"/>
                </a:cubicBezTo>
                <a:cubicBezTo>
                  <a:pt x="58" y="119"/>
                  <a:pt x="51" y="125"/>
                  <a:pt x="51" y="132"/>
                </a:cubicBezTo>
                <a:cubicBezTo>
                  <a:pt x="51" y="140"/>
                  <a:pt x="58" y="146"/>
                  <a:pt x="67" y="146"/>
                </a:cubicBezTo>
                <a:cubicBezTo>
                  <a:pt x="75" y="146"/>
                  <a:pt x="82" y="140"/>
                  <a:pt x="82" y="133"/>
                </a:cubicBezTo>
                <a:cubicBezTo>
                  <a:pt x="82" y="132"/>
                  <a:pt x="82" y="132"/>
                  <a:pt x="82" y="131"/>
                </a:cubicBezTo>
                <a:cubicBezTo>
                  <a:pt x="82" y="78"/>
                  <a:pt x="82" y="78"/>
                  <a:pt x="82" y="78"/>
                </a:cubicBezTo>
                <a:cubicBezTo>
                  <a:pt x="127" y="65"/>
                  <a:pt x="127" y="65"/>
                  <a:pt x="127" y="65"/>
                </a:cubicBezTo>
                <a:cubicBezTo>
                  <a:pt x="127" y="106"/>
                  <a:pt x="127" y="106"/>
                  <a:pt x="127" y="106"/>
                </a:cubicBezTo>
                <a:cubicBezTo>
                  <a:pt x="125" y="105"/>
                  <a:pt x="123" y="105"/>
                  <a:pt x="121" y="105"/>
                </a:cubicBezTo>
                <a:cubicBezTo>
                  <a:pt x="112" y="105"/>
                  <a:pt x="105" y="111"/>
                  <a:pt x="105" y="118"/>
                </a:cubicBezTo>
                <a:cubicBezTo>
                  <a:pt x="105" y="126"/>
                  <a:pt x="112" y="132"/>
                  <a:pt x="121" y="132"/>
                </a:cubicBezTo>
                <a:cubicBezTo>
                  <a:pt x="129" y="132"/>
                  <a:pt x="136" y="126"/>
                  <a:pt x="136" y="118"/>
                </a:cubicBezTo>
                <a:cubicBezTo>
                  <a:pt x="136" y="118"/>
                  <a:pt x="136" y="118"/>
                  <a:pt x="136" y="118"/>
                </a:cubicBezTo>
                <a:cubicBezTo>
                  <a:pt x="136" y="117"/>
                  <a:pt x="137" y="116"/>
                  <a:pt x="137" y="116"/>
                </a:cubicBezTo>
                <a:cubicBezTo>
                  <a:pt x="137" y="59"/>
                  <a:pt x="137" y="59"/>
                  <a:pt x="137" y="59"/>
                </a:cubicBezTo>
                <a:cubicBezTo>
                  <a:pt x="137" y="57"/>
                  <a:pt x="136" y="56"/>
                  <a:pt x="135" y="55"/>
                </a:cubicBezTo>
                <a:cubicBezTo>
                  <a:pt x="134" y="54"/>
                  <a:pt x="133" y="54"/>
                  <a:pt x="132" y="54"/>
                </a:cubicBezTo>
                <a:moveTo>
                  <a:pt x="56" y="66"/>
                </a:moveTo>
                <a:cubicBezTo>
                  <a:pt x="49" y="66"/>
                  <a:pt x="44" y="61"/>
                  <a:pt x="44" y="55"/>
                </a:cubicBezTo>
                <a:cubicBezTo>
                  <a:pt x="44" y="49"/>
                  <a:pt x="49" y="44"/>
                  <a:pt x="56" y="44"/>
                </a:cubicBezTo>
                <a:cubicBezTo>
                  <a:pt x="62" y="44"/>
                  <a:pt x="67" y="49"/>
                  <a:pt x="67" y="55"/>
                </a:cubicBezTo>
                <a:cubicBezTo>
                  <a:pt x="67" y="61"/>
                  <a:pt x="62" y="66"/>
                  <a:pt x="56" y="66"/>
                </a:cubicBezTo>
                <a:moveTo>
                  <a:pt x="10" y="57"/>
                </a:moveTo>
                <a:cubicBezTo>
                  <a:pt x="9" y="57"/>
                  <a:pt x="8" y="57"/>
                  <a:pt x="8" y="56"/>
                </a:cubicBezTo>
                <a:cubicBezTo>
                  <a:pt x="8" y="55"/>
                  <a:pt x="8" y="55"/>
                  <a:pt x="8" y="55"/>
                </a:cubicBezTo>
                <a:cubicBezTo>
                  <a:pt x="8" y="29"/>
                  <a:pt x="29" y="8"/>
                  <a:pt x="55" y="8"/>
                </a:cubicBezTo>
                <a:cubicBezTo>
                  <a:pt x="55" y="8"/>
                  <a:pt x="55" y="8"/>
                  <a:pt x="55" y="8"/>
                </a:cubicBezTo>
                <a:cubicBezTo>
                  <a:pt x="56" y="8"/>
                  <a:pt x="57" y="9"/>
                  <a:pt x="57" y="10"/>
                </a:cubicBezTo>
                <a:cubicBezTo>
                  <a:pt x="57" y="11"/>
                  <a:pt x="56" y="11"/>
                  <a:pt x="55" y="11"/>
                </a:cubicBezTo>
                <a:cubicBezTo>
                  <a:pt x="31" y="12"/>
                  <a:pt x="12" y="31"/>
                  <a:pt x="12" y="55"/>
                </a:cubicBezTo>
                <a:cubicBezTo>
                  <a:pt x="12" y="56"/>
                  <a:pt x="12" y="56"/>
                  <a:pt x="12" y="56"/>
                </a:cubicBezTo>
                <a:cubicBezTo>
                  <a:pt x="12" y="57"/>
                  <a:pt x="11" y="57"/>
                  <a:pt x="10" y="57"/>
                </a:cubicBezTo>
                <a:cubicBezTo>
                  <a:pt x="10" y="57"/>
                  <a:pt x="10" y="57"/>
                  <a:pt x="10" y="57"/>
                </a:cubicBezTo>
                <a:moveTo>
                  <a:pt x="56" y="0"/>
                </a:moveTo>
                <a:cubicBezTo>
                  <a:pt x="25" y="0"/>
                  <a:pt x="0" y="25"/>
                  <a:pt x="0" y="55"/>
                </a:cubicBezTo>
                <a:cubicBezTo>
                  <a:pt x="0" y="86"/>
                  <a:pt x="25" y="111"/>
                  <a:pt x="56" y="111"/>
                </a:cubicBezTo>
                <a:cubicBezTo>
                  <a:pt x="60" y="111"/>
                  <a:pt x="65" y="110"/>
                  <a:pt x="69" y="109"/>
                </a:cubicBezTo>
                <a:cubicBezTo>
                  <a:pt x="69" y="74"/>
                  <a:pt x="69" y="74"/>
                  <a:pt x="69" y="74"/>
                </a:cubicBezTo>
                <a:cubicBezTo>
                  <a:pt x="69" y="70"/>
                  <a:pt x="72" y="67"/>
                  <a:pt x="75" y="66"/>
                </a:cubicBezTo>
                <a:cubicBezTo>
                  <a:pt x="111" y="56"/>
                  <a:pt x="111" y="56"/>
                  <a:pt x="111" y="56"/>
                </a:cubicBezTo>
                <a:cubicBezTo>
                  <a:pt x="111" y="55"/>
                  <a:pt x="111" y="55"/>
                  <a:pt x="111" y="55"/>
                </a:cubicBezTo>
                <a:cubicBezTo>
                  <a:pt x="111" y="25"/>
                  <a:pt x="86" y="0"/>
                  <a:pt x="56" y="0"/>
                </a:cubicBezTo>
              </a:path>
            </a:pathLst>
          </a:custGeom>
          <a:solidFill>
            <a:srgbClr val="C33736"/>
          </a:solidFill>
          <a:ln>
            <a:noFill/>
          </a:ln>
        </p:spPr>
        <p:txBody>
          <a:bodyPr lIns="68580" tIns="34290" rIns="68580" bIns="34290"/>
          <a:lstStyle/>
          <a:p>
            <a:pPr eaLnBrk="0" fontAlgn="base" hangingPunct="0">
              <a:spcBef>
                <a:spcPct val="0"/>
              </a:spcBef>
              <a:spcAft>
                <a:spcPct val="0"/>
              </a:spcAft>
              <a:defRPr/>
            </a:pPr>
            <a:endParaRPr lang="zh-CN" altLang="en-US" sz="1400" strike="noStrike" kern="0" noProof="1">
              <a:solidFill>
                <a:srgbClr val="000000"/>
              </a:solidFill>
              <a:latin typeface="Calibri" panose="020F0502020204030204" charset="0"/>
              <a:ea typeface="宋体" panose="02010600030101010101" pitchFamily="2" charset="-122"/>
            </a:endParaRPr>
          </a:p>
        </p:txBody>
      </p:sp>
      <p:sp>
        <p:nvSpPr>
          <p:cNvPr id="96" name="Freeform 37"/>
          <p:cNvSpPr>
            <a:spLocks noEditPoints="1"/>
          </p:cNvSpPr>
          <p:nvPr/>
        </p:nvSpPr>
        <p:spPr bwMode="auto">
          <a:xfrm>
            <a:off x="4901565" y="2339975"/>
            <a:ext cx="598170" cy="648335"/>
          </a:xfrm>
          <a:custGeom>
            <a:avLst/>
            <a:gdLst>
              <a:gd name="T0" fmla="*/ 116662 w 121"/>
              <a:gd name="T1" fmla="*/ 129256 h 114"/>
              <a:gd name="T2" fmla="*/ 116662 w 121"/>
              <a:gd name="T3" fmla="*/ 144643 h 114"/>
              <a:gd name="T4" fmla="*/ 233323 w 121"/>
              <a:gd name="T5" fmla="*/ 135411 h 114"/>
              <a:gd name="T6" fmla="*/ 267094 w 121"/>
              <a:gd name="T7" fmla="*/ 98481 h 114"/>
              <a:gd name="T8" fmla="*/ 107451 w 121"/>
              <a:gd name="T9" fmla="*/ 107713 h 114"/>
              <a:gd name="T10" fmla="*/ 116662 w 121"/>
              <a:gd name="T11" fmla="*/ 113868 h 114"/>
              <a:gd name="T12" fmla="*/ 273234 w 121"/>
              <a:gd name="T13" fmla="*/ 107713 h 114"/>
              <a:gd name="T14" fmla="*/ 267094 w 121"/>
              <a:gd name="T15" fmla="*/ 98481 h 114"/>
              <a:gd name="T16" fmla="*/ 116662 w 121"/>
              <a:gd name="T17" fmla="*/ 67705 h 114"/>
              <a:gd name="T18" fmla="*/ 107451 w 121"/>
              <a:gd name="T19" fmla="*/ 80015 h 114"/>
              <a:gd name="T20" fmla="*/ 267094 w 121"/>
              <a:gd name="T21" fmla="*/ 86170 h 114"/>
              <a:gd name="T22" fmla="*/ 273234 w 121"/>
              <a:gd name="T23" fmla="*/ 76938 h 114"/>
              <a:gd name="T24" fmla="*/ 58331 w 121"/>
              <a:gd name="T25" fmla="*/ 323139 h 114"/>
              <a:gd name="T26" fmla="*/ 316214 w 121"/>
              <a:gd name="T27" fmla="*/ 323139 h 114"/>
              <a:gd name="T28" fmla="*/ 27630 w 121"/>
              <a:gd name="T29" fmla="*/ 307752 h 114"/>
              <a:gd name="T30" fmla="*/ 125872 w 121"/>
              <a:gd name="T31" fmla="*/ 227736 h 114"/>
              <a:gd name="T32" fmla="*/ 343845 w 121"/>
              <a:gd name="T33" fmla="*/ 304674 h 114"/>
              <a:gd name="T34" fmla="*/ 343845 w 121"/>
              <a:gd name="T35" fmla="*/ 163108 h 114"/>
              <a:gd name="T36" fmla="*/ 49121 w 121"/>
              <a:gd name="T37" fmla="*/ 147721 h 114"/>
              <a:gd name="T38" fmla="*/ 27630 w 121"/>
              <a:gd name="T39" fmla="*/ 113868 h 114"/>
              <a:gd name="T40" fmla="*/ 39911 w 121"/>
              <a:gd name="T41" fmla="*/ 107713 h 114"/>
              <a:gd name="T42" fmla="*/ 49121 w 121"/>
              <a:gd name="T43" fmla="*/ 147721 h 114"/>
              <a:gd name="T44" fmla="*/ 322354 w 121"/>
              <a:gd name="T45" fmla="*/ 107713 h 114"/>
              <a:gd name="T46" fmla="*/ 340775 w 121"/>
              <a:gd name="T47" fmla="*/ 110791 h 114"/>
              <a:gd name="T48" fmla="*/ 343845 w 121"/>
              <a:gd name="T49" fmla="*/ 129256 h 114"/>
              <a:gd name="T50" fmla="*/ 147362 w 121"/>
              <a:gd name="T51" fmla="*/ 209271 h 114"/>
              <a:gd name="T52" fmla="*/ 79821 w 121"/>
              <a:gd name="T53" fmla="*/ 163108 h 114"/>
              <a:gd name="T54" fmla="*/ 79821 w 121"/>
              <a:gd name="T55" fmla="*/ 80015 h 114"/>
              <a:gd name="T56" fmla="*/ 110521 w 121"/>
              <a:gd name="T57" fmla="*/ 30775 h 114"/>
              <a:gd name="T58" fmla="*/ 291654 w 121"/>
              <a:gd name="T59" fmla="*/ 61550 h 114"/>
              <a:gd name="T60" fmla="*/ 291654 w 121"/>
              <a:gd name="T61" fmla="*/ 107713 h 114"/>
              <a:gd name="T62" fmla="*/ 291654 w 121"/>
              <a:gd name="T63" fmla="*/ 166186 h 114"/>
              <a:gd name="T64" fmla="*/ 184202 w 121"/>
              <a:gd name="T65" fmla="*/ 181574 h 114"/>
              <a:gd name="T66" fmla="*/ 257883 w 121"/>
              <a:gd name="T67" fmla="*/ 0 h 114"/>
              <a:gd name="T68" fmla="*/ 49121 w 121"/>
              <a:gd name="T69" fmla="*/ 61550 h 114"/>
              <a:gd name="T70" fmla="*/ 39911 w 121"/>
              <a:gd name="T71" fmla="*/ 80015 h 114"/>
              <a:gd name="T72" fmla="*/ 0 w 121"/>
              <a:gd name="T73" fmla="*/ 316984 h 114"/>
              <a:gd name="T74" fmla="*/ 334635 w 121"/>
              <a:gd name="T75" fmla="*/ 350837 h 114"/>
              <a:gd name="T76" fmla="*/ 371475 w 121"/>
              <a:gd name="T77" fmla="*/ 113868 h 114"/>
              <a:gd name="T78" fmla="*/ 322354 w 121"/>
              <a:gd name="T79" fmla="*/ 80015 h 114"/>
              <a:gd name="T80" fmla="*/ 257883 w 121"/>
              <a:gd name="T81" fmla="*/ 0 h 114"/>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21" h="114">
                <a:moveTo>
                  <a:pt x="74" y="42"/>
                </a:moveTo>
                <a:cubicBezTo>
                  <a:pt x="38" y="42"/>
                  <a:pt x="38" y="42"/>
                  <a:pt x="38" y="42"/>
                </a:cubicBezTo>
                <a:cubicBezTo>
                  <a:pt x="36" y="42"/>
                  <a:pt x="35" y="43"/>
                  <a:pt x="35" y="44"/>
                </a:cubicBezTo>
                <a:cubicBezTo>
                  <a:pt x="35" y="46"/>
                  <a:pt x="36" y="47"/>
                  <a:pt x="38" y="47"/>
                </a:cubicBezTo>
                <a:cubicBezTo>
                  <a:pt x="74" y="47"/>
                  <a:pt x="74" y="47"/>
                  <a:pt x="74" y="47"/>
                </a:cubicBezTo>
                <a:cubicBezTo>
                  <a:pt x="75" y="47"/>
                  <a:pt x="76" y="46"/>
                  <a:pt x="76" y="44"/>
                </a:cubicBezTo>
                <a:cubicBezTo>
                  <a:pt x="76" y="43"/>
                  <a:pt x="75" y="42"/>
                  <a:pt x="74" y="42"/>
                </a:cubicBezTo>
                <a:moveTo>
                  <a:pt x="87" y="32"/>
                </a:moveTo>
                <a:cubicBezTo>
                  <a:pt x="38" y="32"/>
                  <a:pt x="38" y="32"/>
                  <a:pt x="38" y="32"/>
                </a:cubicBezTo>
                <a:cubicBezTo>
                  <a:pt x="36" y="32"/>
                  <a:pt x="35" y="33"/>
                  <a:pt x="35" y="35"/>
                </a:cubicBezTo>
                <a:cubicBezTo>
                  <a:pt x="35" y="35"/>
                  <a:pt x="35" y="35"/>
                  <a:pt x="35" y="35"/>
                </a:cubicBezTo>
                <a:cubicBezTo>
                  <a:pt x="35" y="36"/>
                  <a:pt x="36" y="37"/>
                  <a:pt x="38" y="37"/>
                </a:cubicBezTo>
                <a:cubicBezTo>
                  <a:pt x="87" y="37"/>
                  <a:pt x="87" y="37"/>
                  <a:pt x="87" y="37"/>
                </a:cubicBezTo>
                <a:cubicBezTo>
                  <a:pt x="88" y="37"/>
                  <a:pt x="89" y="36"/>
                  <a:pt x="89" y="35"/>
                </a:cubicBezTo>
                <a:cubicBezTo>
                  <a:pt x="89" y="35"/>
                  <a:pt x="89" y="35"/>
                  <a:pt x="89" y="35"/>
                </a:cubicBezTo>
                <a:cubicBezTo>
                  <a:pt x="89" y="33"/>
                  <a:pt x="88" y="32"/>
                  <a:pt x="87" y="32"/>
                </a:cubicBezTo>
                <a:moveTo>
                  <a:pt x="87" y="22"/>
                </a:moveTo>
                <a:cubicBezTo>
                  <a:pt x="38" y="22"/>
                  <a:pt x="38" y="22"/>
                  <a:pt x="38" y="22"/>
                </a:cubicBezTo>
                <a:cubicBezTo>
                  <a:pt x="36" y="22"/>
                  <a:pt x="35" y="24"/>
                  <a:pt x="35" y="25"/>
                </a:cubicBezTo>
                <a:cubicBezTo>
                  <a:pt x="35" y="25"/>
                  <a:pt x="35" y="26"/>
                  <a:pt x="35" y="26"/>
                </a:cubicBezTo>
                <a:cubicBezTo>
                  <a:pt x="36" y="27"/>
                  <a:pt x="37" y="28"/>
                  <a:pt x="38" y="28"/>
                </a:cubicBezTo>
                <a:cubicBezTo>
                  <a:pt x="87" y="28"/>
                  <a:pt x="87" y="28"/>
                  <a:pt x="87" y="28"/>
                </a:cubicBezTo>
                <a:cubicBezTo>
                  <a:pt x="88" y="28"/>
                  <a:pt x="89" y="27"/>
                  <a:pt x="89" y="26"/>
                </a:cubicBezTo>
                <a:cubicBezTo>
                  <a:pt x="89" y="26"/>
                  <a:pt x="89" y="25"/>
                  <a:pt x="89" y="25"/>
                </a:cubicBezTo>
                <a:cubicBezTo>
                  <a:pt x="89" y="24"/>
                  <a:pt x="88" y="22"/>
                  <a:pt x="87" y="22"/>
                </a:cubicBezTo>
                <a:moveTo>
                  <a:pt x="19" y="105"/>
                </a:moveTo>
                <a:cubicBezTo>
                  <a:pt x="60" y="71"/>
                  <a:pt x="60" y="71"/>
                  <a:pt x="60" y="71"/>
                </a:cubicBezTo>
                <a:cubicBezTo>
                  <a:pt x="103" y="105"/>
                  <a:pt x="103" y="105"/>
                  <a:pt x="103" y="105"/>
                </a:cubicBezTo>
                <a:cubicBezTo>
                  <a:pt x="19" y="105"/>
                  <a:pt x="19" y="105"/>
                  <a:pt x="19" y="105"/>
                </a:cubicBezTo>
                <a:moveTo>
                  <a:pt x="9" y="100"/>
                </a:moveTo>
                <a:cubicBezTo>
                  <a:pt x="9" y="54"/>
                  <a:pt x="9" y="54"/>
                  <a:pt x="9" y="54"/>
                </a:cubicBezTo>
                <a:cubicBezTo>
                  <a:pt x="41" y="74"/>
                  <a:pt x="41" y="74"/>
                  <a:pt x="41" y="74"/>
                </a:cubicBezTo>
                <a:cubicBezTo>
                  <a:pt x="9" y="100"/>
                  <a:pt x="9" y="100"/>
                  <a:pt x="9" y="100"/>
                </a:cubicBezTo>
                <a:moveTo>
                  <a:pt x="112" y="99"/>
                </a:moveTo>
                <a:cubicBezTo>
                  <a:pt x="80" y="74"/>
                  <a:pt x="80" y="74"/>
                  <a:pt x="80" y="74"/>
                </a:cubicBezTo>
                <a:cubicBezTo>
                  <a:pt x="112" y="53"/>
                  <a:pt x="112" y="53"/>
                  <a:pt x="112" y="53"/>
                </a:cubicBezTo>
                <a:cubicBezTo>
                  <a:pt x="112" y="99"/>
                  <a:pt x="112" y="99"/>
                  <a:pt x="112" y="99"/>
                </a:cubicBezTo>
                <a:moveTo>
                  <a:pt x="16" y="48"/>
                </a:moveTo>
                <a:cubicBezTo>
                  <a:pt x="9" y="43"/>
                  <a:pt x="9" y="43"/>
                  <a:pt x="9" y="43"/>
                </a:cubicBezTo>
                <a:cubicBezTo>
                  <a:pt x="9" y="37"/>
                  <a:pt x="9" y="37"/>
                  <a:pt x="9" y="37"/>
                </a:cubicBezTo>
                <a:cubicBezTo>
                  <a:pt x="9" y="37"/>
                  <a:pt x="10" y="37"/>
                  <a:pt x="10" y="36"/>
                </a:cubicBezTo>
                <a:cubicBezTo>
                  <a:pt x="11" y="36"/>
                  <a:pt x="12" y="35"/>
                  <a:pt x="13" y="35"/>
                </a:cubicBezTo>
                <a:cubicBezTo>
                  <a:pt x="16" y="35"/>
                  <a:pt x="16" y="35"/>
                  <a:pt x="16" y="35"/>
                </a:cubicBezTo>
                <a:cubicBezTo>
                  <a:pt x="16" y="48"/>
                  <a:pt x="16" y="48"/>
                  <a:pt x="16" y="48"/>
                </a:cubicBezTo>
                <a:moveTo>
                  <a:pt x="105" y="47"/>
                </a:moveTo>
                <a:cubicBezTo>
                  <a:pt x="105" y="35"/>
                  <a:pt x="105" y="35"/>
                  <a:pt x="105" y="35"/>
                </a:cubicBezTo>
                <a:cubicBezTo>
                  <a:pt x="109" y="35"/>
                  <a:pt x="109" y="35"/>
                  <a:pt x="109" y="35"/>
                </a:cubicBezTo>
                <a:cubicBezTo>
                  <a:pt x="110" y="35"/>
                  <a:pt x="111" y="36"/>
                  <a:pt x="111" y="36"/>
                </a:cubicBezTo>
                <a:cubicBezTo>
                  <a:pt x="112" y="37"/>
                  <a:pt x="112" y="37"/>
                  <a:pt x="112" y="37"/>
                </a:cubicBezTo>
                <a:cubicBezTo>
                  <a:pt x="112" y="42"/>
                  <a:pt x="112" y="42"/>
                  <a:pt x="112" y="42"/>
                </a:cubicBezTo>
                <a:cubicBezTo>
                  <a:pt x="105" y="47"/>
                  <a:pt x="105" y="47"/>
                  <a:pt x="105" y="47"/>
                </a:cubicBezTo>
                <a:moveTo>
                  <a:pt x="48" y="68"/>
                </a:moveTo>
                <a:cubicBezTo>
                  <a:pt x="26" y="54"/>
                  <a:pt x="26" y="54"/>
                  <a:pt x="26" y="54"/>
                </a:cubicBezTo>
                <a:cubicBezTo>
                  <a:pt x="26" y="54"/>
                  <a:pt x="26" y="53"/>
                  <a:pt x="26" y="53"/>
                </a:cubicBezTo>
                <a:cubicBezTo>
                  <a:pt x="26" y="35"/>
                  <a:pt x="26" y="35"/>
                  <a:pt x="26" y="35"/>
                </a:cubicBezTo>
                <a:cubicBezTo>
                  <a:pt x="26" y="26"/>
                  <a:pt x="26" y="26"/>
                  <a:pt x="26" y="26"/>
                </a:cubicBezTo>
                <a:cubicBezTo>
                  <a:pt x="26" y="20"/>
                  <a:pt x="26" y="20"/>
                  <a:pt x="26" y="20"/>
                </a:cubicBezTo>
                <a:cubicBezTo>
                  <a:pt x="26" y="15"/>
                  <a:pt x="30" y="10"/>
                  <a:pt x="36" y="10"/>
                </a:cubicBezTo>
                <a:cubicBezTo>
                  <a:pt x="84" y="10"/>
                  <a:pt x="84" y="10"/>
                  <a:pt x="84" y="10"/>
                </a:cubicBezTo>
                <a:cubicBezTo>
                  <a:pt x="90" y="10"/>
                  <a:pt x="95" y="15"/>
                  <a:pt x="95" y="20"/>
                </a:cubicBezTo>
                <a:cubicBezTo>
                  <a:pt x="95" y="26"/>
                  <a:pt x="95" y="26"/>
                  <a:pt x="95" y="26"/>
                </a:cubicBezTo>
                <a:cubicBezTo>
                  <a:pt x="95" y="35"/>
                  <a:pt x="95" y="35"/>
                  <a:pt x="95" y="35"/>
                </a:cubicBezTo>
                <a:cubicBezTo>
                  <a:pt x="95" y="53"/>
                  <a:pt x="95" y="53"/>
                  <a:pt x="95" y="53"/>
                </a:cubicBezTo>
                <a:cubicBezTo>
                  <a:pt x="95" y="54"/>
                  <a:pt x="95" y="54"/>
                  <a:pt x="95" y="54"/>
                </a:cubicBezTo>
                <a:cubicBezTo>
                  <a:pt x="72" y="68"/>
                  <a:pt x="72" y="68"/>
                  <a:pt x="72" y="68"/>
                </a:cubicBezTo>
                <a:cubicBezTo>
                  <a:pt x="60" y="59"/>
                  <a:pt x="60" y="59"/>
                  <a:pt x="60" y="59"/>
                </a:cubicBezTo>
                <a:cubicBezTo>
                  <a:pt x="48" y="68"/>
                  <a:pt x="48" y="68"/>
                  <a:pt x="48" y="68"/>
                </a:cubicBezTo>
                <a:moveTo>
                  <a:pt x="84" y="0"/>
                </a:moveTo>
                <a:cubicBezTo>
                  <a:pt x="36" y="0"/>
                  <a:pt x="36" y="0"/>
                  <a:pt x="36" y="0"/>
                </a:cubicBezTo>
                <a:cubicBezTo>
                  <a:pt x="25" y="0"/>
                  <a:pt x="16" y="9"/>
                  <a:pt x="16" y="20"/>
                </a:cubicBezTo>
                <a:cubicBezTo>
                  <a:pt x="16" y="26"/>
                  <a:pt x="16" y="26"/>
                  <a:pt x="16" y="26"/>
                </a:cubicBezTo>
                <a:cubicBezTo>
                  <a:pt x="13" y="26"/>
                  <a:pt x="13" y="26"/>
                  <a:pt x="13" y="26"/>
                </a:cubicBezTo>
                <a:cubicBezTo>
                  <a:pt x="7" y="26"/>
                  <a:pt x="1" y="31"/>
                  <a:pt x="0" y="37"/>
                </a:cubicBezTo>
                <a:cubicBezTo>
                  <a:pt x="0" y="103"/>
                  <a:pt x="0" y="103"/>
                  <a:pt x="0" y="103"/>
                </a:cubicBezTo>
                <a:cubicBezTo>
                  <a:pt x="1" y="109"/>
                  <a:pt x="7" y="114"/>
                  <a:pt x="13" y="114"/>
                </a:cubicBezTo>
                <a:cubicBezTo>
                  <a:pt x="109" y="114"/>
                  <a:pt x="109" y="114"/>
                  <a:pt x="109" y="114"/>
                </a:cubicBezTo>
                <a:cubicBezTo>
                  <a:pt x="115" y="114"/>
                  <a:pt x="121" y="109"/>
                  <a:pt x="121" y="103"/>
                </a:cubicBezTo>
                <a:cubicBezTo>
                  <a:pt x="121" y="37"/>
                  <a:pt x="121" y="37"/>
                  <a:pt x="121" y="37"/>
                </a:cubicBezTo>
                <a:cubicBezTo>
                  <a:pt x="121" y="31"/>
                  <a:pt x="115" y="26"/>
                  <a:pt x="109" y="26"/>
                </a:cubicBezTo>
                <a:cubicBezTo>
                  <a:pt x="105" y="26"/>
                  <a:pt x="105" y="26"/>
                  <a:pt x="105" y="26"/>
                </a:cubicBezTo>
                <a:cubicBezTo>
                  <a:pt x="105" y="20"/>
                  <a:pt x="105" y="20"/>
                  <a:pt x="105" y="20"/>
                </a:cubicBezTo>
                <a:cubicBezTo>
                  <a:pt x="105" y="9"/>
                  <a:pt x="95" y="0"/>
                  <a:pt x="84" y="0"/>
                </a:cubicBezTo>
              </a:path>
            </a:pathLst>
          </a:custGeom>
          <a:solidFill>
            <a:srgbClr val="C33736"/>
          </a:solidFill>
          <a:ln>
            <a:noFill/>
          </a:ln>
        </p:spPr>
        <p:txBody>
          <a:bodyPr lIns="68580" tIns="34290" rIns="68580" bIns="34290"/>
          <a:lstStyle/>
          <a:p>
            <a:pPr eaLnBrk="0" fontAlgn="base" hangingPunct="0">
              <a:spcBef>
                <a:spcPct val="0"/>
              </a:spcBef>
              <a:spcAft>
                <a:spcPct val="0"/>
              </a:spcAft>
              <a:defRPr/>
            </a:pPr>
            <a:endParaRPr lang="zh-CN" altLang="en-US" sz="1400" strike="noStrike" kern="0" noProof="1">
              <a:solidFill>
                <a:srgbClr val="000000"/>
              </a:solidFill>
              <a:latin typeface="Calibri" panose="020F0502020204030204" charset="0"/>
              <a:ea typeface="宋体" panose="02010600030101010101" pitchFamily="2" charset="-122"/>
            </a:endParaRPr>
          </a:p>
        </p:txBody>
      </p:sp>
      <p:sp>
        <p:nvSpPr>
          <p:cNvPr id="101" name="Freeform 40"/>
          <p:cNvSpPr>
            <a:spLocks noEditPoints="1"/>
          </p:cNvSpPr>
          <p:nvPr/>
        </p:nvSpPr>
        <p:spPr bwMode="auto">
          <a:xfrm>
            <a:off x="8472805" y="2374900"/>
            <a:ext cx="602615" cy="577850"/>
          </a:xfrm>
          <a:custGeom>
            <a:avLst/>
            <a:gdLst>
              <a:gd name="T0" fmla="*/ 268892 w 113"/>
              <a:gd name="T1" fmla="*/ 113765 h 95"/>
              <a:gd name="T2" fmla="*/ 268892 w 113"/>
              <a:gd name="T3" fmla="*/ 162961 h 95"/>
              <a:gd name="T4" fmla="*/ 225622 w 113"/>
              <a:gd name="T5" fmla="*/ 162961 h 95"/>
              <a:gd name="T6" fmla="*/ 210168 w 113"/>
              <a:gd name="T7" fmla="*/ 172185 h 95"/>
              <a:gd name="T8" fmla="*/ 222531 w 113"/>
              <a:gd name="T9" fmla="*/ 181409 h 95"/>
              <a:gd name="T10" fmla="*/ 265801 w 113"/>
              <a:gd name="T11" fmla="*/ 181409 h 95"/>
              <a:gd name="T12" fmla="*/ 268892 w 113"/>
              <a:gd name="T13" fmla="*/ 184484 h 95"/>
              <a:gd name="T14" fmla="*/ 268892 w 113"/>
              <a:gd name="T15" fmla="*/ 230605 h 95"/>
              <a:gd name="T16" fmla="*/ 281254 w 113"/>
              <a:gd name="T17" fmla="*/ 239829 h 95"/>
              <a:gd name="T18" fmla="*/ 290527 w 113"/>
              <a:gd name="T19" fmla="*/ 202933 h 95"/>
              <a:gd name="T20" fmla="*/ 290527 w 113"/>
              <a:gd name="T21" fmla="*/ 181409 h 95"/>
              <a:gd name="T22" fmla="*/ 339978 w 113"/>
              <a:gd name="T23" fmla="*/ 181409 h 95"/>
              <a:gd name="T24" fmla="*/ 346159 w 113"/>
              <a:gd name="T25" fmla="*/ 162961 h 95"/>
              <a:gd name="T26" fmla="*/ 302889 w 113"/>
              <a:gd name="T27" fmla="*/ 162961 h 95"/>
              <a:gd name="T28" fmla="*/ 290527 w 113"/>
              <a:gd name="T29" fmla="*/ 150662 h 95"/>
              <a:gd name="T30" fmla="*/ 281254 w 113"/>
              <a:gd name="T31" fmla="*/ 101466 h 95"/>
              <a:gd name="T32" fmla="*/ 46361 w 113"/>
              <a:gd name="T33" fmla="*/ 261353 h 95"/>
              <a:gd name="T34" fmla="*/ 123628 w 113"/>
              <a:gd name="T35" fmla="*/ 187559 h 95"/>
              <a:gd name="T36" fmla="*/ 132900 w 113"/>
              <a:gd name="T37" fmla="*/ 193708 h 95"/>
              <a:gd name="T38" fmla="*/ 55633 w 113"/>
              <a:gd name="T39" fmla="*/ 258278 h 95"/>
              <a:gd name="T40" fmla="*/ 135991 w 113"/>
              <a:gd name="T41" fmla="*/ 141438 h 95"/>
              <a:gd name="T42" fmla="*/ 108175 w 113"/>
              <a:gd name="T43" fmla="*/ 92242 h 95"/>
              <a:gd name="T44" fmla="*/ 176170 w 113"/>
              <a:gd name="T45" fmla="*/ 33822 h 95"/>
              <a:gd name="T46" fmla="*/ 123628 w 113"/>
              <a:gd name="T47" fmla="*/ 92242 h 95"/>
              <a:gd name="T48" fmla="*/ 142173 w 113"/>
              <a:gd name="T49" fmla="*/ 138363 h 95"/>
              <a:gd name="T50" fmla="*/ 169989 w 113"/>
              <a:gd name="T51" fmla="*/ 0 h 95"/>
              <a:gd name="T52" fmla="*/ 114356 w 113"/>
              <a:gd name="T53" fmla="*/ 162961 h 95"/>
              <a:gd name="T54" fmla="*/ 0 w 113"/>
              <a:gd name="T55" fmla="*/ 289025 h 95"/>
              <a:gd name="T56" fmla="*/ 336887 w 113"/>
              <a:gd name="T57" fmla="*/ 292100 h 95"/>
              <a:gd name="T58" fmla="*/ 339978 w 113"/>
              <a:gd name="T59" fmla="*/ 285951 h 95"/>
              <a:gd name="T60" fmla="*/ 302889 w 113"/>
              <a:gd name="T61" fmla="*/ 230605 h 95"/>
              <a:gd name="T62" fmla="*/ 265801 w 113"/>
              <a:gd name="T63" fmla="*/ 245979 h 95"/>
              <a:gd name="T64" fmla="*/ 256529 w 113"/>
              <a:gd name="T65" fmla="*/ 193708 h 95"/>
              <a:gd name="T66" fmla="*/ 203987 w 113"/>
              <a:gd name="T67" fmla="*/ 187559 h 95"/>
              <a:gd name="T68" fmla="*/ 222531 w 113"/>
              <a:gd name="T69" fmla="*/ 150662 h 95"/>
              <a:gd name="T70" fmla="*/ 259619 w 113"/>
              <a:gd name="T71" fmla="*/ 92242 h 9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13" h="95">
                <a:moveTo>
                  <a:pt x="91" y="33"/>
                </a:moveTo>
                <a:cubicBezTo>
                  <a:pt x="89" y="33"/>
                  <a:pt x="87" y="35"/>
                  <a:pt x="87" y="37"/>
                </a:cubicBezTo>
                <a:cubicBezTo>
                  <a:pt x="87" y="49"/>
                  <a:pt x="87" y="49"/>
                  <a:pt x="87" y="49"/>
                </a:cubicBezTo>
                <a:cubicBezTo>
                  <a:pt x="87" y="53"/>
                  <a:pt x="87" y="53"/>
                  <a:pt x="87" y="53"/>
                </a:cubicBezTo>
                <a:cubicBezTo>
                  <a:pt x="83" y="53"/>
                  <a:pt x="83" y="53"/>
                  <a:pt x="83" y="53"/>
                </a:cubicBezTo>
                <a:cubicBezTo>
                  <a:pt x="73" y="53"/>
                  <a:pt x="73" y="53"/>
                  <a:pt x="73" y="53"/>
                </a:cubicBezTo>
                <a:cubicBezTo>
                  <a:pt x="72" y="53"/>
                  <a:pt x="72" y="53"/>
                  <a:pt x="72" y="53"/>
                </a:cubicBezTo>
                <a:cubicBezTo>
                  <a:pt x="70" y="53"/>
                  <a:pt x="68" y="54"/>
                  <a:pt x="68" y="56"/>
                </a:cubicBezTo>
                <a:cubicBezTo>
                  <a:pt x="68" y="57"/>
                  <a:pt x="69" y="58"/>
                  <a:pt x="69" y="58"/>
                </a:cubicBezTo>
                <a:cubicBezTo>
                  <a:pt x="70" y="59"/>
                  <a:pt x="71" y="59"/>
                  <a:pt x="72" y="59"/>
                </a:cubicBezTo>
                <a:cubicBezTo>
                  <a:pt x="83" y="59"/>
                  <a:pt x="83" y="59"/>
                  <a:pt x="83" y="59"/>
                </a:cubicBezTo>
                <a:cubicBezTo>
                  <a:pt x="86" y="59"/>
                  <a:pt x="86" y="59"/>
                  <a:pt x="86" y="59"/>
                </a:cubicBezTo>
                <a:cubicBezTo>
                  <a:pt x="87" y="59"/>
                  <a:pt x="87" y="59"/>
                  <a:pt x="87" y="59"/>
                </a:cubicBezTo>
                <a:cubicBezTo>
                  <a:pt x="87" y="60"/>
                  <a:pt x="87" y="60"/>
                  <a:pt x="87" y="60"/>
                </a:cubicBezTo>
                <a:cubicBezTo>
                  <a:pt x="87" y="63"/>
                  <a:pt x="87" y="63"/>
                  <a:pt x="87" y="63"/>
                </a:cubicBezTo>
                <a:cubicBezTo>
                  <a:pt x="87" y="75"/>
                  <a:pt x="87" y="75"/>
                  <a:pt x="87" y="75"/>
                </a:cubicBezTo>
                <a:cubicBezTo>
                  <a:pt x="87" y="76"/>
                  <a:pt x="88" y="77"/>
                  <a:pt x="88" y="77"/>
                </a:cubicBezTo>
                <a:cubicBezTo>
                  <a:pt x="89" y="78"/>
                  <a:pt x="90" y="78"/>
                  <a:pt x="91" y="78"/>
                </a:cubicBezTo>
                <a:cubicBezTo>
                  <a:pt x="93" y="78"/>
                  <a:pt x="94" y="77"/>
                  <a:pt x="94" y="75"/>
                </a:cubicBezTo>
                <a:cubicBezTo>
                  <a:pt x="94" y="66"/>
                  <a:pt x="94" y="66"/>
                  <a:pt x="94" y="66"/>
                </a:cubicBezTo>
                <a:cubicBezTo>
                  <a:pt x="94" y="63"/>
                  <a:pt x="94" y="63"/>
                  <a:pt x="94" y="63"/>
                </a:cubicBezTo>
                <a:cubicBezTo>
                  <a:pt x="94" y="59"/>
                  <a:pt x="94" y="59"/>
                  <a:pt x="94" y="59"/>
                </a:cubicBezTo>
                <a:cubicBezTo>
                  <a:pt x="98" y="59"/>
                  <a:pt x="98" y="59"/>
                  <a:pt x="98" y="59"/>
                </a:cubicBezTo>
                <a:cubicBezTo>
                  <a:pt x="110" y="59"/>
                  <a:pt x="110" y="59"/>
                  <a:pt x="110" y="59"/>
                </a:cubicBezTo>
                <a:cubicBezTo>
                  <a:pt x="112" y="59"/>
                  <a:pt x="113" y="58"/>
                  <a:pt x="113" y="56"/>
                </a:cubicBezTo>
                <a:cubicBezTo>
                  <a:pt x="113" y="55"/>
                  <a:pt x="113" y="54"/>
                  <a:pt x="112" y="53"/>
                </a:cubicBezTo>
                <a:cubicBezTo>
                  <a:pt x="112" y="53"/>
                  <a:pt x="111" y="53"/>
                  <a:pt x="110" y="53"/>
                </a:cubicBezTo>
                <a:cubicBezTo>
                  <a:pt x="98" y="53"/>
                  <a:pt x="98" y="53"/>
                  <a:pt x="98" y="53"/>
                </a:cubicBezTo>
                <a:cubicBezTo>
                  <a:pt x="94" y="53"/>
                  <a:pt x="94" y="53"/>
                  <a:pt x="94" y="53"/>
                </a:cubicBezTo>
                <a:cubicBezTo>
                  <a:pt x="94" y="49"/>
                  <a:pt x="94" y="49"/>
                  <a:pt x="94" y="49"/>
                </a:cubicBezTo>
                <a:cubicBezTo>
                  <a:pt x="94" y="37"/>
                  <a:pt x="94" y="37"/>
                  <a:pt x="94" y="37"/>
                </a:cubicBezTo>
                <a:cubicBezTo>
                  <a:pt x="94" y="35"/>
                  <a:pt x="93" y="33"/>
                  <a:pt x="91" y="33"/>
                </a:cubicBezTo>
                <a:moveTo>
                  <a:pt x="16" y="86"/>
                </a:moveTo>
                <a:cubicBezTo>
                  <a:pt x="16" y="86"/>
                  <a:pt x="15" y="85"/>
                  <a:pt x="15" y="85"/>
                </a:cubicBezTo>
                <a:cubicBezTo>
                  <a:pt x="14" y="84"/>
                  <a:pt x="14" y="83"/>
                  <a:pt x="14" y="82"/>
                </a:cubicBezTo>
                <a:cubicBezTo>
                  <a:pt x="20" y="72"/>
                  <a:pt x="29" y="65"/>
                  <a:pt x="40" y="61"/>
                </a:cubicBezTo>
                <a:cubicBezTo>
                  <a:pt x="40" y="61"/>
                  <a:pt x="40" y="61"/>
                  <a:pt x="41" y="61"/>
                </a:cubicBezTo>
                <a:cubicBezTo>
                  <a:pt x="42" y="61"/>
                  <a:pt x="43" y="62"/>
                  <a:pt x="43" y="63"/>
                </a:cubicBezTo>
                <a:cubicBezTo>
                  <a:pt x="43" y="64"/>
                  <a:pt x="43" y="66"/>
                  <a:pt x="41" y="66"/>
                </a:cubicBezTo>
                <a:cubicBezTo>
                  <a:pt x="32" y="69"/>
                  <a:pt x="24" y="76"/>
                  <a:pt x="18" y="84"/>
                </a:cubicBezTo>
                <a:cubicBezTo>
                  <a:pt x="18" y="85"/>
                  <a:pt x="17" y="86"/>
                  <a:pt x="16" y="86"/>
                </a:cubicBezTo>
                <a:moveTo>
                  <a:pt x="44" y="46"/>
                </a:moveTo>
                <a:cubicBezTo>
                  <a:pt x="44" y="46"/>
                  <a:pt x="43" y="46"/>
                  <a:pt x="43" y="46"/>
                </a:cubicBezTo>
                <a:cubicBezTo>
                  <a:pt x="38" y="42"/>
                  <a:pt x="35" y="36"/>
                  <a:pt x="35" y="30"/>
                </a:cubicBezTo>
                <a:cubicBezTo>
                  <a:pt x="35" y="18"/>
                  <a:pt x="44" y="9"/>
                  <a:pt x="55" y="9"/>
                </a:cubicBezTo>
                <a:cubicBezTo>
                  <a:pt x="56" y="9"/>
                  <a:pt x="57" y="10"/>
                  <a:pt x="57" y="11"/>
                </a:cubicBezTo>
                <a:cubicBezTo>
                  <a:pt x="57" y="12"/>
                  <a:pt x="56" y="14"/>
                  <a:pt x="55" y="14"/>
                </a:cubicBezTo>
                <a:cubicBezTo>
                  <a:pt x="47" y="14"/>
                  <a:pt x="40" y="21"/>
                  <a:pt x="40" y="30"/>
                </a:cubicBezTo>
                <a:cubicBezTo>
                  <a:pt x="40" y="34"/>
                  <a:pt x="42" y="39"/>
                  <a:pt x="46" y="42"/>
                </a:cubicBezTo>
                <a:cubicBezTo>
                  <a:pt x="47" y="43"/>
                  <a:pt x="47" y="44"/>
                  <a:pt x="46" y="45"/>
                </a:cubicBezTo>
                <a:cubicBezTo>
                  <a:pt x="45" y="46"/>
                  <a:pt x="45" y="46"/>
                  <a:pt x="44" y="46"/>
                </a:cubicBezTo>
                <a:moveTo>
                  <a:pt x="55" y="0"/>
                </a:moveTo>
                <a:cubicBezTo>
                  <a:pt x="39" y="0"/>
                  <a:pt x="27" y="13"/>
                  <a:pt x="27" y="30"/>
                </a:cubicBezTo>
                <a:cubicBezTo>
                  <a:pt x="27" y="39"/>
                  <a:pt x="30" y="47"/>
                  <a:pt x="37" y="53"/>
                </a:cubicBezTo>
                <a:cubicBezTo>
                  <a:pt x="19" y="59"/>
                  <a:pt x="5" y="74"/>
                  <a:pt x="0" y="93"/>
                </a:cubicBezTo>
                <a:cubicBezTo>
                  <a:pt x="0" y="93"/>
                  <a:pt x="0" y="94"/>
                  <a:pt x="0" y="94"/>
                </a:cubicBezTo>
                <a:cubicBezTo>
                  <a:pt x="0" y="94"/>
                  <a:pt x="1" y="95"/>
                  <a:pt x="1" y="95"/>
                </a:cubicBezTo>
                <a:cubicBezTo>
                  <a:pt x="109" y="95"/>
                  <a:pt x="109" y="95"/>
                  <a:pt x="109" y="95"/>
                </a:cubicBezTo>
                <a:cubicBezTo>
                  <a:pt x="110" y="95"/>
                  <a:pt x="110" y="94"/>
                  <a:pt x="110" y="94"/>
                </a:cubicBezTo>
                <a:cubicBezTo>
                  <a:pt x="111" y="94"/>
                  <a:pt x="111" y="93"/>
                  <a:pt x="110" y="93"/>
                </a:cubicBezTo>
                <a:cubicBezTo>
                  <a:pt x="108" y="84"/>
                  <a:pt x="104" y="77"/>
                  <a:pt x="98" y="70"/>
                </a:cubicBezTo>
                <a:cubicBezTo>
                  <a:pt x="98" y="75"/>
                  <a:pt x="98" y="75"/>
                  <a:pt x="98" y="75"/>
                </a:cubicBezTo>
                <a:cubicBezTo>
                  <a:pt x="98" y="79"/>
                  <a:pt x="95" y="82"/>
                  <a:pt x="91" y="82"/>
                </a:cubicBezTo>
                <a:cubicBezTo>
                  <a:pt x="89" y="82"/>
                  <a:pt x="87" y="82"/>
                  <a:pt x="86" y="80"/>
                </a:cubicBezTo>
                <a:cubicBezTo>
                  <a:pt x="84" y="79"/>
                  <a:pt x="83" y="77"/>
                  <a:pt x="83" y="75"/>
                </a:cubicBezTo>
                <a:cubicBezTo>
                  <a:pt x="83" y="63"/>
                  <a:pt x="83" y="63"/>
                  <a:pt x="83" y="63"/>
                </a:cubicBezTo>
                <a:cubicBezTo>
                  <a:pt x="72" y="63"/>
                  <a:pt x="72" y="63"/>
                  <a:pt x="72" y="63"/>
                </a:cubicBezTo>
                <a:cubicBezTo>
                  <a:pt x="70" y="63"/>
                  <a:pt x="68" y="62"/>
                  <a:pt x="66" y="61"/>
                </a:cubicBezTo>
                <a:cubicBezTo>
                  <a:pt x="65" y="60"/>
                  <a:pt x="64" y="58"/>
                  <a:pt x="64" y="56"/>
                </a:cubicBezTo>
                <a:cubicBezTo>
                  <a:pt x="64" y="52"/>
                  <a:pt x="68" y="49"/>
                  <a:pt x="72" y="49"/>
                </a:cubicBezTo>
                <a:cubicBezTo>
                  <a:pt x="77" y="49"/>
                  <a:pt x="77" y="49"/>
                  <a:pt x="77" y="49"/>
                </a:cubicBezTo>
                <a:cubicBezTo>
                  <a:pt x="81" y="43"/>
                  <a:pt x="84" y="37"/>
                  <a:pt x="84" y="30"/>
                </a:cubicBezTo>
                <a:cubicBezTo>
                  <a:pt x="84" y="13"/>
                  <a:pt x="71" y="0"/>
                  <a:pt x="55" y="0"/>
                </a:cubicBezTo>
              </a:path>
            </a:pathLst>
          </a:custGeom>
          <a:solidFill>
            <a:srgbClr val="C33736"/>
          </a:solidFill>
          <a:ln>
            <a:noFill/>
          </a:ln>
        </p:spPr>
        <p:txBody>
          <a:bodyPr lIns="68580" tIns="34290" rIns="68580" bIns="34290"/>
          <a:lstStyle/>
          <a:p>
            <a:pPr eaLnBrk="0" fontAlgn="base" hangingPunct="0">
              <a:spcBef>
                <a:spcPct val="0"/>
              </a:spcBef>
              <a:spcAft>
                <a:spcPct val="0"/>
              </a:spcAft>
              <a:defRPr/>
            </a:pPr>
            <a:endParaRPr lang="zh-CN" altLang="en-US" sz="1400" strike="noStrike" kern="0" noProof="1">
              <a:solidFill>
                <a:srgbClr val="000000"/>
              </a:solidFill>
              <a:latin typeface="Calibri" panose="020F0502020204030204" charset="0"/>
              <a:ea typeface="宋体" panose="02010600030101010101" pitchFamily="2" charset="-122"/>
            </a:endParaRPr>
          </a:p>
        </p:txBody>
      </p:sp>
      <p:pic>
        <p:nvPicPr>
          <p:cNvPr id="22" name="图片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605" y="1"/>
            <a:ext cx="1176020" cy="119661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rgbClr val="000000"/>
                </a:solidFill>
                <a:miter lim="800000"/>
                <a:headEnd/>
                <a:tailEnd/>
              </a14:hiddenLine>
            </a:ext>
          </a:extLst>
        </p:spPr>
      </p:pic>
      <p:sp>
        <p:nvSpPr>
          <p:cNvPr id="23" name="矩形 22"/>
          <p:cNvSpPr/>
          <p:nvPr/>
        </p:nvSpPr>
        <p:spPr>
          <a:xfrm>
            <a:off x="1161415" y="367474"/>
            <a:ext cx="8484870" cy="461665"/>
          </a:xfrm>
          <a:prstGeom prst="rect">
            <a:avLst/>
          </a:prstGeom>
        </p:spPr>
        <p:txBody>
          <a:bodyPr wrap="square">
            <a:spAutoFit/>
          </a:bodyPr>
          <a:lstStyle/>
          <a:p>
            <a:r>
              <a:rPr lang="zh-CN" altLang="zh-CN" sz="2400" dirty="0">
                <a:solidFill>
                  <a:schemeClr val="tx1">
                    <a:lumMod val="85000"/>
                    <a:lumOff val="15000"/>
                  </a:schemeClr>
                </a:solidFill>
                <a:latin typeface="微软雅黑" panose="020B0503020204020204" charset="-122"/>
                <a:ea typeface="微软雅黑" panose="020B0503020204020204" charset="-122"/>
              </a:rPr>
              <a:t>大数据背景下“微课”在统计学专业实践教学中的</a:t>
            </a:r>
            <a:r>
              <a:rPr lang="zh-CN" altLang="zh-CN" sz="2400" dirty="0" smtClean="0">
                <a:solidFill>
                  <a:schemeClr val="tx1">
                    <a:lumMod val="85000"/>
                    <a:lumOff val="15000"/>
                  </a:schemeClr>
                </a:solidFill>
                <a:latin typeface="微软雅黑" panose="020B0503020204020204" charset="-122"/>
                <a:ea typeface="微软雅黑" panose="020B0503020204020204" charset="-122"/>
              </a:rPr>
              <a:t>应用</a:t>
            </a:r>
            <a:endParaRPr lang="zh-CN" altLang="en-US" sz="2400" dirty="0">
              <a:solidFill>
                <a:schemeClr val="tx1">
                  <a:lumMod val="85000"/>
                  <a:lumOff val="15000"/>
                </a:schemeClr>
              </a:solidFill>
              <a:latin typeface="微软雅黑" panose="020B0503020204020204" charset="-122"/>
              <a:ea typeface="微软雅黑" panose="020B0503020204020204" charset="-122"/>
            </a:endParaRPr>
          </a:p>
        </p:txBody>
      </p:sp>
      <p:sp>
        <p:nvSpPr>
          <p:cNvPr id="24" name="矩形 23"/>
          <p:cNvSpPr/>
          <p:nvPr/>
        </p:nvSpPr>
        <p:spPr>
          <a:xfrm>
            <a:off x="11209655" y="1458595"/>
            <a:ext cx="669290" cy="341630"/>
          </a:xfrm>
          <a:prstGeom prst="rect">
            <a:avLst/>
          </a:prstGeom>
          <a:solidFill>
            <a:srgbClr val="C337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t>7</a:t>
            </a:r>
            <a:endParaRPr lang="zh-CN" altLang="en-US" dirty="0"/>
          </a:p>
        </p:txBody>
      </p:sp>
    </p:spTree>
    <p:extLst>
      <p:ext uri="{BB962C8B-B14F-4D97-AF65-F5344CB8AC3E}">
        <p14:creationId xmlns:p14="http://schemas.microsoft.com/office/powerpoint/2010/main" val="1150480327"/>
      </p:ext>
    </p:extLst>
  </p:cSld>
  <p:clrMapOvr>
    <a:masterClrMapping/>
  </p:clrMapOvr>
  <p:transition spd="med">
    <p:pull/>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p:cNvSpPr/>
          <p:nvPr/>
        </p:nvSpPr>
        <p:spPr>
          <a:xfrm>
            <a:off x="9295765" y="440967"/>
            <a:ext cx="1935480" cy="381000"/>
          </a:xfrm>
          <a:prstGeom prst="roundRect">
            <a:avLst>
              <a:gd name="adj" fmla="val 50000"/>
            </a:avLst>
          </a:prstGeom>
          <a:solidFill>
            <a:srgbClr val="C337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smtClean="0">
                <a:latin typeface="微软雅黑" panose="020B0503020204020204" charset="-122"/>
                <a:ea typeface="微软雅黑" panose="020B0503020204020204" charset="-122"/>
              </a:rPr>
              <a:t>应用目标</a:t>
            </a:r>
            <a:endParaRPr lang="zh-CN" altLang="en-US" b="1" dirty="0">
              <a:latin typeface="微软雅黑" panose="020B0503020204020204" charset="-122"/>
              <a:ea typeface="微软雅黑" panose="020B0503020204020204" charset="-122"/>
            </a:endParaRPr>
          </a:p>
        </p:txBody>
      </p:sp>
      <p:sp>
        <p:nvSpPr>
          <p:cNvPr id="15" name="矩形 14"/>
          <p:cNvSpPr/>
          <p:nvPr/>
        </p:nvSpPr>
        <p:spPr>
          <a:xfrm>
            <a:off x="1569085" y="1671320"/>
            <a:ext cx="2360295" cy="2360295"/>
          </a:xfrm>
          <a:prstGeom prst="rect">
            <a:avLst/>
          </a:prstGeom>
          <a:blipFill rotWithShape="1">
            <a:blip r:embed="rId3" cstate="screen">
              <a:grayscl/>
              <a:extLst>
                <a:ext uri="{28A0092B-C50C-407E-A947-70E740481C1C}">
                  <a14:useLocalDpi xmlns:a14="http://schemas.microsoft.com/office/drawing/2010/main"/>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3929380" y="1671320"/>
            <a:ext cx="3337560" cy="2360295"/>
          </a:xfrm>
          <a:prstGeom prst="rect">
            <a:avLst/>
          </a:prstGeom>
          <a:blipFill rotWithShape="1">
            <a:blip r:embed="rId4" cstate="screen">
              <a:grayscl/>
              <a:extLst>
                <a:ext uri="{28A0092B-C50C-407E-A947-70E740481C1C}">
                  <a14:useLocalDpi xmlns:a14="http://schemas.microsoft.com/office/drawing/2010/main"/>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p:cNvSpPr/>
          <p:nvPr/>
        </p:nvSpPr>
        <p:spPr>
          <a:xfrm>
            <a:off x="7266940" y="1671320"/>
            <a:ext cx="3337560" cy="2360295"/>
          </a:xfrm>
          <a:prstGeom prst="rect">
            <a:avLst/>
          </a:prstGeom>
          <a:blipFill rotWithShape="1">
            <a:blip r:embed="rId5" cstate="screen">
              <a:grayscl/>
              <a:extLst>
                <a:ext uri="{28A0092B-C50C-407E-A947-70E740481C1C}">
                  <a14:useLocalDpi xmlns:a14="http://schemas.microsoft.com/office/drawing/2010/main"/>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矩形 17"/>
          <p:cNvSpPr/>
          <p:nvPr/>
        </p:nvSpPr>
        <p:spPr>
          <a:xfrm>
            <a:off x="1574800" y="1671320"/>
            <a:ext cx="2360930" cy="2360295"/>
          </a:xfrm>
          <a:prstGeom prst="rect">
            <a:avLst/>
          </a:prstGeom>
          <a:solidFill>
            <a:srgbClr val="C33736">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 name="组合 2"/>
          <p:cNvGrpSpPr/>
          <p:nvPr/>
        </p:nvGrpSpPr>
        <p:grpSpPr>
          <a:xfrm>
            <a:off x="2164715" y="2428875"/>
            <a:ext cx="1153795" cy="902335"/>
            <a:chOff x="2009774" y="2309813"/>
            <a:chExt cx="742951" cy="581025"/>
          </a:xfrm>
        </p:grpSpPr>
        <p:sp>
          <p:nvSpPr>
            <p:cNvPr id="4" name="Freeform 110"/>
            <p:cNvSpPr>
              <a:spLocks noEditPoints="1"/>
            </p:cNvSpPr>
            <p:nvPr/>
          </p:nvSpPr>
          <p:spPr bwMode="auto">
            <a:xfrm>
              <a:off x="2098675" y="2317750"/>
              <a:ext cx="552450" cy="352425"/>
            </a:xfrm>
            <a:custGeom>
              <a:avLst/>
              <a:gdLst>
                <a:gd name="T0" fmla="*/ 51 w 55"/>
                <a:gd name="T1" fmla="*/ 0 h 35"/>
                <a:gd name="T2" fmla="*/ 4 w 55"/>
                <a:gd name="T3" fmla="*/ 0 h 35"/>
                <a:gd name="T4" fmla="*/ 0 w 55"/>
                <a:gd name="T5" fmla="*/ 4 h 35"/>
                <a:gd name="T6" fmla="*/ 0 w 55"/>
                <a:gd name="T7" fmla="*/ 31 h 35"/>
                <a:gd name="T8" fmla="*/ 4 w 55"/>
                <a:gd name="T9" fmla="*/ 35 h 35"/>
                <a:gd name="T10" fmla="*/ 51 w 55"/>
                <a:gd name="T11" fmla="*/ 35 h 35"/>
                <a:gd name="T12" fmla="*/ 55 w 55"/>
                <a:gd name="T13" fmla="*/ 31 h 35"/>
                <a:gd name="T14" fmla="*/ 55 w 55"/>
                <a:gd name="T15" fmla="*/ 4 h 35"/>
                <a:gd name="T16" fmla="*/ 51 w 55"/>
                <a:gd name="T17" fmla="*/ 0 h 35"/>
                <a:gd name="T18" fmla="*/ 49 w 55"/>
                <a:gd name="T19" fmla="*/ 28 h 35"/>
                <a:gd name="T20" fmla="*/ 46 w 55"/>
                <a:gd name="T21" fmla="*/ 31 h 35"/>
                <a:gd name="T22" fmla="*/ 9 w 55"/>
                <a:gd name="T23" fmla="*/ 31 h 35"/>
                <a:gd name="T24" fmla="*/ 6 w 55"/>
                <a:gd name="T25" fmla="*/ 28 h 35"/>
                <a:gd name="T26" fmla="*/ 6 w 55"/>
                <a:gd name="T27" fmla="*/ 8 h 35"/>
                <a:gd name="T28" fmla="*/ 9 w 55"/>
                <a:gd name="T29" fmla="*/ 5 h 35"/>
                <a:gd name="T30" fmla="*/ 46 w 55"/>
                <a:gd name="T31" fmla="*/ 5 h 35"/>
                <a:gd name="T32" fmla="*/ 49 w 55"/>
                <a:gd name="T33" fmla="*/ 8 h 35"/>
                <a:gd name="T34" fmla="*/ 49 w 55"/>
                <a:gd name="T35" fmla="*/ 28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5" h="35">
                  <a:moveTo>
                    <a:pt x="51" y="0"/>
                  </a:moveTo>
                  <a:cubicBezTo>
                    <a:pt x="4" y="0"/>
                    <a:pt x="4" y="0"/>
                    <a:pt x="4" y="0"/>
                  </a:cubicBezTo>
                  <a:cubicBezTo>
                    <a:pt x="1" y="0"/>
                    <a:pt x="0" y="2"/>
                    <a:pt x="0" y="4"/>
                  </a:cubicBezTo>
                  <a:cubicBezTo>
                    <a:pt x="0" y="31"/>
                    <a:pt x="0" y="31"/>
                    <a:pt x="0" y="31"/>
                  </a:cubicBezTo>
                  <a:cubicBezTo>
                    <a:pt x="0" y="34"/>
                    <a:pt x="1" y="35"/>
                    <a:pt x="4" y="35"/>
                  </a:cubicBezTo>
                  <a:cubicBezTo>
                    <a:pt x="51" y="35"/>
                    <a:pt x="51" y="35"/>
                    <a:pt x="51" y="35"/>
                  </a:cubicBezTo>
                  <a:cubicBezTo>
                    <a:pt x="54" y="35"/>
                    <a:pt x="55" y="34"/>
                    <a:pt x="55" y="31"/>
                  </a:cubicBezTo>
                  <a:cubicBezTo>
                    <a:pt x="55" y="4"/>
                    <a:pt x="55" y="4"/>
                    <a:pt x="55" y="4"/>
                  </a:cubicBezTo>
                  <a:cubicBezTo>
                    <a:pt x="55" y="2"/>
                    <a:pt x="54" y="0"/>
                    <a:pt x="51" y="0"/>
                  </a:cubicBezTo>
                  <a:close/>
                  <a:moveTo>
                    <a:pt x="49" y="28"/>
                  </a:moveTo>
                  <a:cubicBezTo>
                    <a:pt x="49" y="29"/>
                    <a:pt x="48" y="31"/>
                    <a:pt x="46" y="31"/>
                  </a:cubicBezTo>
                  <a:cubicBezTo>
                    <a:pt x="9" y="31"/>
                    <a:pt x="9" y="31"/>
                    <a:pt x="9" y="31"/>
                  </a:cubicBezTo>
                  <a:cubicBezTo>
                    <a:pt x="7" y="31"/>
                    <a:pt x="6" y="29"/>
                    <a:pt x="6" y="28"/>
                  </a:cubicBezTo>
                  <a:cubicBezTo>
                    <a:pt x="6" y="8"/>
                    <a:pt x="6" y="8"/>
                    <a:pt x="6" y="8"/>
                  </a:cubicBezTo>
                  <a:cubicBezTo>
                    <a:pt x="6" y="7"/>
                    <a:pt x="7" y="5"/>
                    <a:pt x="9" y="5"/>
                  </a:cubicBezTo>
                  <a:cubicBezTo>
                    <a:pt x="46" y="5"/>
                    <a:pt x="46" y="5"/>
                    <a:pt x="46" y="5"/>
                  </a:cubicBezTo>
                  <a:cubicBezTo>
                    <a:pt x="48" y="5"/>
                    <a:pt x="49" y="7"/>
                    <a:pt x="49" y="8"/>
                  </a:cubicBezTo>
                  <a:lnTo>
                    <a:pt x="49" y="28"/>
                  </a:lnTo>
                  <a:close/>
                </a:path>
              </a:pathLst>
            </a:custGeom>
            <a:solidFill>
              <a:schemeClr val="tx1">
                <a:alpha val="20000"/>
              </a:schemeClr>
            </a:solidFill>
            <a:ln>
              <a:noFill/>
            </a:ln>
            <a:extLst>
              <a:ext uri="{91240B29-F687-4F45-9708-019B960494DF}">
                <a14:hiddenLine xmlns:a14="http://schemas.microsoft.com/office/drawing/2010/main" w="9525">
                  <a:solidFill>
                    <a:srgbClr val="000000"/>
                  </a:solidFill>
                  <a:round/>
                </a14:hiddenLine>
              </a:ext>
            </a:extLst>
          </p:spPr>
          <p:txBody>
            <a:bodyPr lIns="107061" tIns="53531" rIns="107061" bIns="5353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105" b="0" i="0" u="none" strike="noStrike" kern="0" cap="none" spc="0" normalizeH="0" baseline="0" noProof="0">
                <a:ln>
                  <a:noFill/>
                </a:ln>
                <a:solidFill>
                  <a:prstClr val="black"/>
                </a:solidFill>
                <a:effectLst/>
                <a:uLnTx/>
                <a:uFillTx/>
                <a:latin typeface="微软雅黑" panose="020B0503020204020204" charset="-122"/>
                <a:ea typeface="微软雅黑" panose="020B0503020204020204" charset="-122"/>
              </a:endParaRPr>
            </a:p>
          </p:txBody>
        </p:sp>
        <p:sp>
          <p:nvSpPr>
            <p:cNvPr id="12" name="Freeform 111"/>
            <p:cNvSpPr>
              <a:spLocks noEditPoints="1"/>
            </p:cNvSpPr>
            <p:nvPr/>
          </p:nvSpPr>
          <p:spPr bwMode="auto">
            <a:xfrm>
              <a:off x="2009774" y="2690813"/>
              <a:ext cx="730250" cy="200025"/>
            </a:xfrm>
            <a:custGeom>
              <a:avLst/>
              <a:gdLst>
                <a:gd name="T0" fmla="*/ 66 w 73"/>
                <a:gd name="T1" fmla="*/ 3 h 20"/>
                <a:gd name="T2" fmla="*/ 63 w 73"/>
                <a:gd name="T3" fmla="*/ 0 h 20"/>
                <a:gd name="T4" fmla="*/ 10 w 73"/>
                <a:gd name="T5" fmla="*/ 0 h 20"/>
                <a:gd name="T6" fmla="*/ 6 w 73"/>
                <a:gd name="T7" fmla="*/ 4 h 20"/>
                <a:gd name="T8" fmla="*/ 1 w 73"/>
                <a:gd name="T9" fmla="*/ 14 h 20"/>
                <a:gd name="T10" fmla="*/ 72 w 73"/>
                <a:gd name="T11" fmla="*/ 14 h 20"/>
                <a:gd name="T12" fmla="*/ 66 w 73"/>
                <a:gd name="T13" fmla="*/ 3 h 20"/>
                <a:gd name="T14" fmla="*/ 25 w 73"/>
                <a:gd name="T15" fmla="*/ 12 h 20"/>
                <a:gd name="T16" fmla="*/ 26 w 73"/>
                <a:gd name="T17" fmla="*/ 9 h 20"/>
                <a:gd name="T18" fmla="*/ 46 w 73"/>
                <a:gd name="T19" fmla="*/ 9 h 20"/>
                <a:gd name="T20" fmla="*/ 48 w 73"/>
                <a:gd name="T21" fmla="*/ 12 h 20"/>
                <a:gd name="T22" fmla="*/ 25 w 73"/>
                <a:gd name="T23" fmla="*/ 12 h 20"/>
                <a:gd name="T24" fmla="*/ 62 w 73"/>
                <a:gd name="T25" fmla="*/ 7 h 20"/>
                <a:gd name="T26" fmla="*/ 11 w 73"/>
                <a:gd name="T27" fmla="*/ 7 h 20"/>
                <a:gd name="T28" fmla="*/ 9 w 73"/>
                <a:gd name="T29" fmla="*/ 6 h 20"/>
                <a:gd name="T30" fmla="*/ 10 w 73"/>
                <a:gd name="T31" fmla="*/ 4 h 20"/>
                <a:gd name="T32" fmla="*/ 13 w 73"/>
                <a:gd name="T33" fmla="*/ 2 h 20"/>
                <a:gd name="T34" fmla="*/ 61 w 73"/>
                <a:gd name="T35" fmla="*/ 2 h 20"/>
                <a:gd name="T36" fmla="*/ 63 w 73"/>
                <a:gd name="T37" fmla="*/ 4 h 20"/>
                <a:gd name="T38" fmla="*/ 64 w 73"/>
                <a:gd name="T39" fmla="*/ 6 h 20"/>
                <a:gd name="T40" fmla="*/ 62 w 73"/>
                <a:gd name="T41" fmla="*/ 7 h 20"/>
                <a:gd name="T42" fmla="*/ 0 w 73"/>
                <a:gd name="T43" fmla="*/ 16 h 20"/>
                <a:gd name="T44" fmla="*/ 3 w 73"/>
                <a:gd name="T45" fmla="*/ 20 h 20"/>
                <a:gd name="T46" fmla="*/ 70 w 73"/>
                <a:gd name="T47" fmla="*/ 20 h 20"/>
                <a:gd name="T48" fmla="*/ 73 w 73"/>
                <a:gd name="T49" fmla="*/ 16 h 20"/>
                <a:gd name="T50" fmla="*/ 0 w 73"/>
                <a:gd name="T51" fmla="*/ 16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3" h="20">
                  <a:moveTo>
                    <a:pt x="66" y="3"/>
                  </a:moveTo>
                  <a:cubicBezTo>
                    <a:pt x="66" y="2"/>
                    <a:pt x="65" y="0"/>
                    <a:pt x="63" y="0"/>
                  </a:cubicBezTo>
                  <a:cubicBezTo>
                    <a:pt x="10" y="0"/>
                    <a:pt x="10" y="0"/>
                    <a:pt x="10" y="0"/>
                  </a:cubicBezTo>
                  <a:cubicBezTo>
                    <a:pt x="8" y="0"/>
                    <a:pt x="7" y="2"/>
                    <a:pt x="6" y="4"/>
                  </a:cubicBezTo>
                  <a:cubicBezTo>
                    <a:pt x="1" y="14"/>
                    <a:pt x="1" y="14"/>
                    <a:pt x="1" y="14"/>
                  </a:cubicBezTo>
                  <a:cubicBezTo>
                    <a:pt x="72" y="14"/>
                    <a:pt x="72" y="14"/>
                    <a:pt x="72" y="14"/>
                  </a:cubicBezTo>
                  <a:lnTo>
                    <a:pt x="66" y="3"/>
                  </a:lnTo>
                  <a:close/>
                  <a:moveTo>
                    <a:pt x="25" y="12"/>
                  </a:moveTo>
                  <a:cubicBezTo>
                    <a:pt x="26" y="9"/>
                    <a:pt x="26" y="9"/>
                    <a:pt x="26" y="9"/>
                  </a:cubicBezTo>
                  <a:cubicBezTo>
                    <a:pt x="46" y="9"/>
                    <a:pt x="46" y="9"/>
                    <a:pt x="46" y="9"/>
                  </a:cubicBezTo>
                  <a:cubicBezTo>
                    <a:pt x="48" y="12"/>
                    <a:pt x="48" y="12"/>
                    <a:pt x="48" y="12"/>
                  </a:cubicBezTo>
                  <a:lnTo>
                    <a:pt x="25" y="12"/>
                  </a:lnTo>
                  <a:close/>
                  <a:moveTo>
                    <a:pt x="62" y="7"/>
                  </a:moveTo>
                  <a:cubicBezTo>
                    <a:pt x="11" y="7"/>
                    <a:pt x="11" y="7"/>
                    <a:pt x="11" y="7"/>
                  </a:cubicBezTo>
                  <a:cubicBezTo>
                    <a:pt x="9" y="7"/>
                    <a:pt x="8" y="7"/>
                    <a:pt x="9" y="6"/>
                  </a:cubicBezTo>
                  <a:cubicBezTo>
                    <a:pt x="10" y="4"/>
                    <a:pt x="10" y="4"/>
                    <a:pt x="10" y="4"/>
                  </a:cubicBezTo>
                  <a:cubicBezTo>
                    <a:pt x="10" y="3"/>
                    <a:pt x="11" y="2"/>
                    <a:pt x="13" y="2"/>
                  </a:cubicBezTo>
                  <a:cubicBezTo>
                    <a:pt x="61" y="2"/>
                    <a:pt x="61" y="2"/>
                    <a:pt x="61" y="2"/>
                  </a:cubicBezTo>
                  <a:cubicBezTo>
                    <a:pt x="62" y="2"/>
                    <a:pt x="63" y="3"/>
                    <a:pt x="63" y="4"/>
                  </a:cubicBezTo>
                  <a:cubicBezTo>
                    <a:pt x="64" y="6"/>
                    <a:pt x="64" y="6"/>
                    <a:pt x="64" y="6"/>
                  </a:cubicBezTo>
                  <a:cubicBezTo>
                    <a:pt x="65" y="7"/>
                    <a:pt x="64" y="7"/>
                    <a:pt x="62" y="7"/>
                  </a:cubicBezTo>
                  <a:close/>
                  <a:moveTo>
                    <a:pt x="0" y="16"/>
                  </a:moveTo>
                  <a:cubicBezTo>
                    <a:pt x="0" y="16"/>
                    <a:pt x="1" y="17"/>
                    <a:pt x="3" y="20"/>
                  </a:cubicBezTo>
                  <a:cubicBezTo>
                    <a:pt x="70" y="20"/>
                    <a:pt x="70" y="20"/>
                    <a:pt x="70" y="20"/>
                  </a:cubicBezTo>
                  <a:cubicBezTo>
                    <a:pt x="72" y="17"/>
                    <a:pt x="73" y="16"/>
                    <a:pt x="73" y="16"/>
                  </a:cubicBezTo>
                  <a:lnTo>
                    <a:pt x="0" y="16"/>
                  </a:lnTo>
                  <a:close/>
                </a:path>
              </a:pathLst>
            </a:custGeom>
            <a:solidFill>
              <a:schemeClr val="tx1">
                <a:alpha val="20000"/>
              </a:schemeClr>
            </a:solidFill>
            <a:ln>
              <a:noFill/>
            </a:ln>
            <a:extLst>
              <a:ext uri="{91240B29-F687-4F45-9708-019B960494DF}">
                <a14:hiddenLine xmlns:a14="http://schemas.microsoft.com/office/drawing/2010/main" w="9525">
                  <a:solidFill>
                    <a:srgbClr val="000000"/>
                  </a:solidFill>
                  <a:round/>
                </a14:hiddenLine>
              </a:ext>
            </a:extLst>
          </p:spPr>
          <p:txBody>
            <a:bodyPr lIns="107061" tIns="53531" rIns="107061" bIns="5353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105" b="0" i="0" u="none" strike="noStrike" kern="0" cap="none" spc="0" normalizeH="0" baseline="0" noProof="0">
                <a:ln>
                  <a:noFill/>
                </a:ln>
                <a:solidFill>
                  <a:prstClr val="black"/>
                </a:solidFill>
                <a:effectLst/>
                <a:uLnTx/>
                <a:uFillTx/>
                <a:latin typeface="微软雅黑" panose="020B0503020204020204" charset="-122"/>
                <a:ea typeface="微软雅黑" panose="020B0503020204020204" charset="-122"/>
              </a:endParaRPr>
            </a:p>
          </p:txBody>
        </p:sp>
        <p:sp>
          <p:nvSpPr>
            <p:cNvPr id="13" name="Freeform 112"/>
            <p:cNvSpPr>
              <a:spLocks noEditPoints="1"/>
            </p:cNvSpPr>
            <p:nvPr/>
          </p:nvSpPr>
          <p:spPr bwMode="auto">
            <a:xfrm>
              <a:off x="2108201" y="2309813"/>
              <a:ext cx="563563" cy="352425"/>
            </a:xfrm>
            <a:custGeom>
              <a:avLst/>
              <a:gdLst>
                <a:gd name="T0" fmla="*/ 52 w 56"/>
                <a:gd name="T1" fmla="*/ 0 h 35"/>
                <a:gd name="T2" fmla="*/ 4 w 56"/>
                <a:gd name="T3" fmla="*/ 0 h 35"/>
                <a:gd name="T4" fmla="*/ 0 w 56"/>
                <a:gd name="T5" fmla="*/ 4 h 35"/>
                <a:gd name="T6" fmla="*/ 0 w 56"/>
                <a:gd name="T7" fmla="*/ 31 h 35"/>
                <a:gd name="T8" fmla="*/ 4 w 56"/>
                <a:gd name="T9" fmla="*/ 35 h 35"/>
                <a:gd name="T10" fmla="*/ 52 w 56"/>
                <a:gd name="T11" fmla="*/ 35 h 35"/>
                <a:gd name="T12" fmla="*/ 56 w 56"/>
                <a:gd name="T13" fmla="*/ 31 h 35"/>
                <a:gd name="T14" fmla="*/ 56 w 56"/>
                <a:gd name="T15" fmla="*/ 4 h 35"/>
                <a:gd name="T16" fmla="*/ 52 w 56"/>
                <a:gd name="T17" fmla="*/ 0 h 35"/>
                <a:gd name="T18" fmla="*/ 49 w 56"/>
                <a:gd name="T19" fmla="*/ 27 h 35"/>
                <a:gd name="T20" fmla="*/ 46 w 56"/>
                <a:gd name="T21" fmla="*/ 30 h 35"/>
                <a:gd name="T22" fmla="*/ 9 w 56"/>
                <a:gd name="T23" fmla="*/ 30 h 35"/>
                <a:gd name="T24" fmla="*/ 6 w 56"/>
                <a:gd name="T25" fmla="*/ 27 h 35"/>
                <a:gd name="T26" fmla="*/ 6 w 56"/>
                <a:gd name="T27" fmla="*/ 8 h 35"/>
                <a:gd name="T28" fmla="*/ 9 w 56"/>
                <a:gd name="T29" fmla="*/ 5 h 35"/>
                <a:gd name="T30" fmla="*/ 46 w 56"/>
                <a:gd name="T31" fmla="*/ 5 h 35"/>
                <a:gd name="T32" fmla="*/ 49 w 56"/>
                <a:gd name="T33" fmla="*/ 8 h 35"/>
                <a:gd name="T34" fmla="*/ 49 w 56"/>
                <a:gd name="T35" fmla="*/ 27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6" h="35">
                  <a:moveTo>
                    <a:pt x="52" y="0"/>
                  </a:moveTo>
                  <a:cubicBezTo>
                    <a:pt x="4" y="0"/>
                    <a:pt x="4" y="0"/>
                    <a:pt x="4" y="0"/>
                  </a:cubicBezTo>
                  <a:cubicBezTo>
                    <a:pt x="2" y="0"/>
                    <a:pt x="0" y="2"/>
                    <a:pt x="0" y="4"/>
                  </a:cubicBezTo>
                  <a:cubicBezTo>
                    <a:pt x="0" y="31"/>
                    <a:pt x="0" y="31"/>
                    <a:pt x="0" y="31"/>
                  </a:cubicBezTo>
                  <a:cubicBezTo>
                    <a:pt x="0" y="33"/>
                    <a:pt x="2" y="35"/>
                    <a:pt x="4" y="35"/>
                  </a:cubicBezTo>
                  <a:cubicBezTo>
                    <a:pt x="52" y="35"/>
                    <a:pt x="52" y="35"/>
                    <a:pt x="52" y="35"/>
                  </a:cubicBezTo>
                  <a:cubicBezTo>
                    <a:pt x="54" y="35"/>
                    <a:pt x="56" y="33"/>
                    <a:pt x="56" y="31"/>
                  </a:cubicBezTo>
                  <a:cubicBezTo>
                    <a:pt x="56" y="4"/>
                    <a:pt x="56" y="4"/>
                    <a:pt x="56" y="4"/>
                  </a:cubicBezTo>
                  <a:cubicBezTo>
                    <a:pt x="56" y="2"/>
                    <a:pt x="54" y="0"/>
                    <a:pt x="52" y="0"/>
                  </a:cubicBezTo>
                  <a:close/>
                  <a:moveTo>
                    <a:pt x="49" y="27"/>
                  </a:moveTo>
                  <a:cubicBezTo>
                    <a:pt x="49" y="29"/>
                    <a:pt x="48" y="30"/>
                    <a:pt x="46" y="30"/>
                  </a:cubicBezTo>
                  <a:cubicBezTo>
                    <a:pt x="9" y="30"/>
                    <a:pt x="9" y="30"/>
                    <a:pt x="9" y="30"/>
                  </a:cubicBezTo>
                  <a:cubicBezTo>
                    <a:pt x="7" y="30"/>
                    <a:pt x="6" y="29"/>
                    <a:pt x="6" y="27"/>
                  </a:cubicBezTo>
                  <a:cubicBezTo>
                    <a:pt x="6" y="8"/>
                    <a:pt x="6" y="8"/>
                    <a:pt x="6" y="8"/>
                  </a:cubicBezTo>
                  <a:cubicBezTo>
                    <a:pt x="6" y="6"/>
                    <a:pt x="7" y="5"/>
                    <a:pt x="9" y="5"/>
                  </a:cubicBezTo>
                  <a:cubicBezTo>
                    <a:pt x="46" y="5"/>
                    <a:pt x="46" y="5"/>
                    <a:pt x="46" y="5"/>
                  </a:cubicBezTo>
                  <a:cubicBezTo>
                    <a:pt x="48" y="5"/>
                    <a:pt x="49" y="6"/>
                    <a:pt x="49" y="8"/>
                  </a:cubicBezTo>
                  <a:lnTo>
                    <a:pt x="49" y="27"/>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lIns="107061" tIns="53531" rIns="107061" bIns="5353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105" b="0" i="0" u="none" strike="noStrike" kern="0" cap="none" spc="0" normalizeH="0" baseline="0" noProof="0">
                <a:ln>
                  <a:noFill/>
                </a:ln>
                <a:solidFill>
                  <a:prstClr val="black"/>
                </a:solidFill>
                <a:effectLst/>
                <a:uLnTx/>
                <a:uFillTx/>
                <a:latin typeface="微软雅黑" panose="020B0503020204020204" charset="-122"/>
                <a:ea typeface="微软雅黑" panose="020B0503020204020204" charset="-122"/>
              </a:endParaRPr>
            </a:p>
          </p:txBody>
        </p:sp>
        <p:sp>
          <p:nvSpPr>
            <p:cNvPr id="14" name="Freeform 113"/>
            <p:cNvSpPr>
              <a:spLocks noEditPoints="1"/>
            </p:cNvSpPr>
            <p:nvPr/>
          </p:nvSpPr>
          <p:spPr bwMode="auto">
            <a:xfrm>
              <a:off x="2019300" y="2678113"/>
              <a:ext cx="733425" cy="192087"/>
            </a:xfrm>
            <a:custGeom>
              <a:avLst/>
              <a:gdLst>
                <a:gd name="T0" fmla="*/ 67 w 73"/>
                <a:gd name="T1" fmla="*/ 3 h 19"/>
                <a:gd name="T2" fmla="*/ 63 w 73"/>
                <a:gd name="T3" fmla="*/ 0 h 19"/>
                <a:gd name="T4" fmla="*/ 10 w 73"/>
                <a:gd name="T5" fmla="*/ 0 h 19"/>
                <a:gd name="T6" fmla="*/ 7 w 73"/>
                <a:gd name="T7" fmla="*/ 3 h 19"/>
                <a:gd name="T8" fmla="*/ 1 w 73"/>
                <a:gd name="T9" fmla="*/ 13 h 19"/>
                <a:gd name="T10" fmla="*/ 73 w 73"/>
                <a:gd name="T11" fmla="*/ 13 h 19"/>
                <a:gd name="T12" fmla="*/ 67 w 73"/>
                <a:gd name="T13" fmla="*/ 3 h 19"/>
                <a:gd name="T14" fmla="*/ 25 w 73"/>
                <a:gd name="T15" fmla="*/ 12 h 19"/>
                <a:gd name="T16" fmla="*/ 27 w 73"/>
                <a:gd name="T17" fmla="*/ 9 h 19"/>
                <a:gd name="T18" fmla="*/ 47 w 73"/>
                <a:gd name="T19" fmla="*/ 9 h 19"/>
                <a:gd name="T20" fmla="*/ 48 w 73"/>
                <a:gd name="T21" fmla="*/ 12 h 19"/>
                <a:gd name="T22" fmla="*/ 25 w 73"/>
                <a:gd name="T23" fmla="*/ 12 h 19"/>
                <a:gd name="T24" fmla="*/ 62 w 73"/>
                <a:gd name="T25" fmla="*/ 7 h 19"/>
                <a:gd name="T26" fmla="*/ 12 w 73"/>
                <a:gd name="T27" fmla="*/ 7 h 19"/>
                <a:gd name="T28" fmla="*/ 9 w 73"/>
                <a:gd name="T29" fmla="*/ 6 h 19"/>
                <a:gd name="T30" fmla="*/ 10 w 73"/>
                <a:gd name="T31" fmla="*/ 3 h 19"/>
                <a:gd name="T32" fmla="*/ 13 w 73"/>
                <a:gd name="T33" fmla="*/ 2 h 19"/>
                <a:gd name="T34" fmla="*/ 61 w 73"/>
                <a:gd name="T35" fmla="*/ 2 h 19"/>
                <a:gd name="T36" fmla="*/ 63 w 73"/>
                <a:gd name="T37" fmla="*/ 3 h 19"/>
                <a:gd name="T38" fmla="*/ 65 w 73"/>
                <a:gd name="T39" fmla="*/ 6 h 19"/>
                <a:gd name="T40" fmla="*/ 62 w 73"/>
                <a:gd name="T41" fmla="*/ 7 h 19"/>
                <a:gd name="T42" fmla="*/ 0 w 73"/>
                <a:gd name="T43" fmla="*/ 15 h 19"/>
                <a:gd name="T44" fmla="*/ 3 w 73"/>
                <a:gd name="T45" fmla="*/ 19 h 19"/>
                <a:gd name="T46" fmla="*/ 70 w 73"/>
                <a:gd name="T47" fmla="*/ 19 h 19"/>
                <a:gd name="T48" fmla="*/ 73 w 73"/>
                <a:gd name="T49" fmla="*/ 15 h 19"/>
                <a:gd name="T50" fmla="*/ 0 w 73"/>
                <a:gd name="T51" fmla="*/ 15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3" h="19">
                  <a:moveTo>
                    <a:pt x="67" y="3"/>
                  </a:moveTo>
                  <a:cubicBezTo>
                    <a:pt x="66" y="1"/>
                    <a:pt x="65" y="0"/>
                    <a:pt x="63" y="0"/>
                  </a:cubicBezTo>
                  <a:cubicBezTo>
                    <a:pt x="10" y="0"/>
                    <a:pt x="10" y="0"/>
                    <a:pt x="10" y="0"/>
                  </a:cubicBezTo>
                  <a:cubicBezTo>
                    <a:pt x="8" y="0"/>
                    <a:pt x="7" y="2"/>
                    <a:pt x="7" y="3"/>
                  </a:cubicBezTo>
                  <a:cubicBezTo>
                    <a:pt x="1" y="13"/>
                    <a:pt x="1" y="13"/>
                    <a:pt x="1" y="13"/>
                  </a:cubicBezTo>
                  <a:cubicBezTo>
                    <a:pt x="73" y="13"/>
                    <a:pt x="73" y="13"/>
                    <a:pt x="73" y="13"/>
                  </a:cubicBezTo>
                  <a:lnTo>
                    <a:pt x="67" y="3"/>
                  </a:lnTo>
                  <a:close/>
                  <a:moveTo>
                    <a:pt x="25" y="12"/>
                  </a:moveTo>
                  <a:cubicBezTo>
                    <a:pt x="27" y="9"/>
                    <a:pt x="27" y="9"/>
                    <a:pt x="27" y="9"/>
                  </a:cubicBezTo>
                  <a:cubicBezTo>
                    <a:pt x="47" y="9"/>
                    <a:pt x="47" y="9"/>
                    <a:pt x="47" y="9"/>
                  </a:cubicBezTo>
                  <a:cubicBezTo>
                    <a:pt x="48" y="12"/>
                    <a:pt x="48" y="12"/>
                    <a:pt x="48" y="12"/>
                  </a:cubicBezTo>
                  <a:lnTo>
                    <a:pt x="25" y="12"/>
                  </a:lnTo>
                  <a:close/>
                  <a:moveTo>
                    <a:pt x="62" y="7"/>
                  </a:moveTo>
                  <a:cubicBezTo>
                    <a:pt x="12" y="7"/>
                    <a:pt x="12" y="7"/>
                    <a:pt x="12" y="7"/>
                  </a:cubicBezTo>
                  <a:cubicBezTo>
                    <a:pt x="9" y="7"/>
                    <a:pt x="9" y="6"/>
                    <a:pt x="9" y="6"/>
                  </a:cubicBezTo>
                  <a:cubicBezTo>
                    <a:pt x="10" y="3"/>
                    <a:pt x="10" y="3"/>
                    <a:pt x="10" y="3"/>
                  </a:cubicBezTo>
                  <a:cubicBezTo>
                    <a:pt x="11" y="3"/>
                    <a:pt x="11" y="2"/>
                    <a:pt x="13" y="2"/>
                  </a:cubicBezTo>
                  <a:cubicBezTo>
                    <a:pt x="61" y="2"/>
                    <a:pt x="61" y="2"/>
                    <a:pt x="61" y="2"/>
                  </a:cubicBezTo>
                  <a:cubicBezTo>
                    <a:pt x="62" y="2"/>
                    <a:pt x="63" y="3"/>
                    <a:pt x="63" y="3"/>
                  </a:cubicBezTo>
                  <a:cubicBezTo>
                    <a:pt x="65" y="6"/>
                    <a:pt x="65" y="6"/>
                    <a:pt x="65" y="6"/>
                  </a:cubicBezTo>
                  <a:cubicBezTo>
                    <a:pt x="65" y="6"/>
                    <a:pt x="65" y="7"/>
                    <a:pt x="62" y="7"/>
                  </a:cubicBezTo>
                  <a:close/>
                  <a:moveTo>
                    <a:pt x="0" y="15"/>
                  </a:moveTo>
                  <a:cubicBezTo>
                    <a:pt x="0" y="16"/>
                    <a:pt x="2" y="17"/>
                    <a:pt x="3" y="19"/>
                  </a:cubicBezTo>
                  <a:cubicBezTo>
                    <a:pt x="70" y="19"/>
                    <a:pt x="70" y="19"/>
                    <a:pt x="70" y="19"/>
                  </a:cubicBezTo>
                  <a:cubicBezTo>
                    <a:pt x="72" y="17"/>
                    <a:pt x="73" y="16"/>
                    <a:pt x="73" y="15"/>
                  </a:cubicBezTo>
                  <a:lnTo>
                    <a:pt x="0" y="15"/>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lIns="107061" tIns="53531" rIns="107061" bIns="5353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2105" b="0" i="0" u="none" strike="noStrike" kern="0" cap="none" spc="0" normalizeH="0" baseline="0" noProof="0">
                <a:ln>
                  <a:noFill/>
                </a:ln>
                <a:solidFill>
                  <a:prstClr val="black"/>
                </a:solidFill>
                <a:effectLst/>
                <a:uLnTx/>
                <a:uFillTx/>
                <a:latin typeface="微软雅黑" panose="020B0503020204020204" charset="-122"/>
                <a:ea typeface="微软雅黑" panose="020B0503020204020204" charset="-122"/>
              </a:endParaRPr>
            </a:p>
          </p:txBody>
        </p:sp>
      </p:grpSp>
      <p:sp>
        <p:nvSpPr>
          <p:cNvPr id="128" name="TextBox 8"/>
          <p:cNvSpPr txBox="1"/>
          <p:nvPr/>
        </p:nvSpPr>
        <p:spPr>
          <a:xfrm>
            <a:off x="1161415" y="4272677"/>
            <a:ext cx="10069829" cy="1938992"/>
          </a:xfrm>
          <a:prstGeom prst="rect">
            <a:avLst/>
          </a:prstGeom>
          <a:noFill/>
        </p:spPr>
        <p:txBody>
          <a:bodyPr wrap="square" rtlCol="0">
            <a:spAutoFit/>
          </a:bodyPr>
          <a:lstStyle/>
          <a:p>
            <a:pPr indent="457200" algn="just">
              <a:lnSpc>
                <a:spcPct val="150000"/>
              </a:lnSpc>
            </a:pPr>
            <a:r>
              <a:rPr lang="zh-CN" altLang="zh-CN" sz="2000" dirty="0" smtClean="0"/>
              <a:t>利用</a:t>
            </a:r>
            <a:r>
              <a:rPr lang="zh-CN" altLang="zh-CN" sz="2000" dirty="0"/>
              <a:t>“微课”进行统计学专业实践教学的改善，</a:t>
            </a:r>
            <a:r>
              <a:rPr lang="zh-CN" altLang="zh-CN" sz="2000" b="1" dirty="0"/>
              <a:t>构建融入“微课”的统计学专业实践教学模式</a:t>
            </a:r>
            <a:r>
              <a:rPr lang="zh-CN" altLang="zh-CN" sz="2000" dirty="0"/>
              <a:t>，以培养符合社会需求的应用型人才。</a:t>
            </a:r>
            <a:r>
              <a:rPr lang="zh-CN" altLang="zh-CN" sz="2000" b="1" dirty="0"/>
              <a:t>基于“微课”支持形成的统计学专业实践教学模式有利于实现学生分层次、个性化的发展过程，</a:t>
            </a:r>
            <a:r>
              <a:rPr lang="zh-CN" altLang="zh-CN" sz="2000" dirty="0"/>
              <a:t>并为设立统计学专业的高校及其他学科实践教学的改革提供参考依据。</a:t>
            </a:r>
            <a:endParaRPr lang="zh-CN" altLang="en-US" sz="2000" dirty="0">
              <a:latin typeface="Lora" panose="02000503000000020004" charset="0"/>
              <a:ea typeface="华文细黑" panose="02010600040101010101" charset="-122"/>
              <a:sym typeface="+mn-ea"/>
            </a:endParaRPr>
          </a:p>
        </p:txBody>
      </p:sp>
      <p:sp>
        <p:nvSpPr>
          <p:cNvPr id="22" name="矩形 21"/>
          <p:cNvSpPr/>
          <p:nvPr/>
        </p:nvSpPr>
        <p:spPr>
          <a:xfrm>
            <a:off x="1161415" y="367474"/>
            <a:ext cx="8484870" cy="461665"/>
          </a:xfrm>
          <a:prstGeom prst="rect">
            <a:avLst/>
          </a:prstGeom>
        </p:spPr>
        <p:txBody>
          <a:bodyPr wrap="square">
            <a:spAutoFit/>
          </a:bodyPr>
          <a:lstStyle/>
          <a:p>
            <a:r>
              <a:rPr lang="zh-CN" altLang="zh-CN" sz="2400" dirty="0">
                <a:solidFill>
                  <a:schemeClr val="tx1">
                    <a:lumMod val="85000"/>
                    <a:lumOff val="15000"/>
                  </a:schemeClr>
                </a:solidFill>
                <a:latin typeface="微软雅黑" panose="020B0503020204020204" charset="-122"/>
                <a:ea typeface="微软雅黑" panose="020B0503020204020204" charset="-122"/>
              </a:rPr>
              <a:t>大数据背景下“微课”在统计学专业实践教学中的</a:t>
            </a:r>
            <a:r>
              <a:rPr lang="zh-CN" altLang="zh-CN" sz="2400" dirty="0" smtClean="0">
                <a:solidFill>
                  <a:schemeClr val="tx1">
                    <a:lumMod val="85000"/>
                    <a:lumOff val="15000"/>
                  </a:schemeClr>
                </a:solidFill>
                <a:latin typeface="微软雅黑" panose="020B0503020204020204" charset="-122"/>
                <a:ea typeface="微软雅黑" panose="020B0503020204020204" charset="-122"/>
              </a:rPr>
              <a:t>应用</a:t>
            </a:r>
            <a:endParaRPr lang="zh-CN" altLang="en-US" sz="2400" dirty="0">
              <a:solidFill>
                <a:schemeClr val="tx1">
                  <a:lumMod val="85000"/>
                  <a:lumOff val="15000"/>
                </a:schemeClr>
              </a:solidFill>
              <a:latin typeface="微软雅黑" panose="020B0503020204020204" charset="-122"/>
              <a:ea typeface="微软雅黑" panose="020B0503020204020204" charset="-122"/>
            </a:endParaRPr>
          </a:p>
        </p:txBody>
      </p:sp>
      <p:sp>
        <p:nvSpPr>
          <p:cNvPr id="23" name="矩形 22"/>
          <p:cNvSpPr/>
          <p:nvPr/>
        </p:nvSpPr>
        <p:spPr>
          <a:xfrm>
            <a:off x="11522710" y="1143802"/>
            <a:ext cx="669290" cy="341630"/>
          </a:xfrm>
          <a:prstGeom prst="rect">
            <a:avLst/>
          </a:prstGeom>
          <a:solidFill>
            <a:srgbClr val="C337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8</a:t>
            </a:r>
            <a:endParaRPr lang="zh-CN" altLang="en-US" dirty="0"/>
          </a:p>
        </p:txBody>
      </p:sp>
      <p:pic>
        <p:nvPicPr>
          <p:cNvPr id="19" name="图片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605" y="1"/>
            <a:ext cx="1176020" cy="119661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rgbClr val="000000"/>
                </a:solidFill>
                <a:miter lim="800000"/>
                <a:headEnd/>
                <a:tailEnd/>
              </a14:hiddenLine>
            </a:ext>
          </a:extLst>
        </p:spPr>
      </p:pic>
      <p:sp>
        <p:nvSpPr>
          <p:cNvPr id="21" name="矩形 20"/>
          <p:cNvSpPr/>
          <p:nvPr/>
        </p:nvSpPr>
        <p:spPr>
          <a:xfrm>
            <a:off x="3935730" y="1671319"/>
            <a:ext cx="6668770" cy="2360295"/>
          </a:xfrm>
          <a:prstGeom prst="rect">
            <a:avLst/>
          </a:prstGeom>
          <a:solidFill>
            <a:srgbClr val="C33736">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526206855"/>
      </p:ext>
    </p:extLst>
  </p:cSld>
  <p:clrMapOvr>
    <a:masterClrMapping/>
  </p:clrMapOvr>
  <p:transition spd="med">
    <p:pull/>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26035" y="1459230"/>
            <a:ext cx="579755" cy="579755"/>
          </a:xfrm>
          <a:prstGeom prst="rect">
            <a:avLst/>
          </a:prstGeom>
          <a:solidFill>
            <a:srgbClr val="C337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flipH="1">
            <a:off x="12058650" y="1459230"/>
            <a:ext cx="153670" cy="398018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11209655" y="1458595"/>
            <a:ext cx="669290" cy="341630"/>
          </a:xfrm>
          <a:prstGeom prst="rect">
            <a:avLst/>
          </a:prstGeom>
          <a:solidFill>
            <a:srgbClr val="C337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9</a:t>
            </a:r>
            <a:endParaRPr lang="zh-CN" altLang="en-US" dirty="0"/>
          </a:p>
        </p:txBody>
      </p:sp>
      <p:sp>
        <p:nvSpPr>
          <p:cNvPr id="3" name="文本框 2"/>
          <p:cNvSpPr txBox="1"/>
          <p:nvPr/>
        </p:nvSpPr>
        <p:spPr>
          <a:xfrm>
            <a:off x="7146290" y="2563495"/>
            <a:ext cx="2552700" cy="645160"/>
          </a:xfrm>
          <a:prstGeom prst="rect">
            <a:avLst/>
          </a:prstGeom>
          <a:noFill/>
        </p:spPr>
        <p:txBody>
          <a:bodyPr wrap="square" rtlCol="0">
            <a:spAutoFit/>
          </a:bodyPr>
          <a:lstStyle/>
          <a:p>
            <a:pPr algn="l"/>
            <a:r>
              <a:rPr lang="en-US" altLang="zh-CN" sz="3600" b="1">
                <a:solidFill>
                  <a:schemeClr val="tx1">
                    <a:lumMod val="85000"/>
                    <a:lumOff val="15000"/>
                  </a:schemeClr>
                </a:solidFill>
                <a:latin typeface="Arial" panose="020B0604020202020204" pitchFamily="34" charset="0"/>
                <a:ea typeface="微软雅黑" panose="020B0503020204020204" charset="-122"/>
              </a:rPr>
              <a:t>PART</a:t>
            </a:r>
            <a:r>
              <a:rPr lang="en-US" altLang="zh-CN" sz="3600" b="1">
                <a:solidFill>
                  <a:schemeClr val="tx1">
                    <a:lumMod val="85000"/>
                    <a:lumOff val="15000"/>
                  </a:schemeClr>
                </a:solidFill>
                <a:latin typeface="Arial" panose="020B0604020202020204" pitchFamily="34" charset="0"/>
              </a:rPr>
              <a:t> 03</a:t>
            </a:r>
          </a:p>
        </p:txBody>
      </p:sp>
      <p:sp>
        <p:nvSpPr>
          <p:cNvPr id="10" name="矩形 9"/>
          <p:cNvSpPr/>
          <p:nvPr/>
        </p:nvSpPr>
        <p:spPr>
          <a:xfrm>
            <a:off x="1161415" y="367474"/>
            <a:ext cx="8484870" cy="461665"/>
          </a:xfrm>
          <a:prstGeom prst="rect">
            <a:avLst/>
          </a:prstGeom>
        </p:spPr>
        <p:txBody>
          <a:bodyPr wrap="square">
            <a:spAutoFit/>
          </a:bodyPr>
          <a:lstStyle/>
          <a:p>
            <a:r>
              <a:rPr lang="zh-CN" altLang="zh-CN" sz="2400" dirty="0">
                <a:solidFill>
                  <a:schemeClr val="tx1">
                    <a:lumMod val="85000"/>
                    <a:lumOff val="15000"/>
                  </a:schemeClr>
                </a:solidFill>
                <a:latin typeface="微软雅黑" panose="020B0503020204020204" charset="-122"/>
                <a:ea typeface="微软雅黑" panose="020B0503020204020204" charset="-122"/>
              </a:rPr>
              <a:t>大数据背景下“微课”在统计学专业实践教学中的</a:t>
            </a:r>
            <a:r>
              <a:rPr lang="zh-CN" altLang="zh-CN" sz="2400" dirty="0" smtClean="0">
                <a:solidFill>
                  <a:schemeClr val="tx1">
                    <a:lumMod val="85000"/>
                    <a:lumOff val="15000"/>
                  </a:schemeClr>
                </a:solidFill>
                <a:latin typeface="微软雅黑" panose="020B0503020204020204" charset="-122"/>
                <a:ea typeface="微软雅黑" panose="020B0503020204020204" charset="-122"/>
              </a:rPr>
              <a:t>应用</a:t>
            </a:r>
            <a:endParaRPr lang="zh-CN" altLang="en-US" sz="2400" dirty="0">
              <a:solidFill>
                <a:schemeClr val="tx1">
                  <a:lumMod val="85000"/>
                  <a:lumOff val="15000"/>
                </a:schemeClr>
              </a:solidFill>
              <a:latin typeface="微软雅黑" panose="020B0503020204020204" charset="-122"/>
              <a:ea typeface="微软雅黑" panose="020B0503020204020204" charset="-122"/>
            </a:endParaRPr>
          </a:p>
        </p:txBody>
      </p:sp>
      <p:sp>
        <p:nvSpPr>
          <p:cNvPr id="12" name="矩形 11"/>
          <p:cNvSpPr/>
          <p:nvPr/>
        </p:nvSpPr>
        <p:spPr>
          <a:xfrm>
            <a:off x="-26035" y="2038350"/>
            <a:ext cx="6830060" cy="3401060"/>
          </a:xfrm>
          <a:prstGeom prst="rect">
            <a:avLst/>
          </a:prstGeom>
          <a:blipFill rotWithShape="1">
            <a:blip r:embed="rId3" cstate="screen">
              <a:grayscl/>
              <a:extLst>
                <a:ext uri="{28A0092B-C50C-407E-A947-70E740481C1C}">
                  <a14:useLocalDpi xmlns:a14="http://schemas.microsoft.com/office/drawing/2010/main"/>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1" name="图片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605" y="1"/>
            <a:ext cx="1176020" cy="119661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rgbClr val="000000"/>
                </a:solidFill>
                <a:miter lim="800000"/>
                <a:headEnd/>
                <a:tailEnd/>
              </a14:hiddenLine>
            </a:ext>
          </a:extLst>
        </p:spPr>
      </p:pic>
      <p:sp>
        <p:nvSpPr>
          <p:cNvPr id="13" name="文本框 9"/>
          <p:cNvSpPr txBox="1"/>
          <p:nvPr/>
        </p:nvSpPr>
        <p:spPr>
          <a:xfrm>
            <a:off x="7278637" y="3250290"/>
            <a:ext cx="3819526" cy="461665"/>
          </a:xfrm>
          <a:prstGeom prst="rect">
            <a:avLst/>
          </a:prstGeom>
          <a:noFill/>
        </p:spPr>
        <p:txBody>
          <a:bodyPr wrap="square" rtlCol="0">
            <a:spAutoFit/>
          </a:bodyPr>
          <a:lstStyle/>
          <a:p>
            <a:pPr fontAlgn="auto">
              <a:lnSpc>
                <a:spcPct val="100000"/>
              </a:lnSpc>
            </a:pPr>
            <a:r>
              <a:rPr lang="zh-CN" altLang="en-US" sz="2400" b="1" dirty="0">
                <a:solidFill>
                  <a:schemeClr val="tx1">
                    <a:lumMod val="85000"/>
                    <a:lumOff val="15000"/>
                  </a:schemeClr>
                </a:solidFill>
                <a:latin typeface="微软雅黑" panose="020B0503020204020204" charset="-122"/>
                <a:ea typeface="微软雅黑" panose="020B0503020204020204" charset="-122"/>
                <a:sym typeface="+mn-ea"/>
              </a:rPr>
              <a:t>设计</a:t>
            </a:r>
            <a:r>
              <a:rPr lang="zh-CN" altLang="en-US" sz="2400" b="1" dirty="0" smtClean="0">
                <a:solidFill>
                  <a:schemeClr val="tx1">
                    <a:lumMod val="85000"/>
                    <a:lumOff val="15000"/>
                  </a:schemeClr>
                </a:solidFill>
                <a:latin typeface="微软雅黑" panose="020B0503020204020204" charset="-122"/>
                <a:ea typeface="微软雅黑" panose="020B0503020204020204" charset="-122"/>
                <a:sym typeface="+mn-ea"/>
              </a:rPr>
              <a:t>过程与创新之处</a:t>
            </a:r>
            <a:endParaRPr lang="zh-CN" altLang="en-US" sz="2400" b="1" dirty="0">
              <a:solidFill>
                <a:schemeClr val="tx1">
                  <a:lumMod val="85000"/>
                  <a:lumOff val="15000"/>
                </a:schemeClr>
              </a:solidFill>
              <a:latin typeface="微软雅黑" panose="020B0503020204020204" charset="-122"/>
              <a:ea typeface="微软雅黑" panose="020B0503020204020204" charset="-122"/>
              <a:sym typeface="+mn-ea"/>
            </a:endParaRPr>
          </a:p>
        </p:txBody>
      </p:sp>
    </p:spTree>
    <p:extLst>
      <p:ext uri="{BB962C8B-B14F-4D97-AF65-F5344CB8AC3E}">
        <p14:creationId xmlns:p14="http://schemas.microsoft.com/office/powerpoint/2010/main" val="2759664005"/>
      </p:ext>
    </p:extLst>
  </p:cSld>
  <p:clrMapOvr>
    <a:masterClrMapping/>
  </p:clrMapOvr>
  <p:transition spd="med">
    <p:pull/>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PowerPoint 演示文稿"/>
</p:tagLst>
</file>

<file path=ppt/theme/theme1.xml><?xml version="1.0" encoding="utf-8"?>
<a:theme xmlns:a="http://schemas.openxmlformats.org/drawingml/2006/main" name="第一PPT，www.1ppt.com">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303</TotalTime>
  <Words>1565</Words>
  <Application>Microsoft Office PowerPoint</Application>
  <PresentationFormat>自定义</PresentationFormat>
  <Paragraphs>130</Paragraphs>
  <Slides>17</Slides>
  <Notes>16</Notes>
  <HiddenSlides>0</HiddenSlides>
  <MMClips>0</MMClips>
  <ScaleCrop>false</ScaleCrop>
  <HeadingPairs>
    <vt:vector size="4" baseType="variant">
      <vt:variant>
        <vt:lpstr>主题</vt:lpstr>
      </vt:variant>
      <vt:variant>
        <vt:i4>1</vt:i4>
      </vt:variant>
      <vt:variant>
        <vt:lpstr>幻灯片标题</vt:lpstr>
      </vt:variant>
      <vt:variant>
        <vt:i4>17</vt:i4>
      </vt:variant>
    </vt:vector>
  </HeadingPairs>
  <TitlesOfParts>
    <vt:vector size="18" baseType="lpstr">
      <vt:lpstr>第一PPT，www.1ppt.com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第一PPT</dc:creator>
  <cp:keywords>www.1ppt.com</cp:keywords>
  <cp:lastModifiedBy>aj</cp:lastModifiedBy>
  <cp:revision>60</cp:revision>
  <cp:lastPrinted>2018-11-14T23:45:28Z</cp:lastPrinted>
  <dcterms:created xsi:type="dcterms:W3CDTF">2018-01-28T11:43:00Z</dcterms:created>
  <dcterms:modified xsi:type="dcterms:W3CDTF">2018-11-22T09:27:49Z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2052-10.1.0.7022</vt:lpwstr>
  </property>
</Properties>
</file>