
<file path=[Content_Types].xml><?xml version="1.0" encoding="utf-8"?>
<Types xmlns="http://schemas.openxmlformats.org/package/2006/content-types">
  <Default Extension="png" ContentType="image/png"/>
  <Default Extension="mp3" ContentType="audio/mpeg"/>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2.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64.xml" ContentType="application/vnd.openxmlformats-officedocument.presentationml.tags+xml"/>
  <Override PartName="/ppt/tags/tag65.xml" ContentType="application/vnd.openxmlformats-officedocument.presentationml.tags+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4"/>
  </p:notesMasterIdLst>
  <p:sldIdLst>
    <p:sldId id="331" r:id="rId2"/>
    <p:sldId id="286" r:id="rId3"/>
    <p:sldId id="258" r:id="rId4"/>
    <p:sldId id="292" r:id="rId5"/>
    <p:sldId id="294" r:id="rId6"/>
    <p:sldId id="295" r:id="rId7"/>
    <p:sldId id="323" r:id="rId8"/>
    <p:sldId id="332" r:id="rId9"/>
    <p:sldId id="297" r:id="rId10"/>
    <p:sldId id="356" r:id="rId11"/>
    <p:sldId id="304" r:id="rId12"/>
    <p:sldId id="334" r:id="rId13"/>
    <p:sldId id="373" r:id="rId14"/>
    <p:sldId id="375" r:id="rId15"/>
    <p:sldId id="376" r:id="rId16"/>
    <p:sldId id="374" r:id="rId17"/>
    <p:sldId id="333" r:id="rId18"/>
    <p:sldId id="310" r:id="rId19"/>
    <p:sldId id="391" r:id="rId20"/>
    <p:sldId id="392" r:id="rId21"/>
    <p:sldId id="393" r:id="rId22"/>
    <p:sldId id="285" r:id="rId23"/>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54">
          <p15:clr>
            <a:srgbClr val="A4A3A4"/>
          </p15:clr>
        </p15:guide>
        <p15:guide id="2" pos="386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501" autoAdjust="0"/>
    <p:restoredTop sz="94660"/>
  </p:normalViewPr>
  <p:slideViewPr>
    <p:cSldViewPr snapToGrid="0">
      <p:cViewPr varScale="1">
        <p:scale>
          <a:sx n="64" d="100"/>
          <a:sy n="64" d="100"/>
        </p:scale>
        <p:origin x="768" y="56"/>
      </p:cViewPr>
      <p:guideLst>
        <p:guide orient="horz" pos="2154"/>
        <p:guide pos="3861"/>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t>2018/11/22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22</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a:fillRect/>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a:fillRect/>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a:fillRect/>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a:fillRect/>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a:fillRect/>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a:fillRect/>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71"/>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71"/>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71"/>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0" name="图片 19"/>
          <p:cNvPicPr>
            <a:picLocks noChangeAspect="1"/>
          </p:cNvPicPr>
          <p:nvPr userDrawn="1"/>
        </p:nvPicPr>
        <p:blipFill rotWithShape="1">
          <a:blip r:embed="rId5"/>
          <a:srcRect l="40886" t="7385" r="27768" b="10142"/>
          <a:stretch>
            <a:fillRect/>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a:fillRect/>
          </a:stretch>
        </p:blipFill>
        <p:spPr>
          <a:xfrm>
            <a:off x="6969779" y="4819964"/>
            <a:ext cx="1645920" cy="1412241"/>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2018/11/22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t>2018/11/22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4.xml"/><Relationship Id="rId11" Type="http://schemas.openxmlformats.org/officeDocument/2006/relationships/image" Target="../media/image8.emf"/><Relationship Id="rId5" Type="http://schemas.openxmlformats.org/officeDocument/2006/relationships/audio" Target="../media/media1.mp3"/><Relationship Id="rId10" Type="http://schemas.openxmlformats.org/officeDocument/2006/relationships/image" Target="../media/image7.png"/><Relationship Id="rId4" Type="http://schemas.microsoft.com/office/2007/relationships/media" Target="../media/media1.mp3"/><Relationship Id="rId9"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5.png"/><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8" Type="http://schemas.openxmlformats.org/officeDocument/2006/relationships/tags" Target="../tags/tag45.xml"/><Relationship Id="rId13" Type="http://schemas.openxmlformats.org/officeDocument/2006/relationships/tags" Target="../tags/tag50.xml"/><Relationship Id="rId3" Type="http://schemas.openxmlformats.org/officeDocument/2006/relationships/tags" Target="../tags/tag40.xml"/><Relationship Id="rId7" Type="http://schemas.openxmlformats.org/officeDocument/2006/relationships/tags" Target="../tags/tag44.xml"/><Relationship Id="rId12" Type="http://schemas.openxmlformats.org/officeDocument/2006/relationships/tags" Target="../tags/tag49.xml"/><Relationship Id="rId17" Type="http://schemas.openxmlformats.org/officeDocument/2006/relationships/image" Target="../media/image10.png"/><Relationship Id="rId2" Type="http://schemas.openxmlformats.org/officeDocument/2006/relationships/tags" Target="../tags/tag39.xml"/><Relationship Id="rId16" Type="http://schemas.openxmlformats.org/officeDocument/2006/relationships/image" Target="../media/image6.png"/><Relationship Id="rId1" Type="http://schemas.openxmlformats.org/officeDocument/2006/relationships/tags" Target="../tags/tag38.xml"/><Relationship Id="rId6" Type="http://schemas.openxmlformats.org/officeDocument/2006/relationships/tags" Target="../tags/tag43.xml"/><Relationship Id="rId11" Type="http://schemas.openxmlformats.org/officeDocument/2006/relationships/tags" Target="../tags/tag48.xml"/><Relationship Id="rId5" Type="http://schemas.openxmlformats.org/officeDocument/2006/relationships/tags" Target="../tags/tag42.xml"/><Relationship Id="rId15" Type="http://schemas.openxmlformats.org/officeDocument/2006/relationships/notesSlide" Target="../notesSlides/notesSlide12.xml"/><Relationship Id="rId10" Type="http://schemas.openxmlformats.org/officeDocument/2006/relationships/tags" Target="../tags/tag47.xml"/><Relationship Id="rId4" Type="http://schemas.openxmlformats.org/officeDocument/2006/relationships/tags" Target="../tags/tag41.xml"/><Relationship Id="rId9" Type="http://schemas.openxmlformats.org/officeDocument/2006/relationships/tags" Target="../tags/tag46.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8" Type="http://schemas.openxmlformats.org/officeDocument/2006/relationships/tags" Target="../tags/tag58.xml"/><Relationship Id="rId13" Type="http://schemas.openxmlformats.org/officeDocument/2006/relationships/tags" Target="../tags/tag63.xml"/><Relationship Id="rId3" Type="http://schemas.openxmlformats.org/officeDocument/2006/relationships/tags" Target="../tags/tag53.xml"/><Relationship Id="rId7" Type="http://schemas.openxmlformats.org/officeDocument/2006/relationships/tags" Target="../tags/tag57.xml"/><Relationship Id="rId12" Type="http://schemas.openxmlformats.org/officeDocument/2006/relationships/tags" Target="../tags/tag62.xml"/><Relationship Id="rId17" Type="http://schemas.openxmlformats.org/officeDocument/2006/relationships/image" Target="../media/image10.png"/><Relationship Id="rId2" Type="http://schemas.openxmlformats.org/officeDocument/2006/relationships/tags" Target="../tags/tag52.xml"/><Relationship Id="rId16" Type="http://schemas.openxmlformats.org/officeDocument/2006/relationships/image" Target="../media/image6.png"/><Relationship Id="rId1" Type="http://schemas.openxmlformats.org/officeDocument/2006/relationships/tags" Target="../tags/tag51.xml"/><Relationship Id="rId6" Type="http://schemas.openxmlformats.org/officeDocument/2006/relationships/tags" Target="../tags/tag56.xml"/><Relationship Id="rId11" Type="http://schemas.openxmlformats.org/officeDocument/2006/relationships/tags" Target="../tags/tag61.xml"/><Relationship Id="rId5" Type="http://schemas.openxmlformats.org/officeDocument/2006/relationships/tags" Target="../tags/tag55.xml"/><Relationship Id="rId15" Type="http://schemas.openxmlformats.org/officeDocument/2006/relationships/notesSlide" Target="../notesSlides/notesSlide17.xml"/><Relationship Id="rId10" Type="http://schemas.openxmlformats.org/officeDocument/2006/relationships/tags" Target="../tags/tag60.xml"/><Relationship Id="rId4" Type="http://schemas.openxmlformats.org/officeDocument/2006/relationships/tags" Target="../tags/tag54.xml"/><Relationship Id="rId9" Type="http://schemas.openxmlformats.org/officeDocument/2006/relationships/tags" Target="../tags/tag59.xml"/><Relationship Id="rId14"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7.xml"/><Relationship Id="rId7" Type="http://schemas.openxmlformats.org/officeDocument/2006/relationships/tags" Target="../tags/tag11.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9.png"/><Relationship Id="rId5" Type="http://schemas.openxmlformats.org/officeDocument/2006/relationships/tags" Target="../tags/tag9.xml"/><Relationship Id="rId10" Type="http://schemas.openxmlformats.org/officeDocument/2006/relationships/image" Target="../media/image6.png"/><Relationship Id="rId4" Type="http://schemas.openxmlformats.org/officeDocument/2006/relationships/tags" Target="../tags/tag8.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28.png"/><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image" Target="../media/image27.png"/><Relationship Id="rId5" Type="http://schemas.openxmlformats.org/officeDocument/2006/relationships/image" Target="../media/image10.png"/><Relationship Id="rId4" Type="http://schemas.openxmlformats.org/officeDocument/2006/relationships/notesSlide" Target="../notesSlides/notesSlide22.xml"/></Relationships>
</file>

<file path=ppt/slides/_rels/slide3.xml.rels><?xml version="1.0" encoding="UTF-8" standalone="yes"?>
<Relationships xmlns="http://schemas.openxmlformats.org/package/2006/relationships"><Relationship Id="rId8" Type="http://schemas.openxmlformats.org/officeDocument/2006/relationships/tags" Target="../tags/tag19.xml"/><Relationship Id="rId13" Type="http://schemas.openxmlformats.org/officeDocument/2006/relationships/tags" Target="../tags/tag24.xml"/><Relationship Id="rId3" Type="http://schemas.openxmlformats.org/officeDocument/2006/relationships/tags" Target="../tags/tag14.xml"/><Relationship Id="rId7" Type="http://schemas.openxmlformats.org/officeDocument/2006/relationships/tags" Target="../tags/tag18.xml"/><Relationship Id="rId12" Type="http://schemas.openxmlformats.org/officeDocument/2006/relationships/tags" Target="../tags/tag23.xml"/><Relationship Id="rId17" Type="http://schemas.openxmlformats.org/officeDocument/2006/relationships/image" Target="../media/image10.png"/><Relationship Id="rId2" Type="http://schemas.openxmlformats.org/officeDocument/2006/relationships/tags" Target="../tags/tag13.xml"/><Relationship Id="rId16" Type="http://schemas.openxmlformats.org/officeDocument/2006/relationships/image" Target="../media/image6.png"/><Relationship Id="rId1" Type="http://schemas.openxmlformats.org/officeDocument/2006/relationships/tags" Target="../tags/tag12.xml"/><Relationship Id="rId6" Type="http://schemas.openxmlformats.org/officeDocument/2006/relationships/tags" Target="../tags/tag17.xml"/><Relationship Id="rId11" Type="http://schemas.openxmlformats.org/officeDocument/2006/relationships/tags" Target="../tags/tag22.xml"/><Relationship Id="rId5" Type="http://schemas.openxmlformats.org/officeDocument/2006/relationships/tags" Target="../tags/tag16.xml"/><Relationship Id="rId15" Type="http://schemas.openxmlformats.org/officeDocument/2006/relationships/notesSlide" Target="../notesSlides/notesSlide3.xml"/><Relationship Id="rId10" Type="http://schemas.openxmlformats.org/officeDocument/2006/relationships/tags" Target="../tags/tag21.xml"/><Relationship Id="rId4" Type="http://schemas.openxmlformats.org/officeDocument/2006/relationships/tags" Target="../tags/tag15.xml"/><Relationship Id="rId9" Type="http://schemas.openxmlformats.org/officeDocument/2006/relationships/tags" Target="../tags/tag20.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8" Type="http://schemas.openxmlformats.org/officeDocument/2006/relationships/tags" Target="../tags/tag32.xml"/><Relationship Id="rId13" Type="http://schemas.openxmlformats.org/officeDocument/2006/relationships/tags" Target="../tags/tag37.xml"/><Relationship Id="rId3" Type="http://schemas.openxmlformats.org/officeDocument/2006/relationships/tags" Target="../tags/tag27.xml"/><Relationship Id="rId7" Type="http://schemas.openxmlformats.org/officeDocument/2006/relationships/tags" Target="../tags/tag31.xml"/><Relationship Id="rId12" Type="http://schemas.openxmlformats.org/officeDocument/2006/relationships/tags" Target="../tags/tag36.xml"/><Relationship Id="rId17" Type="http://schemas.openxmlformats.org/officeDocument/2006/relationships/image" Target="../media/image10.png"/><Relationship Id="rId2" Type="http://schemas.openxmlformats.org/officeDocument/2006/relationships/tags" Target="../tags/tag26.xml"/><Relationship Id="rId16" Type="http://schemas.openxmlformats.org/officeDocument/2006/relationships/image" Target="../media/image6.png"/><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tags" Target="../tags/tag35.xml"/><Relationship Id="rId5" Type="http://schemas.openxmlformats.org/officeDocument/2006/relationships/tags" Target="../tags/tag29.xml"/><Relationship Id="rId15" Type="http://schemas.openxmlformats.org/officeDocument/2006/relationships/notesSlide" Target="../notesSlides/notesSlide8.xml"/><Relationship Id="rId10" Type="http://schemas.openxmlformats.org/officeDocument/2006/relationships/tags" Target="../tags/tag34.xml"/><Relationship Id="rId4" Type="http://schemas.openxmlformats.org/officeDocument/2006/relationships/tags" Target="../tags/tag28.xml"/><Relationship Id="rId9" Type="http://schemas.openxmlformats.org/officeDocument/2006/relationships/tags" Target="../tags/tag33.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PA_文本框 113"/>
          <p:cNvSpPr txBox="1"/>
          <p:nvPr>
            <p:custDataLst>
              <p:tags r:id="rId1"/>
            </p:custDataLst>
          </p:nvPr>
        </p:nvSpPr>
        <p:spPr>
          <a:xfrm>
            <a:off x="5890750" y="2290056"/>
            <a:ext cx="5310543" cy="1106805"/>
          </a:xfrm>
          <a:prstGeom prst="rect">
            <a:avLst/>
          </a:prstGeom>
          <a:noFill/>
          <a:ln>
            <a:noFill/>
          </a:ln>
        </p:spPr>
        <p:txBody>
          <a:bodyPr wrap="square" rtlCol="0">
            <a:spAutoFit/>
          </a:bodyPr>
          <a:lstStyle/>
          <a:p>
            <a:pPr algn="dist"/>
            <a:endParaRPr lang="zh-CN" altLang="en-US" sz="6600" b="1" dirty="0">
              <a:solidFill>
                <a:srgbClr val="5F7797"/>
              </a:solidFill>
            </a:endParaRPr>
          </a:p>
        </p:txBody>
      </p:sp>
      <p:sp>
        <p:nvSpPr>
          <p:cNvPr id="115" name="PA_文本框 114"/>
          <p:cNvSpPr txBox="1"/>
          <p:nvPr>
            <p:custDataLst>
              <p:tags r:id="rId2"/>
            </p:custDataLst>
          </p:nvPr>
        </p:nvSpPr>
        <p:spPr>
          <a:xfrm>
            <a:off x="5552566" y="1287338"/>
            <a:ext cx="6083431" cy="3415030"/>
          </a:xfrm>
          <a:prstGeom prst="rect">
            <a:avLst/>
          </a:prstGeom>
          <a:noFill/>
          <a:ln>
            <a:noFill/>
          </a:ln>
        </p:spPr>
        <p:txBody>
          <a:bodyPr wrap="square" rtlCol="0">
            <a:spAutoFit/>
          </a:bodyPr>
          <a:lstStyle>
            <a:defPPr>
              <a:defRPr lang="zh-CN"/>
            </a:defPPr>
            <a:lvl1pPr algn="ctr">
              <a:defRPr sz="2000">
                <a:blipFill>
                  <a:blip r:embed="rId9"/>
                  <a:stretch>
                    <a:fillRect/>
                  </a:stretch>
                </a:blipFill>
              </a:defRPr>
            </a:lvl1pPr>
          </a:lstStyle>
          <a:p>
            <a:pPr algn="dist"/>
            <a:r>
              <a:rPr lang="en-US" altLang="zh-CN" sz="6000" b="1" dirty="0">
                <a:solidFill>
                  <a:srgbClr val="5F7797"/>
                </a:solidFill>
              </a:rPr>
              <a:t>半欢脱</a:t>
            </a:r>
            <a:r>
              <a:rPr lang="zh-CN" altLang="en-US" sz="6000" b="1" dirty="0">
                <a:solidFill>
                  <a:srgbClr val="5F7797"/>
                </a:solidFill>
              </a:rPr>
              <a:t>旅游</a:t>
            </a:r>
            <a:r>
              <a:rPr lang="en-US" altLang="zh-CN" sz="6000" b="1" dirty="0">
                <a:solidFill>
                  <a:srgbClr val="5F7797"/>
                </a:solidFill>
              </a:rPr>
              <a:t>式</a:t>
            </a:r>
            <a:endParaRPr lang="en-US" altLang="zh-CN" sz="4800" b="1" dirty="0">
              <a:solidFill>
                <a:srgbClr val="5F7797"/>
              </a:solidFill>
            </a:endParaRPr>
          </a:p>
          <a:p>
            <a:pPr algn="dist"/>
            <a:r>
              <a:rPr lang="en-US" altLang="zh-CN" sz="9600" b="1" dirty="0">
                <a:solidFill>
                  <a:srgbClr val="5F7797"/>
                </a:solidFill>
              </a:rPr>
              <a:t>+</a:t>
            </a:r>
            <a:endParaRPr lang="en-US" altLang="zh-CN" sz="4800" b="1" dirty="0">
              <a:solidFill>
                <a:srgbClr val="5F7797"/>
              </a:solidFill>
            </a:endParaRPr>
          </a:p>
          <a:p>
            <a:pPr algn="dist"/>
            <a:r>
              <a:rPr lang="en-US" altLang="zh-CN" sz="6000" b="1" dirty="0">
                <a:solidFill>
                  <a:srgbClr val="5F7797"/>
                </a:solidFill>
              </a:rPr>
              <a:t>APAD</a:t>
            </a:r>
            <a:r>
              <a:rPr lang="zh-CN" altLang="en-US" sz="6000" b="1" dirty="0">
                <a:solidFill>
                  <a:srgbClr val="5F7797"/>
                </a:solidFill>
              </a:rPr>
              <a:t>教学</a:t>
            </a:r>
            <a:r>
              <a:rPr lang="en-US" altLang="zh-CN" sz="6000" b="1" dirty="0">
                <a:solidFill>
                  <a:srgbClr val="5F7797"/>
                </a:solidFill>
              </a:rPr>
              <a:t>模式</a:t>
            </a:r>
          </a:p>
        </p:txBody>
      </p:sp>
      <p:grpSp>
        <p:nvGrpSpPr>
          <p:cNvPr id="116" name="PA_chenying0907 115"/>
          <p:cNvGrpSpPr/>
          <p:nvPr>
            <p:custDataLst>
              <p:tags r:id="rId3"/>
            </p:custDataLst>
          </p:nvPr>
        </p:nvGrpSpPr>
        <p:grpSpPr>
          <a:xfrm>
            <a:off x="5281164" y="4893054"/>
            <a:ext cx="6383665" cy="325437"/>
            <a:chOff x="2481804" y="4179888"/>
            <a:chExt cx="7313171" cy="325437"/>
          </a:xfrm>
          <a:solidFill>
            <a:srgbClr val="5F7797"/>
          </a:solidFill>
        </p:grpSpPr>
        <p:sp>
          <p:nvSpPr>
            <p:cNvPr id="117"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37" name="PA_安妮的仙境 - Bandari">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0"/>
          <a:stretch>
            <a:fillRect/>
          </a:stretch>
        </p:blipFill>
        <p:spPr>
          <a:xfrm>
            <a:off x="-960784" y="-20869"/>
            <a:ext cx="609600" cy="609600"/>
          </a:xfrm>
          <a:prstGeom prst="rect">
            <a:avLst/>
          </a:prstGeom>
        </p:spPr>
      </p:pic>
      <p:pic>
        <p:nvPicPr>
          <p:cNvPr id="5" name="PA_图片 4"/>
          <p:cNvPicPr>
            <a:picLocks noChangeAspect="1"/>
          </p:cNvPicPr>
          <p:nvPr>
            <p:custDataLst>
              <p:tags r:id="rId6"/>
            </p:custDataLst>
          </p:nvPr>
        </p:nvPicPr>
        <p:blipFill>
          <a:blip r:embed="rId11"/>
          <a:stretch>
            <a:fillRect/>
          </a:stretch>
        </p:blipFill>
        <p:spPr>
          <a:xfrm>
            <a:off x="47570" y="978201"/>
            <a:ext cx="5328397" cy="498997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175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29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chenying0907 27"/>
          <p:cNvGrpSpPr/>
          <p:nvPr/>
        </p:nvGrpSpPr>
        <p:grpSpPr>
          <a:xfrm>
            <a:off x="2600007" y="534413"/>
            <a:ext cx="6991985" cy="668912"/>
            <a:chOff x="2600007" y="534413"/>
            <a:chExt cx="6991985"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54" name="矩形 53"/>
            <p:cNvSpPr/>
            <p:nvPr/>
          </p:nvSpPr>
          <p:spPr>
            <a:xfrm>
              <a:off x="2600007" y="534413"/>
              <a:ext cx="6991985" cy="553085"/>
            </a:xfrm>
            <a:prstGeom prst="rect">
              <a:avLst/>
            </a:prstGeom>
          </p:spPr>
          <p:txBody>
            <a:bodyPr wrap="none">
              <a:spAutoFit/>
            </a:bodyPr>
            <a:lstStyle/>
            <a:p>
              <a:pPr algn="ctr"/>
              <a:r>
                <a:rPr lang="en-US" sz="3000" b="1" dirty="0">
                  <a:solidFill>
                    <a:srgbClr val="5F7797"/>
                  </a:solidFill>
                </a:rPr>
                <a:t>2.2</a:t>
              </a:r>
              <a:r>
                <a:rPr lang="zh-CN" altLang="en-US" sz="3000" b="1" dirty="0">
                  <a:solidFill>
                    <a:srgbClr val="5F7797"/>
                  </a:solidFill>
                </a:rPr>
                <a:t>基</a:t>
              </a:r>
              <a:r>
                <a:rPr sz="3000" b="1" dirty="0">
                  <a:solidFill>
                    <a:srgbClr val="5F7797"/>
                  </a:solidFill>
                </a:rPr>
                <a:t>于BLOOM模型创新APAD教学模式</a:t>
              </a:r>
            </a:p>
          </p:txBody>
        </p:sp>
      </p:grpSp>
      <p:grpSp>
        <p:nvGrpSpPr>
          <p:cNvPr id="25" name="chenying0907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686435" y="2306320"/>
            <a:ext cx="2564765" cy="1198880"/>
          </a:xfrm>
          <a:prstGeom prst="rect">
            <a:avLst/>
          </a:prstGeom>
        </p:spPr>
        <p:txBody>
          <a:bodyPr wrap="square">
            <a:spAutoFit/>
          </a:bodyPr>
          <a:lstStyle/>
          <a:p>
            <a:pPr>
              <a:defRPr/>
            </a:pPr>
            <a:r>
              <a:rPr lang="en-US" altLang="zh-CN" dirty="0">
                <a:solidFill>
                  <a:srgbClr val="5F7797"/>
                </a:solidFill>
              </a:rPr>
              <a:t>A</a:t>
            </a:r>
            <a:r>
              <a:rPr lang="zh-CN" altLang="en-US" dirty="0">
                <a:solidFill>
                  <a:srgbClr val="5F7797"/>
                </a:solidFill>
              </a:rPr>
              <a:t>：執行</a:t>
            </a:r>
            <a:r>
              <a:rPr lang="en-US" altLang="zh-CN" dirty="0">
                <a:solidFill>
                  <a:srgbClr val="5F7797"/>
                </a:solidFill>
              </a:rPr>
              <a:t>——</a:t>
            </a:r>
            <a:r>
              <a:rPr lang="zh-CN" altLang="en-US" dirty="0">
                <a:solidFill>
                  <a:srgbClr val="5F7797"/>
                </a:solidFill>
              </a:rPr>
              <a:t>實作</a:t>
            </a:r>
          </a:p>
          <a:p>
            <a:pPr>
              <a:defRPr/>
            </a:pPr>
            <a:r>
              <a:rPr lang="zh-CN" altLang="en-US" dirty="0">
                <a:solidFill>
                  <a:srgbClr val="5F7797"/>
                </a:solidFill>
              </a:rPr>
              <a:t>让学生们熟练有关于旅行社的专业知识使学生们具备实例分析能力</a:t>
            </a:r>
            <a:endParaRPr lang="en-US" altLang="zh-CN" dirty="0">
              <a:solidFill>
                <a:srgbClr val="5F7797"/>
              </a:solidFill>
            </a:endParaRPr>
          </a:p>
        </p:txBody>
      </p:sp>
      <p:sp>
        <p:nvSpPr>
          <p:cNvPr id="52" name="矩形 51"/>
          <p:cNvSpPr/>
          <p:nvPr/>
        </p:nvSpPr>
        <p:spPr>
          <a:xfrm>
            <a:off x="583565" y="4224655"/>
            <a:ext cx="2564765" cy="2584450"/>
          </a:xfrm>
          <a:prstGeom prst="rect">
            <a:avLst/>
          </a:prstGeom>
        </p:spPr>
        <p:txBody>
          <a:bodyPr wrap="square">
            <a:spAutoFit/>
          </a:bodyPr>
          <a:lstStyle/>
          <a:p>
            <a:r>
              <a:rPr lang="en-US" altLang="zh-CN" dirty="0">
                <a:solidFill>
                  <a:srgbClr val="5F7797"/>
                </a:solidFill>
              </a:rPr>
              <a:t>P:</a:t>
            </a:r>
            <a:r>
              <a:rPr lang="zh-CN" altLang="en-US" dirty="0">
                <a:solidFill>
                  <a:srgbClr val="5F7797"/>
                </a:solidFill>
              </a:rPr>
              <a:t>专业 </a:t>
            </a:r>
            <a:r>
              <a:rPr lang="en-US" altLang="zh-CN" dirty="0">
                <a:solidFill>
                  <a:srgbClr val="5F7797"/>
                </a:solidFill>
              </a:rPr>
              <a:t>—— </a:t>
            </a:r>
            <a:r>
              <a:rPr lang="zh-CN" altLang="en-US" dirty="0">
                <a:solidFill>
                  <a:srgbClr val="5F7797"/>
                </a:solidFill>
              </a:rPr>
              <a:t>分析</a:t>
            </a:r>
          </a:p>
          <a:p>
            <a:r>
              <a:rPr lang="zh-CN" altLang="en-US" dirty="0">
                <a:solidFill>
                  <a:srgbClr val="5F7797"/>
                </a:solidFill>
              </a:rPr>
              <a:t>授课内容契合目前旅</a:t>
            </a:r>
          </a:p>
          <a:p>
            <a:r>
              <a:rPr lang="zh-CN" altLang="en-US" dirty="0">
                <a:solidFill>
                  <a:srgbClr val="5F7797"/>
                </a:solidFill>
              </a:rPr>
              <a:t>行社的实际情况，符合</a:t>
            </a:r>
          </a:p>
          <a:p>
            <a:r>
              <a:rPr lang="zh-CN" altLang="en-US" dirty="0">
                <a:solidFill>
                  <a:srgbClr val="5F7797"/>
                </a:solidFill>
              </a:rPr>
              <a:t>未来实习与就业能力的</a:t>
            </a:r>
          </a:p>
          <a:p>
            <a:r>
              <a:rPr lang="zh-CN" altLang="en-US" dirty="0">
                <a:solidFill>
                  <a:srgbClr val="5F7797"/>
                </a:solidFill>
              </a:rPr>
              <a:t>需求。与境内外旅行社</a:t>
            </a:r>
          </a:p>
          <a:p>
            <a:r>
              <a:rPr lang="zh-CN" altLang="en-US" dirty="0">
                <a:solidFill>
                  <a:srgbClr val="5F7797"/>
                </a:solidFill>
              </a:rPr>
              <a:t>设立、经营与管理相互</a:t>
            </a:r>
          </a:p>
          <a:p>
            <a:r>
              <a:rPr lang="zh-CN" altLang="en-US" dirty="0">
                <a:solidFill>
                  <a:srgbClr val="5F7797"/>
                </a:solidFill>
              </a:rPr>
              <a:t>比对，找出差异之处，</a:t>
            </a:r>
          </a:p>
          <a:p>
            <a:r>
              <a:rPr lang="zh-CN" altLang="en-US" dirty="0">
                <a:solidFill>
                  <a:srgbClr val="5F7797"/>
                </a:solidFill>
              </a:rPr>
              <a:t>并分析出优缺点与因应</a:t>
            </a:r>
          </a:p>
          <a:p>
            <a:r>
              <a:rPr lang="zh-CN" altLang="en-US" dirty="0">
                <a:solidFill>
                  <a:srgbClr val="5F7797"/>
                </a:solidFill>
              </a:rPr>
              <a:t>之道</a:t>
            </a:r>
          </a:p>
        </p:txBody>
      </p:sp>
      <p:sp>
        <p:nvSpPr>
          <p:cNvPr id="53" name="矩形 52"/>
          <p:cNvSpPr/>
          <p:nvPr/>
        </p:nvSpPr>
        <p:spPr>
          <a:xfrm>
            <a:off x="3970655" y="4665980"/>
            <a:ext cx="2110105" cy="1753235"/>
          </a:xfrm>
          <a:prstGeom prst="rect">
            <a:avLst/>
          </a:prstGeom>
        </p:spPr>
        <p:txBody>
          <a:bodyPr wrap="square">
            <a:spAutoFit/>
          </a:bodyPr>
          <a:lstStyle/>
          <a:p>
            <a:r>
              <a:rPr lang="en-US" altLang="zh-CN" dirty="0">
                <a:solidFill>
                  <a:srgbClr val="5F7797"/>
                </a:solidFill>
              </a:rPr>
              <a:t>D</a:t>
            </a:r>
            <a:r>
              <a:rPr lang="zh-CN" altLang="en-US" dirty="0">
                <a:solidFill>
                  <a:srgbClr val="5F7797"/>
                </a:solidFill>
              </a:rPr>
              <a:t>：评判 </a:t>
            </a:r>
            <a:r>
              <a:rPr lang="en-US" altLang="zh-CN" dirty="0">
                <a:solidFill>
                  <a:srgbClr val="5F7797"/>
                </a:solidFill>
              </a:rPr>
              <a:t>—— </a:t>
            </a:r>
            <a:r>
              <a:rPr lang="zh-CN" altLang="en-US" dirty="0">
                <a:solidFill>
                  <a:srgbClr val="5F7797"/>
                </a:solidFill>
              </a:rPr>
              <a:t>证明</a:t>
            </a:r>
          </a:p>
          <a:p>
            <a:r>
              <a:rPr lang="zh-CN" altLang="en-US" dirty="0">
                <a:solidFill>
                  <a:srgbClr val="5F7797"/>
                </a:solidFill>
              </a:rPr>
              <a:t>拓展课外知识，旅行社知识可以承接旅游法律法规知识，分接导游知识，从而</a:t>
            </a:r>
            <a:r>
              <a:rPr lang="en-US" altLang="zh-CN" dirty="0">
                <a:solidFill>
                  <a:srgbClr val="5F7797"/>
                </a:solidFill>
              </a:rPr>
              <a:t>GET</a:t>
            </a:r>
            <a:r>
              <a:rPr lang="zh-CN" altLang="en-US" dirty="0">
                <a:solidFill>
                  <a:srgbClr val="5F7797"/>
                </a:solidFill>
              </a:rPr>
              <a:t>到新的</a:t>
            </a:r>
            <a:r>
              <a:rPr lang="en-US" altLang="zh-CN" dirty="0">
                <a:solidFill>
                  <a:srgbClr val="5F7797"/>
                </a:solidFill>
              </a:rPr>
              <a:t>IDAE</a:t>
            </a:r>
          </a:p>
        </p:txBody>
      </p:sp>
      <p:sp>
        <p:nvSpPr>
          <p:cNvPr id="55" name="矩形 54"/>
          <p:cNvSpPr/>
          <p:nvPr/>
        </p:nvSpPr>
        <p:spPr>
          <a:xfrm>
            <a:off x="4058285" y="2028825"/>
            <a:ext cx="2125345" cy="1476375"/>
          </a:xfrm>
          <a:prstGeom prst="rect">
            <a:avLst/>
          </a:prstGeom>
        </p:spPr>
        <p:txBody>
          <a:bodyPr wrap="square">
            <a:spAutoFit/>
          </a:bodyPr>
          <a:lstStyle/>
          <a:p>
            <a:r>
              <a:rPr lang="en-US" altLang="zh-CN" dirty="0">
                <a:solidFill>
                  <a:srgbClr val="5F7797"/>
                </a:solidFill>
              </a:rPr>
              <a:t>A</a:t>
            </a:r>
            <a:r>
              <a:rPr lang="zh-CN" altLang="en-US" dirty="0">
                <a:solidFill>
                  <a:srgbClr val="5F7797"/>
                </a:solidFill>
              </a:rPr>
              <a:t>：娱乐 </a:t>
            </a:r>
            <a:r>
              <a:rPr lang="en-US" altLang="zh-CN" dirty="0">
                <a:solidFill>
                  <a:srgbClr val="5F7797"/>
                </a:solidFill>
              </a:rPr>
              <a:t>—— </a:t>
            </a:r>
            <a:r>
              <a:rPr lang="zh-CN" altLang="en-US" dirty="0">
                <a:solidFill>
                  <a:srgbClr val="5F7797"/>
                </a:solidFill>
              </a:rPr>
              <a:t>制造</a:t>
            </a:r>
          </a:p>
          <a:p>
            <a:r>
              <a:rPr lang="zh-CN" altLang="en-US" dirty="0">
                <a:solidFill>
                  <a:srgbClr val="5F7797"/>
                </a:solidFill>
              </a:rPr>
              <a:t>授课多故事化、情节化，不仅限课本。通过小游戏提升课堂专注度</a:t>
            </a:r>
          </a:p>
        </p:txBody>
      </p:sp>
      <p:sp>
        <p:nvSpPr>
          <p:cNvPr id="56" name="Freeform 5"/>
          <p:cNvSpPr>
            <a:spLocks noEditPoints="1"/>
          </p:cNvSpPr>
          <p:nvPr/>
        </p:nvSpPr>
        <p:spPr bwMode="auto">
          <a:xfrm>
            <a:off x="6080446" y="369736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3" name="chenying0907 2"/>
          <p:cNvGrpSpPr/>
          <p:nvPr/>
        </p:nvGrpSpPr>
        <p:grpSpPr>
          <a:xfrm>
            <a:off x="7013575" y="1534160"/>
            <a:ext cx="5234305" cy="4855499"/>
            <a:chOff x="7768001" y="2175218"/>
            <a:chExt cx="3594764" cy="3502346"/>
          </a:xfrm>
        </p:grpSpPr>
        <p:sp>
          <p:nvSpPr>
            <p:cNvPr id="57" name="矩形 56"/>
            <p:cNvSpPr/>
            <p:nvPr/>
          </p:nvSpPr>
          <p:spPr>
            <a:xfrm>
              <a:off x="7993416" y="2395025"/>
              <a:ext cx="2806692" cy="3062882"/>
            </a:xfrm>
            <a:prstGeom prst="rect">
              <a:avLst/>
            </a:prstGeom>
          </p:spPr>
          <p:txBody>
            <a:bodyPr wrap="square">
              <a:spAutoFit/>
            </a:bodyPr>
            <a:lstStyle/>
            <a:p>
              <a:pPr algn="just">
                <a:lnSpc>
                  <a:spcPct val="150000"/>
                </a:lnSpc>
              </a:pPr>
              <a:r>
                <a:rPr lang="zh-CN" altLang="en-US" dirty="0">
                  <a:solidFill>
                    <a:srgbClr val="5F7797"/>
                  </a:solidFill>
                </a:rPr>
                <a:t>对于学生两个信念</a:t>
              </a:r>
            </a:p>
            <a:p>
              <a:pPr algn="just">
                <a:lnSpc>
                  <a:spcPct val="150000"/>
                </a:lnSpc>
              </a:pPr>
              <a:r>
                <a:rPr lang="zh-CN" altLang="en-US" dirty="0">
                  <a:solidFill>
                    <a:srgbClr val="5F7797"/>
                  </a:solidFill>
                </a:rPr>
                <a:t>①</a:t>
              </a:r>
              <a:r>
                <a:rPr lang="en-US" altLang="zh-CN" dirty="0">
                  <a:solidFill>
                    <a:srgbClr val="5F7797"/>
                  </a:solidFill>
                </a:rPr>
                <a:t>“视子不弃”</a:t>
              </a:r>
              <a:r>
                <a:rPr lang="zh-CN" altLang="en-US" dirty="0">
                  <a:solidFill>
                    <a:srgbClr val="5F7797"/>
                  </a:solidFill>
                </a:rPr>
                <a:t>。每个学生都是上天赐给我独一无二的宝贝。都是我的孩子。你们没有北大, 你们有我, 我没有儿子, 但我有你们</a:t>
              </a:r>
            </a:p>
            <a:p>
              <a:pPr algn="just">
                <a:lnSpc>
                  <a:spcPct val="150000"/>
                </a:lnSpc>
              </a:pPr>
              <a:r>
                <a:rPr lang="zh-CN" altLang="en-US" dirty="0">
                  <a:solidFill>
                    <a:srgbClr val="5F7797"/>
                  </a:solidFill>
                </a:rPr>
                <a:t>②.脑子要被激活，创造力与自信心就如涌泉而出，所学才能应用，知识的价值才能展现，如此的孩子，他们才知道他们读书学习不是为了父母，为了老师，人人是为了自己的理想而努力。　</a:t>
              </a:r>
            </a:p>
          </p:txBody>
        </p:sp>
        <p:grpSp>
          <p:nvGrpSpPr>
            <p:cNvPr id="60" name="chenying0907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64" name="chenying0907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bldLvl="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chenying0907 1503"/>
          <p:cNvGrpSpPr/>
          <p:nvPr/>
        </p:nvGrpSpPr>
        <p:grpSpPr>
          <a:xfrm>
            <a:off x="1708487" y="2943088"/>
            <a:ext cx="2718288" cy="2044065"/>
            <a:chOff x="1614561" y="3995321"/>
            <a:chExt cx="2718288" cy="2044065"/>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614561" y="399532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sym typeface="+mn-ea"/>
                </a:rPr>
                <a:t>英文课程双结合</a:t>
              </a:r>
              <a:endParaRPr lang="zh-CN" altLang="en-US" sz="2400">
                <a:ln w="12700">
                  <a:solidFill>
                    <a:srgbClr val="69BDFD"/>
                  </a:solidFill>
                </a:ln>
                <a:blipFill>
                  <a:blip r:embed="rId3"/>
                  <a:stretch>
                    <a:fillRect/>
                  </a:stretch>
                </a:blipFill>
              </a:endParaRPr>
            </a:p>
            <a:p>
              <a:pPr algn="ctr"/>
              <a:endParaRPr lang="zh-CN" altLang="en-US" sz="2400" b="1" dirty="0">
                <a:solidFill>
                  <a:srgbClr val="5F7797"/>
                </a:solidFill>
              </a:endParaRPr>
            </a:p>
          </p:txBody>
        </p:sp>
        <p:sp>
          <p:nvSpPr>
            <p:cNvPr id="1503" name="文本框 1502"/>
            <p:cNvSpPr txBox="1"/>
            <p:nvPr/>
          </p:nvSpPr>
          <p:spPr>
            <a:xfrm>
              <a:off x="1614561" y="4286151"/>
              <a:ext cx="2630805" cy="1753235"/>
            </a:xfrm>
            <a:prstGeom prst="rect">
              <a:avLst/>
            </a:prstGeom>
            <a:noFill/>
          </p:spPr>
          <p:txBody>
            <a:bodyPr wrap="square" rtlCol="0">
              <a:spAutoFit/>
            </a:bodyPr>
            <a:lstStyle/>
            <a:p>
              <a:r>
                <a:rPr lang="zh-CN" altLang="en-US" dirty="0">
                  <a:solidFill>
                    <a:srgbClr val="5F7797"/>
                  </a:solidFill>
                  <a:sym typeface="+mn-ea"/>
                </a:rPr>
                <a:t>通过在课上给学生们普及课本上的专有名词的英文解释，并且纳入考试范围，再通过讲解英文的趣味故事使同学们有着深深的印象</a:t>
              </a:r>
              <a:endParaRPr lang="zh-CN" altLang="en-US" dirty="0">
                <a:solidFill>
                  <a:srgbClr val="5F7797"/>
                </a:solidFill>
              </a:endParaRPr>
            </a:p>
          </p:txBody>
        </p:sp>
      </p:grpSp>
      <p:grpSp>
        <p:nvGrpSpPr>
          <p:cNvPr id="355" name="chenying0907 354"/>
          <p:cNvGrpSpPr/>
          <p:nvPr/>
        </p:nvGrpSpPr>
        <p:grpSpPr>
          <a:xfrm>
            <a:off x="4870640" y="2943088"/>
            <a:ext cx="2630805" cy="2424430"/>
            <a:chOff x="1702191" y="3826411"/>
            <a:chExt cx="2630805" cy="2424430"/>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sym typeface="+mn-ea"/>
                </a:rPr>
                <a:t>例子教学模式</a:t>
              </a:r>
              <a:endParaRPr lang="zh-CN" altLang="en-US" sz="2400">
                <a:ln w="12700">
                  <a:solidFill>
                    <a:srgbClr val="FE808E"/>
                  </a:solidFill>
                </a:ln>
                <a:blipFill>
                  <a:blip r:embed="rId4"/>
                  <a:stretch>
                    <a:fillRect/>
                  </a:stretch>
                </a:blipFill>
              </a:endParaRPr>
            </a:p>
            <a:p>
              <a:pPr algn="ctr"/>
              <a:endParaRPr lang="zh-CN" altLang="en-US" sz="2400" b="1" dirty="0">
                <a:solidFill>
                  <a:srgbClr val="5F7797"/>
                </a:solidFill>
              </a:endParaRPr>
            </a:p>
          </p:txBody>
        </p:sp>
        <p:sp>
          <p:nvSpPr>
            <p:cNvPr id="358" name="文本框 357"/>
            <p:cNvSpPr txBox="1"/>
            <p:nvPr/>
          </p:nvSpPr>
          <p:spPr>
            <a:xfrm>
              <a:off x="1724416" y="4286151"/>
              <a:ext cx="2608580" cy="19646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sym typeface="+mn-ea"/>
                </a:rPr>
                <a:t>课本就是把就是把一堆你拆开来看的懂得名词扩展成你一堆看不懂的句子，但是如果加以例子的解释，就会使课本上枯燥无味的概念生动灵活起来</a:t>
              </a:r>
              <a:endParaRPr lang="zh-CN" altLang="en-US" dirty="0">
                <a:solidFill>
                  <a:srgbClr val="5F7797"/>
                </a:solidFill>
              </a:endParaRPr>
            </a:p>
            <a:p>
              <a:pPr algn="l"/>
              <a:r>
                <a:rPr lang="zh-CN" altLang="en-US" dirty="0">
                  <a:solidFill>
                    <a:srgbClr val="5F7797"/>
                  </a:solidFill>
                </a:rPr>
                <a:t>。</a:t>
              </a:r>
            </a:p>
          </p:txBody>
        </p:sp>
      </p:grpSp>
      <p:grpSp>
        <p:nvGrpSpPr>
          <p:cNvPr id="29" name="chenying0907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5" name="矩形 34"/>
            <p:cNvSpPr/>
            <p:nvPr/>
          </p:nvSpPr>
          <p:spPr>
            <a:xfrm>
              <a:off x="4977447" y="534413"/>
              <a:ext cx="2237105" cy="553085"/>
            </a:xfrm>
            <a:prstGeom prst="rect">
              <a:avLst/>
            </a:prstGeom>
          </p:spPr>
          <p:txBody>
            <a:bodyPr wrap="none">
              <a:spAutoFit/>
            </a:bodyPr>
            <a:lstStyle/>
            <a:p>
              <a:pPr algn="ctr"/>
              <a:r>
                <a:rPr lang="en-US" sz="3000" b="1" dirty="0">
                  <a:solidFill>
                    <a:srgbClr val="5F7797"/>
                  </a:solidFill>
                </a:rPr>
                <a:t>2.3</a:t>
              </a:r>
              <a:r>
                <a:rPr lang="zh-CN" altLang="en-US" sz="3000" b="1" dirty="0">
                  <a:solidFill>
                    <a:srgbClr val="5F7797"/>
                  </a:solidFill>
                </a:rPr>
                <a:t>三大创新</a:t>
              </a:r>
            </a:p>
          </p:txBody>
        </p:sp>
      </p:grpSp>
      <p:sp>
        <p:nvSpPr>
          <p:cNvPr id="36" name="Freeform 5"/>
          <p:cNvSpPr>
            <a:spLocks noEditPoints="1"/>
          </p:cNvSpPr>
          <p:nvPr/>
        </p:nvSpPr>
        <p:spPr bwMode="auto">
          <a:xfrm>
            <a:off x="2685341" y="145002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grpSp>
        <p:nvGrpSpPr>
          <p:cNvPr id="37" name="chenying0907 36"/>
          <p:cNvGrpSpPr/>
          <p:nvPr/>
        </p:nvGrpSpPr>
        <p:grpSpPr>
          <a:xfrm>
            <a:off x="5518954" y="1538635"/>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 name="Freeform 8"/>
          <p:cNvSpPr>
            <a:spLocks noEditPoints="1"/>
          </p:cNvSpPr>
          <p:nvPr/>
        </p:nvSpPr>
        <p:spPr bwMode="auto">
          <a:xfrm>
            <a:off x="8347435" y="155856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zh-CN" altLang="en-US"/>
          </a:p>
        </p:txBody>
      </p:sp>
      <p:grpSp>
        <p:nvGrpSpPr>
          <p:cNvPr id="44" name="chenying0907 43"/>
          <p:cNvGrpSpPr/>
          <p:nvPr/>
        </p:nvGrpSpPr>
        <p:grpSpPr>
          <a:xfrm>
            <a:off x="7673525" y="2774178"/>
            <a:ext cx="2630658" cy="2593340"/>
            <a:chOff x="1702191" y="3826411"/>
            <a:chExt cx="2630658" cy="2593340"/>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sym typeface="+mn-ea"/>
                </a:rPr>
                <a:t>视频课程双结合</a:t>
              </a:r>
              <a:endParaRPr lang="zh-CN" altLang="en-US" sz="2400" b="1" dirty="0">
                <a:solidFill>
                  <a:srgbClr val="5F7797"/>
                </a:solidFill>
              </a:endParaRPr>
            </a:p>
          </p:txBody>
        </p:sp>
        <p:sp>
          <p:nvSpPr>
            <p:cNvPr id="47" name="文本框 46"/>
            <p:cNvSpPr txBox="1"/>
            <p:nvPr/>
          </p:nvSpPr>
          <p:spPr>
            <a:xfrm>
              <a:off x="1702191" y="4571901"/>
              <a:ext cx="2630170" cy="1847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sym typeface="+mn-ea"/>
                </a:rPr>
                <a:t>具可靠调研分析，课堂上有若存在着声视觉结合，那么学生们的思维导向一定不会差到哪里去，因为通过声视觉从而影响学生们的思维方式，达到一一定的教学目的</a:t>
              </a:r>
              <a:endParaRPr lang="zh-CN" altLang="en-US" dirty="0">
                <a:solidFill>
                  <a:srgbClr val="5F7797"/>
                </a:solidFill>
              </a:endParaRPr>
            </a:p>
          </p:txBody>
        </p:sp>
      </p:grpSp>
      <p:grpSp>
        <p:nvGrpSpPr>
          <p:cNvPr id="48" name="chenying0907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ldLvl="0" animBg="1"/>
      <p:bldP spid="40" grpId="0" bldLvl="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44537" cy="1089866"/>
            <a:chOff x="7846400" y="2489790"/>
            <a:chExt cx="1244537" cy="1089866"/>
          </a:xfrm>
        </p:grpSpPr>
        <p:grpSp>
          <p:nvGrpSpPr>
            <p:cNvPr id="60" name="chenying0907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32811" y="3466631"/>
            <a:ext cx="4518752" cy="1256016"/>
          </a:xfrm>
          <a:prstGeom prst="rect">
            <a:avLst/>
          </a:prstGeom>
          <a:noFill/>
        </p:spPr>
        <p:txBody>
          <a:bodyPr/>
          <a:lstStyle/>
          <a:p>
            <a:pPr algn="ctr">
              <a:lnSpc>
                <a:spcPct val="150000"/>
              </a:lnSpc>
              <a:defRPr/>
            </a:pPr>
            <a:r>
              <a:rPr lang="zh-CN" sz="6000" b="1" dirty="0">
                <a:blipFill>
                  <a:blip r:embed="rId17"/>
                  <a:stretch>
                    <a:fillRect/>
                  </a:stretch>
                </a:blipFill>
                <a:latin typeface="+mn-ea"/>
              </a:rPr>
              <a:t>授课现状（部分课件）</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8" name="矩形 27"/>
            <p:cNvSpPr/>
            <p:nvPr/>
          </p:nvSpPr>
          <p:spPr>
            <a:xfrm>
              <a:off x="4973640" y="534413"/>
              <a:ext cx="2244725" cy="553085"/>
            </a:xfrm>
            <a:prstGeom prst="rect">
              <a:avLst/>
            </a:prstGeom>
          </p:spPr>
          <p:txBody>
            <a:bodyPr wrap="none">
              <a:spAutoFit/>
            </a:bodyPr>
            <a:lstStyle/>
            <a:p>
              <a:pPr algn="ctr"/>
              <a:r>
                <a:rPr lang="en-US" altLang="zh-CN" sz="3000" b="1" dirty="0">
                  <a:solidFill>
                    <a:srgbClr val="5F7797"/>
                  </a:solidFill>
                  <a:ea typeface="宋体" panose="02010600030101010101" pitchFamily="2" charset="-122"/>
                </a:rPr>
                <a:t>3.1</a:t>
              </a:r>
              <a:r>
                <a:rPr lang="zh-CN" sz="3000" b="1" dirty="0">
                  <a:solidFill>
                    <a:srgbClr val="5F7797"/>
                  </a:solidFill>
                  <a:ea typeface="宋体" panose="02010600030101010101" pitchFamily="2" charset="-122"/>
                </a:rPr>
                <a:t>授课现状</a:t>
              </a:r>
            </a:p>
          </p:txBody>
        </p:sp>
      </p:grpSp>
      <p:grpSp>
        <p:nvGrpSpPr>
          <p:cNvPr id="29" name="chenying0907 28"/>
          <p:cNvGrpSpPr/>
          <p:nvPr/>
        </p:nvGrpSpPr>
        <p:grpSpPr>
          <a:xfrm>
            <a:off x="4974047" y="2106745"/>
            <a:ext cx="2243907" cy="4014880"/>
            <a:chOff x="4974047" y="1777893"/>
            <a:chExt cx="2243907" cy="4014880"/>
          </a:xfrm>
          <a:solidFill>
            <a:srgbClr val="5F7797"/>
          </a:solidFill>
        </p:grpSpPr>
        <p:grpSp>
          <p:nvGrpSpPr>
            <p:cNvPr id="33" name="chenying0907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
              <p:cNvSpPr/>
              <p:nvPr/>
            </p:nvSpPr>
            <p:spPr bwMode="auto">
              <a:xfrm>
                <a:off x="2017"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2"/>
              <p:cNvSpPr/>
              <p:nvPr/>
            </p:nvSpPr>
            <p:spPr bwMode="auto">
              <a:xfrm>
                <a:off x="2017"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20" name="chenying0907 119"/>
          <p:cNvGrpSpPr/>
          <p:nvPr/>
        </p:nvGrpSpPr>
        <p:grpSpPr>
          <a:xfrm rot="20588985">
            <a:off x="6665442" y="3943802"/>
            <a:ext cx="1703085" cy="243452"/>
            <a:chOff x="4811713" y="3189288"/>
            <a:chExt cx="2571751" cy="476251"/>
          </a:xfrm>
          <a:solidFill>
            <a:srgbClr val="5F7797"/>
          </a:solidFill>
        </p:grpSpPr>
        <p:sp>
          <p:nvSpPr>
            <p:cNvPr id="12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0" name="chenying0907 189"/>
          <p:cNvGrpSpPr/>
          <p:nvPr/>
        </p:nvGrpSpPr>
        <p:grpSpPr>
          <a:xfrm rot="2128931" flipH="1">
            <a:off x="3729191" y="4637387"/>
            <a:ext cx="1703085" cy="243452"/>
            <a:chOff x="4811713" y="3189288"/>
            <a:chExt cx="2571751" cy="476251"/>
          </a:xfrm>
          <a:solidFill>
            <a:srgbClr val="5F7797"/>
          </a:solidFill>
        </p:grpSpPr>
        <p:sp>
          <p:nvSpPr>
            <p:cNvPr id="19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8" name="文本框 257"/>
          <p:cNvSpPr txBox="1"/>
          <p:nvPr/>
        </p:nvSpPr>
        <p:spPr>
          <a:xfrm>
            <a:off x="659765" y="2081530"/>
            <a:ext cx="3180715" cy="3476625"/>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托马斯·库克对旅游业的贡献不仅仅在于其创立了世界第一家旅行社，其对服务创新求变的精神，产品整合与组织的能力，旅游营销与推广的重视，成功的打开了旅行社业务的范围，奠定了旅行社产品内容的价值，更推动了大众旅游的发展，打下了全球旅行社迅速发展的基石。</a:t>
            </a:r>
          </a:p>
        </p:txBody>
      </p:sp>
      <p:sp>
        <p:nvSpPr>
          <p:cNvPr id="259" name="文本框 258"/>
          <p:cNvSpPr txBox="1"/>
          <p:nvPr/>
        </p:nvSpPr>
        <p:spPr>
          <a:xfrm>
            <a:off x="8616315" y="4191635"/>
            <a:ext cx="2778760" cy="1938020"/>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1845年，托马斯·库克正式于英国莱斯特创办了世界上第一家旅行社----托马斯·库克旅行社（即通济隆旅行社）</a:t>
            </a:r>
          </a:p>
          <a:p>
            <a:pPr algn="l"/>
            <a:endParaRPr lang="zh-CN" altLang="en-US" sz="2000" dirty="0">
              <a:solidFill>
                <a:srgbClr val="5F7797"/>
              </a:solidFill>
            </a:endParaRPr>
          </a:p>
        </p:txBody>
      </p:sp>
      <p:grpSp>
        <p:nvGrpSpPr>
          <p:cNvPr id="260" name="chenying0907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pic>
        <p:nvPicPr>
          <p:cNvPr id="3" name="图片 2"/>
          <p:cNvPicPr>
            <a:picLocks noChangeAspect="1"/>
          </p:cNvPicPr>
          <p:nvPr/>
        </p:nvPicPr>
        <p:blipFill>
          <a:blip r:embed="rId3"/>
          <a:stretch>
            <a:fillRect/>
          </a:stretch>
        </p:blipFill>
        <p:spPr>
          <a:xfrm>
            <a:off x="8684895" y="624840"/>
            <a:ext cx="2641600" cy="321881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2" name="矩形 21"/>
            <p:cNvSpPr/>
            <p:nvPr/>
          </p:nvSpPr>
          <p:spPr>
            <a:xfrm>
              <a:off x="4973639" y="534413"/>
              <a:ext cx="2244725" cy="553085"/>
            </a:xfrm>
            <a:prstGeom prst="rect">
              <a:avLst/>
            </a:prstGeom>
          </p:spPr>
          <p:txBody>
            <a:bodyPr wrap="none">
              <a:spAutoFit/>
            </a:bodyPr>
            <a:lstStyle/>
            <a:p>
              <a:pPr algn="ctr"/>
              <a:r>
                <a:rPr lang="en-US" sz="3000" b="1" dirty="0">
                  <a:solidFill>
                    <a:srgbClr val="5F7797"/>
                  </a:solidFill>
                </a:rPr>
                <a:t>3.2</a:t>
              </a:r>
              <a:r>
                <a:rPr lang="zh-CN" altLang="en-US" sz="3000" b="1" dirty="0">
                  <a:solidFill>
                    <a:srgbClr val="5F7797"/>
                  </a:solidFill>
                  <a:ea typeface="宋体" panose="02010600030101010101" pitchFamily="2" charset="-122"/>
                </a:rPr>
                <a:t>授课现状</a:t>
              </a:r>
            </a:p>
          </p:txBody>
        </p:sp>
      </p:grpSp>
      <p:grpSp>
        <p:nvGrpSpPr>
          <p:cNvPr id="24" name="chenying0907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chenying0907 47"/>
          <p:cNvGrpSpPr/>
          <p:nvPr/>
        </p:nvGrpSpPr>
        <p:grpSpPr>
          <a:xfrm>
            <a:off x="5213024" y="2380125"/>
            <a:ext cx="892652" cy="630550"/>
            <a:chOff x="5448035" y="2502829"/>
            <a:chExt cx="892652" cy="630550"/>
          </a:xfrm>
        </p:grpSpPr>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51" name="chenying0907 50"/>
            <p:cNvGrpSpPr/>
            <p:nvPr/>
          </p:nvGrpSpPr>
          <p:grpSpPr>
            <a:xfrm>
              <a:off x="5448035" y="2502829"/>
              <a:ext cx="198029" cy="630550"/>
              <a:chOff x="2022476" y="5602288"/>
              <a:chExt cx="500062" cy="1592263"/>
            </a:xfrm>
          </p:grpSpPr>
          <p:sp>
            <p:nvSpPr>
              <p:cNvPr id="5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8" name="chenying0907 57"/>
          <p:cNvGrpSpPr/>
          <p:nvPr/>
        </p:nvGrpSpPr>
        <p:grpSpPr>
          <a:xfrm>
            <a:off x="5142400" y="2115409"/>
            <a:ext cx="5757632" cy="4092575"/>
            <a:chOff x="5367251" y="2259068"/>
            <a:chExt cx="5757632" cy="4092575"/>
          </a:xfrm>
        </p:grpSpPr>
        <p:sp>
          <p:nvSpPr>
            <p:cNvPr id="59" name="文本框 58"/>
            <p:cNvSpPr txBox="1"/>
            <p:nvPr/>
          </p:nvSpPr>
          <p:spPr>
            <a:xfrm>
              <a:off x="6844836" y="2259068"/>
              <a:ext cx="4280047" cy="4092575"/>
            </a:xfrm>
            <a:prstGeom prst="rect">
              <a:avLst/>
            </a:prstGeom>
            <a:noFill/>
          </p:spPr>
          <p:txBody>
            <a:bodyPr wrap="square" rtlCol="0">
              <a:spAutoFit/>
            </a:bodyPr>
            <a:lstStyle/>
            <a:p>
              <a:r>
                <a:rPr lang="zh-CN" altLang="en-US" sz="2000" dirty="0">
                  <a:solidFill>
                    <a:srgbClr val="5F7797"/>
                  </a:solidFill>
                </a:rPr>
                <a:t>旅游发展的8大基本条件：</a:t>
              </a:r>
            </a:p>
            <a:p>
              <a:r>
                <a:rPr lang="zh-CN" altLang="en-US" sz="2000" dirty="0">
                  <a:solidFill>
                    <a:srgbClr val="5F7797"/>
                  </a:solidFill>
                </a:rPr>
                <a:t>①安定的政治、经济、社会及自然环境。</a:t>
              </a:r>
            </a:p>
            <a:p>
              <a:r>
                <a:rPr lang="zh-CN" altLang="en-US" sz="2000" dirty="0">
                  <a:solidFill>
                    <a:srgbClr val="5F7797"/>
                  </a:solidFill>
                </a:rPr>
                <a:t>②稳定且成长的可支配所得。</a:t>
              </a:r>
            </a:p>
            <a:p>
              <a:r>
                <a:rPr lang="zh-CN" altLang="en-US" sz="2000" dirty="0">
                  <a:solidFill>
                    <a:srgbClr val="5F7797"/>
                  </a:solidFill>
                </a:rPr>
                <a:t>③安全、便利、快捷、舒适且票价合宜的交通工具。</a:t>
              </a:r>
            </a:p>
            <a:p>
              <a:r>
                <a:rPr lang="zh-CN" altLang="en-US" sz="2000" dirty="0">
                  <a:solidFill>
                    <a:srgbClr val="5F7797"/>
                  </a:solidFill>
                </a:rPr>
                <a:t>④可自主安排规划的非工作时间。</a:t>
              </a:r>
            </a:p>
            <a:p>
              <a:r>
                <a:rPr lang="zh-CN" altLang="en-US" sz="2000" dirty="0">
                  <a:solidFill>
                    <a:srgbClr val="5F7797"/>
                  </a:solidFill>
                </a:rPr>
                <a:t>⑤重视旅游的价值观及旅游的意愿。</a:t>
              </a:r>
            </a:p>
            <a:p>
              <a:r>
                <a:rPr lang="zh-CN" altLang="en-US" sz="2000" dirty="0">
                  <a:solidFill>
                    <a:srgbClr val="5F7797"/>
                  </a:solidFill>
                </a:rPr>
                <a:t>⑥完善旅游信息的提供。</a:t>
              </a:r>
            </a:p>
            <a:p>
              <a:r>
                <a:rPr lang="zh-CN" altLang="en-US" sz="2000" dirty="0">
                  <a:solidFill>
                    <a:srgbClr val="5F7797"/>
                  </a:solidFill>
                </a:rPr>
                <a:t>⑦旅游自然资源与人文资源的完善与规划。</a:t>
              </a:r>
            </a:p>
            <a:p>
              <a:r>
                <a:rPr lang="zh-CN" altLang="en-US" sz="2000" dirty="0">
                  <a:solidFill>
                    <a:srgbClr val="5F7797"/>
                  </a:solidFill>
                </a:rPr>
                <a:t>⑧旅行社专业游程设计规划能力的服务。</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61" name="chenying0907 60"/>
            <p:cNvGrpSpPr/>
            <p:nvPr/>
          </p:nvGrpSpPr>
          <p:grpSpPr>
            <a:xfrm>
              <a:off x="5367251" y="3842459"/>
              <a:ext cx="351423" cy="647524"/>
              <a:chOff x="2665413" y="5559425"/>
              <a:chExt cx="887413" cy="1635125"/>
            </a:xfrm>
          </p:grpSpPr>
          <p:sp>
            <p:nvSpPr>
              <p:cNvPr id="62"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4"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5"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6"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7"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72" name="chenying0907 71"/>
          <p:cNvGrpSpPr/>
          <p:nvPr/>
        </p:nvGrpSpPr>
        <p:grpSpPr>
          <a:xfrm>
            <a:off x="5142285" y="5133373"/>
            <a:ext cx="1009375" cy="598488"/>
            <a:chOff x="5315701" y="5227502"/>
            <a:chExt cx="1009375" cy="598488"/>
          </a:xfrm>
        </p:grpSpPr>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75" name="chenying0907 74"/>
            <p:cNvGrpSpPr/>
            <p:nvPr/>
          </p:nvGrpSpPr>
          <p:grpSpPr>
            <a:xfrm>
              <a:off x="5315701" y="5227502"/>
              <a:ext cx="354566" cy="598488"/>
              <a:chOff x="3675063" y="5611813"/>
              <a:chExt cx="895350" cy="1511300"/>
            </a:xfrm>
          </p:grpSpPr>
          <p:sp>
            <p:nvSpPr>
              <p:cNvPr id="76"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7"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8"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9"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0"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grpSp>
        <p:nvGrpSpPr>
          <p:cNvPr id="86" name="chenying0907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ldLvl="0" animBg="1"/>
      <p:bldP spid="85" grpId="0" bldLvl="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chenying0907 31"/>
          <p:cNvGrpSpPr/>
          <p:nvPr/>
        </p:nvGrpSpPr>
        <p:grpSpPr>
          <a:xfrm flipH="1">
            <a:off x="972208" y="1779857"/>
            <a:ext cx="10608199" cy="3298135"/>
            <a:chOff x="701133" y="1939243"/>
            <a:chExt cx="10608199"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35" name="文本框 34"/>
            <p:cNvSpPr txBox="1"/>
            <p:nvPr/>
          </p:nvSpPr>
          <p:spPr>
            <a:xfrm>
              <a:off x="701133" y="2619546"/>
              <a:ext cx="3342435" cy="1938020"/>
            </a:xfrm>
            <a:prstGeom prst="rect">
              <a:avLst/>
            </a:prstGeom>
            <a:noFill/>
          </p:spPr>
          <p:txBody>
            <a:bodyPr wrap="square" rtlCol="0">
              <a:spAutoFit/>
            </a:bodyPr>
            <a:lstStyle/>
            <a:p>
              <a:pPr algn="ctr"/>
              <a:r>
                <a:rPr lang="zh-CN" altLang="en-US" sz="2400" b="1" dirty="0">
                  <a:solidFill>
                    <a:srgbClr val="5F7797"/>
                  </a:solidFill>
                </a:rPr>
                <a:t>背景：与西方国家旅行社产生背景不同，我国旅行社是在受到外来经济与文化入侵的影响之下产生的</a:t>
              </a:r>
            </a:p>
          </p:txBody>
        </p:sp>
      </p:grpSp>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2" name="矩形 21"/>
            <p:cNvSpPr/>
            <p:nvPr/>
          </p:nvSpPr>
          <p:spPr>
            <a:xfrm>
              <a:off x="4924427" y="534413"/>
              <a:ext cx="2343150" cy="553085"/>
            </a:xfrm>
            <a:prstGeom prst="rect">
              <a:avLst/>
            </a:prstGeom>
          </p:spPr>
          <p:txBody>
            <a:bodyPr wrap="none">
              <a:spAutoFit/>
            </a:bodyPr>
            <a:lstStyle/>
            <a:p>
              <a:pPr algn="ctr"/>
              <a:r>
                <a:rPr lang="en-US" altLang="zh-CN" sz="3000" b="1" dirty="0">
                  <a:solidFill>
                    <a:srgbClr val="5F7797"/>
                  </a:solidFill>
                </a:rPr>
                <a:t>3.3 </a:t>
              </a:r>
              <a:r>
                <a:rPr lang="zh-CN" altLang="en-US" sz="3000" b="1" dirty="0">
                  <a:solidFill>
                    <a:srgbClr val="5F7797"/>
                  </a:solidFill>
                </a:rPr>
                <a:t>授课现状</a:t>
              </a:r>
            </a:p>
          </p:txBody>
        </p:sp>
      </p:grpSp>
      <p:grpSp>
        <p:nvGrpSpPr>
          <p:cNvPr id="3" name="chenying0907 2"/>
          <p:cNvGrpSpPr/>
          <p:nvPr/>
        </p:nvGrpSpPr>
        <p:grpSpPr>
          <a:xfrm>
            <a:off x="1258571" y="1949401"/>
            <a:ext cx="10644486" cy="3298135"/>
            <a:chOff x="664846" y="1939243"/>
            <a:chExt cx="10644486"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sp>
          <p:nvSpPr>
            <p:cNvPr id="28" name="文本框 27"/>
            <p:cNvSpPr txBox="1"/>
            <p:nvPr/>
          </p:nvSpPr>
          <p:spPr>
            <a:xfrm>
              <a:off x="664846" y="1939243"/>
              <a:ext cx="3415030" cy="2676525"/>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1923年，上海商业储蓄银行总经理陈光甫与同仁商议，决心于上海商业储蓄银行下设一附属单位—旅行部，办理国人旅游业务，成为中国旅行社行业的开端。</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6" name="chenying0907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pic>
        <p:nvPicPr>
          <p:cNvPr id="2" name="图片 1"/>
          <p:cNvPicPr>
            <a:picLocks noChangeAspect="1"/>
          </p:cNvPicPr>
          <p:nvPr/>
        </p:nvPicPr>
        <p:blipFill>
          <a:blip r:embed="rId4"/>
          <a:stretch>
            <a:fillRect/>
          </a:stretch>
        </p:blipFill>
        <p:spPr>
          <a:xfrm>
            <a:off x="5248910" y="3327400"/>
            <a:ext cx="2532380" cy="34607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ldLvl="0" animBg="1"/>
          <p:bldP spid="31" grpId="0" bldLvl="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ldLvl="0" animBg="1"/>
          <p:bldP spid="31" grpId="0" bldLvl="0" animBg="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chenying0907 48"/>
          <p:cNvGrpSpPr/>
          <p:nvPr/>
        </p:nvGrpSpPr>
        <p:grpSpPr>
          <a:xfrm>
            <a:off x="4870451" y="534413"/>
            <a:ext cx="2451100" cy="1014730"/>
            <a:chOff x="4870451" y="534413"/>
            <a:chExt cx="2451100" cy="1014730"/>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51" name="矩形 50"/>
            <p:cNvSpPr/>
            <p:nvPr/>
          </p:nvSpPr>
          <p:spPr>
            <a:xfrm>
              <a:off x="4973637" y="534413"/>
              <a:ext cx="2244725" cy="1014730"/>
            </a:xfrm>
            <a:prstGeom prst="rect">
              <a:avLst/>
            </a:prstGeom>
          </p:spPr>
          <p:txBody>
            <a:bodyPr wrap="none">
              <a:spAutoFit/>
            </a:bodyPr>
            <a:lstStyle/>
            <a:p>
              <a:pPr algn="ctr"/>
              <a:r>
                <a:rPr lang="en-US" sz="3000" b="1" dirty="0">
                  <a:solidFill>
                    <a:srgbClr val="5F7797"/>
                  </a:solidFill>
                  <a:sym typeface="+mn-ea"/>
                </a:rPr>
                <a:t>3.2</a:t>
              </a:r>
              <a:r>
                <a:rPr lang="zh-CN" sz="3000" b="1" dirty="0">
                  <a:solidFill>
                    <a:srgbClr val="5F7797"/>
                  </a:solidFill>
                  <a:ea typeface="宋体" panose="02010600030101010101" pitchFamily="2" charset="-122"/>
                  <a:sym typeface="+mn-ea"/>
                </a:rPr>
                <a:t>授课现状</a:t>
              </a:r>
              <a:endParaRPr lang="zh-CN" sz="3000" b="1" dirty="0">
                <a:solidFill>
                  <a:srgbClr val="5F7797"/>
                </a:solidFill>
                <a:ea typeface="宋体" panose="02010600030101010101" pitchFamily="2" charset="-122"/>
              </a:endParaRPr>
            </a:p>
            <a:p>
              <a:pPr algn="ctr"/>
              <a:endParaRPr lang="zh-CN" altLang="en-US" sz="3000" b="1" dirty="0">
                <a:solidFill>
                  <a:srgbClr val="5F7797"/>
                </a:solidFill>
              </a:endParaRPr>
            </a:p>
          </p:txBody>
        </p:sp>
      </p:grpSp>
      <p:grpSp>
        <p:nvGrpSpPr>
          <p:cNvPr id="3" name="chenying0907 2"/>
          <p:cNvGrpSpPr/>
          <p:nvPr/>
        </p:nvGrpSpPr>
        <p:grpSpPr>
          <a:xfrm>
            <a:off x="294322" y="1119673"/>
            <a:ext cx="11850370" cy="4699023"/>
            <a:chOff x="294322" y="1119673"/>
            <a:chExt cx="11850370" cy="4699023"/>
          </a:xfrm>
        </p:grpSpPr>
        <p:grpSp>
          <p:nvGrpSpPr>
            <p:cNvPr id="83" name="chenying0907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130" name="文本框 129"/>
            <p:cNvSpPr txBox="1"/>
            <p:nvPr/>
          </p:nvSpPr>
          <p:spPr>
            <a:xfrm>
              <a:off x="454342" y="1907073"/>
              <a:ext cx="4857750" cy="1938020"/>
            </a:xfrm>
            <a:prstGeom prst="rect">
              <a:avLst/>
            </a:prstGeom>
            <a:noFill/>
          </p:spPr>
          <p:txBody>
            <a:bodyPr wrap="square" rtlCol="0">
              <a:spAutoFit/>
            </a:bodyPr>
            <a:lstStyle/>
            <a:p>
              <a:pPr indent="0">
                <a:lnSpc>
                  <a:spcPct val="150000"/>
                </a:lnSpc>
                <a:buFont typeface="Arial" panose="020B0604020202020204" pitchFamily="34" charset="0"/>
                <a:buNone/>
              </a:pPr>
              <a:r>
                <a:rPr lang="zh-CN" altLang="en-US" sz="2000" dirty="0">
                  <a:solidFill>
                    <a:srgbClr val="5F7797"/>
                  </a:solidFill>
                </a:rPr>
                <a:t>旅行社的特质：旅行社是一种提供旅游服务的行业，具备服务业的特质，可细分出四项特性：变异性、无法储存性、无法触摸性及季节性。</a:t>
              </a:r>
            </a:p>
          </p:txBody>
        </p:sp>
        <p:sp>
          <p:nvSpPr>
            <p:cNvPr id="131" name="文本框 130"/>
            <p:cNvSpPr txBox="1"/>
            <p:nvPr/>
          </p:nvSpPr>
          <p:spPr>
            <a:xfrm>
              <a:off x="294322" y="4342321"/>
              <a:ext cx="4096160" cy="1476375"/>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pPr marL="0" indent="0">
                <a:buNone/>
              </a:pPr>
              <a:r>
                <a:rPr lang="zh-CN" altLang="en-US" dirty="0">
                  <a:solidFill>
                    <a:srgbClr val="5F7797"/>
                  </a:solidFill>
                </a:rPr>
                <a:t>旅行社的职能：生产职能、销售或代理销售职能、协调职能、分配职能及提供信息职能。</a:t>
              </a:r>
            </a:p>
          </p:txBody>
        </p:sp>
        <p:sp>
          <p:nvSpPr>
            <p:cNvPr id="132" name="文本框 131"/>
            <p:cNvSpPr txBox="1"/>
            <p:nvPr/>
          </p:nvSpPr>
          <p:spPr>
            <a:xfrm>
              <a:off x="7321867" y="1119673"/>
              <a:ext cx="4822825" cy="2861310"/>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pPr marL="0" indent="0">
                <a:buNone/>
              </a:pPr>
              <a:r>
                <a:rPr lang="zh-CN" altLang="en-US" dirty="0">
                  <a:solidFill>
                    <a:srgbClr val="5F7797"/>
                  </a:solidFill>
                </a:rPr>
                <a:t>旅行社的定义：旅行社具有以营利为目的的企业性质和提供与旅行有关的服务产品。</a:t>
              </a:r>
            </a:p>
            <a:p>
              <a:pPr marL="0" indent="0">
                <a:buNone/>
              </a:pPr>
              <a:r>
                <a:rPr lang="zh-CN" altLang="en-US" dirty="0">
                  <a:solidFill>
                    <a:srgbClr val="5F7797"/>
                  </a:solidFill>
                </a:rPr>
                <a:t>旅行社的分类：欧美主要分为旅游批发经营商和旅游零售商，国内则主要分为国内社和国外社，以资金来源的不同，又区分出外商投资旅行社。</a:t>
              </a:r>
            </a:p>
          </p:txBody>
        </p:sp>
        <p:sp>
          <p:nvSpPr>
            <p:cNvPr id="133" name="文本框 132"/>
            <p:cNvSpPr txBox="1"/>
            <p:nvPr/>
          </p:nvSpPr>
          <p:spPr>
            <a:xfrm>
              <a:off x="7943896" y="4295966"/>
              <a:ext cx="4096160" cy="1476375"/>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pPr marL="0" indent="0">
                <a:buNone/>
              </a:pPr>
              <a:r>
                <a:rPr lang="zh-CN" altLang="en-US" dirty="0">
                  <a:solidFill>
                    <a:srgbClr val="5F7797"/>
                  </a:solidFill>
                </a:rPr>
                <a:t>旅行社的基本业务包括产品开发业务、旅游服务采购业务、产品销售业务及服务接待业务。</a:t>
              </a:r>
            </a:p>
          </p:txBody>
        </p:sp>
        <p:grpSp>
          <p:nvGrpSpPr>
            <p:cNvPr id="134" name="chenying0907 133"/>
            <p:cNvGrpSpPr/>
            <p:nvPr/>
          </p:nvGrpSpPr>
          <p:grpSpPr>
            <a:xfrm>
              <a:off x="5477116" y="3062431"/>
              <a:ext cx="278225" cy="885904"/>
              <a:chOff x="2022476" y="5602288"/>
              <a:chExt cx="500062" cy="1592263"/>
            </a:xfrm>
            <a:solidFill>
              <a:srgbClr val="5F7797"/>
            </a:solidFill>
          </p:grpSpPr>
          <p:sp>
            <p:nvSpPr>
              <p:cNvPr id="135"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6"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41" name="chenying0907 140"/>
            <p:cNvGrpSpPr/>
            <p:nvPr/>
          </p:nvGrpSpPr>
          <p:grpSpPr>
            <a:xfrm>
              <a:off x="6448227" y="3038863"/>
              <a:ext cx="475127" cy="875457"/>
              <a:chOff x="2665413" y="5559425"/>
              <a:chExt cx="887413" cy="1635125"/>
            </a:xfrm>
            <a:solidFill>
              <a:schemeClr val="accent1"/>
            </a:solidFill>
          </p:grpSpPr>
          <p:sp>
            <p:nvSpPr>
              <p:cNvPr id="142"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3"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4"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5"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6"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7"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52" name="chenying0907 151"/>
            <p:cNvGrpSpPr/>
            <p:nvPr/>
          </p:nvGrpSpPr>
          <p:grpSpPr>
            <a:xfrm>
              <a:off x="5311903" y="4229065"/>
              <a:ext cx="486995" cy="822021"/>
              <a:chOff x="3675063" y="5611813"/>
              <a:chExt cx="895350" cy="1511300"/>
            </a:xfrm>
            <a:solidFill>
              <a:srgbClr val="FDBE00"/>
            </a:solidFill>
          </p:grpSpPr>
          <p:sp>
            <p:nvSpPr>
              <p:cNvPr id="153"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4"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5"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6"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7"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61" name="chenying0907 160"/>
            <p:cNvGrpSpPr/>
            <p:nvPr/>
          </p:nvGrpSpPr>
          <p:grpSpPr>
            <a:xfrm>
              <a:off x="6350372" y="4188977"/>
              <a:ext cx="519434" cy="871693"/>
              <a:chOff x="4699001" y="5565775"/>
              <a:chExt cx="966788" cy="1622425"/>
            </a:xfrm>
            <a:solidFill>
              <a:srgbClr val="363636"/>
            </a:solidFill>
          </p:grpSpPr>
          <p:sp>
            <p:nvSpPr>
              <p:cNvPr id="162"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165" name="chenying0907 164"/>
              <p:cNvGrpSpPr/>
              <p:nvPr/>
            </p:nvGrpSpPr>
            <p:grpSpPr>
              <a:xfrm>
                <a:off x="4732338" y="5618163"/>
                <a:ext cx="912813" cy="1498600"/>
                <a:chOff x="4732338" y="5618163"/>
                <a:chExt cx="912813" cy="1498600"/>
              </a:xfrm>
              <a:grpFill/>
            </p:grpSpPr>
            <p:sp>
              <p:nvSpPr>
                <p:cNvPr id="166"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7"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8"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4" name="Freeform 306"/>
                <p:cNvSpPr>
                  <a:spLocks noEditPoints="1"/>
                </p:cNvSpPr>
                <p:nvPr/>
              </p:nvSpPr>
              <p:spPr bwMode="auto">
                <a:xfrm>
                  <a:off x="5094288" y="6097588"/>
                  <a:ext cx="2017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grpSp>
        <p:nvGrpSpPr>
          <p:cNvPr id="175" name="chenying0907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pic>
        <p:nvPicPr>
          <p:cNvPr id="2" name="图片 1"/>
          <p:cNvPicPr>
            <a:picLocks noChangeAspect="1"/>
          </p:cNvPicPr>
          <p:nvPr/>
        </p:nvPicPr>
        <p:blipFill>
          <a:blip r:embed="rId3"/>
          <a:srcRect l="6536" t="13021" r="3146" b="15189"/>
          <a:stretch>
            <a:fillRect/>
          </a:stretch>
        </p:blipFill>
        <p:spPr>
          <a:xfrm>
            <a:off x="3569335" y="2298700"/>
            <a:ext cx="5271135" cy="31445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2902585" y="3818255"/>
            <a:ext cx="6387465" cy="1256030"/>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dirty="0"/>
              <a:t>教学效果</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矩形 38"/>
            <p:cNvSpPr/>
            <p:nvPr/>
          </p:nvSpPr>
          <p:spPr>
            <a:xfrm>
              <a:off x="5112070" y="534413"/>
              <a:ext cx="1967865" cy="553085"/>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ea typeface="宋体" panose="02010600030101010101" pitchFamily="2" charset="-122"/>
                </a:rPr>
                <a:t>问题一</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43" name="文本框 42"/>
          <p:cNvSpPr txBox="1"/>
          <p:nvPr/>
        </p:nvSpPr>
        <p:spPr>
          <a:xfrm>
            <a:off x="1466215" y="2666365"/>
            <a:ext cx="4027170" cy="3169285"/>
          </a:xfrm>
          <a:prstGeom prst="rect">
            <a:avLst/>
          </a:prstGeom>
          <a:noFill/>
        </p:spPr>
        <p:txBody>
          <a:bodyPr wrap="square" rtlCol="0">
            <a:spAutoFit/>
          </a:bodyPr>
          <a:lstStyle/>
          <a:p>
            <a:pPr algn="l"/>
            <a:endParaRPr lang="zh-CN" altLang="en-US" sz="2000" dirty="0">
              <a:solidFill>
                <a:srgbClr val="5F7797"/>
              </a:solidFill>
              <a:ea typeface="宋体" panose="02010600030101010101" pitchFamily="2" charset="-122"/>
            </a:endParaRPr>
          </a:p>
          <a:p>
            <a:pPr algn="l"/>
            <a:endParaRPr lang="zh-CN" altLang="en-US" sz="2000" dirty="0">
              <a:solidFill>
                <a:srgbClr val="5F7797"/>
              </a:solidFill>
              <a:ea typeface="宋体" panose="02010600030101010101" pitchFamily="2" charset="-122"/>
            </a:endParaRPr>
          </a:p>
          <a:p>
            <a:pPr algn="l"/>
            <a:r>
              <a:rPr lang="zh-CN" altLang="en-US" sz="2000" dirty="0">
                <a:solidFill>
                  <a:srgbClr val="5F7797"/>
                </a:solidFill>
                <a:ea typeface="宋体" panose="02010600030101010101" pitchFamily="2" charset="-122"/>
              </a:rPr>
              <a:t>回答汇总：</a:t>
            </a:r>
          </a:p>
          <a:p>
            <a:pPr algn="l"/>
            <a:r>
              <a:rPr lang="zh-CN" altLang="en-US" sz="2000" dirty="0">
                <a:solidFill>
                  <a:srgbClr val="5F7797"/>
                </a:solidFill>
                <a:ea typeface="宋体" panose="02010600030101010101" pitchFamily="2" charset="-122"/>
              </a:rPr>
              <a:t>①幽默风趣，通俗易懂。</a:t>
            </a:r>
          </a:p>
          <a:p>
            <a:pPr algn="l"/>
            <a:r>
              <a:rPr lang="zh-CN" altLang="en-US" sz="2000" dirty="0">
                <a:solidFill>
                  <a:srgbClr val="5F7797"/>
                </a:solidFill>
                <a:ea typeface="宋体" panose="02010600030101010101" pitchFamily="2" charset="-122"/>
              </a:rPr>
              <a:t>②切合实际，很容易让学生理解接受。</a:t>
            </a:r>
          </a:p>
          <a:p>
            <a:pPr algn="l"/>
            <a:r>
              <a:rPr lang="zh-CN" altLang="en-US" sz="2000" dirty="0">
                <a:solidFill>
                  <a:srgbClr val="5F7797"/>
                </a:solidFill>
                <a:ea typeface="宋体" panose="02010600030101010101" pitchFamily="2" charset="-122"/>
              </a:rPr>
              <a:t>③经常去举有趣的例子，容易理解的同时上课也没那么枯燥。</a:t>
            </a:r>
          </a:p>
          <a:p>
            <a:pPr algn="l"/>
            <a:endParaRPr lang="zh-CN" altLang="en-US" sz="2000" dirty="0">
              <a:solidFill>
                <a:srgbClr val="5F7797"/>
              </a:solidFill>
              <a:ea typeface="宋体" panose="02010600030101010101" pitchFamily="2" charset="-122"/>
            </a:endParaRPr>
          </a:p>
          <a:p>
            <a:pPr algn="l"/>
            <a:endParaRPr lang="zh-CN" altLang="en-US" sz="2000" dirty="0">
              <a:solidFill>
                <a:srgbClr val="5F7797"/>
              </a:solidFill>
              <a:ea typeface="宋体" panose="02010600030101010101" pitchFamily="2" charset="-122"/>
            </a:endParaRP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
        <p:nvSpPr>
          <p:cNvPr id="3" name="文本框 2"/>
          <p:cNvSpPr txBox="1"/>
          <p:nvPr/>
        </p:nvSpPr>
        <p:spPr>
          <a:xfrm>
            <a:off x="3557270" y="1647190"/>
            <a:ext cx="5080000" cy="460375"/>
          </a:xfrm>
          <a:prstGeom prst="rect">
            <a:avLst/>
          </a:prstGeom>
          <a:noFill/>
        </p:spPr>
        <p:txBody>
          <a:bodyPr wrap="none" rtlCol="0" anchor="t">
            <a:spAutoFit/>
          </a:bodyPr>
          <a:lstStyle/>
          <a:p>
            <a:r>
              <a:rPr lang="zh-CN" altLang="en-US" sz="2400" b="1">
                <a:solidFill>
                  <a:schemeClr val="accent1">
                    <a:lumMod val="60000"/>
                    <a:lumOff val="40000"/>
                  </a:schemeClr>
                </a:solidFill>
                <a:latin typeface="宋体" panose="02010600030101010101" pitchFamily="2" charset="-122"/>
                <a:ea typeface="宋体" panose="02010600030101010101" pitchFamily="2" charset="-122"/>
                <a:sym typeface="+mn-ea"/>
              </a:rPr>
              <a:t>你觉得老师的授课方式有什么特色？</a:t>
            </a:r>
            <a:endParaRPr lang="zh-CN" altLang="en-US"/>
          </a:p>
        </p:txBody>
      </p:sp>
      <p:pic>
        <p:nvPicPr>
          <p:cNvPr id="4" name="图片 3"/>
          <p:cNvPicPr>
            <a:picLocks noChangeAspect="1"/>
          </p:cNvPicPr>
          <p:nvPr/>
        </p:nvPicPr>
        <p:blipFill>
          <a:blip r:embed="rId3"/>
          <a:stretch>
            <a:fillRect/>
          </a:stretch>
        </p:blipFill>
        <p:spPr>
          <a:xfrm>
            <a:off x="6342380" y="2316480"/>
            <a:ext cx="4506595" cy="3519170"/>
          </a:xfrm>
          <a:prstGeom prst="rect">
            <a:avLst/>
          </a:prstGeom>
        </p:spPr>
      </p:pic>
      <p:sp>
        <p:nvSpPr>
          <p:cNvPr id="5" name="文本框 4"/>
          <p:cNvSpPr txBox="1"/>
          <p:nvPr/>
        </p:nvSpPr>
        <p:spPr>
          <a:xfrm>
            <a:off x="8969375" y="558165"/>
            <a:ext cx="2323465" cy="645160"/>
          </a:xfrm>
          <a:prstGeom prst="rect">
            <a:avLst/>
          </a:prstGeom>
          <a:noFill/>
        </p:spPr>
        <p:txBody>
          <a:bodyPr wrap="square" rtlCol="0" anchor="t">
            <a:spAutoFit/>
          </a:bodyPr>
          <a:lstStyle/>
          <a:p>
            <a:r>
              <a:rPr lang="zh-CN" altLang="en-US" b="1" dirty="0">
                <a:solidFill>
                  <a:srgbClr val="FFC000"/>
                </a:solidFill>
                <a:sym typeface="+mn-ea"/>
              </a:rPr>
              <a:t>根据问卷调查，全班</a:t>
            </a:r>
            <a:r>
              <a:rPr lang="en-US" altLang="zh-CN" b="1" dirty="0">
                <a:solidFill>
                  <a:srgbClr val="FFC000"/>
                </a:solidFill>
                <a:sym typeface="+mn-ea"/>
              </a:rPr>
              <a:t>60</a:t>
            </a:r>
            <a:r>
              <a:rPr lang="zh-CN" altLang="en-US" b="1" dirty="0">
                <a:solidFill>
                  <a:srgbClr val="FFC000"/>
                </a:solidFill>
                <a:ea typeface="宋体" panose="02010600030101010101" pitchFamily="2" charset="-122"/>
                <a:sym typeface="+mn-ea"/>
              </a:rPr>
              <a:t>位同学填写了问卷。</a:t>
            </a:r>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up)">
                                      <p:cBhvr>
                                        <p:cTn id="18" dur="500"/>
                                        <p:tgtEl>
                                          <p:spTgt spid="43"/>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矩形 38"/>
            <p:cNvSpPr/>
            <p:nvPr/>
          </p:nvSpPr>
          <p:spPr>
            <a:xfrm>
              <a:off x="5112071" y="534413"/>
              <a:ext cx="1967865" cy="553085"/>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ea typeface="宋体" panose="02010600030101010101" pitchFamily="2" charset="-122"/>
                </a:rPr>
                <a:t>问题二</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43" name="文本框 42"/>
          <p:cNvSpPr txBox="1"/>
          <p:nvPr/>
        </p:nvSpPr>
        <p:spPr>
          <a:xfrm>
            <a:off x="1466215" y="2666365"/>
            <a:ext cx="4027170" cy="3476625"/>
          </a:xfrm>
          <a:prstGeom prst="rect">
            <a:avLst/>
          </a:prstGeom>
          <a:noFill/>
        </p:spPr>
        <p:txBody>
          <a:bodyPr wrap="square" rtlCol="0">
            <a:spAutoFit/>
          </a:bodyPr>
          <a:lstStyle/>
          <a:p>
            <a:pPr algn="l"/>
            <a:r>
              <a:rPr lang="zh-CN" altLang="en-US" sz="2000" dirty="0">
                <a:solidFill>
                  <a:srgbClr val="5F7797"/>
                </a:solidFill>
                <a:ea typeface="宋体" panose="02010600030101010101" pitchFamily="2" charset="-122"/>
              </a:rPr>
              <a:t>全班</a:t>
            </a:r>
            <a:r>
              <a:rPr lang="en-US" altLang="zh-CN" sz="2000" dirty="0">
                <a:solidFill>
                  <a:srgbClr val="5F7797"/>
                </a:solidFill>
                <a:ea typeface="宋体" panose="02010600030101010101" pitchFamily="2" charset="-122"/>
              </a:rPr>
              <a:t>98%</a:t>
            </a:r>
            <a:r>
              <a:rPr lang="zh-CN" altLang="en-US" sz="2000" dirty="0">
                <a:solidFill>
                  <a:srgbClr val="5F7797"/>
                </a:solidFill>
                <a:ea typeface="宋体" panose="02010600030101010101" pitchFamily="2" charset="-122"/>
              </a:rPr>
              <a:t>的同学称接受老师的授课方式</a:t>
            </a:r>
          </a:p>
          <a:p>
            <a:pPr algn="l"/>
            <a:endParaRPr lang="zh-CN" altLang="en-US" sz="2000" dirty="0">
              <a:solidFill>
                <a:srgbClr val="5F7797"/>
              </a:solidFill>
              <a:ea typeface="宋体" panose="02010600030101010101" pitchFamily="2" charset="-122"/>
            </a:endParaRPr>
          </a:p>
          <a:p>
            <a:pPr algn="l"/>
            <a:r>
              <a:rPr lang="zh-CN" altLang="en-US" sz="2000" dirty="0">
                <a:solidFill>
                  <a:srgbClr val="5F7797"/>
                </a:solidFill>
                <a:ea typeface="宋体" panose="02010600030101010101" pitchFamily="2" charset="-122"/>
              </a:rPr>
              <a:t>回答汇总：</a:t>
            </a:r>
          </a:p>
          <a:p>
            <a:pPr algn="l"/>
            <a:r>
              <a:rPr lang="zh-CN" altLang="en-US" sz="2000" dirty="0">
                <a:solidFill>
                  <a:srgbClr val="5F7797"/>
                </a:solidFill>
                <a:ea typeface="宋体" panose="02010600030101010101" pitchFamily="2" charset="-122"/>
              </a:rPr>
              <a:t>①是，能提高我们对知识的理解。</a:t>
            </a:r>
          </a:p>
          <a:p>
            <a:pPr algn="l"/>
            <a:r>
              <a:rPr lang="zh-CN" altLang="en-US" sz="2000" dirty="0">
                <a:solidFill>
                  <a:srgbClr val="5F7797"/>
                </a:solidFill>
                <a:ea typeface="宋体" panose="02010600030101010101" pitchFamily="2" charset="-122"/>
              </a:rPr>
              <a:t>②是的，课堂别开生面，让学生很好的融入课堂。</a:t>
            </a:r>
          </a:p>
          <a:p>
            <a:pPr algn="l"/>
            <a:r>
              <a:rPr lang="zh-CN" altLang="en-US" sz="2000" dirty="0">
                <a:solidFill>
                  <a:srgbClr val="5F7797"/>
                </a:solidFill>
                <a:ea typeface="宋体" panose="02010600030101010101" pitchFamily="2" charset="-122"/>
              </a:rPr>
              <a:t>③接受，平易近人，例子简单而不失有趣。</a:t>
            </a:r>
          </a:p>
          <a:p>
            <a:pPr algn="l"/>
            <a:r>
              <a:rPr lang="zh-CN" altLang="en-US" sz="2000" dirty="0">
                <a:solidFill>
                  <a:srgbClr val="5F7797"/>
                </a:solidFill>
                <a:ea typeface="宋体" panose="02010600030101010101" pitchFamily="2" charset="-122"/>
              </a:rPr>
              <a:t>④可以拓宽眼界</a:t>
            </a:r>
          </a:p>
          <a:p>
            <a:pPr algn="l"/>
            <a:endParaRPr lang="zh-CN" altLang="en-US" sz="2000" dirty="0">
              <a:solidFill>
                <a:srgbClr val="5F7797"/>
              </a:solidFill>
              <a:ea typeface="宋体" panose="02010600030101010101" pitchFamily="2" charset="-122"/>
            </a:endParaRP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
        <p:nvSpPr>
          <p:cNvPr id="3" name="文本框 2"/>
          <p:cNvSpPr txBox="1"/>
          <p:nvPr/>
        </p:nvSpPr>
        <p:spPr>
          <a:xfrm>
            <a:off x="3206750" y="1646555"/>
            <a:ext cx="5998210" cy="460375"/>
          </a:xfrm>
          <a:prstGeom prst="rect">
            <a:avLst/>
          </a:prstGeom>
          <a:noFill/>
        </p:spPr>
        <p:txBody>
          <a:bodyPr wrap="none" rtlCol="0" anchor="t">
            <a:spAutoFit/>
          </a:bodyPr>
          <a:lstStyle/>
          <a:p>
            <a:pPr algn="l"/>
            <a:r>
              <a:rPr lang="zh-CN" altLang="en-US" sz="2400" b="1">
                <a:solidFill>
                  <a:schemeClr val="accent1">
                    <a:lumMod val="60000"/>
                    <a:lumOff val="40000"/>
                  </a:schemeClr>
                </a:solidFill>
                <a:latin typeface="宋体" panose="02010600030101010101" pitchFamily="2" charset="-122"/>
                <a:ea typeface="宋体" panose="02010600030101010101" pitchFamily="2" charset="-122"/>
                <a:sym typeface="+mn-ea"/>
              </a:rPr>
              <a:t>老师以这种方式授课你是否接受？为什么？</a:t>
            </a:r>
          </a:p>
        </p:txBody>
      </p:sp>
      <p:pic>
        <p:nvPicPr>
          <p:cNvPr id="5" name="图片 4"/>
          <p:cNvPicPr>
            <a:picLocks noChangeAspect="1"/>
          </p:cNvPicPr>
          <p:nvPr/>
        </p:nvPicPr>
        <p:blipFill>
          <a:blip r:embed="rId3"/>
          <a:stretch>
            <a:fillRect/>
          </a:stretch>
        </p:blipFill>
        <p:spPr>
          <a:xfrm>
            <a:off x="6487795" y="2357120"/>
            <a:ext cx="4396740" cy="340550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up)">
                                      <p:cBhvr>
                                        <p:cTn id="18" dur="500"/>
                                        <p:tgtEl>
                                          <p:spTgt spid="43"/>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ldLvl="0" animBg="1"/>
      <p:bldP spid="42" grpId="0" bldLvl="0" animBg="1"/>
      <p:bldP spid="43" grpId="0"/>
      <p:bldP spid="44"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chenying0907 1"/>
          <p:cNvGrpSpPr/>
          <p:nvPr/>
        </p:nvGrpSpPr>
        <p:grpSpPr>
          <a:xfrm>
            <a:off x="4329423" y="1599065"/>
            <a:ext cx="5848350" cy="646331"/>
            <a:chOff x="6530072" y="1583160"/>
            <a:chExt cx="5848350" cy="646331"/>
          </a:xfrm>
        </p:grpSpPr>
        <p:sp>
          <p:nvSpPr>
            <p:cNvPr id="18" name="文本框 19"/>
            <p:cNvSpPr txBox="1">
              <a:spLocks noChangeArrowheads="1"/>
            </p:cNvSpPr>
            <p:nvPr>
              <p:custDataLst>
                <p:tags r:id="rId7"/>
              </p:custDataLst>
            </p:nvPr>
          </p:nvSpPr>
          <p:spPr bwMode="auto">
            <a:xfrm>
              <a:off x="7556232" y="1583160"/>
              <a:ext cx="4822190" cy="58356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对教学创新性实践的理解</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chenying0907 2"/>
          <p:cNvGrpSpPr/>
          <p:nvPr/>
        </p:nvGrpSpPr>
        <p:grpSpPr>
          <a:xfrm>
            <a:off x="4329430" y="2267585"/>
            <a:ext cx="7957185" cy="645160"/>
            <a:chOff x="6530072" y="2331791"/>
            <a:chExt cx="7072960" cy="645160"/>
          </a:xfrm>
        </p:grpSpPr>
        <p:sp>
          <p:nvSpPr>
            <p:cNvPr id="20" name="文本框 20"/>
            <p:cNvSpPr txBox="1">
              <a:spLocks noChangeArrowheads="1"/>
            </p:cNvSpPr>
            <p:nvPr>
              <p:custDataLst>
                <p:tags r:id="rId6"/>
              </p:custDataLst>
            </p:nvPr>
          </p:nvSpPr>
          <p:spPr bwMode="auto">
            <a:xfrm>
              <a:off x="7442262" y="2362271"/>
              <a:ext cx="6160770" cy="58356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基于</a:t>
              </a:r>
              <a:r>
                <a:rPr lang="en-US" altLang="zh-CN" dirty="0">
                  <a:solidFill>
                    <a:srgbClr val="5F7797"/>
                  </a:solidFill>
                </a:rPr>
                <a:t>BLOOM</a:t>
              </a:r>
              <a:r>
                <a:rPr lang="zh-CN" altLang="en-US" dirty="0">
                  <a:solidFill>
                    <a:srgbClr val="5F7797"/>
                  </a:solidFill>
                </a:rPr>
                <a:t>模型创新</a:t>
              </a:r>
              <a:r>
                <a:rPr lang="en-US" altLang="zh-CN" dirty="0">
                  <a:solidFill>
                    <a:srgbClr val="5F7797"/>
                  </a:solidFill>
                </a:rPr>
                <a:t>APAD</a:t>
              </a:r>
              <a:r>
                <a:rPr lang="zh-CN" altLang="en-US" dirty="0">
                  <a:solidFill>
                    <a:srgbClr val="5F7797"/>
                  </a:solidFill>
                </a:rPr>
                <a:t>教学模式</a:t>
              </a:r>
            </a:p>
          </p:txBody>
        </p:sp>
        <p:sp>
          <p:nvSpPr>
            <p:cNvPr id="26" name="文本框 25"/>
            <p:cNvSpPr txBox="1"/>
            <p:nvPr/>
          </p:nvSpPr>
          <p:spPr>
            <a:xfrm>
              <a:off x="6530072" y="2331791"/>
              <a:ext cx="960823" cy="645160"/>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chenying0907 3"/>
          <p:cNvGrpSpPr/>
          <p:nvPr/>
        </p:nvGrpSpPr>
        <p:grpSpPr>
          <a:xfrm>
            <a:off x="4329423" y="291725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356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授课现状</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chenying0907 4"/>
          <p:cNvGrpSpPr/>
          <p:nvPr/>
        </p:nvGrpSpPr>
        <p:grpSpPr>
          <a:xfrm>
            <a:off x="4329423" y="3565558"/>
            <a:ext cx="4996815" cy="646331"/>
            <a:chOff x="6530072" y="3829053"/>
            <a:chExt cx="4996815" cy="646331"/>
          </a:xfrm>
        </p:grpSpPr>
        <p:sp>
          <p:nvSpPr>
            <p:cNvPr id="22" name="文本框 22"/>
            <p:cNvSpPr txBox="1">
              <a:spLocks noChangeArrowheads="1"/>
            </p:cNvSpPr>
            <p:nvPr>
              <p:custDataLst>
                <p:tags r:id="rId4"/>
              </p:custDataLst>
            </p:nvPr>
          </p:nvSpPr>
          <p:spPr bwMode="auto">
            <a:xfrm>
              <a:off x="7556232" y="3833498"/>
              <a:ext cx="3970655" cy="58356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资料及数据分析</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chenying0907 5"/>
          <p:cNvGrpSpPr/>
          <p:nvPr/>
        </p:nvGrpSpPr>
        <p:grpSpPr>
          <a:xfrm>
            <a:off x="4329423" y="4205604"/>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356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chenying0907 6"/>
          <p:cNvGrpSpPr/>
          <p:nvPr/>
        </p:nvGrpSpPr>
        <p:grpSpPr>
          <a:xfrm>
            <a:off x="4329423" y="485200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356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总结</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931" y="132428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bldLvl="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矩形 38"/>
            <p:cNvSpPr/>
            <p:nvPr/>
          </p:nvSpPr>
          <p:spPr>
            <a:xfrm>
              <a:off x="5112071" y="534413"/>
              <a:ext cx="1967865" cy="553085"/>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ea typeface="宋体" panose="02010600030101010101" pitchFamily="2" charset="-122"/>
                </a:rPr>
                <a:t>问题三</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43" name="文本框 42"/>
          <p:cNvSpPr txBox="1"/>
          <p:nvPr/>
        </p:nvSpPr>
        <p:spPr>
          <a:xfrm>
            <a:off x="1466215" y="2449195"/>
            <a:ext cx="4027170" cy="3169285"/>
          </a:xfrm>
          <a:prstGeom prst="rect">
            <a:avLst/>
          </a:prstGeom>
          <a:noFill/>
        </p:spPr>
        <p:txBody>
          <a:bodyPr wrap="square" rtlCol="0">
            <a:spAutoFit/>
          </a:bodyPr>
          <a:lstStyle/>
          <a:p>
            <a:pPr algn="l"/>
            <a:endParaRPr lang="zh-CN" altLang="en-US" sz="2000" dirty="0">
              <a:solidFill>
                <a:srgbClr val="5F7797"/>
              </a:solidFill>
              <a:ea typeface="宋体" panose="02010600030101010101" pitchFamily="2" charset="-122"/>
            </a:endParaRPr>
          </a:p>
          <a:p>
            <a:pPr algn="l"/>
            <a:endParaRPr lang="zh-CN" altLang="en-US" sz="2000" dirty="0">
              <a:solidFill>
                <a:srgbClr val="5F7797"/>
              </a:solidFill>
              <a:ea typeface="宋体" panose="02010600030101010101" pitchFamily="2" charset="-122"/>
            </a:endParaRPr>
          </a:p>
          <a:p>
            <a:pPr algn="l"/>
            <a:r>
              <a:rPr lang="zh-CN" altLang="en-US" sz="2000" dirty="0">
                <a:solidFill>
                  <a:srgbClr val="5F7797"/>
                </a:solidFill>
                <a:ea typeface="宋体" panose="02010600030101010101" pitchFamily="2" charset="-122"/>
              </a:rPr>
              <a:t>回答汇总：</a:t>
            </a:r>
          </a:p>
          <a:p>
            <a:pPr algn="l"/>
            <a:r>
              <a:rPr lang="zh-CN" altLang="en-US" sz="2000" dirty="0">
                <a:solidFill>
                  <a:srgbClr val="5F7797"/>
                </a:solidFill>
                <a:ea typeface="宋体" panose="02010600030101010101" pitchFamily="2" charset="-122"/>
              </a:rPr>
              <a:t>①学到很多旅行社知识。</a:t>
            </a:r>
          </a:p>
          <a:p>
            <a:pPr algn="l"/>
            <a:r>
              <a:rPr lang="zh-CN" altLang="en-US" sz="2000" dirty="0">
                <a:solidFill>
                  <a:srgbClr val="5F7797"/>
                </a:solidFill>
                <a:ea typeface="宋体" panose="02010600030101010101" pitchFamily="2" charset="-122"/>
              </a:rPr>
              <a:t>②为以后的工作提供基础。</a:t>
            </a:r>
          </a:p>
          <a:p>
            <a:pPr algn="l"/>
            <a:r>
              <a:rPr lang="zh-CN" altLang="en-US" sz="2000" dirty="0">
                <a:solidFill>
                  <a:srgbClr val="5F7797"/>
                </a:solidFill>
                <a:ea typeface="宋体" panose="02010600030101010101" pitchFamily="2" charset="-122"/>
              </a:rPr>
              <a:t>③懂得了很多航空公司的知识，特别是英文的进步。</a:t>
            </a:r>
          </a:p>
          <a:p>
            <a:pPr algn="l"/>
            <a:r>
              <a:rPr lang="zh-CN" altLang="en-US" sz="2000" dirty="0">
                <a:solidFill>
                  <a:srgbClr val="5F7797"/>
                </a:solidFill>
                <a:ea typeface="宋体" panose="02010600030101010101" pitchFamily="2" charset="-122"/>
              </a:rPr>
              <a:t>④开拓视野，爱上旅游学。</a:t>
            </a:r>
          </a:p>
          <a:p>
            <a:pPr algn="l"/>
            <a:r>
              <a:rPr lang="zh-CN" altLang="en-US" sz="2000" dirty="0">
                <a:solidFill>
                  <a:srgbClr val="5F7797"/>
                </a:solidFill>
                <a:ea typeface="宋体" panose="02010600030101010101" pitchFamily="2" charset="-122"/>
              </a:rPr>
              <a:t>⑤还教我们做人得道理，受益很深。</a:t>
            </a:r>
          </a:p>
          <a:p>
            <a:pPr algn="l"/>
            <a:endParaRPr lang="zh-CN" altLang="en-US" sz="2000" dirty="0">
              <a:solidFill>
                <a:srgbClr val="5F7797"/>
              </a:solidFill>
              <a:ea typeface="宋体" panose="02010600030101010101" pitchFamily="2" charset="-122"/>
            </a:endParaRP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
        <p:nvSpPr>
          <p:cNvPr id="3" name="文本框 2"/>
          <p:cNvSpPr txBox="1"/>
          <p:nvPr/>
        </p:nvSpPr>
        <p:spPr>
          <a:xfrm>
            <a:off x="4008755" y="1646555"/>
            <a:ext cx="4161790" cy="460375"/>
          </a:xfrm>
          <a:prstGeom prst="rect">
            <a:avLst/>
          </a:prstGeom>
          <a:noFill/>
        </p:spPr>
        <p:txBody>
          <a:bodyPr wrap="none" rtlCol="0" anchor="t">
            <a:spAutoFit/>
          </a:bodyPr>
          <a:lstStyle/>
          <a:p>
            <a:pPr algn="l"/>
            <a:r>
              <a:rPr lang="zh-CN" altLang="en-US" sz="2400" b="1">
                <a:solidFill>
                  <a:schemeClr val="accent1">
                    <a:lumMod val="60000"/>
                    <a:lumOff val="40000"/>
                  </a:schemeClr>
                </a:solidFill>
                <a:latin typeface="宋体" panose="02010600030101010101" pitchFamily="2" charset="-122"/>
                <a:ea typeface="宋体" panose="02010600030101010101" pitchFamily="2" charset="-122"/>
                <a:sym typeface="+mn-ea"/>
              </a:rPr>
              <a:t>这门课程给你带来什么帮助？</a:t>
            </a:r>
          </a:p>
        </p:txBody>
      </p:sp>
      <p:pic>
        <p:nvPicPr>
          <p:cNvPr id="5" name="图片 4"/>
          <p:cNvPicPr>
            <a:picLocks noChangeAspect="1"/>
          </p:cNvPicPr>
          <p:nvPr/>
        </p:nvPicPr>
        <p:blipFill>
          <a:blip r:embed="rId3"/>
          <a:stretch>
            <a:fillRect/>
          </a:stretch>
        </p:blipFill>
        <p:spPr>
          <a:xfrm>
            <a:off x="6493510" y="2608580"/>
            <a:ext cx="4204335" cy="315341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up)">
                                      <p:cBhvr>
                                        <p:cTn id="18" dur="500"/>
                                        <p:tgtEl>
                                          <p:spTgt spid="43"/>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ldLvl="0" animBg="1"/>
      <p:bldP spid="42" grpId="0" bldLvl="0" animBg="1"/>
      <p:bldP spid="43" grpId="0"/>
      <p:bldP spid="4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矩形 38"/>
            <p:cNvSpPr/>
            <p:nvPr/>
          </p:nvSpPr>
          <p:spPr>
            <a:xfrm>
              <a:off x="5112071" y="534413"/>
              <a:ext cx="1967865" cy="553085"/>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ea typeface="宋体" panose="02010600030101010101" pitchFamily="2" charset="-122"/>
                </a:rPr>
                <a:t>问题四</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43" name="文本框 42"/>
          <p:cNvSpPr txBox="1"/>
          <p:nvPr/>
        </p:nvSpPr>
        <p:spPr>
          <a:xfrm>
            <a:off x="1466215" y="2169160"/>
            <a:ext cx="4027170" cy="4092575"/>
          </a:xfrm>
          <a:prstGeom prst="rect">
            <a:avLst/>
          </a:prstGeom>
          <a:noFill/>
        </p:spPr>
        <p:txBody>
          <a:bodyPr wrap="square" rtlCol="0">
            <a:spAutoFit/>
          </a:bodyPr>
          <a:lstStyle/>
          <a:p>
            <a:pPr algn="l"/>
            <a:endParaRPr lang="zh-CN" altLang="en-US" sz="2000" dirty="0">
              <a:solidFill>
                <a:srgbClr val="5F7797"/>
              </a:solidFill>
              <a:ea typeface="宋体" panose="02010600030101010101" pitchFamily="2" charset="-122"/>
            </a:endParaRPr>
          </a:p>
          <a:p>
            <a:pPr algn="l"/>
            <a:r>
              <a:rPr lang="zh-CN" altLang="en-US" sz="2000" dirty="0">
                <a:solidFill>
                  <a:srgbClr val="5F7797"/>
                </a:solidFill>
                <a:ea typeface="宋体" panose="02010600030101010101" pitchFamily="2" charset="-122"/>
              </a:rPr>
              <a:t>回答汇总：</a:t>
            </a:r>
          </a:p>
          <a:p>
            <a:pPr algn="l"/>
            <a:r>
              <a:rPr lang="zh-CN" altLang="en-US" sz="2000" dirty="0">
                <a:solidFill>
                  <a:srgbClr val="5F7797"/>
                </a:solidFill>
                <a:ea typeface="宋体" panose="02010600030101010101" pitchFamily="2" charset="-122"/>
              </a:rPr>
              <a:t>①老师认真负责，上课生动形象，喜欢。</a:t>
            </a:r>
          </a:p>
          <a:p>
            <a:pPr algn="l"/>
            <a:r>
              <a:rPr lang="zh-CN" altLang="en-US" sz="2000" dirty="0">
                <a:solidFill>
                  <a:srgbClr val="5F7797"/>
                </a:solidFill>
                <a:ea typeface="宋体" panose="02010600030101010101" pitchFamily="2" charset="-122"/>
              </a:rPr>
              <a:t>②除了是我们授课的老师，更像爸爸一样关怀我们，还时刻提醒我们要注意环保，要孝顺父母。</a:t>
            </a:r>
          </a:p>
          <a:p>
            <a:pPr algn="l"/>
            <a:r>
              <a:rPr lang="zh-CN" altLang="en-US" sz="2000" dirty="0">
                <a:solidFill>
                  <a:srgbClr val="5F7797"/>
                </a:solidFill>
                <a:ea typeface="宋体" panose="02010600030101010101" pitchFamily="2" charset="-122"/>
              </a:rPr>
              <a:t>③老师知识面非常广阔,自身经历也很多,能给我们带来很多课外知识,课堂也十分生动有趣。</a:t>
            </a:r>
          </a:p>
          <a:p>
            <a:pPr algn="l"/>
            <a:r>
              <a:rPr lang="zh-CN" altLang="en-US" sz="2000" dirty="0">
                <a:solidFill>
                  <a:srgbClr val="5F7797"/>
                </a:solidFill>
                <a:ea typeface="宋体" panose="02010600030101010101" pitchFamily="2" charset="-122"/>
              </a:rPr>
              <a:t>④很幽默风趣，从大一没上他的课就听过他的人，一直很喜欢他。</a:t>
            </a:r>
          </a:p>
          <a:p>
            <a:pPr algn="l"/>
            <a:endParaRPr lang="zh-CN" altLang="en-US" sz="2000" dirty="0">
              <a:solidFill>
                <a:srgbClr val="5F7797"/>
              </a:solidFill>
              <a:ea typeface="宋体" panose="02010600030101010101" pitchFamily="2" charset="-122"/>
            </a:endParaRP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
        <p:nvSpPr>
          <p:cNvPr id="3" name="文本框 2"/>
          <p:cNvSpPr txBox="1"/>
          <p:nvPr/>
        </p:nvSpPr>
        <p:spPr>
          <a:xfrm>
            <a:off x="4314825" y="1646555"/>
            <a:ext cx="3549650" cy="460375"/>
          </a:xfrm>
          <a:prstGeom prst="rect">
            <a:avLst/>
          </a:prstGeom>
          <a:noFill/>
        </p:spPr>
        <p:txBody>
          <a:bodyPr wrap="none" rtlCol="0" anchor="t">
            <a:spAutoFit/>
          </a:bodyPr>
          <a:lstStyle/>
          <a:p>
            <a:pPr algn="l"/>
            <a:r>
              <a:rPr lang="zh-CN" altLang="en-US" sz="2400" b="1">
                <a:solidFill>
                  <a:schemeClr val="accent1">
                    <a:lumMod val="60000"/>
                    <a:lumOff val="40000"/>
                  </a:schemeClr>
                </a:solidFill>
                <a:latin typeface="宋体" panose="02010600030101010101" pitchFamily="2" charset="-122"/>
                <a:ea typeface="宋体" panose="02010600030101010101" pitchFamily="2" charset="-122"/>
                <a:sym typeface="+mn-ea"/>
              </a:rPr>
              <a:t>请对老师进行个人评价。</a:t>
            </a:r>
          </a:p>
        </p:txBody>
      </p:sp>
      <p:pic>
        <p:nvPicPr>
          <p:cNvPr id="5" name="图片 4"/>
          <p:cNvPicPr>
            <a:picLocks noChangeAspect="1"/>
          </p:cNvPicPr>
          <p:nvPr/>
        </p:nvPicPr>
        <p:blipFill>
          <a:blip r:embed="rId3"/>
          <a:stretch>
            <a:fillRect/>
          </a:stretch>
        </p:blipFill>
        <p:spPr>
          <a:xfrm>
            <a:off x="6470015" y="2620645"/>
            <a:ext cx="4251960" cy="31889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up)">
                                      <p:cBhvr>
                                        <p:cTn id="18" dur="500"/>
                                        <p:tgtEl>
                                          <p:spTgt spid="43"/>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ldLvl="0" animBg="1"/>
      <p:bldP spid="42" grpId="0" bldLvl="0" animBg="1"/>
      <p:bldP spid="43" grpId="0"/>
      <p:bldP spid="4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anose="020F0502020204030204" charset="0"/>
                <a:ea typeface="宋体" panose="02010600030101010101" pitchFamily="2" charset="-122"/>
              </a:defRPr>
            </a:lvl1pPr>
            <a:lvl2pPr marL="742950" indent="-285750">
              <a:defRPr sz="2400">
                <a:solidFill>
                  <a:schemeClr val="tx1"/>
                </a:solidFill>
                <a:latin typeface="Calibri" panose="020F0502020204030204" charset="0"/>
                <a:ea typeface="宋体" panose="02010600030101010101" pitchFamily="2" charset="-122"/>
              </a:defRPr>
            </a:lvl2pPr>
            <a:lvl3pPr>
              <a:defRPr sz="2000">
                <a:solidFill>
                  <a:schemeClr val="tx1"/>
                </a:solidFill>
                <a:latin typeface="Calibri" panose="020F0502020204030204" charset="0"/>
                <a:ea typeface="宋体" panose="02010600030101010101" pitchFamily="2" charset="-122"/>
              </a:defRPr>
            </a:lvl3pPr>
            <a:lvl4pPr>
              <a:defRPr>
                <a:solidFill>
                  <a:schemeClr val="tx1"/>
                </a:solidFill>
                <a:latin typeface="Calibri" panose="020F0502020204030204" charset="0"/>
                <a:ea typeface="宋体" panose="02010600030101010101" pitchFamily="2" charset="-122"/>
              </a:defRPr>
            </a:lvl4pPr>
            <a:lvl5pPr>
              <a:defRPr>
                <a:solidFill>
                  <a:schemeClr val="tx1"/>
                </a:solidFill>
                <a:latin typeface="Calibri" panose="020F0502020204030204" charset="0"/>
                <a:ea typeface="宋体" panose="02010600030101010101" pitchFamily="2" charset="-122"/>
              </a:defRPr>
            </a:lvl5pPr>
            <a:lvl6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a:duotone>
              <a:prstClr val="black"/>
              <a:schemeClr val="accent5">
                <a:tint val="45000"/>
                <a:satMod val="400000"/>
              </a:schemeClr>
            </a:duotone>
          </a:blip>
          <a:stretch>
            <a:fillRect/>
          </a:stretch>
        </p:blipFill>
        <p:spPr>
          <a:xfrm>
            <a:off x="10626897" y="4344211"/>
            <a:ext cx="280440" cy="26215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15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15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1475105" y="3552825"/>
            <a:ext cx="9872345" cy="1379220"/>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对教学创新性实践的理解</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chenying0907 354"/>
          <p:cNvGrpSpPr/>
          <p:nvPr/>
        </p:nvGrpSpPr>
        <p:grpSpPr>
          <a:xfrm rot="900000" flipH="1">
            <a:off x="6225161" y="2661623"/>
            <a:ext cx="1191323" cy="220616"/>
            <a:chOff x="4811713" y="3189288"/>
            <a:chExt cx="2571751" cy="476251"/>
          </a:xfrm>
          <a:solidFill>
            <a:srgbClr val="5F7797"/>
          </a:solidFill>
        </p:grpSpPr>
        <p:sp>
          <p:nvSpPr>
            <p:cNvPr id="35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3" name="文本框 422"/>
          <p:cNvSpPr txBox="1"/>
          <p:nvPr/>
        </p:nvSpPr>
        <p:spPr>
          <a:xfrm>
            <a:off x="632460" y="1087120"/>
            <a:ext cx="5264150" cy="4984750"/>
          </a:xfrm>
          <a:prstGeom prst="rect">
            <a:avLst/>
          </a:prstGeom>
          <a:noFill/>
        </p:spPr>
        <p:txBody>
          <a:bodyPr wrap="square" rtlCol="0">
            <a:spAutoFit/>
          </a:bodyPr>
          <a:lstStyle/>
          <a:p>
            <a:pPr algn="l">
              <a:lnSpc>
                <a:spcPct val="150000"/>
              </a:lnSpc>
            </a:pPr>
            <a:r>
              <a:rPr lang="zh-CN" altLang="en-US" sz="2000" dirty="0">
                <a:solidFill>
                  <a:srgbClr val="5F7797"/>
                </a:solidFill>
              </a:rPr>
              <a:t>以新课堂倡导的新的教学理念和方法为核心，通过教师有意识的打破传统的教学活动设计，让课堂教学突破教学内容的封闭性、课程设计的统一性，使课堂教学中师、生、物、境的相互作用形成一个整体，从而提高教学效率的教学方式。</a:t>
            </a:r>
          </a:p>
          <a:p>
            <a:pPr algn="l">
              <a:lnSpc>
                <a:spcPct val="150000"/>
              </a:lnSpc>
            </a:pPr>
            <a:r>
              <a:rPr lang="zh-CN" altLang="en-US" sz="2000" dirty="0">
                <a:solidFill>
                  <a:srgbClr val="5F7797"/>
                </a:solidFill>
              </a:rPr>
              <a:t> </a:t>
            </a:r>
          </a:p>
          <a:p>
            <a:pPr algn="l">
              <a:lnSpc>
                <a:spcPct val="150000"/>
              </a:lnSpc>
            </a:pPr>
            <a:r>
              <a:rPr lang="zh-CN" altLang="en-US" sz="2000" dirty="0">
                <a:solidFill>
                  <a:srgbClr val="5F7797"/>
                </a:solidFill>
              </a:rPr>
              <a:t>课堂是以教师为</a:t>
            </a:r>
            <a:r>
              <a:rPr lang="zh-CN" altLang="en-US" sz="2000" dirty="0">
                <a:solidFill>
                  <a:srgbClr val="FF0000"/>
                </a:solidFill>
              </a:rPr>
              <a:t>点</a:t>
            </a:r>
            <a:r>
              <a:rPr lang="zh-CN" altLang="en-US" sz="2000" dirty="0">
                <a:solidFill>
                  <a:srgbClr val="5F7797"/>
                </a:solidFill>
              </a:rPr>
              <a:t>，画学生为</a:t>
            </a:r>
            <a:r>
              <a:rPr lang="zh-CN" altLang="en-US" sz="2000" dirty="0">
                <a:solidFill>
                  <a:srgbClr val="FF0000"/>
                </a:solidFill>
              </a:rPr>
              <a:t>轴</a:t>
            </a:r>
            <a:r>
              <a:rPr lang="zh-CN" altLang="en-US" sz="2000" dirty="0">
                <a:solidFill>
                  <a:srgbClr val="5F7797"/>
                </a:solidFill>
              </a:rPr>
              <a:t>，要想轴画得好，首先得定好点。传统教学课堂相对较沉闷，想要活起来，教师自身得先</a:t>
            </a:r>
            <a:r>
              <a:rPr lang="en-US" altLang="zh-CN" sz="3200" b="1" dirty="0">
                <a:solidFill>
                  <a:srgbClr val="FF0000"/>
                </a:solidFill>
                <a:effectLst>
                  <a:reflection blurRad="6350" stA="53000" endA="300" endPos="35500" dir="5400000" sy="-90000" algn="bl" rotWithShape="0"/>
                </a:effectLst>
              </a:rPr>
              <a:t>“</a:t>
            </a:r>
            <a:r>
              <a:rPr lang="zh-CN" altLang="en-US" sz="3200" b="1" dirty="0">
                <a:solidFill>
                  <a:srgbClr val="FF0000"/>
                </a:solidFill>
                <a:effectLst>
                  <a:reflection blurRad="6350" stA="53000" endA="300" endPos="35500" dir="5400000" sy="-90000" algn="bl" rotWithShape="0"/>
                </a:effectLst>
              </a:rPr>
              <a:t>活</a:t>
            </a:r>
            <a:r>
              <a:rPr lang="en-US" altLang="zh-CN" sz="3200" b="1" dirty="0">
                <a:solidFill>
                  <a:srgbClr val="FF0000"/>
                </a:solidFill>
                <a:effectLst>
                  <a:reflection blurRad="6350" stA="53000" endA="300" endPos="35500" dir="5400000" sy="-90000" algn="bl" rotWithShape="0"/>
                </a:effectLst>
              </a:rPr>
              <a:t>”</a:t>
            </a:r>
            <a:r>
              <a:rPr lang="zh-CN" altLang="en-US" sz="2000" dirty="0">
                <a:solidFill>
                  <a:srgbClr val="5F7797"/>
                </a:solidFill>
              </a:rPr>
              <a:t>起来</a:t>
            </a:r>
          </a:p>
        </p:txBody>
      </p:sp>
      <p:grpSp>
        <p:nvGrpSpPr>
          <p:cNvPr id="424" name="chenying0907 423"/>
          <p:cNvGrpSpPr/>
          <p:nvPr/>
        </p:nvGrpSpPr>
        <p:grpSpPr>
          <a:xfrm>
            <a:off x="3643949" y="297558"/>
            <a:ext cx="4904105" cy="668912"/>
            <a:chOff x="3643949" y="534413"/>
            <a:chExt cx="4904105"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6" name="矩形 425"/>
            <p:cNvSpPr/>
            <p:nvPr/>
          </p:nvSpPr>
          <p:spPr>
            <a:xfrm>
              <a:off x="3643949" y="534413"/>
              <a:ext cx="4904105" cy="553085"/>
            </a:xfrm>
            <a:prstGeom prst="rect">
              <a:avLst/>
            </a:prstGeom>
          </p:spPr>
          <p:txBody>
            <a:bodyPr wrap="none">
              <a:spAutoFit/>
            </a:bodyPr>
            <a:lstStyle/>
            <a:p>
              <a:pPr algn="ctr"/>
              <a:r>
                <a:rPr lang="en-US" altLang="zh-CN" sz="3000" b="1" dirty="0">
                  <a:solidFill>
                    <a:srgbClr val="5F7797"/>
                  </a:solidFill>
                </a:rPr>
                <a:t>1.1</a:t>
              </a:r>
              <a:r>
                <a:rPr lang="zh-CN" altLang="en-US" sz="3000" b="1" dirty="0">
                  <a:solidFill>
                    <a:srgbClr val="5F7797"/>
                  </a:solidFill>
                </a:rPr>
                <a:t>对教学创新性实践的理解</a:t>
              </a:r>
            </a:p>
          </p:txBody>
        </p:sp>
      </p:gr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4" name="Freeform 48"/>
          <p:cNvSpPr>
            <a:spLocks noEditPoints="1"/>
          </p:cNvSpPr>
          <p:nvPr/>
        </p:nvSpPr>
        <p:spPr bwMode="auto">
          <a:xfrm>
            <a:off x="11072226" y="6037842"/>
            <a:ext cx="867190" cy="82017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a:stretch>
              <a:fillRect/>
            </a:stretch>
          </a:blipFill>
          <a:ln>
            <a:noFill/>
          </a:ln>
        </p:spPr>
        <p:txBody>
          <a:bodyPr vert="horz" wrap="square" lIns="91440" tIns="45720" rIns="91440" bIns="45720" numCol="1" anchor="t" anchorCtr="0" compatLnSpc="1"/>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a:stretch>
              <a:fillRect/>
            </a:stretch>
          </a:blipFill>
          <a:ln>
            <a:noFill/>
          </a:ln>
        </p:spPr>
        <p:txBody>
          <a:bodyPr vert="horz" wrap="square" lIns="91440" tIns="45720" rIns="91440" bIns="45720" numCol="1" anchor="t" anchorCtr="0" compatLnSpc="1"/>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423"/>
                                        </p:tgtEl>
                                        <p:attrNameLst>
                                          <p:attrName>style.visibility</p:attrName>
                                        </p:attrNameLst>
                                      </p:cBhvr>
                                      <p:to>
                                        <p:strVal val="visible"/>
                                      </p:to>
                                    </p:set>
                                    <p:animEffect transition="in" filter="wipe(up)">
                                      <p:cBhvr>
                                        <p:cTn id="19"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0375"/>
          </a:xfrm>
          <a:prstGeom prst="rect">
            <a:avLst/>
          </a:prstGeom>
          <a:noFill/>
        </p:spPr>
        <p:txBody>
          <a:bodyPr wrap="square" rtlCol="0">
            <a:spAutoFit/>
          </a:bodyPr>
          <a:lstStyle/>
          <a:p>
            <a:r>
              <a:rPr lang="zh-CN" altLang="en-US" sz="2400" b="1" dirty="0">
                <a:solidFill>
                  <a:srgbClr val="5F7797"/>
                </a:solidFill>
              </a:rPr>
              <a:t>半欢脱：</a:t>
            </a:r>
          </a:p>
        </p:txBody>
      </p:sp>
      <p:sp>
        <p:nvSpPr>
          <p:cNvPr id="23" name="文本框 22"/>
          <p:cNvSpPr txBox="1"/>
          <p:nvPr/>
        </p:nvSpPr>
        <p:spPr>
          <a:xfrm>
            <a:off x="4562227" y="2017480"/>
            <a:ext cx="5697879" cy="1198880"/>
          </a:xfrm>
          <a:prstGeom prst="rect">
            <a:avLst/>
          </a:prstGeom>
          <a:noFill/>
        </p:spPr>
        <p:txBody>
          <a:bodyPr wrap="square" rtlCol="0">
            <a:spAutoFit/>
          </a:bodyPr>
          <a:lstStyle/>
          <a:p>
            <a:r>
              <a:rPr lang="zh-CN" altLang="en-US" dirty="0">
                <a:solidFill>
                  <a:srgbClr val="5F7797"/>
                </a:solidFill>
              </a:rPr>
              <a:t>抽象式的欢喜洒脱</a:t>
            </a:r>
          </a:p>
          <a:p>
            <a:r>
              <a:rPr lang="zh-CN" altLang="en-US" dirty="0">
                <a:solidFill>
                  <a:srgbClr val="5F7797"/>
                </a:solidFill>
              </a:rPr>
              <a:t>老师不应仅仅局限于小小的讲台之上，而是多下去跟同学们互动。老师通过自身的言语和肢体动作去影响学生在课堂上的表现</a:t>
            </a:r>
          </a:p>
        </p:txBody>
      </p:sp>
      <p:sp>
        <p:nvSpPr>
          <p:cNvPr id="27" name="文本框 26"/>
          <p:cNvSpPr txBox="1"/>
          <p:nvPr/>
        </p:nvSpPr>
        <p:spPr>
          <a:xfrm>
            <a:off x="2780412" y="3612996"/>
            <a:ext cx="1509712" cy="460375"/>
          </a:xfrm>
          <a:prstGeom prst="rect">
            <a:avLst/>
          </a:prstGeom>
          <a:noFill/>
        </p:spPr>
        <p:txBody>
          <a:bodyPr wrap="square" rtlCol="0">
            <a:spAutoFit/>
          </a:bodyPr>
          <a:lstStyle/>
          <a:p>
            <a:r>
              <a:rPr lang="zh-CN" altLang="en-US" sz="2400" b="1" dirty="0">
                <a:solidFill>
                  <a:srgbClr val="5F7797"/>
                </a:solidFill>
              </a:rPr>
              <a:t>旅游：</a:t>
            </a:r>
          </a:p>
        </p:txBody>
      </p:sp>
      <p:sp>
        <p:nvSpPr>
          <p:cNvPr id="30" name="文本框 29"/>
          <p:cNvSpPr txBox="1"/>
          <p:nvPr/>
        </p:nvSpPr>
        <p:spPr>
          <a:xfrm>
            <a:off x="4562227" y="3562315"/>
            <a:ext cx="5789496" cy="922020"/>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专业名词</a:t>
            </a:r>
          </a:p>
          <a:p>
            <a:r>
              <a:rPr lang="zh-CN" altLang="en-US" dirty="0">
                <a:solidFill>
                  <a:srgbClr val="5F7797"/>
                </a:solidFill>
              </a:rPr>
              <a:t>旅游 </a:t>
            </a:r>
            <a:r>
              <a:rPr lang="en-US" altLang="zh-CN" dirty="0">
                <a:solidFill>
                  <a:srgbClr val="5F7797"/>
                </a:solidFill>
              </a:rPr>
              <a:t>= </a:t>
            </a:r>
            <a:r>
              <a:rPr lang="zh-CN" altLang="en-US" dirty="0">
                <a:solidFill>
                  <a:srgbClr val="5F7797"/>
                </a:solidFill>
              </a:rPr>
              <a:t>开拓视野  每一次旅游都可以带来不一样的心境和经历。老师也要尽力让每堂课能达到这样的目的    </a:t>
            </a:r>
          </a:p>
        </p:txBody>
      </p:sp>
      <p:sp>
        <p:nvSpPr>
          <p:cNvPr id="34" name="文本框 33"/>
          <p:cNvSpPr txBox="1"/>
          <p:nvPr/>
        </p:nvSpPr>
        <p:spPr>
          <a:xfrm>
            <a:off x="2780412" y="5086845"/>
            <a:ext cx="1509712" cy="460375"/>
          </a:xfrm>
          <a:prstGeom prst="rect">
            <a:avLst/>
          </a:prstGeom>
          <a:noFill/>
        </p:spPr>
        <p:txBody>
          <a:bodyPr wrap="square" rtlCol="0">
            <a:spAutoFit/>
          </a:bodyPr>
          <a:lstStyle/>
          <a:p>
            <a:r>
              <a:rPr lang="zh-CN" altLang="en-US" sz="2400" b="1" dirty="0">
                <a:solidFill>
                  <a:srgbClr val="5F7797"/>
                </a:solidFill>
              </a:rPr>
              <a:t>目的：</a:t>
            </a:r>
          </a:p>
        </p:txBody>
      </p:sp>
      <p:sp>
        <p:nvSpPr>
          <p:cNvPr id="35" name="文本框 34"/>
          <p:cNvSpPr txBox="1"/>
          <p:nvPr/>
        </p:nvSpPr>
        <p:spPr>
          <a:xfrm>
            <a:off x="4562227" y="5156385"/>
            <a:ext cx="3407384" cy="922020"/>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a:p>
            <a:r>
              <a:rPr lang="zh-CN" altLang="en-US" dirty="0">
                <a:solidFill>
                  <a:srgbClr val="5F7797"/>
                </a:solidFill>
              </a:rPr>
              <a:t>开眼界，扩视野</a:t>
            </a:r>
          </a:p>
          <a:p>
            <a:r>
              <a:rPr lang="zh-CN" altLang="en-US" dirty="0">
                <a:solidFill>
                  <a:srgbClr val="5F7797"/>
                </a:solidFill>
              </a:rPr>
              <a:t>要激活学生的脑子</a:t>
            </a:r>
          </a:p>
        </p:txBody>
      </p:sp>
      <p:grpSp>
        <p:nvGrpSpPr>
          <p:cNvPr id="28" name="chenying0907 27"/>
          <p:cNvGrpSpPr/>
          <p:nvPr/>
        </p:nvGrpSpPr>
        <p:grpSpPr>
          <a:xfrm>
            <a:off x="4543425" y="534413"/>
            <a:ext cx="3105150" cy="668912"/>
            <a:chOff x="4543425" y="534413"/>
            <a:chExt cx="310515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 name="矩形 41"/>
            <p:cNvSpPr/>
            <p:nvPr/>
          </p:nvSpPr>
          <p:spPr>
            <a:xfrm>
              <a:off x="4543425" y="534413"/>
              <a:ext cx="3105150" cy="553085"/>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半欢脱旅游式</a:t>
              </a:r>
            </a:p>
          </p:txBody>
        </p:sp>
      </p:grpSp>
      <p:grpSp>
        <p:nvGrpSpPr>
          <p:cNvPr id="43" name="chenying0907 42"/>
          <p:cNvGrpSpPr/>
          <p:nvPr/>
        </p:nvGrpSpPr>
        <p:grpSpPr>
          <a:xfrm>
            <a:off x="1838918" y="1996268"/>
            <a:ext cx="215053" cy="684756"/>
            <a:chOff x="2022476" y="5602288"/>
            <a:chExt cx="500062" cy="1592263"/>
          </a:xfrm>
          <a:solidFill>
            <a:srgbClr val="FDBE00"/>
          </a:solidFill>
        </p:grpSpPr>
        <p:sp>
          <p:nvSpPr>
            <p:cNvPr id="44"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chenying0907 49"/>
          <p:cNvGrpSpPr/>
          <p:nvPr/>
        </p:nvGrpSpPr>
        <p:grpSpPr>
          <a:xfrm>
            <a:off x="1755627" y="3442159"/>
            <a:ext cx="381634" cy="703189"/>
            <a:chOff x="2665413" y="5559425"/>
            <a:chExt cx="887413" cy="1635125"/>
          </a:xfrm>
          <a:solidFill>
            <a:srgbClr val="F26F61"/>
          </a:solidFill>
        </p:grpSpPr>
        <p:sp>
          <p:nvSpPr>
            <p:cNvPr id="51"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chenying0907 60"/>
          <p:cNvGrpSpPr/>
          <p:nvPr/>
        </p:nvGrpSpPr>
        <p:grpSpPr>
          <a:xfrm>
            <a:off x="1753921" y="4992995"/>
            <a:ext cx="385047" cy="649938"/>
            <a:chOff x="3675063" y="5611813"/>
            <a:chExt cx="895350" cy="1511300"/>
          </a:xfrm>
          <a:solidFill>
            <a:srgbClr val="5F7797"/>
          </a:solidFill>
        </p:grpSpPr>
        <p:sp>
          <p:nvSpPr>
            <p:cNvPr id="62"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8"/>
          <p:cNvSpPr>
            <a:spLocks noEditPoints="1"/>
          </p:cNvSpPr>
          <p:nvPr/>
        </p:nvSpPr>
        <p:spPr bwMode="auto">
          <a:xfrm>
            <a:off x="11072226" y="6037842"/>
            <a:ext cx="867190" cy="82017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pic>
        <p:nvPicPr>
          <p:cNvPr id="5" name="图片 4" descr="微信图片_20181114211731"/>
          <p:cNvPicPr>
            <a:picLocks noChangeAspect="1"/>
          </p:cNvPicPr>
          <p:nvPr/>
        </p:nvPicPr>
        <p:blipFill>
          <a:blip r:embed="rId3"/>
          <a:stretch>
            <a:fillRect/>
          </a:stretch>
        </p:blipFill>
        <p:spPr>
          <a:xfrm>
            <a:off x="1982470" y="534670"/>
            <a:ext cx="7619365" cy="57143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500"/>
                                        <p:tgtEl>
                                          <p:spTgt spid="2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up)">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50"/>
                                        </p:tgtEl>
                                        <p:attrNameLst>
                                          <p:attrName>style.visibility</p:attrName>
                                        </p:attrNameLst>
                                      </p:cBhvr>
                                      <p:to>
                                        <p:strVal val="visible"/>
                                      </p:to>
                                    </p:set>
                                    <p:anim calcmode="lin" valueType="num">
                                      <p:cBhvr>
                                        <p:cTn id="21" dur="500" fill="hold"/>
                                        <p:tgtEl>
                                          <p:spTgt spid="50"/>
                                        </p:tgtEl>
                                        <p:attrNameLst>
                                          <p:attrName>ppt_w</p:attrName>
                                        </p:attrNameLst>
                                      </p:cBhvr>
                                      <p:tavLst>
                                        <p:tav tm="0">
                                          <p:val>
                                            <p:fltVal val="0"/>
                                          </p:val>
                                        </p:tav>
                                        <p:tav tm="100000">
                                          <p:val>
                                            <p:strVal val="#ppt_w"/>
                                          </p:val>
                                        </p:tav>
                                      </p:tavLst>
                                    </p:anim>
                                    <p:anim calcmode="lin" valueType="num">
                                      <p:cBhvr>
                                        <p:cTn id="22" dur="500" fill="hold"/>
                                        <p:tgtEl>
                                          <p:spTgt spid="50"/>
                                        </p:tgtEl>
                                        <p:attrNameLst>
                                          <p:attrName>ppt_h</p:attrName>
                                        </p:attrNameLst>
                                      </p:cBhvr>
                                      <p:tavLst>
                                        <p:tav tm="0">
                                          <p:val>
                                            <p:fltVal val="0"/>
                                          </p:val>
                                        </p:tav>
                                        <p:tav tm="100000">
                                          <p:val>
                                            <p:strVal val="#ppt_h"/>
                                          </p:val>
                                        </p:tav>
                                      </p:tavLst>
                                    </p:anim>
                                    <p:anim calcmode="lin" valueType="num">
                                      <p:cBhvr>
                                        <p:cTn id="23" dur="500" fill="hold"/>
                                        <p:tgtEl>
                                          <p:spTgt spid="50"/>
                                        </p:tgtEl>
                                        <p:attrNameLst>
                                          <p:attrName>style.rotation</p:attrName>
                                        </p:attrNameLst>
                                      </p:cBhvr>
                                      <p:tavLst>
                                        <p:tav tm="0">
                                          <p:val>
                                            <p:fltVal val="360"/>
                                          </p:val>
                                        </p:tav>
                                        <p:tav tm="100000">
                                          <p:val>
                                            <p:fltVal val="0"/>
                                          </p:val>
                                        </p:tav>
                                      </p:tavLst>
                                    </p:anim>
                                    <p:animEffect transition="in" filter="fade">
                                      <p:cBhvr>
                                        <p:cTn id="24" dur="500"/>
                                        <p:tgtEl>
                                          <p:spTgt spid="5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up)">
                                      <p:cBhvr>
                                        <p:cTn id="30" dur="500"/>
                                        <p:tgtEl>
                                          <p:spTgt spid="30"/>
                                        </p:tgtEl>
                                      </p:cBhvr>
                                    </p:animEffect>
                                  </p:childTnLst>
                                </p:cTn>
                              </p:par>
                            </p:childTnLst>
                          </p:cTn>
                        </p:par>
                      </p:childTnLst>
                    </p:cTn>
                  </p:par>
                  <p:par>
                    <p:cTn id="31" fill="hold">
                      <p:stCondLst>
                        <p:cond delay="indefinite"/>
                      </p:stCondLst>
                      <p:childTnLst>
                        <p:par>
                          <p:cTn id="32" fill="hold">
                            <p:stCondLst>
                              <p:cond delay="0"/>
                            </p:stCondLst>
                            <p:childTnLst>
                              <p:par>
                                <p:cTn id="33" presetID="49" presetClass="entr" presetSubtype="0" decel="100000" fill="hold" nodeType="clickEffect">
                                  <p:stCondLst>
                                    <p:cond delay="0"/>
                                  </p:stCondLst>
                                  <p:childTnLst>
                                    <p:set>
                                      <p:cBhvr>
                                        <p:cTn id="34" dur="1" fill="hold">
                                          <p:stCondLst>
                                            <p:cond delay="0"/>
                                          </p:stCondLst>
                                        </p:cTn>
                                        <p:tgtEl>
                                          <p:spTgt spid="61"/>
                                        </p:tgtEl>
                                        <p:attrNameLst>
                                          <p:attrName>style.visibility</p:attrName>
                                        </p:attrNameLst>
                                      </p:cBhvr>
                                      <p:to>
                                        <p:strVal val="visible"/>
                                      </p:to>
                                    </p:set>
                                    <p:anim calcmode="lin" valueType="num">
                                      <p:cBhvr>
                                        <p:cTn id="35" dur="500" fill="hold"/>
                                        <p:tgtEl>
                                          <p:spTgt spid="61"/>
                                        </p:tgtEl>
                                        <p:attrNameLst>
                                          <p:attrName>ppt_w</p:attrName>
                                        </p:attrNameLst>
                                      </p:cBhvr>
                                      <p:tavLst>
                                        <p:tav tm="0">
                                          <p:val>
                                            <p:fltVal val="0"/>
                                          </p:val>
                                        </p:tav>
                                        <p:tav tm="100000">
                                          <p:val>
                                            <p:strVal val="#ppt_w"/>
                                          </p:val>
                                        </p:tav>
                                      </p:tavLst>
                                    </p:anim>
                                    <p:anim calcmode="lin" valueType="num">
                                      <p:cBhvr>
                                        <p:cTn id="36" dur="500" fill="hold"/>
                                        <p:tgtEl>
                                          <p:spTgt spid="61"/>
                                        </p:tgtEl>
                                        <p:attrNameLst>
                                          <p:attrName>ppt_h</p:attrName>
                                        </p:attrNameLst>
                                      </p:cBhvr>
                                      <p:tavLst>
                                        <p:tav tm="0">
                                          <p:val>
                                            <p:fltVal val="0"/>
                                          </p:val>
                                        </p:tav>
                                        <p:tav tm="100000">
                                          <p:val>
                                            <p:strVal val="#ppt_h"/>
                                          </p:val>
                                        </p:tav>
                                      </p:tavLst>
                                    </p:anim>
                                    <p:anim calcmode="lin" valueType="num">
                                      <p:cBhvr>
                                        <p:cTn id="37" dur="500" fill="hold"/>
                                        <p:tgtEl>
                                          <p:spTgt spid="61"/>
                                        </p:tgtEl>
                                        <p:attrNameLst>
                                          <p:attrName>style.rotation</p:attrName>
                                        </p:attrNameLst>
                                      </p:cBhvr>
                                      <p:tavLst>
                                        <p:tav tm="0">
                                          <p:val>
                                            <p:fltVal val="360"/>
                                          </p:val>
                                        </p:tav>
                                        <p:tav tm="100000">
                                          <p:val>
                                            <p:fltVal val="0"/>
                                          </p:val>
                                        </p:tav>
                                      </p:tavLst>
                                    </p:anim>
                                    <p:animEffect transition="in" filter="fade">
                                      <p:cBhvr>
                                        <p:cTn id="38" dur="500"/>
                                        <p:tgtEl>
                                          <p:spTgt spid="6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fade">
                                      <p:cBhvr>
                                        <p:cTn id="41" dur="500"/>
                                        <p:tgtEl>
                                          <p:spTgt spid="34"/>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wipe(up)">
                                      <p:cBhvr>
                                        <p:cTn id="44" dur="500"/>
                                        <p:tgtEl>
                                          <p:spTgt spid="3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henying0907 2"/>
          <p:cNvGrpSpPr/>
          <p:nvPr/>
        </p:nvGrpSpPr>
        <p:grpSpPr>
          <a:xfrm>
            <a:off x="1224989" y="1203120"/>
            <a:ext cx="4503361" cy="1672378"/>
            <a:chOff x="5044889" y="1448376"/>
            <a:chExt cx="4503361" cy="1672378"/>
          </a:xfrm>
        </p:grpSpPr>
        <p:sp>
          <p:nvSpPr>
            <p:cNvPr id="2" name="文本框 1"/>
            <p:cNvSpPr txBox="1"/>
            <p:nvPr/>
          </p:nvSpPr>
          <p:spPr>
            <a:xfrm>
              <a:off x="5044889" y="1448376"/>
              <a:ext cx="1889125" cy="460375"/>
            </a:xfrm>
            <a:prstGeom prst="rect">
              <a:avLst/>
            </a:prstGeom>
            <a:noFill/>
          </p:spPr>
          <p:txBody>
            <a:bodyPr wrap="square" rtlCol="0">
              <a:spAutoFit/>
            </a:bodyPr>
            <a:lstStyle/>
            <a:p>
              <a:r>
                <a:rPr lang="zh-CN" altLang="en-US" sz="2400" b="1" dirty="0">
                  <a:solidFill>
                    <a:srgbClr val="5F7797"/>
                  </a:solidFill>
                </a:rPr>
                <a:t>教学依据</a:t>
              </a:r>
            </a:p>
          </p:txBody>
        </p:sp>
        <p:sp>
          <p:nvSpPr>
            <p:cNvPr id="110" name="TextBox 177"/>
            <p:cNvSpPr txBox="1"/>
            <p:nvPr/>
          </p:nvSpPr>
          <p:spPr>
            <a:xfrm>
              <a:off x="5082989" y="1921874"/>
              <a:ext cx="4465261" cy="119888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sym typeface="+mn-ea"/>
                </a:rPr>
                <a:t>依据美国教育心理学巴特勒提出教学的7要素，并提出“七段”教学论，理论依据为：信息加工理论。主要是激活学生的大脑，让学生</a:t>
              </a:r>
              <a:r>
                <a:rPr lang="en-US" altLang="zh-CN" sz="2000" b="1" dirty="0">
                  <a:solidFill>
                    <a:srgbClr val="FF0000"/>
                  </a:solidFill>
                  <a:effectLst>
                    <a:reflection blurRad="6350" stA="53000" endA="300" endPos="35500" dir="5400000" sy="-90000" algn="bl" rotWithShape="0"/>
                  </a:effectLst>
                  <a:latin typeface="+mn-lt"/>
                  <a:sym typeface="+mn-ea"/>
                </a:rPr>
                <a:t>“动”</a:t>
              </a:r>
              <a:r>
                <a:rPr lang="zh-CN" altLang="en-US" dirty="0">
                  <a:solidFill>
                    <a:srgbClr val="5F7797"/>
                  </a:solidFill>
                  <a:sym typeface="+mn-ea"/>
                </a:rPr>
                <a:t>起来</a:t>
              </a:r>
              <a:endParaRPr lang="zh-CN" altLang="en-US" dirty="0">
                <a:solidFill>
                  <a:srgbClr val="5F7797"/>
                </a:solidFill>
              </a:endParaRPr>
            </a:p>
          </p:txBody>
        </p:sp>
      </p:grpSp>
      <p:grpSp>
        <p:nvGrpSpPr>
          <p:cNvPr id="4" name="chenying0907 3"/>
          <p:cNvGrpSpPr/>
          <p:nvPr/>
        </p:nvGrpSpPr>
        <p:grpSpPr>
          <a:xfrm>
            <a:off x="1297378" y="3048806"/>
            <a:ext cx="4738370" cy="1195070"/>
            <a:chOff x="5082989" y="3470995"/>
            <a:chExt cx="4738370" cy="1195070"/>
          </a:xfrm>
        </p:grpSpPr>
        <p:sp>
          <p:nvSpPr>
            <p:cNvPr id="111" name="文本框 110"/>
            <p:cNvSpPr txBox="1"/>
            <p:nvPr/>
          </p:nvSpPr>
          <p:spPr>
            <a:xfrm>
              <a:off x="5082989" y="3470995"/>
              <a:ext cx="1874520" cy="460375"/>
            </a:xfrm>
            <a:prstGeom prst="rect">
              <a:avLst/>
            </a:prstGeom>
            <a:noFill/>
          </p:spPr>
          <p:txBody>
            <a:bodyPr wrap="square" rtlCol="0">
              <a:spAutoFit/>
            </a:bodyPr>
            <a:lstStyle/>
            <a:p>
              <a:r>
                <a:rPr lang="zh-CN" altLang="en-US" sz="2400" b="1" dirty="0">
                  <a:solidFill>
                    <a:srgbClr val="5F7797"/>
                  </a:solidFill>
                </a:rPr>
                <a:t>教学程序</a:t>
              </a:r>
            </a:p>
          </p:txBody>
        </p:sp>
        <p:sp>
          <p:nvSpPr>
            <p:cNvPr id="112" name="TextBox 177"/>
            <p:cNvSpPr txBox="1"/>
            <p:nvPr/>
          </p:nvSpPr>
          <p:spPr>
            <a:xfrm>
              <a:off x="5082989" y="4020905"/>
              <a:ext cx="4738370" cy="64516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设置情境──激发动机──组织教学──应用新知──检测评价──巩固练习──拓展与迁移</a:t>
              </a:r>
            </a:p>
          </p:txBody>
        </p:sp>
      </p:grpSp>
      <p:grpSp>
        <p:nvGrpSpPr>
          <p:cNvPr id="5" name="chenying0907 4"/>
          <p:cNvGrpSpPr/>
          <p:nvPr/>
        </p:nvGrpSpPr>
        <p:grpSpPr>
          <a:xfrm>
            <a:off x="1385008" y="4749571"/>
            <a:ext cx="5338482" cy="1760008"/>
            <a:chOff x="5170619" y="5207229"/>
            <a:chExt cx="5338482" cy="1760008"/>
          </a:xfrm>
        </p:grpSpPr>
        <p:sp>
          <p:nvSpPr>
            <p:cNvPr id="113" name="文本框 112"/>
            <p:cNvSpPr txBox="1"/>
            <p:nvPr/>
          </p:nvSpPr>
          <p:spPr>
            <a:xfrm>
              <a:off x="5170619" y="5207229"/>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170619" y="5768357"/>
              <a:ext cx="5338482" cy="119888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将情绪感受把新旧知识组织起来，建立一个新型模型，让学生们参与课堂，体验外面的世界，接而重复练习巩固，得到一定的评价，应用到工作、生活中，可以拓展到别的情景里去</a:t>
              </a:r>
              <a:endParaRPr lang="en-US" dirty="0">
                <a:solidFill>
                  <a:srgbClr val="5F7797"/>
                </a:solidFill>
              </a:endParaRPr>
            </a:p>
          </p:txBody>
        </p:sp>
      </p:grpSp>
      <p:grpSp>
        <p:nvGrpSpPr>
          <p:cNvPr id="40" name="chenying0907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 name="矩形 41"/>
            <p:cNvSpPr/>
            <p:nvPr/>
          </p:nvSpPr>
          <p:spPr>
            <a:xfrm>
              <a:off x="4924423" y="534413"/>
              <a:ext cx="2343150" cy="553085"/>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模式分析</a:t>
              </a:r>
            </a:p>
          </p:txBody>
        </p:sp>
      </p:grpSp>
      <p:grpSp>
        <p:nvGrpSpPr>
          <p:cNvPr id="43" name="chenying0907 42"/>
          <p:cNvGrpSpPr/>
          <p:nvPr/>
        </p:nvGrpSpPr>
        <p:grpSpPr>
          <a:xfrm>
            <a:off x="187550" y="1481148"/>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Group 13"/>
          <p:cNvGrpSpPr>
            <a:grpSpLocks noChangeAspect="1"/>
          </p:cNvGrpSpPr>
          <p:nvPr/>
        </p:nvGrpSpPr>
        <p:grpSpPr bwMode="auto">
          <a:xfrm>
            <a:off x="144146" y="327479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Group 33"/>
          <p:cNvGrpSpPr>
            <a:grpSpLocks noChangeAspect="1"/>
          </p:cNvGrpSpPr>
          <p:nvPr/>
        </p:nvGrpSpPr>
        <p:grpSpPr bwMode="auto">
          <a:xfrm>
            <a:off x="136426" y="4944715"/>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chenying0907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pic>
        <p:nvPicPr>
          <p:cNvPr id="7" name="图片 6"/>
          <p:cNvPicPr>
            <a:picLocks noChangeAspect="1"/>
          </p:cNvPicPr>
          <p:nvPr/>
        </p:nvPicPr>
        <p:blipFill>
          <a:blip r:embed="rId3"/>
          <a:stretch>
            <a:fillRect/>
          </a:stretch>
        </p:blipFill>
        <p:spPr>
          <a:xfrm>
            <a:off x="6181725" y="1729740"/>
            <a:ext cx="5979160" cy="33978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chenying0907 104"/>
          <p:cNvGrpSpPr/>
          <p:nvPr/>
        </p:nvGrpSpPr>
        <p:grpSpPr>
          <a:xfrm>
            <a:off x="4870451" y="51917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107" name="矩形 106"/>
            <p:cNvSpPr/>
            <p:nvPr/>
          </p:nvSpPr>
          <p:spPr>
            <a:xfrm>
              <a:off x="4924424" y="534413"/>
              <a:ext cx="2343150" cy="553085"/>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课堂应用</a:t>
              </a:r>
            </a:p>
          </p:txBody>
        </p:sp>
      </p:grpSp>
      <p:grpSp>
        <p:nvGrpSpPr>
          <p:cNvPr id="99" name="chenying0907 98"/>
          <p:cNvGrpSpPr/>
          <p:nvPr/>
        </p:nvGrpSpPr>
        <p:grpSpPr>
          <a:xfrm>
            <a:off x="4825610" y="3570823"/>
            <a:ext cx="2646878" cy="2411370"/>
            <a:chOff x="3601859" y="1545652"/>
            <a:chExt cx="4988717" cy="4544842"/>
          </a:xfrm>
        </p:grpSpPr>
        <p:sp>
          <p:nvSpPr>
            <p:cNvPr id="100" name="Freeform 40219"/>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lstStyle/>
            <a:p>
              <a:endParaRPr lang="zh-CN" altLang="en-US"/>
            </a:p>
          </p:txBody>
        </p:sp>
        <p:sp>
          <p:nvSpPr>
            <p:cNvPr id="101" name="Freeform 40219"/>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a:srcRect/>
              <a:stretch>
                <a:fillRect/>
              </a:stretch>
            </a:blipFill>
            <a:ln>
              <a:noFill/>
            </a:ln>
          </p:spPr>
          <p:txBody>
            <a:bodyPr vert="horz" wrap="square" lIns="91440" tIns="45720" rIns="91440" bIns="45720" numCol="1" anchor="t" anchorCtr="0" compatLnSpc="1"/>
            <a:lstStyle/>
            <a:p>
              <a:endParaRPr lang="zh-CN" altLang="en-US"/>
            </a:p>
          </p:txBody>
        </p:sp>
        <p:sp>
          <p:nvSpPr>
            <p:cNvPr id="102" name="Freeform 40219"/>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a:srcRect/>
              <a:stretch>
                <a:fillRect/>
              </a:stretch>
            </a:blipFill>
            <a:ln>
              <a:noFill/>
            </a:ln>
          </p:spPr>
          <p:txBody>
            <a:bodyPr vert="horz" wrap="square" lIns="91440" tIns="45720" rIns="91440" bIns="45720" numCol="1" anchor="t" anchorCtr="0" compatLnSpc="1"/>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2" name="chenying0907 1"/>
          <p:cNvGrpSpPr/>
          <p:nvPr/>
        </p:nvGrpSpPr>
        <p:grpSpPr>
          <a:xfrm>
            <a:off x="4610000" y="1572316"/>
            <a:ext cx="2971672" cy="1320699"/>
            <a:chOff x="4688740" y="1778691"/>
            <a:chExt cx="2971672" cy="1320699"/>
          </a:xfrm>
        </p:grpSpPr>
        <p:sp>
          <p:nvSpPr>
            <p:cNvPr id="109" name="TextBox 176"/>
            <p:cNvSpPr txBox="1"/>
            <p:nvPr/>
          </p:nvSpPr>
          <p:spPr>
            <a:xfrm>
              <a:off x="5255795" y="1778691"/>
              <a:ext cx="2275840" cy="398780"/>
            </a:xfrm>
            <a:prstGeom prst="rect">
              <a:avLst/>
            </a:prstGeom>
            <a:noFill/>
          </p:spPr>
          <p:txBody>
            <a:bodyPr wrap="square" rtlCol="0">
              <a:spAutoFit/>
            </a:bodyPr>
            <a:lstStyle/>
            <a:p>
              <a:r>
                <a:rPr lang="en-US" altLang="zh-CN" sz="2000" b="1" dirty="0">
                  <a:solidFill>
                    <a:srgbClr val="5F7797"/>
                  </a:solidFill>
                </a:rPr>
                <a:t>  ROLE PLAY</a:t>
              </a:r>
            </a:p>
          </p:txBody>
        </p:sp>
        <p:sp>
          <p:nvSpPr>
            <p:cNvPr id="110" name="TextBox 177"/>
            <p:cNvSpPr txBox="1"/>
            <p:nvPr/>
          </p:nvSpPr>
          <p:spPr>
            <a:xfrm>
              <a:off x="4688740" y="2177370"/>
              <a:ext cx="2971672" cy="92202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通过模拟场景：旅行社常遇到的问题、状况等，让学生来一场头脑风暴，扩宽思路</a:t>
              </a:r>
              <a:endParaRPr lang="en-US" altLang="zh-CN" dirty="0">
                <a:solidFill>
                  <a:srgbClr val="5F7797"/>
                </a:solidFill>
              </a:endParaRPr>
            </a:p>
          </p:txBody>
        </p:sp>
      </p:grpSp>
      <p:grpSp>
        <p:nvGrpSpPr>
          <p:cNvPr id="3" name="chenying0907 2"/>
          <p:cNvGrpSpPr/>
          <p:nvPr/>
        </p:nvGrpSpPr>
        <p:grpSpPr>
          <a:xfrm>
            <a:off x="987291" y="4282724"/>
            <a:ext cx="2751157" cy="1886239"/>
            <a:chOff x="987291" y="4282724"/>
            <a:chExt cx="2751157" cy="1886239"/>
          </a:xfrm>
        </p:grpSpPr>
        <p:sp>
          <p:nvSpPr>
            <p:cNvPr id="111" name="TextBox 176"/>
            <p:cNvSpPr txBox="1"/>
            <p:nvPr/>
          </p:nvSpPr>
          <p:spPr>
            <a:xfrm>
              <a:off x="1757575" y="4282724"/>
              <a:ext cx="1198880" cy="398780"/>
            </a:xfrm>
            <a:prstGeom prst="rect">
              <a:avLst/>
            </a:prstGeom>
            <a:noFill/>
          </p:spPr>
          <p:txBody>
            <a:bodyPr wrap="none" rtlCol="0">
              <a:spAutoFit/>
            </a:bodyPr>
            <a:lstStyle>
              <a:defPPr>
                <a:defRPr lang="zh-CN"/>
              </a:defPPr>
              <a:lvl1pPr>
                <a:defRPr sz="2000" b="1">
                  <a:solidFill>
                    <a:schemeClr val="bg1"/>
                  </a:solidFill>
                </a:defRPr>
              </a:lvl1pPr>
            </a:lstStyle>
            <a:p>
              <a:r>
                <a:rPr lang="zh-CN" altLang="id-ID" dirty="0">
                  <a:solidFill>
                    <a:srgbClr val="5F7797"/>
                  </a:solidFill>
                </a:rPr>
                <a:t>应用实践</a:t>
              </a:r>
            </a:p>
          </p:txBody>
        </p:sp>
        <p:sp>
          <p:nvSpPr>
            <p:cNvPr id="112" name="TextBox 177"/>
            <p:cNvSpPr txBox="1"/>
            <p:nvPr/>
          </p:nvSpPr>
          <p:spPr>
            <a:xfrm>
              <a:off x="987291" y="4692588"/>
              <a:ext cx="2751157" cy="1476375"/>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组织参加旅行社相关比赛，指导学生，例如海峡两岸观光精英杯游程设计大赛、旅行社经营与管理专业报告竞赛等</a:t>
              </a:r>
            </a:p>
          </p:txBody>
        </p:sp>
      </p:grpSp>
      <p:grpSp>
        <p:nvGrpSpPr>
          <p:cNvPr id="4" name="chenying0907 3"/>
          <p:cNvGrpSpPr/>
          <p:nvPr/>
        </p:nvGrpSpPr>
        <p:grpSpPr>
          <a:xfrm>
            <a:off x="8484988" y="4282724"/>
            <a:ext cx="2729860" cy="1598990"/>
            <a:chOff x="8484988" y="4282724"/>
            <a:chExt cx="2729860" cy="1598990"/>
          </a:xfrm>
        </p:grpSpPr>
        <p:sp>
          <p:nvSpPr>
            <p:cNvPr id="113" name="TextBox 176"/>
            <p:cNvSpPr txBox="1"/>
            <p:nvPr/>
          </p:nvSpPr>
          <p:spPr>
            <a:xfrm>
              <a:off x="9157461" y="4282724"/>
              <a:ext cx="1198880" cy="398780"/>
            </a:xfrm>
            <a:prstGeom prst="rect">
              <a:avLst/>
            </a:prstGeom>
            <a:noFill/>
          </p:spPr>
          <p:txBody>
            <a:bodyPr wrap="none" rtlCol="0">
              <a:spAutoFit/>
            </a:bodyPr>
            <a:lstStyle>
              <a:defPPr>
                <a:defRPr lang="zh-CN"/>
              </a:defPPr>
              <a:lvl1pPr>
                <a:defRPr sz="2000" b="1">
                  <a:solidFill>
                    <a:schemeClr val="bg1"/>
                  </a:solidFill>
                </a:defRPr>
              </a:lvl1pPr>
            </a:lstStyle>
            <a:p>
              <a:r>
                <a:rPr lang="zh-CN" altLang="id-ID" dirty="0">
                  <a:solidFill>
                    <a:srgbClr val="5F7797"/>
                  </a:solidFill>
                </a:rPr>
                <a:t>拓展交流</a:t>
              </a:r>
            </a:p>
          </p:txBody>
        </p:sp>
        <p:sp>
          <p:nvSpPr>
            <p:cNvPr id="114" name="TextBox 177"/>
            <p:cNvSpPr txBox="1"/>
            <p:nvPr/>
          </p:nvSpPr>
          <p:spPr>
            <a:xfrm>
              <a:off x="8484988" y="4682834"/>
              <a:ext cx="2729860" cy="1198880"/>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通过课后交流，邀请专家分享以及分析当前市场的情况，给同学们一个未来清晰可预估的规划</a:t>
              </a:r>
              <a:endParaRPr lang="en-US" dirty="0">
                <a:solidFill>
                  <a:srgbClr val="5F7797"/>
                </a:solidFill>
              </a:endParaRPr>
            </a:p>
          </p:txBody>
        </p:sp>
      </p:grpSp>
      <p:grpSp>
        <p:nvGrpSpPr>
          <p:cNvPr id="124" name="chenying0907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grpSp>
        <p:nvGrpSpPr>
          <p:cNvPr id="7" name="chenying0907 2"/>
          <p:cNvGrpSpPr/>
          <p:nvPr/>
        </p:nvGrpSpPr>
        <p:grpSpPr>
          <a:xfrm>
            <a:off x="1757546" y="2438684"/>
            <a:ext cx="2751157" cy="1608109"/>
            <a:chOff x="987291" y="4283359"/>
            <a:chExt cx="2751157" cy="1608109"/>
          </a:xfrm>
        </p:grpSpPr>
        <p:sp>
          <p:nvSpPr>
            <p:cNvPr id="8" name="TextBox 176"/>
            <p:cNvSpPr txBox="1"/>
            <p:nvPr/>
          </p:nvSpPr>
          <p:spPr>
            <a:xfrm>
              <a:off x="1818535" y="4283359"/>
              <a:ext cx="1198880" cy="398780"/>
            </a:xfrm>
            <a:prstGeom prst="rect">
              <a:avLst/>
            </a:prstGeom>
            <a:noFill/>
          </p:spPr>
          <p:txBody>
            <a:bodyPr wrap="none" rtlCol="0">
              <a:spAutoFit/>
            </a:bodyPr>
            <a:lstStyle>
              <a:defPPr>
                <a:defRPr lang="zh-CN"/>
              </a:defPPr>
              <a:lvl1pPr>
                <a:defRPr sz="2000" b="1">
                  <a:solidFill>
                    <a:schemeClr val="bg1"/>
                  </a:solidFill>
                </a:defRPr>
              </a:lvl1pPr>
            </a:lstStyle>
            <a:p>
              <a:r>
                <a:rPr lang="zh-CN" dirty="0">
                  <a:solidFill>
                    <a:srgbClr val="5F7797"/>
                  </a:solidFill>
                </a:rPr>
                <a:t>团队合作</a:t>
              </a:r>
            </a:p>
          </p:txBody>
        </p:sp>
        <p:sp>
          <p:nvSpPr>
            <p:cNvPr id="9" name="TextBox 177"/>
            <p:cNvSpPr txBox="1"/>
            <p:nvPr/>
          </p:nvSpPr>
          <p:spPr>
            <a:xfrm>
              <a:off x="987291" y="4692588"/>
              <a:ext cx="2751157" cy="1198880"/>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sym typeface="+mn-ea"/>
                </a:rPr>
                <a:t>形成一个学习小团体</a:t>
              </a:r>
              <a:r>
                <a:rPr lang="zh-CN" altLang="en-US" dirty="0">
                  <a:solidFill>
                    <a:srgbClr val="5F7797"/>
                  </a:solidFill>
                </a:rPr>
                <a:t>，互帮互助。报告、案例分析先课堂进行讨论记录，课后完善出来一份完整报告</a:t>
              </a:r>
            </a:p>
          </p:txBody>
        </p:sp>
      </p:grpSp>
      <p:grpSp>
        <p:nvGrpSpPr>
          <p:cNvPr id="10" name="chenying0907 2"/>
          <p:cNvGrpSpPr/>
          <p:nvPr/>
        </p:nvGrpSpPr>
        <p:grpSpPr>
          <a:xfrm>
            <a:off x="7704956" y="2438684"/>
            <a:ext cx="2751157" cy="1608744"/>
            <a:chOff x="987291" y="4282724"/>
            <a:chExt cx="2751157" cy="1608744"/>
          </a:xfrm>
        </p:grpSpPr>
        <p:sp>
          <p:nvSpPr>
            <p:cNvPr id="11" name="TextBox 176"/>
            <p:cNvSpPr txBox="1"/>
            <p:nvPr/>
          </p:nvSpPr>
          <p:spPr>
            <a:xfrm>
              <a:off x="1757575" y="4282724"/>
              <a:ext cx="1043940" cy="398780"/>
            </a:xfrm>
            <a:prstGeom prst="rect">
              <a:avLst/>
            </a:prstGeom>
            <a:noFill/>
          </p:spPr>
          <p:txBody>
            <a:bodyPr wrap="none" rtlCol="0">
              <a:spAutoFit/>
            </a:bodyPr>
            <a:lstStyle>
              <a:defPPr>
                <a:defRPr lang="zh-CN"/>
              </a:defPPr>
              <a:lvl1pPr>
                <a:defRPr sz="2000" b="1">
                  <a:solidFill>
                    <a:schemeClr val="bg1"/>
                  </a:solidFill>
                </a:defRPr>
              </a:lvl1pPr>
            </a:lstStyle>
            <a:p>
              <a:r>
                <a:rPr lang="zh-CN" altLang="id-ID" dirty="0">
                  <a:solidFill>
                    <a:srgbClr val="5F7797"/>
                  </a:solidFill>
                </a:rPr>
                <a:t>分组</a:t>
              </a:r>
              <a:r>
                <a:rPr lang="en-US" altLang="zh-CN" dirty="0">
                  <a:solidFill>
                    <a:srgbClr val="5F7797"/>
                  </a:solidFill>
                </a:rPr>
                <a:t>PK</a:t>
              </a:r>
            </a:p>
          </p:txBody>
        </p:sp>
        <p:sp>
          <p:nvSpPr>
            <p:cNvPr id="12" name="TextBox 177"/>
            <p:cNvSpPr txBox="1"/>
            <p:nvPr/>
          </p:nvSpPr>
          <p:spPr>
            <a:xfrm>
              <a:off x="987291" y="4692588"/>
              <a:ext cx="2751157" cy="1198880"/>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有竞争才有动力。以台湾泡面、素拓分等为鼓励品奖励学习，以提升同学们上课的质量</a:t>
              </a:r>
            </a:p>
          </p:txBody>
        </p:sp>
      </p:gr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par>
                          <p:cTn id="35" fill="hold">
                            <p:stCondLst>
                              <p:cond delay="3500"/>
                            </p:stCondLst>
                            <p:childTnLst>
                              <p:par>
                                <p:cTn id="36" presetID="22" presetClass="entr" presetSubtype="2"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ipe(right)">
                                      <p:cBhvr>
                                        <p:cTn id="38" dur="500"/>
                                        <p:tgtEl>
                                          <p:spTgt spid="7"/>
                                        </p:tgtEl>
                                      </p:cBhvr>
                                    </p:animEffect>
                                  </p:childTnLst>
                                </p:cTn>
                              </p:par>
                            </p:childTnLst>
                          </p:cTn>
                        </p:par>
                        <p:par>
                          <p:cTn id="39" fill="hold">
                            <p:stCondLst>
                              <p:cond delay="4000"/>
                            </p:stCondLst>
                            <p:childTnLst>
                              <p:par>
                                <p:cTn id="40" presetID="22" presetClass="entr" presetSubtype="2"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right)">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930275" y="3423285"/>
            <a:ext cx="10331450" cy="1256030"/>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基于BLOOM模型创新APAD教学模式</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1647825" y="2120265"/>
            <a:ext cx="9645015" cy="706755"/>
          </a:xfrm>
          <a:prstGeom prst="rect">
            <a:avLst/>
          </a:prstGeom>
          <a:noFill/>
        </p:spPr>
        <p:txBody>
          <a:bodyPr wrap="square" rtlCol="0">
            <a:spAutoFit/>
          </a:bodyPr>
          <a:lstStyle/>
          <a:p>
            <a:pPr algn="ctr"/>
            <a:r>
              <a:rPr lang="en-US" altLang="zh-CN" sz="4000" b="1" dirty="0">
                <a:solidFill>
                  <a:srgbClr val="5F7797"/>
                </a:solidFill>
                <a:latin typeface="+mj-ea"/>
                <a:ea typeface="+mj-ea"/>
              </a:rPr>
              <a:t>APAD</a:t>
            </a:r>
            <a:r>
              <a:rPr lang="zh-CN" altLang="en-US" sz="4000" b="1" dirty="0">
                <a:solidFill>
                  <a:srgbClr val="5F7797"/>
                </a:solidFill>
                <a:latin typeface="+mj-ea"/>
                <a:ea typeface="+mj-ea"/>
              </a:rPr>
              <a:t>教学模式</a:t>
            </a:r>
            <a:r>
              <a:rPr lang="en-US" altLang="zh-CN" sz="4000" b="1" dirty="0">
                <a:solidFill>
                  <a:srgbClr val="5F7797"/>
                </a:solidFill>
                <a:latin typeface="+mj-ea"/>
                <a:ea typeface="+mj-ea"/>
              </a:rPr>
              <a:t>=</a:t>
            </a:r>
            <a:r>
              <a:rPr lang="zh-CN" sz="4000" b="1" dirty="0">
                <a:solidFill>
                  <a:srgbClr val="5F7797"/>
                </a:solidFill>
                <a:latin typeface="+mj-ea"/>
                <a:ea typeface="+mj-ea"/>
              </a:rPr>
              <a:t>应用</a:t>
            </a:r>
            <a:r>
              <a:rPr lang="en-US" altLang="zh-CN" sz="4000" b="1" dirty="0">
                <a:solidFill>
                  <a:srgbClr val="5F7797"/>
                </a:solidFill>
                <a:latin typeface="+mj-ea"/>
                <a:ea typeface="+mj-ea"/>
              </a:rPr>
              <a:t>+</a:t>
            </a:r>
            <a:r>
              <a:rPr lang="zh-CN" altLang="en-US" sz="4000" b="1" dirty="0">
                <a:solidFill>
                  <a:srgbClr val="5F7797"/>
                </a:solidFill>
                <a:latin typeface="+mj-ea"/>
                <a:ea typeface="+mj-ea"/>
              </a:rPr>
              <a:t>专业</a:t>
            </a:r>
            <a:r>
              <a:rPr lang="en-US" altLang="zh-CN" sz="4000" b="1" dirty="0">
                <a:solidFill>
                  <a:srgbClr val="5F7797"/>
                </a:solidFill>
                <a:latin typeface="+mj-ea"/>
                <a:ea typeface="+mj-ea"/>
              </a:rPr>
              <a:t>+</a:t>
            </a:r>
            <a:r>
              <a:rPr lang="zh-CN" altLang="en-US" sz="4000" b="1" dirty="0">
                <a:solidFill>
                  <a:srgbClr val="5F7797"/>
                </a:solidFill>
                <a:latin typeface="+mj-ea"/>
                <a:ea typeface="+mj-ea"/>
              </a:rPr>
              <a:t>娱乐</a:t>
            </a:r>
            <a:r>
              <a:rPr lang="en-US" altLang="zh-CN" sz="4000" b="1" dirty="0">
                <a:solidFill>
                  <a:srgbClr val="5F7797"/>
                </a:solidFill>
                <a:latin typeface="+mj-ea"/>
                <a:ea typeface="+mj-ea"/>
              </a:rPr>
              <a:t>+</a:t>
            </a:r>
            <a:r>
              <a:rPr lang="zh-CN" altLang="en-US" sz="4000" b="1" dirty="0">
                <a:solidFill>
                  <a:srgbClr val="5F7797"/>
                </a:solidFill>
                <a:latin typeface="+mj-ea"/>
                <a:ea typeface="+mj-ea"/>
              </a:rPr>
              <a:t>拓展</a:t>
            </a:r>
          </a:p>
        </p:txBody>
      </p:sp>
      <p:grpSp>
        <p:nvGrpSpPr>
          <p:cNvPr id="26" name="chenying0907 25"/>
          <p:cNvGrpSpPr/>
          <p:nvPr/>
        </p:nvGrpSpPr>
        <p:grpSpPr>
          <a:xfrm>
            <a:off x="2600006" y="534413"/>
            <a:ext cx="6991985" cy="668912"/>
            <a:chOff x="2600006" y="534413"/>
            <a:chExt cx="6991985"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9" name="矩形 28"/>
            <p:cNvSpPr/>
            <p:nvPr/>
          </p:nvSpPr>
          <p:spPr>
            <a:xfrm>
              <a:off x="2600006" y="534413"/>
              <a:ext cx="6991985" cy="553085"/>
            </a:xfrm>
            <a:prstGeom prst="rect">
              <a:avLst/>
            </a:prstGeom>
          </p:spPr>
          <p:txBody>
            <a:bodyPr wrap="none">
              <a:spAutoFit/>
            </a:bodyPr>
            <a:lstStyle/>
            <a:p>
              <a:pPr algn="ctr"/>
              <a:r>
                <a:rPr lang="en-US" sz="3000" b="1" dirty="0">
                  <a:solidFill>
                    <a:srgbClr val="5F7797"/>
                  </a:solidFill>
                </a:rPr>
                <a:t>2.1</a:t>
              </a:r>
              <a:r>
                <a:rPr sz="3000" b="1" dirty="0">
                  <a:solidFill>
                    <a:srgbClr val="5F7797"/>
                  </a:solidFill>
                </a:rPr>
                <a:t>基于BLOOM模型创新APAD教学模式</a:t>
              </a:r>
            </a:p>
          </p:txBody>
        </p:sp>
      </p:grpSp>
      <p:grpSp>
        <p:nvGrpSpPr>
          <p:cNvPr id="4" name="chenying0907 3"/>
          <p:cNvGrpSpPr/>
          <p:nvPr/>
        </p:nvGrpSpPr>
        <p:grpSpPr>
          <a:xfrm>
            <a:off x="2547071" y="3573444"/>
            <a:ext cx="7097759" cy="167362"/>
            <a:chOff x="2557231" y="2931459"/>
            <a:chExt cx="7097759" cy="167362"/>
          </a:xfrm>
        </p:grpSpPr>
        <p:grpSp>
          <p:nvGrpSpPr>
            <p:cNvPr id="30" name="chenying0907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chenying0907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3" name="chenying0907 2"/>
          <p:cNvGrpSpPr/>
          <p:nvPr/>
        </p:nvGrpSpPr>
        <p:grpSpPr>
          <a:xfrm>
            <a:off x="1840119" y="3982020"/>
            <a:ext cx="4062730" cy="1644015"/>
            <a:chOff x="941693" y="4368586"/>
            <a:chExt cx="4062730" cy="1644015"/>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2" name="矩形 1"/>
            <p:cNvSpPr/>
            <p:nvPr/>
          </p:nvSpPr>
          <p:spPr>
            <a:xfrm>
              <a:off x="3111488" y="4444151"/>
              <a:ext cx="1892935" cy="1568450"/>
            </a:xfrm>
            <a:prstGeom prst="rect">
              <a:avLst/>
            </a:prstGeom>
          </p:spPr>
          <p:txBody>
            <a:bodyPr wrap="square">
              <a:spAutoFit/>
            </a:bodyPr>
            <a:lstStyle/>
            <a:p>
              <a:pPr algn="ctr"/>
              <a:r>
                <a:rPr lang="zh-CN" altLang="en-US" sz="2400" dirty="0">
                  <a:solidFill>
                    <a:srgbClr val="5F7797"/>
                  </a:solidFill>
                </a:rPr>
                <a:t>专业</a:t>
              </a:r>
            </a:p>
            <a:p>
              <a:pPr algn="ctr"/>
              <a:r>
                <a:rPr lang="en-US" altLang="zh-CN" sz="2400" dirty="0">
                  <a:solidFill>
                    <a:srgbClr val="5F7797"/>
                  </a:solidFill>
                </a:rPr>
                <a:t>PROFESSION</a:t>
              </a:r>
              <a:endParaRPr lang="zh-CN" altLang="en-US" sz="2400" dirty="0">
                <a:solidFill>
                  <a:srgbClr val="5F7797"/>
                </a:solidFill>
              </a:endParaRPr>
            </a:p>
            <a:p>
              <a:pPr algn="ctr"/>
              <a:endParaRPr lang="zh-CN" altLang="en-US" sz="2400" dirty="0">
                <a:solidFill>
                  <a:srgbClr val="5F7797"/>
                </a:solidFill>
              </a:endParaRPr>
            </a:p>
          </p:txBody>
        </p:sp>
      </p:grpSp>
      <p:grpSp>
        <p:nvGrpSpPr>
          <p:cNvPr id="69" name="chenying0907 68"/>
          <p:cNvGrpSpPr/>
          <p:nvPr/>
        </p:nvGrpSpPr>
        <p:grpSpPr>
          <a:xfrm>
            <a:off x="3566719" y="426890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72" name="chenying0907 71"/>
          <p:cNvGrpSpPr/>
          <p:nvPr/>
        </p:nvGrpSpPr>
        <p:grpSpPr>
          <a:xfrm>
            <a:off x="4157621" y="3937140"/>
            <a:ext cx="4065270" cy="1315602"/>
            <a:chOff x="941693" y="4368586"/>
            <a:chExt cx="4065270"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74" name="矩形 73"/>
            <p:cNvSpPr/>
            <p:nvPr/>
          </p:nvSpPr>
          <p:spPr>
            <a:xfrm>
              <a:off x="3310243" y="4453041"/>
              <a:ext cx="1696720" cy="1198880"/>
            </a:xfrm>
            <a:prstGeom prst="rect">
              <a:avLst/>
            </a:prstGeom>
          </p:spPr>
          <p:txBody>
            <a:bodyPr wrap="square">
              <a:spAutoFit/>
            </a:bodyPr>
            <a:lstStyle/>
            <a:p>
              <a:pPr algn="ctr"/>
              <a:r>
                <a:rPr lang="zh-CN" altLang="en-US" sz="2400" dirty="0">
                  <a:solidFill>
                    <a:srgbClr val="5F7797"/>
                  </a:solidFill>
                </a:rPr>
                <a:t>娱乐</a:t>
              </a:r>
            </a:p>
            <a:p>
              <a:pPr algn="ctr"/>
              <a:r>
                <a:rPr lang="en-US" altLang="zh-CN" sz="2400" dirty="0">
                  <a:solidFill>
                    <a:srgbClr val="5F7797"/>
                  </a:solidFill>
                </a:rPr>
                <a:t>AMUSEMENT</a:t>
              </a:r>
            </a:p>
          </p:txBody>
        </p:sp>
      </p:grpSp>
      <p:grpSp>
        <p:nvGrpSpPr>
          <p:cNvPr id="75" name="chenying0907 74"/>
          <p:cNvGrpSpPr/>
          <p:nvPr/>
        </p:nvGrpSpPr>
        <p:grpSpPr>
          <a:xfrm>
            <a:off x="1982526" y="3923170"/>
            <a:ext cx="6175202" cy="1315602"/>
            <a:chOff x="-3675607" y="4368586"/>
            <a:chExt cx="61752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77" name="矩形 76"/>
            <p:cNvSpPr/>
            <p:nvPr/>
          </p:nvSpPr>
          <p:spPr>
            <a:xfrm>
              <a:off x="-3675607" y="4503206"/>
              <a:ext cx="1245870" cy="829945"/>
            </a:xfrm>
            <a:prstGeom prst="rect">
              <a:avLst/>
            </a:prstGeom>
          </p:spPr>
          <p:txBody>
            <a:bodyPr wrap="square">
              <a:spAutoFit/>
            </a:bodyPr>
            <a:lstStyle/>
            <a:p>
              <a:pPr algn="ctr"/>
              <a:r>
                <a:rPr lang="zh-CN" altLang="en-US" sz="2400" dirty="0">
                  <a:solidFill>
                    <a:srgbClr val="5F7797"/>
                  </a:solidFill>
                </a:rPr>
                <a:t>应用</a:t>
              </a:r>
            </a:p>
            <a:p>
              <a:pPr algn="ctr"/>
              <a:r>
                <a:rPr lang="en-US" altLang="zh-CN" sz="2400" dirty="0">
                  <a:solidFill>
                    <a:srgbClr val="5F7797"/>
                  </a:solidFill>
                </a:rPr>
                <a:t>APPLY</a:t>
              </a:r>
            </a:p>
          </p:txBody>
        </p:sp>
      </p:grpSp>
      <p:grpSp>
        <p:nvGrpSpPr>
          <p:cNvPr id="78" name="chenying0907 77"/>
          <p:cNvGrpSpPr/>
          <p:nvPr/>
        </p:nvGrpSpPr>
        <p:grpSpPr>
          <a:xfrm>
            <a:off x="8728942" y="3937140"/>
            <a:ext cx="1961515" cy="1315602"/>
            <a:chOff x="753733" y="4368586"/>
            <a:chExt cx="1961515"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0" name="矩形 79"/>
            <p:cNvSpPr/>
            <p:nvPr/>
          </p:nvSpPr>
          <p:spPr>
            <a:xfrm>
              <a:off x="753733" y="4413671"/>
              <a:ext cx="1961515" cy="1198880"/>
            </a:xfrm>
            <a:prstGeom prst="rect">
              <a:avLst/>
            </a:prstGeom>
          </p:spPr>
          <p:txBody>
            <a:bodyPr wrap="square">
              <a:spAutoFit/>
            </a:bodyPr>
            <a:lstStyle/>
            <a:p>
              <a:pPr algn="ctr"/>
              <a:r>
                <a:rPr lang="zh-CN" altLang="en-US" sz="2400" dirty="0">
                  <a:solidFill>
                    <a:srgbClr val="5F7797"/>
                  </a:solidFill>
                </a:rPr>
                <a:t>拓展</a:t>
              </a:r>
            </a:p>
            <a:p>
              <a:pPr algn="ctr"/>
              <a:r>
                <a:rPr lang="en-US" altLang="zh-CN" sz="2400" dirty="0">
                  <a:solidFill>
                    <a:srgbClr val="5F7797"/>
                  </a:solidFill>
                </a:rPr>
                <a:t>DEVELOP</a:t>
              </a:r>
            </a:p>
            <a:p>
              <a:pPr algn="ctr"/>
              <a:r>
                <a:rPr lang="en-US" altLang="zh-CN" sz="2400" dirty="0">
                  <a:solidFill>
                    <a:srgbClr val="5F7797"/>
                  </a:solidFill>
                </a:rPr>
                <a:t>MENT</a:t>
              </a:r>
            </a:p>
          </p:txBody>
        </p:sp>
      </p:grpSp>
      <p:grpSp>
        <p:nvGrpSpPr>
          <p:cNvPr id="81" name="chenying0907 80"/>
          <p:cNvGrpSpPr/>
          <p:nvPr/>
        </p:nvGrpSpPr>
        <p:grpSpPr>
          <a:xfrm>
            <a:off x="5966916" y="43768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84" name="chenying0907 83"/>
          <p:cNvGrpSpPr/>
          <p:nvPr/>
        </p:nvGrpSpPr>
        <p:grpSpPr>
          <a:xfrm>
            <a:off x="8450299" y="4377489"/>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87" name="chenying0907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45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1950"/>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45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295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450"/>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3950"/>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450"/>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1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1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1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6.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6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6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6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6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4.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65.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8.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9.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2619</Words>
  <Application>Microsoft Office PowerPoint</Application>
  <PresentationFormat>寬螢幕</PresentationFormat>
  <Paragraphs>224</Paragraphs>
  <Slides>22</Slides>
  <Notes>22</Notes>
  <HiddenSlides>0</HiddenSlides>
  <MMClips>1</MMClips>
  <ScaleCrop>false</ScaleCrop>
  <HeadingPairs>
    <vt:vector size="6" baseType="variant">
      <vt:variant>
        <vt:lpstr>使用字型</vt:lpstr>
      </vt:variant>
      <vt:variant>
        <vt:i4>8</vt:i4>
      </vt:variant>
      <vt:variant>
        <vt:lpstr>佈景主題</vt:lpstr>
      </vt:variant>
      <vt:variant>
        <vt:i4>1</vt:i4>
      </vt:variant>
      <vt:variant>
        <vt:lpstr>投影片標題</vt:lpstr>
      </vt:variant>
      <vt:variant>
        <vt:i4>22</vt:i4>
      </vt:variant>
    </vt:vector>
  </HeadingPairs>
  <TitlesOfParts>
    <vt:vector size="31" baseType="lpstr">
      <vt:lpstr>微软雅黑</vt:lpstr>
      <vt:lpstr>Signika Negative</vt:lpstr>
      <vt:lpstr>宋体</vt:lpstr>
      <vt:lpstr>华文新魏</vt:lpstr>
      <vt:lpstr>冬青黑体简体中文 W6</vt:lpstr>
      <vt:lpstr>Arial</vt:lpstr>
      <vt:lpstr>Arial Black</vt:lpstr>
      <vt:lpstr>Calibri</vt:lpstr>
      <vt:lpstr>Office 主题</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tukuppt</dc:title>
  <dc:subject>熊猫办公</dc:subject>
  <dc:creator>www.tukuppt.com</dc:creator>
  <cp:keywords>tukuppt</cp:keywords>
  <cp:lastModifiedBy>Richard Wang</cp:lastModifiedBy>
  <cp:revision>11</cp:revision>
  <dcterms:created xsi:type="dcterms:W3CDTF">2018-11-08T10:10:00Z</dcterms:created>
  <dcterms:modified xsi:type="dcterms:W3CDTF">2018-11-22T09:20:31Z</dcterms:modified>
  <cp:category>tukuppt</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2052-10.1.0.7670</vt:lpwstr>
  </property>
</Properties>
</file>