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706" r:id="rId2"/>
    <p:sldId id="752" r:id="rId3"/>
    <p:sldId id="753" r:id="rId4"/>
    <p:sldId id="740" r:id="rId5"/>
    <p:sldId id="739" r:id="rId6"/>
    <p:sldId id="745" r:id="rId7"/>
    <p:sldId id="746" r:id="rId8"/>
    <p:sldId id="741" r:id="rId9"/>
    <p:sldId id="742" r:id="rId10"/>
    <p:sldId id="744" r:id="rId11"/>
    <p:sldId id="743" r:id="rId12"/>
    <p:sldId id="754" r:id="rId13"/>
    <p:sldId id="755" r:id="rId14"/>
    <p:sldId id="759" r:id="rId15"/>
    <p:sldId id="756" r:id="rId16"/>
    <p:sldId id="757" r:id="rId17"/>
    <p:sldId id="758" r:id="rId18"/>
    <p:sldId id="748" r:id="rId1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2FDB2607-1784-4EEB-B798-7EB5836EED8A}">
        <p14:showMediaCtrls xmlns="" xmlns:p14="http://schemas.microsoft.com/office/powerpoint/2010/main" val="1"/>
      </p:ext>
    </p:extLst>
  </p:showPr>
  <p:clrMru>
    <a:srgbClr val="3F05D1"/>
    <a:srgbClr val="B12725"/>
    <a:srgbClr val="FFFFA6"/>
    <a:srgbClr val="FFC000"/>
    <a:srgbClr val="FFFF00"/>
    <a:srgbClr val="F14124"/>
    <a:srgbClr val="F7F79E"/>
    <a:srgbClr val="FCCD3D"/>
    <a:srgbClr val="E5EFF8"/>
    <a:srgbClr val="EAF6F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39" autoAdjust="0"/>
    <p:restoredTop sz="55692" autoAdjust="0"/>
  </p:normalViewPr>
  <p:slideViewPr>
    <p:cSldViewPr snapToGrid="0">
      <p:cViewPr>
        <p:scale>
          <a:sx n="60" d="100"/>
          <a:sy n="60" d="100"/>
        </p:scale>
        <p:origin x="-1794" y="-312"/>
      </p:cViewPr>
      <p:guideLst>
        <p:guide orient="horz" pos="1276"/>
        <p:guide pos="3986"/>
      </p:guideLst>
    </p:cSldViewPr>
  </p:slideViewPr>
  <p:notesTextViewPr>
    <p:cViewPr>
      <p:scale>
        <a:sx n="66" d="100"/>
        <a:sy n="66" d="100"/>
      </p:scale>
      <p:origin x="0" y="0"/>
    </p:cViewPr>
  </p:notesTextViewPr>
  <p:sorterViewPr>
    <p:cViewPr>
      <p:scale>
        <a:sx n="60" d="100"/>
        <a:sy n="6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3007C-0BBF-4CAD-B02F-7664B804665F}" type="datetimeFigureOut">
              <a:rPr lang="zh-CN" altLang="en-US" smtClean="0"/>
              <a:pPr/>
              <a:t>2018/11/15 Thursday</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7DC7C-EA85-41EA-BE8E-3BC04B9579C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标题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135"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grpSp>
        <p:nvGrpSpPr>
          <p:cNvPr id="2" name="组合 1"/>
          <p:cNvGrpSpPr/>
          <p:nvPr/>
        </p:nvGrpSpPr>
        <p:grpSpPr>
          <a:xfrm>
            <a:off x="-3765" y="4953000"/>
            <a:ext cx="9147765" cy="1912088"/>
            <a:chOff x="-3765" y="4832896"/>
            <a:chExt cx="9147765" cy="2032192"/>
          </a:xfrm>
        </p:grpSpPr>
        <p:sp>
          <p:nvSpPr>
            <p:cNvPr id="7" name="任意多边形 6"/>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任意多边形 7"/>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任意多边形 10"/>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直接连接符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占位符 29"/>
          <p:cNvSpPr>
            <a:spLocks noGrp="1"/>
          </p:cNvSpPr>
          <p:nvPr>
            <p:ph type="dt" sz="half" idx="10"/>
          </p:nvPr>
        </p:nvSpPr>
        <p:spPr/>
        <p:txBody>
          <a:bodyPr/>
          <a:lstStyle>
            <a:lvl1pPr>
              <a:defRPr>
                <a:solidFill>
                  <a:srgbClr val="FFFFFF"/>
                </a:solidFill>
              </a:defRPr>
            </a:lvl1pPr>
          </a:lstStyle>
          <a:p>
            <a:fld id="{421E9E4D-0BE1-4AAA-A57B-DA425863F4AF}" type="datetimeFigureOut">
              <a:rPr lang="zh-CN" altLang="en-US" smtClean="0">
                <a:solidFill>
                  <a:prstClr val="black">
                    <a:tint val="75000"/>
                  </a:prstClr>
                </a:solidFill>
              </a:rPr>
              <a:pPr/>
              <a:t>2018/11/15 Thursday</a:t>
            </a:fld>
            <a:endParaRPr lang="zh-CN" altLang="en-US">
              <a:solidFill>
                <a:prstClr val="black">
                  <a:tint val="75000"/>
                </a:prstClr>
              </a:solidFill>
            </a:endParaRPr>
          </a:p>
        </p:txBody>
      </p:sp>
      <p:sp>
        <p:nvSpPr>
          <p:cNvPr id="19" name="页脚占位符 18"/>
          <p:cNvSpPr>
            <a:spLocks noGrp="1"/>
          </p:cNvSpPr>
          <p:nvPr>
            <p:ph type="ftr" sz="quarter" idx="11"/>
          </p:nvPr>
        </p:nvSpPr>
        <p:spPr/>
        <p:txBody>
          <a:bodyPr/>
          <a:lstStyle>
            <a:lvl1pPr>
              <a:defRPr>
                <a:solidFill>
                  <a:schemeClr val="accent1">
                    <a:tint val="20000"/>
                  </a:schemeClr>
                </a:solidFill>
              </a:defRPr>
            </a:lvl1pPr>
          </a:lstStyle>
          <a:p>
            <a:endParaRPr lang="zh-CN" altLang="en-US">
              <a:solidFill>
                <a:prstClr val="black">
                  <a:tint val="75000"/>
                </a:prstClr>
              </a:solidFill>
            </a:endParaRPr>
          </a:p>
        </p:txBody>
      </p:sp>
      <p:sp>
        <p:nvSpPr>
          <p:cNvPr id="27" name="灯片编号占位符 26"/>
          <p:cNvSpPr>
            <a:spLocks noGrp="1"/>
          </p:cNvSpPr>
          <p:nvPr>
            <p:ph type="sldNum" sz="quarter" idx="12"/>
          </p:nvPr>
        </p:nvSpPr>
        <p:spPr/>
        <p:txBody>
          <a:bodyPr/>
          <a:lstStyle>
            <a:lvl1pPr>
              <a:defRPr>
                <a:solidFill>
                  <a:srgbClr val="FFFFFF"/>
                </a:solidFill>
              </a:defRPr>
            </a:lvl1pPr>
          </a:lstStyle>
          <a:p>
            <a:fld id="{E1BEBC7A-FD02-486B-81B5-A845787C689C}"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481329"/>
            <a:ext cx="8229600" cy="4386071"/>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74CBEAF9-9E58-4CC8-A6FF-6DD8A58DEEA4}" type="datetimeFigureOut">
              <a:rPr lang="en-US" smtClean="0"/>
              <a:pPr/>
              <a:t>11/15/2018</a:t>
            </a:fld>
            <a:endParaRPr lang="en-US"/>
          </a:p>
        </p:txBody>
      </p:sp>
      <p:sp>
        <p:nvSpPr>
          <p:cNvPr id="5" name="页脚占位符 4"/>
          <p:cNvSpPr>
            <a:spLocks noGrp="1"/>
          </p:cNvSpPr>
          <p:nvPr>
            <p:ph type="ftr" sz="quarter" idx="11"/>
          </p:nvPr>
        </p:nvSpPr>
        <p:spPr/>
        <p:txBody>
          <a:bodyPr/>
          <a:lstStyle/>
          <a:p>
            <a:endParaRPr kumimoji="0" lang="en-US"/>
          </a:p>
        </p:txBody>
      </p:sp>
      <p:sp>
        <p:nvSpPr>
          <p:cNvPr id="6" name="灯片编号占位符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41"/>
            <a:ext cx="6324600" cy="5592760"/>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74CBEAF9-9E58-4CC8-A6FF-6DD8A58DEEA4}" type="datetimeFigureOut">
              <a:rPr lang="en-US" smtClean="0"/>
              <a:pPr/>
              <a:t>11/15/2018</a:t>
            </a:fld>
            <a:endParaRPr lang="en-US"/>
          </a:p>
        </p:txBody>
      </p:sp>
      <p:sp>
        <p:nvSpPr>
          <p:cNvPr id="5" name="页脚占位符 4"/>
          <p:cNvSpPr>
            <a:spLocks noGrp="1"/>
          </p:cNvSpPr>
          <p:nvPr>
            <p:ph type="ftr" sz="quarter" idx="11"/>
          </p:nvPr>
        </p:nvSpPr>
        <p:spPr/>
        <p:txBody>
          <a:bodyPr/>
          <a:lstStyle/>
          <a:p>
            <a:endParaRPr kumimoji="0" lang="en-US"/>
          </a:p>
        </p:txBody>
      </p:sp>
      <p:sp>
        <p:nvSpPr>
          <p:cNvPr id="6" name="灯片编号占位符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4" name="矩形 3"/>
          <p:cNvSpPr/>
          <p:nvPr userDrawn="1"/>
        </p:nvSpPr>
        <p:spPr>
          <a:xfrm>
            <a:off x="-1" y="0"/>
            <a:ext cx="4586468" cy="6858000"/>
          </a:xfrm>
          <a:prstGeom prst="rect">
            <a:avLst/>
          </a:prstGeom>
          <a:gradFill flip="none" rotWithShape="1">
            <a:gsLst>
              <a:gs pos="0">
                <a:srgbClr val="163048"/>
              </a:gs>
              <a:gs pos="100000">
                <a:srgbClr val="0A172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绪论">
    <p:spTree>
      <p:nvGrpSpPr>
        <p:cNvPr id="1" name=""/>
        <p:cNvGrpSpPr/>
        <p:nvPr/>
      </p:nvGrpSpPr>
      <p:grpSpPr>
        <a:xfrm>
          <a:off x="0" y="0"/>
          <a:ext cx="0" cy="0"/>
          <a:chOff x="0" y="0"/>
          <a:chExt cx="0" cy="0"/>
        </a:xfrm>
      </p:grpSpPr>
      <p:sp>
        <p:nvSpPr>
          <p:cNvPr id="7" name="矩形 6"/>
          <p:cNvSpPr/>
          <p:nvPr userDrawn="1"/>
        </p:nvSpPr>
        <p:spPr>
          <a:xfrm>
            <a:off x="0" y="0"/>
            <a:ext cx="126876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268760" cy="4752000"/>
        </p:xfrm>
        <a:graphic>
          <a:graphicData uri="http://schemas.openxmlformats.org/drawingml/2006/table">
            <a:tbl>
              <a:tblPr>
                <a:tableStyleId>{2D5ABB26-0587-4C30-8999-92F81FD0307C}</a:tableStyleId>
              </a:tblPr>
              <a:tblGrid>
                <a:gridCol w="1268760"/>
              </a:tblGrid>
              <a:tr h="792000">
                <a:tc>
                  <a:txBody>
                    <a:bodyPr/>
                    <a:lstStyle/>
                    <a:p>
                      <a:pPr algn="ctr"/>
                      <a:endParaRPr lang="zh-CN" altLang="en-US" dirty="0"/>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研究方法与思路</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关键技术与难点</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成果与应用</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相关建议</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论文总结</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10" name="组合 9"/>
          <p:cNvGrpSpPr/>
          <p:nvPr userDrawn="1"/>
        </p:nvGrpSpPr>
        <p:grpSpPr>
          <a:xfrm>
            <a:off x="0" y="1272662"/>
            <a:ext cx="1268760" cy="788186"/>
            <a:chOff x="0" y="1272662"/>
            <a:chExt cx="1691680" cy="788186"/>
          </a:xfrm>
        </p:grpSpPr>
        <p:sp>
          <p:nvSpPr>
            <p:cNvPr id="11" name="矩形 10"/>
            <p:cNvSpPr/>
            <p:nvPr userDrawn="1"/>
          </p:nvSpPr>
          <p:spPr>
            <a:xfrm>
              <a:off x="0" y="1272662"/>
              <a:ext cx="1691680" cy="788186"/>
            </a:xfrm>
            <a:prstGeom prst="rect">
              <a:avLst/>
            </a:prstGeom>
            <a:solidFill>
              <a:srgbClr val="15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a:latin typeface="微软雅黑" panose="020B0503020204020204" pitchFamily="34" charset="-122"/>
                  <a:ea typeface="微软雅黑" panose="020B0503020204020204" pitchFamily="34" charset="-122"/>
                </a:rPr>
                <a:t>绪论</a:t>
              </a:r>
            </a:p>
          </p:txBody>
        </p:sp>
        <p:sp>
          <p:nvSpPr>
            <p:cNvPr id="12" name="等腰三角形 11"/>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12"/>
          <p:cNvCxnSpPr/>
          <p:nvPr userDrawn="1"/>
        </p:nvCxnSpPr>
        <p:spPr>
          <a:xfrm>
            <a:off x="2091739" y="1268760"/>
            <a:ext cx="623404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直角三角形 17"/>
          <p:cNvSpPr/>
          <p:nvPr userDrawn="1"/>
        </p:nvSpPr>
        <p:spPr>
          <a:xfrm flipH="1">
            <a:off x="8458200" y="6019802"/>
            <a:ext cx="712721" cy="853427"/>
          </a:xfrm>
          <a:prstGeom prst="rtTriangle">
            <a:avLst/>
          </a:prstGeom>
          <a:solidFill>
            <a:srgbClr val="15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9" name="五边形 18"/>
          <p:cNvSpPr/>
          <p:nvPr userDrawn="1"/>
        </p:nvSpPr>
        <p:spPr>
          <a:xfrm flipH="1">
            <a:off x="8536625" y="6369172"/>
            <a:ext cx="739955"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mc:Choice xmlns="" xmlns:p14="http://schemas.microsoft.com/office/powerpoint/2010/main" Requires="p14">
      <p:transition p14:dur="25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研究方法">
    <p:spTree>
      <p:nvGrpSpPr>
        <p:cNvPr id="1" name=""/>
        <p:cNvGrpSpPr/>
        <p:nvPr/>
      </p:nvGrpSpPr>
      <p:grpSpPr>
        <a:xfrm>
          <a:off x="0" y="0"/>
          <a:ext cx="0" cy="0"/>
          <a:chOff x="0" y="0"/>
          <a:chExt cx="0" cy="0"/>
        </a:xfrm>
      </p:grpSpPr>
      <p:sp>
        <p:nvSpPr>
          <p:cNvPr id="7" name="矩形 6"/>
          <p:cNvSpPr/>
          <p:nvPr userDrawn="1"/>
        </p:nvSpPr>
        <p:spPr>
          <a:xfrm>
            <a:off x="0" y="0"/>
            <a:ext cx="126876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268760" cy="4752000"/>
        </p:xfrm>
        <a:graphic>
          <a:graphicData uri="http://schemas.openxmlformats.org/drawingml/2006/table">
            <a:tbl>
              <a:tblPr>
                <a:tableStyleId>{2D5ABB26-0587-4C30-8999-92F81FD0307C}</a:tableStyleId>
              </a:tblPr>
              <a:tblGrid>
                <a:gridCol w="1268760"/>
              </a:tblGrid>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绪论</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研究方法与思路</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关键技术与难点</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成果与应用</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相关建议</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论文总结</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cxnSp>
        <p:nvCxnSpPr>
          <p:cNvPr id="13" name="直接连接符 12"/>
          <p:cNvCxnSpPr/>
          <p:nvPr userDrawn="1"/>
        </p:nvCxnSpPr>
        <p:spPr>
          <a:xfrm>
            <a:off x="2091739" y="1268760"/>
            <a:ext cx="623404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userDrawn="1"/>
        </p:nvGrpSpPr>
        <p:grpSpPr>
          <a:xfrm>
            <a:off x="0" y="2060848"/>
            <a:ext cx="1268760" cy="788186"/>
            <a:chOff x="0" y="1272662"/>
            <a:chExt cx="1691680" cy="788186"/>
          </a:xfrm>
        </p:grpSpPr>
        <p:sp>
          <p:nvSpPr>
            <p:cNvPr id="15" name="矩形 14"/>
            <p:cNvSpPr/>
            <p:nvPr userDrawn="1"/>
          </p:nvSpPr>
          <p:spPr>
            <a:xfrm>
              <a:off x="0" y="1272662"/>
              <a:ext cx="1691680" cy="788186"/>
            </a:xfrm>
            <a:prstGeom prst="rect">
              <a:avLst/>
            </a:prstGeom>
            <a:solidFill>
              <a:srgbClr val="15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研究方法与思路</a:t>
              </a:r>
            </a:p>
          </p:txBody>
        </p:sp>
        <p:sp>
          <p:nvSpPr>
            <p:cNvPr id="17" name="等腰三角形 16"/>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直角三角形 11"/>
          <p:cNvSpPr/>
          <p:nvPr userDrawn="1"/>
        </p:nvSpPr>
        <p:spPr>
          <a:xfrm flipH="1">
            <a:off x="8458200" y="6019802"/>
            <a:ext cx="712721" cy="853427"/>
          </a:xfrm>
          <a:prstGeom prst="rtTriangle">
            <a:avLst/>
          </a:prstGeom>
          <a:solidFill>
            <a:srgbClr val="15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8" name="五边形 17"/>
          <p:cNvSpPr/>
          <p:nvPr userDrawn="1"/>
        </p:nvSpPr>
        <p:spPr>
          <a:xfrm flipH="1">
            <a:off x="8536625" y="6369172"/>
            <a:ext cx="739955"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mc:Choice xmlns="" xmlns:p14="http://schemas.microsoft.com/office/powerpoint/2010/main" Requires="p14">
      <p:transition p14:dur="25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关键技术">
    <p:spTree>
      <p:nvGrpSpPr>
        <p:cNvPr id="1" name=""/>
        <p:cNvGrpSpPr/>
        <p:nvPr/>
      </p:nvGrpSpPr>
      <p:grpSpPr>
        <a:xfrm>
          <a:off x="0" y="0"/>
          <a:ext cx="0" cy="0"/>
          <a:chOff x="0" y="0"/>
          <a:chExt cx="0" cy="0"/>
        </a:xfrm>
      </p:grpSpPr>
      <p:sp>
        <p:nvSpPr>
          <p:cNvPr id="7" name="矩形 6"/>
          <p:cNvSpPr/>
          <p:nvPr userDrawn="1"/>
        </p:nvSpPr>
        <p:spPr>
          <a:xfrm>
            <a:off x="0" y="0"/>
            <a:ext cx="126876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268760" cy="4752000"/>
        </p:xfrm>
        <a:graphic>
          <a:graphicData uri="http://schemas.openxmlformats.org/drawingml/2006/table">
            <a:tbl>
              <a:tblPr>
                <a:tableStyleId>{2D5ABB26-0587-4C30-8999-92F81FD0307C}</a:tableStyleId>
              </a:tblPr>
              <a:tblGrid>
                <a:gridCol w="1268760"/>
              </a:tblGrid>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绪论</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研究方法与思路</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关键技术与难点</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成果与应用</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相关建议</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论文总结</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cxnSp>
        <p:nvCxnSpPr>
          <p:cNvPr id="13" name="直接连接符 12"/>
          <p:cNvCxnSpPr/>
          <p:nvPr userDrawn="1"/>
        </p:nvCxnSpPr>
        <p:spPr>
          <a:xfrm>
            <a:off x="2091739" y="1268760"/>
            <a:ext cx="623404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userDrawn="1"/>
        </p:nvGrpSpPr>
        <p:grpSpPr>
          <a:xfrm>
            <a:off x="0" y="2854273"/>
            <a:ext cx="1268760" cy="788186"/>
            <a:chOff x="0" y="1272662"/>
            <a:chExt cx="1691680" cy="788186"/>
          </a:xfrm>
        </p:grpSpPr>
        <p:sp>
          <p:nvSpPr>
            <p:cNvPr id="15" name="矩形 14"/>
            <p:cNvSpPr/>
            <p:nvPr userDrawn="1"/>
          </p:nvSpPr>
          <p:spPr>
            <a:xfrm>
              <a:off x="0" y="1272662"/>
              <a:ext cx="1691680" cy="788186"/>
            </a:xfrm>
            <a:prstGeom prst="rect">
              <a:avLst/>
            </a:prstGeom>
            <a:solidFill>
              <a:srgbClr val="15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kern="1200" dirty="0">
                  <a:solidFill>
                    <a:schemeClr val="lt1"/>
                  </a:solidFill>
                  <a:latin typeface="微软雅黑" panose="020B0503020204020204" pitchFamily="34" charset="-122"/>
                  <a:ea typeface="微软雅黑" panose="020B0503020204020204" pitchFamily="34" charset="-122"/>
                  <a:cs typeface="+mn-cs"/>
                </a:rPr>
                <a:t>关键技术与难点</a:t>
              </a:r>
            </a:p>
          </p:txBody>
        </p:sp>
        <p:sp>
          <p:nvSpPr>
            <p:cNvPr id="17" name="等腰三角形 16"/>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直角三角形 9"/>
          <p:cNvSpPr/>
          <p:nvPr userDrawn="1"/>
        </p:nvSpPr>
        <p:spPr>
          <a:xfrm flipH="1">
            <a:off x="8458200" y="6019802"/>
            <a:ext cx="712721" cy="853427"/>
          </a:xfrm>
          <a:prstGeom prst="rtTriangle">
            <a:avLst/>
          </a:prstGeom>
          <a:solidFill>
            <a:srgbClr val="15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 name="五边形 10"/>
          <p:cNvSpPr/>
          <p:nvPr userDrawn="1"/>
        </p:nvSpPr>
        <p:spPr>
          <a:xfrm flipH="1">
            <a:off x="8536625" y="6369172"/>
            <a:ext cx="739955"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mc:Choice xmlns="" xmlns:p14="http://schemas.microsoft.com/office/powerpoint/2010/main" Requires="p14">
      <p:transition p14:dur="25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成果与应用">
    <p:spTree>
      <p:nvGrpSpPr>
        <p:cNvPr id="1" name=""/>
        <p:cNvGrpSpPr/>
        <p:nvPr/>
      </p:nvGrpSpPr>
      <p:grpSpPr>
        <a:xfrm>
          <a:off x="0" y="0"/>
          <a:ext cx="0" cy="0"/>
          <a:chOff x="0" y="0"/>
          <a:chExt cx="0" cy="0"/>
        </a:xfrm>
      </p:grpSpPr>
      <p:sp>
        <p:nvSpPr>
          <p:cNvPr id="7" name="矩形 6"/>
          <p:cNvSpPr/>
          <p:nvPr userDrawn="1"/>
        </p:nvSpPr>
        <p:spPr>
          <a:xfrm>
            <a:off x="0" y="0"/>
            <a:ext cx="126876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268760" cy="4752000"/>
        </p:xfrm>
        <a:graphic>
          <a:graphicData uri="http://schemas.openxmlformats.org/drawingml/2006/table">
            <a:tbl>
              <a:tblPr>
                <a:tableStyleId>{2D5ABB26-0587-4C30-8999-92F81FD0307C}</a:tableStyleId>
              </a:tblPr>
              <a:tblGrid>
                <a:gridCol w="1268760"/>
              </a:tblGrid>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绪论</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研究方法与思路</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关键技术与难点</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成果与应用</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相关建议</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论文总结</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cxnSp>
        <p:nvCxnSpPr>
          <p:cNvPr id="13" name="直接连接符 12"/>
          <p:cNvCxnSpPr/>
          <p:nvPr userDrawn="1"/>
        </p:nvCxnSpPr>
        <p:spPr>
          <a:xfrm>
            <a:off x="2091739" y="1268760"/>
            <a:ext cx="623404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userDrawn="1"/>
        </p:nvGrpSpPr>
        <p:grpSpPr>
          <a:xfrm>
            <a:off x="0" y="3648260"/>
            <a:ext cx="1268760" cy="788186"/>
            <a:chOff x="0" y="1272662"/>
            <a:chExt cx="1691680" cy="788186"/>
          </a:xfrm>
        </p:grpSpPr>
        <p:sp>
          <p:nvSpPr>
            <p:cNvPr id="11" name="矩形 10"/>
            <p:cNvSpPr/>
            <p:nvPr userDrawn="1"/>
          </p:nvSpPr>
          <p:spPr>
            <a:xfrm>
              <a:off x="0" y="1272662"/>
              <a:ext cx="1691680" cy="788186"/>
            </a:xfrm>
            <a:prstGeom prst="rect">
              <a:avLst/>
            </a:prstGeom>
            <a:solidFill>
              <a:srgbClr val="15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kern="1200" dirty="0">
                  <a:solidFill>
                    <a:schemeClr val="lt1"/>
                  </a:solidFill>
                  <a:latin typeface="微软雅黑" panose="020B0503020204020204" pitchFamily="34" charset="-122"/>
                  <a:ea typeface="微软雅黑" panose="020B0503020204020204" pitchFamily="34" charset="-122"/>
                  <a:cs typeface="+mn-cs"/>
                </a:rPr>
                <a:t>成果与应用</a:t>
              </a:r>
            </a:p>
          </p:txBody>
        </p:sp>
        <p:sp>
          <p:nvSpPr>
            <p:cNvPr id="12" name="等腰三角形 11"/>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直角三角形 13"/>
          <p:cNvSpPr/>
          <p:nvPr userDrawn="1"/>
        </p:nvSpPr>
        <p:spPr>
          <a:xfrm flipH="1">
            <a:off x="8458200" y="6019802"/>
            <a:ext cx="712721" cy="853427"/>
          </a:xfrm>
          <a:prstGeom prst="rtTriangle">
            <a:avLst/>
          </a:prstGeom>
          <a:solidFill>
            <a:srgbClr val="15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5" name="五边形 14"/>
          <p:cNvSpPr/>
          <p:nvPr userDrawn="1"/>
        </p:nvSpPr>
        <p:spPr>
          <a:xfrm flipH="1">
            <a:off x="8536625" y="6369172"/>
            <a:ext cx="739955"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mc:Choice xmlns="" xmlns:p14="http://schemas.microsoft.com/office/powerpoint/2010/main" Requires="p14">
      <p:transition p14:dur="25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相关建议">
    <p:spTree>
      <p:nvGrpSpPr>
        <p:cNvPr id="1" name=""/>
        <p:cNvGrpSpPr/>
        <p:nvPr/>
      </p:nvGrpSpPr>
      <p:grpSpPr>
        <a:xfrm>
          <a:off x="0" y="0"/>
          <a:ext cx="0" cy="0"/>
          <a:chOff x="0" y="0"/>
          <a:chExt cx="0" cy="0"/>
        </a:xfrm>
      </p:grpSpPr>
      <p:sp>
        <p:nvSpPr>
          <p:cNvPr id="7" name="矩形 6"/>
          <p:cNvSpPr/>
          <p:nvPr userDrawn="1"/>
        </p:nvSpPr>
        <p:spPr>
          <a:xfrm>
            <a:off x="0" y="0"/>
            <a:ext cx="126876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268760" cy="4752000"/>
        </p:xfrm>
        <a:graphic>
          <a:graphicData uri="http://schemas.openxmlformats.org/drawingml/2006/table">
            <a:tbl>
              <a:tblPr>
                <a:tableStyleId>{2D5ABB26-0587-4C30-8999-92F81FD0307C}</a:tableStyleId>
              </a:tblPr>
              <a:tblGrid>
                <a:gridCol w="1268760"/>
              </a:tblGrid>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绪论</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研究方法与思路</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关键技术与难点</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研究成果与应用</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相关建议</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论文总结</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cxnSp>
        <p:nvCxnSpPr>
          <p:cNvPr id="13" name="直接连接符 12"/>
          <p:cNvCxnSpPr/>
          <p:nvPr userDrawn="1"/>
        </p:nvCxnSpPr>
        <p:spPr>
          <a:xfrm>
            <a:off x="2091739" y="1268760"/>
            <a:ext cx="623404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userDrawn="1"/>
        </p:nvGrpSpPr>
        <p:grpSpPr>
          <a:xfrm>
            <a:off x="0" y="4439981"/>
            <a:ext cx="1268760" cy="788186"/>
            <a:chOff x="0" y="1272662"/>
            <a:chExt cx="1691680" cy="788186"/>
          </a:xfrm>
        </p:grpSpPr>
        <p:sp>
          <p:nvSpPr>
            <p:cNvPr id="15" name="矩形 14"/>
            <p:cNvSpPr/>
            <p:nvPr userDrawn="1"/>
          </p:nvSpPr>
          <p:spPr>
            <a:xfrm>
              <a:off x="0" y="1272662"/>
              <a:ext cx="1691680" cy="788186"/>
            </a:xfrm>
            <a:prstGeom prst="rect">
              <a:avLst/>
            </a:prstGeom>
            <a:solidFill>
              <a:srgbClr val="15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kern="1200" dirty="0">
                  <a:solidFill>
                    <a:schemeClr val="lt1"/>
                  </a:solidFill>
                  <a:latin typeface="微软雅黑" panose="020B0503020204020204" pitchFamily="34" charset="-122"/>
                  <a:ea typeface="微软雅黑" panose="020B0503020204020204" pitchFamily="34" charset="-122"/>
                  <a:cs typeface="+mn-cs"/>
                </a:rPr>
                <a:t>相关建议</a:t>
              </a:r>
            </a:p>
          </p:txBody>
        </p:sp>
        <p:sp>
          <p:nvSpPr>
            <p:cNvPr id="17" name="等腰三角形 16"/>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直角三角形 9"/>
          <p:cNvSpPr/>
          <p:nvPr userDrawn="1"/>
        </p:nvSpPr>
        <p:spPr>
          <a:xfrm flipH="1">
            <a:off x="8458200" y="6019802"/>
            <a:ext cx="712721" cy="853427"/>
          </a:xfrm>
          <a:prstGeom prst="rtTriangle">
            <a:avLst/>
          </a:prstGeom>
          <a:solidFill>
            <a:srgbClr val="15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 name="五边形 10"/>
          <p:cNvSpPr/>
          <p:nvPr userDrawn="1"/>
        </p:nvSpPr>
        <p:spPr>
          <a:xfrm flipH="1">
            <a:off x="8536625" y="6369172"/>
            <a:ext cx="739955"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mc:Choice xmlns="" xmlns:p14="http://schemas.microsoft.com/office/powerpoint/2010/main" Requires="p14">
      <p:transition p14:dur="25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论文总结">
    <p:spTree>
      <p:nvGrpSpPr>
        <p:cNvPr id="1" name=""/>
        <p:cNvGrpSpPr/>
        <p:nvPr/>
      </p:nvGrpSpPr>
      <p:grpSpPr>
        <a:xfrm>
          <a:off x="0" y="0"/>
          <a:ext cx="0" cy="0"/>
          <a:chOff x="0" y="0"/>
          <a:chExt cx="0" cy="0"/>
        </a:xfrm>
      </p:grpSpPr>
      <p:sp>
        <p:nvSpPr>
          <p:cNvPr id="7" name="矩形 6"/>
          <p:cNvSpPr/>
          <p:nvPr userDrawn="1"/>
        </p:nvSpPr>
        <p:spPr>
          <a:xfrm>
            <a:off x="0" y="0"/>
            <a:ext cx="126876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268760" cy="4752000"/>
        </p:xfrm>
        <a:graphic>
          <a:graphicData uri="http://schemas.openxmlformats.org/drawingml/2006/table">
            <a:tbl>
              <a:tblPr>
                <a:tableStyleId>{2D5ABB26-0587-4C30-8999-92F81FD0307C}</a:tableStyleId>
              </a:tblPr>
              <a:tblGrid>
                <a:gridCol w="1268760"/>
              </a:tblGrid>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绪论</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研究方法与思路</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关键技术与难点</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研究成果与应用</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相关建议</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论文总结</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cxnSp>
        <p:nvCxnSpPr>
          <p:cNvPr id="13" name="直接连接符 12"/>
          <p:cNvCxnSpPr/>
          <p:nvPr userDrawn="1"/>
        </p:nvCxnSpPr>
        <p:spPr>
          <a:xfrm>
            <a:off x="2091739" y="1268760"/>
            <a:ext cx="623404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userDrawn="1"/>
        </p:nvGrpSpPr>
        <p:grpSpPr>
          <a:xfrm>
            <a:off x="0" y="5231615"/>
            <a:ext cx="1268760" cy="788186"/>
            <a:chOff x="0" y="1272662"/>
            <a:chExt cx="1691680" cy="788186"/>
          </a:xfrm>
        </p:grpSpPr>
        <p:sp>
          <p:nvSpPr>
            <p:cNvPr id="15" name="矩形 14"/>
            <p:cNvSpPr/>
            <p:nvPr userDrawn="1"/>
          </p:nvSpPr>
          <p:spPr>
            <a:xfrm>
              <a:off x="0" y="1272662"/>
              <a:ext cx="1691680" cy="788186"/>
            </a:xfrm>
            <a:prstGeom prst="rect">
              <a:avLst/>
            </a:prstGeom>
            <a:solidFill>
              <a:srgbClr val="15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kern="1200" dirty="0">
                  <a:solidFill>
                    <a:schemeClr val="lt1"/>
                  </a:solidFill>
                  <a:latin typeface="微软雅黑" panose="020B0503020204020204" pitchFamily="34" charset="-122"/>
                  <a:ea typeface="微软雅黑" panose="020B0503020204020204" pitchFamily="34" charset="-122"/>
                  <a:cs typeface="+mn-cs"/>
                </a:rPr>
                <a:t>论文总结</a:t>
              </a:r>
            </a:p>
          </p:txBody>
        </p:sp>
        <p:sp>
          <p:nvSpPr>
            <p:cNvPr id="17" name="等腰三角形 16"/>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直角三角形 9"/>
          <p:cNvSpPr/>
          <p:nvPr userDrawn="1"/>
        </p:nvSpPr>
        <p:spPr>
          <a:xfrm flipH="1">
            <a:off x="8458200" y="6019802"/>
            <a:ext cx="712721" cy="853427"/>
          </a:xfrm>
          <a:prstGeom prst="rtTriangle">
            <a:avLst/>
          </a:prstGeom>
          <a:solidFill>
            <a:srgbClr val="15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 name="五边形 10"/>
          <p:cNvSpPr/>
          <p:nvPr userDrawn="1"/>
        </p:nvSpPr>
        <p:spPr>
          <a:xfrm flipH="1">
            <a:off x="8536625" y="6369172"/>
            <a:ext cx="739955"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mc:Choice xmlns="" xmlns:p14="http://schemas.microsoft.com/office/powerpoint/2010/main" Requires="p14">
      <p:transition p14:dur="25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421E9E4D-0BE1-4AAA-A57B-DA425863F4AF}" type="datetimeFigureOut">
              <a:rPr lang="zh-CN" altLang="en-US" smtClean="0">
                <a:solidFill>
                  <a:prstClr val="black">
                    <a:tint val="75000"/>
                  </a:prstClr>
                </a:solidFill>
              </a:rPr>
              <a:pPr/>
              <a:t>2018/11/15 Thursday</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1BEBC7A-FD02-486B-81B5-A845787C689C}"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标题 6"/>
          <p:cNvSpPr>
            <a:spLocks noGrp="1"/>
          </p:cNvSpPr>
          <p:nvPr>
            <p:ph type="title"/>
          </p:nvPr>
        </p:nvSpPr>
        <p:spPr/>
        <p:txBody>
          <a:bodyPr rtlCol="0"/>
          <a:lstStyle/>
          <a:p>
            <a:r>
              <a:rPr kumimoji="0" lang="zh-CN" altLang="en-US" smtClean="0"/>
              <a:t>单击此处编辑母版标题样式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fld id="{74CBEAF9-9E58-4CC8-A6FF-6DD8A58DEEA4}" type="datetimeFigureOut">
              <a:rPr lang="en-US" smtClean="0"/>
              <a:pPr/>
              <a:t>11/15/2018</a:t>
            </a:fld>
            <a:endParaRPr lang="en-US"/>
          </a:p>
        </p:txBody>
      </p:sp>
      <p:sp>
        <p:nvSpPr>
          <p:cNvPr id="5" name="页脚占位符 4"/>
          <p:cNvSpPr>
            <a:spLocks noGrp="1"/>
          </p:cNvSpPr>
          <p:nvPr>
            <p:ph type="ftr" sz="quarter" idx="11"/>
          </p:nvPr>
        </p:nvSpPr>
        <p:spPr/>
        <p:txBody>
          <a:bodyPr/>
          <a:lstStyle/>
          <a:p>
            <a:endParaRPr kumimoji="0" lang="en-US"/>
          </a:p>
        </p:txBody>
      </p:sp>
      <p:sp>
        <p:nvSpPr>
          <p:cNvPr id="6" name="灯片编号占位符 5"/>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7" name="燕尾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燕尾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74CBEAF9-9E58-4CC8-A6FF-6DD8A58DEEA4}" type="datetimeFigureOut">
              <a:rPr lang="en-US" smtClean="0"/>
              <a:pPr/>
              <a:t>11/15/2018</a:t>
            </a:fld>
            <a:endParaRPr lang="en-US"/>
          </a:p>
        </p:txBody>
      </p:sp>
      <p:sp>
        <p:nvSpPr>
          <p:cNvPr id="6" name="页脚占位符 5"/>
          <p:cNvSpPr>
            <a:spLocks noGrp="1"/>
          </p:cNvSpPr>
          <p:nvPr>
            <p:ph type="ftr" sz="quarter" idx="11"/>
          </p:nvPr>
        </p:nvSpPr>
        <p:spPr/>
        <p:txBody>
          <a:bodyPr/>
          <a:lstStyle/>
          <a:p>
            <a:endParaRPr kumimoji="0" lang="en-US"/>
          </a:p>
        </p:txBody>
      </p:sp>
      <p:sp>
        <p:nvSpPr>
          <p:cNvPr id="7" name="灯片编号占位符 6"/>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8" name="标题 7"/>
          <p:cNvSpPr>
            <a:spLocks noGrp="1"/>
          </p:cNvSpPr>
          <p:nvPr>
            <p:ph type="title"/>
          </p:nvPr>
        </p:nvSpPr>
        <p:spPr/>
        <p:txBody>
          <a:bodyPr rtlCol="0"/>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nchor="ct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74CBEAF9-9E58-4CC8-A6FF-6DD8A58DEEA4}" type="datetimeFigureOut">
              <a:rPr lang="en-US" smtClean="0"/>
              <a:pPr/>
              <a:t>11/15/2018</a:t>
            </a:fld>
            <a:endParaRPr lang="en-US"/>
          </a:p>
        </p:txBody>
      </p:sp>
      <p:sp>
        <p:nvSpPr>
          <p:cNvPr id="8" name="页脚占位符 7"/>
          <p:cNvSpPr>
            <a:spLocks noGrp="1"/>
          </p:cNvSpPr>
          <p:nvPr>
            <p:ph type="ftr" sz="quarter" idx="11"/>
          </p:nvPr>
        </p:nvSpPr>
        <p:spPr/>
        <p:txBody>
          <a:bodyPr/>
          <a:lstStyle/>
          <a:p>
            <a:endParaRPr kumimoji="0" lang="en-US"/>
          </a:p>
        </p:txBody>
      </p:sp>
      <p:sp>
        <p:nvSpPr>
          <p:cNvPr id="9" name="灯片编号占位符 8"/>
          <p:cNvSpPr>
            <a:spLocks noGrp="1"/>
          </p:cNvSpPr>
          <p:nvPr>
            <p:ph type="sldNum" sz="quarter" idx="12"/>
          </p:nvPr>
        </p:nvSpPr>
        <p:spPr/>
        <p:txBody>
          <a:bodyPr/>
          <a:lstStyle/>
          <a:p>
            <a:fld id="{CA15C064-DD44-4CAC-873E-2D1F54821676}"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Ref idx="1002">
        <a:schemeClr val="bg1"/>
      </p:bgRef>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4CBEAF9-9E58-4CC8-A6FF-6DD8A58DEEA4}" type="datetimeFigureOut">
              <a:rPr lang="en-US" smtClean="0"/>
              <a:pPr/>
              <a:t>11/15/2018</a:t>
            </a:fld>
            <a:endParaRPr lang="en-US"/>
          </a:p>
        </p:txBody>
      </p:sp>
      <p:sp>
        <p:nvSpPr>
          <p:cNvPr id="4" name="页脚占位符 3"/>
          <p:cNvSpPr>
            <a:spLocks noGrp="1"/>
          </p:cNvSpPr>
          <p:nvPr>
            <p:ph type="ftr" sz="quarter" idx="11"/>
          </p:nvPr>
        </p:nvSpPr>
        <p:spPr/>
        <p:txBody>
          <a:bodyPr/>
          <a:lstStyle/>
          <a:p>
            <a:endParaRPr kumimoji="0" lang="en-US"/>
          </a:p>
        </p:txBody>
      </p:sp>
      <p:sp>
        <p:nvSpPr>
          <p:cNvPr id="5" name="灯片编号占位符 4"/>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6" name="标题 5"/>
          <p:cNvSpPr>
            <a:spLocks noGrp="1"/>
          </p:cNvSpPr>
          <p:nvPr>
            <p:ph type="title"/>
          </p:nvPr>
        </p:nvSpPr>
        <p:spPr/>
        <p:txBody>
          <a:bodyPr rtlCol="0"/>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4CBEAF9-9E58-4CC8-A6FF-6DD8A58DEEA4}" type="datetimeFigureOut">
              <a:rPr lang="en-US" smtClean="0"/>
              <a:pPr/>
              <a:t>11/15/2018</a:t>
            </a:fld>
            <a:endParaRPr lang="en-US"/>
          </a:p>
        </p:txBody>
      </p:sp>
      <p:sp>
        <p:nvSpPr>
          <p:cNvPr id="3" name="页脚占位符 2"/>
          <p:cNvSpPr>
            <a:spLocks noGrp="1"/>
          </p:cNvSpPr>
          <p:nvPr>
            <p:ph type="ftr" sz="quarter" idx="11"/>
          </p:nvPr>
        </p:nvSpPr>
        <p:spPr/>
        <p:txBody>
          <a:bodyPr/>
          <a:lstStyle/>
          <a:p>
            <a:endParaRPr kumimoji="0" lang="en-US"/>
          </a:p>
        </p:txBody>
      </p:sp>
      <p:sp>
        <p:nvSpPr>
          <p:cNvPr id="4" name="灯片编号占位符 3"/>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a:xfrm>
            <a:off x="6727032" y="6407944"/>
            <a:ext cx="1920240" cy="365760"/>
          </a:xfrm>
        </p:spPr>
        <p:txBody>
          <a:bodyPr/>
          <a:lstStyle/>
          <a:p>
            <a:fld id="{74CBEAF9-9E58-4CC8-A6FF-6DD8A58DEEA4}" type="datetimeFigureOut">
              <a:rPr lang="en-US" smtClean="0"/>
              <a:pPr/>
              <a:t>11/15/2018</a:t>
            </a:fld>
            <a:endParaRPr lang="en-US"/>
          </a:p>
        </p:txBody>
      </p:sp>
      <p:sp>
        <p:nvSpPr>
          <p:cNvPr id="6" name="页脚占位符 5"/>
          <p:cNvSpPr>
            <a:spLocks noGrp="1"/>
          </p:cNvSpPr>
          <p:nvPr>
            <p:ph type="ftr" sz="quarter" idx="11"/>
          </p:nvPr>
        </p:nvSpPr>
        <p:spPr/>
        <p:txBody>
          <a:bodyPr/>
          <a:lstStyle/>
          <a:p>
            <a:endParaRPr kumimoji="0" lang="en-US" dirty="0"/>
          </a:p>
        </p:txBody>
      </p:sp>
      <p:sp>
        <p:nvSpPr>
          <p:cNvPr id="7" name="灯片编号占位符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2">
        <a:schemeClr val="bg1"/>
      </p:bgRef>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141232" y="5443402"/>
            <a:ext cx="7162800" cy="648232"/>
          </a:xfrm>
          <a:noFill/>
        </p:spPr>
        <p:txBody>
          <a:bodyPr lIns="91440" tIns="0" rIns="91440" anchor="t"/>
          <a:lstStyle>
            <a:lvl1pPr marL="0" marR="18415" indent="0" algn="r">
              <a:buNone/>
              <a:defRPr sz="14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zh-CN" altLang="en-US" smtClean="0"/>
              <a:t>单击图标添加图片</a:t>
            </a:r>
            <a:endParaRPr kumimoji="0" lang="en-US" dirty="0"/>
          </a:p>
        </p:txBody>
      </p:sp>
      <p:sp>
        <p:nvSpPr>
          <p:cNvPr id="5" name="日期占位符 4"/>
          <p:cNvSpPr>
            <a:spLocks noGrp="1"/>
          </p:cNvSpPr>
          <p:nvPr>
            <p:ph type="dt" sz="half" idx="10"/>
          </p:nvPr>
        </p:nvSpPr>
        <p:spPr/>
        <p:txBody>
          <a:bodyPr/>
          <a:lstStyle>
            <a:lvl1pPr>
              <a:defRPr>
                <a:solidFill>
                  <a:schemeClr val="tx1"/>
                </a:solidFill>
              </a:defRPr>
            </a:lvl1pPr>
          </a:lstStyle>
          <a:p>
            <a:fld id="{74CBEAF9-9E58-4CC8-A6FF-6DD8A58DEEA4}" type="datetimeFigureOut">
              <a:rPr lang="en-US" smtClean="0"/>
              <a:pPr/>
              <a:t>11/15/2018</a:t>
            </a:fld>
            <a:endParaRPr lang="en-US"/>
          </a:p>
        </p:txBody>
      </p:sp>
      <p:sp>
        <p:nvSpPr>
          <p:cNvPr id="6" name="页脚占位符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kumimoji="0" lang="en-US"/>
          </a:p>
        </p:txBody>
      </p:sp>
      <p:sp>
        <p:nvSpPr>
          <p:cNvPr id="7" name="灯片编号占位符 6"/>
          <p:cNvSpPr>
            <a:spLocks noGrp="1"/>
          </p:cNvSpPr>
          <p:nvPr>
            <p:ph type="sldNum" sz="quarter" idx="12"/>
          </p:nvPr>
        </p:nvSpPr>
        <p:spPr/>
        <p:txBody>
          <a:bodyPr/>
          <a:lstStyle>
            <a:lvl1pPr>
              <a:defRPr>
                <a:solidFill>
                  <a:schemeClr val="tx1"/>
                </a:solidFill>
              </a:defRPr>
            </a:lvl1pPr>
          </a:lstStyle>
          <a:p>
            <a:fld id="{CA15C064-DD44-4CAC-873E-2D1F54821676}" type="slidenum">
              <a:rPr kumimoji="0" lang="en-US" smtClean="0"/>
              <a:pPr/>
              <a:t>‹#›</a:t>
            </a:fld>
            <a:endParaRPr kumimoji="0" lang="en-US"/>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zh-CN" altLang="en-US" smtClean="0"/>
              <a:t>单击此处编辑母版标题样式</a:t>
            </a:r>
            <a:endParaRPr kumimoji="0" lang="en-US"/>
          </a:p>
        </p:txBody>
      </p:sp>
      <p:sp>
        <p:nvSpPr>
          <p:cNvPr id="8" name="任意多边形 7"/>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任意多边形 8"/>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直角三角形 9"/>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直接连接符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燕尾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燕尾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任意多边形 12"/>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任意多边形 11"/>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角三角形 13"/>
          <p:cNvSpPr/>
          <p:nvPr/>
        </p:nvSpPr>
        <p:spPr bwMode="auto">
          <a:xfrm>
            <a:off x="-6042" y="5791253"/>
            <a:ext cx="3402314" cy="1080868"/>
          </a:xfrm>
          <a:prstGeom prst="rtTriangle">
            <a:avLst/>
          </a:prstGeom>
          <a:blipFill>
            <a:blip r:embed="rId20"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pPr algn="l" eaLnBrk="1" latinLnBrk="0" hangingPunct="1"/>
            <a:fld id="{74CBEAF9-9E58-4CC8-A6FF-6DD8A58DEEA4}" type="datetimeFigureOut">
              <a:rPr lang="en-US" smtClean="0"/>
              <a:pPr algn="l" eaLnBrk="1" latinLnBrk="0" hangingPunct="1"/>
              <a:t>11/15/2018</a:t>
            </a:fld>
            <a:endParaRPr lang="en-US" dirty="0">
              <a:solidFill>
                <a:schemeClr val="accent1">
                  <a:shade val="75000"/>
                </a:schemeClr>
              </a:solidFill>
            </a:endParaRPr>
          </a:p>
        </p:txBody>
      </p:sp>
      <p:sp>
        <p:nvSpPr>
          <p:cNvPr id="22" name="页脚占位符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pPr algn="r" eaLnBrk="1" latinLnBrk="0" hangingPunct="1"/>
            <a:endParaRPr kumimoji="0" lang="en-US" dirty="0">
              <a:solidFill>
                <a:schemeClr val="accent1">
                  <a:shade val="75000"/>
                </a:schemeClr>
              </a:solidFill>
            </a:endParaRPr>
          </a:p>
        </p:txBody>
      </p:sp>
      <p:sp>
        <p:nvSpPr>
          <p:cNvPr id="18" name="灯片编号占位符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CA15C064-DD44-4CAC-873E-2D1F54821676}" type="slidenum">
              <a:rPr kumimoji="0" lang="en-US" smtClean="0"/>
              <a:pPr/>
              <a:t>‹#›</a:t>
            </a:fld>
            <a:endParaRPr kumimoji="0" lang="en-US" dirty="0">
              <a:solidFill>
                <a:schemeClr val="accent1">
                  <a:shade val="75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7" r:id="rId18"/>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5905"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382"/>
          <p:cNvSpPr>
            <a:spLocks noGrp="1" noChangeArrowheads="1"/>
          </p:cNvSpPr>
          <p:nvPr>
            <p:ph type="ctrTitle" sz="quarter" idx="4294967295"/>
          </p:nvPr>
        </p:nvSpPr>
        <p:spPr>
          <a:xfrm>
            <a:off x="1686909" y="1943879"/>
            <a:ext cx="6542691" cy="1717393"/>
          </a:xfrm>
        </p:spPr>
        <p:txBody>
          <a:bodyPr wrap="square">
            <a:spAutoFit/>
          </a:bodyPr>
          <a:lstStyle/>
          <a:p>
            <a:pPr algn="ctr" eaLnBrk="1" hangingPunct="1">
              <a:lnSpc>
                <a:spcPct val="120000"/>
              </a:lnSpc>
              <a:spcBef>
                <a:spcPct val="30000"/>
              </a:spcBef>
              <a:spcAft>
                <a:spcPct val="30000"/>
              </a:spcAft>
            </a:pPr>
            <a:r>
              <a:rPr lang="zh-CN" altLang="en-US" sz="4400" dirty="0" smtClean="0">
                <a:solidFill>
                  <a:srgbClr val="B12725"/>
                </a:solidFill>
                <a:effectLst>
                  <a:outerShdw blurRad="38100" dist="38100" dir="2700000" algn="tl">
                    <a:srgbClr val="C0C0C0"/>
                  </a:outerShdw>
                </a:effectLst>
                <a:ea typeface="宋体" panose="02010600030101010101" pitchFamily="2" charset="-122"/>
              </a:rPr>
              <a:t>基</a:t>
            </a:r>
            <a:r>
              <a:rPr lang="zh-CN" altLang="en-US" sz="4400" dirty="0" smtClean="0">
                <a:solidFill>
                  <a:srgbClr val="B12725"/>
                </a:solidFill>
                <a:effectLst>
                  <a:outerShdw blurRad="38100" dist="38100" dir="2700000" algn="tl">
                    <a:srgbClr val="C0C0C0"/>
                  </a:outerShdw>
                </a:effectLst>
                <a:ea typeface="宋体" panose="02010600030101010101" pitchFamily="2" charset="-122"/>
              </a:rPr>
              <a:t>于</a:t>
            </a:r>
            <a:r>
              <a:rPr lang="en-US" altLang="zh-CN" sz="4400" dirty="0" smtClean="0">
                <a:solidFill>
                  <a:srgbClr val="B12725"/>
                </a:solidFill>
                <a:effectLst>
                  <a:outerShdw blurRad="38100" dist="38100" dir="2700000" algn="tl">
                    <a:srgbClr val="C0C0C0"/>
                  </a:outerShdw>
                </a:effectLst>
                <a:ea typeface="宋体" panose="02010600030101010101" pitchFamily="2" charset="-122"/>
              </a:rPr>
              <a:t>OBE</a:t>
            </a:r>
            <a:r>
              <a:rPr lang="zh-CN" altLang="en-US" sz="4400" dirty="0" smtClean="0">
                <a:solidFill>
                  <a:srgbClr val="B12725"/>
                </a:solidFill>
                <a:effectLst>
                  <a:outerShdw blurRad="38100" dist="38100" dir="2700000" algn="tl">
                    <a:srgbClr val="C0C0C0"/>
                  </a:outerShdw>
                </a:effectLst>
                <a:ea typeface="宋体" panose="02010600030101010101" pitchFamily="2" charset="-122"/>
              </a:rPr>
              <a:t>对无机材料</a:t>
            </a:r>
            <a:r>
              <a:rPr lang="en-US" altLang="zh-CN" sz="4400" dirty="0" smtClean="0">
                <a:solidFill>
                  <a:srgbClr val="B12725"/>
                </a:solidFill>
                <a:effectLst>
                  <a:outerShdw blurRad="38100" dist="38100" dir="2700000" algn="tl">
                    <a:srgbClr val="C0C0C0"/>
                  </a:outerShdw>
                </a:effectLst>
                <a:ea typeface="宋体" panose="02010600030101010101" pitchFamily="2" charset="-122"/>
              </a:rPr>
              <a:t/>
            </a:r>
            <a:br>
              <a:rPr lang="en-US" altLang="zh-CN" sz="4400" dirty="0" smtClean="0">
                <a:solidFill>
                  <a:srgbClr val="B12725"/>
                </a:solidFill>
                <a:effectLst>
                  <a:outerShdw blurRad="38100" dist="38100" dir="2700000" algn="tl">
                    <a:srgbClr val="C0C0C0"/>
                  </a:outerShdw>
                </a:effectLst>
                <a:ea typeface="宋体" panose="02010600030101010101" pitchFamily="2" charset="-122"/>
              </a:rPr>
            </a:br>
            <a:r>
              <a:rPr lang="zh-CN" altLang="en-US" sz="4400" dirty="0" smtClean="0">
                <a:solidFill>
                  <a:srgbClr val="B12725"/>
                </a:solidFill>
                <a:effectLst>
                  <a:outerShdw blurRad="38100" dist="38100" dir="2700000" algn="tl">
                    <a:srgbClr val="C0C0C0"/>
                  </a:outerShdw>
                </a:effectLst>
                <a:ea typeface="宋体" panose="02010600030101010101" pitchFamily="2" charset="-122"/>
              </a:rPr>
              <a:t>专业的教学实践</a:t>
            </a:r>
            <a:endParaRPr lang="zh-CN" altLang="en-US" sz="4400" dirty="0">
              <a:solidFill>
                <a:srgbClr val="B12725"/>
              </a:solidFill>
              <a:ea typeface="宋体" panose="02010600030101010101" pitchFamily="2" charset="-122"/>
            </a:endParaRPr>
          </a:p>
        </p:txBody>
      </p:sp>
      <p:sp>
        <p:nvSpPr>
          <p:cNvPr id="4099" name="Rectangle 3"/>
          <p:cNvSpPr txBox="1">
            <a:spLocks noChangeArrowheads="1"/>
          </p:cNvSpPr>
          <p:nvPr/>
        </p:nvSpPr>
        <p:spPr bwMode="auto">
          <a:xfrm>
            <a:off x="2358872" y="3728895"/>
            <a:ext cx="3994632" cy="1820567"/>
          </a:xfrm>
          <a:prstGeom prst="rect">
            <a:avLst/>
          </a:prstGeom>
          <a:noFill/>
          <a:ln w="9525">
            <a:noFill/>
            <a:miter lim="800000"/>
          </a:ln>
        </p:spPr>
        <p:txBody>
          <a:bodyPr/>
          <a:lstStyle/>
          <a:p>
            <a:pPr marL="342900" indent="-342900">
              <a:spcBef>
                <a:spcPct val="0"/>
              </a:spcBef>
              <a:buClrTx/>
              <a:buFont typeface="Wingdings" panose="05000000000000000000" pitchFamily="2" charset="2"/>
              <a:buNone/>
            </a:pPr>
            <a:r>
              <a:rPr lang="zh-CN" altLang="en-US" sz="4800" dirty="0" smtClean="0">
                <a:solidFill>
                  <a:srgbClr val="FF0000"/>
                </a:solidFill>
                <a:latin typeface="微软雅黑" panose="020B0503020204020204" pitchFamily="34" charset="-122"/>
                <a:ea typeface="微软雅黑" panose="020B0503020204020204" pitchFamily="34" charset="-122"/>
              </a:rPr>
              <a:t>辽宁科技大</a:t>
            </a:r>
            <a:r>
              <a:rPr lang="zh-CN" altLang="en-US" sz="4800" dirty="0" smtClean="0">
                <a:solidFill>
                  <a:srgbClr val="FF0000"/>
                </a:solidFill>
                <a:latin typeface="微软雅黑" panose="020B0503020204020204" pitchFamily="34" charset="-122"/>
                <a:ea typeface="微软雅黑" panose="020B0503020204020204" pitchFamily="34" charset="-122"/>
              </a:rPr>
              <a:t>学</a:t>
            </a:r>
            <a:endParaRPr lang="en-US" altLang="zh-CN" sz="4800" dirty="0" smtClean="0">
              <a:solidFill>
                <a:srgbClr val="FF0000"/>
              </a:solidFill>
              <a:latin typeface="微软雅黑" panose="020B0503020204020204" pitchFamily="34" charset="-122"/>
              <a:ea typeface="微软雅黑" panose="020B0503020204020204" pitchFamily="34" charset="-122"/>
            </a:endParaRPr>
          </a:p>
          <a:p>
            <a:pPr marL="342900" indent="-342900" algn="ctr">
              <a:spcBef>
                <a:spcPct val="0"/>
              </a:spcBef>
              <a:buClrTx/>
              <a:buFont typeface="Wingdings" panose="05000000000000000000" pitchFamily="2" charset="2"/>
              <a:buNone/>
            </a:pPr>
            <a:r>
              <a:rPr lang="zh-CN" altLang="en-US" sz="4800" dirty="0" smtClean="0">
                <a:solidFill>
                  <a:srgbClr val="3F05D1"/>
                </a:solidFill>
                <a:latin typeface="微软雅黑" panose="020B0503020204020204" pitchFamily="34" charset="-122"/>
                <a:ea typeface="微软雅黑" panose="020B0503020204020204" pitchFamily="34" charset="-122"/>
              </a:rPr>
              <a:t>李</a:t>
            </a:r>
            <a:r>
              <a:rPr lang="zh-CN" altLang="en-US" sz="4800" dirty="0">
                <a:solidFill>
                  <a:srgbClr val="3F05D1"/>
                </a:solidFill>
                <a:latin typeface="微软雅黑" panose="020B0503020204020204" pitchFamily="34" charset="-122"/>
                <a:ea typeface="微软雅黑" panose="020B0503020204020204" pitchFamily="34" charset="-122"/>
              </a:rPr>
              <a:t>志辉</a:t>
            </a:r>
          </a:p>
        </p:txBody>
      </p:sp>
      <p:sp>
        <p:nvSpPr>
          <p:cNvPr id="4100" name="椭圆形标注 7"/>
          <p:cNvSpPr>
            <a:spLocks noChangeArrowheads="1"/>
          </p:cNvSpPr>
          <p:nvPr/>
        </p:nvSpPr>
        <p:spPr bwMode="auto">
          <a:xfrm>
            <a:off x="1676400" y="3200400"/>
            <a:ext cx="1066800" cy="1143000"/>
          </a:xfrm>
          <a:prstGeom prst="wedgeEllipseCallout">
            <a:avLst>
              <a:gd name="adj1" fmla="val -20833"/>
              <a:gd name="adj2" fmla="val 62500"/>
            </a:avLst>
          </a:prstGeom>
          <a:noFill/>
          <a:ln w="9525">
            <a:noFill/>
            <a:miter lim="800000"/>
          </a:ln>
        </p:spPr>
        <p:txBody>
          <a:bodyPr/>
          <a:lstStyle/>
          <a:p>
            <a:pPr algn="ctr" eaLnBrk="1" hangingPunct="1">
              <a:spcBef>
                <a:spcPct val="0"/>
              </a:spcBef>
              <a:buClrTx/>
              <a:buFont typeface="Wingdings" panose="05000000000000000000" pitchFamily="2" charset="2"/>
              <a:buNone/>
            </a:pPr>
            <a:endParaRPr lang="zh-CN" altLang="en-US" sz="140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pic>
        <p:nvPicPr>
          <p:cNvPr id="4102" name="Picture 6" descr="02_1[1]"/>
          <p:cNvPicPr>
            <a:picLocks noChangeAspect="1" noChangeArrowheads="1"/>
          </p:cNvPicPr>
          <p:nvPr/>
        </p:nvPicPr>
        <p:blipFill>
          <a:blip r:embed="rId2" cstate="print"/>
          <a:srcRect/>
          <a:stretch>
            <a:fillRect/>
          </a:stretch>
        </p:blipFill>
        <p:spPr bwMode="auto">
          <a:xfrm>
            <a:off x="0" y="0"/>
            <a:ext cx="9144000" cy="1655763"/>
          </a:xfrm>
          <a:prstGeom prst="rect">
            <a:avLst/>
          </a:prstGeom>
          <a:noFill/>
          <a:ln w="9525">
            <a:noFill/>
            <a:miter lim="800000"/>
            <a:headEnd/>
            <a:tailEnd/>
          </a:ln>
          <a:effectLst/>
        </p:spPr>
      </p:pic>
      <p:pic>
        <p:nvPicPr>
          <p:cNvPr id="4103" name="Picture 7" descr="xh"/>
          <p:cNvPicPr>
            <a:picLocks noChangeAspect="1" noChangeArrowheads="1"/>
          </p:cNvPicPr>
          <p:nvPr/>
        </p:nvPicPr>
        <p:blipFill>
          <a:blip r:embed="rId3" cstate="print"/>
          <a:srcRect/>
          <a:stretch>
            <a:fillRect/>
          </a:stretch>
        </p:blipFill>
        <p:spPr bwMode="auto">
          <a:xfrm>
            <a:off x="6542691" y="4116878"/>
            <a:ext cx="2601310" cy="266047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circle(in)">
                                      <p:cBhvr>
                                        <p:cTn id="7" dur="20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2248" y="834943"/>
            <a:ext cx="8655269" cy="3137967"/>
          </a:xfrm>
        </p:spPr>
        <p:txBody>
          <a:bodyPr>
            <a:normAutofit fontScale="92500" lnSpcReduction="10000"/>
          </a:bodyPr>
          <a:lstStyle/>
          <a:p>
            <a:r>
              <a:rPr lang="zh-CN" altLang="zh-CN" dirty="0" smtClean="0"/>
              <a:t>发明原理</a:t>
            </a:r>
            <a:r>
              <a:rPr lang="en-US" altLang="zh-CN" dirty="0" smtClean="0"/>
              <a:t>5 </a:t>
            </a:r>
            <a:r>
              <a:rPr lang="zh-CN" altLang="zh-CN" sz="3500" dirty="0" smtClean="0">
                <a:solidFill>
                  <a:srgbClr val="B12725"/>
                </a:solidFill>
              </a:rPr>
              <a:t>组合原理</a:t>
            </a:r>
            <a:r>
              <a:rPr lang="zh-CN" altLang="en-US" dirty="0" smtClean="0"/>
              <a:t>：</a:t>
            </a:r>
            <a:r>
              <a:rPr lang="zh-CN" altLang="zh-CN" dirty="0" smtClean="0"/>
              <a:t>在空间上，将相同的物体或相关操作加以组合；在时间上，将相同或相关的操作进行合并。该原理可以节省空间资源和时间资源。</a:t>
            </a:r>
            <a:endParaRPr lang="en-US" altLang="zh-CN" dirty="0" smtClean="0"/>
          </a:p>
          <a:p>
            <a:r>
              <a:rPr lang="zh-CN" altLang="zh-CN" dirty="0" smtClean="0"/>
              <a:t>在耐火材料试样热震试验过程中，放入或取出试样时</a:t>
            </a:r>
            <a:r>
              <a:rPr lang="en-US" altLang="zh-CN" dirty="0" smtClean="0"/>
              <a:t>,</a:t>
            </a:r>
            <a:r>
              <a:rPr lang="zh-CN" altLang="zh-CN" dirty="0" smtClean="0"/>
              <a:t>长时间敞开的炉口引起炉内温度较大波动。塞砖加炉门的结构开启不方便，手拿坩埚钳移动高温塞砖和样块，操作费时费力。基于此，对实验电炉炉门结构做了改进，使其兼有装样、取样和炉门密封保温等功能</a:t>
            </a:r>
            <a:r>
              <a:rPr lang="zh-CN" altLang="en-US" dirty="0" smtClean="0"/>
              <a:t>。</a:t>
            </a:r>
            <a:endParaRPr lang="zh-CN" altLang="zh-CN" dirty="0" smtClean="0"/>
          </a:p>
          <a:p>
            <a:endParaRPr lang="zh-CN" altLang="en-US" dirty="0"/>
          </a:p>
        </p:txBody>
      </p:sp>
      <p:sp>
        <p:nvSpPr>
          <p:cNvPr id="3" name="标题 2"/>
          <p:cNvSpPr>
            <a:spLocks noGrp="1"/>
          </p:cNvSpPr>
          <p:nvPr>
            <p:ph type="title"/>
          </p:nvPr>
        </p:nvSpPr>
        <p:spPr>
          <a:xfrm>
            <a:off x="1292772" y="306169"/>
            <a:ext cx="6842234" cy="923541"/>
          </a:xfrm>
        </p:spPr>
        <p:txBody>
          <a:bodyPr>
            <a:normAutofit fontScale="90000"/>
          </a:bodyPr>
          <a:lstStyle/>
          <a:p>
            <a:r>
              <a:rPr lang="zh-CN" altLang="zh-CN" dirty="0" smtClean="0"/>
              <a:t>新型</a:t>
            </a:r>
            <a:r>
              <a:rPr lang="zh-CN" altLang="en-US" dirty="0" smtClean="0"/>
              <a:t>抗</a:t>
            </a:r>
            <a:r>
              <a:rPr lang="zh-CN" altLang="zh-CN" dirty="0" smtClean="0"/>
              <a:t>热震</a:t>
            </a:r>
            <a:r>
              <a:rPr lang="zh-CN" altLang="en-US" dirty="0" smtClean="0"/>
              <a:t>性</a:t>
            </a:r>
            <a:r>
              <a:rPr lang="zh-CN" altLang="zh-CN" dirty="0" smtClean="0"/>
              <a:t>实验电炉炉门结构</a:t>
            </a:r>
            <a:br>
              <a:rPr lang="zh-CN" altLang="zh-CN" dirty="0" smtClean="0"/>
            </a:br>
            <a:endParaRPr lang="zh-CN" altLang="en-US" dirty="0"/>
          </a:p>
        </p:txBody>
      </p:sp>
      <p:pic>
        <p:nvPicPr>
          <p:cNvPr id="5" name="图片 4" descr="C:\Users\Administrator\Desktop\微信图片_20181105141825.jpg"/>
          <p:cNvPicPr/>
          <p:nvPr/>
        </p:nvPicPr>
        <p:blipFill>
          <a:blip r:embed="rId2" cstate="print"/>
          <a:srcRect l="10360" t="47150" r="57779"/>
          <a:stretch>
            <a:fillRect/>
          </a:stretch>
        </p:blipFill>
        <p:spPr bwMode="auto">
          <a:xfrm>
            <a:off x="3168869" y="4414343"/>
            <a:ext cx="2758965" cy="1970691"/>
          </a:xfrm>
          <a:prstGeom prst="rect">
            <a:avLst/>
          </a:prstGeom>
          <a:noFill/>
          <a:ln w="9525">
            <a:noFill/>
            <a:miter lim="800000"/>
            <a:headEnd/>
            <a:tailEnd/>
          </a:ln>
        </p:spPr>
      </p:pic>
      <p:pic>
        <p:nvPicPr>
          <p:cNvPr id="6" name="图片 5" descr="C:\Users\Administrator\Desktop\微信图片_20181105141825.jpg"/>
          <p:cNvPicPr/>
          <p:nvPr/>
        </p:nvPicPr>
        <p:blipFill>
          <a:blip r:embed="rId2" cstate="print"/>
          <a:srcRect r="68074" b="53713"/>
          <a:stretch>
            <a:fillRect/>
          </a:stretch>
        </p:blipFill>
        <p:spPr bwMode="auto">
          <a:xfrm>
            <a:off x="246992" y="3894082"/>
            <a:ext cx="2937643" cy="1639613"/>
          </a:xfrm>
          <a:prstGeom prst="rect">
            <a:avLst/>
          </a:prstGeom>
          <a:noFill/>
          <a:ln w="9525">
            <a:noFill/>
            <a:miter lim="800000"/>
            <a:headEnd/>
            <a:tailEnd/>
          </a:ln>
        </p:spPr>
      </p:pic>
      <p:pic>
        <p:nvPicPr>
          <p:cNvPr id="4" name="图片 3" descr="C:\Users\Administrator\Desktop\微信图片_20181105141825.jpg"/>
          <p:cNvPicPr/>
          <p:nvPr/>
        </p:nvPicPr>
        <p:blipFill>
          <a:blip r:embed="rId2" cstate="print"/>
          <a:srcRect l="53564" r="1904"/>
          <a:stretch>
            <a:fillRect/>
          </a:stretch>
        </p:blipFill>
        <p:spPr bwMode="auto">
          <a:xfrm>
            <a:off x="5801710" y="3484179"/>
            <a:ext cx="3342290" cy="30585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78372" y="1197549"/>
            <a:ext cx="8229600" cy="1624479"/>
          </a:xfrm>
        </p:spPr>
        <p:txBody>
          <a:bodyPr>
            <a:normAutofit lnSpcReduction="10000"/>
          </a:bodyPr>
          <a:lstStyle/>
          <a:p>
            <a:r>
              <a:rPr lang="zh-CN" altLang="zh-CN" b="1" dirty="0" smtClean="0"/>
              <a:t>发明原理</a:t>
            </a:r>
            <a:r>
              <a:rPr lang="en-US" altLang="zh-CN" b="1" dirty="0" smtClean="0"/>
              <a:t>10</a:t>
            </a:r>
            <a:r>
              <a:rPr lang="zh-CN" altLang="zh-CN" b="1" dirty="0" smtClean="0">
                <a:solidFill>
                  <a:srgbClr val="B12725"/>
                </a:solidFill>
              </a:rPr>
              <a:t>预操作</a:t>
            </a:r>
            <a:r>
              <a:rPr lang="zh-CN" altLang="zh-CN" dirty="0" smtClean="0"/>
              <a:t>指的是：</a:t>
            </a:r>
            <a:endParaRPr lang="en-US" altLang="zh-CN" dirty="0" smtClean="0"/>
          </a:p>
          <a:p>
            <a:r>
              <a:rPr lang="zh-CN" altLang="zh-CN" dirty="0" smtClean="0"/>
              <a:t>在操作开始前，使物体局部或全部产生所需的变化；</a:t>
            </a:r>
            <a:r>
              <a:rPr lang="zh-CN" altLang="zh-CN" b="1" dirty="0" smtClean="0">
                <a:solidFill>
                  <a:srgbClr val="B12725"/>
                </a:solidFill>
              </a:rPr>
              <a:t>预先</a:t>
            </a:r>
            <a:r>
              <a:rPr lang="zh-CN" altLang="zh-CN" dirty="0" smtClean="0"/>
              <a:t>对物体进行特殊安排，使其在时间上有准备，或已处于易操作的位置。</a:t>
            </a:r>
            <a:endParaRPr lang="en-US" altLang="zh-CN" dirty="0" smtClean="0"/>
          </a:p>
        </p:txBody>
      </p:sp>
      <p:sp>
        <p:nvSpPr>
          <p:cNvPr id="3" name="标题 2"/>
          <p:cNvSpPr>
            <a:spLocks noGrp="1"/>
          </p:cNvSpPr>
          <p:nvPr>
            <p:ph type="title"/>
          </p:nvPr>
        </p:nvSpPr>
        <p:spPr>
          <a:xfrm>
            <a:off x="2049518" y="0"/>
            <a:ext cx="5060731" cy="1096962"/>
          </a:xfrm>
        </p:spPr>
        <p:txBody>
          <a:bodyPr>
            <a:normAutofit/>
          </a:bodyPr>
          <a:lstStyle/>
          <a:p>
            <a:r>
              <a:rPr lang="zh-CN" altLang="zh-CN" dirty="0" smtClean="0"/>
              <a:t>耐火材料微裂纹增韧</a:t>
            </a:r>
            <a:endParaRPr lang="zh-CN" altLang="en-US" dirty="0"/>
          </a:p>
        </p:txBody>
      </p:sp>
      <p:sp>
        <p:nvSpPr>
          <p:cNvPr id="4" name="矩形 3"/>
          <p:cNvSpPr/>
          <p:nvPr/>
        </p:nvSpPr>
        <p:spPr>
          <a:xfrm>
            <a:off x="4572001" y="2664374"/>
            <a:ext cx="4004442" cy="3785652"/>
          </a:xfrm>
          <a:prstGeom prst="rect">
            <a:avLst/>
          </a:prstGeom>
        </p:spPr>
        <p:txBody>
          <a:bodyPr wrap="square">
            <a:spAutoFit/>
          </a:bodyPr>
          <a:lstStyle/>
          <a:p>
            <a:r>
              <a:rPr lang="zh-CN" altLang="zh-CN" sz="2400" dirty="0" smtClean="0"/>
              <a:t>耐火材料一般呈现脆性，可采用</a:t>
            </a:r>
            <a:r>
              <a:rPr lang="zh-CN" altLang="zh-CN" sz="2400" b="1" dirty="0" smtClean="0"/>
              <a:t>微裂纹增韧</a:t>
            </a:r>
            <a:r>
              <a:rPr lang="zh-CN" altLang="zh-CN" sz="2400" dirty="0" smtClean="0"/>
              <a:t>等方式进行改善。现有引入微裂纹的方式可控性较低（如晶型转变），可以通过将耐火材料</a:t>
            </a:r>
            <a:r>
              <a:rPr lang="zh-CN" altLang="zh-CN" sz="2400" b="1" dirty="0" smtClean="0"/>
              <a:t>预先热震</a:t>
            </a:r>
            <a:r>
              <a:rPr lang="zh-CN" altLang="zh-CN" sz="2400" dirty="0" smtClean="0"/>
              <a:t>的方式引入</a:t>
            </a:r>
            <a:r>
              <a:rPr lang="zh-CN" altLang="zh-CN" sz="2400" b="1" dirty="0" smtClean="0"/>
              <a:t>微裂纹</a:t>
            </a:r>
            <a:r>
              <a:rPr lang="zh-CN" altLang="zh-CN" sz="2400" dirty="0" smtClean="0"/>
              <a:t>，通过</a:t>
            </a:r>
            <a:r>
              <a:rPr lang="zh-CN" altLang="zh-CN" sz="2400" b="1" dirty="0" smtClean="0"/>
              <a:t>热震温度、热震温差、热震介质（风冷、水冷）、热震频率等</a:t>
            </a:r>
            <a:r>
              <a:rPr lang="zh-CN" altLang="zh-CN" sz="2400" dirty="0" smtClean="0"/>
              <a:t>参数的调控来控制所产生裂纹的特征参数。</a:t>
            </a:r>
          </a:p>
        </p:txBody>
      </p:sp>
      <p:pic>
        <p:nvPicPr>
          <p:cNvPr id="5" name="图片 4" descr="C:\Users\Administrator\Desktop\微信图片_20181105150151.jpg"/>
          <p:cNvPicPr/>
          <p:nvPr/>
        </p:nvPicPr>
        <p:blipFill>
          <a:blip r:embed="rId2" cstate="print"/>
          <a:srcRect l="13725" t="6178" r="12198" b="6564"/>
          <a:stretch>
            <a:fillRect/>
          </a:stretch>
        </p:blipFill>
        <p:spPr bwMode="auto">
          <a:xfrm>
            <a:off x="286571" y="3298607"/>
            <a:ext cx="3907057" cy="2152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89186" y="220086"/>
            <a:ext cx="8355724" cy="3673995"/>
          </a:xfrm>
        </p:spPr>
        <p:txBody>
          <a:bodyPr>
            <a:normAutofit/>
          </a:bodyPr>
          <a:lstStyle/>
          <a:p>
            <a:r>
              <a:rPr lang="zh-CN" altLang="en-US" dirty="0" smtClean="0"/>
              <a:t>从</a:t>
            </a:r>
            <a:r>
              <a:rPr lang="en-US" altLang="zh-CN" dirty="0" smtClean="0"/>
              <a:t>OBE</a:t>
            </a:r>
            <a:r>
              <a:rPr lang="zh-CN" altLang="en-US" dirty="0" smtClean="0"/>
              <a:t>教育理念下课程设计原则出发，以学生为主体进行教学体系的改进，建立了以学生个人发展为中心的三位一体教学成果评价体系，为构建</a:t>
            </a:r>
            <a:r>
              <a:rPr lang="en-US" altLang="zh-CN" dirty="0" smtClean="0"/>
              <a:t>OBE</a:t>
            </a:r>
            <a:r>
              <a:rPr lang="zh-CN" altLang="en-US" dirty="0" smtClean="0"/>
              <a:t>理念下的理论教学体系提供指导与支持</a:t>
            </a:r>
            <a:r>
              <a:rPr lang="zh-CN" altLang="en-US" dirty="0" smtClean="0"/>
              <a:t>。</a:t>
            </a:r>
            <a:endParaRPr lang="en-US" altLang="zh-CN" dirty="0" smtClean="0"/>
          </a:p>
          <a:p>
            <a:r>
              <a:rPr lang="zh-CN" altLang="en-US" dirty="0" smtClean="0"/>
              <a:t>提</a:t>
            </a:r>
            <a:r>
              <a:rPr lang="zh-CN" altLang="en-US" dirty="0" smtClean="0"/>
              <a:t>炼关键的预期学习结果，提高学</a:t>
            </a:r>
            <a:r>
              <a:rPr lang="zh-CN" altLang="en-US" dirty="0" smtClean="0"/>
              <a:t>生</a:t>
            </a:r>
            <a:endParaRPr lang="en-US" altLang="zh-CN" dirty="0" smtClean="0"/>
          </a:p>
          <a:p>
            <a:r>
              <a:rPr lang="zh-CN" altLang="en-US" dirty="0" smtClean="0"/>
              <a:t>的</a:t>
            </a:r>
            <a:r>
              <a:rPr lang="zh-CN" altLang="en-US" dirty="0" smtClean="0"/>
              <a:t>工程能力，达到知识、能力、素</a:t>
            </a:r>
            <a:r>
              <a:rPr lang="zh-CN" altLang="en-US" dirty="0" smtClean="0"/>
              <a:t>质</a:t>
            </a:r>
            <a:endParaRPr lang="en-US" altLang="zh-CN" dirty="0" smtClean="0"/>
          </a:p>
          <a:p>
            <a:r>
              <a:rPr lang="zh-CN" altLang="en-US" dirty="0" smtClean="0"/>
              <a:t>的</a:t>
            </a:r>
            <a:r>
              <a:rPr lang="zh-CN" altLang="en-US" dirty="0" smtClean="0"/>
              <a:t>一体化培养目标</a:t>
            </a:r>
            <a:r>
              <a:rPr lang="zh-CN" altLang="en-US" dirty="0" smtClean="0"/>
              <a:t>。</a:t>
            </a:r>
            <a:endParaRPr lang="en-US" altLang="zh-CN" dirty="0" smtClean="0"/>
          </a:p>
          <a:p>
            <a:endParaRPr lang="zh-CN" altLang="en-US" dirty="0" smtClean="0"/>
          </a:p>
        </p:txBody>
      </p:sp>
      <p:pic>
        <p:nvPicPr>
          <p:cNvPr id="7" name="图片 6" descr="IMG_20171103_142904"/>
          <p:cNvPicPr>
            <a:picLocks noChangeAspect="1"/>
          </p:cNvPicPr>
          <p:nvPr/>
        </p:nvPicPr>
        <p:blipFill>
          <a:blip r:embed="rId2" cstate="print"/>
          <a:stretch>
            <a:fillRect/>
          </a:stretch>
        </p:blipFill>
        <p:spPr>
          <a:xfrm>
            <a:off x="0" y="3694408"/>
            <a:ext cx="2372838" cy="3163592"/>
          </a:xfrm>
          <a:prstGeom prst="rect">
            <a:avLst/>
          </a:prstGeom>
        </p:spPr>
      </p:pic>
      <p:pic>
        <p:nvPicPr>
          <p:cNvPr id="8" name="图片 7" descr="IMG_20171103_143050"/>
          <p:cNvPicPr>
            <a:picLocks noChangeAspect="1"/>
          </p:cNvPicPr>
          <p:nvPr/>
        </p:nvPicPr>
        <p:blipFill>
          <a:blip r:embed="rId3" cstate="print"/>
          <a:stretch>
            <a:fillRect/>
          </a:stretch>
        </p:blipFill>
        <p:spPr>
          <a:xfrm>
            <a:off x="2319359" y="3689131"/>
            <a:ext cx="2376796" cy="3168869"/>
          </a:xfrm>
          <a:prstGeom prst="rect">
            <a:avLst/>
          </a:prstGeom>
        </p:spPr>
      </p:pic>
      <p:pic>
        <p:nvPicPr>
          <p:cNvPr id="9" name="图片 8" descr="IMG_20171103_143433"/>
          <p:cNvPicPr>
            <a:picLocks noChangeAspect="1"/>
          </p:cNvPicPr>
          <p:nvPr/>
        </p:nvPicPr>
        <p:blipFill>
          <a:blip r:embed="rId4" cstate="print"/>
          <a:stretch>
            <a:fillRect/>
          </a:stretch>
        </p:blipFill>
        <p:spPr>
          <a:xfrm>
            <a:off x="4684186" y="3673366"/>
            <a:ext cx="2388621" cy="3184634"/>
          </a:xfrm>
          <a:prstGeom prst="rect">
            <a:avLst/>
          </a:prstGeom>
        </p:spPr>
      </p:pic>
      <p:pic>
        <p:nvPicPr>
          <p:cNvPr id="10" name="图片 9" descr="IMG_20171103_143415"/>
          <p:cNvPicPr>
            <a:picLocks noChangeAspect="1"/>
          </p:cNvPicPr>
          <p:nvPr/>
        </p:nvPicPr>
        <p:blipFill>
          <a:blip r:embed="rId5" cstate="print"/>
          <a:srcRect l="12323" t="8004" r="15337" b="7603"/>
          <a:stretch>
            <a:fillRect/>
          </a:stretch>
        </p:blipFill>
        <p:spPr>
          <a:xfrm>
            <a:off x="6249903" y="2150023"/>
            <a:ext cx="2894098" cy="253233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IMG_20170331_081220"/>
          <p:cNvPicPr>
            <a:picLocks noChangeAspect="1"/>
          </p:cNvPicPr>
          <p:nvPr/>
        </p:nvPicPr>
        <p:blipFill>
          <a:blip r:embed="rId2" cstate="print"/>
          <a:stretch>
            <a:fillRect/>
          </a:stretch>
        </p:blipFill>
        <p:spPr>
          <a:xfrm>
            <a:off x="0" y="0"/>
            <a:ext cx="3088194" cy="2316239"/>
          </a:xfrm>
          <a:prstGeom prst="rect">
            <a:avLst/>
          </a:prstGeom>
        </p:spPr>
      </p:pic>
      <p:pic>
        <p:nvPicPr>
          <p:cNvPr id="5" name="图片 4" descr="IMG_20170329_101243"/>
          <p:cNvPicPr>
            <a:picLocks noChangeAspect="1"/>
          </p:cNvPicPr>
          <p:nvPr/>
        </p:nvPicPr>
        <p:blipFill>
          <a:blip r:embed="rId3" cstate="print"/>
          <a:stretch>
            <a:fillRect/>
          </a:stretch>
        </p:blipFill>
        <p:spPr>
          <a:xfrm>
            <a:off x="3090041" y="0"/>
            <a:ext cx="3074276" cy="2305800"/>
          </a:xfrm>
          <a:prstGeom prst="rect">
            <a:avLst/>
          </a:prstGeom>
        </p:spPr>
      </p:pic>
      <p:pic>
        <p:nvPicPr>
          <p:cNvPr id="6" name="图片 5" descr="IMG_20170417_101536"/>
          <p:cNvPicPr>
            <a:picLocks noChangeAspect="1"/>
          </p:cNvPicPr>
          <p:nvPr/>
        </p:nvPicPr>
        <p:blipFill>
          <a:blip r:embed="rId4" cstate="print"/>
          <a:stretch>
            <a:fillRect/>
          </a:stretch>
        </p:blipFill>
        <p:spPr>
          <a:xfrm>
            <a:off x="6150380" y="0"/>
            <a:ext cx="2993620" cy="2245306"/>
          </a:xfrm>
          <a:prstGeom prst="rect">
            <a:avLst/>
          </a:prstGeom>
        </p:spPr>
      </p:pic>
      <p:pic>
        <p:nvPicPr>
          <p:cNvPr id="7" name="图片 6" descr="IMG_20170407_080156"/>
          <p:cNvPicPr>
            <a:picLocks noChangeAspect="1"/>
          </p:cNvPicPr>
          <p:nvPr/>
        </p:nvPicPr>
        <p:blipFill>
          <a:blip r:embed="rId5" cstate="print"/>
          <a:stretch>
            <a:fillRect/>
          </a:stretch>
        </p:blipFill>
        <p:spPr>
          <a:xfrm>
            <a:off x="0" y="2317531"/>
            <a:ext cx="3046154" cy="2284708"/>
          </a:xfrm>
          <a:prstGeom prst="rect">
            <a:avLst/>
          </a:prstGeom>
        </p:spPr>
      </p:pic>
      <p:pic>
        <p:nvPicPr>
          <p:cNvPr id="8" name="图片 7" descr="IMG_20170410_101053"/>
          <p:cNvPicPr>
            <a:picLocks noChangeAspect="1"/>
          </p:cNvPicPr>
          <p:nvPr/>
        </p:nvPicPr>
        <p:blipFill>
          <a:blip r:embed="rId6" cstate="print"/>
          <a:stretch>
            <a:fillRect/>
          </a:stretch>
        </p:blipFill>
        <p:spPr>
          <a:xfrm>
            <a:off x="3044573" y="2305703"/>
            <a:ext cx="3056682" cy="2292604"/>
          </a:xfrm>
          <a:prstGeom prst="rect">
            <a:avLst/>
          </a:prstGeom>
        </p:spPr>
      </p:pic>
      <p:pic>
        <p:nvPicPr>
          <p:cNvPr id="9" name="图片 8" descr="IMG_20170410_102110"/>
          <p:cNvPicPr>
            <a:picLocks noChangeAspect="1"/>
          </p:cNvPicPr>
          <p:nvPr/>
        </p:nvPicPr>
        <p:blipFill>
          <a:blip r:embed="rId7" cstate="print"/>
          <a:stretch>
            <a:fillRect/>
          </a:stretch>
        </p:blipFill>
        <p:spPr>
          <a:xfrm>
            <a:off x="6059316" y="2242627"/>
            <a:ext cx="3084684" cy="2313607"/>
          </a:xfrm>
          <a:prstGeom prst="rect">
            <a:avLst/>
          </a:prstGeom>
        </p:spPr>
      </p:pic>
      <p:pic>
        <p:nvPicPr>
          <p:cNvPr id="10" name="图片 9" descr="IMG_20170414_080109"/>
          <p:cNvPicPr>
            <a:picLocks noChangeAspect="1"/>
          </p:cNvPicPr>
          <p:nvPr/>
        </p:nvPicPr>
        <p:blipFill>
          <a:blip r:embed="rId8" cstate="print"/>
          <a:stretch>
            <a:fillRect/>
          </a:stretch>
        </p:blipFill>
        <p:spPr>
          <a:xfrm>
            <a:off x="-1" y="4587673"/>
            <a:ext cx="3026979" cy="2270327"/>
          </a:xfrm>
          <a:prstGeom prst="rect">
            <a:avLst/>
          </a:prstGeom>
        </p:spPr>
      </p:pic>
      <p:pic>
        <p:nvPicPr>
          <p:cNvPr id="11" name="图片 10" descr="IMG_20170414_080916"/>
          <p:cNvPicPr>
            <a:picLocks noChangeAspect="1"/>
          </p:cNvPicPr>
          <p:nvPr/>
        </p:nvPicPr>
        <p:blipFill>
          <a:blip r:embed="rId9" cstate="print"/>
          <a:stretch>
            <a:fillRect/>
          </a:stretch>
        </p:blipFill>
        <p:spPr>
          <a:xfrm>
            <a:off x="3028808" y="4589044"/>
            <a:ext cx="3025151" cy="2268955"/>
          </a:xfrm>
          <a:prstGeom prst="rect">
            <a:avLst/>
          </a:prstGeom>
        </p:spPr>
      </p:pic>
      <p:pic>
        <p:nvPicPr>
          <p:cNvPr id="12" name="图片 11" descr="IMG_20170417_100947"/>
          <p:cNvPicPr>
            <a:picLocks noChangeAspect="1"/>
          </p:cNvPicPr>
          <p:nvPr/>
        </p:nvPicPr>
        <p:blipFill>
          <a:blip r:embed="rId10" cstate="print"/>
          <a:stretch>
            <a:fillRect/>
          </a:stretch>
        </p:blipFill>
        <p:spPr>
          <a:xfrm>
            <a:off x="6069724" y="4552201"/>
            <a:ext cx="3074276" cy="23058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41435" y="1166018"/>
            <a:ext cx="8229600" cy="4525963"/>
          </a:xfrm>
        </p:spPr>
        <p:txBody>
          <a:bodyPr/>
          <a:lstStyle/>
          <a:p>
            <a:r>
              <a:rPr lang="zh-CN" altLang="en-US" dirty="0" smtClean="0"/>
              <a:t>已</a:t>
            </a:r>
            <a:r>
              <a:rPr lang="zh-CN" altLang="en-US" dirty="0" smtClean="0"/>
              <a:t>经八期了，本专业共计</a:t>
            </a:r>
            <a:r>
              <a:rPr lang="en-US" altLang="zh-CN" dirty="0" smtClean="0"/>
              <a:t>74</a:t>
            </a:r>
            <a:r>
              <a:rPr lang="zh-CN" altLang="en-US" dirty="0" smtClean="0"/>
              <a:t>项</a:t>
            </a:r>
            <a:r>
              <a:rPr lang="zh-CN" altLang="en-US" dirty="0" smtClean="0"/>
              <a:t>。</a:t>
            </a:r>
            <a:endParaRPr lang="en-US" altLang="zh-CN" dirty="0" smtClean="0"/>
          </a:p>
          <a:p>
            <a:r>
              <a:rPr lang="zh-CN" altLang="en-US" dirty="0" smtClean="0"/>
              <a:t>其</a:t>
            </a:r>
            <a:r>
              <a:rPr lang="zh-CN" altLang="en-US" dirty="0" smtClean="0"/>
              <a:t>中本人指导第三期“水泥对铁沟料性能的优化”获校三等奖，之后就不评奖了</a:t>
            </a:r>
            <a:r>
              <a:rPr lang="zh-CN" altLang="en-US" dirty="0" smtClean="0"/>
              <a:t>。</a:t>
            </a:r>
            <a:endParaRPr lang="en-US" altLang="zh-CN" dirty="0" smtClean="0"/>
          </a:p>
          <a:p>
            <a:r>
              <a:rPr lang="zh-CN" altLang="en-US" dirty="0" smtClean="0"/>
              <a:t>第</a:t>
            </a:r>
            <a:r>
              <a:rPr lang="zh-CN" altLang="en-US" dirty="0" smtClean="0"/>
              <a:t>四期“以滑石制备玻璃陶瓷的基础研究</a:t>
            </a:r>
            <a:r>
              <a:rPr lang="zh-CN" altLang="en-US" dirty="0" smtClean="0"/>
              <a:t>”。</a:t>
            </a:r>
            <a:endParaRPr lang="en-US" altLang="zh-CN" dirty="0" smtClean="0"/>
          </a:p>
          <a:p>
            <a:r>
              <a:rPr lang="zh-CN" altLang="en-US" dirty="0" smtClean="0"/>
              <a:t>第</a:t>
            </a:r>
            <a:r>
              <a:rPr lang="zh-CN" altLang="en-US" dirty="0" smtClean="0"/>
              <a:t>五期“景观路面砖的研制</a:t>
            </a:r>
            <a:r>
              <a:rPr lang="zh-CN" altLang="en-US" dirty="0" smtClean="0"/>
              <a:t>”。</a:t>
            </a:r>
            <a:endParaRPr lang="en-US" altLang="zh-CN" dirty="0" smtClean="0"/>
          </a:p>
          <a:p>
            <a:r>
              <a:rPr lang="zh-CN" altLang="en-US" dirty="0" smtClean="0"/>
              <a:t>第</a:t>
            </a:r>
            <a:r>
              <a:rPr lang="zh-CN" altLang="en-US" dirty="0" smtClean="0"/>
              <a:t>六期“尖晶石加入量对钢包浇注料高温使用性能的影响</a:t>
            </a:r>
            <a:r>
              <a:rPr lang="zh-CN" altLang="en-US" dirty="0" smtClean="0"/>
              <a:t>”。</a:t>
            </a:r>
            <a:endParaRPr lang="en-US" altLang="zh-CN" dirty="0" smtClean="0"/>
          </a:p>
          <a:p>
            <a:r>
              <a:rPr lang="zh-CN" altLang="en-US" dirty="0" smtClean="0"/>
              <a:t>第</a:t>
            </a:r>
            <a:r>
              <a:rPr lang="zh-CN" altLang="en-US" dirty="0" smtClean="0"/>
              <a:t>七期“基于</a:t>
            </a:r>
            <a:r>
              <a:rPr lang="en-US" altLang="zh-CN" dirty="0" smtClean="0"/>
              <a:t>TRIZ</a:t>
            </a:r>
            <a:r>
              <a:rPr lang="zh-CN" altLang="en-US" dirty="0" smtClean="0"/>
              <a:t>理论</a:t>
            </a:r>
            <a:r>
              <a:rPr lang="en-US" altLang="zh-CN" dirty="0" smtClean="0"/>
              <a:t>LF</a:t>
            </a:r>
            <a:r>
              <a:rPr lang="zh-CN" altLang="en-US" dirty="0" smtClean="0"/>
              <a:t>炉盖用耐材的创新研制</a:t>
            </a:r>
            <a:r>
              <a:rPr lang="zh-CN" altLang="en-US" dirty="0" smtClean="0"/>
              <a:t>”。</a:t>
            </a:r>
            <a:endParaRPr lang="en-US" altLang="zh-CN" dirty="0" smtClean="0"/>
          </a:p>
          <a:p>
            <a:r>
              <a:rPr lang="zh-CN" altLang="en-US" dirty="0" smtClean="0"/>
              <a:t>第</a:t>
            </a:r>
            <a:r>
              <a:rPr lang="zh-CN" altLang="en-US" dirty="0" smtClean="0"/>
              <a:t>八期“</a:t>
            </a:r>
            <a:r>
              <a:rPr lang="en-US" altLang="zh-CN" dirty="0" smtClean="0"/>
              <a:t>TRIZ</a:t>
            </a:r>
            <a:r>
              <a:rPr lang="zh-CN" altLang="en-US" dirty="0" smtClean="0"/>
              <a:t>工具在铁沟料研制中的应用</a:t>
            </a:r>
            <a:r>
              <a:rPr lang="zh-CN" altLang="en-US" dirty="0" smtClean="0"/>
              <a:t>”。</a:t>
            </a:r>
            <a:endParaRPr lang="zh-CN" altLang="en-US" dirty="0" smtClean="0"/>
          </a:p>
        </p:txBody>
      </p:sp>
      <p:sp>
        <p:nvSpPr>
          <p:cNvPr id="3" name="标题 2"/>
          <p:cNvSpPr>
            <a:spLocks noGrp="1"/>
          </p:cNvSpPr>
          <p:nvPr>
            <p:ph type="title"/>
          </p:nvPr>
        </p:nvSpPr>
        <p:spPr/>
        <p:txBody>
          <a:bodyPr/>
          <a:lstStyle/>
          <a:p>
            <a:r>
              <a:rPr lang="zh-CN" altLang="en-US" dirty="0" smtClean="0"/>
              <a:t>指导大学生创新创业训练计划项目</a:t>
            </a:r>
            <a:endParaRPr lang="zh-CN" altLang="en-US" dirty="0"/>
          </a:p>
        </p:txBody>
      </p:sp>
      <p:sp>
        <p:nvSpPr>
          <p:cNvPr id="4" name="内容占位符 1"/>
          <p:cNvSpPr txBox="1">
            <a:spLocks/>
          </p:cNvSpPr>
          <p:nvPr/>
        </p:nvSpPr>
        <p:spPr>
          <a:xfrm>
            <a:off x="504497" y="5265053"/>
            <a:ext cx="8087710" cy="1009623"/>
          </a:xfrm>
          <a:prstGeom prst="rect">
            <a:avLst/>
          </a:prstGeom>
        </p:spPr>
        <p:txBody>
          <a:bodyPr vert="horz">
            <a:normAutofit/>
          </a:bodyPr>
          <a:lstStyle/>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zh-CN" altLang="en-US" sz="2700" b="0" i="0" u="none" strike="noStrike" kern="1200" cap="none" spc="0" normalizeH="0" baseline="0" noProof="0" dirty="0" smtClean="0">
                <a:ln>
                  <a:noFill/>
                </a:ln>
                <a:solidFill>
                  <a:srgbClr val="FF0000"/>
                </a:solidFill>
                <a:effectLst/>
                <a:uLnTx/>
                <a:uFillTx/>
                <a:latin typeface="+mn-lt"/>
                <a:ea typeface="+mn-ea"/>
                <a:cs typeface="+mn-cs"/>
              </a:rPr>
              <a:t>“挑战杯”辽宁省大学生课外学术科技作品竞赛、全国“</a:t>
            </a:r>
            <a:r>
              <a:rPr kumimoji="0" lang="en-US" altLang="zh-CN" sz="2700" b="0" i="0" u="none" strike="noStrike" kern="1200" cap="none" spc="0" normalizeH="0" baseline="0" noProof="0" dirty="0" smtClean="0">
                <a:ln>
                  <a:noFill/>
                </a:ln>
                <a:solidFill>
                  <a:srgbClr val="FF0000"/>
                </a:solidFill>
                <a:effectLst/>
                <a:uLnTx/>
                <a:uFillTx/>
                <a:latin typeface="+mn-lt"/>
                <a:ea typeface="+mn-ea"/>
                <a:cs typeface="+mn-cs"/>
              </a:rPr>
              <a:t>TRIZ”</a:t>
            </a:r>
            <a:r>
              <a:rPr kumimoji="0" lang="zh-CN" altLang="en-US" sz="2700" b="0" i="0" u="none" strike="noStrike" kern="1200" cap="none" spc="0" normalizeH="0" baseline="0" noProof="0" dirty="0" smtClean="0">
                <a:ln>
                  <a:noFill/>
                </a:ln>
                <a:solidFill>
                  <a:srgbClr val="FF0000"/>
                </a:solidFill>
                <a:effectLst/>
                <a:uLnTx/>
                <a:uFillTx/>
                <a:latin typeface="+mn-lt"/>
                <a:ea typeface="+mn-ea"/>
                <a:cs typeface="+mn-cs"/>
              </a:rPr>
              <a:t>杯大学生创新方法大赛。</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0" y="961067"/>
            <a:ext cx="8497615" cy="5250548"/>
          </a:xfrm>
        </p:spPr>
        <p:txBody>
          <a:bodyPr>
            <a:normAutofit lnSpcReduction="10000"/>
          </a:bodyPr>
          <a:lstStyle/>
          <a:p>
            <a:r>
              <a:rPr lang="zh-CN" altLang="en-US" dirty="0" smtClean="0"/>
              <a:t>无</a:t>
            </a:r>
            <a:r>
              <a:rPr lang="zh-CN" altLang="en-US" dirty="0" smtClean="0"/>
              <a:t>机</a:t>
            </a:r>
            <a:r>
              <a:rPr lang="en-US" altLang="zh-CN" dirty="0" smtClean="0"/>
              <a:t>2013-2</a:t>
            </a:r>
            <a:r>
              <a:rPr lang="zh-CN" altLang="en-US" dirty="0" smtClean="0"/>
              <a:t>班的王祥同学</a:t>
            </a:r>
            <a:r>
              <a:rPr lang="zh-CN" altLang="en-US" dirty="0" smtClean="0"/>
              <a:t>，</a:t>
            </a:r>
            <a:r>
              <a:rPr lang="en-US" altLang="zh-CN" dirty="0" smtClean="0"/>
              <a:t>2017</a:t>
            </a:r>
            <a:r>
              <a:rPr lang="zh-CN" altLang="en-US" dirty="0" smtClean="0"/>
              <a:t>年成</a:t>
            </a:r>
            <a:r>
              <a:rPr lang="zh-CN" altLang="en-US" dirty="0" smtClean="0"/>
              <a:t>功就业于陶丽西（苏州）陶瓷釉色料有限公</a:t>
            </a:r>
            <a:r>
              <a:rPr lang="zh-CN" altLang="en-US" dirty="0" smtClean="0"/>
              <a:t>司（</a:t>
            </a:r>
            <a:r>
              <a:rPr lang="en-US" altLang="zh-CN" dirty="0" smtClean="0"/>
              <a:t>2002</a:t>
            </a:r>
            <a:r>
              <a:rPr lang="zh-CN" altLang="en-US" dirty="0" smtClean="0"/>
              <a:t>年</a:t>
            </a:r>
            <a:r>
              <a:rPr lang="en-US" altLang="zh-CN" dirty="0" smtClean="0"/>
              <a:t>6</a:t>
            </a:r>
            <a:r>
              <a:rPr lang="zh-CN" altLang="en-US" dirty="0" smtClean="0"/>
              <a:t>月成</a:t>
            </a:r>
            <a:r>
              <a:rPr lang="zh-CN" altLang="en-US" dirty="0" smtClean="0"/>
              <a:t>立）。</a:t>
            </a:r>
            <a:r>
              <a:rPr lang="zh-CN" altLang="en-US" dirty="0" smtClean="0">
                <a:solidFill>
                  <a:srgbClr val="FF0000"/>
                </a:solidFill>
              </a:rPr>
              <a:t>陶丽西集团于</a:t>
            </a:r>
            <a:r>
              <a:rPr lang="en-US" altLang="zh-CN" dirty="0" smtClean="0">
                <a:solidFill>
                  <a:srgbClr val="FF0000"/>
                </a:solidFill>
              </a:rPr>
              <a:t>1963</a:t>
            </a:r>
            <a:r>
              <a:rPr lang="zh-CN" altLang="en-US" dirty="0" smtClean="0">
                <a:solidFill>
                  <a:srgbClr val="FF0000"/>
                </a:solidFill>
              </a:rPr>
              <a:t>年在西班牙成立，主营产品为陶瓷熔块、釉料、色料、陶瓷墨水等</a:t>
            </a:r>
            <a:r>
              <a:rPr lang="zh-CN" altLang="en-US" dirty="0" smtClean="0">
                <a:solidFill>
                  <a:srgbClr val="FF0000"/>
                </a:solidFill>
              </a:rPr>
              <a:t>。</a:t>
            </a:r>
            <a:r>
              <a:rPr lang="zh-CN" altLang="en-US" dirty="0" smtClean="0"/>
              <a:t>属</a:t>
            </a:r>
            <a:r>
              <a:rPr lang="zh-CN" altLang="en-US" dirty="0" smtClean="0"/>
              <a:t>于高自动化的制造型企业，已成为向亚洲陶瓷市场提供最优质产品的釉料公司之一。公司在沈阳有东北地区经营部</a:t>
            </a:r>
            <a:r>
              <a:rPr lang="zh-CN" altLang="en-US" dirty="0" smtClean="0"/>
              <a:t>，同学</a:t>
            </a:r>
            <a:r>
              <a:rPr lang="en-US" altLang="zh-CN" dirty="0" smtClean="0"/>
              <a:t>3000</a:t>
            </a:r>
            <a:r>
              <a:rPr lang="zh-CN" altLang="en-US" dirty="0" smtClean="0"/>
              <a:t>元</a:t>
            </a:r>
            <a:r>
              <a:rPr lang="zh-CN" altLang="en-US" dirty="0" smtClean="0"/>
              <a:t>，</a:t>
            </a:r>
            <a:r>
              <a:rPr lang="zh-CN" altLang="en-US" dirty="0" smtClean="0"/>
              <a:t>他</a:t>
            </a:r>
            <a:r>
              <a:rPr lang="en-US" altLang="zh-CN" dirty="0" smtClean="0"/>
              <a:t>8000</a:t>
            </a:r>
            <a:r>
              <a:rPr lang="zh-CN" altLang="en-US" dirty="0" smtClean="0"/>
              <a:t>元</a:t>
            </a:r>
            <a:r>
              <a:rPr lang="en-US" altLang="zh-CN" dirty="0" smtClean="0"/>
              <a:t>/</a:t>
            </a:r>
            <a:r>
              <a:rPr lang="zh-CN" altLang="en-US" dirty="0" smtClean="0"/>
              <a:t>月。</a:t>
            </a:r>
            <a:endParaRPr lang="en-US" altLang="zh-CN" dirty="0" smtClean="0"/>
          </a:p>
          <a:p>
            <a:r>
              <a:rPr lang="zh-CN" altLang="en-US" sz="2400" dirty="0" smtClean="0"/>
              <a:t>他</a:t>
            </a:r>
            <a:r>
              <a:rPr lang="zh-CN" altLang="en-US" sz="2400" dirty="0" smtClean="0"/>
              <a:t>充分利用课堂中学习到的知</a:t>
            </a:r>
            <a:r>
              <a:rPr lang="zh-CN" altLang="en-US" sz="2400" dirty="0" smtClean="0"/>
              <a:t>识和方</a:t>
            </a:r>
            <a:r>
              <a:rPr lang="zh-CN" altLang="en-US" sz="2400" dirty="0" smtClean="0"/>
              <a:t>法，不断深化拓展学习和</a:t>
            </a:r>
            <a:r>
              <a:rPr lang="zh-CN" altLang="en-US" sz="2400" dirty="0" smtClean="0"/>
              <a:t>钻研</a:t>
            </a:r>
            <a:r>
              <a:rPr lang="zh-CN" altLang="en-US" sz="2400" dirty="0" smtClean="0"/>
              <a:t>业务</a:t>
            </a:r>
            <a:r>
              <a:rPr lang="zh-CN" altLang="en-US" sz="2400" dirty="0" smtClean="0"/>
              <a:t>，创</a:t>
            </a:r>
            <a:r>
              <a:rPr lang="zh-CN" altLang="en-US" sz="2400" dirty="0" smtClean="0"/>
              <a:t>新能力不断增强</a:t>
            </a:r>
            <a:r>
              <a:rPr lang="zh-CN" altLang="en-US" sz="2400" dirty="0" smtClean="0"/>
              <a:t>。</a:t>
            </a:r>
            <a:endParaRPr lang="en-US" altLang="zh-CN" sz="2400" dirty="0" smtClean="0"/>
          </a:p>
          <a:p>
            <a:r>
              <a:rPr lang="zh-CN" altLang="en-US" sz="2400" dirty="0" smtClean="0"/>
              <a:t>目</a:t>
            </a:r>
            <a:r>
              <a:rPr lang="zh-CN" altLang="en-US" sz="2400" dirty="0" smtClean="0"/>
              <a:t>前已经可以</a:t>
            </a:r>
            <a:r>
              <a:rPr lang="zh-CN" altLang="en-US" sz="2400" dirty="0" smtClean="0"/>
              <a:t>与西</a:t>
            </a:r>
            <a:r>
              <a:rPr lang="zh-CN" altLang="en-US" sz="2400" dirty="0" smtClean="0"/>
              <a:t>班牙老板无障</a:t>
            </a:r>
            <a:r>
              <a:rPr lang="zh-CN" altLang="en-US" sz="2400" dirty="0" smtClean="0"/>
              <a:t>碍</a:t>
            </a:r>
            <a:endParaRPr lang="en-US" altLang="zh-CN" sz="2400" dirty="0" smtClean="0"/>
          </a:p>
          <a:p>
            <a:r>
              <a:rPr lang="zh-CN" altLang="en-US" sz="2400" dirty="0" smtClean="0"/>
              <a:t>自</a:t>
            </a:r>
            <a:r>
              <a:rPr lang="zh-CN" altLang="en-US" sz="2400" dirty="0" smtClean="0"/>
              <a:t>信交流，薪金</a:t>
            </a:r>
            <a:r>
              <a:rPr lang="zh-CN" altLang="en-US" sz="2400" dirty="0" smtClean="0"/>
              <a:t>远远</a:t>
            </a:r>
            <a:r>
              <a:rPr lang="zh-CN" altLang="en-US" sz="2400" dirty="0" smtClean="0"/>
              <a:t>超过了培养</a:t>
            </a:r>
            <a:r>
              <a:rPr lang="zh-CN" altLang="en-US" sz="2400" dirty="0" smtClean="0"/>
              <a:t>他</a:t>
            </a:r>
            <a:endParaRPr lang="en-US" altLang="zh-CN" sz="2400" dirty="0" smtClean="0"/>
          </a:p>
          <a:p>
            <a:r>
              <a:rPr lang="zh-CN" altLang="en-US" sz="2400" dirty="0" smtClean="0"/>
              <a:t>的</a:t>
            </a:r>
            <a:r>
              <a:rPr lang="zh-CN" altLang="en-US" sz="2400" dirty="0" smtClean="0"/>
              <a:t>老师，每当听到</a:t>
            </a:r>
            <a:r>
              <a:rPr lang="zh-CN" altLang="en-US" sz="2400" dirty="0" smtClean="0"/>
              <a:t>他的</a:t>
            </a:r>
            <a:r>
              <a:rPr lang="zh-CN" altLang="en-US" sz="2400" dirty="0" smtClean="0"/>
              <a:t>好消息，</a:t>
            </a:r>
            <a:r>
              <a:rPr lang="zh-CN" altLang="en-US" sz="2400" dirty="0" smtClean="0"/>
              <a:t>我</a:t>
            </a:r>
            <a:endParaRPr lang="en-US" altLang="zh-CN" sz="2400" dirty="0" smtClean="0"/>
          </a:p>
          <a:p>
            <a:r>
              <a:rPr lang="zh-CN" altLang="en-US" sz="2400" dirty="0" smtClean="0"/>
              <a:t>都</a:t>
            </a:r>
            <a:r>
              <a:rPr lang="zh-CN" altLang="en-US" sz="2400" dirty="0" smtClean="0"/>
              <a:t>倍感心</a:t>
            </a:r>
            <a:r>
              <a:rPr lang="zh-CN" altLang="en-US" dirty="0" smtClean="0"/>
              <a:t>慰。</a:t>
            </a:r>
          </a:p>
          <a:p>
            <a:endParaRPr lang="zh-CN" altLang="en-US" dirty="0"/>
          </a:p>
        </p:txBody>
      </p:sp>
      <p:sp>
        <p:nvSpPr>
          <p:cNvPr id="3" name="标题 2"/>
          <p:cNvSpPr>
            <a:spLocks noGrp="1"/>
          </p:cNvSpPr>
          <p:nvPr>
            <p:ph type="title"/>
          </p:nvPr>
        </p:nvSpPr>
        <p:spPr>
          <a:xfrm>
            <a:off x="425669" y="0"/>
            <a:ext cx="8229600" cy="1143000"/>
          </a:xfrm>
        </p:spPr>
        <p:txBody>
          <a:bodyPr/>
          <a:lstStyle/>
          <a:p>
            <a:pPr algn="ctr"/>
            <a:r>
              <a:rPr lang="zh-CN" altLang="en-US" dirty="0" smtClean="0"/>
              <a:t>学生成功就业典型事例一</a:t>
            </a:r>
            <a:endParaRPr lang="zh-CN" altLang="en-US" dirty="0"/>
          </a:p>
        </p:txBody>
      </p:sp>
      <p:pic>
        <p:nvPicPr>
          <p:cNvPr id="4" name="图片 3" descr="王祥180226"/>
          <p:cNvPicPr>
            <a:picLocks noChangeAspect="1"/>
          </p:cNvPicPr>
          <p:nvPr/>
        </p:nvPicPr>
        <p:blipFill>
          <a:blip r:embed="rId2" cstate="print"/>
          <a:srcRect l="12363" t="27932" r="14933" b="29478"/>
          <a:stretch>
            <a:fillRect/>
          </a:stretch>
        </p:blipFill>
        <p:spPr>
          <a:xfrm>
            <a:off x="5066523" y="4067502"/>
            <a:ext cx="3572980" cy="279049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15311" y="1481328"/>
            <a:ext cx="8229600" cy="4525963"/>
          </a:xfrm>
        </p:spPr>
        <p:txBody>
          <a:bodyPr/>
          <a:lstStyle/>
          <a:p>
            <a:r>
              <a:rPr lang="zh-CN" altLang="en-US" dirty="0" smtClean="0"/>
              <a:t>卓无机</a:t>
            </a:r>
            <a:r>
              <a:rPr lang="en-US" altLang="zh-CN" dirty="0" smtClean="0"/>
              <a:t>2013</a:t>
            </a:r>
            <a:r>
              <a:rPr lang="zh-CN" altLang="en-US" dirty="0" smtClean="0"/>
              <a:t>班的黄粟同学，志愿是留</a:t>
            </a:r>
            <a:r>
              <a:rPr lang="zh-CN" altLang="en-US" dirty="0" smtClean="0"/>
              <a:t>在</a:t>
            </a:r>
            <a:endParaRPr lang="en-US" altLang="zh-CN" dirty="0" smtClean="0"/>
          </a:p>
          <a:p>
            <a:r>
              <a:rPr lang="zh-CN" altLang="en-US" dirty="0" smtClean="0"/>
              <a:t>鞍</a:t>
            </a:r>
            <a:r>
              <a:rPr lang="zh-CN" altLang="en-US" dirty="0" smtClean="0"/>
              <a:t>山，留在父母和老师身边，经过两个</a:t>
            </a:r>
            <a:r>
              <a:rPr lang="zh-CN" altLang="en-US" dirty="0" smtClean="0"/>
              <a:t>企</a:t>
            </a:r>
            <a:endParaRPr lang="en-US" altLang="zh-CN" dirty="0" smtClean="0"/>
          </a:p>
          <a:p>
            <a:r>
              <a:rPr lang="zh-CN" altLang="en-US" dirty="0" smtClean="0"/>
              <a:t>业</a:t>
            </a:r>
            <a:r>
              <a:rPr lang="zh-CN" altLang="en-US" dirty="0" smtClean="0"/>
              <a:t>的历练，目前供职于“世界耐材航母</a:t>
            </a:r>
            <a:r>
              <a:rPr lang="zh-CN" altLang="en-US" dirty="0" smtClean="0"/>
              <a:t>”</a:t>
            </a:r>
            <a:endParaRPr lang="en-US" altLang="zh-CN" dirty="0" smtClean="0"/>
          </a:p>
          <a:p>
            <a:r>
              <a:rPr lang="zh-CN" altLang="en-US" dirty="0" smtClean="0"/>
              <a:t>维</a:t>
            </a:r>
            <a:r>
              <a:rPr lang="zh-CN" altLang="en-US" dirty="0" smtClean="0"/>
              <a:t>苏威</a:t>
            </a:r>
            <a:r>
              <a:rPr lang="zh-CN" altLang="en-US" dirty="0" smtClean="0"/>
              <a:t>的中国工</a:t>
            </a:r>
            <a:r>
              <a:rPr lang="zh-CN" altLang="en-US" dirty="0" smtClean="0"/>
              <a:t>厂</a:t>
            </a:r>
            <a:r>
              <a:rPr lang="en-US" altLang="zh-CN" dirty="0" smtClean="0"/>
              <a:t>——</a:t>
            </a:r>
            <a:r>
              <a:rPr lang="zh-CN" altLang="en-US" dirty="0" smtClean="0"/>
              <a:t>维苏威集团英威高级陶瓷（鞍山）有限公司，工作积极肯干，得到领导的赏识，事业蒸蒸日上，他对我说：“老师，您不仅教会了我理论知识、研究问题的思维方法，还传授给我为人处事的道理，我一定努力工作，决不辜负您对我的期望。”有学生对你心存感念之心，是多么的幸</a:t>
            </a:r>
            <a:r>
              <a:rPr lang="zh-CN" altLang="en-US" dirty="0" smtClean="0"/>
              <a:t>福的事情！</a:t>
            </a:r>
            <a:endParaRPr lang="zh-CN" altLang="en-US" dirty="0" smtClean="0"/>
          </a:p>
        </p:txBody>
      </p:sp>
      <p:sp>
        <p:nvSpPr>
          <p:cNvPr id="3" name="标题 2"/>
          <p:cNvSpPr>
            <a:spLocks noGrp="1"/>
          </p:cNvSpPr>
          <p:nvPr>
            <p:ph type="title"/>
          </p:nvPr>
        </p:nvSpPr>
        <p:spPr>
          <a:xfrm>
            <a:off x="457200" y="274638"/>
            <a:ext cx="7315200" cy="1065431"/>
          </a:xfrm>
        </p:spPr>
        <p:txBody>
          <a:bodyPr>
            <a:normAutofit/>
          </a:bodyPr>
          <a:lstStyle/>
          <a:p>
            <a:pPr algn="ctr"/>
            <a:r>
              <a:rPr lang="zh-CN" altLang="en-US" dirty="0" smtClean="0"/>
              <a:t>学生成功就业典型事例</a:t>
            </a:r>
            <a:r>
              <a:rPr lang="zh-CN" altLang="en-US" dirty="0" smtClean="0"/>
              <a:t>二</a:t>
            </a:r>
            <a:endParaRPr lang="zh-CN" altLang="en-US" dirty="0"/>
          </a:p>
        </p:txBody>
      </p:sp>
      <p:pic>
        <p:nvPicPr>
          <p:cNvPr id="4" name="图片 3" descr="黄粟170706-1"/>
          <p:cNvPicPr>
            <a:picLocks noChangeAspect="1"/>
          </p:cNvPicPr>
          <p:nvPr/>
        </p:nvPicPr>
        <p:blipFill>
          <a:blip r:embed="rId2" cstate="print"/>
          <a:srcRect b="23986"/>
          <a:stretch>
            <a:fillRect/>
          </a:stretch>
        </p:blipFill>
        <p:spPr>
          <a:xfrm>
            <a:off x="7115259" y="0"/>
            <a:ext cx="2028741" cy="27432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78373" y="1449797"/>
            <a:ext cx="8229600" cy="4525963"/>
          </a:xfrm>
        </p:spPr>
        <p:txBody>
          <a:bodyPr>
            <a:normAutofit lnSpcReduction="10000"/>
          </a:bodyPr>
          <a:lstStyle/>
          <a:p>
            <a:r>
              <a:rPr lang="zh-CN" altLang="en-US" dirty="0" smtClean="0"/>
              <a:t>无机</a:t>
            </a:r>
            <a:r>
              <a:rPr lang="en-US" altLang="zh-CN" dirty="0" smtClean="0"/>
              <a:t>2013-1</a:t>
            </a:r>
            <a:r>
              <a:rPr lang="zh-CN" altLang="en-US" dirty="0" smtClean="0"/>
              <a:t>班的王韬同学，本来计划考研到南京，他通过</a:t>
            </a:r>
            <a:r>
              <a:rPr lang="en-US" altLang="zh-CN" dirty="0" smtClean="0"/>
              <a:t>《</a:t>
            </a:r>
            <a:r>
              <a:rPr lang="zh-CN" altLang="en-US" dirty="0" smtClean="0"/>
              <a:t>陶瓷工艺学</a:t>
            </a:r>
            <a:r>
              <a:rPr lang="en-US" altLang="zh-CN" dirty="0" smtClean="0"/>
              <a:t>》</a:t>
            </a:r>
            <a:r>
              <a:rPr lang="zh-CN" altLang="en-US" dirty="0" smtClean="0"/>
              <a:t>课程的学习，对陶瓷材料产生了浓厚的兴趣，决心考取我校继续进行陶瓷材料的研究。于是，</a:t>
            </a:r>
            <a:r>
              <a:rPr lang="zh-CN" altLang="en-US" dirty="0" smtClean="0"/>
              <a:t>我指</a:t>
            </a:r>
            <a:r>
              <a:rPr lang="zh-CN" altLang="en-US" dirty="0" smtClean="0"/>
              <a:t>导他</a:t>
            </a:r>
            <a:r>
              <a:rPr lang="zh-CN" altLang="en-US" dirty="0" smtClean="0"/>
              <a:t>的</a:t>
            </a:r>
            <a:endParaRPr lang="en-US" altLang="zh-CN" dirty="0" smtClean="0"/>
          </a:p>
          <a:p>
            <a:r>
              <a:rPr lang="zh-CN" altLang="en-US" dirty="0" smtClean="0"/>
              <a:t>毕</a:t>
            </a:r>
            <a:r>
              <a:rPr lang="zh-CN" altLang="en-US" dirty="0" smtClean="0"/>
              <a:t>业论文为“掺杂对钛酸</a:t>
            </a:r>
            <a:r>
              <a:rPr lang="zh-CN" altLang="en-US" dirty="0" smtClean="0"/>
              <a:t>钡</a:t>
            </a:r>
            <a:endParaRPr lang="en-US" altLang="zh-CN" dirty="0" smtClean="0"/>
          </a:p>
          <a:p>
            <a:r>
              <a:rPr lang="zh-CN" altLang="en-US" dirty="0" smtClean="0"/>
              <a:t>陶</a:t>
            </a:r>
            <a:r>
              <a:rPr lang="zh-CN" altLang="en-US" dirty="0" smtClean="0"/>
              <a:t>瓷材料性能影响的研究</a:t>
            </a:r>
            <a:r>
              <a:rPr lang="zh-CN" altLang="en-US" dirty="0" smtClean="0"/>
              <a:t>”，</a:t>
            </a:r>
            <a:endParaRPr lang="en-US" altLang="zh-CN" dirty="0" smtClean="0"/>
          </a:p>
          <a:p>
            <a:r>
              <a:rPr lang="zh-CN" altLang="en-US" dirty="0" smtClean="0"/>
              <a:t>现</a:t>
            </a:r>
            <a:r>
              <a:rPr lang="zh-CN" altLang="en-US" dirty="0" smtClean="0"/>
              <a:t>在已经成功的考上了我</a:t>
            </a:r>
            <a:r>
              <a:rPr lang="zh-CN" altLang="en-US" dirty="0" smtClean="0"/>
              <a:t>院</a:t>
            </a:r>
            <a:endParaRPr lang="en-US" altLang="zh-CN" dirty="0" smtClean="0"/>
          </a:p>
          <a:p>
            <a:r>
              <a:rPr lang="zh-CN" altLang="en-US" dirty="0" smtClean="0"/>
              <a:t>的</a:t>
            </a:r>
            <a:r>
              <a:rPr lang="en-US" altLang="zh-CN" dirty="0" smtClean="0"/>
              <a:t>2017</a:t>
            </a:r>
            <a:r>
              <a:rPr lang="zh-CN" altLang="en-US" dirty="0" smtClean="0"/>
              <a:t>级硕士研究生，</a:t>
            </a:r>
            <a:r>
              <a:rPr lang="zh-CN" altLang="en-US" dirty="0" smtClean="0"/>
              <a:t>将</a:t>
            </a:r>
            <a:endParaRPr lang="en-US" altLang="zh-CN" dirty="0" smtClean="0"/>
          </a:p>
          <a:p>
            <a:r>
              <a:rPr lang="zh-CN" altLang="en-US" dirty="0" smtClean="0"/>
              <a:t>继续</a:t>
            </a:r>
            <a:r>
              <a:rPr lang="zh-CN" altLang="en-US" dirty="0" smtClean="0"/>
              <a:t>从事钛酸钡陶瓷材料</a:t>
            </a:r>
            <a:r>
              <a:rPr lang="zh-CN" altLang="en-US" dirty="0" smtClean="0"/>
              <a:t>、</a:t>
            </a:r>
            <a:endParaRPr lang="en-US" altLang="zh-CN" dirty="0" smtClean="0"/>
          </a:p>
          <a:p>
            <a:r>
              <a:rPr lang="zh-CN" altLang="en-US" dirty="0" smtClean="0"/>
              <a:t>耐</a:t>
            </a:r>
            <a:r>
              <a:rPr lang="zh-CN" altLang="en-US" dirty="0" smtClean="0"/>
              <a:t>高温陶瓷介质材料等性</a:t>
            </a:r>
            <a:r>
              <a:rPr lang="zh-CN" altLang="en-US" dirty="0" smtClean="0"/>
              <a:t>能</a:t>
            </a:r>
            <a:endParaRPr lang="en-US" altLang="zh-CN" dirty="0" smtClean="0"/>
          </a:p>
          <a:p>
            <a:r>
              <a:rPr lang="zh-CN" altLang="en-US" dirty="0" smtClean="0"/>
              <a:t>指</a:t>
            </a:r>
            <a:r>
              <a:rPr lang="zh-CN" altLang="en-US" dirty="0" smtClean="0"/>
              <a:t>标的研究工</a:t>
            </a:r>
            <a:r>
              <a:rPr lang="zh-CN" altLang="en-US" dirty="0" smtClean="0"/>
              <a:t>作。</a:t>
            </a:r>
          </a:p>
        </p:txBody>
      </p:sp>
      <p:sp>
        <p:nvSpPr>
          <p:cNvPr id="3" name="标题 2"/>
          <p:cNvSpPr>
            <a:spLocks noGrp="1"/>
          </p:cNvSpPr>
          <p:nvPr>
            <p:ph type="title"/>
          </p:nvPr>
        </p:nvSpPr>
        <p:spPr/>
        <p:txBody>
          <a:bodyPr>
            <a:normAutofit/>
          </a:bodyPr>
          <a:lstStyle/>
          <a:p>
            <a:pPr algn="ctr"/>
            <a:r>
              <a:rPr lang="zh-CN" altLang="en-US" dirty="0" smtClean="0"/>
              <a:t>学生成功考研典型事</a:t>
            </a:r>
            <a:r>
              <a:rPr lang="zh-CN" altLang="en-US" dirty="0" smtClean="0"/>
              <a:t>例</a:t>
            </a:r>
            <a:endParaRPr lang="zh-CN" altLang="en-US" dirty="0"/>
          </a:p>
        </p:txBody>
      </p:sp>
      <p:pic>
        <p:nvPicPr>
          <p:cNvPr id="4" name="图片 3" descr="王韬180710"/>
          <p:cNvPicPr>
            <a:picLocks noChangeAspect="1"/>
          </p:cNvPicPr>
          <p:nvPr/>
        </p:nvPicPr>
        <p:blipFill>
          <a:blip r:embed="rId2" cstate="print"/>
          <a:stretch>
            <a:fillRect/>
          </a:stretch>
        </p:blipFill>
        <p:spPr>
          <a:xfrm>
            <a:off x="5123793" y="2837793"/>
            <a:ext cx="4020207" cy="402020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照片\辽科大\12－22号高镁楼\IMG_20180528_09103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8434" name="日期占位符 3"/>
          <p:cNvSpPr>
            <a:spLocks noGrp="1"/>
          </p:cNvSpPr>
          <p:nvPr>
            <p:ph type="dt" sz="quarter" idx="12"/>
          </p:nvPr>
        </p:nvSpPr>
        <p:spPr bwMode="auto">
          <a:xfrm>
            <a:off x="7315200" y="6400800"/>
            <a:ext cx="1752600" cy="320675"/>
          </a:xfrm>
          <a:noFill/>
          <a:ln>
            <a:miter lim="800000"/>
          </a:ln>
        </p:spPr>
        <p:txBody>
          <a:bodyPr vert="horz" wrap="square" lIns="91440" tIns="45720" rIns="91440" bIns="45720" numCol="1" anchor="t" anchorCtr="0" compatLnSpc="1"/>
          <a:lstStyle/>
          <a:p>
            <a:fld id="{9F19BBCF-0C6C-4C8C-A262-6F2D4794EA16}" type="datetime1">
              <a:rPr lang="zh-CN" altLang="en-US" smtClean="0">
                <a:ea typeface="宋体" panose="02010600030101010101" pitchFamily="2" charset="-122"/>
              </a:rPr>
              <a:pPr/>
              <a:t>2018/11/15 Thursday</a:t>
            </a:fld>
            <a:endParaRPr lang="en-US" altLang="zh-CN" smtClean="0">
              <a:ea typeface="宋体" panose="02010600030101010101" pitchFamily="2" charset="-122"/>
            </a:endParaRPr>
          </a:p>
        </p:txBody>
      </p:sp>
      <p:sp>
        <p:nvSpPr>
          <p:cNvPr id="18436" name="WordArt 5"/>
          <p:cNvSpPr>
            <a:spLocks noChangeArrowheads="1" noChangeShapeType="1" noTextEdit="1"/>
          </p:cNvSpPr>
          <p:nvPr/>
        </p:nvSpPr>
        <p:spPr bwMode="auto">
          <a:xfrm>
            <a:off x="1905000" y="1196975"/>
            <a:ext cx="5314950" cy="1736725"/>
          </a:xfrm>
          <a:prstGeom prst="rect">
            <a:avLst/>
          </a:prstGeom>
        </p:spPr>
        <p:txBody>
          <a:bodyPr wrap="none" fromWordArt="1">
            <a:prstTxWarp prst="textSlantUp">
              <a:avLst>
                <a:gd name="adj" fmla="val 32056"/>
              </a:avLst>
            </a:prstTxWarp>
          </a:bodyPr>
          <a:lstStyle/>
          <a:p>
            <a:pPr algn="ctr"/>
            <a:r>
              <a:rPr lang="zh-CN" altLang="en-US" sz="5400" b="1"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楷体" panose="02010609060101010101" charset="-122"/>
                <a:ea typeface="楷体" panose="02010609060101010101" charset="-122"/>
              </a:rPr>
              <a:t>谢谢！</a:t>
            </a:r>
          </a:p>
        </p:txBody>
      </p:sp>
      <p:sp>
        <p:nvSpPr>
          <p:cNvPr id="5" name="文本框 18435"/>
          <p:cNvSpPr txBox="1">
            <a:spLocks noChangeArrowheads="1"/>
          </p:cNvSpPr>
          <p:nvPr/>
        </p:nvSpPr>
        <p:spPr bwMode="auto">
          <a:xfrm>
            <a:off x="1331913" y="2933700"/>
            <a:ext cx="6911975" cy="1200150"/>
          </a:xfrm>
          <a:prstGeom prst="rect">
            <a:avLst/>
          </a:prstGeom>
          <a:noFill/>
          <a:ln w="9525">
            <a:noFill/>
            <a:miter lim="800000"/>
          </a:ln>
        </p:spPr>
        <p:txBody>
          <a:bodyPr>
            <a:spAutoFit/>
          </a:bodyPr>
          <a:lstStyle/>
          <a:p>
            <a:pPr algn="ctr" eaLnBrk="0" hangingPunct="0">
              <a:spcBef>
                <a:spcPct val="50000"/>
              </a:spcBef>
            </a:pPr>
            <a:r>
              <a:rPr lang="zh-CN" altLang="en-US" sz="7200" b="1">
                <a:solidFill>
                  <a:srgbClr val="FF0000"/>
                </a:solidFill>
                <a:ea typeface="华文彩云" pitchFamily="2" charset="-122"/>
              </a:rPr>
              <a:t>各位</a:t>
            </a:r>
            <a:r>
              <a:rPr lang="zh-CN" altLang="en-US" sz="7200" b="1">
                <a:solidFill>
                  <a:srgbClr val="993366"/>
                </a:solidFill>
                <a:ea typeface="华文彩云" pitchFamily="2" charset="-122"/>
              </a:rPr>
              <a:t>评委</a:t>
            </a:r>
            <a:r>
              <a:rPr lang="zh-CN" altLang="en-US" sz="7200" b="1">
                <a:solidFill>
                  <a:srgbClr val="660066"/>
                </a:solidFill>
                <a:ea typeface="华文彩云" pitchFamily="2" charset="-122"/>
              </a:rPr>
              <a:t>老师</a:t>
            </a:r>
            <a:r>
              <a:rPr lang="zh-CN" altLang="en-US" sz="7200" b="1">
                <a:solidFill>
                  <a:srgbClr val="003366"/>
                </a:solidFill>
                <a:ea typeface="华文彩云"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path" presetSubtype="0" accel="50000" decel="50000" fill="hold" nodeType="clickEffect">
                                  <p:stCondLst>
                                    <p:cond delay="0"/>
                                  </p:stCondLst>
                                  <p:childTnLst>
                                    <p:animMotion origin="layout" path="M 0.0 0.0  C 0.012 -0.02397  0.033 -0.0586  0.058 -0.0586  C 0.095 -0.0586  0.125 -0.02264  0.125 0.02264  C 0.125 0.03729  0.122 0.05061  0.116 0.06259  C 0.117 0.06259  0.0 0.24239  0.0 0.24372  C 0.0 0.24239  -0.117 0.06259  -0.116 0.06259  C -0.122 0.05061  -0.125 0.03729  -0.125 0.02264  C -0.125 -0.02264  -0.095 -0.0586  -0.057 -0.0586  C -0.033 -0.0586  -0.012 -0.02397  0.0 0.0  Z" pathEditMode="relative" rAng="0" ptsTypes="">
                                      <p:cBhvr>
                                        <p:cTn id="6" dur="2000" fill="hold"/>
                                        <p:tgtEl>
                                          <p:spTgt spid="5">
                                            <p:txEl>
                                              <p:pRg st="0" end="0"/>
                                            </p:txEl>
                                          </p:spTgt>
                                        </p:tgtEl>
                                        <p:attrNameLst>
                                          <p:attrName>ppt_x</p:attrName>
                                          <p:attrName>ppt_y</p:attrName>
                                        </p:attrNameLst>
                                      </p:cBhvr>
                                      <p:rCtr x="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30165" y="614856"/>
            <a:ext cx="7662041" cy="5632311"/>
          </a:xfrm>
          <a:prstGeom prst="rect">
            <a:avLst/>
          </a:prstGeom>
        </p:spPr>
        <p:txBody>
          <a:bodyPr wrap="square">
            <a:spAutoFit/>
          </a:bodyPr>
          <a:lstStyle/>
          <a:p>
            <a:r>
              <a:rPr lang="zh-CN" altLang="en-US" sz="3200" dirty="0" smtClean="0"/>
              <a:t>       </a:t>
            </a:r>
            <a:r>
              <a:rPr lang="zh-CN" altLang="en-US" sz="3600" dirty="0" smtClean="0"/>
              <a:t>成</a:t>
            </a:r>
            <a:r>
              <a:rPr lang="zh-CN" altLang="en-US" sz="3600" dirty="0" smtClean="0"/>
              <a:t>果导向教育简称</a:t>
            </a:r>
            <a:r>
              <a:rPr lang="en-US" altLang="zh-CN" sz="3600" dirty="0" smtClean="0"/>
              <a:t>OBE</a:t>
            </a:r>
            <a:r>
              <a:rPr lang="zh-CN" altLang="en-US" sz="3600" dirty="0" smtClean="0"/>
              <a:t>，又称能力导向教育、目标教育和需求导向教</a:t>
            </a:r>
            <a:r>
              <a:rPr lang="zh-CN" altLang="en-US" sz="3600" dirty="0" smtClean="0"/>
              <a:t>育。</a:t>
            </a:r>
            <a:endParaRPr lang="en-US" altLang="zh-CN" sz="3600" dirty="0" smtClean="0"/>
          </a:p>
          <a:p>
            <a:r>
              <a:rPr lang="zh-CN" altLang="en-US" sz="3600" dirty="0" smtClean="0"/>
              <a:t>       要</a:t>
            </a:r>
            <a:r>
              <a:rPr lang="zh-CN" altLang="en-US" sz="3600" dirty="0" smtClean="0"/>
              <a:t>求教师持续关注学生的学习成果，其课程体系、教学过程以及教学评价工作均以最终成果为导向进行设计和实施</a:t>
            </a:r>
            <a:r>
              <a:rPr lang="zh-CN" altLang="en-US" sz="3600" dirty="0" smtClean="0"/>
              <a:t>。</a:t>
            </a:r>
            <a:endParaRPr lang="en-US" altLang="zh-CN" sz="3600" dirty="0" smtClean="0"/>
          </a:p>
          <a:p>
            <a:r>
              <a:rPr lang="en-US" altLang="zh-CN" sz="3600" dirty="0" smtClean="0"/>
              <a:t>       OBE</a:t>
            </a:r>
            <a:r>
              <a:rPr lang="zh-CN" altLang="en-US" sz="3600" dirty="0" smtClean="0"/>
              <a:t>教育模式主要包括以下四个步骤：定义、实现、评估以及总结和改造学习产出。</a:t>
            </a:r>
            <a:endParaRPr lang="zh-CN" altLang="en-US"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09448" y="504496"/>
            <a:ext cx="7772400" cy="4832092"/>
          </a:xfrm>
          <a:prstGeom prst="rect">
            <a:avLst/>
          </a:prstGeom>
        </p:spPr>
        <p:txBody>
          <a:bodyPr wrap="square">
            <a:spAutoFit/>
          </a:bodyPr>
          <a:lstStyle/>
          <a:p>
            <a:r>
              <a:rPr lang="zh-CN" altLang="en-US" sz="2800" dirty="0" smtClean="0"/>
              <a:t>    该</a:t>
            </a:r>
            <a:r>
              <a:rPr lang="zh-CN" altLang="en-US" sz="2800" dirty="0" smtClean="0"/>
              <a:t>教学方法强调学生在教学过程中的中心地位，注重学生获得的能力和成果。与传统的教学方法相比，</a:t>
            </a:r>
            <a:r>
              <a:rPr lang="en-US" altLang="zh-CN" sz="2800" dirty="0" smtClean="0"/>
              <a:t>OBE</a:t>
            </a:r>
            <a:r>
              <a:rPr lang="zh-CN" altLang="en-US" sz="2800" dirty="0" smtClean="0"/>
              <a:t>教学模式突破性地将以课程内容为中心的课程结构转变为以学生需求和能力培养为导向的课程结构体系</a:t>
            </a:r>
            <a:r>
              <a:rPr lang="zh-CN" altLang="en-US" sz="2800" dirty="0" smtClean="0"/>
              <a:t>。</a:t>
            </a:r>
            <a:endParaRPr lang="en-US" altLang="zh-CN" sz="2800" dirty="0" smtClean="0"/>
          </a:p>
          <a:p>
            <a:r>
              <a:rPr lang="en-US" altLang="zh-CN" sz="2800" dirty="0" smtClean="0"/>
              <a:t> </a:t>
            </a:r>
            <a:r>
              <a:rPr lang="en-US" altLang="zh-CN" sz="2800" dirty="0" smtClean="0"/>
              <a:t>   </a:t>
            </a:r>
            <a:r>
              <a:rPr lang="zh-CN" altLang="en-US" sz="2800" dirty="0" smtClean="0"/>
              <a:t>在</a:t>
            </a:r>
            <a:r>
              <a:rPr lang="zh-CN" altLang="en-US" sz="2800" dirty="0" smtClean="0"/>
              <a:t>传统教学过程中，课程的目的是系统全面地介绍本门课程的知识与内容，在固有的课程框架中，这种教学方法不可避免地以教师为主导和中心，课堂讲授成为主要的教学方法，知识的学习成为主要的教学目的，忽略了学生在教学过程中的主体地位。</a:t>
            </a:r>
            <a:endParaRPr lang="zh-CN" alt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62606" y="1623217"/>
            <a:ext cx="8292663" cy="1592949"/>
          </a:xfrm>
        </p:spPr>
        <p:txBody>
          <a:bodyPr>
            <a:noAutofit/>
          </a:bodyPr>
          <a:lstStyle/>
          <a:p>
            <a:r>
              <a:rPr lang="zh-CN" altLang="en-US" sz="3200" dirty="0" smtClean="0">
                <a:solidFill>
                  <a:srgbClr val="B12725"/>
                </a:solidFill>
              </a:rPr>
              <a:t>阿奇舒勒的技术系统进化论</a:t>
            </a:r>
            <a:r>
              <a:rPr lang="zh-CN" altLang="en-US" sz="3200" dirty="0" smtClean="0"/>
              <a:t>可以与</a:t>
            </a:r>
            <a:r>
              <a:rPr lang="zh-CN" altLang="en-US" sz="3200" dirty="0" smtClean="0">
                <a:solidFill>
                  <a:srgbClr val="B12725"/>
                </a:solidFill>
              </a:rPr>
              <a:t>自然科学中的达尔文生物进化论</a:t>
            </a:r>
            <a:r>
              <a:rPr lang="zh-CN" altLang="en-US" sz="3200" dirty="0" smtClean="0"/>
              <a:t>和</a:t>
            </a:r>
            <a:r>
              <a:rPr lang="zh-CN" altLang="en-US" sz="3200" dirty="0" smtClean="0">
                <a:solidFill>
                  <a:srgbClr val="B12725"/>
                </a:solidFill>
              </a:rPr>
              <a:t>马克思的社会发展的理论</a:t>
            </a:r>
            <a:r>
              <a:rPr lang="zh-CN" altLang="en-US" sz="3200" dirty="0" smtClean="0"/>
              <a:t>齐肩，被称为“三大进化论”</a:t>
            </a:r>
            <a:endParaRPr lang="en-US" altLang="zh-CN" sz="3200" dirty="0" smtClean="0"/>
          </a:p>
        </p:txBody>
      </p:sp>
      <p:sp>
        <p:nvSpPr>
          <p:cNvPr id="3" name="标题 2"/>
          <p:cNvSpPr>
            <a:spLocks noGrp="1"/>
          </p:cNvSpPr>
          <p:nvPr>
            <p:ph type="title"/>
          </p:nvPr>
        </p:nvSpPr>
        <p:spPr>
          <a:xfrm>
            <a:off x="835572" y="488731"/>
            <a:ext cx="7126014" cy="1119352"/>
          </a:xfrm>
        </p:spPr>
        <p:txBody>
          <a:bodyPr>
            <a:normAutofit fontScale="90000"/>
          </a:bodyPr>
          <a:lstStyle/>
          <a:p>
            <a:r>
              <a:rPr lang="en-US" altLang="zh-CN" dirty="0" smtClean="0"/>
              <a:t>TRIZ</a:t>
            </a:r>
            <a:r>
              <a:rPr lang="zh-CN" altLang="en-US" dirty="0" smtClean="0"/>
              <a:t>理论（</a:t>
            </a:r>
            <a:r>
              <a:rPr lang="zh-CN" altLang="en-US" sz="4400" b="0" dirty="0" smtClean="0">
                <a:solidFill>
                  <a:schemeClr val="tx1"/>
                </a:solidFill>
                <a:effectLst/>
              </a:rPr>
              <a:t>发明问题解决理</a:t>
            </a:r>
            <a:r>
              <a:rPr lang="zh-CN" altLang="en-US" sz="4400" b="0" dirty="0" smtClean="0">
                <a:solidFill>
                  <a:schemeClr val="tx1"/>
                </a:solidFill>
                <a:effectLst/>
              </a:rPr>
              <a:t>论）</a:t>
            </a:r>
            <a:r>
              <a:rPr lang="zh-CN" altLang="en-US" dirty="0" smtClean="0"/>
              <a:t>的导入（技</a:t>
            </a:r>
            <a:r>
              <a:rPr lang="zh-CN" altLang="en-US" dirty="0" smtClean="0"/>
              <a:t>术系统八大进化法</a:t>
            </a:r>
            <a:r>
              <a:rPr lang="zh-CN" altLang="en-US" dirty="0" smtClean="0"/>
              <a:t>则）</a:t>
            </a:r>
            <a:endParaRPr lang="zh-CN" altLang="en-US" dirty="0"/>
          </a:p>
        </p:txBody>
      </p:sp>
      <p:pic>
        <p:nvPicPr>
          <p:cNvPr id="2050" name="Picture 2" descr="E:\创新\180511-13比赛照片\IMG_20180513_112205.jpg"/>
          <p:cNvPicPr>
            <a:picLocks noChangeAspect="1" noChangeArrowheads="1"/>
          </p:cNvPicPr>
          <p:nvPr/>
        </p:nvPicPr>
        <p:blipFill>
          <a:blip r:embed="rId2" cstate="print"/>
          <a:srcRect l="8870" t="21834" r="11866" b="52147"/>
          <a:stretch>
            <a:fillRect/>
          </a:stretch>
        </p:blipFill>
        <p:spPr bwMode="auto">
          <a:xfrm>
            <a:off x="376506" y="3547241"/>
            <a:ext cx="6339604" cy="2774730"/>
          </a:xfrm>
          <a:prstGeom prst="rect">
            <a:avLst/>
          </a:prstGeom>
          <a:noFill/>
        </p:spPr>
      </p:pic>
      <p:sp>
        <p:nvSpPr>
          <p:cNvPr id="5" name="内容占位符 1"/>
          <p:cNvSpPr txBox="1"/>
          <p:nvPr/>
        </p:nvSpPr>
        <p:spPr>
          <a:xfrm>
            <a:off x="6637282" y="3210276"/>
            <a:ext cx="2506718" cy="3411241"/>
          </a:xfrm>
          <a:prstGeom prst="rect">
            <a:avLst/>
          </a:prstGeom>
        </p:spPr>
        <p:txBody>
          <a:bodyPr vert="horz">
            <a:noAutofit/>
          </a:bodyPr>
          <a:lstStyle/>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完备性、</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能量传递、</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协调</a:t>
            </a: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失调性、</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动态性、</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提高理想度、</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子系统不平衡、</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向超系统、</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向微观级。</a:t>
            </a:r>
            <a:endParaRPr kumimoji="0" lang="zh-CN" alt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创新\180511-13比赛照片\IMG_20180513_112147.jpg"/>
          <p:cNvPicPr>
            <a:picLocks noChangeAspect="1" noChangeArrowheads="1"/>
          </p:cNvPicPr>
          <p:nvPr/>
        </p:nvPicPr>
        <p:blipFill>
          <a:blip r:embed="rId2" cstate="print">
            <a:lum bright="20000" contrast="20000"/>
          </a:blip>
          <a:srcRect l="20449" t="53054" r="22609" b="16702"/>
          <a:stretch>
            <a:fillRect/>
          </a:stretch>
        </p:blipFill>
        <p:spPr bwMode="auto">
          <a:xfrm>
            <a:off x="0" y="1490256"/>
            <a:ext cx="9144001" cy="5367744"/>
          </a:xfrm>
          <a:prstGeom prst="rect">
            <a:avLst/>
          </a:prstGeom>
          <a:noFill/>
        </p:spPr>
      </p:pic>
      <p:sp>
        <p:nvSpPr>
          <p:cNvPr id="5" name="内容占位符 1"/>
          <p:cNvSpPr>
            <a:spLocks noGrp="1"/>
          </p:cNvSpPr>
          <p:nvPr>
            <p:ph idx="1"/>
          </p:nvPr>
        </p:nvSpPr>
        <p:spPr>
          <a:xfrm>
            <a:off x="0" y="0"/>
            <a:ext cx="8797159" cy="1576552"/>
          </a:xfrm>
        </p:spPr>
        <p:txBody>
          <a:bodyPr>
            <a:normAutofit fontScale="85000" lnSpcReduction="10000"/>
          </a:bodyPr>
          <a:lstStyle/>
          <a:p>
            <a:pPr algn="just">
              <a:buNone/>
            </a:pPr>
            <a:r>
              <a:rPr lang="zh-CN" altLang="en-US" dirty="0" smtClean="0"/>
              <a:t>   经典</a:t>
            </a:r>
            <a:r>
              <a:rPr lang="en-US" altLang="zh-CN" dirty="0" smtClean="0"/>
              <a:t>TRIZ </a:t>
            </a:r>
            <a:r>
              <a:rPr lang="zh-CN" altLang="en-US" dirty="0" smtClean="0"/>
              <a:t>理论主要内容包括：</a:t>
            </a:r>
            <a:endParaRPr lang="en-US" altLang="zh-CN" dirty="0" smtClean="0"/>
          </a:p>
          <a:p>
            <a:pPr algn="just">
              <a:buNone/>
            </a:pPr>
            <a:r>
              <a:rPr lang="en-US" altLang="zh-CN" dirty="0" smtClean="0"/>
              <a:t>   </a:t>
            </a:r>
            <a:r>
              <a:rPr lang="zh-CN" altLang="en-US" dirty="0" smtClean="0"/>
              <a:t>进化法则，最终理想解，</a:t>
            </a:r>
            <a:r>
              <a:rPr lang="en-US" altLang="zh-CN" dirty="0" smtClean="0"/>
              <a:t>40 </a:t>
            </a:r>
            <a:r>
              <a:rPr lang="zh-CN" altLang="en-US" dirty="0" smtClean="0"/>
              <a:t>个发明原理，</a:t>
            </a:r>
            <a:r>
              <a:rPr lang="en-US" altLang="zh-CN" dirty="0" smtClean="0"/>
              <a:t>39</a:t>
            </a:r>
            <a:r>
              <a:rPr lang="zh-CN" altLang="en-US" dirty="0" smtClean="0"/>
              <a:t>个工程参数和矛盾矩阵，物理矛盾的分离原理，物质</a:t>
            </a:r>
            <a:r>
              <a:rPr lang="en-US" altLang="zh-CN" dirty="0" smtClean="0"/>
              <a:t>-</a:t>
            </a:r>
            <a:r>
              <a:rPr lang="zh-CN" altLang="en-US" dirty="0" smtClean="0"/>
              <a:t>场模型分析和 </a:t>
            </a:r>
            <a:r>
              <a:rPr lang="en-US" altLang="zh-CN" dirty="0" smtClean="0"/>
              <a:t>76</a:t>
            </a:r>
            <a:r>
              <a:rPr lang="zh-CN" altLang="en-US" dirty="0" smtClean="0"/>
              <a:t>个标准解法，</a:t>
            </a:r>
            <a:r>
              <a:rPr lang="en-US" altLang="zh-CN" dirty="0" smtClean="0"/>
              <a:t>ARIZ </a:t>
            </a:r>
            <a:r>
              <a:rPr lang="zh-CN" altLang="en-US" dirty="0" smtClean="0"/>
              <a:t>发明问题解决算法和科学原理知识效应库等。</a:t>
            </a:r>
            <a:endParaRPr lang="zh-CN"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右箭头 18"/>
          <p:cNvSpPr/>
          <p:nvPr/>
        </p:nvSpPr>
        <p:spPr>
          <a:xfrm>
            <a:off x="2207172" y="378373"/>
            <a:ext cx="3153103" cy="42567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a:p>
        </p:txBody>
      </p:sp>
      <p:sp>
        <p:nvSpPr>
          <p:cNvPr id="20" name="右箭头 19"/>
          <p:cNvSpPr/>
          <p:nvPr/>
        </p:nvSpPr>
        <p:spPr>
          <a:xfrm rot="5400000">
            <a:off x="-651640" y="1634359"/>
            <a:ext cx="2559268" cy="446690"/>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sp>
        <p:nvSpPr>
          <p:cNvPr id="22" name="TextBox 21"/>
          <p:cNvSpPr txBox="1"/>
          <p:nvPr/>
        </p:nvSpPr>
        <p:spPr>
          <a:xfrm>
            <a:off x="5517932" y="425668"/>
            <a:ext cx="1723549" cy="461665"/>
          </a:xfrm>
          <a:prstGeom prst="rect">
            <a:avLst/>
          </a:prstGeom>
          <a:noFill/>
        </p:spPr>
        <p:txBody>
          <a:bodyPr wrap="none" rtlCol="0">
            <a:spAutoFit/>
          </a:bodyPr>
          <a:lstStyle/>
          <a:p>
            <a:r>
              <a:rPr lang="zh-CN" altLang="en-US" sz="2400" dirty="0" smtClean="0">
                <a:solidFill>
                  <a:srgbClr val="FF0000"/>
                </a:solidFill>
                <a:latin typeface="方正姚体" pitchFamily="2" charset="-122"/>
                <a:ea typeface="方正姚体" pitchFamily="2" charset="-122"/>
              </a:rPr>
              <a:t>恶化的参数</a:t>
            </a:r>
            <a:endParaRPr lang="zh-CN" altLang="en-US" sz="2400" dirty="0">
              <a:solidFill>
                <a:srgbClr val="FF0000"/>
              </a:solidFill>
              <a:latin typeface="方正姚体" pitchFamily="2" charset="-122"/>
              <a:ea typeface="方正姚体" pitchFamily="2" charset="-122"/>
            </a:endParaRPr>
          </a:p>
        </p:txBody>
      </p:sp>
      <p:sp>
        <p:nvSpPr>
          <p:cNvPr id="23" name="TextBox 22"/>
          <p:cNvSpPr txBox="1"/>
          <p:nvPr/>
        </p:nvSpPr>
        <p:spPr>
          <a:xfrm>
            <a:off x="349110" y="3389587"/>
            <a:ext cx="553998" cy="1631216"/>
          </a:xfrm>
          <a:prstGeom prst="rect">
            <a:avLst/>
          </a:prstGeom>
          <a:noFill/>
        </p:spPr>
        <p:txBody>
          <a:bodyPr vert="eaVert" wrap="none" rtlCol="0">
            <a:spAutoFit/>
          </a:bodyPr>
          <a:lstStyle/>
          <a:p>
            <a:r>
              <a:rPr lang="zh-CN" altLang="en-US" sz="2400" dirty="0" smtClean="0">
                <a:solidFill>
                  <a:srgbClr val="3F05D1"/>
                </a:solidFill>
                <a:latin typeface="方正姚体" pitchFamily="2" charset="-122"/>
                <a:ea typeface="方正姚体" pitchFamily="2" charset="-122"/>
              </a:rPr>
              <a:t>改善的参数</a:t>
            </a:r>
          </a:p>
        </p:txBody>
      </p:sp>
      <p:pic>
        <p:nvPicPr>
          <p:cNvPr id="107525" name="Picture 5"/>
          <p:cNvPicPr>
            <a:picLocks noChangeAspect="1" noChangeArrowheads="1"/>
          </p:cNvPicPr>
          <p:nvPr/>
        </p:nvPicPr>
        <p:blipFill>
          <a:blip r:embed="rId2" cstate="print"/>
          <a:srcRect/>
          <a:stretch>
            <a:fillRect/>
          </a:stretch>
        </p:blipFill>
        <p:spPr bwMode="auto">
          <a:xfrm>
            <a:off x="977955" y="934108"/>
            <a:ext cx="7453873" cy="4993728"/>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p14:dur="25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56743" y="1119379"/>
            <a:ext cx="7614747" cy="2800767"/>
          </a:xfrm>
          <a:prstGeom prst="rect">
            <a:avLst/>
          </a:prstGeom>
        </p:spPr>
        <p:txBody>
          <a:bodyPr wrap="square">
            <a:spAutoFit/>
          </a:bodyPr>
          <a:lstStyle/>
          <a:p>
            <a:r>
              <a:rPr lang="zh-CN" altLang="en-US" sz="2400" dirty="0" smtClean="0">
                <a:solidFill>
                  <a:schemeClr val="dk1"/>
                </a:solidFill>
                <a:latin typeface="Times New Roman" panose="02020603050405020304" pitchFamily="18" charset="0"/>
                <a:ea typeface="方正姚体" pitchFamily="2" charset="-122"/>
                <a:cs typeface="Times New Roman" panose="02020603050405020304" pitchFamily="18" charset="0"/>
              </a:rPr>
              <a:t>改善的参数：桌子的强度；</a:t>
            </a:r>
            <a:endParaRPr lang="en-US" altLang="zh-CN" sz="2400" dirty="0" smtClean="0">
              <a:solidFill>
                <a:schemeClr val="dk1"/>
              </a:solidFill>
              <a:latin typeface="Times New Roman" panose="02020603050405020304" pitchFamily="18" charset="0"/>
              <a:ea typeface="方正姚体" pitchFamily="2" charset="-122"/>
              <a:cs typeface="Times New Roman" panose="02020603050405020304" pitchFamily="18" charset="0"/>
            </a:endParaRPr>
          </a:p>
          <a:p>
            <a:r>
              <a:rPr lang="zh-CN" altLang="en-US" sz="2400" dirty="0" smtClean="0">
                <a:solidFill>
                  <a:schemeClr val="dk1"/>
                </a:solidFill>
                <a:latin typeface="Times New Roman" panose="02020603050405020304" pitchFamily="18" charset="0"/>
                <a:ea typeface="方正姚体" pitchFamily="2" charset="-122"/>
                <a:cs typeface="Times New Roman" panose="02020603050405020304" pitchFamily="18" charset="0"/>
              </a:rPr>
              <a:t>恶化的参数：桌子的重量。</a:t>
            </a:r>
            <a:endParaRPr lang="en-US" altLang="zh-CN" sz="2400" dirty="0" smtClean="0">
              <a:solidFill>
                <a:schemeClr val="dk1"/>
              </a:solidFill>
              <a:latin typeface="Times New Roman" panose="02020603050405020304" pitchFamily="18" charset="0"/>
              <a:ea typeface="方正姚体" pitchFamily="2" charset="-122"/>
              <a:cs typeface="Times New Roman" panose="02020603050405020304" pitchFamily="18" charset="0"/>
            </a:endParaRPr>
          </a:p>
          <a:p>
            <a:endParaRPr lang="en-US" altLang="zh-CN" sz="2400" dirty="0" smtClean="0">
              <a:solidFill>
                <a:schemeClr val="dk1"/>
              </a:solidFill>
              <a:latin typeface="Times New Roman" panose="02020603050405020304" pitchFamily="18" charset="0"/>
              <a:ea typeface="方正姚体" pitchFamily="2" charset="-122"/>
              <a:cs typeface="Times New Roman" panose="02020603050405020304" pitchFamily="18" charset="0"/>
            </a:endParaRPr>
          </a:p>
          <a:p>
            <a:r>
              <a:rPr lang="zh-CN" altLang="en-US" sz="2400" dirty="0" smtClean="0">
                <a:solidFill>
                  <a:schemeClr val="dk1"/>
                </a:solidFill>
                <a:latin typeface="Times New Roman" panose="02020603050405020304" pitchFamily="18" charset="0"/>
                <a:ea typeface="方正姚体" pitchFamily="2" charset="-122"/>
                <a:cs typeface="Times New Roman" panose="02020603050405020304" pitchFamily="18" charset="0"/>
              </a:rPr>
              <a:t>对应查看阿奇舒勒矛盾矩阵表得到参考创新原理为：</a:t>
            </a:r>
          </a:p>
          <a:p>
            <a:endParaRPr lang="en-US" altLang="zh-CN" sz="2000" dirty="0" smtClean="0">
              <a:solidFill>
                <a:schemeClr val="dk1"/>
              </a:solidFill>
              <a:latin typeface="Times New Roman" panose="02020603050405020304" pitchFamily="18" charset="0"/>
              <a:ea typeface="方正姚体" pitchFamily="2" charset="-122"/>
              <a:cs typeface="Times New Roman" panose="02020603050405020304" pitchFamily="18" charset="0"/>
            </a:endParaRPr>
          </a:p>
          <a:p>
            <a:endParaRPr lang="en-US" altLang="zh-CN" sz="2000" dirty="0" smtClean="0">
              <a:solidFill>
                <a:schemeClr val="dk1"/>
              </a:solidFill>
              <a:latin typeface="Times New Roman" panose="02020603050405020304" pitchFamily="18" charset="0"/>
              <a:ea typeface="方正姚体" pitchFamily="2" charset="-122"/>
              <a:cs typeface="Times New Roman" panose="02020603050405020304" pitchFamily="18" charset="0"/>
            </a:endParaRPr>
          </a:p>
          <a:p>
            <a:endParaRPr lang="en-US" altLang="zh-CN" sz="2000" dirty="0" smtClean="0">
              <a:solidFill>
                <a:schemeClr val="dk1"/>
              </a:solidFill>
              <a:latin typeface="Times New Roman" panose="02020603050405020304" pitchFamily="18" charset="0"/>
              <a:ea typeface="方正姚体" pitchFamily="2" charset="-122"/>
              <a:cs typeface="Times New Roman" panose="02020603050405020304" pitchFamily="18" charset="0"/>
            </a:endParaRPr>
          </a:p>
          <a:p>
            <a:endParaRPr lang="zh-CN" altLang="en-US" sz="2000" dirty="0" smtClean="0">
              <a:solidFill>
                <a:schemeClr val="dk1"/>
              </a:solidFill>
              <a:latin typeface="Times New Roman" panose="02020603050405020304" pitchFamily="18" charset="0"/>
              <a:ea typeface="方正姚体" pitchFamily="2" charset="-122"/>
              <a:cs typeface="Times New Roman" panose="02020603050405020304" pitchFamily="18" charset="0"/>
            </a:endParaRPr>
          </a:p>
        </p:txBody>
      </p:sp>
      <p:graphicFrame>
        <p:nvGraphicFramePr>
          <p:cNvPr id="5" name="表格 4"/>
          <p:cNvGraphicFramePr>
            <a:graphicFrameLocks noGrp="1"/>
          </p:cNvGraphicFramePr>
          <p:nvPr/>
        </p:nvGraphicFramePr>
        <p:xfrm>
          <a:off x="362607" y="3194267"/>
          <a:ext cx="8261131" cy="1706880"/>
        </p:xfrm>
        <a:graphic>
          <a:graphicData uri="http://schemas.openxmlformats.org/drawingml/2006/table">
            <a:tbl>
              <a:tblPr firstRow="1" bandRow="1">
                <a:tableStyleId>{5C22544A-7EE6-4342-B048-85BDC9FD1C3A}</a:tableStyleId>
              </a:tblPr>
              <a:tblGrid>
                <a:gridCol w="1878285"/>
                <a:gridCol w="1826611"/>
                <a:gridCol w="2869325"/>
                <a:gridCol w="1686910"/>
              </a:tblGrid>
              <a:tr h="370840">
                <a:tc>
                  <a:txBody>
                    <a:bodyPr/>
                    <a:lstStyle/>
                    <a:p>
                      <a:pPr algn="ctr"/>
                      <a:r>
                        <a:rPr lang="zh-CN" altLang="en-US" sz="2000" dirty="0" smtClean="0">
                          <a:latin typeface="方正姚体" pitchFamily="2" charset="-122"/>
                          <a:ea typeface="方正姚体" pitchFamily="2" charset="-122"/>
                        </a:rPr>
                        <a:t>矛盾对</a:t>
                      </a:r>
                      <a:endParaRPr lang="zh-CN" altLang="en-US" sz="2000" dirty="0">
                        <a:latin typeface="方正姚体" pitchFamily="2" charset="-122"/>
                        <a:ea typeface="方正姚体" pitchFamily="2" charset="-122"/>
                      </a:endParaRPr>
                    </a:p>
                  </a:txBody>
                  <a:tcPr/>
                </a:tc>
                <a:tc>
                  <a:txBody>
                    <a:bodyPr/>
                    <a:lstStyle/>
                    <a:p>
                      <a:pPr algn="ctr"/>
                      <a:r>
                        <a:rPr lang="zh-CN" altLang="en-US" sz="2000" dirty="0" smtClean="0">
                          <a:latin typeface="方正姚体" pitchFamily="2" charset="-122"/>
                          <a:ea typeface="方正姚体" pitchFamily="2" charset="-122"/>
                        </a:rPr>
                        <a:t>创新原理序号</a:t>
                      </a:r>
                      <a:endParaRPr lang="zh-CN" altLang="en-US" sz="2000" dirty="0">
                        <a:latin typeface="方正姚体" pitchFamily="2" charset="-122"/>
                        <a:ea typeface="方正姚体" pitchFamily="2" charset="-122"/>
                      </a:endParaRPr>
                    </a:p>
                  </a:txBody>
                  <a:tcPr/>
                </a:tc>
                <a:tc>
                  <a:txBody>
                    <a:bodyPr/>
                    <a:lstStyle/>
                    <a:p>
                      <a:r>
                        <a:rPr lang="zh-CN" altLang="en-US" sz="2000" dirty="0" smtClean="0">
                          <a:latin typeface="方正姚体" pitchFamily="2" charset="-122"/>
                          <a:ea typeface="方正姚体" pitchFamily="2" charset="-122"/>
                        </a:rPr>
                        <a:t>创新原理内容</a:t>
                      </a:r>
                      <a:endParaRPr lang="zh-CN" altLang="en-US" sz="2000" dirty="0">
                        <a:latin typeface="方正姚体" pitchFamily="2" charset="-122"/>
                        <a:ea typeface="方正姚体" pitchFamily="2" charset="-122"/>
                      </a:endParaRPr>
                    </a:p>
                  </a:txBody>
                  <a:tcPr/>
                </a:tc>
                <a:tc>
                  <a:txBody>
                    <a:bodyPr/>
                    <a:lstStyle/>
                    <a:p>
                      <a:pPr algn="ctr"/>
                      <a:r>
                        <a:rPr lang="zh-CN" altLang="en-US" sz="2000" dirty="0" smtClean="0">
                          <a:latin typeface="方正姚体" pitchFamily="2" charset="-122"/>
                          <a:ea typeface="方正姚体" pitchFamily="2" charset="-122"/>
                        </a:rPr>
                        <a:t>解决方案</a:t>
                      </a:r>
                      <a:endParaRPr lang="zh-CN" altLang="en-US" sz="2000" dirty="0">
                        <a:latin typeface="方正姚体" pitchFamily="2" charset="-122"/>
                        <a:ea typeface="方正姚体" pitchFamily="2" charset="-122"/>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2000" kern="1200" dirty="0" smtClean="0">
                          <a:solidFill>
                            <a:schemeClr val="dk1"/>
                          </a:solidFill>
                          <a:latin typeface="Times New Roman" panose="02020603050405020304" pitchFamily="18" charset="0"/>
                          <a:ea typeface="方正姚体" pitchFamily="2" charset="-122"/>
                          <a:cs typeface="Times New Roman" panose="02020603050405020304" pitchFamily="18" charset="0"/>
                        </a:rPr>
                        <a:t>强度      （</a:t>
                      </a:r>
                      <a:r>
                        <a:rPr lang="en-US" altLang="zh-CN" sz="2000" kern="1200" dirty="0" smtClean="0">
                          <a:solidFill>
                            <a:schemeClr val="dk1"/>
                          </a:solidFill>
                          <a:latin typeface="Times New Roman" panose="02020603050405020304" pitchFamily="18" charset="0"/>
                          <a:ea typeface="方正姚体" pitchFamily="2" charset="-122"/>
                          <a:cs typeface="Times New Roman" panose="02020603050405020304" pitchFamily="18" charset="0"/>
                        </a:rPr>
                        <a:t>14</a:t>
                      </a:r>
                      <a:r>
                        <a:rPr lang="zh-CN" altLang="en-US" sz="2000" kern="1200" dirty="0" smtClean="0">
                          <a:solidFill>
                            <a:schemeClr val="dk1"/>
                          </a:solidFill>
                          <a:latin typeface="Times New Roman" panose="02020603050405020304" pitchFamily="18" charset="0"/>
                          <a:ea typeface="方正姚体" pitchFamily="2" charset="-122"/>
                          <a:cs typeface="Times New Roman" panose="02020603050405020304" pitchFamily="18" charset="0"/>
                        </a:rPr>
                        <a:t>）</a:t>
                      </a:r>
                      <a:endParaRPr lang="en-US" altLang="zh-CN" sz="2000" kern="1200" dirty="0" smtClean="0">
                        <a:solidFill>
                          <a:schemeClr val="dk1"/>
                        </a:solidFill>
                        <a:latin typeface="Times New Roman" panose="02020603050405020304" pitchFamily="18" charset="0"/>
                        <a:ea typeface="方正姚体" pitchFamily="2" charset="-122"/>
                        <a:cs typeface="Times New Roman" panose="02020603050405020304" pitchFamily="18" charset="0"/>
                      </a:endParaRPr>
                    </a:p>
                    <a:p>
                      <a:r>
                        <a:rPr lang="zh-CN" altLang="en-US" sz="2000" kern="1200" dirty="0" smtClean="0">
                          <a:solidFill>
                            <a:schemeClr val="dk1"/>
                          </a:solidFill>
                          <a:latin typeface="Times New Roman" panose="02020603050405020304" pitchFamily="18" charset="0"/>
                          <a:ea typeface="方正姚体" pitchFamily="2" charset="-122"/>
                          <a:cs typeface="Times New Roman" panose="02020603050405020304" pitchFamily="18" charset="0"/>
                        </a:rPr>
                        <a:t>静物重量（</a:t>
                      </a:r>
                      <a:r>
                        <a:rPr lang="en-US" altLang="zh-CN" sz="2000" kern="1200" dirty="0" smtClean="0">
                          <a:solidFill>
                            <a:schemeClr val="dk1"/>
                          </a:solidFill>
                          <a:latin typeface="Times New Roman" panose="02020603050405020304" pitchFamily="18" charset="0"/>
                          <a:ea typeface="方正姚体" pitchFamily="2" charset="-122"/>
                          <a:cs typeface="Times New Roman" panose="02020603050405020304" pitchFamily="18" charset="0"/>
                        </a:rPr>
                        <a:t>2</a:t>
                      </a:r>
                      <a:r>
                        <a:rPr lang="zh-CN" altLang="en-US" sz="2000" kern="1200" dirty="0" smtClean="0">
                          <a:solidFill>
                            <a:schemeClr val="dk1"/>
                          </a:solidFill>
                          <a:latin typeface="Times New Roman" panose="02020603050405020304" pitchFamily="18" charset="0"/>
                          <a:ea typeface="方正姚体" pitchFamily="2" charset="-122"/>
                          <a:cs typeface="Times New Roman" panose="02020603050405020304" pitchFamily="18" charset="0"/>
                        </a:rPr>
                        <a:t>）</a:t>
                      </a:r>
                      <a:endParaRPr lang="en-US" altLang="zh-CN" sz="2000" kern="1200" dirty="0" smtClean="0">
                        <a:solidFill>
                          <a:schemeClr val="dk1"/>
                        </a:solidFill>
                        <a:latin typeface="Times New Roman" panose="02020603050405020304" pitchFamily="18" charset="0"/>
                        <a:ea typeface="方正姚体" pitchFamily="2" charset="-122"/>
                        <a:cs typeface="Times New Roman" panose="02020603050405020304" pitchFamily="18" charset="0"/>
                      </a:endParaRPr>
                    </a:p>
                  </a:txBody>
                  <a:tcPr/>
                </a:tc>
                <a:tc>
                  <a:txBody>
                    <a:bodyPr/>
                    <a:lstStyle/>
                    <a:p>
                      <a:pPr algn="ctr"/>
                      <a:r>
                        <a:rPr lang="en-US" altLang="zh-CN" sz="2000" kern="1200" dirty="0" smtClean="0">
                          <a:solidFill>
                            <a:schemeClr val="dk1"/>
                          </a:solidFill>
                          <a:latin typeface="Times New Roman" panose="02020603050405020304" pitchFamily="18" charset="0"/>
                          <a:ea typeface="方正姚体" pitchFamily="2" charset="-122"/>
                          <a:cs typeface="Times New Roman" panose="02020603050405020304" pitchFamily="18" charset="0"/>
                        </a:rPr>
                        <a:t>28</a:t>
                      </a:r>
                    </a:p>
                    <a:p>
                      <a:pPr algn="ctr"/>
                      <a:r>
                        <a:rPr lang="en-US" altLang="zh-CN" sz="2000" kern="1200" dirty="0" smtClean="0">
                          <a:solidFill>
                            <a:schemeClr val="dk1"/>
                          </a:solidFill>
                          <a:latin typeface="Times New Roman" panose="02020603050405020304" pitchFamily="18" charset="0"/>
                          <a:ea typeface="方正姚体" pitchFamily="2" charset="-122"/>
                          <a:cs typeface="Times New Roman" panose="02020603050405020304" pitchFamily="18" charset="0"/>
                        </a:rPr>
                        <a:t>02</a:t>
                      </a:r>
                    </a:p>
                    <a:p>
                      <a:pPr algn="ctr"/>
                      <a:r>
                        <a:rPr lang="en-US" altLang="zh-CN" sz="2000" kern="1200" dirty="0" smtClean="0">
                          <a:solidFill>
                            <a:schemeClr val="dk1"/>
                          </a:solidFill>
                          <a:latin typeface="Times New Roman" panose="02020603050405020304" pitchFamily="18" charset="0"/>
                          <a:ea typeface="方正姚体" pitchFamily="2" charset="-122"/>
                          <a:cs typeface="Times New Roman" panose="02020603050405020304" pitchFamily="18" charset="0"/>
                        </a:rPr>
                        <a:t>10</a:t>
                      </a:r>
                    </a:p>
                    <a:p>
                      <a:pPr algn="ctr"/>
                      <a:r>
                        <a:rPr lang="en-US" altLang="zh-CN" sz="2000" kern="1200" dirty="0" smtClean="0">
                          <a:solidFill>
                            <a:schemeClr val="dk1"/>
                          </a:solidFill>
                          <a:latin typeface="Times New Roman" panose="02020603050405020304" pitchFamily="18" charset="0"/>
                          <a:ea typeface="方正姚体" pitchFamily="2" charset="-122"/>
                          <a:cs typeface="Times New Roman" panose="02020603050405020304" pitchFamily="18" charset="0"/>
                        </a:rPr>
                        <a:t>27</a:t>
                      </a:r>
                      <a:endParaRPr lang="zh-CN" altLang="en-US" sz="2000" kern="1200" dirty="0" smtClean="0">
                        <a:solidFill>
                          <a:schemeClr val="dk1"/>
                        </a:solidFill>
                        <a:latin typeface="Times New Roman" panose="02020603050405020304" pitchFamily="18" charset="0"/>
                        <a:ea typeface="方正姚体" pitchFamily="2" charset="-122"/>
                        <a:cs typeface="Times New Roman" panose="02020603050405020304" pitchFamily="18" charset="0"/>
                      </a:endParaRPr>
                    </a:p>
                  </a:txBody>
                  <a:tcPr/>
                </a:tc>
                <a:tc>
                  <a:txBody>
                    <a:bodyPr/>
                    <a:lstStyle/>
                    <a:p>
                      <a:r>
                        <a:rPr lang="en-US" altLang="zh-CN" sz="2000" kern="1200" dirty="0" smtClean="0">
                          <a:solidFill>
                            <a:schemeClr val="dk1"/>
                          </a:solidFill>
                          <a:latin typeface="Times New Roman" panose="02020603050405020304" pitchFamily="18" charset="0"/>
                          <a:ea typeface="方正姚体" pitchFamily="2" charset="-122"/>
                          <a:cs typeface="Times New Roman" panose="02020603050405020304" pitchFamily="18" charset="0"/>
                        </a:rPr>
                        <a:t>No.28</a:t>
                      </a:r>
                      <a:r>
                        <a:rPr lang="zh-CN" altLang="en-US" sz="2000" kern="1200" dirty="0" smtClean="0">
                          <a:solidFill>
                            <a:schemeClr val="dk1"/>
                          </a:solidFill>
                          <a:latin typeface="Times New Roman" panose="02020603050405020304" pitchFamily="18" charset="0"/>
                          <a:ea typeface="方正姚体" pitchFamily="2" charset="-122"/>
                          <a:cs typeface="Times New Roman" panose="02020603050405020304" pitchFamily="18" charset="0"/>
                        </a:rPr>
                        <a:t>：系统替代原理</a:t>
                      </a:r>
                      <a:endParaRPr lang="en-US" altLang="zh-CN" sz="2000" kern="1200" dirty="0" smtClean="0">
                        <a:solidFill>
                          <a:schemeClr val="dk1"/>
                        </a:solidFill>
                        <a:latin typeface="Times New Roman" panose="02020603050405020304" pitchFamily="18" charset="0"/>
                        <a:ea typeface="方正姚体" pitchFamily="2" charset="-122"/>
                        <a:cs typeface="Times New Roman" panose="02020603050405020304" pitchFamily="18" charset="0"/>
                      </a:endParaRPr>
                    </a:p>
                    <a:p>
                      <a:r>
                        <a:rPr lang="en-US" altLang="zh-CN" sz="2000" kern="1200" dirty="0" smtClean="0">
                          <a:solidFill>
                            <a:schemeClr val="dk1"/>
                          </a:solidFill>
                          <a:latin typeface="Times New Roman" panose="02020603050405020304" pitchFamily="18" charset="0"/>
                          <a:ea typeface="方正姚体" pitchFamily="2" charset="-122"/>
                          <a:cs typeface="Times New Roman" panose="02020603050405020304" pitchFamily="18" charset="0"/>
                        </a:rPr>
                        <a:t>No.02</a:t>
                      </a:r>
                      <a:r>
                        <a:rPr lang="zh-CN" altLang="en-US" sz="2000" kern="1200" dirty="0" smtClean="0">
                          <a:solidFill>
                            <a:schemeClr val="dk1"/>
                          </a:solidFill>
                          <a:latin typeface="Times New Roman" panose="02020603050405020304" pitchFamily="18" charset="0"/>
                          <a:ea typeface="方正姚体" pitchFamily="2" charset="-122"/>
                          <a:cs typeface="Times New Roman" panose="02020603050405020304" pitchFamily="18" charset="0"/>
                        </a:rPr>
                        <a:t>：抽取原理</a:t>
                      </a:r>
                      <a:endParaRPr lang="en-US" altLang="zh-CN" sz="2000" kern="1200" dirty="0" smtClean="0">
                        <a:solidFill>
                          <a:schemeClr val="dk1"/>
                        </a:solidFill>
                        <a:latin typeface="Times New Roman" panose="02020603050405020304" pitchFamily="18" charset="0"/>
                        <a:ea typeface="方正姚体" pitchFamily="2" charset="-122"/>
                        <a:cs typeface="Times New Roman" panose="02020603050405020304" pitchFamily="18" charset="0"/>
                      </a:endParaRPr>
                    </a:p>
                    <a:p>
                      <a:r>
                        <a:rPr lang="en-US" altLang="zh-CN" sz="2000" kern="1200" dirty="0" smtClean="0">
                          <a:solidFill>
                            <a:schemeClr val="dk1"/>
                          </a:solidFill>
                          <a:latin typeface="Times New Roman" panose="02020603050405020304" pitchFamily="18" charset="0"/>
                          <a:ea typeface="方正姚体" pitchFamily="2" charset="-122"/>
                          <a:cs typeface="Times New Roman" panose="02020603050405020304" pitchFamily="18" charset="0"/>
                        </a:rPr>
                        <a:t>No.10</a:t>
                      </a:r>
                      <a:r>
                        <a:rPr lang="zh-CN" altLang="en-US" sz="2000" kern="1200" dirty="0" smtClean="0">
                          <a:solidFill>
                            <a:schemeClr val="dk1"/>
                          </a:solidFill>
                          <a:latin typeface="Times New Roman" panose="02020603050405020304" pitchFamily="18" charset="0"/>
                          <a:ea typeface="方正姚体" pitchFamily="2" charset="-122"/>
                          <a:cs typeface="Times New Roman" panose="02020603050405020304" pitchFamily="18" charset="0"/>
                        </a:rPr>
                        <a:t>：预先作用原理</a:t>
                      </a:r>
                      <a:endParaRPr lang="en-US" altLang="zh-CN" sz="2000" kern="1200" dirty="0" smtClean="0">
                        <a:solidFill>
                          <a:schemeClr val="dk1"/>
                        </a:solidFill>
                        <a:latin typeface="Times New Roman" panose="02020603050405020304" pitchFamily="18" charset="0"/>
                        <a:ea typeface="方正姚体" pitchFamily="2" charset="-122"/>
                        <a:cs typeface="Times New Roman" panose="02020603050405020304" pitchFamily="18" charset="0"/>
                      </a:endParaRPr>
                    </a:p>
                    <a:p>
                      <a:r>
                        <a:rPr lang="en-US" altLang="zh-CN" sz="2000" kern="1200" dirty="0" smtClean="0">
                          <a:solidFill>
                            <a:schemeClr val="dk1"/>
                          </a:solidFill>
                          <a:latin typeface="Times New Roman" panose="02020603050405020304" pitchFamily="18" charset="0"/>
                          <a:ea typeface="方正姚体" pitchFamily="2" charset="-122"/>
                          <a:cs typeface="Times New Roman" panose="02020603050405020304" pitchFamily="18" charset="0"/>
                        </a:rPr>
                        <a:t>No.27</a:t>
                      </a:r>
                      <a:r>
                        <a:rPr lang="zh-CN" altLang="en-US" sz="2000" kern="1200" dirty="0" smtClean="0">
                          <a:solidFill>
                            <a:schemeClr val="dk1"/>
                          </a:solidFill>
                          <a:latin typeface="Times New Roman" panose="02020603050405020304" pitchFamily="18" charset="0"/>
                          <a:ea typeface="方正姚体" pitchFamily="2" charset="-122"/>
                          <a:cs typeface="Times New Roman" panose="02020603050405020304" pitchFamily="18" charset="0"/>
                        </a:rPr>
                        <a:t>：替代原理</a:t>
                      </a:r>
                    </a:p>
                  </a:txBody>
                  <a:tcPr/>
                </a:tc>
                <a:tc>
                  <a:txBody>
                    <a:bodyPr/>
                    <a:lstStyle/>
                    <a:p>
                      <a:r>
                        <a:rPr lang="zh-CN" altLang="en-US" sz="2000" dirty="0" smtClean="0">
                          <a:solidFill>
                            <a:schemeClr val="dk1"/>
                          </a:solidFill>
                          <a:latin typeface="Times New Roman" panose="02020603050405020304" pitchFamily="18" charset="0"/>
                          <a:ea typeface="方正姚体" pitchFamily="2" charset="-122"/>
                          <a:cs typeface="Times New Roman" panose="02020603050405020304" pitchFamily="18" charset="0"/>
                        </a:rPr>
                        <a:t>方案</a:t>
                      </a:r>
                      <a:r>
                        <a:rPr lang="en-US" altLang="zh-CN" sz="2000" dirty="0" smtClean="0">
                          <a:solidFill>
                            <a:schemeClr val="dk1"/>
                          </a:solidFill>
                          <a:latin typeface="Times New Roman" panose="02020603050405020304" pitchFamily="18" charset="0"/>
                          <a:ea typeface="方正姚体" pitchFamily="2" charset="-122"/>
                          <a:cs typeface="Times New Roman" panose="02020603050405020304" pitchFamily="18" charset="0"/>
                        </a:rPr>
                        <a:t>1</a:t>
                      </a:r>
                    </a:p>
                    <a:p>
                      <a:r>
                        <a:rPr lang="zh-CN" altLang="en-US" sz="2000" dirty="0" smtClean="0">
                          <a:solidFill>
                            <a:schemeClr val="dk1"/>
                          </a:solidFill>
                          <a:latin typeface="Times New Roman" panose="02020603050405020304" pitchFamily="18" charset="0"/>
                          <a:ea typeface="方正姚体" pitchFamily="2" charset="-122"/>
                          <a:cs typeface="Times New Roman" panose="02020603050405020304" pitchFamily="18" charset="0"/>
                        </a:rPr>
                        <a:t>方案</a:t>
                      </a:r>
                      <a:r>
                        <a:rPr lang="en-US" altLang="zh-CN" sz="2000" dirty="0" smtClean="0">
                          <a:solidFill>
                            <a:schemeClr val="dk1"/>
                          </a:solidFill>
                          <a:latin typeface="Times New Roman" panose="02020603050405020304" pitchFamily="18" charset="0"/>
                          <a:ea typeface="方正姚体" pitchFamily="2" charset="-122"/>
                          <a:cs typeface="Times New Roman" panose="02020603050405020304" pitchFamily="18" charset="0"/>
                        </a:rPr>
                        <a:t>2 </a:t>
                      </a:r>
                    </a:p>
                    <a:p>
                      <a:r>
                        <a:rPr lang="zh-CN" altLang="en-US" sz="2000" dirty="0" smtClean="0">
                          <a:solidFill>
                            <a:schemeClr val="dk1"/>
                          </a:solidFill>
                          <a:latin typeface="Times New Roman" panose="02020603050405020304" pitchFamily="18" charset="0"/>
                          <a:ea typeface="方正姚体" pitchFamily="2" charset="-122"/>
                          <a:cs typeface="Times New Roman" panose="02020603050405020304" pitchFamily="18" charset="0"/>
                        </a:rPr>
                        <a:t>等等</a:t>
                      </a:r>
                    </a:p>
                    <a:p>
                      <a:endParaRPr lang="zh-CN" altLang="en-US" sz="2000" kern="1200" dirty="0" smtClean="0">
                        <a:solidFill>
                          <a:schemeClr val="dk1"/>
                        </a:solidFill>
                        <a:latin typeface="Times New Roman" panose="02020603050405020304" pitchFamily="18" charset="0"/>
                        <a:ea typeface="方正姚体" pitchFamily="2" charset="-122"/>
                        <a:cs typeface="Times New Roman" panose="02020603050405020304" pitchFamily="18" charset="0"/>
                      </a:endParaRPr>
                    </a:p>
                  </a:txBody>
                  <a:tcPr/>
                </a:tc>
              </a:tr>
            </a:tbl>
          </a:graphicData>
        </a:graphic>
      </p:graphicFrame>
      <p:sp>
        <p:nvSpPr>
          <p:cNvPr id="6" name="TextBox 5"/>
          <p:cNvSpPr txBox="1"/>
          <p:nvPr/>
        </p:nvSpPr>
        <p:spPr>
          <a:xfrm>
            <a:off x="1623849" y="5328745"/>
            <a:ext cx="2492990" cy="677108"/>
          </a:xfrm>
          <a:prstGeom prst="rect">
            <a:avLst/>
          </a:prstGeom>
          <a:noFill/>
        </p:spPr>
        <p:txBody>
          <a:bodyPr wrap="none" rtlCol="0">
            <a:spAutoFit/>
          </a:bodyPr>
          <a:lstStyle/>
          <a:p>
            <a:r>
              <a:rPr lang="zh-CN" altLang="en-US" sz="2000" dirty="0" smtClean="0">
                <a:solidFill>
                  <a:schemeClr val="accent6"/>
                </a:solidFill>
                <a:latin typeface="Times New Roman" panose="02020603050405020304" pitchFamily="18" charset="0"/>
                <a:ea typeface="方正姚体" pitchFamily="2" charset="-122"/>
                <a:cs typeface="Times New Roman" panose="02020603050405020304" pitchFamily="18" charset="0"/>
              </a:rPr>
              <a:t>其它发明原理应用：</a:t>
            </a:r>
          </a:p>
          <a:p>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照片\宝贝宝\宝宝用\DSCN7740.JPG"/>
          <p:cNvPicPr>
            <a:picLocks noChangeAspect="1" noChangeArrowheads="1"/>
          </p:cNvPicPr>
          <p:nvPr/>
        </p:nvPicPr>
        <p:blipFill>
          <a:blip r:embed="rId2" cstate="print"/>
          <a:srcRect t="29980" r="5295" b="24221"/>
          <a:stretch>
            <a:fillRect/>
          </a:stretch>
        </p:blipFill>
        <p:spPr bwMode="auto">
          <a:xfrm>
            <a:off x="0" y="0"/>
            <a:ext cx="9144000" cy="3316530"/>
          </a:xfrm>
          <a:prstGeom prst="rect">
            <a:avLst/>
          </a:prstGeom>
          <a:noFill/>
        </p:spPr>
      </p:pic>
      <p:sp>
        <p:nvSpPr>
          <p:cNvPr id="6" name="矩形 5"/>
          <p:cNvSpPr/>
          <p:nvPr/>
        </p:nvSpPr>
        <p:spPr>
          <a:xfrm>
            <a:off x="378372" y="3825450"/>
            <a:ext cx="8135007" cy="1631216"/>
          </a:xfrm>
          <a:prstGeom prst="rect">
            <a:avLst/>
          </a:prstGeom>
        </p:spPr>
        <p:txBody>
          <a:bodyPr wrap="square">
            <a:spAutoFit/>
          </a:bodyPr>
          <a:lstStyle/>
          <a:p>
            <a:r>
              <a:rPr lang="en-US" altLang="zh-CN" sz="2400" dirty="0" smtClean="0"/>
              <a:t>40</a:t>
            </a:r>
            <a:r>
              <a:rPr lang="zh-CN" altLang="zh-CN" sz="2400" dirty="0" smtClean="0"/>
              <a:t>个发明原理是经常用到的创新工具</a:t>
            </a:r>
            <a:r>
              <a:rPr lang="zh-CN" altLang="zh-CN" sz="2400" dirty="0" smtClean="0"/>
              <a:t>。</a:t>
            </a:r>
            <a:endParaRPr lang="en-US" altLang="zh-CN" sz="2400" dirty="0" smtClean="0"/>
          </a:p>
          <a:p>
            <a:r>
              <a:rPr lang="zh-CN" altLang="zh-CN" sz="2400" dirty="0" smtClean="0"/>
              <a:t>其</a:t>
            </a:r>
            <a:r>
              <a:rPr lang="zh-CN" altLang="zh-CN" sz="2400" dirty="0" smtClean="0"/>
              <a:t>中发明原理</a:t>
            </a:r>
            <a:r>
              <a:rPr lang="en-US" altLang="zh-CN" sz="2400" dirty="0" smtClean="0"/>
              <a:t>7</a:t>
            </a:r>
            <a:r>
              <a:rPr lang="zh-CN" altLang="zh-CN" sz="2800" b="1" dirty="0" smtClean="0">
                <a:solidFill>
                  <a:srgbClr val="B12725"/>
                </a:solidFill>
              </a:rPr>
              <a:t>套装原理</a:t>
            </a:r>
            <a:r>
              <a:rPr lang="zh-CN" altLang="zh-CN" sz="2400" dirty="0" smtClean="0"/>
              <a:t>指的是</a:t>
            </a:r>
            <a:r>
              <a:rPr lang="zh-CN" altLang="zh-CN" sz="2400" dirty="0" smtClean="0"/>
              <a:t>：</a:t>
            </a:r>
            <a:r>
              <a:rPr lang="zh-CN" altLang="zh-CN" sz="2400" b="1" dirty="0" smtClean="0"/>
              <a:t>将</a:t>
            </a:r>
            <a:r>
              <a:rPr lang="zh-CN" altLang="zh-CN" sz="2400" b="1" dirty="0" smtClean="0"/>
              <a:t>一个物体放在第二个物体中</a:t>
            </a:r>
            <a:r>
              <a:rPr lang="zh-CN" altLang="zh-CN" sz="2400" b="1" dirty="0" smtClean="0"/>
              <a:t>，将</a:t>
            </a:r>
            <a:r>
              <a:rPr lang="zh-CN" altLang="zh-CN" sz="2400" b="1" dirty="0" smtClean="0"/>
              <a:t>第二个物体放在第三个物体中</a:t>
            </a:r>
            <a:r>
              <a:rPr lang="zh-CN" altLang="zh-CN" sz="2400" b="1" dirty="0" smtClean="0"/>
              <a:t>，可</a:t>
            </a:r>
            <a:r>
              <a:rPr lang="zh-CN" altLang="zh-CN" sz="2400" b="1" dirty="0" smtClean="0"/>
              <a:t>进行下去</a:t>
            </a:r>
            <a:r>
              <a:rPr lang="zh-CN" altLang="zh-CN" sz="2400" b="1" dirty="0" smtClean="0"/>
              <a:t>；使</a:t>
            </a:r>
            <a:r>
              <a:rPr lang="zh-CN" altLang="zh-CN" sz="2400" b="1" dirty="0" smtClean="0"/>
              <a:t>一个物体穿过另一物体的空腔。</a:t>
            </a:r>
            <a:endParaRPr lang="zh-CN" alt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0" y="724583"/>
            <a:ext cx="8939048" cy="3579403"/>
          </a:xfrm>
        </p:spPr>
        <p:txBody>
          <a:bodyPr>
            <a:normAutofit/>
          </a:bodyPr>
          <a:lstStyle/>
          <a:p>
            <a:r>
              <a:rPr lang="zh-CN" altLang="zh-CN" sz="2400" dirty="0" smtClean="0"/>
              <a:t>耐火材料粒度组成最紧密堆积设计，大颗粒形成网络骨架，小颗粒填在大颗粒骨架中的孔隙，细粉填在小颗粒骨架中的孔隙，而超细粉料填在细粉骨架中的孔隙，最终形成最紧密堆积，坯体气孔率低，致密度高。</a:t>
            </a:r>
            <a:endParaRPr lang="en-US" altLang="zh-CN" sz="2400" dirty="0" smtClean="0"/>
          </a:p>
          <a:p>
            <a:r>
              <a:rPr lang="zh-CN" altLang="zh-CN" sz="2400" dirty="0" smtClean="0"/>
              <a:t>该方法还可以控制材料内部气孔孔径分布。如采用硅溶胶为分散剂的</a:t>
            </a:r>
            <a:r>
              <a:rPr lang="en-US" altLang="zh-CN" sz="2400" dirty="0" err="1" smtClean="0"/>
              <a:t>SiC</a:t>
            </a:r>
            <a:r>
              <a:rPr lang="zh-CN" altLang="zh-CN" sz="2400" dirty="0" smtClean="0"/>
              <a:t>微粉凝胶注模成型多孔碳化硅陶瓷，其坯体中气孔孔径分布呈现双峰分布，分别为</a:t>
            </a:r>
            <a:r>
              <a:rPr lang="en-US" altLang="zh-CN" sz="2400" dirty="0" smtClean="0"/>
              <a:t>0.5</a:t>
            </a:r>
            <a:r>
              <a:rPr lang="zh-CN" altLang="zh-CN" sz="2400" dirty="0" smtClean="0"/>
              <a:t>μ</a:t>
            </a:r>
            <a:r>
              <a:rPr lang="en-US" altLang="zh-CN" sz="2400" dirty="0" smtClean="0"/>
              <a:t>m</a:t>
            </a:r>
            <a:r>
              <a:rPr lang="zh-CN" altLang="zh-CN" sz="2400" dirty="0" smtClean="0"/>
              <a:t>和</a:t>
            </a:r>
            <a:r>
              <a:rPr lang="en-US" altLang="zh-CN" sz="2400" dirty="0" smtClean="0"/>
              <a:t>0.008</a:t>
            </a:r>
            <a:r>
              <a:rPr lang="zh-CN" altLang="zh-CN" sz="2400" dirty="0" smtClean="0"/>
              <a:t>μ</a:t>
            </a:r>
            <a:r>
              <a:rPr lang="en-US" altLang="zh-CN" sz="2400" dirty="0" smtClean="0"/>
              <a:t>m</a:t>
            </a:r>
            <a:r>
              <a:rPr lang="zh-CN" altLang="zh-CN" sz="2400" dirty="0" smtClean="0"/>
              <a:t>。呈现双峰分布的气孔来源于</a:t>
            </a:r>
            <a:r>
              <a:rPr lang="en-US" altLang="zh-CN" sz="2400" dirty="0" err="1" smtClean="0"/>
              <a:t>SiC</a:t>
            </a:r>
            <a:r>
              <a:rPr lang="zh-CN" altLang="zh-CN" sz="2400" dirty="0" smtClean="0"/>
              <a:t>颗粒间的孔隙（较大尺寸）和</a:t>
            </a:r>
            <a:r>
              <a:rPr lang="en-US" altLang="zh-CN" sz="2400" dirty="0" smtClean="0"/>
              <a:t>SiO</a:t>
            </a:r>
            <a:r>
              <a:rPr lang="en-US" altLang="zh-CN" sz="2400" baseline="-25000" dirty="0" smtClean="0"/>
              <a:t>2</a:t>
            </a:r>
            <a:r>
              <a:rPr lang="zh-CN" altLang="zh-CN" sz="2400" dirty="0" smtClean="0"/>
              <a:t>颗粒间的孔隙（较小尺寸）</a:t>
            </a:r>
            <a:endParaRPr lang="zh-CN" altLang="en-US" sz="2400" dirty="0"/>
          </a:p>
        </p:txBody>
      </p:sp>
      <p:sp>
        <p:nvSpPr>
          <p:cNvPr id="3" name="标题 2"/>
          <p:cNvSpPr>
            <a:spLocks noGrp="1"/>
          </p:cNvSpPr>
          <p:nvPr>
            <p:ph type="title"/>
          </p:nvPr>
        </p:nvSpPr>
        <p:spPr>
          <a:xfrm>
            <a:off x="2475186" y="0"/>
            <a:ext cx="5044966" cy="907776"/>
          </a:xfrm>
        </p:spPr>
        <p:txBody>
          <a:bodyPr>
            <a:normAutofit/>
          </a:bodyPr>
          <a:lstStyle/>
          <a:p>
            <a:r>
              <a:rPr lang="zh-CN" altLang="zh-CN" sz="3200" dirty="0" smtClean="0"/>
              <a:t>最紧密堆积</a:t>
            </a:r>
            <a:r>
              <a:rPr lang="en-US" altLang="zh-CN" sz="3200" dirty="0" smtClean="0"/>
              <a:t>&amp;</a:t>
            </a:r>
            <a:r>
              <a:rPr lang="zh-CN" altLang="zh-CN" sz="3200" dirty="0" smtClean="0"/>
              <a:t>气孔孔径调控</a:t>
            </a:r>
            <a:endParaRPr lang="zh-CN" altLang="en-US" sz="3200" dirty="0"/>
          </a:p>
        </p:txBody>
      </p:sp>
      <p:pic>
        <p:nvPicPr>
          <p:cNvPr id="4" name="图片 3" descr="C:\Users\Administrator\Desktop\微信图片_20181105145610.jpg"/>
          <p:cNvPicPr/>
          <p:nvPr/>
        </p:nvPicPr>
        <p:blipFill>
          <a:blip r:embed="rId2" cstate="print"/>
          <a:srcRect/>
          <a:stretch>
            <a:fillRect/>
          </a:stretch>
        </p:blipFill>
        <p:spPr bwMode="auto">
          <a:xfrm>
            <a:off x="-1" y="4225159"/>
            <a:ext cx="3373821" cy="2632841"/>
          </a:xfrm>
          <a:prstGeom prst="rect">
            <a:avLst/>
          </a:prstGeom>
          <a:noFill/>
          <a:ln w="9525">
            <a:noFill/>
            <a:miter lim="800000"/>
            <a:headEnd/>
            <a:tailEnd/>
          </a:ln>
        </p:spPr>
      </p:pic>
      <p:pic>
        <p:nvPicPr>
          <p:cNvPr id="5" name="图片 4" descr="C:\Users\Administrator\Desktop\微信图片_20181105145731.jpg"/>
          <p:cNvPicPr/>
          <p:nvPr/>
        </p:nvPicPr>
        <p:blipFill>
          <a:blip r:embed="rId3" cstate="print"/>
          <a:srcRect r="1974"/>
          <a:stretch>
            <a:fillRect/>
          </a:stretch>
        </p:blipFill>
        <p:spPr bwMode="auto">
          <a:xfrm>
            <a:off x="3452648" y="3783725"/>
            <a:ext cx="2842064" cy="3074276"/>
          </a:xfrm>
          <a:prstGeom prst="rect">
            <a:avLst/>
          </a:prstGeom>
          <a:noFill/>
          <a:ln w="9525">
            <a:noFill/>
            <a:miter lim="800000"/>
            <a:headEnd/>
            <a:tailEnd/>
          </a:ln>
        </p:spPr>
      </p:pic>
      <p:pic>
        <p:nvPicPr>
          <p:cNvPr id="6" name="图片 5" descr="C:\Users\Administrator\Desktop\微信图片_20181105145807.jpg"/>
          <p:cNvPicPr/>
          <p:nvPr/>
        </p:nvPicPr>
        <p:blipFill>
          <a:blip r:embed="rId4" cstate="print"/>
          <a:srcRect r="1974"/>
          <a:stretch>
            <a:fillRect/>
          </a:stretch>
        </p:blipFill>
        <p:spPr bwMode="auto">
          <a:xfrm>
            <a:off x="6385035" y="3783725"/>
            <a:ext cx="2758966" cy="30742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177</TotalTime>
  <Words>2328</Words>
  <Application>Microsoft Office PowerPoint</Application>
  <PresentationFormat>全屏显示(4:3)</PresentationFormat>
  <Paragraphs>95</Paragraphs>
  <Slides>18</Slides>
  <Notes>0</Notes>
  <HiddenSlides>0</HiddenSlides>
  <MMClips>0</MMClips>
  <ScaleCrop>false</ScaleCrop>
  <HeadingPairs>
    <vt:vector size="4" baseType="variant">
      <vt:variant>
        <vt:lpstr>主题</vt:lpstr>
      </vt:variant>
      <vt:variant>
        <vt:i4>1</vt:i4>
      </vt:variant>
      <vt:variant>
        <vt:lpstr>幻灯片标题</vt:lpstr>
      </vt:variant>
      <vt:variant>
        <vt:i4>18</vt:i4>
      </vt:variant>
    </vt:vector>
  </HeadingPairs>
  <TitlesOfParts>
    <vt:vector size="19" baseType="lpstr">
      <vt:lpstr>聚合</vt:lpstr>
      <vt:lpstr>基于OBE对无机材料 专业的教学实践</vt:lpstr>
      <vt:lpstr>幻灯片 2</vt:lpstr>
      <vt:lpstr>幻灯片 3</vt:lpstr>
      <vt:lpstr>TRIZ理论（发明问题解决理论）的导入（技术系统八大进化法则）</vt:lpstr>
      <vt:lpstr>幻灯片 5</vt:lpstr>
      <vt:lpstr>幻灯片 6</vt:lpstr>
      <vt:lpstr>幻灯片 7</vt:lpstr>
      <vt:lpstr>幻灯片 8</vt:lpstr>
      <vt:lpstr>最紧密堆积&amp;气孔孔径调控</vt:lpstr>
      <vt:lpstr>新型抗热震性实验电炉炉门结构 </vt:lpstr>
      <vt:lpstr>耐火材料微裂纹增韧</vt:lpstr>
      <vt:lpstr>幻灯片 12</vt:lpstr>
      <vt:lpstr>幻灯片 13</vt:lpstr>
      <vt:lpstr>指导大学生创新创业训练计划项目</vt:lpstr>
      <vt:lpstr>学生成功就业典型事例一</vt:lpstr>
      <vt:lpstr>学生成功就业典型事例二</vt:lpstr>
      <vt:lpstr>学生成功考研典型事例</vt:lpstr>
      <vt:lpstr>幻灯片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920</cp:revision>
  <dcterms:created xsi:type="dcterms:W3CDTF">2014-06-18T03:33:00Z</dcterms:created>
  <dcterms:modified xsi:type="dcterms:W3CDTF">2018-11-15T09:42:50Z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2052-11.1.0.7932</vt:lpwstr>
  </property>
</Properties>
</file>