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4"/>
  </p:notesMasterIdLst>
  <p:sldIdLst>
    <p:sldId id="275" r:id="rId3"/>
    <p:sldId id="331" r:id="rId4"/>
    <p:sldId id="277" r:id="rId5"/>
    <p:sldId id="332" r:id="rId6"/>
    <p:sldId id="335" r:id="rId7"/>
    <p:sldId id="336" r:id="rId8"/>
    <p:sldId id="330" r:id="rId9"/>
    <p:sldId id="337" r:id="rId10"/>
    <p:sldId id="333" r:id="rId11"/>
    <p:sldId id="338" r:id="rId12"/>
    <p:sldId id="334" r:id="rId13"/>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6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73780EA-6DB6-4A3C-B2E7-53E560BF0550}" type="datetimeFigureOut">
              <a:rPr lang="zh-CN" altLang="en-US" smtClean="0"/>
              <a:pPr/>
              <a:t>2018/11/21</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0018215-5EA8-435F-87D0-A656765682E5}" type="slidenum">
              <a:rPr lang="zh-CN" altLang="en-US" smtClean="0"/>
              <a:pPr/>
              <a:t>‹#›</a:t>
            </a:fld>
            <a:endParaRPr lang="zh-CN" altLang="en-US"/>
          </a:p>
        </p:txBody>
      </p:sp>
    </p:spTree>
    <p:extLst>
      <p:ext uri="{BB962C8B-B14F-4D97-AF65-F5344CB8AC3E}">
        <p14:creationId xmlns:p14="http://schemas.microsoft.com/office/powerpoint/2010/main" val="23453083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2018/11/21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2018/11/21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2018/11/21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4" name="Rectangle 2"/>
          <p:cNvSpPr>
            <a:spLocks noChangeArrowheads="1"/>
          </p:cNvSpPr>
          <p:nvPr userDrawn="1"/>
        </p:nvSpPr>
        <p:spPr bwMode="auto">
          <a:xfrm>
            <a:off x="0" y="0"/>
            <a:ext cx="9144000" cy="476250"/>
          </a:xfrm>
          <a:prstGeom prst="rect">
            <a:avLst/>
          </a:prstGeom>
          <a:solidFill>
            <a:srgbClr val="0033CC">
              <a:alpha val="50195"/>
            </a:srgbClr>
          </a:solidFill>
          <a:ln w="9525">
            <a:noFill/>
            <a:miter lim="800000"/>
            <a:headEnd/>
            <a:tailEnd/>
          </a:ln>
        </p:spPr>
        <p:txBody>
          <a:bodyPr wrap="none" anchor="ctr"/>
          <a:lstStyle/>
          <a:p>
            <a:pPr algn="ctr" fontAlgn="base">
              <a:spcBef>
                <a:spcPct val="0"/>
              </a:spcBef>
              <a:spcAft>
                <a:spcPct val="0"/>
              </a:spcAft>
              <a:defRPr/>
            </a:pPr>
            <a:endParaRPr lang="zh-CN" altLang="en-US" sz="3600" b="1">
              <a:solidFill>
                <a:srgbClr val="FF0000"/>
              </a:solidFill>
              <a:latin typeface="Times New Roman" pitchFamily="18" charset="0"/>
              <a:ea typeface="黑体" pitchFamily="2" charset="-122"/>
            </a:endParaRPr>
          </a:p>
        </p:txBody>
      </p:sp>
      <p:pic>
        <p:nvPicPr>
          <p:cNvPr id="5" name="Picture 3" descr="xjtut"/>
          <p:cNvPicPr>
            <a:picLocks noChangeAspect="1" noChangeArrowheads="1"/>
          </p:cNvPicPr>
          <p:nvPr/>
        </p:nvPicPr>
        <p:blipFill>
          <a:blip r:embed="rId2" cstate="print"/>
          <a:srcRect/>
          <a:stretch>
            <a:fillRect/>
          </a:stretch>
        </p:blipFill>
        <p:spPr bwMode="auto">
          <a:xfrm>
            <a:off x="762000" y="65088"/>
            <a:ext cx="1447800" cy="341312"/>
          </a:xfrm>
          <a:prstGeom prst="rect">
            <a:avLst/>
          </a:prstGeom>
          <a:noFill/>
          <a:ln w="9525">
            <a:noFill/>
            <a:miter lim="800000"/>
            <a:headEnd/>
            <a:tailEnd/>
          </a:ln>
        </p:spPr>
      </p:pic>
      <p:pic>
        <p:nvPicPr>
          <p:cNvPr id="6" name="Picture 5" descr="84"/>
          <p:cNvPicPr>
            <a:picLocks noChangeAspect="1" noChangeArrowheads="1"/>
          </p:cNvPicPr>
          <p:nvPr/>
        </p:nvPicPr>
        <p:blipFill>
          <a:blip r:embed="rId3" cstate="print"/>
          <a:srcRect l="38531"/>
          <a:stretch>
            <a:fillRect/>
          </a:stretch>
        </p:blipFill>
        <p:spPr bwMode="auto">
          <a:xfrm>
            <a:off x="6591300" y="5438775"/>
            <a:ext cx="2552700" cy="990600"/>
          </a:xfrm>
          <a:prstGeom prst="rect">
            <a:avLst/>
          </a:prstGeom>
          <a:noFill/>
          <a:ln w="9525">
            <a:noFill/>
            <a:miter lim="800000"/>
            <a:headEnd/>
            <a:tailEnd/>
          </a:ln>
        </p:spPr>
      </p:pic>
      <p:sp>
        <p:nvSpPr>
          <p:cNvPr id="7" name="Text Box 7"/>
          <p:cNvSpPr txBox="1">
            <a:spLocks noChangeArrowheads="1"/>
          </p:cNvSpPr>
          <p:nvPr userDrawn="1"/>
        </p:nvSpPr>
        <p:spPr bwMode="auto">
          <a:xfrm>
            <a:off x="2357438" y="90488"/>
            <a:ext cx="2971800" cy="366712"/>
          </a:xfrm>
          <a:prstGeom prst="rect">
            <a:avLst/>
          </a:prstGeom>
          <a:noFill/>
          <a:ln>
            <a:noFill/>
          </a:ln>
          <a:extLst/>
        </p:spPr>
        <p:txBody>
          <a:bodyPr>
            <a:spAutoFit/>
          </a:bodyPr>
          <a:lstStyle>
            <a:lvl1pPr eaLnBrk="0" hangingPunct="0">
              <a:defRPr sz="2800" b="1">
                <a:solidFill>
                  <a:srgbClr val="0000FF"/>
                </a:solidFill>
                <a:latin typeface="Times New Roman" pitchFamily="18" charset="0"/>
                <a:ea typeface="幼圆" pitchFamily="49" charset="-122"/>
              </a:defRPr>
            </a:lvl1pPr>
            <a:lvl2pPr marL="742950" indent="-285750" eaLnBrk="0" hangingPunct="0">
              <a:defRPr sz="2800" b="1">
                <a:solidFill>
                  <a:srgbClr val="0000FF"/>
                </a:solidFill>
                <a:latin typeface="Times New Roman" pitchFamily="18" charset="0"/>
                <a:ea typeface="幼圆" pitchFamily="49" charset="-122"/>
              </a:defRPr>
            </a:lvl2pPr>
            <a:lvl3pPr marL="1143000" indent="-228600" eaLnBrk="0" hangingPunct="0">
              <a:defRPr sz="2800" b="1">
                <a:solidFill>
                  <a:srgbClr val="0000FF"/>
                </a:solidFill>
                <a:latin typeface="Times New Roman" pitchFamily="18" charset="0"/>
                <a:ea typeface="幼圆" pitchFamily="49" charset="-122"/>
              </a:defRPr>
            </a:lvl3pPr>
            <a:lvl4pPr marL="1600200" indent="-228600" eaLnBrk="0" hangingPunct="0">
              <a:defRPr sz="2800" b="1">
                <a:solidFill>
                  <a:srgbClr val="0000FF"/>
                </a:solidFill>
                <a:latin typeface="Times New Roman" pitchFamily="18" charset="0"/>
                <a:ea typeface="幼圆" pitchFamily="49" charset="-122"/>
              </a:defRPr>
            </a:lvl4pPr>
            <a:lvl5pPr marL="2057400" indent="-228600" eaLnBrk="0" hangingPunct="0">
              <a:defRPr sz="2800" b="1">
                <a:solidFill>
                  <a:srgbClr val="0000FF"/>
                </a:solidFill>
                <a:latin typeface="Times New Roman" pitchFamily="18" charset="0"/>
                <a:ea typeface="幼圆" pitchFamily="49" charset="-122"/>
              </a:defRPr>
            </a:lvl5pPr>
            <a:lvl6pPr marL="2514600" indent="-228600" algn="ctr" eaLnBrk="0" fontAlgn="base" hangingPunct="0">
              <a:spcBef>
                <a:spcPct val="0"/>
              </a:spcBef>
              <a:spcAft>
                <a:spcPct val="0"/>
              </a:spcAft>
              <a:defRPr sz="2800" b="1">
                <a:solidFill>
                  <a:srgbClr val="0000FF"/>
                </a:solidFill>
                <a:latin typeface="Times New Roman" pitchFamily="18" charset="0"/>
                <a:ea typeface="幼圆" pitchFamily="49" charset="-122"/>
              </a:defRPr>
            </a:lvl6pPr>
            <a:lvl7pPr marL="2971800" indent="-228600" algn="ctr" eaLnBrk="0" fontAlgn="base" hangingPunct="0">
              <a:spcBef>
                <a:spcPct val="0"/>
              </a:spcBef>
              <a:spcAft>
                <a:spcPct val="0"/>
              </a:spcAft>
              <a:defRPr sz="2800" b="1">
                <a:solidFill>
                  <a:srgbClr val="0000FF"/>
                </a:solidFill>
                <a:latin typeface="Times New Roman" pitchFamily="18" charset="0"/>
                <a:ea typeface="幼圆" pitchFamily="49" charset="-122"/>
              </a:defRPr>
            </a:lvl7pPr>
            <a:lvl8pPr marL="3429000" indent="-228600" algn="ctr" eaLnBrk="0" fontAlgn="base" hangingPunct="0">
              <a:spcBef>
                <a:spcPct val="0"/>
              </a:spcBef>
              <a:spcAft>
                <a:spcPct val="0"/>
              </a:spcAft>
              <a:defRPr sz="2800" b="1">
                <a:solidFill>
                  <a:srgbClr val="0000FF"/>
                </a:solidFill>
                <a:latin typeface="Times New Roman" pitchFamily="18" charset="0"/>
                <a:ea typeface="幼圆" pitchFamily="49" charset="-122"/>
              </a:defRPr>
            </a:lvl8pPr>
            <a:lvl9pPr marL="3886200" indent="-228600" algn="ctr" eaLnBrk="0" fontAlgn="base" hangingPunct="0">
              <a:spcBef>
                <a:spcPct val="0"/>
              </a:spcBef>
              <a:spcAft>
                <a:spcPct val="0"/>
              </a:spcAft>
              <a:defRPr sz="2800" b="1">
                <a:solidFill>
                  <a:srgbClr val="0000FF"/>
                </a:solidFill>
                <a:latin typeface="Times New Roman" pitchFamily="18" charset="0"/>
                <a:ea typeface="幼圆" pitchFamily="49" charset="-122"/>
              </a:defRPr>
            </a:lvl9pPr>
          </a:lstStyle>
          <a:p>
            <a:pPr algn="just" eaLnBrk="1" fontAlgn="base" hangingPunct="1">
              <a:spcBef>
                <a:spcPct val="50000"/>
              </a:spcBef>
              <a:spcAft>
                <a:spcPct val="0"/>
              </a:spcAft>
              <a:defRPr/>
            </a:pPr>
            <a:r>
              <a:rPr lang="zh-CN" altLang="en-US" sz="1800" b="0" smtClean="0">
                <a:solidFill>
                  <a:srgbClr val="0066CC"/>
                </a:solidFill>
                <a:ea typeface="黑体" pitchFamily="2" charset="-122"/>
              </a:rPr>
              <a:t>大学物理教学实验中心</a:t>
            </a:r>
            <a:endParaRPr lang="en-US" altLang="zh-CN" sz="1800" b="0" smtClean="0">
              <a:solidFill>
                <a:srgbClr val="0066CC"/>
              </a:solidFill>
              <a:ea typeface="黑体" pitchFamily="2" charset="-122"/>
            </a:endParaRPr>
          </a:p>
        </p:txBody>
      </p:sp>
      <p:pic>
        <p:nvPicPr>
          <p:cNvPr id="8" name="Picture 9" descr="84"/>
          <p:cNvPicPr>
            <a:picLocks noChangeAspect="1" noChangeArrowheads="1"/>
          </p:cNvPicPr>
          <p:nvPr/>
        </p:nvPicPr>
        <p:blipFill>
          <a:blip r:embed="rId3" cstate="print"/>
          <a:srcRect l="38531"/>
          <a:stretch>
            <a:fillRect/>
          </a:stretch>
        </p:blipFill>
        <p:spPr bwMode="auto">
          <a:xfrm>
            <a:off x="6591300" y="5438775"/>
            <a:ext cx="2552700" cy="990600"/>
          </a:xfrm>
          <a:prstGeom prst="rect">
            <a:avLst/>
          </a:prstGeom>
          <a:noFill/>
          <a:ln w="9525">
            <a:noFill/>
            <a:miter lim="800000"/>
            <a:headEnd/>
            <a:tailEnd/>
          </a:ln>
        </p:spPr>
      </p:pic>
      <p:pic>
        <p:nvPicPr>
          <p:cNvPr id="9" name="Picture 12" descr="84"/>
          <p:cNvPicPr>
            <a:picLocks noChangeAspect="1" noChangeArrowheads="1"/>
          </p:cNvPicPr>
          <p:nvPr userDrawn="1"/>
        </p:nvPicPr>
        <p:blipFill>
          <a:blip r:embed="rId3" cstate="print"/>
          <a:srcRect l="38531"/>
          <a:stretch>
            <a:fillRect/>
          </a:stretch>
        </p:blipFill>
        <p:spPr bwMode="auto">
          <a:xfrm>
            <a:off x="5278438" y="4929188"/>
            <a:ext cx="3865562" cy="1500187"/>
          </a:xfrm>
          <a:prstGeom prst="rect">
            <a:avLst/>
          </a:prstGeom>
          <a:noFill/>
          <a:ln w="9525">
            <a:noFill/>
            <a:miter lim="800000"/>
            <a:headEnd/>
            <a:tailEnd/>
          </a:ln>
        </p:spPr>
      </p:pic>
      <p:pic>
        <p:nvPicPr>
          <p:cNvPr id="10" name="Picture 17" descr="jdxht"/>
          <p:cNvPicPr>
            <a:picLocks noChangeAspect="1" noChangeArrowheads="1"/>
          </p:cNvPicPr>
          <p:nvPr userDrawn="1"/>
        </p:nvPicPr>
        <p:blipFill>
          <a:blip r:embed="rId4" cstate="print"/>
          <a:srcRect/>
          <a:stretch>
            <a:fillRect/>
          </a:stretch>
        </p:blipFill>
        <p:spPr bwMode="auto">
          <a:xfrm>
            <a:off x="101600" y="7938"/>
            <a:ext cx="438150" cy="438150"/>
          </a:xfrm>
          <a:prstGeom prst="rect">
            <a:avLst/>
          </a:prstGeom>
          <a:noFill/>
          <a:ln w="9525">
            <a:noFill/>
            <a:miter lim="800000"/>
            <a:headEnd/>
            <a:tailEnd/>
          </a:ln>
        </p:spPr>
      </p:pic>
      <p:sp>
        <p:nvSpPr>
          <p:cNvPr id="11" name="Rectangle 2"/>
          <p:cNvSpPr>
            <a:spLocks noChangeArrowheads="1"/>
          </p:cNvSpPr>
          <p:nvPr userDrawn="1"/>
        </p:nvSpPr>
        <p:spPr bwMode="auto">
          <a:xfrm>
            <a:off x="0" y="6492875"/>
            <a:ext cx="9144000" cy="381000"/>
          </a:xfrm>
          <a:prstGeom prst="rect">
            <a:avLst/>
          </a:prstGeom>
          <a:solidFill>
            <a:srgbClr val="0033CC">
              <a:alpha val="50195"/>
            </a:srgbClr>
          </a:solidFill>
          <a:ln w="9525">
            <a:noFill/>
            <a:miter lim="800000"/>
            <a:headEnd/>
            <a:tailEnd/>
          </a:ln>
        </p:spPr>
        <p:txBody>
          <a:bodyPr wrap="none" anchor="ctr"/>
          <a:lstStyle/>
          <a:p>
            <a:pPr algn="ctr" fontAlgn="base">
              <a:spcBef>
                <a:spcPct val="0"/>
              </a:spcBef>
              <a:spcAft>
                <a:spcPct val="0"/>
              </a:spcAft>
              <a:defRPr/>
            </a:pPr>
            <a:endParaRPr lang="zh-CN" altLang="en-US" sz="3600" b="1">
              <a:solidFill>
                <a:srgbClr val="FF0000"/>
              </a:solidFill>
              <a:latin typeface="Times New Roman" pitchFamily="18" charset="0"/>
              <a:ea typeface="黑体" pitchFamily="2" charset="-122"/>
            </a:endParaRPr>
          </a:p>
        </p:txBody>
      </p:sp>
      <p:sp>
        <p:nvSpPr>
          <p:cNvPr id="12" name="Text Box 7"/>
          <p:cNvSpPr txBox="1">
            <a:spLocks noChangeArrowheads="1"/>
          </p:cNvSpPr>
          <p:nvPr userDrawn="1"/>
        </p:nvSpPr>
        <p:spPr bwMode="auto">
          <a:xfrm>
            <a:off x="714375" y="6499225"/>
            <a:ext cx="8286750" cy="368300"/>
          </a:xfrm>
          <a:prstGeom prst="rect">
            <a:avLst/>
          </a:prstGeom>
          <a:noFill/>
          <a:ln>
            <a:noFill/>
          </a:ln>
          <a:extLst/>
        </p:spPr>
        <p:txBody>
          <a:bodyPr>
            <a:spAutoFit/>
          </a:bodyPr>
          <a:lstStyle>
            <a:lvl1pPr eaLnBrk="0" hangingPunct="0">
              <a:defRPr sz="2800" b="1">
                <a:solidFill>
                  <a:srgbClr val="0000FF"/>
                </a:solidFill>
                <a:latin typeface="Times New Roman" pitchFamily="18" charset="0"/>
                <a:ea typeface="幼圆" pitchFamily="49" charset="-122"/>
              </a:defRPr>
            </a:lvl1pPr>
            <a:lvl2pPr marL="742950" indent="-285750" eaLnBrk="0" hangingPunct="0">
              <a:defRPr sz="2800" b="1">
                <a:solidFill>
                  <a:srgbClr val="0000FF"/>
                </a:solidFill>
                <a:latin typeface="Times New Roman" pitchFamily="18" charset="0"/>
                <a:ea typeface="幼圆" pitchFamily="49" charset="-122"/>
              </a:defRPr>
            </a:lvl2pPr>
            <a:lvl3pPr marL="1143000" indent="-228600" eaLnBrk="0" hangingPunct="0">
              <a:defRPr sz="2800" b="1">
                <a:solidFill>
                  <a:srgbClr val="0000FF"/>
                </a:solidFill>
                <a:latin typeface="Times New Roman" pitchFamily="18" charset="0"/>
                <a:ea typeface="幼圆" pitchFamily="49" charset="-122"/>
              </a:defRPr>
            </a:lvl3pPr>
            <a:lvl4pPr marL="1600200" indent="-228600" eaLnBrk="0" hangingPunct="0">
              <a:defRPr sz="2800" b="1">
                <a:solidFill>
                  <a:srgbClr val="0000FF"/>
                </a:solidFill>
                <a:latin typeface="Times New Roman" pitchFamily="18" charset="0"/>
                <a:ea typeface="幼圆" pitchFamily="49" charset="-122"/>
              </a:defRPr>
            </a:lvl4pPr>
            <a:lvl5pPr marL="2057400" indent="-228600" eaLnBrk="0" hangingPunct="0">
              <a:defRPr sz="2800" b="1">
                <a:solidFill>
                  <a:srgbClr val="0000FF"/>
                </a:solidFill>
                <a:latin typeface="Times New Roman" pitchFamily="18" charset="0"/>
                <a:ea typeface="幼圆" pitchFamily="49" charset="-122"/>
              </a:defRPr>
            </a:lvl5pPr>
            <a:lvl6pPr marL="2514600" indent="-228600" algn="ctr" eaLnBrk="0" fontAlgn="base" hangingPunct="0">
              <a:spcBef>
                <a:spcPct val="0"/>
              </a:spcBef>
              <a:spcAft>
                <a:spcPct val="0"/>
              </a:spcAft>
              <a:defRPr sz="2800" b="1">
                <a:solidFill>
                  <a:srgbClr val="0000FF"/>
                </a:solidFill>
                <a:latin typeface="Times New Roman" pitchFamily="18" charset="0"/>
                <a:ea typeface="幼圆" pitchFamily="49" charset="-122"/>
              </a:defRPr>
            </a:lvl6pPr>
            <a:lvl7pPr marL="2971800" indent="-228600" algn="ctr" eaLnBrk="0" fontAlgn="base" hangingPunct="0">
              <a:spcBef>
                <a:spcPct val="0"/>
              </a:spcBef>
              <a:spcAft>
                <a:spcPct val="0"/>
              </a:spcAft>
              <a:defRPr sz="2800" b="1">
                <a:solidFill>
                  <a:srgbClr val="0000FF"/>
                </a:solidFill>
                <a:latin typeface="Times New Roman" pitchFamily="18" charset="0"/>
                <a:ea typeface="幼圆" pitchFamily="49" charset="-122"/>
              </a:defRPr>
            </a:lvl7pPr>
            <a:lvl8pPr marL="3429000" indent="-228600" algn="ctr" eaLnBrk="0" fontAlgn="base" hangingPunct="0">
              <a:spcBef>
                <a:spcPct val="0"/>
              </a:spcBef>
              <a:spcAft>
                <a:spcPct val="0"/>
              </a:spcAft>
              <a:defRPr sz="2800" b="1">
                <a:solidFill>
                  <a:srgbClr val="0000FF"/>
                </a:solidFill>
                <a:latin typeface="Times New Roman" pitchFamily="18" charset="0"/>
                <a:ea typeface="幼圆" pitchFamily="49" charset="-122"/>
              </a:defRPr>
            </a:lvl8pPr>
            <a:lvl9pPr marL="3886200" indent="-228600" algn="ctr" eaLnBrk="0" fontAlgn="base" hangingPunct="0">
              <a:spcBef>
                <a:spcPct val="0"/>
              </a:spcBef>
              <a:spcAft>
                <a:spcPct val="0"/>
              </a:spcAft>
              <a:defRPr sz="2800" b="1">
                <a:solidFill>
                  <a:srgbClr val="0000FF"/>
                </a:solidFill>
                <a:latin typeface="Times New Roman" pitchFamily="18" charset="0"/>
                <a:ea typeface="幼圆" pitchFamily="49" charset="-122"/>
              </a:defRPr>
            </a:lvl9pPr>
          </a:lstStyle>
          <a:p>
            <a:pPr algn="r" eaLnBrk="1" fontAlgn="base" hangingPunct="1">
              <a:spcBef>
                <a:spcPct val="50000"/>
              </a:spcBef>
              <a:spcAft>
                <a:spcPct val="0"/>
              </a:spcAft>
              <a:defRPr/>
            </a:pPr>
            <a:r>
              <a:rPr lang="zh-CN" altLang="en-US" sz="1800" b="0" smtClean="0">
                <a:solidFill>
                  <a:srgbClr val="FFFFFF"/>
                </a:solidFill>
                <a:ea typeface="黑体" pitchFamily="2" charset="-122"/>
              </a:rPr>
              <a:t>国家级实验教学示范中心    国家工科物理课程教学基地    国家精品课程</a:t>
            </a:r>
            <a:endParaRPr lang="en-US" altLang="zh-CN" sz="1800" b="0" smtClean="0">
              <a:solidFill>
                <a:srgbClr val="FFFFFF"/>
              </a:solidFill>
              <a:ea typeface="黑体" pitchFamily="2" charset="-122"/>
            </a:endParaRPr>
          </a:p>
        </p:txBody>
      </p:sp>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89329371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2018/11/21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2018/11/21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2018/11/21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pPr/>
              <a:t>2018/11/21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pPr/>
              <a:t>2018/11/21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2018/11/21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2018/11/21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2018/11/21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pPr/>
              <a:t>2018/11/21</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1026" name="Rectangle 15"/>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027" name="Rectangle 16"/>
          <p:cNvSpPr>
            <a:spLocks noGrp="1" noChangeArrowheads="1"/>
          </p:cNvSpPr>
          <p:nvPr>
            <p:ph type="title"/>
          </p:nvPr>
        </p:nvSpPr>
        <p:spPr bwMode="auto">
          <a:xfrm>
            <a:off x="468313" y="404813"/>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Tree>
    <p:extLst>
      <p:ext uri="{BB962C8B-B14F-4D97-AF65-F5344CB8AC3E}">
        <p14:creationId xmlns:p14="http://schemas.microsoft.com/office/powerpoint/2010/main" val="1940108393"/>
      </p:ext>
    </p:extLst>
  </p:cSld>
  <p:clrMap bg1="lt1" tx1="dk1" bg2="lt2" tx2="dk2" accent1="accent1" accent2="accent2" accent3="accent3" accent4="accent4" accent5="accent5" accent6="accent6" hlink="hlink" folHlink="folHlink"/>
  <p:sldLayoutIdLst>
    <p:sldLayoutId id="2147483661" r:id="rId1"/>
  </p:sldLayoutIdLst>
  <p:transition/>
  <p:timing>
    <p:tnLst>
      <p:par>
        <p:cTn id="1" dur="indefinite" restart="never" nodeType="tmRoot"/>
      </p:par>
    </p:tnLst>
  </p:timing>
  <p:txStyles>
    <p:titleStyle>
      <a:lvl1pPr algn="just" rtl="0" eaLnBrk="0" fontAlgn="base" hangingPunct="0">
        <a:spcBef>
          <a:spcPct val="0"/>
        </a:spcBef>
        <a:spcAft>
          <a:spcPct val="0"/>
        </a:spcAft>
        <a:defRPr sz="3600" b="1">
          <a:solidFill>
            <a:srgbClr val="000066"/>
          </a:solidFill>
          <a:latin typeface="Arial" charset="0"/>
          <a:ea typeface="MS PGothic" charset="0"/>
          <a:cs typeface="MS PGothic" charset="0"/>
        </a:defRPr>
      </a:lvl1pPr>
      <a:lvl2pPr algn="just" rtl="0" eaLnBrk="0" fontAlgn="base" hangingPunct="0">
        <a:spcBef>
          <a:spcPct val="0"/>
        </a:spcBef>
        <a:spcAft>
          <a:spcPct val="0"/>
        </a:spcAft>
        <a:defRPr sz="3600" b="1">
          <a:solidFill>
            <a:srgbClr val="000066"/>
          </a:solidFill>
          <a:latin typeface="Arial" charset="0"/>
          <a:ea typeface="MS PGothic" charset="0"/>
          <a:cs typeface="MS PGothic" charset="0"/>
        </a:defRPr>
      </a:lvl2pPr>
      <a:lvl3pPr algn="just" rtl="0" eaLnBrk="0" fontAlgn="base" hangingPunct="0">
        <a:spcBef>
          <a:spcPct val="0"/>
        </a:spcBef>
        <a:spcAft>
          <a:spcPct val="0"/>
        </a:spcAft>
        <a:defRPr sz="3600" b="1">
          <a:solidFill>
            <a:srgbClr val="000066"/>
          </a:solidFill>
          <a:latin typeface="Arial" charset="0"/>
          <a:ea typeface="MS PGothic" charset="0"/>
          <a:cs typeface="MS PGothic" charset="0"/>
        </a:defRPr>
      </a:lvl3pPr>
      <a:lvl4pPr algn="just" rtl="0" eaLnBrk="0" fontAlgn="base" hangingPunct="0">
        <a:spcBef>
          <a:spcPct val="0"/>
        </a:spcBef>
        <a:spcAft>
          <a:spcPct val="0"/>
        </a:spcAft>
        <a:defRPr sz="3600" b="1">
          <a:solidFill>
            <a:srgbClr val="000066"/>
          </a:solidFill>
          <a:latin typeface="Arial" charset="0"/>
          <a:ea typeface="MS PGothic" charset="0"/>
          <a:cs typeface="MS PGothic" charset="0"/>
        </a:defRPr>
      </a:lvl4pPr>
      <a:lvl5pPr algn="just" rtl="0" eaLnBrk="0" fontAlgn="base" hangingPunct="0">
        <a:spcBef>
          <a:spcPct val="0"/>
        </a:spcBef>
        <a:spcAft>
          <a:spcPct val="0"/>
        </a:spcAft>
        <a:defRPr sz="3600" b="1">
          <a:solidFill>
            <a:srgbClr val="000066"/>
          </a:solidFill>
          <a:latin typeface="Arial" charset="0"/>
          <a:ea typeface="MS PGothic" charset="0"/>
          <a:cs typeface="MS PGothic" charset="0"/>
        </a:defRPr>
      </a:lvl5pPr>
      <a:lvl6pPr marL="457200" algn="just" rtl="0" fontAlgn="base">
        <a:spcBef>
          <a:spcPct val="0"/>
        </a:spcBef>
        <a:spcAft>
          <a:spcPct val="0"/>
        </a:spcAft>
        <a:defRPr sz="3600" b="1">
          <a:solidFill>
            <a:srgbClr val="000066"/>
          </a:solidFill>
          <a:latin typeface="Times New Roman" pitchFamily="18" charset="0"/>
          <a:ea typeface="黑体" pitchFamily="2" charset="-122"/>
        </a:defRPr>
      </a:lvl6pPr>
      <a:lvl7pPr marL="914400" algn="just" rtl="0" fontAlgn="base">
        <a:spcBef>
          <a:spcPct val="0"/>
        </a:spcBef>
        <a:spcAft>
          <a:spcPct val="0"/>
        </a:spcAft>
        <a:defRPr sz="3600" b="1">
          <a:solidFill>
            <a:srgbClr val="000066"/>
          </a:solidFill>
          <a:latin typeface="Times New Roman" pitchFamily="18" charset="0"/>
          <a:ea typeface="黑体" pitchFamily="2" charset="-122"/>
        </a:defRPr>
      </a:lvl7pPr>
      <a:lvl8pPr marL="1371600" algn="just" rtl="0" fontAlgn="base">
        <a:spcBef>
          <a:spcPct val="0"/>
        </a:spcBef>
        <a:spcAft>
          <a:spcPct val="0"/>
        </a:spcAft>
        <a:defRPr sz="3600" b="1">
          <a:solidFill>
            <a:srgbClr val="000066"/>
          </a:solidFill>
          <a:latin typeface="Times New Roman" pitchFamily="18" charset="0"/>
          <a:ea typeface="黑体" pitchFamily="2" charset="-122"/>
        </a:defRPr>
      </a:lvl8pPr>
      <a:lvl9pPr marL="1828800" algn="just" rtl="0" fontAlgn="base">
        <a:spcBef>
          <a:spcPct val="0"/>
        </a:spcBef>
        <a:spcAft>
          <a:spcPct val="0"/>
        </a:spcAft>
        <a:defRPr sz="3600" b="1">
          <a:solidFill>
            <a:srgbClr val="000066"/>
          </a:solidFill>
          <a:latin typeface="Times New Roman" pitchFamily="18" charset="0"/>
          <a:ea typeface="黑体" pitchFamily="2" charset="-122"/>
        </a:defRPr>
      </a:lvl9pPr>
    </p:titleStyle>
    <p:bodyStyle>
      <a:lvl1pPr marL="188913" indent="-188913" algn="just" rtl="0" eaLnBrk="0" fontAlgn="base" hangingPunct="0">
        <a:lnSpc>
          <a:spcPct val="110000"/>
        </a:lnSpc>
        <a:spcBef>
          <a:spcPct val="20000"/>
        </a:spcBef>
        <a:spcAft>
          <a:spcPct val="0"/>
        </a:spcAft>
        <a:buClr>
          <a:srgbClr val="000099"/>
        </a:buClr>
        <a:buSzPct val="80000"/>
        <a:buFont typeface="Wingdings" pitchFamily="2" charset="2"/>
        <a:buChar char="•"/>
        <a:defRPr sz="2800" b="1">
          <a:solidFill>
            <a:srgbClr val="0000FF"/>
          </a:solidFill>
          <a:latin typeface="Arial" charset="0"/>
          <a:ea typeface="MS PGothic" charset="0"/>
          <a:cs typeface="MS PGothic" charset="0"/>
        </a:defRPr>
      </a:lvl1pPr>
      <a:lvl2pPr marL="482600" indent="-103188" algn="just" rtl="0" eaLnBrk="0" fontAlgn="base" hangingPunct="0">
        <a:lnSpc>
          <a:spcPct val="110000"/>
        </a:lnSpc>
        <a:spcBef>
          <a:spcPct val="20000"/>
        </a:spcBef>
        <a:spcAft>
          <a:spcPct val="0"/>
        </a:spcAft>
        <a:buClr>
          <a:srgbClr val="000099"/>
        </a:buClr>
        <a:buSzPct val="130000"/>
        <a:buFont typeface="Wingdings" pitchFamily="2" charset="2"/>
        <a:buChar char="§"/>
        <a:defRPr sz="2400" b="1">
          <a:solidFill>
            <a:srgbClr val="333399"/>
          </a:solidFill>
          <a:latin typeface="Arial" charset="0"/>
          <a:ea typeface="仿宋_GB2312" pitchFamily="49" charset="-122"/>
          <a:cs typeface="仿宋_GB2312" charset="0"/>
        </a:defRPr>
      </a:lvl2pPr>
      <a:lvl3pPr marL="765175" indent="149225" algn="just" rtl="0" eaLnBrk="0" fontAlgn="base" hangingPunct="0">
        <a:lnSpc>
          <a:spcPct val="110000"/>
        </a:lnSpc>
        <a:spcBef>
          <a:spcPct val="20000"/>
        </a:spcBef>
        <a:spcAft>
          <a:spcPct val="0"/>
        </a:spcAft>
        <a:buClr>
          <a:srgbClr val="000099"/>
        </a:buClr>
        <a:buSzPct val="150000"/>
        <a:buChar char="•"/>
        <a:defRPr sz="2200" b="1">
          <a:solidFill>
            <a:srgbClr val="3333FF"/>
          </a:solidFill>
          <a:latin typeface="Arial" charset="0"/>
          <a:ea typeface="华文仿宋" pitchFamily="2" charset="-122"/>
          <a:cs typeface="华文仿宋" charset="0"/>
        </a:defRPr>
      </a:lvl3pPr>
      <a:lvl4pPr marL="1138238" indent="-95250" algn="just" rtl="0" eaLnBrk="0" fontAlgn="base" hangingPunct="0">
        <a:lnSpc>
          <a:spcPct val="110000"/>
        </a:lnSpc>
        <a:spcBef>
          <a:spcPct val="20000"/>
        </a:spcBef>
        <a:spcAft>
          <a:spcPct val="0"/>
        </a:spcAft>
        <a:buChar char="–"/>
        <a:defRPr sz="2000" b="1">
          <a:solidFill>
            <a:srgbClr val="000066"/>
          </a:solidFill>
          <a:latin typeface="Arial" charset="0"/>
          <a:ea typeface="楷体_GB2312" pitchFamily="49" charset="-122"/>
          <a:cs typeface="楷体_GB2312" charset="0"/>
        </a:defRPr>
      </a:lvl4pPr>
      <a:lvl5pPr marL="1435100" indent="-106363" algn="just" rtl="0" eaLnBrk="0" fontAlgn="base" hangingPunct="0">
        <a:lnSpc>
          <a:spcPct val="110000"/>
        </a:lnSpc>
        <a:spcBef>
          <a:spcPct val="20000"/>
        </a:spcBef>
        <a:spcAft>
          <a:spcPct val="0"/>
        </a:spcAft>
        <a:buFont typeface="Wingdings" pitchFamily="2" charset="2"/>
        <a:buChar char="Ø"/>
        <a:defRPr sz="2000" b="1">
          <a:solidFill>
            <a:schemeClr val="tx1"/>
          </a:solidFill>
          <a:latin typeface="Arial" charset="0"/>
          <a:ea typeface="新宋体" pitchFamily="49" charset="-122"/>
          <a:cs typeface="新宋体" charset="0"/>
        </a:defRPr>
      </a:lvl5pPr>
      <a:lvl6pPr marL="1892300" indent="-106363" algn="just" rtl="0" fontAlgn="base">
        <a:lnSpc>
          <a:spcPct val="110000"/>
        </a:lnSpc>
        <a:spcBef>
          <a:spcPct val="20000"/>
        </a:spcBef>
        <a:spcAft>
          <a:spcPct val="0"/>
        </a:spcAft>
        <a:buFont typeface="Wingdings" pitchFamily="2" charset="2"/>
        <a:buChar char="Ø"/>
        <a:defRPr b="1">
          <a:solidFill>
            <a:schemeClr val="tx1"/>
          </a:solidFill>
          <a:latin typeface="+mn-lt"/>
          <a:ea typeface="新宋体" pitchFamily="49" charset="-122"/>
        </a:defRPr>
      </a:lvl6pPr>
      <a:lvl7pPr marL="2349500" indent="-106363" algn="just" rtl="0" fontAlgn="base">
        <a:lnSpc>
          <a:spcPct val="110000"/>
        </a:lnSpc>
        <a:spcBef>
          <a:spcPct val="20000"/>
        </a:spcBef>
        <a:spcAft>
          <a:spcPct val="0"/>
        </a:spcAft>
        <a:buFont typeface="Wingdings" pitchFamily="2" charset="2"/>
        <a:buChar char="Ø"/>
        <a:defRPr b="1">
          <a:solidFill>
            <a:schemeClr val="tx1"/>
          </a:solidFill>
          <a:latin typeface="+mn-lt"/>
          <a:ea typeface="新宋体" pitchFamily="49" charset="-122"/>
        </a:defRPr>
      </a:lvl7pPr>
      <a:lvl8pPr marL="2806700" indent="-106363" algn="just" rtl="0" fontAlgn="base">
        <a:lnSpc>
          <a:spcPct val="110000"/>
        </a:lnSpc>
        <a:spcBef>
          <a:spcPct val="20000"/>
        </a:spcBef>
        <a:spcAft>
          <a:spcPct val="0"/>
        </a:spcAft>
        <a:buFont typeface="Wingdings" pitchFamily="2" charset="2"/>
        <a:buChar char="Ø"/>
        <a:defRPr b="1">
          <a:solidFill>
            <a:schemeClr val="tx1"/>
          </a:solidFill>
          <a:latin typeface="+mn-lt"/>
          <a:ea typeface="新宋体" pitchFamily="49" charset="-122"/>
        </a:defRPr>
      </a:lvl8pPr>
      <a:lvl9pPr marL="3263900" indent="-106363" algn="just" rtl="0" fontAlgn="base">
        <a:lnSpc>
          <a:spcPct val="110000"/>
        </a:lnSpc>
        <a:spcBef>
          <a:spcPct val="20000"/>
        </a:spcBef>
        <a:spcAft>
          <a:spcPct val="0"/>
        </a:spcAft>
        <a:buFont typeface="Wingdings" pitchFamily="2" charset="2"/>
        <a:buChar char="Ø"/>
        <a:defRPr b="1">
          <a:solidFill>
            <a:schemeClr val="tx1"/>
          </a:solidFill>
          <a:latin typeface="+mn-lt"/>
          <a:ea typeface="新宋体" pitchFamily="49" charset="-122"/>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矩形 5"/>
          <p:cNvSpPr/>
          <p:nvPr/>
        </p:nvSpPr>
        <p:spPr>
          <a:xfrm>
            <a:off x="2766674" y="5638800"/>
            <a:ext cx="4714908" cy="608949"/>
          </a:xfrm>
          <a:prstGeom prst="rect">
            <a:avLst/>
          </a:prstGeom>
        </p:spPr>
        <p:txBody>
          <a:bodyPr wrap="square">
            <a:spAutoFit/>
          </a:bodyPr>
          <a:lstStyle/>
          <a:p>
            <a:pPr>
              <a:lnSpc>
                <a:spcPts val="4800"/>
              </a:lnSpc>
              <a:defRPr/>
            </a:pPr>
            <a:r>
              <a:rPr lang="zh-CN" altLang="en-US" sz="1800" b="0" dirty="0" smtClean="0">
                <a:solidFill>
                  <a:schemeClr val="bg1">
                    <a:lumMod val="50000"/>
                  </a:schemeClr>
                </a:solidFill>
                <a:latin typeface="微软雅黑" pitchFamily="34" charset="-122"/>
                <a:ea typeface="微软雅黑" pitchFamily="34" charset="-122"/>
                <a:cs typeface="Times New Roman" pitchFamily="18" charset="0"/>
              </a:rPr>
              <a:t>南京工业大学   数理科学学院</a:t>
            </a:r>
            <a:r>
              <a:rPr lang="en-US" altLang="zh-CN" sz="1800" b="0" dirty="0" smtClean="0">
                <a:solidFill>
                  <a:schemeClr val="bg1">
                    <a:lumMod val="50000"/>
                  </a:schemeClr>
                </a:solidFill>
                <a:latin typeface="微软雅黑" pitchFamily="34" charset="-122"/>
                <a:ea typeface="微软雅黑" pitchFamily="34" charset="-122"/>
                <a:cs typeface="Times New Roman" pitchFamily="18" charset="0"/>
              </a:rPr>
              <a:t>   </a:t>
            </a:r>
            <a:r>
              <a:rPr lang="zh-CN" altLang="en-US" sz="1800" b="0" dirty="0" smtClean="0">
                <a:solidFill>
                  <a:schemeClr val="bg1">
                    <a:lumMod val="50000"/>
                  </a:schemeClr>
                </a:solidFill>
                <a:latin typeface="微软雅黑" pitchFamily="34" charset="-122"/>
                <a:ea typeface="微软雅黑" pitchFamily="34" charset="-122"/>
                <a:cs typeface="Times New Roman" pitchFamily="18" charset="0"/>
              </a:rPr>
              <a:t>张茹</a:t>
            </a:r>
            <a:endParaRPr lang="en-US" altLang="zh-CN" sz="1800" b="0" dirty="0">
              <a:solidFill>
                <a:schemeClr val="bg1">
                  <a:lumMod val="50000"/>
                </a:schemeClr>
              </a:solidFill>
              <a:latin typeface="微软雅黑" pitchFamily="34" charset="-122"/>
              <a:ea typeface="微软雅黑" pitchFamily="34" charset="-122"/>
              <a:cs typeface="Times New Roman" pitchFamily="18" charset="0"/>
            </a:endParaRPr>
          </a:p>
        </p:txBody>
      </p:sp>
      <p:sp>
        <p:nvSpPr>
          <p:cNvPr id="7" name="矩形 6"/>
          <p:cNvSpPr/>
          <p:nvPr/>
        </p:nvSpPr>
        <p:spPr>
          <a:xfrm>
            <a:off x="304800" y="3657600"/>
            <a:ext cx="8610601" cy="1754326"/>
          </a:xfrm>
          <a:prstGeom prst="rect">
            <a:avLst/>
          </a:prstGeom>
          <a:ln>
            <a:noFill/>
          </a:ln>
        </p:spPr>
        <p:txBody>
          <a:bodyPr wrap="square">
            <a:spAutoFit/>
          </a:bodyPr>
          <a:lstStyle/>
          <a:p>
            <a:pPr algn="ctr"/>
            <a:r>
              <a:rPr lang="zh-CN" altLang="en-US" sz="5400" dirty="0" smtClean="0">
                <a:solidFill>
                  <a:srgbClr val="0070C0"/>
                </a:solidFill>
                <a:latin typeface="黑体" panose="02010609060101010101" pitchFamily="49" charset="-122"/>
                <a:ea typeface="黑体" panose="02010609060101010101" pitchFamily="49" charset="-122"/>
              </a:rPr>
              <a:t>基于翻转课堂的大学物理</a:t>
            </a:r>
            <a:endParaRPr lang="en-US" altLang="zh-CN" sz="5400" dirty="0" smtClean="0">
              <a:solidFill>
                <a:srgbClr val="0070C0"/>
              </a:solidFill>
              <a:latin typeface="黑体" panose="02010609060101010101" pitchFamily="49" charset="-122"/>
              <a:ea typeface="黑体" panose="02010609060101010101" pitchFamily="49" charset="-122"/>
            </a:endParaRPr>
          </a:p>
          <a:p>
            <a:pPr algn="ctr"/>
            <a:r>
              <a:rPr lang="zh-CN" altLang="en-US" sz="5400" dirty="0" smtClean="0">
                <a:solidFill>
                  <a:srgbClr val="0070C0"/>
                </a:solidFill>
                <a:latin typeface="黑体" panose="02010609060101010101" pitchFamily="49" charset="-122"/>
                <a:ea typeface="黑体" panose="02010609060101010101" pitchFamily="49" charset="-122"/>
              </a:rPr>
              <a:t>研究性教学改革</a:t>
            </a:r>
            <a:endParaRPr lang="zh-CN" altLang="en-US" sz="5400" dirty="0">
              <a:solidFill>
                <a:srgbClr val="0070C0"/>
              </a:solidFill>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9"/>
          <p:cNvSpPr txBox="1">
            <a:spLocks noChangeArrowheads="1"/>
          </p:cNvSpPr>
          <p:nvPr/>
        </p:nvSpPr>
        <p:spPr bwMode="auto">
          <a:xfrm>
            <a:off x="642910" y="188640"/>
            <a:ext cx="2786090" cy="584775"/>
          </a:xfrm>
          <a:prstGeom prst="rect">
            <a:avLst/>
          </a:prstGeom>
          <a:noFill/>
          <a:ln w="9525">
            <a:noFill/>
            <a:miter lim="800000"/>
            <a:headEnd/>
            <a:tailEnd/>
          </a:ln>
        </p:spPr>
        <p:txBody>
          <a:bodyPr wrap="square">
            <a:spAutoFit/>
          </a:bodyPr>
          <a:lstStyle/>
          <a:p>
            <a:pPr algn="l"/>
            <a:r>
              <a:rPr lang="zh-CN" altLang="en-US" sz="3200" b="1" dirty="0">
                <a:solidFill>
                  <a:srgbClr val="00B050"/>
                </a:solidFill>
                <a:latin typeface="黑体" pitchFamily="2" charset="-122"/>
                <a:ea typeface="黑体" pitchFamily="2" charset="-122"/>
              </a:rPr>
              <a:t>三</a:t>
            </a:r>
            <a:r>
              <a:rPr lang="zh-CN" altLang="en-US" sz="3200" b="1" dirty="0" smtClean="0">
                <a:solidFill>
                  <a:srgbClr val="00B050"/>
                </a:solidFill>
                <a:latin typeface="黑体" pitchFamily="2" charset="-122"/>
                <a:ea typeface="黑体" pitchFamily="2" charset="-122"/>
              </a:rPr>
              <a:t> </a:t>
            </a:r>
            <a:r>
              <a:rPr lang="zh-CN" altLang="en-US" sz="3200" b="1" dirty="0">
                <a:solidFill>
                  <a:srgbClr val="00B050"/>
                </a:solidFill>
                <a:latin typeface="黑体" pitchFamily="2" charset="-122"/>
                <a:ea typeface="黑体" pitchFamily="2" charset="-122"/>
              </a:rPr>
              <a:t>教改</a:t>
            </a:r>
            <a:r>
              <a:rPr lang="zh-CN" altLang="en-US" sz="3200" b="1" dirty="0" smtClean="0">
                <a:solidFill>
                  <a:srgbClr val="00B050"/>
                </a:solidFill>
                <a:latin typeface="黑体" pitchFamily="2" charset="-122"/>
                <a:ea typeface="黑体" pitchFamily="2" charset="-122"/>
              </a:rPr>
              <a:t>成果</a:t>
            </a:r>
            <a:endParaRPr lang="zh-CN" altLang="en-US" sz="3200" b="1" dirty="0">
              <a:solidFill>
                <a:srgbClr val="00B050"/>
              </a:solidFill>
              <a:latin typeface="黑体" pitchFamily="2" charset="-122"/>
              <a:ea typeface="黑体" pitchFamily="2" charset="-122"/>
            </a:endParaRPr>
          </a:p>
        </p:txBody>
      </p:sp>
      <p:sp>
        <p:nvSpPr>
          <p:cNvPr id="5" name="矩形 34"/>
          <p:cNvSpPr>
            <a:spLocks noChangeArrowheads="1"/>
          </p:cNvSpPr>
          <p:nvPr/>
        </p:nvSpPr>
        <p:spPr bwMode="auto">
          <a:xfrm>
            <a:off x="269875" y="1066800"/>
            <a:ext cx="554190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zh-CN" b="1" dirty="0">
                <a:solidFill>
                  <a:srgbClr val="FF0000"/>
                </a:solidFill>
                <a:latin typeface="黑体" panose="02010609060101010101" pitchFamily="49" charset="-122"/>
                <a:ea typeface="黑体" panose="02010609060101010101" pitchFamily="49" charset="-122"/>
              </a:rPr>
              <a:t>6 </a:t>
            </a:r>
            <a:r>
              <a:rPr lang="zh-CN" altLang="en-US" b="1" dirty="0" smtClean="0">
                <a:solidFill>
                  <a:srgbClr val="FF0000"/>
                </a:solidFill>
                <a:latin typeface="黑体" panose="02010609060101010101" pitchFamily="49" charset="-122"/>
                <a:ea typeface="黑体" panose="02010609060101010101" pitchFamily="49" charset="-122"/>
              </a:rPr>
              <a:t>学生参加省级物理实验竞赛</a:t>
            </a:r>
            <a:endParaRPr lang="zh-CN" altLang="en-US" b="1" dirty="0">
              <a:solidFill>
                <a:srgbClr val="FF0000"/>
              </a:solidFill>
              <a:latin typeface="黑体" panose="02010609060101010101" pitchFamily="49" charset="-122"/>
              <a:ea typeface="黑体" panose="02010609060101010101" pitchFamily="49" charset="-122"/>
            </a:endParaRPr>
          </a:p>
        </p:txBody>
      </p:sp>
      <p:graphicFrame>
        <p:nvGraphicFramePr>
          <p:cNvPr id="6" name="表格 5"/>
          <p:cNvGraphicFramePr>
            <a:graphicFrameLocks noGrp="1"/>
          </p:cNvGraphicFramePr>
          <p:nvPr>
            <p:extLst>
              <p:ext uri="{D42A27DB-BD31-4B8C-83A1-F6EECF244321}">
                <p14:modId xmlns:p14="http://schemas.microsoft.com/office/powerpoint/2010/main" val="2907484826"/>
              </p:ext>
            </p:extLst>
          </p:nvPr>
        </p:nvGraphicFramePr>
        <p:xfrm>
          <a:off x="152400" y="1992313"/>
          <a:ext cx="8915399" cy="2728181"/>
        </p:xfrm>
        <a:graphic>
          <a:graphicData uri="http://schemas.openxmlformats.org/drawingml/2006/table">
            <a:tbl>
              <a:tblPr/>
              <a:tblGrid>
                <a:gridCol w="762119">
                  <a:extLst>
                    <a:ext uri="{9D8B030D-6E8A-4147-A177-3AD203B41FA5}"/>
                  </a:extLst>
                </a:gridCol>
                <a:gridCol w="3062587">
                  <a:extLst>
                    <a:ext uri="{9D8B030D-6E8A-4147-A177-3AD203B41FA5}"/>
                  </a:extLst>
                </a:gridCol>
                <a:gridCol w="2568746">
                  <a:extLst>
                    <a:ext uri="{9D8B030D-6E8A-4147-A177-3AD203B41FA5}"/>
                  </a:extLst>
                </a:gridCol>
                <a:gridCol w="1517859">
                  <a:extLst>
                    <a:ext uri="{9D8B030D-6E8A-4147-A177-3AD203B41FA5}"/>
                  </a:extLst>
                </a:gridCol>
                <a:gridCol w="1004088">
                  <a:extLst>
                    <a:ext uri="{9D8B030D-6E8A-4147-A177-3AD203B41FA5}"/>
                  </a:extLst>
                </a:gridCol>
              </a:tblGrid>
              <a:tr h="1129240">
                <a:tc>
                  <a:txBody>
                    <a:bodyPr/>
                    <a:lstStyle/>
                    <a:p>
                      <a:pPr marL="0" marR="0" algn="ctr">
                        <a:lnSpc>
                          <a:spcPts val="2000"/>
                        </a:lnSpc>
                        <a:spcBef>
                          <a:spcPts val="0"/>
                        </a:spcBef>
                        <a:spcAft>
                          <a:spcPts val="0"/>
                        </a:spcAft>
                      </a:pPr>
                      <a:r>
                        <a:rPr lang="zh-CN" altLang="en-US" sz="2400" b="1" kern="100" dirty="0" smtClean="0">
                          <a:solidFill>
                            <a:srgbClr val="0070C0"/>
                          </a:solidFill>
                          <a:effectLst/>
                          <a:latin typeface="黑体" panose="02010609060101010101" pitchFamily="49" charset="-122"/>
                          <a:ea typeface="黑体" panose="02010609060101010101" pitchFamily="49" charset="-122"/>
                        </a:rPr>
                        <a:t>获奖</a:t>
                      </a:r>
                      <a:endParaRPr lang="en-US" altLang="zh-CN" sz="2400" b="1" kern="100" dirty="0" smtClean="0">
                        <a:solidFill>
                          <a:srgbClr val="0070C0"/>
                        </a:solidFill>
                        <a:effectLst/>
                        <a:latin typeface="黑体" panose="02010609060101010101" pitchFamily="49" charset="-122"/>
                        <a:ea typeface="黑体" panose="02010609060101010101" pitchFamily="49" charset="-122"/>
                      </a:endParaRPr>
                    </a:p>
                    <a:p>
                      <a:pPr marL="0" marR="0" algn="ctr">
                        <a:lnSpc>
                          <a:spcPts val="2000"/>
                        </a:lnSpc>
                        <a:spcBef>
                          <a:spcPts val="0"/>
                        </a:spcBef>
                        <a:spcAft>
                          <a:spcPts val="0"/>
                        </a:spcAft>
                      </a:pPr>
                      <a:endParaRPr lang="en-US" altLang="zh-CN" sz="2400" b="1" kern="100" dirty="0" smtClean="0">
                        <a:solidFill>
                          <a:srgbClr val="0070C0"/>
                        </a:solidFill>
                        <a:effectLst/>
                        <a:latin typeface="黑体" panose="02010609060101010101" pitchFamily="49" charset="-122"/>
                        <a:ea typeface="黑体" panose="02010609060101010101" pitchFamily="49" charset="-122"/>
                      </a:endParaRPr>
                    </a:p>
                    <a:p>
                      <a:pPr marL="0" marR="0" algn="ctr">
                        <a:lnSpc>
                          <a:spcPts val="2000"/>
                        </a:lnSpc>
                        <a:spcBef>
                          <a:spcPts val="0"/>
                        </a:spcBef>
                        <a:spcAft>
                          <a:spcPts val="0"/>
                        </a:spcAft>
                      </a:pPr>
                      <a:r>
                        <a:rPr lang="zh-CN" altLang="en-US" sz="2400" b="1" kern="100" dirty="0" smtClean="0">
                          <a:solidFill>
                            <a:srgbClr val="0070C0"/>
                          </a:solidFill>
                          <a:effectLst/>
                          <a:latin typeface="黑体" panose="02010609060101010101" pitchFamily="49" charset="-122"/>
                          <a:ea typeface="黑体" panose="02010609060101010101" pitchFamily="49" charset="-122"/>
                        </a:rPr>
                        <a:t>时间</a:t>
                      </a:r>
                      <a:endParaRPr lang="zh-CN" altLang="en-US" sz="2400" b="1" kern="100" dirty="0">
                        <a:solidFill>
                          <a:srgbClr val="0070C0"/>
                        </a:solidFill>
                        <a:effectLst/>
                        <a:latin typeface="黑体" panose="02010609060101010101" pitchFamily="49" charset="-122"/>
                        <a:ea typeface="黑体" panose="02010609060101010101" pitchFamily="49" charset="-122"/>
                      </a:endParaRPr>
                    </a:p>
                  </a:txBody>
                  <a:tcPr marL="68584" marR="68584" marT="45705" marB="457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2000"/>
                        </a:lnSpc>
                        <a:spcBef>
                          <a:spcPts val="0"/>
                        </a:spcBef>
                        <a:spcAft>
                          <a:spcPts val="0"/>
                        </a:spcAft>
                      </a:pPr>
                      <a:r>
                        <a:rPr lang="zh-CN" altLang="en-US" sz="2400" b="1" kern="100" dirty="0" smtClean="0">
                          <a:solidFill>
                            <a:srgbClr val="0070C0"/>
                          </a:solidFill>
                          <a:effectLst/>
                          <a:latin typeface="黑体" panose="02010609060101010101" pitchFamily="49" charset="-122"/>
                          <a:ea typeface="黑体" panose="02010609060101010101" pitchFamily="49" charset="-122"/>
                        </a:rPr>
                        <a:t>竞赛名称</a:t>
                      </a:r>
                      <a:endParaRPr lang="zh-CN" altLang="en-US" sz="2400" b="1" kern="100" dirty="0">
                        <a:solidFill>
                          <a:srgbClr val="0070C0"/>
                        </a:solidFill>
                        <a:effectLst/>
                        <a:latin typeface="黑体" panose="02010609060101010101" pitchFamily="49" charset="-122"/>
                        <a:ea typeface="黑体" panose="02010609060101010101" pitchFamily="49" charset="-122"/>
                      </a:endParaRPr>
                    </a:p>
                  </a:txBody>
                  <a:tcPr marL="68584" marR="68584" marT="45705" marB="457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2000"/>
                        </a:lnSpc>
                        <a:spcBef>
                          <a:spcPts val="0"/>
                        </a:spcBef>
                        <a:spcAft>
                          <a:spcPts val="0"/>
                        </a:spcAft>
                      </a:pPr>
                      <a:r>
                        <a:rPr lang="zh-CN" altLang="en-US" sz="2400" b="1" kern="100" dirty="0" smtClean="0">
                          <a:solidFill>
                            <a:srgbClr val="0070C0"/>
                          </a:solidFill>
                          <a:effectLst/>
                          <a:latin typeface="黑体" panose="02010609060101010101" pitchFamily="49" charset="-122"/>
                          <a:ea typeface="黑体" panose="02010609060101010101" pitchFamily="49" charset="-122"/>
                        </a:rPr>
                        <a:t>项目名称</a:t>
                      </a:r>
                      <a:endParaRPr lang="zh-CN" altLang="en-US" sz="2400" b="1" kern="100" dirty="0">
                        <a:solidFill>
                          <a:srgbClr val="0070C0"/>
                        </a:solidFill>
                        <a:effectLst/>
                        <a:latin typeface="黑体" panose="02010609060101010101" pitchFamily="49" charset="-122"/>
                        <a:ea typeface="黑体" panose="02010609060101010101" pitchFamily="49" charset="-122"/>
                      </a:endParaRPr>
                    </a:p>
                  </a:txBody>
                  <a:tcPr marL="68584" marR="68584" marT="45705" marB="457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2000"/>
                        </a:lnSpc>
                        <a:spcBef>
                          <a:spcPts val="0"/>
                        </a:spcBef>
                        <a:spcAft>
                          <a:spcPts val="0"/>
                        </a:spcAft>
                      </a:pPr>
                      <a:r>
                        <a:rPr lang="zh-CN" altLang="en-US" sz="2400" b="1" kern="100" dirty="0">
                          <a:solidFill>
                            <a:srgbClr val="0070C0"/>
                          </a:solidFill>
                          <a:effectLst/>
                          <a:latin typeface="黑体" panose="02010609060101010101" pitchFamily="49" charset="-122"/>
                          <a:ea typeface="黑体" panose="02010609060101010101" pitchFamily="49" charset="-122"/>
                        </a:rPr>
                        <a:t>颁奖单位</a:t>
                      </a:r>
                    </a:p>
                  </a:txBody>
                  <a:tcPr marL="68584" marR="68584" marT="45705" marB="457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2000"/>
                        </a:lnSpc>
                        <a:spcBef>
                          <a:spcPts val="0"/>
                        </a:spcBef>
                        <a:spcAft>
                          <a:spcPts val="0"/>
                        </a:spcAft>
                      </a:pPr>
                      <a:r>
                        <a:rPr lang="zh-CN" altLang="en-US" sz="2400" b="1" kern="100" dirty="0">
                          <a:solidFill>
                            <a:srgbClr val="0070C0"/>
                          </a:solidFill>
                          <a:effectLst/>
                          <a:latin typeface="黑体" panose="02010609060101010101" pitchFamily="49" charset="-122"/>
                          <a:ea typeface="黑体" panose="02010609060101010101" pitchFamily="49" charset="-122"/>
                        </a:rPr>
                        <a:t>级别</a:t>
                      </a:r>
                    </a:p>
                  </a:txBody>
                  <a:tcPr marL="68584" marR="68584" marT="45705" marB="457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extLst>
              </a:tr>
              <a:tr h="0">
                <a:tc gridSpan="5">
                  <a:txBody>
                    <a:bodyPr/>
                    <a:lstStyle/>
                    <a:p>
                      <a:pPr marL="0" marR="0" algn="ctr">
                        <a:lnSpc>
                          <a:spcPts val="2000"/>
                        </a:lnSpc>
                        <a:spcBef>
                          <a:spcPts val="0"/>
                        </a:spcBef>
                        <a:spcAft>
                          <a:spcPts val="0"/>
                        </a:spcAft>
                      </a:pPr>
                      <a:endParaRPr lang="zh-CN" altLang="en-US" sz="2000" b="0" kern="100" dirty="0">
                        <a:effectLst/>
                        <a:latin typeface="Times New Roman" panose="02020603050405020304" pitchFamily="18" charset="0"/>
                        <a:ea typeface="楷体" panose="02010609060101010101" pitchFamily="49" charset="-122"/>
                        <a:cs typeface="Times New Roman" panose="02020603050405020304" pitchFamily="18" charset="0"/>
                      </a:endParaRPr>
                    </a:p>
                  </a:txBody>
                  <a:tcPr marL="68584" marR="68584" marT="45705" marB="457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ts val="2000"/>
                        </a:lnSpc>
                        <a:spcBef>
                          <a:spcPts val="0"/>
                        </a:spcBef>
                        <a:spcAft>
                          <a:spcPts val="0"/>
                        </a:spcAft>
                      </a:pPr>
                      <a:endParaRPr lang="zh-CN" altLang="en-US" sz="2000" b="0" kern="100" dirty="0">
                        <a:effectLst/>
                        <a:latin typeface="楷体" panose="02010609060101010101" pitchFamily="49" charset="-122"/>
                        <a:ea typeface="楷体" panose="02010609060101010101" pitchFamily="49" charset="-122"/>
                      </a:endParaRPr>
                    </a:p>
                  </a:txBody>
                  <a:tcPr marL="68584" marR="68584" marT="45705" marB="457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ts val="2000"/>
                        </a:lnSpc>
                        <a:spcBef>
                          <a:spcPts val="0"/>
                        </a:spcBef>
                        <a:spcAft>
                          <a:spcPts val="0"/>
                        </a:spcAft>
                      </a:pPr>
                      <a:endParaRPr lang="zh-CN" altLang="en-US" sz="2000" b="0" kern="100" dirty="0">
                        <a:effectLst/>
                        <a:latin typeface="楷体" panose="02010609060101010101" pitchFamily="49" charset="-122"/>
                        <a:ea typeface="楷体" panose="02010609060101010101" pitchFamily="49" charset="-122"/>
                      </a:endParaRPr>
                    </a:p>
                  </a:txBody>
                  <a:tcPr marL="68584" marR="68584" marT="45705" marB="457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ts val="2000"/>
                        </a:lnSpc>
                        <a:spcBef>
                          <a:spcPts val="0"/>
                        </a:spcBef>
                        <a:spcAft>
                          <a:spcPts val="0"/>
                        </a:spcAft>
                      </a:pPr>
                      <a:endParaRPr lang="zh-CN" altLang="en-US" sz="2000" b="0" kern="100" dirty="0">
                        <a:effectLst/>
                        <a:latin typeface="楷体" panose="02010609060101010101" pitchFamily="49" charset="-122"/>
                        <a:ea typeface="楷体" panose="02010609060101010101" pitchFamily="49" charset="-122"/>
                      </a:endParaRPr>
                    </a:p>
                  </a:txBody>
                  <a:tcPr marL="68584" marR="68584" marT="45705" marB="457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ts val="2000"/>
                        </a:lnSpc>
                        <a:spcBef>
                          <a:spcPts val="0"/>
                        </a:spcBef>
                        <a:spcAft>
                          <a:spcPts val="0"/>
                        </a:spcAft>
                      </a:pPr>
                      <a:endParaRPr lang="zh-CN" altLang="en-US" sz="2000" b="0" kern="100" dirty="0">
                        <a:effectLst/>
                        <a:latin typeface="楷体" panose="02010609060101010101" pitchFamily="49" charset="-122"/>
                        <a:ea typeface="楷体" panose="02010609060101010101" pitchFamily="49" charset="-122"/>
                      </a:endParaRPr>
                    </a:p>
                  </a:txBody>
                  <a:tcPr marL="68584" marR="68584" marT="45705" marB="457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extLst>
              </a:tr>
              <a:tr h="654121">
                <a:tc>
                  <a:txBody>
                    <a:bodyPr/>
                    <a:lstStyle/>
                    <a:p>
                      <a:pPr marL="0" marR="0" algn="ctr">
                        <a:lnSpc>
                          <a:spcPts val="2000"/>
                        </a:lnSpc>
                        <a:spcBef>
                          <a:spcPts val="0"/>
                        </a:spcBef>
                        <a:spcAft>
                          <a:spcPts val="0"/>
                        </a:spcAft>
                      </a:pPr>
                      <a:r>
                        <a:rPr lang="zh-CN" altLang="en-US" sz="2000" b="0" kern="100" dirty="0">
                          <a:effectLst/>
                          <a:latin typeface="Times New Roman" panose="02020603050405020304" pitchFamily="18" charset="0"/>
                          <a:ea typeface="楷体" panose="02010609060101010101" pitchFamily="49" charset="-122"/>
                          <a:cs typeface="Times New Roman" panose="02020603050405020304" pitchFamily="18" charset="0"/>
                        </a:rPr>
                        <a:t> </a:t>
                      </a:r>
                      <a:r>
                        <a:rPr lang="en-US" altLang="zh-CN" sz="2000" b="0" kern="100" dirty="0" smtClean="0">
                          <a:effectLst/>
                          <a:latin typeface="Times New Roman" panose="02020603050405020304" pitchFamily="18" charset="0"/>
                          <a:ea typeface="楷体" panose="02010609060101010101" pitchFamily="49" charset="-122"/>
                          <a:cs typeface="Times New Roman" panose="02020603050405020304" pitchFamily="18" charset="0"/>
                        </a:rPr>
                        <a:t>2014</a:t>
                      </a:r>
                      <a:endParaRPr lang="zh-CN" altLang="en-US" sz="2000" b="0" kern="100" dirty="0">
                        <a:effectLst/>
                        <a:latin typeface="Times New Roman" panose="02020603050405020304" pitchFamily="18" charset="0"/>
                        <a:ea typeface="楷体" panose="02010609060101010101" pitchFamily="49" charset="-122"/>
                        <a:cs typeface="Times New Roman" panose="02020603050405020304" pitchFamily="18" charset="0"/>
                      </a:endParaRPr>
                    </a:p>
                  </a:txBody>
                  <a:tcPr marL="68584" marR="68584" marT="45705" marB="457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2000"/>
                        </a:lnSpc>
                        <a:spcBef>
                          <a:spcPts val="0"/>
                        </a:spcBef>
                        <a:spcAft>
                          <a:spcPts val="0"/>
                        </a:spcAft>
                      </a:pPr>
                      <a:r>
                        <a:rPr lang="zh-CN" altLang="en-US" sz="2000" b="0" kern="1200" dirty="0" smtClean="0">
                          <a:solidFill>
                            <a:schemeClr val="tx1"/>
                          </a:solidFill>
                          <a:effectLst/>
                          <a:latin typeface="楷体" panose="02010609060101010101" pitchFamily="49" charset="-122"/>
                          <a:ea typeface="楷体" panose="02010609060101010101" pitchFamily="49" charset="-122"/>
                          <a:cs typeface="+mn-cs"/>
                        </a:rPr>
                        <a:t>第十一届</a:t>
                      </a:r>
                      <a:r>
                        <a:rPr lang="zh-CN" altLang="zh-CN" sz="2000" b="0" kern="1200" dirty="0" smtClean="0">
                          <a:solidFill>
                            <a:schemeClr val="tx1"/>
                          </a:solidFill>
                          <a:effectLst/>
                          <a:latin typeface="楷体" panose="02010609060101010101" pitchFamily="49" charset="-122"/>
                          <a:ea typeface="楷体" panose="02010609060101010101" pitchFamily="49" charset="-122"/>
                          <a:cs typeface="+mn-cs"/>
                        </a:rPr>
                        <a:t>江苏省高校大学生物理与实验创新竞赛</a:t>
                      </a:r>
                      <a:r>
                        <a:rPr lang="zh-CN" altLang="en-US" sz="2000" b="0" kern="100" dirty="0">
                          <a:effectLst/>
                          <a:latin typeface="楷体" panose="02010609060101010101" pitchFamily="49" charset="-122"/>
                          <a:ea typeface="楷体" panose="02010609060101010101" pitchFamily="49" charset="-122"/>
                        </a:rPr>
                        <a:t> </a:t>
                      </a:r>
                    </a:p>
                  </a:txBody>
                  <a:tcPr marL="68584" marR="68584" marT="45705" marB="457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2000"/>
                        </a:lnSpc>
                        <a:spcBef>
                          <a:spcPts val="0"/>
                        </a:spcBef>
                        <a:spcAft>
                          <a:spcPts val="0"/>
                        </a:spcAft>
                      </a:pPr>
                      <a:r>
                        <a:rPr lang="zh-CN" altLang="en-US" sz="2000" b="0" kern="100" dirty="0" smtClean="0">
                          <a:effectLst/>
                          <a:latin typeface="楷体" panose="02010609060101010101" pitchFamily="49" charset="-122"/>
                          <a:ea typeface="楷体" panose="02010609060101010101" pitchFamily="49" charset="-122"/>
                        </a:rPr>
                        <a:t>基于压电效应的环境微振动能量收集仪</a:t>
                      </a:r>
                      <a:r>
                        <a:rPr lang="zh-CN" altLang="en-US" sz="2000" b="0" kern="100" dirty="0">
                          <a:effectLst/>
                          <a:latin typeface="楷体" panose="02010609060101010101" pitchFamily="49" charset="-122"/>
                          <a:ea typeface="楷体" panose="02010609060101010101" pitchFamily="49" charset="-122"/>
                        </a:rPr>
                        <a:t> </a:t>
                      </a:r>
                    </a:p>
                  </a:txBody>
                  <a:tcPr marL="68584" marR="68584" marT="45705" marB="457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2000"/>
                        </a:lnSpc>
                        <a:spcBef>
                          <a:spcPts val="0"/>
                        </a:spcBef>
                        <a:spcAft>
                          <a:spcPts val="0"/>
                        </a:spcAft>
                      </a:pPr>
                      <a:r>
                        <a:rPr lang="zh-CN" altLang="en-US" sz="2000" b="0" kern="100" dirty="0">
                          <a:effectLst/>
                          <a:latin typeface="楷体" panose="02010609060101010101" pitchFamily="49" charset="-122"/>
                          <a:ea typeface="楷体" panose="02010609060101010101" pitchFamily="49" charset="-122"/>
                        </a:rPr>
                        <a:t> </a:t>
                      </a:r>
                      <a:r>
                        <a:rPr lang="zh-CN" altLang="en-US" sz="2000" b="0" kern="100" dirty="0" smtClean="0">
                          <a:effectLst/>
                          <a:latin typeface="楷体" panose="02010609060101010101" pitchFamily="49" charset="-122"/>
                          <a:ea typeface="楷体" panose="02010609060101010101" pitchFamily="49" charset="-122"/>
                        </a:rPr>
                        <a:t>江苏省物理学会</a:t>
                      </a:r>
                      <a:endParaRPr lang="zh-CN" altLang="en-US" sz="2000" b="0" kern="100" dirty="0">
                        <a:effectLst/>
                        <a:latin typeface="楷体" panose="02010609060101010101" pitchFamily="49" charset="-122"/>
                        <a:ea typeface="楷体" panose="02010609060101010101" pitchFamily="49" charset="-122"/>
                      </a:endParaRPr>
                    </a:p>
                  </a:txBody>
                  <a:tcPr marL="68584" marR="68584" marT="45705" marB="457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2000"/>
                        </a:lnSpc>
                        <a:spcBef>
                          <a:spcPts val="0"/>
                        </a:spcBef>
                        <a:spcAft>
                          <a:spcPts val="0"/>
                        </a:spcAft>
                      </a:pPr>
                      <a:r>
                        <a:rPr lang="zh-CN" altLang="en-US" sz="2000" b="0" kern="100" dirty="0" smtClean="0">
                          <a:effectLst/>
                          <a:latin typeface="楷体" panose="02010609060101010101" pitchFamily="49" charset="-122"/>
                          <a:ea typeface="楷体" panose="02010609060101010101" pitchFamily="49" charset="-122"/>
                        </a:rPr>
                        <a:t>三等奖</a:t>
                      </a:r>
                      <a:endParaRPr lang="zh-CN" altLang="en-US" sz="2000" b="0" kern="100" dirty="0">
                        <a:effectLst/>
                        <a:latin typeface="楷体" panose="02010609060101010101" pitchFamily="49" charset="-122"/>
                        <a:ea typeface="楷体" panose="02010609060101010101" pitchFamily="49" charset="-122"/>
                      </a:endParaRPr>
                    </a:p>
                  </a:txBody>
                  <a:tcPr marL="68584" marR="68584" marT="45705" marB="457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extLst>
              </a:tr>
              <a:tr h="599406">
                <a:tc>
                  <a:txBody>
                    <a:bodyPr/>
                    <a:lstStyle/>
                    <a:p>
                      <a:pPr marL="0" marR="0" algn="ctr">
                        <a:lnSpc>
                          <a:spcPts val="2000"/>
                        </a:lnSpc>
                        <a:spcBef>
                          <a:spcPts val="0"/>
                        </a:spcBef>
                        <a:spcAft>
                          <a:spcPts val="0"/>
                        </a:spcAft>
                      </a:pPr>
                      <a:r>
                        <a:rPr lang="en-US" altLang="zh-CN" sz="2000" b="0" kern="100" dirty="0" smtClean="0">
                          <a:effectLst/>
                          <a:latin typeface="Times New Roman" panose="02020603050405020304" pitchFamily="18" charset="0"/>
                          <a:ea typeface="楷体" panose="02010609060101010101" pitchFamily="49" charset="-122"/>
                          <a:cs typeface="Times New Roman" panose="02020603050405020304" pitchFamily="18" charset="0"/>
                        </a:rPr>
                        <a:t>2017</a:t>
                      </a:r>
                      <a:endParaRPr lang="zh-CN" altLang="en-US" sz="2000" b="0" kern="100" dirty="0">
                        <a:effectLst/>
                        <a:latin typeface="Times New Roman" panose="02020603050405020304" pitchFamily="18" charset="0"/>
                        <a:ea typeface="楷体" panose="02010609060101010101" pitchFamily="49" charset="-122"/>
                        <a:cs typeface="Times New Roman" panose="02020603050405020304" pitchFamily="18" charset="0"/>
                      </a:endParaRPr>
                    </a:p>
                  </a:txBody>
                  <a:tcPr marL="68584" marR="68584" marT="45705" marB="457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2000"/>
                        </a:lnSpc>
                        <a:spcBef>
                          <a:spcPts val="0"/>
                        </a:spcBef>
                        <a:spcAft>
                          <a:spcPts val="0"/>
                        </a:spcAft>
                      </a:pPr>
                      <a:r>
                        <a:rPr lang="zh-CN" altLang="en-US" sz="2000" b="0" kern="1200" dirty="0" smtClean="0">
                          <a:solidFill>
                            <a:schemeClr val="tx1"/>
                          </a:solidFill>
                          <a:effectLst/>
                          <a:latin typeface="楷体" panose="02010609060101010101" pitchFamily="49" charset="-122"/>
                          <a:ea typeface="楷体" panose="02010609060101010101" pitchFamily="49" charset="-122"/>
                          <a:cs typeface="+mn-cs"/>
                        </a:rPr>
                        <a:t>第十四届</a:t>
                      </a:r>
                      <a:r>
                        <a:rPr lang="zh-CN" altLang="zh-CN" sz="2000" b="0" kern="1200" dirty="0" smtClean="0">
                          <a:solidFill>
                            <a:schemeClr val="tx1"/>
                          </a:solidFill>
                          <a:effectLst/>
                          <a:latin typeface="楷体" panose="02010609060101010101" pitchFamily="49" charset="-122"/>
                          <a:ea typeface="楷体" panose="02010609060101010101" pitchFamily="49" charset="-122"/>
                          <a:cs typeface="+mn-cs"/>
                        </a:rPr>
                        <a:t>江苏省高校大学生物理与实验创新竞赛</a:t>
                      </a:r>
                      <a:endParaRPr lang="zh-CN" altLang="en-US" sz="2000" b="0" kern="100" dirty="0">
                        <a:effectLst/>
                        <a:latin typeface="楷体" panose="02010609060101010101" pitchFamily="49" charset="-122"/>
                        <a:ea typeface="楷体" panose="02010609060101010101" pitchFamily="49" charset="-122"/>
                      </a:endParaRPr>
                    </a:p>
                  </a:txBody>
                  <a:tcPr marL="68584" marR="68584" marT="45705" marB="457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2000"/>
                        </a:lnSpc>
                        <a:spcBef>
                          <a:spcPts val="0"/>
                        </a:spcBef>
                        <a:spcAft>
                          <a:spcPts val="0"/>
                        </a:spcAft>
                      </a:pPr>
                      <a:r>
                        <a:rPr lang="zh-CN" altLang="en-US" sz="2000" b="0" kern="100" dirty="0" smtClean="0">
                          <a:effectLst/>
                          <a:latin typeface="楷体" panose="02010609060101010101" pitchFamily="49" charset="-122"/>
                          <a:ea typeface="楷体" panose="02010609060101010101" pitchFamily="49" charset="-122"/>
                        </a:rPr>
                        <a:t>基于多普勒效应和李萨如图形的声速测量</a:t>
                      </a:r>
                      <a:endParaRPr lang="zh-CN" altLang="en-US" sz="2000" b="0" kern="100" dirty="0">
                        <a:effectLst/>
                        <a:latin typeface="楷体" panose="02010609060101010101" pitchFamily="49" charset="-122"/>
                        <a:ea typeface="楷体" panose="02010609060101010101" pitchFamily="49" charset="-122"/>
                      </a:endParaRPr>
                    </a:p>
                  </a:txBody>
                  <a:tcPr marL="68584" marR="68584" marT="45705" marB="457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2000"/>
                        </a:lnSpc>
                        <a:spcBef>
                          <a:spcPts val="0"/>
                        </a:spcBef>
                        <a:spcAft>
                          <a:spcPts val="0"/>
                        </a:spcAft>
                      </a:pPr>
                      <a:r>
                        <a:rPr lang="zh-CN" altLang="en-US" sz="2000" b="0" kern="100" dirty="0" smtClean="0">
                          <a:effectLst/>
                          <a:latin typeface="楷体" panose="02010609060101010101" pitchFamily="49" charset="-122"/>
                          <a:ea typeface="楷体" panose="02010609060101010101" pitchFamily="49" charset="-122"/>
                        </a:rPr>
                        <a:t>江苏省物理学会</a:t>
                      </a:r>
                      <a:endParaRPr lang="zh-CN" altLang="en-US" sz="2000" b="0" kern="100" dirty="0">
                        <a:effectLst/>
                        <a:latin typeface="楷体" panose="02010609060101010101" pitchFamily="49" charset="-122"/>
                        <a:ea typeface="楷体" panose="02010609060101010101" pitchFamily="49" charset="-122"/>
                      </a:endParaRPr>
                    </a:p>
                  </a:txBody>
                  <a:tcPr marL="68584" marR="68584" marT="45705" marB="457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2000"/>
                        </a:lnSpc>
                        <a:spcBef>
                          <a:spcPts val="0"/>
                        </a:spcBef>
                        <a:spcAft>
                          <a:spcPts val="0"/>
                        </a:spcAft>
                      </a:pPr>
                      <a:r>
                        <a:rPr lang="zh-CN" altLang="en-US" sz="2000" b="0" kern="100" dirty="0" smtClean="0">
                          <a:effectLst/>
                          <a:latin typeface="楷体" panose="02010609060101010101" pitchFamily="49" charset="-122"/>
                          <a:ea typeface="楷体" panose="02010609060101010101" pitchFamily="49" charset="-122"/>
                        </a:rPr>
                        <a:t>二等奖</a:t>
                      </a:r>
                      <a:endParaRPr lang="zh-CN" altLang="en-US" sz="2000" b="0" kern="100" dirty="0">
                        <a:effectLst/>
                        <a:latin typeface="楷体" panose="02010609060101010101" pitchFamily="49" charset="-122"/>
                        <a:ea typeface="楷体" panose="02010609060101010101" pitchFamily="49" charset="-122"/>
                      </a:endParaRPr>
                    </a:p>
                  </a:txBody>
                  <a:tcPr marL="68584" marR="68584" marT="45705" marB="457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extLst>
              </a:tr>
            </a:tbl>
          </a:graphicData>
        </a:graphic>
      </p:graphicFrame>
      <p:sp>
        <p:nvSpPr>
          <p:cNvPr id="7" name="矩形 37"/>
          <p:cNvSpPr>
            <a:spLocks noChangeArrowheads="1"/>
          </p:cNvSpPr>
          <p:nvPr/>
        </p:nvSpPr>
        <p:spPr bwMode="auto">
          <a:xfrm>
            <a:off x="646112" y="5105400"/>
            <a:ext cx="8116888" cy="60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nSpc>
                <a:spcPts val="4000"/>
              </a:lnSpc>
              <a:spcBef>
                <a:spcPct val="0"/>
              </a:spcBef>
              <a:buFontTx/>
              <a:buNone/>
            </a:pPr>
            <a:r>
              <a:rPr lang="en-US" altLang="zh-CN" sz="2800" b="1" dirty="0">
                <a:latin typeface="Times New Roman" panose="02020603050405020304" pitchFamily="18" charset="0"/>
                <a:ea typeface="黑体" panose="02010609060101010101" pitchFamily="49" charset="-122"/>
                <a:cs typeface="Times New Roman" panose="02020603050405020304" pitchFamily="18" charset="0"/>
              </a:rPr>
              <a:t>2017</a:t>
            </a:r>
            <a:r>
              <a:rPr lang="zh-CN" altLang="en-US" sz="2800" b="1" dirty="0">
                <a:latin typeface="Times New Roman" panose="02020603050405020304" pitchFamily="18" charset="0"/>
                <a:ea typeface="黑体" panose="02010609060101010101" pitchFamily="49" charset="-122"/>
                <a:cs typeface="Times New Roman" panose="02020603050405020304" pitchFamily="18" charset="0"/>
              </a:rPr>
              <a:t>年被评为省物理实验竞赛“优秀指导教师”。</a:t>
            </a:r>
            <a:endParaRPr lang="en-US" altLang="zh-CN" sz="2800" b="1" dirty="0">
              <a:latin typeface="Times New Roman" panose="02020603050405020304" pitchFamily="18" charset="0"/>
              <a:ea typeface="黑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24286613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9"/>
          <p:cNvSpPr txBox="1">
            <a:spLocks noChangeArrowheads="1"/>
          </p:cNvSpPr>
          <p:nvPr/>
        </p:nvSpPr>
        <p:spPr bwMode="auto">
          <a:xfrm>
            <a:off x="642910" y="177225"/>
            <a:ext cx="2786090" cy="584775"/>
          </a:xfrm>
          <a:prstGeom prst="rect">
            <a:avLst/>
          </a:prstGeom>
          <a:noFill/>
          <a:ln w="9525">
            <a:noFill/>
            <a:miter lim="800000"/>
            <a:headEnd/>
            <a:tailEnd/>
          </a:ln>
        </p:spPr>
        <p:txBody>
          <a:bodyPr wrap="square">
            <a:spAutoFit/>
          </a:bodyPr>
          <a:lstStyle/>
          <a:p>
            <a:pPr algn="l"/>
            <a:r>
              <a:rPr lang="zh-CN" altLang="en-US" sz="3200" b="1" dirty="0" smtClean="0">
                <a:solidFill>
                  <a:srgbClr val="00B050"/>
                </a:solidFill>
                <a:latin typeface="黑体" pitchFamily="2" charset="-122"/>
                <a:ea typeface="黑体" pitchFamily="2" charset="-122"/>
              </a:rPr>
              <a:t>四 未来设想</a:t>
            </a:r>
            <a:endParaRPr lang="zh-CN" altLang="en-US" sz="3200" b="1" dirty="0">
              <a:solidFill>
                <a:srgbClr val="00B050"/>
              </a:solidFill>
              <a:latin typeface="黑体" pitchFamily="2" charset="-122"/>
              <a:ea typeface="黑体" pitchFamily="2" charset="-122"/>
            </a:endParaRPr>
          </a:p>
        </p:txBody>
      </p:sp>
      <p:sp>
        <p:nvSpPr>
          <p:cNvPr id="5" name="矩形 4"/>
          <p:cNvSpPr/>
          <p:nvPr/>
        </p:nvSpPr>
        <p:spPr>
          <a:xfrm>
            <a:off x="873456" y="1643390"/>
            <a:ext cx="5374943" cy="954107"/>
          </a:xfrm>
          <a:prstGeom prst="rect">
            <a:avLst/>
          </a:prstGeom>
        </p:spPr>
        <p:txBody>
          <a:bodyPr wrap="square">
            <a:spAutoFit/>
          </a:bodyPr>
          <a:lstStyle/>
          <a:p>
            <a:pPr algn="just"/>
            <a:r>
              <a:rPr lang="en-US" altLang="zh-CN" sz="2800" dirty="0" smtClean="0">
                <a:latin typeface="黑体" pitchFamily="49" charset="-122"/>
                <a:ea typeface="黑体" pitchFamily="49" charset="-122"/>
              </a:rPr>
              <a:t>——</a:t>
            </a:r>
            <a:r>
              <a:rPr lang="zh-CN" altLang="en-US" sz="2800" dirty="0">
                <a:latin typeface="黑体" pitchFamily="49" charset="-122"/>
                <a:ea typeface="黑体" pitchFamily="49" charset="-122"/>
              </a:rPr>
              <a:t>深入</a:t>
            </a:r>
            <a:r>
              <a:rPr lang="zh-CN" altLang="en-US" sz="2800" dirty="0" smtClean="0">
                <a:latin typeface="黑体" pitchFamily="49" charset="-122"/>
                <a:ea typeface="黑体" pitchFamily="49" charset="-122"/>
              </a:rPr>
              <a:t>挖掘网络优质教学资源</a:t>
            </a:r>
            <a:endParaRPr lang="en-US" altLang="zh-CN" sz="2800" dirty="0" smtClean="0">
              <a:latin typeface="黑体" pitchFamily="49" charset="-122"/>
              <a:ea typeface="黑体" pitchFamily="49" charset="-122"/>
            </a:endParaRPr>
          </a:p>
          <a:p>
            <a:pPr algn="just"/>
            <a:r>
              <a:rPr lang="en-US" altLang="zh-CN" sz="2800" dirty="0">
                <a:latin typeface="黑体" pitchFamily="49" charset="-122"/>
                <a:ea typeface="黑体" pitchFamily="49" charset="-122"/>
              </a:rPr>
              <a:t> </a:t>
            </a:r>
            <a:r>
              <a:rPr lang="en-US" altLang="zh-CN" sz="2800" dirty="0" smtClean="0">
                <a:latin typeface="黑体" pitchFamily="49" charset="-122"/>
                <a:ea typeface="黑体" pitchFamily="49" charset="-122"/>
              </a:rPr>
              <a:t>   </a:t>
            </a:r>
            <a:r>
              <a:rPr lang="zh-CN" altLang="en-US" sz="2800" dirty="0" smtClean="0">
                <a:latin typeface="黑体" pitchFamily="49" charset="-122"/>
                <a:ea typeface="黑体" pitchFamily="49" charset="-122"/>
              </a:rPr>
              <a:t>（视频，动画，题库）</a:t>
            </a:r>
            <a:endParaRPr lang="zh-CN" altLang="en-US" sz="2800" dirty="0">
              <a:solidFill>
                <a:schemeClr val="tx1"/>
              </a:solidFill>
              <a:latin typeface="黑体" pitchFamily="49" charset="-122"/>
              <a:ea typeface="黑体" pitchFamily="49" charset="-122"/>
            </a:endParaRPr>
          </a:p>
        </p:txBody>
      </p:sp>
      <p:sp>
        <p:nvSpPr>
          <p:cNvPr id="7" name="矩形 6"/>
          <p:cNvSpPr/>
          <p:nvPr/>
        </p:nvSpPr>
        <p:spPr>
          <a:xfrm>
            <a:off x="838199" y="3048000"/>
            <a:ext cx="7315201" cy="954107"/>
          </a:xfrm>
          <a:prstGeom prst="rect">
            <a:avLst/>
          </a:prstGeom>
        </p:spPr>
        <p:txBody>
          <a:bodyPr wrap="square">
            <a:spAutoFit/>
          </a:bodyPr>
          <a:lstStyle/>
          <a:p>
            <a:pPr algn="just"/>
            <a:r>
              <a:rPr lang="en-US" altLang="zh-CN" sz="2800" dirty="0" smtClean="0">
                <a:latin typeface="黑体" pitchFamily="49" charset="-122"/>
                <a:ea typeface="黑体" pitchFamily="49" charset="-122"/>
              </a:rPr>
              <a:t>——</a:t>
            </a:r>
            <a:r>
              <a:rPr lang="zh-CN" altLang="en-US" sz="2800" dirty="0" smtClean="0">
                <a:latin typeface="黑体" pitchFamily="49" charset="-122"/>
                <a:ea typeface="黑体" pitchFamily="49" charset="-122"/>
              </a:rPr>
              <a:t>鼓励学生对</a:t>
            </a:r>
            <a:r>
              <a:rPr lang="zh-CN" altLang="en-US" sz="2800" dirty="0" smtClean="0">
                <a:latin typeface="黑体" pitchFamily="49" charset="-122"/>
                <a:ea typeface="黑体" pitchFamily="49" charset="-122"/>
              </a:rPr>
              <a:t>具体</a:t>
            </a:r>
            <a:r>
              <a:rPr lang="zh-CN" altLang="en-US" sz="2800" dirty="0" smtClean="0">
                <a:latin typeface="黑体" pitchFamily="49" charset="-122"/>
                <a:ea typeface="黑体" pitchFamily="49" charset="-122"/>
              </a:rPr>
              <a:t>物理学原理实际应用</a:t>
            </a:r>
            <a:r>
              <a:rPr lang="zh-CN" altLang="en-US" sz="2800" dirty="0" smtClean="0">
                <a:latin typeface="黑体" pitchFamily="49" charset="-122"/>
                <a:ea typeface="黑体" pitchFamily="49" charset="-122"/>
              </a:rPr>
              <a:t>问题</a:t>
            </a:r>
            <a:r>
              <a:rPr lang="zh-CN" altLang="en-US" sz="2800" dirty="0" smtClean="0">
                <a:latin typeface="黑体" pitchFamily="49" charset="-122"/>
                <a:ea typeface="黑体" pitchFamily="49" charset="-122"/>
              </a:rPr>
              <a:t>进行科学计算</a:t>
            </a:r>
            <a:r>
              <a:rPr lang="zh-CN" altLang="en-US" sz="2800" dirty="0" smtClean="0">
                <a:latin typeface="黑体" pitchFamily="49" charset="-122"/>
                <a:ea typeface="黑体" pitchFamily="49" charset="-122"/>
              </a:rPr>
              <a:t>，撰写</a:t>
            </a:r>
            <a:r>
              <a:rPr lang="zh-CN" altLang="en-US" sz="2800" dirty="0" smtClean="0">
                <a:latin typeface="黑体" pitchFamily="49" charset="-122"/>
                <a:ea typeface="黑体" pitchFamily="49" charset="-122"/>
              </a:rPr>
              <a:t>小论文</a:t>
            </a:r>
            <a:endParaRPr lang="zh-CN" altLang="en-US" sz="2800" dirty="0">
              <a:solidFill>
                <a:schemeClr val="tx1"/>
              </a:solidFill>
              <a:latin typeface="黑体" pitchFamily="49" charset="-122"/>
              <a:ea typeface="黑体" pitchFamily="49" charset="-122"/>
            </a:endParaRPr>
          </a:p>
        </p:txBody>
      </p:sp>
      <p:sp>
        <p:nvSpPr>
          <p:cNvPr id="8" name="矩形 7"/>
          <p:cNvSpPr/>
          <p:nvPr/>
        </p:nvSpPr>
        <p:spPr>
          <a:xfrm>
            <a:off x="838199" y="4552610"/>
            <a:ext cx="7162801" cy="954107"/>
          </a:xfrm>
          <a:prstGeom prst="rect">
            <a:avLst/>
          </a:prstGeom>
        </p:spPr>
        <p:txBody>
          <a:bodyPr wrap="square">
            <a:spAutoFit/>
          </a:bodyPr>
          <a:lstStyle/>
          <a:p>
            <a:pPr algn="just"/>
            <a:r>
              <a:rPr lang="en-US" altLang="zh-CN" sz="2800" dirty="0" smtClean="0">
                <a:latin typeface="黑体" pitchFamily="49" charset="-122"/>
                <a:ea typeface="黑体" pitchFamily="49" charset="-122"/>
              </a:rPr>
              <a:t>——</a:t>
            </a:r>
            <a:r>
              <a:rPr lang="zh-CN" altLang="en-US" sz="2800" dirty="0" smtClean="0">
                <a:latin typeface="黑体" pitchFamily="49" charset="-122"/>
                <a:ea typeface="黑体" pitchFamily="49" charset="-122"/>
              </a:rPr>
              <a:t>深入开展教学模式研究，寻求最适合工      </a:t>
            </a:r>
            <a:endParaRPr lang="en-US" altLang="zh-CN" sz="2800" dirty="0" smtClean="0">
              <a:latin typeface="黑体" pitchFamily="49" charset="-122"/>
              <a:ea typeface="黑体" pitchFamily="49" charset="-122"/>
            </a:endParaRPr>
          </a:p>
          <a:p>
            <a:pPr algn="just"/>
            <a:r>
              <a:rPr lang="en-US" altLang="zh-CN" sz="2800" dirty="0">
                <a:latin typeface="黑体" pitchFamily="49" charset="-122"/>
                <a:ea typeface="黑体" pitchFamily="49" charset="-122"/>
              </a:rPr>
              <a:t> </a:t>
            </a:r>
            <a:r>
              <a:rPr lang="en-US" altLang="zh-CN" sz="2800" dirty="0" smtClean="0">
                <a:latin typeface="黑体" pitchFamily="49" charset="-122"/>
                <a:ea typeface="黑体" pitchFamily="49" charset="-122"/>
              </a:rPr>
              <a:t>   </a:t>
            </a:r>
            <a:r>
              <a:rPr lang="zh-CN" altLang="en-US" sz="2800" dirty="0" smtClean="0">
                <a:latin typeface="黑体" pitchFamily="49" charset="-122"/>
                <a:ea typeface="黑体" pitchFamily="49" charset="-122"/>
              </a:rPr>
              <a:t>科院校学生</a:t>
            </a:r>
            <a:r>
              <a:rPr lang="zh-CN" altLang="en-US" sz="2800" dirty="0" smtClean="0">
                <a:latin typeface="黑体" pitchFamily="49" charset="-122"/>
                <a:ea typeface="黑体" pitchFamily="49" charset="-122"/>
              </a:rPr>
              <a:t>的大学物理教学</a:t>
            </a:r>
            <a:r>
              <a:rPr lang="zh-CN" altLang="en-US" sz="2800" dirty="0" smtClean="0">
                <a:latin typeface="黑体" pitchFamily="49" charset="-122"/>
                <a:ea typeface="黑体" pitchFamily="49" charset="-122"/>
              </a:rPr>
              <a:t>模式</a:t>
            </a:r>
            <a:endParaRPr lang="zh-CN" altLang="en-US" sz="2800" dirty="0">
              <a:solidFill>
                <a:schemeClr val="tx1"/>
              </a:solidFill>
              <a:latin typeface="黑体" pitchFamily="49" charset="-122"/>
              <a:ea typeface="黑体" pitchFamily="49" charset="-122"/>
            </a:endParaRPr>
          </a:p>
        </p:txBody>
      </p:sp>
    </p:spTree>
    <p:extLst>
      <p:ext uri="{BB962C8B-B14F-4D97-AF65-F5344CB8AC3E}">
        <p14:creationId xmlns:p14="http://schemas.microsoft.com/office/powerpoint/2010/main" val="3607011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2" name="图片 31" descr="目录2_01.png"/>
          <p:cNvPicPr>
            <a:picLocks noChangeAspect="1"/>
          </p:cNvPicPr>
          <p:nvPr/>
        </p:nvPicPr>
        <p:blipFill>
          <a:blip r:embed="rId2" cstate="print"/>
          <a:stretch>
            <a:fillRect/>
          </a:stretch>
        </p:blipFill>
        <p:spPr>
          <a:xfrm>
            <a:off x="0" y="-214338"/>
            <a:ext cx="2254746" cy="6858000"/>
          </a:xfrm>
          <a:prstGeom prst="rect">
            <a:avLst/>
          </a:prstGeom>
        </p:spPr>
      </p:pic>
      <p:sp>
        <p:nvSpPr>
          <p:cNvPr id="20" name="AutoShape 21"/>
          <p:cNvSpPr>
            <a:spLocks noChangeArrowheads="1"/>
          </p:cNvSpPr>
          <p:nvPr/>
        </p:nvSpPr>
        <p:spPr bwMode="gray">
          <a:xfrm>
            <a:off x="1500808" y="1073150"/>
            <a:ext cx="2842592" cy="679450"/>
          </a:xfrm>
          <a:prstGeom prst="roundRect">
            <a:avLst>
              <a:gd name="adj" fmla="val 50000"/>
            </a:avLst>
          </a:prstGeom>
          <a:solidFill>
            <a:schemeClr val="bg1"/>
          </a:solidFill>
          <a:ln w="28575">
            <a:solidFill>
              <a:srgbClr val="B2B2B2"/>
            </a:solidFill>
            <a:round/>
            <a:headEnd/>
            <a:tailEnd/>
          </a:ln>
        </p:spPr>
        <p:txBody>
          <a:bodyPr wrap="none" anchor="ctr"/>
          <a:lstStyle/>
          <a:p>
            <a:pPr algn="ctr" fontAlgn="base">
              <a:spcBef>
                <a:spcPct val="0"/>
              </a:spcBef>
              <a:spcAft>
                <a:spcPct val="0"/>
              </a:spcAft>
            </a:pPr>
            <a:r>
              <a:rPr lang="zh-CN" altLang="en-US" sz="3200" b="1" dirty="0" smtClean="0">
                <a:solidFill>
                  <a:srgbClr val="088DD4"/>
                </a:solidFill>
                <a:latin typeface="黑体" pitchFamily="2" charset="-122"/>
                <a:ea typeface="黑体" pitchFamily="2" charset="-122"/>
              </a:rPr>
              <a:t>一 </a:t>
            </a:r>
            <a:r>
              <a:rPr lang="zh-CN" altLang="en-US" sz="3200" b="1" dirty="0" smtClean="0">
                <a:solidFill>
                  <a:srgbClr val="088DD4"/>
                </a:solidFill>
                <a:latin typeface="黑体" pitchFamily="2" charset="-122"/>
                <a:ea typeface="黑体" pitchFamily="2" charset="-122"/>
              </a:rPr>
              <a:t>改革理念</a:t>
            </a:r>
            <a:endParaRPr lang="zh-CN" altLang="en-US" sz="3200" b="1" dirty="0">
              <a:solidFill>
                <a:srgbClr val="088DD4"/>
              </a:solidFill>
              <a:latin typeface="黑体" pitchFamily="2" charset="-122"/>
              <a:ea typeface="黑体" pitchFamily="2" charset="-122"/>
            </a:endParaRPr>
          </a:p>
        </p:txBody>
      </p:sp>
      <p:pic>
        <p:nvPicPr>
          <p:cNvPr id="29" name="Picture 18"/>
          <p:cNvPicPr>
            <a:picLocks noChangeAspect="1" noChangeArrowheads="1"/>
          </p:cNvPicPr>
          <p:nvPr/>
        </p:nvPicPr>
        <p:blipFill>
          <a:blip r:embed="rId3" cstate="print"/>
          <a:srcRect/>
          <a:stretch>
            <a:fillRect/>
          </a:stretch>
        </p:blipFill>
        <p:spPr bwMode="auto">
          <a:xfrm>
            <a:off x="1738537" y="2303512"/>
            <a:ext cx="595313" cy="546100"/>
          </a:xfrm>
          <a:prstGeom prst="rect">
            <a:avLst/>
          </a:prstGeom>
          <a:noFill/>
          <a:ln w="9525">
            <a:noFill/>
            <a:miter lim="800000"/>
            <a:headEnd/>
            <a:tailEnd/>
          </a:ln>
        </p:spPr>
      </p:pic>
      <p:sp>
        <p:nvSpPr>
          <p:cNvPr id="36" name="AutoShape 45"/>
          <p:cNvSpPr>
            <a:spLocks noChangeArrowheads="1"/>
          </p:cNvSpPr>
          <p:nvPr/>
        </p:nvSpPr>
        <p:spPr bwMode="gray">
          <a:xfrm>
            <a:off x="2386609" y="2216150"/>
            <a:ext cx="3023591" cy="755650"/>
          </a:xfrm>
          <a:prstGeom prst="roundRect">
            <a:avLst>
              <a:gd name="adj" fmla="val 50000"/>
            </a:avLst>
          </a:prstGeom>
          <a:noFill/>
          <a:ln w="28575">
            <a:solidFill>
              <a:srgbClr val="B2B2B2"/>
            </a:solidFill>
            <a:round/>
            <a:headEnd/>
            <a:tailEnd/>
          </a:ln>
        </p:spPr>
        <p:txBody>
          <a:bodyPr wrap="none" anchor="ctr"/>
          <a:lstStyle/>
          <a:p>
            <a:pPr algn="ctr" fontAlgn="base">
              <a:spcBef>
                <a:spcPct val="0"/>
              </a:spcBef>
              <a:spcAft>
                <a:spcPct val="0"/>
              </a:spcAft>
            </a:pPr>
            <a:r>
              <a:rPr lang="zh-CN" altLang="en-US" sz="3200" b="1" dirty="0" smtClean="0">
                <a:solidFill>
                  <a:srgbClr val="088DD4"/>
                </a:solidFill>
                <a:latin typeface="黑体" pitchFamily="2" charset="-122"/>
                <a:ea typeface="黑体" pitchFamily="2" charset="-122"/>
              </a:rPr>
              <a:t>二 教改实践</a:t>
            </a:r>
            <a:endParaRPr lang="zh-CN" altLang="en-US" sz="3200" b="1" dirty="0">
              <a:solidFill>
                <a:srgbClr val="088DD4"/>
              </a:solidFill>
              <a:latin typeface="黑体" pitchFamily="2" charset="-122"/>
              <a:ea typeface="黑体" pitchFamily="2" charset="-122"/>
            </a:endParaRPr>
          </a:p>
        </p:txBody>
      </p:sp>
      <p:pic>
        <p:nvPicPr>
          <p:cNvPr id="37" name="Picture 18"/>
          <p:cNvPicPr>
            <a:picLocks noChangeAspect="1" noChangeArrowheads="1"/>
          </p:cNvPicPr>
          <p:nvPr/>
        </p:nvPicPr>
        <p:blipFill>
          <a:blip r:embed="rId3" cstate="print"/>
          <a:srcRect/>
          <a:stretch>
            <a:fillRect/>
          </a:stretch>
        </p:blipFill>
        <p:spPr bwMode="auto">
          <a:xfrm>
            <a:off x="1676400" y="3676526"/>
            <a:ext cx="595312" cy="546100"/>
          </a:xfrm>
          <a:prstGeom prst="rect">
            <a:avLst/>
          </a:prstGeom>
          <a:noFill/>
          <a:ln w="9525">
            <a:noFill/>
            <a:miter lim="800000"/>
            <a:headEnd/>
            <a:tailEnd/>
          </a:ln>
        </p:spPr>
      </p:pic>
      <p:pic>
        <p:nvPicPr>
          <p:cNvPr id="38" name="Picture 19"/>
          <p:cNvPicPr>
            <a:picLocks noChangeAspect="1" noChangeArrowheads="1"/>
          </p:cNvPicPr>
          <p:nvPr/>
        </p:nvPicPr>
        <p:blipFill>
          <a:blip r:embed="rId3" cstate="print"/>
          <a:srcRect/>
          <a:stretch>
            <a:fillRect/>
          </a:stretch>
        </p:blipFill>
        <p:spPr bwMode="auto">
          <a:xfrm>
            <a:off x="924744" y="1176536"/>
            <a:ext cx="574675" cy="527050"/>
          </a:xfrm>
          <a:prstGeom prst="rect">
            <a:avLst/>
          </a:prstGeom>
          <a:noFill/>
          <a:ln w="9525">
            <a:noFill/>
            <a:miter lim="800000"/>
            <a:headEnd/>
            <a:tailEnd/>
          </a:ln>
        </p:spPr>
      </p:pic>
      <p:sp>
        <p:nvSpPr>
          <p:cNvPr id="41" name="AutoShape 23"/>
          <p:cNvSpPr>
            <a:spLocks noChangeArrowheads="1"/>
          </p:cNvSpPr>
          <p:nvPr/>
        </p:nvSpPr>
        <p:spPr bwMode="gray">
          <a:xfrm>
            <a:off x="2252464" y="3511550"/>
            <a:ext cx="2929136" cy="755650"/>
          </a:xfrm>
          <a:prstGeom prst="roundRect">
            <a:avLst>
              <a:gd name="adj" fmla="val 50000"/>
            </a:avLst>
          </a:prstGeom>
          <a:noFill/>
          <a:ln w="28575">
            <a:solidFill>
              <a:srgbClr val="B2B2B2"/>
            </a:solidFill>
            <a:round/>
            <a:headEnd/>
            <a:tailEnd/>
          </a:ln>
        </p:spPr>
        <p:txBody>
          <a:bodyPr wrap="none" anchor="ctr"/>
          <a:lstStyle/>
          <a:p>
            <a:pPr algn="ctr" fontAlgn="base">
              <a:spcBef>
                <a:spcPct val="0"/>
              </a:spcBef>
              <a:spcAft>
                <a:spcPct val="0"/>
              </a:spcAft>
            </a:pPr>
            <a:r>
              <a:rPr lang="zh-CN" altLang="en-US" sz="3200" b="1" dirty="0">
                <a:solidFill>
                  <a:srgbClr val="088DD4"/>
                </a:solidFill>
                <a:latin typeface="黑体" pitchFamily="2" charset="-122"/>
                <a:ea typeface="黑体" pitchFamily="2" charset="-122"/>
              </a:rPr>
              <a:t>三</a:t>
            </a:r>
            <a:r>
              <a:rPr lang="zh-CN" altLang="en-US" sz="3200" b="1" dirty="0" smtClean="0">
                <a:solidFill>
                  <a:srgbClr val="088DD4"/>
                </a:solidFill>
                <a:latin typeface="黑体" pitchFamily="2" charset="-122"/>
                <a:ea typeface="黑体" pitchFamily="2" charset="-122"/>
              </a:rPr>
              <a:t> 教改成果</a:t>
            </a:r>
            <a:endParaRPr lang="zh-CN" altLang="en-US" sz="3200" b="1" dirty="0">
              <a:solidFill>
                <a:srgbClr val="088DD4"/>
              </a:solidFill>
              <a:latin typeface="黑体" pitchFamily="2" charset="-122"/>
              <a:ea typeface="黑体" pitchFamily="2" charset="-122"/>
            </a:endParaRPr>
          </a:p>
        </p:txBody>
      </p:sp>
      <p:pic>
        <p:nvPicPr>
          <p:cNvPr id="42" name="Picture 18"/>
          <p:cNvPicPr>
            <a:picLocks noChangeAspect="1" noChangeArrowheads="1"/>
          </p:cNvPicPr>
          <p:nvPr/>
        </p:nvPicPr>
        <p:blipFill>
          <a:blip r:embed="rId3" cstate="print"/>
          <a:srcRect/>
          <a:stretch>
            <a:fillRect/>
          </a:stretch>
        </p:blipFill>
        <p:spPr bwMode="auto">
          <a:xfrm>
            <a:off x="914400" y="4752876"/>
            <a:ext cx="595312" cy="546100"/>
          </a:xfrm>
          <a:prstGeom prst="rect">
            <a:avLst/>
          </a:prstGeom>
          <a:noFill/>
          <a:ln w="9525">
            <a:noFill/>
            <a:miter lim="800000"/>
            <a:headEnd/>
            <a:tailEnd/>
          </a:ln>
        </p:spPr>
      </p:pic>
      <p:sp>
        <p:nvSpPr>
          <p:cNvPr id="43" name="AutoShape 23"/>
          <p:cNvSpPr>
            <a:spLocks noChangeArrowheads="1"/>
          </p:cNvSpPr>
          <p:nvPr/>
        </p:nvSpPr>
        <p:spPr bwMode="gray">
          <a:xfrm>
            <a:off x="1490464" y="4730750"/>
            <a:ext cx="2660104" cy="755650"/>
          </a:xfrm>
          <a:prstGeom prst="roundRect">
            <a:avLst>
              <a:gd name="adj" fmla="val 50000"/>
            </a:avLst>
          </a:prstGeom>
          <a:noFill/>
          <a:ln w="28575">
            <a:solidFill>
              <a:srgbClr val="B2B2B2"/>
            </a:solidFill>
            <a:round/>
            <a:headEnd/>
            <a:tailEnd/>
          </a:ln>
        </p:spPr>
        <p:txBody>
          <a:bodyPr wrap="none" anchor="ctr"/>
          <a:lstStyle/>
          <a:p>
            <a:pPr algn="ctr" fontAlgn="base">
              <a:spcBef>
                <a:spcPct val="0"/>
              </a:spcBef>
              <a:spcAft>
                <a:spcPct val="0"/>
              </a:spcAft>
            </a:pPr>
            <a:r>
              <a:rPr lang="zh-CN" altLang="en-US" sz="3200" b="1" dirty="0">
                <a:solidFill>
                  <a:srgbClr val="088DD4"/>
                </a:solidFill>
                <a:latin typeface="黑体" pitchFamily="2" charset="-122"/>
                <a:ea typeface="黑体" pitchFamily="2" charset="-122"/>
              </a:rPr>
              <a:t>四</a:t>
            </a:r>
            <a:r>
              <a:rPr lang="zh-CN" altLang="en-US" sz="3200" b="1" dirty="0" smtClean="0">
                <a:solidFill>
                  <a:srgbClr val="088DD4"/>
                </a:solidFill>
                <a:latin typeface="黑体" pitchFamily="2" charset="-122"/>
                <a:ea typeface="黑体" pitchFamily="2" charset="-122"/>
              </a:rPr>
              <a:t> 未来设想</a:t>
            </a:r>
            <a:endParaRPr lang="zh-CN" altLang="en-US" sz="3200" b="1" dirty="0">
              <a:solidFill>
                <a:srgbClr val="088DD4"/>
              </a:solidFill>
              <a:latin typeface="黑体" pitchFamily="2" charset="-122"/>
              <a:ea typeface="黑体" pitchFamily="2" charset="-122"/>
            </a:endParaRPr>
          </a:p>
        </p:txBody>
      </p:sp>
    </p:spTree>
    <p:extLst>
      <p:ext uri="{BB962C8B-B14F-4D97-AF65-F5344CB8AC3E}">
        <p14:creationId xmlns:p14="http://schemas.microsoft.com/office/powerpoint/2010/main" val="2286325415"/>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childTnLst>
                          </p:cTn>
                        </p:par>
                      </p:childTnLst>
                    </p:cTn>
                  </p:par>
                  <p:par>
                    <p:cTn id="10" fill="hold">
                      <p:stCondLst>
                        <p:cond delay="indefinite"/>
                      </p:stCondLst>
                      <p:childTnLst>
                        <p:par>
                          <p:cTn id="11" fill="hold">
                            <p:stCondLst>
                              <p:cond delay="0"/>
                            </p:stCondLst>
                            <p:childTnLst>
                              <p:par>
                                <p:cTn id="12" presetID="12" presetClass="entr" presetSubtype="4" fill="hold" grpId="0"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slide(fromBottom)">
                                      <p:cBhvr>
                                        <p:cTn id="14" dur="500"/>
                                        <p:tgtEl>
                                          <p:spTgt spid="20"/>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slide(fromBottom)">
                                      <p:cBhvr>
                                        <p:cTn id="19" dur="500"/>
                                        <p:tgtEl>
                                          <p:spTgt spid="36"/>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grpId="0" nodeType="click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slide(fromBottom)">
                                      <p:cBhvr>
                                        <p:cTn id="24" dur="500"/>
                                        <p:tgtEl>
                                          <p:spTgt spid="41"/>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ntr" presetSubtype="4" fill="hold" grpId="0" nodeType="clickEffect">
                                  <p:stCondLst>
                                    <p:cond delay="0"/>
                                  </p:stCondLst>
                                  <p:childTnLst>
                                    <p:set>
                                      <p:cBhvr>
                                        <p:cTn id="28" dur="1" fill="hold">
                                          <p:stCondLst>
                                            <p:cond delay="0"/>
                                          </p:stCondLst>
                                        </p:cTn>
                                        <p:tgtEl>
                                          <p:spTgt spid="43"/>
                                        </p:tgtEl>
                                        <p:attrNameLst>
                                          <p:attrName>style.visibility</p:attrName>
                                        </p:attrNameLst>
                                      </p:cBhvr>
                                      <p:to>
                                        <p:strVal val="visible"/>
                                      </p:to>
                                    </p:set>
                                    <p:animEffect transition="in" filter="slide(fromBottom)">
                                      <p:cBhvr>
                                        <p:cTn id="29"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36" grpId="0" animBg="1"/>
      <p:bldP spid="41" grpId="0" animBg="1"/>
      <p:bldP spid="4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9"/>
          <p:cNvSpPr txBox="1">
            <a:spLocks noChangeArrowheads="1"/>
          </p:cNvSpPr>
          <p:nvPr/>
        </p:nvSpPr>
        <p:spPr bwMode="auto">
          <a:xfrm>
            <a:off x="642910" y="188640"/>
            <a:ext cx="2786090" cy="584775"/>
          </a:xfrm>
          <a:prstGeom prst="rect">
            <a:avLst/>
          </a:prstGeom>
          <a:noFill/>
          <a:ln w="9525">
            <a:noFill/>
            <a:miter lim="800000"/>
            <a:headEnd/>
            <a:tailEnd/>
          </a:ln>
        </p:spPr>
        <p:txBody>
          <a:bodyPr wrap="square">
            <a:spAutoFit/>
          </a:bodyPr>
          <a:lstStyle/>
          <a:p>
            <a:pPr algn="l"/>
            <a:r>
              <a:rPr lang="zh-CN" altLang="en-US" sz="3200" b="1" dirty="0" smtClean="0">
                <a:solidFill>
                  <a:srgbClr val="00B050"/>
                </a:solidFill>
                <a:latin typeface="黑体" pitchFamily="2" charset="-122"/>
                <a:ea typeface="黑体" pitchFamily="2" charset="-122"/>
              </a:rPr>
              <a:t>一 </a:t>
            </a:r>
            <a:r>
              <a:rPr lang="zh-CN" altLang="en-US" sz="3200" b="1" dirty="0" smtClean="0">
                <a:solidFill>
                  <a:srgbClr val="00B050"/>
                </a:solidFill>
                <a:latin typeface="黑体" pitchFamily="2" charset="-122"/>
                <a:ea typeface="黑体" pitchFamily="2" charset="-122"/>
              </a:rPr>
              <a:t>改革理念</a:t>
            </a:r>
            <a:endParaRPr lang="zh-CN" altLang="en-US" sz="3200" b="1" dirty="0">
              <a:solidFill>
                <a:srgbClr val="00B050"/>
              </a:solidFill>
              <a:latin typeface="黑体" pitchFamily="2" charset="-122"/>
              <a:ea typeface="黑体" pitchFamily="2" charset="-122"/>
            </a:endParaRPr>
          </a:p>
        </p:txBody>
      </p:sp>
      <p:sp>
        <p:nvSpPr>
          <p:cNvPr id="4" name="矩形 3"/>
          <p:cNvSpPr/>
          <p:nvPr/>
        </p:nvSpPr>
        <p:spPr>
          <a:xfrm>
            <a:off x="609600" y="1524000"/>
            <a:ext cx="8305800" cy="1384995"/>
          </a:xfrm>
          <a:prstGeom prst="rect">
            <a:avLst/>
          </a:prstGeom>
        </p:spPr>
        <p:txBody>
          <a:bodyPr wrap="square">
            <a:spAutoFit/>
          </a:bodyPr>
          <a:lstStyle/>
          <a:p>
            <a:pPr algn="just"/>
            <a:r>
              <a:rPr lang="en-US" altLang="zh-CN" sz="2800" dirty="0" smtClean="0">
                <a:latin typeface="黑体" pitchFamily="49" charset="-122"/>
                <a:ea typeface="黑体" pitchFamily="49" charset="-122"/>
              </a:rPr>
              <a:t>——</a:t>
            </a:r>
            <a:r>
              <a:rPr lang="zh-CN" altLang="zh-CN" sz="2800" dirty="0" smtClean="0">
                <a:solidFill>
                  <a:schemeClr val="tx1"/>
                </a:solidFill>
                <a:latin typeface="黑体" pitchFamily="49" charset="-122"/>
                <a:ea typeface="黑体" pitchFamily="49" charset="-122"/>
              </a:rPr>
              <a:t>实现学生在学习中</a:t>
            </a:r>
            <a:r>
              <a:rPr lang="zh-CN" altLang="zh-CN" sz="2800" dirty="0" smtClean="0">
                <a:solidFill>
                  <a:srgbClr val="FF0000"/>
                </a:solidFill>
                <a:latin typeface="黑体" pitchFamily="49" charset="-122"/>
                <a:ea typeface="黑体" pitchFamily="49" charset="-122"/>
              </a:rPr>
              <a:t>从被动接受者到主体参与者</a:t>
            </a:r>
            <a:r>
              <a:rPr lang="zh-CN" altLang="zh-CN" sz="2800" dirty="0" smtClean="0">
                <a:solidFill>
                  <a:schemeClr val="tx1"/>
                </a:solidFill>
                <a:latin typeface="黑体" pitchFamily="49" charset="-122"/>
                <a:ea typeface="黑体" pitchFamily="49" charset="-122"/>
              </a:rPr>
              <a:t>角色的转变，教师</a:t>
            </a:r>
            <a:r>
              <a:rPr lang="zh-CN" altLang="zh-CN" sz="2800" dirty="0" smtClean="0">
                <a:solidFill>
                  <a:srgbClr val="FF0000"/>
                </a:solidFill>
                <a:latin typeface="黑体" pitchFamily="49" charset="-122"/>
                <a:ea typeface="黑体" pitchFamily="49" charset="-122"/>
              </a:rPr>
              <a:t>从知识传授者到学生学习指导者、促进者</a:t>
            </a:r>
            <a:r>
              <a:rPr lang="zh-CN" altLang="zh-CN" sz="2800" dirty="0" smtClean="0">
                <a:solidFill>
                  <a:schemeClr val="tx1"/>
                </a:solidFill>
                <a:latin typeface="黑体" pitchFamily="49" charset="-122"/>
                <a:ea typeface="黑体" pitchFamily="49" charset="-122"/>
              </a:rPr>
              <a:t>角色的转变；</a:t>
            </a:r>
            <a:endParaRPr lang="zh-CN" altLang="en-US" sz="2800" dirty="0">
              <a:solidFill>
                <a:schemeClr val="tx1"/>
              </a:solidFill>
              <a:latin typeface="黑体" pitchFamily="49" charset="-122"/>
              <a:ea typeface="黑体" pitchFamily="49" charset="-122"/>
            </a:endParaRPr>
          </a:p>
        </p:txBody>
      </p:sp>
      <p:sp>
        <p:nvSpPr>
          <p:cNvPr id="6" name="矩形 5"/>
          <p:cNvSpPr/>
          <p:nvPr/>
        </p:nvSpPr>
        <p:spPr>
          <a:xfrm>
            <a:off x="609600" y="3048000"/>
            <a:ext cx="8153400" cy="954107"/>
          </a:xfrm>
          <a:prstGeom prst="rect">
            <a:avLst/>
          </a:prstGeom>
        </p:spPr>
        <p:txBody>
          <a:bodyPr wrap="square">
            <a:spAutoFit/>
          </a:bodyPr>
          <a:lstStyle/>
          <a:p>
            <a:pPr algn="just"/>
            <a:r>
              <a:rPr lang="en-US" altLang="zh-CN" sz="2800" dirty="0" smtClean="0">
                <a:latin typeface="黑体" pitchFamily="49" charset="-122"/>
                <a:ea typeface="黑体" pitchFamily="49" charset="-122"/>
              </a:rPr>
              <a:t>——</a:t>
            </a:r>
            <a:r>
              <a:rPr lang="zh-CN" altLang="en-US" sz="2800" dirty="0" smtClean="0">
                <a:solidFill>
                  <a:schemeClr val="tx1"/>
                </a:solidFill>
                <a:latin typeface="黑体" pitchFamily="49" charset="-122"/>
                <a:ea typeface="黑体" pitchFamily="49" charset="-122"/>
              </a:rPr>
              <a:t>构建网络信息化环境中</a:t>
            </a:r>
            <a:r>
              <a:rPr lang="zh-CN" altLang="en-US" sz="2800" dirty="0" smtClean="0">
                <a:solidFill>
                  <a:srgbClr val="FF0000"/>
                </a:solidFill>
                <a:latin typeface="黑体" pitchFamily="49" charset="-122"/>
                <a:ea typeface="黑体" pitchFamily="49" charset="-122"/>
              </a:rPr>
              <a:t>基于翻转课堂理念</a:t>
            </a:r>
            <a:r>
              <a:rPr lang="zh-CN" altLang="en-US" sz="2800" dirty="0" smtClean="0">
                <a:solidFill>
                  <a:schemeClr val="tx1"/>
                </a:solidFill>
                <a:latin typeface="黑体" pitchFamily="49" charset="-122"/>
                <a:ea typeface="黑体" pitchFamily="49" charset="-122"/>
              </a:rPr>
              <a:t>的力学教学模式</a:t>
            </a:r>
            <a:r>
              <a:rPr lang="zh-CN" altLang="zh-CN" sz="2800" dirty="0" smtClean="0">
                <a:solidFill>
                  <a:schemeClr val="tx1"/>
                </a:solidFill>
                <a:latin typeface="黑体" pitchFamily="49" charset="-122"/>
                <a:ea typeface="黑体" pitchFamily="49" charset="-122"/>
              </a:rPr>
              <a:t>；</a:t>
            </a:r>
            <a:endParaRPr lang="zh-CN" altLang="en-US" sz="2800" dirty="0">
              <a:solidFill>
                <a:schemeClr val="tx1"/>
              </a:solidFill>
              <a:latin typeface="黑体" pitchFamily="49" charset="-122"/>
              <a:ea typeface="黑体" pitchFamily="49" charset="-122"/>
            </a:endParaRPr>
          </a:p>
        </p:txBody>
      </p:sp>
      <p:sp>
        <p:nvSpPr>
          <p:cNvPr id="8" name="矩形 7"/>
          <p:cNvSpPr/>
          <p:nvPr/>
        </p:nvSpPr>
        <p:spPr>
          <a:xfrm>
            <a:off x="609600" y="4114800"/>
            <a:ext cx="8153400" cy="1384995"/>
          </a:xfrm>
          <a:prstGeom prst="rect">
            <a:avLst/>
          </a:prstGeom>
        </p:spPr>
        <p:txBody>
          <a:bodyPr wrap="square">
            <a:spAutoFit/>
          </a:bodyPr>
          <a:lstStyle/>
          <a:p>
            <a:pPr algn="just"/>
            <a:r>
              <a:rPr lang="en-US" altLang="zh-CN" sz="2800" dirty="0" smtClean="0">
                <a:latin typeface="黑体" pitchFamily="49" charset="-122"/>
                <a:ea typeface="黑体" pitchFamily="49" charset="-122"/>
              </a:rPr>
              <a:t>——</a:t>
            </a:r>
            <a:r>
              <a:rPr lang="zh-CN" altLang="en-US" sz="2800" dirty="0" smtClean="0">
                <a:solidFill>
                  <a:schemeClr val="tx1"/>
                </a:solidFill>
                <a:latin typeface="黑体" pitchFamily="49" charset="-122"/>
                <a:ea typeface="黑体" pitchFamily="49" charset="-122"/>
              </a:rPr>
              <a:t>建立</a:t>
            </a:r>
            <a:r>
              <a:rPr lang="zh-CN" altLang="zh-CN" sz="2800" dirty="0" smtClean="0">
                <a:solidFill>
                  <a:schemeClr val="tx1"/>
                </a:solidFill>
                <a:latin typeface="黑体" pitchFamily="49" charset="-122"/>
                <a:ea typeface="黑体" pitchFamily="49" charset="-122"/>
              </a:rPr>
              <a:t>综合评价方法，采用有效可行的激励机制，充分激发学生主动学习的积极性，培养学生的</a:t>
            </a:r>
            <a:r>
              <a:rPr lang="zh-CN" altLang="en-US" sz="2800" dirty="0" smtClean="0">
                <a:solidFill>
                  <a:srgbClr val="FF0000"/>
                </a:solidFill>
                <a:latin typeface="黑体" pitchFamily="49" charset="-122"/>
                <a:ea typeface="黑体" pitchFamily="49" charset="-122"/>
              </a:rPr>
              <a:t>研究性学习能力</a:t>
            </a:r>
            <a:r>
              <a:rPr lang="zh-CN" altLang="zh-CN" sz="2800" dirty="0" smtClean="0">
                <a:solidFill>
                  <a:srgbClr val="FF0000"/>
                </a:solidFill>
                <a:latin typeface="黑体" pitchFamily="49" charset="-122"/>
                <a:ea typeface="黑体" pitchFamily="49" charset="-122"/>
              </a:rPr>
              <a:t>和协同创造能力</a:t>
            </a:r>
            <a:r>
              <a:rPr lang="zh-CN" altLang="zh-CN" sz="2800" dirty="0" smtClean="0">
                <a:solidFill>
                  <a:schemeClr val="tx1"/>
                </a:solidFill>
                <a:latin typeface="黑体" pitchFamily="49" charset="-122"/>
                <a:ea typeface="黑体" pitchFamily="49" charset="-122"/>
              </a:rPr>
              <a:t>。</a:t>
            </a:r>
            <a:endParaRPr lang="zh-CN" altLang="en-US" sz="2800" dirty="0">
              <a:solidFill>
                <a:schemeClr val="tx1"/>
              </a:solidFill>
              <a:latin typeface="黑体" pitchFamily="49" charset="-122"/>
              <a:ea typeface="黑体"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9"/>
          <p:cNvSpPr txBox="1">
            <a:spLocks noChangeArrowheads="1"/>
          </p:cNvSpPr>
          <p:nvPr/>
        </p:nvSpPr>
        <p:spPr bwMode="auto">
          <a:xfrm>
            <a:off x="642910" y="188640"/>
            <a:ext cx="2786090" cy="584775"/>
          </a:xfrm>
          <a:prstGeom prst="rect">
            <a:avLst/>
          </a:prstGeom>
          <a:noFill/>
          <a:ln w="9525">
            <a:noFill/>
            <a:miter lim="800000"/>
            <a:headEnd/>
            <a:tailEnd/>
          </a:ln>
        </p:spPr>
        <p:txBody>
          <a:bodyPr wrap="square">
            <a:spAutoFit/>
          </a:bodyPr>
          <a:lstStyle/>
          <a:p>
            <a:pPr algn="l"/>
            <a:r>
              <a:rPr lang="zh-CN" altLang="en-US" sz="3200" b="1" dirty="0" smtClean="0">
                <a:solidFill>
                  <a:srgbClr val="00B050"/>
                </a:solidFill>
                <a:latin typeface="黑体" pitchFamily="2" charset="-122"/>
                <a:ea typeface="黑体" pitchFamily="2" charset="-122"/>
              </a:rPr>
              <a:t>二 教改实践</a:t>
            </a:r>
            <a:endParaRPr lang="zh-CN" altLang="en-US" sz="3200" b="1" dirty="0">
              <a:solidFill>
                <a:srgbClr val="00B050"/>
              </a:solidFill>
              <a:latin typeface="黑体" pitchFamily="2" charset="-122"/>
              <a:ea typeface="黑体" pitchFamily="2" charset="-122"/>
            </a:endParaRPr>
          </a:p>
        </p:txBody>
      </p:sp>
      <p:sp>
        <p:nvSpPr>
          <p:cNvPr id="2" name="矩形 1"/>
          <p:cNvSpPr/>
          <p:nvPr/>
        </p:nvSpPr>
        <p:spPr>
          <a:xfrm>
            <a:off x="381000" y="1387019"/>
            <a:ext cx="8382000" cy="4708981"/>
          </a:xfrm>
          <a:prstGeom prst="rect">
            <a:avLst/>
          </a:prstGeom>
        </p:spPr>
        <p:txBody>
          <a:bodyPr wrap="square">
            <a:spAutoFit/>
          </a:bodyPr>
          <a:lstStyle/>
          <a:p>
            <a:pPr algn="just">
              <a:lnSpc>
                <a:spcPts val="4000"/>
              </a:lnSpc>
              <a:spcAft>
                <a:spcPts val="0"/>
              </a:spcAft>
            </a:pPr>
            <a:r>
              <a:rPr lang="zh-CN" altLang="zh-CN" sz="2800" kern="100" dirty="0">
                <a:latin typeface="黑体" panose="02010609060101010101" pitchFamily="49" charset="-122"/>
                <a:ea typeface="黑体" panose="02010609060101010101" pitchFamily="49" charset="-122"/>
              </a:rPr>
              <a:t>（</a:t>
            </a:r>
            <a:r>
              <a:rPr lang="en-US" altLang="zh-CN" sz="2800" kern="100" dirty="0">
                <a:latin typeface="黑体" panose="02010609060101010101" pitchFamily="49" charset="-122"/>
                <a:ea typeface="黑体" panose="02010609060101010101" pitchFamily="49" charset="-122"/>
              </a:rPr>
              <a:t>1</a:t>
            </a:r>
            <a:r>
              <a:rPr lang="zh-CN" altLang="zh-CN" sz="2800" kern="100" dirty="0">
                <a:latin typeface="黑体" panose="02010609060101010101" pitchFamily="49" charset="-122"/>
                <a:ea typeface="黑体" panose="02010609060101010101" pitchFamily="49" charset="-122"/>
              </a:rPr>
              <a:t>）根据大学物理的教学要求，选择重点和难点内容，制作微课视频，每段视频时长控制在</a:t>
            </a:r>
            <a:r>
              <a:rPr lang="en-US" altLang="zh-CN" sz="2800" kern="100" dirty="0">
                <a:latin typeface="黑体" panose="02010609060101010101" pitchFamily="49" charset="-122"/>
                <a:ea typeface="黑体" panose="02010609060101010101" pitchFamily="49" charset="-122"/>
              </a:rPr>
              <a:t>10-15</a:t>
            </a:r>
            <a:r>
              <a:rPr lang="zh-CN" altLang="zh-CN" sz="2800" kern="100" dirty="0">
                <a:latin typeface="黑体" panose="02010609060101010101" pitchFamily="49" charset="-122"/>
                <a:ea typeface="黑体" panose="02010609060101010101" pitchFamily="49" charset="-122"/>
              </a:rPr>
              <a:t>分钟，围绕某一知识点展开。另外整合现有网络优质教育资源。供学生课前预习和课后复习</a:t>
            </a:r>
            <a:r>
              <a:rPr lang="zh-CN" altLang="zh-CN" sz="2800" kern="100" dirty="0" smtClean="0">
                <a:latin typeface="黑体" panose="02010609060101010101" pitchFamily="49" charset="-122"/>
                <a:ea typeface="黑体" panose="02010609060101010101" pitchFamily="49" charset="-122"/>
              </a:rPr>
              <a:t>。</a:t>
            </a:r>
            <a:endParaRPr lang="en-US" altLang="zh-CN" sz="2800" kern="100" dirty="0" smtClean="0">
              <a:latin typeface="黑体" panose="02010609060101010101" pitchFamily="49" charset="-122"/>
              <a:ea typeface="黑体" panose="02010609060101010101" pitchFamily="49" charset="-122"/>
            </a:endParaRPr>
          </a:p>
          <a:p>
            <a:pPr algn="just">
              <a:lnSpc>
                <a:spcPts val="4000"/>
              </a:lnSpc>
              <a:spcAft>
                <a:spcPts val="0"/>
              </a:spcAft>
            </a:pPr>
            <a:endParaRPr lang="zh-CN" altLang="zh-CN" sz="2800" kern="100" dirty="0">
              <a:latin typeface="黑体" panose="02010609060101010101" pitchFamily="49" charset="-122"/>
              <a:ea typeface="黑体" panose="02010609060101010101" pitchFamily="49" charset="-122"/>
            </a:endParaRPr>
          </a:p>
          <a:p>
            <a:pPr algn="just">
              <a:lnSpc>
                <a:spcPts val="4000"/>
              </a:lnSpc>
              <a:spcAft>
                <a:spcPts val="0"/>
              </a:spcAft>
            </a:pPr>
            <a:r>
              <a:rPr lang="zh-CN" altLang="zh-CN" sz="2800" kern="100" dirty="0">
                <a:latin typeface="黑体" panose="02010609060101010101" pitchFamily="49" charset="-122"/>
                <a:ea typeface="黑体" panose="02010609060101010101" pitchFamily="49" charset="-122"/>
              </a:rPr>
              <a:t>（</a:t>
            </a:r>
            <a:r>
              <a:rPr lang="en-US" altLang="zh-CN" sz="2800" kern="100" dirty="0">
                <a:latin typeface="黑体" panose="02010609060101010101" pitchFamily="49" charset="-122"/>
                <a:ea typeface="黑体" panose="02010609060101010101" pitchFamily="49" charset="-122"/>
              </a:rPr>
              <a:t>2</a:t>
            </a:r>
            <a:r>
              <a:rPr lang="zh-CN" altLang="zh-CN" sz="2800" kern="100" dirty="0">
                <a:latin typeface="黑体" panose="02010609060101010101" pitchFamily="49" charset="-122"/>
                <a:ea typeface="黑体" panose="02010609060101010101" pitchFamily="49" charset="-122"/>
              </a:rPr>
              <a:t>）在翻转课堂中，根据学生课前学习的情况和学生的兴趣专长，将学生进行分组，组织学生对探究式的问题进行讨论，答疑，引导学生关注和掌握重点、难点内容</a:t>
            </a:r>
            <a:r>
              <a:rPr lang="zh-CN" altLang="zh-CN" sz="2800" kern="100" dirty="0" smtClean="0">
                <a:latin typeface="黑体" panose="02010609060101010101" pitchFamily="49" charset="-122"/>
                <a:ea typeface="黑体" panose="02010609060101010101" pitchFamily="49" charset="-122"/>
              </a:rPr>
              <a:t>。</a:t>
            </a:r>
            <a:endParaRPr lang="zh-CN" altLang="zh-CN" sz="2800" kern="100" dirty="0">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27480925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33400" y="1828800"/>
            <a:ext cx="8229600" cy="3615413"/>
          </a:xfrm>
          <a:prstGeom prst="rect">
            <a:avLst/>
          </a:prstGeom>
        </p:spPr>
        <p:txBody>
          <a:bodyPr wrap="square">
            <a:spAutoFit/>
          </a:bodyPr>
          <a:lstStyle/>
          <a:p>
            <a:pPr algn="just">
              <a:lnSpc>
                <a:spcPts val="4000"/>
              </a:lnSpc>
              <a:spcAft>
                <a:spcPts val="0"/>
              </a:spcAft>
            </a:pPr>
            <a:r>
              <a:rPr lang="zh-CN" altLang="zh-CN" sz="2800" kern="100" dirty="0">
                <a:latin typeface="黑体" panose="02010609060101010101" pitchFamily="49" charset="-122"/>
                <a:ea typeface="黑体" panose="02010609060101010101" pitchFamily="49" charset="-122"/>
              </a:rPr>
              <a:t>（</a:t>
            </a:r>
            <a:r>
              <a:rPr lang="en-US" altLang="zh-CN" sz="2800" kern="100" dirty="0">
                <a:latin typeface="黑体" panose="02010609060101010101" pitchFamily="49" charset="-122"/>
                <a:ea typeface="黑体" panose="02010609060101010101" pitchFamily="49" charset="-122"/>
              </a:rPr>
              <a:t>3</a:t>
            </a:r>
            <a:r>
              <a:rPr lang="zh-CN" altLang="zh-CN" sz="2800" kern="100" dirty="0">
                <a:latin typeface="黑体" panose="02010609060101010101" pitchFamily="49" charset="-122"/>
                <a:ea typeface="黑体" panose="02010609060101010101" pitchFamily="49" charset="-122"/>
              </a:rPr>
              <a:t>）布置学生根据所学物理学原理去寻找确定其在实际工程技术中的应用，进行资料搜集整理，并加入自己的理解，消化和吸收，进一步发展模型，在翻转课堂中进行讲解，和其他同学进行交流。要求既要有定量计算，也要有定性分析，既要跟所学内容结合，又能够解决实际问题。指导学生撰写与课程内容相关的研究性论文。</a:t>
            </a:r>
            <a:endParaRPr lang="zh-CN" altLang="zh-CN" sz="2800" kern="100" dirty="0">
              <a:latin typeface="黑体" panose="02010609060101010101" pitchFamily="49" charset="-122"/>
              <a:ea typeface="黑体" panose="02010609060101010101" pitchFamily="49" charset="-122"/>
            </a:endParaRPr>
          </a:p>
        </p:txBody>
      </p:sp>
      <p:sp>
        <p:nvSpPr>
          <p:cNvPr id="5" name="TextBox 9"/>
          <p:cNvSpPr txBox="1">
            <a:spLocks noChangeArrowheads="1"/>
          </p:cNvSpPr>
          <p:nvPr/>
        </p:nvSpPr>
        <p:spPr bwMode="auto">
          <a:xfrm>
            <a:off x="642910" y="188640"/>
            <a:ext cx="2786090" cy="584775"/>
          </a:xfrm>
          <a:prstGeom prst="rect">
            <a:avLst/>
          </a:prstGeom>
          <a:noFill/>
          <a:ln w="9525">
            <a:noFill/>
            <a:miter lim="800000"/>
            <a:headEnd/>
            <a:tailEnd/>
          </a:ln>
        </p:spPr>
        <p:txBody>
          <a:bodyPr wrap="square">
            <a:spAutoFit/>
          </a:bodyPr>
          <a:lstStyle/>
          <a:p>
            <a:pPr algn="l"/>
            <a:r>
              <a:rPr lang="zh-CN" altLang="en-US" sz="3200" b="1" dirty="0" smtClean="0">
                <a:solidFill>
                  <a:srgbClr val="00B050"/>
                </a:solidFill>
                <a:latin typeface="黑体" pitchFamily="2" charset="-122"/>
                <a:ea typeface="黑体" pitchFamily="2" charset="-122"/>
              </a:rPr>
              <a:t>二 教改实践</a:t>
            </a:r>
            <a:endParaRPr lang="zh-CN" altLang="en-US" sz="3200" b="1" dirty="0">
              <a:solidFill>
                <a:srgbClr val="00B050"/>
              </a:solidFill>
              <a:latin typeface="黑体" pitchFamily="2" charset="-122"/>
              <a:ea typeface="黑体" pitchFamily="2" charset="-122"/>
            </a:endParaRPr>
          </a:p>
        </p:txBody>
      </p:sp>
    </p:spTree>
    <p:extLst>
      <p:ext uri="{BB962C8B-B14F-4D97-AF65-F5344CB8AC3E}">
        <p14:creationId xmlns:p14="http://schemas.microsoft.com/office/powerpoint/2010/main" val="14923940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28600" y="970697"/>
            <a:ext cx="8839200" cy="5734903"/>
          </a:xfrm>
          <a:prstGeom prst="rect">
            <a:avLst/>
          </a:prstGeom>
        </p:spPr>
        <p:txBody>
          <a:bodyPr wrap="square">
            <a:spAutoFit/>
          </a:bodyPr>
          <a:lstStyle/>
          <a:p>
            <a:pPr algn="just">
              <a:lnSpc>
                <a:spcPts val="4000"/>
              </a:lnSpc>
              <a:spcAft>
                <a:spcPts val="0"/>
              </a:spcAft>
            </a:pPr>
            <a:r>
              <a:rPr lang="zh-CN" altLang="zh-CN" sz="2800" kern="100" dirty="0">
                <a:latin typeface="黑体" panose="02010609060101010101" pitchFamily="49" charset="-122"/>
                <a:ea typeface="黑体" panose="02010609060101010101" pitchFamily="49" charset="-122"/>
              </a:rPr>
              <a:t>（</a:t>
            </a:r>
            <a:r>
              <a:rPr lang="en-US" altLang="zh-CN" sz="2800" kern="100" dirty="0">
                <a:latin typeface="黑体" panose="02010609060101010101" pitchFamily="49" charset="-122"/>
                <a:ea typeface="黑体" panose="02010609060101010101" pitchFamily="49" charset="-122"/>
              </a:rPr>
              <a:t>4</a:t>
            </a:r>
            <a:r>
              <a:rPr lang="zh-CN" altLang="zh-CN" sz="2800" kern="100" dirty="0">
                <a:latin typeface="黑体" panose="02010609060101010101" pitchFamily="49" charset="-122"/>
                <a:ea typeface="黑体" panose="02010609060101010101" pitchFamily="49" charset="-122"/>
              </a:rPr>
              <a:t>）在课件中加入双语元素，对物理学中的专业名词进行注释，从另一角度加深学生对物理概念的准确理解。布置适量的英文原题作业，提高学生的英语应用能力，为将来的专业学习打下必要的基础</a:t>
            </a:r>
            <a:r>
              <a:rPr lang="zh-CN" altLang="zh-CN" sz="2800" kern="100" dirty="0" smtClean="0">
                <a:latin typeface="黑体" panose="02010609060101010101" pitchFamily="49" charset="-122"/>
                <a:ea typeface="黑体" panose="02010609060101010101" pitchFamily="49" charset="-122"/>
              </a:rPr>
              <a:t>。</a:t>
            </a:r>
            <a:endParaRPr lang="en-US" altLang="zh-CN" sz="2800" kern="100" dirty="0" smtClean="0">
              <a:latin typeface="黑体" panose="02010609060101010101" pitchFamily="49" charset="-122"/>
              <a:ea typeface="黑体" panose="02010609060101010101" pitchFamily="49" charset="-122"/>
            </a:endParaRPr>
          </a:p>
          <a:p>
            <a:pPr algn="just">
              <a:lnSpc>
                <a:spcPts val="4000"/>
              </a:lnSpc>
              <a:spcAft>
                <a:spcPts val="0"/>
              </a:spcAft>
            </a:pPr>
            <a:endParaRPr lang="zh-CN" altLang="zh-CN" sz="2800" kern="100" dirty="0">
              <a:latin typeface="黑体" panose="02010609060101010101" pitchFamily="49" charset="-122"/>
              <a:ea typeface="黑体" panose="02010609060101010101" pitchFamily="49" charset="-122"/>
            </a:endParaRPr>
          </a:p>
          <a:p>
            <a:pPr algn="just">
              <a:lnSpc>
                <a:spcPts val="4000"/>
              </a:lnSpc>
              <a:spcAft>
                <a:spcPts val="0"/>
              </a:spcAft>
            </a:pPr>
            <a:r>
              <a:rPr lang="zh-CN" altLang="zh-CN" sz="2800" kern="100" dirty="0">
                <a:latin typeface="黑体" panose="02010609060101010101" pitchFamily="49" charset="-122"/>
                <a:ea typeface="黑体" panose="02010609060101010101" pitchFamily="49" charset="-122"/>
              </a:rPr>
              <a:t>（</a:t>
            </a:r>
            <a:r>
              <a:rPr lang="en-US" altLang="zh-CN" sz="2800" kern="100" dirty="0">
                <a:latin typeface="黑体" panose="02010609060101010101" pitchFamily="49" charset="-122"/>
                <a:ea typeface="黑体" panose="02010609060101010101" pitchFamily="49" charset="-122"/>
              </a:rPr>
              <a:t>5</a:t>
            </a:r>
            <a:r>
              <a:rPr lang="zh-CN" altLang="zh-CN" sz="2800" kern="100" dirty="0">
                <a:latin typeface="黑体" panose="02010609060101010101" pitchFamily="49" charset="-122"/>
                <a:ea typeface="黑体" panose="02010609060101010101" pitchFamily="49" charset="-122"/>
              </a:rPr>
              <a:t>）对重要的物理现象和概念进行演示，这样可以加深学生对物理原理和规律的理解，留下深刻的印象，激发学生的学习兴趣。如讲述驻波时</a:t>
            </a:r>
            <a:r>
              <a:rPr lang="zh-CN" altLang="zh-CN" sz="2800" kern="100" dirty="0" smtClean="0">
                <a:latin typeface="黑体" panose="02010609060101010101" pitchFamily="49" charset="-122"/>
                <a:ea typeface="黑体" panose="02010609060101010101" pitchFamily="49" charset="-122"/>
              </a:rPr>
              <a:t>，利用</a:t>
            </a:r>
            <a:r>
              <a:rPr lang="zh-CN" altLang="zh-CN" sz="2800" kern="100" dirty="0">
                <a:latin typeface="黑体" panose="02010609060101010101" pitchFamily="49" charset="-122"/>
                <a:ea typeface="黑体" panose="02010609060101010101" pitchFamily="49" charset="-122"/>
              </a:rPr>
              <a:t>吉他模型和鸟哨，演示在弦和空气柱当中产生的驻波发声，其频率和弦长或者空气柱长度有关；在讲述尖端放电时，利用闪电球演示击穿低压惰性气体产生的放电现象等等。</a:t>
            </a:r>
            <a:endParaRPr lang="zh-CN" altLang="zh-CN" sz="2800" kern="100" dirty="0">
              <a:latin typeface="黑体" panose="02010609060101010101" pitchFamily="49" charset="-122"/>
              <a:ea typeface="黑体" panose="02010609060101010101" pitchFamily="49" charset="-122"/>
            </a:endParaRPr>
          </a:p>
        </p:txBody>
      </p:sp>
      <p:sp>
        <p:nvSpPr>
          <p:cNvPr id="5" name="TextBox 9"/>
          <p:cNvSpPr txBox="1">
            <a:spLocks noChangeArrowheads="1"/>
          </p:cNvSpPr>
          <p:nvPr/>
        </p:nvSpPr>
        <p:spPr bwMode="auto">
          <a:xfrm>
            <a:off x="642910" y="188640"/>
            <a:ext cx="2786090" cy="584775"/>
          </a:xfrm>
          <a:prstGeom prst="rect">
            <a:avLst/>
          </a:prstGeom>
          <a:noFill/>
          <a:ln w="9525">
            <a:noFill/>
            <a:miter lim="800000"/>
            <a:headEnd/>
            <a:tailEnd/>
          </a:ln>
        </p:spPr>
        <p:txBody>
          <a:bodyPr wrap="square">
            <a:spAutoFit/>
          </a:bodyPr>
          <a:lstStyle/>
          <a:p>
            <a:pPr algn="l"/>
            <a:r>
              <a:rPr lang="zh-CN" altLang="en-US" sz="3200" b="1" dirty="0" smtClean="0">
                <a:solidFill>
                  <a:srgbClr val="00B050"/>
                </a:solidFill>
                <a:latin typeface="黑体" pitchFamily="2" charset="-122"/>
                <a:ea typeface="黑体" pitchFamily="2" charset="-122"/>
              </a:rPr>
              <a:t>二 教改实践</a:t>
            </a:r>
            <a:endParaRPr lang="zh-CN" altLang="en-US" sz="3200" b="1" dirty="0">
              <a:solidFill>
                <a:srgbClr val="00B050"/>
              </a:solidFill>
              <a:latin typeface="黑体" pitchFamily="2" charset="-122"/>
              <a:ea typeface="黑体" pitchFamily="2" charset="-122"/>
            </a:endParaRPr>
          </a:p>
        </p:txBody>
      </p:sp>
    </p:spTree>
    <p:extLst>
      <p:ext uri="{BB962C8B-B14F-4D97-AF65-F5344CB8AC3E}">
        <p14:creationId xmlns:p14="http://schemas.microsoft.com/office/powerpoint/2010/main" val="24401957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9"/>
          <p:cNvSpPr txBox="1">
            <a:spLocks noChangeArrowheads="1"/>
          </p:cNvSpPr>
          <p:nvPr/>
        </p:nvSpPr>
        <p:spPr bwMode="auto">
          <a:xfrm>
            <a:off x="642910" y="188640"/>
            <a:ext cx="2786090" cy="584775"/>
          </a:xfrm>
          <a:prstGeom prst="rect">
            <a:avLst/>
          </a:prstGeom>
          <a:noFill/>
          <a:ln w="9525">
            <a:noFill/>
            <a:miter lim="800000"/>
            <a:headEnd/>
            <a:tailEnd/>
          </a:ln>
        </p:spPr>
        <p:txBody>
          <a:bodyPr wrap="square">
            <a:spAutoFit/>
          </a:bodyPr>
          <a:lstStyle/>
          <a:p>
            <a:pPr algn="l"/>
            <a:r>
              <a:rPr lang="zh-CN" altLang="en-US" sz="3200" b="1" dirty="0">
                <a:solidFill>
                  <a:srgbClr val="00B050"/>
                </a:solidFill>
                <a:latin typeface="黑体" pitchFamily="2" charset="-122"/>
                <a:ea typeface="黑体" pitchFamily="2" charset="-122"/>
              </a:rPr>
              <a:t>三</a:t>
            </a:r>
            <a:r>
              <a:rPr lang="zh-CN" altLang="en-US" sz="3200" b="1" dirty="0" smtClean="0">
                <a:solidFill>
                  <a:srgbClr val="00B050"/>
                </a:solidFill>
                <a:latin typeface="黑体" pitchFamily="2" charset="-122"/>
                <a:ea typeface="黑体" pitchFamily="2" charset="-122"/>
              </a:rPr>
              <a:t> </a:t>
            </a:r>
            <a:r>
              <a:rPr lang="zh-CN" altLang="en-US" sz="3200" b="1" dirty="0">
                <a:solidFill>
                  <a:srgbClr val="00B050"/>
                </a:solidFill>
                <a:latin typeface="黑体" pitchFamily="2" charset="-122"/>
                <a:ea typeface="黑体" pitchFamily="2" charset="-122"/>
              </a:rPr>
              <a:t>教改</a:t>
            </a:r>
            <a:r>
              <a:rPr lang="zh-CN" altLang="en-US" sz="3200" b="1" dirty="0" smtClean="0">
                <a:solidFill>
                  <a:srgbClr val="00B050"/>
                </a:solidFill>
                <a:latin typeface="黑体" pitchFamily="2" charset="-122"/>
                <a:ea typeface="黑体" pitchFamily="2" charset="-122"/>
              </a:rPr>
              <a:t>成果</a:t>
            </a:r>
            <a:endParaRPr lang="zh-CN" altLang="en-US" sz="3200" b="1" dirty="0">
              <a:solidFill>
                <a:srgbClr val="00B050"/>
              </a:solidFill>
              <a:latin typeface="黑体" pitchFamily="2" charset="-122"/>
              <a:ea typeface="黑体" pitchFamily="2" charset="-122"/>
            </a:endParaRPr>
          </a:p>
        </p:txBody>
      </p:sp>
      <p:sp>
        <p:nvSpPr>
          <p:cNvPr id="6" name="矩形 5"/>
          <p:cNvSpPr/>
          <p:nvPr/>
        </p:nvSpPr>
        <p:spPr>
          <a:xfrm>
            <a:off x="0" y="990600"/>
            <a:ext cx="8153400" cy="954107"/>
          </a:xfrm>
          <a:prstGeom prst="rect">
            <a:avLst/>
          </a:prstGeom>
        </p:spPr>
        <p:txBody>
          <a:bodyPr wrap="square">
            <a:spAutoFit/>
          </a:bodyPr>
          <a:lstStyle/>
          <a:p>
            <a:r>
              <a:rPr lang="en-US" altLang="zh-CN" sz="2800" kern="100" dirty="0" smtClean="0">
                <a:latin typeface="黑体" panose="02010609060101010101" pitchFamily="49" charset="-122"/>
                <a:ea typeface="黑体" panose="02010609060101010101" pitchFamily="49" charset="-122"/>
                <a:cs typeface="Times New Roman" panose="02020603050405020304" pitchFamily="18" charset="0"/>
              </a:rPr>
              <a:t>1 </a:t>
            </a:r>
            <a:r>
              <a:rPr lang="zh-CN" altLang="zh-CN" sz="2800" kern="100" dirty="0" smtClean="0">
                <a:latin typeface="黑体" panose="02010609060101010101" pitchFamily="49" charset="-122"/>
                <a:ea typeface="黑体" panose="02010609060101010101" pitchFamily="49" charset="-122"/>
                <a:cs typeface="Times New Roman" panose="02020603050405020304" pitchFamily="18" charset="0"/>
              </a:rPr>
              <a:t>获得</a:t>
            </a:r>
            <a:r>
              <a:rPr lang="zh-CN" altLang="zh-CN" sz="2800" kern="100" dirty="0">
                <a:solidFill>
                  <a:srgbClr val="FF0000"/>
                </a:solidFill>
                <a:latin typeface="黑体" panose="02010609060101010101" pitchFamily="49" charset="-122"/>
                <a:ea typeface="黑体" panose="02010609060101010101" pitchFamily="49" charset="-122"/>
                <a:cs typeface="Times New Roman" panose="02020603050405020304" pitchFamily="18" charset="0"/>
              </a:rPr>
              <a:t>江苏省上好基础物理一堂课授课竞赛</a:t>
            </a:r>
            <a:r>
              <a:rPr lang="zh-CN" altLang="zh-CN" sz="2800" kern="100" dirty="0" smtClean="0">
                <a:latin typeface="黑体" panose="02010609060101010101" pitchFamily="49" charset="-122"/>
                <a:ea typeface="黑体" panose="02010609060101010101" pitchFamily="49" charset="-122"/>
                <a:cs typeface="Times New Roman" panose="02020603050405020304" pitchFamily="18" charset="0"/>
              </a:rPr>
              <a:t>二等奖</a:t>
            </a:r>
            <a:endParaRPr lang="en-US" altLang="zh-CN" sz="2800" kern="100" dirty="0" smtClean="0">
              <a:latin typeface="黑体" panose="02010609060101010101" pitchFamily="49" charset="-122"/>
              <a:ea typeface="黑体" panose="02010609060101010101" pitchFamily="49" charset="-122"/>
              <a:cs typeface="Times New Roman" panose="02020603050405020304" pitchFamily="18" charset="0"/>
            </a:endParaRPr>
          </a:p>
          <a:p>
            <a:r>
              <a:rPr lang="zh-CN" altLang="zh-CN" sz="2800" kern="100" dirty="0" smtClean="0">
                <a:latin typeface="黑体" panose="02010609060101010101" pitchFamily="49" charset="-122"/>
                <a:ea typeface="黑体" panose="02010609060101010101" pitchFamily="49" charset="-122"/>
                <a:cs typeface="Times New Roman" panose="02020603050405020304" pitchFamily="18" charset="0"/>
              </a:rPr>
              <a:t>（江苏省</a:t>
            </a:r>
            <a:r>
              <a:rPr lang="zh-CN" altLang="zh-CN" sz="2800" kern="100" dirty="0">
                <a:latin typeface="黑体" panose="02010609060101010101" pitchFamily="49" charset="-122"/>
                <a:ea typeface="黑体" panose="02010609060101010101" pitchFamily="49" charset="-122"/>
                <a:cs typeface="Times New Roman" panose="02020603050405020304" pitchFamily="18" charset="0"/>
              </a:rPr>
              <a:t>物理学</a:t>
            </a:r>
            <a:r>
              <a:rPr lang="zh-CN" altLang="zh-CN" sz="2800" kern="100" dirty="0" smtClean="0">
                <a:latin typeface="黑体" panose="02010609060101010101" pitchFamily="49" charset="-122"/>
                <a:ea typeface="黑体" panose="02010609060101010101" pitchFamily="49" charset="-122"/>
                <a:cs typeface="Times New Roman" panose="02020603050405020304" pitchFamily="18" charset="0"/>
              </a:rPr>
              <a:t>会</a:t>
            </a:r>
            <a:r>
              <a:rPr lang="zh-CN" altLang="en-US" sz="2800" kern="100" dirty="0" smtClean="0">
                <a:latin typeface="黑体" panose="02010609060101010101" pitchFamily="49" charset="-122"/>
                <a:ea typeface="黑体" panose="02010609060101010101" pitchFamily="49" charset="-122"/>
                <a:cs typeface="Times New Roman" panose="02020603050405020304" pitchFamily="18" charset="0"/>
              </a:rPr>
              <a:t>，</a:t>
            </a:r>
            <a:r>
              <a:rPr lang="en-US" altLang="zh-CN" sz="2800" kern="100" dirty="0" smtClean="0">
                <a:latin typeface="黑体" panose="02010609060101010101" pitchFamily="49" charset="-122"/>
                <a:ea typeface="黑体" panose="02010609060101010101" pitchFamily="49" charset="-122"/>
                <a:cs typeface="Times New Roman" panose="02020603050405020304" pitchFamily="18" charset="0"/>
              </a:rPr>
              <a:t>2017</a:t>
            </a:r>
            <a:r>
              <a:rPr lang="zh-CN" altLang="en-US" sz="2800" kern="100" dirty="0" smtClean="0">
                <a:latin typeface="黑体" panose="02010609060101010101" pitchFamily="49" charset="-122"/>
                <a:ea typeface="黑体" panose="02010609060101010101" pitchFamily="49" charset="-122"/>
                <a:cs typeface="Times New Roman" panose="02020603050405020304" pitchFamily="18" charset="0"/>
              </a:rPr>
              <a:t>年</a:t>
            </a:r>
            <a:r>
              <a:rPr lang="zh-CN" altLang="zh-CN" sz="2800" kern="100" dirty="0" smtClean="0">
                <a:latin typeface="黑体" panose="02010609060101010101" pitchFamily="49" charset="-122"/>
                <a:ea typeface="黑体" panose="02010609060101010101" pitchFamily="49" charset="-122"/>
                <a:cs typeface="Times New Roman" panose="02020603050405020304" pitchFamily="18" charset="0"/>
              </a:rPr>
              <a:t>）</a:t>
            </a:r>
            <a:endParaRPr lang="zh-CN" altLang="en-US" sz="2800" dirty="0">
              <a:latin typeface="黑体" panose="02010609060101010101" pitchFamily="49" charset="-122"/>
              <a:ea typeface="黑体" panose="02010609060101010101" pitchFamily="49" charset="-122"/>
            </a:endParaRPr>
          </a:p>
        </p:txBody>
      </p:sp>
      <p:pic>
        <p:nvPicPr>
          <p:cNvPr id="10" name="图片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2333625" y="1537649"/>
            <a:ext cx="3943350" cy="5257800"/>
          </a:xfrm>
          <a:prstGeom prst="rect">
            <a:avLst/>
          </a:prstGeom>
        </p:spPr>
      </p:pic>
    </p:spTree>
    <p:extLst>
      <p:ext uri="{BB962C8B-B14F-4D97-AF65-F5344CB8AC3E}">
        <p14:creationId xmlns:p14="http://schemas.microsoft.com/office/powerpoint/2010/main" val="2562763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9"/>
          <p:cNvSpPr txBox="1">
            <a:spLocks noChangeArrowheads="1"/>
          </p:cNvSpPr>
          <p:nvPr/>
        </p:nvSpPr>
        <p:spPr bwMode="auto">
          <a:xfrm>
            <a:off x="642910" y="188640"/>
            <a:ext cx="2786090" cy="584775"/>
          </a:xfrm>
          <a:prstGeom prst="rect">
            <a:avLst/>
          </a:prstGeom>
          <a:noFill/>
          <a:ln w="9525">
            <a:noFill/>
            <a:miter lim="800000"/>
            <a:headEnd/>
            <a:tailEnd/>
          </a:ln>
        </p:spPr>
        <p:txBody>
          <a:bodyPr wrap="square">
            <a:spAutoFit/>
          </a:bodyPr>
          <a:lstStyle/>
          <a:p>
            <a:pPr algn="l"/>
            <a:r>
              <a:rPr lang="zh-CN" altLang="en-US" sz="3200" b="1" dirty="0">
                <a:solidFill>
                  <a:srgbClr val="00B050"/>
                </a:solidFill>
                <a:latin typeface="黑体" pitchFamily="2" charset="-122"/>
                <a:ea typeface="黑体" pitchFamily="2" charset="-122"/>
              </a:rPr>
              <a:t>三</a:t>
            </a:r>
            <a:r>
              <a:rPr lang="zh-CN" altLang="en-US" sz="3200" b="1" dirty="0" smtClean="0">
                <a:solidFill>
                  <a:srgbClr val="00B050"/>
                </a:solidFill>
                <a:latin typeface="黑体" pitchFamily="2" charset="-122"/>
                <a:ea typeface="黑体" pitchFamily="2" charset="-122"/>
              </a:rPr>
              <a:t> </a:t>
            </a:r>
            <a:r>
              <a:rPr lang="zh-CN" altLang="en-US" sz="3200" b="1" dirty="0">
                <a:solidFill>
                  <a:srgbClr val="00B050"/>
                </a:solidFill>
                <a:latin typeface="黑体" pitchFamily="2" charset="-122"/>
                <a:ea typeface="黑体" pitchFamily="2" charset="-122"/>
              </a:rPr>
              <a:t>教改</a:t>
            </a:r>
            <a:r>
              <a:rPr lang="zh-CN" altLang="en-US" sz="3200" b="1" dirty="0" smtClean="0">
                <a:solidFill>
                  <a:srgbClr val="00B050"/>
                </a:solidFill>
                <a:latin typeface="黑体" pitchFamily="2" charset="-122"/>
                <a:ea typeface="黑体" pitchFamily="2" charset="-122"/>
              </a:rPr>
              <a:t>成果</a:t>
            </a:r>
            <a:endParaRPr lang="zh-CN" altLang="en-US" sz="3200" b="1" dirty="0">
              <a:solidFill>
                <a:srgbClr val="00B050"/>
              </a:solidFill>
              <a:latin typeface="黑体" pitchFamily="2" charset="-122"/>
              <a:ea typeface="黑体" pitchFamily="2" charset="-122"/>
            </a:endParaRPr>
          </a:p>
        </p:txBody>
      </p:sp>
      <p:sp>
        <p:nvSpPr>
          <p:cNvPr id="5" name="矩形 68"/>
          <p:cNvSpPr>
            <a:spLocks noChangeArrowheads="1"/>
          </p:cNvSpPr>
          <p:nvPr/>
        </p:nvSpPr>
        <p:spPr bwMode="auto">
          <a:xfrm>
            <a:off x="269875" y="1752600"/>
            <a:ext cx="8645525" cy="1118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nSpc>
                <a:spcPts val="4000"/>
              </a:lnSpc>
              <a:spcBef>
                <a:spcPct val="0"/>
              </a:spcBef>
              <a:buFontTx/>
              <a:buNone/>
            </a:pPr>
            <a:r>
              <a:rPr lang="en-US" altLang="zh-CN" sz="2800" b="1" dirty="0">
                <a:latin typeface="黑体" panose="02010609060101010101" pitchFamily="49" charset="-122"/>
                <a:ea typeface="黑体" panose="02010609060101010101" pitchFamily="49" charset="-122"/>
              </a:rPr>
              <a:t>《</a:t>
            </a:r>
            <a:r>
              <a:rPr lang="zh-CN" altLang="en-US" sz="2800" b="1" dirty="0">
                <a:latin typeface="黑体" panose="02010609060101010101" pitchFamily="49" charset="-122"/>
                <a:ea typeface="黑体" panose="02010609060101010101" pitchFamily="49" charset="-122"/>
              </a:rPr>
              <a:t>大学物理</a:t>
            </a:r>
            <a:r>
              <a:rPr lang="en-US" altLang="zh-CN" sz="2800" b="1" dirty="0">
                <a:latin typeface="黑体" panose="02010609060101010101" pitchFamily="49" charset="-122"/>
                <a:ea typeface="黑体" panose="02010609060101010101" pitchFamily="49" charset="-122"/>
              </a:rPr>
              <a:t>》</a:t>
            </a:r>
            <a:r>
              <a:rPr lang="zh-CN" altLang="en-US" sz="2800" b="1" dirty="0">
                <a:latin typeface="黑体" panose="02010609060101010101" pitchFamily="49" charset="-122"/>
                <a:ea typeface="黑体" panose="02010609060101010101" pitchFamily="49" charset="-122"/>
              </a:rPr>
              <a:t>（上、下</a:t>
            </a:r>
            <a:r>
              <a:rPr lang="zh-CN" altLang="en-US" sz="2800" b="1" dirty="0" smtClean="0">
                <a:latin typeface="黑体" panose="02010609060101010101" pitchFamily="49" charset="-122"/>
                <a:ea typeface="黑体" panose="02010609060101010101" pitchFamily="49" charset="-122"/>
              </a:rPr>
              <a:t>）上海交通大学出版社</a:t>
            </a:r>
            <a:r>
              <a:rPr lang="zh-CN" altLang="en-US" sz="2800" b="1" dirty="0">
                <a:latin typeface="黑体" panose="02010609060101010101" pitchFamily="49" charset="-122"/>
                <a:ea typeface="黑体" panose="02010609060101010101" pitchFamily="49" charset="-122"/>
              </a:rPr>
              <a:t>，</a:t>
            </a:r>
            <a:endParaRPr lang="en-US" altLang="zh-CN" sz="2800" b="1" dirty="0">
              <a:latin typeface="黑体" panose="02010609060101010101" pitchFamily="49" charset="-122"/>
              <a:ea typeface="黑体" panose="02010609060101010101" pitchFamily="49" charset="-122"/>
            </a:endParaRPr>
          </a:p>
          <a:p>
            <a:pPr>
              <a:lnSpc>
                <a:spcPts val="4000"/>
              </a:lnSpc>
              <a:spcBef>
                <a:spcPct val="0"/>
              </a:spcBef>
              <a:buFontTx/>
              <a:buNone/>
            </a:pPr>
            <a:r>
              <a:rPr lang="zh-CN" altLang="en-US" sz="2800" b="1" dirty="0">
                <a:latin typeface="黑体" panose="02010609060101010101" pitchFamily="49" charset="-122"/>
                <a:ea typeface="黑体" panose="02010609060101010101" pitchFamily="49" charset="-122"/>
              </a:rPr>
              <a:t>第二主编，</a:t>
            </a:r>
            <a:r>
              <a:rPr lang="en-US" altLang="zh-CN" sz="2800" b="1" dirty="0">
                <a:latin typeface="黑体" panose="02010609060101010101" pitchFamily="49" charset="-122"/>
                <a:ea typeface="黑体" panose="02010609060101010101" pitchFamily="49" charset="-122"/>
              </a:rPr>
              <a:t>2017</a:t>
            </a:r>
            <a:r>
              <a:rPr lang="zh-CN" altLang="en-US" sz="2800" b="1" dirty="0">
                <a:latin typeface="黑体" panose="02010609060101010101" pitchFamily="49" charset="-122"/>
                <a:ea typeface="黑体" panose="02010609060101010101" pitchFamily="49" charset="-122"/>
              </a:rPr>
              <a:t>年。</a:t>
            </a:r>
          </a:p>
        </p:txBody>
      </p:sp>
      <p:sp>
        <p:nvSpPr>
          <p:cNvPr id="6" name="矩形 67"/>
          <p:cNvSpPr>
            <a:spLocks noChangeArrowheads="1"/>
          </p:cNvSpPr>
          <p:nvPr/>
        </p:nvSpPr>
        <p:spPr bwMode="auto">
          <a:xfrm>
            <a:off x="152400" y="1016000"/>
            <a:ext cx="224612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zh-CN" b="1" dirty="0" smtClean="0">
                <a:solidFill>
                  <a:srgbClr val="FF0000"/>
                </a:solidFill>
                <a:latin typeface="黑体" panose="02010609060101010101" pitchFamily="49" charset="-122"/>
                <a:ea typeface="黑体" panose="02010609060101010101" pitchFamily="49" charset="-122"/>
              </a:rPr>
              <a:t>2 </a:t>
            </a:r>
            <a:r>
              <a:rPr lang="zh-CN" altLang="en-US" b="1" dirty="0">
                <a:solidFill>
                  <a:srgbClr val="FF0000"/>
                </a:solidFill>
                <a:latin typeface="黑体" panose="02010609060101010101" pitchFamily="49" charset="-122"/>
                <a:ea typeface="黑体" panose="02010609060101010101" pitchFamily="49" charset="-122"/>
              </a:rPr>
              <a:t>教材出版</a:t>
            </a:r>
          </a:p>
        </p:txBody>
      </p:sp>
      <p:pic>
        <p:nvPicPr>
          <p:cNvPr id="7" name="图片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49382" y="2815333"/>
            <a:ext cx="3023921" cy="410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图片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3303" y="2870855"/>
            <a:ext cx="2948406" cy="3987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541116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04800" y="2209800"/>
            <a:ext cx="8420669" cy="954107"/>
          </a:xfrm>
          <a:prstGeom prst="rect">
            <a:avLst/>
          </a:prstGeom>
        </p:spPr>
        <p:txBody>
          <a:bodyPr wrap="square">
            <a:spAutoFit/>
          </a:bodyPr>
          <a:lstStyle/>
          <a:p>
            <a:r>
              <a:rPr lang="en-US" altLang="zh-CN" sz="2800" kern="100" dirty="0" smtClean="0">
                <a:latin typeface="黑体" panose="02010609060101010101" pitchFamily="49" charset="-122"/>
                <a:ea typeface="黑体" panose="02010609060101010101" pitchFamily="49" charset="-122"/>
                <a:cs typeface="Times New Roman" panose="02020603050405020304" pitchFamily="18" charset="0"/>
              </a:rPr>
              <a:t>4 </a:t>
            </a:r>
            <a:r>
              <a:rPr lang="zh-CN" altLang="zh-CN" sz="2800" kern="100" dirty="0" smtClean="0">
                <a:latin typeface="黑体" panose="02010609060101010101" pitchFamily="49" charset="-122"/>
                <a:ea typeface="黑体" panose="02010609060101010101" pitchFamily="49" charset="-122"/>
                <a:cs typeface="Times New Roman" panose="02020603050405020304" pitchFamily="18" charset="0"/>
              </a:rPr>
              <a:t>主持</a:t>
            </a:r>
            <a:r>
              <a:rPr lang="zh-CN" altLang="zh-CN" sz="2800" kern="100" dirty="0">
                <a:latin typeface="黑体" panose="02010609060101010101" pitchFamily="49" charset="-122"/>
                <a:ea typeface="黑体" panose="02010609060101010101" pitchFamily="49" charset="-122"/>
                <a:cs typeface="Times New Roman" panose="02020603050405020304" pitchFamily="18" charset="0"/>
              </a:rPr>
              <a:t>了一项校级教改基金（“</a:t>
            </a:r>
            <a:r>
              <a:rPr lang="en-US" altLang="zh-CN" sz="2800" kern="100" dirty="0">
                <a:solidFill>
                  <a:srgbClr val="FF0000"/>
                </a:solidFill>
                <a:latin typeface="黑体" panose="02010609060101010101" pitchFamily="49" charset="-122"/>
                <a:ea typeface="黑体" panose="02010609060101010101" pitchFamily="49" charset="-122"/>
                <a:cs typeface="Times New Roman" panose="02020603050405020304" pitchFamily="18" charset="0"/>
              </a:rPr>
              <a:t>2011</a:t>
            </a:r>
            <a:r>
              <a:rPr lang="zh-CN" altLang="zh-CN" sz="2800" kern="100" dirty="0">
                <a:solidFill>
                  <a:srgbClr val="FF0000"/>
                </a:solidFill>
                <a:latin typeface="黑体" panose="02010609060101010101" pitchFamily="49" charset="-122"/>
                <a:ea typeface="黑体" panose="02010609060101010101" pitchFamily="49" charset="-122"/>
                <a:cs typeface="Times New Roman" panose="02020603050405020304" pitchFamily="18" charset="0"/>
              </a:rPr>
              <a:t>学院大学物理研究性教学改革实践与探索</a:t>
            </a:r>
            <a:r>
              <a:rPr lang="zh-CN" altLang="zh-CN" sz="2800" kern="100" dirty="0">
                <a:latin typeface="黑体" panose="02010609060101010101" pitchFamily="49" charset="-122"/>
                <a:ea typeface="黑体" panose="02010609060101010101" pitchFamily="49" charset="-122"/>
                <a:cs typeface="Times New Roman" panose="02020603050405020304" pitchFamily="18" charset="0"/>
              </a:rPr>
              <a:t>”，</a:t>
            </a:r>
            <a:r>
              <a:rPr lang="en-US" altLang="zh-CN" sz="2800" kern="100" dirty="0">
                <a:latin typeface="黑体" panose="02010609060101010101" pitchFamily="49" charset="-122"/>
                <a:ea typeface="黑体" panose="02010609060101010101" pitchFamily="49" charset="-122"/>
                <a:cs typeface="Times New Roman" panose="02020603050405020304" pitchFamily="18" charset="0"/>
              </a:rPr>
              <a:t>5000</a:t>
            </a:r>
            <a:r>
              <a:rPr lang="zh-CN" altLang="zh-CN" sz="2800" kern="100" dirty="0">
                <a:latin typeface="黑体" panose="02010609060101010101" pitchFamily="49" charset="-122"/>
                <a:ea typeface="黑体" panose="02010609060101010101" pitchFamily="49" charset="-122"/>
                <a:cs typeface="Times New Roman" panose="02020603050405020304" pitchFamily="18" charset="0"/>
              </a:rPr>
              <a:t>元）</a:t>
            </a:r>
            <a:endParaRPr lang="zh-CN" altLang="en-US" sz="2800" dirty="0">
              <a:latin typeface="黑体" panose="02010609060101010101" pitchFamily="49" charset="-122"/>
              <a:ea typeface="黑体" panose="02010609060101010101" pitchFamily="49" charset="-122"/>
            </a:endParaRPr>
          </a:p>
        </p:txBody>
      </p:sp>
      <p:sp>
        <p:nvSpPr>
          <p:cNvPr id="5" name="矩形 4"/>
          <p:cNvSpPr/>
          <p:nvPr/>
        </p:nvSpPr>
        <p:spPr>
          <a:xfrm>
            <a:off x="304800" y="1086261"/>
            <a:ext cx="8458200" cy="954107"/>
          </a:xfrm>
          <a:prstGeom prst="rect">
            <a:avLst/>
          </a:prstGeom>
        </p:spPr>
        <p:txBody>
          <a:bodyPr wrap="square">
            <a:spAutoFit/>
          </a:bodyPr>
          <a:lstStyle/>
          <a:p>
            <a:r>
              <a:rPr lang="en-US" altLang="zh-CN" sz="2800" kern="100" dirty="0" smtClean="0">
                <a:latin typeface="黑体" panose="02010609060101010101" pitchFamily="49" charset="-122"/>
                <a:ea typeface="黑体" panose="02010609060101010101" pitchFamily="49" charset="-122"/>
                <a:cs typeface="Times New Roman" panose="02020603050405020304" pitchFamily="18" charset="0"/>
              </a:rPr>
              <a:t>3 </a:t>
            </a:r>
            <a:r>
              <a:rPr lang="zh-CN" altLang="zh-CN" sz="2800" kern="100" dirty="0" smtClean="0">
                <a:latin typeface="黑体" panose="02010609060101010101" pitchFamily="49" charset="-122"/>
                <a:ea typeface="黑体" panose="02010609060101010101" pitchFamily="49" charset="-122"/>
                <a:cs typeface="Times New Roman" panose="02020603050405020304" pitchFamily="18" charset="0"/>
              </a:rPr>
              <a:t>撰写</a:t>
            </a:r>
            <a:r>
              <a:rPr lang="zh-CN" altLang="zh-CN" sz="2800" kern="100" dirty="0">
                <a:latin typeface="黑体" panose="02010609060101010101" pitchFamily="49" charset="-122"/>
                <a:ea typeface="黑体" panose="02010609060101010101" pitchFamily="49" charset="-122"/>
                <a:cs typeface="Times New Roman" panose="02020603050405020304" pitchFamily="18" charset="0"/>
              </a:rPr>
              <a:t>一篇教学论文，已投稿（“</a:t>
            </a:r>
            <a:r>
              <a:rPr lang="zh-CN" altLang="zh-CN" sz="2800" kern="100" dirty="0">
                <a:solidFill>
                  <a:srgbClr val="FF0000"/>
                </a:solidFill>
                <a:latin typeface="黑体" panose="02010609060101010101" pitchFamily="49" charset="-122"/>
                <a:ea typeface="黑体" panose="02010609060101010101" pitchFamily="49" charset="-122"/>
                <a:cs typeface="Times New Roman" panose="02020603050405020304" pitchFamily="18" charset="0"/>
              </a:rPr>
              <a:t>驻波方程的一般形式和简正模式</a:t>
            </a:r>
            <a:r>
              <a:rPr lang="zh-CN" altLang="zh-CN" sz="2800" kern="100" dirty="0">
                <a:latin typeface="黑体" panose="02010609060101010101" pitchFamily="49" charset="-122"/>
                <a:ea typeface="黑体" panose="02010609060101010101" pitchFamily="49" charset="-122"/>
                <a:cs typeface="Times New Roman" panose="02020603050405020304" pitchFamily="18" charset="0"/>
              </a:rPr>
              <a:t>”）</a:t>
            </a:r>
            <a:endParaRPr lang="zh-CN" altLang="en-US" sz="2800" dirty="0">
              <a:latin typeface="黑体" panose="02010609060101010101" pitchFamily="49" charset="-122"/>
              <a:ea typeface="黑体" panose="02010609060101010101" pitchFamily="49" charset="-122"/>
            </a:endParaRPr>
          </a:p>
        </p:txBody>
      </p:sp>
      <p:sp>
        <p:nvSpPr>
          <p:cNvPr id="6" name="矩形 5"/>
          <p:cNvSpPr/>
          <p:nvPr/>
        </p:nvSpPr>
        <p:spPr>
          <a:xfrm>
            <a:off x="381000" y="3886200"/>
            <a:ext cx="2743200" cy="1384995"/>
          </a:xfrm>
          <a:prstGeom prst="rect">
            <a:avLst/>
          </a:prstGeom>
        </p:spPr>
        <p:txBody>
          <a:bodyPr wrap="square">
            <a:spAutoFit/>
          </a:bodyPr>
          <a:lstStyle/>
          <a:p>
            <a:r>
              <a:rPr lang="en-US" altLang="zh-CN" sz="2800" kern="100" dirty="0" smtClean="0">
                <a:solidFill>
                  <a:srgbClr val="000000"/>
                </a:solidFill>
                <a:latin typeface="黑体" panose="02010609060101010101" pitchFamily="49" charset="-122"/>
                <a:ea typeface="黑体" panose="02010609060101010101" pitchFamily="49" charset="-122"/>
                <a:cs typeface="Times New Roman" panose="02020603050405020304" pitchFamily="18" charset="0"/>
              </a:rPr>
              <a:t>5 </a:t>
            </a:r>
            <a:r>
              <a:rPr lang="zh-CN" altLang="zh-CN" sz="2800" kern="100" dirty="0" smtClean="0">
                <a:solidFill>
                  <a:srgbClr val="000000"/>
                </a:solidFill>
                <a:latin typeface="黑体" panose="02010609060101010101" pitchFamily="49" charset="-122"/>
                <a:ea typeface="黑体" panose="02010609060101010101" pitchFamily="49" charset="-122"/>
                <a:cs typeface="Times New Roman" panose="02020603050405020304" pitchFamily="18" charset="0"/>
              </a:rPr>
              <a:t>录制</a:t>
            </a:r>
            <a:r>
              <a:rPr lang="zh-CN" altLang="zh-CN" sz="2800" kern="100" dirty="0">
                <a:solidFill>
                  <a:srgbClr val="000000"/>
                </a:solidFill>
                <a:latin typeface="黑体" panose="02010609060101010101" pitchFamily="49" charset="-122"/>
                <a:ea typeface="黑体" panose="02010609060101010101" pitchFamily="49" charset="-122"/>
                <a:cs typeface="Times New Roman" panose="02020603050405020304" pitchFamily="18" charset="0"/>
              </a:rPr>
              <a:t>完成</a:t>
            </a:r>
            <a:r>
              <a:rPr lang="zh-CN" altLang="zh-CN" sz="2800" kern="100" dirty="0" smtClean="0">
                <a:solidFill>
                  <a:srgbClr val="000000"/>
                </a:solidFill>
                <a:latin typeface="黑体" panose="02010609060101010101" pitchFamily="49" charset="-122"/>
                <a:ea typeface="黑体" panose="02010609060101010101" pitchFamily="49" charset="-122"/>
                <a:cs typeface="Times New Roman" panose="02020603050405020304" pitchFamily="18" charset="0"/>
              </a:rPr>
              <a:t>了</a:t>
            </a:r>
            <a:r>
              <a:rPr lang="en-US" altLang="zh-CN" sz="2800" kern="100" dirty="0">
                <a:solidFill>
                  <a:srgbClr val="000000"/>
                </a:solidFill>
                <a:latin typeface="黑体" panose="02010609060101010101" pitchFamily="49" charset="-122"/>
                <a:ea typeface="黑体" panose="02010609060101010101" pitchFamily="49" charset="-122"/>
                <a:cs typeface="Times New Roman" panose="02020603050405020304" pitchFamily="18" charset="0"/>
              </a:rPr>
              <a:t>2</a:t>
            </a:r>
            <a:r>
              <a:rPr lang="en-US" altLang="zh-CN" sz="2800" kern="100" dirty="0" smtClean="0">
                <a:solidFill>
                  <a:srgbClr val="000000"/>
                </a:solidFill>
                <a:latin typeface="黑体" panose="02010609060101010101" pitchFamily="49" charset="-122"/>
                <a:ea typeface="黑体" panose="02010609060101010101" pitchFamily="49" charset="-122"/>
                <a:cs typeface="Times New Roman" panose="02020603050405020304" pitchFamily="18" charset="0"/>
              </a:rPr>
              <a:t>0</a:t>
            </a:r>
            <a:endParaRPr lang="en-US" altLang="zh-CN" sz="2800" kern="100" dirty="0" smtClean="0">
              <a:solidFill>
                <a:srgbClr val="000000"/>
              </a:solidFill>
              <a:latin typeface="黑体" panose="02010609060101010101" pitchFamily="49" charset="-122"/>
              <a:ea typeface="黑体" panose="02010609060101010101" pitchFamily="49" charset="-122"/>
              <a:cs typeface="Times New Roman" panose="02020603050405020304" pitchFamily="18" charset="0"/>
            </a:endParaRPr>
          </a:p>
          <a:p>
            <a:r>
              <a:rPr lang="zh-CN" altLang="zh-CN" sz="2800" kern="100" dirty="0" smtClean="0">
                <a:solidFill>
                  <a:srgbClr val="000000"/>
                </a:solidFill>
                <a:latin typeface="黑体" panose="02010609060101010101" pitchFamily="49" charset="-122"/>
                <a:ea typeface="黑体" panose="02010609060101010101" pitchFamily="49" charset="-122"/>
                <a:cs typeface="Times New Roman" panose="02020603050405020304" pitchFamily="18" charset="0"/>
              </a:rPr>
              <a:t>段</a:t>
            </a:r>
            <a:r>
              <a:rPr lang="zh-CN" altLang="en-US" sz="2800" kern="100" dirty="0">
                <a:solidFill>
                  <a:srgbClr val="000000"/>
                </a:solidFill>
                <a:latin typeface="黑体" panose="02010609060101010101" pitchFamily="49" charset="-122"/>
                <a:ea typeface="黑体" panose="02010609060101010101" pitchFamily="49" charset="-122"/>
                <a:cs typeface="Times New Roman" panose="02020603050405020304" pitchFamily="18" charset="0"/>
              </a:rPr>
              <a:t>大学物理</a:t>
            </a:r>
            <a:r>
              <a:rPr lang="zh-CN" altLang="zh-CN" sz="2800" kern="100" dirty="0" smtClean="0">
                <a:solidFill>
                  <a:srgbClr val="000000"/>
                </a:solidFill>
                <a:latin typeface="黑体" panose="02010609060101010101" pitchFamily="49" charset="-122"/>
                <a:ea typeface="黑体" panose="02010609060101010101" pitchFamily="49" charset="-122"/>
                <a:cs typeface="Times New Roman" panose="02020603050405020304" pitchFamily="18" charset="0"/>
              </a:rPr>
              <a:t>课程</a:t>
            </a:r>
            <a:r>
              <a:rPr lang="zh-CN" altLang="zh-CN" sz="2800" kern="100" dirty="0">
                <a:solidFill>
                  <a:srgbClr val="000000"/>
                </a:solidFill>
                <a:latin typeface="黑体" panose="02010609060101010101" pitchFamily="49" charset="-122"/>
                <a:ea typeface="黑体" panose="02010609060101010101" pitchFamily="49" charset="-122"/>
                <a:cs typeface="Times New Roman" panose="02020603050405020304" pitchFamily="18" charset="0"/>
              </a:rPr>
              <a:t>微</a:t>
            </a:r>
            <a:r>
              <a:rPr lang="zh-CN" altLang="zh-CN" sz="2800" kern="100" dirty="0" smtClean="0">
                <a:solidFill>
                  <a:srgbClr val="000000"/>
                </a:solidFill>
                <a:latin typeface="黑体" panose="02010609060101010101" pitchFamily="49" charset="-122"/>
                <a:ea typeface="黑体" panose="02010609060101010101" pitchFamily="49" charset="-122"/>
                <a:cs typeface="Times New Roman" panose="02020603050405020304" pitchFamily="18" charset="0"/>
              </a:rPr>
              <a:t>课视频</a:t>
            </a:r>
            <a:r>
              <a:rPr lang="zh-CN" altLang="en-US" sz="2800" kern="100" dirty="0" smtClean="0">
                <a:solidFill>
                  <a:srgbClr val="000000"/>
                </a:solidFill>
                <a:latin typeface="黑体" panose="02010609060101010101" pitchFamily="49" charset="-122"/>
                <a:ea typeface="黑体" panose="02010609060101010101" pitchFamily="49" charset="-122"/>
                <a:cs typeface="Times New Roman" panose="02020603050405020304" pitchFamily="18" charset="0"/>
              </a:rPr>
              <a:t>。</a:t>
            </a:r>
            <a:endParaRPr lang="zh-CN" altLang="en-US" sz="2800" dirty="0">
              <a:latin typeface="黑体" panose="02010609060101010101" pitchFamily="49" charset="-122"/>
              <a:ea typeface="黑体" panose="02010609060101010101" pitchFamily="49" charset="-122"/>
            </a:endParaRPr>
          </a:p>
        </p:txBody>
      </p:sp>
      <p:sp>
        <p:nvSpPr>
          <p:cNvPr id="7" name="TextBox 9"/>
          <p:cNvSpPr txBox="1">
            <a:spLocks noChangeArrowheads="1"/>
          </p:cNvSpPr>
          <p:nvPr/>
        </p:nvSpPr>
        <p:spPr bwMode="auto">
          <a:xfrm>
            <a:off x="642910" y="188640"/>
            <a:ext cx="2786090" cy="584775"/>
          </a:xfrm>
          <a:prstGeom prst="rect">
            <a:avLst/>
          </a:prstGeom>
          <a:noFill/>
          <a:ln w="9525">
            <a:noFill/>
            <a:miter lim="800000"/>
            <a:headEnd/>
            <a:tailEnd/>
          </a:ln>
        </p:spPr>
        <p:txBody>
          <a:bodyPr wrap="square">
            <a:spAutoFit/>
          </a:bodyPr>
          <a:lstStyle/>
          <a:p>
            <a:pPr algn="l"/>
            <a:r>
              <a:rPr lang="zh-CN" altLang="en-US" sz="3200" b="1" dirty="0">
                <a:solidFill>
                  <a:srgbClr val="00B050"/>
                </a:solidFill>
                <a:latin typeface="黑体" pitchFamily="2" charset="-122"/>
                <a:ea typeface="黑体" pitchFamily="2" charset="-122"/>
              </a:rPr>
              <a:t>三</a:t>
            </a:r>
            <a:r>
              <a:rPr lang="zh-CN" altLang="en-US" sz="3200" b="1" dirty="0" smtClean="0">
                <a:solidFill>
                  <a:srgbClr val="00B050"/>
                </a:solidFill>
                <a:latin typeface="黑体" pitchFamily="2" charset="-122"/>
                <a:ea typeface="黑体" pitchFamily="2" charset="-122"/>
              </a:rPr>
              <a:t> </a:t>
            </a:r>
            <a:r>
              <a:rPr lang="zh-CN" altLang="en-US" sz="3200" b="1" dirty="0">
                <a:solidFill>
                  <a:srgbClr val="00B050"/>
                </a:solidFill>
                <a:latin typeface="黑体" pitchFamily="2" charset="-122"/>
                <a:ea typeface="黑体" pitchFamily="2" charset="-122"/>
              </a:rPr>
              <a:t>教改</a:t>
            </a:r>
            <a:r>
              <a:rPr lang="zh-CN" altLang="en-US" sz="3200" b="1" dirty="0" smtClean="0">
                <a:solidFill>
                  <a:srgbClr val="00B050"/>
                </a:solidFill>
                <a:latin typeface="黑体" pitchFamily="2" charset="-122"/>
                <a:ea typeface="黑体" pitchFamily="2" charset="-122"/>
              </a:rPr>
              <a:t>成果</a:t>
            </a:r>
            <a:endParaRPr lang="zh-CN" altLang="en-US" sz="3200" b="1" dirty="0">
              <a:solidFill>
                <a:srgbClr val="00B050"/>
              </a:solidFill>
              <a:latin typeface="黑体" pitchFamily="2" charset="-122"/>
              <a:ea typeface="黑体" pitchFamily="2" charset="-122"/>
            </a:endParaRPr>
          </a:p>
        </p:txBody>
      </p:sp>
      <p:pic>
        <p:nvPicPr>
          <p:cNvPr id="8" name="图片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1208" y="3173006"/>
            <a:ext cx="5786618" cy="2905780"/>
          </a:xfrm>
          <a:prstGeom prst="rect">
            <a:avLst/>
          </a:prstGeom>
        </p:spPr>
      </p:pic>
    </p:spTree>
    <p:extLst>
      <p:ext uri="{BB962C8B-B14F-4D97-AF65-F5344CB8AC3E}">
        <p14:creationId xmlns:p14="http://schemas.microsoft.com/office/powerpoint/2010/main" val="1888287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par>
                                <p:cTn id="19" presetID="10"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Mingchao Zhang">
  <a:themeElements>
    <a:clrScheme name="Mingchao Zhang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3_Mingchao Zhang">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76200" cap="flat" cmpd="tri" algn="ctr">
          <a:solidFill>
            <a:srgbClr val="FF0000"/>
          </a:solidFill>
          <a:prstDash val="solid"/>
          <a:round/>
          <a:headEnd type="none" w="med" len="med"/>
          <a:tailEnd type="stealth" w="med" len="med"/>
        </a:ln>
        <a:effectLst/>
      </a:spPr>
      <a:bodyPr vert="horz" wrap="squar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zh-CN" sz="2800" b="1" i="0" u="none" strike="noStrike" cap="none" normalizeH="0" baseline="0" smtClean="0">
            <a:ln>
              <a:noFill/>
            </a:ln>
            <a:solidFill>
              <a:srgbClr val="0000FF"/>
            </a:solidFill>
            <a:effectLst/>
            <a:latin typeface="Times New Roman" pitchFamily="18" charset="0"/>
            <a:ea typeface="幼圆" pitchFamily="49" charset="-122"/>
          </a:defRPr>
        </a:defPPr>
      </a:lstStyle>
    </a:spDef>
    <a:lnDef>
      <a:spPr bwMode="auto">
        <a:xfrm>
          <a:off x="0" y="0"/>
          <a:ext cx="1" cy="1"/>
        </a:xfrm>
        <a:custGeom>
          <a:avLst/>
          <a:gdLst/>
          <a:ahLst/>
          <a:cxnLst/>
          <a:rect l="0" t="0" r="0" b="0"/>
          <a:pathLst/>
        </a:custGeom>
        <a:noFill/>
        <a:ln w="76200" cap="flat" cmpd="tri" algn="ctr">
          <a:solidFill>
            <a:srgbClr val="FF0000"/>
          </a:solidFill>
          <a:prstDash val="solid"/>
          <a:round/>
          <a:headEnd type="none" w="med" len="med"/>
          <a:tailEnd type="stealth" w="med" len="med"/>
        </a:ln>
        <a:effectLst/>
      </a:spPr>
      <a:bodyPr vert="horz" wrap="squar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zh-CN" sz="2800" b="1" i="0" u="none" strike="noStrike" cap="none" normalizeH="0" baseline="0" smtClean="0">
            <a:ln>
              <a:noFill/>
            </a:ln>
            <a:solidFill>
              <a:srgbClr val="0000FF"/>
            </a:solidFill>
            <a:effectLst/>
            <a:latin typeface="Times New Roman" pitchFamily="18" charset="0"/>
            <a:ea typeface="幼圆" pitchFamily="49" charset="-122"/>
          </a:defRPr>
        </a:defPPr>
      </a:lstStyle>
    </a:lnDef>
  </a:objectDefaults>
  <a:extraClrSchemeLst>
    <a:extraClrScheme>
      <a:clrScheme name="Mingchao Zhang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ingchao Zhang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ingchao Zhang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ingchao Zhang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ingchao Zhang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ingchao Zhang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ingchao Zhang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1671</TotalTime>
  <Words>687</Words>
  <Application>Microsoft Office PowerPoint</Application>
  <PresentationFormat>全屏显示(4:3)</PresentationFormat>
  <Paragraphs>59</Paragraphs>
  <Slides>11</Slides>
  <Notes>0</Notes>
  <HiddenSlides>0</HiddenSlides>
  <MMClips>0</MMClips>
  <ScaleCrop>false</ScaleCrop>
  <HeadingPairs>
    <vt:vector size="6" baseType="variant">
      <vt:variant>
        <vt:lpstr>已用的字体</vt:lpstr>
      </vt:variant>
      <vt:variant>
        <vt:i4>13</vt:i4>
      </vt:variant>
      <vt:variant>
        <vt:lpstr>主题</vt:lpstr>
      </vt:variant>
      <vt:variant>
        <vt:i4>2</vt:i4>
      </vt:variant>
      <vt:variant>
        <vt:lpstr>幻灯片标题</vt:lpstr>
      </vt:variant>
      <vt:variant>
        <vt:i4>11</vt:i4>
      </vt:variant>
    </vt:vector>
  </HeadingPairs>
  <TitlesOfParts>
    <vt:vector size="26" baseType="lpstr">
      <vt:lpstr>MS PGothic</vt:lpstr>
      <vt:lpstr>仿宋_GB2312</vt:lpstr>
      <vt:lpstr>黑体</vt:lpstr>
      <vt:lpstr>华文仿宋</vt:lpstr>
      <vt:lpstr>楷体</vt:lpstr>
      <vt:lpstr>楷体_GB2312</vt:lpstr>
      <vt:lpstr>宋体</vt:lpstr>
      <vt:lpstr>微软雅黑</vt:lpstr>
      <vt:lpstr>新宋体</vt:lpstr>
      <vt:lpstr>Arial</vt:lpstr>
      <vt:lpstr>Calibri</vt:lpstr>
      <vt:lpstr>Times New Roman</vt:lpstr>
      <vt:lpstr>Wingdings</vt:lpstr>
      <vt:lpstr>Office 主题</vt:lpstr>
      <vt:lpstr>3_Mingchao Zhang</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zhangru</dc:creator>
  <cp:lastModifiedBy>GJWu</cp:lastModifiedBy>
  <cp:revision>101</cp:revision>
  <dcterms:created xsi:type="dcterms:W3CDTF">2014-02-08T02:50:33Z</dcterms:created>
  <dcterms:modified xsi:type="dcterms:W3CDTF">2018-11-21T15:16:13Z</dcterms:modified>
</cp:coreProperties>
</file>