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2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3"/>
  </p:notesMasterIdLst>
  <p:sldIdLst>
    <p:sldId id="257" r:id="rId2"/>
    <p:sldId id="258" r:id="rId3"/>
    <p:sldId id="259" r:id="rId4"/>
    <p:sldId id="437" r:id="rId5"/>
    <p:sldId id="438" r:id="rId6"/>
    <p:sldId id="439" r:id="rId7"/>
    <p:sldId id="440" r:id="rId8"/>
    <p:sldId id="441" r:id="rId9"/>
    <p:sldId id="262" r:id="rId10"/>
    <p:sldId id="429" r:id="rId11"/>
    <p:sldId id="431" r:id="rId12"/>
    <p:sldId id="432" r:id="rId13"/>
    <p:sldId id="433" r:id="rId14"/>
    <p:sldId id="434" r:id="rId15"/>
    <p:sldId id="435" r:id="rId16"/>
    <p:sldId id="264" r:id="rId17"/>
    <p:sldId id="308" r:id="rId18"/>
    <p:sldId id="436" r:id="rId19"/>
    <p:sldId id="430" r:id="rId20"/>
    <p:sldId id="327" r:id="rId21"/>
    <p:sldId id="275" r:id="rId22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48">
          <p15:clr>
            <a:srgbClr val="A4A3A4"/>
          </p15:clr>
        </p15:guide>
        <p15:guide id="2" pos="2789">
          <p15:clr>
            <a:srgbClr val="A4A3A4"/>
          </p15:clr>
        </p15:guide>
        <p15:guide id="3" orient="horz" pos="689">
          <p15:clr>
            <a:srgbClr val="A4A3A4"/>
          </p15:clr>
        </p15:guide>
        <p15:guide id="4" pos="565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enzhh" initials="r" lastIdx="2" clrIdx="0"/>
  <p:cmAuthor id="2" name="田亚楠" initials="t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B9F"/>
    <a:srgbClr val="385D8A"/>
    <a:srgbClr val="009FAB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338" autoAdjust="0"/>
    <p:restoredTop sz="88126" autoAdjust="0"/>
  </p:normalViewPr>
  <p:slideViewPr>
    <p:cSldViewPr showGuides="1">
      <p:cViewPr varScale="1">
        <p:scale>
          <a:sx n="64" d="100"/>
          <a:sy n="64" d="100"/>
        </p:scale>
        <p:origin x="1740" y="78"/>
      </p:cViewPr>
      <p:guideLst>
        <p:guide orient="horz" pos="2348"/>
        <p:guide pos="2789"/>
        <p:guide orient="horz" pos="689"/>
        <p:guide pos="56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1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1048732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E23DCA-6CFB-48B6-B768-6803CD2C54E2}" type="datetimeFigureOut">
              <a:rPr lang="zh-CN" altLang="en-US" smtClean="0"/>
              <a:t>2018/11/20</a:t>
            </a:fld>
            <a:endParaRPr lang="zh-CN" altLang="en-US"/>
          </a:p>
        </p:txBody>
      </p:sp>
      <p:sp>
        <p:nvSpPr>
          <p:cNvPr id="1048733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1048734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8735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1048736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714966-CE85-4700-BD14-AC2913A8413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6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1048587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28003" name="Notes Placeholder 2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/>
          <a:lstStyle/>
          <a:p>
            <a:pPr lvl="0" eaLnBrk="1" hangingPunct="1"/>
            <a:endParaRPr lang="zh-CN" altLang="en-US" dirty="0"/>
          </a:p>
        </p:txBody>
      </p:sp>
      <p:sp>
        <p:nvSpPr>
          <p:cNvPr id="128004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/>
            <a:fld id="{9A0DB2DC-4C9A-4742-B13C-FB6460FD3503}" type="slidenum">
              <a:rPr lang="en-US" altLang="zh-CN" sz="1200" dirty="0">
                <a:latin typeface="Times New Roman" panose="02020603050405020304" pitchFamily="18" charset="0"/>
              </a:rPr>
              <a:t>12</a:t>
            </a:fld>
            <a:endParaRPr lang="en-US" altLang="zh-CN" sz="12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82383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28003" name="Notes Placeholder 2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/>
          <a:lstStyle/>
          <a:p>
            <a:pPr lvl="0" eaLnBrk="1" hangingPunct="1"/>
            <a:endParaRPr lang="zh-CN" altLang="en-US" dirty="0"/>
          </a:p>
        </p:txBody>
      </p:sp>
      <p:sp>
        <p:nvSpPr>
          <p:cNvPr id="128004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/>
            <a:fld id="{9A0DB2DC-4C9A-4742-B13C-FB6460FD3503}" type="slidenum">
              <a:rPr lang="en-US" altLang="zh-CN" sz="1200" dirty="0">
                <a:latin typeface="Times New Roman" panose="02020603050405020304" pitchFamily="18" charset="0"/>
              </a:rPr>
              <a:t>13</a:t>
            </a:fld>
            <a:endParaRPr lang="en-US" altLang="zh-CN" sz="12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37374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28003" name="Notes Placeholder 2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/>
          <a:lstStyle/>
          <a:p>
            <a:pPr lvl="0" eaLnBrk="1" hangingPunct="1"/>
            <a:endParaRPr lang="zh-CN" altLang="en-US" dirty="0"/>
          </a:p>
        </p:txBody>
      </p:sp>
      <p:sp>
        <p:nvSpPr>
          <p:cNvPr id="128004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/>
            <a:fld id="{9A0DB2DC-4C9A-4742-B13C-FB6460FD3503}" type="slidenum">
              <a:rPr lang="en-US" altLang="zh-CN" sz="1200" dirty="0">
                <a:latin typeface="Times New Roman" panose="02020603050405020304" pitchFamily="18" charset="0"/>
              </a:rPr>
              <a:t>14</a:t>
            </a:fld>
            <a:endParaRPr lang="en-US" altLang="zh-CN" sz="12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40472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28003" name="Notes Placeholder 2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/>
          <a:lstStyle/>
          <a:p>
            <a:pPr lvl="0" eaLnBrk="1" hangingPunct="1"/>
            <a:endParaRPr lang="zh-CN" altLang="en-US" dirty="0"/>
          </a:p>
        </p:txBody>
      </p:sp>
      <p:sp>
        <p:nvSpPr>
          <p:cNvPr id="128004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/>
            <a:fld id="{9A0DB2DC-4C9A-4742-B13C-FB6460FD3503}" type="slidenum">
              <a:rPr lang="en-US" altLang="zh-CN" sz="1200" dirty="0">
                <a:latin typeface="Times New Roman" panose="02020603050405020304" pitchFamily="18" charset="0"/>
              </a:rPr>
              <a:t>15</a:t>
            </a:fld>
            <a:endParaRPr lang="en-US" altLang="zh-CN" sz="12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66742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30051" name="Notes Placeholder 2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/>
          <a:lstStyle/>
          <a:p>
            <a:pPr lvl="0" eaLnBrk="1" hangingPunct="1"/>
            <a:endParaRPr lang="en-US" altLang="zh-CN" dirty="0"/>
          </a:p>
        </p:txBody>
      </p:sp>
      <p:sp>
        <p:nvSpPr>
          <p:cNvPr id="130052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/>
            <a:fld id="{9A0DB2DC-4C9A-4742-B13C-FB6460FD3503}" type="slidenum">
              <a:rPr lang="en-US" altLang="zh-CN" sz="1200" dirty="0">
                <a:latin typeface="Times New Roman" panose="02020603050405020304" pitchFamily="18" charset="0"/>
              </a:rPr>
              <a:t>17</a:t>
            </a:fld>
            <a:endParaRPr lang="en-US" altLang="zh-CN" sz="12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30051" name="Notes Placeholder 2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/>
          <a:lstStyle/>
          <a:p>
            <a:pPr lvl="0" eaLnBrk="1" hangingPunct="1"/>
            <a:endParaRPr lang="en-US" altLang="zh-CN" dirty="0"/>
          </a:p>
        </p:txBody>
      </p:sp>
      <p:sp>
        <p:nvSpPr>
          <p:cNvPr id="130052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/>
            <a:fld id="{9A0DB2DC-4C9A-4742-B13C-FB6460FD3503}" type="slidenum">
              <a:rPr lang="en-US" altLang="zh-CN" sz="1200" dirty="0">
                <a:latin typeface="Times New Roman" panose="02020603050405020304" pitchFamily="18" charset="0"/>
              </a:rPr>
              <a:t>18</a:t>
            </a:fld>
            <a:endParaRPr lang="en-US" altLang="zh-CN" sz="12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908917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68963" name="Notes Placeholder 2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/>
          <a:lstStyle/>
          <a:p>
            <a:pPr lvl="0" eaLnBrk="1" hangingPunct="1"/>
            <a:endParaRPr lang="en-US" altLang="zh-CN" dirty="0"/>
          </a:p>
        </p:txBody>
      </p:sp>
      <p:sp>
        <p:nvSpPr>
          <p:cNvPr id="168964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/>
            <a:fld id="{9A0DB2DC-4C9A-4742-B13C-FB6460FD3503}" type="slidenum">
              <a:rPr lang="en-US" altLang="zh-CN" sz="1200" dirty="0">
                <a:latin typeface="Times New Roman" panose="02020603050405020304" pitchFamily="18" charset="0"/>
              </a:rPr>
              <a:t>20</a:t>
            </a:fld>
            <a:endParaRPr lang="en-US" altLang="zh-CN" sz="12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104860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04860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A5E396-7071-4E50-9553-132F2D2A0656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61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104861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714966-CE85-4700-BD14-AC2913A84137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22448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61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104861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714966-CE85-4700-BD14-AC2913A84137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76549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61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104861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714966-CE85-4700-BD14-AC2913A84137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11154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61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104861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714966-CE85-4700-BD14-AC2913A84137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51106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61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104861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714966-CE85-4700-BD14-AC2913A84137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18883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28003" name="Notes Placeholder 2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/>
          <a:lstStyle/>
          <a:p>
            <a:pPr lvl="0" eaLnBrk="1" hangingPunct="1"/>
            <a:endParaRPr lang="zh-CN" altLang="en-US" dirty="0"/>
          </a:p>
        </p:txBody>
      </p:sp>
      <p:sp>
        <p:nvSpPr>
          <p:cNvPr id="128004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/>
            <a:fld id="{9A0DB2DC-4C9A-4742-B13C-FB6460FD3503}" type="slidenum">
              <a:rPr lang="en-US" altLang="zh-CN" sz="1200" dirty="0">
                <a:latin typeface="Times New Roman" panose="02020603050405020304" pitchFamily="18" charset="0"/>
              </a:rPr>
              <a:t>10</a:t>
            </a:fld>
            <a:endParaRPr lang="en-US" altLang="zh-CN" sz="12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28003" name="Notes Placeholder 2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/>
          <a:lstStyle/>
          <a:p>
            <a:pPr lvl="0" eaLnBrk="1" hangingPunct="1"/>
            <a:endParaRPr lang="zh-CN" altLang="en-US" dirty="0"/>
          </a:p>
        </p:txBody>
      </p:sp>
      <p:sp>
        <p:nvSpPr>
          <p:cNvPr id="128004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/>
            <a:fld id="{9A0DB2DC-4C9A-4742-B13C-FB6460FD3503}" type="slidenum">
              <a:rPr lang="en-US" altLang="zh-CN" sz="1200" dirty="0">
                <a:latin typeface="Times New Roman" panose="02020603050405020304" pitchFamily="18" charset="0"/>
              </a:rPr>
              <a:t>11</a:t>
            </a:fld>
            <a:endParaRPr lang="en-US" altLang="zh-CN" sz="12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4691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6" name="标题 1"/>
          <p:cNvSpPr>
            <a:spLocks noGrp="1"/>
          </p:cNvSpPr>
          <p:nvPr>
            <p:ph type="ctrTitle"/>
          </p:nvPr>
        </p:nvSpPr>
        <p:spPr>
          <a:xfrm>
            <a:off x="685800" y="2130526"/>
            <a:ext cx="7772400" cy="1470094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48727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380"/>
            <a:ext cx="6400800" cy="175268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1048728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553783"/>
            <a:ext cx="2133600" cy="365142"/>
          </a:xfrm>
          <a:prstGeom prst="rect">
            <a:avLst/>
          </a:prstGeom>
        </p:spPr>
        <p:txBody>
          <a:bodyPr vert="horz" lIns="121963" tIns="60981" rIns="121963" bIns="60981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74300017-19EE-49DC-BADE-306B81CCA949}" type="datetime1">
              <a:rPr lang="zh-CN" altLang="en-US" smtClean="0"/>
              <a:t>2018/11/20</a:t>
            </a:fld>
            <a:endParaRPr lang="zh-CN" altLang="en-US"/>
          </a:p>
        </p:txBody>
      </p:sp>
      <p:sp>
        <p:nvSpPr>
          <p:cNvPr id="1048729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553783"/>
            <a:ext cx="2895600" cy="365142"/>
          </a:xfrm>
          <a:prstGeom prst="rect">
            <a:avLst/>
          </a:prstGeom>
        </p:spPr>
        <p:txBody>
          <a:bodyPr vert="horz" lIns="121963" tIns="60981" rIns="121963" bIns="60981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altLang="zh-CN"/>
              <a:t>—</a:t>
            </a:r>
            <a:r>
              <a:rPr lang="zh-CN" altLang="en-US"/>
              <a:t>卓尔不群  和而不同</a:t>
            </a:r>
            <a:r>
              <a:rPr lang="en-US" altLang="zh-CN"/>
              <a:t>—</a:t>
            </a:r>
            <a:endParaRPr lang="zh-CN" altLang="en-US" dirty="0"/>
          </a:p>
        </p:txBody>
      </p:sp>
      <p:sp>
        <p:nvSpPr>
          <p:cNvPr id="1048730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553783"/>
            <a:ext cx="2133600" cy="365142"/>
          </a:xfrm>
          <a:prstGeom prst="rect">
            <a:avLst/>
          </a:prstGeom>
        </p:spPr>
        <p:txBody>
          <a:bodyPr vert="horz" lIns="121963" tIns="60981" rIns="121963" bIns="60981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altLang="zh-CN"/>
              <a:t>page</a:t>
            </a:r>
            <a:fld id="{0C913308-F349-4B6D-A68A-DD1791B4A57B}" type="slidenum">
              <a:rPr lang="zh-CN" altLang="en-US" smtClean="0"/>
              <a:t>‹#›</a:t>
            </a:fld>
            <a:r>
              <a:rPr lang="zh-CN" altLang="en-US"/>
              <a:t> </a:t>
            </a:r>
            <a:r>
              <a:rPr lang="en-US" altLang="zh-CN"/>
              <a:t>of 21</a:t>
            </a:r>
            <a:endParaRPr lang="zh-CN" altLang="en-US" dirty="0"/>
          </a:p>
        </p:txBody>
      </p:sp>
      <p:pic>
        <p:nvPicPr>
          <p:cNvPr id="2097168" name="图片 3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922537" y="207466"/>
            <a:ext cx="1098153" cy="3355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4872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E6866-0E14-4AAD-AD85-0B3E11479B01}" type="datetime1">
              <a:rPr lang="zh-CN" altLang="en-US" smtClean="0"/>
              <a:t>2018/11/20</a:t>
            </a:fld>
            <a:endParaRPr lang="zh-CN" altLang="en-US"/>
          </a:p>
        </p:txBody>
      </p:sp>
      <p:sp>
        <p:nvSpPr>
          <p:cNvPr id="104872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—</a:t>
            </a:r>
            <a:r>
              <a:rPr lang="zh-CN" altLang="en-US"/>
              <a:t>卓尔不群  和而不同</a:t>
            </a:r>
            <a:r>
              <a:rPr lang="en-US" altLang="zh-CN"/>
              <a:t>—</a:t>
            </a:r>
            <a:endParaRPr lang="zh-CN" altLang="en-US" dirty="0"/>
          </a:p>
        </p:txBody>
      </p:sp>
      <p:sp>
        <p:nvSpPr>
          <p:cNvPr id="104872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/>
              <a:t>page</a:t>
            </a:r>
            <a:fld id="{0C913308-F349-4B6D-A68A-DD1791B4A57B}" type="slidenum">
              <a:rPr lang="zh-CN" altLang="en-US" smtClean="0"/>
              <a:t>‹#›</a:t>
            </a:fld>
            <a:r>
              <a:rPr lang="zh-CN" altLang="en-US"/>
              <a:t> </a:t>
            </a:r>
            <a:r>
              <a:rPr lang="en-US" altLang="zh-CN"/>
              <a:t>of 21</a:t>
            </a:r>
            <a:endParaRPr lang="zh-CN" altLang="en-US" dirty="0"/>
          </a:p>
        </p:txBody>
      </p:sp>
      <p:pic>
        <p:nvPicPr>
          <p:cNvPr id="2097167" name="图片 10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822842" y="182701"/>
            <a:ext cx="1098153" cy="3355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8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48719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E6866-0E14-4AAD-AD85-0B3E11479B01}" type="datetime1">
              <a:rPr lang="zh-CN" altLang="en-US" smtClean="0"/>
              <a:t>2018/11/20</a:t>
            </a:fld>
            <a:endParaRPr lang="zh-CN" altLang="en-US"/>
          </a:p>
        </p:txBody>
      </p:sp>
      <p:sp>
        <p:nvSpPr>
          <p:cNvPr id="1048720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—</a:t>
            </a:r>
            <a:r>
              <a:rPr lang="zh-CN" altLang="en-US"/>
              <a:t>卓尔不群  和而不同</a:t>
            </a:r>
            <a:r>
              <a:rPr lang="en-US" altLang="zh-CN"/>
              <a:t>—</a:t>
            </a:r>
            <a:endParaRPr lang="zh-CN" altLang="en-US" dirty="0"/>
          </a:p>
        </p:txBody>
      </p:sp>
      <p:sp>
        <p:nvSpPr>
          <p:cNvPr id="1048721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/>
              <a:t>page</a:t>
            </a:r>
            <a:fld id="{0C913308-F349-4B6D-A68A-DD1791B4A57B}" type="slidenum">
              <a:rPr lang="zh-CN" altLang="en-US" smtClean="0"/>
              <a:t>‹#›</a:t>
            </a:fld>
            <a:r>
              <a:rPr lang="zh-CN" altLang="en-US"/>
              <a:t> </a:t>
            </a:r>
            <a:r>
              <a:rPr lang="en-US" altLang="zh-CN"/>
              <a:t>of 21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2" name="标题 1"/>
          <p:cNvSpPr>
            <a:spLocks noGrp="1"/>
          </p:cNvSpPr>
          <p:nvPr>
            <p:ph type="title"/>
          </p:nvPr>
        </p:nvSpPr>
        <p:spPr>
          <a:xfrm>
            <a:off x="-403860" y="274650"/>
            <a:ext cx="8229600" cy="114305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4858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4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1048715" name="日期占位符 2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indent="0" defTabSz="914400" rtl="0" eaLnBrk="1" latinLnBrk="0" hangingPunct="1">
              <a:lnSpc>
                <a:spcPct val="100000"/>
              </a:lnSpc>
              <a:buClrTx/>
              <a:buSzTx/>
              <a:buFontTx/>
              <a:buNone/>
            </a:pPr>
            <a:fld id="{2E5D99C5-721D-47D9-BC70-E19975E46C4F}" type="datetime1">
              <a:rPr kumimoji="0" lang="zh-CN" altLang="en-US" b="0" i="0" kern="1200" cap="none" spc="0" normalizeH="0" baseline="0" noProof="0">
                <a:latin typeface="Verdana" panose="020B0604030504040204"/>
                <a:ea typeface="微软雅黑" panose="020B0503020204020204" pitchFamily="34" charset="-122"/>
                <a:cs typeface="+mn-cs"/>
              </a:rPr>
              <a:t>2018/11/20</a:t>
            </a:fld>
            <a:endParaRPr kumimoji="0" lang="zh-CN" altLang="en-US" b="0" i="0" kern="1200" cap="none" spc="0" normalizeH="0" baseline="0" noProof="0">
              <a:latin typeface="Verdana" panose="020B060403050404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48716" name="页脚占位符 3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indent="0" defTabSz="914400" rtl="0" eaLnBrk="1" latinLnBrk="0" hangingPunct="1">
              <a:lnSpc>
                <a:spcPct val="100000"/>
              </a:lnSpc>
              <a:buClrTx/>
              <a:buSzTx/>
              <a:buFontTx/>
              <a:buNone/>
            </a:pPr>
            <a:endParaRPr kumimoji="0" lang="zh-CN" altLang="en-US" b="0" i="0" kern="1200" cap="none" spc="0" normalizeH="0" baseline="0" noProof="0">
              <a:latin typeface="Verdana" panose="020B060403050404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48717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>
                <a:solidFill>
                  <a:srgbClr val="000000"/>
                </a:solidFill>
                <a:latin typeface="Verdana" panose="020B0604030504040204" pitchFamily="34" charset="0"/>
                <a:ea typeface="微软雅黑" panose="020B0503020204020204" pitchFamily="34" charset="-122"/>
              </a:rPr>
              <a:t>‹#›</a:t>
            </a:fld>
            <a:endParaRPr lang="zh-CN" altLang="en-US" dirty="0">
              <a:solidFill>
                <a:srgbClr val="000000"/>
              </a:solidFill>
              <a:latin typeface="Verdana" panose="020B060403050404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9" name="标题 1"/>
          <p:cNvSpPr>
            <a:spLocks noGrp="1"/>
          </p:cNvSpPr>
          <p:nvPr>
            <p:ph type="title"/>
          </p:nvPr>
        </p:nvSpPr>
        <p:spPr>
          <a:xfrm>
            <a:off x="628650" y="365142"/>
            <a:ext cx="7886700" cy="13256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48630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6356645"/>
            <a:ext cx="2057400" cy="365142"/>
          </a:xfrm>
        </p:spPr>
        <p:txBody>
          <a:bodyPr/>
          <a:lstStyle/>
          <a:p>
            <a:fld id="{DCED4F71-8561-412F-ABC3-F476AB77EE05}" type="datetime1">
              <a:rPr lang="zh-CN" altLang="en-US"/>
              <a:t>2018/11/20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1048631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6356645"/>
            <a:ext cx="3086100" cy="365142"/>
          </a:xfrm>
        </p:spPr>
        <p:txBody>
          <a:bodyPr/>
          <a:lstStyle/>
          <a:p>
            <a:endParaRPr lang="zh-CN" altLang="zh-CN"/>
          </a:p>
        </p:txBody>
      </p:sp>
      <p:sp>
        <p:nvSpPr>
          <p:cNvPr id="1048632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6356645"/>
            <a:ext cx="2057400" cy="365142"/>
          </a:xfrm>
        </p:spPr>
        <p:txBody>
          <a:bodyPr/>
          <a:lstStyle/>
          <a:p>
            <a:fld id="{B8F0B488-7E9A-4CB8-9BE9-C9C32B899983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BB38F9B-0E8F-4032-849B-8C5686449A4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535A68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535A68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标题占位符 1"/>
          <p:cNvSpPr>
            <a:spLocks noGrp="1"/>
          </p:cNvSpPr>
          <p:nvPr>
            <p:ph type="title"/>
          </p:nvPr>
        </p:nvSpPr>
        <p:spPr>
          <a:xfrm>
            <a:off x="457200" y="274650"/>
            <a:ext cx="8229600" cy="1143053"/>
          </a:xfrm>
          <a:prstGeom prst="rect">
            <a:avLst/>
          </a:prstGeom>
        </p:spPr>
        <p:txBody>
          <a:bodyPr vert="horz" lIns="121963" tIns="60981" rIns="121963" bIns="60981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48577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76"/>
            <a:ext cx="8229600" cy="4526173"/>
          </a:xfrm>
          <a:prstGeom prst="rect">
            <a:avLst/>
          </a:prstGeom>
        </p:spPr>
        <p:txBody>
          <a:bodyPr vert="horz" lIns="121963" tIns="60981" rIns="121963" bIns="60981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8578" name="矩形 6"/>
          <p:cNvSpPr/>
          <p:nvPr/>
        </p:nvSpPr>
        <p:spPr>
          <a:xfrm>
            <a:off x="-14068" y="6598035"/>
            <a:ext cx="9180512" cy="274353"/>
          </a:xfrm>
          <a:prstGeom prst="rect">
            <a:avLst/>
          </a:prstGeom>
          <a:solidFill>
            <a:srgbClr val="00AB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7" tIns="34283" rIns="68567" bIns="34283" rtlCol="0" anchor="ctr"/>
          <a:lstStyle/>
          <a:p>
            <a:pPr algn="ctr"/>
            <a:endParaRPr lang="zh-CN" altLang="en-US" sz="1350"/>
          </a:p>
        </p:txBody>
      </p:sp>
      <p:sp>
        <p:nvSpPr>
          <p:cNvPr id="1048579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553783"/>
            <a:ext cx="2133600" cy="365142"/>
          </a:xfrm>
          <a:prstGeom prst="rect">
            <a:avLst/>
          </a:prstGeom>
        </p:spPr>
        <p:txBody>
          <a:bodyPr vert="horz" lIns="121963" tIns="60981" rIns="121963" bIns="60981" rtlCol="0" anchor="ctr"/>
          <a:lstStyle>
            <a:lvl1pPr algn="l">
              <a:defRPr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911E6866-0E14-4AAD-AD85-0B3E11479B01}" type="datetime1">
              <a:rPr lang="zh-CN" altLang="en-US" smtClean="0"/>
              <a:t>2018/11/20</a:t>
            </a:fld>
            <a:endParaRPr lang="zh-CN" altLang="en-US"/>
          </a:p>
        </p:txBody>
      </p:sp>
      <p:sp>
        <p:nvSpPr>
          <p:cNvPr id="1048580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553783"/>
            <a:ext cx="2895600" cy="365142"/>
          </a:xfrm>
          <a:prstGeom prst="rect">
            <a:avLst/>
          </a:prstGeom>
        </p:spPr>
        <p:txBody>
          <a:bodyPr vert="horz" lIns="121963" tIns="60981" rIns="121963" bIns="60981" rtlCol="0" anchor="ctr"/>
          <a:lstStyle>
            <a:lvl1pPr algn="ctr">
              <a:defRPr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/>
              <a:t>—</a:t>
            </a:r>
            <a:r>
              <a:rPr lang="zh-CN" altLang="en-US"/>
              <a:t>卓尔不群  和而不同</a:t>
            </a:r>
            <a:r>
              <a:rPr lang="en-US" altLang="zh-CN"/>
              <a:t>—</a:t>
            </a:r>
            <a:endParaRPr lang="zh-CN" altLang="en-US" dirty="0"/>
          </a:p>
        </p:txBody>
      </p:sp>
      <p:sp>
        <p:nvSpPr>
          <p:cNvPr id="1048581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553783"/>
            <a:ext cx="2133600" cy="365142"/>
          </a:xfrm>
          <a:prstGeom prst="rect">
            <a:avLst/>
          </a:prstGeom>
        </p:spPr>
        <p:txBody>
          <a:bodyPr vert="horz" lIns="121963" tIns="60981" rIns="121963" bIns="60981" rtlCol="0" anchor="ctr"/>
          <a:lstStyle>
            <a:lvl1pPr algn="r">
              <a:defRPr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/>
              <a:t>page</a:t>
            </a:r>
            <a:fld id="{0C913308-F349-4B6D-A68A-DD1791B4A57B}" type="slidenum">
              <a:rPr lang="zh-CN" altLang="en-US" smtClean="0"/>
              <a:t>‹#›</a:t>
            </a:fld>
            <a:r>
              <a:rPr lang="zh-CN" altLang="en-US"/>
              <a:t> </a:t>
            </a:r>
            <a:r>
              <a:rPr lang="en-US" altLang="zh-CN"/>
              <a:t>of 21</a:t>
            </a:r>
            <a:endParaRPr lang="zh-CN" altLang="en-US" dirty="0"/>
          </a:p>
        </p:txBody>
      </p:sp>
      <p:pic>
        <p:nvPicPr>
          <p:cNvPr id="2097152" name="图片 10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785377" y="274776"/>
            <a:ext cx="1098153" cy="33558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hf hdr="0"/>
  <p:txStyles>
    <p:titleStyle>
      <a:lvl1pPr algn="ctr" defTabSz="913765" rtl="0" eaLnBrk="1" latinLnBrk="0" hangingPunct="1">
        <a:spcBef>
          <a:spcPct val="0"/>
        </a:spcBef>
        <a:buNone/>
        <a:defRPr sz="442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3765" rtl="0" eaLnBrk="1" latinLnBrk="0" hangingPunct="1">
        <a:spcBef>
          <a:spcPct val="15000"/>
        </a:spcBef>
        <a:buFont typeface="Arial" panose="020B0604020202020204" pitchFamily="34" charset="0"/>
        <a:buChar char="•"/>
        <a:defRPr sz="3225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3765" rtl="0" eaLnBrk="1" latinLnBrk="0" hangingPunct="1">
        <a:spcBef>
          <a:spcPct val="15000"/>
        </a:spcBef>
        <a:buFont typeface="Arial" panose="020B0604020202020204" pitchFamily="34" charset="0"/>
        <a:buChar char="–"/>
        <a:defRPr sz="2775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3765" rtl="0" eaLnBrk="1" latinLnBrk="0" hangingPunct="1">
        <a:spcBef>
          <a:spcPct val="15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565" indent="-228600" algn="l" defTabSz="913765" rtl="0" eaLnBrk="1" latinLnBrk="0" hangingPunct="1">
        <a:spcBef>
          <a:spcPct val="15000"/>
        </a:spcBef>
        <a:buFont typeface="Arial" panose="020B0604020202020204" pitchFamily="34" charset="0"/>
        <a:buChar char="–"/>
        <a:defRPr sz="2025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3765" rtl="0" eaLnBrk="1" latinLnBrk="0" hangingPunct="1">
        <a:spcBef>
          <a:spcPct val="15000"/>
        </a:spcBef>
        <a:buFont typeface="Arial" panose="020B0604020202020204" pitchFamily="34" charset="0"/>
        <a:buChar char="»"/>
        <a:defRPr sz="2025" kern="1200">
          <a:solidFill>
            <a:schemeClr val="tx1"/>
          </a:solidFill>
          <a:latin typeface="+mn-lt"/>
          <a:ea typeface="+mn-ea"/>
          <a:cs typeface="+mn-cs"/>
        </a:defRPr>
      </a:lvl5pPr>
      <a:lvl6pPr marL="2513965" indent="-228600" algn="l" defTabSz="913765" rtl="0" eaLnBrk="1" latinLnBrk="0" hangingPunct="1">
        <a:spcBef>
          <a:spcPct val="15000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6pPr>
      <a:lvl7pPr marL="2971165" indent="-228600" algn="l" defTabSz="913765" rtl="0" eaLnBrk="1" latinLnBrk="0" hangingPunct="1">
        <a:spcBef>
          <a:spcPct val="15000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7pPr>
      <a:lvl8pPr marL="3428365" indent="-228600" algn="l" defTabSz="913765" rtl="0" eaLnBrk="1" latinLnBrk="0" hangingPunct="1">
        <a:spcBef>
          <a:spcPct val="15000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8pPr>
      <a:lvl9pPr marL="3885565" indent="-228600" algn="l" defTabSz="913765" rtl="0" eaLnBrk="1" latinLnBrk="0" hangingPunct="1">
        <a:spcBef>
          <a:spcPct val="15000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25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slideLayout" Target="../slideLayouts/slideLayout4.xml"/><Relationship Id="rId5" Type="http://schemas.openxmlformats.org/officeDocument/2006/relationships/tags" Target="../tags/tag27.xml"/><Relationship Id="rId4" Type="http://schemas.openxmlformats.org/officeDocument/2006/relationships/tags" Target="../tags/tag2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30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slideLayout" Target="../slideLayouts/slideLayout4.xml"/><Relationship Id="rId5" Type="http://schemas.openxmlformats.org/officeDocument/2006/relationships/tags" Target="../tags/tag32.xml"/><Relationship Id="rId4" Type="http://schemas.openxmlformats.org/officeDocument/2006/relationships/tags" Target="../tags/tag3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notesSlide" Target="../notesSlides/notesSlide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slideLayout" Target="../slideLayouts/slideLayout4.xml"/><Relationship Id="rId5" Type="http://schemas.openxmlformats.org/officeDocument/2006/relationships/tags" Target="../tags/tag5.xml"/><Relationship Id="rId10" Type="http://schemas.openxmlformats.org/officeDocument/2006/relationships/tags" Target="../tags/tag10.xml"/><Relationship Id="rId4" Type="http://schemas.openxmlformats.org/officeDocument/2006/relationships/tags" Target="../tags/tag4.xml"/><Relationship Id="rId9" Type="http://schemas.openxmlformats.org/officeDocument/2006/relationships/tags" Target="../tags/tag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slideLayout" Target="../slideLayouts/slideLayout4.xml"/><Relationship Id="rId5" Type="http://schemas.openxmlformats.org/officeDocument/2006/relationships/tags" Target="../tags/tag15.xml"/><Relationship Id="rId4" Type="http://schemas.openxmlformats.org/officeDocument/2006/relationships/tags" Target="../tags/tag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slideLayout" Target="../slideLayouts/slideLayout4.xml"/><Relationship Id="rId5" Type="http://schemas.openxmlformats.org/officeDocument/2006/relationships/tags" Target="../tags/tag22.xml"/><Relationship Id="rId4" Type="http://schemas.openxmlformats.org/officeDocument/2006/relationships/tags" Target="../tags/tag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3" name="图片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263652"/>
            <a:ext cx="9144000" cy="6851904"/>
          </a:xfrm>
          <a:prstGeom prst="rect">
            <a:avLst/>
          </a:prstGeom>
        </p:spPr>
      </p:pic>
      <p:sp>
        <p:nvSpPr>
          <p:cNvPr id="1048584" name="矩形 2"/>
          <p:cNvSpPr/>
          <p:nvPr/>
        </p:nvSpPr>
        <p:spPr>
          <a:xfrm>
            <a:off x="4644008" y="5157192"/>
            <a:ext cx="3655695" cy="6644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西安欧亚学院  胡志洁</a:t>
            </a:r>
            <a:endParaRPr lang="en-US" altLang="zh-CN" sz="16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>
              <a:lnSpc>
                <a:spcPct val="150000"/>
              </a:lnSpc>
            </a:pPr>
            <a:r>
              <a:rPr lang="en-US" altLang="zh-CN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2018</a:t>
            </a:r>
            <a:r>
              <a:rPr lang="zh-CN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11</a:t>
            </a:r>
            <a:r>
              <a:rPr lang="zh-CN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</a:p>
        </p:txBody>
      </p:sp>
      <p:sp>
        <p:nvSpPr>
          <p:cNvPr id="1048585" name="矩形 4"/>
          <p:cNvSpPr/>
          <p:nvPr/>
        </p:nvSpPr>
        <p:spPr>
          <a:xfrm>
            <a:off x="4596975" y="2277000"/>
            <a:ext cx="424688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3200" b="1" dirty="0">
                <a:solidFill>
                  <a:srgbClr val="00AB9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以应用为主线的</a:t>
            </a:r>
            <a:r>
              <a:rPr lang="zh-CN" altLang="en-US" sz="3200" b="1" dirty="0" smtClean="0">
                <a:solidFill>
                  <a:srgbClr val="00AB9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导论类课程</a:t>
            </a:r>
            <a:r>
              <a:rPr lang="zh-CN" altLang="en-US" sz="3200" b="1" dirty="0">
                <a:solidFill>
                  <a:srgbClr val="00AB9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教学研究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9" name="TextBox 36"/>
          <p:cNvSpPr txBox="1"/>
          <p:nvPr/>
        </p:nvSpPr>
        <p:spPr>
          <a:xfrm>
            <a:off x="394970" y="508635"/>
            <a:ext cx="528066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 /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课程创新点</a:t>
            </a:r>
            <a:endParaRPr lang="zh-CN" altLang="en-US" sz="24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2097164" name="图片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839" y="434100"/>
            <a:ext cx="396003" cy="660006"/>
          </a:xfrm>
          <a:prstGeom prst="rect">
            <a:avLst/>
          </a:prstGeom>
        </p:spPr>
      </p:pic>
      <p:sp>
        <p:nvSpPr>
          <p:cNvPr id="3" name="圆角矩形 14"/>
          <p:cNvSpPr/>
          <p:nvPr/>
        </p:nvSpPr>
        <p:spPr>
          <a:xfrm>
            <a:off x="873779" y="1874709"/>
            <a:ext cx="3482221" cy="925195"/>
          </a:xfrm>
          <a:prstGeom prst="roundRect">
            <a:avLst/>
          </a:prstGeom>
          <a:noFill/>
          <a:ln>
            <a:solidFill>
              <a:srgbClr val="00AB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重构知识</a:t>
            </a:r>
            <a:r>
              <a:rPr lang="zh-CN" altLang="en-US" sz="24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点</a:t>
            </a:r>
            <a:endParaRPr lang="en-US" altLang="zh-CN" sz="2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" name="圆角矩形 14"/>
          <p:cNvSpPr/>
          <p:nvPr/>
        </p:nvSpPr>
        <p:spPr>
          <a:xfrm>
            <a:off x="910609" y="3437632"/>
            <a:ext cx="3445391" cy="925195"/>
          </a:xfrm>
          <a:prstGeom prst="roundRect">
            <a:avLst/>
          </a:prstGeom>
          <a:noFill/>
          <a:ln>
            <a:solidFill>
              <a:srgbClr val="00AB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翻转课堂</a:t>
            </a:r>
          </a:p>
        </p:txBody>
      </p:sp>
      <p:sp>
        <p:nvSpPr>
          <p:cNvPr id="2" name="圆角矩形 14"/>
          <p:cNvSpPr/>
          <p:nvPr/>
        </p:nvSpPr>
        <p:spPr>
          <a:xfrm>
            <a:off x="5220000" y="1874709"/>
            <a:ext cx="3168000" cy="925195"/>
          </a:xfrm>
          <a:prstGeom prst="roundRect">
            <a:avLst/>
          </a:prstGeom>
          <a:noFill/>
          <a:ln>
            <a:solidFill>
              <a:srgbClr val="00AB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专家讲座</a:t>
            </a:r>
            <a:endParaRPr lang="en-US" altLang="zh-CN" sz="2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" name="圆角矩形 14"/>
          <p:cNvSpPr/>
          <p:nvPr/>
        </p:nvSpPr>
        <p:spPr>
          <a:xfrm>
            <a:off x="3063864" y="4797000"/>
            <a:ext cx="3482221" cy="925195"/>
          </a:xfrm>
          <a:prstGeom prst="roundRect">
            <a:avLst/>
          </a:prstGeom>
          <a:noFill/>
          <a:ln>
            <a:solidFill>
              <a:srgbClr val="00AB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考核改革</a:t>
            </a:r>
          </a:p>
        </p:txBody>
      </p:sp>
      <p:sp>
        <p:nvSpPr>
          <p:cNvPr id="10" name="圆角矩形 14">
            <a:extLst>
              <a:ext uri="{FF2B5EF4-FFF2-40B4-BE49-F238E27FC236}">
                <a16:creationId xmlns:a16="http://schemas.microsoft.com/office/drawing/2014/main" id="{4AAE036C-4D56-4A95-AFB7-779F01610C4D}"/>
              </a:ext>
            </a:extLst>
          </p:cNvPr>
          <p:cNvSpPr/>
          <p:nvPr/>
        </p:nvSpPr>
        <p:spPr>
          <a:xfrm>
            <a:off x="5220001" y="3437632"/>
            <a:ext cx="3168000" cy="925195"/>
          </a:xfrm>
          <a:prstGeom prst="roundRect">
            <a:avLst/>
          </a:prstGeom>
          <a:noFill/>
          <a:ln>
            <a:solidFill>
              <a:srgbClr val="00AB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头脑风暴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9" name="TextBox 36"/>
          <p:cNvSpPr txBox="1"/>
          <p:nvPr/>
        </p:nvSpPr>
        <p:spPr>
          <a:xfrm>
            <a:off x="394970" y="508635"/>
            <a:ext cx="63370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 /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课程创新</a:t>
            </a: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点</a:t>
            </a:r>
            <a:r>
              <a:rPr lang="en-US" altLang="zh-CN" sz="2400" b="1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——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重构知识点</a:t>
            </a:r>
            <a:endParaRPr lang="en-US" altLang="zh-CN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097164" name="图片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839" y="434100"/>
            <a:ext cx="396003" cy="660006"/>
          </a:xfrm>
          <a:prstGeom prst="rect">
            <a:avLst/>
          </a:prstGeom>
        </p:spPr>
      </p:pic>
      <p:pic>
        <p:nvPicPr>
          <p:cNvPr id="19458" name="图片 1">
            <a:extLst>
              <a:ext uri="{FF2B5EF4-FFF2-40B4-BE49-F238E27FC236}">
                <a16:creationId xmlns:a16="http://schemas.microsoft.com/office/drawing/2014/main" id="{4FD9D045-D536-4C47-8BFB-8E85C2D6CD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00" y="1371175"/>
            <a:ext cx="2091158" cy="4413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表格 7">
            <a:extLst>
              <a:ext uri="{FF2B5EF4-FFF2-40B4-BE49-F238E27FC236}">
                <a16:creationId xmlns:a16="http://schemas.microsoft.com/office/drawing/2014/main" id="{7094E18E-0906-4B57-8E39-DDA1AA10D0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63365"/>
              </p:ext>
            </p:extLst>
          </p:nvPr>
        </p:nvGraphicFramePr>
        <p:xfrm>
          <a:off x="4716000" y="2423160"/>
          <a:ext cx="3927250" cy="251784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24495">
                  <a:extLst>
                    <a:ext uri="{9D8B030D-6E8A-4147-A177-3AD203B41FA5}">
                      <a16:colId xmlns:a16="http://schemas.microsoft.com/office/drawing/2014/main" val="3226451965"/>
                    </a:ext>
                  </a:extLst>
                </a:gridCol>
                <a:gridCol w="2402755">
                  <a:extLst>
                    <a:ext uri="{9D8B030D-6E8A-4147-A177-3AD203B41FA5}">
                      <a16:colId xmlns:a16="http://schemas.microsoft.com/office/drawing/2014/main" val="3042194632"/>
                    </a:ext>
                  </a:extLst>
                </a:gridCol>
              </a:tblGrid>
              <a:tr h="2288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200" dirty="0">
                          <a:effectLst/>
                        </a:rPr>
                        <a:t>应用</a:t>
                      </a:r>
                      <a:endParaRPr lang="zh-CN" sz="12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solidFill>
                      <a:srgbClr val="00AB9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200" dirty="0">
                          <a:effectLst/>
                        </a:rPr>
                        <a:t>知识点</a:t>
                      </a:r>
                      <a:endParaRPr lang="zh-CN" sz="12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solidFill>
                      <a:srgbClr val="00AB9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0018933"/>
                  </a:ext>
                </a:extLst>
              </a:tr>
              <a:tr h="228895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200" dirty="0">
                          <a:effectLst/>
                        </a:rPr>
                        <a:t>智能</a:t>
                      </a:r>
                      <a:r>
                        <a:rPr lang="zh-CN" sz="1200" dirty="0" smtClean="0">
                          <a:effectLst/>
                        </a:rPr>
                        <a:t>家居</a:t>
                      </a:r>
                      <a:endParaRPr lang="zh-CN" sz="12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solidFill>
                      <a:srgbClr val="00AB9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200">
                          <a:effectLst/>
                        </a:rPr>
                        <a:t>传感器</a:t>
                      </a:r>
                      <a:endParaRPr lang="zh-CN" sz="12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19176593"/>
                  </a:ext>
                </a:extLst>
              </a:tr>
              <a:tr h="228895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200">
                          <a:effectLst/>
                        </a:rPr>
                        <a:t>自动识别技术与</a:t>
                      </a:r>
                      <a:r>
                        <a:rPr lang="en-US" sz="1200">
                          <a:effectLst/>
                        </a:rPr>
                        <a:t>RFID</a:t>
                      </a:r>
                      <a:endParaRPr lang="zh-CN" sz="12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88430230"/>
                  </a:ext>
                </a:extLst>
              </a:tr>
              <a:tr h="228895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2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200">
                          <a:effectLst/>
                        </a:rPr>
                        <a:t>无线传感器网络</a:t>
                      </a:r>
                      <a:endParaRPr lang="zh-CN" sz="12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65774743"/>
                  </a:ext>
                </a:extLst>
              </a:tr>
              <a:tr h="228895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200" dirty="0">
                          <a:effectLst/>
                        </a:rPr>
                        <a:t>智能交通</a:t>
                      </a:r>
                      <a:endParaRPr lang="zh-CN" sz="12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solidFill>
                      <a:srgbClr val="00AB9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200">
                          <a:effectLst/>
                        </a:rPr>
                        <a:t>短距离无线通信技术</a:t>
                      </a:r>
                      <a:endParaRPr lang="zh-CN" sz="12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20864916"/>
                  </a:ext>
                </a:extLst>
              </a:tr>
              <a:tr h="228895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200">
                          <a:effectLst/>
                        </a:rPr>
                        <a:t>远程通信技术</a:t>
                      </a:r>
                      <a:endParaRPr lang="zh-CN" sz="12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46182907"/>
                  </a:ext>
                </a:extLst>
              </a:tr>
              <a:tr h="228895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200">
                          <a:effectLst/>
                        </a:rPr>
                        <a:t>定位技术</a:t>
                      </a:r>
                      <a:endParaRPr lang="zh-CN" sz="12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03590757"/>
                  </a:ext>
                </a:extLst>
              </a:tr>
              <a:tr h="228895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200" dirty="0">
                          <a:effectLst/>
                        </a:rPr>
                        <a:t>智慧物流</a:t>
                      </a:r>
                      <a:endParaRPr lang="zh-CN" sz="12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solidFill>
                      <a:srgbClr val="00AB9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200">
                          <a:effectLst/>
                        </a:rPr>
                        <a:t>条形码</a:t>
                      </a:r>
                      <a:endParaRPr lang="zh-CN" sz="12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23750893"/>
                  </a:ext>
                </a:extLst>
              </a:tr>
              <a:tr h="228895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200">
                          <a:effectLst/>
                        </a:rPr>
                        <a:t>信息安全</a:t>
                      </a:r>
                      <a:endParaRPr lang="zh-CN" sz="12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83573527"/>
                  </a:ext>
                </a:extLst>
              </a:tr>
              <a:tr h="228895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200" dirty="0">
                          <a:effectLst/>
                        </a:rPr>
                        <a:t>智慧城市</a:t>
                      </a:r>
                      <a:endParaRPr lang="zh-CN" sz="12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solidFill>
                      <a:srgbClr val="00AB9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200">
                          <a:effectLst/>
                        </a:rPr>
                        <a:t>大数据</a:t>
                      </a:r>
                      <a:endParaRPr lang="zh-CN" sz="12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70616765"/>
                  </a:ext>
                </a:extLst>
              </a:tr>
              <a:tr h="228895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200" dirty="0">
                          <a:effectLst/>
                        </a:rPr>
                        <a:t>云计算</a:t>
                      </a:r>
                      <a:endParaRPr lang="zh-CN" sz="12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72252731"/>
                  </a:ext>
                </a:extLst>
              </a:tr>
            </a:tbl>
          </a:graphicData>
        </a:graphic>
      </p:graphicFrame>
      <p:sp>
        <p:nvSpPr>
          <p:cNvPr id="9" name="箭头: 右 8">
            <a:extLst>
              <a:ext uri="{FF2B5EF4-FFF2-40B4-BE49-F238E27FC236}">
                <a16:creationId xmlns:a16="http://schemas.microsoft.com/office/drawing/2014/main" id="{171FD5F1-D87D-4073-BEE2-D77D931E9D48}"/>
              </a:ext>
            </a:extLst>
          </p:cNvPr>
          <p:cNvSpPr/>
          <p:nvPr/>
        </p:nvSpPr>
        <p:spPr>
          <a:xfrm>
            <a:off x="3348000" y="3138840"/>
            <a:ext cx="978408" cy="484632"/>
          </a:xfrm>
          <a:prstGeom prst="rightArrow">
            <a:avLst/>
          </a:prstGeom>
          <a:solidFill>
            <a:srgbClr val="00AB9F"/>
          </a:solidFill>
          <a:ln>
            <a:solidFill>
              <a:srgbClr val="00AB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2871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9" name="TextBox 36"/>
          <p:cNvSpPr txBox="1"/>
          <p:nvPr/>
        </p:nvSpPr>
        <p:spPr>
          <a:xfrm>
            <a:off x="394970" y="508635"/>
            <a:ext cx="63370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 /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课程创新</a:t>
            </a: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点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——</a:t>
            </a: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翻转课堂</a:t>
            </a:r>
            <a:endParaRPr lang="en-US" altLang="zh-CN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097164" name="图片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839" y="434100"/>
            <a:ext cx="396003" cy="660006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A4AD5387-F290-443D-9A0A-E834AD5CD6C3}"/>
              </a:ext>
            </a:extLst>
          </p:cNvPr>
          <p:cNvSpPr txBox="1"/>
          <p:nvPr/>
        </p:nvSpPr>
        <p:spPr>
          <a:xfrm>
            <a:off x="4788000" y="2353231"/>
            <a:ext cx="40822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zh-CN" sz="2400" dirty="0">
                <a:solidFill>
                  <a:srgbClr val="00AB9F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传感器和应用</a:t>
            </a:r>
            <a:r>
              <a:rPr lang="zh-CN" altLang="zh-CN" sz="2400" dirty="0" smtClean="0">
                <a:solidFill>
                  <a:srgbClr val="00AB9F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部分采用</a:t>
            </a:r>
            <a:r>
              <a:rPr lang="zh-CN" altLang="zh-CN" sz="2400" dirty="0">
                <a:solidFill>
                  <a:srgbClr val="00AB9F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翻转课堂形式</a:t>
            </a:r>
            <a:r>
              <a:rPr lang="zh-CN" altLang="zh-CN" sz="2400" dirty="0" smtClean="0">
                <a:solidFill>
                  <a:srgbClr val="00AB9F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授课</a:t>
            </a:r>
            <a:endParaRPr lang="en-US" altLang="zh-CN" sz="2400" dirty="0">
              <a:solidFill>
                <a:srgbClr val="00AB9F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78A9E444-6B6E-4C2D-8A09-D068FF063727}"/>
              </a:ext>
            </a:extLst>
          </p:cNvPr>
          <p:cNvSpPr txBox="1"/>
          <p:nvPr/>
        </p:nvSpPr>
        <p:spPr>
          <a:xfrm>
            <a:off x="4737766" y="3750003"/>
            <a:ext cx="34530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285750" indent="-285750">
              <a:buFont typeface="Wingdings" panose="05000000000000000000" pitchFamily="2" charset="2"/>
              <a:buChar char="Ø"/>
              <a:defRPr sz="2400">
                <a:solidFill>
                  <a:srgbClr val="00AB9F"/>
                </a:solidFill>
                <a:latin typeface="华文新魏" panose="02010800040101010101" pitchFamily="2" charset="-122"/>
                <a:ea typeface="华文新魏" panose="02010800040101010101" pitchFamily="2" charset="-122"/>
              </a:defRPr>
            </a:lvl1pPr>
          </a:lstStyle>
          <a:p>
            <a:r>
              <a:rPr lang="zh-CN" altLang="en-US" dirty="0"/>
              <a:t>教师身份变成课堂的组织者和引导</a:t>
            </a:r>
            <a:r>
              <a:rPr lang="zh-CN" altLang="en-US" dirty="0" smtClean="0"/>
              <a:t>者</a:t>
            </a:r>
            <a:endParaRPr lang="zh-CN" altLang="en-US" dirty="0"/>
          </a:p>
        </p:txBody>
      </p:sp>
      <p:pic>
        <p:nvPicPr>
          <p:cNvPr id="1026" name="Picture 2" descr="微信图片_2018112011132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970" y="1845000"/>
            <a:ext cx="4060422" cy="307785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449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9" name="TextBox 36"/>
          <p:cNvSpPr txBox="1"/>
          <p:nvPr/>
        </p:nvSpPr>
        <p:spPr>
          <a:xfrm>
            <a:off x="394970" y="508635"/>
            <a:ext cx="63370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 /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课程创新</a:t>
            </a: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点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——</a:t>
            </a: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专家讲堂</a:t>
            </a:r>
            <a:endParaRPr lang="en-US" altLang="zh-CN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097164" name="图片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839" y="434100"/>
            <a:ext cx="396003" cy="660006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A4AD5387-F290-443D-9A0A-E834AD5CD6C3}"/>
              </a:ext>
            </a:extLst>
          </p:cNvPr>
          <p:cNvSpPr txBox="1"/>
          <p:nvPr/>
        </p:nvSpPr>
        <p:spPr>
          <a:xfrm>
            <a:off x="4737766" y="2030103"/>
            <a:ext cx="39382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sz="2400" dirty="0">
                <a:solidFill>
                  <a:srgbClr val="00AB9F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引入外聘教授和企业</a:t>
            </a:r>
            <a:r>
              <a:rPr lang="zh-CN" altLang="en-US" sz="2400" dirty="0" smtClean="0">
                <a:solidFill>
                  <a:srgbClr val="00AB9F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专家</a:t>
            </a:r>
            <a:endParaRPr lang="en-US" altLang="zh-CN" sz="2400" dirty="0">
              <a:solidFill>
                <a:srgbClr val="00AB9F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78A9E444-6B6E-4C2D-8A09-D068FF063727}"/>
              </a:ext>
            </a:extLst>
          </p:cNvPr>
          <p:cNvSpPr txBox="1"/>
          <p:nvPr/>
        </p:nvSpPr>
        <p:spPr>
          <a:xfrm>
            <a:off x="4737766" y="2838712"/>
            <a:ext cx="41542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sz="2400" dirty="0">
                <a:solidFill>
                  <a:srgbClr val="00AB9F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采用专题讲座、远程教学、视频教学等</a:t>
            </a:r>
            <a:r>
              <a:rPr lang="zh-CN" altLang="en-US" sz="2400" dirty="0" smtClean="0">
                <a:solidFill>
                  <a:srgbClr val="00AB9F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方式</a:t>
            </a:r>
            <a:endParaRPr lang="zh-CN" altLang="en-US" sz="2400" dirty="0">
              <a:solidFill>
                <a:srgbClr val="00AB9F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BB82FD6B-48BC-4486-ACF0-635B13CA2511}"/>
              </a:ext>
            </a:extLst>
          </p:cNvPr>
          <p:cNvSpPr txBox="1"/>
          <p:nvPr/>
        </p:nvSpPr>
        <p:spPr>
          <a:xfrm>
            <a:off x="4737767" y="4038003"/>
            <a:ext cx="37942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sz="2400" dirty="0">
                <a:solidFill>
                  <a:srgbClr val="00AB9F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前沿科研知识和工程实践</a:t>
            </a:r>
            <a:r>
              <a:rPr lang="zh-CN" altLang="en-US" sz="2400" dirty="0" smtClean="0">
                <a:solidFill>
                  <a:srgbClr val="00AB9F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应用</a:t>
            </a:r>
            <a:endParaRPr lang="zh-CN" altLang="en-US" dirty="0"/>
          </a:p>
        </p:txBody>
      </p:sp>
      <p:pic>
        <p:nvPicPr>
          <p:cNvPr id="2050" name="图片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8000" y="1890260"/>
            <a:ext cx="2518998" cy="318956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8288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9" name="TextBox 36"/>
          <p:cNvSpPr txBox="1"/>
          <p:nvPr/>
        </p:nvSpPr>
        <p:spPr>
          <a:xfrm>
            <a:off x="394970" y="508635"/>
            <a:ext cx="63370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 /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课程创新</a:t>
            </a: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点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——</a:t>
            </a: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头脑风暴</a:t>
            </a:r>
            <a:endParaRPr lang="en-US" altLang="zh-CN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097164" name="图片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839" y="434100"/>
            <a:ext cx="396003" cy="660006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A4AD5387-F290-443D-9A0A-E834AD5CD6C3}"/>
              </a:ext>
            </a:extLst>
          </p:cNvPr>
          <p:cNvSpPr txBox="1"/>
          <p:nvPr/>
        </p:nvSpPr>
        <p:spPr>
          <a:xfrm>
            <a:off x="4737767" y="2288438"/>
            <a:ext cx="34530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sz="2400" dirty="0">
                <a:solidFill>
                  <a:srgbClr val="00AB9F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两次头脑</a:t>
            </a:r>
            <a:r>
              <a:rPr lang="zh-CN" altLang="en-US" sz="2400" dirty="0" smtClean="0">
                <a:solidFill>
                  <a:srgbClr val="00AB9F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风暴</a:t>
            </a:r>
            <a:endParaRPr lang="en-US" altLang="zh-CN" sz="2400" dirty="0">
              <a:solidFill>
                <a:srgbClr val="00AB9F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78A9E444-6B6E-4C2D-8A09-D068FF063727}"/>
              </a:ext>
            </a:extLst>
          </p:cNvPr>
          <p:cNvSpPr txBox="1"/>
          <p:nvPr/>
        </p:nvSpPr>
        <p:spPr>
          <a:xfrm>
            <a:off x="4737767" y="3097047"/>
            <a:ext cx="34530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sz="2400" dirty="0">
                <a:solidFill>
                  <a:srgbClr val="00AB9F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本专业教师全员</a:t>
            </a:r>
            <a:r>
              <a:rPr lang="zh-CN" altLang="en-US" sz="2400" dirty="0" smtClean="0">
                <a:solidFill>
                  <a:srgbClr val="00AB9F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参与</a:t>
            </a:r>
            <a:endParaRPr lang="zh-CN" altLang="en-US" sz="2400" dirty="0">
              <a:solidFill>
                <a:srgbClr val="00AB9F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BB82FD6B-48BC-4486-ACF0-635B13CA2511}"/>
              </a:ext>
            </a:extLst>
          </p:cNvPr>
          <p:cNvSpPr txBox="1"/>
          <p:nvPr/>
        </p:nvSpPr>
        <p:spPr>
          <a:xfrm>
            <a:off x="4737767" y="4047335"/>
            <a:ext cx="34530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sz="2400" dirty="0" smtClean="0">
                <a:solidFill>
                  <a:srgbClr val="00AB9F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积极互动</a:t>
            </a:r>
            <a:endParaRPr lang="zh-CN" altLang="en-US" sz="2400" dirty="0">
              <a:solidFill>
                <a:srgbClr val="00AB9F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000" y="1773000"/>
            <a:ext cx="2448000" cy="32640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155610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9" name="TextBox 36"/>
          <p:cNvSpPr txBox="1"/>
          <p:nvPr/>
        </p:nvSpPr>
        <p:spPr>
          <a:xfrm>
            <a:off x="394970" y="508635"/>
            <a:ext cx="63370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 /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课程创新</a:t>
            </a: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点</a:t>
            </a:r>
            <a:r>
              <a:rPr lang="en-US" altLang="zh-CN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考核改革</a:t>
            </a:r>
            <a:endParaRPr lang="en-US" altLang="zh-CN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097164" name="图片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839" y="434100"/>
            <a:ext cx="396003" cy="660006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A4AD5387-F290-443D-9A0A-E834AD5CD6C3}"/>
              </a:ext>
            </a:extLst>
          </p:cNvPr>
          <p:cNvSpPr txBox="1"/>
          <p:nvPr/>
        </p:nvSpPr>
        <p:spPr>
          <a:xfrm>
            <a:off x="1548000" y="2205000"/>
            <a:ext cx="63350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sz="2400" dirty="0">
                <a:solidFill>
                  <a:srgbClr val="00AB9F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过程性考核去掉</a:t>
            </a:r>
            <a:r>
              <a:rPr lang="en-US" altLang="zh-CN" sz="2400" dirty="0">
                <a:solidFill>
                  <a:srgbClr val="00AB9F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20%</a:t>
            </a:r>
            <a:r>
              <a:rPr lang="zh-CN" altLang="en-US" sz="2400" dirty="0">
                <a:solidFill>
                  <a:srgbClr val="00AB9F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的课程参与，作业比例提升至</a:t>
            </a:r>
            <a:r>
              <a:rPr lang="en-US" altLang="zh-CN" sz="2400" dirty="0">
                <a:solidFill>
                  <a:srgbClr val="00AB9F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40</a:t>
            </a:r>
            <a:r>
              <a:rPr lang="en-US" altLang="zh-CN" sz="2400" dirty="0" smtClean="0">
                <a:solidFill>
                  <a:srgbClr val="00AB9F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%</a:t>
            </a:r>
            <a:endParaRPr lang="en-US" altLang="zh-CN" sz="2400" dirty="0">
              <a:solidFill>
                <a:srgbClr val="00AB9F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78A9E444-6B6E-4C2D-8A09-D068FF063727}"/>
              </a:ext>
            </a:extLst>
          </p:cNvPr>
          <p:cNvSpPr txBox="1"/>
          <p:nvPr/>
        </p:nvSpPr>
        <p:spPr>
          <a:xfrm>
            <a:off x="1548000" y="3321727"/>
            <a:ext cx="62630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sz="2400" dirty="0">
                <a:solidFill>
                  <a:srgbClr val="00AB9F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期末考核中加入了分组和答辩，邀请其他</a:t>
            </a:r>
            <a:r>
              <a:rPr lang="zh-CN" altLang="en-US" sz="2400" dirty="0" smtClean="0">
                <a:solidFill>
                  <a:srgbClr val="00AB9F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高校和</a:t>
            </a:r>
            <a:r>
              <a:rPr lang="zh-CN" altLang="en-US" sz="2400" dirty="0">
                <a:solidFill>
                  <a:srgbClr val="00AB9F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企业的专家参与</a:t>
            </a:r>
            <a:r>
              <a:rPr lang="zh-CN" altLang="en-US" sz="2400" dirty="0" smtClean="0">
                <a:solidFill>
                  <a:srgbClr val="00AB9F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答辩</a:t>
            </a:r>
            <a:endParaRPr lang="zh-CN" altLang="en-US" sz="2400" dirty="0">
              <a:solidFill>
                <a:srgbClr val="00AB9F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BB82FD6B-48BC-4486-ACF0-635B13CA2511}"/>
              </a:ext>
            </a:extLst>
          </p:cNvPr>
          <p:cNvSpPr txBox="1"/>
          <p:nvPr/>
        </p:nvSpPr>
        <p:spPr>
          <a:xfrm>
            <a:off x="1571287" y="4407335"/>
            <a:ext cx="62397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sz="2400" dirty="0">
                <a:solidFill>
                  <a:srgbClr val="00AB9F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多位教师综合评分，更加公平</a:t>
            </a:r>
            <a:r>
              <a:rPr lang="zh-CN" altLang="en-US" sz="2400" dirty="0" smtClean="0">
                <a:solidFill>
                  <a:srgbClr val="00AB9F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合理</a:t>
            </a:r>
            <a:endParaRPr lang="zh-CN" altLang="en-US" sz="2400" dirty="0">
              <a:solidFill>
                <a:srgbClr val="00AB9F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81295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组合 6"/>
          <p:cNvGrpSpPr/>
          <p:nvPr/>
        </p:nvGrpSpPr>
        <p:grpSpPr>
          <a:xfrm>
            <a:off x="2267744" y="1988840"/>
            <a:ext cx="5143373" cy="3047999"/>
            <a:chOff x="4413250" y="1835151"/>
            <a:chExt cx="5143373" cy="3047999"/>
          </a:xfrm>
        </p:grpSpPr>
        <p:cxnSp>
          <p:nvCxnSpPr>
            <p:cNvPr id="3145734" name="直接连接符 7"/>
            <p:cNvCxnSpPr/>
            <p:nvPr>
              <p:custDataLst>
                <p:tags r:id="rId1"/>
              </p:custDataLst>
            </p:nvPr>
          </p:nvCxnSpPr>
          <p:spPr>
            <a:xfrm>
              <a:off x="5062539" y="2047875"/>
              <a:ext cx="2185987" cy="1963738"/>
            </a:xfrm>
            <a:prstGeom prst="line">
              <a:avLst/>
            </a:prstGeom>
            <a:noFill/>
            <a:ln w="6350" cap="flat" cmpd="sng" algn="ctr">
              <a:solidFill>
                <a:srgbClr val="00AB9F"/>
              </a:solidFill>
              <a:prstDash val="solid"/>
              <a:miter lim="800000"/>
            </a:ln>
            <a:effectLst/>
          </p:spPr>
        </p:cxnSp>
        <p:cxnSp>
          <p:nvCxnSpPr>
            <p:cNvPr id="3145735" name="直接连接符 8"/>
            <p:cNvCxnSpPr/>
            <p:nvPr>
              <p:custDataLst>
                <p:tags r:id="rId2"/>
              </p:custDataLst>
            </p:nvPr>
          </p:nvCxnSpPr>
          <p:spPr>
            <a:xfrm>
              <a:off x="4413250" y="1835151"/>
              <a:ext cx="2743200" cy="2462213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50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3145736" name="直接连接符 9"/>
            <p:cNvCxnSpPr/>
            <p:nvPr>
              <p:custDataLst>
                <p:tags r:id="rId3"/>
              </p:custDataLst>
            </p:nvPr>
          </p:nvCxnSpPr>
          <p:spPr>
            <a:xfrm>
              <a:off x="4651376" y="2419350"/>
              <a:ext cx="2741613" cy="2463800"/>
            </a:xfrm>
            <a:prstGeom prst="line">
              <a:avLst/>
            </a:prstGeom>
            <a:noFill/>
            <a:ln w="6350" cap="flat" cmpd="sng" algn="ctr">
              <a:solidFill>
                <a:srgbClr val="00AB9F"/>
              </a:solidFill>
              <a:prstDash val="solid"/>
              <a:miter lim="800000"/>
            </a:ln>
            <a:effectLst/>
          </p:spPr>
        </p:cxnSp>
        <p:sp>
          <p:nvSpPr>
            <p:cNvPr id="1048638" name="文本框 10"/>
            <p:cNvSpPr txBox="1"/>
            <p:nvPr>
              <p:custDataLst>
                <p:tags r:id="rId4"/>
              </p:custDataLst>
            </p:nvPr>
          </p:nvSpPr>
          <p:spPr>
            <a:xfrm>
              <a:off x="4510089" y="2976564"/>
              <a:ext cx="3024187" cy="769937"/>
            </a:xfrm>
            <a:prstGeom prst="rect">
              <a:avLst/>
            </a:prstGeom>
            <a:noFill/>
          </p:spPr>
          <p:txBody>
            <a:bodyPr wrap="none"/>
            <a:lstStyle/>
            <a:p>
              <a:endParaRPr lang="zh-CN" altLang="en-US" sz="8000" kern="0" spc="400" dirty="0">
                <a:latin typeface="Bell MT" panose="02020503060305020303" pitchFamily="18" charset="0"/>
                <a:ea typeface="华文隶书" panose="02010800040101010101" pitchFamily="2" charset="-122"/>
                <a:cs typeface="Microsoft New Tai Lue" panose="020B0502040204020203" pitchFamily="34" charset="0"/>
              </a:endParaRPr>
            </a:p>
          </p:txBody>
        </p:sp>
        <p:sp>
          <p:nvSpPr>
            <p:cNvPr id="1048639" name="文本框 11"/>
            <p:cNvSpPr txBox="1"/>
            <p:nvPr>
              <p:custDataLst>
                <p:tags r:id="rId5"/>
              </p:custDataLst>
            </p:nvPr>
          </p:nvSpPr>
          <p:spPr>
            <a:xfrm>
              <a:off x="4540673" y="2420904"/>
              <a:ext cx="2773635" cy="769937"/>
            </a:xfrm>
            <a:prstGeom prst="rect">
              <a:avLst/>
            </a:prstGeom>
            <a:solidFill>
              <a:schemeClr val="bg1"/>
            </a:solidFill>
          </p:spPr>
          <p:txBody>
            <a:bodyPr anchor="ctr"/>
            <a:lstStyle/>
            <a:p>
              <a:pPr algn="dist">
                <a:lnSpc>
                  <a:spcPct val="150000"/>
                </a:lnSpc>
              </a:pPr>
              <a:r>
                <a:rPr lang="zh-CN" altLang="en-US" sz="3200" b="1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学生评价</a:t>
              </a:r>
              <a:endParaRPr lang="zh-CN" altLang="zh-CN" sz="32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48640" name="原创设计师QQ598969553      _12"/>
            <p:cNvSpPr>
              <a:spLocks noChangeArrowheads="1"/>
            </p:cNvSpPr>
            <p:nvPr/>
          </p:nvSpPr>
          <p:spPr bwMode="auto">
            <a:xfrm>
              <a:off x="4918076" y="3235087"/>
              <a:ext cx="2108366" cy="3077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lIns="0" tIns="0" rIns="0" bIns="0">
              <a:spAutoFit/>
            </a:bodyPr>
            <a:lstStyle/>
            <a:p>
              <a:pPr algn="dist"/>
              <a:r>
                <a:rPr lang="en-US" altLang="zh-CN" sz="2000" dirty="0">
                  <a:solidFill>
                    <a:srgbClr val="00AB9F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  <a:cs typeface="宋体" panose="02010600030101010101" pitchFamily="2" charset="-122"/>
                </a:rPr>
                <a:t>www.eurasia.edu</a:t>
              </a:r>
            </a:p>
          </p:txBody>
        </p:sp>
        <p:grpSp>
          <p:nvGrpSpPr>
            <p:cNvPr id="56" name="组合 13"/>
            <p:cNvGrpSpPr/>
            <p:nvPr/>
          </p:nvGrpSpPr>
          <p:grpSpPr>
            <a:xfrm>
              <a:off x="7772402" y="2341924"/>
              <a:ext cx="1784221" cy="1612038"/>
              <a:chOff x="7897815" y="2223725"/>
              <a:chExt cx="1784221" cy="1612038"/>
            </a:xfrm>
          </p:grpSpPr>
          <p:grpSp>
            <p:nvGrpSpPr>
              <p:cNvPr id="57" name="组合 14"/>
              <p:cNvGrpSpPr/>
              <p:nvPr/>
            </p:nvGrpSpPr>
            <p:grpSpPr>
              <a:xfrm>
                <a:off x="7897815" y="2223725"/>
                <a:ext cx="1784221" cy="1612038"/>
                <a:chOff x="958979" y="1480967"/>
                <a:chExt cx="3757329" cy="3768365"/>
              </a:xfrm>
            </p:grpSpPr>
            <p:sp>
              <p:nvSpPr>
                <p:cNvPr id="1048641" name="矩形 16"/>
                <p:cNvSpPr/>
                <p:nvPr/>
              </p:nvSpPr>
              <p:spPr>
                <a:xfrm>
                  <a:off x="1042187" y="1565634"/>
                  <a:ext cx="3600000" cy="3600000"/>
                </a:xfrm>
                <a:prstGeom prst="rect">
                  <a:avLst/>
                </a:prstGeom>
                <a:solidFill>
                  <a:srgbClr val="00AB9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  <p:sp>
              <p:nvSpPr>
                <p:cNvPr id="1048642" name="矩形 17"/>
                <p:cNvSpPr/>
                <p:nvPr/>
              </p:nvSpPr>
              <p:spPr>
                <a:xfrm>
                  <a:off x="958979" y="1480967"/>
                  <a:ext cx="3757329" cy="3768365"/>
                </a:xfrm>
                <a:prstGeom prst="rect">
                  <a:avLst/>
                </a:prstGeom>
                <a:noFill/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</p:grpSp>
          <p:sp>
            <p:nvSpPr>
              <p:cNvPr id="1048643" name="文本框 15"/>
              <p:cNvSpPr txBox="1"/>
              <p:nvPr/>
            </p:nvSpPr>
            <p:spPr>
              <a:xfrm>
                <a:off x="8108883" y="2314844"/>
                <a:ext cx="1362083" cy="12852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80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微软雅黑" panose="020B0503020204020204" pitchFamily="34" charset="-122"/>
                  </a:rPr>
                  <a:t>03</a:t>
                </a:r>
                <a:endParaRPr lang="zh-CN" altLang="en-US" sz="8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gency FB" panose="020B0503020202020204" pitchFamily="34" charset="0"/>
                  <a:ea typeface="微软雅黑" panose="020B0503020204020204" pitchFamily="34" charset="-122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9" name="TextBox 36"/>
          <p:cNvSpPr txBox="1"/>
          <p:nvPr/>
        </p:nvSpPr>
        <p:spPr>
          <a:xfrm>
            <a:off x="394970" y="508635"/>
            <a:ext cx="528066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 /</a:t>
            </a:r>
            <a:r>
              <a:rPr lang="zh-CN" altLang="en-US" sz="2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学生评价</a:t>
            </a:r>
            <a:endParaRPr lang="zh-CN" altLang="en-US" sz="24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2097164" name="图片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839" y="434100"/>
            <a:ext cx="396003" cy="660006"/>
          </a:xfrm>
          <a:prstGeom prst="rect">
            <a:avLst/>
          </a:prstGeom>
        </p:spPr>
      </p:pic>
      <p:pic>
        <p:nvPicPr>
          <p:cNvPr id="4098" name="图片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4000" y="1773000"/>
            <a:ext cx="6156000" cy="345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本框 2"/>
          <p:cNvSpPr txBox="1"/>
          <p:nvPr/>
        </p:nvSpPr>
        <p:spPr>
          <a:xfrm>
            <a:off x="5868000" y="5805000"/>
            <a:ext cx="216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调查问卷和访谈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9" name="TextBox 36"/>
          <p:cNvSpPr txBox="1"/>
          <p:nvPr/>
        </p:nvSpPr>
        <p:spPr>
          <a:xfrm>
            <a:off x="394970" y="508635"/>
            <a:ext cx="528066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 /</a:t>
            </a:r>
            <a:r>
              <a:rPr lang="zh-CN" altLang="en-US" sz="2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学生评价</a:t>
            </a:r>
            <a:endParaRPr lang="zh-CN" altLang="en-US" sz="24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2097164" name="图片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839" y="434100"/>
            <a:ext cx="396003" cy="660006"/>
          </a:xfrm>
          <a:prstGeom prst="rect">
            <a:avLst/>
          </a:prstGeom>
        </p:spPr>
      </p:pic>
      <p:pic>
        <p:nvPicPr>
          <p:cNvPr id="5122" name="图片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794" y="2060999"/>
            <a:ext cx="3001763" cy="2159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图片 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00" y="2043796"/>
            <a:ext cx="3023385" cy="2177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A4AD5387-F290-443D-9A0A-E834AD5CD6C3}"/>
              </a:ext>
            </a:extLst>
          </p:cNvPr>
          <p:cNvSpPr txBox="1"/>
          <p:nvPr/>
        </p:nvSpPr>
        <p:spPr>
          <a:xfrm>
            <a:off x="180000" y="4712822"/>
            <a:ext cx="8856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rgbClr val="00AB9F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         共有</a:t>
            </a:r>
            <a:r>
              <a:rPr lang="en-US" altLang="zh-CN" sz="2400" dirty="0">
                <a:solidFill>
                  <a:srgbClr val="00AB9F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25</a:t>
            </a:r>
            <a:r>
              <a:rPr lang="zh-CN" altLang="en-US" sz="2400" dirty="0">
                <a:solidFill>
                  <a:srgbClr val="00AB9F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人次分别参加了“中国大学生计算机设计大赛”和“</a:t>
            </a:r>
            <a:r>
              <a:rPr lang="en-US" altLang="zh-CN" sz="2400" dirty="0">
                <a:solidFill>
                  <a:srgbClr val="00AB9F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2018</a:t>
            </a:r>
            <a:r>
              <a:rPr lang="zh-CN" altLang="en-US" sz="2400" dirty="0">
                <a:solidFill>
                  <a:srgbClr val="00AB9F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年全国大学生物联网设计竞赛（</a:t>
            </a:r>
            <a:r>
              <a:rPr lang="en-US" altLang="zh-CN" sz="2400" dirty="0">
                <a:solidFill>
                  <a:srgbClr val="00AB9F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TI</a:t>
            </a:r>
            <a:r>
              <a:rPr lang="zh-CN" altLang="en-US" sz="2400" dirty="0">
                <a:solidFill>
                  <a:srgbClr val="00AB9F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杯）”，共获得</a:t>
            </a:r>
            <a:r>
              <a:rPr lang="en-US" altLang="zh-CN" sz="2400" dirty="0">
                <a:solidFill>
                  <a:srgbClr val="00AB9F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2</a:t>
            </a:r>
            <a:r>
              <a:rPr lang="zh-CN" altLang="en-US" sz="2400" dirty="0">
                <a:solidFill>
                  <a:srgbClr val="00AB9F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个国家</a:t>
            </a:r>
            <a:r>
              <a:rPr lang="zh-CN" altLang="en-US" sz="2400" dirty="0" smtClean="0">
                <a:solidFill>
                  <a:srgbClr val="00AB9F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三等奖和若干西北赛区奖项。</a:t>
            </a:r>
            <a:endParaRPr lang="en-US" altLang="zh-CN" sz="2400" dirty="0">
              <a:solidFill>
                <a:srgbClr val="00AB9F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49011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组合 6"/>
          <p:cNvGrpSpPr/>
          <p:nvPr/>
        </p:nvGrpSpPr>
        <p:grpSpPr>
          <a:xfrm>
            <a:off x="2267744" y="1988840"/>
            <a:ext cx="5143373" cy="3047999"/>
            <a:chOff x="4413250" y="1835151"/>
            <a:chExt cx="5143373" cy="3047999"/>
          </a:xfrm>
        </p:grpSpPr>
        <p:cxnSp>
          <p:nvCxnSpPr>
            <p:cNvPr id="3145734" name="直接连接符 7"/>
            <p:cNvCxnSpPr/>
            <p:nvPr>
              <p:custDataLst>
                <p:tags r:id="rId1"/>
              </p:custDataLst>
            </p:nvPr>
          </p:nvCxnSpPr>
          <p:spPr>
            <a:xfrm>
              <a:off x="5062539" y="2047875"/>
              <a:ext cx="2185987" cy="1963738"/>
            </a:xfrm>
            <a:prstGeom prst="line">
              <a:avLst/>
            </a:prstGeom>
            <a:noFill/>
            <a:ln w="6350" cap="flat" cmpd="sng" algn="ctr">
              <a:solidFill>
                <a:srgbClr val="00AB9F"/>
              </a:solidFill>
              <a:prstDash val="solid"/>
              <a:miter lim="800000"/>
            </a:ln>
            <a:effectLst/>
          </p:spPr>
        </p:cxnSp>
        <p:cxnSp>
          <p:nvCxnSpPr>
            <p:cNvPr id="3145735" name="直接连接符 8"/>
            <p:cNvCxnSpPr/>
            <p:nvPr>
              <p:custDataLst>
                <p:tags r:id="rId2"/>
              </p:custDataLst>
            </p:nvPr>
          </p:nvCxnSpPr>
          <p:spPr>
            <a:xfrm>
              <a:off x="4413250" y="1835151"/>
              <a:ext cx="2743200" cy="2462213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50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3145736" name="直接连接符 9"/>
            <p:cNvCxnSpPr/>
            <p:nvPr>
              <p:custDataLst>
                <p:tags r:id="rId3"/>
              </p:custDataLst>
            </p:nvPr>
          </p:nvCxnSpPr>
          <p:spPr>
            <a:xfrm>
              <a:off x="4651376" y="2419350"/>
              <a:ext cx="2741613" cy="2463800"/>
            </a:xfrm>
            <a:prstGeom prst="line">
              <a:avLst/>
            </a:prstGeom>
            <a:noFill/>
            <a:ln w="6350" cap="flat" cmpd="sng" algn="ctr">
              <a:solidFill>
                <a:srgbClr val="00AB9F"/>
              </a:solidFill>
              <a:prstDash val="solid"/>
              <a:miter lim="800000"/>
            </a:ln>
            <a:effectLst/>
          </p:spPr>
        </p:cxnSp>
        <p:sp>
          <p:nvSpPr>
            <p:cNvPr id="1048638" name="文本框 10"/>
            <p:cNvSpPr txBox="1"/>
            <p:nvPr>
              <p:custDataLst>
                <p:tags r:id="rId4"/>
              </p:custDataLst>
            </p:nvPr>
          </p:nvSpPr>
          <p:spPr>
            <a:xfrm>
              <a:off x="4510089" y="2976564"/>
              <a:ext cx="3024187" cy="769937"/>
            </a:xfrm>
            <a:prstGeom prst="rect">
              <a:avLst/>
            </a:prstGeom>
            <a:noFill/>
          </p:spPr>
          <p:txBody>
            <a:bodyPr wrap="none"/>
            <a:lstStyle/>
            <a:p>
              <a:endParaRPr lang="zh-CN" altLang="en-US" sz="8000" kern="0" spc="400" dirty="0">
                <a:latin typeface="Bell MT" panose="02020503060305020303" pitchFamily="18" charset="0"/>
                <a:ea typeface="华文隶书" panose="02010800040101010101" pitchFamily="2" charset="-122"/>
                <a:cs typeface="Microsoft New Tai Lue" panose="020B0502040204020203" pitchFamily="34" charset="0"/>
              </a:endParaRPr>
            </a:p>
          </p:txBody>
        </p:sp>
        <p:sp>
          <p:nvSpPr>
            <p:cNvPr id="1048639" name="文本框 11"/>
            <p:cNvSpPr txBox="1"/>
            <p:nvPr>
              <p:custDataLst>
                <p:tags r:id="rId5"/>
              </p:custDataLst>
            </p:nvPr>
          </p:nvSpPr>
          <p:spPr>
            <a:xfrm>
              <a:off x="4531249" y="2540498"/>
              <a:ext cx="2743200" cy="659408"/>
            </a:xfrm>
            <a:prstGeom prst="rect">
              <a:avLst/>
            </a:prstGeom>
            <a:solidFill>
              <a:schemeClr val="bg1"/>
            </a:solidFill>
          </p:spPr>
          <p:txBody>
            <a:bodyPr anchor="ctr"/>
            <a:lstStyle/>
            <a:p>
              <a:pPr algn="dist">
                <a:lnSpc>
                  <a:spcPct val="150000"/>
                </a:lnSpc>
              </a:pPr>
              <a:r>
                <a:rPr lang="zh-CN" altLang="en-US" sz="3200" b="1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教师收获</a:t>
              </a:r>
              <a:endParaRPr lang="zh-CN" altLang="zh-CN" sz="32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48640" name="原创设计师QQ598969553      _12"/>
            <p:cNvSpPr>
              <a:spLocks noChangeArrowheads="1"/>
            </p:cNvSpPr>
            <p:nvPr/>
          </p:nvSpPr>
          <p:spPr bwMode="auto">
            <a:xfrm>
              <a:off x="4918076" y="3235087"/>
              <a:ext cx="2108366" cy="3077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lIns="0" tIns="0" rIns="0" bIns="0">
              <a:spAutoFit/>
            </a:bodyPr>
            <a:lstStyle/>
            <a:p>
              <a:pPr algn="dist"/>
              <a:r>
                <a:rPr lang="en-US" altLang="zh-CN" sz="2000" dirty="0">
                  <a:solidFill>
                    <a:srgbClr val="00AB9F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  <a:cs typeface="宋体" panose="02010600030101010101" pitchFamily="2" charset="-122"/>
                </a:rPr>
                <a:t>www.eurasia.edu</a:t>
              </a:r>
            </a:p>
          </p:txBody>
        </p:sp>
        <p:grpSp>
          <p:nvGrpSpPr>
            <p:cNvPr id="56" name="组合 13"/>
            <p:cNvGrpSpPr/>
            <p:nvPr/>
          </p:nvGrpSpPr>
          <p:grpSpPr>
            <a:xfrm>
              <a:off x="7772402" y="2341924"/>
              <a:ext cx="1784221" cy="1612038"/>
              <a:chOff x="7897815" y="2223725"/>
              <a:chExt cx="1784221" cy="1612038"/>
            </a:xfrm>
          </p:grpSpPr>
          <p:grpSp>
            <p:nvGrpSpPr>
              <p:cNvPr id="57" name="组合 14"/>
              <p:cNvGrpSpPr/>
              <p:nvPr/>
            </p:nvGrpSpPr>
            <p:grpSpPr>
              <a:xfrm>
                <a:off x="7897815" y="2223725"/>
                <a:ext cx="1784221" cy="1612038"/>
                <a:chOff x="958979" y="1480967"/>
                <a:chExt cx="3757329" cy="3768365"/>
              </a:xfrm>
            </p:grpSpPr>
            <p:sp>
              <p:nvSpPr>
                <p:cNvPr id="1048641" name="矩形 16"/>
                <p:cNvSpPr/>
                <p:nvPr/>
              </p:nvSpPr>
              <p:spPr>
                <a:xfrm>
                  <a:off x="1042187" y="1565634"/>
                  <a:ext cx="3600000" cy="3600000"/>
                </a:xfrm>
                <a:prstGeom prst="rect">
                  <a:avLst/>
                </a:prstGeom>
                <a:solidFill>
                  <a:srgbClr val="00AB9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  <p:sp>
              <p:nvSpPr>
                <p:cNvPr id="1048642" name="矩形 17"/>
                <p:cNvSpPr/>
                <p:nvPr/>
              </p:nvSpPr>
              <p:spPr>
                <a:xfrm>
                  <a:off x="958979" y="1480967"/>
                  <a:ext cx="3757329" cy="3768365"/>
                </a:xfrm>
                <a:prstGeom prst="rect">
                  <a:avLst/>
                </a:prstGeom>
                <a:noFill/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</p:grpSp>
          <p:sp>
            <p:nvSpPr>
              <p:cNvPr id="1048643" name="文本框 15"/>
              <p:cNvSpPr txBox="1"/>
              <p:nvPr/>
            </p:nvSpPr>
            <p:spPr>
              <a:xfrm>
                <a:off x="8108883" y="2314844"/>
                <a:ext cx="1362083" cy="13220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80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微软雅黑" panose="020B0503020204020204" pitchFamily="34" charset="-122"/>
                  </a:rPr>
                  <a:t>04</a:t>
                </a:r>
                <a:endParaRPr lang="zh-CN" altLang="en-US" sz="8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gency FB" panose="020B0503020202020204" pitchFamily="34" charset="0"/>
                  <a:ea typeface="微软雅黑" panose="020B0503020204020204" pitchFamily="34" charset="-122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8" name="文本框 8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821752" y="2062749"/>
            <a:ext cx="800219" cy="2457450"/>
          </a:xfrm>
          <a:prstGeom prst="rect">
            <a:avLst/>
          </a:prstGeom>
          <a:noFill/>
          <a:ln>
            <a:noFill/>
          </a:ln>
        </p:spPr>
        <p:txBody>
          <a:bodyPr vert="eaVert">
            <a:spAutoFit/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4000" dirty="0">
                <a:solidFill>
                  <a:srgbClr val="00AB9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Contents</a:t>
            </a:r>
          </a:p>
        </p:txBody>
      </p:sp>
      <p:sp>
        <p:nvSpPr>
          <p:cNvPr id="1048589" name="文本框 9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372609" y="1851611"/>
            <a:ext cx="800100" cy="1273175"/>
          </a:xfrm>
          <a:prstGeom prst="rect">
            <a:avLst/>
          </a:prstGeom>
          <a:noFill/>
          <a:ln>
            <a:noFill/>
          </a:ln>
        </p:spPr>
        <p:txBody>
          <a:bodyPr vert="eaVert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4000" dirty="0">
                <a:solidFill>
                  <a:srgbClr val="00AB9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 录</a:t>
            </a:r>
            <a:endParaRPr lang="en-US" altLang="zh-CN" sz="4000" dirty="0">
              <a:solidFill>
                <a:srgbClr val="00AB9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2" name="组合 12"/>
          <p:cNvGrpSpPr/>
          <p:nvPr/>
        </p:nvGrpSpPr>
        <p:grpSpPr>
          <a:xfrm>
            <a:off x="3924000" y="1629000"/>
            <a:ext cx="3654918" cy="2740907"/>
            <a:chOff x="5774459" y="1987315"/>
            <a:chExt cx="3070324" cy="3028122"/>
          </a:xfrm>
        </p:grpSpPr>
        <p:sp>
          <p:nvSpPr>
            <p:cNvPr id="1048590" name="任意多边形 14"/>
            <p:cNvSpPr/>
            <p:nvPr>
              <p:custDataLst>
                <p:tags r:id="rId3"/>
              </p:custDataLst>
            </p:nvPr>
          </p:nvSpPr>
          <p:spPr>
            <a:xfrm>
              <a:off x="6300192" y="2060848"/>
              <a:ext cx="2544591" cy="457430"/>
            </a:xfrm>
            <a:custGeom>
              <a:avLst/>
              <a:gdLst>
                <a:gd name="connsiteX0" fmla="*/ 9022 w 3795457"/>
                <a:gd name="connsiteY0" fmla="*/ 0 h 760707"/>
                <a:gd name="connsiteX1" fmla="*/ 3720345 w 3795457"/>
                <a:gd name="connsiteY1" fmla="*/ 0 h 760707"/>
                <a:gd name="connsiteX2" fmla="*/ 3795457 w 3795457"/>
                <a:gd name="connsiteY2" fmla="*/ 75112 h 760707"/>
                <a:gd name="connsiteX3" fmla="*/ 3795457 w 3795457"/>
                <a:gd name="connsiteY3" fmla="*/ 685595 h 760707"/>
                <a:gd name="connsiteX4" fmla="*/ 3720345 w 3795457"/>
                <a:gd name="connsiteY4" fmla="*/ 760707 h 760707"/>
                <a:gd name="connsiteX5" fmla="*/ 0 w 3795457"/>
                <a:gd name="connsiteY5" fmla="*/ 760707 h 760707"/>
                <a:gd name="connsiteX6" fmla="*/ 28134 w 3795457"/>
                <a:gd name="connsiteY6" fmla="*/ 733946 h 760707"/>
                <a:gd name="connsiteX7" fmla="*/ 45701 w 3795457"/>
                <a:gd name="connsiteY7" fmla="*/ 31524 h 760707"/>
                <a:gd name="connsiteX8" fmla="*/ 45701 w 3795457"/>
                <a:gd name="connsiteY8" fmla="*/ 31523 h 760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95457" h="760707">
                  <a:moveTo>
                    <a:pt x="9022" y="0"/>
                  </a:moveTo>
                  <a:lnTo>
                    <a:pt x="3720345" y="0"/>
                  </a:lnTo>
                  <a:cubicBezTo>
                    <a:pt x="3761828" y="0"/>
                    <a:pt x="3795457" y="33629"/>
                    <a:pt x="3795457" y="75112"/>
                  </a:cubicBezTo>
                  <a:lnTo>
                    <a:pt x="3795457" y="685595"/>
                  </a:lnTo>
                  <a:cubicBezTo>
                    <a:pt x="3795457" y="727078"/>
                    <a:pt x="3761828" y="760707"/>
                    <a:pt x="3720345" y="760707"/>
                  </a:cubicBezTo>
                  <a:lnTo>
                    <a:pt x="0" y="760707"/>
                  </a:lnTo>
                  <a:lnTo>
                    <a:pt x="28134" y="733946"/>
                  </a:lnTo>
                  <a:cubicBezTo>
                    <a:pt x="226953" y="544829"/>
                    <a:pt x="234818" y="230344"/>
                    <a:pt x="45701" y="31524"/>
                  </a:cubicBezTo>
                  <a:lnTo>
                    <a:pt x="45701" y="31523"/>
                  </a:lnTo>
                  <a:close/>
                </a:path>
              </a:pathLst>
            </a:custGeom>
            <a:solidFill>
              <a:srgbClr val="FFFFFF"/>
            </a:solidFill>
            <a:ln w="25400" cap="flat" cmpd="sng" algn="ctr">
              <a:solidFill>
                <a:schemeClr val="bg1">
                  <a:lumMod val="50000"/>
                </a:schemeClr>
              </a:solidFill>
              <a:prstDash val="solid"/>
            </a:ln>
            <a:effectLst/>
          </p:spPr>
          <p:txBody>
            <a:bodyPr lIns="468000" tIns="0" rIns="0" bIns="0" anchor="ctr">
              <a:normAutofit/>
            </a:bodyPr>
            <a:lstStyle/>
            <a:p>
              <a:pPr eaLnBrk="1" fontAlgn="auto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2000" b="1" kern="0" dirty="0">
                  <a:solidFill>
                    <a:srgbClr val="00AB9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课程介绍</a:t>
              </a:r>
            </a:p>
          </p:txBody>
        </p:sp>
        <p:sp>
          <p:nvSpPr>
            <p:cNvPr id="1048591" name="任意多边形 17"/>
            <p:cNvSpPr/>
            <p:nvPr>
              <p:custDataLst>
                <p:tags r:id="rId4"/>
              </p:custDataLst>
            </p:nvPr>
          </p:nvSpPr>
          <p:spPr>
            <a:xfrm>
              <a:off x="6300192" y="2826734"/>
              <a:ext cx="2544591" cy="457430"/>
            </a:xfrm>
            <a:custGeom>
              <a:avLst/>
              <a:gdLst>
                <a:gd name="connsiteX0" fmla="*/ 9022 w 3795457"/>
                <a:gd name="connsiteY0" fmla="*/ 0 h 760707"/>
                <a:gd name="connsiteX1" fmla="*/ 3720345 w 3795457"/>
                <a:gd name="connsiteY1" fmla="*/ 0 h 760707"/>
                <a:gd name="connsiteX2" fmla="*/ 3795457 w 3795457"/>
                <a:gd name="connsiteY2" fmla="*/ 75112 h 760707"/>
                <a:gd name="connsiteX3" fmla="*/ 3795457 w 3795457"/>
                <a:gd name="connsiteY3" fmla="*/ 685595 h 760707"/>
                <a:gd name="connsiteX4" fmla="*/ 3720345 w 3795457"/>
                <a:gd name="connsiteY4" fmla="*/ 760707 h 760707"/>
                <a:gd name="connsiteX5" fmla="*/ 0 w 3795457"/>
                <a:gd name="connsiteY5" fmla="*/ 760707 h 760707"/>
                <a:gd name="connsiteX6" fmla="*/ 28134 w 3795457"/>
                <a:gd name="connsiteY6" fmla="*/ 733946 h 760707"/>
                <a:gd name="connsiteX7" fmla="*/ 45701 w 3795457"/>
                <a:gd name="connsiteY7" fmla="*/ 31524 h 760707"/>
                <a:gd name="connsiteX8" fmla="*/ 45701 w 3795457"/>
                <a:gd name="connsiteY8" fmla="*/ 31523 h 760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95457" h="760707">
                  <a:moveTo>
                    <a:pt x="9022" y="0"/>
                  </a:moveTo>
                  <a:lnTo>
                    <a:pt x="3720345" y="0"/>
                  </a:lnTo>
                  <a:cubicBezTo>
                    <a:pt x="3761828" y="0"/>
                    <a:pt x="3795457" y="33629"/>
                    <a:pt x="3795457" y="75112"/>
                  </a:cubicBezTo>
                  <a:lnTo>
                    <a:pt x="3795457" y="685595"/>
                  </a:lnTo>
                  <a:cubicBezTo>
                    <a:pt x="3795457" y="727078"/>
                    <a:pt x="3761828" y="760707"/>
                    <a:pt x="3720345" y="760707"/>
                  </a:cubicBezTo>
                  <a:lnTo>
                    <a:pt x="0" y="760707"/>
                  </a:lnTo>
                  <a:lnTo>
                    <a:pt x="28134" y="733946"/>
                  </a:lnTo>
                  <a:cubicBezTo>
                    <a:pt x="226953" y="544829"/>
                    <a:pt x="234818" y="230344"/>
                    <a:pt x="45701" y="31524"/>
                  </a:cubicBezTo>
                  <a:lnTo>
                    <a:pt x="45701" y="31523"/>
                  </a:lnTo>
                  <a:close/>
                </a:path>
              </a:pathLst>
            </a:custGeom>
            <a:solidFill>
              <a:srgbClr val="FFFFFF"/>
            </a:solidFill>
            <a:ln w="25400" cap="flat" cmpd="sng" algn="ctr">
              <a:solidFill>
                <a:schemeClr val="bg1">
                  <a:lumMod val="50000"/>
                </a:schemeClr>
              </a:solidFill>
              <a:prstDash val="solid"/>
            </a:ln>
            <a:effectLst/>
          </p:spPr>
          <p:txBody>
            <a:bodyPr lIns="468000" tIns="0" rIns="0" bIns="0" anchor="ctr">
              <a:norm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2000" b="1" kern="0" dirty="0">
                  <a:solidFill>
                    <a:srgbClr val="00AB9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课程创新点</a:t>
              </a:r>
            </a:p>
          </p:txBody>
        </p:sp>
        <p:sp>
          <p:nvSpPr>
            <p:cNvPr id="1048592" name="任意多边形 18"/>
            <p:cNvSpPr/>
            <p:nvPr>
              <p:custDataLst>
                <p:tags r:id="rId5"/>
              </p:custDataLst>
            </p:nvPr>
          </p:nvSpPr>
          <p:spPr>
            <a:xfrm>
              <a:off x="6300192" y="3592620"/>
              <a:ext cx="2544591" cy="457430"/>
            </a:xfrm>
            <a:custGeom>
              <a:avLst/>
              <a:gdLst>
                <a:gd name="connsiteX0" fmla="*/ 9022 w 3795457"/>
                <a:gd name="connsiteY0" fmla="*/ 0 h 760707"/>
                <a:gd name="connsiteX1" fmla="*/ 3720345 w 3795457"/>
                <a:gd name="connsiteY1" fmla="*/ 0 h 760707"/>
                <a:gd name="connsiteX2" fmla="*/ 3795457 w 3795457"/>
                <a:gd name="connsiteY2" fmla="*/ 75112 h 760707"/>
                <a:gd name="connsiteX3" fmla="*/ 3795457 w 3795457"/>
                <a:gd name="connsiteY3" fmla="*/ 685595 h 760707"/>
                <a:gd name="connsiteX4" fmla="*/ 3720345 w 3795457"/>
                <a:gd name="connsiteY4" fmla="*/ 760707 h 760707"/>
                <a:gd name="connsiteX5" fmla="*/ 0 w 3795457"/>
                <a:gd name="connsiteY5" fmla="*/ 760707 h 760707"/>
                <a:gd name="connsiteX6" fmla="*/ 28134 w 3795457"/>
                <a:gd name="connsiteY6" fmla="*/ 733947 h 760707"/>
                <a:gd name="connsiteX7" fmla="*/ 45701 w 3795457"/>
                <a:gd name="connsiteY7" fmla="*/ 31524 h 760707"/>
                <a:gd name="connsiteX8" fmla="*/ 45701 w 3795457"/>
                <a:gd name="connsiteY8" fmla="*/ 31523 h 760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95457" h="760707">
                  <a:moveTo>
                    <a:pt x="9022" y="0"/>
                  </a:moveTo>
                  <a:lnTo>
                    <a:pt x="3720345" y="0"/>
                  </a:lnTo>
                  <a:cubicBezTo>
                    <a:pt x="3761828" y="0"/>
                    <a:pt x="3795457" y="33629"/>
                    <a:pt x="3795457" y="75112"/>
                  </a:cubicBezTo>
                  <a:lnTo>
                    <a:pt x="3795457" y="685595"/>
                  </a:lnTo>
                  <a:cubicBezTo>
                    <a:pt x="3795457" y="727078"/>
                    <a:pt x="3761828" y="760707"/>
                    <a:pt x="3720345" y="760707"/>
                  </a:cubicBezTo>
                  <a:lnTo>
                    <a:pt x="0" y="760707"/>
                  </a:lnTo>
                  <a:lnTo>
                    <a:pt x="28134" y="733947"/>
                  </a:lnTo>
                  <a:cubicBezTo>
                    <a:pt x="226953" y="544829"/>
                    <a:pt x="234818" y="230344"/>
                    <a:pt x="45701" y="31524"/>
                  </a:cubicBezTo>
                  <a:lnTo>
                    <a:pt x="45701" y="31523"/>
                  </a:lnTo>
                  <a:close/>
                </a:path>
              </a:pathLst>
            </a:custGeom>
            <a:solidFill>
              <a:srgbClr val="FFFFFF"/>
            </a:solidFill>
            <a:ln w="25400" cap="flat" cmpd="sng" algn="ctr">
              <a:solidFill>
                <a:schemeClr val="bg1">
                  <a:lumMod val="50000"/>
                </a:schemeClr>
              </a:solidFill>
              <a:prstDash val="solid"/>
            </a:ln>
            <a:effectLst/>
          </p:spPr>
          <p:txBody>
            <a:bodyPr lIns="468000" tIns="0" rIns="0" bIns="0" anchor="ctr">
              <a:norm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2000" b="1" kern="0" dirty="0">
                  <a:solidFill>
                    <a:srgbClr val="00AB9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学生评价</a:t>
              </a:r>
            </a:p>
          </p:txBody>
        </p:sp>
        <p:sp>
          <p:nvSpPr>
            <p:cNvPr id="1048593" name="任意多边形 19"/>
            <p:cNvSpPr/>
            <p:nvPr>
              <p:custDataLst>
                <p:tags r:id="rId6"/>
              </p:custDataLst>
            </p:nvPr>
          </p:nvSpPr>
          <p:spPr>
            <a:xfrm>
              <a:off x="5774459" y="1987315"/>
              <a:ext cx="666212" cy="721003"/>
            </a:xfrm>
            <a:custGeom>
              <a:avLst/>
              <a:gdLst>
                <a:gd name="connsiteX0" fmla="*/ 496843 w 993687"/>
                <a:gd name="connsiteY0" fmla="*/ 100503 h 1199267"/>
                <a:gd name="connsiteX1" fmla="*/ 100503 w 993687"/>
                <a:gd name="connsiteY1" fmla="*/ 496844 h 1199267"/>
                <a:gd name="connsiteX2" fmla="*/ 496843 w 993687"/>
                <a:gd name="connsiteY2" fmla="*/ 893185 h 1199267"/>
                <a:gd name="connsiteX3" fmla="*/ 893185 w 993687"/>
                <a:gd name="connsiteY3" fmla="*/ 496845 h 1199267"/>
                <a:gd name="connsiteX4" fmla="*/ 496843 w 993687"/>
                <a:gd name="connsiteY4" fmla="*/ 100503 h 1199267"/>
                <a:gd name="connsiteX5" fmla="*/ 509266 w 993687"/>
                <a:gd name="connsiteY5" fmla="*/ 156 h 1199267"/>
                <a:gd name="connsiteX6" fmla="*/ 856839 w 993687"/>
                <a:gd name="connsiteY6" fmla="*/ 154416 h 1199267"/>
                <a:gd name="connsiteX7" fmla="*/ 856838 w 993687"/>
                <a:gd name="connsiteY7" fmla="*/ 154417 h 1199267"/>
                <a:gd name="connsiteX8" fmla="*/ 839271 w 993687"/>
                <a:gd name="connsiteY8" fmla="*/ 856840 h 1199267"/>
                <a:gd name="connsiteX9" fmla="*/ 479277 w 993687"/>
                <a:gd name="connsiteY9" fmla="*/ 1199267 h 1199267"/>
                <a:gd name="connsiteX10" fmla="*/ 136849 w 993687"/>
                <a:gd name="connsiteY10" fmla="*/ 839272 h 1199267"/>
                <a:gd name="connsiteX11" fmla="*/ 154416 w 993687"/>
                <a:gd name="connsiteY11" fmla="*/ 136849 h 1199267"/>
                <a:gd name="connsiteX12" fmla="*/ 509266 w 993687"/>
                <a:gd name="connsiteY12" fmla="*/ 156 h 1199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93687" h="1199267">
                  <a:moveTo>
                    <a:pt x="496843" y="100503"/>
                  </a:moveTo>
                  <a:cubicBezTo>
                    <a:pt x="277951" y="100504"/>
                    <a:pt x="100502" y="277952"/>
                    <a:pt x="100503" y="496844"/>
                  </a:cubicBezTo>
                  <a:cubicBezTo>
                    <a:pt x="100502" y="715738"/>
                    <a:pt x="277950" y="893186"/>
                    <a:pt x="496843" y="893185"/>
                  </a:cubicBezTo>
                  <a:cubicBezTo>
                    <a:pt x="715737" y="893185"/>
                    <a:pt x="893185" y="715737"/>
                    <a:pt x="893185" y="496845"/>
                  </a:cubicBezTo>
                  <a:cubicBezTo>
                    <a:pt x="893185" y="277951"/>
                    <a:pt x="715737" y="100503"/>
                    <a:pt x="496843" y="100503"/>
                  </a:cubicBezTo>
                  <a:close/>
                  <a:moveTo>
                    <a:pt x="509266" y="156"/>
                  </a:moveTo>
                  <a:cubicBezTo>
                    <a:pt x="636380" y="3335"/>
                    <a:pt x="762280" y="55006"/>
                    <a:pt x="856839" y="154416"/>
                  </a:cubicBezTo>
                  <a:lnTo>
                    <a:pt x="856838" y="154417"/>
                  </a:lnTo>
                  <a:cubicBezTo>
                    <a:pt x="1045956" y="353237"/>
                    <a:pt x="1038091" y="667722"/>
                    <a:pt x="839271" y="856840"/>
                  </a:cubicBezTo>
                  <a:lnTo>
                    <a:pt x="479277" y="1199267"/>
                  </a:lnTo>
                  <a:lnTo>
                    <a:pt x="136849" y="839272"/>
                  </a:lnTo>
                  <a:cubicBezTo>
                    <a:pt x="-52268" y="640452"/>
                    <a:pt x="-44403" y="325967"/>
                    <a:pt x="154416" y="136849"/>
                  </a:cubicBezTo>
                  <a:cubicBezTo>
                    <a:pt x="253826" y="42291"/>
                    <a:pt x="382152" y="-3023"/>
                    <a:pt x="509266" y="156"/>
                  </a:cubicBezTo>
                  <a:close/>
                </a:path>
              </a:pathLst>
            </a:custGeom>
            <a:solidFill>
              <a:srgbClr val="00AB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252000" rIns="108000" bIns="468000" anchor="ctr"/>
            <a:lstStyle/>
            <a:p>
              <a:pPr algn="ctr" eaLnBrk="1" fontAlgn="auto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3600" dirty="0">
                  <a:solidFill>
                    <a:srgbClr val="00AB9F"/>
                  </a:solidFill>
                  <a:latin typeface="Adobe Garamond Pro Bold" panose="02020702060506020403" pitchFamily="18" charset="0"/>
                </a:rPr>
                <a:t>1</a:t>
              </a:r>
              <a:endParaRPr lang="zh-CN" altLang="en-US" sz="3600" dirty="0">
                <a:solidFill>
                  <a:srgbClr val="00AB9F"/>
                </a:solidFill>
                <a:latin typeface="Adobe Garamond Pro Bold" panose="02020702060506020403" pitchFamily="18" charset="0"/>
              </a:endParaRPr>
            </a:p>
          </p:txBody>
        </p:sp>
        <p:sp>
          <p:nvSpPr>
            <p:cNvPr id="1048594" name="任意多边形 20"/>
            <p:cNvSpPr/>
            <p:nvPr>
              <p:custDataLst>
                <p:tags r:id="rId7"/>
              </p:custDataLst>
            </p:nvPr>
          </p:nvSpPr>
          <p:spPr>
            <a:xfrm>
              <a:off x="5774459" y="2755111"/>
              <a:ext cx="666212" cy="721957"/>
            </a:xfrm>
            <a:custGeom>
              <a:avLst/>
              <a:gdLst>
                <a:gd name="connsiteX0" fmla="*/ 496843 w 993687"/>
                <a:gd name="connsiteY0" fmla="*/ 100503 h 1199267"/>
                <a:gd name="connsiteX1" fmla="*/ 100503 w 993687"/>
                <a:gd name="connsiteY1" fmla="*/ 496844 h 1199267"/>
                <a:gd name="connsiteX2" fmla="*/ 496843 w 993687"/>
                <a:gd name="connsiteY2" fmla="*/ 893185 h 1199267"/>
                <a:gd name="connsiteX3" fmla="*/ 893185 w 993687"/>
                <a:gd name="connsiteY3" fmla="*/ 496845 h 1199267"/>
                <a:gd name="connsiteX4" fmla="*/ 496843 w 993687"/>
                <a:gd name="connsiteY4" fmla="*/ 100503 h 1199267"/>
                <a:gd name="connsiteX5" fmla="*/ 509266 w 993687"/>
                <a:gd name="connsiteY5" fmla="*/ 156 h 1199267"/>
                <a:gd name="connsiteX6" fmla="*/ 856839 w 993687"/>
                <a:gd name="connsiteY6" fmla="*/ 154416 h 1199267"/>
                <a:gd name="connsiteX7" fmla="*/ 856838 w 993687"/>
                <a:gd name="connsiteY7" fmla="*/ 154417 h 1199267"/>
                <a:gd name="connsiteX8" fmla="*/ 839271 w 993687"/>
                <a:gd name="connsiteY8" fmla="*/ 856840 h 1199267"/>
                <a:gd name="connsiteX9" fmla="*/ 479277 w 993687"/>
                <a:gd name="connsiteY9" fmla="*/ 1199267 h 1199267"/>
                <a:gd name="connsiteX10" fmla="*/ 136849 w 993687"/>
                <a:gd name="connsiteY10" fmla="*/ 839272 h 1199267"/>
                <a:gd name="connsiteX11" fmla="*/ 154416 w 993687"/>
                <a:gd name="connsiteY11" fmla="*/ 136849 h 1199267"/>
                <a:gd name="connsiteX12" fmla="*/ 509266 w 993687"/>
                <a:gd name="connsiteY12" fmla="*/ 156 h 1199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93687" h="1199267">
                  <a:moveTo>
                    <a:pt x="496843" y="100503"/>
                  </a:moveTo>
                  <a:cubicBezTo>
                    <a:pt x="277951" y="100504"/>
                    <a:pt x="100502" y="277952"/>
                    <a:pt x="100503" y="496844"/>
                  </a:cubicBezTo>
                  <a:cubicBezTo>
                    <a:pt x="100502" y="715738"/>
                    <a:pt x="277950" y="893186"/>
                    <a:pt x="496843" y="893185"/>
                  </a:cubicBezTo>
                  <a:cubicBezTo>
                    <a:pt x="715737" y="893185"/>
                    <a:pt x="893185" y="715737"/>
                    <a:pt x="893185" y="496845"/>
                  </a:cubicBezTo>
                  <a:cubicBezTo>
                    <a:pt x="893185" y="277951"/>
                    <a:pt x="715737" y="100503"/>
                    <a:pt x="496843" y="100503"/>
                  </a:cubicBezTo>
                  <a:close/>
                  <a:moveTo>
                    <a:pt x="509266" y="156"/>
                  </a:moveTo>
                  <a:cubicBezTo>
                    <a:pt x="636380" y="3335"/>
                    <a:pt x="762280" y="55006"/>
                    <a:pt x="856839" y="154416"/>
                  </a:cubicBezTo>
                  <a:lnTo>
                    <a:pt x="856838" y="154417"/>
                  </a:lnTo>
                  <a:cubicBezTo>
                    <a:pt x="1045956" y="353237"/>
                    <a:pt x="1038091" y="667722"/>
                    <a:pt x="839271" y="856840"/>
                  </a:cubicBezTo>
                  <a:lnTo>
                    <a:pt x="479277" y="1199267"/>
                  </a:lnTo>
                  <a:lnTo>
                    <a:pt x="136849" y="839272"/>
                  </a:lnTo>
                  <a:cubicBezTo>
                    <a:pt x="-52268" y="640452"/>
                    <a:pt x="-44403" y="325967"/>
                    <a:pt x="154416" y="136849"/>
                  </a:cubicBezTo>
                  <a:cubicBezTo>
                    <a:pt x="253826" y="42291"/>
                    <a:pt x="382152" y="-3023"/>
                    <a:pt x="509266" y="156"/>
                  </a:cubicBezTo>
                  <a:close/>
                </a:path>
              </a:pathLst>
            </a:custGeom>
            <a:solidFill>
              <a:srgbClr val="00AB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0" rIns="108000" bIns="180000" anchor="ctr">
              <a:normAutofit fontScale="84167" lnSpcReduction="20000"/>
            </a:bodyPr>
            <a:lstStyle/>
            <a:p>
              <a:pPr algn="ctr" eaLnBrk="1" fontAlgn="auto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3600" dirty="0">
                  <a:solidFill>
                    <a:srgbClr val="00AB9F"/>
                  </a:solidFill>
                  <a:latin typeface="Adobe Garamond Pro Bold" panose="02020702060506020403" pitchFamily="18" charset="0"/>
                </a:rPr>
                <a:t>2</a:t>
              </a:r>
              <a:endParaRPr lang="zh-CN" altLang="en-US" sz="3600" dirty="0">
                <a:solidFill>
                  <a:srgbClr val="00AB9F"/>
                </a:solidFill>
                <a:latin typeface="Adobe Garamond Pro Bold" panose="02020702060506020403" pitchFamily="18" charset="0"/>
              </a:endParaRPr>
            </a:p>
          </p:txBody>
        </p:sp>
        <p:sp>
          <p:nvSpPr>
            <p:cNvPr id="1048595" name="任意多边形 21"/>
            <p:cNvSpPr/>
            <p:nvPr>
              <p:custDataLst>
                <p:tags r:id="rId8"/>
              </p:custDataLst>
            </p:nvPr>
          </p:nvSpPr>
          <p:spPr>
            <a:xfrm>
              <a:off x="5774459" y="3522907"/>
              <a:ext cx="666212" cy="721957"/>
            </a:xfrm>
            <a:custGeom>
              <a:avLst/>
              <a:gdLst>
                <a:gd name="connsiteX0" fmla="*/ 496843 w 993687"/>
                <a:gd name="connsiteY0" fmla="*/ 100503 h 1199267"/>
                <a:gd name="connsiteX1" fmla="*/ 100503 w 993687"/>
                <a:gd name="connsiteY1" fmla="*/ 496844 h 1199267"/>
                <a:gd name="connsiteX2" fmla="*/ 496843 w 993687"/>
                <a:gd name="connsiteY2" fmla="*/ 893185 h 1199267"/>
                <a:gd name="connsiteX3" fmla="*/ 893185 w 993687"/>
                <a:gd name="connsiteY3" fmla="*/ 496845 h 1199267"/>
                <a:gd name="connsiteX4" fmla="*/ 496843 w 993687"/>
                <a:gd name="connsiteY4" fmla="*/ 100503 h 1199267"/>
                <a:gd name="connsiteX5" fmla="*/ 509266 w 993687"/>
                <a:gd name="connsiteY5" fmla="*/ 156 h 1199267"/>
                <a:gd name="connsiteX6" fmla="*/ 856839 w 993687"/>
                <a:gd name="connsiteY6" fmla="*/ 154416 h 1199267"/>
                <a:gd name="connsiteX7" fmla="*/ 856838 w 993687"/>
                <a:gd name="connsiteY7" fmla="*/ 154417 h 1199267"/>
                <a:gd name="connsiteX8" fmla="*/ 839271 w 993687"/>
                <a:gd name="connsiteY8" fmla="*/ 856840 h 1199267"/>
                <a:gd name="connsiteX9" fmla="*/ 479277 w 993687"/>
                <a:gd name="connsiteY9" fmla="*/ 1199267 h 1199267"/>
                <a:gd name="connsiteX10" fmla="*/ 136849 w 993687"/>
                <a:gd name="connsiteY10" fmla="*/ 839272 h 1199267"/>
                <a:gd name="connsiteX11" fmla="*/ 154416 w 993687"/>
                <a:gd name="connsiteY11" fmla="*/ 136849 h 1199267"/>
                <a:gd name="connsiteX12" fmla="*/ 509266 w 993687"/>
                <a:gd name="connsiteY12" fmla="*/ 156 h 1199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93687" h="1199267">
                  <a:moveTo>
                    <a:pt x="496843" y="100503"/>
                  </a:moveTo>
                  <a:cubicBezTo>
                    <a:pt x="277951" y="100504"/>
                    <a:pt x="100502" y="277952"/>
                    <a:pt x="100503" y="496844"/>
                  </a:cubicBezTo>
                  <a:cubicBezTo>
                    <a:pt x="100502" y="715738"/>
                    <a:pt x="277950" y="893186"/>
                    <a:pt x="496843" y="893185"/>
                  </a:cubicBezTo>
                  <a:cubicBezTo>
                    <a:pt x="715737" y="893185"/>
                    <a:pt x="893185" y="715737"/>
                    <a:pt x="893185" y="496845"/>
                  </a:cubicBezTo>
                  <a:cubicBezTo>
                    <a:pt x="893185" y="277951"/>
                    <a:pt x="715737" y="100503"/>
                    <a:pt x="496843" y="100503"/>
                  </a:cubicBezTo>
                  <a:close/>
                  <a:moveTo>
                    <a:pt x="509266" y="156"/>
                  </a:moveTo>
                  <a:cubicBezTo>
                    <a:pt x="636380" y="3335"/>
                    <a:pt x="762280" y="55006"/>
                    <a:pt x="856839" y="154416"/>
                  </a:cubicBezTo>
                  <a:lnTo>
                    <a:pt x="856838" y="154417"/>
                  </a:lnTo>
                  <a:cubicBezTo>
                    <a:pt x="1045956" y="353237"/>
                    <a:pt x="1038091" y="667722"/>
                    <a:pt x="839271" y="856840"/>
                  </a:cubicBezTo>
                  <a:lnTo>
                    <a:pt x="479277" y="1199267"/>
                  </a:lnTo>
                  <a:lnTo>
                    <a:pt x="136849" y="839272"/>
                  </a:lnTo>
                  <a:cubicBezTo>
                    <a:pt x="-52268" y="640452"/>
                    <a:pt x="-44403" y="325967"/>
                    <a:pt x="154416" y="136849"/>
                  </a:cubicBezTo>
                  <a:cubicBezTo>
                    <a:pt x="253826" y="42291"/>
                    <a:pt x="382152" y="-3023"/>
                    <a:pt x="509266" y="156"/>
                  </a:cubicBezTo>
                  <a:close/>
                </a:path>
              </a:pathLst>
            </a:custGeom>
            <a:solidFill>
              <a:srgbClr val="00AB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0" rIns="108000" bIns="180000" anchor="ctr">
              <a:normAutofit fontScale="84167" lnSpcReduction="20000"/>
            </a:bodyPr>
            <a:lstStyle/>
            <a:p>
              <a:pPr algn="ctr" eaLnBrk="1" fontAlgn="auto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3600" dirty="0">
                  <a:solidFill>
                    <a:srgbClr val="00AB9F"/>
                  </a:solidFill>
                  <a:latin typeface="Adobe Garamond Pro Bold" panose="02020702060506020403" pitchFamily="18" charset="0"/>
                </a:rPr>
                <a:t>3</a:t>
              </a:r>
              <a:endParaRPr lang="zh-CN" altLang="en-US" sz="3600" dirty="0">
                <a:solidFill>
                  <a:srgbClr val="00AB9F"/>
                </a:solidFill>
                <a:latin typeface="Adobe Garamond Pro Bold" panose="02020702060506020403" pitchFamily="18" charset="0"/>
              </a:endParaRPr>
            </a:p>
          </p:txBody>
        </p:sp>
        <p:sp>
          <p:nvSpPr>
            <p:cNvPr id="1048596" name="任意多边形 22"/>
            <p:cNvSpPr/>
            <p:nvPr>
              <p:custDataLst>
                <p:tags r:id="rId9"/>
              </p:custDataLst>
            </p:nvPr>
          </p:nvSpPr>
          <p:spPr>
            <a:xfrm>
              <a:off x="6300192" y="4365103"/>
              <a:ext cx="2544591" cy="457430"/>
            </a:xfrm>
            <a:custGeom>
              <a:avLst/>
              <a:gdLst>
                <a:gd name="connsiteX0" fmla="*/ 9022 w 3795457"/>
                <a:gd name="connsiteY0" fmla="*/ 0 h 760707"/>
                <a:gd name="connsiteX1" fmla="*/ 3720345 w 3795457"/>
                <a:gd name="connsiteY1" fmla="*/ 0 h 760707"/>
                <a:gd name="connsiteX2" fmla="*/ 3795457 w 3795457"/>
                <a:gd name="connsiteY2" fmla="*/ 75112 h 760707"/>
                <a:gd name="connsiteX3" fmla="*/ 3795457 w 3795457"/>
                <a:gd name="connsiteY3" fmla="*/ 685595 h 760707"/>
                <a:gd name="connsiteX4" fmla="*/ 3720345 w 3795457"/>
                <a:gd name="connsiteY4" fmla="*/ 760707 h 760707"/>
                <a:gd name="connsiteX5" fmla="*/ 0 w 3795457"/>
                <a:gd name="connsiteY5" fmla="*/ 760707 h 760707"/>
                <a:gd name="connsiteX6" fmla="*/ 28134 w 3795457"/>
                <a:gd name="connsiteY6" fmla="*/ 733946 h 760707"/>
                <a:gd name="connsiteX7" fmla="*/ 45701 w 3795457"/>
                <a:gd name="connsiteY7" fmla="*/ 31524 h 760707"/>
                <a:gd name="connsiteX8" fmla="*/ 45701 w 3795457"/>
                <a:gd name="connsiteY8" fmla="*/ 31523 h 760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95457" h="760707">
                  <a:moveTo>
                    <a:pt x="9022" y="0"/>
                  </a:moveTo>
                  <a:lnTo>
                    <a:pt x="3720345" y="0"/>
                  </a:lnTo>
                  <a:cubicBezTo>
                    <a:pt x="3761828" y="0"/>
                    <a:pt x="3795457" y="33629"/>
                    <a:pt x="3795457" y="75112"/>
                  </a:cubicBezTo>
                  <a:lnTo>
                    <a:pt x="3795457" y="685595"/>
                  </a:lnTo>
                  <a:cubicBezTo>
                    <a:pt x="3795457" y="727078"/>
                    <a:pt x="3761828" y="760707"/>
                    <a:pt x="3720345" y="760707"/>
                  </a:cubicBezTo>
                  <a:lnTo>
                    <a:pt x="0" y="760707"/>
                  </a:lnTo>
                  <a:lnTo>
                    <a:pt x="28134" y="733946"/>
                  </a:lnTo>
                  <a:cubicBezTo>
                    <a:pt x="226953" y="544829"/>
                    <a:pt x="234818" y="230344"/>
                    <a:pt x="45701" y="31524"/>
                  </a:cubicBezTo>
                  <a:lnTo>
                    <a:pt x="45701" y="31523"/>
                  </a:lnTo>
                  <a:close/>
                </a:path>
              </a:pathLst>
            </a:custGeom>
            <a:solidFill>
              <a:srgbClr val="FFFFFF"/>
            </a:solidFill>
            <a:ln w="25400" cap="flat" cmpd="sng" algn="ctr">
              <a:solidFill>
                <a:schemeClr val="bg1">
                  <a:lumMod val="50000"/>
                </a:schemeClr>
              </a:solidFill>
              <a:prstDash val="solid"/>
            </a:ln>
            <a:effectLst/>
          </p:spPr>
          <p:txBody>
            <a:bodyPr lIns="468000" tIns="0" rIns="0" bIns="0" anchor="ctr">
              <a:norm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2000" b="1" kern="0" dirty="0">
                  <a:solidFill>
                    <a:srgbClr val="00AB9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教师收获</a:t>
              </a:r>
            </a:p>
          </p:txBody>
        </p:sp>
        <p:sp>
          <p:nvSpPr>
            <p:cNvPr id="1048598" name="任意多边形 24"/>
            <p:cNvSpPr/>
            <p:nvPr>
              <p:custDataLst>
                <p:tags r:id="rId10"/>
              </p:custDataLst>
            </p:nvPr>
          </p:nvSpPr>
          <p:spPr>
            <a:xfrm>
              <a:off x="5774459" y="4293480"/>
              <a:ext cx="666212" cy="721957"/>
            </a:xfrm>
            <a:custGeom>
              <a:avLst/>
              <a:gdLst>
                <a:gd name="connsiteX0" fmla="*/ 496843 w 993687"/>
                <a:gd name="connsiteY0" fmla="*/ 100503 h 1199267"/>
                <a:gd name="connsiteX1" fmla="*/ 100503 w 993687"/>
                <a:gd name="connsiteY1" fmla="*/ 496844 h 1199267"/>
                <a:gd name="connsiteX2" fmla="*/ 496843 w 993687"/>
                <a:gd name="connsiteY2" fmla="*/ 893185 h 1199267"/>
                <a:gd name="connsiteX3" fmla="*/ 893185 w 993687"/>
                <a:gd name="connsiteY3" fmla="*/ 496845 h 1199267"/>
                <a:gd name="connsiteX4" fmla="*/ 496843 w 993687"/>
                <a:gd name="connsiteY4" fmla="*/ 100503 h 1199267"/>
                <a:gd name="connsiteX5" fmla="*/ 509266 w 993687"/>
                <a:gd name="connsiteY5" fmla="*/ 156 h 1199267"/>
                <a:gd name="connsiteX6" fmla="*/ 856839 w 993687"/>
                <a:gd name="connsiteY6" fmla="*/ 154416 h 1199267"/>
                <a:gd name="connsiteX7" fmla="*/ 856838 w 993687"/>
                <a:gd name="connsiteY7" fmla="*/ 154417 h 1199267"/>
                <a:gd name="connsiteX8" fmla="*/ 839271 w 993687"/>
                <a:gd name="connsiteY8" fmla="*/ 856840 h 1199267"/>
                <a:gd name="connsiteX9" fmla="*/ 479277 w 993687"/>
                <a:gd name="connsiteY9" fmla="*/ 1199267 h 1199267"/>
                <a:gd name="connsiteX10" fmla="*/ 136849 w 993687"/>
                <a:gd name="connsiteY10" fmla="*/ 839272 h 1199267"/>
                <a:gd name="connsiteX11" fmla="*/ 154416 w 993687"/>
                <a:gd name="connsiteY11" fmla="*/ 136849 h 1199267"/>
                <a:gd name="connsiteX12" fmla="*/ 509266 w 993687"/>
                <a:gd name="connsiteY12" fmla="*/ 156 h 1199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93687" h="1199267">
                  <a:moveTo>
                    <a:pt x="496843" y="100503"/>
                  </a:moveTo>
                  <a:cubicBezTo>
                    <a:pt x="277951" y="100504"/>
                    <a:pt x="100502" y="277952"/>
                    <a:pt x="100503" y="496844"/>
                  </a:cubicBezTo>
                  <a:cubicBezTo>
                    <a:pt x="100502" y="715738"/>
                    <a:pt x="277950" y="893186"/>
                    <a:pt x="496843" y="893185"/>
                  </a:cubicBezTo>
                  <a:cubicBezTo>
                    <a:pt x="715737" y="893185"/>
                    <a:pt x="893185" y="715737"/>
                    <a:pt x="893185" y="496845"/>
                  </a:cubicBezTo>
                  <a:cubicBezTo>
                    <a:pt x="893185" y="277951"/>
                    <a:pt x="715737" y="100503"/>
                    <a:pt x="496843" y="100503"/>
                  </a:cubicBezTo>
                  <a:close/>
                  <a:moveTo>
                    <a:pt x="509266" y="156"/>
                  </a:moveTo>
                  <a:cubicBezTo>
                    <a:pt x="636380" y="3335"/>
                    <a:pt x="762280" y="55006"/>
                    <a:pt x="856839" y="154416"/>
                  </a:cubicBezTo>
                  <a:lnTo>
                    <a:pt x="856838" y="154417"/>
                  </a:lnTo>
                  <a:cubicBezTo>
                    <a:pt x="1045956" y="353237"/>
                    <a:pt x="1038091" y="667722"/>
                    <a:pt x="839271" y="856840"/>
                  </a:cubicBezTo>
                  <a:lnTo>
                    <a:pt x="479277" y="1199267"/>
                  </a:lnTo>
                  <a:lnTo>
                    <a:pt x="136849" y="839272"/>
                  </a:lnTo>
                  <a:cubicBezTo>
                    <a:pt x="-52268" y="640452"/>
                    <a:pt x="-44403" y="325967"/>
                    <a:pt x="154416" y="136849"/>
                  </a:cubicBezTo>
                  <a:cubicBezTo>
                    <a:pt x="253826" y="42291"/>
                    <a:pt x="382152" y="-3023"/>
                    <a:pt x="509266" y="156"/>
                  </a:cubicBezTo>
                  <a:close/>
                </a:path>
              </a:pathLst>
            </a:custGeom>
            <a:solidFill>
              <a:srgbClr val="00AB9F"/>
            </a:solidFill>
            <a:ln>
              <a:solidFill>
                <a:srgbClr val="00AB9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0" rIns="108000" bIns="180000" anchor="ctr">
              <a:normAutofit fontScale="84167" lnSpcReduction="20000"/>
            </a:bodyPr>
            <a:lstStyle/>
            <a:p>
              <a:pPr algn="ctr" eaLnBrk="1" fontAlgn="auto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3600" dirty="0">
                  <a:solidFill>
                    <a:srgbClr val="00AB9F"/>
                  </a:solidFill>
                  <a:latin typeface="Adobe Garamond Pro Bold" panose="02020702060506020403" pitchFamily="18" charset="0"/>
                </a:rPr>
                <a:t>4</a:t>
              </a:r>
              <a:endParaRPr lang="zh-CN" altLang="en-US" sz="3600" dirty="0">
                <a:solidFill>
                  <a:srgbClr val="00AB9F"/>
                </a:solidFill>
                <a:latin typeface="Adobe Garamond Pro Bold" panose="02020702060506020403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6"/>
          <p:cNvSpPr txBox="1"/>
          <p:nvPr/>
        </p:nvSpPr>
        <p:spPr>
          <a:xfrm>
            <a:off x="394970" y="508635"/>
            <a:ext cx="707009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 /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教师收获</a:t>
            </a:r>
            <a:endParaRPr lang="zh-CN" altLang="en-US" sz="24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3" name="图片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839" y="434100"/>
            <a:ext cx="396003" cy="660006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A4AD5387-F290-443D-9A0A-E834AD5CD6C3}"/>
              </a:ext>
            </a:extLst>
          </p:cNvPr>
          <p:cNvSpPr txBox="1"/>
          <p:nvPr/>
        </p:nvSpPr>
        <p:spPr>
          <a:xfrm>
            <a:off x="4737767" y="2734726"/>
            <a:ext cx="34530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sz="2400" dirty="0">
                <a:solidFill>
                  <a:srgbClr val="00AB9F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开拓了教师的</a:t>
            </a:r>
            <a:r>
              <a:rPr lang="zh-CN" altLang="en-US" sz="2400" dirty="0" smtClean="0">
                <a:solidFill>
                  <a:srgbClr val="00AB9F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思维</a:t>
            </a:r>
            <a:endParaRPr lang="en-US" altLang="zh-CN" sz="2400" dirty="0">
              <a:solidFill>
                <a:srgbClr val="00AB9F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78A9E444-6B6E-4C2D-8A09-D068FF063727}"/>
              </a:ext>
            </a:extLst>
          </p:cNvPr>
          <p:cNvSpPr txBox="1"/>
          <p:nvPr/>
        </p:nvSpPr>
        <p:spPr>
          <a:xfrm>
            <a:off x="4737767" y="3543335"/>
            <a:ext cx="34530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sz="2400" dirty="0">
                <a:solidFill>
                  <a:srgbClr val="00AB9F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更新了教育理念</a:t>
            </a:r>
            <a:endParaRPr lang="en-US" altLang="zh-CN" sz="2400" dirty="0">
              <a:solidFill>
                <a:srgbClr val="00AB9F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pic>
        <p:nvPicPr>
          <p:cNvPr id="6146" name="图片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004" y="2109598"/>
            <a:ext cx="3620180" cy="243656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6" name="图片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24282"/>
            <a:ext cx="9144000" cy="6851904"/>
          </a:xfrm>
          <a:prstGeom prst="rect">
            <a:avLst/>
          </a:prstGeom>
        </p:spPr>
      </p:pic>
      <p:sp>
        <p:nvSpPr>
          <p:cNvPr id="1048712" name="矩形 1"/>
          <p:cNvSpPr/>
          <p:nvPr/>
        </p:nvSpPr>
        <p:spPr>
          <a:xfrm>
            <a:off x="3447324" y="2911582"/>
            <a:ext cx="5060315" cy="5810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endParaRPr lang="zh-CN" alt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8713" name="矩形 4"/>
          <p:cNvSpPr/>
          <p:nvPr/>
        </p:nvSpPr>
        <p:spPr>
          <a:xfrm>
            <a:off x="4479683" y="2459504"/>
            <a:ext cx="3355340" cy="10147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4000" b="1" dirty="0">
                <a:solidFill>
                  <a:srgbClr val="00AB9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Thank You</a:t>
            </a:r>
            <a:r>
              <a:rPr lang="zh-CN" altLang="en-US" sz="4000" b="1" dirty="0">
                <a:solidFill>
                  <a:srgbClr val="00AB9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！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组合 6"/>
          <p:cNvGrpSpPr/>
          <p:nvPr/>
        </p:nvGrpSpPr>
        <p:grpSpPr>
          <a:xfrm>
            <a:off x="2267744" y="1988840"/>
            <a:ext cx="5143373" cy="3047999"/>
            <a:chOff x="4413250" y="1835151"/>
            <a:chExt cx="5143373" cy="3047999"/>
          </a:xfrm>
        </p:grpSpPr>
        <p:cxnSp>
          <p:nvCxnSpPr>
            <p:cNvPr id="3145728" name="直接连接符 7"/>
            <p:cNvCxnSpPr/>
            <p:nvPr>
              <p:custDataLst>
                <p:tags r:id="rId1"/>
              </p:custDataLst>
            </p:nvPr>
          </p:nvCxnSpPr>
          <p:spPr>
            <a:xfrm>
              <a:off x="5062539" y="2047875"/>
              <a:ext cx="2185987" cy="1963738"/>
            </a:xfrm>
            <a:prstGeom prst="line">
              <a:avLst/>
            </a:prstGeom>
            <a:noFill/>
            <a:ln w="6350" cap="flat" cmpd="sng" algn="ctr">
              <a:solidFill>
                <a:srgbClr val="00AB9F"/>
              </a:solidFill>
              <a:prstDash val="solid"/>
              <a:miter lim="800000"/>
            </a:ln>
            <a:effectLst/>
          </p:spPr>
        </p:cxnSp>
        <p:cxnSp>
          <p:nvCxnSpPr>
            <p:cNvPr id="3145729" name="直接连接符 8"/>
            <p:cNvCxnSpPr/>
            <p:nvPr>
              <p:custDataLst>
                <p:tags r:id="rId2"/>
              </p:custDataLst>
            </p:nvPr>
          </p:nvCxnSpPr>
          <p:spPr>
            <a:xfrm>
              <a:off x="4413250" y="1835151"/>
              <a:ext cx="2743200" cy="2462213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50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3145730" name="直接连接符 9"/>
            <p:cNvCxnSpPr/>
            <p:nvPr>
              <p:custDataLst>
                <p:tags r:id="rId3"/>
              </p:custDataLst>
            </p:nvPr>
          </p:nvCxnSpPr>
          <p:spPr>
            <a:xfrm>
              <a:off x="4651376" y="2419350"/>
              <a:ext cx="2741613" cy="2463800"/>
            </a:xfrm>
            <a:prstGeom prst="line">
              <a:avLst/>
            </a:prstGeom>
            <a:noFill/>
            <a:ln w="6350" cap="flat" cmpd="sng" algn="ctr">
              <a:solidFill>
                <a:srgbClr val="00AB9F"/>
              </a:solidFill>
              <a:prstDash val="solid"/>
              <a:miter lim="800000"/>
            </a:ln>
            <a:effectLst/>
          </p:spPr>
        </p:cxnSp>
        <p:sp>
          <p:nvSpPr>
            <p:cNvPr id="1048605" name="文本框 10"/>
            <p:cNvSpPr txBox="1"/>
            <p:nvPr>
              <p:custDataLst>
                <p:tags r:id="rId4"/>
              </p:custDataLst>
            </p:nvPr>
          </p:nvSpPr>
          <p:spPr>
            <a:xfrm>
              <a:off x="4510089" y="2976564"/>
              <a:ext cx="3024187" cy="769937"/>
            </a:xfrm>
            <a:prstGeom prst="rect">
              <a:avLst/>
            </a:prstGeom>
            <a:noFill/>
          </p:spPr>
          <p:txBody>
            <a:bodyPr wrap="none"/>
            <a:lstStyle/>
            <a:p>
              <a:endParaRPr lang="zh-CN" altLang="en-US" sz="8000" kern="0" spc="400" dirty="0">
                <a:latin typeface="Bell MT" panose="02020503060305020303" pitchFamily="18" charset="0"/>
                <a:ea typeface="华文隶书" panose="02010800040101010101" pitchFamily="2" charset="-122"/>
                <a:cs typeface="Microsoft New Tai Lue" panose="020B0502040204020203" pitchFamily="34" charset="0"/>
              </a:endParaRPr>
            </a:p>
          </p:txBody>
        </p:sp>
        <p:sp>
          <p:nvSpPr>
            <p:cNvPr id="1048606" name="文本框 11"/>
            <p:cNvSpPr txBox="1"/>
            <p:nvPr>
              <p:custDataLst>
                <p:tags r:id="rId5"/>
              </p:custDataLst>
            </p:nvPr>
          </p:nvSpPr>
          <p:spPr>
            <a:xfrm>
              <a:off x="4816310" y="2678668"/>
              <a:ext cx="2340140" cy="414337"/>
            </a:xfrm>
            <a:prstGeom prst="rect">
              <a:avLst/>
            </a:prstGeom>
            <a:solidFill>
              <a:schemeClr val="bg1"/>
            </a:solidFill>
          </p:spPr>
          <p:txBody>
            <a:bodyPr anchor="ctr"/>
            <a:lstStyle/>
            <a:p>
              <a:pPr algn="dist">
                <a:lnSpc>
                  <a:spcPct val="150000"/>
                </a:lnSpc>
              </a:pPr>
              <a:r>
                <a:rPr lang="zh-CN" altLang="en-US" sz="3200" b="1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课程介绍</a:t>
              </a:r>
              <a:endParaRPr lang="en-US" altLang="zh-CN" sz="32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48607" name="原创设计师QQ598969553      _12"/>
            <p:cNvSpPr>
              <a:spLocks noChangeArrowheads="1"/>
            </p:cNvSpPr>
            <p:nvPr/>
          </p:nvSpPr>
          <p:spPr bwMode="auto">
            <a:xfrm>
              <a:off x="4918076" y="3235087"/>
              <a:ext cx="2108366" cy="3077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lIns="0" tIns="0" rIns="0" bIns="0">
              <a:spAutoFit/>
            </a:bodyPr>
            <a:lstStyle/>
            <a:p>
              <a:pPr algn="dist"/>
              <a:r>
                <a:rPr lang="en-US" altLang="zh-CN" sz="2000" dirty="0">
                  <a:solidFill>
                    <a:srgbClr val="00AB9F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  <a:cs typeface="宋体" panose="02010600030101010101" pitchFamily="2" charset="-122"/>
                </a:rPr>
                <a:t>www.eurasia.edu</a:t>
              </a:r>
            </a:p>
          </p:txBody>
        </p:sp>
        <p:grpSp>
          <p:nvGrpSpPr>
            <p:cNvPr id="37" name="组合 13"/>
            <p:cNvGrpSpPr/>
            <p:nvPr/>
          </p:nvGrpSpPr>
          <p:grpSpPr>
            <a:xfrm>
              <a:off x="7772402" y="2341924"/>
              <a:ext cx="1784221" cy="1612038"/>
              <a:chOff x="7897815" y="2223725"/>
              <a:chExt cx="1784221" cy="1612038"/>
            </a:xfrm>
          </p:grpSpPr>
          <p:grpSp>
            <p:nvGrpSpPr>
              <p:cNvPr id="38" name="组合 14"/>
              <p:cNvGrpSpPr/>
              <p:nvPr/>
            </p:nvGrpSpPr>
            <p:grpSpPr>
              <a:xfrm>
                <a:off x="7897815" y="2223725"/>
                <a:ext cx="1784221" cy="1612038"/>
                <a:chOff x="958979" y="1480967"/>
                <a:chExt cx="3757329" cy="3768365"/>
              </a:xfrm>
            </p:grpSpPr>
            <p:sp>
              <p:nvSpPr>
                <p:cNvPr id="1048608" name="矩形 16"/>
                <p:cNvSpPr/>
                <p:nvPr/>
              </p:nvSpPr>
              <p:spPr>
                <a:xfrm>
                  <a:off x="1042187" y="1565634"/>
                  <a:ext cx="3600000" cy="3600000"/>
                </a:xfrm>
                <a:prstGeom prst="rect">
                  <a:avLst/>
                </a:prstGeom>
                <a:solidFill>
                  <a:srgbClr val="00AB9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  <p:sp>
              <p:nvSpPr>
                <p:cNvPr id="1048609" name="矩形 17"/>
                <p:cNvSpPr/>
                <p:nvPr/>
              </p:nvSpPr>
              <p:spPr>
                <a:xfrm>
                  <a:off x="958979" y="1480967"/>
                  <a:ext cx="3757329" cy="3768365"/>
                </a:xfrm>
                <a:prstGeom prst="rect">
                  <a:avLst/>
                </a:prstGeom>
                <a:noFill/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</p:grpSp>
          <p:sp>
            <p:nvSpPr>
              <p:cNvPr id="1048610" name="文本框 15"/>
              <p:cNvSpPr txBox="1"/>
              <p:nvPr/>
            </p:nvSpPr>
            <p:spPr>
              <a:xfrm>
                <a:off x="8108883" y="2314844"/>
                <a:ext cx="1362083" cy="12852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80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微软雅黑" panose="020B0503020204020204" pitchFamily="34" charset="-122"/>
                  </a:rPr>
                  <a:t>01</a:t>
                </a:r>
                <a:endParaRPr lang="zh-CN" altLang="en-US" sz="8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gency FB" panose="020B0503020202020204" pitchFamily="34" charset="0"/>
                  <a:ea typeface="微软雅黑" panose="020B0503020204020204" pitchFamily="34" charset="-122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5" name="图片 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0839" y="434100"/>
            <a:ext cx="396003" cy="660006"/>
          </a:xfrm>
          <a:prstGeom prst="rect">
            <a:avLst/>
          </a:prstGeom>
        </p:spPr>
      </p:pic>
      <p:sp>
        <p:nvSpPr>
          <p:cNvPr id="1048611" name="TextBox 36"/>
          <p:cNvSpPr txBox="1"/>
          <p:nvPr/>
        </p:nvSpPr>
        <p:spPr>
          <a:xfrm>
            <a:off x="308120" y="510869"/>
            <a:ext cx="486054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01 /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课程</a:t>
            </a: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介绍</a:t>
            </a:r>
            <a:r>
              <a:rPr lang="en-US" altLang="zh-CN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课程定位</a:t>
            </a:r>
            <a:endParaRPr lang="zh-CN" altLang="en-US" sz="24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grpSp>
        <p:nvGrpSpPr>
          <p:cNvPr id="5" name="组合 5"/>
          <p:cNvGrpSpPr/>
          <p:nvPr/>
        </p:nvGrpSpPr>
        <p:grpSpPr>
          <a:xfrm>
            <a:off x="3435244" y="2337353"/>
            <a:ext cx="2182718" cy="2754041"/>
            <a:chOff x="7416" y="4157"/>
            <a:chExt cx="3001" cy="3150"/>
          </a:xfrm>
        </p:grpSpPr>
        <p:sp>
          <p:nvSpPr>
            <p:cNvPr id="6" name="六边形 5"/>
            <p:cNvSpPr/>
            <p:nvPr>
              <p:custDataLst>
                <p:tags r:id="rId1"/>
              </p:custDataLst>
            </p:nvPr>
          </p:nvSpPr>
          <p:spPr>
            <a:xfrm rot="5400000">
              <a:off x="7342" y="4231"/>
              <a:ext cx="3150" cy="3001"/>
            </a:xfrm>
            <a:prstGeom prst="hexagon">
              <a:avLst>
                <a:gd name="adj" fmla="val 28101"/>
                <a:gd name="vf" fmla="val 115470"/>
              </a:avLst>
            </a:prstGeom>
            <a:solidFill>
              <a:schemeClr val="tx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>
              <a:normAutofit/>
            </a:bodyPr>
            <a:lstStyle/>
            <a:p>
              <a:pPr algn="ctr"/>
              <a:endPara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" name="文本框 6"/>
            <p:cNvSpPr txBox="1"/>
            <p:nvPr>
              <p:custDataLst>
                <p:tags r:id="rId2"/>
              </p:custDataLst>
            </p:nvPr>
          </p:nvSpPr>
          <p:spPr>
            <a:xfrm>
              <a:off x="7502" y="5111"/>
              <a:ext cx="2855" cy="1748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pPr algn="ctr"/>
              <a:r>
                <a:rPr lang="zh-CN" altLang="en-US" sz="28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专业核心课</a:t>
              </a:r>
              <a:r>
                <a:rPr lang="en-US" altLang="zh-CN" sz="14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32</a:t>
              </a:r>
              <a:r>
                <a:rPr lang="zh-CN" altLang="en-US" sz="14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学时</a:t>
              </a:r>
              <a:r>
                <a:rPr lang="en-US" altLang="zh-CN" sz="14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/</a:t>
              </a:r>
              <a:r>
                <a:rPr lang="zh-CN" altLang="en-US" sz="14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第</a:t>
              </a:r>
              <a:r>
                <a:rPr lang="en-US" altLang="zh-CN" sz="14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r>
                <a:rPr lang="zh-CN" altLang="en-US" sz="14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学期</a:t>
              </a:r>
              <a:endPara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endPara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8" name="文本框 7"/>
          <p:cNvSpPr txBox="1"/>
          <p:nvPr/>
        </p:nvSpPr>
        <p:spPr>
          <a:xfrm>
            <a:off x="6119827" y="2973842"/>
            <a:ext cx="2772653" cy="107721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后置</a:t>
            </a:r>
            <a:r>
              <a:rPr lang="zh-CN" alt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课程</a:t>
            </a:r>
            <a:endParaRPr lang="en-US" altLang="zh-CN" sz="2400" b="1" dirty="0" smtClean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600" b="1" dirty="0" smtClean="0">
                <a:solidFill>
                  <a:srgbClr val="00AB9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毕业设计</a:t>
            </a:r>
            <a:endParaRPr lang="en-US" altLang="zh-CN" sz="1600" b="1" dirty="0" smtClean="0">
              <a:solidFill>
                <a:srgbClr val="00AB9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809295" y="2973842"/>
            <a:ext cx="2682585" cy="15696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前置</a:t>
            </a:r>
            <a:r>
              <a:rPr lang="zh-CN" alt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课程</a:t>
            </a:r>
            <a:endParaRPr lang="en-US" altLang="zh-CN" sz="2400" b="1" dirty="0" smtClean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endParaRPr lang="zh-CN" alt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600" b="1" dirty="0" smtClean="0">
                <a:solidFill>
                  <a:srgbClr val="00AB9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C</a:t>
            </a:r>
            <a:r>
              <a:rPr lang="zh-CN" altLang="en-US" sz="1600" b="1" dirty="0" smtClean="0">
                <a:solidFill>
                  <a:srgbClr val="00AB9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语言程序设计</a:t>
            </a:r>
            <a:endParaRPr lang="en-US" altLang="zh-CN" sz="1600" b="1" dirty="0" smtClean="0">
              <a:solidFill>
                <a:srgbClr val="00AB9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600" b="1" dirty="0" smtClean="0">
                <a:solidFill>
                  <a:srgbClr val="00AB9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电子电路基础</a:t>
            </a:r>
            <a:endParaRPr lang="en-US" altLang="zh-CN" sz="1600" b="1" dirty="0" smtClean="0">
              <a:solidFill>
                <a:srgbClr val="00AB9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zh-CN" altLang="en-US" sz="1600" b="1" dirty="0">
              <a:solidFill>
                <a:srgbClr val="00AB9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14"/>
          <p:cNvSpPr txBox="1"/>
          <p:nvPr/>
        </p:nvSpPr>
        <p:spPr>
          <a:xfrm>
            <a:off x="2627784" y="1616710"/>
            <a:ext cx="3775393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00AB9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人才培养方案中的地位</a:t>
            </a:r>
          </a:p>
        </p:txBody>
      </p:sp>
    </p:spTree>
    <p:extLst>
      <p:ext uri="{BB962C8B-B14F-4D97-AF65-F5344CB8AC3E}">
        <p14:creationId xmlns:p14="http://schemas.microsoft.com/office/powerpoint/2010/main" val="1677117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5" name="图片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839" y="434100"/>
            <a:ext cx="396003" cy="660006"/>
          </a:xfrm>
          <a:prstGeom prst="rect">
            <a:avLst/>
          </a:prstGeom>
        </p:spPr>
      </p:pic>
      <p:sp>
        <p:nvSpPr>
          <p:cNvPr id="1048611" name="TextBox 36"/>
          <p:cNvSpPr txBox="1"/>
          <p:nvPr/>
        </p:nvSpPr>
        <p:spPr>
          <a:xfrm>
            <a:off x="308120" y="510869"/>
            <a:ext cx="486054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01 /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课程</a:t>
            </a: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介绍</a:t>
            </a:r>
            <a:r>
              <a:rPr lang="en-US" altLang="zh-CN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课程内容</a:t>
            </a:r>
            <a:endParaRPr lang="zh-CN" altLang="en-US" sz="24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1" name="文本框 14"/>
          <p:cNvSpPr txBox="1"/>
          <p:nvPr/>
        </p:nvSpPr>
        <p:spPr>
          <a:xfrm>
            <a:off x="896842" y="1989000"/>
            <a:ext cx="800987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285750" indent="-285750">
              <a:buFont typeface="Wingdings" panose="05000000000000000000" pitchFamily="2" charset="2"/>
              <a:buChar char="Ø"/>
              <a:defRPr sz="2400" b="1">
                <a:solidFill>
                  <a:srgbClr val="00AB9F"/>
                </a:solidFill>
              </a:defRPr>
            </a:lvl1pPr>
          </a:lstStyle>
          <a:p>
            <a:r>
              <a:rPr lang="zh-CN" altLang="en-US" dirty="0">
                <a:sym typeface="+mn-ea"/>
              </a:rPr>
              <a:t>物联网的基本概念、</a:t>
            </a:r>
            <a:r>
              <a:rPr lang="zh-CN" altLang="en-US" dirty="0" smtClean="0">
                <a:sym typeface="+mn-ea"/>
              </a:rPr>
              <a:t>体系结构；</a:t>
            </a:r>
            <a:endParaRPr lang="en-US" altLang="zh-CN" dirty="0" smtClean="0">
              <a:sym typeface="+mn-ea"/>
            </a:endParaRPr>
          </a:p>
          <a:p>
            <a:endParaRPr lang="en-US" altLang="zh-CN" dirty="0">
              <a:sym typeface="+mn-ea"/>
            </a:endParaRPr>
          </a:p>
          <a:p>
            <a:r>
              <a:rPr lang="zh-CN" altLang="en-US" dirty="0">
                <a:sym typeface="+mn-ea"/>
              </a:rPr>
              <a:t>物联网的关键技术，</a:t>
            </a:r>
            <a:r>
              <a:rPr lang="zh-CN" altLang="en-US" dirty="0" smtClean="0">
                <a:sym typeface="+mn-ea"/>
              </a:rPr>
              <a:t>如射频</a:t>
            </a:r>
            <a:r>
              <a:rPr lang="zh-CN" altLang="en-US" dirty="0">
                <a:sym typeface="+mn-ea"/>
              </a:rPr>
              <a:t>技术、传感器及检测技术、无线传感器网络、无线通信技术、数据处理技术等</a:t>
            </a:r>
            <a:r>
              <a:rPr lang="zh-CN" altLang="en-US" dirty="0" smtClean="0">
                <a:sym typeface="+mn-ea"/>
              </a:rPr>
              <a:t>；</a:t>
            </a:r>
            <a:endParaRPr lang="en-US" altLang="zh-CN" dirty="0" smtClean="0">
              <a:sym typeface="+mn-ea"/>
            </a:endParaRPr>
          </a:p>
          <a:p>
            <a:endParaRPr lang="en-US" altLang="zh-CN" dirty="0">
              <a:sym typeface="+mn-ea"/>
            </a:endParaRPr>
          </a:p>
          <a:p>
            <a:r>
              <a:rPr lang="zh-CN" altLang="en-US" dirty="0">
                <a:sym typeface="+mn-ea"/>
              </a:rPr>
              <a:t>物联网应用</a:t>
            </a:r>
            <a:r>
              <a:rPr lang="zh-CN" altLang="en-US" dirty="0" smtClean="0">
                <a:sym typeface="+mn-ea"/>
              </a:rPr>
              <a:t>领域</a:t>
            </a:r>
            <a:r>
              <a:rPr lang="zh-CN" altLang="en-US" dirty="0" smtClean="0"/>
              <a:t>；</a:t>
            </a:r>
            <a:endParaRPr lang="en-US" altLang="zh-CN" dirty="0" smtClean="0"/>
          </a:p>
          <a:p>
            <a:endParaRPr lang="en-US" altLang="zh-CN" dirty="0">
              <a:sym typeface="+mn-ea"/>
            </a:endParaRPr>
          </a:p>
          <a:p>
            <a:r>
              <a:rPr lang="zh-CN" altLang="en-US" dirty="0">
                <a:sym typeface="+mn-ea"/>
              </a:rPr>
              <a:t>物联网发展前景及未来岗位</a:t>
            </a:r>
            <a:r>
              <a:rPr lang="zh-CN" altLang="en-US" dirty="0" smtClean="0">
                <a:sym typeface="+mn-ea"/>
              </a:rPr>
              <a:t>需求。</a:t>
            </a:r>
            <a:endParaRPr lang="zh-CN" altLang="en-US" dirty="0"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644232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5" name="图片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839" y="434100"/>
            <a:ext cx="396003" cy="660006"/>
          </a:xfrm>
          <a:prstGeom prst="rect">
            <a:avLst/>
          </a:prstGeom>
        </p:spPr>
      </p:pic>
      <p:sp>
        <p:nvSpPr>
          <p:cNvPr id="1048611" name="TextBox 36"/>
          <p:cNvSpPr txBox="1"/>
          <p:nvPr/>
        </p:nvSpPr>
        <p:spPr>
          <a:xfrm>
            <a:off x="308120" y="510869"/>
            <a:ext cx="486054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01 /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课程</a:t>
            </a: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介绍</a:t>
            </a:r>
            <a:r>
              <a:rPr lang="en-US" altLang="zh-CN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学</a:t>
            </a: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情分析</a:t>
            </a:r>
            <a:endParaRPr lang="zh-CN" altLang="en-US" sz="24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1" name="矩形: 圆角 8">
            <a:extLst>
              <a:ext uri="{FF2B5EF4-FFF2-40B4-BE49-F238E27FC236}">
                <a16:creationId xmlns:a16="http://schemas.microsoft.com/office/drawing/2014/main" id="{9EB8E27E-58BB-4A30-B972-18AAF2BFF797}"/>
              </a:ext>
            </a:extLst>
          </p:cNvPr>
          <p:cNvSpPr/>
          <p:nvPr/>
        </p:nvSpPr>
        <p:spPr>
          <a:xfrm>
            <a:off x="922120" y="2350566"/>
            <a:ext cx="1797257" cy="1774156"/>
          </a:xfrm>
          <a:prstGeom prst="roundRect">
            <a:avLst/>
          </a:prstGeom>
          <a:solidFill>
            <a:srgbClr val="FFCA2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200" dirty="0">
              <a:solidFill>
                <a:schemeClr val="tx1"/>
              </a:solidFill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4E6A06B9-BEA7-4AE4-9E81-55AC1D7328B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136" y="2485603"/>
            <a:ext cx="1340823" cy="1470973"/>
          </a:xfrm>
          <a:prstGeom prst="rect">
            <a:avLst/>
          </a:prstGeom>
        </p:spPr>
      </p:pic>
      <p:sp>
        <p:nvSpPr>
          <p:cNvPr id="13" name="矩形 12">
            <a:extLst>
              <a:ext uri="{FF2B5EF4-FFF2-40B4-BE49-F238E27FC236}">
                <a16:creationId xmlns:a16="http://schemas.microsoft.com/office/drawing/2014/main" id="{0C3D4400-D799-4FCA-B285-2CD278464321}"/>
              </a:ext>
            </a:extLst>
          </p:cNvPr>
          <p:cNvSpPr/>
          <p:nvPr/>
        </p:nvSpPr>
        <p:spPr>
          <a:xfrm>
            <a:off x="957921" y="4331271"/>
            <a:ext cx="182603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200" b="1" dirty="0">
                <a:solidFill>
                  <a:srgbClr val="00AB9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物联网</a:t>
            </a:r>
            <a:r>
              <a:rPr lang="zh-CN" altLang="en-US" sz="2200" b="1" dirty="0" smtClean="0">
                <a:solidFill>
                  <a:srgbClr val="00AB9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本科</a:t>
            </a:r>
            <a:endParaRPr lang="en-US" altLang="zh-CN" sz="2200" b="1" dirty="0">
              <a:solidFill>
                <a:srgbClr val="00AB9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200" b="1" dirty="0" smtClean="0">
                <a:solidFill>
                  <a:srgbClr val="00AB9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大</a:t>
            </a:r>
            <a:r>
              <a:rPr lang="zh-CN" altLang="en-US" sz="2200" b="1" dirty="0" smtClean="0">
                <a:solidFill>
                  <a:srgbClr val="00AB9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</a:t>
            </a:r>
            <a:endParaRPr lang="en-US" altLang="zh-CN" sz="2200" b="1" dirty="0" smtClean="0">
              <a:solidFill>
                <a:srgbClr val="00AB9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: 圆角 10">
            <a:extLst>
              <a:ext uri="{FF2B5EF4-FFF2-40B4-BE49-F238E27FC236}">
                <a16:creationId xmlns:a16="http://schemas.microsoft.com/office/drawing/2014/main" id="{02F1E637-F5B8-443E-BE29-D1DBBCC682D0}"/>
              </a:ext>
            </a:extLst>
          </p:cNvPr>
          <p:cNvSpPr/>
          <p:nvPr/>
        </p:nvSpPr>
        <p:spPr>
          <a:xfrm>
            <a:off x="6252674" y="2350566"/>
            <a:ext cx="1797257" cy="1774156"/>
          </a:xfrm>
          <a:prstGeom prst="roundRect">
            <a:avLst/>
          </a:prstGeom>
          <a:solidFill>
            <a:srgbClr val="FFCA2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200" dirty="0">
              <a:solidFill>
                <a:schemeClr val="tx1"/>
              </a:solidFill>
            </a:endParaRP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3008BD55-FC90-4B39-B6DA-78B16E7841B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872" y="2393442"/>
            <a:ext cx="1354092" cy="1471402"/>
          </a:xfrm>
          <a:prstGeom prst="rect">
            <a:avLst/>
          </a:prstGeom>
        </p:spPr>
      </p:pic>
      <p:sp>
        <p:nvSpPr>
          <p:cNvPr id="16" name="矩形 15">
            <a:extLst>
              <a:ext uri="{FF2B5EF4-FFF2-40B4-BE49-F238E27FC236}">
                <a16:creationId xmlns:a16="http://schemas.microsoft.com/office/drawing/2014/main" id="{2FB488C9-2CF1-4EA0-ADA3-3A00156F6F1D}"/>
              </a:ext>
            </a:extLst>
          </p:cNvPr>
          <p:cNvSpPr/>
          <p:nvPr/>
        </p:nvSpPr>
        <p:spPr>
          <a:xfrm>
            <a:off x="6244967" y="4329171"/>
            <a:ext cx="2374842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200" b="1" dirty="0" smtClean="0">
                <a:solidFill>
                  <a:srgbClr val="00AB9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喜欢新鲜</a:t>
            </a:r>
            <a:endParaRPr lang="en-US" altLang="zh-CN" sz="2200" b="1" dirty="0" smtClean="0">
              <a:solidFill>
                <a:srgbClr val="00AB9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200" b="1" dirty="0" smtClean="0">
                <a:solidFill>
                  <a:srgbClr val="00AB9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自控</a:t>
            </a:r>
            <a:r>
              <a:rPr lang="zh-CN" altLang="en-US" sz="2200" b="1" dirty="0">
                <a:solidFill>
                  <a:srgbClr val="00AB9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力弱</a:t>
            </a:r>
            <a:endParaRPr lang="en-US" altLang="zh-CN" sz="2200" b="1" dirty="0">
              <a:solidFill>
                <a:srgbClr val="00AB9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200" b="1" dirty="0">
                <a:solidFill>
                  <a:srgbClr val="00AB9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易走神</a:t>
            </a:r>
            <a:endParaRPr lang="en-US" altLang="zh-CN" sz="2200" b="1" dirty="0">
              <a:solidFill>
                <a:srgbClr val="00AB9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200" b="1" dirty="0">
                <a:solidFill>
                  <a:srgbClr val="00AB9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易知难而退</a:t>
            </a:r>
            <a:endParaRPr lang="en-US" altLang="zh-CN" sz="2200" b="1" dirty="0">
              <a:solidFill>
                <a:srgbClr val="00AB9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200" b="1" dirty="0">
              <a:solidFill>
                <a:srgbClr val="00AB9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: 圆角 14">
            <a:extLst>
              <a:ext uri="{FF2B5EF4-FFF2-40B4-BE49-F238E27FC236}">
                <a16:creationId xmlns:a16="http://schemas.microsoft.com/office/drawing/2014/main" id="{DBE7623C-CEDF-4F63-9067-2B9199219049}"/>
              </a:ext>
            </a:extLst>
          </p:cNvPr>
          <p:cNvSpPr/>
          <p:nvPr/>
        </p:nvSpPr>
        <p:spPr>
          <a:xfrm>
            <a:off x="3587397" y="2352293"/>
            <a:ext cx="1797257" cy="1774156"/>
          </a:xfrm>
          <a:prstGeom prst="roundRect">
            <a:avLst/>
          </a:prstGeom>
          <a:solidFill>
            <a:srgbClr val="FFCA2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200" dirty="0">
              <a:solidFill>
                <a:schemeClr val="tx1"/>
              </a:solidFill>
            </a:endParaRP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5C83C9BD-BBD9-4C80-B0AD-6AD9D7032C8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397" y="2739373"/>
            <a:ext cx="1823611" cy="844933"/>
          </a:xfrm>
          <a:prstGeom prst="rect">
            <a:avLst/>
          </a:prstGeom>
        </p:spPr>
      </p:pic>
      <p:sp>
        <p:nvSpPr>
          <p:cNvPr id="19" name="矩形 18">
            <a:extLst>
              <a:ext uri="{FF2B5EF4-FFF2-40B4-BE49-F238E27FC236}">
                <a16:creationId xmlns:a16="http://schemas.microsoft.com/office/drawing/2014/main" id="{3984602A-D411-440B-9238-F217B6C12B9D}"/>
              </a:ext>
            </a:extLst>
          </p:cNvPr>
          <p:cNvSpPr/>
          <p:nvPr/>
        </p:nvSpPr>
        <p:spPr>
          <a:xfrm>
            <a:off x="3212452" y="4322674"/>
            <a:ext cx="268043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200" b="1" dirty="0">
                <a:solidFill>
                  <a:srgbClr val="00AB9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97</a:t>
            </a:r>
            <a:r>
              <a:rPr lang="zh-CN" altLang="en-US" sz="2200" b="1" dirty="0">
                <a:solidFill>
                  <a:srgbClr val="00AB9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2200" b="1" dirty="0" smtClean="0">
                <a:solidFill>
                  <a:srgbClr val="00AB9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98</a:t>
            </a:r>
            <a:r>
              <a:rPr lang="zh-CN" altLang="en-US" sz="2200" b="1" dirty="0" smtClean="0">
                <a:solidFill>
                  <a:srgbClr val="00AB9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zh-CN" altLang="en-US" sz="2200" b="1" dirty="0">
                <a:solidFill>
                  <a:srgbClr val="00AB9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生</a:t>
            </a:r>
            <a:endParaRPr lang="en-US" altLang="zh-CN" sz="2200" b="1" dirty="0">
              <a:solidFill>
                <a:srgbClr val="00AB9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95386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5" name="图片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839" y="434100"/>
            <a:ext cx="396003" cy="660006"/>
          </a:xfrm>
          <a:prstGeom prst="rect">
            <a:avLst/>
          </a:prstGeom>
        </p:spPr>
      </p:pic>
      <p:sp>
        <p:nvSpPr>
          <p:cNvPr id="1048611" name="TextBox 36"/>
          <p:cNvSpPr txBox="1"/>
          <p:nvPr/>
        </p:nvSpPr>
        <p:spPr>
          <a:xfrm>
            <a:off x="308120" y="510869"/>
            <a:ext cx="486054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01 /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课程</a:t>
            </a: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介绍</a:t>
            </a:r>
            <a:r>
              <a:rPr lang="en-US" altLang="zh-CN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课程目标</a:t>
            </a:r>
            <a:endParaRPr lang="zh-CN" altLang="en-US" sz="24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23528" y="1844824"/>
            <a:ext cx="882047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zh-CN" sz="2400" b="1" dirty="0">
                <a:solidFill>
                  <a:srgbClr val="00AB9F"/>
                </a:solidFill>
              </a:rPr>
              <a:t>课程目标</a:t>
            </a:r>
            <a:r>
              <a:rPr lang="en-US" altLang="zh-CN" sz="2400" b="1" dirty="0">
                <a:solidFill>
                  <a:srgbClr val="00AB9F"/>
                </a:solidFill>
              </a:rPr>
              <a:t>1</a:t>
            </a:r>
            <a:r>
              <a:rPr lang="zh-CN" altLang="zh-CN" sz="2400" b="1" dirty="0">
                <a:solidFill>
                  <a:srgbClr val="00AB9F"/>
                </a:solidFill>
              </a:rPr>
              <a:t>：学生能够</a:t>
            </a:r>
            <a:r>
              <a:rPr lang="zh-CN" altLang="zh-CN" sz="2400" b="1" dirty="0">
                <a:solidFill>
                  <a:srgbClr val="FFC000"/>
                </a:solidFill>
              </a:rPr>
              <a:t>描述</a:t>
            </a:r>
            <a:r>
              <a:rPr lang="zh-CN" altLang="zh-CN" sz="2400" b="1" dirty="0">
                <a:solidFill>
                  <a:srgbClr val="00AB9F"/>
                </a:solidFill>
              </a:rPr>
              <a:t>物联网的发展过程、产业前景</a:t>
            </a:r>
            <a:r>
              <a:rPr lang="zh-CN" altLang="zh-CN" sz="2400" b="1" dirty="0" smtClean="0">
                <a:solidFill>
                  <a:srgbClr val="00AB9F"/>
                </a:solidFill>
              </a:rPr>
              <a:t>、</a:t>
            </a:r>
            <a:endParaRPr lang="en-US" altLang="zh-CN" sz="2400" b="1" dirty="0" smtClean="0">
              <a:solidFill>
                <a:srgbClr val="00AB9F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CN" sz="2400" b="1" dirty="0">
                <a:solidFill>
                  <a:srgbClr val="00AB9F"/>
                </a:solidFill>
              </a:rPr>
              <a:t> </a:t>
            </a:r>
            <a:r>
              <a:rPr lang="en-US" altLang="zh-CN" sz="2400" b="1" dirty="0" smtClean="0">
                <a:solidFill>
                  <a:srgbClr val="00AB9F"/>
                </a:solidFill>
              </a:rPr>
              <a:t>                             </a:t>
            </a:r>
            <a:r>
              <a:rPr lang="zh-CN" altLang="zh-CN" sz="2400" b="1" dirty="0" smtClean="0">
                <a:solidFill>
                  <a:srgbClr val="00AB9F"/>
                </a:solidFill>
              </a:rPr>
              <a:t>方针</a:t>
            </a:r>
            <a:r>
              <a:rPr lang="zh-CN" altLang="zh-CN" sz="2400" b="1" dirty="0">
                <a:solidFill>
                  <a:srgbClr val="00AB9F"/>
                </a:solidFill>
              </a:rPr>
              <a:t>、政策、法规、机遇与挑战；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zh-CN" sz="2400" b="1" dirty="0">
                <a:solidFill>
                  <a:srgbClr val="00AB9F"/>
                </a:solidFill>
              </a:rPr>
              <a:t>课程目标</a:t>
            </a:r>
            <a:r>
              <a:rPr lang="en-US" altLang="zh-CN" sz="2400" b="1" dirty="0">
                <a:solidFill>
                  <a:srgbClr val="00AB9F"/>
                </a:solidFill>
              </a:rPr>
              <a:t>2</a:t>
            </a:r>
            <a:r>
              <a:rPr lang="zh-CN" altLang="zh-CN" sz="2400" b="1" dirty="0">
                <a:solidFill>
                  <a:srgbClr val="00AB9F"/>
                </a:solidFill>
              </a:rPr>
              <a:t>：学生能够</a:t>
            </a:r>
            <a:r>
              <a:rPr lang="zh-CN" altLang="zh-CN" sz="2400" b="1" dirty="0">
                <a:solidFill>
                  <a:srgbClr val="FFC000"/>
                </a:solidFill>
              </a:rPr>
              <a:t>复述</a:t>
            </a:r>
            <a:r>
              <a:rPr lang="zh-CN" altLang="zh-CN" sz="2400" b="1" dirty="0">
                <a:solidFill>
                  <a:srgbClr val="00AB9F"/>
                </a:solidFill>
              </a:rPr>
              <a:t>物联网的基本概念和体系结构；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zh-CN" sz="2400" b="1" dirty="0">
                <a:solidFill>
                  <a:srgbClr val="00AB9F"/>
                </a:solidFill>
              </a:rPr>
              <a:t>课程目标</a:t>
            </a:r>
            <a:r>
              <a:rPr lang="en-US" altLang="zh-CN" sz="2400" b="1" dirty="0">
                <a:solidFill>
                  <a:srgbClr val="00AB9F"/>
                </a:solidFill>
              </a:rPr>
              <a:t>3</a:t>
            </a:r>
            <a:r>
              <a:rPr lang="zh-CN" altLang="zh-CN" sz="2400" b="1" dirty="0">
                <a:solidFill>
                  <a:srgbClr val="00AB9F"/>
                </a:solidFill>
              </a:rPr>
              <a:t>：学生能够</a:t>
            </a:r>
            <a:r>
              <a:rPr lang="zh-CN" altLang="zh-CN" sz="2400" b="1" dirty="0">
                <a:solidFill>
                  <a:srgbClr val="FFC000"/>
                </a:solidFill>
              </a:rPr>
              <a:t>解释</a:t>
            </a:r>
            <a:r>
              <a:rPr lang="zh-CN" altLang="zh-CN" sz="2400" b="1" dirty="0">
                <a:solidFill>
                  <a:srgbClr val="00AB9F"/>
                </a:solidFill>
              </a:rPr>
              <a:t>物联网关键技术，如射频技术</a:t>
            </a:r>
            <a:r>
              <a:rPr lang="zh-CN" altLang="zh-CN" sz="2400" b="1" dirty="0" smtClean="0">
                <a:solidFill>
                  <a:srgbClr val="00AB9F"/>
                </a:solidFill>
              </a:rPr>
              <a:t>、</a:t>
            </a:r>
            <a:endParaRPr lang="en-US" altLang="zh-CN" sz="2400" b="1" dirty="0" smtClean="0">
              <a:solidFill>
                <a:srgbClr val="00AB9F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CN" sz="2400" b="1" dirty="0">
                <a:solidFill>
                  <a:srgbClr val="00AB9F"/>
                </a:solidFill>
              </a:rPr>
              <a:t> </a:t>
            </a:r>
            <a:r>
              <a:rPr lang="en-US" altLang="zh-CN" sz="2400" b="1" dirty="0" smtClean="0">
                <a:solidFill>
                  <a:srgbClr val="00AB9F"/>
                </a:solidFill>
              </a:rPr>
              <a:t>                            </a:t>
            </a:r>
            <a:r>
              <a:rPr lang="zh-CN" altLang="zh-CN" sz="2400" b="1" dirty="0" smtClean="0">
                <a:solidFill>
                  <a:srgbClr val="00AB9F"/>
                </a:solidFill>
              </a:rPr>
              <a:t>传感器</a:t>
            </a:r>
            <a:r>
              <a:rPr lang="zh-CN" altLang="zh-CN" sz="2400" b="1" dirty="0">
                <a:solidFill>
                  <a:srgbClr val="00AB9F"/>
                </a:solidFill>
              </a:rPr>
              <a:t>及检测技术、无线传感器网络、</a:t>
            </a:r>
            <a:r>
              <a:rPr lang="zh-CN" altLang="zh-CN" sz="2400" b="1" dirty="0" smtClean="0">
                <a:solidFill>
                  <a:srgbClr val="00AB9F"/>
                </a:solidFill>
              </a:rPr>
              <a:t>无线通</a:t>
            </a:r>
            <a:endParaRPr lang="en-US" altLang="zh-CN" sz="2400" b="1" dirty="0" smtClean="0">
              <a:solidFill>
                <a:srgbClr val="00AB9F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CN" sz="2400" b="1" dirty="0">
                <a:solidFill>
                  <a:srgbClr val="00AB9F"/>
                </a:solidFill>
              </a:rPr>
              <a:t> </a:t>
            </a:r>
            <a:r>
              <a:rPr lang="en-US" altLang="zh-CN" sz="2400" b="1" dirty="0" smtClean="0">
                <a:solidFill>
                  <a:srgbClr val="00AB9F"/>
                </a:solidFill>
              </a:rPr>
              <a:t>                            </a:t>
            </a:r>
            <a:r>
              <a:rPr lang="zh-CN" altLang="zh-CN" sz="2400" b="1" dirty="0" smtClean="0">
                <a:solidFill>
                  <a:srgbClr val="00AB9F"/>
                </a:solidFill>
              </a:rPr>
              <a:t>信技术</a:t>
            </a:r>
            <a:r>
              <a:rPr lang="zh-CN" altLang="zh-CN" sz="2400" b="1" dirty="0">
                <a:solidFill>
                  <a:srgbClr val="00AB9F"/>
                </a:solidFill>
              </a:rPr>
              <a:t>、数据处理技术等</a:t>
            </a:r>
            <a:r>
              <a:rPr lang="zh-CN" altLang="zh-CN" sz="2400" b="1" dirty="0" smtClean="0">
                <a:solidFill>
                  <a:srgbClr val="00AB9F"/>
                </a:solidFill>
              </a:rPr>
              <a:t>；</a:t>
            </a:r>
            <a:endParaRPr lang="zh-CN" altLang="zh-CN" sz="2400" b="1" dirty="0">
              <a:solidFill>
                <a:srgbClr val="00AB9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9473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5" name="图片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839" y="434100"/>
            <a:ext cx="396003" cy="660006"/>
          </a:xfrm>
          <a:prstGeom prst="rect">
            <a:avLst/>
          </a:prstGeom>
        </p:spPr>
      </p:pic>
      <p:sp>
        <p:nvSpPr>
          <p:cNvPr id="1048611" name="TextBox 36"/>
          <p:cNvSpPr txBox="1"/>
          <p:nvPr/>
        </p:nvSpPr>
        <p:spPr>
          <a:xfrm>
            <a:off x="308120" y="510869"/>
            <a:ext cx="486054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01 /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课程</a:t>
            </a: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介绍</a:t>
            </a:r>
            <a:r>
              <a:rPr lang="en-US" altLang="zh-CN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课程目标</a:t>
            </a:r>
            <a:endParaRPr lang="zh-CN" altLang="en-US" sz="24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66583" y="1916832"/>
            <a:ext cx="800658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zh-CN" sz="2400" b="1" dirty="0" smtClean="0">
                <a:solidFill>
                  <a:srgbClr val="00AB9F"/>
                </a:solidFill>
              </a:rPr>
              <a:t>课程</a:t>
            </a:r>
            <a:r>
              <a:rPr lang="zh-CN" altLang="zh-CN" sz="2400" b="1" dirty="0">
                <a:solidFill>
                  <a:srgbClr val="00AB9F"/>
                </a:solidFill>
              </a:rPr>
              <a:t>目标</a:t>
            </a:r>
            <a:r>
              <a:rPr lang="en-US" altLang="zh-CN" sz="2400" b="1" dirty="0">
                <a:solidFill>
                  <a:srgbClr val="00AB9F"/>
                </a:solidFill>
              </a:rPr>
              <a:t>4</a:t>
            </a:r>
            <a:r>
              <a:rPr lang="zh-CN" altLang="zh-CN" sz="2400" b="1" dirty="0">
                <a:solidFill>
                  <a:srgbClr val="00AB9F"/>
                </a:solidFill>
              </a:rPr>
              <a:t>：学生能够</a:t>
            </a:r>
            <a:r>
              <a:rPr lang="zh-CN" altLang="zh-CN" sz="2400" b="1" dirty="0">
                <a:solidFill>
                  <a:srgbClr val="FFC000"/>
                </a:solidFill>
              </a:rPr>
              <a:t>列举和解释</a:t>
            </a:r>
            <a:r>
              <a:rPr lang="zh-CN" altLang="zh-CN" sz="2400" b="1" dirty="0">
                <a:solidFill>
                  <a:srgbClr val="00AB9F"/>
                </a:solidFill>
              </a:rPr>
              <a:t>物联网的相关应用</a:t>
            </a:r>
            <a:r>
              <a:rPr lang="zh-CN" altLang="zh-CN" sz="2400" b="1" dirty="0" smtClean="0">
                <a:solidFill>
                  <a:srgbClr val="00AB9F"/>
                </a:solidFill>
              </a:rPr>
              <a:t>，</a:t>
            </a:r>
            <a:endParaRPr lang="en-US" altLang="zh-CN" sz="2400" b="1" dirty="0" smtClean="0">
              <a:solidFill>
                <a:srgbClr val="00AB9F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CN" sz="2400" b="1" dirty="0">
                <a:solidFill>
                  <a:srgbClr val="00AB9F"/>
                </a:solidFill>
              </a:rPr>
              <a:t> </a:t>
            </a:r>
            <a:r>
              <a:rPr lang="en-US" altLang="zh-CN" sz="2400" b="1" dirty="0" smtClean="0">
                <a:solidFill>
                  <a:srgbClr val="00AB9F"/>
                </a:solidFill>
              </a:rPr>
              <a:t>                            </a:t>
            </a:r>
            <a:r>
              <a:rPr lang="zh-CN" altLang="zh-CN" sz="2400" b="1" dirty="0" smtClean="0">
                <a:solidFill>
                  <a:srgbClr val="00AB9F"/>
                </a:solidFill>
              </a:rPr>
              <a:t>如</a:t>
            </a:r>
            <a:r>
              <a:rPr lang="zh-CN" altLang="zh-CN" sz="2400" b="1" dirty="0">
                <a:solidFill>
                  <a:srgbClr val="00AB9F"/>
                </a:solidFill>
              </a:rPr>
              <a:t>智能交通、智慧物流、智慧农业、</a:t>
            </a:r>
            <a:r>
              <a:rPr lang="zh-CN" altLang="zh-CN" sz="2400" b="1" dirty="0" smtClean="0">
                <a:solidFill>
                  <a:srgbClr val="00AB9F"/>
                </a:solidFill>
              </a:rPr>
              <a:t>智能</a:t>
            </a:r>
            <a:endParaRPr lang="en-US" altLang="zh-CN" sz="2400" b="1" dirty="0" smtClean="0">
              <a:solidFill>
                <a:srgbClr val="00AB9F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CN" sz="2400" b="1" dirty="0">
                <a:solidFill>
                  <a:srgbClr val="00AB9F"/>
                </a:solidFill>
              </a:rPr>
              <a:t> </a:t>
            </a:r>
            <a:r>
              <a:rPr lang="en-US" altLang="zh-CN" sz="2400" b="1" dirty="0" smtClean="0">
                <a:solidFill>
                  <a:srgbClr val="00AB9F"/>
                </a:solidFill>
              </a:rPr>
              <a:t>                            </a:t>
            </a:r>
            <a:r>
              <a:rPr lang="zh-CN" altLang="zh-CN" sz="2400" b="1" dirty="0" smtClean="0">
                <a:solidFill>
                  <a:srgbClr val="00AB9F"/>
                </a:solidFill>
              </a:rPr>
              <a:t>家居</a:t>
            </a:r>
            <a:r>
              <a:rPr lang="zh-CN" altLang="zh-CN" sz="2400" b="1" dirty="0">
                <a:solidFill>
                  <a:srgbClr val="00AB9F"/>
                </a:solidFill>
              </a:rPr>
              <a:t>和智慧医疗等</a:t>
            </a:r>
            <a:r>
              <a:rPr lang="zh-CN" altLang="zh-CN" sz="2400" b="1" dirty="0" smtClean="0">
                <a:solidFill>
                  <a:srgbClr val="00AB9F"/>
                </a:solidFill>
              </a:rPr>
              <a:t>；能够</a:t>
            </a:r>
            <a:r>
              <a:rPr lang="zh-CN" altLang="zh-CN" sz="2400" b="1" dirty="0">
                <a:solidFill>
                  <a:srgbClr val="FFC000"/>
                </a:solidFill>
              </a:rPr>
              <a:t>运用</a:t>
            </a:r>
            <a:r>
              <a:rPr lang="zh-CN" altLang="zh-CN" sz="2400" b="1" dirty="0">
                <a:solidFill>
                  <a:srgbClr val="00AB9F"/>
                </a:solidFill>
              </a:rPr>
              <a:t>物</a:t>
            </a:r>
            <a:r>
              <a:rPr lang="zh-CN" altLang="zh-CN" sz="2400" b="1" dirty="0" smtClean="0">
                <a:solidFill>
                  <a:srgbClr val="00AB9F"/>
                </a:solidFill>
              </a:rPr>
              <a:t>联网</a:t>
            </a:r>
            <a:endParaRPr lang="en-US" altLang="zh-CN" sz="2400" b="1" dirty="0" smtClean="0">
              <a:solidFill>
                <a:srgbClr val="00AB9F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CN" sz="2400" b="1" dirty="0">
                <a:solidFill>
                  <a:srgbClr val="00AB9F"/>
                </a:solidFill>
              </a:rPr>
              <a:t> </a:t>
            </a:r>
            <a:r>
              <a:rPr lang="en-US" altLang="zh-CN" sz="2400" b="1" dirty="0" smtClean="0">
                <a:solidFill>
                  <a:srgbClr val="00AB9F"/>
                </a:solidFill>
              </a:rPr>
              <a:t>                           </a:t>
            </a:r>
            <a:r>
              <a:rPr lang="zh-CN" altLang="zh-CN" sz="2400" b="1" dirty="0" smtClean="0">
                <a:solidFill>
                  <a:srgbClr val="00AB9F"/>
                </a:solidFill>
              </a:rPr>
              <a:t>相关</a:t>
            </a:r>
            <a:r>
              <a:rPr lang="zh-CN" altLang="zh-CN" sz="2400" b="1" dirty="0">
                <a:solidFill>
                  <a:srgbClr val="00AB9F"/>
                </a:solidFill>
              </a:rPr>
              <a:t>技术给出</a:t>
            </a:r>
            <a:r>
              <a:rPr lang="zh-CN" altLang="zh-CN" sz="2400" b="1" dirty="0" smtClean="0">
                <a:solidFill>
                  <a:srgbClr val="00AB9F"/>
                </a:solidFill>
              </a:rPr>
              <a:t>解决某</a:t>
            </a:r>
            <a:r>
              <a:rPr lang="zh-CN" altLang="zh-CN" sz="2400" b="1" dirty="0">
                <a:solidFill>
                  <a:srgbClr val="00AB9F"/>
                </a:solidFill>
              </a:rPr>
              <a:t>一应用问题的</a:t>
            </a:r>
            <a:r>
              <a:rPr lang="zh-CN" altLang="zh-CN" sz="2400" b="1" dirty="0" smtClean="0">
                <a:solidFill>
                  <a:srgbClr val="00AB9F"/>
                </a:solidFill>
              </a:rPr>
              <a:t>方案</a:t>
            </a:r>
            <a:r>
              <a:rPr lang="zh-CN" altLang="en-US" sz="2400" b="1" dirty="0" smtClean="0">
                <a:solidFill>
                  <a:srgbClr val="00AB9F"/>
                </a:solidFill>
              </a:rPr>
              <a:t>。</a:t>
            </a:r>
            <a:endParaRPr lang="zh-CN" altLang="zh-CN" sz="2400" b="1" dirty="0">
              <a:solidFill>
                <a:srgbClr val="00AB9F"/>
              </a:solidFill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zh-CN" sz="2400" b="1" dirty="0">
                <a:solidFill>
                  <a:srgbClr val="00AB9F"/>
                </a:solidFill>
              </a:rPr>
              <a:t>课程目标</a:t>
            </a:r>
            <a:r>
              <a:rPr lang="en-US" altLang="zh-CN" sz="2400" b="1" dirty="0">
                <a:solidFill>
                  <a:srgbClr val="00AB9F"/>
                </a:solidFill>
              </a:rPr>
              <a:t>5</a:t>
            </a:r>
            <a:r>
              <a:rPr lang="zh-CN" altLang="zh-CN" sz="2400" b="1" dirty="0" smtClean="0">
                <a:solidFill>
                  <a:srgbClr val="00AB9F"/>
                </a:solidFill>
              </a:rPr>
              <a:t>：</a:t>
            </a:r>
            <a:r>
              <a:rPr lang="zh-CN" altLang="en-US" sz="2400" b="1" dirty="0">
                <a:solidFill>
                  <a:srgbClr val="00AB9F"/>
                </a:solidFill>
              </a:rPr>
              <a:t>学生能够</a:t>
            </a:r>
            <a:r>
              <a:rPr lang="zh-CN" altLang="en-US" sz="2400" b="1" dirty="0">
                <a:solidFill>
                  <a:srgbClr val="FFC000"/>
                </a:solidFill>
              </a:rPr>
              <a:t>列举</a:t>
            </a:r>
            <a:r>
              <a:rPr lang="zh-CN" altLang="en-US" sz="2400" b="1" dirty="0">
                <a:solidFill>
                  <a:srgbClr val="00AB9F"/>
                </a:solidFill>
              </a:rPr>
              <a:t>物联网工程专业的就业</a:t>
            </a:r>
            <a:r>
              <a:rPr lang="zh-CN" altLang="en-US" sz="2400" b="1" dirty="0" smtClean="0">
                <a:solidFill>
                  <a:srgbClr val="00AB9F"/>
                </a:solidFill>
              </a:rPr>
              <a:t>前</a:t>
            </a:r>
            <a:endParaRPr lang="en-US" altLang="zh-CN" sz="2400" b="1" dirty="0" smtClean="0">
              <a:solidFill>
                <a:srgbClr val="00AB9F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CN" sz="2400" b="1" dirty="0">
                <a:solidFill>
                  <a:srgbClr val="00AB9F"/>
                </a:solidFill>
              </a:rPr>
              <a:t> </a:t>
            </a:r>
            <a:r>
              <a:rPr lang="en-US" altLang="zh-CN" sz="2400" b="1" dirty="0" smtClean="0">
                <a:solidFill>
                  <a:srgbClr val="00AB9F"/>
                </a:solidFill>
              </a:rPr>
              <a:t>                            </a:t>
            </a:r>
            <a:r>
              <a:rPr lang="zh-CN" altLang="en-US" sz="2400" b="1" dirty="0" smtClean="0">
                <a:solidFill>
                  <a:srgbClr val="00AB9F"/>
                </a:solidFill>
              </a:rPr>
              <a:t>景、职业</a:t>
            </a:r>
            <a:r>
              <a:rPr lang="zh-CN" altLang="en-US" sz="2400" b="1" dirty="0">
                <a:solidFill>
                  <a:srgbClr val="00AB9F"/>
                </a:solidFill>
              </a:rPr>
              <a:t>岗位设置以及具体的职业要求</a:t>
            </a:r>
            <a:r>
              <a:rPr lang="zh-CN" altLang="en-US" sz="2400" b="1" dirty="0" smtClean="0">
                <a:solidFill>
                  <a:srgbClr val="00AB9F"/>
                </a:solidFill>
              </a:rPr>
              <a:t>，</a:t>
            </a:r>
            <a:endParaRPr lang="en-US" altLang="zh-CN" sz="2400" b="1" dirty="0" smtClean="0">
              <a:solidFill>
                <a:srgbClr val="00AB9F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CN" sz="2400" b="1" dirty="0">
                <a:solidFill>
                  <a:srgbClr val="00AB9F"/>
                </a:solidFill>
              </a:rPr>
              <a:t> </a:t>
            </a:r>
            <a:r>
              <a:rPr lang="en-US" altLang="zh-CN" sz="2400" b="1" dirty="0" smtClean="0">
                <a:solidFill>
                  <a:srgbClr val="00AB9F"/>
                </a:solidFill>
              </a:rPr>
              <a:t>                            </a:t>
            </a:r>
            <a:r>
              <a:rPr lang="zh-CN" altLang="en-US" sz="2400" b="1" dirty="0" smtClean="0">
                <a:solidFill>
                  <a:srgbClr val="00AB9F"/>
                </a:solidFill>
              </a:rPr>
              <a:t>为</a:t>
            </a:r>
            <a:r>
              <a:rPr lang="zh-CN" altLang="en-US" sz="2400" b="1" dirty="0">
                <a:solidFill>
                  <a:srgbClr val="00AB9F"/>
                </a:solidFill>
              </a:rPr>
              <a:t>未来的职业发展做好学习准备</a:t>
            </a:r>
            <a:r>
              <a:rPr lang="zh-CN" altLang="zh-CN" sz="2400" b="1" dirty="0" smtClean="0">
                <a:solidFill>
                  <a:srgbClr val="00AB9F"/>
                </a:solidFill>
              </a:rPr>
              <a:t>。</a:t>
            </a:r>
            <a:endParaRPr lang="zh-CN" altLang="en-US" sz="2400" b="1" dirty="0">
              <a:solidFill>
                <a:srgbClr val="00AB9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0305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组合 6"/>
          <p:cNvGrpSpPr/>
          <p:nvPr/>
        </p:nvGrpSpPr>
        <p:grpSpPr>
          <a:xfrm>
            <a:off x="1788701" y="1988840"/>
            <a:ext cx="5622416" cy="3047999"/>
            <a:chOff x="3934207" y="1835151"/>
            <a:chExt cx="5622416" cy="3047999"/>
          </a:xfrm>
        </p:grpSpPr>
        <p:cxnSp>
          <p:nvCxnSpPr>
            <p:cNvPr id="3145731" name="直接连接符 7"/>
            <p:cNvCxnSpPr/>
            <p:nvPr>
              <p:custDataLst>
                <p:tags r:id="rId1"/>
              </p:custDataLst>
            </p:nvPr>
          </p:nvCxnSpPr>
          <p:spPr>
            <a:xfrm>
              <a:off x="5062539" y="2047875"/>
              <a:ext cx="2185987" cy="1963738"/>
            </a:xfrm>
            <a:prstGeom prst="line">
              <a:avLst/>
            </a:prstGeom>
            <a:noFill/>
            <a:ln w="6350" cap="flat" cmpd="sng" algn="ctr">
              <a:solidFill>
                <a:srgbClr val="00AB9F"/>
              </a:solidFill>
              <a:prstDash val="solid"/>
              <a:miter lim="800000"/>
            </a:ln>
            <a:effectLst/>
          </p:spPr>
        </p:cxnSp>
        <p:cxnSp>
          <p:nvCxnSpPr>
            <p:cNvPr id="3145732" name="直接连接符 8"/>
            <p:cNvCxnSpPr/>
            <p:nvPr>
              <p:custDataLst>
                <p:tags r:id="rId2"/>
              </p:custDataLst>
            </p:nvPr>
          </p:nvCxnSpPr>
          <p:spPr>
            <a:xfrm>
              <a:off x="4413250" y="1835151"/>
              <a:ext cx="2743200" cy="2462213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50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3145733" name="直接连接符 9"/>
            <p:cNvCxnSpPr/>
            <p:nvPr>
              <p:custDataLst>
                <p:tags r:id="rId3"/>
              </p:custDataLst>
            </p:nvPr>
          </p:nvCxnSpPr>
          <p:spPr>
            <a:xfrm>
              <a:off x="4651376" y="2419350"/>
              <a:ext cx="2741613" cy="2463800"/>
            </a:xfrm>
            <a:prstGeom prst="line">
              <a:avLst/>
            </a:prstGeom>
            <a:noFill/>
            <a:ln w="6350" cap="flat" cmpd="sng" algn="ctr">
              <a:solidFill>
                <a:srgbClr val="00AB9F"/>
              </a:solidFill>
              <a:prstDash val="solid"/>
              <a:miter lim="800000"/>
            </a:ln>
            <a:effectLst/>
          </p:spPr>
        </p:cxnSp>
        <p:sp>
          <p:nvSpPr>
            <p:cNvPr id="1048623" name="文本框 10"/>
            <p:cNvSpPr txBox="1"/>
            <p:nvPr>
              <p:custDataLst>
                <p:tags r:id="rId4"/>
              </p:custDataLst>
            </p:nvPr>
          </p:nvSpPr>
          <p:spPr>
            <a:xfrm>
              <a:off x="4510089" y="2976564"/>
              <a:ext cx="3024187" cy="769937"/>
            </a:xfrm>
            <a:prstGeom prst="rect">
              <a:avLst/>
            </a:prstGeom>
            <a:noFill/>
          </p:spPr>
          <p:txBody>
            <a:bodyPr wrap="none"/>
            <a:lstStyle/>
            <a:p>
              <a:endParaRPr lang="zh-CN" altLang="en-US" sz="8000" kern="0" spc="400" dirty="0">
                <a:latin typeface="Bell MT" panose="02020503060305020303" pitchFamily="18" charset="0"/>
                <a:ea typeface="华文隶书" panose="02010800040101010101" pitchFamily="2" charset="-122"/>
                <a:cs typeface="Microsoft New Tai Lue" panose="020B0502040204020203" pitchFamily="34" charset="0"/>
              </a:endParaRPr>
            </a:p>
          </p:txBody>
        </p:sp>
        <p:sp>
          <p:nvSpPr>
            <p:cNvPr id="1048624" name="文本框 11"/>
            <p:cNvSpPr txBox="1"/>
            <p:nvPr>
              <p:custDataLst>
                <p:tags r:id="rId5"/>
              </p:custDataLst>
            </p:nvPr>
          </p:nvSpPr>
          <p:spPr>
            <a:xfrm>
              <a:off x="3934207" y="2678431"/>
              <a:ext cx="3647440" cy="414020"/>
            </a:xfrm>
            <a:prstGeom prst="rect">
              <a:avLst/>
            </a:prstGeom>
            <a:solidFill>
              <a:schemeClr val="bg1"/>
            </a:solidFill>
          </p:spPr>
          <p:txBody>
            <a:bodyPr anchor="ctr"/>
            <a:lstStyle/>
            <a:p>
              <a:pPr algn="dist">
                <a:lnSpc>
                  <a:spcPct val="150000"/>
                </a:lnSpc>
              </a:pPr>
              <a:r>
                <a:rPr lang="zh-CN" altLang="en-US" sz="3200" b="1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课程创新点</a:t>
              </a:r>
              <a:endParaRPr lang="en-US" altLang="zh-CN" sz="32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48625" name="原创设计师QQ598969553      _12"/>
            <p:cNvSpPr>
              <a:spLocks noChangeArrowheads="1"/>
            </p:cNvSpPr>
            <p:nvPr/>
          </p:nvSpPr>
          <p:spPr bwMode="auto">
            <a:xfrm>
              <a:off x="4918076" y="3235087"/>
              <a:ext cx="2108366" cy="3077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lIns="0" tIns="0" rIns="0" bIns="0">
              <a:spAutoFit/>
            </a:bodyPr>
            <a:lstStyle/>
            <a:p>
              <a:pPr algn="dist"/>
              <a:r>
                <a:rPr lang="en-US" altLang="zh-CN" sz="2000" dirty="0">
                  <a:solidFill>
                    <a:srgbClr val="00AB9F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  <a:cs typeface="宋体" panose="02010600030101010101" pitchFamily="2" charset="-122"/>
                </a:rPr>
                <a:t>www.eurasia.edu</a:t>
              </a:r>
            </a:p>
          </p:txBody>
        </p:sp>
        <p:grpSp>
          <p:nvGrpSpPr>
            <p:cNvPr id="48" name="组合 13"/>
            <p:cNvGrpSpPr/>
            <p:nvPr/>
          </p:nvGrpSpPr>
          <p:grpSpPr>
            <a:xfrm>
              <a:off x="7772402" y="2341924"/>
              <a:ext cx="1784221" cy="1612038"/>
              <a:chOff x="7897815" y="2223725"/>
              <a:chExt cx="1784221" cy="1612038"/>
            </a:xfrm>
          </p:grpSpPr>
          <p:grpSp>
            <p:nvGrpSpPr>
              <p:cNvPr id="49" name="组合 14"/>
              <p:cNvGrpSpPr/>
              <p:nvPr/>
            </p:nvGrpSpPr>
            <p:grpSpPr>
              <a:xfrm>
                <a:off x="7897815" y="2223725"/>
                <a:ext cx="1784221" cy="1612038"/>
                <a:chOff x="958979" y="1480967"/>
                <a:chExt cx="3757329" cy="3768365"/>
              </a:xfrm>
            </p:grpSpPr>
            <p:sp>
              <p:nvSpPr>
                <p:cNvPr id="1048626" name="矩形 16"/>
                <p:cNvSpPr/>
                <p:nvPr/>
              </p:nvSpPr>
              <p:spPr>
                <a:xfrm>
                  <a:off x="1042187" y="1565634"/>
                  <a:ext cx="3600000" cy="3600000"/>
                </a:xfrm>
                <a:prstGeom prst="rect">
                  <a:avLst/>
                </a:prstGeom>
                <a:solidFill>
                  <a:srgbClr val="00AB9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  <p:sp>
              <p:nvSpPr>
                <p:cNvPr id="1048627" name="矩形 17"/>
                <p:cNvSpPr/>
                <p:nvPr/>
              </p:nvSpPr>
              <p:spPr>
                <a:xfrm>
                  <a:off x="958979" y="1480967"/>
                  <a:ext cx="3757329" cy="3768365"/>
                </a:xfrm>
                <a:prstGeom prst="rect">
                  <a:avLst/>
                </a:prstGeom>
                <a:noFill/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</p:grpSp>
          <p:sp>
            <p:nvSpPr>
              <p:cNvPr id="1048628" name="文本框 15"/>
              <p:cNvSpPr txBox="1"/>
              <p:nvPr/>
            </p:nvSpPr>
            <p:spPr>
              <a:xfrm>
                <a:off x="8108883" y="2314844"/>
                <a:ext cx="1362083" cy="12852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80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微软雅黑" panose="020B0503020204020204" pitchFamily="34" charset="-122"/>
                  </a:rPr>
                  <a:t>02</a:t>
                </a:r>
                <a:endParaRPr lang="zh-CN" altLang="en-US" sz="8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gency FB" panose="020B0503020202020204" pitchFamily="34" charset="0"/>
                  <a:ea typeface="微软雅黑" panose="020B0503020204020204" pitchFamily="34" charset="-122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113094718"/>
  <p:tag name="MH_LIBRARY" val="GRAPHIC"/>
  <p:tag name="MH_ORDER" val="文本框 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113094718"/>
  <p:tag name="MH_LIBRARY" val="GRAPHIC"/>
  <p:tag name="MH_ORDER" val="Freeform 2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011112728"/>
  <p:tag name="MH_LIBRARY" val="GRAPHIC"/>
  <p:tag name="MH_ORDER" val="Straight Connector 1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011112728"/>
  <p:tag name="MH_LIBRARY" val="GRAPHIC"/>
  <p:tag name="MH_ORDER" val="Straight Connector 19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011112728"/>
  <p:tag name="MH_LIBRARY" val="GRAPHIC"/>
  <p:tag name="MH_ORDER" val="Straight Connector 2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011112728"/>
  <p:tag name="MH_LIBRARY" val="GRAPHIC"/>
  <p:tag name="MH_ORDER" val="TextBox 2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011112728"/>
  <p:tag name="MH_LIBRARY" val="GRAPHIC"/>
  <p:tag name="MH_ORDER" val="TextBox 2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60835"/>
  <p:tag name="KSO_WM_UNIT_TYPE" val="l_i"/>
  <p:tag name="KSO_WM_UNIT_INDEX" val="1_1"/>
  <p:tag name="KSO_WM_UNIT_ID" val="diagram160835_2*l_i*1_1"/>
  <p:tag name="KSO_WM_UNIT_LAYERLEVEL" val="1_1"/>
  <p:tag name="KSO_WM_DIAGRAM_GROUP_CODE" val="l1-1"/>
  <p:tag name="KSO_WM_UNIT_FILL_FORE_SCHEMECOLOR_INDEX" val="5"/>
  <p:tag name="KSO_WM_UNIT_FILL_TYPE" val="1"/>
  <p:tag name="KSO_WM_UNIT_TEXT_FILL_FORE_SCHEMECOLOR_INDEX" val="2"/>
  <p:tag name="KSO_WM_UNIT_TEXT_FILL_TYPE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60835"/>
  <p:tag name="KSO_WM_UNIT_TYPE" val="l_i"/>
  <p:tag name="KSO_WM_UNIT_INDEX" val="1_2"/>
  <p:tag name="KSO_WM_UNIT_ID" val="diagram160835_2*l_i*1_2"/>
  <p:tag name="KSO_WM_UNIT_LAYERLEVEL" val="1_1"/>
  <p:tag name="KSO_WM_DIAGRAM_GROUP_CODE" val="l1-1"/>
  <p:tag name="KSO_WM_UNIT_TEXT_FILL_FORE_SCHEMECOLOR_INDEX" val="14"/>
  <p:tag name="KSO_WM_UNIT_TEXT_FILL_TYPE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011112728"/>
  <p:tag name="MH_LIBRARY" val="GRAPHIC"/>
  <p:tag name="MH_ORDER" val="Straight Connector 18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011112728"/>
  <p:tag name="MH_LIBRARY" val="GRAPHIC"/>
  <p:tag name="MH_ORDER" val="Straight Connector 1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113094718"/>
  <p:tag name="MH_LIBRARY" val="GRAPHIC"/>
  <p:tag name="MH_ORDER" val="文本框 9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011112728"/>
  <p:tag name="MH_LIBRARY" val="GRAPHIC"/>
  <p:tag name="MH_ORDER" val="Straight Connector 2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011112728"/>
  <p:tag name="MH_LIBRARY" val="GRAPHIC"/>
  <p:tag name="MH_ORDER" val="TextBox 2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011112728"/>
  <p:tag name="MH_LIBRARY" val="GRAPHIC"/>
  <p:tag name="MH_ORDER" val="TextBox 2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011112728"/>
  <p:tag name="MH_LIBRARY" val="GRAPHIC"/>
  <p:tag name="MH_ORDER" val="Straight Connector 18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011112728"/>
  <p:tag name="MH_LIBRARY" val="GRAPHIC"/>
  <p:tag name="MH_ORDER" val="Straight Connector 19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011112728"/>
  <p:tag name="MH_LIBRARY" val="GRAPHIC"/>
  <p:tag name="MH_ORDER" val="Straight Connector 2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011112728"/>
  <p:tag name="MH_LIBRARY" val="GRAPHIC"/>
  <p:tag name="MH_ORDER" val="TextBox 2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011112728"/>
  <p:tag name="MH_LIBRARY" val="GRAPHIC"/>
  <p:tag name="MH_ORDER" val="TextBox 22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011112728"/>
  <p:tag name="MH_LIBRARY" val="GRAPHIC"/>
  <p:tag name="MH_ORDER" val="Straight Connector 18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011112728"/>
  <p:tag name="MH_LIBRARY" val="GRAPHIC"/>
  <p:tag name="MH_ORDER" val="Straight Connector 1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113094718"/>
  <p:tag name="MH_LIBRARY" val="GRAPHIC"/>
  <p:tag name="MH_ORDER" val="Freeform 1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011112728"/>
  <p:tag name="MH_LIBRARY" val="GRAPHIC"/>
  <p:tag name="MH_ORDER" val="Straight Connector 2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011112728"/>
  <p:tag name="MH_LIBRARY" val="GRAPHIC"/>
  <p:tag name="MH_ORDER" val="TextBox 2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011112728"/>
  <p:tag name="MH_LIBRARY" val="GRAPHIC"/>
  <p:tag name="MH_ORDER" val="TextBox 2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113094718"/>
  <p:tag name="MH_LIBRARY" val="GRAPHIC"/>
  <p:tag name="MH_ORDER" val="Freeform 1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113094718"/>
  <p:tag name="MH_LIBRARY" val="GRAPHIC"/>
  <p:tag name="MH_ORDER" val="Freeform 1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113094718"/>
  <p:tag name="MH_LIBRARY" val="GRAPHIC"/>
  <p:tag name="MH_ORDER" val="Freeform 2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113094718"/>
  <p:tag name="MH_LIBRARY" val="GRAPHIC"/>
  <p:tag name="MH_ORDER" val="Freeform 2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113094718"/>
  <p:tag name="MH_LIBRARY" val="GRAPHIC"/>
  <p:tag name="MH_ORDER" val="Freeform 2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113094718"/>
  <p:tag name="MH_LIBRARY" val="GRAPHIC"/>
  <p:tag name="MH_ORDER" val="Freeform 12"/>
</p:tagLst>
</file>

<file path=ppt/theme/theme1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417</TotalTime>
  <Words>622</Words>
  <Application>Microsoft Office PowerPoint</Application>
  <PresentationFormat>全屏显示(4:3)</PresentationFormat>
  <Paragraphs>127</Paragraphs>
  <Slides>21</Slides>
  <Notes>16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36" baseType="lpstr">
      <vt:lpstr>Adobe Garamond Pro Bold</vt:lpstr>
      <vt:lpstr>华文隶书</vt:lpstr>
      <vt:lpstr>华文新魏</vt:lpstr>
      <vt:lpstr>宋体</vt:lpstr>
      <vt:lpstr>微软雅黑</vt:lpstr>
      <vt:lpstr>微软雅黑 Light</vt:lpstr>
      <vt:lpstr>Agency FB</vt:lpstr>
      <vt:lpstr>Arial</vt:lpstr>
      <vt:lpstr>Bell MT</vt:lpstr>
      <vt:lpstr>Calibri</vt:lpstr>
      <vt:lpstr>Microsoft New Tai Lue</vt:lpstr>
      <vt:lpstr>Times New Roman</vt:lpstr>
      <vt:lpstr>Verdana</vt:lpstr>
      <vt:lpstr>Wingdings</vt:lpstr>
      <vt:lpstr>1_Office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EURASIA</dc:creator>
  <cp:lastModifiedBy>HZJ</cp:lastModifiedBy>
  <cp:revision>430</cp:revision>
  <dcterms:created xsi:type="dcterms:W3CDTF">2015-11-25T02:26:00Z</dcterms:created>
  <dcterms:modified xsi:type="dcterms:W3CDTF">2018-11-20T09:00:14Z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2052-10.1.0.7400</vt:lpwstr>
  </property>
</Properties>
</file>