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85" r:id="rId4"/>
    <p:sldId id="260" r:id="rId5"/>
    <p:sldId id="271" r:id="rId6"/>
    <p:sldId id="275" r:id="rId7"/>
    <p:sldId id="276" r:id="rId8"/>
    <p:sldId id="277" r:id="rId9"/>
    <p:sldId id="278" r:id="rId10"/>
    <p:sldId id="279" r:id="rId11"/>
    <p:sldId id="272" r:id="rId12"/>
    <p:sldId id="281" r:id="rId13"/>
    <p:sldId id="280" r:id="rId14"/>
    <p:sldId id="282" r:id="rId15"/>
    <p:sldId id="273" r:id="rId16"/>
    <p:sldId id="283" r:id="rId17"/>
    <p:sldId id="274" r:id="rId18"/>
    <p:sldId id="284" r:id="rId19"/>
    <p:sldId id="261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FFCD2D"/>
    <a:srgbClr val="8A0000"/>
    <a:srgbClr val="D60000"/>
    <a:srgbClr val="FF7D7D"/>
    <a:srgbClr val="DEDEDE"/>
    <a:srgbClr val="DADADA"/>
    <a:srgbClr val="D7D7D7"/>
    <a:srgbClr val="D6D6D6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1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1FE04-3E9E-4267-9395-7C453DCEC8E5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</dgm:pt>
    <dgm:pt modelId="{FD056670-4388-4D5B-9FBA-AE0BE468E0BA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400" b="1" spc="200" baseline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rPr>
            <a:t>热 情  生 活</a:t>
          </a:r>
        </a:p>
      </dgm:t>
    </dgm:pt>
    <dgm:pt modelId="{75E49CDA-0208-44A8-8DAC-9E55ECC2ED19}" type="parTrans" cxnId="{DC93E070-F4EC-41FC-A2BE-34068F762E14}">
      <dgm:prSet/>
      <dgm:spPr/>
      <dgm:t>
        <a:bodyPr/>
        <a:lstStyle/>
        <a:p>
          <a:endParaRPr lang="zh-CN" altLang="en-US"/>
        </a:p>
      </dgm:t>
    </dgm:pt>
    <dgm:pt modelId="{4681EA53-D298-4961-B541-4216EA783F57}" type="sibTrans" cxnId="{DC93E070-F4EC-41FC-A2BE-34068F762E14}">
      <dgm:prSet/>
      <dgm:spPr/>
      <dgm:t>
        <a:bodyPr/>
        <a:lstStyle/>
        <a:p>
          <a:endParaRPr lang="zh-CN" altLang="en-US"/>
        </a:p>
      </dgm:t>
    </dgm:pt>
    <dgm:pt modelId="{E816A409-62DF-4202-88EC-D314F514DDA3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800" b="1" spc="200" baseline="0" dirty="0">
              <a:latin typeface="微软雅黑 Light" panose="020B0502040204020203" pitchFamily="34" charset="-122"/>
              <a:ea typeface="微软雅黑 Light" panose="020B0502040204020203" pitchFamily="34" charset="-122"/>
            </a:rPr>
            <a:t>培养兴趣</a:t>
          </a:r>
        </a:p>
      </dgm:t>
    </dgm:pt>
    <dgm:pt modelId="{4942B187-6175-4396-A609-6F9AF9C349E7}" type="parTrans" cxnId="{C97B3117-3B00-44CA-9792-840CDF468665}">
      <dgm:prSet/>
      <dgm:spPr/>
      <dgm:t>
        <a:bodyPr/>
        <a:lstStyle/>
        <a:p>
          <a:endParaRPr lang="zh-CN" altLang="en-US"/>
        </a:p>
      </dgm:t>
    </dgm:pt>
    <dgm:pt modelId="{DD4F63B4-4A83-4B37-BAF1-DD89C5242390}" type="sibTrans" cxnId="{C97B3117-3B00-44CA-9792-840CDF468665}">
      <dgm:prSet/>
      <dgm:spPr/>
      <dgm:t>
        <a:bodyPr/>
        <a:lstStyle/>
        <a:p>
          <a:endParaRPr lang="zh-CN" altLang="en-US"/>
        </a:p>
      </dgm:t>
    </dgm:pt>
    <dgm:pt modelId="{7AA45E45-26E4-4C26-A3E5-D0BF70FFE487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800" b="1" spc="200" baseline="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学 习知 识</a:t>
          </a:r>
          <a:endParaRPr lang="en-US" altLang="zh-CN" sz="1800" b="1" spc="200" baseline="0" dirty="0">
            <a:solidFill>
              <a:schemeClr val="bg2">
                <a:lumMod val="25000"/>
              </a:schemeClr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1E5E8A59-4728-4580-8A60-7AD13954BA28}" type="parTrans" cxnId="{8796523C-1D7B-4AB1-8ADD-16C36C4F7C8F}">
      <dgm:prSet/>
      <dgm:spPr/>
      <dgm:t>
        <a:bodyPr/>
        <a:lstStyle/>
        <a:p>
          <a:endParaRPr lang="zh-CN" altLang="en-US"/>
        </a:p>
      </dgm:t>
    </dgm:pt>
    <dgm:pt modelId="{02D58721-BA66-44E1-B95A-E69680579522}" type="sibTrans" cxnId="{8796523C-1D7B-4AB1-8ADD-16C36C4F7C8F}">
      <dgm:prSet/>
      <dgm:spPr/>
      <dgm:t>
        <a:bodyPr/>
        <a:lstStyle/>
        <a:p>
          <a:endParaRPr lang="zh-CN" altLang="en-US"/>
        </a:p>
      </dgm:t>
    </dgm:pt>
    <dgm:pt modelId="{6921DFA0-6C9B-4C91-9D20-68A4FEF12327}" type="pres">
      <dgm:prSet presAssocID="{0221FE04-3E9E-4267-9395-7C453DCEC8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9E3F55-D4BF-49DB-BEAA-01640A9437EA}" type="pres">
      <dgm:prSet presAssocID="{FD056670-4388-4D5B-9FBA-AE0BE468E0BA}" presName="gear1" presStyleLbl="node1" presStyleIdx="0" presStyleCnt="3" custLinFactNeighborX="23706" custLinFactNeighborY="-2607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5B2357-B0B9-46AF-A2ED-D194DE7D122B}" type="pres">
      <dgm:prSet presAssocID="{FD056670-4388-4D5B-9FBA-AE0BE468E0BA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3556C1CF-D200-4FE3-887A-66EAC8ECF5A5}" type="pres">
      <dgm:prSet presAssocID="{FD056670-4388-4D5B-9FBA-AE0BE468E0BA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EADEB099-2378-4B57-AB90-56CC99F73266}" type="pres">
      <dgm:prSet presAssocID="{E816A409-62DF-4202-88EC-D314F514DDA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4E4A14-33E2-45EF-AE75-D7E00DB6D0F1}" type="pres">
      <dgm:prSet presAssocID="{E816A409-62DF-4202-88EC-D314F514DDA3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651AD303-9BDD-4D70-8BF4-8981B6CBB912}" type="pres">
      <dgm:prSet presAssocID="{E816A409-62DF-4202-88EC-D314F514DDA3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4F5FE185-020B-4A0C-B3FE-2BB133809D61}" type="pres">
      <dgm:prSet presAssocID="{7AA45E45-26E4-4C26-A3E5-D0BF70FFE487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86FFA836-944D-475D-B08F-54CE53CF15B2}" type="pres">
      <dgm:prSet presAssocID="{7AA45E45-26E4-4C26-A3E5-D0BF70FFE48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B7988D-A6F0-40A1-96BF-644AE113478A}" type="pres">
      <dgm:prSet presAssocID="{7AA45E45-26E4-4C26-A3E5-D0BF70FFE487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F2126F49-FB5C-4FB4-B04B-D0793B40E2C7}" type="pres">
      <dgm:prSet presAssocID="{7AA45E45-26E4-4C26-A3E5-D0BF70FFE487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CD7F0C2B-AC0F-4865-A115-C36229E5E0CA}" type="pres">
      <dgm:prSet presAssocID="{4681EA53-D298-4961-B541-4216EA783F57}" presName="connector1" presStyleLbl="sibTrans2D1" presStyleIdx="0" presStyleCnt="3" custAng="17392082" custFlipVert="1" custFlipHor="1" custLinFactNeighborX="13021" custLinFactNeighborY="-18454"/>
      <dgm:spPr/>
      <dgm:t>
        <a:bodyPr/>
        <a:lstStyle/>
        <a:p>
          <a:endParaRPr lang="zh-CN" altLang="en-US"/>
        </a:p>
      </dgm:t>
    </dgm:pt>
    <dgm:pt modelId="{AB2AE523-5C4E-47B9-B7EF-1D08BB8FFDB8}" type="pres">
      <dgm:prSet presAssocID="{DD4F63B4-4A83-4B37-BAF1-DD89C5242390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14A2E9DC-8961-40E0-8D21-B4CA2DA4C07B}" type="pres">
      <dgm:prSet presAssocID="{02D58721-BA66-44E1-B95A-E69680579522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028F7350-0490-478E-B7A5-A23FBCDAF6A3}" type="presOf" srcId="{7AA45E45-26E4-4C26-A3E5-D0BF70FFE487}" destId="{86FFA836-944D-475D-B08F-54CE53CF15B2}" srcOrd="1" destOrd="0" presId="urn:microsoft.com/office/officeart/2005/8/layout/gear1"/>
    <dgm:cxn modelId="{045B384F-5766-462E-BA8D-5E7768185672}" type="presOf" srcId="{0221FE04-3E9E-4267-9395-7C453DCEC8E5}" destId="{6921DFA0-6C9B-4C91-9D20-68A4FEF12327}" srcOrd="0" destOrd="0" presId="urn:microsoft.com/office/officeart/2005/8/layout/gear1"/>
    <dgm:cxn modelId="{DF26C94F-1BEF-4152-B3C4-4BECF89E508A}" type="presOf" srcId="{E816A409-62DF-4202-88EC-D314F514DDA3}" destId="{EADEB099-2378-4B57-AB90-56CC99F73266}" srcOrd="0" destOrd="0" presId="urn:microsoft.com/office/officeart/2005/8/layout/gear1"/>
    <dgm:cxn modelId="{D7897502-310C-4024-8800-BCB06ED611D0}" type="presOf" srcId="{4681EA53-D298-4961-B541-4216EA783F57}" destId="{CD7F0C2B-AC0F-4865-A115-C36229E5E0CA}" srcOrd="0" destOrd="0" presId="urn:microsoft.com/office/officeart/2005/8/layout/gear1"/>
    <dgm:cxn modelId="{4D85B566-D93C-485E-B161-F0509076F817}" type="presOf" srcId="{E816A409-62DF-4202-88EC-D314F514DDA3}" destId="{651AD303-9BDD-4D70-8BF4-8981B6CBB912}" srcOrd="2" destOrd="0" presId="urn:microsoft.com/office/officeart/2005/8/layout/gear1"/>
    <dgm:cxn modelId="{C97B3117-3B00-44CA-9792-840CDF468665}" srcId="{0221FE04-3E9E-4267-9395-7C453DCEC8E5}" destId="{E816A409-62DF-4202-88EC-D314F514DDA3}" srcOrd="1" destOrd="0" parTransId="{4942B187-6175-4396-A609-6F9AF9C349E7}" sibTransId="{DD4F63B4-4A83-4B37-BAF1-DD89C5242390}"/>
    <dgm:cxn modelId="{6A91829A-DC50-4873-974C-1AA02FF894E7}" type="presOf" srcId="{7AA45E45-26E4-4C26-A3E5-D0BF70FFE487}" destId="{F2126F49-FB5C-4FB4-B04B-D0793B40E2C7}" srcOrd="3" destOrd="0" presId="urn:microsoft.com/office/officeart/2005/8/layout/gear1"/>
    <dgm:cxn modelId="{9880C8BA-85DE-4F84-A9F6-38A4A595B26D}" type="presOf" srcId="{02D58721-BA66-44E1-B95A-E69680579522}" destId="{14A2E9DC-8961-40E0-8D21-B4CA2DA4C07B}" srcOrd="0" destOrd="0" presId="urn:microsoft.com/office/officeart/2005/8/layout/gear1"/>
    <dgm:cxn modelId="{E39F99C8-38C4-47F9-AD8E-64420197611E}" type="presOf" srcId="{FD056670-4388-4D5B-9FBA-AE0BE468E0BA}" destId="{3556C1CF-D200-4FE3-887A-66EAC8ECF5A5}" srcOrd="2" destOrd="0" presId="urn:microsoft.com/office/officeart/2005/8/layout/gear1"/>
    <dgm:cxn modelId="{F39714BC-DB6C-4CEA-87D8-310A09198591}" type="presOf" srcId="{E816A409-62DF-4202-88EC-D314F514DDA3}" destId="{654E4A14-33E2-45EF-AE75-D7E00DB6D0F1}" srcOrd="1" destOrd="0" presId="urn:microsoft.com/office/officeart/2005/8/layout/gear1"/>
    <dgm:cxn modelId="{8796523C-1D7B-4AB1-8ADD-16C36C4F7C8F}" srcId="{0221FE04-3E9E-4267-9395-7C453DCEC8E5}" destId="{7AA45E45-26E4-4C26-A3E5-D0BF70FFE487}" srcOrd="2" destOrd="0" parTransId="{1E5E8A59-4728-4580-8A60-7AD13954BA28}" sibTransId="{02D58721-BA66-44E1-B95A-E69680579522}"/>
    <dgm:cxn modelId="{D430930D-7402-4B6A-8BBE-BA7053A3A2E4}" type="presOf" srcId="{FD056670-4388-4D5B-9FBA-AE0BE468E0BA}" destId="{C99E3F55-D4BF-49DB-BEAA-01640A9437EA}" srcOrd="0" destOrd="0" presId="urn:microsoft.com/office/officeart/2005/8/layout/gear1"/>
    <dgm:cxn modelId="{F66C2E03-BC8E-49AB-B988-2281DCD07EBD}" type="presOf" srcId="{DD4F63B4-4A83-4B37-BAF1-DD89C5242390}" destId="{AB2AE523-5C4E-47B9-B7EF-1D08BB8FFDB8}" srcOrd="0" destOrd="0" presId="urn:microsoft.com/office/officeart/2005/8/layout/gear1"/>
    <dgm:cxn modelId="{9085837C-1EC7-4941-A709-2498C59BB0ED}" type="presOf" srcId="{7AA45E45-26E4-4C26-A3E5-D0BF70FFE487}" destId="{28B7988D-A6F0-40A1-96BF-644AE113478A}" srcOrd="2" destOrd="0" presId="urn:microsoft.com/office/officeart/2005/8/layout/gear1"/>
    <dgm:cxn modelId="{DC93E070-F4EC-41FC-A2BE-34068F762E14}" srcId="{0221FE04-3E9E-4267-9395-7C453DCEC8E5}" destId="{FD056670-4388-4D5B-9FBA-AE0BE468E0BA}" srcOrd="0" destOrd="0" parTransId="{75E49CDA-0208-44A8-8DAC-9E55ECC2ED19}" sibTransId="{4681EA53-D298-4961-B541-4216EA783F57}"/>
    <dgm:cxn modelId="{A13BE076-AAAE-4E74-9538-6808D92AD629}" type="presOf" srcId="{7AA45E45-26E4-4C26-A3E5-D0BF70FFE487}" destId="{4F5FE185-020B-4A0C-B3FE-2BB133809D61}" srcOrd="0" destOrd="0" presId="urn:microsoft.com/office/officeart/2005/8/layout/gear1"/>
    <dgm:cxn modelId="{79E896A5-F99A-4A77-8211-2EB4E7660862}" type="presOf" srcId="{FD056670-4388-4D5B-9FBA-AE0BE468E0BA}" destId="{BC5B2357-B0B9-46AF-A2ED-D194DE7D122B}" srcOrd="1" destOrd="0" presId="urn:microsoft.com/office/officeart/2005/8/layout/gear1"/>
    <dgm:cxn modelId="{89AFDE62-7ABA-427C-B9CF-78369FF6FB56}" type="presParOf" srcId="{6921DFA0-6C9B-4C91-9D20-68A4FEF12327}" destId="{C99E3F55-D4BF-49DB-BEAA-01640A9437EA}" srcOrd="0" destOrd="0" presId="urn:microsoft.com/office/officeart/2005/8/layout/gear1"/>
    <dgm:cxn modelId="{B88CA524-468F-419E-BA58-6AE6E8B4229F}" type="presParOf" srcId="{6921DFA0-6C9B-4C91-9D20-68A4FEF12327}" destId="{BC5B2357-B0B9-46AF-A2ED-D194DE7D122B}" srcOrd="1" destOrd="0" presId="urn:microsoft.com/office/officeart/2005/8/layout/gear1"/>
    <dgm:cxn modelId="{E41FC716-2211-47F7-81C1-C304E6AB31DA}" type="presParOf" srcId="{6921DFA0-6C9B-4C91-9D20-68A4FEF12327}" destId="{3556C1CF-D200-4FE3-887A-66EAC8ECF5A5}" srcOrd="2" destOrd="0" presId="urn:microsoft.com/office/officeart/2005/8/layout/gear1"/>
    <dgm:cxn modelId="{A08883C2-DA6F-45B9-805E-13E2AA00E025}" type="presParOf" srcId="{6921DFA0-6C9B-4C91-9D20-68A4FEF12327}" destId="{EADEB099-2378-4B57-AB90-56CC99F73266}" srcOrd="3" destOrd="0" presId="urn:microsoft.com/office/officeart/2005/8/layout/gear1"/>
    <dgm:cxn modelId="{F263358E-D861-43DD-8542-70449FEF440F}" type="presParOf" srcId="{6921DFA0-6C9B-4C91-9D20-68A4FEF12327}" destId="{654E4A14-33E2-45EF-AE75-D7E00DB6D0F1}" srcOrd="4" destOrd="0" presId="urn:microsoft.com/office/officeart/2005/8/layout/gear1"/>
    <dgm:cxn modelId="{F6D27A9C-2066-472D-8A41-BEAF49FEE609}" type="presParOf" srcId="{6921DFA0-6C9B-4C91-9D20-68A4FEF12327}" destId="{651AD303-9BDD-4D70-8BF4-8981B6CBB912}" srcOrd="5" destOrd="0" presId="urn:microsoft.com/office/officeart/2005/8/layout/gear1"/>
    <dgm:cxn modelId="{E37439AA-E10F-451F-AEBF-ABACAEA0F822}" type="presParOf" srcId="{6921DFA0-6C9B-4C91-9D20-68A4FEF12327}" destId="{4F5FE185-020B-4A0C-B3FE-2BB133809D61}" srcOrd="6" destOrd="0" presId="urn:microsoft.com/office/officeart/2005/8/layout/gear1"/>
    <dgm:cxn modelId="{D7E94C49-BFA6-419A-A71B-C40DA833F4BE}" type="presParOf" srcId="{6921DFA0-6C9B-4C91-9D20-68A4FEF12327}" destId="{86FFA836-944D-475D-B08F-54CE53CF15B2}" srcOrd="7" destOrd="0" presId="urn:microsoft.com/office/officeart/2005/8/layout/gear1"/>
    <dgm:cxn modelId="{0C3AA2D5-F2B8-4F6E-9B02-9A64D054F9E0}" type="presParOf" srcId="{6921DFA0-6C9B-4C91-9D20-68A4FEF12327}" destId="{28B7988D-A6F0-40A1-96BF-644AE113478A}" srcOrd="8" destOrd="0" presId="urn:microsoft.com/office/officeart/2005/8/layout/gear1"/>
    <dgm:cxn modelId="{BAE3D2D2-94C9-4C0A-BD2A-E56AAD988C0D}" type="presParOf" srcId="{6921DFA0-6C9B-4C91-9D20-68A4FEF12327}" destId="{F2126F49-FB5C-4FB4-B04B-D0793B40E2C7}" srcOrd="9" destOrd="0" presId="urn:microsoft.com/office/officeart/2005/8/layout/gear1"/>
    <dgm:cxn modelId="{64000731-E428-4958-9A90-4B5BE414C385}" type="presParOf" srcId="{6921DFA0-6C9B-4C91-9D20-68A4FEF12327}" destId="{CD7F0C2B-AC0F-4865-A115-C36229E5E0CA}" srcOrd="10" destOrd="0" presId="urn:microsoft.com/office/officeart/2005/8/layout/gear1"/>
    <dgm:cxn modelId="{ECB012CE-1CF3-45CE-B9AC-2FC7F862A212}" type="presParOf" srcId="{6921DFA0-6C9B-4C91-9D20-68A4FEF12327}" destId="{AB2AE523-5C4E-47B9-B7EF-1D08BB8FFDB8}" srcOrd="11" destOrd="0" presId="urn:microsoft.com/office/officeart/2005/8/layout/gear1"/>
    <dgm:cxn modelId="{6AF9C04D-7F01-4C17-B346-BD165B361CE9}" type="presParOf" srcId="{6921DFA0-6C9B-4C91-9D20-68A4FEF12327}" destId="{14A2E9DC-8961-40E0-8D21-B4CA2DA4C07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0B068-D060-41B6-8AA1-48163F056F91}" type="doc">
      <dgm:prSet loTypeId="urn:microsoft.com/office/officeart/2005/8/layout/gear1" loCatId="process" qsTypeId="urn:microsoft.com/office/officeart/2005/8/quickstyle/simple5" qsCatId="simple" csTypeId="urn:microsoft.com/office/officeart/2005/8/colors/colorful3" csCatId="colorful" phldr="1"/>
      <dgm:spPr/>
    </dgm:pt>
    <dgm:pt modelId="{447D4201-88F9-46A7-93EA-708A14F7A378}">
      <dgm:prSet phldrT="[文本]" custT="1"/>
      <dgm:spPr>
        <a:gradFill rotWithShape="0">
          <a:gsLst>
            <a:gs pos="0">
              <a:srgbClr val="FF7D7D"/>
            </a:gs>
            <a:gs pos="50000">
              <a:srgbClr val="D60000"/>
            </a:gs>
            <a:gs pos="100000">
              <a:srgbClr val="8A0000"/>
            </a:gs>
          </a:gsLst>
        </a:gradFill>
      </dgm:spPr>
      <dgm:t>
        <a:bodyPr/>
        <a:lstStyle/>
        <a:p>
          <a:r>
            <a: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rPr>
            <a:t>提升   德行</a:t>
          </a:r>
        </a:p>
      </dgm:t>
    </dgm:pt>
    <dgm:pt modelId="{51AE56F8-F23B-4AA7-B0BD-D1DC4D75A8F6}" type="parTrans" cxnId="{7538446B-0D18-48A8-9F51-67F2231405EC}">
      <dgm:prSet/>
      <dgm:spPr/>
      <dgm:t>
        <a:bodyPr/>
        <a:lstStyle/>
        <a:p>
          <a:endParaRPr lang="zh-CN" altLang="en-US"/>
        </a:p>
      </dgm:t>
    </dgm:pt>
    <dgm:pt modelId="{C9758A1D-0B9F-4971-9C43-D4430977B485}" type="sibTrans" cxnId="{7538446B-0D18-48A8-9F51-67F2231405EC}">
      <dgm:prSet/>
      <dgm:spPr>
        <a:gradFill rotWithShape="0">
          <a:gsLst>
            <a:gs pos="0">
              <a:srgbClr val="FF7D7D"/>
            </a:gs>
            <a:gs pos="50000">
              <a:srgbClr val="D60000"/>
            </a:gs>
            <a:gs pos="100000">
              <a:srgbClr val="8A0000"/>
            </a:gs>
          </a:gsLst>
        </a:gradFill>
      </dgm:spPr>
      <dgm:t>
        <a:bodyPr/>
        <a:lstStyle/>
        <a:p>
          <a:endParaRPr lang="zh-CN" altLang="en-US"/>
        </a:p>
      </dgm:t>
    </dgm:pt>
    <dgm:pt modelId="{C7208DD2-EAB2-4F31-9192-FDFDCAAE1314}">
      <dgm:prSet phldrT="[文本]" custT="1"/>
      <dgm:spPr/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服务  他人</a:t>
          </a:r>
        </a:p>
      </dgm:t>
    </dgm:pt>
    <dgm:pt modelId="{310CAFDB-ECB3-4128-84B7-843599084CB2}" type="parTrans" cxnId="{6441A2E6-5613-4CA8-95C8-FFA6EE1F4D78}">
      <dgm:prSet/>
      <dgm:spPr/>
      <dgm:t>
        <a:bodyPr/>
        <a:lstStyle/>
        <a:p>
          <a:endParaRPr lang="zh-CN" altLang="en-US"/>
        </a:p>
      </dgm:t>
    </dgm:pt>
    <dgm:pt modelId="{ABDD0FF9-5345-42DA-AEF6-1E5A8EB8C36D}" type="sibTrans" cxnId="{6441A2E6-5613-4CA8-95C8-FFA6EE1F4D78}">
      <dgm:prSet/>
      <dgm:spPr/>
      <dgm:t>
        <a:bodyPr/>
        <a:lstStyle/>
        <a:p>
          <a:endParaRPr lang="zh-CN" altLang="en-US"/>
        </a:p>
      </dgm:t>
    </dgm:pt>
    <dgm:pt modelId="{F7C54002-0D03-4FC4-9310-EFEC7A47E72F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67BB683D-4E4C-45DE-B9AB-C84A3FAB5146}" type="parTrans" cxnId="{037B238B-FB65-4DF6-9057-3A344CBCD889}">
      <dgm:prSet/>
      <dgm:spPr/>
      <dgm:t>
        <a:bodyPr/>
        <a:lstStyle/>
        <a:p>
          <a:endParaRPr lang="zh-CN" altLang="en-US"/>
        </a:p>
      </dgm:t>
    </dgm:pt>
    <dgm:pt modelId="{A9466DF7-ECF4-4F1A-A3E2-A542A4F93911}" type="sibTrans" cxnId="{037B238B-FB65-4DF6-9057-3A344CBCD889}">
      <dgm:prSet/>
      <dgm:spPr>
        <a:gradFill rotWithShape="0">
          <a:gsLst>
            <a:gs pos="0">
              <a:srgbClr val="DEDEDE"/>
            </a:gs>
            <a:gs pos="50000">
              <a:srgbClr val="D7D7D7"/>
            </a:gs>
            <a:gs pos="100000">
              <a:srgbClr val="DADADA"/>
            </a:gs>
          </a:gsLst>
        </a:gradFill>
      </dgm:spPr>
      <dgm:t>
        <a:bodyPr/>
        <a:lstStyle/>
        <a:p>
          <a:endParaRPr lang="zh-CN" altLang="en-US"/>
        </a:p>
      </dgm:t>
    </dgm:pt>
    <dgm:pt modelId="{7D88B9EA-C484-4207-B5A1-18D7C8E9F511}" type="pres">
      <dgm:prSet presAssocID="{0340B068-D060-41B6-8AA1-48163F056F9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9A0220-C375-4F62-8D6C-24136CED15B7}" type="pres">
      <dgm:prSet presAssocID="{447D4201-88F9-46A7-93EA-708A14F7A37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F031EA-25AE-4C0E-89E5-6A4C52EC8258}" type="pres">
      <dgm:prSet presAssocID="{447D4201-88F9-46A7-93EA-708A14F7A378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45BCAFE0-FE1A-4764-A32C-E8EE042517DE}" type="pres">
      <dgm:prSet presAssocID="{447D4201-88F9-46A7-93EA-708A14F7A378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843128E6-12FB-46BE-A7F1-D1F8D231E77E}" type="pres">
      <dgm:prSet presAssocID="{C7208DD2-EAB2-4F31-9192-FDFDCAAE131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B0B63A-2F22-4D08-A12B-DD96C4439ED9}" type="pres">
      <dgm:prSet presAssocID="{C7208DD2-EAB2-4F31-9192-FDFDCAAE1314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A3BDC269-DE39-4BE2-9A30-C04F7363D3D2}" type="pres">
      <dgm:prSet presAssocID="{C7208DD2-EAB2-4F31-9192-FDFDCAAE1314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F621837C-040F-4C91-8B7B-9FDE79A75A70}" type="pres">
      <dgm:prSet presAssocID="{F7C54002-0D03-4FC4-9310-EFEC7A47E72F}" presName="gear3" presStyleLbl="node1" presStyleIdx="2" presStyleCnt="3" custFlipVert="0" custScaleX="9377" custScaleY="5943" custLinFactX="37309" custLinFactNeighborX="100000" custLinFactNeighborY="17515"/>
      <dgm:spPr/>
      <dgm:t>
        <a:bodyPr/>
        <a:lstStyle/>
        <a:p>
          <a:endParaRPr lang="zh-CN" altLang="en-US"/>
        </a:p>
      </dgm:t>
    </dgm:pt>
    <dgm:pt modelId="{E3C87063-209F-43F6-AFF3-FEF5A91AEDD4}" type="pres">
      <dgm:prSet presAssocID="{F7C54002-0D03-4FC4-9310-EFEC7A47E72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3947B6-9D37-4A23-9E51-E3CEFA864122}" type="pres">
      <dgm:prSet presAssocID="{F7C54002-0D03-4FC4-9310-EFEC7A47E72F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A5326143-D3DE-4C74-847F-8C3A18A2B37E}" type="pres">
      <dgm:prSet presAssocID="{F7C54002-0D03-4FC4-9310-EFEC7A47E72F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3D005769-2754-4AAB-B578-DC9CE7CA93A8}" type="pres">
      <dgm:prSet presAssocID="{C9758A1D-0B9F-4971-9C43-D4430977B485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67B5E5FD-7019-4BA4-A58C-32486D8B3CC6}" type="pres">
      <dgm:prSet presAssocID="{ABDD0FF9-5345-42DA-AEF6-1E5A8EB8C36D}" presName="connector2" presStyleLbl="sibTrans2D1" presStyleIdx="1" presStyleCnt="3" custAng="3540217"/>
      <dgm:spPr/>
      <dgm:t>
        <a:bodyPr/>
        <a:lstStyle/>
        <a:p>
          <a:endParaRPr lang="zh-CN" altLang="en-US"/>
        </a:p>
      </dgm:t>
    </dgm:pt>
    <dgm:pt modelId="{090C141C-13B2-40B0-9012-8A8194F4AF36}" type="pres">
      <dgm:prSet presAssocID="{A9466DF7-ECF4-4F1A-A3E2-A542A4F93911}" presName="connector3" presStyleLbl="sibTrans2D1" presStyleIdx="2" presStyleCnt="3" custFlipHor="1" custScaleX="2079" custScaleY="2079" custLinFactNeighborX="2311" custLinFactNeighborY="1906"/>
      <dgm:spPr/>
      <dgm:t>
        <a:bodyPr/>
        <a:lstStyle/>
        <a:p>
          <a:endParaRPr lang="zh-CN" altLang="en-US"/>
        </a:p>
      </dgm:t>
    </dgm:pt>
  </dgm:ptLst>
  <dgm:cxnLst>
    <dgm:cxn modelId="{0ED7B52C-62D4-46F3-8384-B61646539475}" type="presOf" srcId="{C7208DD2-EAB2-4F31-9192-FDFDCAAE1314}" destId="{A3BDC269-DE39-4BE2-9A30-C04F7363D3D2}" srcOrd="2" destOrd="0" presId="urn:microsoft.com/office/officeart/2005/8/layout/gear1"/>
    <dgm:cxn modelId="{625B1B83-5A8C-4811-9451-9F1EB220222D}" type="presOf" srcId="{F7C54002-0D03-4FC4-9310-EFEC7A47E72F}" destId="{103947B6-9D37-4A23-9E51-E3CEFA864122}" srcOrd="2" destOrd="0" presId="urn:microsoft.com/office/officeart/2005/8/layout/gear1"/>
    <dgm:cxn modelId="{35B7AB7D-1716-4356-9A7B-3C1148F6336A}" type="presOf" srcId="{447D4201-88F9-46A7-93EA-708A14F7A378}" destId="{45BCAFE0-FE1A-4764-A32C-E8EE042517DE}" srcOrd="2" destOrd="0" presId="urn:microsoft.com/office/officeart/2005/8/layout/gear1"/>
    <dgm:cxn modelId="{74D73AC0-81AC-42E8-81C2-D79FB9DF33AB}" type="presOf" srcId="{F7C54002-0D03-4FC4-9310-EFEC7A47E72F}" destId="{F621837C-040F-4C91-8B7B-9FDE79A75A70}" srcOrd="0" destOrd="0" presId="urn:microsoft.com/office/officeart/2005/8/layout/gear1"/>
    <dgm:cxn modelId="{8AD28A22-2808-4117-8B90-5D12F3D24DB0}" type="presOf" srcId="{ABDD0FF9-5345-42DA-AEF6-1E5A8EB8C36D}" destId="{67B5E5FD-7019-4BA4-A58C-32486D8B3CC6}" srcOrd="0" destOrd="0" presId="urn:microsoft.com/office/officeart/2005/8/layout/gear1"/>
    <dgm:cxn modelId="{0EEA6348-EBA6-4632-A9E3-BE0225373C4A}" type="presOf" srcId="{F7C54002-0D03-4FC4-9310-EFEC7A47E72F}" destId="{E3C87063-209F-43F6-AFF3-FEF5A91AEDD4}" srcOrd="1" destOrd="0" presId="urn:microsoft.com/office/officeart/2005/8/layout/gear1"/>
    <dgm:cxn modelId="{6441A2E6-5613-4CA8-95C8-FFA6EE1F4D78}" srcId="{0340B068-D060-41B6-8AA1-48163F056F91}" destId="{C7208DD2-EAB2-4F31-9192-FDFDCAAE1314}" srcOrd="1" destOrd="0" parTransId="{310CAFDB-ECB3-4128-84B7-843599084CB2}" sibTransId="{ABDD0FF9-5345-42DA-AEF6-1E5A8EB8C36D}"/>
    <dgm:cxn modelId="{62E6C50D-D945-40B4-A0F5-42A9EB197DB3}" type="presOf" srcId="{F7C54002-0D03-4FC4-9310-EFEC7A47E72F}" destId="{A5326143-D3DE-4C74-847F-8C3A18A2B37E}" srcOrd="3" destOrd="0" presId="urn:microsoft.com/office/officeart/2005/8/layout/gear1"/>
    <dgm:cxn modelId="{3FD89882-DF3B-4B44-AADF-B27E0A68BD4E}" type="presOf" srcId="{0340B068-D060-41B6-8AA1-48163F056F91}" destId="{7D88B9EA-C484-4207-B5A1-18D7C8E9F511}" srcOrd="0" destOrd="0" presId="urn:microsoft.com/office/officeart/2005/8/layout/gear1"/>
    <dgm:cxn modelId="{58A69D9C-BB00-496B-989E-8FBC559A5582}" type="presOf" srcId="{447D4201-88F9-46A7-93EA-708A14F7A378}" destId="{F8F031EA-25AE-4C0E-89E5-6A4C52EC8258}" srcOrd="1" destOrd="0" presId="urn:microsoft.com/office/officeart/2005/8/layout/gear1"/>
    <dgm:cxn modelId="{6AA3DC0A-2661-4AC8-A306-05DC6CCD77AD}" type="presOf" srcId="{C7208DD2-EAB2-4F31-9192-FDFDCAAE1314}" destId="{843128E6-12FB-46BE-A7F1-D1F8D231E77E}" srcOrd="0" destOrd="0" presId="urn:microsoft.com/office/officeart/2005/8/layout/gear1"/>
    <dgm:cxn modelId="{037B238B-FB65-4DF6-9057-3A344CBCD889}" srcId="{0340B068-D060-41B6-8AA1-48163F056F91}" destId="{F7C54002-0D03-4FC4-9310-EFEC7A47E72F}" srcOrd="2" destOrd="0" parTransId="{67BB683D-4E4C-45DE-B9AB-C84A3FAB5146}" sibTransId="{A9466DF7-ECF4-4F1A-A3E2-A542A4F93911}"/>
    <dgm:cxn modelId="{F68B2B0F-9C6A-4CC3-9C28-1A5514830F95}" type="presOf" srcId="{A9466DF7-ECF4-4F1A-A3E2-A542A4F93911}" destId="{090C141C-13B2-40B0-9012-8A8194F4AF36}" srcOrd="0" destOrd="0" presId="urn:microsoft.com/office/officeart/2005/8/layout/gear1"/>
    <dgm:cxn modelId="{814E2C65-B3FB-4AFD-9028-A48B09FFB79B}" type="presOf" srcId="{C9758A1D-0B9F-4971-9C43-D4430977B485}" destId="{3D005769-2754-4AAB-B578-DC9CE7CA93A8}" srcOrd="0" destOrd="0" presId="urn:microsoft.com/office/officeart/2005/8/layout/gear1"/>
    <dgm:cxn modelId="{1A1FC59E-0AD2-41E3-9E79-FDF4BD425673}" type="presOf" srcId="{C7208DD2-EAB2-4F31-9192-FDFDCAAE1314}" destId="{02B0B63A-2F22-4D08-A12B-DD96C4439ED9}" srcOrd="1" destOrd="0" presId="urn:microsoft.com/office/officeart/2005/8/layout/gear1"/>
    <dgm:cxn modelId="{7538446B-0D18-48A8-9F51-67F2231405EC}" srcId="{0340B068-D060-41B6-8AA1-48163F056F91}" destId="{447D4201-88F9-46A7-93EA-708A14F7A378}" srcOrd="0" destOrd="0" parTransId="{51AE56F8-F23B-4AA7-B0BD-D1DC4D75A8F6}" sibTransId="{C9758A1D-0B9F-4971-9C43-D4430977B485}"/>
    <dgm:cxn modelId="{29D09D95-B03E-4B5A-89A5-5097E3C2A9E1}" type="presOf" srcId="{447D4201-88F9-46A7-93EA-708A14F7A378}" destId="{479A0220-C375-4F62-8D6C-24136CED15B7}" srcOrd="0" destOrd="0" presId="urn:microsoft.com/office/officeart/2005/8/layout/gear1"/>
    <dgm:cxn modelId="{D7DB3D84-6FC4-472D-8032-F740277113A8}" type="presParOf" srcId="{7D88B9EA-C484-4207-B5A1-18D7C8E9F511}" destId="{479A0220-C375-4F62-8D6C-24136CED15B7}" srcOrd="0" destOrd="0" presId="urn:microsoft.com/office/officeart/2005/8/layout/gear1"/>
    <dgm:cxn modelId="{2655EAA6-36D4-4466-97AA-590DF33A5657}" type="presParOf" srcId="{7D88B9EA-C484-4207-B5A1-18D7C8E9F511}" destId="{F8F031EA-25AE-4C0E-89E5-6A4C52EC8258}" srcOrd="1" destOrd="0" presId="urn:microsoft.com/office/officeart/2005/8/layout/gear1"/>
    <dgm:cxn modelId="{8A71C860-FC66-405D-921E-55B390B69221}" type="presParOf" srcId="{7D88B9EA-C484-4207-B5A1-18D7C8E9F511}" destId="{45BCAFE0-FE1A-4764-A32C-E8EE042517DE}" srcOrd="2" destOrd="0" presId="urn:microsoft.com/office/officeart/2005/8/layout/gear1"/>
    <dgm:cxn modelId="{07C7EB51-4C10-497D-B818-00AAB4C01797}" type="presParOf" srcId="{7D88B9EA-C484-4207-B5A1-18D7C8E9F511}" destId="{843128E6-12FB-46BE-A7F1-D1F8D231E77E}" srcOrd="3" destOrd="0" presId="urn:microsoft.com/office/officeart/2005/8/layout/gear1"/>
    <dgm:cxn modelId="{32F281EA-1EA7-4DA4-8C27-0A6729B6DA46}" type="presParOf" srcId="{7D88B9EA-C484-4207-B5A1-18D7C8E9F511}" destId="{02B0B63A-2F22-4D08-A12B-DD96C4439ED9}" srcOrd="4" destOrd="0" presId="urn:microsoft.com/office/officeart/2005/8/layout/gear1"/>
    <dgm:cxn modelId="{EB519543-165F-4DF0-ACA6-4A13ADE22A8A}" type="presParOf" srcId="{7D88B9EA-C484-4207-B5A1-18D7C8E9F511}" destId="{A3BDC269-DE39-4BE2-9A30-C04F7363D3D2}" srcOrd="5" destOrd="0" presId="urn:microsoft.com/office/officeart/2005/8/layout/gear1"/>
    <dgm:cxn modelId="{A5D1CC8E-70F2-424A-BA64-BEE3C28C195F}" type="presParOf" srcId="{7D88B9EA-C484-4207-B5A1-18D7C8E9F511}" destId="{F621837C-040F-4C91-8B7B-9FDE79A75A70}" srcOrd="6" destOrd="0" presId="urn:microsoft.com/office/officeart/2005/8/layout/gear1"/>
    <dgm:cxn modelId="{E797C1E4-8DF2-4CB0-8A94-C00EDB8C1A80}" type="presParOf" srcId="{7D88B9EA-C484-4207-B5A1-18D7C8E9F511}" destId="{E3C87063-209F-43F6-AFF3-FEF5A91AEDD4}" srcOrd="7" destOrd="0" presId="urn:microsoft.com/office/officeart/2005/8/layout/gear1"/>
    <dgm:cxn modelId="{B2911445-71B4-497E-9912-AD2F2EAAC764}" type="presParOf" srcId="{7D88B9EA-C484-4207-B5A1-18D7C8E9F511}" destId="{103947B6-9D37-4A23-9E51-E3CEFA864122}" srcOrd="8" destOrd="0" presId="urn:microsoft.com/office/officeart/2005/8/layout/gear1"/>
    <dgm:cxn modelId="{5335B84B-3D40-4CAB-B3F3-7B5C8BCAD488}" type="presParOf" srcId="{7D88B9EA-C484-4207-B5A1-18D7C8E9F511}" destId="{A5326143-D3DE-4C74-847F-8C3A18A2B37E}" srcOrd="9" destOrd="0" presId="urn:microsoft.com/office/officeart/2005/8/layout/gear1"/>
    <dgm:cxn modelId="{1AB165AF-6F0D-4B0E-9941-AE9D872B56C3}" type="presParOf" srcId="{7D88B9EA-C484-4207-B5A1-18D7C8E9F511}" destId="{3D005769-2754-4AAB-B578-DC9CE7CA93A8}" srcOrd="10" destOrd="0" presId="urn:microsoft.com/office/officeart/2005/8/layout/gear1"/>
    <dgm:cxn modelId="{65431560-005F-4749-AB6A-EAE6D9D95DDB}" type="presParOf" srcId="{7D88B9EA-C484-4207-B5A1-18D7C8E9F511}" destId="{67B5E5FD-7019-4BA4-A58C-32486D8B3CC6}" srcOrd="11" destOrd="0" presId="urn:microsoft.com/office/officeart/2005/8/layout/gear1"/>
    <dgm:cxn modelId="{9AD5823D-8A34-42A5-A43C-B4376A3C9006}" type="presParOf" srcId="{7D88B9EA-C484-4207-B5A1-18D7C8E9F511}" destId="{090C141C-13B2-40B0-9012-8A8194F4AF3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9AAFF6F0-3D2F-4CBB-B891-3E03B2FFE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865436D-3B03-4001-8C09-9319257B30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BCBA-15F1-4345-923A-47A23E7F89D5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D43D5B4-7A48-40C3-97FC-237B070561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831E2C5-8BFE-4642-A992-3AD40E4359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9207-5519-4593-977D-C4D5593CB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35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A5E7C-8D44-4B84-B279-4AC1610881AF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B731F-27D5-48EE-AAB7-2E17CD6D9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12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97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26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77A07-D01E-49BB-9993-0EE117B98AD2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D64E6CA-787B-4F45-9837-B07B92B1EB56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5213B62-233A-4978-8B64-C8A3F472E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61D89D5-36BD-45B9-9D0C-DFF3B6B4C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xmlns="" id="{B38BE2FC-4805-48EC-9C02-DE494EDA1948}"/>
              </a:ext>
            </a:extLst>
          </p:cNvPr>
          <p:cNvSpPr txBox="1">
            <a:spLocks/>
          </p:cNvSpPr>
          <p:nvPr userDrawn="1"/>
        </p:nvSpPr>
        <p:spPr>
          <a:xfrm>
            <a:off x="9147236" y="63785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fld id="{8E9AA0F3-AE5F-4161-A10B-FD0CDD29D89E}" type="slidenum"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/>
              <a:t>‹#›</a:t>
            </a:fld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589" indent="-22858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file:///D:\Users\HEXT\Desktop\&#25104;&#24503;&#36798;&#25165;PPT\&#25104;&#24503;&#36798;&#25165;\&#36798;&#25165;13&#39029;.mp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microsoft.com/office/2007/relationships/hdphoto" Target="../media/hdphoto5.wdp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microsoft.com/office/2007/relationships/hdphoto" Target="../media/hdphoto6.wdp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D:\Users\HEXT\Desktop\&#25104;&#24503;&#36798;&#25165;PPT\&#25104;&#24503;&#36798;&#25165;\&#25104;&#24503;8&#39029;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D9D9D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>
          <a:xfrm>
            <a:off x="622018" y="4891366"/>
            <a:ext cx="3111881" cy="3698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03" name="文本框 28"/>
          <p:cNvSpPr txBox="1">
            <a:spLocks noChangeArrowheads="1"/>
          </p:cNvSpPr>
          <p:nvPr/>
        </p:nvSpPr>
        <p:spPr bwMode="auto">
          <a:xfrm>
            <a:off x="940275" y="2112348"/>
            <a:ext cx="5392739" cy="17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5000" b="1" spc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eLand 康熙字典體" pitchFamily="50" charset="-120"/>
                <a:ea typeface="TypeLand 康熙字典體" pitchFamily="50" charset="-120"/>
              </a:rPr>
              <a:t>成德</a:t>
            </a:r>
            <a:r>
              <a:rPr lang="en-US" altLang="zh-CN" sz="5000" b="1" spc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eLand 康熙字典體" pitchFamily="50" charset="-120"/>
                <a:ea typeface="TypeLand 康熙字典體" pitchFamily="50" charset="-120"/>
              </a:rPr>
              <a:t>·</a:t>
            </a:r>
            <a:r>
              <a:rPr lang="zh-CN" altLang="en-US" sz="5000" b="1" spc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eLand 康熙字典體" pitchFamily="50" charset="-120"/>
                <a:ea typeface="TypeLand 康熙字典體" pitchFamily="50" charset="-120"/>
              </a:rPr>
              <a:t>達才</a:t>
            </a:r>
            <a:endParaRPr lang="en-US" altLang="zh-CN" sz="5000" b="1" spc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ypeLand 康熙字典體" pitchFamily="50" charset="-120"/>
              <a:ea typeface="TypeLand 康熙字典體" pitchFamily="50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——</a:t>
            </a:r>
            <a:r>
              <a:rPr lang="zh-CN" altLang="en-US" sz="26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德育与知育</a:t>
            </a: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421960" y="4056245"/>
            <a:ext cx="5389560" cy="0"/>
          </a:xfrm>
          <a:prstGeom prst="line">
            <a:avLst/>
          </a:prstGeom>
          <a:ln w="12700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cxnSpLocks/>
          </p:cNvCxnSpPr>
          <p:nvPr/>
        </p:nvCxnSpPr>
        <p:spPr>
          <a:xfrm>
            <a:off x="421960" y="4129271"/>
            <a:ext cx="5389560" cy="0"/>
          </a:xfrm>
          <a:prstGeom prst="line">
            <a:avLst/>
          </a:prstGeom>
          <a:ln w="3492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616163" y="5394386"/>
            <a:ext cx="3111881" cy="3698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08" name="文本框 35"/>
          <p:cNvSpPr txBox="1">
            <a:spLocks noChangeArrowheads="1"/>
          </p:cNvSpPr>
          <p:nvPr/>
        </p:nvSpPr>
        <p:spPr bwMode="auto">
          <a:xfrm>
            <a:off x="779478" y="4905399"/>
            <a:ext cx="2869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spc="5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南京工业大学</a:t>
            </a:r>
            <a:r>
              <a:rPr lang="en-US" altLang="zh-CN" sz="1600" spc="5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·</a:t>
            </a:r>
            <a:r>
              <a:rPr lang="zh-CN" altLang="en-US" sz="1600" spc="5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药学院        </a:t>
            </a:r>
          </a:p>
        </p:txBody>
      </p:sp>
      <p:sp>
        <p:nvSpPr>
          <p:cNvPr id="19" name="任意多边形 18"/>
          <p:cNvSpPr/>
          <p:nvPr/>
        </p:nvSpPr>
        <p:spPr>
          <a:xfrm rot="18822544">
            <a:off x="4125122" y="5504659"/>
            <a:ext cx="3629025" cy="293687"/>
          </a:xfrm>
          <a:custGeom>
            <a:avLst/>
            <a:gdLst>
              <a:gd name="connsiteX0" fmla="*/ 3624192 w 3624192"/>
              <a:gd name="connsiteY0" fmla="*/ 0 h 293279"/>
              <a:gd name="connsiteX1" fmla="*/ 3588651 w 3624192"/>
              <a:gd name="connsiteY1" fmla="*/ 293279 h 293279"/>
              <a:gd name="connsiteX2" fmla="*/ 280353 w 3624192"/>
              <a:gd name="connsiteY2" fmla="*/ 293279 h 293279"/>
              <a:gd name="connsiteX3" fmla="*/ 0 w 3624192"/>
              <a:gd name="connsiteY3" fmla="*/ 0 h 29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4192" h="293279">
                <a:moveTo>
                  <a:pt x="3624192" y="0"/>
                </a:moveTo>
                <a:lnTo>
                  <a:pt x="3588651" y="293279"/>
                </a:lnTo>
                <a:lnTo>
                  <a:pt x="280353" y="2932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098" name="组合 1"/>
          <p:cNvGrpSpPr>
            <a:grpSpLocks/>
          </p:cNvGrpSpPr>
          <p:nvPr/>
        </p:nvGrpSpPr>
        <p:grpSpPr bwMode="auto">
          <a:xfrm>
            <a:off x="4483100" y="755652"/>
            <a:ext cx="3249613" cy="4475163"/>
            <a:chOff x="3856268" y="763937"/>
            <a:chExt cx="3248568" cy="4474600"/>
          </a:xfrm>
        </p:grpSpPr>
        <p:sp>
          <p:nvSpPr>
            <p:cNvPr id="18" name="任意多边形 17"/>
            <p:cNvSpPr/>
            <p:nvPr/>
          </p:nvSpPr>
          <p:spPr>
            <a:xfrm rot="19173958">
              <a:off x="3856268" y="763937"/>
              <a:ext cx="3248568" cy="328572"/>
            </a:xfrm>
            <a:custGeom>
              <a:avLst/>
              <a:gdLst>
                <a:gd name="connsiteX0" fmla="*/ 2862701 w 3248568"/>
                <a:gd name="connsiteY0" fmla="*/ 0 h 328794"/>
                <a:gd name="connsiteX1" fmla="*/ 3248568 w 3248568"/>
                <a:gd name="connsiteY1" fmla="*/ 328794 h 328794"/>
                <a:gd name="connsiteX2" fmla="*/ 3794 w 3248568"/>
                <a:gd name="connsiteY2" fmla="*/ 328794 h 328794"/>
                <a:gd name="connsiteX3" fmla="*/ 0 w 3248568"/>
                <a:gd name="connsiteY3" fmla="*/ 0 h 32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8568" h="328794">
                  <a:moveTo>
                    <a:pt x="2862701" y="0"/>
                  </a:moveTo>
                  <a:lnTo>
                    <a:pt x="3248568" y="328794"/>
                  </a:lnTo>
                  <a:lnTo>
                    <a:pt x="3794" y="328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3766374">
              <a:off x="3828132" y="3217143"/>
              <a:ext cx="3714283" cy="3285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CCB5E4E-6CB1-47F7-B9D6-810E8488BF87}"/>
              </a:ext>
            </a:extLst>
          </p:cNvPr>
          <p:cNvSpPr/>
          <p:nvPr/>
        </p:nvSpPr>
        <p:spPr>
          <a:xfrm rot="18873721">
            <a:off x="5576878" y="5067094"/>
            <a:ext cx="3542295" cy="3684479"/>
          </a:xfrm>
          <a:prstGeom prst="rect">
            <a:avLst/>
          </a:prstGeom>
          <a:pattFill prst="dotDmnd">
            <a:fgClr>
              <a:schemeClr val="bg2">
                <a:lumMod val="90000"/>
              </a:schemeClr>
            </a:fgClr>
            <a:bgClr>
              <a:schemeClr val="accent4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28">
            <a:extLst>
              <a:ext uri="{FF2B5EF4-FFF2-40B4-BE49-F238E27FC236}">
                <a16:creationId xmlns:a16="http://schemas.microsoft.com/office/drawing/2014/main" xmlns="" id="{7CBD538E-B3E8-49E7-A8CE-B84130CCAC4F}"/>
              </a:ext>
            </a:extLst>
          </p:cNvPr>
          <p:cNvSpPr txBox="1">
            <a:spLocks noChangeArrowheads="1"/>
          </p:cNvSpPr>
          <p:nvPr/>
        </p:nvSpPr>
        <p:spPr bwMode="auto">
          <a:xfrm rot="19064267">
            <a:off x="5927673" y="5176739"/>
            <a:ext cx="2945037" cy="3288864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TW" altLang="en-US" sz="4100" spc="400" dirty="0">
                <a:solidFill>
                  <a:srgbClr val="FFC000"/>
                </a:solidFill>
                <a:latin typeface="TypeLand 康熙字典體" pitchFamily="50" charset="-120"/>
                <a:ea typeface="TypeLand 康熙字典體" pitchFamily="50" charset="-120"/>
              </a:rPr>
              <a:t>大學之道</a:t>
            </a:r>
            <a:endParaRPr lang="en-US" altLang="zh-TW" sz="4100" spc="400" dirty="0">
              <a:solidFill>
                <a:srgbClr val="FFC000"/>
              </a:solidFill>
              <a:latin typeface="TypeLand 康熙字典體" pitchFamily="50" charset="-120"/>
              <a:ea typeface="TypeLand 康熙字典體" pitchFamily="50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sz="4100" spc="400" dirty="0">
                <a:solidFill>
                  <a:srgbClr val="FFC000"/>
                </a:solidFill>
                <a:latin typeface="TypeLand 康熙字典體" pitchFamily="50" charset="-120"/>
                <a:ea typeface="TypeLand 康熙字典體" pitchFamily="50" charset="-120"/>
              </a:rPr>
              <a:t>在明明德</a:t>
            </a:r>
            <a:endParaRPr lang="en-US" altLang="zh-TW" sz="4100" spc="400" dirty="0">
              <a:solidFill>
                <a:srgbClr val="FFC000"/>
              </a:solidFill>
              <a:latin typeface="TypeLand 康熙字典體" pitchFamily="50" charset="-120"/>
              <a:ea typeface="TypeLand 康熙字典體" pitchFamily="50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sz="4100" spc="400" dirty="0">
                <a:solidFill>
                  <a:srgbClr val="FFC000"/>
                </a:solidFill>
                <a:latin typeface="TypeLand 康熙字典體" pitchFamily="50" charset="-120"/>
                <a:ea typeface="TypeLand 康熙字典體" pitchFamily="50" charset="-120"/>
              </a:rPr>
              <a:t>在親民</a:t>
            </a:r>
            <a:endParaRPr lang="en-US" altLang="zh-TW" sz="4100" spc="400" dirty="0">
              <a:solidFill>
                <a:srgbClr val="FFC000"/>
              </a:solidFill>
              <a:latin typeface="TypeLand 康熙字典體" pitchFamily="50" charset="-120"/>
              <a:ea typeface="TypeLand 康熙字典體" pitchFamily="50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sz="4100" spc="400" dirty="0">
                <a:solidFill>
                  <a:srgbClr val="FFC000"/>
                </a:solidFill>
                <a:latin typeface="TypeLand 康熙字典體" pitchFamily="50" charset="-120"/>
                <a:ea typeface="TypeLand 康熙字典體" pitchFamily="50" charset="-120"/>
              </a:rPr>
              <a:t>在止於至善</a:t>
            </a:r>
            <a:endParaRPr lang="zh-CN" altLang="en-US" sz="4100" spc="400" dirty="0">
              <a:solidFill>
                <a:srgbClr val="FFC000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12" name="任意多边形 11"/>
          <p:cNvSpPr/>
          <p:nvPr/>
        </p:nvSpPr>
        <p:spPr>
          <a:xfrm rot="2967890">
            <a:off x="5317333" y="1420021"/>
            <a:ext cx="7043739" cy="3813175"/>
          </a:xfrm>
          <a:custGeom>
            <a:avLst/>
            <a:gdLst>
              <a:gd name="connsiteX0" fmla="*/ 0 w 7043053"/>
              <a:gd name="connsiteY0" fmla="*/ 907923 h 3813402"/>
              <a:gd name="connsiteX1" fmla="*/ 776404 w 7043053"/>
              <a:gd name="connsiteY1" fmla="*/ 0 h 3813402"/>
              <a:gd name="connsiteX2" fmla="*/ 907322 w 7043053"/>
              <a:gd name="connsiteY2" fmla="*/ 0 h 3813402"/>
              <a:gd name="connsiteX3" fmla="*/ 907322 w 7043053"/>
              <a:gd name="connsiteY3" fmla="*/ 3223964 h 3813402"/>
              <a:gd name="connsiteX4" fmla="*/ 7043053 w 7043053"/>
              <a:gd name="connsiteY4" fmla="*/ 3223964 h 3813402"/>
              <a:gd name="connsiteX5" fmla="*/ 6539000 w 7043053"/>
              <a:gd name="connsiteY5" fmla="*/ 3813402 h 3813402"/>
              <a:gd name="connsiteX6" fmla="*/ 0 w 7043053"/>
              <a:gd name="connsiteY6" fmla="*/ 3813401 h 381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053" h="3813402">
                <a:moveTo>
                  <a:pt x="0" y="907923"/>
                </a:moveTo>
                <a:lnTo>
                  <a:pt x="776404" y="0"/>
                </a:lnTo>
                <a:lnTo>
                  <a:pt x="907322" y="0"/>
                </a:lnTo>
                <a:lnTo>
                  <a:pt x="907322" y="3223964"/>
                </a:lnTo>
                <a:lnTo>
                  <a:pt x="7043053" y="3223964"/>
                </a:lnTo>
                <a:lnTo>
                  <a:pt x="6539000" y="3813402"/>
                </a:lnTo>
                <a:lnTo>
                  <a:pt x="0" y="38134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79" y="4300"/>
            <a:ext cx="7610444" cy="6849400"/>
          </a:xfrm>
          <a:custGeom>
            <a:avLst/>
            <a:gdLst>
              <a:gd name="connsiteX0" fmla="*/ 2287275 w 7615452"/>
              <a:gd name="connsiteY0" fmla="*/ 0 h 6858001"/>
              <a:gd name="connsiteX1" fmla="*/ 7615452 w 7615452"/>
              <a:gd name="connsiteY1" fmla="*/ 0 h 6858001"/>
              <a:gd name="connsiteX2" fmla="*/ 7615452 w 7615452"/>
              <a:gd name="connsiteY2" fmla="*/ 6858001 h 6858001"/>
              <a:gd name="connsiteX3" fmla="*/ 4187988 w 7615452"/>
              <a:gd name="connsiteY3" fmla="*/ 6858001 h 6858001"/>
              <a:gd name="connsiteX4" fmla="*/ 0 w 7615452"/>
              <a:gd name="connsiteY4" fmla="*/ 195287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452" h="6858001">
                <a:moveTo>
                  <a:pt x="2287275" y="0"/>
                </a:moveTo>
                <a:lnTo>
                  <a:pt x="7615452" y="0"/>
                </a:lnTo>
                <a:lnTo>
                  <a:pt x="7615452" y="6858001"/>
                </a:lnTo>
                <a:lnTo>
                  <a:pt x="4187988" y="6858001"/>
                </a:lnTo>
                <a:lnTo>
                  <a:pt x="0" y="1952870"/>
                </a:lnTo>
                <a:close/>
              </a:path>
            </a:pathLst>
          </a:custGeom>
        </p:spPr>
      </p:pic>
      <p:sp>
        <p:nvSpPr>
          <p:cNvPr id="34" name="文本框 35">
            <a:extLst>
              <a:ext uri="{FF2B5EF4-FFF2-40B4-BE49-F238E27FC236}">
                <a16:creationId xmlns:a16="http://schemas.microsoft.com/office/drawing/2014/main" xmlns="" id="{47B88143-4EC1-4A38-95EF-3616B146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557" y="5412969"/>
            <a:ext cx="13080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spc="5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丁学芳</a:t>
            </a:r>
          </a:p>
        </p:txBody>
      </p:sp>
      <p:sp>
        <p:nvSpPr>
          <p:cNvPr id="36" name="圆角矩形 37">
            <a:extLst>
              <a:ext uri="{FF2B5EF4-FFF2-40B4-BE49-F238E27FC236}">
                <a16:creationId xmlns:a16="http://schemas.microsoft.com/office/drawing/2014/main" xmlns="" id="{84043217-76F7-4DA0-8B87-823333CB993E}"/>
              </a:ext>
            </a:extLst>
          </p:cNvPr>
          <p:cNvSpPr/>
          <p:nvPr/>
        </p:nvSpPr>
        <p:spPr>
          <a:xfrm>
            <a:off x="616163" y="5880893"/>
            <a:ext cx="3111881" cy="3698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文本框 35">
            <a:extLst>
              <a:ext uri="{FF2B5EF4-FFF2-40B4-BE49-F238E27FC236}">
                <a16:creationId xmlns:a16="http://schemas.microsoft.com/office/drawing/2014/main" xmlns="" id="{3896CB7B-39E6-4FD7-8101-94693A2E4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166" y="5897406"/>
            <a:ext cx="14514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600" spc="5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2018.11</a:t>
            </a:r>
            <a:endParaRPr lang="zh-CN" altLang="en-US" sz="1600" spc="500" dirty="0">
              <a:solidFill>
                <a:schemeClr val="tx1">
                  <a:lumMod val="95000"/>
                  <a:lumOff val="5000"/>
                </a:schemeClr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C47EBDFE-1EB4-4EA6-8AAD-F875DA900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5" y="183474"/>
            <a:ext cx="928056" cy="1131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德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31">
            <a:extLst>
              <a:ext uri="{FF2B5EF4-FFF2-40B4-BE49-F238E27FC236}">
                <a16:creationId xmlns:a16="http://schemas.microsoft.com/office/drawing/2014/main" xmlns="" id="{5E460EAB-FC24-42A7-8DAB-D5558F8E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59" y="3753279"/>
            <a:ext cx="3369414" cy="336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xmlns="" id="{FDBA5DD3-381E-4921-80B8-002F3D3F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3036" flipH="1" flipV="1">
            <a:off x="284270" y="4177641"/>
            <a:ext cx="2529607" cy="237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2">
            <a:extLst>
              <a:ext uri="{FF2B5EF4-FFF2-40B4-BE49-F238E27FC236}">
                <a16:creationId xmlns:a16="http://schemas.microsoft.com/office/drawing/2014/main" xmlns="" id="{10AA4C68-97BB-4F88-9EAC-0C320339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63" y="4315299"/>
            <a:ext cx="292417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5000" spc="500" dirty="0">
                <a:solidFill>
                  <a:srgbClr val="80808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德</a:t>
            </a:r>
          </a:p>
        </p:txBody>
      </p:sp>
      <p:pic>
        <p:nvPicPr>
          <p:cNvPr id="23" name="图片 35">
            <a:extLst>
              <a:ext uri="{FF2B5EF4-FFF2-40B4-BE49-F238E27FC236}">
                <a16:creationId xmlns:a16="http://schemas.microsoft.com/office/drawing/2014/main" xmlns="" id="{A5769B68-F5B4-4E5B-95F7-8C3F9F1A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8357">
            <a:off x="1458108" y="6292431"/>
            <a:ext cx="783111" cy="6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xmlns="" id="{66D2FFDD-149D-4F6D-B253-2CE7AF2A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274">
            <a:off x="1850715" y="5906673"/>
            <a:ext cx="1115943" cy="89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ent Arrow 19">
            <a:extLst>
              <a:ext uri="{FF2B5EF4-FFF2-40B4-BE49-F238E27FC236}">
                <a16:creationId xmlns:a16="http://schemas.microsoft.com/office/drawing/2014/main" xmlns="" id="{0E58DBDD-81BF-4D05-A9E6-B2B99504AFDA}"/>
              </a:ext>
            </a:extLst>
          </p:cNvPr>
          <p:cNvSpPr/>
          <p:nvPr/>
        </p:nvSpPr>
        <p:spPr>
          <a:xfrm>
            <a:off x="3523462" y="3405054"/>
            <a:ext cx="1918643" cy="1225108"/>
          </a:xfrm>
          <a:prstGeom prst="bentArrow">
            <a:avLst/>
          </a:prstGeom>
          <a:gradFill flip="none" rotWithShape="1">
            <a:gsLst>
              <a:gs pos="43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xmlns="" id="{A5B9CCC6-86E6-43F2-96A3-EAA438DFD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952" y="2868402"/>
            <a:ext cx="1224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愿  景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  <a:latin typeface="方正粗宋简体" panose="03000509000000000000" pitchFamily="65" charset="-122"/>
              <a:ea typeface="方正粗宋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42" name="圆角矩形 105">
            <a:extLst>
              <a:ext uri="{FF2B5EF4-FFF2-40B4-BE49-F238E27FC236}">
                <a16:creationId xmlns:a16="http://schemas.microsoft.com/office/drawing/2014/main" xmlns="" id="{4AA9114A-33A7-4F21-89A0-09F6C0F4B266}"/>
              </a:ext>
            </a:extLst>
          </p:cNvPr>
          <p:cNvSpPr/>
          <p:nvPr/>
        </p:nvSpPr>
        <p:spPr>
          <a:xfrm>
            <a:off x="3809584" y="2817588"/>
            <a:ext cx="1435344" cy="467045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3" name="文本框 49">
            <a:extLst>
              <a:ext uri="{FF2B5EF4-FFF2-40B4-BE49-F238E27FC236}">
                <a16:creationId xmlns:a16="http://schemas.microsoft.com/office/drawing/2014/main" xmlns="" id="{6C7C4E0E-0894-43F2-9ED5-1DB8F5D19227}"/>
              </a:ext>
            </a:extLst>
          </p:cNvPr>
          <p:cNvSpPr txBox="1"/>
          <p:nvPr/>
        </p:nvSpPr>
        <p:spPr>
          <a:xfrm>
            <a:off x="3809584" y="4017608"/>
            <a:ext cx="1632521" cy="17323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500" spc="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对世界的正确认识，对伦理道德的正确肯定，产生对生命的美好向往，是为愿景！</a:t>
            </a:r>
          </a:p>
        </p:txBody>
      </p:sp>
      <p:sp>
        <p:nvSpPr>
          <p:cNvPr id="51" name="Bent Arrow 19">
            <a:extLst>
              <a:ext uri="{FF2B5EF4-FFF2-40B4-BE49-F238E27FC236}">
                <a16:creationId xmlns:a16="http://schemas.microsoft.com/office/drawing/2014/main" xmlns="" id="{34D86830-CE72-41BD-9974-18B46BB10CA1}"/>
              </a:ext>
            </a:extLst>
          </p:cNvPr>
          <p:cNvSpPr/>
          <p:nvPr/>
        </p:nvSpPr>
        <p:spPr>
          <a:xfrm>
            <a:off x="5449315" y="2672079"/>
            <a:ext cx="1918643" cy="1225108"/>
          </a:xfrm>
          <a:prstGeom prst="bentArrow">
            <a:avLst/>
          </a:prstGeom>
          <a:gradFill flip="none" rotWithShape="1">
            <a:gsLst>
              <a:gs pos="43000">
                <a:srgbClr val="FFC000"/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CAB56E33-178E-4EB2-BA42-A36BA75BC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805" y="2135427"/>
            <a:ext cx="1224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志  向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方正粗宋简体" panose="03000509000000000000" pitchFamily="65" charset="-122"/>
              <a:ea typeface="方正粗宋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53" name="圆角矩形 105">
            <a:extLst>
              <a:ext uri="{FF2B5EF4-FFF2-40B4-BE49-F238E27FC236}">
                <a16:creationId xmlns:a16="http://schemas.microsoft.com/office/drawing/2014/main" xmlns="" id="{1A3728F5-410D-457A-82D9-151E09F44818}"/>
              </a:ext>
            </a:extLst>
          </p:cNvPr>
          <p:cNvSpPr/>
          <p:nvPr/>
        </p:nvSpPr>
        <p:spPr>
          <a:xfrm>
            <a:off x="5735437" y="2084613"/>
            <a:ext cx="1435344" cy="467045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文本框 49">
            <a:extLst>
              <a:ext uri="{FF2B5EF4-FFF2-40B4-BE49-F238E27FC236}">
                <a16:creationId xmlns:a16="http://schemas.microsoft.com/office/drawing/2014/main" xmlns="" id="{676EEC49-D755-4940-9C57-F0344AFA38DE}"/>
              </a:ext>
            </a:extLst>
          </p:cNvPr>
          <p:cNvSpPr txBox="1"/>
          <p:nvPr/>
        </p:nvSpPr>
        <p:spPr>
          <a:xfrm>
            <a:off x="5735437" y="3284633"/>
            <a:ext cx="1632521" cy="284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500" spc="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有了强烈的愿望，才会树立远大志向。君子不可以不弘毅，君子为学，</a:t>
            </a:r>
            <a:r>
              <a:rPr lang="zh-CN" altLang="zh-CN" sz="15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为天地立心，为生民立命，为往圣继绝学，为万世开太平！</a:t>
            </a:r>
          </a:p>
        </p:txBody>
      </p:sp>
      <p:sp>
        <p:nvSpPr>
          <p:cNvPr id="55" name="Bent Arrow 19">
            <a:extLst>
              <a:ext uri="{FF2B5EF4-FFF2-40B4-BE49-F238E27FC236}">
                <a16:creationId xmlns:a16="http://schemas.microsoft.com/office/drawing/2014/main" xmlns="" id="{A7E8376E-E230-4D95-9075-A7A52EBA480F}"/>
              </a:ext>
            </a:extLst>
          </p:cNvPr>
          <p:cNvSpPr/>
          <p:nvPr/>
        </p:nvSpPr>
        <p:spPr>
          <a:xfrm>
            <a:off x="7375168" y="1939104"/>
            <a:ext cx="1918643" cy="1225108"/>
          </a:xfrm>
          <a:prstGeom prst="ben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8000">
                <a:schemeClr val="accent2"/>
              </a:gs>
              <a:gs pos="100000">
                <a:srgbClr val="C00000"/>
              </a:gs>
            </a:gsLst>
            <a:lin ang="0" scaled="0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xmlns="" id="{26432EAD-AF9C-4555-982B-0A4B450F7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658" y="1402452"/>
            <a:ext cx="1224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目  标</a:t>
            </a:r>
            <a:endParaRPr lang="zh-CN" altLang="en-US" sz="2400" b="1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57" name="圆角矩形 105">
            <a:extLst>
              <a:ext uri="{FF2B5EF4-FFF2-40B4-BE49-F238E27FC236}">
                <a16:creationId xmlns:a16="http://schemas.microsoft.com/office/drawing/2014/main" xmlns="" id="{E19089DA-6436-4FF2-8015-5666C46AC47E}"/>
              </a:ext>
            </a:extLst>
          </p:cNvPr>
          <p:cNvSpPr/>
          <p:nvPr/>
        </p:nvSpPr>
        <p:spPr>
          <a:xfrm>
            <a:off x="7661290" y="1351638"/>
            <a:ext cx="1435344" cy="46704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文本框 49">
            <a:extLst>
              <a:ext uri="{FF2B5EF4-FFF2-40B4-BE49-F238E27FC236}">
                <a16:creationId xmlns:a16="http://schemas.microsoft.com/office/drawing/2014/main" xmlns="" id="{6CCBDE9A-EC3E-4F5A-AD26-FAE66F89B757}"/>
              </a:ext>
            </a:extLst>
          </p:cNvPr>
          <p:cNvSpPr txBox="1"/>
          <p:nvPr/>
        </p:nvSpPr>
        <p:spPr>
          <a:xfrm>
            <a:off x="7661290" y="2551658"/>
            <a:ext cx="1632521" cy="33943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500" spc="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要正确理解目标，目标是自己说了算的事，否则就是吹牛！不问收获，只问耕耘。耕耘就是正确的目标。有了目标就要设立确实可行的计划，踏实完成！</a:t>
            </a:r>
          </a:p>
        </p:txBody>
      </p:sp>
      <p:sp>
        <p:nvSpPr>
          <p:cNvPr id="62" name="文本框 49">
            <a:extLst>
              <a:ext uri="{FF2B5EF4-FFF2-40B4-BE49-F238E27FC236}">
                <a16:creationId xmlns:a16="http://schemas.microsoft.com/office/drawing/2014/main" xmlns="" id="{589D88DD-344D-44DC-97BF-C897764AAB74}"/>
              </a:ext>
            </a:extLst>
          </p:cNvPr>
          <p:cNvSpPr txBox="1"/>
          <p:nvPr/>
        </p:nvSpPr>
        <p:spPr>
          <a:xfrm>
            <a:off x="9444081" y="3222166"/>
            <a:ext cx="2042899" cy="17279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spc="5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生命的强者，是完全能对自己负责任的人，是仕，是君子，是大人</a:t>
            </a:r>
            <a:r>
              <a:rPr lang="zh-CN" altLang="en-US" b="1" spc="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！</a:t>
            </a:r>
          </a:p>
        </p:txBody>
      </p:sp>
      <p:sp>
        <p:nvSpPr>
          <p:cNvPr id="63" name="Oval 23">
            <a:extLst>
              <a:ext uri="{FF2B5EF4-FFF2-40B4-BE49-F238E27FC236}">
                <a16:creationId xmlns:a16="http://schemas.microsoft.com/office/drawing/2014/main" xmlns="" id="{13DFEC4A-2DCA-4230-81EC-965F870C973A}"/>
              </a:ext>
            </a:extLst>
          </p:cNvPr>
          <p:cNvSpPr/>
          <p:nvPr/>
        </p:nvSpPr>
        <p:spPr bwMode="auto">
          <a:xfrm>
            <a:off x="9301021" y="1248294"/>
            <a:ext cx="1918643" cy="191864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生命的</a:t>
            </a:r>
            <a:endParaRPr lang="en-US" altLang="zh-CN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强者</a:t>
            </a:r>
            <a:endParaRPr lang="zh-CN" altLang="en-US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sym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BD7E1CCD-7E01-4160-8A92-8F40D067A7C9}"/>
              </a:ext>
            </a:extLst>
          </p:cNvPr>
          <p:cNvCxnSpPr>
            <a:stCxn id="24" idx="3"/>
          </p:cNvCxnSpPr>
          <p:nvPr/>
        </p:nvCxnSpPr>
        <p:spPr>
          <a:xfrm>
            <a:off x="5442105" y="3711331"/>
            <a:ext cx="7210" cy="2413631"/>
          </a:xfrm>
          <a:prstGeom prst="line">
            <a:avLst/>
          </a:prstGeom>
          <a:ln w="12700" cmpd="sng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xmlns="" id="{5BAAED46-9570-43B9-9B92-6F6500FD6833}"/>
              </a:ext>
            </a:extLst>
          </p:cNvPr>
          <p:cNvCxnSpPr>
            <a:cxnSpLocks/>
          </p:cNvCxnSpPr>
          <p:nvPr/>
        </p:nvCxnSpPr>
        <p:spPr>
          <a:xfrm>
            <a:off x="7367958" y="2976506"/>
            <a:ext cx="0" cy="3148456"/>
          </a:xfrm>
          <a:prstGeom prst="line">
            <a:avLst/>
          </a:prstGeom>
          <a:ln w="12700" cmpd="sng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xmlns="" id="{A84CE01D-DC27-4B5D-BAA1-04E7E5CC0569}"/>
              </a:ext>
            </a:extLst>
          </p:cNvPr>
          <p:cNvCxnSpPr>
            <a:cxnSpLocks/>
          </p:cNvCxnSpPr>
          <p:nvPr/>
        </p:nvCxnSpPr>
        <p:spPr>
          <a:xfrm>
            <a:off x="9295718" y="2236775"/>
            <a:ext cx="0" cy="3888187"/>
          </a:xfrm>
          <a:prstGeom prst="line">
            <a:avLst/>
          </a:prstGeom>
          <a:ln w="12700" cmpd="sng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BBE5C295-A3A4-4430-940C-7FA9F46A69B5}"/>
              </a:ext>
            </a:extLst>
          </p:cNvPr>
          <p:cNvSpPr/>
          <p:nvPr/>
        </p:nvSpPr>
        <p:spPr>
          <a:xfrm rot="5400000">
            <a:off x="10355676" y="1868110"/>
            <a:ext cx="1727975" cy="53463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>
            <a:prstTxWarp prst="textArchUp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spc="500" dirty="0">
                <a:solidFill>
                  <a:schemeClr val="bg2">
                    <a:lumMod val="2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  <a:cs typeface="Times New Roman" panose="02020603050405020304" pitchFamily="18" charset="0"/>
              </a:rPr>
              <a:t>成德的目的</a:t>
            </a:r>
            <a:endParaRPr lang="zh-CN" altLang="en-US" sz="2200" spc="500" dirty="0">
              <a:solidFill>
                <a:schemeClr val="bg2">
                  <a:lumMod val="25000"/>
                </a:schemeClr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474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达  才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7100103-282C-4BA6-8E43-1A2BC85E7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169"/>
          <a:stretch/>
        </p:blipFill>
        <p:spPr>
          <a:xfrm>
            <a:off x="0" y="4995934"/>
            <a:ext cx="2578063" cy="1862066"/>
          </a:xfrm>
          <a:prstGeom prst="rect">
            <a:avLst/>
          </a:prstGeom>
        </p:spPr>
      </p:pic>
      <p:pic>
        <p:nvPicPr>
          <p:cNvPr id="16" name="Picture 3" descr="C:\Users\Administrator\Desktop\9.png">
            <a:extLst>
              <a:ext uri="{FF2B5EF4-FFF2-40B4-BE49-F238E27FC236}">
                <a16:creationId xmlns:a16="http://schemas.microsoft.com/office/drawing/2014/main" xmlns="" id="{4943BAA1-B918-47E4-AAD1-C03CB6C6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419984" y="4322022"/>
            <a:ext cx="1335083" cy="138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3B5CECE-13F4-4EAE-9BBC-291564C7E780}"/>
              </a:ext>
            </a:extLst>
          </p:cNvPr>
          <p:cNvSpPr/>
          <p:nvPr/>
        </p:nvSpPr>
        <p:spPr>
          <a:xfrm>
            <a:off x="1496681" y="4484654"/>
            <a:ext cx="1081382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8000" dirty="0">
                <a:solidFill>
                  <a:schemeClr val="bg1">
                    <a:lumMod val="7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才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xmlns="" id="{48BE42EA-478B-4914-88D5-149BBC331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49162"/>
              </p:ext>
            </p:extLst>
          </p:nvPr>
        </p:nvGraphicFramePr>
        <p:xfrm>
          <a:off x="2932071" y="1420013"/>
          <a:ext cx="9259929" cy="475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9259929">
                  <a:extLst>
                    <a:ext uri="{9D8B030D-6E8A-4147-A177-3AD203B41FA5}">
                      <a16:colId xmlns:a16="http://schemas.microsoft.com/office/drawing/2014/main" xmlns="" val="43930656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altLang="zh-CN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   </a:t>
                      </a:r>
                      <a:r>
                        <a:rPr lang="zh-CN" altLang="en-US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达</a:t>
                      </a:r>
                      <a:r>
                        <a:rPr lang="zh-CN" altLang="zh-CN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才教育</a:t>
                      </a:r>
                      <a:r>
                        <a:rPr lang="zh-CN" altLang="en-US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，即知识与技能的培育。</a:t>
                      </a:r>
                      <a:endParaRPr lang="zh-CN" altLang="en-US" sz="2400" b="0" spc="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3864074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pPr marL="358775" indent="717550" algn="l">
                        <a:lnSpc>
                          <a:spcPct val="200000"/>
                        </a:lnSpc>
                      </a:pPr>
                      <a:r>
                        <a:rPr lang="zh-CN" altLang="zh-CN" sz="2400" b="0" kern="1200" spc="300" baseline="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根据当代学生的特点</a:t>
                      </a:r>
                      <a:r>
                        <a:rPr lang="zh-CN" altLang="en-US" sz="2400" b="0" kern="1200" spc="300" baseline="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，</a:t>
                      </a:r>
                      <a:r>
                        <a:rPr lang="zh-CN" altLang="zh-CN" sz="2400" b="0" kern="1200" spc="300" baseline="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以及社会大环境等时代特点契理契机地</a:t>
                      </a:r>
                      <a:r>
                        <a:rPr lang="zh-CN" altLang="en-US" sz="2400" b="0" kern="1200" spc="300" baseline="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进行知育的</a:t>
                      </a:r>
                      <a:r>
                        <a:rPr lang="zh-CN" altLang="zh-CN" sz="2400" b="0" kern="1200" spc="300" baseline="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教学</a:t>
                      </a:r>
                      <a:r>
                        <a:rPr lang="zh-CN" altLang="en-US" sz="2400" b="0" kern="1200" spc="300" baseline="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。</a:t>
                      </a:r>
                      <a:r>
                        <a:rPr lang="zh-CN" altLang="zh-CN" sz="2400" b="0" kern="1200" spc="300" baseline="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树立起</a:t>
                      </a:r>
                      <a:r>
                        <a:rPr lang="zh-CN" altLang="en-US" sz="2400" b="0" kern="1200" spc="300" baseline="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学生作为</a:t>
                      </a:r>
                      <a:r>
                        <a:rPr lang="zh-CN" altLang="zh-CN" sz="2400" b="0" kern="1200" spc="300" baseline="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医药工作者应该有的理想信念和人生信仰。</a:t>
                      </a:r>
                      <a:endParaRPr lang="zh-CN" altLang="en-US" sz="2400" b="0" spc="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970676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zh-CN" altLang="en-US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   才能的培养，离不开德行的指引。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042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41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达  才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A13F342D-9408-4535-9E4A-A2858599B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0746"/>
              </p:ext>
            </p:extLst>
          </p:nvPr>
        </p:nvGraphicFramePr>
        <p:xfrm>
          <a:off x="1284604" y="1425471"/>
          <a:ext cx="10907395" cy="471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825031">
                  <a:extLst>
                    <a:ext uri="{9D8B030D-6E8A-4147-A177-3AD203B41FA5}">
                      <a16:colId xmlns:a16="http://schemas.microsoft.com/office/drawing/2014/main" xmlns="" val="439306562"/>
                    </a:ext>
                  </a:extLst>
                </a:gridCol>
                <a:gridCol w="5085241">
                  <a:extLst>
                    <a:ext uri="{9D8B030D-6E8A-4147-A177-3AD203B41FA5}">
                      <a16:colId xmlns:a16="http://schemas.microsoft.com/office/drawing/2014/main" xmlns="" val="3515286861"/>
                    </a:ext>
                  </a:extLst>
                </a:gridCol>
                <a:gridCol w="3997123">
                  <a:extLst>
                    <a:ext uri="{9D8B030D-6E8A-4147-A177-3AD203B41FA5}">
                      <a16:colId xmlns:a16="http://schemas.microsoft.com/office/drawing/2014/main" xmlns="" val="586037335"/>
                    </a:ext>
                  </a:extLst>
                </a:gridCol>
              </a:tblGrid>
              <a:tr h="612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2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达</a:t>
                      </a:r>
                      <a:r>
                        <a:rPr lang="zh-CN" altLang="zh-CN" sz="22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才教育</a:t>
                      </a:r>
                      <a:endParaRPr lang="zh-CN" altLang="en-US" sz="2200" b="0" spc="4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2400" b="0" spc="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386407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教学活动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教学内容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教学目的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108759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spc="3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课  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0" kern="1200" spc="1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引入时事热点；</a:t>
                      </a:r>
                      <a:endParaRPr lang="en-US" altLang="zh-CN" sz="1600" b="0" kern="1200" spc="1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  <a:p>
                      <a:pPr marL="4508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0" kern="1200" spc="1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由学生自带药剂，配合简单试验，现场解说；</a:t>
                      </a:r>
                      <a:endParaRPr lang="en-US" altLang="zh-CN" sz="1600" b="0" kern="1200" spc="1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  <a:p>
                      <a:pPr marL="4508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0" kern="1200" spc="1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学生自带药品包装盒，进行成分处方分析</a:t>
                      </a:r>
                      <a:endParaRPr lang="zh-CN" altLang="en-US" sz="1600" b="0" spc="1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35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600" b="0" kern="1200" spc="1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引发学习热情，提高专业课参与感、体验感、趣味性、专业性。</a:t>
                      </a:r>
                      <a:endParaRPr lang="en-US" altLang="zh-CN" sz="1600" b="0" kern="1200" spc="1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06872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kern="1200" spc="3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课  外</a:t>
                      </a:r>
                      <a:endParaRPr lang="zh-CN" altLang="en-US" sz="2000" b="1" spc="3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0" kern="1200" spc="1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组织学生进行专业相关的活动，如自制手工皂，口红，乳液，日霜，晚霜等；</a:t>
                      </a:r>
                      <a:endParaRPr lang="en-US" altLang="zh-CN" sz="1600" b="0" kern="1200" spc="1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  <a:p>
                      <a:pPr marL="4508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0" kern="1200" spc="1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组织学生学习中医药相关知识，到实训室学习和实践，为患者提供简单健康调理服务。</a:t>
                      </a:r>
                      <a:endParaRPr lang="en-US" altLang="zh-CN" sz="1600" b="0" kern="1200" spc="1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35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600" b="0" spc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专业与生活结合，提高兴趣；中医药既包含生命健康，也包含人生哲理智慧，德才双运；实训操作，服务他人，在磨练中发现、成长。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609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62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达  才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F9E9981E-DA42-4AAE-B79B-B032B2476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59480"/>
              </p:ext>
            </p:extLst>
          </p:nvPr>
        </p:nvGraphicFramePr>
        <p:xfrm>
          <a:off x="1284605" y="1420013"/>
          <a:ext cx="10907395" cy="57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0907395">
                  <a:extLst>
                    <a:ext uri="{9D8B030D-6E8A-4147-A177-3AD203B41FA5}">
                      <a16:colId xmlns:a16="http://schemas.microsoft.com/office/drawing/2014/main" xmlns="" val="43930656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altLang="zh-CN" sz="2000" b="0" kern="1200" spc="5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  </a:t>
                      </a:r>
                      <a:r>
                        <a:rPr lang="zh-CN" altLang="en-US" sz="2000" b="0" kern="1200" spc="5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开展丰富的课内课外教学，培养学习兴趣，提高学习热情</a:t>
                      </a:r>
                      <a:endParaRPr lang="zh-CN" altLang="en-US" sz="2000" b="0" spc="5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386407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6BE62D6-8C1E-4729-B7E8-D03A0BFD028E}"/>
              </a:ext>
            </a:extLst>
          </p:cNvPr>
          <p:cNvSpPr/>
          <p:nvPr/>
        </p:nvSpPr>
        <p:spPr>
          <a:xfrm>
            <a:off x="5855081" y="2146484"/>
            <a:ext cx="6335355" cy="3838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5400" dirty="0">
              <a:solidFill>
                <a:prstClr val="white"/>
              </a:solidFill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xmlns="" id="{BCB5A22A-8020-4638-8003-0DD0BC7415FA}"/>
              </a:ext>
            </a:extLst>
          </p:cNvPr>
          <p:cNvSpPr/>
          <p:nvPr/>
        </p:nvSpPr>
        <p:spPr>
          <a:xfrm>
            <a:off x="1284605" y="2146484"/>
            <a:ext cx="4570476" cy="383857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6600" dirty="0">
              <a:solidFill>
                <a:prstClr val="white"/>
              </a:solidFill>
            </a:endParaRPr>
          </a:p>
        </p:txBody>
      </p:sp>
      <p:pic>
        <p:nvPicPr>
          <p:cNvPr id="15" name="图片占位符 13">
            <a:extLst>
              <a:ext uri="{FF2B5EF4-FFF2-40B4-BE49-F238E27FC236}">
                <a16:creationId xmlns:a16="http://schemas.microsoft.com/office/drawing/2014/main" xmlns="" id="{4E546DA5-E986-4553-971B-3C739A8558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" r="8917"/>
          <a:stretch/>
        </p:blipFill>
        <p:spPr bwMode="auto">
          <a:xfrm flipH="1">
            <a:off x="1283038" y="2239815"/>
            <a:ext cx="4570476" cy="36497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302F9185-CC6F-4BEA-AFA9-5A9D5AEA8A6F}"/>
              </a:ext>
            </a:extLst>
          </p:cNvPr>
          <p:cNvSpPr/>
          <p:nvPr/>
        </p:nvSpPr>
        <p:spPr>
          <a:xfrm>
            <a:off x="7616824" y="2146480"/>
            <a:ext cx="2248464" cy="191062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6600" dirty="0">
              <a:solidFill>
                <a:prstClr val="white"/>
              </a:solidFill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xmlns="" id="{52425106-CF09-4B9B-ABA1-7A3C75B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211" y="2456837"/>
            <a:ext cx="2132077" cy="12899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800" b="1" spc="5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课内课外结合</a:t>
            </a:r>
            <a:endParaRPr lang="en-US" altLang="zh-CN" sz="1800" b="1" spc="5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800" b="1" spc="5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学习生活结合</a:t>
            </a:r>
            <a:endParaRPr lang="en-US" altLang="zh-CN" sz="1800" b="1" spc="5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800" b="1" spc="5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理论实操结合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6E7C270-2A08-4793-A8B1-9271876CFE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6" b="16713"/>
          <a:stretch/>
        </p:blipFill>
        <p:spPr>
          <a:xfrm>
            <a:off x="9928647" y="2146480"/>
            <a:ext cx="2263353" cy="19106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82237C0-074B-4B01-902A-59241571D2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r="17135" b="22037"/>
          <a:stretch/>
        </p:blipFill>
        <p:spPr>
          <a:xfrm>
            <a:off x="5936462" y="2146480"/>
            <a:ext cx="1603679" cy="29926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9B4D7B6-5028-4659-9D72-6488F831F2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6" b="12613"/>
          <a:stretch/>
        </p:blipFill>
        <p:spPr>
          <a:xfrm>
            <a:off x="7616824" y="4122079"/>
            <a:ext cx="4573612" cy="1862975"/>
          </a:xfrm>
          <a:prstGeom prst="rect">
            <a:avLst/>
          </a:prstGeom>
        </p:spPr>
      </p:pic>
      <p:sp>
        <p:nvSpPr>
          <p:cNvPr id="29" name="动作按钮: 视频 28">
            <a:hlinkClick r:id="rId7" action="ppaction://hlinkfile" highlightClick="1"/>
            <a:extLst>
              <a:ext uri="{FF2B5EF4-FFF2-40B4-BE49-F238E27FC236}">
                <a16:creationId xmlns:a16="http://schemas.microsoft.com/office/drawing/2014/main" xmlns="" id="{CBB73660-F467-4960-966B-737CFC6BA9F6}"/>
              </a:ext>
            </a:extLst>
          </p:cNvPr>
          <p:cNvSpPr/>
          <p:nvPr/>
        </p:nvSpPr>
        <p:spPr>
          <a:xfrm>
            <a:off x="5936462" y="5224273"/>
            <a:ext cx="1603679" cy="760782"/>
          </a:xfrm>
          <a:prstGeom prst="actionButtonMovi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85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达  才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7100103-282C-4BA6-8E43-1A2BC85E7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169"/>
          <a:stretch/>
        </p:blipFill>
        <p:spPr>
          <a:xfrm>
            <a:off x="0" y="4995934"/>
            <a:ext cx="2578063" cy="1862066"/>
          </a:xfrm>
          <a:prstGeom prst="rect">
            <a:avLst/>
          </a:prstGeom>
        </p:spPr>
      </p:pic>
      <p:pic>
        <p:nvPicPr>
          <p:cNvPr id="16" name="Picture 3" descr="C:\Users\Administrator\Desktop\9.png">
            <a:extLst>
              <a:ext uri="{FF2B5EF4-FFF2-40B4-BE49-F238E27FC236}">
                <a16:creationId xmlns:a16="http://schemas.microsoft.com/office/drawing/2014/main" xmlns="" id="{4943BAA1-B918-47E4-AAD1-C03CB6C6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419984" y="4322022"/>
            <a:ext cx="1335083" cy="138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3B5CECE-13F4-4EAE-9BBC-291564C7E780}"/>
              </a:ext>
            </a:extLst>
          </p:cNvPr>
          <p:cNvSpPr/>
          <p:nvPr/>
        </p:nvSpPr>
        <p:spPr>
          <a:xfrm>
            <a:off x="1496681" y="4484654"/>
            <a:ext cx="1081382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8000" dirty="0">
                <a:solidFill>
                  <a:schemeClr val="bg1">
                    <a:lumMod val="7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才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xmlns="" id="{3A3D6009-F686-40AA-AF99-D8E158F9A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7166"/>
              </p:ext>
            </p:extLst>
          </p:nvPr>
        </p:nvGraphicFramePr>
        <p:xfrm>
          <a:off x="2926080" y="1420013"/>
          <a:ext cx="9265919" cy="72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9265919">
                  <a:extLst>
                    <a:ext uri="{9D8B030D-6E8A-4147-A177-3AD203B41FA5}">
                      <a16:colId xmlns:a16="http://schemas.microsoft.com/office/drawing/2014/main" xmlns="" val="43930656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en-US" altLang="zh-CN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   </a:t>
                      </a:r>
                      <a:r>
                        <a:rPr lang="zh-CN" altLang="en-US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达</a:t>
                      </a:r>
                      <a:r>
                        <a:rPr lang="zh-CN" altLang="zh-CN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才教育</a:t>
                      </a:r>
                      <a:r>
                        <a:rPr lang="zh-CN" altLang="en-US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之</a:t>
                      </a:r>
                      <a:r>
                        <a:rPr lang="zh-CN" altLang="zh-CN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目的</a:t>
                      </a:r>
                      <a:r>
                        <a:rPr lang="zh-CN" altLang="en-US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，学以致用，</a:t>
                      </a:r>
                      <a:r>
                        <a:rPr lang="zh-CN" altLang="zh-CN" sz="2400" b="0" kern="1200" spc="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成为生活的强者。</a:t>
                      </a:r>
                      <a:endParaRPr lang="zh-CN" altLang="en-US" sz="2400" b="0" spc="4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3864074"/>
                  </a:ext>
                </a:extLst>
              </a:tr>
            </a:tbl>
          </a:graphicData>
        </a:graphic>
      </p:graphicFrame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xmlns="" id="{59510B42-169A-4214-861F-E2FBD94E3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480661"/>
              </p:ext>
            </p:extLst>
          </p:nvPr>
        </p:nvGraphicFramePr>
        <p:xfrm>
          <a:off x="1740650" y="2492351"/>
          <a:ext cx="7328940" cy="370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xmlns="" id="{5DF66C1C-953B-4CAE-951B-213208B94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393366"/>
              </p:ext>
            </p:extLst>
          </p:nvPr>
        </p:nvGraphicFramePr>
        <p:xfrm>
          <a:off x="6139638" y="1860314"/>
          <a:ext cx="5438016" cy="362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" name="TextBox 15">
            <a:extLst>
              <a:ext uri="{FF2B5EF4-FFF2-40B4-BE49-F238E27FC236}">
                <a16:creationId xmlns:a16="http://schemas.microsoft.com/office/drawing/2014/main" xmlns="" id="{508E1D89-F850-4F95-8161-DE4DA8769D0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0134925" y="4249846"/>
            <a:ext cx="1743798" cy="4696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prstTxWarp prst="textArchUp">
              <a:avLst>
                <a:gd name="adj" fmla="val 10166365"/>
              </a:avLst>
            </a:prstTxWarp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800" spc="500" dirty="0">
                <a:solidFill>
                  <a:schemeClr val="bg2">
                    <a:lumMod val="2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  <a:cs typeface="Open Sans Light"/>
                <a:sym typeface="Gill Sans"/>
              </a:rPr>
              <a:t>达才的目的</a:t>
            </a:r>
          </a:p>
        </p:txBody>
      </p:sp>
    </p:spTree>
    <p:extLst>
      <p:ext uri="{BB962C8B-B14F-4D97-AF65-F5344CB8AC3E}">
        <p14:creationId xmlns:p14="http://schemas.microsoft.com/office/powerpoint/2010/main" val="215811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效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xmlns="" id="{68813DAA-18F9-4E8D-9A5B-0A7E42A0D9AA}"/>
              </a:ext>
            </a:extLst>
          </p:cNvPr>
          <p:cNvSpPr/>
          <p:nvPr/>
        </p:nvSpPr>
        <p:spPr bwMode="auto">
          <a:xfrm>
            <a:off x="6944810" y="710921"/>
            <a:ext cx="4166567" cy="6147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C204A75-2C38-471F-B34A-7FE30F4AC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37514"/>
          <a:stretch/>
        </p:blipFill>
        <p:spPr>
          <a:xfrm>
            <a:off x="947103" y="1307465"/>
            <a:ext cx="11244895" cy="3171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92FC625-0123-4962-9EC8-9E0827937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5"/>
          <a:stretch/>
        </p:blipFill>
        <p:spPr>
          <a:xfrm>
            <a:off x="1982452" y="1307465"/>
            <a:ext cx="3810816" cy="5550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TextBox 15">
            <a:extLst>
              <a:ext uri="{FF2B5EF4-FFF2-40B4-BE49-F238E27FC236}">
                <a16:creationId xmlns:a16="http://schemas.microsoft.com/office/drawing/2014/main" xmlns="" id="{296660CF-FF33-43DB-9B2D-2671C76F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810" y="4547343"/>
            <a:ext cx="4166567" cy="170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800" b="1" spc="5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/>
                <a:sym typeface="Gill Sans"/>
              </a:rPr>
              <a:t>作为老师，获得了学生的认同感，从 “授业，解惑”的 “经师”上升到“传道”的 “人师”。感动之外更是感恩与激励！</a:t>
            </a:r>
          </a:p>
        </p:txBody>
      </p:sp>
    </p:spTree>
    <p:extLst>
      <p:ext uri="{BB962C8B-B14F-4D97-AF65-F5344CB8AC3E}">
        <p14:creationId xmlns:p14="http://schemas.microsoft.com/office/powerpoint/2010/main" val="249577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688CC9F-6B7A-46CA-BD69-BBFE83768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8" y="1017289"/>
            <a:ext cx="2929842" cy="3906456"/>
          </a:xfrm>
          <a:prstGeom prst="rect">
            <a:avLst/>
          </a:prstGeom>
        </p:spPr>
      </p:pic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效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59F7CAD-D2B2-4663-AFAA-DDBFA8FA6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36" y="1017289"/>
            <a:ext cx="2668343" cy="454806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3C016B9-EA81-4D74-ACF1-B0F080379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24" y="1002944"/>
            <a:ext cx="2850436" cy="380322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CE91C238-AC16-44E4-B43E-CB2941EF5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82" y="1002944"/>
            <a:ext cx="2635692" cy="4233931"/>
          </a:xfrm>
          <a:prstGeom prst="rect">
            <a:avLst/>
          </a:prstGeom>
        </p:spPr>
      </p:pic>
      <p:pic>
        <p:nvPicPr>
          <p:cNvPr id="1027" name="Picture 3" descr="微信图片_20181119141723">
            <a:extLst>
              <a:ext uri="{FF2B5EF4-FFF2-40B4-BE49-F238E27FC236}">
                <a16:creationId xmlns:a16="http://schemas.microsoft.com/office/drawing/2014/main" xmlns="" id="{54F2E56C-9094-4DBF-A494-26823FA5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8" b="5846"/>
          <a:stretch>
            <a:fillRect/>
          </a:stretch>
        </p:blipFill>
        <p:spPr bwMode="auto">
          <a:xfrm>
            <a:off x="3857040" y="995224"/>
            <a:ext cx="2929842" cy="4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502F67CC-F263-4241-B187-76C4F1B4FD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11721"/>
          <a:stretch/>
        </p:blipFill>
        <p:spPr>
          <a:xfrm>
            <a:off x="4603147" y="998671"/>
            <a:ext cx="2909433" cy="434991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A2FD392A-C1D5-48BE-A1FD-E0FF18EA90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" b="43704"/>
          <a:stretch/>
        </p:blipFill>
        <p:spPr>
          <a:xfrm>
            <a:off x="5508979" y="994208"/>
            <a:ext cx="2787616" cy="486084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120B3CDE-0599-4D6C-9B6C-0145F72A8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0"/>
          <a:stretch/>
        </p:blipFill>
        <p:spPr>
          <a:xfrm>
            <a:off x="6480654" y="988944"/>
            <a:ext cx="2942484" cy="407206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3C286F0B-A35C-4F58-BDE0-C20004EDA0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1" b="6990"/>
          <a:stretch/>
        </p:blipFill>
        <p:spPr>
          <a:xfrm>
            <a:off x="7537402" y="988222"/>
            <a:ext cx="3857625" cy="342201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6BAF0586-87B9-47F1-A633-E844AD911D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8789"/>
          <a:stretch/>
        </p:blipFill>
        <p:spPr>
          <a:xfrm>
            <a:off x="8502639" y="995224"/>
            <a:ext cx="3047747" cy="3685814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BA4060AB-0A02-466D-9AD1-7AEED2A8B49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2" b="6991"/>
          <a:stretch/>
        </p:blipFill>
        <p:spPr>
          <a:xfrm>
            <a:off x="9423138" y="970813"/>
            <a:ext cx="3857625" cy="4068641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F17B5A0C-FDEB-4894-96CC-17D60A328828}"/>
              </a:ext>
            </a:extLst>
          </p:cNvPr>
          <p:cNvSpPr/>
          <p:nvPr/>
        </p:nvSpPr>
        <p:spPr>
          <a:xfrm>
            <a:off x="549272" y="4000059"/>
            <a:ext cx="11642728" cy="85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93D252C5-EA3C-4B52-96B9-818226A5AD66}"/>
              </a:ext>
            </a:extLst>
          </p:cNvPr>
          <p:cNvSpPr/>
          <p:nvPr/>
        </p:nvSpPr>
        <p:spPr>
          <a:xfrm>
            <a:off x="549272" y="4190036"/>
            <a:ext cx="11642728" cy="271431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xmlns="" id="{5FE9A0C4-89A6-457C-9179-96781703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6" y="4368798"/>
            <a:ext cx="3400850" cy="154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zh-CN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学生普遍对古圣先贤产生了崇敬之心，为自己是炎黄子孙而感到骄傲和自豪。有</a:t>
            </a:r>
            <a:r>
              <a:rPr lang="zh-CN" altLang="en-US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了将</a:t>
            </a:r>
            <a:r>
              <a:rPr lang="zh-CN" altLang="zh-CN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圣贤</a:t>
            </a:r>
            <a:r>
              <a:rPr lang="zh-CN" altLang="en-US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作为榜样并</a:t>
            </a:r>
            <a:r>
              <a:rPr lang="zh-CN" altLang="zh-CN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</a:t>
            </a:r>
            <a:r>
              <a:rPr lang="zh-CN" altLang="en-US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zh-CN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愿景，生命目标开始清晰起来，学习变得自觉。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xmlns="" id="{0AF91334-9967-4BD0-8245-1978B0F2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21" y="4368994"/>
            <a:ext cx="3487509" cy="18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对专业课的兴趣浓厚，上课不需要点名。积极参加课外活动和中医实操，为他人服务意识增强。学好专业课，学好专业技能，先有能力管理好自己的健康，再为他人的健康做服务。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xmlns="" id="{EFE625AE-A454-43CF-AE1E-CC770140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1270" y="4373580"/>
            <a:ext cx="3778677" cy="21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班级风气，学生间关系以及与父母的关系得到改善。有的学生能够发现</a:t>
            </a:r>
            <a:r>
              <a:rPr lang="zh-CN" altLang="en-US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自身问题</a:t>
            </a:r>
            <a:r>
              <a:rPr lang="zh-CN" altLang="zh-CN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，渐渐地突破自己，愿意做一个责任者，一个强者</a:t>
            </a:r>
            <a:r>
              <a:rPr lang="zh-CN" altLang="en-US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；</a:t>
            </a:r>
            <a:r>
              <a:rPr lang="zh-CN" altLang="zh-CN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有的学生开始放下自己的傲慢与偏见，变得</a:t>
            </a:r>
            <a:r>
              <a:rPr lang="zh-CN" altLang="en-US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谦虚</a:t>
            </a:r>
            <a:r>
              <a:rPr lang="zh-CN" altLang="zh-CN" sz="16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起来。学生的观念，心态有了转变，拥有了健康的人格。</a:t>
            </a:r>
          </a:p>
        </p:txBody>
      </p:sp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xmlns="" id="{35176B96-68F6-43EE-A960-2231EEF4B219}"/>
              </a:ext>
            </a:extLst>
          </p:cNvPr>
          <p:cNvCxnSpPr>
            <a:cxnSpLocks/>
          </p:cNvCxnSpPr>
          <p:nvPr/>
        </p:nvCxnSpPr>
        <p:spPr>
          <a:xfrm>
            <a:off x="4239950" y="4360366"/>
            <a:ext cx="0" cy="2140656"/>
          </a:xfrm>
          <a:prstGeom prst="line">
            <a:avLst/>
          </a:prstGeom>
          <a:ln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3">
            <a:extLst>
              <a:ext uri="{FF2B5EF4-FFF2-40B4-BE49-F238E27FC236}">
                <a16:creationId xmlns:a16="http://schemas.microsoft.com/office/drawing/2014/main" xmlns="" id="{797EE7FD-5017-499E-B1F1-FC95243EC631}"/>
              </a:ext>
            </a:extLst>
          </p:cNvPr>
          <p:cNvCxnSpPr>
            <a:cxnSpLocks/>
          </p:cNvCxnSpPr>
          <p:nvPr/>
        </p:nvCxnSpPr>
        <p:spPr>
          <a:xfrm>
            <a:off x="7913425" y="4360366"/>
            <a:ext cx="0" cy="2140656"/>
          </a:xfrm>
          <a:prstGeom prst="line">
            <a:avLst/>
          </a:prstGeom>
          <a:ln>
            <a:solidFill>
              <a:srgbClr val="C65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灯片编号占位符 5">
            <a:extLst>
              <a:ext uri="{FF2B5EF4-FFF2-40B4-BE49-F238E27FC236}">
                <a16:creationId xmlns:a16="http://schemas.microsoft.com/office/drawing/2014/main" xmlns="" id="{32094DCB-EF16-40D8-AE6B-FA5A71CC1BF6}"/>
              </a:ext>
            </a:extLst>
          </p:cNvPr>
          <p:cNvSpPr txBox="1">
            <a:spLocks/>
          </p:cNvSpPr>
          <p:nvPr/>
        </p:nvSpPr>
        <p:spPr>
          <a:xfrm>
            <a:off x="9147236" y="63785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r"/>
            <a:fld id="{8E9AA0F3-AE5F-4161-A10B-FD0CDD29D89E}" type="slidenum"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/>
              <a:t>16</a:t>
            </a:fld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67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总结与反思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86AEB43A-5937-48F7-B9A7-515FB32A6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/>
          <a:stretch>
            <a:fillRect/>
          </a:stretch>
        </p:blipFill>
        <p:spPr bwMode="auto">
          <a:xfrm>
            <a:off x="7083429" y="1301655"/>
            <a:ext cx="5464171" cy="4028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Rectangle 22">
            <a:extLst>
              <a:ext uri="{FF2B5EF4-FFF2-40B4-BE49-F238E27FC236}">
                <a16:creationId xmlns:a16="http://schemas.microsoft.com/office/drawing/2014/main" xmlns="" id="{D59F1BBA-46FC-463C-BB94-FD6AC0E71708}"/>
              </a:ext>
            </a:extLst>
          </p:cNvPr>
          <p:cNvSpPr/>
          <p:nvPr/>
        </p:nvSpPr>
        <p:spPr>
          <a:xfrm>
            <a:off x="1046161" y="2005011"/>
            <a:ext cx="6527799" cy="4141789"/>
          </a:xfrm>
          <a:prstGeom prst="rect">
            <a:avLst/>
          </a:prstGeom>
          <a:solidFill>
            <a:srgbClr val="FFD96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3">
            <a:extLst>
              <a:ext uri="{FF2B5EF4-FFF2-40B4-BE49-F238E27FC236}">
                <a16:creationId xmlns:a16="http://schemas.microsoft.com/office/drawing/2014/main" xmlns="" id="{C91ECC4E-885D-43FA-9776-3DD7811A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0" y="2647759"/>
            <a:ext cx="5842000" cy="28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讲课颇受学生喜欢，对我的教学评价较高，一方面学生爱上了专业，爱上了专业课；另一方面，学生逐渐树立起医药工作者应该有的理想信念和人生信仰。</a:t>
            </a:r>
            <a:endParaRPr lang="en-US" altLang="zh-CN" sz="2000" spc="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spc="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同时也受到了同行的肯定，在本学院授课竞赛中获优，并推荐参加学校的授课竞赛。</a:t>
            </a:r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xmlns="" id="{302E3FA3-2B95-45A6-AA53-5FBB93F74BE3}"/>
              </a:ext>
            </a:extLst>
          </p:cNvPr>
          <p:cNvSpPr/>
          <p:nvPr/>
        </p:nvSpPr>
        <p:spPr bwMode="auto">
          <a:xfrm>
            <a:off x="939649" y="1368261"/>
            <a:ext cx="1212892" cy="12128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sym typeface="微软雅黑" pitchFamily="34" charset="-122"/>
              </a:rPr>
              <a:t>总 结</a:t>
            </a:r>
          </a:p>
        </p:txBody>
      </p:sp>
      <p:sp>
        <p:nvSpPr>
          <p:cNvPr id="14" name="Oval 23">
            <a:extLst>
              <a:ext uri="{FF2B5EF4-FFF2-40B4-BE49-F238E27FC236}">
                <a16:creationId xmlns:a16="http://schemas.microsoft.com/office/drawing/2014/main" xmlns="" id="{DBB4A093-7D2B-426B-9436-8F39B8E21485}"/>
              </a:ext>
            </a:extLst>
          </p:cNvPr>
          <p:cNvSpPr/>
          <p:nvPr/>
        </p:nvSpPr>
        <p:spPr bwMode="auto">
          <a:xfrm>
            <a:off x="873043" y="1301655"/>
            <a:ext cx="1346103" cy="1346104"/>
          </a:xfrm>
          <a:prstGeom prst="ellipse">
            <a:avLst/>
          </a:prstGeom>
          <a:noFill/>
          <a:ln w="317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613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总结与反思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0CF8AEC-7149-4473-B151-3E9DD3DD6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3561" r="3196" b="3264"/>
          <a:stretch/>
        </p:blipFill>
        <p:spPr>
          <a:xfrm flipH="1">
            <a:off x="786766" y="3129280"/>
            <a:ext cx="3143834" cy="35482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22">
            <a:extLst>
              <a:ext uri="{FF2B5EF4-FFF2-40B4-BE49-F238E27FC236}">
                <a16:creationId xmlns:a16="http://schemas.microsoft.com/office/drawing/2014/main" xmlns="" id="{D59F1BBA-46FC-463C-BB94-FD6AC0E71708}"/>
              </a:ext>
            </a:extLst>
          </p:cNvPr>
          <p:cNvSpPr/>
          <p:nvPr/>
        </p:nvSpPr>
        <p:spPr>
          <a:xfrm>
            <a:off x="3525520" y="1064864"/>
            <a:ext cx="8666480" cy="5315616"/>
          </a:xfrm>
          <a:prstGeom prst="wave">
            <a:avLst>
              <a:gd name="adj1" fmla="val 6384"/>
              <a:gd name="adj2" fmla="val 415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3">
            <a:extLst>
              <a:ext uri="{FF2B5EF4-FFF2-40B4-BE49-F238E27FC236}">
                <a16:creationId xmlns:a16="http://schemas.microsoft.com/office/drawing/2014/main" xmlns="" id="{C91ECC4E-885D-43FA-9776-3DD7811A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412" y="1781900"/>
            <a:ext cx="6597657" cy="374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培养什么样的人，是教育的首要问题。</a:t>
            </a:r>
            <a:endParaRPr lang="en-US" altLang="zh-CN" sz="2000" spc="3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就教育而言，老师所做的就是教化和引导学生，让他们不断获取生命成长的动力。激发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学生</a:t>
            </a:r>
            <a:r>
              <a:rPr lang="zh-CN" altLang="zh-CN" sz="2000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内在的愿景，使其有清晰的生命目标。</a:t>
            </a:r>
            <a:endParaRPr lang="en-US" altLang="zh-CN" sz="2000" spc="3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德育与知育作为教育的核心，既</a:t>
            </a:r>
            <a:r>
              <a:rPr lang="zh-CN" altLang="zh-CN" sz="2000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要传承和发扬古圣先贤的文明和智慧，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也要符合时代特点，</a:t>
            </a:r>
            <a:r>
              <a:rPr lang="zh-CN" altLang="zh-CN" sz="2000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契理契机地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培养人才。使学生既是生活中的大人，更要成为生命的强者。</a:t>
            </a:r>
            <a:endParaRPr lang="zh-CN" altLang="zh-CN" sz="2000" spc="3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xmlns="" id="{302E3FA3-2B95-45A6-AA53-5FBB93F74BE3}"/>
              </a:ext>
            </a:extLst>
          </p:cNvPr>
          <p:cNvSpPr/>
          <p:nvPr/>
        </p:nvSpPr>
        <p:spPr bwMode="auto">
          <a:xfrm>
            <a:off x="3234034" y="2522833"/>
            <a:ext cx="1212892" cy="12128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sym typeface="微软雅黑" pitchFamily="34" charset="-122"/>
              </a:rPr>
              <a:t>反 思</a:t>
            </a:r>
          </a:p>
        </p:txBody>
      </p:sp>
      <p:sp>
        <p:nvSpPr>
          <p:cNvPr id="14" name="Oval 23">
            <a:extLst>
              <a:ext uri="{FF2B5EF4-FFF2-40B4-BE49-F238E27FC236}">
                <a16:creationId xmlns:a16="http://schemas.microsoft.com/office/drawing/2014/main" xmlns="" id="{DBB4A093-7D2B-426B-9436-8F39B8E21485}"/>
              </a:ext>
            </a:extLst>
          </p:cNvPr>
          <p:cNvSpPr/>
          <p:nvPr/>
        </p:nvSpPr>
        <p:spPr bwMode="auto">
          <a:xfrm>
            <a:off x="3167428" y="2456227"/>
            <a:ext cx="1346103" cy="1346104"/>
          </a:xfrm>
          <a:prstGeom prst="ellipse">
            <a:avLst/>
          </a:prstGeom>
          <a:noFill/>
          <a:ln w="317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413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25F6F915-6105-4348-876C-E97B00D2710D}"/>
              </a:ext>
            </a:extLst>
          </p:cNvPr>
          <p:cNvSpPr/>
          <p:nvPr/>
        </p:nvSpPr>
        <p:spPr>
          <a:xfrm>
            <a:off x="0" y="447040"/>
            <a:ext cx="12192000" cy="62992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C736C3A8-ABEF-410A-82AC-3AFFBD3DAC20}"/>
              </a:ext>
            </a:extLst>
          </p:cNvPr>
          <p:cNvSpPr/>
          <p:nvPr/>
        </p:nvSpPr>
        <p:spPr>
          <a:xfrm>
            <a:off x="0" y="5781040"/>
            <a:ext cx="12192000" cy="62992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B575DE2-CF83-461E-92BE-13544B3E3D92}"/>
              </a:ext>
            </a:extLst>
          </p:cNvPr>
          <p:cNvSpPr/>
          <p:nvPr/>
        </p:nvSpPr>
        <p:spPr>
          <a:xfrm>
            <a:off x="0" y="213360"/>
            <a:ext cx="12192000" cy="629920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9009C0C6-4A8E-4929-A790-A0E42B39CEA5}"/>
              </a:ext>
            </a:extLst>
          </p:cNvPr>
          <p:cNvSpPr/>
          <p:nvPr/>
        </p:nvSpPr>
        <p:spPr>
          <a:xfrm>
            <a:off x="0" y="6014720"/>
            <a:ext cx="12192000" cy="629920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xmlns="" id="{75744E90-CEA7-4A44-B6F4-077A818B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324" y="2705725"/>
            <a:ext cx="52116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zh-CN" sz="8800" spc="1000" dirty="0">
                <a:solidFill>
                  <a:srgbClr val="C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感谢聆听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199894" y="738082"/>
            <a:ext cx="4608858" cy="584775"/>
          </a:xfrm>
          <a:prstGeom prst="roundRect">
            <a:avLst>
              <a:gd name="adj" fmla="val 420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-566660" y="0"/>
            <a:ext cx="5630863" cy="6858000"/>
          </a:xfrm>
          <a:prstGeom prst="rightArrow">
            <a:avLst>
              <a:gd name="adj1" fmla="val 100000"/>
              <a:gd name="adj2" fmla="val 4003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-842887" y="0"/>
            <a:ext cx="5486400" cy="6858000"/>
          </a:xfrm>
          <a:prstGeom prst="rightArrow">
            <a:avLst>
              <a:gd name="adj1" fmla="val 100000"/>
              <a:gd name="adj2" fmla="val 4003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4" name="文本框 3"/>
          <p:cNvSpPr txBox="1">
            <a:spLocks noChangeArrowheads="1"/>
          </p:cNvSpPr>
          <p:nvPr/>
        </p:nvSpPr>
        <p:spPr bwMode="auto">
          <a:xfrm>
            <a:off x="731590" y="1959114"/>
            <a:ext cx="1569660" cy="327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90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eLand 康熙字典體" pitchFamily="50" charset="-120"/>
                <a:ea typeface="TypeLand 康熙字典體" pitchFamily="50" charset="-120"/>
              </a:rPr>
              <a:t>目 錄</a:t>
            </a:r>
          </a:p>
        </p:txBody>
      </p:sp>
      <p:sp>
        <p:nvSpPr>
          <p:cNvPr id="5" name="矩形 4"/>
          <p:cNvSpPr/>
          <p:nvPr/>
        </p:nvSpPr>
        <p:spPr>
          <a:xfrm rot="2575801">
            <a:off x="6191192" y="751294"/>
            <a:ext cx="585538" cy="586874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41" name="文本框 20"/>
          <p:cNvSpPr txBox="1">
            <a:spLocks noChangeArrowheads="1"/>
          </p:cNvSpPr>
          <p:nvPr/>
        </p:nvSpPr>
        <p:spPr bwMode="auto">
          <a:xfrm>
            <a:off x="7982738" y="781493"/>
            <a:ext cx="16622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导   言</a:t>
            </a:r>
          </a:p>
        </p:txBody>
      </p:sp>
      <p:sp>
        <p:nvSpPr>
          <p:cNvPr id="6" name="矩形 5"/>
          <p:cNvSpPr/>
          <p:nvPr/>
        </p:nvSpPr>
        <p:spPr>
          <a:xfrm rot="2575801">
            <a:off x="6038792" y="751294"/>
            <a:ext cx="585538" cy="586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33" name="文本框 12"/>
          <p:cNvSpPr txBox="1">
            <a:spLocks noChangeArrowheads="1"/>
          </p:cNvSpPr>
          <p:nvPr/>
        </p:nvSpPr>
        <p:spPr bwMode="auto">
          <a:xfrm>
            <a:off x="6069738" y="792798"/>
            <a:ext cx="5414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繁体" panose="03000509000000000000" pitchFamily="65" charset="-122"/>
                <a:ea typeface="方正粗宋繁体" panose="03000509000000000000" pitchFamily="65" charset="-122"/>
              </a:rPr>
              <a:t>一</a:t>
            </a:r>
          </a:p>
        </p:txBody>
      </p:sp>
      <p:sp>
        <p:nvSpPr>
          <p:cNvPr id="70" name="圆角矩形 16">
            <a:extLst>
              <a:ext uri="{FF2B5EF4-FFF2-40B4-BE49-F238E27FC236}">
                <a16:creationId xmlns:a16="http://schemas.microsoft.com/office/drawing/2014/main" xmlns="" id="{E4F50653-3369-4543-80D6-79E113D8E731}"/>
              </a:ext>
            </a:extLst>
          </p:cNvPr>
          <p:cNvSpPr/>
          <p:nvPr/>
        </p:nvSpPr>
        <p:spPr>
          <a:xfrm>
            <a:off x="6185847" y="1915703"/>
            <a:ext cx="4622906" cy="584775"/>
          </a:xfrm>
          <a:prstGeom prst="roundRect">
            <a:avLst>
              <a:gd name="adj" fmla="val 420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" name="文本框 20">
            <a:extLst>
              <a:ext uri="{FF2B5EF4-FFF2-40B4-BE49-F238E27FC236}">
                <a16:creationId xmlns:a16="http://schemas.microsoft.com/office/drawing/2014/main" xmlns="" id="{A232169A-AEDB-4965-B39B-F1809681B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691" y="1959114"/>
            <a:ext cx="16622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 德</a:t>
            </a:r>
          </a:p>
        </p:txBody>
      </p:sp>
      <p:sp>
        <p:nvSpPr>
          <p:cNvPr id="75" name="圆角矩形 16">
            <a:extLst>
              <a:ext uri="{FF2B5EF4-FFF2-40B4-BE49-F238E27FC236}">
                <a16:creationId xmlns:a16="http://schemas.microsoft.com/office/drawing/2014/main" xmlns="" id="{1A5D9A6F-631F-4902-BF32-B53DEDA6947C}"/>
              </a:ext>
            </a:extLst>
          </p:cNvPr>
          <p:cNvSpPr/>
          <p:nvPr/>
        </p:nvSpPr>
        <p:spPr>
          <a:xfrm>
            <a:off x="6213940" y="3089622"/>
            <a:ext cx="4594812" cy="584775"/>
          </a:xfrm>
          <a:prstGeom prst="roundRect">
            <a:avLst>
              <a:gd name="adj" fmla="val 420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文本框 20">
            <a:extLst>
              <a:ext uri="{FF2B5EF4-FFF2-40B4-BE49-F238E27FC236}">
                <a16:creationId xmlns:a16="http://schemas.microsoft.com/office/drawing/2014/main" xmlns="" id="{E11B5173-08BA-463A-85DB-B7549744A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784" y="3133033"/>
            <a:ext cx="16622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达   才</a:t>
            </a:r>
          </a:p>
        </p:txBody>
      </p:sp>
      <p:sp>
        <p:nvSpPr>
          <p:cNvPr id="80" name="圆角矩形 16">
            <a:extLst>
              <a:ext uri="{FF2B5EF4-FFF2-40B4-BE49-F238E27FC236}">
                <a16:creationId xmlns:a16="http://schemas.microsoft.com/office/drawing/2014/main" xmlns="" id="{3B025ED1-DCD1-4BB8-A24E-F3AD565B4F74}"/>
              </a:ext>
            </a:extLst>
          </p:cNvPr>
          <p:cNvSpPr/>
          <p:nvPr/>
        </p:nvSpPr>
        <p:spPr>
          <a:xfrm>
            <a:off x="6199893" y="4275660"/>
            <a:ext cx="4608859" cy="584775"/>
          </a:xfrm>
          <a:prstGeom prst="roundRect">
            <a:avLst>
              <a:gd name="adj" fmla="val 420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文本框 20">
            <a:extLst>
              <a:ext uri="{FF2B5EF4-FFF2-40B4-BE49-F238E27FC236}">
                <a16:creationId xmlns:a16="http://schemas.microsoft.com/office/drawing/2014/main" xmlns="" id="{3489D368-32D5-4CB6-BFF6-40EE7561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738" y="4319071"/>
            <a:ext cx="16622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 效</a:t>
            </a:r>
          </a:p>
        </p:txBody>
      </p:sp>
      <p:sp>
        <p:nvSpPr>
          <p:cNvPr id="85" name="圆角矩形 16">
            <a:extLst>
              <a:ext uri="{FF2B5EF4-FFF2-40B4-BE49-F238E27FC236}">
                <a16:creationId xmlns:a16="http://schemas.microsoft.com/office/drawing/2014/main" xmlns="" id="{8BB9AECC-8078-491F-9692-B63CDD319BD7}"/>
              </a:ext>
            </a:extLst>
          </p:cNvPr>
          <p:cNvSpPr/>
          <p:nvPr/>
        </p:nvSpPr>
        <p:spPr>
          <a:xfrm>
            <a:off x="6199893" y="5457997"/>
            <a:ext cx="4608859" cy="584775"/>
          </a:xfrm>
          <a:prstGeom prst="roundRect">
            <a:avLst>
              <a:gd name="adj" fmla="val 420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" name="文本框 20">
            <a:extLst>
              <a:ext uri="{FF2B5EF4-FFF2-40B4-BE49-F238E27FC236}">
                <a16:creationId xmlns:a16="http://schemas.microsoft.com/office/drawing/2014/main" xmlns="" id="{2FA14676-C107-4B1D-8C64-89F78FE50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187" y="5501425"/>
            <a:ext cx="21732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总结与反思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3715E9C-55B5-4237-8B5B-984106EF2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41" y="6294071"/>
            <a:ext cx="685859" cy="563929"/>
          </a:xfrm>
          <a:prstGeom prst="rect">
            <a:avLst/>
          </a:prstGeom>
        </p:spPr>
      </p:pic>
      <p:sp>
        <p:nvSpPr>
          <p:cNvPr id="94" name="矩形 93">
            <a:extLst>
              <a:ext uri="{FF2B5EF4-FFF2-40B4-BE49-F238E27FC236}">
                <a16:creationId xmlns:a16="http://schemas.microsoft.com/office/drawing/2014/main" xmlns="" id="{8EC6BAC1-F087-420F-B821-C5F27D6627E3}"/>
              </a:ext>
            </a:extLst>
          </p:cNvPr>
          <p:cNvSpPr/>
          <p:nvPr/>
        </p:nvSpPr>
        <p:spPr>
          <a:xfrm rot="2575801">
            <a:off x="6191192" y="1937332"/>
            <a:ext cx="585538" cy="586874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C286C0B7-D3F1-4B4A-98E5-233C67C2D7FD}"/>
              </a:ext>
            </a:extLst>
          </p:cNvPr>
          <p:cNvSpPr/>
          <p:nvPr/>
        </p:nvSpPr>
        <p:spPr>
          <a:xfrm rot="2575801">
            <a:off x="6038792" y="1937332"/>
            <a:ext cx="585538" cy="586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文本框 12">
            <a:extLst>
              <a:ext uri="{FF2B5EF4-FFF2-40B4-BE49-F238E27FC236}">
                <a16:creationId xmlns:a16="http://schemas.microsoft.com/office/drawing/2014/main" xmlns="" id="{1EB431C0-E455-4D50-9545-CDE6DD04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738" y="1978836"/>
            <a:ext cx="5414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繁体" panose="03000509000000000000" pitchFamily="65" charset="-122"/>
                <a:ea typeface="方正粗宋繁体" panose="03000509000000000000" pitchFamily="65" charset="-122"/>
              </a:rPr>
              <a:t>二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5247BDFC-836E-429A-905D-EBAAC437A8E1}"/>
              </a:ext>
            </a:extLst>
          </p:cNvPr>
          <p:cNvSpPr/>
          <p:nvPr/>
        </p:nvSpPr>
        <p:spPr>
          <a:xfrm rot="2575801">
            <a:off x="6191191" y="3096990"/>
            <a:ext cx="585538" cy="586874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9F59CEB8-A780-4ABD-A892-B3DA7EEF007A}"/>
              </a:ext>
            </a:extLst>
          </p:cNvPr>
          <p:cNvSpPr/>
          <p:nvPr/>
        </p:nvSpPr>
        <p:spPr>
          <a:xfrm rot="2575801">
            <a:off x="6038791" y="3096990"/>
            <a:ext cx="585538" cy="586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" name="文本框 12">
            <a:extLst>
              <a:ext uri="{FF2B5EF4-FFF2-40B4-BE49-F238E27FC236}">
                <a16:creationId xmlns:a16="http://schemas.microsoft.com/office/drawing/2014/main" xmlns="" id="{DAED3880-F5F5-4E2A-B397-57C85F84A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737" y="3138494"/>
            <a:ext cx="5414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繁体" panose="03000509000000000000" pitchFamily="65" charset="-122"/>
                <a:ea typeface="方正粗宋繁体" panose="03000509000000000000" pitchFamily="65" charset="-122"/>
              </a:rPr>
              <a:t>三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D666D602-640C-484B-8976-1C2DB93D5CCC}"/>
              </a:ext>
            </a:extLst>
          </p:cNvPr>
          <p:cNvSpPr/>
          <p:nvPr/>
        </p:nvSpPr>
        <p:spPr>
          <a:xfrm rot="2575801">
            <a:off x="6196268" y="4308392"/>
            <a:ext cx="585538" cy="586874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47BF0C2A-00B8-4115-8FCF-C2D06519CCF4}"/>
              </a:ext>
            </a:extLst>
          </p:cNvPr>
          <p:cNvSpPr/>
          <p:nvPr/>
        </p:nvSpPr>
        <p:spPr>
          <a:xfrm rot="2575801">
            <a:off x="6043868" y="4308392"/>
            <a:ext cx="585538" cy="586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" name="文本框 12">
            <a:extLst>
              <a:ext uri="{FF2B5EF4-FFF2-40B4-BE49-F238E27FC236}">
                <a16:creationId xmlns:a16="http://schemas.microsoft.com/office/drawing/2014/main" xmlns="" id="{55E5D92E-7240-4A91-902D-A01F00A11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814" y="4349896"/>
            <a:ext cx="5414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繁体" panose="03000509000000000000" pitchFamily="65" charset="-122"/>
                <a:ea typeface="方正粗宋繁体" panose="03000509000000000000" pitchFamily="65" charset="-122"/>
              </a:rPr>
              <a:t>四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xmlns="" id="{886D6B6E-FF92-4747-BF7B-240B87549B29}"/>
              </a:ext>
            </a:extLst>
          </p:cNvPr>
          <p:cNvSpPr/>
          <p:nvPr/>
        </p:nvSpPr>
        <p:spPr>
          <a:xfrm rot="2575801">
            <a:off x="6191192" y="5487850"/>
            <a:ext cx="585538" cy="586874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xmlns="" id="{F4710DFA-8A7C-45DD-8D4E-DCDF68B3417F}"/>
              </a:ext>
            </a:extLst>
          </p:cNvPr>
          <p:cNvSpPr/>
          <p:nvPr/>
        </p:nvSpPr>
        <p:spPr>
          <a:xfrm rot="2575801">
            <a:off x="6038792" y="5487850"/>
            <a:ext cx="585538" cy="586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文本框 12">
            <a:extLst>
              <a:ext uri="{FF2B5EF4-FFF2-40B4-BE49-F238E27FC236}">
                <a16:creationId xmlns:a16="http://schemas.microsoft.com/office/drawing/2014/main" xmlns="" id="{9F2EFFE8-B660-4E50-882F-EBFBBAA18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738" y="5529354"/>
            <a:ext cx="5414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繁体" panose="03000509000000000000" pitchFamily="65" charset="-122"/>
                <a:ea typeface="方正粗宋繁体" panose="03000509000000000000" pitchFamily="65" charset="-122"/>
              </a:rPr>
              <a:t>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9ADE5906-8BD5-44DF-AA7F-868052ECA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/>
        </p:blipFill>
        <p:spPr bwMode="auto">
          <a:xfrm>
            <a:off x="769306" y="710920"/>
            <a:ext cx="11422692" cy="29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导  言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21EA9CD-620E-466A-B449-F24D4ED714F7}"/>
              </a:ext>
            </a:extLst>
          </p:cNvPr>
          <p:cNvSpPr/>
          <p:nvPr/>
        </p:nvSpPr>
        <p:spPr>
          <a:xfrm>
            <a:off x="1458668" y="3901593"/>
            <a:ext cx="9843700" cy="224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>
              <a:lnSpc>
                <a:spcPct val="150000"/>
              </a:lnSpc>
              <a:spcAft>
                <a:spcPts val="0"/>
              </a:spcAft>
            </a:pPr>
            <a:r>
              <a:rPr lang="zh-CN" altLang="zh-CN" sz="2400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当前学生普遍问题是性格的叛逆，心灵的脆弱及对未来的迷茫。</a:t>
            </a:r>
            <a:r>
              <a:rPr lang="zh-CN" altLang="zh-CN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而教育的核心在于激发一个人的内在的愿景，使其有清晰的生命目标。</a:t>
            </a:r>
            <a:r>
              <a:rPr lang="zh-CN" altLang="zh-CN" sz="2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因此，就教育而言，</a:t>
            </a:r>
            <a:r>
              <a:rPr lang="zh-CN" altLang="zh-CN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老师所做的就是教化和引导学生，让他们不断获取生命成长的动力。</a:t>
            </a:r>
          </a:p>
        </p:txBody>
      </p:sp>
    </p:spTree>
    <p:extLst>
      <p:ext uri="{BB962C8B-B14F-4D97-AF65-F5344CB8AC3E}">
        <p14:creationId xmlns:p14="http://schemas.microsoft.com/office/powerpoint/2010/main" val="331116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8" descr="模板 2副本">
            <a:extLst>
              <a:ext uri="{FF2B5EF4-FFF2-40B4-BE49-F238E27FC236}">
                <a16:creationId xmlns:a16="http://schemas.microsoft.com/office/drawing/2014/main" xmlns="" id="{C19F57E3-6EFF-4A5B-80B9-9DEEF6B24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40392"/>
          <a:stretch/>
        </p:blipFill>
        <p:spPr bwMode="auto">
          <a:xfrm>
            <a:off x="769302" y="710921"/>
            <a:ext cx="11422697" cy="5496839"/>
          </a:xfrm>
          <a:prstGeom prst="rect">
            <a:avLst/>
          </a:prstGeom>
          <a:noFill/>
        </p:spPr>
      </p:pic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A019BF4-7F66-476B-8ADC-9F8F1A1C855A}"/>
              </a:ext>
            </a:extLst>
          </p:cNvPr>
          <p:cNvSpPr/>
          <p:nvPr/>
        </p:nvSpPr>
        <p:spPr>
          <a:xfrm>
            <a:off x="769302" y="710921"/>
            <a:ext cx="11422698" cy="549683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21EA9CD-620E-466A-B449-F24D4ED714F7}"/>
              </a:ext>
            </a:extLst>
          </p:cNvPr>
          <p:cNvSpPr/>
          <p:nvPr/>
        </p:nvSpPr>
        <p:spPr>
          <a:xfrm>
            <a:off x="1558800" y="2130896"/>
            <a:ext cx="9843700" cy="335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>
              <a:lnSpc>
                <a:spcPct val="150000"/>
              </a:lnSpc>
              <a:spcAft>
                <a:spcPts val="0"/>
              </a:spcAft>
            </a:pPr>
            <a:r>
              <a:rPr lang="zh-CN" altLang="zh-CN" sz="2400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我的教学理念是，</a:t>
            </a:r>
            <a:r>
              <a:rPr lang="zh-CN" altLang="zh-CN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教学的目的是为了培养人才，先成人再成才。</a:t>
            </a:r>
            <a:r>
              <a:rPr lang="zh-CN" altLang="zh-CN" sz="2400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特别是我们药学这个行业的教学，</a:t>
            </a:r>
            <a:r>
              <a:rPr lang="zh-CN" altLang="zh-CN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成德比达才更重要。</a:t>
            </a:r>
            <a:endParaRPr lang="en-US" altLang="zh-CN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625475">
              <a:lnSpc>
                <a:spcPct val="150000"/>
              </a:lnSpc>
              <a:spcAft>
                <a:spcPts val="0"/>
              </a:spcAft>
            </a:pPr>
            <a:r>
              <a:rPr lang="zh-CN" altLang="zh-CN" sz="2400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所以在教学创新的理念中，我秉承的是成德教育要传承和发扬古圣先贤的文明和智慧，而成才教育需要而且应该根据当代学生的特点</a:t>
            </a:r>
            <a:r>
              <a:rPr lang="zh-CN" altLang="en-US" sz="2400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以及社会大环境等时代特点契理契机地创新教学模式，教学方法以更好地培养人才。</a:t>
            </a:r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导  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德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271CD680-5750-44E4-9CF6-4CD1CA1A7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07271"/>
              </p:ext>
            </p:extLst>
          </p:nvPr>
        </p:nvGraphicFramePr>
        <p:xfrm>
          <a:off x="2932071" y="1420013"/>
          <a:ext cx="9259929" cy="47011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6775637">
                  <a:extLst>
                    <a:ext uri="{9D8B030D-6E8A-4147-A177-3AD203B41FA5}">
                      <a16:colId xmlns:a16="http://schemas.microsoft.com/office/drawing/2014/main" xmlns="" val="439306562"/>
                    </a:ext>
                  </a:extLst>
                </a:gridCol>
                <a:gridCol w="2484292">
                  <a:extLst>
                    <a:ext uri="{9D8B030D-6E8A-4147-A177-3AD203B41FA5}">
                      <a16:colId xmlns:a16="http://schemas.microsoft.com/office/drawing/2014/main" xmlns="" val="272611267"/>
                    </a:ext>
                  </a:extLst>
                </a:gridCol>
              </a:tblGrid>
              <a:tr h="576000">
                <a:tc gridSpan="2">
                  <a:txBody>
                    <a:bodyPr/>
                    <a:lstStyle/>
                    <a:p>
                      <a:r>
                        <a:rPr lang="zh-CN" altLang="en-US" sz="2400" b="0" spc="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</a:rPr>
                        <a:t>  德，即是教育的开始，也是教育的目的。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864074"/>
                  </a:ext>
                </a:extLst>
              </a:tr>
              <a:tr h="111600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altLang="zh-TW" sz="800" b="1" spc="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ypeLand 康熙字典體" pitchFamily="50" charset="-120"/>
                        <a:ea typeface="TypeLand 康熙字典體" pitchFamily="50" charset="-12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《</a:t>
                      </a:r>
                      <a:r>
                        <a:rPr lang="zh-TW" altLang="en-US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大學</a:t>
                      </a:r>
                      <a:r>
                        <a:rPr lang="en-US" altLang="zh-TW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》</a:t>
                      </a:r>
                      <a:r>
                        <a:rPr lang="zh-CN" altLang="en-US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 </a:t>
                      </a:r>
                      <a:r>
                        <a:rPr lang="zh-TW" altLang="en-US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開宗明義：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大學之道，在明</a:t>
                      </a:r>
                      <a:r>
                        <a:rPr lang="zh-TW" altLang="en-US" sz="2800" b="1" spc="300" baseline="0" dirty="0">
                          <a:solidFill>
                            <a:srgbClr val="C00000"/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明德</a:t>
                      </a:r>
                      <a:r>
                        <a:rPr lang="zh-TW" altLang="en-US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，在親民，在止於至善</a:t>
                      </a:r>
                      <a:r>
                        <a:rPr lang="zh-CN" altLang="en-US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spc="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ypeLand 康熙字典體" pitchFamily="50" charset="-120"/>
                        <a:ea typeface="TypeLand 康熙字典體" pitchFamily="50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9706768"/>
                  </a:ext>
                </a:extLst>
              </a:tr>
              <a:tr h="946588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6095113"/>
                  </a:ext>
                </a:extLst>
              </a:tr>
              <a:tr h="2062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南京工業大學  校訓：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2800" b="1" spc="300" baseline="0" dirty="0">
                          <a:solidFill>
                            <a:srgbClr val="C00000"/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明德  </a:t>
                      </a:r>
                      <a:r>
                        <a:rPr lang="zh-TW" altLang="en-US" sz="2200" b="1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ypeLand 康熙字典體" pitchFamily="50" charset="-120"/>
                          <a:ea typeface="TypeLand 康熙字典體" pitchFamily="50" charset="-120"/>
                        </a:rPr>
                        <a:t>厚學  沉毅  篤行</a:t>
                      </a:r>
                      <a:endParaRPr lang="zh-CN" alt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3042025"/>
                  </a:ext>
                </a:extLst>
              </a:tr>
            </a:tbl>
          </a:graphicData>
        </a:graphic>
      </p:graphicFrame>
      <p:pic>
        <p:nvPicPr>
          <p:cNvPr id="19" name="图片 31">
            <a:extLst>
              <a:ext uri="{FF2B5EF4-FFF2-40B4-BE49-F238E27FC236}">
                <a16:creationId xmlns:a16="http://schemas.microsoft.com/office/drawing/2014/main" xmlns="" id="{5E460EAB-FC24-42A7-8DAB-D5558F8E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59" y="3753279"/>
            <a:ext cx="3369414" cy="336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xmlns="" id="{FDBA5DD3-381E-4921-80B8-002F3D3F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3036" flipH="1" flipV="1">
            <a:off x="284270" y="4177641"/>
            <a:ext cx="2529607" cy="237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2">
            <a:extLst>
              <a:ext uri="{FF2B5EF4-FFF2-40B4-BE49-F238E27FC236}">
                <a16:creationId xmlns:a16="http://schemas.microsoft.com/office/drawing/2014/main" xmlns="" id="{10AA4C68-97BB-4F88-9EAC-0C320339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63" y="4315299"/>
            <a:ext cx="292417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5000" spc="500" dirty="0">
                <a:solidFill>
                  <a:srgbClr val="80808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德</a:t>
            </a:r>
          </a:p>
        </p:txBody>
      </p:sp>
      <p:pic>
        <p:nvPicPr>
          <p:cNvPr id="23" name="图片 35">
            <a:extLst>
              <a:ext uri="{FF2B5EF4-FFF2-40B4-BE49-F238E27FC236}">
                <a16:creationId xmlns:a16="http://schemas.microsoft.com/office/drawing/2014/main" xmlns="" id="{A5769B68-F5B4-4E5B-95F7-8C3F9F1A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8357">
            <a:off x="1458108" y="6292431"/>
            <a:ext cx="783111" cy="6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xmlns="" id="{66D2FFDD-149D-4F6D-B253-2CE7AF2A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274">
            <a:off x="1850715" y="5906673"/>
            <a:ext cx="1115943" cy="89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7642E6-C2F1-4E75-9590-BBFAC88492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18" y="2982745"/>
            <a:ext cx="1815019" cy="22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德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xmlns="" id="{5C0568DA-B2D4-4673-886C-8E22C276D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67403"/>
              </p:ext>
            </p:extLst>
          </p:nvPr>
        </p:nvGraphicFramePr>
        <p:xfrm>
          <a:off x="1284605" y="4651519"/>
          <a:ext cx="10907395" cy="162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0907395">
                  <a:extLst>
                    <a:ext uri="{9D8B030D-6E8A-4147-A177-3AD203B41FA5}">
                      <a16:colId xmlns:a16="http://schemas.microsoft.com/office/drawing/2014/main" xmlns="" val="439306562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0" spc="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</a:rPr>
                        <a:t>  明德，是觉知德的过程。学习知识就是为了明德。</a:t>
                      </a:r>
                      <a:endParaRPr lang="en-US" altLang="zh-CN" sz="2400" b="0" spc="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0" spc="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</a:rPr>
                        <a:t>  明德教育适用于任何一个专业，任何一个学校。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3864074"/>
                  </a:ext>
                </a:extLst>
              </a:tr>
            </a:tbl>
          </a:graphicData>
        </a:graphic>
      </p:graphicFrame>
      <p:sp>
        <p:nvSpPr>
          <p:cNvPr id="13" name="箭头: 右 12">
            <a:extLst>
              <a:ext uri="{FF2B5EF4-FFF2-40B4-BE49-F238E27FC236}">
                <a16:creationId xmlns:a16="http://schemas.microsoft.com/office/drawing/2014/main" xmlns="" id="{D8D0C954-1D62-4423-A54A-536946C417D3}"/>
              </a:ext>
            </a:extLst>
          </p:cNvPr>
          <p:cNvSpPr/>
          <p:nvPr/>
        </p:nvSpPr>
        <p:spPr>
          <a:xfrm>
            <a:off x="1548765" y="1241836"/>
            <a:ext cx="9794240" cy="3055740"/>
          </a:xfrm>
          <a:prstGeom prst="rightArrow">
            <a:avLst/>
          </a:prstGeom>
          <a:gradFill flip="none" rotWithShape="1">
            <a:gsLst>
              <a:gs pos="0">
                <a:srgbClr val="FFD966">
                  <a:tint val="66000"/>
                  <a:satMod val="160000"/>
                </a:srgbClr>
              </a:gs>
              <a:gs pos="50000">
                <a:srgbClr val="FFD966">
                  <a:tint val="44500"/>
                  <a:satMod val="160000"/>
                </a:srgbClr>
              </a:gs>
              <a:gs pos="100000">
                <a:srgbClr val="FFD9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Oval 23">
            <a:extLst>
              <a:ext uri="{FF2B5EF4-FFF2-40B4-BE49-F238E27FC236}">
                <a16:creationId xmlns:a16="http://schemas.microsoft.com/office/drawing/2014/main" xmlns="" id="{F06F74C7-1223-4813-A2EA-FAAE46E7F4DA}"/>
              </a:ext>
            </a:extLst>
          </p:cNvPr>
          <p:cNvSpPr/>
          <p:nvPr/>
        </p:nvSpPr>
        <p:spPr bwMode="auto">
          <a:xfrm>
            <a:off x="5080937" y="1241835"/>
            <a:ext cx="3015586" cy="3015588"/>
          </a:xfrm>
          <a:prstGeom prst="ellipse">
            <a:avLst/>
          </a:prstGeom>
          <a:solidFill>
            <a:srgbClr val="FFD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Roboto Regular"/>
              <a:ea typeface="Roboto Regular"/>
              <a:cs typeface="Roboto Regular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3F55510-05A4-4AA7-85C3-E12A79F95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35" y="1772606"/>
            <a:ext cx="2029589" cy="1954046"/>
          </a:xfrm>
          <a:prstGeom prst="rect">
            <a:avLst/>
          </a:prstGeom>
        </p:spPr>
      </p:pic>
      <p:sp>
        <p:nvSpPr>
          <p:cNvPr id="35" name="矩形 22">
            <a:extLst>
              <a:ext uri="{FF2B5EF4-FFF2-40B4-BE49-F238E27FC236}">
                <a16:creationId xmlns:a16="http://schemas.microsoft.com/office/drawing/2014/main" xmlns="" id="{3ADCE585-2A77-4357-A4A3-7FE4AB1CC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398" y="2064253"/>
            <a:ext cx="2736533" cy="138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spc="500" dirty="0">
                <a:solidFill>
                  <a:schemeClr val="bg2">
                    <a:lumMod val="25000"/>
                  </a:schemeClr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学即是觉，觉即是明。</a:t>
            </a:r>
          </a:p>
        </p:txBody>
      </p:sp>
      <p:sp>
        <p:nvSpPr>
          <p:cNvPr id="41" name="矩形 22">
            <a:extLst>
              <a:ext uri="{FF2B5EF4-FFF2-40B4-BE49-F238E27FC236}">
                <a16:creationId xmlns:a16="http://schemas.microsoft.com/office/drawing/2014/main" xmlns="" id="{1B2F4A14-8FD3-493D-A963-BD9D904A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882" y="1436212"/>
            <a:ext cx="1478415" cy="218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0000" spc="5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德</a:t>
            </a:r>
          </a:p>
        </p:txBody>
      </p:sp>
      <p:sp>
        <p:nvSpPr>
          <p:cNvPr id="42" name="Oval 23">
            <a:extLst>
              <a:ext uri="{FF2B5EF4-FFF2-40B4-BE49-F238E27FC236}">
                <a16:creationId xmlns:a16="http://schemas.microsoft.com/office/drawing/2014/main" xmlns="" id="{65D58F39-28C1-4374-95B4-80362676C405}"/>
              </a:ext>
            </a:extLst>
          </p:cNvPr>
          <p:cNvSpPr/>
          <p:nvPr/>
        </p:nvSpPr>
        <p:spPr bwMode="auto">
          <a:xfrm>
            <a:off x="4972374" y="1133273"/>
            <a:ext cx="3232710" cy="3232712"/>
          </a:xfrm>
          <a:prstGeom prst="ellipse">
            <a:avLst/>
          </a:prstGeom>
          <a:noFill/>
          <a:ln w="41275" cmpd="sng">
            <a:solidFill>
              <a:srgbClr val="FFD966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Roboto Regular"/>
              <a:ea typeface="Roboto Regular"/>
              <a:cs typeface="Roboto Regular"/>
            </a:endParaRPr>
          </a:p>
        </p:txBody>
      </p:sp>
      <p:sp>
        <p:nvSpPr>
          <p:cNvPr id="43" name="Oval 23">
            <a:extLst>
              <a:ext uri="{FF2B5EF4-FFF2-40B4-BE49-F238E27FC236}">
                <a16:creationId xmlns:a16="http://schemas.microsoft.com/office/drawing/2014/main" xmlns="" id="{4414B7E5-2BCE-4B38-92D5-DAF51AD899E2}"/>
              </a:ext>
            </a:extLst>
          </p:cNvPr>
          <p:cNvSpPr/>
          <p:nvPr/>
        </p:nvSpPr>
        <p:spPr bwMode="auto">
          <a:xfrm>
            <a:off x="9204577" y="1852949"/>
            <a:ext cx="1809653" cy="1809654"/>
          </a:xfrm>
          <a:prstGeom prst="ellipse">
            <a:avLst/>
          </a:prstGeom>
          <a:noFill/>
          <a:ln w="88900" cmpd="sng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Roboto Regular"/>
              <a:ea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1336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德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xmlns="" id="{5C0568DA-B2D4-4673-886C-8E22C276D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05972"/>
              </p:ext>
            </p:extLst>
          </p:nvPr>
        </p:nvGraphicFramePr>
        <p:xfrm>
          <a:off x="1284605" y="1233882"/>
          <a:ext cx="10907397" cy="478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558190">
                  <a:extLst>
                    <a:ext uri="{9D8B030D-6E8A-4147-A177-3AD203B41FA5}">
                      <a16:colId xmlns:a16="http://schemas.microsoft.com/office/drawing/2014/main" xmlns="" val="439306562"/>
                    </a:ext>
                  </a:extLst>
                </a:gridCol>
                <a:gridCol w="4467828">
                  <a:extLst>
                    <a:ext uri="{9D8B030D-6E8A-4147-A177-3AD203B41FA5}">
                      <a16:colId xmlns:a16="http://schemas.microsoft.com/office/drawing/2014/main" xmlns="" val="3515286861"/>
                    </a:ext>
                  </a:extLst>
                </a:gridCol>
                <a:gridCol w="3881379">
                  <a:extLst>
                    <a:ext uri="{9D8B030D-6E8A-4147-A177-3AD203B41FA5}">
                      <a16:colId xmlns:a16="http://schemas.microsoft.com/office/drawing/2014/main" xmlns="" val="440250826"/>
                    </a:ext>
                  </a:extLst>
                </a:gridCol>
              </a:tblGrid>
              <a:tr h="612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</a:rPr>
                        <a:t>成德教育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2400" b="0" spc="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2400" b="0" spc="4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86407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教学活动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教学内容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教学目的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10875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spc="300" baseline="0" dirty="0">
                          <a:solidFill>
                            <a:srgbClr val="C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重读经典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《大学》、《论语》、</a:t>
                      </a:r>
                      <a:endParaRPr lang="en-US" altLang="zh-CN" sz="1800" b="0" kern="1200" dirty="0">
                        <a:solidFill>
                          <a:schemeClr val="dk1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《中庸》、《黄帝内经》</a:t>
                      </a:r>
                      <a:endParaRPr lang="zh-CN" altLang="en-US" sz="1800" b="0" spc="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让学生发现自己，</a:t>
                      </a:r>
                      <a:endParaRPr lang="en-US" altLang="zh-CN" sz="1800" b="0" kern="1200" dirty="0">
                        <a:solidFill>
                          <a:schemeClr val="dk1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突破自己，</a:t>
                      </a:r>
                      <a:endParaRPr lang="en-US" altLang="zh-CN" sz="1800" b="0" kern="1200" dirty="0">
                        <a:solidFill>
                          <a:schemeClr val="dk1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成长自己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。</a:t>
                      </a:r>
                      <a:endParaRPr lang="en-US" altLang="zh-CN" sz="1800" b="0" kern="1200" dirty="0">
                        <a:solidFill>
                          <a:schemeClr val="dk1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树立正确的人生信仰和目标，</a:t>
                      </a:r>
                      <a:endParaRPr lang="en-US" altLang="zh-CN" sz="1800" b="0" kern="1200" dirty="0">
                        <a:solidFill>
                          <a:schemeClr val="dk1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做生命的强者。</a:t>
                      </a:r>
                      <a:endParaRPr lang="zh-CN" altLang="en-US" sz="1800" b="0" spc="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0687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2000" b="1" kern="1200" spc="300" baseline="0" dirty="0">
                          <a:solidFill>
                            <a:srgbClr val="C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开设系列课程</a:t>
                      </a:r>
                      <a:endParaRPr lang="zh-CN" altLang="en-US" sz="2000" b="1" spc="300" baseline="0" dirty="0">
                        <a:solidFill>
                          <a:srgbClr val="C0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zh-CN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《一生的平衡》、《目标的设定与干扰》、《幸福人生的原理》、《生命的觉醒》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等</a:t>
                      </a:r>
                      <a:endParaRPr lang="zh-CN" altLang="en-US" sz="1800" b="0" spc="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2200" b="0" spc="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609794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kern="1200" spc="300" baseline="0" dirty="0">
                          <a:solidFill>
                            <a:srgbClr val="C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课间活动</a:t>
                      </a:r>
                      <a:endParaRPr lang="zh-CN" altLang="en-US" sz="2000" b="1" spc="300" baseline="0" dirty="0">
                        <a:solidFill>
                          <a:srgbClr val="C0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0" spc="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破冰游戏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2200" b="0" spc="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017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07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德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xmlns="" id="{5C0568DA-B2D4-4673-886C-8E22C276D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75568"/>
              </p:ext>
            </p:extLst>
          </p:nvPr>
        </p:nvGraphicFramePr>
        <p:xfrm>
          <a:off x="1284605" y="1233882"/>
          <a:ext cx="10907397" cy="64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0907397">
                  <a:extLst>
                    <a:ext uri="{9D8B030D-6E8A-4147-A177-3AD203B41FA5}">
                      <a16:colId xmlns:a16="http://schemas.microsoft.com/office/drawing/2014/main" xmlns="" val="43930656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</a:rPr>
                        <a:t>   重读经典</a:t>
                      </a:r>
                      <a:r>
                        <a:rPr lang="en-US" altLang="zh-CN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</a:rPr>
                        <a:t>——</a:t>
                      </a:r>
                      <a:r>
                        <a:rPr lang="zh-CN" altLang="zh-CN" sz="2200" b="0" kern="1200" spc="400" dirty="0">
                          <a:solidFill>
                            <a:schemeClr val="dk1"/>
                          </a:solidFill>
                          <a:effectLst/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  <a:cs typeface="+mn-cs"/>
                        </a:rPr>
                        <a:t>《大学》、《论语》、《中庸》、《黄帝内经》</a:t>
                      </a:r>
                      <a:endParaRPr lang="zh-CN" altLang="en-US" sz="2200" b="0" spc="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864074"/>
                  </a:ext>
                </a:extLst>
              </a:tr>
            </a:tbl>
          </a:graphicData>
        </a:graphic>
      </p:graphicFrame>
      <p:sp>
        <p:nvSpPr>
          <p:cNvPr id="4" name="箭头: 左弧形 3">
            <a:extLst>
              <a:ext uri="{FF2B5EF4-FFF2-40B4-BE49-F238E27FC236}">
                <a16:creationId xmlns:a16="http://schemas.microsoft.com/office/drawing/2014/main" xmlns="" id="{3AF83798-6BD2-46DE-A73C-A103108F6EE2}"/>
              </a:ext>
            </a:extLst>
          </p:cNvPr>
          <p:cNvSpPr/>
          <p:nvPr/>
        </p:nvSpPr>
        <p:spPr>
          <a:xfrm rot="19126772">
            <a:off x="4002194" y="3704745"/>
            <a:ext cx="937565" cy="2216578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左弧形 15">
            <a:extLst>
              <a:ext uri="{FF2B5EF4-FFF2-40B4-BE49-F238E27FC236}">
                <a16:creationId xmlns:a16="http://schemas.microsoft.com/office/drawing/2014/main" xmlns="" id="{D270D757-174A-4CB4-91CD-D2240DBDBA42}"/>
              </a:ext>
            </a:extLst>
          </p:cNvPr>
          <p:cNvSpPr/>
          <p:nvPr/>
        </p:nvSpPr>
        <p:spPr>
          <a:xfrm rot="19126772" flipH="1" flipV="1">
            <a:off x="6381596" y="2363410"/>
            <a:ext cx="962599" cy="2275763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B153A74-CADB-4148-858A-432B4B21F7F3}"/>
              </a:ext>
            </a:extLst>
          </p:cNvPr>
          <p:cNvSpPr/>
          <p:nvPr/>
        </p:nvSpPr>
        <p:spPr>
          <a:xfrm>
            <a:off x="3785064" y="2155251"/>
            <a:ext cx="23688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0" spc="5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诵读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8D9548A-EB26-4153-AF2B-F8096A39888F}"/>
              </a:ext>
            </a:extLst>
          </p:cNvPr>
          <p:cNvSpPr/>
          <p:nvPr/>
        </p:nvSpPr>
        <p:spPr>
          <a:xfrm>
            <a:off x="5212904" y="4442385"/>
            <a:ext cx="23688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0" spc="5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思考</a:t>
            </a:r>
          </a:p>
        </p:txBody>
      </p:sp>
      <p:sp>
        <p:nvSpPr>
          <p:cNvPr id="5" name="标注: 右箭头 4">
            <a:extLst>
              <a:ext uri="{FF2B5EF4-FFF2-40B4-BE49-F238E27FC236}">
                <a16:creationId xmlns:a16="http://schemas.microsoft.com/office/drawing/2014/main" xmlns="" id="{FA6D73D0-5538-41F9-AE30-A8590280AD63}"/>
              </a:ext>
            </a:extLst>
          </p:cNvPr>
          <p:cNvSpPr/>
          <p:nvPr/>
        </p:nvSpPr>
        <p:spPr>
          <a:xfrm>
            <a:off x="1315228" y="2304226"/>
            <a:ext cx="2742208" cy="2926996"/>
          </a:xfrm>
          <a:prstGeom prst="rightArrowCallout">
            <a:avLst/>
          </a:prstGeom>
          <a:solidFill>
            <a:schemeClr val="bg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动作按钮: 视频 6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xmlns="" id="{32AC7740-E745-4F4E-AE32-938188414EE6}"/>
              </a:ext>
            </a:extLst>
          </p:cNvPr>
          <p:cNvSpPr/>
          <p:nvPr/>
        </p:nvSpPr>
        <p:spPr>
          <a:xfrm>
            <a:off x="1315228" y="5222049"/>
            <a:ext cx="1785445" cy="1005440"/>
          </a:xfrm>
          <a:prstGeom prst="actionButtonMovie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23">
            <a:extLst>
              <a:ext uri="{FF2B5EF4-FFF2-40B4-BE49-F238E27FC236}">
                <a16:creationId xmlns:a16="http://schemas.microsoft.com/office/drawing/2014/main" xmlns="" id="{C7E765E1-3324-4C3B-B0D2-979FB6247089}"/>
              </a:ext>
            </a:extLst>
          </p:cNvPr>
          <p:cNvSpPr/>
          <p:nvPr/>
        </p:nvSpPr>
        <p:spPr bwMode="auto">
          <a:xfrm>
            <a:off x="3572735" y="2178636"/>
            <a:ext cx="4214228" cy="4214231"/>
          </a:xfrm>
          <a:prstGeom prst="ellipse">
            <a:avLst/>
          </a:prstGeom>
          <a:noFill/>
          <a:ln w="101600" cmpd="sng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Roboto Regular"/>
              <a:ea typeface="Roboto Regular"/>
              <a:cs typeface="Roboto Regular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C1B9AE8-3AF0-403F-AAFD-92EE48EDC2B9}"/>
              </a:ext>
            </a:extLst>
          </p:cNvPr>
          <p:cNvSpPr/>
          <p:nvPr/>
        </p:nvSpPr>
        <p:spPr>
          <a:xfrm>
            <a:off x="1469801" y="2413272"/>
            <a:ext cx="1580397" cy="257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spc="3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从学习经典中，体会</a:t>
            </a:r>
            <a:r>
              <a:rPr lang="zh-CN" altLang="zh-CN" sz="2200" b="1" spc="3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古圣先贤的文明和智慧</a:t>
            </a:r>
            <a:r>
              <a:rPr lang="zh-CN" altLang="en-US" sz="2200" b="1" spc="3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2200" b="1" spc="3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标注: 左箭头 5">
            <a:extLst>
              <a:ext uri="{FF2B5EF4-FFF2-40B4-BE49-F238E27FC236}">
                <a16:creationId xmlns:a16="http://schemas.microsoft.com/office/drawing/2014/main" xmlns="" id="{243B9611-19EA-4DF4-BF12-4582AA1055A6}"/>
              </a:ext>
            </a:extLst>
          </p:cNvPr>
          <p:cNvSpPr/>
          <p:nvPr/>
        </p:nvSpPr>
        <p:spPr>
          <a:xfrm>
            <a:off x="6096000" y="2304226"/>
            <a:ext cx="5626072" cy="3901763"/>
          </a:xfrm>
          <a:prstGeom prst="leftArrowCallout">
            <a:avLst/>
          </a:prstGeom>
          <a:solidFill>
            <a:schemeClr val="bg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1D53BFD2-C8BB-4B4B-B518-494741BB959C}"/>
              </a:ext>
            </a:extLst>
          </p:cNvPr>
          <p:cNvSpPr/>
          <p:nvPr/>
        </p:nvSpPr>
        <p:spPr>
          <a:xfrm>
            <a:off x="5075279" y="3321172"/>
            <a:ext cx="11719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0" spc="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解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4E89C00-8BA8-434D-B61F-2380A9B7A4B3}"/>
              </a:ext>
            </a:extLst>
          </p:cNvPr>
          <p:cNvSpPr/>
          <p:nvPr/>
        </p:nvSpPr>
        <p:spPr>
          <a:xfrm>
            <a:off x="8246409" y="2404843"/>
            <a:ext cx="3412510" cy="3656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将自己</a:t>
            </a:r>
            <a:r>
              <a:rPr lang="zh-CN" altLang="zh-CN" sz="2000" b="1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修学的体悟转化为生动幽默的活生生的故事，带领学生身临其境，引发真实自然的理解和感受，在活泼踊跃的互动气氛中，又上升到中华文化所揭示的生命哲学的层面，引导学生进入深邃活泼的中华文化</a:t>
            </a:r>
            <a:r>
              <a:rPr lang="zh-CN" altLang="en-US" sz="2000" b="1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zh-CN" sz="2000" b="1" spc="3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xmlns="" id="{11569A31-3A6D-4BC9-B58B-BB3B49DE64AA}"/>
              </a:ext>
            </a:extLst>
          </p:cNvPr>
          <p:cNvSpPr/>
          <p:nvPr/>
        </p:nvSpPr>
        <p:spPr bwMode="auto">
          <a:xfrm>
            <a:off x="4991617" y="3691979"/>
            <a:ext cx="1371337" cy="1371338"/>
          </a:xfrm>
          <a:prstGeom prst="ellipse">
            <a:avLst/>
          </a:prstGeom>
          <a:noFill/>
          <a:ln w="76200" cmpd="sng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Roboto Regular"/>
              <a:ea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393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组合 19"/>
          <p:cNvGrpSpPr>
            <a:grpSpLocks/>
          </p:cNvGrpSpPr>
          <p:nvPr/>
        </p:nvGrpSpPr>
        <p:grpSpPr bwMode="auto">
          <a:xfrm>
            <a:off x="2" y="187960"/>
            <a:ext cx="695325" cy="522961"/>
            <a:chOff x="0" y="244029"/>
            <a:chExt cx="694944" cy="624651"/>
          </a:xfrm>
        </p:grpSpPr>
        <p:sp>
          <p:nvSpPr>
            <p:cNvPr id="21" name="矩形 20"/>
            <p:cNvSpPr/>
            <p:nvPr/>
          </p:nvSpPr>
          <p:spPr>
            <a:xfrm>
              <a:off x="0" y="244029"/>
              <a:ext cx="548974" cy="6246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439" y="244029"/>
              <a:ext cx="82505" cy="624651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1968216-58F1-4A58-AE88-07948F3B4977}"/>
              </a:ext>
            </a:extLst>
          </p:cNvPr>
          <p:cNvSpPr/>
          <p:nvPr/>
        </p:nvSpPr>
        <p:spPr>
          <a:xfrm>
            <a:off x="769306" y="187960"/>
            <a:ext cx="11422696" cy="522961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E1E1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10" name="矩形 22"/>
          <p:cNvSpPr>
            <a:spLocks noChangeArrowheads="1"/>
          </p:cNvSpPr>
          <p:nvPr/>
        </p:nvSpPr>
        <p:spPr bwMode="auto">
          <a:xfrm>
            <a:off x="1284605" y="356978"/>
            <a:ext cx="41205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spc="5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成  德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B0DFEEC-62EE-4E68-84BA-4604CBDA0818}"/>
              </a:ext>
            </a:extLst>
          </p:cNvPr>
          <p:cNvSpPr/>
          <p:nvPr/>
        </p:nvSpPr>
        <p:spPr>
          <a:xfrm rot="5400000">
            <a:off x="-2775727" y="3533001"/>
            <a:ext cx="6100725" cy="549273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7B7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xmlns="" id="{5C0568DA-B2D4-4673-886C-8E22C276D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731366"/>
              </p:ext>
            </p:extLst>
          </p:nvPr>
        </p:nvGraphicFramePr>
        <p:xfrm>
          <a:off x="1284605" y="1233882"/>
          <a:ext cx="10907397" cy="12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0907397">
                  <a:extLst>
                    <a:ext uri="{9D8B030D-6E8A-4147-A177-3AD203B41FA5}">
                      <a16:colId xmlns:a16="http://schemas.microsoft.com/office/drawing/2014/main" xmlns="" val="43930656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200" b="0" spc="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</a:rPr>
                        <a:t>   开设系列课程与课间活动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86407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spc="200" baseline="0" dirty="0">
                          <a:solidFill>
                            <a:schemeClr val="dk1"/>
                          </a:solidFill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</a:rPr>
                        <a:t>    </a:t>
                      </a:r>
                      <a:r>
                        <a:rPr lang="zh-CN" altLang="zh-CN" sz="1800" spc="200" baseline="0" dirty="0">
                          <a:solidFill>
                            <a:schemeClr val="dk1"/>
                          </a:solidFill>
                          <a:latin typeface="方正粗宋简体" panose="03000509000000000000" pitchFamily="65" charset="-122"/>
                          <a:ea typeface="方正粗宋简体" panose="03000509000000000000" pitchFamily="65" charset="-122"/>
                        </a:rPr>
                        <a:t>《一生的平衡》、《目标的设定与干扰》、《幸福人生的原理》、《生命的觉醒》</a:t>
                      </a:r>
                      <a:endParaRPr lang="zh-CN" altLang="en-US" sz="1800" spc="200" baseline="0" dirty="0">
                        <a:latin typeface="方正粗宋简体" panose="03000509000000000000" pitchFamily="65" charset="-122"/>
                        <a:ea typeface="方正粗宋简体" panose="03000509000000000000" pitchFamily="65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184389"/>
                  </a:ext>
                </a:extLst>
              </a:tr>
            </a:tbl>
          </a:graphicData>
        </a:graphic>
      </p:graphicFrame>
      <p:sp>
        <p:nvSpPr>
          <p:cNvPr id="57" name="Freeform 123@|5FFC:0|FBC:0|LFC:16777215|LBC:16777215">
            <a:extLst>
              <a:ext uri="{FF2B5EF4-FFF2-40B4-BE49-F238E27FC236}">
                <a16:creationId xmlns:a16="http://schemas.microsoft.com/office/drawing/2014/main" xmlns="" id="{2891D193-5AF0-4C13-9A67-EDCB6FD4C99A}"/>
              </a:ext>
            </a:extLst>
          </p:cNvPr>
          <p:cNvSpPr>
            <a:spLocks/>
          </p:cNvSpPr>
          <p:nvPr/>
        </p:nvSpPr>
        <p:spPr bwMode="auto">
          <a:xfrm>
            <a:off x="6044473" y="5657441"/>
            <a:ext cx="1014412" cy="131763"/>
          </a:xfrm>
          <a:custGeom>
            <a:avLst/>
            <a:gdLst/>
            <a:ahLst/>
            <a:cxnLst>
              <a:cxn ang="0">
                <a:pos x="163" y="11"/>
              </a:cxn>
              <a:cxn ang="0">
                <a:pos x="153" y="21"/>
              </a:cxn>
              <a:cxn ang="0">
                <a:pos x="10" y="21"/>
              </a:cxn>
              <a:cxn ang="0">
                <a:pos x="0" y="11"/>
              </a:cxn>
              <a:cxn ang="0">
                <a:pos x="10" y="0"/>
              </a:cxn>
              <a:cxn ang="0">
                <a:pos x="153" y="0"/>
              </a:cxn>
              <a:cxn ang="0">
                <a:pos x="163" y="11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pPr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24@|5FFC:0|FBC:0|LFC:16777215|LBC:16777215">
            <a:extLst>
              <a:ext uri="{FF2B5EF4-FFF2-40B4-BE49-F238E27FC236}">
                <a16:creationId xmlns:a16="http://schemas.microsoft.com/office/drawing/2014/main" xmlns="" id="{E68C2B3E-DB36-4DC7-ACA5-F2830BEEE9AC}"/>
              </a:ext>
            </a:extLst>
          </p:cNvPr>
          <p:cNvSpPr>
            <a:spLocks/>
          </p:cNvSpPr>
          <p:nvPr/>
        </p:nvSpPr>
        <p:spPr bwMode="auto">
          <a:xfrm>
            <a:off x="6044473" y="5476466"/>
            <a:ext cx="1014412" cy="131763"/>
          </a:xfrm>
          <a:custGeom>
            <a:avLst/>
            <a:gdLst/>
            <a:ahLst/>
            <a:cxnLst>
              <a:cxn ang="0">
                <a:pos x="163" y="11"/>
              </a:cxn>
              <a:cxn ang="0">
                <a:pos x="153" y="21"/>
              </a:cxn>
              <a:cxn ang="0">
                <a:pos x="10" y="21"/>
              </a:cxn>
              <a:cxn ang="0">
                <a:pos x="0" y="11"/>
              </a:cxn>
              <a:cxn ang="0">
                <a:pos x="10" y="0"/>
              </a:cxn>
              <a:cxn ang="0">
                <a:pos x="153" y="0"/>
              </a:cxn>
              <a:cxn ang="0">
                <a:pos x="163" y="11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pPr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125@|5FFC:0|FBC:0|LFC:16777215|LBC:16777215">
            <a:extLst>
              <a:ext uri="{FF2B5EF4-FFF2-40B4-BE49-F238E27FC236}">
                <a16:creationId xmlns:a16="http://schemas.microsoft.com/office/drawing/2014/main" xmlns="" id="{20983C35-017E-46B2-8A9A-2B850A283A12}"/>
              </a:ext>
            </a:extLst>
          </p:cNvPr>
          <p:cNvSpPr>
            <a:spLocks/>
          </p:cNvSpPr>
          <p:nvPr/>
        </p:nvSpPr>
        <p:spPr bwMode="auto">
          <a:xfrm>
            <a:off x="6131785" y="5843179"/>
            <a:ext cx="803275" cy="201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0"/>
              </a:cxn>
              <a:cxn ang="0">
                <a:pos x="63" y="30"/>
              </a:cxn>
              <a:cxn ang="0">
                <a:pos x="0" y="0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pPr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237@|5FFC:0|FBC:0|LFC:16777215|LBC:16777215">
            <a:extLst>
              <a:ext uri="{FF2B5EF4-FFF2-40B4-BE49-F238E27FC236}">
                <a16:creationId xmlns:a16="http://schemas.microsoft.com/office/drawing/2014/main" xmlns="" id="{FD05D914-1A28-42E7-9454-3B87E55B1CDF}"/>
              </a:ext>
            </a:extLst>
          </p:cNvPr>
          <p:cNvSpPr>
            <a:spLocks noEditPoints="1"/>
          </p:cNvSpPr>
          <p:nvPr/>
        </p:nvSpPr>
        <p:spPr bwMode="auto">
          <a:xfrm>
            <a:off x="5493610" y="2899954"/>
            <a:ext cx="2116138" cy="2495550"/>
          </a:xfrm>
          <a:custGeom>
            <a:avLst/>
            <a:gdLst/>
            <a:ahLst/>
            <a:cxnLst>
              <a:cxn ang="0">
                <a:pos x="175" y="0"/>
              </a:cxn>
              <a:cxn ang="0">
                <a:pos x="167" y="0"/>
              </a:cxn>
              <a:cxn ang="0">
                <a:pos x="6" y="165"/>
              </a:cxn>
              <a:cxn ang="0">
                <a:pos x="67" y="318"/>
              </a:cxn>
              <a:cxn ang="0">
                <a:pos x="90" y="396"/>
              </a:cxn>
              <a:cxn ang="0">
                <a:pos x="90" y="396"/>
              </a:cxn>
              <a:cxn ang="0">
                <a:pos x="99" y="401"/>
              </a:cxn>
              <a:cxn ang="0">
                <a:pos x="242" y="401"/>
              </a:cxn>
              <a:cxn ang="0">
                <a:pos x="251" y="396"/>
              </a:cxn>
              <a:cxn ang="0">
                <a:pos x="251" y="396"/>
              </a:cxn>
              <a:cxn ang="0">
                <a:pos x="274" y="318"/>
              </a:cxn>
              <a:cxn ang="0">
                <a:pos x="336" y="165"/>
              </a:cxn>
              <a:cxn ang="0">
                <a:pos x="175" y="0"/>
              </a:cxn>
              <a:cxn ang="0">
                <a:pos x="295" y="166"/>
              </a:cxn>
              <a:cxn ang="0">
                <a:pos x="249" y="282"/>
              </a:cxn>
              <a:cxn ang="0">
                <a:pos x="231" y="352"/>
              </a:cxn>
              <a:cxn ang="0">
                <a:pos x="231" y="352"/>
              </a:cxn>
              <a:cxn ang="0">
                <a:pos x="224" y="356"/>
              </a:cxn>
              <a:cxn ang="0">
                <a:pos x="117" y="356"/>
              </a:cxn>
              <a:cxn ang="0">
                <a:pos x="110" y="352"/>
              </a:cxn>
              <a:cxn ang="0">
                <a:pos x="110" y="352"/>
              </a:cxn>
              <a:cxn ang="0">
                <a:pos x="93" y="282"/>
              </a:cxn>
              <a:cxn ang="0">
                <a:pos x="47" y="166"/>
              </a:cxn>
              <a:cxn ang="0">
                <a:pos x="168" y="43"/>
              </a:cxn>
              <a:cxn ang="0">
                <a:pos x="174" y="43"/>
              </a:cxn>
              <a:cxn ang="0">
                <a:pos x="295" y="166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pPr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9DB57D2C-EE37-42D8-98BB-00FAC58FC8C0}"/>
              </a:ext>
            </a:extLst>
          </p:cNvPr>
          <p:cNvSpPr/>
          <p:nvPr/>
        </p:nvSpPr>
        <p:spPr>
          <a:xfrm>
            <a:off x="5433059" y="2980843"/>
            <a:ext cx="2227128" cy="2183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1400" spc="1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《一生的平衡》</a:t>
            </a:r>
            <a:endParaRPr lang="en-US" altLang="zh-CN" sz="1400" spc="100" dirty="0">
              <a:solidFill>
                <a:schemeClr val="dk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zh-CN" sz="1400" spc="1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《目标的设定与干扰》</a:t>
            </a:r>
            <a:endParaRPr lang="en-US" altLang="zh-CN" sz="1400" spc="100" dirty="0">
              <a:solidFill>
                <a:schemeClr val="dk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zh-CN" sz="1400" spc="1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《幸福人生的原理》</a:t>
            </a:r>
            <a:endParaRPr lang="en-US" altLang="zh-CN" sz="1400" spc="100" dirty="0">
              <a:solidFill>
                <a:schemeClr val="dk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zh-CN" sz="1400" spc="1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《生命的觉醒》</a:t>
            </a:r>
            <a:endParaRPr lang="en-US" altLang="zh-CN" sz="1400" spc="100" dirty="0">
              <a:solidFill>
                <a:schemeClr val="dk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b="1" spc="100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破冰游戏</a:t>
            </a:r>
          </a:p>
        </p:txBody>
      </p:sp>
      <p:sp>
        <p:nvSpPr>
          <p:cNvPr id="62" name="箭头: 虚尾 61">
            <a:extLst>
              <a:ext uri="{FF2B5EF4-FFF2-40B4-BE49-F238E27FC236}">
                <a16:creationId xmlns:a16="http://schemas.microsoft.com/office/drawing/2014/main" xmlns="" id="{CEADEEF2-3E9A-44DB-AF12-0A60BD9EB59F}"/>
              </a:ext>
            </a:extLst>
          </p:cNvPr>
          <p:cNvSpPr/>
          <p:nvPr/>
        </p:nvSpPr>
        <p:spPr>
          <a:xfrm>
            <a:off x="7784320" y="3854138"/>
            <a:ext cx="904569" cy="1224000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箭头: 虚尾 64">
            <a:extLst>
              <a:ext uri="{FF2B5EF4-FFF2-40B4-BE49-F238E27FC236}">
                <a16:creationId xmlns:a16="http://schemas.microsoft.com/office/drawing/2014/main" xmlns="" id="{61B9C6C3-53C9-4B4A-97A4-F87CE4170F4A}"/>
              </a:ext>
            </a:extLst>
          </p:cNvPr>
          <p:cNvSpPr/>
          <p:nvPr/>
        </p:nvSpPr>
        <p:spPr>
          <a:xfrm flipH="1">
            <a:off x="4414469" y="3854138"/>
            <a:ext cx="904569" cy="1224000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Oval 23">
            <a:extLst>
              <a:ext uri="{FF2B5EF4-FFF2-40B4-BE49-F238E27FC236}">
                <a16:creationId xmlns:a16="http://schemas.microsoft.com/office/drawing/2014/main" xmlns="" id="{60961C17-3AF9-44B8-8398-8EE2391827C9}"/>
              </a:ext>
            </a:extLst>
          </p:cNvPr>
          <p:cNvSpPr/>
          <p:nvPr/>
        </p:nvSpPr>
        <p:spPr bwMode="auto">
          <a:xfrm>
            <a:off x="1203376" y="2857538"/>
            <a:ext cx="3086445" cy="30864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更进一步解读学习过的经典，</a:t>
            </a:r>
            <a:r>
              <a:rPr lang="zh-CN" altLang="zh-CN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引发</a:t>
            </a:r>
            <a:r>
              <a:rPr lang="zh-CN" altLang="en-US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学生</a:t>
            </a:r>
            <a:r>
              <a:rPr lang="zh-CN" altLang="zh-CN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的理解和感受</a:t>
            </a:r>
            <a:r>
              <a:rPr lang="zh-CN" altLang="en-US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b="1" spc="3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8" name="Oval 23">
            <a:extLst>
              <a:ext uri="{FF2B5EF4-FFF2-40B4-BE49-F238E27FC236}">
                <a16:creationId xmlns:a16="http://schemas.microsoft.com/office/drawing/2014/main" xmlns="" id="{D2F59084-9E76-4E5F-8C2A-6B0BA5E3F632}"/>
              </a:ext>
            </a:extLst>
          </p:cNvPr>
          <p:cNvSpPr/>
          <p:nvPr/>
        </p:nvSpPr>
        <p:spPr bwMode="auto">
          <a:xfrm>
            <a:off x="8842734" y="2922914"/>
            <a:ext cx="3086445" cy="30864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zh-CN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引导学生进入</a:t>
            </a:r>
            <a:r>
              <a:rPr lang="zh-CN" altLang="en-US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深入思考</a:t>
            </a:r>
            <a:r>
              <a:rPr lang="zh-CN" altLang="zh-CN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，提高自己的觉知力，获得真实成长。</a:t>
            </a:r>
          </a:p>
        </p:txBody>
      </p:sp>
    </p:spTree>
    <p:extLst>
      <p:ext uri="{BB962C8B-B14F-4D97-AF65-F5344CB8AC3E}">
        <p14:creationId xmlns:p14="http://schemas.microsoft.com/office/powerpoint/2010/main" val="314251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课件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</TotalTime>
  <Words>1300</Words>
  <Application>Microsoft Office PowerPoint</Application>
  <PresentationFormat>自定义</PresentationFormat>
  <Paragraphs>134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DD</cp:lastModifiedBy>
  <cp:revision>213</cp:revision>
  <dcterms:created xsi:type="dcterms:W3CDTF">2015-02-06T13:20:24Z</dcterms:created>
  <dcterms:modified xsi:type="dcterms:W3CDTF">2018-11-20T22:04:32Z</dcterms:modified>
</cp:coreProperties>
</file>