
<file path=[Content_Types].xml><?xml version="1.0" encoding="utf-8"?>
<Types xmlns="http://schemas.openxmlformats.org/package/2006/content-types">
  <Default Extension="jpeg" ContentType="image/jpeg"/>
  <Default Extension="png" ContentType="image/png"/>
  <Default Extension="tiff" ContentType="image/tif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</p:sldMasterIdLst>
  <p:notesMasterIdLst>
    <p:notesMasterId r:id="rId7"/>
  </p:notesMasterIdLst>
  <p:sldIdLst>
    <p:sldId id="395" r:id="rId4"/>
    <p:sldId id="398" r:id="rId5"/>
    <p:sldId id="403" r:id="rId6"/>
    <p:sldId id="399" r:id="rId8"/>
    <p:sldId id="454" r:id="rId9"/>
    <p:sldId id="406" r:id="rId10"/>
    <p:sldId id="408" r:id="rId11"/>
    <p:sldId id="409" r:id="rId12"/>
    <p:sldId id="456" r:id="rId13"/>
    <p:sldId id="457" r:id="rId14"/>
    <p:sldId id="458" r:id="rId15"/>
    <p:sldId id="414" r:id="rId16"/>
    <p:sldId id="498" r:id="rId17"/>
    <p:sldId id="567" r:id="rId18"/>
    <p:sldId id="415" r:id="rId19"/>
    <p:sldId id="505" r:id="rId20"/>
    <p:sldId id="507" r:id="rId21"/>
    <p:sldId id="426" r:id="rId22"/>
    <p:sldId id="568" r:id="rId23"/>
    <p:sldId id="428" r:id="rId24"/>
    <p:sldId id="488" r:id="rId25"/>
    <p:sldId id="655" r:id="rId26"/>
    <p:sldId id="656" r:id="rId27"/>
  </p:sldIdLst>
  <p:sldSz cx="12192000" cy="6858000"/>
  <p:notesSz cx="6858000" cy="9144000"/>
  <p:embeddedFontLst>
    <p:embeddedFont>
      <p:font typeface="微软雅黑" panose="020B0503020204020204" charset="-122"/>
      <p:regular r:id="rId32"/>
    </p:embeddedFont>
    <p:embeddedFont>
      <p:font typeface="方正正准黑简体" panose="02000000000000000000" pitchFamily="2" charset="-122"/>
      <p:regular r:id="rId33"/>
    </p:embeddedFont>
    <p:embeddedFont>
      <p:font typeface="Arial Unicode MS" panose="020B0604020202020204" pitchFamily="34" charset="-122"/>
      <p:regular r:id="rId34"/>
    </p:embeddedFont>
    <p:embeddedFont>
      <p:font typeface="方正汉简简体" panose="03000509000000000000" pitchFamily="65" charset="-122"/>
      <p:regular r:id="rId35"/>
    </p:embeddedFont>
    <p:embeddedFont>
      <p:font typeface="Calibri" panose="020F0502020204030204" charset="0"/>
      <p:regular r:id="rId36"/>
      <p:bold r:id="rId37"/>
      <p:italic r:id="rId38"/>
      <p:boldItalic r:id="rId39"/>
    </p:embeddedFont>
    <p:embeddedFont>
      <p:font typeface="Calibri Light" panose="020F0302020204030204" charset="0"/>
      <p:regular r:id="rId40"/>
      <p:italic r:id="rId41"/>
    </p:embeddedFont>
    <p:embeddedFont>
      <p:font typeface="Segoe UI Semilight" panose="020B0402040204020203" pitchFamily="34" charset="0"/>
      <p:regular r:id="rId42"/>
      <p:italic r:id="rId43"/>
    </p:embeddedFont>
    <p:embeddedFont>
      <p:font typeface="Arial Black" panose="020B0A04020102020204" charset="0"/>
      <p:bold r:id="rId4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n Li" initials="J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780"/>
    <a:srgbClr val="002323"/>
    <a:srgbClr val="002D2C"/>
    <a:srgbClr val="595959"/>
    <a:srgbClr val="E9E8E7"/>
    <a:srgbClr val="D5D9DD"/>
    <a:srgbClr val="7F7F7F"/>
    <a:srgbClr val="00B9B1"/>
    <a:srgbClr val="FF888C"/>
    <a:srgbClr val="FFA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60" autoAdjust="0"/>
    <p:restoredTop sz="93874" autoAdjust="0"/>
  </p:normalViewPr>
  <p:slideViewPr>
    <p:cSldViewPr snapToGrid="0" showGuides="1">
      <p:cViewPr varScale="1">
        <p:scale>
          <a:sx n="82" d="100"/>
          <a:sy n="82" d="100"/>
        </p:scale>
        <p:origin x="-162" y="-90"/>
      </p:cViewPr>
      <p:guideLst>
        <p:guide orient="horz" pos="3950"/>
        <p:guide orient="horz" pos="3242"/>
        <p:guide orient="horz" pos="1404"/>
        <p:guide pos="158"/>
        <p:guide pos="1325"/>
        <p:guide pos="6320"/>
        <p:guide pos="563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299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4" Type="http://schemas.openxmlformats.org/officeDocument/2006/relationships/font" Target="fonts/font13.fntdata"/><Relationship Id="rId43" Type="http://schemas.openxmlformats.org/officeDocument/2006/relationships/font" Target="fonts/font12.fntdata"/><Relationship Id="rId42" Type="http://schemas.openxmlformats.org/officeDocument/2006/relationships/font" Target="fonts/font11.fntdata"/><Relationship Id="rId41" Type="http://schemas.openxmlformats.org/officeDocument/2006/relationships/font" Target="fonts/font10.fntdata"/><Relationship Id="rId40" Type="http://schemas.openxmlformats.org/officeDocument/2006/relationships/font" Target="fonts/font9.fntdata"/><Relationship Id="rId4" Type="http://schemas.openxmlformats.org/officeDocument/2006/relationships/slide" Target="slides/slide1.xml"/><Relationship Id="rId39" Type="http://schemas.openxmlformats.org/officeDocument/2006/relationships/font" Target="fonts/font8.fntdata"/><Relationship Id="rId38" Type="http://schemas.openxmlformats.org/officeDocument/2006/relationships/font" Target="fonts/font7.fntdata"/><Relationship Id="rId37" Type="http://schemas.openxmlformats.org/officeDocument/2006/relationships/font" Target="fonts/font6.fntdata"/><Relationship Id="rId36" Type="http://schemas.openxmlformats.org/officeDocument/2006/relationships/font" Target="fonts/font5.fntdata"/><Relationship Id="rId35" Type="http://schemas.openxmlformats.org/officeDocument/2006/relationships/font" Target="fonts/font4.fntdata"/><Relationship Id="rId34" Type="http://schemas.openxmlformats.org/officeDocument/2006/relationships/font" Target="fonts/font3.fntdata"/><Relationship Id="rId33" Type="http://schemas.openxmlformats.org/officeDocument/2006/relationships/font" Target="fonts/font2.fntdata"/><Relationship Id="rId32" Type="http://schemas.openxmlformats.org/officeDocument/2006/relationships/font" Target="fonts/font1.fntdata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34BA5-D82D-47AD-993F-890FE0EAF1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B9385-3259-4E7E-8918-B608E1ED101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B9385-3259-4E7E-8918-B608E1ED10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718F-5999-4BC0-93BD-A751816B39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EE6F-1C27-4740-8BA6-8509FC8D38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718F-5999-4BC0-93BD-A751816B39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EE6F-1C27-4740-8BA6-8509FC8D38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718F-5999-4BC0-93BD-A751816B39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EE6F-1C27-4740-8BA6-8509FC8D38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A23C05C-4CBF-448D-A1FE-9606BD589BD8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B96A150-6B9A-486A-B0E2-7D6AFBCF2642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A23C05C-4CBF-448D-A1FE-9606BD589BD8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B96A150-6B9A-486A-B0E2-7D6AFBCF2642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A23C05C-4CBF-448D-A1FE-9606BD589BD8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B96A150-6B9A-486A-B0E2-7D6AFBCF2642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718F-5999-4BC0-93BD-A751816B39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EE6F-1C27-4740-8BA6-8509FC8D38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A23C05C-4CBF-448D-A1FE-9606BD589BD8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B96A150-6B9A-486A-B0E2-7D6AFBCF2642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A23C05C-4CBF-448D-A1FE-9606BD589BD8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B96A150-6B9A-486A-B0E2-7D6AFBCF2642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A23C05C-4CBF-448D-A1FE-9606BD589BD8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B96A150-6B9A-486A-B0E2-7D6AFBCF2642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30A663C-915E-4582-9473-AA936BAB4EAB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075BD83-2FA9-416A-817C-9C1861D83468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C653DD-E33C-4388-9AE3-01C6C5C64D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D663-F592-4FD1-B171-149FF4BAF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718F-5999-4BC0-93BD-A751816B39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EE6F-1C27-4740-8BA6-8509FC8D38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718F-5999-4BC0-93BD-A751816B39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EE6F-1C27-4740-8BA6-8509FC8D38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718F-5999-4BC0-93BD-A751816B39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EE6F-1C27-4740-8BA6-8509FC8D38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718F-5999-4BC0-93BD-A751816B39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EE6F-1C27-4740-8BA6-8509FC8D38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718F-5999-4BC0-93BD-A751816B39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EE6F-1C27-4740-8BA6-8509FC8D38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718F-5999-4BC0-93BD-A751816B39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EE6F-1C27-4740-8BA6-8509FC8D38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718F-5999-4BC0-93BD-A751816B39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EE6F-1C27-4740-8BA6-8509FC8D38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9F8FD"/>
            </a:gs>
            <a:gs pos="100000">
              <a:srgbClr val="BEC5CD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0718F-5999-4BC0-93BD-A751816B39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5EE6F-1C27-4740-8BA6-8509FC8D384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9F8FD"/>
            </a:gs>
            <a:gs pos="100000">
              <a:srgbClr val="BEC5CD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tiff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image" Target="../media/image8.png"/><Relationship Id="rId7" Type="http://schemas.openxmlformats.org/officeDocument/2006/relationships/image" Target="../media/image5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4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 35"/>
          <p:cNvSpPr/>
          <p:nvPr/>
        </p:nvSpPr>
        <p:spPr>
          <a:xfrm>
            <a:off x="4640239" y="-27296"/>
            <a:ext cx="7601803" cy="6946711"/>
          </a:xfrm>
          <a:custGeom>
            <a:avLst/>
            <a:gdLst>
              <a:gd name="connsiteX0" fmla="*/ 4026089 w 7601803"/>
              <a:gd name="connsiteY0" fmla="*/ 0 h 6946711"/>
              <a:gd name="connsiteX1" fmla="*/ 0 w 7601803"/>
              <a:gd name="connsiteY1" fmla="*/ 6946711 h 6946711"/>
              <a:gd name="connsiteX2" fmla="*/ 7601803 w 7601803"/>
              <a:gd name="connsiteY2" fmla="*/ 6946711 h 6946711"/>
              <a:gd name="connsiteX3" fmla="*/ 7601803 w 7601803"/>
              <a:gd name="connsiteY3" fmla="*/ 13648 h 6946711"/>
              <a:gd name="connsiteX4" fmla="*/ 4026089 w 7601803"/>
              <a:gd name="connsiteY4" fmla="*/ 0 h 694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1803" h="6946711">
                <a:moveTo>
                  <a:pt x="4026089" y="0"/>
                </a:moveTo>
                <a:lnTo>
                  <a:pt x="0" y="6946711"/>
                </a:lnTo>
                <a:lnTo>
                  <a:pt x="7601803" y="6946711"/>
                </a:lnTo>
                <a:lnTo>
                  <a:pt x="7601803" y="13648"/>
                </a:lnTo>
                <a:lnTo>
                  <a:pt x="4026089" y="0"/>
                </a:lnTo>
                <a:close/>
              </a:path>
            </a:pathLst>
          </a:custGeom>
          <a:gradFill flip="none" rotWithShape="1">
            <a:gsLst>
              <a:gs pos="0">
                <a:srgbClr val="008780"/>
              </a:gs>
              <a:gs pos="100000">
                <a:srgbClr val="66DFFC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直角三角形 45"/>
          <p:cNvSpPr/>
          <p:nvPr/>
        </p:nvSpPr>
        <p:spPr>
          <a:xfrm rot="197848" flipH="1" flipV="1">
            <a:off x="1696452" y="582943"/>
            <a:ext cx="5046240" cy="6329068"/>
          </a:xfrm>
          <a:prstGeom prst="rtTriangl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任意多边形 47"/>
          <p:cNvSpPr/>
          <p:nvPr/>
        </p:nvSpPr>
        <p:spPr>
          <a:xfrm>
            <a:off x="2932567" y="289533"/>
            <a:ext cx="4114800" cy="6686550"/>
          </a:xfrm>
          <a:custGeom>
            <a:avLst/>
            <a:gdLst>
              <a:gd name="connsiteX0" fmla="*/ 0 w 4114800"/>
              <a:gd name="connsiteY0" fmla="*/ 0 h 6686550"/>
              <a:gd name="connsiteX1" fmla="*/ 3524250 w 4114800"/>
              <a:gd name="connsiteY1" fmla="*/ 6686550 h 6686550"/>
              <a:gd name="connsiteX2" fmla="*/ 4114800 w 4114800"/>
              <a:gd name="connsiteY2" fmla="*/ 6629400 h 6686550"/>
              <a:gd name="connsiteX3" fmla="*/ 0 w 4114800"/>
              <a:gd name="connsiteY3" fmla="*/ 0 h 668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6686550">
                <a:moveTo>
                  <a:pt x="0" y="0"/>
                </a:moveTo>
                <a:lnTo>
                  <a:pt x="3524250" y="6686550"/>
                </a:lnTo>
                <a:lnTo>
                  <a:pt x="4114800" y="66294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任意多边形 48"/>
          <p:cNvSpPr/>
          <p:nvPr/>
        </p:nvSpPr>
        <p:spPr>
          <a:xfrm>
            <a:off x="1005736" y="423901"/>
            <a:ext cx="2990850" cy="7200900"/>
          </a:xfrm>
          <a:custGeom>
            <a:avLst/>
            <a:gdLst>
              <a:gd name="connsiteX0" fmla="*/ 857250 w 2990850"/>
              <a:gd name="connsiteY0" fmla="*/ 0 h 7200900"/>
              <a:gd name="connsiteX1" fmla="*/ 0 w 2990850"/>
              <a:gd name="connsiteY1" fmla="*/ 7200900 h 7200900"/>
              <a:gd name="connsiteX2" fmla="*/ 2990850 w 2990850"/>
              <a:gd name="connsiteY2" fmla="*/ 7200900 h 7200900"/>
              <a:gd name="connsiteX3" fmla="*/ 857250 w 2990850"/>
              <a:gd name="connsiteY3" fmla="*/ 0 h 720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0850" h="7200900">
                <a:moveTo>
                  <a:pt x="857250" y="0"/>
                </a:moveTo>
                <a:lnTo>
                  <a:pt x="0" y="7200900"/>
                </a:lnTo>
                <a:lnTo>
                  <a:pt x="2990850" y="7200900"/>
                </a:lnTo>
                <a:lnTo>
                  <a:pt x="85725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任意多边形 49"/>
          <p:cNvSpPr/>
          <p:nvPr/>
        </p:nvSpPr>
        <p:spPr>
          <a:xfrm>
            <a:off x="-400050" y="-438150"/>
            <a:ext cx="1924050" cy="7600950"/>
          </a:xfrm>
          <a:custGeom>
            <a:avLst/>
            <a:gdLst>
              <a:gd name="connsiteX0" fmla="*/ 1924050 w 1924050"/>
              <a:gd name="connsiteY0" fmla="*/ 38100 h 7600950"/>
              <a:gd name="connsiteX1" fmla="*/ 933450 w 1924050"/>
              <a:gd name="connsiteY1" fmla="*/ 7600950 h 7600950"/>
              <a:gd name="connsiteX2" fmla="*/ 0 w 1924050"/>
              <a:gd name="connsiteY2" fmla="*/ 0 h 7600950"/>
              <a:gd name="connsiteX3" fmla="*/ 1924050 w 1924050"/>
              <a:gd name="connsiteY3" fmla="*/ 38100 h 760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4050" h="7600950">
                <a:moveTo>
                  <a:pt x="1924050" y="38100"/>
                </a:moveTo>
                <a:lnTo>
                  <a:pt x="933450" y="7600950"/>
                </a:lnTo>
                <a:lnTo>
                  <a:pt x="0" y="0"/>
                </a:lnTo>
                <a:lnTo>
                  <a:pt x="1924050" y="3810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3" name="直接连接符 52"/>
          <p:cNvCxnSpPr/>
          <p:nvPr/>
        </p:nvCxnSpPr>
        <p:spPr>
          <a:xfrm>
            <a:off x="0" y="1581150"/>
            <a:ext cx="990600" cy="30289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400050" y="-1"/>
            <a:ext cx="590550" cy="461010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H="1">
            <a:off x="990600" y="-1"/>
            <a:ext cx="419100" cy="461010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V="1">
            <a:off x="990600" y="4610100"/>
            <a:ext cx="0" cy="25336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H="1">
            <a:off x="-409575" y="285750"/>
            <a:ext cx="2371725" cy="6705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H="1">
            <a:off x="-247650" y="285750"/>
            <a:ext cx="2209800" cy="16192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H="1">
            <a:off x="-533400" y="285750"/>
            <a:ext cx="2495550" cy="370522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 flipH="1">
            <a:off x="-971550" y="285750"/>
            <a:ext cx="2933700" cy="53530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H="1">
            <a:off x="-2076450" y="881325"/>
            <a:ext cx="8839200" cy="4267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6762750" y="814388"/>
            <a:ext cx="1104900" cy="739616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6762750" y="814388"/>
            <a:ext cx="4229100" cy="170021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flipH="1">
            <a:off x="6305551" y="2495550"/>
            <a:ext cx="4724399" cy="53911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H="1">
            <a:off x="8134350" y="2514600"/>
            <a:ext cx="2857500" cy="49743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H="1">
            <a:off x="9201150" y="2495550"/>
            <a:ext cx="1790700" cy="519138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平行四边形 77"/>
          <p:cNvSpPr/>
          <p:nvPr/>
        </p:nvSpPr>
        <p:spPr>
          <a:xfrm>
            <a:off x="-1118656" y="3295650"/>
            <a:ext cx="9087906" cy="1866900"/>
          </a:xfrm>
          <a:prstGeom prst="parallelogram">
            <a:avLst>
              <a:gd name="adj" fmla="val 589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0" name="Picture 5" descr="C:\Users\Administrator\Desktop\SIFE备赛\志愿者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664" y="413349"/>
            <a:ext cx="810885" cy="827747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" descr="C:\Users\Administrator\Desktop\SIFE备赛\志愿者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446" y="2187178"/>
            <a:ext cx="810885" cy="827747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5" descr="C:\Users\Administrator\Desktop\SIFE备赛\志愿者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07" y="100778"/>
            <a:ext cx="810885" cy="827747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标题 1"/>
          <p:cNvSpPr txBox="1"/>
          <p:nvPr/>
        </p:nvSpPr>
        <p:spPr>
          <a:xfrm>
            <a:off x="2742565" y="4271645"/>
            <a:ext cx="4585970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rgbClr val="00323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许昌学院设计艺术学院   耿沛甲</a:t>
            </a:r>
            <a:endParaRPr lang="zh-CN" altLang="en-US" sz="2400" dirty="0">
              <a:solidFill>
                <a:srgbClr val="00323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4" name="标题 1"/>
          <p:cNvSpPr txBox="1"/>
          <p:nvPr/>
        </p:nvSpPr>
        <p:spPr>
          <a:xfrm>
            <a:off x="429895" y="3299223"/>
            <a:ext cx="6762750" cy="11239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8121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sz="4800" spc="300" dirty="0" smtClean="0">
                <a:solidFill>
                  <a:srgbClr val="00323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导向设计课程创新与实践</a:t>
            </a:r>
            <a:endParaRPr lang="zh-CN" altLang="zh-CN" sz="4800" spc="300" dirty="0" smtClean="0">
              <a:solidFill>
                <a:srgbClr val="00323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236" y="3299397"/>
            <a:ext cx="3133616" cy="3743268"/>
          </a:xfrm>
          <a:prstGeom prst="rect">
            <a:avLst/>
          </a:prstGeom>
        </p:spPr>
      </p:pic>
      <p:sp>
        <p:nvSpPr>
          <p:cNvPr id="29" name="标题 1"/>
          <p:cNvSpPr txBox="1"/>
          <p:nvPr/>
        </p:nvSpPr>
        <p:spPr>
          <a:xfrm>
            <a:off x="-422274" y="5871681"/>
            <a:ext cx="66897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endParaRPr lang="zh-CN" altLang="en-US" dirty="0"/>
          </a:p>
        </p:txBody>
      </p:sp>
      <p:pic>
        <p:nvPicPr>
          <p:cNvPr id="3" name="图片 2" descr="3amaqcmmc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7525" y="203200"/>
            <a:ext cx="1377950" cy="13779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05790" y="285750"/>
            <a:ext cx="57759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002323"/>
                </a:solidFill>
                <a:latin typeface="微软雅黑" panose="020B0503020204020204" charset="-122"/>
                <a:ea typeface="微软雅黑" panose="020B0503020204020204" charset="-122"/>
              </a:rPr>
              <a:t>第四届西浦全国大学教学创新大赛参赛课程</a:t>
            </a:r>
            <a:endParaRPr lang="zh-CN" altLang="en-US">
              <a:solidFill>
                <a:srgbClr val="00232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3056643" y="1541378"/>
            <a:ext cx="3725729" cy="995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400" kern="100" dirty="0">
                <a:solidFill>
                  <a:srgbClr val="404040"/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解构与重建知识体系，将知识点融入到典型工作流程中，在课程中引入专业岗位的典型工作流程与方法，提升学生的就业能力。</a:t>
            </a:r>
            <a:endParaRPr lang="zh-CN" altLang="en-US" sz="1400" kern="100" dirty="0">
              <a:solidFill>
                <a:srgbClr val="404040"/>
              </a:solidFill>
              <a:latin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046344" y="4515779"/>
            <a:ext cx="4318000" cy="1296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</a:rPr>
              <a:t>以问题研究为主导，将学习资源、学习方式、学习者与兴趣统和起来，并在教学过程中注意学生的特点，发现每个人的长处与短板，并让学生学会使用各种教育资源。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326755" y="3797300"/>
            <a:ext cx="3474720" cy="2027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b="1" dirty="0">
                <a:solidFill>
                  <a:srgbClr val="404040"/>
                </a:solidFill>
                <a:latin typeface="微软雅黑" panose="020B0503020204020204" charset="-122"/>
              </a:rPr>
              <a:t>1\</a:t>
            </a:r>
            <a:r>
              <a:rPr lang="zh-CN" altLang="en-US" b="1" dirty="0">
                <a:solidFill>
                  <a:srgbClr val="404040"/>
                </a:solidFill>
                <a:latin typeface="微软雅黑" panose="020B0503020204020204" charset="-122"/>
              </a:rPr>
              <a:t>从课程建设到教学，真正实现</a:t>
            </a:r>
            <a:r>
              <a:rPr lang="en-US" altLang="zh-CN" b="1" dirty="0">
                <a:solidFill>
                  <a:srgbClr val="404040"/>
                </a:solidFill>
                <a:latin typeface="微软雅黑" panose="020B0503020204020204" charset="-122"/>
              </a:rPr>
              <a:t>“</a:t>
            </a:r>
            <a:r>
              <a:rPr lang="zh-CN" altLang="en-US" b="1" dirty="0">
                <a:solidFill>
                  <a:srgbClr val="404040"/>
                </a:solidFill>
                <a:latin typeface="微软雅黑" panose="020B0503020204020204" charset="-122"/>
              </a:rPr>
              <a:t>以学生为中心</a:t>
            </a:r>
            <a:r>
              <a:rPr lang="en-US" altLang="zh-CN" b="1" dirty="0">
                <a:solidFill>
                  <a:srgbClr val="404040"/>
                </a:solidFill>
                <a:latin typeface="微软雅黑" panose="020B0503020204020204" charset="-122"/>
              </a:rPr>
              <a:t>”</a:t>
            </a:r>
            <a:r>
              <a:rPr lang="zh-CN" altLang="en-US" b="1" dirty="0">
                <a:solidFill>
                  <a:srgbClr val="404040"/>
                </a:solidFill>
                <a:latin typeface="微软雅黑" panose="020B0503020204020204" charset="-122"/>
              </a:rPr>
              <a:t>。</a:t>
            </a:r>
            <a:endParaRPr lang="zh-CN" altLang="en-US" b="1" dirty="0">
              <a:solidFill>
                <a:srgbClr val="404040"/>
              </a:solidFill>
              <a:latin typeface="微软雅黑" panose="020B0503020204020204" charset="-122"/>
            </a:endParaRPr>
          </a:p>
          <a:p>
            <a:pPr algn="l">
              <a:lnSpc>
                <a:spcPct val="140000"/>
              </a:lnSpc>
            </a:pPr>
            <a:r>
              <a:rPr lang="en-US" altLang="zh-CN" b="1" dirty="0">
                <a:solidFill>
                  <a:srgbClr val="404040"/>
                </a:solidFill>
                <a:latin typeface="微软雅黑" panose="020B0503020204020204" charset="-122"/>
              </a:rPr>
              <a:t>2\</a:t>
            </a:r>
            <a:r>
              <a:rPr lang="zh-CN" altLang="en-US" b="1" dirty="0">
                <a:solidFill>
                  <a:srgbClr val="404040"/>
                </a:solidFill>
                <a:latin typeface="微软雅黑" panose="020B0503020204020204" charset="-122"/>
              </a:rPr>
              <a:t>提升学生的自我学习能力。</a:t>
            </a:r>
            <a:endParaRPr lang="zh-CN" altLang="en-US" b="1" dirty="0">
              <a:solidFill>
                <a:srgbClr val="404040"/>
              </a:solidFill>
              <a:latin typeface="微软雅黑" panose="020B0503020204020204" charset="-122"/>
            </a:endParaRPr>
          </a:p>
          <a:p>
            <a:pPr algn="l">
              <a:lnSpc>
                <a:spcPct val="140000"/>
              </a:lnSpc>
            </a:pPr>
            <a:r>
              <a:rPr lang="en-US" altLang="zh-CN" b="1" dirty="0">
                <a:solidFill>
                  <a:srgbClr val="404040"/>
                </a:solidFill>
                <a:latin typeface="微软雅黑" panose="020B0503020204020204" charset="-122"/>
              </a:rPr>
              <a:t>3\</a:t>
            </a:r>
            <a:r>
              <a:rPr lang="zh-CN" altLang="zh-CN" b="1" dirty="0">
                <a:solidFill>
                  <a:srgbClr val="404040"/>
                </a:solidFill>
                <a:latin typeface="微软雅黑" panose="020B0503020204020204" charset="-122"/>
              </a:rPr>
              <a:t>引导</a:t>
            </a:r>
            <a:r>
              <a:rPr lang="zh-CN" altLang="en-US" b="1" dirty="0">
                <a:solidFill>
                  <a:srgbClr val="404040"/>
                </a:solidFill>
                <a:latin typeface="微软雅黑" panose="020B0503020204020204" charset="-122"/>
              </a:rPr>
              <a:t>学生成为一个问题解决者。</a:t>
            </a:r>
            <a:endParaRPr lang="zh-CN" altLang="en-US" b="1" dirty="0">
              <a:solidFill>
                <a:srgbClr val="404040"/>
              </a:solidFill>
              <a:latin typeface="微软雅黑" panose="020B0503020204020204" charset="-122"/>
            </a:endParaRPr>
          </a:p>
          <a:p>
            <a:pPr algn="l">
              <a:lnSpc>
                <a:spcPct val="140000"/>
              </a:lnSpc>
            </a:pPr>
            <a:r>
              <a:rPr lang="en-US" altLang="zh-CN" b="1" dirty="0">
                <a:solidFill>
                  <a:srgbClr val="404040"/>
                </a:solidFill>
                <a:latin typeface="微软雅黑" panose="020B0503020204020204" charset="-122"/>
              </a:rPr>
              <a:t>4\</a:t>
            </a:r>
            <a:r>
              <a:rPr lang="zh-CN" altLang="en-US" b="1" dirty="0">
                <a:solidFill>
                  <a:srgbClr val="404040"/>
                </a:solidFill>
                <a:latin typeface="微软雅黑" panose="020B0503020204020204" charset="-122"/>
              </a:rPr>
              <a:t>提升学生的就业竞争力。</a:t>
            </a:r>
            <a:endParaRPr lang="zh-CN" altLang="en-US" b="1" dirty="0">
              <a:solidFill>
                <a:srgbClr val="404040"/>
              </a:solidFill>
              <a:latin typeface="微软雅黑" panose="020B050302020402020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3046345" y="1113629"/>
            <a:ext cx="17068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0878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应用型课程</a:t>
            </a:r>
            <a:endParaRPr lang="zh-CN" altLang="en-US" sz="2400" dirty="0">
              <a:solidFill>
                <a:srgbClr val="008780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3056642" y="4195501"/>
            <a:ext cx="2316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0878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研究导向型教学</a:t>
            </a:r>
            <a:endParaRPr lang="zh-CN" altLang="en-US" sz="2400" dirty="0">
              <a:solidFill>
                <a:srgbClr val="008780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9161894" y="3013874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0878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达成目标</a:t>
            </a:r>
            <a:endParaRPr lang="zh-CN" altLang="en-US" sz="2400" dirty="0">
              <a:solidFill>
                <a:srgbClr val="008780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-19064" y="253534"/>
            <a:ext cx="12211083" cy="6553690"/>
            <a:chOff x="-19064" y="253534"/>
            <a:chExt cx="12211083" cy="6553690"/>
          </a:xfrm>
        </p:grpSpPr>
        <p:grpSp>
          <p:nvGrpSpPr>
            <p:cNvPr id="56" name="组合 55"/>
            <p:cNvGrpSpPr/>
            <p:nvPr/>
          </p:nvGrpSpPr>
          <p:grpSpPr>
            <a:xfrm>
              <a:off x="-19064" y="253534"/>
              <a:ext cx="12211083" cy="6553690"/>
              <a:chOff x="-19064" y="253534"/>
              <a:chExt cx="12211083" cy="6553690"/>
            </a:xfrm>
          </p:grpSpPr>
          <p:sp>
            <p:nvSpPr>
              <p:cNvPr id="58" name="Rectangle 11"/>
              <p:cNvSpPr>
                <a:spLocks noChangeArrowheads="1"/>
              </p:cNvSpPr>
              <p:nvPr/>
            </p:nvSpPr>
            <p:spPr bwMode="gray">
              <a:xfrm flipH="1">
                <a:off x="205524" y="255990"/>
                <a:ext cx="11986495" cy="597132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>
                  <a:defRPr/>
                </a:pPr>
                <a:endParaRPr lang="en-US" altLang="zh-CN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59" name="Rectangle 7"/>
              <p:cNvSpPr>
                <a:spLocks noChangeArrowheads="1"/>
              </p:cNvSpPr>
              <p:nvPr/>
            </p:nvSpPr>
            <p:spPr bwMode="invGray">
              <a:xfrm flipH="1">
                <a:off x="97525" y="6501805"/>
                <a:ext cx="428024" cy="176519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/>
                <a:endParaRPr lang="en-US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60" name="Freeform 8"/>
              <p:cNvSpPr/>
              <p:nvPr/>
            </p:nvSpPr>
            <p:spPr bwMode="invGray">
              <a:xfrm flipH="1">
                <a:off x="-19064" y="6501805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9 w 219"/>
                  <a:gd name="T3" fmla="*/ 314 h 744"/>
                  <a:gd name="T4" fmla="*/ 219 w 219"/>
                  <a:gd name="T5" fmla="*/ 744 h 744"/>
                  <a:gd name="T6" fmla="*/ 0 w 219"/>
                  <a:gd name="T7" fmla="*/ 430 h 744"/>
                  <a:gd name="T8" fmla="*/ 0 w 219"/>
                  <a:gd name="T9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latin typeface="Foundry Gridnik Medium" pitchFamily="50" charset="0"/>
                </a:endParaRPr>
              </a:p>
            </p:txBody>
          </p:sp>
          <p:sp>
            <p:nvSpPr>
              <p:cNvPr id="61" name="Rectangle 13"/>
              <p:cNvSpPr/>
              <p:nvPr/>
            </p:nvSpPr>
            <p:spPr bwMode="invGray">
              <a:xfrm>
                <a:off x="107449" y="6445134"/>
                <a:ext cx="417695" cy="292364"/>
              </a:xfrm>
              <a:prstGeom prst="rect">
                <a:avLst/>
              </a:prstGeom>
            </p:spPr>
            <p:txBody>
              <a:bodyPr wrap="none" lIns="121896" tIns="60948" rIns="121896" bIns="60948">
                <a:spAutoFit/>
              </a:bodyPr>
              <a:lstStyle/>
              <a:p>
                <a:pPr algn="ctr"/>
                <a:fld id="{259F4B34-A25D-4DEF-97BC-C4D92417BF9B}" type="slidenum">
                  <a:rPr lang="en-US" sz="1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fld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12"/>
              <p:cNvSpPr/>
              <p:nvPr/>
            </p:nvSpPr>
            <p:spPr bwMode="gray">
              <a:xfrm>
                <a:off x="19" y="253534"/>
                <a:ext cx="205496" cy="792721"/>
              </a:xfrm>
              <a:custGeom>
                <a:avLst/>
                <a:gdLst>
                  <a:gd name="T0" fmla="*/ 0 w 215"/>
                  <a:gd name="T1" fmla="*/ 308 h 703"/>
                  <a:gd name="T2" fmla="*/ 0 w 215"/>
                  <a:gd name="T3" fmla="*/ 703 h 703"/>
                  <a:gd name="T4" fmla="*/ 215 w 215"/>
                  <a:gd name="T5" fmla="*/ 395 h 703"/>
                  <a:gd name="T6" fmla="*/ 215 w 215"/>
                  <a:gd name="T7" fmla="*/ 0 h 703"/>
                  <a:gd name="T8" fmla="*/ 0 w 215"/>
                  <a:gd name="T9" fmla="*/ 308 h 703"/>
                  <a:gd name="connsiteX0" fmla="*/ 0 w 10000"/>
                  <a:gd name="connsiteY0" fmla="*/ 4381 h 7400"/>
                  <a:gd name="connsiteX1" fmla="*/ 6119 w 10000"/>
                  <a:gd name="connsiteY1" fmla="*/ 7400 h 7400"/>
                  <a:gd name="connsiteX2" fmla="*/ 10000 w 10000"/>
                  <a:gd name="connsiteY2" fmla="*/ 5619 h 7400"/>
                  <a:gd name="connsiteX3" fmla="*/ 10000 w 10000"/>
                  <a:gd name="connsiteY3" fmla="*/ 0 h 7400"/>
                  <a:gd name="connsiteX4" fmla="*/ 0 w 10000"/>
                  <a:gd name="connsiteY4" fmla="*/ 4381 h 7400"/>
                  <a:gd name="connsiteX0-1" fmla="*/ 0 w 3881"/>
                  <a:gd name="connsiteY0-2" fmla="*/ 2482 h 10000"/>
                  <a:gd name="connsiteX1-3" fmla="*/ 0 w 3881"/>
                  <a:gd name="connsiteY1-4" fmla="*/ 10000 h 10000"/>
                  <a:gd name="connsiteX2-5" fmla="*/ 3881 w 3881"/>
                  <a:gd name="connsiteY2-6" fmla="*/ 7593 h 10000"/>
                  <a:gd name="connsiteX3-7" fmla="*/ 3881 w 3881"/>
                  <a:gd name="connsiteY3-8" fmla="*/ 0 h 10000"/>
                  <a:gd name="connsiteX4-9" fmla="*/ 0 w 3881"/>
                  <a:gd name="connsiteY4-10" fmla="*/ 2482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flip="none" rotWithShape="0">
                <a:gsLst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solidFill>
                    <a:schemeClr val="lt1"/>
                  </a:solidFill>
                  <a:latin typeface="Foundry Gridnik Medium" pitchFamily="50" charset="0"/>
                </a:endParaRPr>
              </a:p>
            </p:txBody>
          </p:sp>
        </p:grpSp>
        <p:sp>
          <p:nvSpPr>
            <p:cNvPr id="57" name="文本框 56"/>
            <p:cNvSpPr txBox="1"/>
            <p:nvPr/>
          </p:nvSpPr>
          <p:spPr>
            <a:xfrm>
              <a:off x="296839" y="344379"/>
              <a:ext cx="566928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sz="2400" dirty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研究导向型教学与应用型课程的融合思路</a:t>
              </a:r>
              <a:endParaRPr lang="zh-CN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620904" y="1550509"/>
            <a:ext cx="1052209" cy="1052209"/>
            <a:chOff x="2991614" y="1154776"/>
            <a:chExt cx="1052209" cy="1052209"/>
          </a:xfrm>
        </p:grpSpPr>
        <p:sp>
          <p:nvSpPr>
            <p:cNvPr id="2" name="椭圆 1"/>
            <p:cNvSpPr/>
            <p:nvPr/>
          </p:nvSpPr>
          <p:spPr>
            <a:xfrm>
              <a:off x="2991614" y="1154776"/>
              <a:ext cx="1052209" cy="1052209"/>
            </a:xfrm>
            <a:prstGeom prst="ellipse">
              <a:avLst/>
            </a:prstGeom>
            <a:solidFill>
              <a:srgbClr val="FFAD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3279593" y="1455455"/>
              <a:ext cx="476250" cy="450850"/>
            </a:xfrm>
            <a:custGeom>
              <a:avLst/>
              <a:gdLst>
                <a:gd name="connsiteX0" fmla="*/ 238124 w 476250"/>
                <a:gd name="connsiteY0" fmla="*/ 225425 h 450850"/>
                <a:gd name="connsiteX1" fmla="*/ 180974 w 476250"/>
                <a:gd name="connsiteY1" fmla="*/ 282575 h 450850"/>
                <a:gd name="connsiteX2" fmla="*/ 197713 w 476250"/>
                <a:gd name="connsiteY2" fmla="*/ 322986 h 450850"/>
                <a:gd name="connsiteX3" fmla="*/ 220005 w 476250"/>
                <a:gd name="connsiteY3" fmla="*/ 332220 h 450850"/>
                <a:gd name="connsiteX4" fmla="*/ 215264 w 476250"/>
                <a:gd name="connsiteY4" fmla="*/ 343666 h 450850"/>
                <a:gd name="connsiteX5" fmla="*/ 215264 w 476250"/>
                <a:gd name="connsiteY5" fmla="*/ 370708 h 450850"/>
                <a:gd name="connsiteX6" fmla="*/ 237743 w 476250"/>
                <a:gd name="connsiteY6" fmla="*/ 393187 h 450850"/>
                <a:gd name="connsiteX7" fmla="*/ 238504 w 476250"/>
                <a:gd name="connsiteY7" fmla="*/ 393187 h 450850"/>
                <a:gd name="connsiteX8" fmla="*/ 260983 w 476250"/>
                <a:gd name="connsiteY8" fmla="*/ 370708 h 450850"/>
                <a:gd name="connsiteX9" fmla="*/ 260983 w 476250"/>
                <a:gd name="connsiteY9" fmla="*/ 343666 h 450850"/>
                <a:gd name="connsiteX10" fmla="*/ 256242 w 476250"/>
                <a:gd name="connsiteY10" fmla="*/ 332220 h 450850"/>
                <a:gd name="connsiteX11" fmla="*/ 278535 w 476250"/>
                <a:gd name="connsiteY11" fmla="*/ 322986 h 450850"/>
                <a:gd name="connsiteX12" fmla="*/ 295274 w 476250"/>
                <a:gd name="connsiteY12" fmla="*/ 282575 h 450850"/>
                <a:gd name="connsiteX13" fmla="*/ 238124 w 476250"/>
                <a:gd name="connsiteY13" fmla="*/ 225425 h 450850"/>
                <a:gd name="connsiteX14" fmla="*/ 249408 w 476250"/>
                <a:gd name="connsiteY14" fmla="*/ 49032 h 450850"/>
                <a:gd name="connsiteX15" fmla="*/ 178152 w 476250"/>
                <a:gd name="connsiteY15" fmla="*/ 65873 h 450850"/>
                <a:gd name="connsiteX16" fmla="*/ 125464 w 476250"/>
                <a:gd name="connsiteY16" fmla="*/ 116715 h 450850"/>
                <a:gd name="connsiteX17" fmla="*/ 115669 w 476250"/>
                <a:gd name="connsiteY17" fmla="*/ 139700 h 450850"/>
                <a:gd name="connsiteX18" fmla="*/ 373146 w 476250"/>
                <a:gd name="connsiteY18" fmla="*/ 139700 h 450850"/>
                <a:gd name="connsiteX19" fmla="*/ 368214 w 476250"/>
                <a:gd name="connsiteY19" fmla="*/ 125374 h 450850"/>
                <a:gd name="connsiteX20" fmla="*/ 319282 w 476250"/>
                <a:gd name="connsiteY20" fmla="*/ 70907 h 450850"/>
                <a:gd name="connsiteX21" fmla="*/ 249408 w 476250"/>
                <a:gd name="connsiteY21" fmla="*/ 49032 h 450850"/>
                <a:gd name="connsiteX22" fmla="*/ 251153 w 476250"/>
                <a:gd name="connsiteY22" fmla="*/ 119 h 450850"/>
                <a:gd name="connsiteX23" fmla="*/ 345741 w 476250"/>
                <a:gd name="connsiteY23" fmla="*/ 29731 h 450850"/>
                <a:gd name="connsiteX24" fmla="*/ 411980 w 476250"/>
                <a:gd name="connsiteY24" fmla="*/ 103462 h 450850"/>
                <a:gd name="connsiteX25" fmla="*/ 424460 w 476250"/>
                <a:gd name="connsiteY25" fmla="*/ 139714 h 450850"/>
                <a:gd name="connsiteX26" fmla="*/ 444577 w 476250"/>
                <a:gd name="connsiteY26" fmla="*/ 143775 h 450850"/>
                <a:gd name="connsiteX27" fmla="*/ 476250 w 476250"/>
                <a:gd name="connsiteY27" fmla="*/ 191559 h 450850"/>
                <a:gd name="connsiteX28" fmla="*/ 476250 w 476250"/>
                <a:gd name="connsiteY28" fmla="*/ 398991 h 450850"/>
                <a:gd name="connsiteX29" fmla="*/ 424391 w 476250"/>
                <a:gd name="connsiteY29" fmla="*/ 450850 h 450850"/>
                <a:gd name="connsiteX30" fmla="*/ 51859 w 476250"/>
                <a:gd name="connsiteY30" fmla="*/ 450850 h 450850"/>
                <a:gd name="connsiteX31" fmla="*/ 0 w 476250"/>
                <a:gd name="connsiteY31" fmla="*/ 398991 h 450850"/>
                <a:gd name="connsiteX32" fmla="*/ 0 w 476250"/>
                <a:gd name="connsiteY32" fmla="*/ 191559 h 450850"/>
                <a:gd name="connsiteX33" fmla="*/ 51859 w 476250"/>
                <a:gd name="connsiteY33" fmla="*/ 139700 h 450850"/>
                <a:gd name="connsiteX34" fmla="*/ 63616 w 476250"/>
                <a:gd name="connsiteY34" fmla="*/ 139700 h 450850"/>
                <a:gd name="connsiteX35" fmla="*/ 63935 w 476250"/>
                <a:gd name="connsiteY35" fmla="*/ 137348 h 450850"/>
                <a:gd name="connsiteX36" fmla="*/ 154695 w 476250"/>
                <a:gd name="connsiteY36" fmla="*/ 22917 h 450850"/>
                <a:gd name="connsiteX37" fmla="*/ 251153 w 476250"/>
                <a:gd name="connsiteY37" fmla="*/ 119 h 45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6250" h="450850">
                  <a:moveTo>
                    <a:pt x="238124" y="225425"/>
                  </a:moveTo>
                  <a:cubicBezTo>
                    <a:pt x="206561" y="225425"/>
                    <a:pt x="180974" y="251012"/>
                    <a:pt x="180974" y="282575"/>
                  </a:cubicBezTo>
                  <a:cubicBezTo>
                    <a:pt x="180974" y="298356"/>
                    <a:pt x="187371" y="312644"/>
                    <a:pt x="197713" y="322986"/>
                  </a:cubicBezTo>
                  <a:lnTo>
                    <a:pt x="220005" y="332220"/>
                  </a:lnTo>
                  <a:lnTo>
                    <a:pt x="215264" y="343666"/>
                  </a:lnTo>
                  <a:lnTo>
                    <a:pt x="215264" y="370708"/>
                  </a:lnTo>
                  <a:cubicBezTo>
                    <a:pt x="215264" y="383123"/>
                    <a:pt x="225328" y="393187"/>
                    <a:pt x="237743" y="393187"/>
                  </a:cubicBezTo>
                  <a:lnTo>
                    <a:pt x="238504" y="393187"/>
                  </a:lnTo>
                  <a:cubicBezTo>
                    <a:pt x="250919" y="393187"/>
                    <a:pt x="260983" y="383123"/>
                    <a:pt x="260983" y="370708"/>
                  </a:cubicBezTo>
                  <a:lnTo>
                    <a:pt x="260983" y="343666"/>
                  </a:lnTo>
                  <a:lnTo>
                    <a:pt x="256242" y="332220"/>
                  </a:lnTo>
                  <a:lnTo>
                    <a:pt x="278535" y="322986"/>
                  </a:lnTo>
                  <a:cubicBezTo>
                    <a:pt x="288877" y="312644"/>
                    <a:pt x="295274" y="298356"/>
                    <a:pt x="295274" y="282575"/>
                  </a:cubicBezTo>
                  <a:cubicBezTo>
                    <a:pt x="295274" y="251012"/>
                    <a:pt x="269687" y="225425"/>
                    <a:pt x="238124" y="225425"/>
                  </a:cubicBezTo>
                  <a:close/>
                  <a:moveTo>
                    <a:pt x="249408" y="49032"/>
                  </a:moveTo>
                  <a:cubicBezTo>
                    <a:pt x="225001" y="48161"/>
                    <a:pt x="200364" y="53743"/>
                    <a:pt x="178152" y="65873"/>
                  </a:cubicBezTo>
                  <a:cubicBezTo>
                    <a:pt x="155940" y="78002"/>
                    <a:pt x="137926" y="95711"/>
                    <a:pt x="125464" y="116715"/>
                  </a:cubicBezTo>
                  <a:lnTo>
                    <a:pt x="115669" y="139700"/>
                  </a:lnTo>
                  <a:lnTo>
                    <a:pt x="373146" y="139700"/>
                  </a:lnTo>
                  <a:lnTo>
                    <a:pt x="368214" y="125374"/>
                  </a:lnTo>
                  <a:cubicBezTo>
                    <a:pt x="357280" y="103535"/>
                    <a:pt x="340573" y="84588"/>
                    <a:pt x="319282" y="70907"/>
                  </a:cubicBezTo>
                  <a:cubicBezTo>
                    <a:pt x="297991" y="57226"/>
                    <a:pt x="273815" y="49903"/>
                    <a:pt x="249408" y="49032"/>
                  </a:cubicBezTo>
                  <a:close/>
                  <a:moveTo>
                    <a:pt x="251153" y="119"/>
                  </a:moveTo>
                  <a:cubicBezTo>
                    <a:pt x="284192" y="1298"/>
                    <a:pt x="316920" y="11211"/>
                    <a:pt x="345741" y="29731"/>
                  </a:cubicBezTo>
                  <a:cubicBezTo>
                    <a:pt x="374563" y="48251"/>
                    <a:pt x="397179" y="73900"/>
                    <a:pt x="411980" y="103462"/>
                  </a:cubicBezTo>
                  <a:lnTo>
                    <a:pt x="424460" y="139714"/>
                  </a:lnTo>
                  <a:lnTo>
                    <a:pt x="444577" y="143775"/>
                  </a:lnTo>
                  <a:cubicBezTo>
                    <a:pt x="463190" y="151648"/>
                    <a:pt x="476250" y="170078"/>
                    <a:pt x="476250" y="191559"/>
                  </a:cubicBezTo>
                  <a:lnTo>
                    <a:pt x="476250" y="398991"/>
                  </a:lnTo>
                  <a:cubicBezTo>
                    <a:pt x="476250" y="427632"/>
                    <a:pt x="453032" y="450850"/>
                    <a:pt x="424391" y="450850"/>
                  </a:cubicBezTo>
                  <a:lnTo>
                    <a:pt x="51859" y="450850"/>
                  </a:lnTo>
                  <a:cubicBezTo>
                    <a:pt x="23218" y="450850"/>
                    <a:pt x="0" y="427632"/>
                    <a:pt x="0" y="398991"/>
                  </a:cubicBezTo>
                  <a:lnTo>
                    <a:pt x="0" y="191559"/>
                  </a:lnTo>
                  <a:cubicBezTo>
                    <a:pt x="0" y="162918"/>
                    <a:pt x="23218" y="139700"/>
                    <a:pt x="51859" y="139700"/>
                  </a:cubicBezTo>
                  <a:lnTo>
                    <a:pt x="63616" y="139700"/>
                  </a:lnTo>
                  <a:lnTo>
                    <a:pt x="63935" y="137348"/>
                  </a:lnTo>
                  <a:cubicBezTo>
                    <a:pt x="77275" y="89170"/>
                    <a:pt x="109593" y="47546"/>
                    <a:pt x="154695" y="22917"/>
                  </a:cubicBezTo>
                  <a:cubicBezTo>
                    <a:pt x="184763" y="6497"/>
                    <a:pt x="218114" y="-1059"/>
                    <a:pt x="251153" y="1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620903" y="4701258"/>
            <a:ext cx="1052209" cy="1052209"/>
            <a:chOff x="5539912" y="1112809"/>
            <a:chExt cx="1052209" cy="1052209"/>
          </a:xfrm>
        </p:grpSpPr>
        <p:sp>
          <p:nvSpPr>
            <p:cNvPr id="35" name="椭圆 34"/>
            <p:cNvSpPr/>
            <p:nvPr/>
          </p:nvSpPr>
          <p:spPr>
            <a:xfrm>
              <a:off x="5539912" y="1112809"/>
              <a:ext cx="1052209" cy="1052209"/>
            </a:xfrm>
            <a:prstGeom prst="ellipse">
              <a:avLst/>
            </a:prstGeom>
            <a:solidFill>
              <a:srgbClr val="00B9B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5846141" y="1427646"/>
              <a:ext cx="439750" cy="422534"/>
            </a:xfrm>
            <a:custGeom>
              <a:avLst/>
              <a:gdLst>
                <a:gd name="connsiteX0" fmla="*/ 87313 w 439750"/>
                <a:gd name="connsiteY0" fmla="*/ 311128 h 422534"/>
                <a:gd name="connsiteX1" fmla="*/ 59531 w 439750"/>
                <a:gd name="connsiteY1" fmla="*/ 338910 h 422534"/>
                <a:gd name="connsiteX2" fmla="*/ 87313 w 439750"/>
                <a:gd name="connsiteY2" fmla="*/ 366692 h 422534"/>
                <a:gd name="connsiteX3" fmla="*/ 115095 w 439750"/>
                <a:gd name="connsiteY3" fmla="*/ 338910 h 422534"/>
                <a:gd name="connsiteX4" fmla="*/ 87313 w 439750"/>
                <a:gd name="connsiteY4" fmla="*/ 311128 h 422534"/>
                <a:gd name="connsiteX5" fmla="*/ 439750 w 439750"/>
                <a:gd name="connsiteY5" fmla="*/ 0 h 422534"/>
                <a:gd name="connsiteX6" fmla="*/ 428272 w 439750"/>
                <a:gd name="connsiteY6" fmla="*/ 58644 h 422534"/>
                <a:gd name="connsiteX7" fmla="*/ 429804 w 439750"/>
                <a:gd name="connsiteY7" fmla="*/ 60412 h 422534"/>
                <a:gd name="connsiteX8" fmla="*/ 382753 w 439750"/>
                <a:gd name="connsiteY8" fmla="*/ 101184 h 422534"/>
                <a:gd name="connsiteX9" fmla="*/ 386793 w 439750"/>
                <a:gd name="connsiteY9" fmla="*/ 153203 h 422534"/>
                <a:gd name="connsiteX10" fmla="*/ 333116 w 439750"/>
                <a:gd name="connsiteY10" fmla="*/ 144196 h 422534"/>
                <a:gd name="connsiteX11" fmla="*/ 316646 w 439750"/>
                <a:gd name="connsiteY11" fmla="*/ 158467 h 422534"/>
                <a:gd name="connsiteX12" fmla="*/ 320335 w 439750"/>
                <a:gd name="connsiteY12" fmla="*/ 205956 h 422534"/>
                <a:gd name="connsiteX13" fmla="*/ 271331 w 439750"/>
                <a:gd name="connsiteY13" fmla="*/ 197734 h 422534"/>
                <a:gd name="connsiteX14" fmla="*/ 257852 w 439750"/>
                <a:gd name="connsiteY14" fmla="*/ 209413 h 422534"/>
                <a:gd name="connsiteX15" fmla="*/ 269948 w 439750"/>
                <a:gd name="connsiteY15" fmla="*/ 227353 h 422534"/>
                <a:gd name="connsiteX16" fmla="*/ 280988 w 439750"/>
                <a:gd name="connsiteY16" fmla="*/ 282040 h 422534"/>
                <a:gd name="connsiteX17" fmla="*/ 140494 w 439750"/>
                <a:gd name="connsiteY17" fmla="*/ 422534 h 422534"/>
                <a:gd name="connsiteX18" fmla="*/ 0 w 439750"/>
                <a:gd name="connsiteY18" fmla="*/ 282040 h 422534"/>
                <a:gd name="connsiteX19" fmla="*/ 140494 w 439750"/>
                <a:gd name="connsiteY19" fmla="*/ 141546 h 422534"/>
                <a:gd name="connsiteX20" fmla="*/ 195181 w 439750"/>
                <a:gd name="connsiteY20" fmla="*/ 152587 h 422534"/>
                <a:gd name="connsiteX21" fmla="*/ 200942 w 439750"/>
                <a:gd name="connsiteY21" fmla="*/ 156471 h 422534"/>
                <a:gd name="connsiteX22" fmla="*/ 379196 w 439750"/>
                <a:gd name="connsiteY22" fmla="*/ 2009 h 422534"/>
                <a:gd name="connsiteX23" fmla="*/ 380069 w 439750"/>
                <a:gd name="connsiteY23" fmla="*/ 3016 h 42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750" h="422534">
                  <a:moveTo>
                    <a:pt x="87313" y="311128"/>
                  </a:moveTo>
                  <a:cubicBezTo>
                    <a:pt x="71969" y="311128"/>
                    <a:pt x="59531" y="323566"/>
                    <a:pt x="59531" y="338910"/>
                  </a:cubicBezTo>
                  <a:cubicBezTo>
                    <a:pt x="59531" y="354254"/>
                    <a:pt x="71969" y="366692"/>
                    <a:pt x="87313" y="366692"/>
                  </a:cubicBezTo>
                  <a:cubicBezTo>
                    <a:pt x="102657" y="366692"/>
                    <a:pt x="115095" y="354254"/>
                    <a:pt x="115095" y="338910"/>
                  </a:cubicBezTo>
                  <a:cubicBezTo>
                    <a:pt x="115095" y="323566"/>
                    <a:pt x="102657" y="311128"/>
                    <a:pt x="87313" y="311128"/>
                  </a:cubicBezTo>
                  <a:close/>
                  <a:moveTo>
                    <a:pt x="439750" y="0"/>
                  </a:moveTo>
                  <a:lnTo>
                    <a:pt x="428272" y="58644"/>
                  </a:lnTo>
                  <a:lnTo>
                    <a:pt x="429804" y="60412"/>
                  </a:lnTo>
                  <a:lnTo>
                    <a:pt x="382753" y="101184"/>
                  </a:lnTo>
                  <a:lnTo>
                    <a:pt x="386793" y="153203"/>
                  </a:lnTo>
                  <a:lnTo>
                    <a:pt x="333116" y="144196"/>
                  </a:lnTo>
                  <a:lnTo>
                    <a:pt x="316646" y="158467"/>
                  </a:lnTo>
                  <a:lnTo>
                    <a:pt x="320335" y="205956"/>
                  </a:lnTo>
                  <a:lnTo>
                    <a:pt x="271331" y="197734"/>
                  </a:lnTo>
                  <a:lnTo>
                    <a:pt x="257852" y="209413"/>
                  </a:lnTo>
                  <a:lnTo>
                    <a:pt x="269948" y="227353"/>
                  </a:lnTo>
                  <a:cubicBezTo>
                    <a:pt x="277057" y="244162"/>
                    <a:pt x="280988" y="262642"/>
                    <a:pt x="280988" y="282040"/>
                  </a:cubicBezTo>
                  <a:cubicBezTo>
                    <a:pt x="280988" y="359633"/>
                    <a:pt x="218087" y="422534"/>
                    <a:pt x="140494" y="422534"/>
                  </a:cubicBezTo>
                  <a:cubicBezTo>
                    <a:pt x="62901" y="422534"/>
                    <a:pt x="0" y="359633"/>
                    <a:pt x="0" y="282040"/>
                  </a:cubicBezTo>
                  <a:cubicBezTo>
                    <a:pt x="0" y="204447"/>
                    <a:pt x="62901" y="141546"/>
                    <a:pt x="140494" y="141546"/>
                  </a:cubicBezTo>
                  <a:cubicBezTo>
                    <a:pt x="159893" y="141546"/>
                    <a:pt x="178373" y="145477"/>
                    <a:pt x="195181" y="152587"/>
                  </a:cubicBezTo>
                  <a:lnTo>
                    <a:pt x="200942" y="156471"/>
                  </a:lnTo>
                  <a:lnTo>
                    <a:pt x="379196" y="2009"/>
                  </a:lnTo>
                  <a:lnTo>
                    <a:pt x="380069" y="30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312541" y="1876496"/>
            <a:ext cx="1052209" cy="1052209"/>
            <a:chOff x="8908953" y="1037663"/>
            <a:chExt cx="1052209" cy="1052209"/>
          </a:xfrm>
        </p:grpSpPr>
        <p:sp>
          <p:nvSpPr>
            <p:cNvPr id="34" name="椭圆 33"/>
            <p:cNvSpPr/>
            <p:nvPr/>
          </p:nvSpPr>
          <p:spPr>
            <a:xfrm>
              <a:off x="8908953" y="1037663"/>
              <a:ext cx="1052209" cy="1052209"/>
            </a:xfrm>
            <a:prstGeom prst="ellipse">
              <a:avLst/>
            </a:prstGeom>
            <a:solidFill>
              <a:srgbClr val="FF888C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9196932" y="1321625"/>
              <a:ext cx="476250" cy="484285"/>
              <a:chOff x="5695950" y="1302727"/>
              <a:chExt cx="476250" cy="484285"/>
            </a:xfrm>
            <a:effectLst/>
          </p:grpSpPr>
          <p:sp>
            <p:nvSpPr>
              <p:cNvPr id="47" name="空心弧 46"/>
              <p:cNvSpPr/>
              <p:nvPr/>
            </p:nvSpPr>
            <p:spPr>
              <a:xfrm rot="1346882">
                <a:off x="5749338" y="1302727"/>
                <a:ext cx="348860" cy="348860"/>
              </a:xfrm>
              <a:prstGeom prst="blockArc">
                <a:avLst>
                  <a:gd name="adj1" fmla="val 10800000"/>
                  <a:gd name="adj2" fmla="val 0"/>
                  <a:gd name="adj3" fmla="val 1433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任意多边形 47"/>
              <p:cNvSpPr/>
              <p:nvPr/>
            </p:nvSpPr>
            <p:spPr>
              <a:xfrm>
                <a:off x="5695950" y="1473200"/>
                <a:ext cx="476250" cy="313812"/>
              </a:xfrm>
              <a:custGeom>
                <a:avLst/>
                <a:gdLst>
                  <a:gd name="connsiteX0" fmla="*/ 231775 w 476250"/>
                  <a:gd name="connsiteY0" fmla="*/ 98937 h 313812"/>
                  <a:gd name="connsiteX1" fmla="*/ 174625 w 476250"/>
                  <a:gd name="connsiteY1" fmla="*/ 156087 h 313812"/>
                  <a:gd name="connsiteX2" fmla="*/ 191364 w 476250"/>
                  <a:gd name="connsiteY2" fmla="*/ 196498 h 313812"/>
                  <a:gd name="connsiteX3" fmla="*/ 213656 w 476250"/>
                  <a:gd name="connsiteY3" fmla="*/ 205732 h 313812"/>
                  <a:gd name="connsiteX4" fmla="*/ 208915 w 476250"/>
                  <a:gd name="connsiteY4" fmla="*/ 217178 h 313812"/>
                  <a:gd name="connsiteX5" fmla="*/ 208915 w 476250"/>
                  <a:gd name="connsiteY5" fmla="*/ 244220 h 313812"/>
                  <a:gd name="connsiteX6" fmla="*/ 231394 w 476250"/>
                  <a:gd name="connsiteY6" fmla="*/ 266699 h 313812"/>
                  <a:gd name="connsiteX7" fmla="*/ 232155 w 476250"/>
                  <a:gd name="connsiteY7" fmla="*/ 266699 h 313812"/>
                  <a:gd name="connsiteX8" fmla="*/ 254634 w 476250"/>
                  <a:gd name="connsiteY8" fmla="*/ 244220 h 313812"/>
                  <a:gd name="connsiteX9" fmla="*/ 254634 w 476250"/>
                  <a:gd name="connsiteY9" fmla="*/ 217178 h 313812"/>
                  <a:gd name="connsiteX10" fmla="*/ 249893 w 476250"/>
                  <a:gd name="connsiteY10" fmla="*/ 205732 h 313812"/>
                  <a:gd name="connsiteX11" fmla="*/ 272186 w 476250"/>
                  <a:gd name="connsiteY11" fmla="*/ 196498 h 313812"/>
                  <a:gd name="connsiteX12" fmla="*/ 288925 w 476250"/>
                  <a:gd name="connsiteY12" fmla="*/ 156087 h 313812"/>
                  <a:gd name="connsiteX13" fmla="*/ 231775 w 476250"/>
                  <a:gd name="connsiteY13" fmla="*/ 98937 h 313812"/>
                  <a:gd name="connsiteX14" fmla="*/ 64092 w 476250"/>
                  <a:gd name="connsiteY14" fmla="*/ 0 h 313812"/>
                  <a:gd name="connsiteX15" fmla="*/ 116804 w 476250"/>
                  <a:gd name="connsiteY15" fmla="*/ 0 h 313812"/>
                  <a:gd name="connsiteX16" fmla="*/ 115669 w 476250"/>
                  <a:gd name="connsiteY16" fmla="*/ 2662 h 313812"/>
                  <a:gd name="connsiteX17" fmla="*/ 373146 w 476250"/>
                  <a:gd name="connsiteY17" fmla="*/ 2662 h 313812"/>
                  <a:gd name="connsiteX18" fmla="*/ 372230 w 476250"/>
                  <a:gd name="connsiteY18" fmla="*/ 0 h 313812"/>
                  <a:gd name="connsiteX19" fmla="*/ 423539 w 476250"/>
                  <a:gd name="connsiteY19" fmla="*/ 0 h 313812"/>
                  <a:gd name="connsiteX20" fmla="*/ 424460 w 476250"/>
                  <a:gd name="connsiteY20" fmla="*/ 2676 h 313812"/>
                  <a:gd name="connsiteX21" fmla="*/ 444577 w 476250"/>
                  <a:gd name="connsiteY21" fmla="*/ 6737 h 313812"/>
                  <a:gd name="connsiteX22" fmla="*/ 476250 w 476250"/>
                  <a:gd name="connsiteY22" fmla="*/ 54521 h 313812"/>
                  <a:gd name="connsiteX23" fmla="*/ 476250 w 476250"/>
                  <a:gd name="connsiteY23" fmla="*/ 261953 h 313812"/>
                  <a:gd name="connsiteX24" fmla="*/ 424391 w 476250"/>
                  <a:gd name="connsiteY24" fmla="*/ 313812 h 313812"/>
                  <a:gd name="connsiteX25" fmla="*/ 51859 w 476250"/>
                  <a:gd name="connsiteY25" fmla="*/ 313812 h 313812"/>
                  <a:gd name="connsiteX26" fmla="*/ 0 w 476250"/>
                  <a:gd name="connsiteY26" fmla="*/ 261953 h 313812"/>
                  <a:gd name="connsiteX27" fmla="*/ 0 w 476250"/>
                  <a:gd name="connsiteY27" fmla="*/ 54521 h 313812"/>
                  <a:gd name="connsiteX28" fmla="*/ 51859 w 476250"/>
                  <a:gd name="connsiteY28" fmla="*/ 2662 h 313812"/>
                  <a:gd name="connsiteX29" fmla="*/ 63616 w 476250"/>
                  <a:gd name="connsiteY29" fmla="*/ 2662 h 313812"/>
                  <a:gd name="connsiteX30" fmla="*/ 63935 w 476250"/>
                  <a:gd name="connsiteY30" fmla="*/ 310 h 31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76250" h="313812">
                    <a:moveTo>
                      <a:pt x="231775" y="98937"/>
                    </a:moveTo>
                    <a:cubicBezTo>
                      <a:pt x="200212" y="98937"/>
                      <a:pt x="174625" y="124524"/>
                      <a:pt x="174625" y="156087"/>
                    </a:cubicBezTo>
                    <a:cubicBezTo>
                      <a:pt x="174625" y="171869"/>
                      <a:pt x="181022" y="186156"/>
                      <a:pt x="191364" y="196498"/>
                    </a:cubicBezTo>
                    <a:lnTo>
                      <a:pt x="213656" y="205732"/>
                    </a:lnTo>
                    <a:lnTo>
                      <a:pt x="208915" y="217178"/>
                    </a:lnTo>
                    <a:lnTo>
                      <a:pt x="208915" y="244220"/>
                    </a:lnTo>
                    <a:cubicBezTo>
                      <a:pt x="208915" y="256635"/>
                      <a:pt x="218979" y="266699"/>
                      <a:pt x="231394" y="266699"/>
                    </a:cubicBezTo>
                    <a:lnTo>
                      <a:pt x="232155" y="266699"/>
                    </a:lnTo>
                    <a:cubicBezTo>
                      <a:pt x="244570" y="266699"/>
                      <a:pt x="254634" y="256635"/>
                      <a:pt x="254634" y="244220"/>
                    </a:cubicBezTo>
                    <a:lnTo>
                      <a:pt x="254634" y="217178"/>
                    </a:lnTo>
                    <a:lnTo>
                      <a:pt x="249893" y="205732"/>
                    </a:lnTo>
                    <a:lnTo>
                      <a:pt x="272186" y="196498"/>
                    </a:lnTo>
                    <a:cubicBezTo>
                      <a:pt x="282528" y="186156"/>
                      <a:pt x="288925" y="171869"/>
                      <a:pt x="288925" y="156087"/>
                    </a:cubicBezTo>
                    <a:cubicBezTo>
                      <a:pt x="288925" y="124524"/>
                      <a:pt x="263338" y="98937"/>
                      <a:pt x="231775" y="98937"/>
                    </a:cubicBezTo>
                    <a:close/>
                    <a:moveTo>
                      <a:pt x="64092" y="0"/>
                    </a:moveTo>
                    <a:lnTo>
                      <a:pt x="116804" y="0"/>
                    </a:lnTo>
                    <a:lnTo>
                      <a:pt x="115669" y="2662"/>
                    </a:lnTo>
                    <a:lnTo>
                      <a:pt x="373146" y="2662"/>
                    </a:lnTo>
                    <a:lnTo>
                      <a:pt x="372230" y="0"/>
                    </a:lnTo>
                    <a:lnTo>
                      <a:pt x="423539" y="0"/>
                    </a:lnTo>
                    <a:lnTo>
                      <a:pt x="424460" y="2676"/>
                    </a:lnTo>
                    <a:lnTo>
                      <a:pt x="444577" y="6737"/>
                    </a:lnTo>
                    <a:cubicBezTo>
                      <a:pt x="463190" y="14610"/>
                      <a:pt x="476250" y="33040"/>
                      <a:pt x="476250" y="54521"/>
                    </a:cubicBezTo>
                    <a:lnTo>
                      <a:pt x="476250" y="261953"/>
                    </a:lnTo>
                    <a:cubicBezTo>
                      <a:pt x="476250" y="290594"/>
                      <a:pt x="453032" y="313812"/>
                      <a:pt x="424391" y="313812"/>
                    </a:cubicBezTo>
                    <a:lnTo>
                      <a:pt x="51859" y="313812"/>
                    </a:lnTo>
                    <a:cubicBezTo>
                      <a:pt x="23218" y="313812"/>
                      <a:pt x="0" y="290594"/>
                      <a:pt x="0" y="261953"/>
                    </a:cubicBezTo>
                    <a:lnTo>
                      <a:pt x="0" y="54521"/>
                    </a:lnTo>
                    <a:cubicBezTo>
                      <a:pt x="0" y="25880"/>
                      <a:pt x="23218" y="2662"/>
                      <a:pt x="51859" y="2662"/>
                    </a:cubicBezTo>
                    <a:lnTo>
                      <a:pt x="63616" y="2662"/>
                    </a:lnTo>
                    <a:lnTo>
                      <a:pt x="63935" y="3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8" name="左大括号 7"/>
          <p:cNvSpPr/>
          <p:nvPr/>
        </p:nvSpPr>
        <p:spPr>
          <a:xfrm>
            <a:off x="2803371" y="4654180"/>
            <a:ext cx="280989" cy="1081893"/>
          </a:xfrm>
          <a:prstGeom prst="leftBrace">
            <a:avLst>
              <a:gd name="adj1" fmla="val 37921"/>
              <a:gd name="adj2" fmla="val 50000"/>
            </a:avLst>
          </a:prstGeom>
          <a:ln>
            <a:solidFill>
              <a:srgbClr val="40404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左大括号 64"/>
          <p:cNvSpPr/>
          <p:nvPr/>
        </p:nvSpPr>
        <p:spPr>
          <a:xfrm>
            <a:off x="2776478" y="1535666"/>
            <a:ext cx="280989" cy="1081893"/>
          </a:xfrm>
          <a:prstGeom prst="leftBrace">
            <a:avLst>
              <a:gd name="adj1" fmla="val 37921"/>
              <a:gd name="adj2" fmla="val 50000"/>
            </a:avLst>
          </a:prstGeom>
          <a:ln>
            <a:solidFill>
              <a:srgbClr val="40404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左大括号 65"/>
          <p:cNvSpPr/>
          <p:nvPr/>
        </p:nvSpPr>
        <p:spPr>
          <a:xfrm rot="16200000" flipH="1">
            <a:off x="9710019" y="3073564"/>
            <a:ext cx="280989" cy="1081893"/>
          </a:xfrm>
          <a:prstGeom prst="leftBrace">
            <a:avLst>
              <a:gd name="adj1" fmla="val 37921"/>
              <a:gd name="adj2" fmla="val 50000"/>
            </a:avLst>
          </a:prstGeom>
          <a:ln w="28575">
            <a:solidFill>
              <a:srgbClr val="40404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695055" y="1045845"/>
            <a:ext cx="25038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008780"/>
                </a:solidFill>
              </a:rPr>
              <a:t>特 点 分 析</a:t>
            </a:r>
            <a:endParaRPr lang="zh-CN" altLang="en-US" sz="3600">
              <a:solidFill>
                <a:srgbClr val="008780"/>
              </a:solidFill>
            </a:endParaRPr>
          </a:p>
        </p:txBody>
      </p:sp>
      <p:sp>
        <p:nvSpPr>
          <p:cNvPr id="7" name="TextBox 10"/>
          <p:cNvSpPr txBox="1"/>
          <p:nvPr/>
        </p:nvSpPr>
        <p:spPr bwMode="black">
          <a:xfrm>
            <a:off x="512995" y="6450854"/>
            <a:ext cx="2198370" cy="289560"/>
          </a:xfrm>
          <a:prstGeom prst="rect">
            <a:avLst/>
          </a:prstGeom>
          <a:noFill/>
        </p:spPr>
        <p:txBody>
          <a:bodyPr wrap="none" lIns="121896" tIns="60948" rIns="121896" bIns="60948" rtlCol="0">
            <a:spAutoFit/>
          </a:bodyPr>
          <a:lstStyle>
            <a:defPPr>
              <a:defRPr lang="en-US"/>
            </a:defPPr>
            <a:lvl1pPr>
              <a:defRPr sz="1100" cap="all">
                <a:solidFill>
                  <a:srgbClr val="9395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/>
            <a:r>
              <a:rPr lang="zh-CN" altLang="zh-CN" spc="300" dirty="0" smtClean="0">
                <a:solidFill>
                  <a:srgbClr val="00323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  <a:sym typeface="+mn-ea"/>
              </a:rPr>
              <a:t>导向设计课程创新与实践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3828263" y="1514930"/>
            <a:ext cx="7537968" cy="1726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600" kern="100" dirty="0">
                <a:solidFill>
                  <a:srgbClr val="404040"/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通过研究导向型教学与应用型课程的融合，引入人才</a:t>
            </a:r>
            <a:r>
              <a:rPr lang="en-US" altLang="zh-CN" sz="2800" b="1" kern="100" dirty="0">
                <a:solidFill>
                  <a:srgbClr val="008780"/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en-US" sz="2800" b="1" kern="100" dirty="0">
                <a:solidFill>
                  <a:srgbClr val="008780"/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成长度</a:t>
            </a:r>
            <a:r>
              <a:rPr lang="en-US" altLang="zh-CN" sz="2800" b="1" kern="100" dirty="0">
                <a:solidFill>
                  <a:srgbClr val="008780"/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en-US" sz="1600" kern="100" dirty="0">
                <a:solidFill>
                  <a:srgbClr val="404040"/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概念。</a:t>
            </a:r>
            <a:endParaRPr lang="zh-CN" altLang="en-US" sz="1600" kern="100" dirty="0">
              <a:solidFill>
                <a:srgbClr val="404040"/>
              </a:solidFill>
              <a:latin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zh-CN" altLang="en-US" sz="1600" kern="100" dirty="0">
                <a:solidFill>
                  <a:srgbClr val="404040"/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应用型课程可以使学生就有专业岗位的就业能力，但解决问题能力不强，造成职业晋升困难。通过融合创新后，不仅培养合格的岗位从业者，还可通过解决问题能力的提升，使其具有较高的成长度，具有明确的职业目标与晋升能力。</a:t>
            </a:r>
            <a:endParaRPr lang="en-US" altLang="zh-CN" sz="1600" kern="100" dirty="0">
              <a:solidFill>
                <a:srgbClr val="404040"/>
              </a:solidFill>
              <a:latin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828263" y="4172888"/>
            <a:ext cx="7537968" cy="1726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600" kern="100" dirty="0">
                <a:solidFill>
                  <a:srgbClr val="404040"/>
                </a:solidFill>
                <a:latin typeface="微软雅黑" panose="020B0503020204020204" charset="-122"/>
                <a:cs typeface="Times New Roman" panose="02020603050405020304" pitchFamily="18" charset="0"/>
                <a:sym typeface="+mn-ea"/>
              </a:rPr>
              <a:t>通过研究导向型教学与应用型课程的融合，构建</a:t>
            </a:r>
            <a:r>
              <a:rPr lang="en-US" altLang="zh-CN" sz="2800" b="1" kern="100" dirty="0">
                <a:solidFill>
                  <a:srgbClr val="008780"/>
                </a:solidFill>
                <a:latin typeface="微软雅黑" panose="020B0503020204020204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en-US" sz="2800" b="1" kern="100" dirty="0">
                <a:solidFill>
                  <a:srgbClr val="008780"/>
                </a:solidFill>
                <a:latin typeface="微软雅黑" panose="020B0503020204020204" charset="-122"/>
                <a:cs typeface="Times New Roman" panose="02020603050405020304" pitchFamily="18" charset="0"/>
                <a:sym typeface="+mn-ea"/>
              </a:rPr>
              <a:t>实战化课堂</a:t>
            </a:r>
            <a:r>
              <a:rPr lang="en-US" altLang="zh-CN" sz="2800" b="1" kern="100" dirty="0">
                <a:solidFill>
                  <a:srgbClr val="008780"/>
                </a:solidFill>
                <a:latin typeface="微软雅黑" panose="020B0503020204020204" charset="-122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en-US" sz="1600" kern="100" dirty="0">
                <a:solidFill>
                  <a:srgbClr val="404040"/>
                </a:solidFill>
                <a:latin typeface="微软雅黑" panose="020B0503020204020204" charset="-122"/>
                <a:cs typeface="Times New Roman" panose="02020603050405020304" pitchFamily="18" charset="0"/>
                <a:sym typeface="+mn-ea"/>
              </a:rPr>
              <a:t>，采用混合式的教学方法，将专业工作岗位的全部工作流程融入到课堂教学中，教学内容专题化，将难度递进的真实设计项目作为研究目标，并通过自己的研究方式解决项目设计中遇到的实际问题。</a:t>
            </a:r>
            <a:endParaRPr lang="zh-CN" altLang="en-US" sz="1600" kern="100" dirty="0">
              <a:solidFill>
                <a:srgbClr val="404040"/>
              </a:solidFill>
              <a:latin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756073" y="4490743"/>
            <a:ext cx="995317" cy="1031318"/>
            <a:chOff x="7749435" y="2273857"/>
            <a:chExt cx="995317" cy="1031318"/>
          </a:xfrm>
        </p:grpSpPr>
        <p:sp>
          <p:nvSpPr>
            <p:cNvPr id="26" name="椭圆 25"/>
            <p:cNvSpPr/>
            <p:nvPr/>
          </p:nvSpPr>
          <p:spPr>
            <a:xfrm>
              <a:off x="7749435" y="2273857"/>
              <a:ext cx="995317" cy="1031318"/>
            </a:xfrm>
            <a:prstGeom prst="ellipse">
              <a:avLst/>
            </a:prstGeom>
            <a:gradFill flip="none" rotWithShape="1">
              <a:gsLst>
                <a:gs pos="30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349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381000" dist="1778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8019649" y="2485951"/>
              <a:ext cx="476250" cy="484285"/>
              <a:chOff x="5695950" y="1302727"/>
              <a:chExt cx="476250" cy="48428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8" name="空心弧 27"/>
              <p:cNvSpPr/>
              <p:nvPr/>
            </p:nvSpPr>
            <p:spPr>
              <a:xfrm rot="1346882">
                <a:off x="5749338" y="1302727"/>
                <a:ext cx="348860" cy="348860"/>
              </a:xfrm>
              <a:prstGeom prst="blockArc">
                <a:avLst>
                  <a:gd name="adj1" fmla="val 10800000"/>
                  <a:gd name="adj2" fmla="val 0"/>
                  <a:gd name="adj3" fmla="val 14333"/>
                </a:avLst>
              </a:prstGeom>
              <a:solidFill>
                <a:srgbClr val="FFA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任意多边形 28"/>
              <p:cNvSpPr/>
              <p:nvPr/>
            </p:nvSpPr>
            <p:spPr>
              <a:xfrm>
                <a:off x="5695950" y="1473200"/>
                <a:ext cx="476250" cy="313812"/>
              </a:xfrm>
              <a:custGeom>
                <a:avLst/>
                <a:gdLst>
                  <a:gd name="connsiteX0" fmla="*/ 231775 w 476250"/>
                  <a:gd name="connsiteY0" fmla="*/ 98937 h 313812"/>
                  <a:gd name="connsiteX1" fmla="*/ 174625 w 476250"/>
                  <a:gd name="connsiteY1" fmla="*/ 156087 h 313812"/>
                  <a:gd name="connsiteX2" fmla="*/ 191364 w 476250"/>
                  <a:gd name="connsiteY2" fmla="*/ 196498 h 313812"/>
                  <a:gd name="connsiteX3" fmla="*/ 213656 w 476250"/>
                  <a:gd name="connsiteY3" fmla="*/ 205732 h 313812"/>
                  <a:gd name="connsiteX4" fmla="*/ 208915 w 476250"/>
                  <a:gd name="connsiteY4" fmla="*/ 217178 h 313812"/>
                  <a:gd name="connsiteX5" fmla="*/ 208915 w 476250"/>
                  <a:gd name="connsiteY5" fmla="*/ 244220 h 313812"/>
                  <a:gd name="connsiteX6" fmla="*/ 231394 w 476250"/>
                  <a:gd name="connsiteY6" fmla="*/ 266699 h 313812"/>
                  <a:gd name="connsiteX7" fmla="*/ 232155 w 476250"/>
                  <a:gd name="connsiteY7" fmla="*/ 266699 h 313812"/>
                  <a:gd name="connsiteX8" fmla="*/ 254634 w 476250"/>
                  <a:gd name="connsiteY8" fmla="*/ 244220 h 313812"/>
                  <a:gd name="connsiteX9" fmla="*/ 254634 w 476250"/>
                  <a:gd name="connsiteY9" fmla="*/ 217178 h 313812"/>
                  <a:gd name="connsiteX10" fmla="*/ 249893 w 476250"/>
                  <a:gd name="connsiteY10" fmla="*/ 205732 h 313812"/>
                  <a:gd name="connsiteX11" fmla="*/ 272186 w 476250"/>
                  <a:gd name="connsiteY11" fmla="*/ 196498 h 313812"/>
                  <a:gd name="connsiteX12" fmla="*/ 288925 w 476250"/>
                  <a:gd name="connsiteY12" fmla="*/ 156087 h 313812"/>
                  <a:gd name="connsiteX13" fmla="*/ 231775 w 476250"/>
                  <a:gd name="connsiteY13" fmla="*/ 98937 h 313812"/>
                  <a:gd name="connsiteX14" fmla="*/ 64092 w 476250"/>
                  <a:gd name="connsiteY14" fmla="*/ 0 h 313812"/>
                  <a:gd name="connsiteX15" fmla="*/ 116804 w 476250"/>
                  <a:gd name="connsiteY15" fmla="*/ 0 h 313812"/>
                  <a:gd name="connsiteX16" fmla="*/ 115669 w 476250"/>
                  <a:gd name="connsiteY16" fmla="*/ 2662 h 313812"/>
                  <a:gd name="connsiteX17" fmla="*/ 373146 w 476250"/>
                  <a:gd name="connsiteY17" fmla="*/ 2662 h 313812"/>
                  <a:gd name="connsiteX18" fmla="*/ 372230 w 476250"/>
                  <a:gd name="connsiteY18" fmla="*/ 0 h 313812"/>
                  <a:gd name="connsiteX19" fmla="*/ 423539 w 476250"/>
                  <a:gd name="connsiteY19" fmla="*/ 0 h 313812"/>
                  <a:gd name="connsiteX20" fmla="*/ 424460 w 476250"/>
                  <a:gd name="connsiteY20" fmla="*/ 2676 h 313812"/>
                  <a:gd name="connsiteX21" fmla="*/ 444577 w 476250"/>
                  <a:gd name="connsiteY21" fmla="*/ 6737 h 313812"/>
                  <a:gd name="connsiteX22" fmla="*/ 476250 w 476250"/>
                  <a:gd name="connsiteY22" fmla="*/ 54521 h 313812"/>
                  <a:gd name="connsiteX23" fmla="*/ 476250 w 476250"/>
                  <a:gd name="connsiteY23" fmla="*/ 261953 h 313812"/>
                  <a:gd name="connsiteX24" fmla="*/ 424391 w 476250"/>
                  <a:gd name="connsiteY24" fmla="*/ 313812 h 313812"/>
                  <a:gd name="connsiteX25" fmla="*/ 51859 w 476250"/>
                  <a:gd name="connsiteY25" fmla="*/ 313812 h 313812"/>
                  <a:gd name="connsiteX26" fmla="*/ 0 w 476250"/>
                  <a:gd name="connsiteY26" fmla="*/ 261953 h 313812"/>
                  <a:gd name="connsiteX27" fmla="*/ 0 w 476250"/>
                  <a:gd name="connsiteY27" fmla="*/ 54521 h 313812"/>
                  <a:gd name="connsiteX28" fmla="*/ 51859 w 476250"/>
                  <a:gd name="connsiteY28" fmla="*/ 2662 h 313812"/>
                  <a:gd name="connsiteX29" fmla="*/ 63616 w 476250"/>
                  <a:gd name="connsiteY29" fmla="*/ 2662 h 313812"/>
                  <a:gd name="connsiteX30" fmla="*/ 63935 w 476250"/>
                  <a:gd name="connsiteY30" fmla="*/ 310 h 31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76250" h="313812">
                    <a:moveTo>
                      <a:pt x="231775" y="98937"/>
                    </a:moveTo>
                    <a:cubicBezTo>
                      <a:pt x="200212" y="98937"/>
                      <a:pt x="174625" y="124524"/>
                      <a:pt x="174625" y="156087"/>
                    </a:cubicBezTo>
                    <a:cubicBezTo>
                      <a:pt x="174625" y="171869"/>
                      <a:pt x="181022" y="186156"/>
                      <a:pt x="191364" y="196498"/>
                    </a:cubicBezTo>
                    <a:lnTo>
                      <a:pt x="213656" y="205732"/>
                    </a:lnTo>
                    <a:lnTo>
                      <a:pt x="208915" y="217178"/>
                    </a:lnTo>
                    <a:lnTo>
                      <a:pt x="208915" y="244220"/>
                    </a:lnTo>
                    <a:cubicBezTo>
                      <a:pt x="208915" y="256635"/>
                      <a:pt x="218979" y="266699"/>
                      <a:pt x="231394" y="266699"/>
                    </a:cubicBezTo>
                    <a:lnTo>
                      <a:pt x="232155" y="266699"/>
                    </a:lnTo>
                    <a:cubicBezTo>
                      <a:pt x="244570" y="266699"/>
                      <a:pt x="254634" y="256635"/>
                      <a:pt x="254634" y="244220"/>
                    </a:cubicBezTo>
                    <a:lnTo>
                      <a:pt x="254634" y="217178"/>
                    </a:lnTo>
                    <a:lnTo>
                      <a:pt x="249893" y="205732"/>
                    </a:lnTo>
                    <a:lnTo>
                      <a:pt x="272186" y="196498"/>
                    </a:lnTo>
                    <a:cubicBezTo>
                      <a:pt x="282528" y="186156"/>
                      <a:pt x="288925" y="171869"/>
                      <a:pt x="288925" y="156087"/>
                    </a:cubicBezTo>
                    <a:cubicBezTo>
                      <a:pt x="288925" y="124524"/>
                      <a:pt x="263338" y="98937"/>
                      <a:pt x="231775" y="98937"/>
                    </a:cubicBezTo>
                    <a:close/>
                    <a:moveTo>
                      <a:pt x="64092" y="0"/>
                    </a:moveTo>
                    <a:lnTo>
                      <a:pt x="116804" y="0"/>
                    </a:lnTo>
                    <a:lnTo>
                      <a:pt x="115669" y="2662"/>
                    </a:lnTo>
                    <a:lnTo>
                      <a:pt x="373146" y="2662"/>
                    </a:lnTo>
                    <a:lnTo>
                      <a:pt x="372230" y="0"/>
                    </a:lnTo>
                    <a:lnTo>
                      <a:pt x="423539" y="0"/>
                    </a:lnTo>
                    <a:lnTo>
                      <a:pt x="424460" y="2676"/>
                    </a:lnTo>
                    <a:lnTo>
                      <a:pt x="444577" y="6737"/>
                    </a:lnTo>
                    <a:cubicBezTo>
                      <a:pt x="463190" y="14610"/>
                      <a:pt x="476250" y="33040"/>
                      <a:pt x="476250" y="54521"/>
                    </a:cubicBezTo>
                    <a:lnTo>
                      <a:pt x="476250" y="261953"/>
                    </a:lnTo>
                    <a:cubicBezTo>
                      <a:pt x="476250" y="290594"/>
                      <a:pt x="453032" y="313812"/>
                      <a:pt x="424391" y="313812"/>
                    </a:cubicBezTo>
                    <a:lnTo>
                      <a:pt x="51859" y="313812"/>
                    </a:lnTo>
                    <a:cubicBezTo>
                      <a:pt x="23218" y="313812"/>
                      <a:pt x="0" y="290594"/>
                      <a:pt x="0" y="261953"/>
                    </a:cubicBezTo>
                    <a:lnTo>
                      <a:pt x="0" y="54521"/>
                    </a:lnTo>
                    <a:cubicBezTo>
                      <a:pt x="0" y="25880"/>
                      <a:pt x="23218" y="2662"/>
                      <a:pt x="51859" y="2662"/>
                    </a:cubicBezTo>
                    <a:lnTo>
                      <a:pt x="63616" y="2662"/>
                    </a:lnTo>
                    <a:lnTo>
                      <a:pt x="63935" y="310"/>
                    </a:lnTo>
                    <a:close/>
                  </a:path>
                </a:pathLst>
              </a:custGeom>
              <a:solidFill>
                <a:srgbClr val="0087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52" name="矩形 51"/>
          <p:cNvSpPr/>
          <p:nvPr/>
        </p:nvSpPr>
        <p:spPr>
          <a:xfrm>
            <a:off x="3772751" y="1318273"/>
            <a:ext cx="20116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0878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人才培养方面</a:t>
            </a:r>
            <a:endParaRPr lang="zh-CN" altLang="en-US" sz="2400" dirty="0">
              <a:solidFill>
                <a:srgbClr val="008780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3780418" y="3933984"/>
            <a:ext cx="20116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0878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课堂教学方面</a:t>
            </a:r>
            <a:endParaRPr lang="zh-CN" altLang="en-US" sz="2400" dirty="0">
              <a:solidFill>
                <a:srgbClr val="008780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 rot="0">
            <a:off x="-19050" y="253365"/>
            <a:ext cx="12211050" cy="6553835"/>
            <a:chOff x="-19064" y="253534"/>
            <a:chExt cx="12211083" cy="6553690"/>
          </a:xfrm>
        </p:grpSpPr>
        <p:sp>
          <p:nvSpPr>
            <p:cNvPr id="58" name="Rectangle 11"/>
            <p:cNvSpPr>
              <a:spLocks noChangeArrowheads="1"/>
            </p:cNvSpPr>
            <p:nvPr/>
          </p:nvSpPr>
          <p:spPr bwMode="gray">
            <a:xfrm flipH="1">
              <a:off x="205524" y="255990"/>
              <a:ext cx="11986495" cy="597132"/>
            </a:xfrm>
            <a:prstGeom prst="rect">
              <a:avLst/>
            </a:prstGeom>
            <a:gradFill flip="none" rotWithShape="0">
              <a:gsLst>
                <a:gs pos="0">
                  <a:srgbClr val="008780"/>
                </a:gs>
                <a:gs pos="100000">
                  <a:srgbClr val="00878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6" tIns="60948" rIns="121896" bIns="60948" anchor="ctr"/>
            <a:lstStyle/>
            <a:p>
              <a:pPr algn="ctr">
                <a:defRPr/>
              </a:pPr>
              <a:endParaRPr lang="en-US" altLang="zh-CN" sz="1900" dirty="0">
                <a:solidFill>
                  <a:srgbClr val="FFFFFF"/>
                </a:solidFill>
                <a:latin typeface="Foundry Gridnik Medium"/>
                <a:ea typeface="宋体" panose="02010600030101010101" pitchFamily="2" charset="-122"/>
              </a:endParaRPr>
            </a:p>
          </p:txBody>
        </p:sp>
        <p:sp>
          <p:nvSpPr>
            <p:cNvPr id="59" name="Rectangle 7"/>
            <p:cNvSpPr>
              <a:spLocks noChangeArrowheads="1"/>
            </p:cNvSpPr>
            <p:nvPr/>
          </p:nvSpPr>
          <p:spPr bwMode="invGray">
            <a:xfrm flipH="1">
              <a:off x="97525" y="6501805"/>
              <a:ext cx="428024" cy="176519"/>
            </a:xfrm>
            <a:prstGeom prst="rect">
              <a:avLst/>
            </a:prstGeom>
            <a:gradFill flip="none" rotWithShape="0">
              <a:gsLst>
                <a:gs pos="0">
                  <a:srgbClr val="008780"/>
                </a:gs>
                <a:gs pos="100000">
                  <a:srgbClr val="00878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6" tIns="60948" rIns="121896" bIns="60948" anchor="ctr"/>
            <a:lstStyle/>
            <a:p>
              <a:pPr algn="ctr"/>
              <a:endParaRPr lang="en-US" sz="1900" dirty="0">
                <a:solidFill>
                  <a:srgbClr val="FFFFFF"/>
                </a:solidFill>
                <a:latin typeface="Foundry Gridnik Medium"/>
                <a:ea typeface="宋体" panose="02010600030101010101" pitchFamily="2" charset="-122"/>
              </a:endParaRPr>
            </a:p>
          </p:txBody>
        </p:sp>
        <p:sp>
          <p:nvSpPr>
            <p:cNvPr id="60" name="Freeform 8"/>
            <p:cNvSpPr/>
            <p:nvPr/>
          </p:nvSpPr>
          <p:spPr bwMode="invGray">
            <a:xfrm flipH="1">
              <a:off x="-19064" y="6501805"/>
              <a:ext cx="119868" cy="305419"/>
            </a:xfrm>
            <a:custGeom>
              <a:avLst/>
              <a:gdLst>
                <a:gd name="T0" fmla="*/ 0 w 219"/>
                <a:gd name="T1" fmla="*/ 0 h 744"/>
                <a:gd name="T2" fmla="*/ 219 w 219"/>
                <a:gd name="T3" fmla="*/ 314 h 744"/>
                <a:gd name="T4" fmla="*/ 219 w 219"/>
                <a:gd name="T5" fmla="*/ 744 h 744"/>
                <a:gd name="T6" fmla="*/ 0 w 219"/>
                <a:gd name="T7" fmla="*/ 430 h 744"/>
                <a:gd name="T8" fmla="*/ 0 w 219"/>
                <a:gd name="T9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744">
                  <a:moveTo>
                    <a:pt x="0" y="0"/>
                  </a:moveTo>
                  <a:lnTo>
                    <a:pt x="219" y="314"/>
                  </a:lnTo>
                  <a:lnTo>
                    <a:pt x="219" y="744"/>
                  </a:lnTo>
                  <a:lnTo>
                    <a:pt x="0" y="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2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900" dirty="0">
                <a:latin typeface="Foundry Gridnik Medium" pitchFamily="50" charset="0"/>
              </a:endParaRPr>
            </a:p>
          </p:txBody>
        </p:sp>
        <p:sp>
          <p:nvSpPr>
            <p:cNvPr id="61" name="Rectangle 13"/>
            <p:cNvSpPr/>
            <p:nvPr/>
          </p:nvSpPr>
          <p:spPr bwMode="invGray">
            <a:xfrm>
              <a:off x="107449" y="6445134"/>
              <a:ext cx="417695" cy="292364"/>
            </a:xfrm>
            <a:prstGeom prst="rect">
              <a:avLst/>
            </a:prstGeom>
          </p:spPr>
          <p:txBody>
            <a:bodyPr wrap="none" lIns="121896" tIns="60948" rIns="121896" bIns="60948">
              <a:spAutoFit/>
            </a:bodyPr>
            <a:lstStyle/>
            <a:p>
              <a:pPr algn="ctr"/>
              <a:fld id="{259F4B34-A25D-4DEF-97BC-C4D92417BF9B}" type="slidenum">
                <a:rPr lang="en-US" sz="11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fld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Freeform 12"/>
            <p:cNvSpPr/>
            <p:nvPr/>
          </p:nvSpPr>
          <p:spPr bwMode="gray">
            <a:xfrm>
              <a:off x="19" y="253534"/>
              <a:ext cx="205496" cy="792721"/>
            </a:xfrm>
            <a:custGeom>
              <a:avLst/>
              <a:gdLst>
                <a:gd name="T0" fmla="*/ 0 w 215"/>
                <a:gd name="T1" fmla="*/ 308 h 703"/>
                <a:gd name="T2" fmla="*/ 0 w 215"/>
                <a:gd name="T3" fmla="*/ 703 h 703"/>
                <a:gd name="T4" fmla="*/ 215 w 215"/>
                <a:gd name="T5" fmla="*/ 395 h 703"/>
                <a:gd name="T6" fmla="*/ 215 w 215"/>
                <a:gd name="T7" fmla="*/ 0 h 703"/>
                <a:gd name="T8" fmla="*/ 0 w 215"/>
                <a:gd name="T9" fmla="*/ 308 h 703"/>
                <a:gd name="connsiteX0" fmla="*/ 0 w 10000"/>
                <a:gd name="connsiteY0" fmla="*/ 4381 h 7400"/>
                <a:gd name="connsiteX1" fmla="*/ 6119 w 10000"/>
                <a:gd name="connsiteY1" fmla="*/ 7400 h 7400"/>
                <a:gd name="connsiteX2" fmla="*/ 10000 w 10000"/>
                <a:gd name="connsiteY2" fmla="*/ 5619 h 7400"/>
                <a:gd name="connsiteX3" fmla="*/ 10000 w 10000"/>
                <a:gd name="connsiteY3" fmla="*/ 0 h 7400"/>
                <a:gd name="connsiteX4" fmla="*/ 0 w 10000"/>
                <a:gd name="connsiteY4" fmla="*/ 4381 h 7400"/>
                <a:gd name="connsiteX0-1" fmla="*/ 0 w 3881"/>
                <a:gd name="connsiteY0-2" fmla="*/ 2482 h 10000"/>
                <a:gd name="connsiteX1-3" fmla="*/ 0 w 3881"/>
                <a:gd name="connsiteY1-4" fmla="*/ 10000 h 10000"/>
                <a:gd name="connsiteX2-5" fmla="*/ 3881 w 3881"/>
                <a:gd name="connsiteY2-6" fmla="*/ 7593 h 10000"/>
                <a:gd name="connsiteX3-7" fmla="*/ 3881 w 3881"/>
                <a:gd name="connsiteY3-8" fmla="*/ 0 h 10000"/>
                <a:gd name="connsiteX4-9" fmla="*/ 0 w 3881"/>
                <a:gd name="connsiteY4-10" fmla="*/ 2482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881" h="10000">
                  <a:moveTo>
                    <a:pt x="0" y="2482"/>
                  </a:moveTo>
                  <a:lnTo>
                    <a:pt x="0" y="10000"/>
                  </a:lnTo>
                  <a:lnTo>
                    <a:pt x="3881" y="7593"/>
                  </a:lnTo>
                  <a:lnTo>
                    <a:pt x="3881" y="0"/>
                  </a:lnTo>
                  <a:lnTo>
                    <a:pt x="0" y="2482"/>
                  </a:lnTo>
                  <a:close/>
                </a:path>
              </a:pathLst>
            </a:custGeom>
            <a:gradFill flip="none" rotWithShape="0">
              <a:gsLst>
                <a:gs pos="42000">
                  <a:srgbClr val="003231"/>
                </a:gs>
                <a:gs pos="100000">
                  <a:srgbClr val="00323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900" dirty="0">
                <a:solidFill>
                  <a:schemeClr val="lt1"/>
                </a:solidFill>
                <a:latin typeface="Foundry Gridnik Medium" pitchFamily="50" charset="0"/>
              </a:endParaRPr>
            </a:p>
          </p:txBody>
        </p:sp>
      </p:grpSp>
      <p:sp>
        <p:nvSpPr>
          <p:cNvPr id="2" name="左大括号 1"/>
          <p:cNvSpPr/>
          <p:nvPr/>
        </p:nvSpPr>
        <p:spPr>
          <a:xfrm>
            <a:off x="1977865" y="1996420"/>
            <a:ext cx="725714" cy="3044802"/>
          </a:xfrm>
          <a:custGeom>
            <a:avLst/>
            <a:gdLst>
              <a:gd name="connsiteX0" fmla="*/ 725714 w 725714"/>
              <a:gd name="connsiteY0" fmla="*/ 3044802 h 3044802"/>
              <a:gd name="connsiteX1" fmla="*/ 362857 w 725714"/>
              <a:gd name="connsiteY1" fmla="*/ 2984328 h 3044802"/>
              <a:gd name="connsiteX2" fmla="*/ 362857 w 725714"/>
              <a:gd name="connsiteY2" fmla="*/ 1582875 h 3044802"/>
              <a:gd name="connsiteX3" fmla="*/ 0 w 725714"/>
              <a:gd name="connsiteY3" fmla="*/ 1522401 h 3044802"/>
              <a:gd name="connsiteX4" fmla="*/ 362857 w 725714"/>
              <a:gd name="connsiteY4" fmla="*/ 1461927 h 3044802"/>
              <a:gd name="connsiteX5" fmla="*/ 362857 w 725714"/>
              <a:gd name="connsiteY5" fmla="*/ 60474 h 3044802"/>
              <a:gd name="connsiteX6" fmla="*/ 725714 w 725714"/>
              <a:gd name="connsiteY6" fmla="*/ 0 h 3044802"/>
              <a:gd name="connsiteX7" fmla="*/ 725714 w 725714"/>
              <a:gd name="connsiteY7" fmla="*/ 3044802 h 3044802"/>
              <a:gd name="connsiteX0-1" fmla="*/ 725714 w 725714"/>
              <a:gd name="connsiteY0-2" fmla="*/ 3044802 h 3044802"/>
              <a:gd name="connsiteX1-3" fmla="*/ 362857 w 725714"/>
              <a:gd name="connsiteY1-4" fmla="*/ 2984328 h 3044802"/>
              <a:gd name="connsiteX2-5" fmla="*/ 362857 w 725714"/>
              <a:gd name="connsiteY2-6" fmla="*/ 1582875 h 3044802"/>
              <a:gd name="connsiteX3-7" fmla="*/ 0 w 725714"/>
              <a:gd name="connsiteY3-8" fmla="*/ 1522401 h 3044802"/>
              <a:gd name="connsiteX4-9" fmla="*/ 362857 w 725714"/>
              <a:gd name="connsiteY4-10" fmla="*/ 1461927 h 3044802"/>
              <a:gd name="connsiteX5-11" fmla="*/ 362857 w 725714"/>
              <a:gd name="connsiteY5-12" fmla="*/ 60474 h 3044802"/>
              <a:gd name="connsiteX6-13" fmla="*/ 725714 w 725714"/>
              <a:gd name="connsiteY6-14" fmla="*/ 0 h 3044802"/>
              <a:gd name="connsiteX0-15" fmla="*/ 725714 w 725714"/>
              <a:gd name="connsiteY0-16" fmla="*/ 3044802 h 3044802"/>
              <a:gd name="connsiteX1-17" fmla="*/ 362857 w 725714"/>
              <a:gd name="connsiteY1-18" fmla="*/ 2984328 h 3044802"/>
              <a:gd name="connsiteX2-19" fmla="*/ 362857 w 725714"/>
              <a:gd name="connsiteY2-20" fmla="*/ 1582875 h 3044802"/>
              <a:gd name="connsiteX3-21" fmla="*/ 0 w 725714"/>
              <a:gd name="connsiteY3-22" fmla="*/ 1522401 h 3044802"/>
              <a:gd name="connsiteX4-23" fmla="*/ 362857 w 725714"/>
              <a:gd name="connsiteY4-24" fmla="*/ 1461927 h 3044802"/>
              <a:gd name="connsiteX5-25" fmla="*/ 362857 w 725714"/>
              <a:gd name="connsiteY5-26" fmla="*/ 60474 h 3044802"/>
              <a:gd name="connsiteX6-27" fmla="*/ 725714 w 725714"/>
              <a:gd name="connsiteY6-28" fmla="*/ 0 h 3044802"/>
              <a:gd name="connsiteX7-29" fmla="*/ 725714 w 725714"/>
              <a:gd name="connsiteY7-30" fmla="*/ 3044802 h 3044802"/>
              <a:gd name="connsiteX0-31" fmla="*/ 725714 w 725714"/>
              <a:gd name="connsiteY0-32" fmla="*/ 3044802 h 3044802"/>
              <a:gd name="connsiteX1-33" fmla="*/ 362857 w 725714"/>
              <a:gd name="connsiteY1-34" fmla="*/ 2984328 h 3044802"/>
              <a:gd name="connsiteX2-35" fmla="*/ 362857 w 725714"/>
              <a:gd name="connsiteY2-36" fmla="*/ 1582875 h 3044802"/>
              <a:gd name="connsiteX3-37" fmla="*/ 362857 w 725714"/>
              <a:gd name="connsiteY3-38" fmla="*/ 1461927 h 3044802"/>
              <a:gd name="connsiteX4-39" fmla="*/ 362857 w 725714"/>
              <a:gd name="connsiteY4-40" fmla="*/ 60474 h 3044802"/>
              <a:gd name="connsiteX5-41" fmla="*/ 725714 w 725714"/>
              <a:gd name="connsiteY5-42" fmla="*/ 0 h 30448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725714" h="3044802" stroke="0" extrusionOk="0">
                <a:moveTo>
                  <a:pt x="725714" y="3044802"/>
                </a:moveTo>
                <a:cubicBezTo>
                  <a:pt x="525314" y="3044802"/>
                  <a:pt x="362857" y="3017727"/>
                  <a:pt x="362857" y="2984328"/>
                </a:cubicBezTo>
                <a:lnTo>
                  <a:pt x="362857" y="1582875"/>
                </a:lnTo>
                <a:cubicBezTo>
                  <a:pt x="362857" y="1549476"/>
                  <a:pt x="200400" y="1522401"/>
                  <a:pt x="0" y="1522401"/>
                </a:cubicBezTo>
                <a:cubicBezTo>
                  <a:pt x="200400" y="1522401"/>
                  <a:pt x="362857" y="1495326"/>
                  <a:pt x="362857" y="1461927"/>
                </a:cubicBezTo>
                <a:lnTo>
                  <a:pt x="362857" y="60474"/>
                </a:lnTo>
                <a:cubicBezTo>
                  <a:pt x="362857" y="27075"/>
                  <a:pt x="525314" y="0"/>
                  <a:pt x="725714" y="0"/>
                </a:cubicBezTo>
                <a:lnTo>
                  <a:pt x="725714" y="3044802"/>
                </a:lnTo>
                <a:close/>
              </a:path>
              <a:path w="725714" h="3044802" fill="none">
                <a:moveTo>
                  <a:pt x="725714" y="3044802"/>
                </a:moveTo>
                <a:cubicBezTo>
                  <a:pt x="525314" y="3044802"/>
                  <a:pt x="362857" y="3017727"/>
                  <a:pt x="362857" y="2984328"/>
                </a:cubicBezTo>
                <a:lnTo>
                  <a:pt x="362857" y="1582875"/>
                </a:lnTo>
                <a:lnTo>
                  <a:pt x="362857" y="1461927"/>
                </a:lnTo>
                <a:lnTo>
                  <a:pt x="362857" y="60474"/>
                </a:lnTo>
                <a:cubicBezTo>
                  <a:pt x="362857" y="27075"/>
                  <a:pt x="525314" y="0"/>
                  <a:pt x="725714" y="0"/>
                </a:cubicBezTo>
              </a:path>
            </a:pathLst>
          </a:custGeom>
          <a:ln w="127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1978025" y="3507740"/>
            <a:ext cx="382905" cy="2540"/>
          </a:xfrm>
          <a:prstGeom prst="line">
            <a:avLst/>
          </a:prstGeom>
          <a:ln w="12700">
            <a:solidFill>
              <a:srgbClr val="40404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0"/>
          <p:cNvSpPr txBox="1"/>
          <p:nvPr/>
        </p:nvSpPr>
        <p:spPr bwMode="black">
          <a:xfrm>
            <a:off x="512995" y="6450854"/>
            <a:ext cx="2198370" cy="289560"/>
          </a:xfrm>
          <a:prstGeom prst="rect">
            <a:avLst/>
          </a:prstGeom>
          <a:noFill/>
        </p:spPr>
        <p:txBody>
          <a:bodyPr wrap="none" lIns="121896" tIns="60948" rIns="121896" bIns="60948" rtlCol="0">
            <a:spAutoFit/>
          </a:bodyPr>
          <a:lstStyle>
            <a:defPPr>
              <a:defRPr lang="en-US"/>
            </a:defPPr>
            <a:lvl1pPr>
              <a:defRPr sz="1100" cap="all">
                <a:solidFill>
                  <a:srgbClr val="9395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/>
            <a:r>
              <a:rPr lang="zh-CN" altLang="zh-CN" spc="300" dirty="0" smtClean="0">
                <a:solidFill>
                  <a:srgbClr val="00323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  <a:sym typeface="+mn-ea"/>
              </a:rPr>
              <a:t>导向设计课程创新与实践</a:t>
            </a:r>
            <a:endParaRPr lang="en-US" sz="1100" dirty="0"/>
          </a:p>
        </p:txBody>
      </p:sp>
      <p:sp>
        <p:nvSpPr>
          <p:cNvPr id="5" name="文本框 4"/>
          <p:cNvSpPr txBox="1"/>
          <p:nvPr/>
        </p:nvSpPr>
        <p:spPr>
          <a:xfrm>
            <a:off x="296839" y="344379"/>
            <a:ext cx="5669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研究导向型教学与应用型课程的融合思路</a:t>
            </a:r>
            <a:endParaRPr lang="zh-CN" sz="2400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60145" y="2672080"/>
            <a:ext cx="736600" cy="1677035"/>
          </a:xfrm>
          <a:prstGeom prst="rect">
            <a:avLst/>
          </a:prstGeom>
          <a:noFill/>
          <a:ln>
            <a:solidFill>
              <a:srgbClr val="008780"/>
            </a:solidFill>
          </a:ln>
        </p:spPr>
        <p:txBody>
          <a:bodyPr vert="eaVert" wrap="square" rtlCol="0">
            <a:spAutoFit/>
          </a:bodyPr>
          <a:p>
            <a:r>
              <a:rPr lang="zh-CN" altLang="en-US" sz="3600" b="1">
                <a:solidFill>
                  <a:srgbClr val="008780"/>
                </a:solidFill>
                <a:latin typeface="+mn-ea"/>
              </a:rPr>
              <a:t>创新点</a:t>
            </a:r>
            <a:endParaRPr lang="zh-CN" altLang="en-US" sz="3600" b="1">
              <a:solidFill>
                <a:srgbClr val="008780"/>
              </a:solidFill>
              <a:latin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821478" y="1342413"/>
            <a:ext cx="995317" cy="1031318"/>
            <a:chOff x="7749435" y="2273857"/>
            <a:chExt cx="995317" cy="1031318"/>
          </a:xfrm>
        </p:grpSpPr>
        <p:sp>
          <p:nvSpPr>
            <p:cNvPr id="8" name="椭圆 7"/>
            <p:cNvSpPr/>
            <p:nvPr/>
          </p:nvSpPr>
          <p:spPr>
            <a:xfrm>
              <a:off x="7749435" y="2273857"/>
              <a:ext cx="995317" cy="1031318"/>
            </a:xfrm>
            <a:prstGeom prst="ellipse">
              <a:avLst/>
            </a:prstGeom>
            <a:gradFill flip="none" rotWithShape="1">
              <a:gsLst>
                <a:gs pos="30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349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381000" dist="1778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p>
              <a:pPr algn="ctr"/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8019649" y="2485951"/>
              <a:ext cx="476250" cy="484285"/>
              <a:chOff x="5695950" y="1302727"/>
              <a:chExt cx="476250" cy="48428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空心弧 9"/>
              <p:cNvSpPr/>
              <p:nvPr/>
            </p:nvSpPr>
            <p:spPr>
              <a:xfrm rot="1346882">
                <a:off x="5749338" y="1302727"/>
                <a:ext cx="348860" cy="348860"/>
              </a:xfrm>
              <a:prstGeom prst="blockArc">
                <a:avLst>
                  <a:gd name="adj1" fmla="val 10800000"/>
                  <a:gd name="adj2" fmla="val 0"/>
                  <a:gd name="adj3" fmla="val 14333"/>
                </a:avLst>
              </a:prstGeom>
              <a:solidFill>
                <a:srgbClr val="FFA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任意多边形 10"/>
              <p:cNvSpPr/>
              <p:nvPr/>
            </p:nvSpPr>
            <p:spPr>
              <a:xfrm>
                <a:off x="5695950" y="1473200"/>
                <a:ext cx="476250" cy="313812"/>
              </a:xfrm>
              <a:custGeom>
                <a:avLst/>
                <a:gdLst>
                  <a:gd name="connsiteX0" fmla="*/ 231775 w 476250"/>
                  <a:gd name="connsiteY0" fmla="*/ 98937 h 313812"/>
                  <a:gd name="connsiteX1" fmla="*/ 174625 w 476250"/>
                  <a:gd name="connsiteY1" fmla="*/ 156087 h 313812"/>
                  <a:gd name="connsiteX2" fmla="*/ 191364 w 476250"/>
                  <a:gd name="connsiteY2" fmla="*/ 196498 h 313812"/>
                  <a:gd name="connsiteX3" fmla="*/ 213656 w 476250"/>
                  <a:gd name="connsiteY3" fmla="*/ 205732 h 313812"/>
                  <a:gd name="connsiteX4" fmla="*/ 208915 w 476250"/>
                  <a:gd name="connsiteY4" fmla="*/ 217178 h 313812"/>
                  <a:gd name="connsiteX5" fmla="*/ 208915 w 476250"/>
                  <a:gd name="connsiteY5" fmla="*/ 244220 h 313812"/>
                  <a:gd name="connsiteX6" fmla="*/ 231394 w 476250"/>
                  <a:gd name="connsiteY6" fmla="*/ 266699 h 313812"/>
                  <a:gd name="connsiteX7" fmla="*/ 232155 w 476250"/>
                  <a:gd name="connsiteY7" fmla="*/ 266699 h 313812"/>
                  <a:gd name="connsiteX8" fmla="*/ 254634 w 476250"/>
                  <a:gd name="connsiteY8" fmla="*/ 244220 h 313812"/>
                  <a:gd name="connsiteX9" fmla="*/ 254634 w 476250"/>
                  <a:gd name="connsiteY9" fmla="*/ 217178 h 313812"/>
                  <a:gd name="connsiteX10" fmla="*/ 249893 w 476250"/>
                  <a:gd name="connsiteY10" fmla="*/ 205732 h 313812"/>
                  <a:gd name="connsiteX11" fmla="*/ 272186 w 476250"/>
                  <a:gd name="connsiteY11" fmla="*/ 196498 h 313812"/>
                  <a:gd name="connsiteX12" fmla="*/ 288925 w 476250"/>
                  <a:gd name="connsiteY12" fmla="*/ 156087 h 313812"/>
                  <a:gd name="connsiteX13" fmla="*/ 231775 w 476250"/>
                  <a:gd name="connsiteY13" fmla="*/ 98937 h 313812"/>
                  <a:gd name="connsiteX14" fmla="*/ 64092 w 476250"/>
                  <a:gd name="connsiteY14" fmla="*/ 0 h 313812"/>
                  <a:gd name="connsiteX15" fmla="*/ 116804 w 476250"/>
                  <a:gd name="connsiteY15" fmla="*/ 0 h 313812"/>
                  <a:gd name="connsiteX16" fmla="*/ 115669 w 476250"/>
                  <a:gd name="connsiteY16" fmla="*/ 2662 h 313812"/>
                  <a:gd name="connsiteX17" fmla="*/ 373146 w 476250"/>
                  <a:gd name="connsiteY17" fmla="*/ 2662 h 313812"/>
                  <a:gd name="connsiteX18" fmla="*/ 372230 w 476250"/>
                  <a:gd name="connsiteY18" fmla="*/ 0 h 313812"/>
                  <a:gd name="connsiteX19" fmla="*/ 423539 w 476250"/>
                  <a:gd name="connsiteY19" fmla="*/ 0 h 313812"/>
                  <a:gd name="connsiteX20" fmla="*/ 424460 w 476250"/>
                  <a:gd name="connsiteY20" fmla="*/ 2676 h 313812"/>
                  <a:gd name="connsiteX21" fmla="*/ 444577 w 476250"/>
                  <a:gd name="connsiteY21" fmla="*/ 6737 h 313812"/>
                  <a:gd name="connsiteX22" fmla="*/ 476250 w 476250"/>
                  <a:gd name="connsiteY22" fmla="*/ 54521 h 313812"/>
                  <a:gd name="connsiteX23" fmla="*/ 476250 w 476250"/>
                  <a:gd name="connsiteY23" fmla="*/ 261953 h 313812"/>
                  <a:gd name="connsiteX24" fmla="*/ 424391 w 476250"/>
                  <a:gd name="connsiteY24" fmla="*/ 313812 h 313812"/>
                  <a:gd name="connsiteX25" fmla="*/ 51859 w 476250"/>
                  <a:gd name="connsiteY25" fmla="*/ 313812 h 313812"/>
                  <a:gd name="connsiteX26" fmla="*/ 0 w 476250"/>
                  <a:gd name="connsiteY26" fmla="*/ 261953 h 313812"/>
                  <a:gd name="connsiteX27" fmla="*/ 0 w 476250"/>
                  <a:gd name="connsiteY27" fmla="*/ 54521 h 313812"/>
                  <a:gd name="connsiteX28" fmla="*/ 51859 w 476250"/>
                  <a:gd name="connsiteY28" fmla="*/ 2662 h 313812"/>
                  <a:gd name="connsiteX29" fmla="*/ 63616 w 476250"/>
                  <a:gd name="connsiteY29" fmla="*/ 2662 h 313812"/>
                  <a:gd name="connsiteX30" fmla="*/ 63935 w 476250"/>
                  <a:gd name="connsiteY30" fmla="*/ 310 h 31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76250" h="313812">
                    <a:moveTo>
                      <a:pt x="231775" y="98937"/>
                    </a:moveTo>
                    <a:cubicBezTo>
                      <a:pt x="200212" y="98937"/>
                      <a:pt x="174625" y="124524"/>
                      <a:pt x="174625" y="156087"/>
                    </a:cubicBezTo>
                    <a:cubicBezTo>
                      <a:pt x="174625" y="171869"/>
                      <a:pt x="181022" y="186156"/>
                      <a:pt x="191364" y="196498"/>
                    </a:cubicBezTo>
                    <a:lnTo>
                      <a:pt x="213656" y="205732"/>
                    </a:lnTo>
                    <a:lnTo>
                      <a:pt x="208915" y="217178"/>
                    </a:lnTo>
                    <a:lnTo>
                      <a:pt x="208915" y="244220"/>
                    </a:lnTo>
                    <a:cubicBezTo>
                      <a:pt x="208915" y="256635"/>
                      <a:pt x="218979" y="266699"/>
                      <a:pt x="231394" y="266699"/>
                    </a:cubicBezTo>
                    <a:lnTo>
                      <a:pt x="232155" y="266699"/>
                    </a:lnTo>
                    <a:cubicBezTo>
                      <a:pt x="244570" y="266699"/>
                      <a:pt x="254634" y="256635"/>
                      <a:pt x="254634" y="244220"/>
                    </a:cubicBezTo>
                    <a:lnTo>
                      <a:pt x="254634" y="217178"/>
                    </a:lnTo>
                    <a:lnTo>
                      <a:pt x="249893" y="205732"/>
                    </a:lnTo>
                    <a:lnTo>
                      <a:pt x="272186" y="196498"/>
                    </a:lnTo>
                    <a:cubicBezTo>
                      <a:pt x="282528" y="186156"/>
                      <a:pt x="288925" y="171869"/>
                      <a:pt x="288925" y="156087"/>
                    </a:cubicBezTo>
                    <a:cubicBezTo>
                      <a:pt x="288925" y="124524"/>
                      <a:pt x="263338" y="98937"/>
                      <a:pt x="231775" y="98937"/>
                    </a:cubicBezTo>
                    <a:close/>
                    <a:moveTo>
                      <a:pt x="64092" y="0"/>
                    </a:moveTo>
                    <a:lnTo>
                      <a:pt x="116804" y="0"/>
                    </a:lnTo>
                    <a:lnTo>
                      <a:pt x="115669" y="2662"/>
                    </a:lnTo>
                    <a:lnTo>
                      <a:pt x="373146" y="2662"/>
                    </a:lnTo>
                    <a:lnTo>
                      <a:pt x="372230" y="0"/>
                    </a:lnTo>
                    <a:lnTo>
                      <a:pt x="423539" y="0"/>
                    </a:lnTo>
                    <a:lnTo>
                      <a:pt x="424460" y="2676"/>
                    </a:lnTo>
                    <a:lnTo>
                      <a:pt x="444577" y="6737"/>
                    </a:lnTo>
                    <a:cubicBezTo>
                      <a:pt x="463190" y="14610"/>
                      <a:pt x="476250" y="33040"/>
                      <a:pt x="476250" y="54521"/>
                    </a:cubicBezTo>
                    <a:lnTo>
                      <a:pt x="476250" y="261953"/>
                    </a:lnTo>
                    <a:cubicBezTo>
                      <a:pt x="476250" y="290594"/>
                      <a:pt x="453032" y="313812"/>
                      <a:pt x="424391" y="313812"/>
                    </a:cubicBezTo>
                    <a:lnTo>
                      <a:pt x="51859" y="313812"/>
                    </a:lnTo>
                    <a:cubicBezTo>
                      <a:pt x="23218" y="313812"/>
                      <a:pt x="0" y="290594"/>
                      <a:pt x="0" y="261953"/>
                    </a:cubicBezTo>
                    <a:lnTo>
                      <a:pt x="0" y="54521"/>
                    </a:lnTo>
                    <a:cubicBezTo>
                      <a:pt x="0" y="25880"/>
                      <a:pt x="23218" y="2662"/>
                      <a:pt x="51859" y="2662"/>
                    </a:cubicBezTo>
                    <a:lnTo>
                      <a:pt x="63616" y="2662"/>
                    </a:lnTo>
                    <a:lnTo>
                      <a:pt x="63935" y="310"/>
                    </a:lnTo>
                    <a:close/>
                  </a:path>
                </a:pathLst>
              </a:custGeom>
              <a:solidFill>
                <a:srgbClr val="0087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sp>
        <p:nvSpPr>
          <p:cNvPr id="32" name="任意多边形 31"/>
          <p:cNvSpPr/>
          <p:nvPr/>
        </p:nvSpPr>
        <p:spPr>
          <a:xfrm>
            <a:off x="1308100" y="4102735"/>
            <a:ext cx="440055" cy="422275"/>
          </a:xfrm>
          <a:custGeom>
            <a:avLst/>
            <a:gdLst>
              <a:gd name="connsiteX0" fmla="*/ 87313 w 439750"/>
              <a:gd name="connsiteY0" fmla="*/ 311128 h 422534"/>
              <a:gd name="connsiteX1" fmla="*/ 59531 w 439750"/>
              <a:gd name="connsiteY1" fmla="*/ 338910 h 422534"/>
              <a:gd name="connsiteX2" fmla="*/ 87313 w 439750"/>
              <a:gd name="connsiteY2" fmla="*/ 366692 h 422534"/>
              <a:gd name="connsiteX3" fmla="*/ 115095 w 439750"/>
              <a:gd name="connsiteY3" fmla="*/ 338910 h 422534"/>
              <a:gd name="connsiteX4" fmla="*/ 87313 w 439750"/>
              <a:gd name="connsiteY4" fmla="*/ 311128 h 422534"/>
              <a:gd name="connsiteX5" fmla="*/ 439750 w 439750"/>
              <a:gd name="connsiteY5" fmla="*/ 0 h 422534"/>
              <a:gd name="connsiteX6" fmla="*/ 428272 w 439750"/>
              <a:gd name="connsiteY6" fmla="*/ 58644 h 422534"/>
              <a:gd name="connsiteX7" fmla="*/ 429804 w 439750"/>
              <a:gd name="connsiteY7" fmla="*/ 60412 h 422534"/>
              <a:gd name="connsiteX8" fmla="*/ 382753 w 439750"/>
              <a:gd name="connsiteY8" fmla="*/ 101184 h 422534"/>
              <a:gd name="connsiteX9" fmla="*/ 386793 w 439750"/>
              <a:gd name="connsiteY9" fmla="*/ 153203 h 422534"/>
              <a:gd name="connsiteX10" fmla="*/ 333116 w 439750"/>
              <a:gd name="connsiteY10" fmla="*/ 144196 h 422534"/>
              <a:gd name="connsiteX11" fmla="*/ 316646 w 439750"/>
              <a:gd name="connsiteY11" fmla="*/ 158467 h 422534"/>
              <a:gd name="connsiteX12" fmla="*/ 320335 w 439750"/>
              <a:gd name="connsiteY12" fmla="*/ 205956 h 422534"/>
              <a:gd name="connsiteX13" fmla="*/ 271331 w 439750"/>
              <a:gd name="connsiteY13" fmla="*/ 197734 h 422534"/>
              <a:gd name="connsiteX14" fmla="*/ 257852 w 439750"/>
              <a:gd name="connsiteY14" fmla="*/ 209413 h 422534"/>
              <a:gd name="connsiteX15" fmla="*/ 269948 w 439750"/>
              <a:gd name="connsiteY15" fmla="*/ 227353 h 422534"/>
              <a:gd name="connsiteX16" fmla="*/ 280988 w 439750"/>
              <a:gd name="connsiteY16" fmla="*/ 282040 h 422534"/>
              <a:gd name="connsiteX17" fmla="*/ 140494 w 439750"/>
              <a:gd name="connsiteY17" fmla="*/ 422534 h 422534"/>
              <a:gd name="connsiteX18" fmla="*/ 0 w 439750"/>
              <a:gd name="connsiteY18" fmla="*/ 282040 h 422534"/>
              <a:gd name="connsiteX19" fmla="*/ 140494 w 439750"/>
              <a:gd name="connsiteY19" fmla="*/ 141546 h 422534"/>
              <a:gd name="connsiteX20" fmla="*/ 195181 w 439750"/>
              <a:gd name="connsiteY20" fmla="*/ 152587 h 422534"/>
              <a:gd name="connsiteX21" fmla="*/ 200942 w 439750"/>
              <a:gd name="connsiteY21" fmla="*/ 156471 h 422534"/>
              <a:gd name="connsiteX22" fmla="*/ 379196 w 439750"/>
              <a:gd name="connsiteY22" fmla="*/ 2009 h 422534"/>
              <a:gd name="connsiteX23" fmla="*/ 380069 w 439750"/>
              <a:gd name="connsiteY23" fmla="*/ 3016 h 42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9750" h="422534">
                <a:moveTo>
                  <a:pt x="87313" y="311128"/>
                </a:moveTo>
                <a:cubicBezTo>
                  <a:pt x="71969" y="311128"/>
                  <a:pt x="59531" y="323566"/>
                  <a:pt x="59531" y="338910"/>
                </a:cubicBezTo>
                <a:cubicBezTo>
                  <a:pt x="59531" y="354254"/>
                  <a:pt x="71969" y="366692"/>
                  <a:pt x="87313" y="366692"/>
                </a:cubicBezTo>
                <a:cubicBezTo>
                  <a:pt x="102657" y="366692"/>
                  <a:pt x="115095" y="354254"/>
                  <a:pt x="115095" y="338910"/>
                </a:cubicBezTo>
                <a:cubicBezTo>
                  <a:pt x="115095" y="323566"/>
                  <a:pt x="102657" y="311128"/>
                  <a:pt x="87313" y="311128"/>
                </a:cubicBezTo>
                <a:close/>
                <a:moveTo>
                  <a:pt x="439750" y="0"/>
                </a:moveTo>
                <a:lnTo>
                  <a:pt x="428272" y="58644"/>
                </a:lnTo>
                <a:lnTo>
                  <a:pt x="429804" y="60412"/>
                </a:lnTo>
                <a:lnTo>
                  <a:pt x="382753" y="101184"/>
                </a:lnTo>
                <a:lnTo>
                  <a:pt x="386793" y="153203"/>
                </a:lnTo>
                <a:lnTo>
                  <a:pt x="333116" y="144196"/>
                </a:lnTo>
                <a:lnTo>
                  <a:pt x="316646" y="158467"/>
                </a:lnTo>
                <a:lnTo>
                  <a:pt x="320335" y="205956"/>
                </a:lnTo>
                <a:lnTo>
                  <a:pt x="271331" y="197734"/>
                </a:lnTo>
                <a:lnTo>
                  <a:pt x="257852" y="209413"/>
                </a:lnTo>
                <a:lnTo>
                  <a:pt x="269948" y="227353"/>
                </a:lnTo>
                <a:cubicBezTo>
                  <a:pt x="277057" y="244162"/>
                  <a:pt x="280988" y="262642"/>
                  <a:pt x="280988" y="282040"/>
                </a:cubicBezTo>
                <a:cubicBezTo>
                  <a:pt x="280988" y="359633"/>
                  <a:pt x="218087" y="422534"/>
                  <a:pt x="140494" y="422534"/>
                </a:cubicBezTo>
                <a:cubicBezTo>
                  <a:pt x="62901" y="422534"/>
                  <a:pt x="0" y="359633"/>
                  <a:pt x="0" y="282040"/>
                </a:cubicBezTo>
                <a:cubicBezTo>
                  <a:pt x="0" y="204447"/>
                  <a:pt x="62901" y="141546"/>
                  <a:pt x="140494" y="141546"/>
                </a:cubicBezTo>
                <a:cubicBezTo>
                  <a:pt x="159893" y="141546"/>
                  <a:pt x="178373" y="145477"/>
                  <a:pt x="195181" y="152587"/>
                </a:cubicBezTo>
                <a:lnTo>
                  <a:pt x="200942" y="156471"/>
                </a:lnTo>
                <a:lnTo>
                  <a:pt x="379196" y="2009"/>
                </a:lnTo>
                <a:lnTo>
                  <a:pt x="380069" y="3016"/>
                </a:lnTo>
                <a:close/>
              </a:path>
            </a:pathLst>
          </a:custGeom>
          <a:solidFill>
            <a:srgbClr val="FFAD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196962" y="988482"/>
            <a:ext cx="5299955" cy="2178817"/>
            <a:chOff x="787400" y="2999618"/>
            <a:chExt cx="6362700" cy="2615713"/>
          </a:xfrm>
        </p:grpSpPr>
        <p:sp>
          <p:nvSpPr>
            <p:cNvPr id="22" name="椭圆 21"/>
            <p:cNvSpPr/>
            <p:nvPr/>
          </p:nvSpPr>
          <p:spPr>
            <a:xfrm>
              <a:off x="4254500" y="2999618"/>
              <a:ext cx="863600" cy="863600"/>
            </a:xfrm>
            <a:prstGeom prst="ellipse">
              <a:avLst/>
            </a:prstGeom>
            <a:noFill/>
            <a:ln w="25400">
              <a:solidFill>
                <a:srgbClr val="4DBF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225800" y="3113918"/>
              <a:ext cx="1676400" cy="1676400"/>
            </a:xfrm>
            <a:prstGeom prst="ellipse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5473700" y="3162640"/>
              <a:ext cx="1676400" cy="1676400"/>
            </a:xfrm>
            <a:prstGeom prst="ellipse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787400" y="3901318"/>
              <a:ext cx="949610" cy="949610"/>
            </a:xfrm>
            <a:prstGeom prst="ellipse">
              <a:avLst/>
            </a:prstGeom>
            <a:solidFill>
              <a:srgbClr val="4DBFD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143000" y="4573931"/>
              <a:ext cx="1041400" cy="1041400"/>
            </a:xfrm>
            <a:prstGeom prst="ellipse">
              <a:avLst/>
            </a:prstGeom>
            <a:noFill/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657564" y="4776934"/>
            <a:ext cx="1041400" cy="1908992"/>
            <a:chOff x="10136116" y="4297908"/>
            <a:chExt cx="1041400" cy="1908992"/>
          </a:xfrm>
        </p:grpSpPr>
        <p:sp>
          <p:nvSpPr>
            <p:cNvPr id="28" name="椭圆 27"/>
            <p:cNvSpPr/>
            <p:nvPr/>
          </p:nvSpPr>
          <p:spPr>
            <a:xfrm>
              <a:off x="10136116" y="4297908"/>
              <a:ext cx="949610" cy="949610"/>
            </a:xfrm>
            <a:prstGeom prst="ellipse">
              <a:avLst/>
            </a:prstGeom>
            <a:solidFill>
              <a:srgbClr val="4DBFD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10136116" y="5165500"/>
              <a:ext cx="1041400" cy="1041400"/>
            </a:xfrm>
            <a:prstGeom prst="ellipse">
              <a:avLst/>
            </a:prstGeom>
            <a:noFill/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162050" y="1284287"/>
            <a:ext cx="9982200" cy="5005388"/>
          </a:xfrm>
          <a:prstGeom prst="rect">
            <a:avLst/>
          </a:prstGeom>
          <a:gradFill flip="none" rotWithShape="1">
            <a:gsLst>
              <a:gs pos="0">
                <a:srgbClr val="FCFCFC"/>
              </a:gs>
              <a:gs pos="100000">
                <a:srgbClr val="CFCDCA"/>
              </a:gs>
            </a:gsLst>
            <a:lin ang="18900000" scaled="1"/>
            <a:tileRect/>
          </a:gradFill>
          <a:ln w="635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0275" r="129" b="6269"/>
          <a:stretch>
            <a:fillRect/>
          </a:stretch>
        </p:blipFill>
        <p:spPr>
          <a:xfrm>
            <a:off x="1485899" y="2139314"/>
            <a:ext cx="4867731" cy="3251836"/>
          </a:xfrm>
          <a:prstGeom prst="rect">
            <a:avLst/>
          </a:prstGeom>
          <a:ln w="63500">
            <a:solidFill>
              <a:schemeClr val="bg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6500226" y="2629500"/>
            <a:ext cx="4643664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00878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研究导向型教学与应用型课程的融合，就是将具体要解决的实际问题与岗位工作流程结合起来。以塑造</a:t>
            </a:r>
            <a:r>
              <a:rPr lang="en-US" altLang="zh-CN" dirty="0" smtClean="0">
                <a:solidFill>
                  <a:srgbClr val="00878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“</a:t>
            </a:r>
            <a:r>
              <a:rPr lang="zh-CN" altLang="en-US" dirty="0" smtClean="0">
                <a:solidFill>
                  <a:srgbClr val="00878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问题解决者</a:t>
            </a:r>
            <a:r>
              <a:rPr lang="en-US" altLang="zh-CN" dirty="0" smtClean="0">
                <a:solidFill>
                  <a:srgbClr val="00878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”</a:t>
            </a:r>
            <a:r>
              <a:rPr lang="zh-CN" altLang="en-US" dirty="0" smtClean="0">
                <a:solidFill>
                  <a:srgbClr val="00878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为目标，引导学生构建专业知识体系外的能力体系。使培养出来的学生，既能够适应于工作岗位的用人要求，又具有较高的成长度。</a:t>
            </a:r>
            <a:endParaRPr lang="zh-CN" altLang="en-US" dirty="0" smtClean="0">
              <a:solidFill>
                <a:srgbClr val="008780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517616" y="1876900"/>
            <a:ext cx="3028950" cy="831851"/>
            <a:chOff x="8384266" y="1469706"/>
            <a:chExt cx="3028950" cy="83185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直角三角形 5"/>
            <p:cNvSpPr/>
            <p:nvPr/>
          </p:nvSpPr>
          <p:spPr>
            <a:xfrm rot="5400000">
              <a:off x="11108415" y="1996756"/>
              <a:ext cx="241300" cy="368301"/>
            </a:xfrm>
            <a:prstGeom prst="rtTriangle">
              <a:avLst/>
            </a:prstGeom>
            <a:solidFill>
              <a:srgbClr val="0D515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8384266" y="1469706"/>
              <a:ext cx="3028950" cy="590550"/>
            </a:xfrm>
            <a:prstGeom prst="rect">
              <a:avLst/>
            </a:prstGeom>
            <a:solidFill>
              <a:srgbClr val="00B9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8517617" y="1959964"/>
            <a:ext cx="3028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创新理念</a:t>
            </a:r>
            <a:endParaRPr lang="zh-CN" altLang="en-US" sz="2400" dirty="0" smtClean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-19064" y="253534"/>
            <a:ext cx="12211083" cy="6553690"/>
            <a:chOff x="-19064" y="253534"/>
            <a:chExt cx="12211083" cy="6553690"/>
          </a:xfrm>
        </p:grpSpPr>
        <p:grpSp>
          <p:nvGrpSpPr>
            <p:cNvPr id="31" name="组合 30"/>
            <p:cNvGrpSpPr/>
            <p:nvPr/>
          </p:nvGrpSpPr>
          <p:grpSpPr>
            <a:xfrm>
              <a:off x="-19064" y="253534"/>
              <a:ext cx="12211083" cy="6553690"/>
              <a:chOff x="-19064" y="253534"/>
              <a:chExt cx="12211083" cy="6553690"/>
            </a:xfrm>
          </p:grpSpPr>
          <p:sp>
            <p:nvSpPr>
              <p:cNvPr id="33" name="Rectangle 11"/>
              <p:cNvSpPr>
                <a:spLocks noChangeArrowheads="1"/>
              </p:cNvSpPr>
              <p:nvPr/>
            </p:nvSpPr>
            <p:spPr bwMode="gray">
              <a:xfrm flipH="1">
                <a:off x="205524" y="255990"/>
                <a:ext cx="11986495" cy="597132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>
                  <a:defRPr/>
                </a:pPr>
                <a:endParaRPr lang="en-US" altLang="zh-CN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34" name="Rectangle 7"/>
              <p:cNvSpPr>
                <a:spLocks noChangeArrowheads="1"/>
              </p:cNvSpPr>
              <p:nvPr/>
            </p:nvSpPr>
            <p:spPr bwMode="invGray">
              <a:xfrm flipH="1">
                <a:off x="97525" y="6501805"/>
                <a:ext cx="428024" cy="176519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/>
                <a:endParaRPr lang="en-US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35" name="Freeform 8"/>
              <p:cNvSpPr/>
              <p:nvPr/>
            </p:nvSpPr>
            <p:spPr bwMode="invGray">
              <a:xfrm flipH="1">
                <a:off x="-19064" y="6501805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9 w 219"/>
                  <a:gd name="T3" fmla="*/ 314 h 744"/>
                  <a:gd name="T4" fmla="*/ 219 w 219"/>
                  <a:gd name="T5" fmla="*/ 744 h 744"/>
                  <a:gd name="T6" fmla="*/ 0 w 219"/>
                  <a:gd name="T7" fmla="*/ 430 h 744"/>
                  <a:gd name="T8" fmla="*/ 0 w 219"/>
                  <a:gd name="T9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latin typeface="Foundry Gridnik Medium" pitchFamily="50" charset="0"/>
                </a:endParaRPr>
              </a:p>
            </p:txBody>
          </p:sp>
          <p:sp>
            <p:nvSpPr>
              <p:cNvPr id="36" name="Rectangle 13"/>
              <p:cNvSpPr/>
              <p:nvPr/>
            </p:nvSpPr>
            <p:spPr bwMode="invGray">
              <a:xfrm>
                <a:off x="107449" y="6445134"/>
                <a:ext cx="417695" cy="292364"/>
              </a:xfrm>
              <a:prstGeom prst="rect">
                <a:avLst/>
              </a:prstGeom>
            </p:spPr>
            <p:txBody>
              <a:bodyPr wrap="none" lIns="121896" tIns="60948" rIns="121896" bIns="60948">
                <a:spAutoFit/>
              </a:bodyPr>
              <a:lstStyle/>
              <a:p>
                <a:pPr algn="ctr"/>
                <a:fld id="{259F4B34-A25D-4DEF-97BC-C4D92417BF9B}" type="slidenum">
                  <a:rPr lang="en-US" sz="1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fld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12"/>
              <p:cNvSpPr/>
              <p:nvPr/>
            </p:nvSpPr>
            <p:spPr bwMode="gray">
              <a:xfrm>
                <a:off x="19" y="253534"/>
                <a:ext cx="205496" cy="792721"/>
              </a:xfrm>
              <a:custGeom>
                <a:avLst/>
                <a:gdLst>
                  <a:gd name="T0" fmla="*/ 0 w 215"/>
                  <a:gd name="T1" fmla="*/ 308 h 703"/>
                  <a:gd name="T2" fmla="*/ 0 w 215"/>
                  <a:gd name="T3" fmla="*/ 703 h 703"/>
                  <a:gd name="T4" fmla="*/ 215 w 215"/>
                  <a:gd name="T5" fmla="*/ 395 h 703"/>
                  <a:gd name="T6" fmla="*/ 215 w 215"/>
                  <a:gd name="T7" fmla="*/ 0 h 703"/>
                  <a:gd name="T8" fmla="*/ 0 w 215"/>
                  <a:gd name="T9" fmla="*/ 308 h 703"/>
                  <a:gd name="connsiteX0" fmla="*/ 0 w 10000"/>
                  <a:gd name="connsiteY0" fmla="*/ 4381 h 7400"/>
                  <a:gd name="connsiteX1" fmla="*/ 6119 w 10000"/>
                  <a:gd name="connsiteY1" fmla="*/ 7400 h 7400"/>
                  <a:gd name="connsiteX2" fmla="*/ 10000 w 10000"/>
                  <a:gd name="connsiteY2" fmla="*/ 5619 h 7400"/>
                  <a:gd name="connsiteX3" fmla="*/ 10000 w 10000"/>
                  <a:gd name="connsiteY3" fmla="*/ 0 h 7400"/>
                  <a:gd name="connsiteX4" fmla="*/ 0 w 10000"/>
                  <a:gd name="connsiteY4" fmla="*/ 4381 h 7400"/>
                  <a:gd name="connsiteX0-1" fmla="*/ 0 w 3881"/>
                  <a:gd name="connsiteY0-2" fmla="*/ 2482 h 10000"/>
                  <a:gd name="connsiteX1-3" fmla="*/ 0 w 3881"/>
                  <a:gd name="connsiteY1-4" fmla="*/ 10000 h 10000"/>
                  <a:gd name="connsiteX2-5" fmla="*/ 3881 w 3881"/>
                  <a:gd name="connsiteY2-6" fmla="*/ 7593 h 10000"/>
                  <a:gd name="connsiteX3-7" fmla="*/ 3881 w 3881"/>
                  <a:gd name="connsiteY3-8" fmla="*/ 0 h 10000"/>
                  <a:gd name="connsiteX4-9" fmla="*/ 0 w 3881"/>
                  <a:gd name="connsiteY4-10" fmla="*/ 2482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flip="none" rotWithShape="0">
                <a:gsLst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solidFill>
                    <a:schemeClr val="lt1"/>
                  </a:solidFill>
                  <a:latin typeface="Foundry Gridnik Medium" pitchFamily="50" charset="0"/>
                </a:endParaRPr>
              </a:p>
            </p:txBody>
          </p:sp>
        </p:grpSp>
        <p:sp>
          <p:nvSpPr>
            <p:cNvPr id="32" name="文本框 31"/>
            <p:cNvSpPr txBox="1"/>
            <p:nvPr/>
          </p:nvSpPr>
          <p:spPr>
            <a:xfrm>
              <a:off x="296839" y="344379"/>
              <a:ext cx="30988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96839" y="344379"/>
            <a:ext cx="5669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研究导向型教学与应用型课程的融合思路</a:t>
            </a:r>
            <a:endParaRPr lang="zh-CN" sz="2400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13" name="TextBox 10"/>
          <p:cNvSpPr txBox="1"/>
          <p:nvPr/>
        </p:nvSpPr>
        <p:spPr bwMode="black">
          <a:xfrm>
            <a:off x="512995" y="6450854"/>
            <a:ext cx="2198370" cy="289560"/>
          </a:xfrm>
          <a:prstGeom prst="rect">
            <a:avLst/>
          </a:prstGeom>
          <a:noFill/>
        </p:spPr>
        <p:txBody>
          <a:bodyPr wrap="none" lIns="121896" tIns="60948" rIns="121896" bIns="60948" rtlCol="0">
            <a:spAutoFit/>
          </a:bodyPr>
          <a:lstStyle>
            <a:defPPr>
              <a:defRPr lang="en-US"/>
            </a:defPPr>
            <a:lvl1pPr>
              <a:defRPr sz="1100" cap="all">
                <a:solidFill>
                  <a:srgbClr val="9395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/>
            <a:r>
              <a:rPr lang="zh-CN" altLang="zh-CN" spc="300" dirty="0" smtClean="0">
                <a:solidFill>
                  <a:srgbClr val="00323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  <a:sym typeface="+mn-ea"/>
              </a:rPr>
              <a:t>导向设计课程创新与实践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56014" y="-485775"/>
            <a:ext cx="4702810" cy="5015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0" b="1" dirty="0" smtClean="0">
                <a:solidFill>
                  <a:srgbClr val="00878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Arial Unicode MS" panose="020B0604020202020204" pitchFamily="34" charset="-122"/>
                <a:cs typeface="Arial Unicode MS" panose="020B0604020202020204" pitchFamily="34" charset="-122"/>
              </a:rPr>
              <a:t>03</a:t>
            </a:r>
            <a:endParaRPr lang="zh-CN" altLang="en-US" sz="32000" b="1" dirty="0">
              <a:solidFill>
                <a:srgbClr val="00878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8877300 w 12896850"/>
              <a:gd name="connsiteY0" fmla="*/ 0 h 7962900"/>
              <a:gd name="connsiteX1" fmla="*/ 12896850 w 12896850"/>
              <a:gd name="connsiteY1" fmla="*/ 0 h 7962900"/>
              <a:gd name="connsiteX2" fmla="*/ 12896850 w 12896850"/>
              <a:gd name="connsiteY2" fmla="*/ 7962900 h 7962900"/>
              <a:gd name="connsiteX3" fmla="*/ 6172200 w 12896850"/>
              <a:gd name="connsiteY3" fmla="*/ 7962900 h 7962900"/>
              <a:gd name="connsiteX4" fmla="*/ 6747062 w 12896850"/>
              <a:gd name="connsiteY4" fmla="*/ 6274749 h 7962900"/>
              <a:gd name="connsiteX5" fmla="*/ 0 w 12896850"/>
              <a:gd name="connsiteY5" fmla="*/ 6274749 h 7962900"/>
              <a:gd name="connsiteX6" fmla="*/ 0 w 12896850"/>
              <a:gd name="connsiteY6" fmla="*/ 5303199 h 7962900"/>
              <a:gd name="connsiteX7" fmla="*/ 7077902 w 12896850"/>
              <a:gd name="connsiteY7" fmla="*/ 5303199 h 7962900"/>
              <a:gd name="connsiteX8" fmla="*/ 8877300 w 12896850"/>
              <a:gd name="connsiteY8" fmla="*/ 19050 h 796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96850" h="7962900">
                <a:moveTo>
                  <a:pt x="8877300" y="0"/>
                </a:moveTo>
                <a:lnTo>
                  <a:pt x="12896850" y="0"/>
                </a:lnTo>
                <a:lnTo>
                  <a:pt x="12896850" y="7962900"/>
                </a:lnTo>
                <a:lnTo>
                  <a:pt x="6172200" y="7962900"/>
                </a:lnTo>
                <a:lnTo>
                  <a:pt x="6747062" y="6274749"/>
                </a:lnTo>
                <a:lnTo>
                  <a:pt x="0" y="6274749"/>
                </a:lnTo>
                <a:lnTo>
                  <a:pt x="0" y="5303199"/>
                </a:lnTo>
                <a:lnTo>
                  <a:pt x="7077902" y="5303199"/>
                </a:lnTo>
                <a:lnTo>
                  <a:pt x="8877300" y="19050"/>
                </a:lnTo>
                <a:close/>
              </a:path>
            </a:pathLst>
          </a:custGeom>
          <a:solidFill>
            <a:srgbClr val="008780"/>
          </a:solidFill>
          <a:ln>
            <a:noFill/>
          </a:ln>
          <a:effectLst>
            <a:innerShdw blurRad="381000" dist="63500" dir="1350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8992235" y="5172075"/>
            <a:ext cx="3004185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dirty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我们的做法</a:t>
            </a:r>
            <a:endParaRPr lang="zh-CN" altLang="en-US" sz="4400" dirty="0">
              <a:solidFill>
                <a:prstClr val="white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393966" y="5010833"/>
            <a:ext cx="5776913" cy="14287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1315261" y="4684926"/>
            <a:ext cx="50596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prstClr val="white"/>
                </a:solidFill>
                <a:cs typeface="Times New Roman" panose="02020603050405020304" pitchFamily="18" charset="0"/>
              </a:rPr>
              <a:t>导向设计课程的创新与实践</a:t>
            </a:r>
            <a:endParaRPr lang="zh-CN" altLang="en-US" sz="32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07680" y="3432175"/>
            <a:ext cx="3888740" cy="1252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40000"/>
              </a:lnSpc>
            </a:pPr>
            <a:r>
              <a:rPr lang="zh-CN" altLang="en-US" dirty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sym typeface="+mn-ea"/>
              </a:rPr>
              <a:t>要不断的寻找你自己，那个真实、无</a:t>
            </a:r>
            <a:endParaRPr lang="zh-CN" altLang="en-US" dirty="0">
              <a:solidFill>
                <a:prstClr val="white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  <a:p>
            <a:pPr algn="l">
              <a:lnSpc>
                <a:spcPct val="140000"/>
              </a:lnSpc>
            </a:pPr>
            <a:r>
              <a:rPr lang="zh-CN" altLang="en-US" dirty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sym typeface="+mn-ea"/>
              </a:rPr>
              <a:t>限的“自己”，才是你的导师。</a:t>
            </a:r>
            <a:endParaRPr lang="zh-CN" altLang="en-US" dirty="0">
              <a:solidFill>
                <a:prstClr val="white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  <a:p>
            <a:pPr algn="r">
              <a:lnSpc>
                <a:spcPct val="140000"/>
              </a:lnSpc>
            </a:pPr>
            <a:r>
              <a:rPr lang="zh-CN" altLang="en-US" dirty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sym typeface="+mn-ea"/>
              </a:rPr>
              <a:t>                 </a:t>
            </a:r>
            <a:r>
              <a:rPr lang="en-US" altLang="zh-CN" dirty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sym typeface="+mn-ea"/>
              </a:rPr>
              <a:t>——</a:t>
            </a:r>
            <a:r>
              <a:rPr lang="zh-CN" altLang="en-US" dirty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sym typeface="+mn-ea"/>
              </a:rPr>
              <a:t>勃兰特 罗素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10276763" y="5601387"/>
            <a:ext cx="1109655" cy="1076937"/>
          </a:xfrm>
          <a:custGeom>
            <a:avLst/>
            <a:gdLst>
              <a:gd name="connsiteX0" fmla="*/ 163610 w 2343038"/>
              <a:gd name="connsiteY0" fmla="*/ 151994 h 1307857"/>
              <a:gd name="connsiteX1" fmla="*/ 163610 w 2343038"/>
              <a:gd name="connsiteY1" fmla="*/ 1155863 h 1307857"/>
              <a:gd name="connsiteX2" fmla="*/ 2179428 w 2343038"/>
              <a:gd name="connsiteY2" fmla="*/ 1155863 h 1307857"/>
              <a:gd name="connsiteX3" fmla="*/ 2179428 w 2343038"/>
              <a:gd name="connsiteY3" fmla="*/ 151994 h 1307857"/>
              <a:gd name="connsiteX4" fmla="*/ 0 w 2343038"/>
              <a:gd name="connsiteY4" fmla="*/ 0 h 1307857"/>
              <a:gd name="connsiteX5" fmla="*/ 2343038 w 2343038"/>
              <a:gd name="connsiteY5" fmla="*/ 0 h 1307857"/>
              <a:gd name="connsiteX6" fmla="*/ 2343038 w 2343038"/>
              <a:gd name="connsiteY6" fmla="*/ 1307857 h 1307857"/>
              <a:gd name="connsiteX7" fmla="*/ 0 w 2343038"/>
              <a:gd name="connsiteY7" fmla="*/ 1307857 h 1307857"/>
              <a:gd name="connsiteX0-1" fmla="*/ 163610 w 2343038"/>
              <a:gd name="connsiteY0-2" fmla="*/ 151994 h 1307857"/>
              <a:gd name="connsiteX1-3" fmla="*/ 163610 w 2343038"/>
              <a:gd name="connsiteY1-4" fmla="*/ 1155863 h 1307857"/>
              <a:gd name="connsiteX2-5" fmla="*/ 2179428 w 2343038"/>
              <a:gd name="connsiteY2-6" fmla="*/ 1155863 h 1307857"/>
              <a:gd name="connsiteX3-7" fmla="*/ 1101145 w 2343038"/>
              <a:gd name="connsiteY3-8" fmla="*/ 184376 h 1307857"/>
              <a:gd name="connsiteX4-9" fmla="*/ 163610 w 2343038"/>
              <a:gd name="connsiteY4-10" fmla="*/ 151994 h 1307857"/>
              <a:gd name="connsiteX5-11" fmla="*/ 0 w 2343038"/>
              <a:gd name="connsiteY5-12" fmla="*/ 0 h 1307857"/>
              <a:gd name="connsiteX6-13" fmla="*/ 2343038 w 2343038"/>
              <a:gd name="connsiteY6-14" fmla="*/ 0 h 1307857"/>
              <a:gd name="connsiteX7-15" fmla="*/ 2343038 w 2343038"/>
              <a:gd name="connsiteY7-16" fmla="*/ 1307857 h 1307857"/>
              <a:gd name="connsiteX8" fmla="*/ 0 w 2343038"/>
              <a:gd name="connsiteY8" fmla="*/ 1307857 h 1307857"/>
              <a:gd name="connsiteX9" fmla="*/ 0 w 2343038"/>
              <a:gd name="connsiteY9" fmla="*/ 0 h 1307857"/>
              <a:gd name="connsiteX0-17" fmla="*/ 163610 w 2343038"/>
              <a:gd name="connsiteY0-18" fmla="*/ 151994 h 1307857"/>
              <a:gd name="connsiteX1-19" fmla="*/ 163610 w 2343038"/>
              <a:gd name="connsiteY1-20" fmla="*/ 1155863 h 1307857"/>
              <a:gd name="connsiteX2-21" fmla="*/ 1081360 w 2343038"/>
              <a:gd name="connsiteY2-22" fmla="*/ 1155862 h 1307857"/>
              <a:gd name="connsiteX3-23" fmla="*/ 1101145 w 2343038"/>
              <a:gd name="connsiteY3-24" fmla="*/ 184376 h 1307857"/>
              <a:gd name="connsiteX4-25" fmla="*/ 163610 w 2343038"/>
              <a:gd name="connsiteY4-26" fmla="*/ 151994 h 1307857"/>
              <a:gd name="connsiteX5-27" fmla="*/ 0 w 2343038"/>
              <a:gd name="connsiteY5-28" fmla="*/ 0 h 1307857"/>
              <a:gd name="connsiteX6-29" fmla="*/ 2343038 w 2343038"/>
              <a:gd name="connsiteY6-30" fmla="*/ 0 h 1307857"/>
              <a:gd name="connsiteX7-31" fmla="*/ 2343038 w 2343038"/>
              <a:gd name="connsiteY7-32" fmla="*/ 1307857 h 1307857"/>
              <a:gd name="connsiteX8-33" fmla="*/ 0 w 2343038"/>
              <a:gd name="connsiteY8-34" fmla="*/ 1307857 h 1307857"/>
              <a:gd name="connsiteX9-35" fmla="*/ 0 w 2343038"/>
              <a:gd name="connsiteY9-36" fmla="*/ 0 h 1307857"/>
              <a:gd name="connsiteX0-37" fmla="*/ 163610 w 2343038"/>
              <a:gd name="connsiteY0-38" fmla="*/ 151994 h 1307857"/>
              <a:gd name="connsiteX1-39" fmla="*/ 163610 w 2343038"/>
              <a:gd name="connsiteY1-40" fmla="*/ 1155863 h 1307857"/>
              <a:gd name="connsiteX2-41" fmla="*/ 1081360 w 2343038"/>
              <a:gd name="connsiteY2-42" fmla="*/ 1155862 h 1307857"/>
              <a:gd name="connsiteX3-43" fmla="*/ 1081360 w 2343038"/>
              <a:gd name="connsiteY3-44" fmla="*/ 151995 h 1307857"/>
              <a:gd name="connsiteX4-45" fmla="*/ 163610 w 2343038"/>
              <a:gd name="connsiteY4-46" fmla="*/ 151994 h 1307857"/>
              <a:gd name="connsiteX5-47" fmla="*/ 0 w 2343038"/>
              <a:gd name="connsiteY5-48" fmla="*/ 0 h 1307857"/>
              <a:gd name="connsiteX6-49" fmla="*/ 2343038 w 2343038"/>
              <a:gd name="connsiteY6-50" fmla="*/ 0 h 1307857"/>
              <a:gd name="connsiteX7-51" fmla="*/ 2343038 w 2343038"/>
              <a:gd name="connsiteY7-52" fmla="*/ 1307857 h 1307857"/>
              <a:gd name="connsiteX8-53" fmla="*/ 0 w 2343038"/>
              <a:gd name="connsiteY8-54" fmla="*/ 1307857 h 1307857"/>
              <a:gd name="connsiteX9-55" fmla="*/ 0 w 2343038"/>
              <a:gd name="connsiteY9-56" fmla="*/ 0 h 1307857"/>
              <a:gd name="connsiteX0-57" fmla="*/ 163610 w 2343038"/>
              <a:gd name="connsiteY0-58" fmla="*/ 151994 h 1307857"/>
              <a:gd name="connsiteX1-59" fmla="*/ 163610 w 2343038"/>
              <a:gd name="connsiteY1-60" fmla="*/ 1155863 h 1307857"/>
              <a:gd name="connsiteX2-61" fmla="*/ 1081360 w 2343038"/>
              <a:gd name="connsiteY2-62" fmla="*/ 1155862 h 1307857"/>
              <a:gd name="connsiteX3-63" fmla="*/ 1081360 w 2343038"/>
              <a:gd name="connsiteY3-64" fmla="*/ 151995 h 1307857"/>
              <a:gd name="connsiteX4-65" fmla="*/ 163610 w 2343038"/>
              <a:gd name="connsiteY4-66" fmla="*/ 151994 h 1307857"/>
              <a:gd name="connsiteX5-67" fmla="*/ 0 w 2343038"/>
              <a:gd name="connsiteY5-68" fmla="*/ 0 h 1307857"/>
              <a:gd name="connsiteX6-69" fmla="*/ 2343038 w 2343038"/>
              <a:gd name="connsiteY6-70" fmla="*/ 0 h 1307857"/>
              <a:gd name="connsiteX7-71" fmla="*/ 2343038 w 2343038"/>
              <a:gd name="connsiteY7-72" fmla="*/ 1307857 h 1307857"/>
              <a:gd name="connsiteX8-73" fmla="*/ 0 w 2343038"/>
              <a:gd name="connsiteY8-74" fmla="*/ 1307857 h 1307857"/>
              <a:gd name="connsiteX9-75" fmla="*/ 0 w 2343038"/>
              <a:gd name="connsiteY9-76" fmla="*/ 0 h 1307857"/>
              <a:gd name="connsiteX0-77" fmla="*/ 163610 w 2343038"/>
              <a:gd name="connsiteY0-78" fmla="*/ 151994 h 1307857"/>
              <a:gd name="connsiteX1-79" fmla="*/ 163610 w 2343038"/>
              <a:gd name="connsiteY1-80" fmla="*/ 1155863 h 1307857"/>
              <a:gd name="connsiteX2-81" fmla="*/ 1081360 w 2343038"/>
              <a:gd name="connsiteY2-82" fmla="*/ 1155862 h 1307857"/>
              <a:gd name="connsiteX3-83" fmla="*/ 1081360 w 2343038"/>
              <a:gd name="connsiteY3-84" fmla="*/ 151995 h 1307857"/>
              <a:gd name="connsiteX4-85" fmla="*/ 163610 w 2343038"/>
              <a:gd name="connsiteY4-86" fmla="*/ 151994 h 1307857"/>
              <a:gd name="connsiteX5-87" fmla="*/ 0 w 2343038"/>
              <a:gd name="connsiteY5-88" fmla="*/ 0 h 1307857"/>
              <a:gd name="connsiteX6-89" fmla="*/ 1225184 w 2343038"/>
              <a:gd name="connsiteY6-90" fmla="*/ 10794 h 1307857"/>
              <a:gd name="connsiteX7-91" fmla="*/ 2343038 w 2343038"/>
              <a:gd name="connsiteY7-92" fmla="*/ 1307857 h 1307857"/>
              <a:gd name="connsiteX8-93" fmla="*/ 0 w 2343038"/>
              <a:gd name="connsiteY8-94" fmla="*/ 1307857 h 1307857"/>
              <a:gd name="connsiteX9-95" fmla="*/ 0 w 2343038"/>
              <a:gd name="connsiteY9-96" fmla="*/ 0 h 1307857"/>
              <a:gd name="connsiteX0-97" fmla="*/ 163610 w 1225184"/>
              <a:gd name="connsiteY0-98" fmla="*/ 151994 h 1307857"/>
              <a:gd name="connsiteX1-99" fmla="*/ 163610 w 1225184"/>
              <a:gd name="connsiteY1-100" fmla="*/ 1155863 h 1307857"/>
              <a:gd name="connsiteX2-101" fmla="*/ 1081360 w 1225184"/>
              <a:gd name="connsiteY2-102" fmla="*/ 1155862 h 1307857"/>
              <a:gd name="connsiteX3-103" fmla="*/ 1081360 w 1225184"/>
              <a:gd name="connsiteY3-104" fmla="*/ 151995 h 1307857"/>
              <a:gd name="connsiteX4-105" fmla="*/ 163610 w 1225184"/>
              <a:gd name="connsiteY4-106" fmla="*/ 151994 h 1307857"/>
              <a:gd name="connsiteX5-107" fmla="*/ 0 w 1225184"/>
              <a:gd name="connsiteY5-108" fmla="*/ 0 h 1307857"/>
              <a:gd name="connsiteX6-109" fmla="*/ 1225184 w 1225184"/>
              <a:gd name="connsiteY6-110" fmla="*/ 10794 h 1307857"/>
              <a:gd name="connsiteX7-111" fmla="*/ 1205399 w 1225184"/>
              <a:gd name="connsiteY7-112" fmla="*/ 1307857 h 1307857"/>
              <a:gd name="connsiteX8-113" fmla="*/ 0 w 1225184"/>
              <a:gd name="connsiteY8-114" fmla="*/ 1307857 h 1307857"/>
              <a:gd name="connsiteX9-115" fmla="*/ 0 w 1225184"/>
              <a:gd name="connsiteY9-116" fmla="*/ 0 h 1307857"/>
              <a:gd name="connsiteX0-117" fmla="*/ 163610 w 1353787"/>
              <a:gd name="connsiteY0-118" fmla="*/ 151994 h 1307857"/>
              <a:gd name="connsiteX1-119" fmla="*/ 163610 w 1353787"/>
              <a:gd name="connsiteY1-120" fmla="*/ 1155863 h 1307857"/>
              <a:gd name="connsiteX2-121" fmla="*/ 1081360 w 1353787"/>
              <a:gd name="connsiteY2-122" fmla="*/ 1155862 h 1307857"/>
              <a:gd name="connsiteX3-123" fmla="*/ 1081360 w 1353787"/>
              <a:gd name="connsiteY3-124" fmla="*/ 151995 h 1307857"/>
              <a:gd name="connsiteX4-125" fmla="*/ 163610 w 1353787"/>
              <a:gd name="connsiteY4-126" fmla="*/ 151994 h 1307857"/>
              <a:gd name="connsiteX5-127" fmla="*/ 0 w 1353787"/>
              <a:gd name="connsiteY5-128" fmla="*/ 0 h 1307857"/>
              <a:gd name="connsiteX6-129" fmla="*/ 1353787 w 1353787"/>
              <a:gd name="connsiteY6-130" fmla="*/ 10794 h 1307857"/>
              <a:gd name="connsiteX7-131" fmla="*/ 1205399 w 1353787"/>
              <a:gd name="connsiteY7-132" fmla="*/ 1307857 h 1307857"/>
              <a:gd name="connsiteX8-133" fmla="*/ 0 w 1353787"/>
              <a:gd name="connsiteY8-134" fmla="*/ 1307857 h 1307857"/>
              <a:gd name="connsiteX9-135" fmla="*/ 0 w 1353787"/>
              <a:gd name="connsiteY9-136" fmla="*/ 0 h 1307857"/>
              <a:gd name="connsiteX0-137" fmla="*/ 163610 w 1244969"/>
              <a:gd name="connsiteY0-138" fmla="*/ 151994 h 1307857"/>
              <a:gd name="connsiteX1-139" fmla="*/ 163610 w 1244969"/>
              <a:gd name="connsiteY1-140" fmla="*/ 1155863 h 1307857"/>
              <a:gd name="connsiteX2-141" fmla="*/ 1081360 w 1244969"/>
              <a:gd name="connsiteY2-142" fmla="*/ 1155862 h 1307857"/>
              <a:gd name="connsiteX3-143" fmla="*/ 1081360 w 1244969"/>
              <a:gd name="connsiteY3-144" fmla="*/ 151995 h 1307857"/>
              <a:gd name="connsiteX4-145" fmla="*/ 163610 w 1244969"/>
              <a:gd name="connsiteY4-146" fmla="*/ 151994 h 1307857"/>
              <a:gd name="connsiteX5-147" fmla="*/ 0 w 1244969"/>
              <a:gd name="connsiteY5-148" fmla="*/ 0 h 1307857"/>
              <a:gd name="connsiteX6-149" fmla="*/ 1244969 w 1244969"/>
              <a:gd name="connsiteY6-150" fmla="*/ 21587 h 1307857"/>
              <a:gd name="connsiteX7-151" fmla="*/ 1205399 w 1244969"/>
              <a:gd name="connsiteY7-152" fmla="*/ 1307857 h 1307857"/>
              <a:gd name="connsiteX8-153" fmla="*/ 0 w 1244969"/>
              <a:gd name="connsiteY8-154" fmla="*/ 1307857 h 1307857"/>
              <a:gd name="connsiteX9-155" fmla="*/ 0 w 1244969"/>
              <a:gd name="connsiteY9-156" fmla="*/ 0 h 1307857"/>
              <a:gd name="connsiteX0-157" fmla="*/ 163610 w 1235076"/>
              <a:gd name="connsiteY0-158" fmla="*/ 151994 h 1307857"/>
              <a:gd name="connsiteX1-159" fmla="*/ 163610 w 1235076"/>
              <a:gd name="connsiteY1-160" fmla="*/ 1155863 h 1307857"/>
              <a:gd name="connsiteX2-161" fmla="*/ 1081360 w 1235076"/>
              <a:gd name="connsiteY2-162" fmla="*/ 1155862 h 1307857"/>
              <a:gd name="connsiteX3-163" fmla="*/ 1081360 w 1235076"/>
              <a:gd name="connsiteY3-164" fmla="*/ 151995 h 1307857"/>
              <a:gd name="connsiteX4-165" fmla="*/ 163610 w 1235076"/>
              <a:gd name="connsiteY4-166" fmla="*/ 151994 h 1307857"/>
              <a:gd name="connsiteX5-167" fmla="*/ 0 w 1235076"/>
              <a:gd name="connsiteY5-168" fmla="*/ 0 h 1307857"/>
              <a:gd name="connsiteX6-169" fmla="*/ 1235076 w 1235076"/>
              <a:gd name="connsiteY6-170" fmla="*/ 0 h 1307857"/>
              <a:gd name="connsiteX7-171" fmla="*/ 1205399 w 1235076"/>
              <a:gd name="connsiteY7-172" fmla="*/ 1307857 h 1307857"/>
              <a:gd name="connsiteX8-173" fmla="*/ 0 w 1235076"/>
              <a:gd name="connsiteY8-174" fmla="*/ 1307857 h 1307857"/>
              <a:gd name="connsiteX9-175" fmla="*/ 0 w 1235076"/>
              <a:gd name="connsiteY9-176" fmla="*/ 0 h 1307857"/>
              <a:gd name="connsiteX0-177" fmla="*/ 163610 w 1274646"/>
              <a:gd name="connsiteY0-178" fmla="*/ 151994 h 1329444"/>
              <a:gd name="connsiteX1-179" fmla="*/ 163610 w 1274646"/>
              <a:gd name="connsiteY1-180" fmla="*/ 1155863 h 1329444"/>
              <a:gd name="connsiteX2-181" fmla="*/ 1081360 w 1274646"/>
              <a:gd name="connsiteY2-182" fmla="*/ 1155862 h 1329444"/>
              <a:gd name="connsiteX3-183" fmla="*/ 1081360 w 1274646"/>
              <a:gd name="connsiteY3-184" fmla="*/ 151995 h 1329444"/>
              <a:gd name="connsiteX4-185" fmla="*/ 163610 w 1274646"/>
              <a:gd name="connsiteY4-186" fmla="*/ 151994 h 1329444"/>
              <a:gd name="connsiteX5-187" fmla="*/ 0 w 1274646"/>
              <a:gd name="connsiteY5-188" fmla="*/ 0 h 1329444"/>
              <a:gd name="connsiteX6-189" fmla="*/ 1235076 w 1274646"/>
              <a:gd name="connsiteY6-190" fmla="*/ 0 h 1329444"/>
              <a:gd name="connsiteX7-191" fmla="*/ 1274646 w 1274646"/>
              <a:gd name="connsiteY7-192" fmla="*/ 1329444 h 1329444"/>
              <a:gd name="connsiteX8-193" fmla="*/ 0 w 1274646"/>
              <a:gd name="connsiteY8-194" fmla="*/ 1307857 h 1329444"/>
              <a:gd name="connsiteX9-195" fmla="*/ 0 w 1274646"/>
              <a:gd name="connsiteY9-196" fmla="*/ 0 h 1329444"/>
              <a:gd name="connsiteX0-197" fmla="*/ 163610 w 1235076"/>
              <a:gd name="connsiteY0-198" fmla="*/ 151994 h 1329444"/>
              <a:gd name="connsiteX1-199" fmla="*/ 163610 w 1235076"/>
              <a:gd name="connsiteY1-200" fmla="*/ 1155863 h 1329444"/>
              <a:gd name="connsiteX2-201" fmla="*/ 1081360 w 1235076"/>
              <a:gd name="connsiteY2-202" fmla="*/ 1155862 h 1329444"/>
              <a:gd name="connsiteX3-203" fmla="*/ 1081360 w 1235076"/>
              <a:gd name="connsiteY3-204" fmla="*/ 151995 h 1329444"/>
              <a:gd name="connsiteX4-205" fmla="*/ 163610 w 1235076"/>
              <a:gd name="connsiteY4-206" fmla="*/ 151994 h 1329444"/>
              <a:gd name="connsiteX5-207" fmla="*/ 0 w 1235076"/>
              <a:gd name="connsiteY5-208" fmla="*/ 0 h 1329444"/>
              <a:gd name="connsiteX6-209" fmla="*/ 1235076 w 1235076"/>
              <a:gd name="connsiteY6-210" fmla="*/ 0 h 1329444"/>
              <a:gd name="connsiteX7-211" fmla="*/ 1235076 w 1235076"/>
              <a:gd name="connsiteY7-212" fmla="*/ 1329444 h 1329444"/>
              <a:gd name="connsiteX8-213" fmla="*/ 0 w 1235076"/>
              <a:gd name="connsiteY8-214" fmla="*/ 1307857 h 1329444"/>
              <a:gd name="connsiteX9-215" fmla="*/ 0 w 1235076"/>
              <a:gd name="connsiteY9-216" fmla="*/ 0 h 1329444"/>
              <a:gd name="connsiteX0-217" fmla="*/ 163610 w 1235076"/>
              <a:gd name="connsiteY0-218" fmla="*/ 151994 h 1329444"/>
              <a:gd name="connsiteX1-219" fmla="*/ 163610 w 1235076"/>
              <a:gd name="connsiteY1-220" fmla="*/ 1155863 h 1329444"/>
              <a:gd name="connsiteX2-221" fmla="*/ 1081360 w 1235076"/>
              <a:gd name="connsiteY2-222" fmla="*/ 1155862 h 1329444"/>
              <a:gd name="connsiteX3-223" fmla="*/ 1081360 w 1235076"/>
              <a:gd name="connsiteY3-224" fmla="*/ 151995 h 1329444"/>
              <a:gd name="connsiteX4-225" fmla="*/ 163610 w 1235076"/>
              <a:gd name="connsiteY4-226" fmla="*/ 151994 h 1329444"/>
              <a:gd name="connsiteX5-227" fmla="*/ 0 w 1235076"/>
              <a:gd name="connsiteY5-228" fmla="*/ 0 h 1329444"/>
              <a:gd name="connsiteX6-229" fmla="*/ 1235076 w 1235076"/>
              <a:gd name="connsiteY6-230" fmla="*/ 0 h 1329444"/>
              <a:gd name="connsiteX7-231" fmla="*/ 1235076 w 1235076"/>
              <a:gd name="connsiteY7-232" fmla="*/ 1329444 h 1329444"/>
              <a:gd name="connsiteX8-233" fmla="*/ 0 w 1235076"/>
              <a:gd name="connsiteY8-234" fmla="*/ 1307857 h 1329444"/>
              <a:gd name="connsiteX9-235" fmla="*/ 0 w 1235076"/>
              <a:gd name="connsiteY9-236" fmla="*/ 0 h 1329444"/>
              <a:gd name="connsiteX0-237" fmla="*/ 163610 w 1235076"/>
              <a:gd name="connsiteY0-238" fmla="*/ 151994 h 1307857"/>
              <a:gd name="connsiteX1-239" fmla="*/ 163610 w 1235076"/>
              <a:gd name="connsiteY1-240" fmla="*/ 1155863 h 1307857"/>
              <a:gd name="connsiteX2-241" fmla="*/ 1081360 w 1235076"/>
              <a:gd name="connsiteY2-242" fmla="*/ 1155862 h 1307857"/>
              <a:gd name="connsiteX3-243" fmla="*/ 1081360 w 1235076"/>
              <a:gd name="connsiteY3-244" fmla="*/ 151995 h 1307857"/>
              <a:gd name="connsiteX4-245" fmla="*/ 163610 w 1235076"/>
              <a:gd name="connsiteY4-246" fmla="*/ 151994 h 1307857"/>
              <a:gd name="connsiteX5-247" fmla="*/ 0 w 1235076"/>
              <a:gd name="connsiteY5-248" fmla="*/ 0 h 1307857"/>
              <a:gd name="connsiteX6-249" fmla="*/ 1235076 w 1235076"/>
              <a:gd name="connsiteY6-250" fmla="*/ 0 h 1307857"/>
              <a:gd name="connsiteX7-251" fmla="*/ 1225183 w 1235076"/>
              <a:gd name="connsiteY7-252" fmla="*/ 1297063 h 1307857"/>
              <a:gd name="connsiteX8-253" fmla="*/ 0 w 1235076"/>
              <a:gd name="connsiteY8-254" fmla="*/ 1307857 h 1307857"/>
              <a:gd name="connsiteX9-255" fmla="*/ 0 w 1235076"/>
              <a:gd name="connsiteY9-256" fmla="*/ 0 h 13078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33" y="connsiteY8-34"/>
              </a:cxn>
              <a:cxn ang="0">
                <a:pos x="connsiteX9-35" y="connsiteY9-36"/>
              </a:cxn>
            </a:cxnLst>
            <a:rect l="l" t="t" r="r" b="b"/>
            <a:pathLst>
              <a:path w="1235076" h="1307857">
                <a:moveTo>
                  <a:pt x="163610" y="151994"/>
                </a:moveTo>
                <a:lnTo>
                  <a:pt x="163610" y="1155863"/>
                </a:lnTo>
                <a:lnTo>
                  <a:pt x="1081360" y="1155862"/>
                </a:lnTo>
                <a:lnTo>
                  <a:pt x="1081360" y="151995"/>
                </a:lnTo>
                <a:lnTo>
                  <a:pt x="163610" y="151994"/>
                </a:lnTo>
                <a:close/>
                <a:moveTo>
                  <a:pt x="0" y="0"/>
                </a:moveTo>
                <a:lnTo>
                  <a:pt x="1235076" y="0"/>
                </a:lnTo>
                <a:cubicBezTo>
                  <a:pt x="1231778" y="432354"/>
                  <a:pt x="1228481" y="864709"/>
                  <a:pt x="1225183" y="1297063"/>
                </a:cubicBezTo>
                <a:lnTo>
                  <a:pt x="0" y="130785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CFCFC"/>
              </a:gs>
              <a:gs pos="100000">
                <a:srgbClr val="CFCDCA"/>
              </a:gs>
            </a:gsLst>
            <a:lin ang="18900000" scaled="1"/>
            <a:tileRect/>
          </a:gra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任意多边形 42"/>
          <p:cNvSpPr/>
          <p:nvPr/>
        </p:nvSpPr>
        <p:spPr>
          <a:xfrm>
            <a:off x="9740455" y="2193050"/>
            <a:ext cx="1505722" cy="1461326"/>
          </a:xfrm>
          <a:custGeom>
            <a:avLst/>
            <a:gdLst>
              <a:gd name="connsiteX0" fmla="*/ 163610 w 2343038"/>
              <a:gd name="connsiteY0" fmla="*/ 151994 h 1307857"/>
              <a:gd name="connsiteX1" fmla="*/ 163610 w 2343038"/>
              <a:gd name="connsiteY1" fmla="*/ 1155863 h 1307857"/>
              <a:gd name="connsiteX2" fmla="*/ 2179428 w 2343038"/>
              <a:gd name="connsiteY2" fmla="*/ 1155863 h 1307857"/>
              <a:gd name="connsiteX3" fmla="*/ 2179428 w 2343038"/>
              <a:gd name="connsiteY3" fmla="*/ 151994 h 1307857"/>
              <a:gd name="connsiteX4" fmla="*/ 0 w 2343038"/>
              <a:gd name="connsiteY4" fmla="*/ 0 h 1307857"/>
              <a:gd name="connsiteX5" fmla="*/ 2343038 w 2343038"/>
              <a:gd name="connsiteY5" fmla="*/ 0 h 1307857"/>
              <a:gd name="connsiteX6" fmla="*/ 2343038 w 2343038"/>
              <a:gd name="connsiteY6" fmla="*/ 1307857 h 1307857"/>
              <a:gd name="connsiteX7" fmla="*/ 0 w 2343038"/>
              <a:gd name="connsiteY7" fmla="*/ 1307857 h 1307857"/>
              <a:gd name="connsiteX0-1" fmla="*/ 163610 w 2343038"/>
              <a:gd name="connsiteY0-2" fmla="*/ 151994 h 1307857"/>
              <a:gd name="connsiteX1-3" fmla="*/ 163610 w 2343038"/>
              <a:gd name="connsiteY1-4" fmla="*/ 1155863 h 1307857"/>
              <a:gd name="connsiteX2-5" fmla="*/ 2179428 w 2343038"/>
              <a:gd name="connsiteY2-6" fmla="*/ 1155863 h 1307857"/>
              <a:gd name="connsiteX3-7" fmla="*/ 1101145 w 2343038"/>
              <a:gd name="connsiteY3-8" fmla="*/ 184376 h 1307857"/>
              <a:gd name="connsiteX4-9" fmla="*/ 163610 w 2343038"/>
              <a:gd name="connsiteY4-10" fmla="*/ 151994 h 1307857"/>
              <a:gd name="connsiteX5-11" fmla="*/ 0 w 2343038"/>
              <a:gd name="connsiteY5-12" fmla="*/ 0 h 1307857"/>
              <a:gd name="connsiteX6-13" fmla="*/ 2343038 w 2343038"/>
              <a:gd name="connsiteY6-14" fmla="*/ 0 h 1307857"/>
              <a:gd name="connsiteX7-15" fmla="*/ 2343038 w 2343038"/>
              <a:gd name="connsiteY7-16" fmla="*/ 1307857 h 1307857"/>
              <a:gd name="connsiteX8" fmla="*/ 0 w 2343038"/>
              <a:gd name="connsiteY8" fmla="*/ 1307857 h 1307857"/>
              <a:gd name="connsiteX9" fmla="*/ 0 w 2343038"/>
              <a:gd name="connsiteY9" fmla="*/ 0 h 1307857"/>
              <a:gd name="connsiteX0-17" fmla="*/ 163610 w 2343038"/>
              <a:gd name="connsiteY0-18" fmla="*/ 151994 h 1307857"/>
              <a:gd name="connsiteX1-19" fmla="*/ 163610 w 2343038"/>
              <a:gd name="connsiteY1-20" fmla="*/ 1155863 h 1307857"/>
              <a:gd name="connsiteX2-21" fmla="*/ 1081360 w 2343038"/>
              <a:gd name="connsiteY2-22" fmla="*/ 1155862 h 1307857"/>
              <a:gd name="connsiteX3-23" fmla="*/ 1101145 w 2343038"/>
              <a:gd name="connsiteY3-24" fmla="*/ 184376 h 1307857"/>
              <a:gd name="connsiteX4-25" fmla="*/ 163610 w 2343038"/>
              <a:gd name="connsiteY4-26" fmla="*/ 151994 h 1307857"/>
              <a:gd name="connsiteX5-27" fmla="*/ 0 w 2343038"/>
              <a:gd name="connsiteY5-28" fmla="*/ 0 h 1307857"/>
              <a:gd name="connsiteX6-29" fmla="*/ 2343038 w 2343038"/>
              <a:gd name="connsiteY6-30" fmla="*/ 0 h 1307857"/>
              <a:gd name="connsiteX7-31" fmla="*/ 2343038 w 2343038"/>
              <a:gd name="connsiteY7-32" fmla="*/ 1307857 h 1307857"/>
              <a:gd name="connsiteX8-33" fmla="*/ 0 w 2343038"/>
              <a:gd name="connsiteY8-34" fmla="*/ 1307857 h 1307857"/>
              <a:gd name="connsiteX9-35" fmla="*/ 0 w 2343038"/>
              <a:gd name="connsiteY9-36" fmla="*/ 0 h 1307857"/>
              <a:gd name="connsiteX0-37" fmla="*/ 163610 w 2343038"/>
              <a:gd name="connsiteY0-38" fmla="*/ 151994 h 1307857"/>
              <a:gd name="connsiteX1-39" fmla="*/ 163610 w 2343038"/>
              <a:gd name="connsiteY1-40" fmla="*/ 1155863 h 1307857"/>
              <a:gd name="connsiteX2-41" fmla="*/ 1081360 w 2343038"/>
              <a:gd name="connsiteY2-42" fmla="*/ 1155862 h 1307857"/>
              <a:gd name="connsiteX3-43" fmla="*/ 1081360 w 2343038"/>
              <a:gd name="connsiteY3-44" fmla="*/ 151995 h 1307857"/>
              <a:gd name="connsiteX4-45" fmla="*/ 163610 w 2343038"/>
              <a:gd name="connsiteY4-46" fmla="*/ 151994 h 1307857"/>
              <a:gd name="connsiteX5-47" fmla="*/ 0 w 2343038"/>
              <a:gd name="connsiteY5-48" fmla="*/ 0 h 1307857"/>
              <a:gd name="connsiteX6-49" fmla="*/ 2343038 w 2343038"/>
              <a:gd name="connsiteY6-50" fmla="*/ 0 h 1307857"/>
              <a:gd name="connsiteX7-51" fmla="*/ 2343038 w 2343038"/>
              <a:gd name="connsiteY7-52" fmla="*/ 1307857 h 1307857"/>
              <a:gd name="connsiteX8-53" fmla="*/ 0 w 2343038"/>
              <a:gd name="connsiteY8-54" fmla="*/ 1307857 h 1307857"/>
              <a:gd name="connsiteX9-55" fmla="*/ 0 w 2343038"/>
              <a:gd name="connsiteY9-56" fmla="*/ 0 h 1307857"/>
              <a:gd name="connsiteX0-57" fmla="*/ 163610 w 2343038"/>
              <a:gd name="connsiteY0-58" fmla="*/ 151994 h 1307857"/>
              <a:gd name="connsiteX1-59" fmla="*/ 163610 w 2343038"/>
              <a:gd name="connsiteY1-60" fmla="*/ 1155863 h 1307857"/>
              <a:gd name="connsiteX2-61" fmla="*/ 1081360 w 2343038"/>
              <a:gd name="connsiteY2-62" fmla="*/ 1155862 h 1307857"/>
              <a:gd name="connsiteX3-63" fmla="*/ 1081360 w 2343038"/>
              <a:gd name="connsiteY3-64" fmla="*/ 151995 h 1307857"/>
              <a:gd name="connsiteX4-65" fmla="*/ 163610 w 2343038"/>
              <a:gd name="connsiteY4-66" fmla="*/ 151994 h 1307857"/>
              <a:gd name="connsiteX5-67" fmla="*/ 0 w 2343038"/>
              <a:gd name="connsiteY5-68" fmla="*/ 0 h 1307857"/>
              <a:gd name="connsiteX6-69" fmla="*/ 2343038 w 2343038"/>
              <a:gd name="connsiteY6-70" fmla="*/ 0 h 1307857"/>
              <a:gd name="connsiteX7-71" fmla="*/ 2343038 w 2343038"/>
              <a:gd name="connsiteY7-72" fmla="*/ 1307857 h 1307857"/>
              <a:gd name="connsiteX8-73" fmla="*/ 0 w 2343038"/>
              <a:gd name="connsiteY8-74" fmla="*/ 1307857 h 1307857"/>
              <a:gd name="connsiteX9-75" fmla="*/ 0 w 2343038"/>
              <a:gd name="connsiteY9-76" fmla="*/ 0 h 1307857"/>
              <a:gd name="connsiteX0-77" fmla="*/ 163610 w 2343038"/>
              <a:gd name="connsiteY0-78" fmla="*/ 151994 h 1307857"/>
              <a:gd name="connsiteX1-79" fmla="*/ 163610 w 2343038"/>
              <a:gd name="connsiteY1-80" fmla="*/ 1155863 h 1307857"/>
              <a:gd name="connsiteX2-81" fmla="*/ 1081360 w 2343038"/>
              <a:gd name="connsiteY2-82" fmla="*/ 1155862 h 1307857"/>
              <a:gd name="connsiteX3-83" fmla="*/ 1081360 w 2343038"/>
              <a:gd name="connsiteY3-84" fmla="*/ 151995 h 1307857"/>
              <a:gd name="connsiteX4-85" fmla="*/ 163610 w 2343038"/>
              <a:gd name="connsiteY4-86" fmla="*/ 151994 h 1307857"/>
              <a:gd name="connsiteX5-87" fmla="*/ 0 w 2343038"/>
              <a:gd name="connsiteY5-88" fmla="*/ 0 h 1307857"/>
              <a:gd name="connsiteX6-89" fmla="*/ 1225184 w 2343038"/>
              <a:gd name="connsiteY6-90" fmla="*/ 10794 h 1307857"/>
              <a:gd name="connsiteX7-91" fmla="*/ 2343038 w 2343038"/>
              <a:gd name="connsiteY7-92" fmla="*/ 1307857 h 1307857"/>
              <a:gd name="connsiteX8-93" fmla="*/ 0 w 2343038"/>
              <a:gd name="connsiteY8-94" fmla="*/ 1307857 h 1307857"/>
              <a:gd name="connsiteX9-95" fmla="*/ 0 w 2343038"/>
              <a:gd name="connsiteY9-96" fmla="*/ 0 h 1307857"/>
              <a:gd name="connsiteX0-97" fmla="*/ 163610 w 1225184"/>
              <a:gd name="connsiteY0-98" fmla="*/ 151994 h 1307857"/>
              <a:gd name="connsiteX1-99" fmla="*/ 163610 w 1225184"/>
              <a:gd name="connsiteY1-100" fmla="*/ 1155863 h 1307857"/>
              <a:gd name="connsiteX2-101" fmla="*/ 1081360 w 1225184"/>
              <a:gd name="connsiteY2-102" fmla="*/ 1155862 h 1307857"/>
              <a:gd name="connsiteX3-103" fmla="*/ 1081360 w 1225184"/>
              <a:gd name="connsiteY3-104" fmla="*/ 151995 h 1307857"/>
              <a:gd name="connsiteX4-105" fmla="*/ 163610 w 1225184"/>
              <a:gd name="connsiteY4-106" fmla="*/ 151994 h 1307857"/>
              <a:gd name="connsiteX5-107" fmla="*/ 0 w 1225184"/>
              <a:gd name="connsiteY5-108" fmla="*/ 0 h 1307857"/>
              <a:gd name="connsiteX6-109" fmla="*/ 1225184 w 1225184"/>
              <a:gd name="connsiteY6-110" fmla="*/ 10794 h 1307857"/>
              <a:gd name="connsiteX7-111" fmla="*/ 1205399 w 1225184"/>
              <a:gd name="connsiteY7-112" fmla="*/ 1307857 h 1307857"/>
              <a:gd name="connsiteX8-113" fmla="*/ 0 w 1225184"/>
              <a:gd name="connsiteY8-114" fmla="*/ 1307857 h 1307857"/>
              <a:gd name="connsiteX9-115" fmla="*/ 0 w 1225184"/>
              <a:gd name="connsiteY9-116" fmla="*/ 0 h 1307857"/>
              <a:gd name="connsiteX0-117" fmla="*/ 163610 w 1353787"/>
              <a:gd name="connsiteY0-118" fmla="*/ 151994 h 1307857"/>
              <a:gd name="connsiteX1-119" fmla="*/ 163610 w 1353787"/>
              <a:gd name="connsiteY1-120" fmla="*/ 1155863 h 1307857"/>
              <a:gd name="connsiteX2-121" fmla="*/ 1081360 w 1353787"/>
              <a:gd name="connsiteY2-122" fmla="*/ 1155862 h 1307857"/>
              <a:gd name="connsiteX3-123" fmla="*/ 1081360 w 1353787"/>
              <a:gd name="connsiteY3-124" fmla="*/ 151995 h 1307857"/>
              <a:gd name="connsiteX4-125" fmla="*/ 163610 w 1353787"/>
              <a:gd name="connsiteY4-126" fmla="*/ 151994 h 1307857"/>
              <a:gd name="connsiteX5-127" fmla="*/ 0 w 1353787"/>
              <a:gd name="connsiteY5-128" fmla="*/ 0 h 1307857"/>
              <a:gd name="connsiteX6-129" fmla="*/ 1353787 w 1353787"/>
              <a:gd name="connsiteY6-130" fmla="*/ 10794 h 1307857"/>
              <a:gd name="connsiteX7-131" fmla="*/ 1205399 w 1353787"/>
              <a:gd name="connsiteY7-132" fmla="*/ 1307857 h 1307857"/>
              <a:gd name="connsiteX8-133" fmla="*/ 0 w 1353787"/>
              <a:gd name="connsiteY8-134" fmla="*/ 1307857 h 1307857"/>
              <a:gd name="connsiteX9-135" fmla="*/ 0 w 1353787"/>
              <a:gd name="connsiteY9-136" fmla="*/ 0 h 1307857"/>
              <a:gd name="connsiteX0-137" fmla="*/ 163610 w 1244969"/>
              <a:gd name="connsiteY0-138" fmla="*/ 151994 h 1307857"/>
              <a:gd name="connsiteX1-139" fmla="*/ 163610 w 1244969"/>
              <a:gd name="connsiteY1-140" fmla="*/ 1155863 h 1307857"/>
              <a:gd name="connsiteX2-141" fmla="*/ 1081360 w 1244969"/>
              <a:gd name="connsiteY2-142" fmla="*/ 1155862 h 1307857"/>
              <a:gd name="connsiteX3-143" fmla="*/ 1081360 w 1244969"/>
              <a:gd name="connsiteY3-144" fmla="*/ 151995 h 1307857"/>
              <a:gd name="connsiteX4-145" fmla="*/ 163610 w 1244969"/>
              <a:gd name="connsiteY4-146" fmla="*/ 151994 h 1307857"/>
              <a:gd name="connsiteX5-147" fmla="*/ 0 w 1244969"/>
              <a:gd name="connsiteY5-148" fmla="*/ 0 h 1307857"/>
              <a:gd name="connsiteX6-149" fmla="*/ 1244969 w 1244969"/>
              <a:gd name="connsiteY6-150" fmla="*/ 21587 h 1307857"/>
              <a:gd name="connsiteX7-151" fmla="*/ 1205399 w 1244969"/>
              <a:gd name="connsiteY7-152" fmla="*/ 1307857 h 1307857"/>
              <a:gd name="connsiteX8-153" fmla="*/ 0 w 1244969"/>
              <a:gd name="connsiteY8-154" fmla="*/ 1307857 h 1307857"/>
              <a:gd name="connsiteX9-155" fmla="*/ 0 w 1244969"/>
              <a:gd name="connsiteY9-156" fmla="*/ 0 h 1307857"/>
              <a:gd name="connsiteX0-157" fmla="*/ 163610 w 1235076"/>
              <a:gd name="connsiteY0-158" fmla="*/ 151994 h 1307857"/>
              <a:gd name="connsiteX1-159" fmla="*/ 163610 w 1235076"/>
              <a:gd name="connsiteY1-160" fmla="*/ 1155863 h 1307857"/>
              <a:gd name="connsiteX2-161" fmla="*/ 1081360 w 1235076"/>
              <a:gd name="connsiteY2-162" fmla="*/ 1155862 h 1307857"/>
              <a:gd name="connsiteX3-163" fmla="*/ 1081360 w 1235076"/>
              <a:gd name="connsiteY3-164" fmla="*/ 151995 h 1307857"/>
              <a:gd name="connsiteX4-165" fmla="*/ 163610 w 1235076"/>
              <a:gd name="connsiteY4-166" fmla="*/ 151994 h 1307857"/>
              <a:gd name="connsiteX5-167" fmla="*/ 0 w 1235076"/>
              <a:gd name="connsiteY5-168" fmla="*/ 0 h 1307857"/>
              <a:gd name="connsiteX6-169" fmla="*/ 1235076 w 1235076"/>
              <a:gd name="connsiteY6-170" fmla="*/ 0 h 1307857"/>
              <a:gd name="connsiteX7-171" fmla="*/ 1205399 w 1235076"/>
              <a:gd name="connsiteY7-172" fmla="*/ 1307857 h 1307857"/>
              <a:gd name="connsiteX8-173" fmla="*/ 0 w 1235076"/>
              <a:gd name="connsiteY8-174" fmla="*/ 1307857 h 1307857"/>
              <a:gd name="connsiteX9-175" fmla="*/ 0 w 1235076"/>
              <a:gd name="connsiteY9-176" fmla="*/ 0 h 1307857"/>
              <a:gd name="connsiteX0-177" fmla="*/ 163610 w 1274646"/>
              <a:gd name="connsiteY0-178" fmla="*/ 151994 h 1329444"/>
              <a:gd name="connsiteX1-179" fmla="*/ 163610 w 1274646"/>
              <a:gd name="connsiteY1-180" fmla="*/ 1155863 h 1329444"/>
              <a:gd name="connsiteX2-181" fmla="*/ 1081360 w 1274646"/>
              <a:gd name="connsiteY2-182" fmla="*/ 1155862 h 1329444"/>
              <a:gd name="connsiteX3-183" fmla="*/ 1081360 w 1274646"/>
              <a:gd name="connsiteY3-184" fmla="*/ 151995 h 1329444"/>
              <a:gd name="connsiteX4-185" fmla="*/ 163610 w 1274646"/>
              <a:gd name="connsiteY4-186" fmla="*/ 151994 h 1329444"/>
              <a:gd name="connsiteX5-187" fmla="*/ 0 w 1274646"/>
              <a:gd name="connsiteY5-188" fmla="*/ 0 h 1329444"/>
              <a:gd name="connsiteX6-189" fmla="*/ 1235076 w 1274646"/>
              <a:gd name="connsiteY6-190" fmla="*/ 0 h 1329444"/>
              <a:gd name="connsiteX7-191" fmla="*/ 1274646 w 1274646"/>
              <a:gd name="connsiteY7-192" fmla="*/ 1329444 h 1329444"/>
              <a:gd name="connsiteX8-193" fmla="*/ 0 w 1274646"/>
              <a:gd name="connsiteY8-194" fmla="*/ 1307857 h 1329444"/>
              <a:gd name="connsiteX9-195" fmla="*/ 0 w 1274646"/>
              <a:gd name="connsiteY9-196" fmla="*/ 0 h 1329444"/>
              <a:gd name="connsiteX0-197" fmla="*/ 163610 w 1235076"/>
              <a:gd name="connsiteY0-198" fmla="*/ 151994 h 1329444"/>
              <a:gd name="connsiteX1-199" fmla="*/ 163610 w 1235076"/>
              <a:gd name="connsiteY1-200" fmla="*/ 1155863 h 1329444"/>
              <a:gd name="connsiteX2-201" fmla="*/ 1081360 w 1235076"/>
              <a:gd name="connsiteY2-202" fmla="*/ 1155862 h 1329444"/>
              <a:gd name="connsiteX3-203" fmla="*/ 1081360 w 1235076"/>
              <a:gd name="connsiteY3-204" fmla="*/ 151995 h 1329444"/>
              <a:gd name="connsiteX4-205" fmla="*/ 163610 w 1235076"/>
              <a:gd name="connsiteY4-206" fmla="*/ 151994 h 1329444"/>
              <a:gd name="connsiteX5-207" fmla="*/ 0 w 1235076"/>
              <a:gd name="connsiteY5-208" fmla="*/ 0 h 1329444"/>
              <a:gd name="connsiteX6-209" fmla="*/ 1235076 w 1235076"/>
              <a:gd name="connsiteY6-210" fmla="*/ 0 h 1329444"/>
              <a:gd name="connsiteX7-211" fmla="*/ 1235076 w 1235076"/>
              <a:gd name="connsiteY7-212" fmla="*/ 1329444 h 1329444"/>
              <a:gd name="connsiteX8-213" fmla="*/ 0 w 1235076"/>
              <a:gd name="connsiteY8-214" fmla="*/ 1307857 h 1329444"/>
              <a:gd name="connsiteX9-215" fmla="*/ 0 w 1235076"/>
              <a:gd name="connsiteY9-216" fmla="*/ 0 h 1329444"/>
              <a:gd name="connsiteX0-217" fmla="*/ 163610 w 1235076"/>
              <a:gd name="connsiteY0-218" fmla="*/ 151994 h 1329444"/>
              <a:gd name="connsiteX1-219" fmla="*/ 163610 w 1235076"/>
              <a:gd name="connsiteY1-220" fmla="*/ 1155863 h 1329444"/>
              <a:gd name="connsiteX2-221" fmla="*/ 1081360 w 1235076"/>
              <a:gd name="connsiteY2-222" fmla="*/ 1155862 h 1329444"/>
              <a:gd name="connsiteX3-223" fmla="*/ 1081360 w 1235076"/>
              <a:gd name="connsiteY3-224" fmla="*/ 151995 h 1329444"/>
              <a:gd name="connsiteX4-225" fmla="*/ 163610 w 1235076"/>
              <a:gd name="connsiteY4-226" fmla="*/ 151994 h 1329444"/>
              <a:gd name="connsiteX5-227" fmla="*/ 0 w 1235076"/>
              <a:gd name="connsiteY5-228" fmla="*/ 0 h 1329444"/>
              <a:gd name="connsiteX6-229" fmla="*/ 1235076 w 1235076"/>
              <a:gd name="connsiteY6-230" fmla="*/ 0 h 1329444"/>
              <a:gd name="connsiteX7-231" fmla="*/ 1235076 w 1235076"/>
              <a:gd name="connsiteY7-232" fmla="*/ 1329444 h 1329444"/>
              <a:gd name="connsiteX8-233" fmla="*/ 0 w 1235076"/>
              <a:gd name="connsiteY8-234" fmla="*/ 1307857 h 1329444"/>
              <a:gd name="connsiteX9-235" fmla="*/ 0 w 1235076"/>
              <a:gd name="connsiteY9-236" fmla="*/ 0 h 1329444"/>
              <a:gd name="connsiteX0-237" fmla="*/ 163610 w 1235076"/>
              <a:gd name="connsiteY0-238" fmla="*/ 151994 h 1307857"/>
              <a:gd name="connsiteX1-239" fmla="*/ 163610 w 1235076"/>
              <a:gd name="connsiteY1-240" fmla="*/ 1155863 h 1307857"/>
              <a:gd name="connsiteX2-241" fmla="*/ 1081360 w 1235076"/>
              <a:gd name="connsiteY2-242" fmla="*/ 1155862 h 1307857"/>
              <a:gd name="connsiteX3-243" fmla="*/ 1081360 w 1235076"/>
              <a:gd name="connsiteY3-244" fmla="*/ 151995 h 1307857"/>
              <a:gd name="connsiteX4-245" fmla="*/ 163610 w 1235076"/>
              <a:gd name="connsiteY4-246" fmla="*/ 151994 h 1307857"/>
              <a:gd name="connsiteX5-247" fmla="*/ 0 w 1235076"/>
              <a:gd name="connsiteY5-248" fmla="*/ 0 h 1307857"/>
              <a:gd name="connsiteX6-249" fmla="*/ 1235076 w 1235076"/>
              <a:gd name="connsiteY6-250" fmla="*/ 0 h 1307857"/>
              <a:gd name="connsiteX7-251" fmla="*/ 1225183 w 1235076"/>
              <a:gd name="connsiteY7-252" fmla="*/ 1297063 h 1307857"/>
              <a:gd name="connsiteX8-253" fmla="*/ 0 w 1235076"/>
              <a:gd name="connsiteY8-254" fmla="*/ 1307857 h 1307857"/>
              <a:gd name="connsiteX9-255" fmla="*/ 0 w 1235076"/>
              <a:gd name="connsiteY9-256" fmla="*/ 0 h 13078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33" y="connsiteY8-34"/>
              </a:cxn>
              <a:cxn ang="0">
                <a:pos x="connsiteX9-35" y="connsiteY9-36"/>
              </a:cxn>
            </a:cxnLst>
            <a:rect l="l" t="t" r="r" b="b"/>
            <a:pathLst>
              <a:path w="1235076" h="1307857">
                <a:moveTo>
                  <a:pt x="163610" y="151994"/>
                </a:moveTo>
                <a:lnTo>
                  <a:pt x="163610" y="1155863"/>
                </a:lnTo>
                <a:lnTo>
                  <a:pt x="1081360" y="1155862"/>
                </a:lnTo>
                <a:lnTo>
                  <a:pt x="1081360" y="151995"/>
                </a:lnTo>
                <a:lnTo>
                  <a:pt x="163610" y="151994"/>
                </a:lnTo>
                <a:close/>
                <a:moveTo>
                  <a:pt x="0" y="0"/>
                </a:moveTo>
                <a:lnTo>
                  <a:pt x="1235076" y="0"/>
                </a:lnTo>
                <a:cubicBezTo>
                  <a:pt x="1231778" y="432354"/>
                  <a:pt x="1228481" y="864709"/>
                  <a:pt x="1225183" y="1297063"/>
                </a:cubicBezTo>
                <a:lnTo>
                  <a:pt x="0" y="130785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CFCFC"/>
              </a:gs>
              <a:gs pos="100000">
                <a:srgbClr val="CFCDCA"/>
              </a:gs>
            </a:gsLst>
            <a:lin ang="18900000" scaled="1"/>
            <a:tileRect/>
          </a:gra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" name="任意多边形 31"/>
          <p:cNvSpPr/>
          <p:nvPr/>
        </p:nvSpPr>
        <p:spPr>
          <a:xfrm>
            <a:off x="720153" y="1247297"/>
            <a:ext cx="682986" cy="662848"/>
          </a:xfrm>
          <a:custGeom>
            <a:avLst/>
            <a:gdLst>
              <a:gd name="connsiteX0" fmla="*/ 163610 w 2343038"/>
              <a:gd name="connsiteY0" fmla="*/ 151994 h 1307857"/>
              <a:gd name="connsiteX1" fmla="*/ 163610 w 2343038"/>
              <a:gd name="connsiteY1" fmla="*/ 1155863 h 1307857"/>
              <a:gd name="connsiteX2" fmla="*/ 2179428 w 2343038"/>
              <a:gd name="connsiteY2" fmla="*/ 1155863 h 1307857"/>
              <a:gd name="connsiteX3" fmla="*/ 2179428 w 2343038"/>
              <a:gd name="connsiteY3" fmla="*/ 151994 h 1307857"/>
              <a:gd name="connsiteX4" fmla="*/ 0 w 2343038"/>
              <a:gd name="connsiteY4" fmla="*/ 0 h 1307857"/>
              <a:gd name="connsiteX5" fmla="*/ 2343038 w 2343038"/>
              <a:gd name="connsiteY5" fmla="*/ 0 h 1307857"/>
              <a:gd name="connsiteX6" fmla="*/ 2343038 w 2343038"/>
              <a:gd name="connsiteY6" fmla="*/ 1307857 h 1307857"/>
              <a:gd name="connsiteX7" fmla="*/ 0 w 2343038"/>
              <a:gd name="connsiteY7" fmla="*/ 1307857 h 1307857"/>
              <a:gd name="connsiteX0-1" fmla="*/ 163610 w 2343038"/>
              <a:gd name="connsiteY0-2" fmla="*/ 151994 h 1307857"/>
              <a:gd name="connsiteX1-3" fmla="*/ 163610 w 2343038"/>
              <a:gd name="connsiteY1-4" fmla="*/ 1155863 h 1307857"/>
              <a:gd name="connsiteX2-5" fmla="*/ 2179428 w 2343038"/>
              <a:gd name="connsiteY2-6" fmla="*/ 1155863 h 1307857"/>
              <a:gd name="connsiteX3-7" fmla="*/ 1101145 w 2343038"/>
              <a:gd name="connsiteY3-8" fmla="*/ 184376 h 1307857"/>
              <a:gd name="connsiteX4-9" fmla="*/ 163610 w 2343038"/>
              <a:gd name="connsiteY4-10" fmla="*/ 151994 h 1307857"/>
              <a:gd name="connsiteX5-11" fmla="*/ 0 w 2343038"/>
              <a:gd name="connsiteY5-12" fmla="*/ 0 h 1307857"/>
              <a:gd name="connsiteX6-13" fmla="*/ 2343038 w 2343038"/>
              <a:gd name="connsiteY6-14" fmla="*/ 0 h 1307857"/>
              <a:gd name="connsiteX7-15" fmla="*/ 2343038 w 2343038"/>
              <a:gd name="connsiteY7-16" fmla="*/ 1307857 h 1307857"/>
              <a:gd name="connsiteX8" fmla="*/ 0 w 2343038"/>
              <a:gd name="connsiteY8" fmla="*/ 1307857 h 1307857"/>
              <a:gd name="connsiteX9" fmla="*/ 0 w 2343038"/>
              <a:gd name="connsiteY9" fmla="*/ 0 h 1307857"/>
              <a:gd name="connsiteX0-17" fmla="*/ 163610 w 2343038"/>
              <a:gd name="connsiteY0-18" fmla="*/ 151994 h 1307857"/>
              <a:gd name="connsiteX1-19" fmla="*/ 163610 w 2343038"/>
              <a:gd name="connsiteY1-20" fmla="*/ 1155863 h 1307857"/>
              <a:gd name="connsiteX2-21" fmla="*/ 1081360 w 2343038"/>
              <a:gd name="connsiteY2-22" fmla="*/ 1155862 h 1307857"/>
              <a:gd name="connsiteX3-23" fmla="*/ 1101145 w 2343038"/>
              <a:gd name="connsiteY3-24" fmla="*/ 184376 h 1307857"/>
              <a:gd name="connsiteX4-25" fmla="*/ 163610 w 2343038"/>
              <a:gd name="connsiteY4-26" fmla="*/ 151994 h 1307857"/>
              <a:gd name="connsiteX5-27" fmla="*/ 0 w 2343038"/>
              <a:gd name="connsiteY5-28" fmla="*/ 0 h 1307857"/>
              <a:gd name="connsiteX6-29" fmla="*/ 2343038 w 2343038"/>
              <a:gd name="connsiteY6-30" fmla="*/ 0 h 1307857"/>
              <a:gd name="connsiteX7-31" fmla="*/ 2343038 w 2343038"/>
              <a:gd name="connsiteY7-32" fmla="*/ 1307857 h 1307857"/>
              <a:gd name="connsiteX8-33" fmla="*/ 0 w 2343038"/>
              <a:gd name="connsiteY8-34" fmla="*/ 1307857 h 1307857"/>
              <a:gd name="connsiteX9-35" fmla="*/ 0 w 2343038"/>
              <a:gd name="connsiteY9-36" fmla="*/ 0 h 1307857"/>
              <a:gd name="connsiteX0-37" fmla="*/ 163610 w 2343038"/>
              <a:gd name="connsiteY0-38" fmla="*/ 151994 h 1307857"/>
              <a:gd name="connsiteX1-39" fmla="*/ 163610 w 2343038"/>
              <a:gd name="connsiteY1-40" fmla="*/ 1155863 h 1307857"/>
              <a:gd name="connsiteX2-41" fmla="*/ 1081360 w 2343038"/>
              <a:gd name="connsiteY2-42" fmla="*/ 1155862 h 1307857"/>
              <a:gd name="connsiteX3-43" fmla="*/ 1081360 w 2343038"/>
              <a:gd name="connsiteY3-44" fmla="*/ 151995 h 1307857"/>
              <a:gd name="connsiteX4-45" fmla="*/ 163610 w 2343038"/>
              <a:gd name="connsiteY4-46" fmla="*/ 151994 h 1307857"/>
              <a:gd name="connsiteX5-47" fmla="*/ 0 w 2343038"/>
              <a:gd name="connsiteY5-48" fmla="*/ 0 h 1307857"/>
              <a:gd name="connsiteX6-49" fmla="*/ 2343038 w 2343038"/>
              <a:gd name="connsiteY6-50" fmla="*/ 0 h 1307857"/>
              <a:gd name="connsiteX7-51" fmla="*/ 2343038 w 2343038"/>
              <a:gd name="connsiteY7-52" fmla="*/ 1307857 h 1307857"/>
              <a:gd name="connsiteX8-53" fmla="*/ 0 w 2343038"/>
              <a:gd name="connsiteY8-54" fmla="*/ 1307857 h 1307857"/>
              <a:gd name="connsiteX9-55" fmla="*/ 0 w 2343038"/>
              <a:gd name="connsiteY9-56" fmla="*/ 0 h 1307857"/>
              <a:gd name="connsiteX0-57" fmla="*/ 163610 w 2343038"/>
              <a:gd name="connsiteY0-58" fmla="*/ 151994 h 1307857"/>
              <a:gd name="connsiteX1-59" fmla="*/ 163610 w 2343038"/>
              <a:gd name="connsiteY1-60" fmla="*/ 1155863 h 1307857"/>
              <a:gd name="connsiteX2-61" fmla="*/ 1081360 w 2343038"/>
              <a:gd name="connsiteY2-62" fmla="*/ 1155862 h 1307857"/>
              <a:gd name="connsiteX3-63" fmla="*/ 1081360 w 2343038"/>
              <a:gd name="connsiteY3-64" fmla="*/ 151995 h 1307857"/>
              <a:gd name="connsiteX4-65" fmla="*/ 163610 w 2343038"/>
              <a:gd name="connsiteY4-66" fmla="*/ 151994 h 1307857"/>
              <a:gd name="connsiteX5-67" fmla="*/ 0 w 2343038"/>
              <a:gd name="connsiteY5-68" fmla="*/ 0 h 1307857"/>
              <a:gd name="connsiteX6-69" fmla="*/ 2343038 w 2343038"/>
              <a:gd name="connsiteY6-70" fmla="*/ 0 h 1307857"/>
              <a:gd name="connsiteX7-71" fmla="*/ 2343038 w 2343038"/>
              <a:gd name="connsiteY7-72" fmla="*/ 1307857 h 1307857"/>
              <a:gd name="connsiteX8-73" fmla="*/ 0 w 2343038"/>
              <a:gd name="connsiteY8-74" fmla="*/ 1307857 h 1307857"/>
              <a:gd name="connsiteX9-75" fmla="*/ 0 w 2343038"/>
              <a:gd name="connsiteY9-76" fmla="*/ 0 h 1307857"/>
              <a:gd name="connsiteX0-77" fmla="*/ 163610 w 2343038"/>
              <a:gd name="connsiteY0-78" fmla="*/ 151994 h 1307857"/>
              <a:gd name="connsiteX1-79" fmla="*/ 163610 w 2343038"/>
              <a:gd name="connsiteY1-80" fmla="*/ 1155863 h 1307857"/>
              <a:gd name="connsiteX2-81" fmla="*/ 1081360 w 2343038"/>
              <a:gd name="connsiteY2-82" fmla="*/ 1155862 h 1307857"/>
              <a:gd name="connsiteX3-83" fmla="*/ 1081360 w 2343038"/>
              <a:gd name="connsiteY3-84" fmla="*/ 151995 h 1307857"/>
              <a:gd name="connsiteX4-85" fmla="*/ 163610 w 2343038"/>
              <a:gd name="connsiteY4-86" fmla="*/ 151994 h 1307857"/>
              <a:gd name="connsiteX5-87" fmla="*/ 0 w 2343038"/>
              <a:gd name="connsiteY5-88" fmla="*/ 0 h 1307857"/>
              <a:gd name="connsiteX6-89" fmla="*/ 1225184 w 2343038"/>
              <a:gd name="connsiteY6-90" fmla="*/ 10794 h 1307857"/>
              <a:gd name="connsiteX7-91" fmla="*/ 2343038 w 2343038"/>
              <a:gd name="connsiteY7-92" fmla="*/ 1307857 h 1307857"/>
              <a:gd name="connsiteX8-93" fmla="*/ 0 w 2343038"/>
              <a:gd name="connsiteY8-94" fmla="*/ 1307857 h 1307857"/>
              <a:gd name="connsiteX9-95" fmla="*/ 0 w 2343038"/>
              <a:gd name="connsiteY9-96" fmla="*/ 0 h 1307857"/>
              <a:gd name="connsiteX0-97" fmla="*/ 163610 w 1225184"/>
              <a:gd name="connsiteY0-98" fmla="*/ 151994 h 1307857"/>
              <a:gd name="connsiteX1-99" fmla="*/ 163610 w 1225184"/>
              <a:gd name="connsiteY1-100" fmla="*/ 1155863 h 1307857"/>
              <a:gd name="connsiteX2-101" fmla="*/ 1081360 w 1225184"/>
              <a:gd name="connsiteY2-102" fmla="*/ 1155862 h 1307857"/>
              <a:gd name="connsiteX3-103" fmla="*/ 1081360 w 1225184"/>
              <a:gd name="connsiteY3-104" fmla="*/ 151995 h 1307857"/>
              <a:gd name="connsiteX4-105" fmla="*/ 163610 w 1225184"/>
              <a:gd name="connsiteY4-106" fmla="*/ 151994 h 1307857"/>
              <a:gd name="connsiteX5-107" fmla="*/ 0 w 1225184"/>
              <a:gd name="connsiteY5-108" fmla="*/ 0 h 1307857"/>
              <a:gd name="connsiteX6-109" fmla="*/ 1225184 w 1225184"/>
              <a:gd name="connsiteY6-110" fmla="*/ 10794 h 1307857"/>
              <a:gd name="connsiteX7-111" fmla="*/ 1205399 w 1225184"/>
              <a:gd name="connsiteY7-112" fmla="*/ 1307857 h 1307857"/>
              <a:gd name="connsiteX8-113" fmla="*/ 0 w 1225184"/>
              <a:gd name="connsiteY8-114" fmla="*/ 1307857 h 1307857"/>
              <a:gd name="connsiteX9-115" fmla="*/ 0 w 1225184"/>
              <a:gd name="connsiteY9-116" fmla="*/ 0 h 1307857"/>
              <a:gd name="connsiteX0-117" fmla="*/ 163610 w 1353787"/>
              <a:gd name="connsiteY0-118" fmla="*/ 151994 h 1307857"/>
              <a:gd name="connsiteX1-119" fmla="*/ 163610 w 1353787"/>
              <a:gd name="connsiteY1-120" fmla="*/ 1155863 h 1307857"/>
              <a:gd name="connsiteX2-121" fmla="*/ 1081360 w 1353787"/>
              <a:gd name="connsiteY2-122" fmla="*/ 1155862 h 1307857"/>
              <a:gd name="connsiteX3-123" fmla="*/ 1081360 w 1353787"/>
              <a:gd name="connsiteY3-124" fmla="*/ 151995 h 1307857"/>
              <a:gd name="connsiteX4-125" fmla="*/ 163610 w 1353787"/>
              <a:gd name="connsiteY4-126" fmla="*/ 151994 h 1307857"/>
              <a:gd name="connsiteX5-127" fmla="*/ 0 w 1353787"/>
              <a:gd name="connsiteY5-128" fmla="*/ 0 h 1307857"/>
              <a:gd name="connsiteX6-129" fmla="*/ 1353787 w 1353787"/>
              <a:gd name="connsiteY6-130" fmla="*/ 10794 h 1307857"/>
              <a:gd name="connsiteX7-131" fmla="*/ 1205399 w 1353787"/>
              <a:gd name="connsiteY7-132" fmla="*/ 1307857 h 1307857"/>
              <a:gd name="connsiteX8-133" fmla="*/ 0 w 1353787"/>
              <a:gd name="connsiteY8-134" fmla="*/ 1307857 h 1307857"/>
              <a:gd name="connsiteX9-135" fmla="*/ 0 w 1353787"/>
              <a:gd name="connsiteY9-136" fmla="*/ 0 h 1307857"/>
              <a:gd name="connsiteX0-137" fmla="*/ 163610 w 1244969"/>
              <a:gd name="connsiteY0-138" fmla="*/ 151994 h 1307857"/>
              <a:gd name="connsiteX1-139" fmla="*/ 163610 w 1244969"/>
              <a:gd name="connsiteY1-140" fmla="*/ 1155863 h 1307857"/>
              <a:gd name="connsiteX2-141" fmla="*/ 1081360 w 1244969"/>
              <a:gd name="connsiteY2-142" fmla="*/ 1155862 h 1307857"/>
              <a:gd name="connsiteX3-143" fmla="*/ 1081360 w 1244969"/>
              <a:gd name="connsiteY3-144" fmla="*/ 151995 h 1307857"/>
              <a:gd name="connsiteX4-145" fmla="*/ 163610 w 1244969"/>
              <a:gd name="connsiteY4-146" fmla="*/ 151994 h 1307857"/>
              <a:gd name="connsiteX5-147" fmla="*/ 0 w 1244969"/>
              <a:gd name="connsiteY5-148" fmla="*/ 0 h 1307857"/>
              <a:gd name="connsiteX6-149" fmla="*/ 1244969 w 1244969"/>
              <a:gd name="connsiteY6-150" fmla="*/ 21587 h 1307857"/>
              <a:gd name="connsiteX7-151" fmla="*/ 1205399 w 1244969"/>
              <a:gd name="connsiteY7-152" fmla="*/ 1307857 h 1307857"/>
              <a:gd name="connsiteX8-153" fmla="*/ 0 w 1244969"/>
              <a:gd name="connsiteY8-154" fmla="*/ 1307857 h 1307857"/>
              <a:gd name="connsiteX9-155" fmla="*/ 0 w 1244969"/>
              <a:gd name="connsiteY9-156" fmla="*/ 0 h 1307857"/>
              <a:gd name="connsiteX0-157" fmla="*/ 163610 w 1235076"/>
              <a:gd name="connsiteY0-158" fmla="*/ 151994 h 1307857"/>
              <a:gd name="connsiteX1-159" fmla="*/ 163610 w 1235076"/>
              <a:gd name="connsiteY1-160" fmla="*/ 1155863 h 1307857"/>
              <a:gd name="connsiteX2-161" fmla="*/ 1081360 w 1235076"/>
              <a:gd name="connsiteY2-162" fmla="*/ 1155862 h 1307857"/>
              <a:gd name="connsiteX3-163" fmla="*/ 1081360 w 1235076"/>
              <a:gd name="connsiteY3-164" fmla="*/ 151995 h 1307857"/>
              <a:gd name="connsiteX4-165" fmla="*/ 163610 w 1235076"/>
              <a:gd name="connsiteY4-166" fmla="*/ 151994 h 1307857"/>
              <a:gd name="connsiteX5-167" fmla="*/ 0 w 1235076"/>
              <a:gd name="connsiteY5-168" fmla="*/ 0 h 1307857"/>
              <a:gd name="connsiteX6-169" fmla="*/ 1235076 w 1235076"/>
              <a:gd name="connsiteY6-170" fmla="*/ 0 h 1307857"/>
              <a:gd name="connsiteX7-171" fmla="*/ 1205399 w 1235076"/>
              <a:gd name="connsiteY7-172" fmla="*/ 1307857 h 1307857"/>
              <a:gd name="connsiteX8-173" fmla="*/ 0 w 1235076"/>
              <a:gd name="connsiteY8-174" fmla="*/ 1307857 h 1307857"/>
              <a:gd name="connsiteX9-175" fmla="*/ 0 w 1235076"/>
              <a:gd name="connsiteY9-176" fmla="*/ 0 h 1307857"/>
              <a:gd name="connsiteX0-177" fmla="*/ 163610 w 1274646"/>
              <a:gd name="connsiteY0-178" fmla="*/ 151994 h 1329444"/>
              <a:gd name="connsiteX1-179" fmla="*/ 163610 w 1274646"/>
              <a:gd name="connsiteY1-180" fmla="*/ 1155863 h 1329444"/>
              <a:gd name="connsiteX2-181" fmla="*/ 1081360 w 1274646"/>
              <a:gd name="connsiteY2-182" fmla="*/ 1155862 h 1329444"/>
              <a:gd name="connsiteX3-183" fmla="*/ 1081360 w 1274646"/>
              <a:gd name="connsiteY3-184" fmla="*/ 151995 h 1329444"/>
              <a:gd name="connsiteX4-185" fmla="*/ 163610 w 1274646"/>
              <a:gd name="connsiteY4-186" fmla="*/ 151994 h 1329444"/>
              <a:gd name="connsiteX5-187" fmla="*/ 0 w 1274646"/>
              <a:gd name="connsiteY5-188" fmla="*/ 0 h 1329444"/>
              <a:gd name="connsiteX6-189" fmla="*/ 1235076 w 1274646"/>
              <a:gd name="connsiteY6-190" fmla="*/ 0 h 1329444"/>
              <a:gd name="connsiteX7-191" fmla="*/ 1274646 w 1274646"/>
              <a:gd name="connsiteY7-192" fmla="*/ 1329444 h 1329444"/>
              <a:gd name="connsiteX8-193" fmla="*/ 0 w 1274646"/>
              <a:gd name="connsiteY8-194" fmla="*/ 1307857 h 1329444"/>
              <a:gd name="connsiteX9-195" fmla="*/ 0 w 1274646"/>
              <a:gd name="connsiteY9-196" fmla="*/ 0 h 1329444"/>
              <a:gd name="connsiteX0-197" fmla="*/ 163610 w 1235076"/>
              <a:gd name="connsiteY0-198" fmla="*/ 151994 h 1329444"/>
              <a:gd name="connsiteX1-199" fmla="*/ 163610 w 1235076"/>
              <a:gd name="connsiteY1-200" fmla="*/ 1155863 h 1329444"/>
              <a:gd name="connsiteX2-201" fmla="*/ 1081360 w 1235076"/>
              <a:gd name="connsiteY2-202" fmla="*/ 1155862 h 1329444"/>
              <a:gd name="connsiteX3-203" fmla="*/ 1081360 w 1235076"/>
              <a:gd name="connsiteY3-204" fmla="*/ 151995 h 1329444"/>
              <a:gd name="connsiteX4-205" fmla="*/ 163610 w 1235076"/>
              <a:gd name="connsiteY4-206" fmla="*/ 151994 h 1329444"/>
              <a:gd name="connsiteX5-207" fmla="*/ 0 w 1235076"/>
              <a:gd name="connsiteY5-208" fmla="*/ 0 h 1329444"/>
              <a:gd name="connsiteX6-209" fmla="*/ 1235076 w 1235076"/>
              <a:gd name="connsiteY6-210" fmla="*/ 0 h 1329444"/>
              <a:gd name="connsiteX7-211" fmla="*/ 1235076 w 1235076"/>
              <a:gd name="connsiteY7-212" fmla="*/ 1329444 h 1329444"/>
              <a:gd name="connsiteX8-213" fmla="*/ 0 w 1235076"/>
              <a:gd name="connsiteY8-214" fmla="*/ 1307857 h 1329444"/>
              <a:gd name="connsiteX9-215" fmla="*/ 0 w 1235076"/>
              <a:gd name="connsiteY9-216" fmla="*/ 0 h 1329444"/>
              <a:gd name="connsiteX0-217" fmla="*/ 163610 w 1235076"/>
              <a:gd name="connsiteY0-218" fmla="*/ 151994 h 1329444"/>
              <a:gd name="connsiteX1-219" fmla="*/ 163610 w 1235076"/>
              <a:gd name="connsiteY1-220" fmla="*/ 1155863 h 1329444"/>
              <a:gd name="connsiteX2-221" fmla="*/ 1081360 w 1235076"/>
              <a:gd name="connsiteY2-222" fmla="*/ 1155862 h 1329444"/>
              <a:gd name="connsiteX3-223" fmla="*/ 1081360 w 1235076"/>
              <a:gd name="connsiteY3-224" fmla="*/ 151995 h 1329444"/>
              <a:gd name="connsiteX4-225" fmla="*/ 163610 w 1235076"/>
              <a:gd name="connsiteY4-226" fmla="*/ 151994 h 1329444"/>
              <a:gd name="connsiteX5-227" fmla="*/ 0 w 1235076"/>
              <a:gd name="connsiteY5-228" fmla="*/ 0 h 1329444"/>
              <a:gd name="connsiteX6-229" fmla="*/ 1235076 w 1235076"/>
              <a:gd name="connsiteY6-230" fmla="*/ 0 h 1329444"/>
              <a:gd name="connsiteX7-231" fmla="*/ 1235076 w 1235076"/>
              <a:gd name="connsiteY7-232" fmla="*/ 1329444 h 1329444"/>
              <a:gd name="connsiteX8-233" fmla="*/ 0 w 1235076"/>
              <a:gd name="connsiteY8-234" fmla="*/ 1307857 h 1329444"/>
              <a:gd name="connsiteX9-235" fmla="*/ 0 w 1235076"/>
              <a:gd name="connsiteY9-236" fmla="*/ 0 h 1329444"/>
              <a:gd name="connsiteX0-237" fmla="*/ 163610 w 1235076"/>
              <a:gd name="connsiteY0-238" fmla="*/ 151994 h 1307857"/>
              <a:gd name="connsiteX1-239" fmla="*/ 163610 w 1235076"/>
              <a:gd name="connsiteY1-240" fmla="*/ 1155863 h 1307857"/>
              <a:gd name="connsiteX2-241" fmla="*/ 1081360 w 1235076"/>
              <a:gd name="connsiteY2-242" fmla="*/ 1155862 h 1307857"/>
              <a:gd name="connsiteX3-243" fmla="*/ 1081360 w 1235076"/>
              <a:gd name="connsiteY3-244" fmla="*/ 151995 h 1307857"/>
              <a:gd name="connsiteX4-245" fmla="*/ 163610 w 1235076"/>
              <a:gd name="connsiteY4-246" fmla="*/ 151994 h 1307857"/>
              <a:gd name="connsiteX5-247" fmla="*/ 0 w 1235076"/>
              <a:gd name="connsiteY5-248" fmla="*/ 0 h 1307857"/>
              <a:gd name="connsiteX6-249" fmla="*/ 1235076 w 1235076"/>
              <a:gd name="connsiteY6-250" fmla="*/ 0 h 1307857"/>
              <a:gd name="connsiteX7-251" fmla="*/ 1225183 w 1235076"/>
              <a:gd name="connsiteY7-252" fmla="*/ 1297063 h 1307857"/>
              <a:gd name="connsiteX8-253" fmla="*/ 0 w 1235076"/>
              <a:gd name="connsiteY8-254" fmla="*/ 1307857 h 1307857"/>
              <a:gd name="connsiteX9-255" fmla="*/ 0 w 1235076"/>
              <a:gd name="connsiteY9-256" fmla="*/ 0 h 13078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33" y="connsiteY8-34"/>
              </a:cxn>
              <a:cxn ang="0">
                <a:pos x="connsiteX9-35" y="connsiteY9-36"/>
              </a:cxn>
            </a:cxnLst>
            <a:rect l="l" t="t" r="r" b="b"/>
            <a:pathLst>
              <a:path w="1235076" h="1307857">
                <a:moveTo>
                  <a:pt x="163610" y="151994"/>
                </a:moveTo>
                <a:lnTo>
                  <a:pt x="163610" y="1155863"/>
                </a:lnTo>
                <a:lnTo>
                  <a:pt x="1081360" y="1155862"/>
                </a:lnTo>
                <a:lnTo>
                  <a:pt x="1081360" y="151995"/>
                </a:lnTo>
                <a:lnTo>
                  <a:pt x="163610" y="151994"/>
                </a:lnTo>
                <a:close/>
                <a:moveTo>
                  <a:pt x="0" y="0"/>
                </a:moveTo>
                <a:lnTo>
                  <a:pt x="1235076" y="0"/>
                </a:lnTo>
                <a:cubicBezTo>
                  <a:pt x="1231778" y="432354"/>
                  <a:pt x="1228481" y="864709"/>
                  <a:pt x="1225183" y="1297063"/>
                </a:cubicBezTo>
                <a:lnTo>
                  <a:pt x="0" y="130785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CFCFC"/>
              </a:gs>
              <a:gs pos="100000">
                <a:srgbClr val="CFCDCA"/>
              </a:gs>
            </a:gsLst>
            <a:lin ang="18900000" scaled="1"/>
            <a:tileRect/>
          </a:gra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任意多边形 36"/>
          <p:cNvSpPr/>
          <p:nvPr/>
        </p:nvSpPr>
        <p:spPr>
          <a:xfrm>
            <a:off x="1061646" y="2731073"/>
            <a:ext cx="951354" cy="923303"/>
          </a:xfrm>
          <a:custGeom>
            <a:avLst/>
            <a:gdLst>
              <a:gd name="connsiteX0" fmla="*/ 163610 w 2343038"/>
              <a:gd name="connsiteY0" fmla="*/ 151994 h 1307857"/>
              <a:gd name="connsiteX1" fmla="*/ 163610 w 2343038"/>
              <a:gd name="connsiteY1" fmla="*/ 1155863 h 1307857"/>
              <a:gd name="connsiteX2" fmla="*/ 2179428 w 2343038"/>
              <a:gd name="connsiteY2" fmla="*/ 1155863 h 1307857"/>
              <a:gd name="connsiteX3" fmla="*/ 2179428 w 2343038"/>
              <a:gd name="connsiteY3" fmla="*/ 151994 h 1307857"/>
              <a:gd name="connsiteX4" fmla="*/ 0 w 2343038"/>
              <a:gd name="connsiteY4" fmla="*/ 0 h 1307857"/>
              <a:gd name="connsiteX5" fmla="*/ 2343038 w 2343038"/>
              <a:gd name="connsiteY5" fmla="*/ 0 h 1307857"/>
              <a:gd name="connsiteX6" fmla="*/ 2343038 w 2343038"/>
              <a:gd name="connsiteY6" fmla="*/ 1307857 h 1307857"/>
              <a:gd name="connsiteX7" fmla="*/ 0 w 2343038"/>
              <a:gd name="connsiteY7" fmla="*/ 1307857 h 1307857"/>
              <a:gd name="connsiteX0-1" fmla="*/ 163610 w 2343038"/>
              <a:gd name="connsiteY0-2" fmla="*/ 151994 h 1307857"/>
              <a:gd name="connsiteX1-3" fmla="*/ 163610 w 2343038"/>
              <a:gd name="connsiteY1-4" fmla="*/ 1155863 h 1307857"/>
              <a:gd name="connsiteX2-5" fmla="*/ 2179428 w 2343038"/>
              <a:gd name="connsiteY2-6" fmla="*/ 1155863 h 1307857"/>
              <a:gd name="connsiteX3-7" fmla="*/ 1101145 w 2343038"/>
              <a:gd name="connsiteY3-8" fmla="*/ 184376 h 1307857"/>
              <a:gd name="connsiteX4-9" fmla="*/ 163610 w 2343038"/>
              <a:gd name="connsiteY4-10" fmla="*/ 151994 h 1307857"/>
              <a:gd name="connsiteX5-11" fmla="*/ 0 w 2343038"/>
              <a:gd name="connsiteY5-12" fmla="*/ 0 h 1307857"/>
              <a:gd name="connsiteX6-13" fmla="*/ 2343038 w 2343038"/>
              <a:gd name="connsiteY6-14" fmla="*/ 0 h 1307857"/>
              <a:gd name="connsiteX7-15" fmla="*/ 2343038 w 2343038"/>
              <a:gd name="connsiteY7-16" fmla="*/ 1307857 h 1307857"/>
              <a:gd name="connsiteX8" fmla="*/ 0 w 2343038"/>
              <a:gd name="connsiteY8" fmla="*/ 1307857 h 1307857"/>
              <a:gd name="connsiteX9" fmla="*/ 0 w 2343038"/>
              <a:gd name="connsiteY9" fmla="*/ 0 h 1307857"/>
              <a:gd name="connsiteX0-17" fmla="*/ 163610 w 2343038"/>
              <a:gd name="connsiteY0-18" fmla="*/ 151994 h 1307857"/>
              <a:gd name="connsiteX1-19" fmla="*/ 163610 w 2343038"/>
              <a:gd name="connsiteY1-20" fmla="*/ 1155863 h 1307857"/>
              <a:gd name="connsiteX2-21" fmla="*/ 1081360 w 2343038"/>
              <a:gd name="connsiteY2-22" fmla="*/ 1155862 h 1307857"/>
              <a:gd name="connsiteX3-23" fmla="*/ 1101145 w 2343038"/>
              <a:gd name="connsiteY3-24" fmla="*/ 184376 h 1307857"/>
              <a:gd name="connsiteX4-25" fmla="*/ 163610 w 2343038"/>
              <a:gd name="connsiteY4-26" fmla="*/ 151994 h 1307857"/>
              <a:gd name="connsiteX5-27" fmla="*/ 0 w 2343038"/>
              <a:gd name="connsiteY5-28" fmla="*/ 0 h 1307857"/>
              <a:gd name="connsiteX6-29" fmla="*/ 2343038 w 2343038"/>
              <a:gd name="connsiteY6-30" fmla="*/ 0 h 1307857"/>
              <a:gd name="connsiteX7-31" fmla="*/ 2343038 w 2343038"/>
              <a:gd name="connsiteY7-32" fmla="*/ 1307857 h 1307857"/>
              <a:gd name="connsiteX8-33" fmla="*/ 0 w 2343038"/>
              <a:gd name="connsiteY8-34" fmla="*/ 1307857 h 1307857"/>
              <a:gd name="connsiteX9-35" fmla="*/ 0 w 2343038"/>
              <a:gd name="connsiteY9-36" fmla="*/ 0 h 1307857"/>
              <a:gd name="connsiteX0-37" fmla="*/ 163610 w 2343038"/>
              <a:gd name="connsiteY0-38" fmla="*/ 151994 h 1307857"/>
              <a:gd name="connsiteX1-39" fmla="*/ 163610 w 2343038"/>
              <a:gd name="connsiteY1-40" fmla="*/ 1155863 h 1307857"/>
              <a:gd name="connsiteX2-41" fmla="*/ 1081360 w 2343038"/>
              <a:gd name="connsiteY2-42" fmla="*/ 1155862 h 1307857"/>
              <a:gd name="connsiteX3-43" fmla="*/ 1081360 w 2343038"/>
              <a:gd name="connsiteY3-44" fmla="*/ 151995 h 1307857"/>
              <a:gd name="connsiteX4-45" fmla="*/ 163610 w 2343038"/>
              <a:gd name="connsiteY4-46" fmla="*/ 151994 h 1307857"/>
              <a:gd name="connsiteX5-47" fmla="*/ 0 w 2343038"/>
              <a:gd name="connsiteY5-48" fmla="*/ 0 h 1307857"/>
              <a:gd name="connsiteX6-49" fmla="*/ 2343038 w 2343038"/>
              <a:gd name="connsiteY6-50" fmla="*/ 0 h 1307857"/>
              <a:gd name="connsiteX7-51" fmla="*/ 2343038 w 2343038"/>
              <a:gd name="connsiteY7-52" fmla="*/ 1307857 h 1307857"/>
              <a:gd name="connsiteX8-53" fmla="*/ 0 w 2343038"/>
              <a:gd name="connsiteY8-54" fmla="*/ 1307857 h 1307857"/>
              <a:gd name="connsiteX9-55" fmla="*/ 0 w 2343038"/>
              <a:gd name="connsiteY9-56" fmla="*/ 0 h 1307857"/>
              <a:gd name="connsiteX0-57" fmla="*/ 163610 w 2343038"/>
              <a:gd name="connsiteY0-58" fmla="*/ 151994 h 1307857"/>
              <a:gd name="connsiteX1-59" fmla="*/ 163610 w 2343038"/>
              <a:gd name="connsiteY1-60" fmla="*/ 1155863 h 1307857"/>
              <a:gd name="connsiteX2-61" fmla="*/ 1081360 w 2343038"/>
              <a:gd name="connsiteY2-62" fmla="*/ 1155862 h 1307857"/>
              <a:gd name="connsiteX3-63" fmla="*/ 1081360 w 2343038"/>
              <a:gd name="connsiteY3-64" fmla="*/ 151995 h 1307857"/>
              <a:gd name="connsiteX4-65" fmla="*/ 163610 w 2343038"/>
              <a:gd name="connsiteY4-66" fmla="*/ 151994 h 1307857"/>
              <a:gd name="connsiteX5-67" fmla="*/ 0 w 2343038"/>
              <a:gd name="connsiteY5-68" fmla="*/ 0 h 1307857"/>
              <a:gd name="connsiteX6-69" fmla="*/ 2343038 w 2343038"/>
              <a:gd name="connsiteY6-70" fmla="*/ 0 h 1307857"/>
              <a:gd name="connsiteX7-71" fmla="*/ 2343038 w 2343038"/>
              <a:gd name="connsiteY7-72" fmla="*/ 1307857 h 1307857"/>
              <a:gd name="connsiteX8-73" fmla="*/ 0 w 2343038"/>
              <a:gd name="connsiteY8-74" fmla="*/ 1307857 h 1307857"/>
              <a:gd name="connsiteX9-75" fmla="*/ 0 w 2343038"/>
              <a:gd name="connsiteY9-76" fmla="*/ 0 h 1307857"/>
              <a:gd name="connsiteX0-77" fmla="*/ 163610 w 2343038"/>
              <a:gd name="connsiteY0-78" fmla="*/ 151994 h 1307857"/>
              <a:gd name="connsiteX1-79" fmla="*/ 163610 w 2343038"/>
              <a:gd name="connsiteY1-80" fmla="*/ 1155863 h 1307857"/>
              <a:gd name="connsiteX2-81" fmla="*/ 1081360 w 2343038"/>
              <a:gd name="connsiteY2-82" fmla="*/ 1155862 h 1307857"/>
              <a:gd name="connsiteX3-83" fmla="*/ 1081360 w 2343038"/>
              <a:gd name="connsiteY3-84" fmla="*/ 151995 h 1307857"/>
              <a:gd name="connsiteX4-85" fmla="*/ 163610 w 2343038"/>
              <a:gd name="connsiteY4-86" fmla="*/ 151994 h 1307857"/>
              <a:gd name="connsiteX5-87" fmla="*/ 0 w 2343038"/>
              <a:gd name="connsiteY5-88" fmla="*/ 0 h 1307857"/>
              <a:gd name="connsiteX6-89" fmla="*/ 1225184 w 2343038"/>
              <a:gd name="connsiteY6-90" fmla="*/ 10794 h 1307857"/>
              <a:gd name="connsiteX7-91" fmla="*/ 2343038 w 2343038"/>
              <a:gd name="connsiteY7-92" fmla="*/ 1307857 h 1307857"/>
              <a:gd name="connsiteX8-93" fmla="*/ 0 w 2343038"/>
              <a:gd name="connsiteY8-94" fmla="*/ 1307857 h 1307857"/>
              <a:gd name="connsiteX9-95" fmla="*/ 0 w 2343038"/>
              <a:gd name="connsiteY9-96" fmla="*/ 0 h 1307857"/>
              <a:gd name="connsiteX0-97" fmla="*/ 163610 w 1225184"/>
              <a:gd name="connsiteY0-98" fmla="*/ 151994 h 1307857"/>
              <a:gd name="connsiteX1-99" fmla="*/ 163610 w 1225184"/>
              <a:gd name="connsiteY1-100" fmla="*/ 1155863 h 1307857"/>
              <a:gd name="connsiteX2-101" fmla="*/ 1081360 w 1225184"/>
              <a:gd name="connsiteY2-102" fmla="*/ 1155862 h 1307857"/>
              <a:gd name="connsiteX3-103" fmla="*/ 1081360 w 1225184"/>
              <a:gd name="connsiteY3-104" fmla="*/ 151995 h 1307857"/>
              <a:gd name="connsiteX4-105" fmla="*/ 163610 w 1225184"/>
              <a:gd name="connsiteY4-106" fmla="*/ 151994 h 1307857"/>
              <a:gd name="connsiteX5-107" fmla="*/ 0 w 1225184"/>
              <a:gd name="connsiteY5-108" fmla="*/ 0 h 1307857"/>
              <a:gd name="connsiteX6-109" fmla="*/ 1225184 w 1225184"/>
              <a:gd name="connsiteY6-110" fmla="*/ 10794 h 1307857"/>
              <a:gd name="connsiteX7-111" fmla="*/ 1205399 w 1225184"/>
              <a:gd name="connsiteY7-112" fmla="*/ 1307857 h 1307857"/>
              <a:gd name="connsiteX8-113" fmla="*/ 0 w 1225184"/>
              <a:gd name="connsiteY8-114" fmla="*/ 1307857 h 1307857"/>
              <a:gd name="connsiteX9-115" fmla="*/ 0 w 1225184"/>
              <a:gd name="connsiteY9-116" fmla="*/ 0 h 1307857"/>
              <a:gd name="connsiteX0-117" fmla="*/ 163610 w 1353787"/>
              <a:gd name="connsiteY0-118" fmla="*/ 151994 h 1307857"/>
              <a:gd name="connsiteX1-119" fmla="*/ 163610 w 1353787"/>
              <a:gd name="connsiteY1-120" fmla="*/ 1155863 h 1307857"/>
              <a:gd name="connsiteX2-121" fmla="*/ 1081360 w 1353787"/>
              <a:gd name="connsiteY2-122" fmla="*/ 1155862 h 1307857"/>
              <a:gd name="connsiteX3-123" fmla="*/ 1081360 w 1353787"/>
              <a:gd name="connsiteY3-124" fmla="*/ 151995 h 1307857"/>
              <a:gd name="connsiteX4-125" fmla="*/ 163610 w 1353787"/>
              <a:gd name="connsiteY4-126" fmla="*/ 151994 h 1307857"/>
              <a:gd name="connsiteX5-127" fmla="*/ 0 w 1353787"/>
              <a:gd name="connsiteY5-128" fmla="*/ 0 h 1307857"/>
              <a:gd name="connsiteX6-129" fmla="*/ 1353787 w 1353787"/>
              <a:gd name="connsiteY6-130" fmla="*/ 10794 h 1307857"/>
              <a:gd name="connsiteX7-131" fmla="*/ 1205399 w 1353787"/>
              <a:gd name="connsiteY7-132" fmla="*/ 1307857 h 1307857"/>
              <a:gd name="connsiteX8-133" fmla="*/ 0 w 1353787"/>
              <a:gd name="connsiteY8-134" fmla="*/ 1307857 h 1307857"/>
              <a:gd name="connsiteX9-135" fmla="*/ 0 w 1353787"/>
              <a:gd name="connsiteY9-136" fmla="*/ 0 h 1307857"/>
              <a:gd name="connsiteX0-137" fmla="*/ 163610 w 1244969"/>
              <a:gd name="connsiteY0-138" fmla="*/ 151994 h 1307857"/>
              <a:gd name="connsiteX1-139" fmla="*/ 163610 w 1244969"/>
              <a:gd name="connsiteY1-140" fmla="*/ 1155863 h 1307857"/>
              <a:gd name="connsiteX2-141" fmla="*/ 1081360 w 1244969"/>
              <a:gd name="connsiteY2-142" fmla="*/ 1155862 h 1307857"/>
              <a:gd name="connsiteX3-143" fmla="*/ 1081360 w 1244969"/>
              <a:gd name="connsiteY3-144" fmla="*/ 151995 h 1307857"/>
              <a:gd name="connsiteX4-145" fmla="*/ 163610 w 1244969"/>
              <a:gd name="connsiteY4-146" fmla="*/ 151994 h 1307857"/>
              <a:gd name="connsiteX5-147" fmla="*/ 0 w 1244969"/>
              <a:gd name="connsiteY5-148" fmla="*/ 0 h 1307857"/>
              <a:gd name="connsiteX6-149" fmla="*/ 1244969 w 1244969"/>
              <a:gd name="connsiteY6-150" fmla="*/ 21587 h 1307857"/>
              <a:gd name="connsiteX7-151" fmla="*/ 1205399 w 1244969"/>
              <a:gd name="connsiteY7-152" fmla="*/ 1307857 h 1307857"/>
              <a:gd name="connsiteX8-153" fmla="*/ 0 w 1244969"/>
              <a:gd name="connsiteY8-154" fmla="*/ 1307857 h 1307857"/>
              <a:gd name="connsiteX9-155" fmla="*/ 0 w 1244969"/>
              <a:gd name="connsiteY9-156" fmla="*/ 0 h 1307857"/>
              <a:gd name="connsiteX0-157" fmla="*/ 163610 w 1235076"/>
              <a:gd name="connsiteY0-158" fmla="*/ 151994 h 1307857"/>
              <a:gd name="connsiteX1-159" fmla="*/ 163610 w 1235076"/>
              <a:gd name="connsiteY1-160" fmla="*/ 1155863 h 1307857"/>
              <a:gd name="connsiteX2-161" fmla="*/ 1081360 w 1235076"/>
              <a:gd name="connsiteY2-162" fmla="*/ 1155862 h 1307857"/>
              <a:gd name="connsiteX3-163" fmla="*/ 1081360 w 1235076"/>
              <a:gd name="connsiteY3-164" fmla="*/ 151995 h 1307857"/>
              <a:gd name="connsiteX4-165" fmla="*/ 163610 w 1235076"/>
              <a:gd name="connsiteY4-166" fmla="*/ 151994 h 1307857"/>
              <a:gd name="connsiteX5-167" fmla="*/ 0 w 1235076"/>
              <a:gd name="connsiteY5-168" fmla="*/ 0 h 1307857"/>
              <a:gd name="connsiteX6-169" fmla="*/ 1235076 w 1235076"/>
              <a:gd name="connsiteY6-170" fmla="*/ 0 h 1307857"/>
              <a:gd name="connsiteX7-171" fmla="*/ 1205399 w 1235076"/>
              <a:gd name="connsiteY7-172" fmla="*/ 1307857 h 1307857"/>
              <a:gd name="connsiteX8-173" fmla="*/ 0 w 1235076"/>
              <a:gd name="connsiteY8-174" fmla="*/ 1307857 h 1307857"/>
              <a:gd name="connsiteX9-175" fmla="*/ 0 w 1235076"/>
              <a:gd name="connsiteY9-176" fmla="*/ 0 h 1307857"/>
              <a:gd name="connsiteX0-177" fmla="*/ 163610 w 1274646"/>
              <a:gd name="connsiteY0-178" fmla="*/ 151994 h 1329444"/>
              <a:gd name="connsiteX1-179" fmla="*/ 163610 w 1274646"/>
              <a:gd name="connsiteY1-180" fmla="*/ 1155863 h 1329444"/>
              <a:gd name="connsiteX2-181" fmla="*/ 1081360 w 1274646"/>
              <a:gd name="connsiteY2-182" fmla="*/ 1155862 h 1329444"/>
              <a:gd name="connsiteX3-183" fmla="*/ 1081360 w 1274646"/>
              <a:gd name="connsiteY3-184" fmla="*/ 151995 h 1329444"/>
              <a:gd name="connsiteX4-185" fmla="*/ 163610 w 1274646"/>
              <a:gd name="connsiteY4-186" fmla="*/ 151994 h 1329444"/>
              <a:gd name="connsiteX5-187" fmla="*/ 0 w 1274646"/>
              <a:gd name="connsiteY5-188" fmla="*/ 0 h 1329444"/>
              <a:gd name="connsiteX6-189" fmla="*/ 1235076 w 1274646"/>
              <a:gd name="connsiteY6-190" fmla="*/ 0 h 1329444"/>
              <a:gd name="connsiteX7-191" fmla="*/ 1274646 w 1274646"/>
              <a:gd name="connsiteY7-192" fmla="*/ 1329444 h 1329444"/>
              <a:gd name="connsiteX8-193" fmla="*/ 0 w 1274646"/>
              <a:gd name="connsiteY8-194" fmla="*/ 1307857 h 1329444"/>
              <a:gd name="connsiteX9-195" fmla="*/ 0 w 1274646"/>
              <a:gd name="connsiteY9-196" fmla="*/ 0 h 1329444"/>
              <a:gd name="connsiteX0-197" fmla="*/ 163610 w 1235076"/>
              <a:gd name="connsiteY0-198" fmla="*/ 151994 h 1329444"/>
              <a:gd name="connsiteX1-199" fmla="*/ 163610 w 1235076"/>
              <a:gd name="connsiteY1-200" fmla="*/ 1155863 h 1329444"/>
              <a:gd name="connsiteX2-201" fmla="*/ 1081360 w 1235076"/>
              <a:gd name="connsiteY2-202" fmla="*/ 1155862 h 1329444"/>
              <a:gd name="connsiteX3-203" fmla="*/ 1081360 w 1235076"/>
              <a:gd name="connsiteY3-204" fmla="*/ 151995 h 1329444"/>
              <a:gd name="connsiteX4-205" fmla="*/ 163610 w 1235076"/>
              <a:gd name="connsiteY4-206" fmla="*/ 151994 h 1329444"/>
              <a:gd name="connsiteX5-207" fmla="*/ 0 w 1235076"/>
              <a:gd name="connsiteY5-208" fmla="*/ 0 h 1329444"/>
              <a:gd name="connsiteX6-209" fmla="*/ 1235076 w 1235076"/>
              <a:gd name="connsiteY6-210" fmla="*/ 0 h 1329444"/>
              <a:gd name="connsiteX7-211" fmla="*/ 1235076 w 1235076"/>
              <a:gd name="connsiteY7-212" fmla="*/ 1329444 h 1329444"/>
              <a:gd name="connsiteX8-213" fmla="*/ 0 w 1235076"/>
              <a:gd name="connsiteY8-214" fmla="*/ 1307857 h 1329444"/>
              <a:gd name="connsiteX9-215" fmla="*/ 0 w 1235076"/>
              <a:gd name="connsiteY9-216" fmla="*/ 0 h 1329444"/>
              <a:gd name="connsiteX0-217" fmla="*/ 163610 w 1235076"/>
              <a:gd name="connsiteY0-218" fmla="*/ 151994 h 1329444"/>
              <a:gd name="connsiteX1-219" fmla="*/ 163610 w 1235076"/>
              <a:gd name="connsiteY1-220" fmla="*/ 1155863 h 1329444"/>
              <a:gd name="connsiteX2-221" fmla="*/ 1081360 w 1235076"/>
              <a:gd name="connsiteY2-222" fmla="*/ 1155862 h 1329444"/>
              <a:gd name="connsiteX3-223" fmla="*/ 1081360 w 1235076"/>
              <a:gd name="connsiteY3-224" fmla="*/ 151995 h 1329444"/>
              <a:gd name="connsiteX4-225" fmla="*/ 163610 w 1235076"/>
              <a:gd name="connsiteY4-226" fmla="*/ 151994 h 1329444"/>
              <a:gd name="connsiteX5-227" fmla="*/ 0 w 1235076"/>
              <a:gd name="connsiteY5-228" fmla="*/ 0 h 1329444"/>
              <a:gd name="connsiteX6-229" fmla="*/ 1235076 w 1235076"/>
              <a:gd name="connsiteY6-230" fmla="*/ 0 h 1329444"/>
              <a:gd name="connsiteX7-231" fmla="*/ 1235076 w 1235076"/>
              <a:gd name="connsiteY7-232" fmla="*/ 1329444 h 1329444"/>
              <a:gd name="connsiteX8-233" fmla="*/ 0 w 1235076"/>
              <a:gd name="connsiteY8-234" fmla="*/ 1307857 h 1329444"/>
              <a:gd name="connsiteX9-235" fmla="*/ 0 w 1235076"/>
              <a:gd name="connsiteY9-236" fmla="*/ 0 h 1329444"/>
              <a:gd name="connsiteX0-237" fmla="*/ 163610 w 1235076"/>
              <a:gd name="connsiteY0-238" fmla="*/ 151994 h 1307857"/>
              <a:gd name="connsiteX1-239" fmla="*/ 163610 w 1235076"/>
              <a:gd name="connsiteY1-240" fmla="*/ 1155863 h 1307857"/>
              <a:gd name="connsiteX2-241" fmla="*/ 1081360 w 1235076"/>
              <a:gd name="connsiteY2-242" fmla="*/ 1155862 h 1307857"/>
              <a:gd name="connsiteX3-243" fmla="*/ 1081360 w 1235076"/>
              <a:gd name="connsiteY3-244" fmla="*/ 151995 h 1307857"/>
              <a:gd name="connsiteX4-245" fmla="*/ 163610 w 1235076"/>
              <a:gd name="connsiteY4-246" fmla="*/ 151994 h 1307857"/>
              <a:gd name="connsiteX5-247" fmla="*/ 0 w 1235076"/>
              <a:gd name="connsiteY5-248" fmla="*/ 0 h 1307857"/>
              <a:gd name="connsiteX6-249" fmla="*/ 1235076 w 1235076"/>
              <a:gd name="connsiteY6-250" fmla="*/ 0 h 1307857"/>
              <a:gd name="connsiteX7-251" fmla="*/ 1225183 w 1235076"/>
              <a:gd name="connsiteY7-252" fmla="*/ 1297063 h 1307857"/>
              <a:gd name="connsiteX8-253" fmla="*/ 0 w 1235076"/>
              <a:gd name="connsiteY8-254" fmla="*/ 1307857 h 1307857"/>
              <a:gd name="connsiteX9-255" fmla="*/ 0 w 1235076"/>
              <a:gd name="connsiteY9-256" fmla="*/ 0 h 13078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33" y="connsiteY8-34"/>
              </a:cxn>
              <a:cxn ang="0">
                <a:pos x="connsiteX9-35" y="connsiteY9-36"/>
              </a:cxn>
            </a:cxnLst>
            <a:rect l="l" t="t" r="r" b="b"/>
            <a:pathLst>
              <a:path w="1235076" h="1307857">
                <a:moveTo>
                  <a:pt x="163610" y="151994"/>
                </a:moveTo>
                <a:lnTo>
                  <a:pt x="163610" y="1155863"/>
                </a:lnTo>
                <a:lnTo>
                  <a:pt x="1081360" y="1155862"/>
                </a:lnTo>
                <a:lnTo>
                  <a:pt x="1081360" y="151995"/>
                </a:lnTo>
                <a:lnTo>
                  <a:pt x="163610" y="151994"/>
                </a:lnTo>
                <a:close/>
                <a:moveTo>
                  <a:pt x="0" y="0"/>
                </a:moveTo>
                <a:lnTo>
                  <a:pt x="1235076" y="0"/>
                </a:lnTo>
                <a:cubicBezTo>
                  <a:pt x="1231778" y="432354"/>
                  <a:pt x="1228481" y="864709"/>
                  <a:pt x="1225183" y="1297063"/>
                </a:cubicBezTo>
                <a:lnTo>
                  <a:pt x="0" y="130785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CFCFC"/>
              </a:gs>
              <a:gs pos="100000">
                <a:srgbClr val="CFCDCA"/>
              </a:gs>
            </a:gsLst>
            <a:lin ang="18900000" scaled="1"/>
            <a:tileRect/>
          </a:gra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8" name="任意多边形 37"/>
          <p:cNvSpPr/>
          <p:nvPr/>
        </p:nvSpPr>
        <p:spPr>
          <a:xfrm>
            <a:off x="768039" y="4310805"/>
            <a:ext cx="1886883" cy="1831248"/>
          </a:xfrm>
          <a:custGeom>
            <a:avLst/>
            <a:gdLst>
              <a:gd name="connsiteX0" fmla="*/ 163610 w 2343038"/>
              <a:gd name="connsiteY0" fmla="*/ 151994 h 1307857"/>
              <a:gd name="connsiteX1" fmla="*/ 163610 w 2343038"/>
              <a:gd name="connsiteY1" fmla="*/ 1155863 h 1307857"/>
              <a:gd name="connsiteX2" fmla="*/ 2179428 w 2343038"/>
              <a:gd name="connsiteY2" fmla="*/ 1155863 h 1307857"/>
              <a:gd name="connsiteX3" fmla="*/ 2179428 w 2343038"/>
              <a:gd name="connsiteY3" fmla="*/ 151994 h 1307857"/>
              <a:gd name="connsiteX4" fmla="*/ 0 w 2343038"/>
              <a:gd name="connsiteY4" fmla="*/ 0 h 1307857"/>
              <a:gd name="connsiteX5" fmla="*/ 2343038 w 2343038"/>
              <a:gd name="connsiteY5" fmla="*/ 0 h 1307857"/>
              <a:gd name="connsiteX6" fmla="*/ 2343038 w 2343038"/>
              <a:gd name="connsiteY6" fmla="*/ 1307857 h 1307857"/>
              <a:gd name="connsiteX7" fmla="*/ 0 w 2343038"/>
              <a:gd name="connsiteY7" fmla="*/ 1307857 h 1307857"/>
              <a:gd name="connsiteX0-1" fmla="*/ 163610 w 2343038"/>
              <a:gd name="connsiteY0-2" fmla="*/ 151994 h 1307857"/>
              <a:gd name="connsiteX1-3" fmla="*/ 163610 w 2343038"/>
              <a:gd name="connsiteY1-4" fmla="*/ 1155863 h 1307857"/>
              <a:gd name="connsiteX2-5" fmla="*/ 2179428 w 2343038"/>
              <a:gd name="connsiteY2-6" fmla="*/ 1155863 h 1307857"/>
              <a:gd name="connsiteX3-7" fmla="*/ 1101145 w 2343038"/>
              <a:gd name="connsiteY3-8" fmla="*/ 184376 h 1307857"/>
              <a:gd name="connsiteX4-9" fmla="*/ 163610 w 2343038"/>
              <a:gd name="connsiteY4-10" fmla="*/ 151994 h 1307857"/>
              <a:gd name="connsiteX5-11" fmla="*/ 0 w 2343038"/>
              <a:gd name="connsiteY5-12" fmla="*/ 0 h 1307857"/>
              <a:gd name="connsiteX6-13" fmla="*/ 2343038 w 2343038"/>
              <a:gd name="connsiteY6-14" fmla="*/ 0 h 1307857"/>
              <a:gd name="connsiteX7-15" fmla="*/ 2343038 w 2343038"/>
              <a:gd name="connsiteY7-16" fmla="*/ 1307857 h 1307857"/>
              <a:gd name="connsiteX8" fmla="*/ 0 w 2343038"/>
              <a:gd name="connsiteY8" fmla="*/ 1307857 h 1307857"/>
              <a:gd name="connsiteX9" fmla="*/ 0 w 2343038"/>
              <a:gd name="connsiteY9" fmla="*/ 0 h 1307857"/>
              <a:gd name="connsiteX0-17" fmla="*/ 163610 w 2343038"/>
              <a:gd name="connsiteY0-18" fmla="*/ 151994 h 1307857"/>
              <a:gd name="connsiteX1-19" fmla="*/ 163610 w 2343038"/>
              <a:gd name="connsiteY1-20" fmla="*/ 1155863 h 1307857"/>
              <a:gd name="connsiteX2-21" fmla="*/ 1081360 w 2343038"/>
              <a:gd name="connsiteY2-22" fmla="*/ 1155862 h 1307857"/>
              <a:gd name="connsiteX3-23" fmla="*/ 1101145 w 2343038"/>
              <a:gd name="connsiteY3-24" fmla="*/ 184376 h 1307857"/>
              <a:gd name="connsiteX4-25" fmla="*/ 163610 w 2343038"/>
              <a:gd name="connsiteY4-26" fmla="*/ 151994 h 1307857"/>
              <a:gd name="connsiteX5-27" fmla="*/ 0 w 2343038"/>
              <a:gd name="connsiteY5-28" fmla="*/ 0 h 1307857"/>
              <a:gd name="connsiteX6-29" fmla="*/ 2343038 w 2343038"/>
              <a:gd name="connsiteY6-30" fmla="*/ 0 h 1307857"/>
              <a:gd name="connsiteX7-31" fmla="*/ 2343038 w 2343038"/>
              <a:gd name="connsiteY7-32" fmla="*/ 1307857 h 1307857"/>
              <a:gd name="connsiteX8-33" fmla="*/ 0 w 2343038"/>
              <a:gd name="connsiteY8-34" fmla="*/ 1307857 h 1307857"/>
              <a:gd name="connsiteX9-35" fmla="*/ 0 w 2343038"/>
              <a:gd name="connsiteY9-36" fmla="*/ 0 h 1307857"/>
              <a:gd name="connsiteX0-37" fmla="*/ 163610 w 2343038"/>
              <a:gd name="connsiteY0-38" fmla="*/ 151994 h 1307857"/>
              <a:gd name="connsiteX1-39" fmla="*/ 163610 w 2343038"/>
              <a:gd name="connsiteY1-40" fmla="*/ 1155863 h 1307857"/>
              <a:gd name="connsiteX2-41" fmla="*/ 1081360 w 2343038"/>
              <a:gd name="connsiteY2-42" fmla="*/ 1155862 h 1307857"/>
              <a:gd name="connsiteX3-43" fmla="*/ 1081360 w 2343038"/>
              <a:gd name="connsiteY3-44" fmla="*/ 151995 h 1307857"/>
              <a:gd name="connsiteX4-45" fmla="*/ 163610 w 2343038"/>
              <a:gd name="connsiteY4-46" fmla="*/ 151994 h 1307857"/>
              <a:gd name="connsiteX5-47" fmla="*/ 0 w 2343038"/>
              <a:gd name="connsiteY5-48" fmla="*/ 0 h 1307857"/>
              <a:gd name="connsiteX6-49" fmla="*/ 2343038 w 2343038"/>
              <a:gd name="connsiteY6-50" fmla="*/ 0 h 1307857"/>
              <a:gd name="connsiteX7-51" fmla="*/ 2343038 w 2343038"/>
              <a:gd name="connsiteY7-52" fmla="*/ 1307857 h 1307857"/>
              <a:gd name="connsiteX8-53" fmla="*/ 0 w 2343038"/>
              <a:gd name="connsiteY8-54" fmla="*/ 1307857 h 1307857"/>
              <a:gd name="connsiteX9-55" fmla="*/ 0 w 2343038"/>
              <a:gd name="connsiteY9-56" fmla="*/ 0 h 1307857"/>
              <a:gd name="connsiteX0-57" fmla="*/ 163610 w 2343038"/>
              <a:gd name="connsiteY0-58" fmla="*/ 151994 h 1307857"/>
              <a:gd name="connsiteX1-59" fmla="*/ 163610 w 2343038"/>
              <a:gd name="connsiteY1-60" fmla="*/ 1155863 h 1307857"/>
              <a:gd name="connsiteX2-61" fmla="*/ 1081360 w 2343038"/>
              <a:gd name="connsiteY2-62" fmla="*/ 1155862 h 1307857"/>
              <a:gd name="connsiteX3-63" fmla="*/ 1081360 w 2343038"/>
              <a:gd name="connsiteY3-64" fmla="*/ 151995 h 1307857"/>
              <a:gd name="connsiteX4-65" fmla="*/ 163610 w 2343038"/>
              <a:gd name="connsiteY4-66" fmla="*/ 151994 h 1307857"/>
              <a:gd name="connsiteX5-67" fmla="*/ 0 w 2343038"/>
              <a:gd name="connsiteY5-68" fmla="*/ 0 h 1307857"/>
              <a:gd name="connsiteX6-69" fmla="*/ 2343038 w 2343038"/>
              <a:gd name="connsiteY6-70" fmla="*/ 0 h 1307857"/>
              <a:gd name="connsiteX7-71" fmla="*/ 2343038 w 2343038"/>
              <a:gd name="connsiteY7-72" fmla="*/ 1307857 h 1307857"/>
              <a:gd name="connsiteX8-73" fmla="*/ 0 w 2343038"/>
              <a:gd name="connsiteY8-74" fmla="*/ 1307857 h 1307857"/>
              <a:gd name="connsiteX9-75" fmla="*/ 0 w 2343038"/>
              <a:gd name="connsiteY9-76" fmla="*/ 0 h 1307857"/>
              <a:gd name="connsiteX0-77" fmla="*/ 163610 w 2343038"/>
              <a:gd name="connsiteY0-78" fmla="*/ 151994 h 1307857"/>
              <a:gd name="connsiteX1-79" fmla="*/ 163610 w 2343038"/>
              <a:gd name="connsiteY1-80" fmla="*/ 1155863 h 1307857"/>
              <a:gd name="connsiteX2-81" fmla="*/ 1081360 w 2343038"/>
              <a:gd name="connsiteY2-82" fmla="*/ 1155862 h 1307857"/>
              <a:gd name="connsiteX3-83" fmla="*/ 1081360 w 2343038"/>
              <a:gd name="connsiteY3-84" fmla="*/ 151995 h 1307857"/>
              <a:gd name="connsiteX4-85" fmla="*/ 163610 w 2343038"/>
              <a:gd name="connsiteY4-86" fmla="*/ 151994 h 1307857"/>
              <a:gd name="connsiteX5-87" fmla="*/ 0 w 2343038"/>
              <a:gd name="connsiteY5-88" fmla="*/ 0 h 1307857"/>
              <a:gd name="connsiteX6-89" fmla="*/ 1225184 w 2343038"/>
              <a:gd name="connsiteY6-90" fmla="*/ 10794 h 1307857"/>
              <a:gd name="connsiteX7-91" fmla="*/ 2343038 w 2343038"/>
              <a:gd name="connsiteY7-92" fmla="*/ 1307857 h 1307857"/>
              <a:gd name="connsiteX8-93" fmla="*/ 0 w 2343038"/>
              <a:gd name="connsiteY8-94" fmla="*/ 1307857 h 1307857"/>
              <a:gd name="connsiteX9-95" fmla="*/ 0 w 2343038"/>
              <a:gd name="connsiteY9-96" fmla="*/ 0 h 1307857"/>
              <a:gd name="connsiteX0-97" fmla="*/ 163610 w 1225184"/>
              <a:gd name="connsiteY0-98" fmla="*/ 151994 h 1307857"/>
              <a:gd name="connsiteX1-99" fmla="*/ 163610 w 1225184"/>
              <a:gd name="connsiteY1-100" fmla="*/ 1155863 h 1307857"/>
              <a:gd name="connsiteX2-101" fmla="*/ 1081360 w 1225184"/>
              <a:gd name="connsiteY2-102" fmla="*/ 1155862 h 1307857"/>
              <a:gd name="connsiteX3-103" fmla="*/ 1081360 w 1225184"/>
              <a:gd name="connsiteY3-104" fmla="*/ 151995 h 1307857"/>
              <a:gd name="connsiteX4-105" fmla="*/ 163610 w 1225184"/>
              <a:gd name="connsiteY4-106" fmla="*/ 151994 h 1307857"/>
              <a:gd name="connsiteX5-107" fmla="*/ 0 w 1225184"/>
              <a:gd name="connsiteY5-108" fmla="*/ 0 h 1307857"/>
              <a:gd name="connsiteX6-109" fmla="*/ 1225184 w 1225184"/>
              <a:gd name="connsiteY6-110" fmla="*/ 10794 h 1307857"/>
              <a:gd name="connsiteX7-111" fmla="*/ 1205399 w 1225184"/>
              <a:gd name="connsiteY7-112" fmla="*/ 1307857 h 1307857"/>
              <a:gd name="connsiteX8-113" fmla="*/ 0 w 1225184"/>
              <a:gd name="connsiteY8-114" fmla="*/ 1307857 h 1307857"/>
              <a:gd name="connsiteX9-115" fmla="*/ 0 w 1225184"/>
              <a:gd name="connsiteY9-116" fmla="*/ 0 h 1307857"/>
              <a:gd name="connsiteX0-117" fmla="*/ 163610 w 1353787"/>
              <a:gd name="connsiteY0-118" fmla="*/ 151994 h 1307857"/>
              <a:gd name="connsiteX1-119" fmla="*/ 163610 w 1353787"/>
              <a:gd name="connsiteY1-120" fmla="*/ 1155863 h 1307857"/>
              <a:gd name="connsiteX2-121" fmla="*/ 1081360 w 1353787"/>
              <a:gd name="connsiteY2-122" fmla="*/ 1155862 h 1307857"/>
              <a:gd name="connsiteX3-123" fmla="*/ 1081360 w 1353787"/>
              <a:gd name="connsiteY3-124" fmla="*/ 151995 h 1307857"/>
              <a:gd name="connsiteX4-125" fmla="*/ 163610 w 1353787"/>
              <a:gd name="connsiteY4-126" fmla="*/ 151994 h 1307857"/>
              <a:gd name="connsiteX5-127" fmla="*/ 0 w 1353787"/>
              <a:gd name="connsiteY5-128" fmla="*/ 0 h 1307857"/>
              <a:gd name="connsiteX6-129" fmla="*/ 1353787 w 1353787"/>
              <a:gd name="connsiteY6-130" fmla="*/ 10794 h 1307857"/>
              <a:gd name="connsiteX7-131" fmla="*/ 1205399 w 1353787"/>
              <a:gd name="connsiteY7-132" fmla="*/ 1307857 h 1307857"/>
              <a:gd name="connsiteX8-133" fmla="*/ 0 w 1353787"/>
              <a:gd name="connsiteY8-134" fmla="*/ 1307857 h 1307857"/>
              <a:gd name="connsiteX9-135" fmla="*/ 0 w 1353787"/>
              <a:gd name="connsiteY9-136" fmla="*/ 0 h 1307857"/>
              <a:gd name="connsiteX0-137" fmla="*/ 163610 w 1244969"/>
              <a:gd name="connsiteY0-138" fmla="*/ 151994 h 1307857"/>
              <a:gd name="connsiteX1-139" fmla="*/ 163610 w 1244969"/>
              <a:gd name="connsiteY1-140" fmla="*/ 1155863 h 1307857"/>
              <a:gd name="connsiteX2-141" fmla="*/ 1081360 w 1244969"/>
              <a:gd name="connsiteY2-142" fmla="*/ 1155862 h 1307857"/>
              <a:gd name="connsiteX3-143" fmla="*/ 1081360 w 1244969"/>
              <a:gd name="connsiteY3-144" fmla="*/ 151995 h 1307857"/>
              <a:gd name="connsiteX4-145" fmla="*/ 163610 w 1244969"/>
              <a:gd name="connsiteY4-146" fmla="*/ 151994 h 1307857"/>
              <a:gd name="connsiteX5-147" fmla="*/ 0 w 1244969"/>
              <a:gd name="connsiteY5-148" fmla="*/ 0 h 1307857"/>
              <a:gd name="connsiteX6-149" fmla="*/ 1244969 w 1244969"/>
              <a:gd name="connsiteY6-150" fmla="*/ 21587 h 1307857"/>
              <a:gd name="connsiteX7-151" fmla="*/ 1205399 w 1244969"/>
              <a:gd name="connsiteY7-152" fmla="*/ 1307857 h 1307857"/>
              <a:gd name="connsiteX8-153" fmla="*/ 0 w 1244969"/>
              <a:gd name="connsiteY8-154" fmla="*/ 1307857 h 1307857"/>
              <a:gd name="connsiteX9-155" fmla="*/ 0 w 1244969"/>
              <a:gd name="connsiteY9-156" fmla="*/ 0 h 1307857"/>
              <a:gd name="connsiteX0-157" fmla="*/ 163610 w 1235076"/>
              <a:gd name="connsiteY0-158" fmla="*/ 151994 h 1307857"/>
              <a:gd name="connsiteX1-159" fmla="*/ 163610 w 1235076"/>
              <a:gd name="connsiteY1-160" fmla="*/ 1155863 h 1307857"/>
              <a:gd name="connsiteX2-161" fmla="*/ 1081360 w 1235076"/>
              <a:gd name="connsiteY2-162" fmla="*/ 1155862 h 1307857"/>
              <a:gd name="connsiteX3-163" fmla="*/ 1081360 w 1235076"/>
              <a:gd name="connsiteY3-164" fmla="*/ 151995 h 1307857"/>
              <a:gd name="connsiteX4-165" fmla="*/ 163610 w 1235076"/>
              <a:gd name="connsiteY4-166" fmla="*/ 151994 h 1307857"/>
              <a:gd name="connsiteX5-167" fmla="*/ 0 w 1235076"/>
              <a:gd name="connsiteY5-168" fmla="*/ 0 h 1307857"/>
              <a:gd name="connsiteX6-169" fmla="*/ 1235076 w 1235076"/>
              <a:gd name="connsiteY6-170" fmla="*/ 0 h 1307857"/>
              <a:gd name="connsiteX7-171" fmla="*/ 1205399 w 1235076"/>
              <a:gd name="connsiteY7-172" fmla="*/ 1307857 h 1307857"/>
              <a:gd name="connsiteX8-173" fmla="*/ 0 w 1235076"/>
              <a:gd name="connsiteY8-174" fmla="*/ 1307857 h 1307857"/>
              <a:gd name="connsiteX9-175" fmla="*/ 0 w 1235076"/>
              <a:gd name="connsiteY9-176" fmla="*/ 0 h 1307857"/>
              <a:gd name="connsiteX0-177" fmla="*/ 163610 w 1274646"/>
              <a:gd name="connsiteY0-178" fmla="*/ 151994 h 1329444"/>
              <a:gd name="connsiteX1-179" fmla="*/ 163610 w 1274646"/>
              <a:gd name="connsiteY1-180" fmla="*/ 1155863 h 1329444"/>
              <a:gd name="connsiteX2-181" fmla="*/ 1081360 w 1274646"/>
              <a:gd name="connsiteY2-182" fmla="*/ 1155862 h 1329444"/>
              <a:gd name="connsiteX3-183" fmla="*/ 1081360 w 1274646"/>
              <a:gd name="connsiteY3-184" fmla="*/ 151995 h 1329444"/>
              <a:gd name="connsiteX4-185" fmla="*/ 163610 w 1274646"/>
              <a:gd name="connsiteY4-186" fmla="*/ 151994 h 1329444"/>
              <a:gd name="connsiteX5-187" fmla="*/ 0 w 1274646"/>
              <a:gd name="connsiteY5-188" fmla="*/ 0 h 1329444"/>
              <a:gd name="connsiteX6-189" fmla="*/ 1235076 w 1274646"/>
              <a:gd name="connsiteY6-190" fmla="*/ 0 h 1329444"/>
              <a:gd name="connsiteX7-191" fmla="*/ 1274646 w 1274646"/>
              <a:gd name="connsiteY7-192" fmla="*/ 1329444 h 1329444"/>
              <a:gd name="connsiteX8-193" fmla="*/ 0 w 1274646"/>
              <a:gd name="connsiteY8-194" fmla="*/ 1307857 h 1329444"/>
              <a:gd name="connsiteX9-195" fmla="*/ 0 w 1274646"/>
              <a:gd name="connsiteY9-196" fmla="*/ 0 h 1329444"/>
              <a:gd name="connsiteX0-197" fmla="*/ 163610 w 1235076"/>
              <a:gd name="connsiteY0-198" fmla="*/ 151994 h 1329444"/>
              <a:gd name="connsiteX1-199" fmla="*/ 163610 w 1235076"/>
              <a:gd name="connsiteY1-200" fmla="*/ 1155863 h 1329444"/>
              <a:gd name="connsiteX2-201" fmla="*/ 1081360 w 1235076"/>
              <a:gd name="connsiteY2-202" fmla="*/ 1155862 h 1329444"/>
              <a:gd name="connsiteX3-203" fmla="*/ 1081360 w 1235076"/>
              <a:gd name="connsiteY3-204" fmla="*/ 151995 h 1329444"/>
              <a:gd name="connsiteX4-205" fmla="*/ 163610 w 1235076"/>
              <a:gd name="connsiteY4-206" fmla="*/ 151994 h 1329444"/>
              <a:gd name="connsiteX5-207" fmla="*/ 0 w 1235076"/>
              <a:gd name="connsiteY5-208" fmla="*/ 0 h 1329444"/>
              <a:gd name="connsiteX6-209" fmla="*/ 1235076 w 1235076"/>
              <a:gd name="connsiteY6-210" fmla="*/ 0 h 1329444"/>
              <a:gd name="connsiteX7-211" fmla="*/ 1235076 w 1235076"/>
              <a:gd name="connsiteY7-212" fmla="*/ 1329444 h 1329444"/>
              <a:gd name="connsiteX8-213" fmla="*/ 0 w 1235076"/>
              <a:gd name="connsiteY8-214" fmla="*/ 1307857 h 1329444"/>
              <a:gd name="connsiteX9-215" fmla="*/ 0 w 1235076"/>
              <a:gd name="connsiteY9-216" fmla="*/ 0 h 1329444"/>
              <a:gd name="connsiteX0-217" fmla="*/ 163610 w 1235076"/>
              <a:gd name="connsiteY0-218" fmla="*/ 151994 h 1329444"/>
              <a:gd name="connsiteX1-219" fmla="*/ 163610 w 1235076"/>
              <a:gd name="connsiteY1-220" fmla="*/ 1155863 h 1329444"/>
              <a:gd name="connsiteX2-221" fmla="*/ 1081360 w 1235076"/>
              <a:gd name="connsiteY2-222" fmla="*/ 1155862 h 1329444"/>
              <a:gd name="connsiteX3-223" fmla="*/ 1081360 w 1235076"/>
              <a:gd name="connsiteY3-224" fmla="*/ 151995 h 1329444"/>
              <a:gd name="connsiteX4-225" fmla="*/ 163610 w 1235076"/>
              <a:gd name="connsiteY4-226" fmla="*/ 151994 h 1329444"/>
              <a:gd name="connsiteX5-227" fmla="*/ 0 w 1235076"/>
              <a:gd name="connsiteY5-228" fmla="*/ 0 h 1329444"/>
              <a:gd name="connsiteX6-229" fmla="*/ 1235076 w 1235076"/>
              <a:gd name="connsiteY6-230" fmla="*/ 0 h 1329444"/>
              <a:gd name="connsiteX7-231" fmla="*/ 1235076 w 1235076"/>
              <a:gd name="connsiteY7-232" fmla="*/ 1329444 h 1329444"/>
              <a:gd name="connsiteX8-233" fmla="*/ 0 w 1235076"/>
              <a:gd name="connsiteY8-234" fmla="*/ 1307857 h 1329444"/>
              <a:gd name="connsiteX9-235" fmla="*/ 0 w 1235076"/>
              <a:gd name="connsiteY9-236" fmla="*/ 0 h 1329444"/>
              <a:gd name="connsiteX0-237" fmla="*/ 163610 w 1235076"/>
              <a:gd name="connsiteY0-238" fmla="*/ 151994 h 1307857"/>
              <a:gd name="connsiteX1-239" fmla="*/ 163610 w 1235076"/>
              <a:gd name="connsiteY1-240" fmla="*/ 1155863 h 1307857"/>
              <a:gd name="connsiteX2-241" fmla="*/ 1081360 w 1235076"/>
              <a:gd name="connsiteY2-242" fmla="*/ 1155862 h 1307857"/>
              <a:gd name="connsiteX3-243" fmla="*/ 1081360 w 1235076"/>
              <a:gd name="connsiteY3-244" fmla="*/ 151995 h 1307857"/>
              <a:gd name="connsiteX4-245" fmla="*/ 163610 w 1235076"/>
              <a:gd name="connsiteY4-246" fmla="*/ 151994 h 1307857"/>
              <a:gd name="connsiteX5-247" fmla="*/ 0 w 1235076"/>
              <a:gd name="connsiteY5-248" fmla="*/ 0 h 1307857"/>
              <a:gd name="connsiteX6-249" fmla="*/ 1235076 w 1235076"/>
              <a:gd name="connsiteY6-250" fmla="*/ 0 h 1307857"/>
              <a:gd name="connsiteX7-251" fmla="*/ 1225183 w 1235076"/>
              <a:gd name="connsiteY7-252" fmla="*/ 1297063 h 1307857"/>
              <a:gd name="connsiteX8-253" fmla="*/ 0 w 1235076"/>
              <a:gd name="connsiteY8-254" fmla="*/ 1307857 h 1307857"/>
              <a:gd name="connsiteX9-255" fmla="*/ 0 w 1235076"/>
              <a:gd name="connsiteY9-256" fmla="*/ 0 h 13078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33" y="connsiteY8-34"/>
              </a:cxn>
              <a:cxn ang="0">
                <a:pos x="connsiteX9-35" y="connsiteY9-36"/>
              </a:cxn>
            </a:cxnLst>
            <a:rect l="l" t="t" r="r" b="b"/>
            <a:pathLst>
              <a:path w="1235076" h="1307857">
                <a:moveTo>
                  <a:pt x="163610" y="151994"/>
                </a:moveTo>
                <a:lnTo>
                  <a:pt x="163610" y="1155863"/>
                </a:lnTo>
                <a:lnTo>
                  <a:pt x="1081360" y="1155862"/>
                </a:lnTo>
                <a:lnTo>
                  <a:pt x="1081360" y="151995"/>
                </a:lnTo>
                <a:lnTo>
                  <a:pt x="163610" y="151994"/>
                </a:lnTo>
                <a:close/>
                <a:moveTo>
                  <a:pt x="0" y="0"/>
                </a:moveTo>
                <a:lnTo>
                  <a:pt x="1235076" y="0"/>
                </a:lnTo>
                <a:cubicBezTo>
                  <a:pt x="1231778" y="432354"/>
                  <a:pt x="1228481" y="864709"/>
                  <a:pt x="1225183" y="1297063"/>
                </a:cubicBezTo>
                <a:lnTo>
                  <a:pt x="0" y="130785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CFCFC"/>
              </a:gs>
              <a:gs pos="100000">
                <a:srgbClr val="CFCDCA"/>
              </a:gs>
            </a:gsLst>
            <a:lin ang="18900000" scaled="1"/>
            <a:tileRect/>
          </a:gra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1350330" y="1223472"/>
            <a:ext cx="4712557" cy="4002957"/>
          </a:xfrm>
          <a:prstGeom prst="roundRect">
            <a:avLst>
              <a:gd name="adj" fmla="val 2458"/>
            </a:avLst>
          </a:prstGeom>
          <a:gradFill flip="none" rotWithShape="1">
            <a:gsLst>
              <a:gs pos="0">
                <a:srgbClr val="FCFCFC"/>
              </a:gs>
              <a:gs pos="100000">
                <a:srgbClr val="CFCDCA"/>
              </a:gs>
            </a:gsLst>
            <a:lin ang="18900000" scaled="1"/>
            <a:tileRect/>
          </a:gradFill>
          <a:ln w="254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6234390" y="2502165"/>
            <a:ext cx="4712557" cy="4002957"/>
          </a:xfrm>
          <a:prstGeom prst="roundRect">
            <a:avLst>
              <a:gd name="adj" fmla="val 2458"/>
            </a:avLst>
          </a:prstGeom>
          <a:gradFill flip="none" rotWithShape="1">
            <a:gsLst>
              <a:gs pos="0">
                <a:srgbClr val="FCFCFC"/>
              </a:gs>
              <a:gs pos="100000">
                <a:srgbClr val="CFCDCA"/>
              </a:gs>
            </a:gsLst>
            <a:lin ang="18900000" scaled="1"/>
            <a:tileRect/>
          </a:gradFill>
          <a:ln w="254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任意多边形 43"/>
          <p:cNvSpPr/>
          <p:nvPr/>
        </p:nvSpPr>
        <p:spPr>
          <a:xfrm>
            <a:off x="11068070" y="1171051"/>
            <a:ext cx="682986" cy="662848"/>
          </a:xfrm>
          <a:custGeom>
            <a:avLst/>
            <a:gdLst>
              <a:gd name="connsiteX0" fmla="*/ 163610 w 2343038"/>
              <a:gd name="connsiteY0" fmla="*/ 151994 h 1307857"/>
              <a:gd name="connsiteX1" fmla="*/ 163610 w 2343038"/>
              <a:gd name="connsiteY1" fmla="*/ 1155863 h 1307857"/>
              <a:gd name="connsiteX2" fmla="*/ 2179428 w 2343038"/>
              <a:gd name="connsiteY2" fmla="*/ 1155863 h 1307857"/>
              <a:gd name="connsiteX3" fmla="*/ 2179428 w 2343038"/>
              <a:gd name="connsiteY3" fmla="*/ 151994 h 1307857"/>
              <a:gd name="connsiteX4" fmla="*/ 0 w 2343038"/>
              <a:gd name="connsiteY4" fmla="*/ 0 h 1307857"/>
              <a:gd name="connsiteX5" fmla="*/ 2343038 w 2343038"/>
              <a:gd name="connsiteY5" fmla="*/ 0 h 1307857"/>
              <a:gd name="connsiteX6" fmla="*/ 2343038 w 2343038"/>
              <a:gd name="connsiteY6" fmla="*/ 1307857 h 1307857"/>
              <a:gd name="connsiteX7" fmla="*/ 0 w 2343038"/>
              <a:gd name="connsiteY7" fmla="*/ 1307857 h 1307857"/>
              <a:gd name="connsiteX0-1" fmla="*/ 163610 w 2343038"/>
              <a:gd name="connsiteY0-2" fmla="*/ 151994 h 1307857"/>
              <a:gd name="connsiteX1-3" fmla="*/ 163610 w 2343038"/>
              <a:gd name="connsiteY1-4" fmla="*/ 1155863 h 1307857"/>
              <a:gd name="connsiteX2-5" fmla="*/ 2179428 w 2343038"/>
              <a:gd name="connsiteY2-6" fmla="*/ 1155863 h 1307857"/>
              <a:gd name="connsiteX3-7" fmla="*/ 1101145 w 2343038"/>
              <a:gd name="connsiteY3-8" fmla="*/ 184376 h 1307857"/>
              <a:gd name="connsiteX4-9" fmla="*/ 163610 w 2343038"/>
              <a:gd name="connsiteY4-10" fmla="*/ 151994 h 1307857"/>
              <a:gd name="connsiteX5-11" fmla="*/ 0 w 2343038"/>
              <a:gd name="connsiteY5-12" fmla="*/ 0 h 1307857"/>
              <a:gd name="connsiteX6-13" fmla="*/ 2343038 w 2343038"/>
              <a:gd name="connsiteY6-14" fmla="*/ 0 h 1307857"/>
              <a:gd name="connsiteX7-15" fmla="*/ 2343038 w 2343038"/>
              <a:gd name="connsiteY7-16" fmla="*/ 1307857 h 1307857"/>
              <a:gd name="connsiteX8" fmla="*/ 0 w 2343038"/>
              <a:gd name="connsiteY8" fmla="*/ 1307857 h 1307857"/>
              <a:gd name="connsiteX9" fmla="*/ 0 w 2343038"/>
              <a:gd name="connsiteY9" fmla="*/ 0 h 1307857"/>
              <a:gd name="connsiteX0-17" fmla="*/ 163610 w 2343038"/>
              <a:gd name="connsiteY0-18" fmla="*/ 151994 h 1307857"/>
              <a:gd name="connsiteX1-19" fmla="*/ 163610 w 2343038"/>
              <a:gd name="connsiteY1-20" fmla="*/ 1155863 h 1307857"/>
              <a:gd name="connsiteX2-21" fmla="*/ 1081360 w 2343038"/>
              <a:gd name="connsiteY2-22" fmla="*/ 1155862 h 1307857"/>
              <a:gd name="connsiteX3-23" fmla="*/ 1101145 w 2343038"/>
              <a:gd name="connsiteY3-24" fmla="*/ 184376 h 1307857"/>
              <a:gd name="connsiteX4-25" fmla="*/ 163610 w 2343038"/>
              <a:gd name="connsiteY4-26" fmla="*/ 151994 h 1307857"/>
              <a:gd name="connsiteX5-27" fmla="*/ 0 w 2343038"/>
              <a:gd name="connsiteY5-28" fmla="*/ 0 h 1307857"/>
              <a:gd name="connsiteX6-29" fmla="*/ 2343038 w 2343038"/>
              <a:gd name="connsiteY6-30" fmla="*/ 0 h 1307857"/>
              <a:gd name="connsiteX7-31" fmla="*/ 2343038 w 2343038"/>
              <a:gd name="connsiteY7-32" fmla="*/ 1307857 h 1307857"/>
              <a:gd name="connsiteX8-33" fmla="*/ 0 w 2343038"/>
              <a:gd name="connsiteY8-34" fmla="*/ 1307857 h 1307857"/>
              <a:gd name="connsiteX9-35" fmla="*/ 0 w 2343038"/>
              <a:gd name="connsiteY9-36" fmla="*/ 0 h 1307857"/>
              <a:gd name="connsiteX0-37" fmla="*/ 163610 w 2343038"/>
              <a:gd name="connsiteY0-38" fmla="*/ 151994 h 1307857"/>
              <a:gd name="connsiteX1-39" fmla="*/ 163610 w 2343038"/>
              <a:gd name="connsiteY1-40" fmla="*/ 1155863 h 1307857"/>
              <a:gd name="connsiteX2-41" fmla="*/ 1081360 w 2343038"/>
              <a:gd name="connsiteY2-42" fmla="*/ 1155862 h 1307857"/>
              <a:gd name="connsiteX3-43" fmla="*/ 1081360 w 2343038"/>
              <a:gd name="connsiteY3-44" fmla="*/ 151995 h 1307857"/>
              <a:gd name="connsiteX4-45" fmla="*/ 163610 w 2343038"/>
              <a:gd name="connsiteY4-46" fmla="*/ 151994 h 1307857"/>
              <a:gd name="connsiteX5-47" fmla="*/ 0 w 2343038"/>
              <a:gd name="connsiteY5-48" fmla="*/ 0 h 1307857"/>
              <a:gd name="connsiteX6-49" fmla="*/ 2343038 w 2343038"/>
              <a:gd name="connsiteY6-50" fmla="*/ 0 h 1307857"/>
              <a:gd name="connsiteX7-51" fmla="*/ 2343038 w 2343038"/>
              <a:gd name="connsiteY7-52" fmla="*/ 1307857 h 1307857"/>
              <a:gd name="connsiteX8-53" fmla="*/ 0 w 2343038"/>
              <a:gd name="connsiteY8-54" fmla="*/ 1307857 h 1307857"/>
              <a:gd name="connsiteX9-55" fmla="*/ 0 w 2343038"/>
              <a:gd name="connsiteY9-56" fmla="*/ 0 h 1307857"/>
              <a:gd name="connsiteX0-57" fmla="*/ 163610 w 2343038"/>
              <a:gd name="connsiteY0-58" fmla="*/ 151994 h 1307857"/>
              <a:gd name="connsiteX1-59" fmla="*/ 163610 w 2343038"/>
              <a:gd name="connsiteY1-60" fmla="*/ 1155863 h 1307857"/>
              <a:gd name="connsiteX2-61" fmla="*/ 1081360 w 2343038"/>
              <a:gd name="connsiteY2-62" fmla="*/ 1155862 h 1307857"/>
              <a:gd name="connsiteX3-63" fmla="*/ 1081360 w 2343038"/>
              <a:gd name="connsiteY3-64" fmla="*/ 151995 h 1307857"/>
              <a:gd name="connsiteX4-65" fmla="*/ 163610 w 2343038"/>
              <a:gd name="connsiteY4-66" fmla="*/ 151994 h 1307857"/>
              <a:gd name="connsiteX5-67" fmla="*/ 0 w 2343038"/>
              <a:gd name="connsiteY5-68" fmla="*/ 0 h 1307857"/>
              <a:gd name="connsiteX6-69" fmla="*/ 2343038 w 2343038"/>
              <a:gd name="connsiteY6-70" fmla="*/ 0 h 1307857"/>
              <a:gd name="connsiteX7-71" fmla="*/ 2343038 w 2343038"/>
              <a:gd name="connsiteY7-72" fmla="*/ 1307857 h 1307857"/>
              <a:gd name="connsiteX8-73" fmla="*/ 0 w 2343038"/>
              <a:gd name="connsiteY8-74" fmla="*/ 1307857 h 1307857"/>
              <a:gd name="connsiteX9-75" fmla="*/ 0 w 2343038"/>
              <a:gd name="connsiteY9-76" fmla="*/ 0 h 1307857"/>
              <a:gd name="connsiteX0-77" fmla="*/ 163610 w 2343038"/>
              <a:gd name="connsiteY0-78" fmla="*/ 151994 h 1307857"/>
              <a:gd name="connsiteX1-79" fmla="*/ 163610 w 2343038"/>
              <a:gd name="connsiteY1-80" fmla="*/ 1155863 h 1307857"/>
              <a:gd name="connsiteX2-81" fmla="*/ 1081360 w 2343038"/>
              <a:gd name="connsiteY2-82" fmla="*/ 1155862 h 1307857"/>
              <a:gd name="connsiteX3-83" fmla="*/ 1081360 w 2343038"/>
              <a:gd name="connsiteY3-84" fmla="*/ 151995 h 1307857"/>
              <a:gd name="connsiteX4-85" fmla="*/ 163610 w 2343038"/>
              <a:gd name="connsiteY4-86" fmla="*/ 151994 h 1307857"/>
              <a:gd name="connsiteX5-87" fmla="*/ 0 w 2343038"/>
              <a:gd name="connsiteY5-88" fmla="*/ 0 h 1307857"/>
              <a:gd name="connsiteX6-89" fmla="*/ 1225184 w 2343038"/>
              <a:gd name="connsiteY6-90" fmla="*/ 10794 h 1307857"/>
              <a:gd name="connsiteX7-91" fmla="*/ 2343038 w 2343038"/>
              <a:gd name="connsiteY7-92" fmla="*/ 1307857 h 1307857"/>
              <a:gd name="connsiteX8-93" fmla="*/ 0 w 2343038"/>
              <a:gd name="connsiteY8-94" fmla="*/ 1307857 h 1307857"/>
              <a:gd name="connsiteX9-95" fmla="*/ 0 w 2343038"/>
              <a:gd name="connsiteY9-96" fmla="*/ 0 h 1307857"/>
              <a:gd name="connsiteX0-97" fmla="*/ 163610 w 1225184"/>
              <a:gd name="connsiteY0-98" fmla="*/ 151994 h 1307857"/>
              <a:gd name="connsiteX1-99" fmla="*/ 163610 w 1225184"/>
              <a:gd name="connsiteY1-100" fmla="*/ 1155863 h 1307857"/>
              <a:gd name="connsiteX2-101" fmla="*/ 1081360 w 1225184"/>
              <a:gd name="connsiteY2-102" fmla="*/ 1155862 h 1307857"/>
              <a:gd name="connsiteX3-103" fmla="*/ 1081360 w 1225184"/>
              <a:gd name="connsiteY3-104" fmla="*/ 151995 h 1307857"/>
              <a:gd name="connsiteX4-105" fmla="*/ 163610 w 1225184"/>
              <a:gd name="connsiteY4-106" fmla="*/ 151994 h 1307857"/>
              <a:gd name="connsiteX5-107" fmla="*/ 0 w 1225184"/>
              <a:gd name="connsiteY5-108" fmla="*/ 0 h 1307857"/>
              <a:gd name="connsiteX6-109" fmla="*/ 1225184 w 1225184"/>
              <a:gd name="connsiteY6-110" fmla="*/ 10794 h 1307857"/>
              <a:gd name="connsiteX7-111" fmla="*/ 1205399 w 1225184"/>
              <a:gd name="connsiteY7-112" fmla="*/ 1307857 h 1307857"/>
              <a:gd name="connsiteX8-113" fmla="*/ 0 w 1225184"/>
              <a:gd name="connsiteY8-114" fmla="*/ 1307857 h 1307857"/>
              <a:gd name="connsiteX9-115" fmla="*/ 0 w 1225184"/>
              <a:gd name="connsiteY9-116" fmla="*/ 0 h 1307857"/>
              <a:gd name="connsiteX0-117" fmla="*/ 163610 w 1353787"/>
              <a:gd name="connsiteY0-118" fmla="*/ 151994 h 1307857"/>
              <a:gd name="connsiteX1-119" fmla="*/ 163610 w 1353787"/>
              <a:gd name="connsiteY1-120" fmla="*/ 1155863 h 1307857"/>
              <a:gd name="connsiteX2-121" fmla="*/ 1081360 w 1353787"/>
              <a:gd name="connsiteY2-122" fmla="*/ 1155862 h 1307857"/>
              <a:gd name="connsiteX3-123" fmla="*/ 1081360 w 1353787"/>
              <a:gd name="connsiteY3-124" fmla="*/ 151995 h 1307857"/>
              <a:gd name="connsiteX4-125" fmla="*/ 163610 w 1353787"/>
              <a:gd name="connsiteY4-126" fmla="*/ 151994 h 1307857"/>
              <a:gd name="connsiteX5-127" fmla="*/ 0 w 1353787"/>
              <a:gd name="connsiteY5-128" fmla="*/ 0 h 1307857"/>
              <a:gd name="connsiteX6-129" fmla="*/ 1353787 w 1353787"/>
              <a:gd name="connsiteY6-130" fmla="*/ 10794 h 1307857"/>
              <a:gd name="connsiteX7-131" fmla="*/ 1205399 w 1353787"/>
              <a:gd name="connsiteY7-132" fmla="*/ 1307857 h 1307857"/>
              <a:gd name="connsiteX8-133" fmla="*/ 0 w 1353787"/>
              <a:gd name="connsiteY8-134" fmla="*/ 1307857 h 1307857"/>
              <a:gd name="connsiteX9-135" fmla="*/ 0 w 1353787"/>
              <a:gd name="connsiteY9-136" fmla="*/ 0 h 1307857"/>
              <a:gd name="connsiteX0-137" fmla="*/ 163610 w 1244969"/>
              <a:gd name="connsiteY0-138" fmla="*/ 151994 h 1307857"/>
              <a:gd name="connsiteX1-139" fmla="*/ 163610 w 1244969"/>
              <a:gd name="connsiteY1-140" fmla="*/ 1155863 h 1307857"/>
              <a:gd name="connsiteX2-141" fmla="*/ 1081360 w 1244969"/>
              <a:gd name="connsiteY2-142" fmla="*/ 1155862 h 1307857"/>
              <a:gd name="connsiteX3-143" fmla="*/ 1081360 w 1244969"/>
              <a:gd name="connsiteY3-144" fmla="*/ 151995 h 1307857"/>
              <a:gd name="connsiteX4-145" fmla="*/ 163610 w 1244969"/>
              <a:gd name="connsiteY4-146" fmla="*/ 151994 h 1307857"/>
              <a:gd name="connsiteX5-147" fmla="*/ 0 w 1244969"/>
              <a:gd name="connsiteY5-148" fmla="*/ 0 h 1307857"/>
              <a:gd name="connsiteX6-149" fmla="*/ 1244969 w 1244969"/>
              <a:gd name="connsiteY6-150" fmla="*/ 21587 h 1307857"/>
              <a:gd name="connsiteX7-151" fmla="*/ 1205399 w 1244969"/>
              <a:gd name="connsiteY7-152" fmla="*/ 1307857 h 1307857"/>
              <a:gd name="connsiteX8-153" fmla="*/ 0 w 1244969"/>
              <a:gd name="connsiteY8-154" fmla="*/ 1307857 h 1307857"/>
              <a:gd name="connsiteX9-155" fmla="*/ 0 w 1244969"/>
              <a:gd name="connsiteY9-156" fmla="*/ 0 h 1307857"/>
              <a:gd name="connsiteX0-157" fmla="*/ 163610 w 1235076"/>
              <a:gd name="connsiteY0-158" fmla="*/ 151994 h 1307857"/>
              <a:gd name="connsiteX1-159" fmla="*/ 163610 w 1235076"/>
              <a:gd name="connsiteY1-160" fmla="*/ 1155863 h 1307857"/>
              <a:gd name="connsiteX2-161" fmla="*/ 1081360 w 1235076"/>
              <a:gd name="connsiteY2-162" fmla="*/ 1155862 h 1307857"/>
              <a:gd name="connsiteX3-163" fmla="*/ 1081360 w 1235076"/>
              <a:gd name="connsiteY3-164" fmla="*/ 151995 h 1307857"/>
              <a:gd name="connsiteX4-165" fmla="*/ 163610 w 1235076"/>
              <a:gd name="connsiteY4-166" fmla="*/ 151994 h 1307857"/>
              <a:gd name="connsiteX5-167" fmla="*/ 0 w 1235076"/>
              <a:gd name="connsiteY5-168" fmla="*/ 0 h 1307857"/>
              <a:gd name="connsiteX6-169" fmla="*/ 1235076 w 1235076"/>
              <a:gd name="connsiteY6-170" fmla="*/ 0 h 1307857"/>
              <a:gd name="connsiteX7-171" fmla="*/ 1205399 w 1235076"/>
              <a:gd name="connsiteY7-172" fmla="*/ 1307857 h 1307857"/>
              <a:gd name="connsiteX8-173" fmla="*/ 0 w 1235076"/>
              <a:gd name="connsiteY8-174" fmla="*/ 1307857 h 1307857"/>
              <a:gd name="connsiteX9-175" fmla="*/ 0 w 1235076"/>
              <a:gd name="connsiteY9-176" fmla="*/ 0 h 1307857"/>
              <a:gd name="connsiteX0-177" fmla="*/ 163610 w 1274646"/>
              <a:gd name="connsiteY0-178" fmla="*/ 151994 h 1329444"/>
              <a:gd name="connsiteX1-179" fmla="*/ 163610 w 1274646"/>
              <a:gd name="connsiteY1-180" fmla="*/ 1155863 h 1329444"/>
              <a:gd name="connsiteX2-181" fmla="*/ 1081360 w 1274646"/>
              <a:gd name="connsiteY2-182" fmla="*/ 1155862 h 1329444"/>
              <a:gd name="connsiteX3-183" fmla="*/ 1081360 w 1274646"/>
              <a:gd name="connsiteY3-184" fmla="*/ 151995 h 1329444"/>
              <a:gd name="connsiteX4-185" fmla="*/ 163610 w 1274646"/>
              <a:gd name="connsiteY4-186" fmla="*/ 151994 h 1329444"/>
              <a:gd name="connsiteX5-187" fmla="*/ 0 w 1274646"/>
              <a:gd name="connsiteY5-188" fmla="*/ 0 h 1329444"/>
              <a:gd name="connsiteX6-189" fmla="*/ 1235076 w 1274646"/>
              <a:gd name="connsiteY6-190" fmla="*/ 0 h 1329444"/>
              <a:gd name="connsiteX7-191" fmla="*/ 1274646 w 1274646"/>
              <a:gd name="connsiteY7-192" fmla="*/ 1329444 h 1329444"/>
              <a:gd name="connsiteX8-193" fmla="*/ 0 w 1274646"/>
              <a:gd name="connsiteY8-194" fmla="*/ 1307857 h 1329444"/>
              <a:gd name="connsiteX9-195" fmla="*/ 0 w 1274646"/>
              <a:gd name="connsiteY9-196" fmla="*/ 0 h 1329444"/>
              <a:gd name="connsiteX0-197" fmla="*/ 163610 w 1235076"/>
              <a:gd name="connsiteY0-198" fmla="*/ 151994 h 1329444"/>
              <a:gd name="connsiteX1-199" fmla="*/ 163610 w 1235076"/>
              <a:gd name="connsiteY1-200" fmla="*/ 1155863 h 1329444"/>
              <a:gd name="connsiteX2-201" fmla="*/ 1081360 w 1235076"/>
              <a:gd name="connsiteY2-202" fmla="*/ 1155862 h 1329444"/>
              <a:gd name="connsiteX3-203" fmla="*/ 1081360 w 1235076"/>
              <a:gd name="connsiteY3-204" fmla="*/ 151995 h 1329444"/>
              <a:gd name="connsiteX4-205" fmla="*/ 163610 w 1235076"/>
              <a:gd name="connsiteY4-206" fmla="*/ 151994 h 1329444"/>
              <a:gd name="connsiteX5-207" fmla="*/ 0 w 1235076"/>
              <a:gd name="connsiteY5-208" fmla="*/ 0 h 1329444"/>
              <a:gd name="connsiteX6-209" fmla="*/ 1235076 w 1235076"/>
              <a:gd name="connsiteY6-210" fmla="*/ 0 h 1329444"/>
              <a:gd name="connsiteX7-211" fmla="*/ 1235076 w 1235076"/>
              <a:gd name="connsiteY7-212" fmla="*/ 1329444 h 1329444"/>
              <a:gd name="connsiteX8-213" fmla="*/ 0 w 1235076"/>
              <a:gd name="connsiteY8-214" fmla="*/ 1307857 h 1329444"/>
              <a:gd name="connsiteX9-215" fmla="*/ 0 w 1235076"/>
              <a:gd name="connsiteY9-216" fmla="*/ 0 h 1329444"/>
              <a:gd name="connsiteX0-217" fmla="*/ 163610 w 1235076"/>
              <a:gd name="connsiteY0-218" fmla="*/ 151994 h 1329444"/>
              <a:gd name="connsiteX1-219" fmla="*/ 163610 w 1235076"/>
              <a:gd name="connsiteY1-220" fmla="*/ 1155863 h 1329444"/>
              <a:gd name="connsiteX2-221" fmla="*/ 1081360 w 1235076"/>
              <a:gd name="connsiteY2-222" fmla="*/ 1155862 h 1329444"/>
              <a:gd name="connsiteX3-223" fmla="*/ 1081360 w 1235076"/>
              <a:gd name="connsiteY3-224" fmla="*/ 151995 h 1329444"/>
              <a:gd name="connsiteX4-225" fmla="*/ 163610 w 1235076"/>
              <a:gd name="connsiteY4-226" fmla="*/ 151994 h 1329444"/>
              <a:gd name="connsiteX5-227" fmla="*/ 0 w 1235076"/>
              <a:gd name="connsiteY5-228" fmla="*/ 0 h 1329444"/>
              <a:gd name="connsiteX6-229" fmla="*/ 1235076 w 1235076"/>
              <a:gd name="connsiteY6-230" fmla="*/ 0 h 1329444"/>
              <a:gd name="connsiteX7-231" fmla="*/ 1235076 w 1235076"/>
              <a:gd name="connsiteY7-232" fmla="*/ 1329444 h 1329444"/>
              <a:gd name="connsiteX8-233" fmla="*/ 0 w 1235076"/>
              <a:gd name="connsiteY8-234" fmla="*/ 1307857 h 1329444"/>
              <a:gd name="connsiteX9-235" fmla="*/ 0 w 1235076"/>
              <a:gd name="connsiteY9-236" fmla="*/ 0 h 1329444"/>
              <a:gd name="connsiteX0-237" fmla="*/ 163610 w 1235076"/>
              <a:gd name="connsiteY0-238" fmla="*/ 151994 h 1307857"/>
              <a:gd name="connsiteX1-239" fmla="*/ 163610 w 1235076"/>
              <a:gd name="connsiteY1-240" fmla="*/ 1155863 h 1307857"/>
              <a:gd name="connsiteX2-241" fmla="*/ 1081360 w 1235076"/>
              <a:gd name="connsiteY2-242" fmla="*/ 1155862 h 1307857"/>
              <a:gd name="connsiteX3-243" fmla="*/ 1081360 w 1235076"/>
              <a:gd name="connsiteY3-244" fmla="*/ 151995 h 1307857"/>
              <a:gd name="connsiteX4-245" fmla="*/ 163610 w 1235076"/>
              <a:gd name="connsiteY4-246" fmla="*/ 151994 h 1307857"/>
              <a:gd name="connsiteX5-247" fmla="*/ 0 w 1235076"/>
              <a:gd name="connsiteY5-248" fmla="*/ 0 h 1307857"/>
              <a:gd name="connsiteX6-249" fmla="*/ 1235076 w 1235076"/>
              <a:gd name="connsiteY6-250" fmla="*/ 0 h 1307857"/>
              <a:gd name="connsiteX7-251" fmla="*/ 1225183 w 1235076"/>
              <a:gd name="connsiteY7-252" fmla="*/ 1297063 h 1307857"/>
              <a:gd name="connsiteX8-253" fmla="*/ 0 w 1235076"/>
              <a:gd name="connsiteY8-254" fmla="*/ 1307857 h 1307857"/>
              <a:gd name="connsiteX9-255" fmla="*/ 0 w 1235076"/>
              <a:gd name="connsiteY9-256" fmla="*/ 0 h 13078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33" y="connsiteY8-34"/>
              </a:cxn>
              <a:cxn ang="0">
                <a:pos x="connsiteX9-35" y="connsiteY9-36"/>
              </a:cxn>
            </a:cxnLst>
            <a:rect l="l" t="t" r="r" b="b"/>
            <a:pathLst>
              <a:path w="1235076" h="1307857">
                <a:moveTo>
                  <a:pt x="163610" y="151994"/>
                </a:moveTo>
                <a:lnTo>
                  <a:pt x="163610" y="1155863"/>
                </a:lnTo>
                <a:lnTo>
                  <a:pt x="1081360" y="1155862"/>
                </a:lnTo>
                <a:lnTo>
                  <a:pt x="1081360" y="151995"/>
                </a:lnTo>
                <a:lnTo>
                  <a:pt x="163610" y="151994"/>
                </a:lnTo>
                <a:close/>
                <a:moveTo>
                  <a:pt x="0" y="0"/>
                </a:moveTo>
                <a:lnTo>
                  <a:pt x="1235076" y="0"/>
                </a:lnTo>
                <a:cubicBezTo>
                  <a:pt x="1231778" y="432354"/>
                  <a:pt x="1228481" y="864709"/>
                  <a:pt x="1225183" y="1297063"/>
                </a:cubicBezTo>
                <a:lnTo>
                  <a:pt x="0" y="130785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CFCFC"/>
              </a:gs>
              <a:gs pos="100000">
                <a:srgbClr val="CFCDCA"/>
              </a:gs>
            </a:gsLst>
            <a:lin ang="18900000" scaled="1"/>
            <a:tileRect/>
          </a:gra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8" name="圆角矩形 47"/>
          <p:cNvSpPr/>
          <p:nvPr/>
        </p:nvSpPr>
        <p:spPr>
          <a:xfrm>
            <a:off x="6233775" y="1378597"/>
            <a:ext cx="1030173" cy="875053"/>
          </a:xfrm>
          <a:prstGeom prst="roundRect">
            <a:avLst>
              <a:gd name="adj" fmla="val 2458"/>
            </a:avLst>
          </a:prstGeom>
          <a:gradFill flip="none" rotWithShape="1">
            <a:gsLst>
              <a:gs pos="0">
                <a:srgbClr val="FCFCFC"/>
              </a:gs>
              <a:gs pos="100000">
                <a:srgbClr val="CFCDCA"/>
              </a:gs>
            </a:gsLst>
            <a:lin ang="18900000" scaled="1"/>
            <a:tileRect/>
          </a:gradFill>
          <a:ln w="254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9" name="圆角矩形 48"/>
          <p:cNvSpPr/>
          <p:nvPr/>
        </p:nvSpPr>
        <p:spPr>
          <a:xfrm>
            <a:off x="4992489" y="5467718"/>
            <a:ext cx="1030173" cy="875053"/>
          </a:xfrm>
          <a:prstGeom prst="roundRect">
            <a:avLst>
              <a:gd name="adj" fmla="val 2458"/>
            </a:avLst>
          </a:prstGeom>
          <a:gradFill flip="none" rotWithShape="1">
            <a:gsLst>
              <a:gs pos="0">
                <a:srgbClr val="FCFCFC"/>
              </a:gs>
              <a:gs pos="100000">
                <a:srgbClr val="CFCDCA"/>
              </a:gs>
            </a:gsLst>
            <a:lin ang="18900000" scaled="1"/>
            <a:tileRect/>
          </a:gradFill>
          <a:ln w="254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339850" y="1339215"/>
            <a:ext cx="4156710" cy="3878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404040"/>
                </a:solidFill>
                <a:latin typeface="+mn-ea"/>
              </a:rPr>
              <a:t>《导向设计》课程是视觉传达设计专业的专业必修课，属于专业基础层次，通过本课程的学习与设计实践，让学生掌握理论知识的基础上，能够利用视觉设计中的新思路和新方式，解决导向设计项目中的实际问题。本课程不仅培养学生对于导向设计过程和实践的理解，更重要的是其诠释了我们所提倡的理念，那就是：导向设计不仅仅是一个标志或者箭头，而是要与三维空间和二维图形融为一体，真正形成系统化设计。</a:t>
            </a:r>
            <a:endParaRPr lang="zh-CN" altLang="en-US" sz="1600" dirty="0">
              <a:solidFill>
                <a:srgbClr val="404040"/>
              </a:solidFill>
              <a:latin typeface="+mn-ea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6249035" y="1880870"/>
            <a:ext cx="97409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878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Course</a:t>
            </a:r>
            <a:endParaRPr lang="en-US" sz="1600" dirty="0">
              <a:solidFill>
                <a:srgbClr val="008780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cxnSp>
        <p:nvCxnSpPr>
          <p:cNvPr id="59" name="直接连接符 58"/>
          <p:cNvCxnSpPr/>
          <p:nvPr/>
        </p:nvCxnSpPr>
        <p:spPr>
          <a:xfrm>
            <a:off x="6264240" y="1867836"/>
            <a:ext cx="972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任意多边形 25"/>
          <p:cNvSpPr/>
          <p:nvPr/>
        </p:nvSpPr>
        <p:spPr>
          <a:xfrm>
            <a:off x="5507576" y="1290109"/>
            <a:ext cx="559357" cy="1037230"/>
          </a:xfrm>
          <a:custGeom>
            <a:avLst/>
            <a:gdLst>
              <a:gd name="connsiteX0" fmla="*/ 518615 w 559357"/>
              <a:gd name="connsiteY0" fmla="*/ 0 h 1037230"/>
              <a:gd name="connsiteX1" fmla="*/ 555430 w 559357"/>
              <a:gd name="connsiteY1" fmla="*/ 3711 h 1037230"/>
              <a:gd name="connsiteX2" fmla="*/ 559357 w 559357"/>
              <a:gd name="connsiteY2" fmla="*/ 23164 h 1037230"/>
              <a:gd name="connsiteX3" fmla="*/ 559357 w 559357"/>
              <a:gd name="connsiteY3" fmla="*/ 1033123 h 1037230"/>
              <a:gd name="connsiteX4" fmla="*/ 518615 w 559357"/>
              <a:gd name="connsiteY4" fmla="*/ 1037230 h 1037230"/>
              <a:gd name="connsiteX5" fmla="*/ 0 w 559357"/>
              <a:gd name="connsiteY5" fmla="*/ 518615 h 1037230"/>
              <a:gd name="connsiteX6" fmla="*/ 518615 w 559357"/>
              <a:gd name="connsiteY6" fmla="*/ 0 h 103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9357" h="1037230">
                <a:moveTo>
                  <a:pt x="518615" y="0"/>
                </a:moveTo>
                <a:lnTo>
                  <a:pt x="555430" y="3711"/>
                </a:lnTo>
                <a:lnTo>
                  <a:pt x="559357" y="23164"/>
                </a:lnTo>
                <a:lnTo>
                  <a:pt x="559357" y="1033123"/>
                </a:lnTo>
                <a:lnTo>
                  <a:pt x="518615" y="1037230"/>
                </a:lnTo>
                <a:cubicBezTo>
                  <a:pt x="232192" y="1037230"/>
                  <a:pt x="0" y="805038"/>
                  <a:pt x="0" y="518615"/>
                </a:cubicBezTo>
                <a:cubicBezTo>
                  <a:pt x="0" y="232192"/>
                  <a:pt x="232192" y="0"/>
                  <a:pt x="518615" y="0"/>
                </a:cubicBezTo>
                <a:close/>
              </a:path>
            </a:pathLst>
          </a:custGeom>
          <a:solidFill>
            <a:srgbClr val="00B9B3"/>
          </a:solidFill>
          <a:ln w="2540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任意多边形 26"/>
          <p:cNvSpPr/>
          <p:nvPr/>
        </p:nvSpPr>
        <p:spPr>
          <a:xfrm flipH="1">
            <a:off x="6241259" y="5390264"/>
            <a:ext cx="559357" cy="1037230"/>
          </a:xfrm>
          <a:custGeom>
            <a:avLst/>
            <a:gdLst>
              <a:gd name="connsiteX0" fmla="*/ 518615 w 559357"/>
              <a:gd name="connsiteY0" fmla="*/ 0 h 1037230"/>
              <a:gd name="connsiteX1" fmla="*/ 555430 w 559357"/>
              <a:gd name="connsiteY1" fmla="*/ 3711 h 1037230"/>
              <a:gd name="connsiteX2" fmla="*/ 559357 w 559357"/>
              <a:gd name="connsiteY2" fmla="*/ 23164 h 1037230"/>
              <a:gd name="connsiteX3" fmla="*/ 559357 w 559357"/>
              <a:gd name="connsiteY3" fmla="*/ 1033123 h 1037230"/>
              <a:gd name="connsiteX4" fmla="*/ 518615 w 559357"/>
              <a:gd name="connsiteY4" fmla="*/ 1037230 h 1037230"/>
              <a:gd name="connsiteX5" fmla="*/ 0 w 559357"/>
              <a:gd name="connsiteY5" fmla="*/ 518615 h 1037230"/>
              <a:gd name="connsiteX6" fmla="*/ 518615 w 559357"/>
              <a:gd name="connsiteY6" fmla="*/ 0 h 103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9357" h="1037230">
                <a:moveTo>
                  <a:pt x="518615" y="0"/>
                </a:moveTo>
                <a:lnTo>
                  <a:pt x="555430" y="3711"/>
                </a:lnTo>
                <a:lnTo>
                  <a:pt x="559357" y="23164"/>
                </a:lnTo>
                <a:lnTo>
                  <a:pt x="559357" y="1033123"/>
                </a:lnTo>
                <a:lnTo>
                  <a:pt x="518615" y="1037230"/>
                </a:lnTo>
                <a:cubicBezTo>
                  <a:pt x="232192" y="1037230"/>
                  <a:pt x="0" y="805038"/>
                  <a:pt x="0" y="518615"/>
                </a:cubicBezTo>
                <a:cubicBezTo>
                  <a:pt x="0" y="232192"/>
                  <a:pt x="232192" y="0"/>
                  <a:pt x="518615" y="0"/>
                </a:cubicBezTo>
                <a:close/>
              </a:path>
            </a:pathLst>
          </a:custGeom>
          <a:solidFill>
            <a:srgbClr val="00B9B3"/>
          </a:solidFill>
          <a:ln w="2540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-19064" y="253534"/>
            <a:ext cx="12211083" cy="6553690"/>
            <a:chOff x="-19064" y="253534"/>
            <a:chExt cx="12211083" cy="6553690"/>
          </a:xfrm>
        </p:grpSpPr>
        <p:grpSp>
          <p:nvGrpSpPr>
            <p:cNvPr id="29" name="组合 28"/>
            <p:cNvGrpSpPr/>
            <p:nvPr/>
          </p:nvGrpSpPr>
          <p:grpSpPr>
            <a:xfrm>
              <a:off x="-19064" y="253534"/>
              <a:ext cx="12211083" cy="6553690"/>
              <a:chOff x="-19064" y="253534"/>
              <a:chExt cx="12211083" cy="6553690"/>
            </a:xfrm>
          </p:grpSpPr>
          <p:sp>
            <p:nvSpPr>
              <p:cNvPr id="31" name="Rectangle 11"/>
              <p:cNvSpPr>
                <a:spLocks noChangeArrowheads="1"/>
              </p:cNvSpPr>
              <p:nvPr/>
            </p:nvSpPr>
            <p:spPr bwMode="gray">
              <a:xfrm flipH="1">
                <a:off x="205524" y="255990"/>
                <a:ext cx="11986495" cy="597132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>
                  <a:defRPr/>
                </a:pPr>
                <a:endParaRPr lang="en-US" altLang="zh-CN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33" name="Rectangle 7"/>
              <p:cNvSpPr>
                <a:spLocks noChangeArrowheads="1"/>
              </p:cNvSpPr>
              <p:nvPr/>
            </p:nvSpPr>
            <p:spPr bwMode="invGray">
              <a:xfrm flipH="1">
                <a:off x="97525" y="6501805"/>
                <a:ext cx="428024" cy="176519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/>
                <a:endParaRPr lang="en-US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34" name="Freeform 8"/>
              <p:cNvSpPr/>
              <p:nvPr/>
            </p:nvSpPr>
            <p:spPr bwMode="invGray">
              <a:xfrm flipH="1">
                <a:off x="-19064" y="6501805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9 w 219"/>
                  <a:gd name="T3" fmla="*/ 314 h 744"/>
                  <a:gd name="T4" fmla="*/ 219 w 219"/>
                  <a:gd name="T5" fmla="*/ 744 h 744"/>
                  <a:gd name="T6" fmla="*/ 0 w 219"/>
                  <a:gd name="T7" fmla="*/ 430 h 744"/>
                  <a:gd name="T8" fmla="*/ 0 w 219"/>
                  <a:gd name="T9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latin typeface="Foundry Gridnik Medium" pitchFamily="50" charset="0"/>
                </a:endParaRPr>
              </a:p>
            </p:txBody>
          </p:sp>
          <p:sp>
            <p:nvSpPr>
              <p:cNvPr id="35" name="Rectangle 13"/>
              <p:cNvSpPr/>
              <p:nvPr/>
            </p:nvSpPr>
            <p:spPr bwMode="invGray">
              <a:xfrm>
                <a:off x="107449" y="6445134"/>
                <a:ext cx="417695" cy="292364"/>
              </a:xfrm>
              <a:prstGeom prst="rect">
                <a:avLst/>
              </a:prstGeom>
            </p:spPr>
            <p:txBody>
              <a:bodyPr wrap="none" lIns="121896" tIns="60948" rIns="121896" bIns="60948">
                <a:spAutoFit/>
              </a:bodyPr>
              <a:lstStyle/>
              <a:p>
                <a:pPr algn="ctr"/>
                <a:fld id="{259F4B34-A25D-4DEF-97BC-C4D92417BF9B}" type="slidenum">
                  <a:rPr lang="en-US" sz="1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fld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12"/>
              <p:cNvSpPr/>
              <p:nvPr/>
            </p:nvSpPr>
            <p:spPr bwMode="gray">
              <a:xfrm>
                <a:off x="19" y="253534"/>
                <a:ext cx="205496" cy="792721"/>
              </a:xfrm>
              <a:custGeom>
                <a:avLst/>
                <a:gdLst>
                  <a:gd name="T0" fmla="*/ 0 w 215"/>
                  <a:gd name="T1" fmla="*/ 308 h 703"/>
                  <a:gd name="T2" fmla="*/ 0 w 215"/>
                  <a:gd name="T3" fmla="*/ 703 h 703"/>
                  <a:gd name="T4" fmla="*/ 215 w 215"/>
                  <a:gd name="T5" fmla="*/ 395 h 703"/>
                  <a:gd name="T6" fmla="*/ 215 w 215"/>
                  <a:gd name="T7" fmla="*/ 0 h 703"/>
                  <a:gd name="T8" fmla="*/ 0 w 215"/>
                  <a:gd name="T9" fmla="*/ 308 h 703"/>
                  <a:gd name="connsiteX0" fmla="*/ 0 w 10000"/>
                  <a:gd name="connsiteY0" fmla="*/ 4381 h 7400"/>
                  <a:gd name="connsiteX1" fmla="*/ 6119 w 10000"/>
                  <a:gd name="connsiteY1" fmla="*/ 7400 h 7400"/>
                  <a:gd name="connsiteX2" fmla="*/ 10000 w 10000"/>
                  <a:gd name="connsiteY2" fmla="*/ 5619 h 7400"/>
                  <a:gd name="connsiteX3" fmla="*/ 10000 w 10000"/>
                  <a:gd name="connsiteY3" fmla="*/ 0 h 7400"/>
                  <a:gd name="connsiteX4" fmla="*/ 0 w 10000"/>
                  <a:gd name="connsiteY4" fmla="*/ 4381 h 7400"/>
                  <a:gd name="connsiteX0-1" fmla="*/ 0 w 3881"/>
                  <a:gd name="connsiteY0-2" fmla="*/ 2482 h 10000"/>
                  <a:gd name="connsiteX1-3" fmla="*/ 0 w 3881"/>
                  <a:gd name="connsiteY1-4" fmla="*/ 10000 h 10000"/>
                  <a:gd name="connsiteX2-5" fmla="*/ 3881 w 3881"/>
                  <a:gd name="connsiteY2-6" fmla="*/ 7593 h 10000"/>
                  <a:gd name="connsiteX3-7" fmla="*/ 3881 w 3881"/>
                  <a:gd name="connsiteY3-8" fmla="*/ 0 h 10000"/>
                  <a:gd name="connsiteX4-9" fmla="*/ 0 w 3881"/>
                  <a:gd name="connsiteY4-10" fmla="*/ 2482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flip="none" rotWithShape="0">
                <a:gsLst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solidFill>
                    <a:schemeClr val="lt1"/>
                  </a:solidFill>
                  <a:latin typeface="Foundry Gridnik Medium" pitchFamily="50" charset="0"/>
                </a:endParaRPr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296839" y="344379"/>
              <a:ext cx="353568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导向设计课程创新与实践</a:t>
              </a:r>
              <a:endParaRPr lang="zh-CN" altLang="en-US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6246159" y="1369128"/>
            <a:ext cx="9956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00878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课程</a:t>
            </a:r>
            <a:endParaRPr lang="zh-CN" altLang="en-US" sz="3200" dirty="0">
              <a:solidFill>
                <a:srgbClr val="008780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006647" y="5492692"/>
            <a:ext cx="995680" cy="848710"/>
            <a:chOff x="6398559" y="1521528"/>
            <a:chExt cx="995680" cy="848710"/>
          </a:xfrm>
        </p:grpSpPr>
        <p:sp>
          <p:nvSpPr>
            <p:cNvPr id="46" name="矩形 45"/>
            <p:cNvSpPr/>
            <p:nvPr/>
          </p:nvSpPr>
          <p:spPr>
            <a:xfrm>
              <a:off x="6450111" y="2033053"/>
              <a:ext cx="919480" cy="3371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008780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Object</a:t>
              </a:r>
              <a:endParaRPr lang="en-US" sz="1600" dirty="0">
                <a:solidFill>
                  <a:srgbClr val="00878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cxnSp>
          <p:nvCxnSpPr>
            <p:cNvPr id="58" name="直接连接符 57"/>
            <p:cNvCxnSpPr/>
            <p:nvPr/>
          </p:nvCxnSpPr>
          <p:spPr>
            <a:xfrm>
              <a:off x="6410826" y="2020236"/>
              <a:ext cx="972000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矩形 59"/>
            <p:cNvSpPr/>
            <p:nvPr/>
          </p:nvSpPr>
          <p:spPr>
            <a:xfrm>
              <a:off x="6398559" y="1521528"/>
              <a:ext cx="995680" cy="583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008780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目标</a:t>
              </a:r>
              <a:endParaRPr lang="zh-CN" altLang="en-US" sz="3200" dirty="0">
                <a:solidFill>
                  <a:srgbClr val="00878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  <p:sp>
        <p:nvSpPr>
          <p:cNvPr id="61" name="矩形 60"/>
          <p:cNvSpPr/>
          <p:nvPr/>
        </p:nvSpPr>
        <p:spPr>
          <a:xfrm>
            <a:off x="6560185" y="2504440"/>
            <a:ext cx="4372610" cy="3878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404040"/>
                </a:solidFill>
                <a:latin typeface="+mn-ea"/>
              </a:rPr>
              <a:t>（1）掌握导向设计的基本方法与基本程序，并能在项目设计中贯彻。</a:t>
            </a:r>
            <a:endParaRPr lang="en-US" altLang="zh-CN" sz="1600" dirty="0">
              <a:solidFill>
                <a:srgbClr val="404040"/>
              </a:solidFill>
              <a:latin typeface="+mn-ea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404040"/>
                </a:solidFill>
                <a:latin typeface="+mn-ea"/>
              </a:rPr>
              <a:t>（2）具有综合思考分析的能力，独立完成整个设计过程的能力。</a:t>
            </a:r>
            <a:endParaRPr lang="en-US" altLang="zh-CN" sz="1600" dirty="0">
              <a:solidFill>
                <a:srgbClr val="404040"/>
              </a:solidFill>
              <a:latin typeface="+mn-ea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404040"/>
                </a:solidFill>
                <a:latin typeface="+mn-ea"/>
              </a:rPr>
              <a:t>（3）掌握各种设计表现技巧，包括各种字体的设计与运用、各种图形符号形象的绘制与运用，掌握公共空间、商业空间与不同功能环境的导向设计方法等。</a:t>
            </a:r>
            <a:endParaRPr lang="en-US" altLang="zh-CN" sz="1600" dirty="0">
              <a:solidFill>
                <a:srgbClr val="404040"/>
              </a:solidFill>
              <a:latin typeface="+mn-ea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404040"/>
                </a:solidFill>
                <a:latin typeface="+mn-ea"/>
              </a:rPr>
              <a:t>（4）能够熟练进行项目沟通与设计方案表达，在项目设计中具有灵活应变能力和团队协作能力。</a:t>
            </a:r>
            <a:endParaRPr lang="en-US" altLang="zh-CN" sz="1600" dirty="0">
              <a:solidFill>
                <a:srgbClr val="404040"/>
              </a:solidFill>
              <a:latin typeface="+mn-ea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488212" y="1601225"/>
            <a:ext cx="595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181919" y="5678017"/>
            <a:ext cx="659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02</a:t>
            </a:r>
            <a:endParaRPr lang="zh-CN" altLang="en-US" sz="2800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3" name="TextBox 10"/>
          <p:cNvSpPr txBox="1"/>
          <p:nvPr/>
        </p:nvSpPr>
        <p:spPr bwMode="black">
          <a:xfrm>
            <a:off x="512995" y="6450854"/>
            <a:ext cx="2198370" cy="289560"/>
          </a:xfrm>
          <a:prstGeom prst="rect">
            <a:avLst/>
          </a:prstGeom>
          <a:noFill/>
        </p:spPr>
        <p:txBody>
          <a:bodyPr wrap="none" lIns="121896" tIns="60948" rIns="121896" bIns="60948" rtlCol="0">
            <a:spAutoFit/>
          </a:bodyPr>
          <a:lstStyle>
            <a:defPPr>
              <a:defRPr lang="en-US"/>
            </a:defPPr>
            <a:lvl1pPr>
              <a:defRPr sz="1100" cap="all">
                <a:solidFill>
                  <a:srgbClr val="9395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/>
            <a:r>
              <a:rPr lang="zh-CN" altLang="zh-CN" spc="300" dirty="0" smtClean="0">
                <a:solidFill>
                  <a:srgbClr val="00323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  <a:sym typeface="+mn-ea"/>
              </a:rPr>
              <a:t>导向设计课程创新与实践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891189" y="2065075"/>
            <a:ext cx="3470365" cy="1355906"/>
            <a:chOff x="314355" y="2065075"/>
            <a:chExt cx="3470365" cy="1355906"/>
          </a:xfrm>
        </p:grpSpPr>
        <p:sp>
          <p:nvSpPr>
            <p:cNvPr id="19" name="文本框 18"/>
            <p:cNvSpPr txBox="1"/>
            <p:nvPr/>
          </p:nvSpPr>
          <p:spPr>
            <a:xfrm>
              <a:off x="1106200" y="2065075"/>
              <a:ext cx="2494915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b="1" dirty="0" smtClean="0">
                  <a:solidFill>
                    <a:srgbClr val="00B9B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06</a:t>
              </a:r>
              <a:r>
                <a:rPr lang="zh-CN" altLang="en-US" b="1" dirty="0" smtClean="0">
                  <a:solidFill>
                    <a:srgbClr val="00B9B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综合式的评价方式</a:t>
              </a:r>
              <a:endParaRPr lang="zh-CN" altLang="en-US" b="1" dirty="0" smtClean="0">
                <a:solidFill>
                  <a:srgbClr val="00B9B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1296277" y="2446113"/>
              <a:ext cx="22097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314355" y="2467846"/>
              <a:ext cx="3470365" cy="95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zh-CN" altLang="zh-CN" dirty="0">
                  <a:solidFill>
                    <a:srgbClr val="404040"/>
                  </a:solidFill>
                </a:rPr>
                <a:t>评价方式改变过去教师一言而定的情况，综合采用教师评价、同行评价、第三方评价（客户评价与大众评价）等评价方式，注重过程性评价。</a:t>
              </a:r>
              <a:endParaRPr lang="zh-CN" altLang="zh-CN" dirty="0">
                <a:solidFill>
                  <a:srgbClr val="404040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352925" y="2162837"/>
            <a:ext cx="3217503" cy="3359106"/>
            <a:chOff x="2781150" y="1023916"/>
            <a:chExt cx="4760268" cy="4862144"/>
          </a:xfrm>
        </p:grpSpPr>
        <p:grpSp>
          <p:nvGrpSpPr>
            <p:cNvPr id="2" name="组合 1"/>
            <p:cNvGrpSpPr/>
            <p:nvPr/>
          </p:nvGrpSpPr>
          <p:grpSpPr>
            <a:xfrm>
              <a:off x="2810179" y="1273161"/>
              <a:ext cx="4731239" cy="4363655"/>
              <a:chOff x="4700790" y="1460792"/>
              <a:chExt cx="4731239" cy="4363655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4736861" y="1460792"/>
                <a:ext cx="4695168" cy="4363655"/>
                <a:chOff x="3721995" y="1584098"/>
                <a:chExt cx="4695168" cy="4363655"/>
              </a:xfrm>
            </p:grpSpPr>
            <p:sp>
              <p:nvSpPr>
                <p:cNvPr id="8" name="空心弧 7"/>
                <p:cNvSpPr/>
                <p:nvPr/>
              </p:nvSpPr>
              <p:spPr>
                <a:xfrm rot="16200000">
                  <a:off x="3887752" y="1418342"/>
                  <a:ext cx="4363654" cy="4695168"/>
                </a:xfrm>
                <a:prstGeom prst="blockArc">
                  <a:avLst>
                    <a:gd name="adj1" fmla="val 10800000"/>
                    <a:gd name="adj2" fmla="val 21542436"/>
                    <a:gd name="adj3" fmla="val 17183"/>
                  </a:avLst>
                </a:prstGeom>
                <a:solidFill>
                  <a:srgbClr val="FF888C"/>
                </a:solidFill>
                <a:ln>
                  <a:noFill/>
                </a:ln>
                <a:effectLst>
                  <a:innerShdw blurRad="152400">
                    <a:schemeClr val="tx1">
                      <a:lumMod val="75000"/>
                      <a:lumOff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任意多边形 8"/>
                <p:cNvSpPr/>
                <p:nvPr/>
              </p:nvSpPr>
              <p:spPr>
                <a:xfrm rot="16200000">
                  <a:off x="4194893" y="1231189"/>
                  <a:ext cx="1497779" cy="2203598"/>
                </a:xfrm>
                <a:custGeom>
                  <a:avLst/>
                  <a:gdLst>
                    <a:gd name="connsiteX0" fmla="*/ 1497779 w 1497779"/>
                    <a:gd name="connsiteY0" fmla="*/ 2191043 h 2203598"/>
                    <a:gd name="connsiteX1" fmla="*/ 748075 w 1497779"/>
                    <a:gd name="connsiteY1" fmla="*/ 2203598 h 2203598"/>
                    <a:gd name="connsiteX2" fmla="*/ 103153 w 1497779"/>
                    <a:gd name="connsiteY2" fmla="*/ 892485 h 2203598"/>
                    <a:gd name="connsiteX3" fmla="*/ 0 w 1497779"/>
                    <a:gd name="connsiteY3" fmla="*/ 824342 h 2203598"/>
                    <a:gd name="connsiteX4" fmla="*/ 0 w 1497779"/>
                    <a:gd name="connsiteY4" fmla="*/ 0 h 2203598"/>
                    <a:gd name="connsiteX5" fmla="*/ 143857 w 1497779"/>
                    <a:gd name="connsiteY5" fmla="*/ 54811 h 2203598"/>
                    <a:gd name="connsiteX6" fmla="*/ 1497779 w 1497779"/>
                    <a:gd name="connsiteY6" fmla="*/ 2191043 h 2203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97779" h="2203598">
                      <a:moveTo>
                        <a:pt x="1497779" y="2191043"/>
                      </a:moveTo>
                      <a:lnTo>
                        <a:pt x="748075" y="2203598"/>
                      </a:lnTo>
                      <a:cubicBezTo>
                        <a:pt x="740687" y="1654351"/>
                        <a:pt x="485677" y="1173718"/>
                        <a:pt x="103153" y="892485"/>
                      </a:cubicBezTo>
                      <a:lnTo>
                        <a:pt x="0" y="824342"/>
                      </a:lnTo>
                      <a:lnTo>
                        <a:pt x="0" y="0"/>
                      </a:lnTo>
                      <a:lnTo>
                        <a:pt x="143857" y="54811"/>
                      </a:lnTo>
                      <a:cubicBezTo>
                        <a:pt x="927235" y="400701"/>
                        <a:pt x="1483780" y="1223263"/>
                        <a:pt x="1497779" y="2191043"/>
                      </a:cubicBezTo>
                      <a:close/>
                    </a:path>
                  </a:pathLst>
                </a:custGeom>
                <a:solidFill>
                  <a:srgbClr val="00B9B1"/>
                </a:solidFill>
                <a:ln>
                  <a:noFill/>
                </a:ln>
                <a:effectLst>
                  <a:innerShdw blurRad="152400">
                    <a:schemeClr val="tx1">
                      <a:lumMod val="75000"/>
                      <a:lumOff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任意多边形 9"/>
                <p:cNvSpPr/>
                <p:nvPr/>
              </p:nvSpPr>
              <p:spPr>
                <a:xfrm rot="16200000">
                  <a:off x="3482171" y="3321702"/>
                  <a:ext cx="1644668" cy="1165019"/>
                </a:xfrm>
                <a:custGeom>
                  <a:avLst/>
                  <a:gdLst>
                    <a:gd name="connsiteX0" fmla="*/ 1644668 w 1644668"/>
                    <a:gd name="connsiteY0" fmla="*/ 120110 h 1165019"/>
                    <a:gd name="connsiteX1" fmla="*/ 1644668 w 1644668"/>
                    <a:gd name="connsiteY1" fmla="*/ 944526 h 1165019"/>
                    <a:gd name="connsiteX2" fmla="*/ 1629096 w 1644668"/>
                    <a:gd name="connsiteY2" fmla="*/ 934238 h 1165019"/>
                    <a:gd name="connsiteX3" fmla="*/ 947244 w 1644668"/>
                    <a:gd name="connsiteY3" fmla="*/ 749879 h 1165019"/>
                    <a:gd name="connsiteX4" fmla="*/ 43969 w 1644668"/>
                    <a:gd name="connsiteY4" fmla="*/ 1119987 h 1165019"/>
                    <a:gd name="connsiteX5" fmla="*/ 0 w 1644668"/>
                    <a:gd name="connsiteY5" fmla="*/ 1165019 h 1165019"/>
                    <a:gd name="connsiteX6" fmla="*/ 0 w 1644668"/>
                    <a:gd name="connsiteY6" fmla="*/ 242261 h 1165019"/>
                    <a:gd name="connsiteX7" fmla="*/ 98028 w 1644668"/>
                    <a:gd name="connsiteY7" fmla="*/ 190623 h 1165019"/>
                    <a:gd name="connsiteX8" fmla="*/ 940967 w 1644668"/>
                    <a:gd name="connsiteY8" fmla="*/ 97 h 1165019"/>
                    <a:gd name="connsiteX9" fmla="*/ 1587875 w 1644668"/>
                    <a:gd name="connsiteY9" fmla="*/ 98471 h 11650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44668" h="1165019">
                      <a:moveTo>
                        <a:pt x="1644668" y="120110"/>
                      </a:moveTo>
                      <a:lnTo>
                        <a:pt x="1644668" y="944526"/>
                      </a:lnTo>
                      <a:lnTo>
                        <a:pt x="1629096" y="934238"/>
                      </a:lnTo>
                      <a:cubicBezTo>
                        <a:pt x="1425683" y="814216"/>
                        <a:pt x="1193395" y="747314"/>
                        <a:pt x="947244" y="749879"/>
                      </a:cubicBezTo>
                      <a:cubicBezTo>
                        <a:pt x="603531" y="753462"/>
                        <a:pt x="289030" y="891933"/>
                        <a:pt x="43969" y="1119987"/>
                      </a:cubicBezTo>
                      <a:lnTo>
                        <a:pt x="0" y="1165019"/>
                      </a:lnTo>
                      <a:lnTo>
                        <a:pt x="0" y="242261"/>
                      </a:lnTo>
                      <a:lnTo>
                        <a:pt x="98028" y="190623"/>
                      </a:lnTo>
                      <a:cubicBezTo>
                        <a:pt x="356854" y="70649"/>
                        <a:pt x="641649" y="2999"/>
                        <a:pt x="940967" y="97"/>
                      </a:cubicBezTo>
                      <a:cubicBezTo>
                        <a:pt x="1165847" y="-2083"/>
                        <a:pt x="1383127" y="32435"/>
                        <a:pt x="1587875" y="98471"/>
                      </a:cubicBezTo>
                      <a:close/>
                    </a:path>
                  </a:pathLst>
                </a:custGeom>
                <a:solidFill>
                  <a:srgbClr val="003231"/>
                </a:solidFill>
                <a:ln>
                  <a:noFill/>
                </a:ln>
                <a:effectLst>
                  <a:innerShdw blurRad="152400">
                    <a:schemeClr val="tx1">
                      <a:lumMod val="75000"/>
                      <a:lumOff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" name="椭圆 4"/>
              <p:cNvSpPr/>
              <p:nvPr/>
            </p:nvSpPr>
            <p:spPr>
              <a:xfrm>
                <a:off x="4736861" y="3978634"/>
                <a:ext cx="1092878" cy="1132408"/>
              </a:xfrm>
              <a:prstGeom prst="ellipse">
                <a:avLst/>
              </a:prstGeom>
              <a:gradFill flip="none" rotWithShape="1">
                <a:gsLst>
                  <a:gs pos="30000">
                    <a:srgbClr val="C6C6C6"/>
                  </a:gs>
                  <a:gs pos="0">
                    <a:schemeClr val="bg1">
                      <a:lumMod val="75000"/>
                    </a:schemeClr>
                  </a:gs>
                  <a:gs pos="61000">
                    <a:srgbClr val="EEEEEE"/>
                  </a:gs>
                  <a:gs pos="100000">
                    <a:schemeClr val="bg1">
                      <a:tint val="23500"/>
                      <a:satMod val="160000"/>
                      <a:lumMod val="96000"/>
                    </a:schemeClr>
                  </a:gs>
                </a:gsLst>
                <a:lin ang="7800000" scaled="0"/>
                <a:tileRect/>
              </a:gradFill>
              <a:ln w="34925" cap="flat" cmpd="sng">
                <a:gradFill flip="none" rotWithShape="1">
                  <a:gsLst>
                    <a:gs pos="100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0"/>
                        <a:lumOff val="100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</a:gsLst>
                  <a:lin ang="7800000" scaled="0"/>
                  <a:tileRect/>
                </a:gradFill>
                <a:prstDash val="solid"/>
                <a:round/>
              </a:ln>
              <a:effectLst>
                <a:outerShdw blurRad="381000" dist="177800" dir="7800000" sx="105000" sy="105000" algn="r" rotWithShape="0">
                  <a:prstClr val="black">
                    <a:alpha val="22000"/>
                  </a:prstClr>
                </a:outerShdw>
                <a:softEdge rad="0"/>
              </a:effectLst>
              <a:scene3d>
                <a:camera prst="orthographicFront"/>
                <a:lightRig rig="fla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r>
                  <a:rPr lang="en-US" altLang="zh-CN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05</a:t>
                </a:r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dobe Gothic Std B" panose="020B0800000000000000" pitchFamily="34" charset="-128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4700790" y="2095264"/>
                <a:ext cx="1092878" cy="1132408"/>
              </a:xfrm>
              <a:prstGeom prst="ellipse">
                <a:avLst/>
              </a:prstGeom>
              <a:gradFill flip="none" rotWithShape="1">
                <a:gsLst>
                  <a:gs pos="30000">
                    <a:srgbClr val="C6C6C6"/>
                  </a:gs>
                  <a:gs pos="0">
                    <a:schemeClr val="bg1">
                      <a:lumMod val="75000"/>
                    </a:schemeClr>
                  </a:gs>
                  <a:gs pos="61000">
                    <a:srgbClr val="EEEEEE"/>
                  </a:gs>
                  <a:gs pos="100000">
                    <a:schemeClr val="bg1">
                      <a:tint val="23500"/>
                      <a:satMod val="160000"/>
                      <a:lumMod val="96000"/>
                    </a:schemeClr>
                  </a:gs>
                </a:gsLst>
                <a:lin ang="7800000" scaled="0"/>
                <a:tileRect/>
              </a:gradFill>
              <a:ln w="34925" cap="flat" cmpd="sng">
                <a:gradFill flip="none" rotWithShape="1">
                  <a:gsLst>
                    <a:gs pos="100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0"/>
                        <a:lumOff val="100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</a:gsLst>
                  <a:lin ang="7800000" scaled="0"/>
                  <a:tileRect/>
                </a:gradFill>
                <a:prstDash val="solid"/>
                <a:round/>
              </a:ln>
              <a:effectLst>
                <a:outerShdw blurRad="381000" dist="177800" dir="7800000" sx="105000" sy="105000" algn="r" rotWithShape="0">
                  <a:prstClr val="black">
                    <a:alpha val="22000"/>
                  </a:prstClr>
                </a:outerShdw>
                <a:softEdge rad="0"/>
              </a:effectLst>
              <a:scene3d>
                <a:camera prst="orthographicFront"/>
                <a:lightRig rig="fla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r>
                  <a:rPr lang="en-US" altLang="zh-CN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06</a:t>
                </a:r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dobe Gothic Std B" panose="020B0800000000000000" pitchFamily="34" charset="-128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781150" y="1278939"/>
              <a:ext cx="4701297" cy="4363656"/>
              <a:chOff x="2071302" y="1108939"/>
              <a:chExt cx="4701297" cy="4363656"/>
            </a:xfrm>
          </p:grpSpPr>
          <p:sp>
            <p:nvSpPr>
              <p:cNvPr id="30" name="空心弧 29"/>
              <p:cNvSpPr/>
              <p:nvPr/>
            </p:nvSpPr>
            <p:spPr>
              <a:xfrm rot="5400000" flipH="1">
                <a:off x="2237059" y="943184"/>
                <a:ext cx="4363654" cy="4695168"/>
              </a:xfrm>
              <a:prstGeom prst="blockArc">
                <a:avLst>
                  <a:gd name="adj1" fmla="val 10800000"/>
                  <a:gd name="adj2" fmla="val 21542436"/>
                  <a:gd name="adj3" fmla="val 17183"/>
                </a:avLst>
              </a:prstGeom>
              <a:solidFill>
                <a:srgbClr val="00B9B1"/>
              </a:solidFill>
              <a:ln>
                <a:noFill/>
              </a:ln>
              <a:effectLst>
                <a:innerShdw blurRad="152400">
                  <a:schemeClr val="tx1">
                    <a:lumMod val="75000"/>
                    <a:lumOff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任意多边形 30"/>
              <p:cNvSpPr/>
              <p:nvPr/>
            </p:nvSpPr>
            <p:spPr>
              <a:xfrm rot="5400000" flipH="1">
                <a:off x="4797414" y="756030"/>
                <a:ext cx="1497779" cy="2203598"/>
              </a:xfrm>
              <a:custGeom>
                <a:avLst/>
                <a:gdLst>
                  <a:gd name="connsiteX0" fmla="*/ 1497779 w 1497779"/>
                  <a:gd name="connsiteY0" fmla="*/ 2191043 h 2203598"/>
                  <a:gd name="connsiteX1" fmla="*/ 748075 w 1497779"/>
                  <a:gd name="connsiteY1" fmla="*/ 2203598 h 2203598"/>
                  <a:gd name="connsiteX2" fmla="*/ 103153 w 1497779"/>
                  <a:gd name="connsiteY2" fmla="*/ 892485 h 2203598"/>
                  <a:gd name="connsiteX3" fmla="*/ 0 w 1497779"/>
                  <a:gd name="connsiteY3" fmla="*/ 824342 h 2203598"/>
                  <a:gd name="connsiteX4" fmla="*/ 0 w 1497779"/>
                  <a:gd name="connsiteY4" fmla="*/ 0 h 2203598"/>
                  <a:gd name="connsiteX5" fmla="*/ 143857 w 1497779"/>
                  <a:gd name="connsiteY5" fmla="*/ 54811 h 2203598"/>
                  <a:gd name="connsiteX6" fmla="*/ 1497779 w 1497779"/>
                  <a:gd name="connsiteY6" fmla="*/ 2191043 h 2203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97779" h="2203598">
                    <a:moveTo>
                      <a:pt x="1497779" y="2191043"/>
                    </a:moveTo>
                    <a:lnTo>
                      <a:pt x="748075" y="2203598"/>
                    </a:lnTo>
                    <a:cubicBezTo>
                      <a:pt x="740687" y="1654351"/>
                      <a:pt x="485677" y="1173718"/>
                      <a:pt x="103153" y="892485"/>
                    </a:cubicBezTo>
                    <a:lnTo>
                      <a:pt x="0" y="824342"/>
                    </a:lnTo>
                    <a:lnTo>
                      <a:pt x="0" y="0"/>
                    </a:lnTo>
                    <a:lnTo>
                      <a:pt x="143857" y="54811"/>
                    </a:lnTo>
                    <a:cubicBezTo>
                      <a:pt x="927235" y="400701"/>
                      <a:pt x="1483780" y="1223263"/>
                      <a:pt x="1497779" y="2191043"/>
                    </a:cubicBezTo>
                    <a:close/>
                  </a:path>
                </a:pathLst>
              </a:custGeom>
              <a:solidFill>
                <a:srgbClr val="FF888C"/>
              </a:solidFill>
              <a:ln>
                <a:noFill/>
              </a:ln>
              <a:effectLst>
                <a:innerShdw blurRad="152400">
                  <a:schemeClr val="tx1">
                    <a:lumMod val="75000"/>
                    <a:lumOff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 rot="5400000" flipH="1">
                <a:off x="5367756" y="2846544"/>
                <a:ext cx="1644668" cy="1165019"/>
              </a:xfrm>
              <a:custGeom>
                <a:avLst/>
                <a:gdLst>
                  <a:gd name="connsiteX0" fmla="*/ 1644668 w 1644668"/>
                  <a:gd name="connsiteY0" fmla="*/ 120110 h 1165019"/>
                  <a:gd name="connsiteX1" fmla="*/ 1644668 w 1644668"/>
                  <a:gd name="connsiteY1" fmla="*/ 944526 h 1165019"/>
                  <a:gd name="connsiteX2" fmla="*/ 1629096 w 1644668"/>
                  <a:gd name="connsiteY2" fmla="*/ 934238 h 1165019"/>
                  <a:gd name="connsiteX3" fmla="*/ 947244 w 1644668"/>
                  <a:gd name="connsiteY3" fmla="*/ 749879 h 1165019"/>
                  <a:gd name="connsiteX4" fmla="*/ 43969 w 1644668"/>
                  <a:gd name="connsiteY4" fmla="*/ 1119987 h 1165019"/>
                  <a:gd name="connsiteX5" fmla="*/ 0 w 1644668"/>
                  <a:gd name="connsiteY5" fmla="*/ 1165019 h 1165019"/>
                  <a:gd name="connsiteX6" fmla="*/ 0 w 1644668"/>
                  <a:gd name="connsiteY6" fmla="*/ 242261 h 1165019"/>
                  <a:gd name="connsiteX7" fmla="*/ 98028 w 1644668"/>
                  <a:gd name="connsiteY7" fmla="*/ 190623 h 1165019"/>
                  <a:gd name="connsiteX8" fmla="*/ 940967 w 1644668"/>
                  <a:gd name="connsiteY8" fmla="*/ 97 h 1165019"/>
                  <a:gd name="connsiteX9" fmla="*/ 1587875 w 1644668"/>
                  <a:gd name="connsiteY9" fmla="*/ 98471 h 1165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4668" h="1165019">
                    <a:moveTo>
                      <a:pt x="1644668" y="120110"/>
                    </a:moveTo>
                    <a:lnTo>
                      <a:pt x="1644668" y="944526"/>
                    </a:lnTo>
                    <a:lnTo>
                      <a:pt x="1629096" y="934238"/>
                    </a:lnTo>
                    <a:cubicBezTo>
                      <a:pt x="1425683" y="814216"/>
                      <a:pt x="1193395" y="747314"/>
                      <a:pt x="947244" y="749879"/>
                    </a:cubicBezTo>
                    <a:cubicBezTo>
                      <a:pt x="603531" y="753462"/>
                      <a:pt x="289030" y="891933"/>
                      <a:pt x="43969" y="1119987"/>
                    </a:cubicBezTo>
                    <a:lnTo>
                      <a:pt x="0" y="1165019"/>
                    </a:lnTo>
                    <a:lnTo>
                      <a:pt x="0" y="242261"/>
                    </a:lnTo>
                    <a:lnTo>
                      <a:pt x="98028" y="190623"/>
                    </a:lnTo>
                    <a:cubicBezTo>
                      <a:pt x="356854" y="70649"/>
                      <a:pt x="641649" y="2999"/>
                      <a:pt x="940967" y="97"/>
                    </a:cubicBezTo>
                    <a:cubicBezTo>
                      <a:pt x="1165847" y="-2083"/>
                      <a:pt x="1383127" y="32435"/>
                      <a:pt x="1587875" y="98471"/>
                    </a:cubicBezTo>
                    <a:close/>
                  </a:path>
                </a:pathLst>
              </a:custGeom>
              <a:solidFill>
                <a:srgbClr val="003231"/>
              </a:solidFill>
              <a:ln>
                <a:noFill/>
              </a:ln>
              <a:effectLst>
                <a:innerShdw blurRad="152400">
                  <a:schemeClr val="tx1">
                    <a:lumMod val="75000"/>
                    <a:lumOff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4" name="椭圆 33"/>
            <p:cNvSpPr/>
            <p:nvPr/>
          </p:nvSpPr>
          <p:spPr>
            <a:xfrm>
              <a:off x="4679441" y="1023916"/>
              <a:ext cx="1092878" cy="1132408"/>
            </a:xfrm>
            <a:prstGeom prst="ellipse">
              <a:avLst/>
            </a:prstGeom>
            <a:gradFill flip="none" rotWithShape="1">
              <a:gsLst>
                <a:gs pos="30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349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381000" dist="1778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r>
                <a:rPr lang="en-US" altLang="zh-CN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01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4679441" y="4753652"/>
              <a:ext cx="1092878" cy="1132408"/>
            </a:xfrm>
            <a:prstGeom prst="ellipse">
              <a:avLst/>
            </a:prstGeom>
            <a:gradFill flip="none" rotWithShape="1">
              <a:gsLst>
                <a:gs pos="30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349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381000" dist="1778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r>
                <a:rPr lang="en-US" altLang="zh-CN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04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6309633" y="3796655"/>
              <a:ext cx="1092878" cy="1132408"/>
            </a:xfrm>
            <a:prstGeom prst="ellipse">
              <a:avLst/>
            </a:prstGeom>
            <a:gradFill flip="none" rotWithShape="1">
              <a:gsLst>
                <a:gs pos="30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349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381000" dist="1778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r>
                <a:rPr lang="en-US" altLang="zh-CN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03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6273562" y="1913285"/>
              <a:ext cx="1092878" cy="1132408"/>
            </a:xfrm>
            <a:prstGeom prst="ellipse">
              <a:avLst/>
            </a:prstGeom>
            <a:gradFill flip="none" rotWithShape="1">
              <a:gsLst>
                <a:gs pos="30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349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381000" dist="1778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r>
                <a:rPr lang="en-US" altLang="zh-CN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02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920979" y="1022339"/>
            <a:ext cx="3128361" cy="916417"/>
            <a:chOff x="5304439" y="1228829"/>
            <a:chExt cx="3128361" cy="916417"/>
          </a:xfrm>
        </p:grpSpPr>
        <p:grpSp>
          <p:nvGrpSpPr>
            <p:cNvPr id="11" name="组合 10"/>
            <p:cNvGrpSpPr/>
            <p:nvPr/>
          </p:nvGrpSpPr>
          <p:grpSpPr>
            <a:xfrm>
              <a:off x="5304439" y="1228829"/>
              <a:ext cx="2324661" cy="368300"/>
              <a:chOff x="7484880" y="1149746"/>
              <a:chExt cx="2324661" cy="368300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7484880" y="1149746"/>
                <a:ext cx="2155190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FF888C"/>
                    </a:solidFill>
                    <a:latin typeface="方正正准黑简体" panose="02000000000000000000" pitchFamily="2" charset="-122"/>
                    <a:ea typeface="方正正准黑简体" panose="02000000000000000000" pitchFamily="2" charset="-122"/>
                  </a:rPr>
                  <a:t>01</a:t>
                </a:r>
                <a:r>
                  <a:rPr lang="zh-CN" altLang="en-US" b="1" dirty="0" smtClean="0">
                    <a:solidFill>
                      <a:srgbClr val="FF888C"/>
                    </a:solidFill>
                    <a:latin typeface="方正正准黑简体" panose="02000000000000000000" pitchFamily="2" charset="-122"/>
                    <a:ea typeface="方正正准黑简体" panose="02000000000000000000" pitchFamily="2" charset="-122"/>
                  </a:rPr>
                  <a:t>知识体系的重构</a:t>
                </a:r>
                <a:endParaRPr lang="zh-CN" altLang="en-US" b="1" dirty="0" smtClean="0">
                  <a:solidFill>
                    <a:srgbClr val="FF888C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endParaRP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7599772" y="1517710"/>
                <a:ext cx="220976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文本框 50"/>
            <p:cNvSpPr txBox="1"/>
            <p:nvPr/>
          </p:nvSpPr>
          <p:spPr>
            <a:xfrm>
              <a:off x="5304440" y="1623276"/>
              <a:ext cx="312836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</a:rPr>
                <a:t>将理论知识与教学重点进行解构与归纳，在典型工作流程中进行重构。</a:t>
              </a:r>
              <a:endPara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635123" y="2365343"/>
            <a:ext cx="3505760" cy="1394934"/>
            <a:chOff x="8018583" y="2065075"/>
            <a:chExt cx="3505760" cy="1394934"/>
          </a:xfrm>
        </p:grpSpPr>
        <p:sp>
          <p:nvSpPr>
            <p:cNvPr id="44" name="文本框 43"/>
            <p:cNvSpPr txBox="1"/>
            <p:nvPr/>
          </p:nvSpPr>
          <p:spPr>
            <a:xfrm>
              <a:off x="8018583" y="2065075"/>
              <a:ext cx="251206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323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02</a:t>
              </a:r>
              <a:r>
                <a:rPr lang="zh-CN" altLang="en-US" b="1" dirty="0" smtClean="0">
                  <a:solidFill>
                    <a:srgbClr val="00323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专题化的课程内容</a:t>
              </a:r>
              <a:endParaRPr lang="zh-CN" altLang="en-US" b="1" dirty="0" smtClean="0">
                <a:solidFill>
                  <a:srgbClr val="00323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8114120" y="2446113"/>
              <a:ext cx="22097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文本框 51"/>
            <p:cNvSpPr txBox="1"/>
            <p:nvPr/>
          </p:nvSpPr>
          <p:spPr>
            <a:xfrm>
              <a:off x="8052697" y="2506874"/>
              <a:ext cx="3471646" cy="95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zh-CN" altLang="zh-CN" dirty="0">
                  <a:solidFill>
                    <a:srgbClr val="404040"/>
                  </a:solidFill>
                </a:rPr>
                <a:t>打破传统教学内容的章节式设定，将教学内容设计成难度递进的专题，专题的内容除专题一为课程导入与理论概述外，其余专题均为设计项目。</a:t>
              </a:r>
              <a:endParaRPr lang="zh-CN" altLang="zh-CN" dirty="0">
                <a:solidFill>
                  <a:srgbClr val="404040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635123" y="4252914"/>
            <a:ext cx="3636388" cy="1345504"/>
            <a:chOff x="8018583" y="4041081"/>
            <a:chExt cx="3636388" cy="1345504"/>
          </a:xfrm>
        </p:grpSpPr>
        <p:sp>
          <p:nvSpPr>
            <p:cNvPr id="47" name="文本框 46"/>
            <p:cNvSpPr txBox="1"/>
            <p:nvPr/>
          </p:nvSpPr>
          <p:spPr>
            <a:xfrm>
              <a:off x="8018583" y="4041081"/>
              <a:ext cx="296418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B9B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03</a:t>
              </a:r>
              <a:r>
                <a:rPr lang="zh-CN" altLang="en-US" b="1" dirty="0" smtClean="0">
                  <a:solidFill>
                    <a:srgbClr val="00B9B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小组式的教学组织形式</a:t>
              </a:r>
              <a:endParaRPr lang="zh-CN" altLang="en-US" b="1" dirty="0" smtClean="0">
                <a:solidFill>
                  <a:srgbClr val="00B9B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8114120" y="4394010"/>
              <a:ext cx="22097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文本框 52"/>
            <p:cNvSpPr txBox="1"/>
            <p:nvPr/>
          </p:nvSpPr>
          <p:spPr>
            <a:xfrm>
              <a:off x="8043481" y="4433450"/>
              <a:ext cx="3611490" cy="95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zh-CN" altLang="zh-CN" dirty="0">
                  <a:solidFill>
                    <a:srgbClr val="404040"/>
                  </a:solidFill>
                </a:rPr>
                <a:t>将学生分为五人为单位的学习小组，根据个人的特点与兴趣点进行分工，既体现个人能力的锻炼，又有团队协作能力的提升。小组之间的竞争体现排他性，激发学习兴趣。</a:t>
              </a:r>
              <a:endParaRPr lang="zh-CN" altLang="zh-CN" dirty="0">
                <a:solidFill>
                  <a:srgbClr val="404040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020935" y="5506703"/>
            <a:ext cx="3463832" cy="1105199"/>
            <a:chOff x="5404395" y="5736299"/>
            <a:chExt cx="3463832" cy="1105199"/>
          </a:xfrm>
        </p:grpSpPr>
        <p:grpSp>
          <p:nvGrpSpPr>
            <p:cNvPr id="15" name="组合 14"/>
            <p:cNvGrpSpPr/>
            <p:nvPr/>
          </p:nvGrpSpPr>
          <p:grpSpPr>
            <a:xfrm>
              <a:off x="5404395" y="5736299"/>
              <a:ext cx="2648585" cy="645160"/>
              <a:chOff x="7483996" y="5165585"/>
              <a:chExt cx="2648585" cy="645160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7483996" y="5165585"/>
                <a:ext cx="2648585" cy="645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E95946"/>
                    </a:solidFill>
                    <a:latin typeface="方正正准黑简体" panose="02000000000000000000" pitchFamily="2" charset="-122"/>
                    <a:ea typeface="方正正准黑简体" panose="02000000000000000000" pitchFamily="2" charset="-122"/>
                  </a:rPr>
                  <a:t>04</a:t>
                </a:r>
                <a:r>
                  <a:rPr lang="zh-CN" altLang="en-US" b="1" dirty="0" smtClean="0">
                    <a:solidFill>
                      <a:srgbClr val="E95946"/>
                    </a:solidFill>
                    <a:latin typeface="方正正准黑简体" panose="02000000000000000000" pitchFamily="2" charset="-122"/>
                    <a:ea typeface="方正正准黑简体" panose="02000000000000000000" pitchFamily="2" charset="-122"/>
                  </a:rPr>
                  <a:t>多元化的教学方法</a:t>
                </a:r>
                <a:endParaRPr lang="zh-CN" altLang="en-US" b="1" dirty="0" smtClean="0">
                  <a:solidFill>
                    <a:srgbClr val="E95946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endParaRPr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>
                <a:off x="7598887" y="5533549"/>
                <a:ext cx="220976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文本框 69"/>
            <p:cNvSpPr txBox="1"/>
            <p:nvPr/>
          </p:nvSpPr>
          <p:spPr>
            <a:xfrm>
              <a:off x="5419330" y="6104263"/>
              <a:ext cx="3448897" cy="737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zh-CN" altLang="zh-CN" dirty="0">
                  <a:solidFill>
                    <a:srgbClr val="404040"/>
                  </a:solidFill>
                </a:rPr>
                <a:t>全面实现翻转课堂，综合使用案例教学法、示范教学法、讨论教学法、情境教学法等一切有利于教学效果提升的教学方法。</a:t>
              </a:r>
              <a:endParaRPr lang="zh-CN" altLang="zh-CN" dirty="0">
                <a:solidFill>
                  <a:srgbClr val="404040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16100" y="4041081"/>
            <a:ext cx="3386853" cy="1390910"/>
            <a:chOff x="304800" y="4041081"/>
            <a:chExt cx="3386853" cy="1390910"/>
          </a:xfrm>
        </p:grpSpPr>
        <p:sp>
          <p:nvSpPr>
            <p:cNvPr id="22" name="文本框 21"/>
            <p:cNvSpPr txBox="1"/>
            <p:nvPr/>
          </p:nvSpPr>
          <p:spPr>
            <a:xfrm>
              <a:off x="1171575" y="4041081"/>
              <a:ext cx="2454275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b="1" dirty="0" smtClean="0">
                  <a:solidFill>
                    <a:srgbClr val="00323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05</a:t>
              </a:r>
              <a:r>
                <a:rPr lang="zh-CN" altLang="en-US" b="1" dirty="0" smtClean="0">
                  <a:solidFill>
                    <a:srgbClr val="00323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提案式的成果展示</a:t>
              </a:r>
              <a:endParaRPr lang="zh-CN" altLang="en-US" b="1" dirty="0" smtClean="0">
                <a:solidFill>
                  <a:srgbClr val="00323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1299976" y="4394010"/>
              <a:ext cx="22097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文本框 70"/>
            <p:cNvSpPr txBox="1"/>
            <p:nvPr/>
          </p:nvSpPr>
          <p:spPr>
            <a:xfrm>
              <a:off x="304800" y="4478856"/>
              <a:ext cx="3386853" cy="95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zh-CN" altLang="zh-CN" dirty="0">
                  <a:solidFill>
                    <a:srgbClr val="404040"/>
                  </a:solidFill>
                </a:rPr>
                <a:t>项目设计的成果都以提案会的形式进行展示，锻炼设计表达与沟通能力，既有演讲又有答辩，可以更好的检视设计成果的优点与不足，发现错误、总结经验。</a:t>
              </a:r>
              <a:endParaRPr lang="zh-CN" altLang="zh-CN" dirty="0">
                <a:solidFill>
                  <a:srgbClr val="404040"/>
                </a:solidFill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 rot="0">
            <a:off x="-19050" y="253365"/>
            <a:ext cx="12211050" cy="6553835"/>
            <a:chOff x="-19064" y="253534"/>
            <a:chExt cx="12211083" cy="6553690"/>
          </a:xfrm>
        </p:grpSpPr>
        <p:sp>
          <p:nvSpPr>
            <p:cNvPr id="58" name="Rectangle 11"/>
            <p:cNvSpPr>
              <a:spLocks noChangeArrowheads="1"/>
            </p:cNvSpPr>
            <p:nvPr/>
          </p:nvSpPr>
          <p:spPr bwMode="gray">
            <a:xfrm flipH="1">
              <a:off x="205524" y="255990"/>
              <a:ext cx="11986495" cy="597132"/>
            </a:xfrm>
            <a:prstGeom prst="rect">
              <a:avLst/>
            </a:prstGeom>
            <a:gradFill flip="none" rotWithShape="0">
              <a:gsLst>
                <a:gs pos="0">
                  <a:srgbClr val="008780"/>
                </a:gs>
                <a:gs pos="100000">
                  <a:srgbClr val="00878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6" tIns="60948" rIns="121896" bIns="60948" anchor="ctr"/>
            <a:lstStyle/>
            <a:p>
              <a:pPr algn="ctr">
                <a:defRPr/>
              </a:pPr>
              <a:endParaRPr lang="en-US" altLang="zh-CN" sz="1900" dirty="0">
                <a:solidFill>
                  <a:srgbClr val="FFFFFF"/>
                </a:solidFill>
                <a:latin typeface="Foundry Gridnik Medium"/>
                <a:ea typeface="宋体" panose="02010600030101010101" pitchFamily="2" charset="-122"/>
              </a:endParaRPr>
            </a:p>
          </p:txBody>
        </p:sp>
        <p:sp>
          <p:nvSpPr>
            <p:cNvPr id="59" name="Rectangle 7"/>
            <p:cNvSpPr>
              <a:spLocks noChangeArrowheads="1"/>
            </p:cNvSpPr>
            <p:nvPr/>
          </p:nvSpPr>
          <p:spPr bwMode="invGray">
            <a:xfrm flipH="1">
              <a:off x="97525" y="6501805"/>
              <a:ext cx="428024" cy="176519"/>
            </a:xfrm>
            <a:prstGeom prst="rect">
              <a:avLst/>
            </a:prstGeom>
            <a:gradFill flip="none" rotWithShape="0">
              <a:gsLst>
                <a:gs pos="0">
                  <a:srgbClr val="008780"/>
                </a:gs>
                <a:gs pos="100000">
                  <a:srgbClr val="00878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6" tIns="60948" rIns="121896" bIns="60948" anchor="ctr"/>
            <a:lstStyle/>
            <a:p>
              <a:pPr algn="ctr"/>
              <a:endParaRPr lang="en-US" sz="1900" dirty="0">
                <a:solidFill>
                  <a:srgbClr val="FFFFFF"/>
                </a:solidFill>
                <a:latin typeface="Foundry Gridnik Medium"/>
                <a:ea typeface="宋体" panose="02010600030101010101" pitchFamily="2" charset="-122"/>
              </a:endParaRPr>
            </a:p>
          </p:txBody>
        </p:sp>
        <p:sp>
          <p:nvSpPr>
            <p:cNvPr id="60" name="Freeform 8"/>
            <p:cNvSpPr/>
            <p:nvPr/>
          </p:nvSpPr>
          <p:spPr bwMode="invGray">
            <a:xfrm flipH="1">
              <a:off x="-19064" y="6501805"/>
              <a:ext cx="119868" cy="305419"/>
            </a:xfrm>
            <a:custGeom>
              <a:avLst/>
              <a:gdLst>
                <a:gd name="T0" fmla="*/ 0 w 219"/>
                <a:gd name="T1" fmla="*/ 0 h 744"/>
                <a:gd name="T2" fmla="*/ 219 w 219"/>
                <a:gd name="T3" fmla="*/ 314 h 744"/>
                <a:gd name="T4" fmla="*/ 219 w 219"/>
                <a:gd name="T5" fmla="*/ 744 h 744"/>
                <a:gd name="T6" fmla="*/ 0 w 219"/>
                <a:gd name="T7" fmla="*/ 430 h 744"/>
                <a:gd name="T8" fmla="*/ 0 w 219"/>
                <a:gd name="T9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744">
                  <a:moveTo>
                    <a:pt x="0" y="0"/>
                  </a:moveTo>
                  <a:lnTo>
                    <a:pt x="219" y="314"/>
                  </a:lnTo>
                  <a:lnTo>
                    <a:pt x="219" y="744"/>
                  </a:lnTo>
                  <a:lnTo>
                    <a:pt x="0" y="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2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900" dirty="0">
                <a:latin typeface="Foundry Gridnik Medium" pitchFamily="50" charset="0"/>
              </a:endParaRPr>
            </a:p>
          </p:txBody>
        </p:sp>
        <p:sp>
          <p:nvSpPr>
            <p:cNvPr id="61" name="Rectangle 13"/>
            <p:cNvSpPr/>
            <p:nvPr/>
          </p:nvSpPr>
          <p:spPr bwMode="invGray">
            <a:xfrm>
              <a:off x="107449" y="6445134"/>
              <a:ext cx="417695" cy="292364"/>
            </a:xfrm>
            <a:prstGeom prst="rect">
              <a:avLst/>
            </a:prstGeom>
          </p:spPr>
          <p:txBody>
            <a:bodyPr wrap="none" lIns="121896" tIns="60948" rIns="121896" bIns="60948">
              <a:spAutoFit/>
            </a:bodyPr>
            <a:lstStyle/>
            <a:p>
              <a:pPr algn="ctr"/>
              <a:fld id="{259F4B34-A25D-4DEF-97BC-C4D92417BF9B}" type="slidenum">
                <a:rPr lang="en-US" sz="11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fld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Freeform 12"/>
            <p:cNvSpPr/>
            <p:nvPr/>
          </p:nvSpPr>
          <p:spPr bwMode="gray">
            <a:xfrm>
              <a:off x="19" y="253534"/>
              <a:ext cx="205496" cy="792721"/>
            </a:xfrm>
            <a:custGeom>
              <a:avLst/>
              <a:gdLst>
                <a:gd name="T0" fmla="*/ 0 w 215"/>
                <a:gd name="T1" fmla="*/ 308 h 703"/>
                <a:gd name="T2" fmla="*/ 0 w 215"/>
                <a:gd name="T3" fmla="*/ 703 h 703"/>
                <a:gd name="T4" fmla="*/ 215 w 215"/>
                <a:gd name="T5" fmla="*/ 395 h 703"/>
                <a:gd name="T6" fmla="*/ 215 w 215"/>
                <a:gd name="T7" fmla="*/ 0 h 703"/>
                <a:gd name="T8" fmla="*/ 0 w 215"/>
                <a:gd name="T9" fmla="*/ 308 h 703"/>
                <a:gd name="connsiteX0" fmla="*/ 0 w 10000"/>
                <a:gd name="connsiteY0" fmla="*/ 4381 h 7400"/>
                <a:gd name="connsiteX1" fmla="*/ 6119 w 10000"/>
                <a:gd name="connsiteY1" fmla="*/ 7400 h 7400"/>
                <a:gd name="connsiteX2" fmla="*/ 10000 w 10000"/>
                <a:gd name="connsiteY2" fmla="*/ 5619 h 7400"/>
                <a:gd name="connsiteX3" fmla="*/ 10000 w 10000"/>
                <a:gd name="connsiteY3" fmla="*/ 0 h 7400"/>
                <a:gd name="connsiteX4" fmla="*/ 0 w 10000"/>
                <a:gd name="connsiteY4" fmla="*/ 4381 h 7400"/>
                <a:gd name="connsiteX0-1" fmla="*/ 0 w 3881"/>
                <a:gd name="connsiteY0-2" fmla="*/ 2482 h 10000"/>
                <a:gd name="connsiteX1-3" fmla="*/ 0 w 3881"/>
                <a:gd name="connsiteY1-4" fmla="*/ 10000 h 10000"/>
                <a:gd name="connsiteX2-5" fmla="*/ 3881 w 3881"/>
                <a:gd name="connsiteY2-6" fmla="*/ 7593 h 10000"/>
                <a:gd name="connsiteX3-7" fmla="*/ 3881 w 3881"/>
                <a:gd name="connsiteY3-8" fmla="*/ 0 h 10000"/>
                <a:gd name="connsiteX4-9" fmla="*/ 0 w 3881"/>
                <a:gd name="connsiteY4-10" fmla="*/ 2482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881" h="10000">
                  <a:moveTo>
                    <a:pt x="0" y="2482"/>
                  </a:moveTo>
                  <a:lnTo>
                    <a:pt x="0" y="10000"/>
                  </a:lnTo>
                  <a:lnTo>
                    <a:pt x="3881" y="7593"/>
                  </a:lnTo>
                  <a:lnTo>
                    <a:pt x="3881" y="0"/>
                  </a:lnTo>
                  <a:lnTo>
                    <a:pt x="0" y="2482"/>
                  </a:lnTo>
                  <a:close/>
                </a:path>
              </a:pathLst>
            </a:custGeom>
            <a:gradFill flip="none" rotWithShape="0">
              <a:gsLst>
                <a:gs pos="42000">
                  <a:srgbClr val="003231"/>
                </a:gs>
                <a:gs pos="100000">
                  <a:srgbClr val="00323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900" dirty="0">
                <a:solidFill>
                  <a:schemeClr val="lt1"/>
                </a:solidFill>
                <a:latin typeface="Foundry Gridnik Medium" pitchFamily="50" charset="0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296839" y="344379"/>
            <a:ext cx="3535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导向设计课程创新与实践</a:t>
            </a:r>
            <a:endParaRPr lang="zh-CN" altLang="en-US" sz="2400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403850" y="3559810"/>
            <a:ext cx="1529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dirty="0">
                <a:solidFill>
                  <a:srgbClr val="00878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sym typeface="+mn-ea"/>
              </a:rPr>
              <a:t>创新</a:t>
            </a:r>
            <a:endParaRPr lang="zh-CN" altLang="en-US" sz="4000" dirty="0">
              <a:solidFill>
                <a:srgbClr val="008780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sym typeface="+mn-ea"/>
            </a:endParaRPr>
          </a:p>
        </p:txBody>
      </p:sp>
      <p:sp>
        <p:nvSpPr>
          <p:cNvPr id="28" name="TextBox 10"/>
          <p:cNvSpPr txBox="1"/>
          <p:nvPr/>
        </p:nvSpPr>
        <p:spPr bwMode="black">
          <a:xfrm>
            <a:off x="512995" y="6450854"/>
            <a:ext cx="2198370" cy="289560"/>
          </a:xfrm>
          <a:prstGeom prst="rect">
            <a:avLst/>
          </a:prstGeom>
          <a:noFill/>
        </p:spPr>
        <p:txBody>
          <a:bodyPr wrap="none" lIns="121896" tIns="60948" rIns="121896" bIns="60948" rtlCol="0">
            <a:spAutoFit/>
          </a:bodyPr>
          <a:lstStyle>
            <a:defPPr>
              <a:defRPr lang="en-US"/>
            </a:defPPr>
            <a:lvl1pPr>
              <a:defRPr sz="1100" cap="all">
                <a:solidFill>
                  <a:srgbClr val="9395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/>
            <a:r>
              <a:rPr lang="zh-CN" altLang="zh-CN" spc="300" dirty="0" smtClean="0">
                <a:solidFill>
                  <a:srgbClr val="00323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  <a:sym typeface="+mn-ea"/>
              </a:rPr>
              <a:t>导向设计课程创新与实践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 rot="0">
            <a:off x="-19050" y="253365"/>
            <a:ext cx="12211050" cy="6553835"/>
            <a:chOff x="-19064" y="253534"/>
            <a:chExt cx="12211083" cy="6553690"/>
          </a:xfrm>
        </p:grpSpPr>
        <p:sp>
          <p:nvSpPr>
            <p:cNvPr id="56" name="Rectangle 11"/>
            <p:cNvSpPr>
              <a:spLocks noChangeArrowheads="1"/>
            </p:cNvSpPr>
            <p:nvPr/>
          </p:nvSpPr>
          <p:spPr bwMode="gray">
            <a:xfrm flipH="1">
              <a:off x="205524" y="255990"/>
              <a:ext cx="11986495" cy="597132"/>
            </a:xfrm>
            <a:prstGeom prst="rect">
              <a:avLst/>
            </a:prstGeom>
            <a:gradFill flip="none" rotWithShape="0">
              <a:gsLst>
                <a:gs pos="0">
                  <a:srgbClr val="008780"/>
                </a:gs>
                <a:gs pos="100000">
                  <a:srgbClr val="00878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6" tIns="60948" rIns="121896" bIns="60948" anchor="ctr"/>
            <a:lstStyle/>
            <a:p>
              <a:pPr algn="ctr">
                <a:defRPr/>
              </a:pPr>
              <a:endParaRPr lang="en-US" altLang="zh-CN" sz="1900" dirty="0">
                <a:solidFill>
                  <a:srgbClr val="FFFFFF"/>
                </a:solidFill>
                <a:latin typeface="Foundry Gridnik Medium"/>
                <a:ea typeface="宋体" panose="02010600030101010101" pitchFamily="2" charset="-122"/>
              </a:endParaRPr>
            </a:p>
          </p:txBody>
        </p:sp>
        <p:sp>
          <p:nvSpPr>
            <p:cNvPr id="57" name="Rectangle 7"/>
            <p:cNvSpPr>
              <a:spLocks noChangeArrowheads="1"/>
            </p:cNvSpPr>
            <p:nvPr/>
          </p:nvSpPr>
          <p:spPr bwMode="invGray">
            <a:xfrm flipH="1">
              <a:off x="97525" y="6501805"/>
              <a:ext cx="428024" cy="176519"/>
            </a:xfrm>
            <a:prstGeom prst="rect">
              <a:avLst/>
            </a:prstGeom>
            <a:gradFill flip="none" rotWithShape="0">
              <a:gsLst>
                <a:gs pos="0">
                  <a:srgbClr val="008780"/>
                </a:gs>
                <a:gs pos="100000">
                  <a:srgbClr val="00878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6" tIns="60948" rIns="121896" bIns="60948" anchor="ctr"/>
            <a:lstStyle/>
            <a:p>
              <a:pPr algn="ctr"/>
              <a:endParaRPr lang="en-US" sz="1900" dirty="0">
                <a:solidFill>
                  <a:srgbClr val="FFFFFF"/>
                </a:solidFill>
                <a:latin typeface="Foundry Gridnik Medium"/>
                <a:ea typeface="宋体" panose="02010600030101010101" pitchFamily="2" charset="-122"/>
              </a:endParaRPr>
            </a:p>
          </p:txBody>
        </p:sp>
        <p:sp>
          <p:nvSpPr>
            <p:cNvPr id="58" name="Freeform 8"/>
            <p:cNvSpPr/>
            <p:nvPr/>
          </p:nvSpPr>
          <p:spPr bwMode="invGray">
            <a:xfrm flipH="1">
              <a:off x="-19064" y="6501805"/>
              <a:ext cx="119868" cy="305419"/>
            </a:xfrm>
            <a:custGeom>
              <a:avLst/>
              <a:gdLst>
                <a:gd name="T0" fmla="*/ 0 w 219"/>
                <a:gd name="T1" fmla="*/ 0 h 744"/>
                <a:gd name="T2" fmla="*/ 219 w 219"/>
                <a:gd name="T3" fmla="*/ 314 h 744"/>
                <a:gd name="T4" fmla="*/ 219 w 219"/>
                <a:gd name="T5" fmla="*/ 744 h 744"/>
                <a:gd name="T6" fmla="*/ 0 w 219"/>
                <a:gd name="T7" fmla="*/ 430 h 744"/>
                <a:gd name="T8" fmla="*/ 0 w 219"/>
                <a:gd name="T9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744">
                  <a:moveTo>
                    <a:pt x="0" y="0"/>
                  </a:moveTo>
                  <a:lnTo>
                    <a:pt x="219" y="314"/>
                  </a:lnTo>
                  <a:lnTo>
                    <a:pt x="219" y="744"/>
                  </a:lnTo>
                  <a:lnTo>
                    <a:pt x="0" y="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2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900" dirty="0">
                <a:latin typeface="Foundry Gridnik Medium" pitchFamily="50" charset="0"/>
              </a:endParaRPr>
            </a:p>
          </p:txBody>
        </p:sp>
        <p:sp>
          <p:nvSpPr>
            <p:cNvPr id="59" name="Rectangle 13"/>
            <p:cNvSpPr/>
            <p:nvPr/>
          </p:nvSpPr>
          <p:spPr bwMode="invGray">
            <a:xfrm>
              <a:off x="107449" y="6445134"/>
              <a:ext cx="417695" cy="292364"/>
            </a:xfrm>
            <a:prstGeom prst="rect">
              <a:avLst/>
            </a:prstGeom>
          </p:spPr>
          <p:txBody>
            <a:bodyPr wrap="none" lIns="121896" tIns="60948" rIns="121896" bIns="60948">
              <a:spAutoFit/>
            </a:bodyPr>
            <a:lstStyle/>
            <a:p>
              <a:pPr algn="ctr"/>
              <a:fld id="{259F4B34-A25D-4DEF-97BC-C4D92417BF9B}" type="slidenum">
                <a:rPr lang="en-US" sz="11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fld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12"/>
            <p:cNvSpPr/>
            <p:nvPr/>
          </p:nvSpPr>
          <p:spPr bwMode="gray">
            <a:xfrm>
              <a:off x="19" y="253534"/>
              <a:ext cx="205496" cy="792721"/>
            </a:xfrm>
            <a:custGeom>
              <a:avLst/>
              <a:gdLst>
                <a:gd name="T0" fmla="*/ 0 w 215"/>
                <a:gd name="T1" fmla="*/ 308 h 703"/>
                <a:gd name="T2" fmla="*/ 0 w 215"/>
                <a:gd name="T3" fmla="*/ 703 h 703"/>
                <a:gd name="T4" fmla="*/ 215 w 215"/>
                <a:gd name="T5" fmla="*/ 395 h 703"/>
                <a:gd name="T6" fmla="*/ 215 w 215"/>
                <a:gd name="T7" fmla="*/ 0 h 703"/>
                <a:gd name="T8" fmla="*/ 0 w 215"/>
                <a:gd name="T9" fmla="*/ 308 h 703"/>
                <a:gd name="connsiteX0" fmla="*/ 0 w 10000"/>
                <a:gd name="connsiteY0" fmla="*/ 4381 h 7400"/>
                <a:gd name="connsiteX1" fmla="*/ 6119 w 10000"/>
                <a:gd name="connsiteY1" fmla="*/ 7400 h 7400"/>
                <a:gd name="connsiteX2" fmla="*/ 10000 w 10000"/>
                <a:gd name="connsiteY2" fmla="*/ 5619 h 7400"/>
                <a:gd name="connsiteX3" fmla="*/ 10000 w 10000"/>
                <a:gd name="connsiteY3" fmla="*/ 0 h 7400"/>
                <a:gd name="connsiteX4" fmla="*/ 0 w 10000"/>
                <a:gd name="connsiteY4" fmla="*/ 4381 h 7400"/>
                <a:gd name="connsiteX0-1" fmla="*/ 0 w 3881"/>
                <a:gd name="connsiteY0-2" fmla="*/ 2482 h 10000"/>
                <a:gd name="connsiteX1-3" fmla="*/ 0 w 3881"/>
                <a:gd name="connsiteY1-4" fmla="*/ 10000 h 10000"/>
                <a:gd name="connsiteX2-5" fmla="*/ 3881 w 3881"/>
                <a:gd name="connsiteY2-6" fmla="*/ 7593 h 10000"/>
                <a:gd name="connsiteX3-7" fmla="*/ 3881 w 3881"/>
                <a:gd name="connsiteY3-8" fmla="*/ 0 h 10000"/>
                <a:gd name="connsiteX4-9" fmla="*/ 0 w 3881"/>
                <a:gd name="connsiteY4-10" fmla="*/ 2482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881" h="10000">
                  <a:moveTo>
                    <a:pt x="0" y="2482"/>
                  </a:moveTo>
                  <a:lnTo>
                    <a:pt x="0" y="10000"/>
                  </a:lnTo>
                  <a:lnTo>
                    <a:pt x="3881" y="7593"/>
                  </a:lnTo>
                  <a:lnTo>
                    <a:pt x="3881" y="0"/>
                  </a:lnTo>
                  <a:lnTo>
                    <a:pt x="0" y="2482"/>
                  </a:lnTo>
                  <a:close/>
                </a:path>
              </a:pathLst>
            </a:custGeom>
            <a:gradFill flip="none" rotWithShape="0">
              <a:gsLst>
                <a:gs pos="42000">
                  <a:srgbClr val="003231"/>
                </a:gs>
                <a:gs pos="100000">
                  <a:srgbClr val="00323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900" dirty="0">
                <a:solidFill>
                  <a:schemeClr val="lt1"/>
                </a:solidFill>
                <a:latin typeface="Foundry Gridnik Medium" pitchFamily="50" charset="0"/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1168949" y="3850638"/>
            <a:ext cx="4973377" cy="41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 了解设计对象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168949" y="4143634"/>
            <a:ext cx="4973377" cy="41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 明确设计内容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168949" y="4417432"/>
            <a:ext cx="4973377" cy="41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 确定设计诉求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1480286" y="3462028"/>
            <a:ext cx="4973377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8780"/>
                </a:solidFill>
                <a:latin typeface="微软雅黑" panose="020B0503020204020204" charset="-122"/>
                <a:ea typeface="微软雅黑" panose="020B0503020204020204" charset="-122"/>
              </a:rPr>
              <a:t>分析设计项目</a:t>
            </a:r>
            <a:endParaRPr lang="zh-CN" altLang="en-US" sz="2000" b="1" dirty="0">
              <a:solidFill>
                <a:srgbClr val="00878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1179149" y="3449600"/>
            <a:ext cx="638515" cy="512052"/>
            <a:chOff x="6578604" y="2590401"/>
            <a:chExt cx="724563" cy="581057"/>
          </a:xfrm>
        </p:grpSpPr>
        <p:sp>
          <p:nvSpPr>
            <p:cNvPr id="64" name="右箭头 63"/>
            <p:cNvSpPr/>
            <p:nvPr/>
          </p:nvSpPr>
          <p:spPr>
            <a:xfrm>
              <a:off x="6578604" y="2766813"/>
              <a:ext cx="391886" cy="348343"/>
            </a:xfrm>
            <a:prstGeom prst="rightArrow">
              <a:avLst/>
            </a:prstGeom>
            <a:solidFill>
              <a:srgbClr val="0087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 64"/>
            <p:cNvSpPr/>
            <p:nvPr/>
          </p:nvSpPr>
          <p:spPr>
            <a:xfrm>
              <a:off x="6629474" y="2590401"/>
              <a:ext cx="673693" cy="581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+</a:t>
              </a:r>
              <a:endParaRPr lang="zh-CN" altLang="en-US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9" name="矩形 68"/>
          <p:cNvSpPr/>
          <p:nvPr/>
        </p:nvSpPr>
        <p:spPr>
          <a:xfrm>
            <a:off x="3764915" y="3850640"/>
            <a:ext cx="2059940" cy="41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 实地考察发现问题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3764915" y="4143375"/>
            <a:ext cx="2218690" cy="41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 受众群体访谈了解需求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3764915" y="4453890"/>
            <a:ext cx="2280920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 思维导图列举设计要素</a:t>
            </a:r>
            <a:endParaRPr lang="en-US" altLang="zh-CN" sz="1400" dirty="0" smtClean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 小组讨论确定设计主题</a:t>
            </a:r>
            <a:endParaRPr lang="en-US" altLang="zh-CN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4076065" y="3462020"/>
            <a:ext cx="1823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8780"/>
                </a:solidFill>
                <a:latin typeface="微软雅黑" panose="020B0503020204020204" charset="-122"/>
                <a:ea typeface="微软雅黑" panose="020B0503020204020204" charset="-122"/>
              </a:rPr>
              <a:t>确定设计主题</a:t>
            </a:r>
            <a:endParaRPr lang="zh-CN" altLang="en-US" sz="2000" b="1" dirty="0">
              <a:solidFill>
                <a:srgbClr val="00878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3714644" y="3449600"/>
            <a:ext cx="638515" cy="512052"/>
            <a:chOff x="6578604" y="2590401"/>
            <a:chExt cx="724563" cy="581057"/>
          </a:xfrm>
        </p:grpSpPr>
        <p:sp>
          <p:nvSpPr>
            <p:cNvPr id="74" name="右箭头 73"/>
            <p:cNvSpPr/>
            <p:nvPr/>
          </p:nvSpPr>
          <p:spPr>
            <a:xfrm>
              <a:off x="6578604" y="2766813"/>
              <a:ext cx="391886" cy="348343"/>
            </a:xfrm>
            <a:prstGeom prst="rightArrow">
              <a:avLst/>
            </a:prstGeom>
            <a:solidFill>
              <a:srgbClr val="0087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 74"/>
            <p:cNvSpPr/>
            <p:nvPr/>
          </p:nvSpPr>
          <p:spPr>
            <a:xfrm>
              <a:off x="6629474" y="2590401"/>
              <a:ext cx="673693" cy="581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+</a:t>
              </a:r>
              <a:endParaRPr lang="zh-CN" altLang="en-US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9" name="矩形 78"/>
          <p:cNvSpPr/>
          <p:nvPr/>
        </p:nvSpPr>
        <p:spPr>
          <a:xfrm>
            <a:off x="8918368" y="3850638"/>
            <a:ext cx="4973377" cy="41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 代表演讲进行项目提案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8918368" y="4143634"/>
            <a:ext cx="4973377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400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接受现场答辩</a:t>
            </a:r>
            <a:endParaRPr lang="zh-CN" altLang="en-US" sz="1400" dirty="0" smtClean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 进行设计总结</a:t>
            </a:r>
            <a:endParaRPr lang="zh-CN" altLang="en-US" sz="1400" dirty="0" smtClean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 得出问题修改提纲</a:t>
            </a:r>
            <a:endParaRPr lang="zh-CN" altLang="en-US" sz="1400" dirty="0" smtClean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9229705" y="3462028"/>
            <a:ext cx="4973377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8780"/>
                </a:solidFill>
                <a:latin typeface="微软雅黑" panose="020B0503020204020204" charset="-122"/>
                <a:ea typeface="微软雅黑" panose="020B0503020204020204" charset="-122"/>
              </a:rPr>
              <a:t>提案</a:t>
            </a:r>
            <a:endParaRPr lang="zh-CN" altLang="en-US" sz="2000" b="1" dirty="0">
              <a:solidFill>
                <a:srgbClr val="00878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8928568" y="3449600"/>
            <a:ext cx="638515" cy="512052"/>
            <a:chOff x="6578604" y="2590401"/>
            <a:chExt cx="724563" cy="581057"/>
          </a:xfrm>
        </p:grpSpPr>
        <p:sp>
          <p:nvSpPr>
            <p:cNvPr id="84" name="右箭头 83"/>
            <p:cNvSpPr/>
            <p:nvPr/>
          </p:nvSpPr>
          <p:spPr>
            <a:xfrm>
              <a:off x="6578604" y="2766813"/>
              <a:ext cx="391886" cy="348343"/>
            </a:xfrm>
            <a:prstGeom prst="rightArrow">
              <a:avLst/>
            </a:prstGeom>
            <a:solidFill>
              <a:srgbClr val="0087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矩形 84"/>
            <p:cNvSpPr/>
            <p:nvPr/>
          </p:nvSpPr>
          <p:spPr>
            <a:xfrm>
              <a:off x="6629474" y="2590401"/>
              <a:ext cx="673693" cy="581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+</a:t>
              </a:r>
              <a:endParaRPr lang="zh-CN" altLang="en-US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52103" y="2315116"/>
            <a:ext cx="1066482" cy="1030330"/>
            <a:chOff x="952103" y="2400346"/>
            <a:chExt cx="1066482" cy="1030330"/>
          </a:xfrm>
        </p:grpSpPr>
        <p:sp>
          <p:nvSpPr>
            <p:cNvPr id="47" name="椭圆形标注 46"/>
            <p:cNvSpPr/>
            <p:nvPr/>
          </p:nvSpPr>
          <p:spPr>
            <a:xfrm rot="21096247">
              <a:off x="952103" y="2400346"/>
              <a:ext cx="1066482" cy="1030330"/>
            </a:xfrm>
            <a:prstGeom prst="wedgeEllipseCallout">
              <a:avLst>
                <a:gd name="adj1" fmla="val -11036"/>
                <a:gd name="adj2" fmla="val 65180"/>
              </a:avLst>
            </a:prstGeom>
            <a:gradFill flip="none" rotWithShape="1">
              <a:gsLst>
                <a:gs pos="30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349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381000" dist="1778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zh-CN" altLang="en-US" sz="400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1079075" y="2509242"/>
              <a:ext cx="812538" cy="812538"/>
            </a:xfrm>
            <a:prstGeom prst="ellipse">
              <a:avLst/>
            </a:prstGeom>
            <a:solidFill>
              <a:srgbClr val="00B9B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椭圆 85"/>
            <p:cNvSpPr/>
            <p:nvPr/>
          </p:nvSpPr>
          <p:spPr>
            <a:xfrm>
              <a:off x="1223380" y="2653547"/>
              <a:ext cx="523928" cy="52392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1480286" y="2790825"/>
              <a:ext cx="0" cy="1301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1475524" y="2919413"/>
              <a:ext cx="196114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组合 86"/>
          <p:cNvGrpSpPr/>
          <p:nvPr/>
        </p:nvGrpSpPr>
        <p:grpSpPr>
          <a:xfrm>
            <a:off x="3523075" y="2315116"/>
            <a:ext cx="1066482" cy="1030330"/>
            <a:chOff x="952103" y="2400346"/>
            <a:chExt cx="1066482" cy="1030330"/>
          </a:xfrm>
        </p:grpSpPr>
        <p:sp>
          <p:nvSpPr>
            <p:cNvPr id="88" name="椭圆形标注 87"/>
            <p:cNvSpPr/>
            <p:nvPr/>
          </p:nvSpPr>
          <p:spPr>
            <a:xfrm rot="21096247">
              <a:off x="952103" y="2400346"/>
              <a:ext cx="1066482" cy="1030330"/>
            </a:xfrm>
            <a:prstGeom prst="wedgeEllipseCallout">
              <a:avLst>
                <a:gd name="adj1" fmla="val -11036"/>
                <a:gd name="adj2" fmla="val 65180"/>
              </a:avLst>
            </a:prstGeom>
            <a:gradFill flip="none" rotWithShape="1">
              <a:gsLst>
                <a:gs pos="30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349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381000" dist="1778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zh-CN" altLang="en-US" sz="400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1079075" y="2509242"/>
              <a:ext cx="812538" cy="812538"/>
            </a:xfrm>
            <a:prstGeom prst="ellipse">
              <a:avLst/>
            </a:prstGeom>
            <a:solidFill>
              <a:srgbClr val="FFAD0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椭圆 89"/>
            <p:cNvSpPr/>
            <p:nvPr/>
          </p:nvSpPr>
          <p:spPr>
            <a:xfrm>
              <a:off x="1223380" y="2653547"/>
              <a:ext cx="523928" cy="52392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1" name="直接连接符 90"/>
            <p:cNvCxnSpPr/>
            <p:nvPr/>
          </p:nvCxnSpPr>
          <p:spPr>
            <a:xfrm>
              <a:off x="1480286" y="2790825"/>
              <a:ext cx="0" cy="1301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rot="5400000">
              <a:off x="1380709" y="3012281"/>
              <a:ext cx="196114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组合 92"/>
          <p:cNvGrpSpPr/>
          <p:nvPr/>
        </p:nvGrpSpPr>
        <p:grpSpPr>
          <a:xfrm>
            <a:off x="8736999" y="2315116"/>
            <a:ext cx="1066482" cy="1030330"/>
            <a:chOff x="952103" y="2400346"/>
            <a:chExt cx="1066482" cy="1030330"/>
          </a:xfrm>
        </p:grpSpPr>
        <p:sp>
          <p:nvSpPr>
            <p:cNvPr id="94" name="椭圆形标注 93"/>
            <p:cNvSpPr/>
            <p:nvPr/>
          </p:nvSpPr>
          <p:spPr>
            <a:xfrm rot="21096247">
              <a:off x="952103" y="2400346"/>
              <a:ext cx="1066482" cy="1030330"/>
            </a:xfrm>
            <a:prstGeom prst="wedgeEllipseCallout">
              <a:avLst>
                <a:gd name="adj1" fmla="val -11036"/>
                <a:gd name="adj2" fmla="val 65180"/>
              </a:avLst>
            </a:prstGeom>
            <a:gradFill flip="none" rotWithShape="1">
              <a:gsLst>
                <a:gs pos="30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349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381000" dist="1778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zh-CN" altLang="en-US" sz="400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1079075" y="2509242"/>
              <a:ext cx="812538" cy="812538"/>
            </a:xfrm>
            <a:prstGeom prst="ellipse">
              <a:avLst/>
            </a:prstGeom>
            <a:solidFill>
              <a:srgbClr val="47ADC4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椭圆 95"/>
            <p:cNvSpPr/>
            <p:nvPr/>
          </p:nvSpPr>
          <p:spPr>
            <a:xfrm>
              <a:off x="1223380" y="2653547"/>
              <a:ext cx="523928" cy="52392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7" name="直接连接符 96"/>
            <p:cNvCxnSpPr/>
            <p:nvPr/>
          </p:nvCxnSpPr>
          <p:spPr>
            <a:xfrm>
              <a:off x="1480286" y="2790825"/>
              <a:ext cx="0" cy="1301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1292904" y="2910749"/>
              <a:ext cx="196114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10"/>
          <p:cNvSpPr txBox="1"/>
          <p:nvPr/>
        </p:nvSpPr>
        <p:spPr bwMode="black">
          <a:xfrm>
            <a:off x="512995" y="6450854"/>
            <a:ext cx="2198370" cy="289560"/>
          </a:xfrm>
          <a:prstGeom prst="rect">
            <a:avLst/>
          </a:prstGeom>
          <a:noFill/>
        </p:spPr>
        <p:txBody>
          <a:bodyPr wrap="none" lIns="121896" tIns="60948" rIns="121896" bIns="60948" rtlCol="0">
            <a:spAutoFit/>
          </a:bodyPr>
          <a:lstStyle>
            <a:defPPr>
              <a:defRPr lang="en-US"/>
            </a:defPPr>
            <a:lvl1pPr>
              <a:defRPr sz="1100" cap="all">
                <a:solidFill>
                  <a:srgbClr val="9395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/>
            <a:r>
              <a:rPr lang="zh-CN" altLang="zh-CN" spc="300" dirty="0" smtClean="0">
                <a:solidFill>
                  <a:srgbClr val="00323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  <a:sym typeface="+mn-ea"/>
              </a:rPr>
              <a:t>导向设计课程创新与实践</a:t>
            </a:r>
            <a:endParaRPr lang="en-US" sz="1100" dirty="0"/>
          </a:p>
        </p:txBody>
      </p:sp>
      <p:sp>
        <p:nvSpPr>
          <p:cNvPr id="26" name="文本框 25"/>
          <p:cNvSpPr txBox="1"/>
          <p:nvPr/>
        </p:nvSpPr>
        <p:spPr>
          <a:xfrm>
            <a:off x="296839" y="344379"/>
            <a:ext cx="3535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导向设计课程创新与实践</a:t>
            </a:r>
            <a:endParaRPr lang="zh-CN" altLang="en-US" sz="2400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70530" y="1158875"/>
            <a:ext cx="68072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008780"/>
                </a:solidFill>
              </a:rPr>
              <a:t>引入</a:t>
            </a:r>
            <a:r>
              <a:rPr lang="en-US" altLang="zh-CN" sz="3200">
                <a:solidFill>
                  <a:srgbClr val="008780"/>
                </a:solidFill>
              </a:rPr>
              <a:t>——</a:t>
            </a:r>
            <a:r>
              <a:rPr lang="zh-CN" altLang="en-US" sz="3200">
                <a:solidFill>
                  <a:srgbClr val="008780"/>
                </a:solidFill>
              </a:rPr>
              <a:t>设计师岗位典型工作流程</a:t>
            </a:r>
            <a:endParaRPr lang="zh-CN" altLang="en-US" sz="3200">
              <a:solidFill>
                <a:srgbClr val="00878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437630" y="3844925"/>
            <a:ext cx="2281555" cy="41402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 头脑风暴确定设计要点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37630" y="4137660"/>
            <a:ext cx="2218690" cy="41402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 总结设计元素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37630" y="4411980"/>
            <a:ext cx="2280920" cy="73723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 绘制方案草图</a:t>
            </a:r>
            <a:endParaRPr lang="en-US" altLang="zh-CN" sz="1400" dirty="0" smtClean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 完成设计方案图册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748780" y="3456305"/>
            <a:ext cx="1823720" cy="55308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8780"/>
                </a:solidFill>
                <a:latin typeface="微软雅黑" panose="020B0503020204020204" charset="-122"/>
                <a:ea typeface="微软雅黑" panose="020B0503020204020204" charset="-122"/>
              </a:rPr>
              <a:t>拿出设计方案</a:t>
            </a:r>
            <a:endParaRPr lang="zh-CN" altLang="en-US" sz="2000" b="1" dirty="0">
              <a:solidFill>
                <a:srgbClr val="00878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387359" y="3443885"/>
            <a:ext cx="638515" cy="512052"/>
            <a:chOff x="6578604" y="2590401"/>
            <a:chExt cx="724563" cy="581057"/>
          </a:xfrm>
        </p:grpSpPr>
        <p:sp>
          <p:nvSpPr>
            <p:cNvPr id="10" name="右箭头 9"/>
            <p:cNvSpPr/>
            <p:nvPr/>
          </p:nvSpPr>
          <p:spPr>
            <a:xfrm>
              <a:off x="6578604" y="2766813"/>
              <a:ext cx="391886" cy="348343"/>
            </a:xfrm>
            <a:prstGeom prst="rightArrow">
              <a:avLst/>
            </a:prstGeom>
            <a:solidFill>
              <a:srgbClr val="0087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6629474" y="2590401"/>
              <a:ext cx="673693" cy="581057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sz="20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+</a:t>
              </a:r>
              <a:endParaRPr lang="zh-CN" altLang="en-US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195790" y="2309401"/>
            <a:ext cx="1066482" cy="1030330"/>
            <a:chOff x="952103" y="2400346"/>
            <a:chExt cx="1066482" cy="1030330"/>
          </a:xfrm>
        </p:grpSpPr>
        <p:sp>
          <p:nvSpPr>
            <p:cNvPr id="15" name="椭圆形标注 14"/>
            <p:cNvSpPr/>
            <p:nvPr/>
          </p:nvSpPr>
          <p:spPr>
            <a:xfrm rot="21096247">
              <a:off x="952103" y="2400346"/>
              <a:ext cx="1066482" cy="1030330"/>
            </a:xfrm>
            <a:prstGeom prst="wedgeEllipseCallout">
              <a:avLst>
                <a:gd name="adj1" fmla="val -11036"/>
                <a:gd name="adj2" fmla="val 65180"/>
              </a:avLst>
            </a:prstGeom>
            <a:gradFill flip="none" rotWithShape="1">
              <a:gsLst>
                <a:gs pos="30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349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381000" dist="1778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p>
              <a:pPr algn="ctr"/>
              <a:endParaRPr lang="zh-CN" altLang="en-US" sz="400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079075" y="2509242"/>
              <a:ext cx="812538" cy="812538"/>
            </a:xfrm>
            <a:prstGeom prst="ellipse">
              <a:avLst/>
            </a:prstGeom>
            <a:solidFill>
              <a:srgbClr val="FFAD0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1223380" y="2653547"/>
              <a:ext cx="523928" cy="52392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1480286" y="2790825"/>
              <a:ext cx="0" cy="1301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rot="5400000">
              <a:off x="1380709" y="3012281"/>
              <a:ext cx="196114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文本框 19"/>
          <p:cNvSpPr txBox="1"/>
          <p:nvPr/>
        </p:nvSpPr>
        <p:spPr>
          <a:xfrm>
            <a:off x="3876675" y="5558155"/>
            <a:ext cx="5422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008780"/>
                </a:solidFill>
              </a:rPr>
              <a:t>对比多家专业公司得出共性的典型工作流程</a:t>
            </a:r>
            <a:endParaRPr lang="zh-CN" altLang="en-US" b="1">
              <a:solidFill>
                <a:srgbClr val="0087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/>
          <p:cNvGrpSpPr/>
          <p:nvPr/>
        </p:nvGrpSpPr>
        <p:grpSpPr>
          <a:xfrm rot="0">
            <a:off x="-19050" y="253365"/>
            <a:ext cx="12211050" cy="6553835"/>
            <a:chOff x="-19064" y="253534"/>
            <a:chExt cx="12211083" cy="6553690"/>
          </a:xfrm>
        </p:grpSpPr>
        <p:sp>
          <p:nvSpPr>
            <p:cNvPr id="69" name="Rectangle 11"/>
            <p:cNvSpPr>
              <a:spLocks noChangeArrowheads="1"/>
            </p:cNvSpPr>
            <p:nvPr/>
          </p:nvSpPr>
          <p:spPr bwMode="gray">
            <a:xfrm flipH="1">
              <a:off x="205524" y="255990"/>
              <a:ext cx="11986495" cy="597132"/>
            </a:xfrm>
            <a:prstGeom prst="rect">
              <a:avLst/>
            </a:prstGeom>
            <a:gradFill flip="none" rotWithShape="0">
              <a:gsLst>
                <a:gs pos="0">
                  <a:srgbClr val="008780"/>
                </a:gs>
                <a:gs pos="100000">
                  <a:srgbClr val="00878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6" tIns="60948" rIns="121896" bIns="60948" anchor="ctr"/>
            <a:lstStyle/>
            <a:p>
              <a:pPr algn="ctr">
                <a:defRPr/>
              </a:pPr>
              <a:endParaRPr lang="en-US" altLang="zh-CN" sz="1900" dirty="0">
                <a:solidFill>
                  <a:srgbClr val="FFFFFF"/>
                </a:solidFill>
                <a:latin typeface="Foundry Gridnik Medium"/>
                <a:ea typeface="宋体" panose="02010600030101010101" pitchFamily="2" charset="-122"/>
              </a:endParaRPr>
            </a:p>
          </p:txBody>
        </p:sp>
        <p:sp>
          <p:nvSpPr>
            <p:cNvPr id="70" name="Rectangle 7"/>
            <p:cNvSpPr>
              <a:spLocks noChangeArrowheads="1"/>
            </p:cNvSpPr>
            <p:nvPr/>
          </p:nvSpPr>
          <p:spPr bwMode="invGray">
            <a:xfrm flipH="1">
              <a:off x="97525" y="6501805"/>
              <a:ext cx="428024" cy="176519"/>
            </a:xfrm>
            <a:prstGeom prst="rect">
              <a:avLst/>
            </a:prstGeom>
            <a:gradFill flip="none" rotWithShape="0">
              <a:gsLst>
                <a:gs pos="0">
                  <a:srgbClr val="008780"/>
                </a:gs>
                <a:gs pos="100000">
                  <a:srgbClr val="00878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6" tIns="60948" rIns="121896" bIns="60948" anchor="ctr"/>
            <a:lstStyle/>
            <a:p>
              <a:pPr algn="ctr"/>
              <a:endParaRPr lang="en-US" sz="1900" dirty="0">
                <a:solidFill>
                  <a:srgbClr val="FFFFFF"/>
                </a:solidFill>
                <a:latin typeface="Foundry Gridnik Medium"/>
                <a:ea typeface="宋体" panose="02010600030101010101" pitchFamily="2" charset="-122"/>
              </a:endParaRPr>
            </a:p>
          </p:txBody>
        </p:sp>
        <p:sp>
          <p:nvSpPr>
            <p:cNvPr id="71" name="Freeform 8"/>
            <p:cNvSpPr/>
            <p:nvPr/>
          </p:nvSpPr>
          <p:spPr bwMode="invGray">
            <a:xfrm flipH="1">
              <a:off x="-19064" y="6501805"/>
              <a:ext cx="119868" cy="305419"/>
            </a:xfrm>
            <a:custGeom>
              <a:avLst/>
              <a:gdLst>
                <a:gd name="T0" fmla="*/ 0 w 219"/>
                <a:gd name="T1" fmla="*/ 0 h 744"/>
                <a:gd name="T2" fmla="*/ 219 w 219"/>
                <a:gd name="T3" fmla="*/ 314 h 744"/>
                <a:gd name="T4" fmla="*/ 219 w 219"/>
                <a:gd name="T5" fmla="*/ 744 h 744"/>
                <a:gd name="T6" fmla="*/ 0 w 219"/>
                <a:gd name="T7" fmla="*/ 430 h 744"/>
                <a:gd name="T8" fmla="*/ 0 w 219"/>
                <a:gd name="T9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744">
                  <a:moveTo>
                    <a:pt x="0" y="0"/>
                  </a:moveTo>
                  <a:lnTo>
                    <a:pt x="219" y="314"/>
                  </a:lnTo>
                  <a:lnTo>
                    <a:pt x="219" y="744"/>
                  </a:lnTo>
                  <a:lnTo>
                    <a:pt x="0" y="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2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900" dirty="0">
                <a:latin typeface="Foundry Gridnik Medium" pitchFamily="50" charset="0"/>
              </a:endParaRPr>
            </a:p>
          </p:txBody>
        </p:sp>
        <p:sp>
          <p:nvSpPr>
            <p:cNvPr id="72" name="Rectangle 13"/>
            <p:cNvSpPr/>
            <p:nvPr/>
          </p:nvSpPr>
          <p:spPr bwMode="invGray">
            <a:xfrm>
              <a:off x="107449" y="6445134"/>
              <a:ext cx="417695" cy="292364"/>
            </a:xfrm>
            <a:prstGeom prst="rect">
              <a:avLst/>
            </a:prstGeom>
          </p:spPr>
          <p:txBody>
            <a:bodyPr wrap="none" lIns="121896" tIns="60948" rIns="121896" bIns="60948">
              <a:spAutoFit/>
            </a:bodyPr>
            <a:lstStyle/>
            <a:p>
              <a:pPr algn="ctr"/>
              <a:fld id="{259F4B34-A25D-4DEF-97BC-C4D92417BF9B}" type="slidenum">
                <a:rPr lang="en-US" sz="11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fld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12"/>
            <p:cNvSpPr/>
            <p:nvPr/>
          </p:nvSpPr>
          <p:spPr bwMode="gray">
            <a:xfrm>
              <a:off x="19" y="253534"/>
              <a:ext cx="205496" cy="792721"/>
            </a:xfrm>
            <a:custGeom>
              <a:avLst/>
              <a:gdLst>
                <a:gd name="T0" fmla="*/ 0 w 215"/>
                <a:gd name="T1" fmla="*/ 308 h 703"/>
                <a:gd name="T2" fmla="*/ 0 w 215"/>
                <a:gd name="T3" fmla="*/ 703 h 703"/>
                <a:gd name="T4" fmla="*/ 215 w 215"/>
                <a:gd name="T5" fmla="*/ 395 h 703"/>
                <a:gd name="T6" fmla="*/ 215 w 215"/>
                <a:gd name="T7" fmla="*/ 0 h 703"/>
                <a:gd name="T8" fmla="*/ 0 w 215"/>
                <a:gd name="T9" fmla="*/ 308 h 703"/>
                <a:gd name="connsiteX0" fmla="*/ 0 w 10000"/>
                <a:gd name="connsiteY0" fmla="*/ 4381 h 7400"/>
                <a:gd name="connsiteX1" fmla="*/ 6119 w 10000"/>
                <a:gd name="connsiteY1" fmla="*/ 7400 h 7400"/>
                <a:gd name="connsiteX2" fmla="*/ 10000 w 10000"/>
                <a:gd name="connsiteY2" fmla="*/ 5619 h 7400"/>
                <a:gd name="connsiteX3" fmla="*/ 10000 w 10000"/>
                <a:gd name="connsiteY3" fmla="*/ 0 h 7400"/>
                <a:gd name="connsiteX4" fmla="*/ 0 w 10000"/>
                <a:gd name="connsiteY4" fmla="*/ 4381 h 7400"/>
                <a:gd name="connsiteX0-1" fmla="*/ 0 w 3881"/>
                <a:gd name="connsiteY0-2" fmla="*/ 2482 h 10000"/>
                <a:gd name="connsiteX1-3" fmla="*/ 0 w 3881"/>
                <a:gd name="connsiteY1-4" fmla="*/ 10000 h 10000"/>
                <a:gd name="connsiteX2-5" fmla="*/ 3881 w 3881"/>
                <a:gd name="connsiteY2-6" fmla="*/ 7593 h 10000"/>
                <a:gd name="connsiteX3-7" fmla="*/ 3881 w 3881"/>
                <a:gd name="connsiteY3-8" fmla="*/ 0 h 10000"/>
                <a:gd name="connsiteX4-9" fmla="*/ 0 w 3881"/>
                <a:gd name="connsiteY4-10" fmla="*/ 2482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881" h="10000">
                  <a:moveTo>
                    <a:pt x="0" y="2482"/>
                  </a:moveTo>
                  <a:lnTo>
                    <a:pt x="0" y="10000"/>
                  </a:lnTo>
                  <a:lnTo>
                    <a:pt x="3881" y="7593"/>
                  </a:lnTo>
                  <a:lnTo>
                    <a:pt x="3881" y="0"/>
                  </a:lnTo>
                  <a:lnTo>
                    <a:pt x="0" y="2482"/>
                  </a:lnTo>
                  <a:close/>
                </a:path>
              </a:pathLst>
            </a:custGeom>
            <a:gradFill flip="none" rotWithShape="0">
              <a:gsLst>
                <a:gs pos="42000">
                  <a:srgbClr val="003231"/>
                </a:gs>
                <a:gs pos="100000">
                  <a:srgbClr val="00323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900" dirty="0">
                <a:solidFill>
                  <a:schemeClr val="lt1"/>
                </a:solidFill>
                <a:latin typeface="Foundry Gridnik Medium" pitchFamily="50" charset="0"/>
              </a:endParaRPr>
            </a:p>
          </p:txBody>
        </p:sp>
      </p:grpSp>
      <p:sp>
        <p:nvSpPr>
          <p:cNvPr id="35" name="任意多边形 34"/>
          <p:cNvSpPr/>
          <p:nvPr/>
        </p:nvSpPr>
        <p:spPr>
          <a:xfrm>
            <a:off x="3619621" y="2428363"/>
            <a:ext cx="4021691" cy="2618941"/>
          </a:xfrm>
          <a:custGeom>
            <a:avLst/>
            <a:gdLst>
              <a:gd name="connsiteX0" fmla="*/ 1974160 w 4021691"/>
              <a:gd name="connsiteY0" fmla="*/ 0 h 4025656"/>
              <a:gd name="connsiteX1" fmla="*/ 2576144 w 4021691"/>
              <a:gd name="connsiteY1" fmla="*/ 601984 h 4025656"/>
              <a:gd name="connsiteX2" fmla="*/ 2310735 w 4021691"/>
              <a:gd name="connsiteY2" fmla="*/ 1101159 h 4025656"/>
              <a:gd name="connsiteX3" fmla="*/ 2284384 w 4021691"/>
              <a:gd name="connsiteY3" fmla="*/ 1115462 h 4025656"/>
              <a:gd name="connsiteX4" fmla="*/ 2294498 w 4021691"/>
              <a:gd name="connsiteY4" fmla="*/ 1215792 h 4025656"/>
              <a:gd name="connsiteX5" fmla="*/ 2849923 w 4021691"/>
              <a:gd name="connsiteY5" fmla="*/ 1668476 h 4025656"/>
              <a:gd name="connsiteX6" fmla="*/ 2937653 w 4021691"/>
              <a:gd name="connsiteY6" fmla="*/ 1659632 h 4025656"/>
              <a:gd name="connsiteX7" fmla="*/ 2994040 w 4021691"/>
              <a:gd name="connsiteY7" fmla="*/ 1591290 h 4025656"/>
              <a:gd name="connsiteX8" fmla="*/ 3419707 w 4021691"/>
              <a:gd name="connsiteY8" fmla="*/ 1414973 h 4025656"/>
              <a:gd name="connsiteX9" fmla="*/ 4021691 w 4021691"/>
              <a:gd name="connsiteY9" fmla="*/ 2016957 h 4025656"/>
              <a:gd name="connsiteX10" fmla="*/ 3419707 w 4021691"/>
              <a:gd name="connsiteY10" fmla="*/ 2618941 h 4025656"/>
              <a:gd name="connsiteX11" fmla="*/ 2920533 w 4021691"/>
              <a:gd name="connsiteY11" fmla="*/ 2353532 h 4025656"/>
              <a:gd name="connsiteX12" fmla="*/ 2894572 w 4021691"/>
              <a:gd name="connsiteY12" fmla="*/ 2305703 h 4025656"/>
              <a:gd name="connsiteX13" fmla="*/ 2849923 w 4021691"/>
              <a:gd name="connsiteY13" fmla="*/ 2302886 h 4025656"/>
              <a:gd name="connsiteX14" fmla="*/ 2282980 w 4021691"/>
              <a:gd name="connsiteY14" fmla="*/ 2869829 h 4025656"/>
              <a:gd name="connsiteX15" fmla="*/ 2285161 w 4021691"/>
              <a:gd name="connsiteY15" fmla="*/ 2904404 h 4025656"/>
              <a:gd name="connsiteX16" fmla="*/ 2322180 w 4021691"/>
              <a:gd name="connsiteY16" fmla="*/ 2924498 h 4025656"/>
              <a:gd name="connsiteX17" fmla="*/ 2587589 w 4021691"/>
              <a:gd name="connsiteY17" fmla="*/ 3423672 h 4025656"/>
              <a:gd name="connsiteX18" fmla="*/ 1985605 w 4021691"/>
              <a:gd name="connsiteY18" fmla="*/ 4025656 h 4025656"/>
              <a:gd name="connsiteX19" fmla="*/ 1383621 w 4021691"/>
              <a:gd name="connsiteY19" fmla="*/ 3423672 h 4025656"/>
              <a:gd name="connsiteX20" fmla="*/ 1649030 w 4021691"/>
              <a:gd name="connsiteY20" fmla="*/ 2924498 h 4025656"/>
              <a:gd name="connsiteX21" fmla="*/ 1698299 w 4021691"/>
              <a:gd name="connsiteY21" fmla="*/ 2897756 h 4025656"/>
              <a:gd name="connsiteX22" fmla="*/ 1700060 w 4021691"/>
              <a:gd name="connsiteY22" fmla="*/ 2869830 h 4025656"/>
              <a:gd name="connsiteX23" fmla="*/ 1133117 w 4021691"/>
              <a:gd name="connsiteY23" fmla="*/ 2302887 h 4025656"/>
              <a:gd name="connsiteX24" fmla="*/ 1123137 w 4021691"/>
              <a:gd name="connsiteY24" fmla="*/ 2303517 h 4025656"/>
              <a:gd name="connsiteX25" fmla="*/ 1101159 w 4021691"/>
              <a:gd name="connsiteY25" fmla="*/ 2344007 h 4025656"/>
              <a:gd name="connsiteX26" fmla="*/ 601984 w 4021691"/>
              <a:gd name="connsiteY26" fmla="*/ 2609416 h 4025656"/>
              <a:gd name="connsiteX27" fmla="*/ 0 w 4021691"/>
              <a:gd name="connsiteY27" fmla="*/ 2007432 h 4025656"/>
              <a:gd name="connsiteX28" fmla="*/ 601984 w 4021691"/>
              <a:gd name="connsiteY28" fmla="*/ 1405448 h 4025656"/>
              <a:gd name="connsiteX29" fmla="*/ 1101159 w 4021691"/>
              <a:gd name="connsiteY29" fmla="*/ 1670857 h 4025656"/>
              <a:gd name="connsiteX30" fmla="*/ 1135374 w 4021691"/>
              <a:gd name="connsiteY30" fmla="*/ 1733893 h 4025656"/>
              <a:gd name="connsiteX31" fmla="*/ 1230018 w 4021691"/>
              <a:gd name="connsiteY31" fmla="*/ 1724352 h 4025656"/>
              <a:gd name="connsiteX32" fmla="*/ 1682702 w 4021691"/>
              <a:gd name="connsiteY32" fmla="*/ 1168927 h 4025656"/>
              <a:gd name="connsiteX33" fmla="*/ 1679875 w 4021691"/>
              <a:gd name="connsiteY33" fmla="*/ 1124113 h 4025656"/>
              <a:gd name="connsiteX34" fmla="*/ 1637585 w 4021691"/>
              <a:gd name="connsiteY34" fmla="*/ 1101159 h 4025656"/>
              <a:gd name="connsiteX35" fmla="*/ 1372176 w 4021691"/>
              <a:gd name="connsiteY35" fmla="*/ 601984 h 4025656"/>
              <a:gd name="connsiteX36" fmla="*/ 1974160 w 4021691"/>
              <a:gd name="connsiteY36" fmla="*/ 0 h 4025656"/>
              <a:gd name="connsiteX0-1" fmla="*/ 1974160 w 4021691"/>
              <a:gd name="connsiteY0-2" fmla="*/ 0 h 4025656"/>
              <a:gd name="connsiteX1-3" fmla="*/ 2576144 w 4021691"/>
              <a:gd name="connsiteY1-4" fmla="*/ 601984 h 4025656"/>
              <a:gd name="connsiteX2-5" fmla="*/ 2310735 w 4021691"/>
              <a:gd name="connsiteY2-6" fmla="*/ 1101159 h 4025656"/>
              <a:gd name="connsiteX3-7" fmla="*/ 2284384 w 4021691"/>
              <a:gd name="connsiteY3-8" fmla="*/ 1115462 h 4025656"/>
              <a:gd name="connsiteX4-9" fmla="*/ 2294498 w 4021691"/>
              <a:gd name="connsiteY4-10" fmla="*/ 1215792 h 4025656"/>
              <a:gd name="connsiteX5-11" fmla="*/ 2849923 w 4021691"/>
              <a:gd name="connsiteY5-12" fmla="*/ 1668476 h 4025656"/>
              <a:gd name="connsiteX6-13" fmla="*/ 2937653 w 4021691"/>
              <a:gd name="connsiteY6-14" fmla="*/ 1659632 h 4025656"/>
              <a:gd name="connsiteX7-15" fmla="*/ 2994040 w 4021691"/>
              <a:gd name="connsiteY7-16" fmla="*/ 1591290 h 4025656"/>
              <a:gd name="connsiteX8-17" fmla="*/ 3419707 w 4021691"/>
              <a:gd name="connsiteY8-18" fmla="*/ 1414973 h 4025656"/>
              <a:gd name="connsiteX9-19" fmla="*/ 4021691 w 4021691"/>
              <a:gd name="connsiteY9-20" fmla="*/ 2016957 h 4025656"/>
              <a:gd name="connsiteX10-21" fmla="*/ 3419707 w 4021691"/>
              <a:gd name="connsiteY10-22" fmla="*/ 2618941 h 4025656"/>
              <a:gd name="connsiteX11-23" fmla="*/ 2920533 w 4021691"/>
              <a:gd name="connsiteY11-24" fmla="*/ 2353532 h 4025656"/>
              <a:gd name="connsiteX12-25" fmla="*/ 2894572 w 4021691"/>
              <a:gd name="connsiteY12-26" fmla="*/ 2305703 h 4025656"/>
              <a:gd name="connsiteX13-27" fmla="*/ 2849923 w 4021691"/>
              <a:gd name="connsiteY13-28" fmla="*/ 2302886 h 4025656"/>
              <a:gd name="connsiteX14-29" fmla="*/ 2282980 w 4021691"/>
              <a:gd name="connsiteY14-30" fmla="*/ 2869829 h 4025656"/>
              <a:gd name="connsiteX15-31" fmla="*/ 2285161 w 4021691"/>
              <a:gd name="connsiteY15-32" fmla="*/ 2904404 h 4025656"/>
              <a:gd name="connsiteX16-33" fmla="*/ 2587589 w 4021691"/>
              <a:gd name="connsiteY16-34" fmla="*/ 3423672 h 4025656"/>
              <a:gd name="connsiteX17-35" fmla="*/ 1985605 w 4021691"/>
              <a:gd name="connsiteY17-36" fmla="*/ 4025656 h 4025656"/>
              <a:gd name="connsiteX18-37" fmla="*/ 1383621 w 4021691"/>
              <a:gd name="connsiteY18-38" fmla="*/ 3423672 h 4025656"/>
              <a:gd name="connsiteX19-39" fmla="*/ 1649030 w 4021691"/>
              <a:gd name="connsiteY19-40" fmla="*/ 2924498 h 4025656"/>
              <a:gd name="connsiteX20-41" fmla="*/ 1698299 w 4021691"/>
              <a:gd name="connsiteY20-42" fmla="*/ 2897756 h 4025656"/>
              <a:gd name="connsiteX21-43" fmla="*/ 1700060 w 4021691"/>
              <a:gd name="connsiteY21-44" fmla="*/ 2869830 h 4025656"/>
              <a:gd name="connsiteX22-45" fmla="*/ 1133117 w 4021691"/>
              <a:gd name="connsiteY22-46" fmla="*/ 2302887 h 4025656"/>
              <a:gd name="connsiteX23-47" fmla="*/ 1123137 w 4021691"/>
              <a:gd name="connsiteY23-48" fmla="*/ 2303517 h 4025656"/>
              <a:gd name="connsiteX24-49" fmla="*/ 1101159 w 4021691"/>
              <a:gd name="connsiteY24-50" fmla="*/ 2344007 h 4025656"/>
              <a:gd name="connsiteX25-51" fmla="*/ 601984 w 4021691"/>
              <a:gd name="connsiteY25-52" fmla="*/ 2609416 h 4025656"/>
              <a:gd name="connsiteX26-53" fmla="*/ 0 w 4021691"/>
              <a:gd name="connsiteY26-54" fmla="*/ 2007432 h 4025656"/>
              <a:gd name="connsiteX27-55" fmla="*/ 601984 w 4021691"/>
              <a:gd name="connsiteY27-56" fmla="*/ 1405448 h 4025656"/>
              <a:gd name="connsiteX28-57" fmla="*/ 1101159 w 4021691"/>
              <a:gd name="connsiteY28-58" fmla="*/ 1670857 h 4025656"/>
              <a:gd name="connsiteX29-59" fmla="*/ 1135374 w 4021691"/>
              <a:gd name="connsiteY29-60" fmla="*/ 1733893 h 4025656"/>
              <a:gd name="connsiteX30-61" fmla="*/ 1230018 w 4021691"/>
              <a:gd name="connsiteY30-62" fmla="*/ 1724352 h 4025656"/>
              <a:gd name="connsiteX31-63" fmla="*/ 1682702 w 4021691"/>
              <a:gd name="connsiteY31-64" fmla="*/ 1168927 h 4025656"/>
              <a:gd name="connsiteX32-65" fmla="*/ 1679875 w 4021691"/>
              <a:gd name="connsiteY32-66" fmla="*/ 1124113 h 4025656"/>
              <a:gd name="connsiteX33-67" fmla="*/ 1637585 w 4021691"/>
              <a:gd name="connsiteY33-68" fmla="*/ 1101159 h 4025656"/>
              <a:gd name="connsiteX34-69" fmla="*/ 1372176 w 4021691"/>
              <a:gd name="connsiteY34-70" fmla="*/ 601984 h 4025656"/>
              <a:gd name="connsiteX35-71" fmla="*/ 1974160 w 4021691"/>
              <a:gd name="connsiteY35-72" fmla="*/ 0 h 4025656"/>
              <a:gd name="connsiteX0-73" fmla="*/ 1974160 w 4021691"/>
              <a:gd name="connsiteY0-74" fmla="*/ 0 h 4025656"/>
              <a:gd name="connsiteX1-75" fmla="*/ 2576144 w 4021691"/>
              <a:gd name="connsiteY1-76" fmla="*/ 601984 h 4025656"/>
              <a:gd name="connsiteX2-77" fmla="*/ 2310735 w 4021691"/>
              <a:gd name="connsiteY2-78" fmla="*/ 1101159 h 4025656"/>
              <a:gd name="connsiteX3-79" fmla="*/ 2284384 w 4021691"/>
              <a:gd name="connsiteY3-80" fmla="*/ 1115462 h 4025656"/>
              <a:gd name="connsiteX4-81" fmla="*/ 2294498 w 4021691"/>
              <a:gd name="connsiteY4-82" fmla="*/ 1215792 h 4025656"/>
              <a:gd name="connsiteX5-83" fmla="*/ 2849923 w 4021691"/>
              <a:gd name="connsiteY5-84" fmla="*/ 1668476 h 4025656"/>
              <a:gd name="connsiteX6-85" fmla="*/ 2937653 w 4021691"/>
              <a:gd name="connsiteY6-86" fmla="*/ 1659632 h 4025656"/>
              <a:gd name="connsiteX7-87" fmla="*/ 2994040 w 4021691"/>
              <a:gd name="connsiteY7-88" fmla="*/ 1591290 h 4025656"/>
              <a:gd name="connsiteX8-89" fmla="*/ 3419707 w 4021691"/>
              <a:gd name="connsiteY8-90" fmla="*/ 1414973 h 4025656"/>
              <a:gd name="connsiteX9-91" fmla="*/ 4021691 w 4021691"/>
              <a:gd name="connsiteY9-92" fmla="*/ 2016957 h 4025656"/>
              <a:gd name="connsiteX10-93" fmla="*/ 3419707 w 4021691"/>
              <a:gd name="connsiteY10-94" fmla="*/ 2618941 h 4025656"/>
              <a:gd name="connsiteX11-95" fmla="*/ 2920533 w 4021691"/>
              <a:gd name="connsiteY11-96" fmla="*/ 2353532 h 4025656"/>
              <a:gd name="connsiteX12-97" fmla="*/ 2894572 w 4021691"/>
              <a:gd name="connsiteY12-98" fmla="*/ 2305703 h 4025656"/>
              <a:gd name="connsiteX13-99" fmla="*/ 2849923 w 4021691"/>
              <a:gd name="connsiteY13-100" fmla="*/ 2302886 h 4025656"/>
              <a:gd name="connsiteX14-101" fmla="*/ 2282980 w 4021691"/>
              <a:gd name="connsiteY14-102" fmla="*/ 2869829 h 4025656"/>
              <a:gd name="connsiteX15-103" fmla="*/ 2587589 w 4021691"/>
              <a:gd name="connsiteY15-104" fmla="*/ 3423672 h 4025656"/>
              <a:gd name="connsiteX16-105" fmla="*/ 1985605 w 4021691"/>
              <a:gd name="connsiteY16-106" fmla="*/ 4025656 h 4025656"/>
              <a:gd name="connsiteX17-107" fmla="*/ 1383621 w 4021691"/>
              <a:gd name="connsiteY17-108" fmla="*/ 3423672 h 4025656"/>
              <a:gd name="connsiteX18-109" fmla="*/ 1649030 w 4021691"/>
              <a:gd name="connsiteY18-110" fmla="*/ 2924498 h 4025656"/>
              <a:gd name="connsiteX19-111" fmla="*/ 1698299 w 4021691"/>
              <a:gd name="connsiteY19-112" fmla="*/ 2897756 h 4025656"/>
              <a:gd name="connsiteX20-113" fmla="*/ 1700060 w 4021691"/>
              <a:gd name="connsiteY20-114" fmla="*/ 2869830 h 4025656"/>
              <a:gd name="connsiteX21-115" fmla="*/ 1133117 w 4021691"/>
              <a:gd name="connsiteY21-116" fmla="*/ 2302887 h 4025656"/>
              <a:gd name="connsiteX22-117" fmla="*/ 1123137 w 4021691"/>
              <a:gd name="connsiteY22-118" fmla="*/ 2303517 h 4025656"/>
              <a:gd name="connsiteX23-119" fmla="*/ 1101159 w 4021691"/>
              <a:gd name="connsiteY23-120" fmla="*/ 2344007 h 4025656"/>
              <a:gd name="connsiteX24-121" fmla="*/ 601984 w 4021691"/>
              <a:gd name="connsiteY24-122" fmla="*/ 2609416 h 4025656"/>
              <a:gd name="connsiteX25-123" fmla="*/ 0 w 4021691"/>
              <a:gd name="connsiteY25-124" fmla="*/ 2007432 h 4025656"/>
              <a:gd name="connsiteX26-125" fmla="*/ 601984 w 4021691"/>
              <a:gd name="connsiteY26-126" fmla="*/ 1405448 h 4025656"/>
              <a:gd name="connsiteX27-127" fmla="*/ 1101159 w 4021691"/>
              <a:gd name="connsiteY27-128" fmla="*/ 1670857 h 4025656"/>
              <a:gd name="connsiteX28-129" fmla="*/ 1135374 w 4021691"/>
              <a:gd name="connsiteY28-130" fmla="*/ 1733893 h 4025656"/>
              <a:gd name="connsiteX29-131" fmla="*/ 1230018 w 4021691"/>
              <a:gd name="connsiteY29-132" fmla="*/ 1724352 h 4025656"/>
              <a:gd name="connsiteX30-133" fmla="*/ 1682702 w 4021691"/>
              <a:gd name="connsiteY30-134" fmla="*/ 1168927 h 4025656"/>
              <a:gd name="connsiteX31-135" fmla="*/ 1679875 w 4021691"/>
              <a:gd name="connsiteY31-136" fmla="*/ 1124113 h 4025656"/>
              <a:gd name="connsiteX32-137" fmla="*/ 1637585 w 4021691"/>
              <a:gd name="connsiteY32-138" fmla="*/ 1101159 h 4025656"/>
              <a:gd name="connsiteX33-139" fmla="*/ 1372176 w 4021691"/>
              <a:gd name="connsiteY33-140" fmla="*/ 601984 h 4025656"/>
              <a:gd name="connsiteX34-141" fmla="*/ 1974160 w 4021691"/>
              <a:gd name="connsiteY34-142" fmla="*/ 0 h 4025656"/>
              <a:gd name="connsiteX0-143" fmla="*/ 1974160 w 4021691"/>
              <a:gd name="connsiteY0-144" fmla="*/ 0 h 4025656"/>
              <a:gd name="connsiteX1-145" fmla="*/ 2576144 w 4021691"/>
              <a:gd name="connsiteY1-146" fmla="*/ 601984 h 4025656"/>
              <a:gd name="connsiteX2-147" fmla="*/ 2310735 w 4021691"/>
              <a:gd name="connsiteY2-148" fmla="*/ 1101159 h 4025656"/>
              <a:gd name="connsiteX3-149" fmla="*/ 2284384 w 4021691"/>
              <a:gd name="connsiteY3-150" fmla="*/ 1115462 h 4025656"/>
              <a:gd name="connsiteX4-151" fmla="*/ 2294498 w 4021691"/>
              <a:gd name="connsiteY4-152" fmla="*/ 1215792 h 4025656"/>
              <a:gd name="connsiteX5-153" fmla="*/ 2849923 w 4021691"/>
              <a:gd name="connsiteY5-154" fmla="*/ 1668476 h 4025656"/>
              <a:gd name="connsiteX6-155" fmla="*/ 2937653 w 4021691"/>
              <a:gd name="connsiteY6-156" fmla="*/ 1659632 h 4025656"/>
              <a:gd name="connsiteX7-157" fmla="*/ 2994040 w 4021691"/>
              <a:gd name="connsiteY7-158" fmla="*/ 1591290 h 4025656"/>
              <a:gd name="connsiteX8-159" fmla="*/ 3419707 w 4021691"/>
              <a:gd name="connsiteY8-160" fmla="*/ 1414973 h 4025656"/>
              <a:gd name="connsiteX9-161" fmla="*/ 4021691 w 4021691"/>
              <a:gd name="connsiteY9-162" fmla="*/ 2016957 h 4025656"/>
              <a:gd name="connsiteX10-163" fmla="*/ 3419707 w 4021691"/>
              <a:gd name="connsiteY10-164" fmla="*/ 2618941 h 4025656"/>
              <a:gd name="connsiteX11-165" fmla="*/ 2920533 w 4021691"/>
              <a:gd name="connsiteY11-166" fmla="*/ 2353532 h 4025656"/>
              <a:gd name="connsiteX12-167" fmla="*/ 2894572 w 4021691"/>
              <a:gd name="connsiteY12-168" fmla="*/ 2305703 h 4025656"/>
              <a:gd name="connsiteX13-169" fmla="*/ 2849923 w 4021691"/>
              <a:gd name="connsiteY13-170" fmla="*/ 2302886 h 4025656"/>
              <a:gd name="connsiteX14-171" fmla="*/ 2587589 w 4021691"/>
              <a:gd name="connsiteY14-172" fmla="*/ 3423672 h 4025656"/>
              <a:gd name="connsiteX15-173" fmla="*/ 1985605 w 4021691"/>
              <a:gd name="connsiteY15-174" fmla="*/ 4025656 h 4025656"/>
              <a:gd name="connsiteX16-175" fmla="*/ 1383621 w 4021691"/>
              <a:gd name="connsiteY16-176" fmla="*/ 3423672 h 4025656"/>
              <a:gd name="connsiteX17-177" fmla="*/ 1649030 w 4021691"/>
              <a:gd name="connsiteY17-178" fmla="*/ 2924498 h 4025656"/>
              <a:gd name="connsiteX18-179" fmla="*/ 1698299 w 4021691"/>
              <a:gd name="connsiteY18-180" fmla="*/ 2897756 h 4025656"/>
              <a:gd name="connsiteX19-181" fmla="*/ 1700060 w 4021691"/>
              <a:gd name="connsiteY19-182" fmla="*/ 2869830 h 4025656"/>
              <a:gd name="connsiteX20-183" fmla="*/ 1133117 w 4021691"/>
              <a:gd name="connsiteY20-184" fmla="*/ 2302887 h 4025656"/>
              <a:gd name="connsiteX21-185" fmla="*/ 1123137 w 4021691"/>
              <a:gd name="connsiteY21-186" fmla="*/ 2303517 h 4025656"/>
              <a:gd name="connsiteX22-187" fmla="*/ 1101159 w 4021691"/>
              <a:gd name="connsiteY22-188" fmla="*/ 2344007 h 4025656"/>
              <a:gd name="connsiteX23-189" fmla="*/ 601984 w 4021691"/>
              <a:gd name="connsiteY23-190" fmla="*/ 2609416 h 4025656"/>
              <a:gd name="connsiteX24-191" fmla="*/ 0 w 4021691"/>
              <a:gd name="connsiteY24-192" fmla="*/ 2007432 h 4025656"/>
              <a:gd name="connsiteX25-193" fmla="*/ 601984 w 4021691"/>
              <a:gd name="connsiteY25-194" fmla="*/ 1405448 h 4025656"/>
              <a:gd name="connsiteX26-195" fmla="*/ 1101159 w 4021691"/>
              <a:gd name="connsiteY26-196" fmla="*/ 1670857 h 4025656"/>
              <a:gd name="connsiteX27-197" fmla="*/ 1135374 w 4021691"/>
              <a:gd name="connsiteY27-198" fmla="*/ 1733893 h 4025656"/>
              <a:gd name="connsiteX28-199" fmla="*/ 1230018 w 4021691"/>
              <a:gd name="connsiteY28-200" fmla="*/ 1724352 h 4025656"/>
              <a:gd name="connsiteX29-201" fmla="*/ 1682702 w 4021691"/>
              <a:gd name="connsiteY29-202" fmla="*/ 1168927 h 4025656"/>
              <a:gd name="connsiteX30-203" fmla="*/ 1679875 w 4021691"/>
              <a:gd name="connsiteY30-204" fmla="*/ 1124113 h 4025656"/>
              <a:gd name="connsiteX31-205" fmla="*/ 1637585 w 4021691"/>
              <a:gd name="connsiteY31-206" fmla="*/ 1101159 h 4025656"/>
              <a:gd name="connsiteX32-207" fmla="*/ 1372176 w 4021691"/>
              <a:gd name="connsiteY32-208" fmla="*/ 601984 h 4025656"/>
              <a:gd name="connsiteX33-209" fmla="*/ 1974160 w 4021691"/>
              <a:gd name="connsiteY33-210" fmla="*/ 0 h 4025656"/>
              <a:gd name="connsiteX0-211" fmla="*/ 1974160 w 4021691"/>
              <a:gd name="connsiteY0-212" fmla="*/ 0 h 4025656"/>
              <a:gd name="connsiteX1-213" fmla="*/ 2576144 w 4021691"/>
              <a:gd name="connsiteY1-214" fmla="*/ 601984 h 4025656"/>
              <a:gd name="connsiteX2-215" fmla="*/ 2310735 w 4021691"/>
              <a:gd name="connsiteY2-216" fmla="*/ 1101159 h 4025656"/>
              <a:gd name="connsiteX3-217" fmla="*/ 2284384 w 4021691"/>
              <a:gd name="connsiteY3-218" fmla="*/ 1115462 h 4025656"/>
              <a:gd name="connsiteX4-219" fmla="*/ 2294498 w 4021691"/>
              <a:gd name="connsiteY4-220" fmla="*/ 1215792 h 4025656"/>
              <a:gd name="connsiteX5-221" fmla="*/ 2849923 w 4021691"/>
              <a:gd name="connsiteY5-222" fmla="*/ 1668476 h 4025656"/>
              <a:gd name="connsiteX6-223" fmla="*/ 2937653 w 4021691"/>
              <a:gd name="connsiteY6-224" fmla="*/ 1659632 h 4025656"/>
              <a:gd name="connsiteX7-225" fmla="*/ 2994040 w 4021691"/>
              <a:gd name="connsiteY7-226" fmla="*/ 1591290 h 4025656"/>
              <a:gd name="connsiteX8-227" fmla="*/ 3419707 w 4021691"/>
              <a:gd name="connsiteY8-228" fmla="*/ 1414973 h 4025656"/>
              <a:gd name="connsiteX9-229" fmla="*/ 4021691 w 4021691"/>
              <a:gd name="connsiteY9-230" fmla="*/ 2016957 h 4025656"/>
              <a:gd name="connsiteX10-231" fmla="*/ 3419707 w 4021691"/>
              <a:gd name="connsiteY10-232" fmla="*/ 2618941 h 4025656"/>
              <a:gd name="connsiteX11-233" fmla="*/ 2920533 w 4021691"/>
              <a:gd name="connsiteY11-234" fmla="*/ 2353532 h 4025656"/>
              <a:gd name="connsiteX12-235" fmla="*/ 2894572 w 4021691"/>
              <a:gd name="connsiteY12-236" fmla="*/ 2305703 h 4025656"/>
              <a:gd name="connsiteX13-237" fmla="*/ 2849923 w 4021691"/>
              <a:gd name="connsiteY13-238" fmla="*/ 2302886 h 4025656"/>
              <a:gd name="connsiteX14-239" fmla="*/ 1985605 w 4021691"/>
              <a:gd name="connsiteY14-240" fmla="*/ 4025656 h 4025656"/>
              <a:gd name="connsiteX15-241" fmla="*/ 1383621 w 4021691"/>
              <a:gd name="connsiteY15-242" fmla="*/ 3423672 h 4025656"/>
              <a:gd name="connsiteX16-243" fmla="*/ 1649030 w 4021691"/>
              <a:gd name="connsiteY16-244" fmla="*/ 2924498 h 4025656"/>
              <a:gd name="connsiteX17-245" fmla="*/ 1698299 w 4021691"/>
              <a:gd name="connsiteY17-246" fmla="*/ 2897756 h 4025656"/>
              <a:gd name="connsiteX18-247" fmla="*/ 1700060 w 4021691"/>
              <a:gd name="connsiteY18-248" fmla="*/ 2869830 h 4025656"/>
              <a:gd name="connsiteX19-249" fmla="*/ 1133117 w 4021691"/>
              <a:gd name="connsiteY19-250" fmla="*/ 2302887 h 4025656"/>
              <a:gd name="connsiteX20-251" fmla="*/ 1123137 w 4021691"/>
              <a:gd name="connsiteY20-252" fmla="*/ 2303517 h 4025656"/>
              <a:gd name="connsiteX21-253" fmla="*/ 1101159 w 4021691"/>
              <a:gd name="connsiteY21-254" fmla="*/ 2344007 h 4025656"/>
              <a:gd name="connsiteX22-255" fmla="*/ 601984 w 4021691"/>
              <a:gd name="connsiteY22-256" fmla="*/ 2609416 h 4025656"/>
              <a:gd name="connsiteX23-257" fmla="*/ 0 w 4021691"/>
              <a:gd name="connsiteY23-258" fmla="*/ 2007432 h 4025656"/>
              <a:gd name="connsiteX24-259" fmla="*/ 601984 w 4021691"/>
              <a:gd name="connsiteY24-260" fmla="*/ 1405448 h 4025656"/>
              <a:gd name="connsiteX25-261" fmla="*/ 1101159 w 4021691"/>
              <a:gd name="connsiteY25-262" fmla="*/ 1670857 h 4025656"/>
              <a:gd name="connsiteX26-263" fmla="*/ 1135374 w 4021691"/>
              <a:gd name="connsiteY26-264" fmla="*/ 1733893 h 4025656"/>
              <a:gd name="connsiteX27-265" fmla="*/ 1230018 w 4021691"/>
              <a:gd name="connsiteY27-266" fmla="*/ 1724352 h 4025656"/>
              <a:gd name="connsiteX28-267" fmla="*/ 1682702 w 4021691"/>
              <a:gd name="connsiteY28-268" fmla="*/ 1168927 h 4025656"/>
              <a:gd name="connsiteX29-269" fmla="*/ 1679875 w 4021691"/>
              <a:gd name="connsiteY29-270" fmla="*/ 1124113 h 4025656"/>
              <a:gd name="connsiteX30-271" fmla="*/ 1637585 w 4021691"/>
              <a:gd name="connsiteY30-272" fmla="*/ 1101159 h 4025656"/>
              <a:gd name="connsiteX31-273" fmla="*/ 1372176 w 4021691"/>
              <a:gd name="connsiteY31-274" fmla="*/ 601984 h 4025656"/>
              <a:gd name="connsiteX32-275" fmla="*/ 1974160 w 4021691"/>
              <a:gd name="connsiteY32-276" fmla="*/ 0 h 4025656"/>
              <a:gd name="connsiteX0-277" fmla="*/ 1974160 w 4021691"/>
              <a:gd name="connsiteY0-278" fmla="*/ 0 h 3437848"/>
              <a:gd name="connsiteX1-279" fmla="*/ 2576144 w 4021691"/>
              <a:gd name="connsiteY1-280" fmla="*/ 601984 h 3437848"/>
              <a:gd name="connsiteX2-281" fmla="*/ 2310735 w 4021691"/>
              <a:gd name="connsiteY2-282" fmla="*/ 1101159 h 3437848"/>
              <a:gd name="connsiteX3-283" fmla="*/ 2284384 w 4021691"/>
              <a:gd name="connsiteY3-284" fmla="*/ 1115462 h 3437848"/>
              <a:gd name="connsiteX4-285" fmla="*/ 2294498 w 4021691"/>
              <a:gd name="connsiteY4-286" fmla="*/ 1215792 h 3437848"/>
              <a:gd name="connsiteX5-287" fmla="*/ 2849923 w 4021691"/>
              <a:gd name="connsiteY5-288" fmla="*/ 1668476 h 3437848"/>
              <a:gd name="connsiteX6-289" fmla="*/ 2937653 w 4021691"/>
              <a:gd name="connsiteY6-290" fmla="*/ 1659632 h 3437848"/>
              <a:gd name="connsiteX7-291" fmla="*/ 2994040 w 4021691"/>
              <a:gd name="connsiteY7-292" fmla="*/ 1591290 h 3437848"/>
              <a:gd name="connsiteX8-293" fmla="*/ 3419707 w 4021691"/>
              <a:gd name="connsiteY8-294" fmla="*/ 1414973 h 3437848"/>
              <a:gd name="connsiteX9-295" fmla="*/ 4021691 w 4021691"/>
              <a:gd name="connsiteY9-296" fmla="*/ 2016957 h 3437848"/>
              <a:gd name="connsiteX10-297" fmla="*/ 3419707 w 4021691"/>
              <a:gd name="connsiteY10-298" fmla="*/ 2618941 h 3437848"/>
              <a:gd name="connsiteX11-299" fmla="*/ 2920533 w 4021691"/>
              <a:gd name="connsiteY11-300" fmla="*/ 2353532 h 3437848"/>
              <a:gd name="connsiteX12-301" fmla="*/ 2894572 w 4021691"/>
              <a:gd name="connsiteY12-302" fmla="*/ 2305703 h 3437848"/>
              <a:gd name="connsiteX13-303" fmla="*/ 2849923 w 4021691"/>
              <a:gd name="connsiteY13-304" fmla="*/ 2302886 h 3437848"/>
              <a:gd name="connsiteX14-305" fmla="*/ 1383621 w 4021691"/>
              <a:gd name="connsiteY14-306" fmla="*/ 3423672 h 3437848"/>
              <a:gd name="connsiteX15-307" fmla="*/ 1649030 w 4021691"/>
              <a:gd name="connsiteY15-308" fmla="*/ 2924498 h 3437848"/>
              <a:gd name="connsiteX16-309" fmla="*/ 1698299 w 4021691"/>
              <a:gd name="connsiteY16-310" fmla="*/ 2897756 h 3437848"/>
              <a:gd name="connsiteX17-311" fmla="*/ 1700060 w 4021691"/>
              <a:gd name="connsiteY17-312" fmla="*/ 2869830 h 3437848"/>
              <a:gd name="connsiteX18-313" fmla="*/ 1133117 w 4021691"/>
              <a:gd name="connsiteY18-314" fmla="*/ 2302887 h 3437848"/>
              <a:gd name="connsiteX19-315" fmla="*/ 1123137 w 4021691"/>
              <a:gd name="connsiteY19-316" fmla="*/ 2303517 h 3437848"/>
              <a:gd name="connsiteX20-317" fmla="*/ 1101159 w 4021691"/>
              <a:gd name="connsiteY20-318" fmla="*/ 2344007 h 3437848"/>
              <a:gd name="connsiteX21-319" fmla="*/ 601984 w 4021691"/>
              <a:gd name="connsiteY21-320" fmla="*/ 2609416 h 3437848"/>
              <a:gd name="connsiteX22-321" fmla="*/ 0 w 4021691"/>
              <a:gd name="connsiteY22-322" fmla="*/ 2007432 h 3437848"/>
              <a:gd name="connsiteX23-323" fmla="*/ 601984 w 4021691"/>
              <a:gd name="connsiteY23-324" fmla="*/ 1405448 h 3437848"/>
              <a:gd name="connsiteX24-325" fmla="*/ 1101159 w 4021691"/>
              <a:gd name="connsiteY24-326" fmla="*/ 1670857 h 3437848"/>
              <a:gd name="connsiteX25-327" fmla="*/ 1135374 w 4021691"/>
              <a:gd name="connsiteY25-328" fmla="*/ 1733893 h 3437848"/>
              <a:gd name="connsiteX26-329" fmla="*/ 1230018 w 4021691"/>
              <a:gd name="connsiteY26-330" fmla="*/ 1724352 h 3437848"/>
              <a:gd name="connsiteX27-331" fmla="*/ 1682702 w 4021691"/>
              <a:gd name="connsiteY27-332" fmla="*/ 1168927 h 3437848"/>
              <a:gd name="connsiteX28-333" fmla="*/ 1679875 w 4021691"/>
              <a:gd name="connsiteY28-334" fmla="*/ 1124113 h 3437848"/>
              <a:gd name="connsiteX29-335" fmla="*/ 1637585 w 4021691"/>
              <a:gd name="connsiteY29-336" fmla="*/ 1101159 h 3437848"/>
              <a:gd name="connsiteX30-337" fmla="*/ 1372176 w 4021691"/>
              <a:gd name="connsiteY30-338" fmla="*/ 601984 h 3437848"/>
              <a:gd name="connsiteX31-339" fmla="*/ 1974160 w 4021691"/>
              <a:gd name="connsiteY31-340" fmla="*/ 0 h 3437848"/>
              <a:gd name="connsiteX0-341" fmla="*/ 1974160 w 4021691"/>
              <a:gd name="connsiteY0-342" fmla="*/ 0 h 2924498"/>
              <a:gd name="connsiteX1-343" fmla="*/ 2576144 w 4021691"/>
              <a:gd name="connsiteY1-344" fmla="*/ 601984 h 2924498"/>
              <a:gd name="connsiteX2-345" fmla="*/ 2310735 w 4021691"/>
              <a:gd name="connsiteY2-346" fmla="*/ 1101159 h 2924498"/>
              <a:gd name="connsiteX3-347" fmla="*/ 2284384 w 4021691"/>
              <a:gd name="connsiteY3-348" fmla="*/ 1115462 h 2924498"/>
              <a:gd name="connsiteX4-349" fmla="*/ 2294498 w 4021691"/>
              <a:gd name="connsiteY4-350" fmla="*/ 1215792 h 2924498"/>
              <a:gd name="connsiteX5-351" fmla="*/ 2849923 w 4021691"/>
              <a:gd name="connsiteY5-352" fmla="*/ 1668476 h 2924498"/>
              <a:gd name="connsiteX6-353" fmla="*/ 2937653 w 4021691"/>
              <a:gd name="connsiteY6-354" fmla="*/ 1659632 h 2924498"/>
              <a:gd name="connsiteX7-355" fmla="*/ 2994040 w 4021691"/>
              <a:gd name="connsiteY7-356" fmla="*/ 1591290 h 2924498"/>
              <a:gd name="connsiteX8-357" fmla="*/ 3419707 w 4021691"/>
              <a:gd name="connsiteY8-358" fmla="*/ 1414973 h 2924498"/>
              <a:gd name="connsiteX9-359" fmla="*/ 4021691 w 4021691"/>
              <a:gd name="connsiteY9-360" fmla="*/ 2016957 h 2924498"/>
              <a:gd name="connsiteX10-361" fmla="*/ 3419707 w 4021691"/>
              <a:gd name="connsiteY10-362" fmla="*/ 2618941 h 2924498"/>
              <a:gd name="connsiteX11-363" fmla="*/ 2920533 w 4021691"/>
              <a:gd name="connsiteY11-364" fmla="*/ 2353532 h 2924498"/>
              <a:gd name="connsiteX12-365" fmla="*/ 2894572 w 4021691"/>
              <a:gd name="connsiteY12-366" fmla="*/ 2305703 h 2924498"/>
              <a:gd name="connsiteX13-367" fmla="*/ 2849923 w 4021691"/>
              <a:gd name="connsiteY13-368" fmla="*/ 2302886 h 2924498"/>
              <a:gd name="connsiteX14-369" fmla="*/ 1649030 w 4021691"/>
              <a:gd name="connsiteY14-370" fmla="*/ 2924498 h 2924498"/>
              <a:gd name="connsiteX15-371" fmla="*/ 1698299 w 4021691"/>
              <a:gd name="connsiteY15-372" fmla="*/ 2897756 h 2924498"/>
              <a:gd name="connsiteX16-373" fmla="*/ 1700060 w 4021691"/>
              <a:gd name="connsiteY16-374" fmla="*/ 2869830 h 2924498"/>
              <a:gd name="connsiteX17-375" fmla="*/ 1133117 w 4021691"/>
              <a:gd name="connsiteY17-376" fmla="*/ 2302887 h 2924498"/>
              <a:gd name="connsiteX18-377" fmla="*/ 1123137 w 4021691"/>
              <a:gd name="connsiteY18-378" fmla="*/ 2303517 h 2924498"/>
              <a:gd name="connsiteX19-379" fmla="*/ 1101159 w 4021691"/>
              <a:gd name="connsiteY19-380" fmla="*/ 2344007 h 2924498"/>
              <a:gd name="connsiteX20-381" fmla="*/ 601984 w 4021691"/>
              <a:gd name="connsiteY20-382" fmla="*/ 2609416 h 2924498"/>
              <a:gd name="connsiteX21-383" fmla="*/ 0 w 4021691"/>
              <a:gd name="connsiteY21-384" fmla="*/ 2007432 h 2924498"/>
              <a:gd name="connsiteX22-385" fmla="*/ 601984 w 4021691"/>
              <a:gd name="connsiteY22-386" fmla="*/ 1405448 h 2924498"/>
              <a:gd name="connsiteX23-387" fmla="*/ 1101159 w 4021691"/>
              <a:gd name="connsiteY23-388" fmla="*/ 1670857 h 2924498"/>
              <a:gd name="connsiteX24-389" fmla="*/ 1135374 w 4021691"/>
              <a:gd name="connsiteY24-390" fmla="*/ 1733893 h 2924498"/>
              <a:gd name="connsiteX25-391" fmla="*/ 1230018 w 4021691"/>
              <a:gd name="connsiteY25-392" fmla="*/ 1724352 h 2924498"/>
              <a:gd name="connsiteX26-393" fmla="*/ 1682702 w 4021691"/>
              <a:gd name="connsiteY26-394" fmla="*/ 1168927 h 2924498"/>
              <a:gd name="connsiteX27-395" fmla="*/ 1679875 w 4021691"/>
              <a:gd name="connsiteY27-396" fmla="*/ 1124113 h 2924498"/>
              <a:gd name="connsiteX28-397" fmla="*/ 1637585 w 4021691"/>
              <a:gd name="connsiteY28-398" fmla="*/ 1101159 h 2924498"/>
              <a:gd name="connsiteX29-399" fmla="*/ 1372176 w 4021691"/>
              <a:gd name="connsiteY29-400" fmla="*/ 601984 h 2924498"/>
              <a:gd name="connsiteX30-401" fmla="*/ 1974160 w 4021691"/>
              <a:gd name="connsiteY30-402" fmla="*/ 0 h 2924498"/>
              <a:gd name="connsiteX0-403" fmla="*/ 1974160 w 4021691"/>
              <a:gd name="connsiteY0-404" fmla="*/ 0 h 2924498"/>
              <a:gd name="connsiteX1-405" fmla="*/ 2576144 w 4021691"/>
              <a:gd name="connsiteY1-406" fmla="*/ 601984 h 2924498"/>
              <a:gd name="connsiteX2-407" fmla="*/ 2310735 w 4021691"/>
              <a:gd name="connsiteY2-408" fmla="*/ 1101159 h 2924498"/>
              <a:gd name="connsiteX3-409" fmla="*/ 2284384 w 4021691"/>
              <a:gd name="connsiteY3-410" fmla="*/ 1115462 h 2924498"/>
              <a:gd name="connsiteX4-411" fmla="*/ 2294498 w 4021691"/>
              <a:gd name="connsiteY4-412" fmla="*/ 1215792 h 2924498"/>
              <a:gd name="connsiteX5-413" fmla="*/ 2849923 w 4021691"/>
              <a:gd name="connsiteY5-414" fmla="*/ 1668476 h 2924498"/>
              <a:gd name="connsiteX6-415" fmla="*/ 2937653 w 4021691"/>
              <a:gd name="connsiteY6-416" fmla="*/ 1659632 h 2924498"/>
              <a:gd name="connsiteX7-417" fmla="*/ 2994040 w 4021691"/>
              <a:gd name="connsiteY7-418" fmla="*/ 1591290 h 2924498"/>
              <a:gd name="connsiteX8-419" fmla="*/ 3419707 w 4021691"/>
              <a:gd name="connsiteY8-420" fmla="*/ 1414973 h 2924498"/>
              <a:gd name="connsiteX9-421" fmla="*/ 4021691 w 4021691"/>
              <a:gd name="connsiteY9-422" fmla="*/ 2016957 h 2924498"/>
              <a:gd name="connsiteX10-423" fmla="*/ 3419707 w 4021691"/>
              <a:gd name="connsiteY10-424" fmla="*/ 2618941 h 2924498"/>
              <a:gd name="connsiteX11-425" fmla="*/ 2920533 w 4021691"/>
              <a:gd name="connsiteY11-426" fmla="*/ 2353532 h 2924498"/>
              <a:gd name="connsiteX12-427" fmla="*/ 2894572 w 4021691"/>
              <a:gd name="connsiteY12-428" fmla="*/ 2305703 h 2924498"/>
              <a:gd name="connsiteX13-429" fmla="*/ 2849923 w 4021691"/>
              <a:gd name="connsiteY13-430" fmla="*/ 2302886 h 2924498"/>
              <a:gd name="connsiteX14-431" fmla="*/ 1649030 w 4021691"/>
              <a:gd name="connsiteY14-432" fmla="*/ 2924498 h 2924498"/>
              <a:gd name="connsiteX15-433" fmla="*/ 1700060 w 4021691"/>
              <a:gd name="connsiteY15-434" fmla="*/ 2869830 h 2924498"/>
              <a:gd name="connsiteX16-435" fmla="*/ 1133117 w 4021691"/>
              <a:gd name="connsiteY16-436" fmla="*/ 2302887 h 2924498"/>
              <a:gd name="connsiteX17-437" fmla="*/ 1123137 w 4021691"/>
              <a:gd name="connsiteY17-438" fmla="*/ 2303517 h 2924498"/>
              <a:gd name="connsiteX18-439" fmla="*/ 1101159 w 4021691"/>
              <a:gd name="connsiteY18-440" fmla="*/ 2344007 h 2924498"/>
              <a:gd name="connsiteX19-441" fmla="*/ 601984 w 4021691"/>
              <a:gd name="connsiteY19-442" fmla="*/ 2609416 h 2924498"/>
              <a:gd name="connsiteX20-443" fmla="*/ 0 w 4021691"/>
              <a:gd name="connsiteY20-444" fmla="*/ 2007432 h 2924498"/>
              <a:gd name="connsiteX21-445" fmla="*/ 601984 w 4021691"/>
              <a:gd name="connsiteY21-446" fmla="*/ 1405448 h 2924498"/>
              <a:gd name="connsiteX22-447" fmla="*/ 1101159 w 4021691"/>
              <a:gd name="connsiteY22-448" fmla="*/ 1670857 h 2924498"/>
              <a:gd name="connsiteX23-449" fmla="*/ 1135374 w 4021691"/>
              <a:gd name="connsiteY23-450" fmla="*/ 1733893 h 2924498"/>
              <a:gd name="connsiteX24-451" fmla="*/ 1230018 w 4021691"/>
              <a:gd name="connsiteY24-452" fmla="*/ 1724352 h 2924498"/>
              <a:gd name="connsiteX25-453" fmla="*/ 1682702 w 4021691"/>
              <a:gd name="connsiteY25-454" fmla="*/ 1168927 h 2924498"/>
              <a:gd name="connsiteX26-455" fmla="*/ 1679875 w 4021691"/>
              <a:gd name="connsiteY26-456" fmla="*/ 1124113 h 2924498"/>
              <a:gd name="connsiteX27-457" fmla="*/ 1637585 w 4021691"/>
              <a:gd name="connsiteY27-458" fmla="*/ 1101159 h 2924498"/>
              <a:gd name="connsiteX28-459" fmla="*/ 1372176 w 4021691"/>
              <a:gd name="connsiteY28-460" fmla="*/ 601984 h 2924498"/>
              <a:gd name="connsiteX29-461" fmla="*/ 1974160 w 4021691"/>
              <a:gd name="connsiteY29-462" fmla="*/ 0 h 2924498"/>
              <a:gd name="connsiteX0-463" fmla="*/ 1974160 w 4021691"/>
              <a:gd name="connsiteY0-464" fmla="*/ 0 h 2924498"/>
              <a:gd name="connsiteX1-465" fmla="*/ 2576144 w 4021691"/>
              <a:gd name="connsiteY1-466" fmla="*/ 601984 h 2924498"/>
              <a:gd name="connsiteX2-467" fmla="*/ 2310735 w 4021691"/>
              <a:gd name="connsiteY2-468" fmla="*/ 1101159 h 2924498"/>
              <a:gd name="connsiteX3-469" fmla="*/ 2284384 w 4021691"/>
              <a:gd name="connsiteY3-470" fmla="*/ 1115462 h 2924498"/>
              <a:gd name="connsiteX4-471" fmla="*/ 2294498 w 4021691"/>
              <a:gd name="connsiteY4-472" fmla="*/ 1215792 h 2924498"/>
              <a:gd name="connsiteX5-473" fmla="*/ 2849923 w 4021691"/>
              <a:gd name="connsiteY5-474" fmla="*/ 1668476 h 2924498"/>
              <a:gd name="connsiteX6-475" fmla="*/ 2937653 w 4021691"/>
              <a:gd name="connsiteY6-476" fmla="*/ 1659632 h 2924498"/>
              <a:gd name="connsiteX7-477" fmla="*/ 2994040 w 4021691"/>
              <a:gd name="connsiteY7-478" fmla="*/ 1591290 h 2924498"/>
              <a:gd name="connsiteX8-479" fmla="*/ 3419707 w 4021691"/>
              <a:gd name="connsiteY8-480" fmla="*/ 1414973 h 2924498"/>
              <a:gd name="connsiteX9-481" fmla="*/ 4021691 w 4021691"/>
              <a:gd name="connsiteY9-482" fmla="*/ 2016957 h 2924498"/>
              <a:gd name="connsiteX10-483" fmla="*/ 3419707 w 4021691"/>
              <a:gd name="connsiteY10-484" fmla="*/ 2618941 h 2924498"/>
              <a:gd name="connsiteX11-485" fmla="*/ 2920533 w 4021691"/>
              <a:gd name="connsiteY11-486" fmla="*/ 2353532 h 2924498"/>
              <a:gd name="connsiteX12-487" fmla="*/ 2894572 w 4021691"/>
              <a:gd name="connsiteY12-488" fmla="*/ 2305703 h 2924498"/>
              <a:gd name="connsiteX13-489" fmla="*/ 2849923 w 4021691"/>
              <a:gd name="connsiteY13-490" fmla="*/ 2302886 h 2924498"/>
              <a:gd name="connsiteX14-491" fmla="*/ 1649030 w 4021691"/>
              <a:gd name="connsiteY14-492" fmla="*/ 2924498 h 2924498"/>
              <a:gd name="connsiteX15-493" fmla="*/ 1133117 w 4021691"/>
              <a:gd name="connsiteY15-494" fmla="*/ 2302887 h 2924498"/>
              <a:gd name="connsiteX16-495" fmla="*/ 1123137 w 4021691"/>
              <a:gd name="connsiteY16-496" fmla="*/ 2303517 h 2924498"/>
              <a:gd name="connsiteX17-497" fmla="*/ 1101159 w 4021691"/>
              <a:gd name="connsiteY17-498" fmla="*/ 2344007 h 2924498"/>
              <a:gd name="connsiteX18-499" fmla="*/ 601984 w 4021691"/>
              <a:gd name="connsiteY18-500" fmla="*/ 2609416 h 2924498"/>
              <a:gd name="connsiteX19-501" fmla="*/ 0 w 4021691"/>
              <a:gd name="connsiteY19-502" fmla="*/ 2007432 h 2924498"/>
              <a:gd name="connsiteX20-503" fmla="*/ 601984 w 4021691"/>
              <a:gd name="connsiteY20-504" fmla="*/ 1405448 h 2924498"/>
              <a:gd name="connsiteX21-505" fmla="*/ 1101159 w 4021691"/>
              <a:gd name="connsiteY21-506" fmla="*/ 1670857 h 2924498"/>
              <a:gd name="connsiteX22-507" fmla="*/ 1135374 w 4021691"/>
              <a:gd name="connsiteY22-508" fmla="*/ 1733893 h 2924498"/>
              <a:gd name="connsiteX23-509" fmla="*/ 1230018 w 4021691"/>
              <a:gd name="connsiteY23-510" fmla="*/ 1724352 h 2924498"/>
              <a:gd name="connsiteX24-511" fmla="*/ 1682702 w 4021691"/>
              <a:gd name="connsiteY24-512" fmla="*/ 1168927 h 2924498"/>
              <a:gd name="connsiteX25-513" fmla="*/ 1679875 w 4021691"/>
              <a:gd name="connsiteY25-514" fmla="*/ 1124113 h 2924498"/>
              <a:gd name="connsiteX26-515" fmla="*/ 1637585 w 4021691"/>
              <a:gd name="connsiteY26-516" fmla="*/ 1101159 h 2924498"/>
              <a:gd name="connsiteX27-517" fmla="*/ 1372176 w 4021691"/>
              <a:gd name="connsiteY27-518" fmla="*/ 601984 h 2924498"/>
              <a:gd name="connsiteX28-519" fmla="*/ 1974160 w 4021691"/>
              <a:gd name="connsiteY28-520" fmla="*/ 0 h 2924498"/>
              <a:gd name="connsiteX0-521" fmla="*/ 1974160 w 4021691"/>
              <a:gd name="connsiteY0-522" fmla="*/ 0 h 2618941"/>
              <a:gd name="connsiteX1-523" fmla="*/ 2576144 w 4021691"/>
              <a:gd name="connsiteY1-524" fmla="*/ 601984 h 2618941"/>
              <a:gd name="connsiteX2-525" fmla="*/ 2310735 w 4021691"/>
              <a:gd name="connsiteY2-526" fmla="*/ 1101159 h 2618941"/>
              <a:gd name="connsiteX3-527" fmla="*/ 2284384 w 4021691"/>
              <a:gd name="connsiteY3-528" fmla="*/ 1115462 h 2618941"/>
              <a:gd name="connsiteX4-529" fmla="*/ 2294498 w 4021691"/>
              <a:gd name="connsiteY4-530" fmla="*/ 1215792 h 2618941"/>
              <a:gd name="connsiteX5-531" fmla="*/ 2849923 w 4021691"/>
              <a:gd name="connsiteY5-532" fmla="*/ 1668476 h 2618941"/>
              <a:gd name="connsiteX6-533" fmla="*/ 2937653 w 4021691"/>
              <a:gd name="connsiteY6-534" fmla="*/ 1659632 h 2618941"/>
              <a:gd name="connsiteX7-535" fmla="*/ 2994040 w 4021691"/>
              <a:gd name="connsiteY7-536" fmla="*/ 1591290 h 2618941"/>
              <a:gd name="connsiteX8-537" fmla="*/ 3419707 w 4021691"/>
              <a:gd name="connsiteY8-538" fmla="*/ 1414973 h 2618941"/>
              <a:gd name="connsiteX9-539" fmla="*/ 4021691 w 4021691"/>
              <a:gd name="connsiteY9-540" fmla="*/ 2016957 h 2618941"/>
              <a:gd name="connsiteX10-541" fmla="*/ 3419707 w 4021691"/>
              <a:gd name="connsiteY10-542" fmla="*/ 2618941 h 2618941"/>
              <a:gd name="connsiteX11-543" fmla="*/ 2920533 w 4021691"/>
              <a:gd name="connsiteY11-544" fmla="*/ 2353532 h 2618941"/>
              <a:gd name="connsiteX12-545" fmla="*/ 2894572 w 4021691"/>
              <a:gd name="connsiteY12-546" fmla="*/ 2305703 h 2618941"/>
              <a:gd name="connsiteX13-547" fmla="*/ 2849923 w 4021691"/>
              <a:gd name="connsiteY13-548" fmla="*/ 2302886 h 2618941"/>
              <a:gd name="connsiteX14-549" fmla="*/ 1133117 w 4021691"/>
              <a:gd name="connsiteY14-550" fmla="*/ 2302887 h 2618941"/>
              <a:gd name="connsiteX15-551" fmla="*/ 1123137 w 4021691"/>
              <a:gd name="connsiteY15-552" fmla="*/ 2303517 h 2618941"/>
              <a:gd name="connsiteX16-553" fmla="*/ 1101159 w 4021691"/>
              <a:gd name="connsiteY16-554" fmla="*/ 2344007 h 2618941"/>
              <a:gd name="connsiteX17-555" fmla="*/ 601984 w 4021691"/>
              <a:gd name="connsiteY17-556" fmla="*/ 2609416 h 2618941"/>
              <a:gd name="connsiteX18-557" fmla="*/ 0 w 4021691"/>
              <a:gd name="connsiteY18-558" fmla="*/ 2007432 h 2618941"/>
              <a:gd name="connsiteX19-559" fmla="*/ 601984 w 4021691"/>
              <a:gd name="connsiteY19-560" fmla="*/ 1405448 h 2618941"/>
              <a:gd name="connsiteX20-561" fmla="*/ 1101159 w 4021691"/>
              <a:gd name="connsiteY20-562" fmla="*/ 1670857 h 2618941"/>
              <a:gd name="connsiteX21-563" fmla="*/ 1135374 w 4021691"/>
              <a:gd name="connsiteY21-564" fmla="*/ 1733893 h 2618941"/>
              <a:gd name="connsiteX22-565" fmla="*/ 1230018 w 4021691"/>
              <a:gd name="connsiteY22-566" fmla="*/ 1724352 h 2618941"/>
              <a:gd name="connsiteX23-567" fmla="*/ 1682702 w 4021691"/>
              <a:gd name="connsiteY23-568" fmla="*/ 1168927 h 2618941"/>
              <a:gd name="connsiteX24-569" fmla="*/ 1679875 w 4021691"/>
              <a:gd name="connsiteY24-570" fmla="*/ 1124113 h 2618941"/>
              <a:gd name="connsiteX25-571" fmla="*/ 1637585 w 4021691"/>
              <a:gd name="connsiteY25-572" fmla="*/ 1101159 h 2618941"/>
              <a:gd name="connsiteX26-573" fmla="*/ 1372176 w 4021691"/>
              <a:gd name="connsiteY26-574" fmla="*/ 601984 h 2618941"/>
              <a:gd name="connsiteX27-575" fmla="*/ 1974160 w 4021691"/>
              <a:gd name="connsiteY27-576" fmla="*/ 0 h 26189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</a:cxnLst>
            <a:rect l="l" t="t" r="r" b="b"/>
            <a:pathLst>
              <a:path w="4021691" h="2618941">
                <a:moveTo>
                  <a:pt x="1974160" y="0"/>
                </a:moveTo>
                <a:cubicBezTo>
                  <a:pt x="2306627" y="0"/>
                  <a:pt x="2576144" y="269517"/>
                  <a:pt x="2576144" y="601984"/>
                </a:cubicBezTo>
                <a:cubicBezTo>
                  <a:pt x="2576144" y="809776"/>
                  <a:pt x="2470864" y="992978"/>
                  <a:pt x="2310735" y="1101159"/>
                </a:cubicBezTo>
                <a:lnTo>
                  <a:pt x="2284384" y="1115462"/>
                </a:lnTo>
                <a:lnTo>
                  <a:pt x="2294498" y="1215792"/>
                </a:lnTo>
                <a:cubicBezTo>
                  <a:pt x="2347364" y="1474138"/>
                  <a:pt x="2575948" y="1668476"/>
                  <a:pt x="2849923" y="1668476"/>
                </a:cubicBezTo>
                <a:lnTo>
                  <a:pt x="2937653" y="1659632"/>
                </a:lnTo>
                <a:lnTo>
                  <a:pt x="2994040" y="1591290"/>
                </a:lnTo>
                <a:cubicBezTo>
                  <a:pt x="3102978" y="1482352"/>
                  <a:pt x="3253474" y="1414973"/>
                  <a:pt x="3419707" y="1414973"/>
                </a:cubicBezTo>
                <a:cubicBezTo>
                  <a:pt x="3752174" y="1414973"/>
                  <a:pt x="4021691" y="1684490"/>
                  <a:pt x="4021691" y="2016957"/>
                </a:cubicBezTo>
                <a:cubicBezTo>
                  <a:pt x="4021691" y="2349424"/>
                  <a:pt x="3752174" y="2618941"/>
                  <a:pt x="3419707" y="2618941"/>
                </a:cubicBezTo>
                <a:cubicBezTo>
                  <a:pt x="3211915" y="2618941"/>
                  <a:pt x="3028713" y="2513661"/>
                  <a:pt x="2920533" y="2353532"/>
                </a:cubicBezTo>
                <a:lnTo>
                  <a:pt x="2894572" y="2305703"/>
                </a:lnTo>
                <a:lnTo>
                  <a:pt x="2849923" y="2302886"/>
                </a:lnTo>
                <a:lnTo>
                  <a:pt x="1133117" y="2302887"/>
                </a:lnTo>
                <a:lnTo>
                  <a:pt x="1123137" y="2303517"/>
                </a:lnTo>
                <a:lnTo>
                  <a:pt x="1101159" y="2344007"/>
                </a:lnTo>
                <a:cubicBezTo>
                  <a:pt x="992978" y="2504136"/>
                  <a:pt x="809776" y="2609416"/>
                  <a:pt x="601984" y="2609416"/>
                </a:cubicBezTo>
                <a:cubicBezTo>
                  <a:pt x="269517" y="2609416"/>
                  <a:pt x="0" y="2339899"/>
                  <a:pt x="0" y="2007432"/>
                </a:cubicBezTo>
                <a:cubicBezTo>
                  <a:pt x="0" y="1674965"/>
                  <a:pt x="269517" y="1405448"/>
                  <a:pt x="601984" y="1405448"/>
                </a:cubicBezTo>
                <a:cubicBezTo>
                  <a:pt x="809776" y="1405448"/>
                  <a:pt x="992978" y="1510728"/>
                  <a:pt x="1101159" y="1670857"/>
                </a:cubicBezTo>
                <a:lnTo>
                  <a:pt x="1135374" y="1733893"/>
                </a:lnTo>
                <a:lnTo>
                  <a:pt x="1230018" y="1724352"/>
                </a:lnTo>
                <a:cubicBezTo>
                  <a:pt x="1488364" y="1671487"/>
                  <a:pt x="1682702" y="1442902"/>
                  <a:pt x="1682702" y="1168927"/>
                </a:cubicBezTo>
                <a:lnTo>
                  <a:pt x="1679875" y="1124113"/>
                </a:lnTo>
                <a:lnTo>
                  <a:pt x="1637585" y="1101159"/>
                </a:lnTo>
                <a:cubicBezTo>
                  <a:pt x="1477456" y="992978"/>
                  <a:pt x="1372176" y="809776"/>
                  <a:pt x="1372176" y="601984"/>
                </a:cubicBezTo>
                <a:cubicBezTo>
                  <a:pt x="1372176" y="269517"/>
                  <a:pt x="1641693" y="0"/>
                  <a:pt x="1974160" y="0"/>
                </a:cubicBezTo>
                <a:close/>
              </a:path>
            </a:pathLst>
          </a:custGeom>
          <a:gradFill flip="none" rotWithShape="1">
            <a:gsLst>
              <a:gs pos="30000">
                <a:srgbClr val="C6C6C6"/>
              </a:gs>
              <a:gs pos="0">
                <a:schemeClr val="bg1">
                  <a:lumMod val="75000"/>
                </a:schemeClr>
              </a:gs>
              <a:gs pos="61000">
                <a:srgbClr val="EEEEEE"/>
              </a:gs>
              <a:gs pos="100000">
                <a:schemeClr val="bg1">
                  <a:tint val="23500"/>
                  <a:satMod val="160000"/>
                  <a:lumMod val="96000"/>
                </a:schemeClr>
              </a:gs>
            </a:gsLst>
            <a:lin ang="7800000" scaled="0"/>
            <a:tileRect/>
          </a:gradFill>
          <a:ln w="34925" cap="flat" cmpd="sng">
            <a:gradFill flip="none" rotWithShape="1">
              <a:gsLst>
                <a:gs pos="100000">
                  <a:schemeClr val="bg1">
                    <a:lumMod val="65000"/>
                  </a:schemeClr>
                </a:gs>
                <a:gs pos="0">
                  <a:schemeClr val="bg1">
                    <a:lumMod val="0"/>
                    <a:lumOff val="100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7800000" scaled="0"/>
              <a:tileRect/>
            </a:gradFill>
            <a:prstDash val="solid"/>
            <a:round/>
          </a:ln>
          <a:effectLst>
            <a:outerShdw blurRad="381000" dist="177800" dir="7800000" sx="105000" sy="105000" algn="r" rotWithShape="0">
              <a:prstClr val="black">
                <a:alpha val="22000"/>
              </a:prstClr>
            </a:outerShdw>
            <a:softEdge rad="0"/>
          </a:effectLst>
          <a:scene3d>
            <a:camera prst="orthographicFront"/>
            <a:lightRig rig="fla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5143500" y="2573305"/>
            <a:ext cx="909911" cy="909911"/>
            <a:chOff x="1079075" y="2509242"/>
            <a:chExt cx="812538" cy="812538"/>
          </a:xfrm>
        </p:grpSpPr>
        <p:sp>
          <p:nvSpPr>
            <p:cNvPr id="38" name="椭圆 37"/>
            <p:cNvSpPr/>
            <p:nvPr/>
          </p:nvSpPr>
          <p:spPr>
            <a:xfrm>
              <a:off x="1079075" y="2509242"/>
              <a:ext cx="812538" cy="812538"/>
            </a:xfrm>
            <a:prstGeom prst="ellipse">
              <a:avLst/>
            </a:prstGeom>
            <a:solidFill>
              <a:srgbClr val="00B9B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1223380" y="2653547"/>
              <a:ext cx="523928" cy="52392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0" name="直接连接符 39"/>
            <p:cNvCxnSpPr/>
            <p:nvPr/>
          </p:nvCxnSpPr>
          <p:spPr>
            <a:xfrm>
              <a:off x="1480286" y="2790825"/>
              <a:ext cx="0" cy="1301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1475524" y="2919413"/>
              <a:ext cx="196114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/>
          <p:cNvGrpSpPr/>
          <p:nvPr/>
        </p:nvGrpSpPr>
        <p:grpSpPr>
          <a:xfrm>
            <a:off x="3746500" y="3983005"/>
            <a:ext cx="909911" cy="909911"/>
            <a:chOff x="1079075" y="2509242"/>
            <a:chExt cx="812538" cy="812538"/>
          </a:xfrm>
        </p:grpSpPr>
        <p:sp>
          <p:nvSpPr>
            <p:cNvPr id="43" name="椭圆 42"/>
            <p:cNvSpPr/>
            <p:nvPr/>
          </p:nvSpPr>
          <p:spPr>
            <a:xfrm>
              <a:off x="1079075" y="2509242"/>
              <a:ext cx="812538" cy="812538"/>
            </a:xfrm>
            <a:prstGeom prst="ellipse">
              <a:avLst/>
            </a:prstGeom>
            <a:solidFill>
              <a:srgbClr val="47ADC4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1223380" y="2653547"/>
              <a:ext cx="523928" cy="52392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1480286" y="2790825"/>
              <a:ext cx="0" cy="1301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H="1">
              <a:off x="1292676" y="2919413"/>
              <a:ext cx="196114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组合 75"/>
          <p:cNvGrpSpPr/>
          <p:nvPr/>
        </p:nvGrpSpPr>
        <p:grpSpPr>
          <a:xfrm>
            <a:off x="6604000" y="4021105"/>
            <a:ext cx="909911" cy="909911"/>
            <a:chOff x="1079075" y="2509242"/>
            <a:chExt cx="812538" cy="812538"/>
          </a:xfrm>
        </p:grpSpPr>
        <p:sp>
          <p:nvSpPr>
            <p:cNvPr id="77" name="椭圆 76"/>
            <p:cNvSpPr/>
            <p:nvPr/>
          </p:nvSpPr>
          <p:spPr>
            <a:xfrm>
              <a:off x="1079075" y="2509242"/>
              <a:ext cx="812538" cy="812538"/>
            </a:xfrm>
            <a:prstGeom prst="ellipse">
              <a:avLst/>
            </a:prstGeom>
            <a:solidFill>
              <a:srgbClr val="FFAD0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椭圆 77"/>
            <p:cNvSpPr/>
            <p:nvPr/>
          </p:nvSpPr>
          <p:spPr>
            <a:xfrm>
              <a:off x="1223380" y="2653547"/>
              <a:ext cx="523928" cy="52392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9" name="直接连接符 78"/>
            <p:cNvCxnSpPr/>
            <p:nvPr/>
          </p:nvCxnSpPr>
          <p:spPr>
            <a:xfrm>
              <a:off x="1480286" y="2790825"/>
              <a:ext cx="0" cy="1301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rot="16200000">
              <a:off x="1382229" y="3000217"/>
              <a:ext cx="196114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椭圆 81"/>
          <p:cNvSpPr/>
          <p:nvPr/>
        </p:nvSpPr>
        <p:spPr>
          <a:xfrm>
            <a:off x="5158335" y="3821407"/>
            <a:ext cx="909911" cy="909911"/>
          </a:xfrm>
          <a:prstGeom prst="ellipse">
            <a:avLst/>
          </a:prstGeom>
          <a:gradFill>
            <a:gsLst>
              <a:gs pos="100000">
                <a:srgbClr val="F9F8FD"/>
              </a:gs>
              <a:gs pos="52000">
                <a:srgbClr val="BEC5CD"/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5623071" y="2199483"/>
            <a:ext cx="4393700" cy="0"/>
          </a:xfrm>
          <a:prstGeom prst="line">
            <a:avLst/>
          </a:prstGeom>
          <a:ln w="19050">
            <a:solidFill>
              <a:srgbClr val="00B9B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5807075" y="1816298"/>
            <a:ext cx="137922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8780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r>
              <a:rPr lang="zh-CN" altLang="en-US" b="1" dirty="0" smtClean="0">
                <a:solidFill>
                  <a:srgbClr val="008780"/>
                </a:solidFill>
                <a:latin typeface="微软雅黑" panose="020B0503020204020204" charset="-122"/>
                <a:ea typeface="微软雅黑" panose="020B0503020204020204" charset="-122"/>
              </a:rPr>
              <a:t>公共项目</a:t>
            </a:r>
            <a:endParaRPr lang="zh-CN" altLang="en-US" b="1" dirty="0" smtClean="0">
              <a:solidFill>
                <a:srgbClr val="00878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5828818" y="2278849"/>
            <a:ext cx="4463723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社会或集体关注度较高的公共空间的实践设计。</a:t>
            </a:r>
            <a:endParaRPr lang="zh-CN" altLang="en-US" sz="16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6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     （如应急避难场所导向设计）</a:t>
            </a:r>
            <a:endParaRPr lang="zh-CN" altLang="en-US" sz="16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84" name="直接连接符 83"/>
          <p:cNvCxnSpPr/>
          <p:nvPr/>
        </p:nvCxnSpPr>
        <p:spPr>
          <a:xfrm>
            <a:off x="7745001" y="4474962"/>
            <a:ext cx="4320000" cy="0"/>
          </a:xfrm>
          <a:prstGeom prst="line">
            <a:avLst/>
          </a:prstGeom>
          <a:ln w="19050">
            <a:solidFill>
              <a:srgbClr val="FFAD00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矩形 84"/>
          <p:cNvSpPr/>
          <p:nvPr/>
        </p:nvSpPr>
        <p:spPr>
          <a:xfrm>
            <a:off x="7929005" y="4091777"/>
            <a:ext cx="137922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AD00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r>
              <a:rPr lang="zh-CN" altLang="en-US" b="1" dirty="0" smtClean="0">
                <a:solidFill>
                  <a:srgbClr val="FFAD00"/>
                </a:solidFill>
                <a:latin typeface="微软雅黑" panose="020B0503020204020204" charset="-122"/>
                <a:ea typeface="微软雅黑" panose="020B0503020204020204" charset="-122"/>
              </a:rPr>
              <a:t>客户委托</a:t>
            </a:r>
            <a:endParaRPr lang="zh-CN" altLang="en-US" b="1" dirty="0" smtClean="0">
              <a:solidFill>
                <a:srgbClr val="FFAD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7929158" y="4551153"/>
            <a:ext cx="4463723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基于校地、校企合作得到的委托设计项目。</a:t>
            </a:r>
            <a:endParaRPr lang="zh-CN" altLang="en-US" sz="16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6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87" name="直接连接符 86"/>
          <p:cNvCxnSpPr/>
          <p:nvPr/>
        </p:nvCxnSpPr>
        <p:spPr>
          <a:xfrm>
            <a:off x="107449" y="4474962"/>
            <a:ext cx="3438934" cy="0"/>
          </a:xfrm>
          <a:prstGeom prst="line">
            <a:avLst/>
          </a:prstGeom>
          <a:ln w="19050">
            <a:solidFill>
              <a:srgbClr val="47ADC4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矩形 87"/>
          <p:cNvSpPr/>
          <p:nvPr/>
        </p:nvSpPr>
        <p:spPr>
          <a:xfrm>
            <a:off x="905750" y="4091777"/>
            <a:ext cx="239966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47ADC4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r>
              <a:rPr lang="zh-CN" altLang="en-US" b="1" dirty="0" smtClean="0">
                <a:solidFill>
                  <a:srgbClr val="47ADC4"/>
                </a:solidFill>
                <a:latin typeface="微软雅黑" panose="020B0503020204020204" charset="-122"/>
                <a:ea typeface="微软雅黑" panose="020B0503020204020204" charset="-122"/>
              </a:rPr>
              <a:t>设计竞赛</a:t>
            </a:r>
            <a:r>
              <a:rPr lang="en-US" altLang="zh-CN" b="1" dirty="0" smtClean="0">
                <a:solidFill>
                  <a:srgbClr val="47ADC4"/>
                </a:solidFill>
                <a:latin typeface="微软雅黑" panose="020B0503020204020204" charset="-122"/>
                <a:ea typeface="微软雅黑" panose="020B0503020204020204" charset="-122"/>
              </a:rPr>
              <a:t>\</a:t>
            </a:r>
            <a:r>
              <a:rPr lang="zh-CN" altLang="en-US" b="1" dirty="0" smtClean="0">
                <a:solidFill>
                  <a:srgbClr val="47ADC4"/>
                </a:solidFill>
                <a:latin typeface="微软雅黑" panose="020B0503020204020204" charset="-122"/>
                <a:ea typeface="微软雅黑" panose="020B0503020204020204" charset="-122"/>
              </a:rPr>
              <a:t>作品征集</a:t>
            </a:r>
            <a:endParaRPr lang="zh-CN" altLang="en-US" b="1" dirty="0" smtClean="0">
              <a:solidFill>
                <a:srgbClr val="47ADC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141954" y="4554328"/>
            <a:ext cx="3552184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时机恰当的设计竞赛或者作品征集的设计项目。</a:t>
            </a:r>
            <a:endParaRPr lang="zh-CN" altLang="en-US" sz="16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5230077" y="3870383"/>
            <a:ext cx="765564" cy="785206"/>
            <a:chOff x="1874671" y="1547725"/>
            <a:chExt cx="3655977" cy="3749777"/>
          </a:xfrm>
        </p:grpSpPr>
        <p:sp>
          <p:nvSpPr>
            <p:cNvPr id="91" name="矩形 90"/>
            <p:cNvSpPr/>
            <p:nvPr/>
          </p:nvSpPr>
          <p:spPr>
            <a:xfrm>
              <a:off x="2711843" y="1752442"/>
              <a:ext cx="204717" cy="204717"/>
            </a:xfrm>
            <a:prstGeom prst="rect">
              <a:avLst/>
            </a:prstGeom>
            <a:solidFill>
              <a:srgbClr val="00B9B1"/>
            </a:solidFill>
            <a:ln>
              <a:noFill/>
            </a:ln>
            <a:effectLst>
              <a:outerShdw blurRad="1270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矩形 91"/>
            <p:cNvSpPr/>
            <p:nvPr/>
          </p:nvSpPr>
          <p:spPr>
            <a:xfrm>
              <a:off x="3568186" y="1547725"/>
              <a:ext cx="204717" cy="204717"/>
            </a:xfrm>
            <a:prstGeom prst="rect">
              <a:avLst/>
            </a:prstGeom>
            <a:solidFill>
              <a:srgbClr val="00B9B1"/>
            </a:solidFill>
            <a:ln>
              <a:noFill/>
            </a:ln>
            <a:effectLst>
              <a:outerShdw blurRad="1270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矩形 92"/>
            <p:cNvSpPr/>
            <p:nvPr/>
          </p:nvSpPr>
          <p:spPr>
            <a:xfrm>
              <a:off x="4424529" y="1752442"/>
              <a:ext cx="204717" cy="204717"/>
            </a:xfrm>
            <a:prstGeom prst="rect">
              <a:avLst/>
            </a:prstGeom>
            <a:solidFill>
              <a:srgbClr val="00B9B1"/>
            </a:solidFill>
            <a:ln>
              <a:noFill/>
            </a:ln>
            <a:effectLst>
              <a:outerShdw blurRad="1270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矩形 93"/>
            <p:cNvSpPr/>
            <p:nvPr/>
          </p:nvSpPr>
          <p:spPr>
            <a:xfrm>
              <a:off x="5121214" y="2463642"/>
              <a:ext cx="204717" cy="204717"/>
            </a:xfrm>
            <a:prstGeom prst="rect">
              <a:avLst/>
            </a:prstGeom>
            <a:solidFill>
              <a:srgbClr val="00B9B1"/>
            </a:solidFill>
            <a:ln>
              <a:noFill/>
            </a:ln>
            <a:effectLst>
              <a:outerShdw blurRad="1270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矩形 94"/>
            <p:cNvSpPr/>
            <p:nvPr/>
          </p:nvSpPr>
          <p:spPr>
            <a:xfrm>
              <a:off x="5325931" y="3232900"/>
              <a:ext cx="204717" cy="204717"/>
            </a:xfrm>
            <a:prstGeom prst="rect">
              <a:avLst/>
            </a:prstGeom>
            <a:solidFill>
              <a:srgbClr val="00B9B1"/>
            </a:solidFill>
            <a:ln>
              <a:noFill/>
            </a:ln>
            <a:effectLst>
              <a:outerShdw blurRad="1270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矩形 95"/>
            <p:cNvSpPr/>
            <p:nvPr/>
          </p:nvSpPr>
          <p:spPr>
            <a:xfrm>
              <a:off x="5124789" y="4205031"/>
              <a:ext cx="204717" cy="204717"/>
            </a:xfrm>
            <a:prstGeom prst="rect">
              <a:avLst/>
            </a:prstGeom>
            <a:solidFill>
              <a:srgbClr val="00B9B1"/>
            </a:solidFill>
            <a:ln>
              <a:noFill/>
            </a:ln>
            <a:effectLst>
              <a:outerShdw blurRad="1270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矩形 96"/>
            <p:cNvSpPr/>
            <p:nvPr/>
          </p:nvSpPr>
          <p:spPr>
            <a:xfrm>
              <a:off x="4424529" y="4858174"/>
              <a:ext cx="204717" cy="204717"/>
            </a:xfrm>
            <a:prstGeom prst="rect">
              <a:avLst/>
            </a:prstGeom>
            <a:solidFill>
              <a:srgbClr val="00B9B1"/>
            </a:solidFill>
            <a:ln>
              <a:noFill/>
            </a:ln>
            <a:effectLst>
              <a:outerShdw blurRad="1270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矩形 97"/>
            <p:cNvSpPr/>
            <p:nvPr/>
          </p:nvSpPr>
          <p:spPr>
            <a:xfrm>
              <a:off x="3568185" y="5092785"/>
              <a:ext cx="204717" cy="204717"/>
            </a:xfrm>
            <a:prstGeom prst="rect">
              <a:avLst/>
            </a:prstGeom>
            <a:solidFill>
              <a:srgbClr val="00B9B1"/>
            </a:solidFill>
            <a:ln>
              <a:noFill/>
            </a:ln>
            <a:effectLst>
              <a:outerShdw blurRad="1270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矩形 98"/>
            <p:cNvSpPr/>
            <p:nvPr/>
          </p:nvSpPr>
          <p:spPr>
            <a:xfrm>
              <a:off x="2684872" y="4858173"/>
              <a:ext cx="204717" cy="204717"/>
            </a:xfrm>
            <a:prstGeom prst="rect">
              <a:avLst/>
            </a:prstGeom>
            <a:solidFill>
              <a:srgbClr val="00B9B1"/>
            </a:solidFill>
            <a:ln>
              <a:noFill/>
            </a:ln>
            <a:effectLst>
              <a:outerShdw blurRad="1270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矩形 99"/>
            <p:cNvSpPr/>
            <p:nvPr/>
          </p:nvSpPr>
          <p:spPr>
            <a:xfrm>
              <a:off x="2118815" y="4205030"/>
              <a:ext cx="204717" cy="204717"/>
            </a:xfrm>
            <a:prstGeom prst="rect">
              <a:avLst/>
            </a:prstGeom>
            <a:solidFill>
              <a:srgbClr val="00B9B1"/>
            </a:solidFill>
            <a:ln>
              <a:noFill/>
            </a:ln>
            <a:effectLst>
              <a:outerShdw blurRad="1270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矩形 100"/>
            <p:cNvSpPr/>
            <p:nvPr/>
          </p:nvSpPr>
          <p:spPr>
            <a:xfrm>
              <a:off x="1874671" y="3232899"/>
              <a:ext cx="204717" cy="204717"/>
            </a:xfrm>
            <a:prstGeom prst="rect">
              <a:avLst/>
            </a:prstGeom>
            <a:solidFill>
              <a:srgbClr val="00B9B1"/>
            </a:solidFill>
            <a:ln>
              <a:noFill/>
            </a:ln>
            <a:effectLst>
              <a:outerShdw blurRad="1270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矩形 101"/>
            <p:cNvSpPr/>
            <p:nvPr/>
          </p:nvSpPr>
          <p:spPr>
            <a:xfrm>
              <a:off x="2079388" y="2447340"/>
              <a:ext cx="204717" cy="204717"/>
            </a:xfrm>
            <a:prstGeom prst="rect">
              <a:avLst/>
            </a:prstGeom>
            <a:solidFill>
              <a:srgbClr val="00B9B1"/>
            </a:solidFill>
            <a:ln>
              <a:noFill/>
            </a:ln>
            <a:effectLst>
              <a:outerShdw blurRad="1270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矩形 102"/>
            <p:cNvSpPr/>
            <p:nvPr/>
          </p:nvSpPr>
          <p:spPr>
            <a:xfrm rot="3600000">
              <a:off x="4040396" y="2383553"/>
              <a:ext cx="105251" cy="1517957"/>
            </a:xfrm>
            <a:prstGeom prst="rect">
              <a:avLst/>
            </a:prstGeom>
            <a:solidFill>
              <a:srgbClr val="FFAD00"/>
            </a:solidFill>
            <a:ln>
              <a:noFill/>
            </a:ln>
            <a:effectLst>
              <a:outerShdw blurRad="1270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矩形 103"/>
            <p:cNvSpPr/>
            <p:nvPr/>
          </p:nvSpPr>
          <p:spPr>
            <a:xfrm rot="18600000">
              <a:off x="3359450" y="2574619"/>
              <a:ext cx="180000" cy="1223291"/>
            </a:xfrm>
            <a:prstGeom prst="rect">
              <a:avLst/>
            </a:prstGeom>
            <a:solidFill>
              <a:srgbClr val="FFAD00"/>
            </a:solidFill>
            <a:ln>
              <a:noFill/>
            </a:ln>
            <a:effectLst>
              <a:outerShdw blurRad="1270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449120" y="3784095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 smtClean="0">
                <a:solidFill>
                  <a:srgbClr val="404040"/>
                </a:solidFill>
              </a:rPr>
              <a:t>12</a:t>
            </a:r>
            <a:endParaRPr lang="zh-CN" altLang="en-US" sz="800" dirty="0">
              <a:solidFill>
                <a:srgbClr val="404040"/>
              </a:solidFill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5660697" y="3821407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 smtClean="0">
                <a:solidFill>
                  <a:srgbClr val="404040"/>
                </a:solidFill>
              </a:rPr>
              <a:t>1</a:t>
            </a:r>
            <a:endParaRPr lang="zh-CN" altLang="en-US" sz="800" dirty="0">
              <a:solidFill>
                <a:srgbClr val="404040"/>
              </a:solidFill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5807042" y="3969089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 smtClean="0">
                <a:solidFill>
                  <a:srgbClr val="404040"/>
                </a:solidFill>
              </a:rPr>
              <a:t>2</a:t>
            </a:r>
            <a:endParaRPr lang="zh-CN" altLang="en-US" sz="800" dirty="0">
              <a:solidFill>
                <a:srgbClr val="404040"/>
              </a:solidFill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5853626" y="4137764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 smtClean="0">
                <a:solidFill>
                  <a:srgbClr val="404040"/>
                </a:solidFill>
              </a:rPr>
              <a:t>3</a:t>
            </a:r>
            <a:endParaRPr lang="zh-CN" altLang="en-US" sz="800" dirty="0">
              <a:solidFill>
                <a:srgbClr val="404040"/>
              </a:solidFill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5812690" y="4335665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 smtClean="0">
                <a:solidFill>
                  <a:srgbClr val="404040"/>
                </a:solidFill>
              </a:rPr>
              <a:t>4</a:t>
            </a:r>
            <a:endParaRPr lang="zh-CN" altLang="en-US" sz="800" dirty="0">
              <a:solidFill>
                <a:srgbClr val="404040"/>
              </a:solidFill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5670066" y="4478711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 smtClean="0">
                <a:solidFill>
                  <a:srgbClr val="404040"/>
                </a:solidFill>
              </a:rPr>
              <a:t>5</a:t>
            </a:r>
            <a:endParaRPr lang="zh-CN" altLang="en-US" sz="800" dirty="0">
              <a:solidFill>
                <a:srgbClr val="404040"/>
              </a:solidFill>
            </a:endParaRPr>
          </a:p>
        </p:txBody>
      </p:sp>
      <p:sp>
        <p:nvSpPr>
          <p:cNvPr id="111" name="文本框 110"/>
          <p:cNvSpPr txBox="1"/>
          <p:nvPr/>
        </p:nvSpPr>
        <p:spPr>
          <a:xfrm>
            <a:off x="5485716" y="4523944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 smtClean="0">
                <a:solidFill>
                  <a:srgbClr val="404040"/>
                </a:solidFill>
              </a:rPr>
              <a:t>6</a:t>
            </a:r>
            <a:endParaRPr lang="zh-CN" altLang="en-US" sz="800" dirty="0">
              <a:solidFill>
                <a:srgbClr val="404040"/>
              </a:solidFill>
            </a:endParaRPr>
          </a:p>
        </p:txBody>
      </p:sp>
      <p:sp>
        <p:nvSpPr>
          <p:cNvPr id="112" name="文本框 111"/>
          <p:cNvSpPr txBox="1"/>
          <p:nvPr/>
        </p:nvSpPr>
        <p:spPr>
          <a:xfrm>
            <a:off x="5302966" y="4476116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 smtClean="0">
                <a:solidFill>
                  <a:srgbClr val="404040"/>
                </a:solidFill>
              </a:rPr>
              <a:t>7</a:t>
            </a:r>
            <a:endParaRPr lang="zh-CN" altLang="en-US" sz="800" dirty="0">
              <a:solidFill>
                <a:srgbClr val="404040"/>
              </a:solidFill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5182544" y="4338987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 smtClean="0">
                <a:solidFill>
                  <a:srgbClr val="404040"/>
                </a:solidFill>
              </a:rPr>
              <a:t>8</a:t>
            </a:r>
            <a:endParaRPr lang="zh-CN" altLang="en-US" sz="800" dirty="0">
              <a:solidFill>
                <a:srgbClr val="404040"/>
              </a:solidFill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5131245" y="4136624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 smtClean="0">
                <a:solidFill>
                  <a:srgbClr val="404040"/>
                </a:solidFill>
              </a:rPr>
              <a:t>9</a:t>
            </a:r>
            <a:endParaRPr lang="zh-CN" altLang="en-US" sz="800" dirty="0">
              <a:solidFill>
                <a:srgbClr val="404040"/>
              </a:solidFill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5138222" y="3967802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 smtClean="0">
                <a:solidFill>
                  <a:srgbClr val="404040"/>
                </a:solidFill>
              </a:rPr>
              <a:t>10</a:t>
            </a:r>
            <a:endParaRPr lang="zh-CN" altLang="en-US" sz="800" dirty="0">
              <a:solidFill>
                <a:srgbClr val="404040"/>
              </a:solidFill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5276503" y="3817166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 smtClean="0">
                <a:solidFill>
                  <a:srgbClr val="404040"/>
                </a:solidFill>
              </a:rPr>
              <a:t>11</a:t>
            </a:r>
            <a:endParaRPr lang="zh-CN" altLang="en-US" sz="800" dirty="0">
              <a:solidFill>
                <a:srgbClr val="404040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96839" y="344379"/>
            <a:ext cx="3535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导向设计课程创新与实践</a:t>
            </a:r>
            <a:endParaRPr lang="zh-CN" altLang="en-US" sz="2400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28" name="TextBox 10"/>
          <p:cNvSpPr txBox="1"/>
          <p:nvPr/>
        </p:nvSpPr>
        <p:spPr bwMode="black">
          <a:xfrm>
            <a:off x="512995" y="6450854"/>
            <a:ext cx="2198370" cy="289560"/>
          </a:xfrm>
          <a:prstGeom prst="rect">
            <a:avLst/>
          </a:prstGeom>
          <a:noFill/>
        </p:spPr>
        <p:txBody>
          <a:bodyPr wrap="none" lIns="121896" tIns="60948" rIns="121896" bIns="60948" rtlCol="0">
            <a:spAutoFit/>
          </a:bodyPr>
          <a:lstStyle>
            <a:defPPr>
              <a:defRPr lang="en-US"/>
            </a:defPPr>
            <a:lvl1pPr>
              <a:defRPr sz="1100" cap="all">
                <a:solidFill>
                  <a:srgbClr val="9395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/>
            <a:r>
              <a:rPr lang="zh-CN" altLang="zh-CN" spc="300" dirty="0" smtClean="0">
                <a:solidFill>
                  <a:srgbClr val="00323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  <a:sym typeface="+mn-ea"/>
              </a:rPr>
              <a:t>导向设计课程创新与实践</a:t>
            </a:r>
            <a:endParaRPr lang="en-US" sz="1100" dirty="0"/>
          </a:p>
        </p:txBody>
      </p:sp>
      <p:sp>
        <p:nvSpPr>
          <p:cNvPr id="2" name="文本框 1"/>
          <p:cNvSpPr txBox="1"/>
          <p:nvPr/>
        </p:nvSpPr>
        <p:spPr>
          <a:xfrm>
            <a:off x="296545" y="1348740"/>
            <a:ext cx="68072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008780"/>
                </a:solidFill>
              </a:rPr>
              <a:t>实战</a:t>
            </a:r>
            <a:r>
              <a:rPr lang="en-US" altLang="zh-CN" sz="3200">
                <a:solidFill>
                  <a:srgbClr val="008780"/>
                </a:solidFill>
              </a:rPr>
              <a:t>——</a:t>
            </a:r>
            <a:r>
              <a:rPr lang="zh-CN" altLang="en-US" sz="3200">
                <a:solidFill>
                  <a:srgbClr val="008780"/>
                </a:solidFill>
              </a:rPr>
              <a:t>专题项目来源</a:t>
            </a:r>
            <a:endParaRPr lang="zh-CN" altLang="en-US" sz="3200">
              <a:solidFill>
                <a:srgbClr val="0087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13890" y="1341505"/>
            <a:ext cx="402082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000" b="1" dirty="0" smtClean="0">
                <a:solidFill>
                  <a:srgbClr val="003231"/>
                </a:solidFill>
              </a:rPr>
              <a:t>01</a:t>
            </a:r>
            <a:r>
              <a:rPr lang="zh-CN" altLang="en-US" sz="2000" b="1" dirty="0" smtClean="0">
                <a:solidFill>
                  <a:srgbClr val="003231"/>
                </a:solidFill>
              </a:rPr>
              <a:t>进行设计任务简报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（课堂教学）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zh-CN" altLang="en-US" sz="2000" b="1" dirty="0" smtClean="0">
              <a:solidFill>
                <a:srgbClr val="003231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898502" y="1741615"/>
            <a:ext cx="379078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矩形 87"/>
          <p:cNvSpPr/>
          <p:nvPr/>
        </p:nvSpPr>
        <p:spPr>
          <a:xfrm>
            <a:off x="3949836" y="1799616"/>
            <a:ext cx="6320556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教师设定情境，以设计总监身份进行设计任务简报，讲解设计内容、对象、要点与预期问题。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3913890" y="2666029"/>
            <a:ext cx="420116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000" b="1" dirty="0" smtClean="0">
                <a:solidFill>
                  <a:srgbClr val="00B9B1"/>
                </a:solidFill>
                <a:latin typeface="+mn-ea"/>
              </a:rPr>
              <a:t>02</a:t>
            </a:r>
            <a:r>
              <a:rPr lang="zh-CN" altLang="en-US" sz="2000" b="1" dirty="0" smtClean="0">
                <a:solidFill>
                  <a:srgbClr val="00B9B1"/>
                </a:solidFill>
                <a:latin typeface="+mn-ea"/>
              </a:rPr>
              <a:t>学生开展设计实践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（课堂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+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课下）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zh-CN" altLang="en-US" sz="2000" b="1" dirty="0" smtClean="0">
              <a:solidFill>
                <a:srgbClr val="00B9B1"/>
              </a:solidFill>
              <a:latin typeface="+mn-ea"/>
            </a:endParaRPr>
          </a:p>
        </p:txBody>
      </p:sp>
      <p:cxnSp>
        <p:nvCxnSpPr>
          <p:cNvPr id="83" name="直接连接符 82"/>
          <p:cNvCxnSpPr/>
          <p:nvPr/>
        </p:nvCxnSpPr>
        <p:spPr>
          <a:xfrm>
            <a:off x="3898502" y="3066139"/>
            <a:ext cx="379078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矩形 88"/>
          <p:cNvSpPr/>
          <p:nvPr/>
        </p:nvSpPr>
        <p:spPr>
          <a:xfrm>
            <a:off x="3930650" y="3123565"/>
            <a:ext cx="630682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学生明确设计任务后，小组内进行分工展开设计实践，按照典型岗位工作流程得出设计方案。在此过程中，教师作为旁观者进行引导。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3913890" y="3956258"/>
            <a:ext cx="300482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000" b="1" dirty="0" smtClean="0">
                <a:solidFill>
                  <a:srgbClr val="FFAD00"/>
                </a:solidFill>
              </a:rPr>
              <a:t>03</a:t>
            </a:r>
            <a:r>
              <a:rPr lang="zh-CN" altLang="en-US" sz="2000" b="1" dirty="0" smtClean="0">
                <a:solidFill>
                  <a:srgbClr val="FFAD00"/>
                </a:solidFill>
              </a:rPr>
              <a:t>设计提案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（课堂教学）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zh-CN" altLang="en-US" sz="2000" b="1" dirty="0" smtClean="0">
              <a:solidFill>
                <a:srgbClr val="FFAD00"/>
              </a:solidFill>
            </a:endParaRPr>
          </a:p>
        </p:txBody>
      </p:sp>
      <p:cxnSp>
        <p:nvCxnSpPr>
          <p:cNvPr id="85" name="直接连接符 84"/>
          <p:cNvCxnSpPr/>
          <p:nvPr/>
        </p:nvCxnSpPr>
        <p:spPr>
          <a:xfrm>
            <a:off x="3898502" y="4356368"/>
            <a:ext cx="379078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矩形 89"/>
          <p:cNvSpPr/>
          <p:nvPr/>
        </p:nvSpPr>
        <p:spPr>
          <a:xfrm>
            <a:off x="3930650" y="4405630"/>
            <a:ext cx="648843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各小组按时间节点完成设计方案，并将成果制作成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，推选代表一名参加提案演讲。各小组以抽签的形式确定演讲顺序，演讲完成后接受教师与其他同学的答辩，教师引导并把握全局，避免攻击性与无效发言。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 flipH="1">
            <a:off x="1578755" y="1305080"/>
            <a:ext cx="2055697" cy="923218"/>
            <a:chOff x="1289439" y="1310227"/>
            <a:chExt cx="2055697" cy="923218"/>
          </a:xfrm>
        </p:grpSpPr>
        <p:sp>
          <p:nvSpPr>
            <p:cNvPr id="22" name="任意多边形 21"/>
            <p:cNvSpPr/>
            <p:nvPr/>
          </p:nvSpPr>
          <p:spPr>
            <a:xfrm rot="5400000">
              <a:off x="1855679" y="743987"/>
              <a:ext cx="923218" cy="2055697"/>
            </a:xfrm>
            <a:custGeom>
              <a:avLst/>
              <a:gdLst>
                <a:gd name="connsiteX0" fmla="*/ 0 w 1117600"/>
                <a:gd name="connsiteY0" fmla="*/ 2488520 h 2488520"/>
                <a:gd name="connsiteX1" fmla="*/ 0 w 1117600"/>
                <a:gd name="connsiteY1" fmla="*/ 151720 h 2488520"/>
                <a:gd name="connsiteX2" fmla="*/ 224126 w 1117600"/>
                <a:gd name="connsiteY2" fmla="*/ 151720 h 2488520"/>
                <a:gd name="connsiteX3" fmla="*/ 242093 w 1117600"/>
                <a:gd name="connsiteY3" fmla="*/ 0 h 2488520"/>
                <a:gd name="connsiteX4" fmla="*/ 875506 w 1117600"/>
                <a:gd name="connsiteY4" fmla="*/ 0 h 2488520"/>
                <a:gd name="connsiteX5" fmla="*/ 893473 w 1117600"/>
                <a:gd name="connsiteY5" fmla="*/ 151720 h 2488520"/>
                <a:gd name="connsiteX6" fmla="*/ 1117600 w 1117600"/>
                <a:gd name="connsiteY6" fmla="*/ 151720 h 2488520"/>
                <a:gd name="connsiteX7" fmla="*/ 1117600 w 1117600"/>
                <a:gd name="connsiteY7" fmla="*/ 2488520 h 2488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7600" h="2488520">
                  <a:moveTo>
                    <a:pt x="0" y="2488520"/>
                  </a:moveTo>
                  <a:lnTo>
                    <a:pt x="0" y="151720"/>
                  </a:lnTo>
                  <a:lnTo>
                    <a:pt x="224126" y="151720"/>
                  </a:lnTo>
                  <a:lnTo>
                    <a:pt x="242093" y="0"/>
                  </a:lnTo>
                  <a:lnTo>
                    <a:pt x="875506" y="0"/>
                  </a:lnTo>
                  <a:lnTo>
                    <a:pt x="893473" y="151720"/>
                  </a:lnTo>
                  <a:lnTo>
                    <a:pt x="1117600" y="151720"/>
                  </a:lnTo>
                  <a:lnTo>
                    <a:pt x="1117600" y="2488520"/>
                  </a:lnTo>
                  <a:close/>
                </a:path>
              </a:pathLst>
            </a:custGeom>
            <a:solidFill>
              <a:srgbClr val="00323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1378731" y="1470873"/>
              <a:ext cx="102288" cy="60586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1612856" y="1470873"/>
              <a:ext cx="102288" cy="60586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1578755" y="2585633"/>
            <a:ext cx="2055697" cy="923218"/>
            <a:chOff x="1289439" y="2380298"/>
            <a:chExt cx="2055697" cy="923218"/>
          </a:xfrm>
        </p:grpSpPr>
        <p:sp>
          <p:nvSpPr>
            <p:cNvPr id="23" name="任意多边形 22"/>
            <p:cNvSpPr/>
            <p:nvPr/>
          </p:nvSpPr>
          <p:spPr>
            <a:xfrm rot="5400000">
              <a:off x="1855679" y="1814058"/>
              <a:ext cx="923218" cy="2055697"/>
            </a:xfrm>
            <a:custGeom>
              <a:avLst/>
              <a:gdLst>
                <a:gd name="connsiteX0" fmla="*/ 0 w 1117600"/>
                <a:gd name="connsiteY0" fmla="*/ 2488520 h 2488520"/>
                <a:gd name="connsiteX1" fmla="*/ 0 w 1117600"/>
                <a:gd name="connsiteY1" fmla="*/ 151720 h 2488520"/>
                <a:gd name="connsiteX2" fmla="*/ 224126 w 1117600"/>
                <a:gd name="connsiteY2" fmla="*/ 151720 h 2488520"/>
                <a:gd name="connsiteX3" fmla="*/ 242093 w 1117600"/>
                <a:gd name="connsiteY3" fmla="*/ 0 h 2488520"/>
                <a:gd name="connsiteX4" fmla="*/ 875506 w 1117600"/>
                <a:gd name="connsiteY4" fmla="*/ 0 h 2488520"/>
                <a:gd name="connsiteX5" fmla="*/ 893473 w 1117600"/>
                <a:gd name="connsiteY5" fmla="*/ 151720 h 2488520"/>
                <a:gd name="connsiteX6" fmla="*/ 1117600 w 1117600"/>
                <a:gd name="connsiteY6" fmla="*/ 151720 h 2488520"/>
                <a:gd name="connsiteX7" fmla="*/ 1117600 w 1117600"/>
                <a:gd name="connsiteY7" fmla="*/ 2488520 h 2488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7600" h="2488520">
                  <a:moveTo>
                    <a:pt x="0" y="2488520"/>
                  </a:moveTo>
                  <a:lnTo>
                    <a:pt x="0" y="151720"/>
                  </a:lnTo>
                  <a:lnTo>
                    <a:pt x="224126" y="151720"/>
                  </a:lnTo>
                  <a:lnTo>
                    <a:pt x="242093" y="0"/>
                  </a:lnTo>
                  <a:lnTo>
                    <a:pt x="875506" y="0"/>
                  </a:lnTo>
                  <a:lnTo>
                    <a:pt x="893473" y="151720"/>
                  </a:lnTo>
                  <a:lnTo>
                    <a:pt x="1117600" y="151720"/>
                  </a:lnTo>
                  <a:lnTo>
                    <a:pt x="1117600" y="2488520"/>
                  </a:lnTo>
                  <a:close/>
                </a:path>
              </a:pathLst>
            </a:custGeom>
            <a:solidFill>
              <a:srgbClr val="00B9B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1378731" y="2538973"/>
              <a:ext cx="102288" cy="60586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612856" y="2538973"/>
              <a:ext cx="102288" cy="60586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1846982" y="2538973"/>
              <a:ext cx="102288" cy="60586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2081107" y="2538973"/>
              <a:ext cx="102288" cy="60586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1580811" y="3866186"/>
            <a:ext cx="2055697" cy="923218"/>
            <a:chOff x="1287383" y="3514125"/>
            <a:chExt cx="2055697" cy="923218"/>
          </a:xfrm>
        </p:grpSpPr>
        <p:sp>
          <p:nvSpPr>
            <p:cNvPr id="58" name="任意多边形 57"/>
            <p:cNvSpPr/>
            <p:nvPr/>
          </p:nvSpPr>
          <p:spPr>
            <a:xfrm rot="5400000">
              <a:off x="1853623" y="2947885"/>
              <a:ext cx="923218" cy="2055697"/>
            </a:xfrm>
            <a:custGeom>
              <a:avLst/>
              <a:gdLst>
                <a:gd name="connsiteX0" fmla="*/ 0 w 1117600"/>
                <a:gd name="connsiteY0" fmla="*/ 2488520 h 2488520"/>
                <a:gd name="connsiteX1" fmla="*/ 0 w 1117600"/>
                <a:gd name="connsiteY1" fmla="*/ 151720 h 2488520"/>
                <a:gd name="connsiteX2" fmla="*/ 224126 w 1117600"/>
                <a:gd name="connsiteY2" fmla="*/ 151720 h 2488520"/>
                <a:gd name="connsiteX3" fmla="*/ 242093 w 1117600"/>
                <a:gd name="connsiteY3" fmla="*/ 0 h 2488520"/>
                <a:gd name="connsiteX4" fmla="*/ 875506 w 1117600"/>
                <a:gd name="connsiteY4" fmla="*/ 0 h 2488520"/>
                <a:gd name="connsiteX5" fmla="*/ 893473 w 1117600"/>
                <a:gd name="connsiteY5" fmla="*/ 151720 h 2488520"/>
                <a:gd name="connsiteX6" fmla="*/ 1117600 w 1117600"/>
                <a:gd name="connsiteY6" fmla="*/ 151720 h 2488520"/>
                <a:gd name="connsiteX7" fmla="*/ 1117600 w 1117600"/>
                <a:gd name="connsiteY7" fmla="*/ 2488520 h 2488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7600" h="2488520">
                  <a:moveTo>
                    <a:pt x="0" y="2488520"/>
                  </a:moveTo>
                  <a:lnTo>
                    <a:pt x="0" y="151720"/>
                  </a:lnTo>
                  <a:lnTo>
                    <a:pt x="224126" y="151720"/>
                  </a:lnTo>
                  <a:lnTo>
                    <a:pt x="242093" y="0"/>
                  </a:lnTo>
                  <a:lnTo>
                    <a:pt x="875506" y="0"/>
                  </a:lnTo>
                  <a:lnTo>
                    <a:pt x="893473" y="151720"/>
                  </a:lnTo>
                  <a:lnTo>
                    <a:pt x="1117600" y="151720"/>
                  </a:lnTo>
                  <a:lnTo>
                    <a:pt x="1117600" y="2488520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1376675" y="3672800"/>
              <a:ext cx="102288" cy="60586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1610800" y="3672800"/>
              <a:ext cx="102288" cy="60586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>
              <a:off x="1844926" y="3672800"/>
              <a:ext cx="102288" cy="60586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2079051" y="3672800"/>
              <a:ext cx="102288" cy="60586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 63"/>
            <p:cNvSpPr/>
            <p:nvPr/>
          </p:nvSpPr>
          <p:spPr>
            <a:xfrm>
              <a:off x="2313176" y="3672800"/>
              <a:ext cx="102288" cy="60586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 64"/>
            <p:cNvSpPr/>
            <p:nvPr/>
          </p:nvSpPr>
          <p:spPr>
            <a:xfrm>
              <a:off x="2547302" y="3672800"/>
              <a:ext cx="102288" cy="60586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 flipH="1">
            <a:off x="1582867" y="5146738"/>
            <a:ext cx="2055697" cy="923218"/>
            <a:chOff x="1285327" y="4585005"/>
            <a:chExt cx="2055697" cy="923218"/>
          </a:xfrm>
        </p:grpSpPr>
        <p:sp>
          <p:nvSpPr>
            <p:cNvPr id="68" name="任意多边形 67"/>
            <p:cNvSpPr/>
            <p:nvPr/>
          </p:nvSpPr>
          <p:spPr>
            <a:xfrm rot="5400000">
              <a:off x="1851567" y="4018765"/>
              <a:ext cx="923218" cy="2055697"/>
            </a:xfrm>
            <a:custGeom>
              <a:avLst/>
              <a:gdLst>
                <a:gd name="connsiteX0" fmla="*/ 0 w 1117600"/>
                <a:gd name="connsiteY0" fmla="*/ 2488520 h 2488520"/>
                <a:gd name="connsiteX1" fmla="*/ 0 w 1117600"/>
                <a:gd name="connsiteY1" fmla="*/ 151720 h 2488520"/>
                <a:gd name="connsiteX2" fmla="*/ 224126 w 1117600"/>
                <a:gd name="connsiteY2" fmla="*/ 151720 h 2488520"/>
                <a:gd name="connsiteX3" fmla="*/ 242093 w 1117600"/>
                <a:gd name="connsiteY3" fmla="*/ 0 h 2488520"/>
                <a:gd name="connsiteX4" fmla="*/ 875506 w 1117600"/>
                <a:gd name="connsiteY4" fmla="*/ 0 h 2488520"/>
                <a:gd name="connsiteX5" fmla="*/ 893473 w 1117600"/>
                <a:gd name="connsiteY5" fmla="*/ 151720 h 2488520"/>
                <a:gd name="connsiteX6" fmla="*/ 1117600 w 1117600"/>
                <a:gd name="connsiteY6" fmla="*/ 151720 h 2488520"/>
                <a:gd name="connsiteX7" fmla="*/ 1117600 w 1117600"/>
                <a:gd name="connsiteY7" fmla="*/ 2488520 h 2488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7600" h="2488520">
                  <a:moveTo>
                    <a:pt x="0" y="2488520"/>
                  </a:moveTo>
                  <a:lnTo>
                    <a:pt x="0" y="151720"/>
                  </a:lnTo>
                  <a:lnTo>
                    <a:pt x="224126" y="151720"/>
                  </a:lnTo>
                  <a:lnTo>
                    <a:pt x="242093" y="0"/>
                  </a:lnTo>
                  <a:lnTo>
                    <a:pt x="875506" y="0"/>
                  </a:lnTo>
                  <a:lnTo>
                    <a:pt x="893473" y="151720"/>
                  </a:lnTo>
                  <a:lnTo>
                    <a:pt x="1117600" y="151720"/>
                  </a:lnTo>
                  <a:lnTo>
                    <a:pt x="1117600" y="2488520"/>
                  </a:lnTo>
                  <a:close/>
                </a:path>
              </a:pathLst>
            </a:custGeom>
            <a:solidFill>
              <a:srgbClr val="FF888C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1374619" y="4743680"/>
              <a:ext cx="102288" cy="60586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矩形 69"/>
            <p:cNvSpPr/>
            <p:nvPr/>
          </p:nvSpPr>
          <p:spPr>
            <a:xfrm>
              <a:off x="1608744" y="4743680"/>
              <a:ext cx="102288" cy="60586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矩形 70"/>
            <p:cNvSpPr/>
            <p:nvPr/>
          </p:nvSpPr>
          <p:spPr>
            <a:xfrm>
              <a:off x="1842870" y="4743680"/>
              <a:ext cx="102288" cy="60586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 71"/>
            <p:cNvSpPr/>
            <p:nvPr/>
          </p:nvSpPr>
          <p:spPr>
            <a:xfrm>
              <a:off x="2076995" y="4743680"/>
              <a:ext cx="102288" cy="60586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矩形 72"/>
            <p:cNvSpPr/>
            <p:nvPr/>
          </p:nvSpPr>
          <p:spPr>
            <a:xfrm>
              <a:off x="2311120" y="4743680"/>
              <a:ext cx="102288" cy="60586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矩形 73"/>
            <p:cNvSpPr/>
            <p:nvPr/>
          </p:nvSpPr>
          <p:spPr>
            <a:xfrm>
              <a:off x="2545246" y="4743680"/>
              <a:ext cx="102288" cy="60586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 74"/>
            <p:cNvSpPr/>
            <p:nvPr/>
          </p:nvSpPr>
          <p:spPr>
            <a:xfrm>
              <a:off x="2779371" y="4743680"/>
              <a:ext cx="102288" cy="60586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矩形 75"/>
            <p:cNvSpPr/>
            <p:nvPr/>
          </p:nvSpPr>
          <p:spPr>
            <a:xfrm>
              <a:off x="3013498" y="4743680"/>
              <a:ext cx="102288" cy="60586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6" name="矩形 85"/>
          <p:cNvSpPr/>
          <p:nvPr/>
        </p:nvSpPr>
        <p:spPr>
          <a:xfrm>
            <a:off x="3913890" y="5238094"/>
            <a:ext cx="315341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000" b="1" dirty="0" smtClean="0">
                <a:solidFill>
                  <a:srgbClr val="FF888C"/>
                </a:solidFill>
              </a:rPr>
              <a:t>04</a:t>
            </a:r>
            <a:r>
              <a:rPr lang="zh-CN" altLang="en-US" sz="2000" b="1" dirty="0" smtClean="0">
                <a:solidFill>
                  <a:srgbClr val="FF888C"/>
                </a:solidFill>
              </a:rPr>
              <a:t>设计总结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（课堂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+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课下）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zh-CN" altLang="en-US" sz="2000" b="1" dirty="0" smtClean="0">
              <a:solidFill>
                <a:srgbClr val="FF888C"/>
              </a:solidFill>
            </a:endParaRPr>
          </a:p>
        </p:txBody>
      </p:sp>
      <p:cxnSp>
        <p:nvCxnSpPr>
          <p:cNvPr id="87" name="直接连接符 86"/>
          <p:cNvCxnSpPr/>
          <p:nvPr/>
        </p:nvCxnSpPr>
        <p:spPr>
          <a:xfrm>
            <a:off x="3898502" y="5638204"/>
            <a:ext cx="379078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矩形 90"/>
          <p:cNvSpPr/>
          <p:nvPr/>
        </p:nvSpPr>
        <p:spPr>
          <a:xfrm>
            <a:off x="3936365" y="5687695"/>
            <a:ext cx="664019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根据提案内容发现与总结问题，由各小组拿出自己方案的问题提纲，进一步深化、完善设计方案。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-19064" y="253534"/>
            <a:ext cx="12211083" cy="6553690"/>
            <a:chOff x="-19064" y="253534"/>
            <a:chExt cx="12211083" cy="6553690"/>
          </a:xfrm>
        </p:grpSpPr>
        <p:grpSp>
          <p:nvGrpSpPr>
            <p:cNvPr id="47" name="组合 46"/>
            <p:cNvGrpSpPr/>
            <p:nvPr/>
          </p:nvGrpSpPr>
          <p:grpSpPr>
            <a:xfrm>
              <a:off x="-19064" y="253534"/>
              <a:ext cx="12211083" cy="6553690"/>
              <a:chOff x="-19064" y="253534"/>
              <a:chExt cx="12211083" cy="6553690"/>
            </a:xfrm>
          </p:grpSpPr>
          <p:sp>
            <p:nvSpPr>
              <p:cNvPr id="49" name="Rectangle 11"/>
              <p:cNvSpPr>
                <a:spLocks noChangeArrowheads="1"/>
              </p:cNvSpPr>
              <p:nvPr/>
            </p:nvSpPr>
            <p:spPr bwMode="gray">
              <a:xfrm flipH="1">
                <a:off x="205524" y="255990"/>
                <a:ext cx="11986495" cy="597132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>
                  <a:defRPr/>
                </a:pPr>
                <a:endParaRPr lang="en-US" altLang="zh-CN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50" name="Rectangle 7"/>
              <p:cNvSpPr>
                <a:spLocks noChangeArrowheads="1"/>
              </p:cNvSpPr>
              <p:nvPr/>
            </p:nvSpPr>
            <p:spPr bwMode="invGray">
              <a:xfrm flipH="1">
                <a:off x="97525" y="6501805"/>
                <a:ext cx="428024" cy="176519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/>
                <a:endParaRPr lang="en-US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51" name="Freeform 8"/>
              <p:cNvSpPr/>
              <p:nvPr/>
            </p:nvSpPr>
            <p:spPr bwMode="invGray">
              <a:xfrm flipH="1">
                <a:off x="-19064" y="6501805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9 w 219"/>
                  <a:gd name="T3" fmla="*/ 314 h 744"/>
                  <a:gd name="T4" fmla="*/ 219 w 219"/>
                  <a:gd name="T5" fmla="*/ 744 h 744"/>
                  <a:gd name="T6" fmla="*/ 0 w 219"/>
                  <a:gd name="T7" fmla="*/ 430 h 744"/>
                  <a:gd name="T8" fmla="*/ 0 w 219"/>
                  <a:gd name="T9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latin typeface="Foundry Gridnik Medium" pitchFamily="50" charset="0"/>
                </a:endParaRPr>
              </a:p>
            </p:txBody>
          </p:sp>
          <p:sp>
            <p:nvSpPr>
              <p:cNvPr id="52" name="Rectangle 13"/>
              <p:cNvSpPr/>
              <p:nvPr/>
            </p:nvSpPr>
            <p:spPr bwMode="invGray">
              <a:xfrm>
                <a:off x="107449" y="6445134"/>
                <a:ext cx="417695" cy="292364"/>
              </a:xfrm>
              <a:prstGeom prst="rect">
                <a:avLst/>
              </a:prstGeom>
            </p:spPr>
            <p:txBody>
              <a:bodyPr wrap="none" lIns="121896" tIns="60948" rIns="121896" bIns="60948">
                <a:spAutoFit/>
              </a:bodyPr>
              <a:lstStyle/>
              <a:p>
                <a:pPr algn="ctr"/>
                <a:fld id="{259F4B34-A25D-4DEF-97BC-C4D92417BF9B}" type="slidenum">
                  <a:rPr lang="en-US" sz="1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fld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2"/>
              <p:cNvSpPr/>
              <p:nvPr/>
            </p:nvSpPr>
            <p:spPr bwMode="gray">
              <a:xfrm>
                <a:off x="19" y="253534"/>
                <a:ext cx="205496" cy="792721"/>
              </a:xfrm>
              <a:custGeom>
                <a:avLst/>
                <a:gdLst>
                  <a:gd name="T0" fmla="*/ 0 w 215"/>
                  <a:gd name="T1" fmla="*/ 308 h 703"/>
                  <a:gd name="T2" fmla="*/ 0 w 215"/>
                  <a:gd name="T3" fmla="*/ 703 h 703"/>
                  <a:gd name="T4" fmla="*/ 215 w 215"/>
                  <a:gd name="T5" fmla="*/ 395 h 703"/>
                  <a:gd name="T6" fmla="*/ 215 w 215"/>
                  <a:gd name="T7" fmla="*/ 0 h 703"/>
                  <a:gd name="T8" fmla="*/ 0 w 215"/>
                  <a:gd name="T9" fmla="*/ 308 h 703"/>
                  <a:gd name="connsiteX0" fmla="*/ 0 w 10000"/>
                  <a:gd name="connsiteY0" fmla="*/ 4381 h 7400"/>
                  <a:gd name="connsiteX1" fmla="*/ 6119 w 10000"/>
                  <a:gd name="connsiteY1" fmla="*/ 7400 h 7400"/>
                  <a:gd name="connsiteX2" fmla="*/ 10000 w 10000"/>
                  <a:gd name="connsiteY2" fmla="*/ 5619 h 7400"/>
                  <a:gd name="connsiteX3" fmla="*/ 10000 w 10000"/>
                  <a:gd name="connsiteY3" fmla="*/ 0 h 7400"/>
                  <a:gd name="connsiteX4" fmla="*/ 0 w 10000"/>
                  <a:gd name="connsiteY4" fmla="*/ 4381 h 7400"/>
                  <a:gd name="connsiteX0-1" fmla="*/ 0 w 3881"/>
                  <a:gd name="connsiteY0-2" fmla="*/ 2482 h 10000"/>
                  <a:gd name="connsiteX1-3" fmla="*/ 0 w 3881"/>
                  <a:gd name="connsiteY1-4" fmla="*/ 10000 h 10000"/>
                  <a:gd name="connsiteX2-5" fmla="*/ 3881 w 3881"/>
                  <a:gd name="connsiteY2-6" fmla="*/ 7593 h 10000"/>
                  <a:gd name="connsiteX3-7" fmla="*/ 3881 w 3881"/>
                  <a:gd name="connsiteY3-8" fmla="*/ 0 h 10000"/>
                  <a:gd name="connsiteX4-9" fmla="*/ 0 w 3881"/>
                  <a:gd name="connsiteY4-10" fmla="*/ 2482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flip="none" rotWithShape="0">
                <a:gsLst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solidFill>
                    <a:schemeClr val="lt1"/>
                  </a:solidFill>
                  <a:latin typeface="Foundry Gridnik Medium" pitchFamily="50" charset="0"/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296839" y="344379"/>
              <a:ext cx="505968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教学过程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——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打通课上与课下的链接</a:t>
              </a:r>
              <a:endParaRPr lang="zh-CN" altLang="en-US" sz="2400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  <p:sp>
        <p:nvSpPr>
          <p:cNvPr id="28" name="TextBox 10"/>
          <p:cNvSpPr txBox="1"/>
          <p:nvPr/>
        </p:nvSpPr>
        <p:spPr bwMode="black">
          <a:xfrm>
            <a:off x="512995" y="6450854"/>
            <a:ext cx="2198370" cy="289560"/>
          </a:xfrm>
          <a:prstGeom prst="rect">
            <a:avLst/>
          </a:prstGeom>
          <a:noFill/>
        </p:spPr>
        <p:txBody>
          <a:bodyPr wrap="none" lIns="121896" tIns="60948" rIns="121896" bIns="60948" rtlCol="0">
            <a:spAutoFit/>
          </a:bodyPr>
          <a:lstStyle>
            <a:defPPr>
              <a:defRPr lang="en-US"/>
            </a:defPPr>
            <a:lvl1pPr>
              <a:defRPr sz="1100" cap="all">
                <a:solidFill>
                  <a:srgbClr val="9395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/>
            <a:r>
              <a:rPr lang="zh-CN" altLang="zh-CN" spc="300" dirty="0" smtClean="0">
                <a:solidFill>
                  <a:srgbClr val="00323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  <a:sym typeface="+mn-ea"/>
              </a:rPr>
              <a:t>导向设计课程创新与实践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圆角矩形 43"/>
          <p:cNvSpPr/>
          <p:nvPr/>
        </p:nvSpPr>
        <p:spPr>
          <a:xfrm>
            <a:off x="2756080" y="1200032"/>
            <a:ext cx="7119274" cy="1030515"/>
          </a:xfrm>
          <a:prstGeom prst="roundRect">
            <a:avLst/>
          </a:prstGeom>
          <a:solidFill>
            <a:srgbClr val="00B9B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12135" y="1292225"/>
            <a:ext cx="654875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以情境自然的置入典型工作流程；</a:t>
            </a:r>
            <a:endParaRPr lang="en-US" altLang="zh-CN" sz="2400" dirty="0">
              <a:solidFill>
                <a:prstClr val="white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  <a:p>
            <a:r>
              <a:rPr lang="zh-CN" altLang="en-US" sz="2400" dirty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以项目设计如何最好的为人服务作为研究对象。</a:t>
            </a:r>
            <a:endParaRPr lang="en-US" altLang="zh-CN" sz="2400" dirty="0">
              <a:solidFill>
                <a:prstClr val="white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grpSp>
        <p:nvGrpSpPr>
          <p:cNvPr id="109" name="Group 40"/>
          <p:cNvGrpSpPr>
            <a:grpSpLocks noChangeAspect="1"/>
          </p:cNvGrpSpPr>
          <p:nvPr/>
        </p:nvGrpSpPr>
        <p:grpSpPr bwMode="auto">
          <a:xfrm flipH="1">
            <a:off x="1863489" y="963352"/>
            <a:ext cx="651898" cy="1533335"/>
            <a:chOff x="3769" y="1993"/>
            <a:chExt cx="142" cy="33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10" name="AutoShape 39"/>
            <p:cNvSpPr>
              <a:spLocks noChangeAspect="1" noChangeArrowheads="1" noTextEdit="1"/>
            </p:cNvSpPr>
            <p:nvPr/>
          </p:nvSpPr>
          <p:spPr bwMode="auto">
            <a:xfrm>
              <a:off x="3769" y="1993"/>
              <a:ext cx="142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41"/>
            <p:cNvSpPr/>
            <p:nvPr/>
          </p:nvSpPr>
          <p:spPr bwMode="auto">
            <a:xfrm>
              <a:off x="3846" y="2024"/>
              <a:ext cx="23" cy="32"/>
            </a:xfrm>
            <a:custGeom>
              <a:avLst/>
              <a:gdLst>
                <a:gd name="T0" fmla="*/ 9 w 9"/>
                <a:gd name="T1" fmla="*/ 6 h 13"/>
                <a:gd name="T2" fmla="*/ 9 w 9"/>
                <a:gd name="T3" fmla="*/ 0 h 13"/>
                <a:gd name="T4" fmla="*/ 3 w 9"/>
                <a:gd name="T5" fmla="*/ 3 h 13"/>
                <a:gd name="T6" fmla="*/ 1 w 9"/>
                <a:gd name="T7" fmla="*/ 9 h 13"/>
                <a:gd name="T8" fmla="*/ 5 w 9"/>
                <a:gd name="T9" fmla="*/ 13 h 13"/>
                <a:gd name="T10" fmla="*/ 9 w 9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3">
                  <a:moveTo>
                    <a:pt x="9" y="6"/>
                  </a:moveTo>
                  <a:cubicBezTo>
                    <a:pt x="9" y="6"/>
                    <a:pt x="9" y="1"/>
                    <a:pt x="9" y="0"/>
                  </a:cubicBezTo>
                  <a:cubicBezTo>
                    <a:pt x="9" y="0"/>
                    <a:pt x="3" y="3"/>
                    <a:pt x="3" y="3"/>
                  </a:cubicBezTo>
                  <a:cubicBezTo>
                    <a:pt x="3" y="3"/>
                    <a:pt x="1" y="7"/>
                    <a:pt x="1" y="9"/>
                  </a:cubicBezTo>
                  <a:cubicBezTo>
                    <a:pt x="0" y="11"/>
                    <a:pt x="5" y="13"/>
                    <a:pt x="5" y="13"/>
                  </a:cubicBezTo>
                  <a:lnTo>
                    <a:pt x="9" y="6"/>
                  </a:lnTo>
                  <a:close/>
                </a:path>
              </a:pathLst>
            </a:custGeom>
            <a:solidFill>
              <a:srgbClr val="D69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42"/>
            <p:cNvSpPr/>
            <p:nvPr/>
          </p:nvSpPr>
          <p:spPr bwMode="auto">
            <a:xfrm>
              <a:off x="3851" y="2298"/>
              <a:ext cx="35" cy="31"/>
            </a:xfrm>
            <a:custGeom>
              <a:avLst/>
              <a:gdLst>
                <a:gd name="T0" fmla="*/ 12 w 14"/>
                <a:gd name="T1" fmla="*/ 1 h 13"/>
                <a:gd name="T2" fmla="*/ 13 w 14"/>
                <a:gd name="T3" fmla="*/ 7 h 13"/>
                <a:gd name="T4" fmla="*/ 13 w 14"/>
                <a:gd name="T5" fmla="*/ 9 h 13"/>
                <a:gd name="T6" fmla="*/ 11 w 14"/>
                <a:gd name="T7" fmla="*/ 9 h 13"/>
                <a:gd name="T8" fmla="*/ 5 w 14"/>
                <a:gd name="T9" fmla="*/ 12 h 13"/>
                <a:gd name="T10" fmla="*/ 0 w 14"/>
                <a:gd name="T11" fmla="*/ 11 h 13"/>
                <a:gd name="T12" fmla="*/ 3 w 14"/>
                <a:gd name="T13" fmla="*/ 7 h 13"/>
                <a:gd name="T14" fmla="*/ 5 w 14"/>
                <a:gd name="T15" fmla="*/ 1 h 13"/>
                <a:gd name="T16" fmla="*/ 12 w 14"/>
                <a:gd name="T17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12" y="1"/>
                  </a:moveTo>
                  <a:cubicBezTo>
                    <a:pt x="12" y="1"/>
                    <a:pt x="14" y="6"/>
                    <a:pt x="13" y="7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13"/>
                    <a:pt x="5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2" y="7"/>
                    <a:pt x="3" y="7"/>
                  </a:cubicBezTo>
                  <a:cubicBezTo>
                    <a:pt x="3" y="6"/>
                    <a:pt x="5" y="2"/>
                    <a:pt x="5" y="1"/>
                  </a:cubicBezTo>
                  <a:cubicBezTo>
                    <a:pt x="6" y="0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43"/>
            <p:cNvSpPr/>
            <p:nvPr/>
          </p:nvSpPr>
          <p:spPr bwMode="auto">
            <a:xfrm>
              <a:off x="3769" y="2080"/>
              <a:ext cx="30" cy="17"/>
            </a:xfrm>
            <a:custGeom>
              <a:avLst/>
              <a:gdLst>
                <a:gd name="T0" fmla="*/ 10 w 12"/>
                <a:gd name="T1" fmla="*/ 7 h 7"/>
                <a:gd name="T2" fmla="*/ 5 w 12"/>
                <a:gd name="T3" fmla="*/ 7 h 7"/>
                <a:gd name="T4" fmla="*/ 0 w 12"/>
                <a:gd name="T5" fmla="*/ 4 h 7"/>
                <a:gd name="T6" fmla="*/ 0 w 12"/>
                <a:gd name="T7" fmla="*/ 3 h 7"/>
                <a:gd name="T8" fmla="*/ 3 w 12"/>
                <a:gd name="T9" fmla="*/ 3 h 7"/>
                <a:gd name="T10" fmla="*/ 7 w 12"/>
                <a:gd name="T11" fmla="*/ 3 h 7"/>
                <a:gd name="T12" fmla="*/ 8 w 12"/>
                <a:gd name="T13" fmla="*/ 2 h 7"/>
                <a:gd name="T14" fmla="*/ 8 w 12"/>
                <a:gd name="T15" fmla="*/ 0 h 7"/>
                <a:gd name="T16" fmla="*/ 10 w 12"/>
                <a:gd name="T17" fmla="*/ 3 h 7"/>
                <a:gd name="T18" fmla="*/ 12 w 12"/>
                <a:gd name="T19" fmla="*/ 5 h 7"/>
                <a:gd name="T20" fmla="*/ 10 w 12"/>
                <a:gd name="T2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7">
                  <a:moveTo>
                    <a:pt x="10" y="7"/>
                  </a:moveTo>
                  <a:cubicBezTo>
                    <a:pt x="10" y="7"/>
                    <a:pt x="6" y="7"/>
                    <a:pt x="5" y="7"/>
                  </a:cubicBezTo>
                  <a:cubicBezTo>
                    <a:pt x="5" y="7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3" y="3"/>
                  </a:cubicBezTo>
                  <a:cubicBezTo>
                    <a:pt x="3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7" y="1"/>
                    <a:pt x="8" y="0"/>
                  </a:cubicBezTo>
                  <a:cubicBezTo>
                    <a:pt x="8" y="0"/>
                    <a:pt x="10" y="3"/>
                    <a:pt x="10" y="3"/>
                  </a:cubicBezTo>
                  <a:cubicBezTo>
                    <a:pt x="12" y="5"/>
                    <a:pt x="12" y="5"/>
                    <a:pt x="12" y="5"/>
                  </a:cubicBezTo>
                  <a:lnTo>
                    <a:pt x="10" y="7"/>
                  </a:ln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44"/>
            <p:cNvSpPr/>
            <p:nvPr/>
          </p:nvSpPr>
          <p:spPr bwMode="auto">
            <a:xfrm>
              <a:off x="3826" y="2293"/>
              <a:ext cx="43" cy="19"/>
            </a:xfrm>
            <a:custGeom>
              <a:avLst/>
              <a:gdLst>
                <a:gd name="T0" fmla="*/ 15 w 17"/>
                <a:gd name="T1" fmla="*/ 6 h 8"/>
                <a:gd name="T2" fmla="*/ 9 w 17"/>
                <a:gd name="T3" fmla="*/ 8 h 8"/>
                <a:gd name="T4" fmla="*/ 1 w 17"/>
                <a:gd name="T5" fmla="*/ 8 h 8"/>
                <a:gd name="T6" fmla="*/ 3 w 17"/>
                <a:gd name="T7" fmla="*/ 6 h 8"/>
                <a:gd name="T8" fmla="*/ 8 w 17"/>
                <a:gd name="T9" fmla="*/ 5 h 8"/>
                <a:gd name="T10" fmla="*/ 13 w 17"/>
                <a:gd name="T11" fmla="*/ 0 h 8"/>
                <a:gd name="T12" fmla="*/ 17 w 17"/>
                <a:gd name="T13" fmla="*/ 0 h 8"/>
                <a:gd name="T14" fmla="*/ 15 w 17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8">
                  <a:moveTo>
                    <a:pt x="15" y="6"/>
                  </a:moveTo>
                  <a:cubicBezTo>
                    <a:pt x="15" y="6"/>
                    <a:pt x="12" y="8"/>
                    <a:pt x="9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6"/>
                    <a:pt x="3" y="6"/>
                  </a:cubicBezTo>
                  <a:cubicBezTo>
                    <a:pt x="3" y="6"/>
                    <a:pt x="5" y="6"/>
                    <a:pt x="8" y="5"/>
                  </a:cubicBezTo>
                  <a:cubicBezTo>
                    <a:pt x="11" y="3"/>
                    <a:pt x="13" y="0"/>
                    <a:pt x="1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4"/>
                    <a:pt x="15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45"/>
            <p:cNvSpPr/>
            <p:nvPr/>
          </p:nvSpPr>
          <p:spPr bwMode="auto">
            <a:xfrm>
              <a:off x="3834" y="2138"/>
              <a:ext cx="40" cy="160"/>
            </a:xfrm>
            <a:custGeom>
              <a:avLst/>
              <a:gdLst>
                <a:gd name="T0" fmla="*/ 14 w 16"/>
                <a:gd name="T1" fmla="*/ 66 h 66"/>
                <a:gd name="T2" fmla="*/ 9 w 16"/>
                <a:gd name="T3" fmla="*/ 64 h 66"/>
                <a:gd name="T4" fmla="*/ 9 w 16"/>
                <a:gd name="T5" fmla="*/ 62 h 66"/>
                <a:gd name="T6" fmla="*/ 11 w 16"/>
                <a:gd name="T7" fmla="*/ 60 h 66"/>
                <a:gd name="T8" fmla="*/ 10 w 16"/>
                <a:gd name="T9" fmla="*/ 58 h 66"/>
                <a:gd name="T10" fmla="*/ 11 w 16"/>
                <a:gd name="T11" fmla="*/ 56 h 66"/>
                <a:gd name="T12" fmla="*/ 9 w 16"/>
                <a:gd name="T13" fmla="*/ 55 h 66"/>
                <a:gd name="T14" fmla="*/ 10 w 16"/>
                <a:gd name="T15" fmla="*/ 52 h 66"/>
                <a:gd name="T16" fmla="*/ 9 w 16"/>
                <a:gd name="T17" fmla="*/ 46 h 66"/>
                <a:gd name="T18" fmla="*/ 9 w 16"/>
                <a:gd name="T19" fmla="*/ 42 h 66"/>
                <a:gd name="T20" fmla="*/ 9 w 16"/>
                <a:gd name="T21" fmla="*/ 42 h 66"/>
                <a:gd name="T22" fmla="*/ 7 w 16"/>
                <a:gd name="T23" fmla="*/ 40 h 66"/>
                <a:gd name="T24" fmla="*/ 7 w 16"/>
                <a:gd name="T25" fmla="*/ 38 h 66"/>
                <a:gd name="T26" fmla="*/ 6 w 16"/>
                <a:gd name="T27" fmla="*/ 35 h 66"/>
                <a:gd name="T28" fmla="*/ 1 w 16"/>
                <a:gd name="T29" fmla="*/ 10 h 66"/>
                <a:gd name="T30" fmla="*/ 1 w 16"/>
                <a:gd name="T31" fmla="*/ 0 h 66"/>
                <a:gd name="T32" fmla="*/ 6 w 16"/>
                <a:gd name="T33" fmla="*/ 1 h 66"/>
                <a:gd name="T34" fmla="*/ 9 w 16"/>
                <a:gd name="T35" fmla="*/ 4 h 66"/>
                <a:gd name="T36" fmla="*/ 14 w 16"/>
                <a:gd name="T37" fmla="*/ 19 h 66"/>
                <a:gd name="T38" fmla="*/ 13 w 16"/>
                <a:gd name="T39" fmla="*/ 33 h 66"/>
                <a:gd name="T40" fmla="*/ 15 w 16"/>
                <a:gd name="T41" fmla="*/ 44 h 66"/>
                <a:gd name="T42" fmla="*/ 15 w 16"/>
                <a:gd name="T43" fmla="*/ 61 h 66"/>
                <a:gd name="T44" fmla="*/ 14 w 16"/>
                <a:gd name="T4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66">
                  <a:moveTo>
                    <a:pt x="14" y="66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9" y="64"/>
                    <a:pt x="9" y="63"/>
                    <a:pt x="9" y="62"/>
                  </a:cubicBezTo>
                  <a:cubicBezTo>
                    <a:pt x="10" y="62"/>
                    <a:pt x="11" y="60"/>
                    <a:pt x="11" y="60"/>
                  </a:cubicBezTo>
                  <a:cubicBezTo>
                    <a:pt x="11" y="60"/>
                    <a:pt x="10" y="59"/>
                    <a:pt x="10" y="58"/>
                  </a:cubicBezTo>
                  <a:cubicBezTo>
                    <a:pt x="10" y="57"/>
                    <a:pt x="11" y="56"/>
                    <a:pt x="11" y="56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10" y="52"/>
                    <a:pt x="10" y="52"/>
                  </a:cubicBezTo>
                  <a:cubicBezTo>
                    <a:pt x="10" y="51"/>
                    <a:pt x="9" y="46"/>
                    <a:pt x="9" y="46"/>
                  </a:cubicBezTo>
                  <a:cubicBezTo>
                    <a:pt x="9" y="46"/>
                    <a:pt x="8" y="43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0" y="12"/>
                    <a:pt x="1" y="10"/>
                  </a:cubicBezTo>
                  <a:cubicBezTo>
                    <a:pt x="2" y="9"/>
                    <a:pt x="1" y="0"/>
                    <a:pt x="1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9" y="3"/>
                    <a:pt x="9" y="4"/>
                  </a:cubicBezTo>
                  <a:cubicBezTo>
                    <a:pt x="9" y="5"/>
                    <a:pt x="14" y="19"/>
                    <a:pt x="14" y="19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60"/>
                    <a:pt x="15" y="61"/>
                  </a:cubicBezTo>
                  <a:cubicBezTo>
                    <a:pt x="16" y="61"/>
                    <a:pt x="14" y="66"/>
                    <a:pt x="14" y="66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46"/>
            <p:cNvSpPr/>
            <p:nvPr/>
          </p:nvSpPr>
          <p:spPr bwMode="auto">
            <a:xfrm>
              <a:off x="3836" y="2138"/>
              <a:ext cx="38" cy="160"/>
            </a:xfrm>
            <a:custGeom>
              <a:avLst/>
              <a:gdLst>
                <a:gd name="T0" fmla="*/ 0 w 15"/>
                <a:gd name="T1" fmla="*/ 0 h 66"/>
                <a:gd name="T2" fmla="*/ 5 w 15"/>
                <a:gd name="T3" fmla="*/ 1 h 66"/>
                <a:gd name="T4" fmla="*/ 8 w 15"/>
                <a:gd name="T5" fmla="*/ 4 h 66"/>
                <a:gd name="T6" fmla="*/ 13 w 15"/>
                <a:gd name="T7" fmla="*/ 19 h 66"/>
                <a:gd name="T8" fmla="*/ 12 w 15"/>
                <a:gd name="T9" fmla="*/ 33 h 66"/>
                <a:gd name="T10" fmla="*/ 14 w 15"/>
                <a:gd name="T11" fmla="*/ 44 h 66"/>
                <a:gd name="T12" fmla="*/ 14 w 15"/>
                <a:gd name="T13" fmla="*/ 61 h 66"/>
                <a:gd name="T14" fmla="*/ 13 w 15"/>
                <a:gd name="T15" fmla="*/ 66 h 66"/>
                <a:gd name="T16" fmla="*/ 8 w 15"/>
                <a:gd name="T17" fmla="*/ 64 h 66"/>
                <a:gd name="T18" fmla="*/ 8 w 15"/>
                <a:gd name="T19" fmla="*/ 63 h 66"/>
                <a:gd name="T20" fmla="*/ 11 w 15"/>
                <a:gd name="T21" fmla="*/ 61 h 66"/>
                <a:gd name="T22" fmla="*/ 10 w 15"/>
                <a:gd name="T23" fmla="*/ 60 h 66"/>
                <a:gd name="T24" fmla="*/ 10 w 15"/>
                <a:gd name="T25" fmla="*/ 60 h 66"/>
                <a:gd name="T26" fmla="*/ 9 w 15"/>
                <a:gd name="T27" fmla="*/ 59 h 66"/>
                <a:gd name="T28" fmla="*/ 11 w 15"/>
                <a:gd name="T29" fmla="*/ 56 h 66"/>
                <a:gd name="T30" fmla="*/ 10 w 15"/>
                <a:gd name="T31" fmla="*/ 56 h 66"/>
                <a:gd name="T32" fmla="*/ 8 w 15"/>
                <a:gd name="T33" fmla="*/ 55 h 66"/>
                <a:gd name="T34" fmla="*/ 8 w 15"/>
                <a:gd name="T35" fmla="*/ 55 h 66"/>
                <a:gd name="T36" fmla="*/ 11 w 15"/>
                <a:gd name="T37" fmla="*/ 53 h 66"/>
                <a:gd name="T38" fmla="*/ 12 w 15"/>
                <a:gd name="T39" fmla="*/ 49 h 66"/>
                <a:gd name="T40" fmla="*/ 9 w 15"/>
                <a:gd name="T41" fmla="*/ 52 h 66"/>
                <a:gd name="T42" fmla="*/ 10 w 15"/>
                <a:gd name="T43" fmla="*/ 47 h 66"/>
                <a:gd name="T44" fmla="*/ 9 w 15"/>
                <a:gd name="T45" fmla="*/ 49 h 66"/>
                <a:gd name="T46" fmla="*/ 8 w 15"/>
                <a:gd name="T47" fmla="*/ 46 h 66"/>
                <a:gd name="T48" fmla="*/ 10 w 15"/>
                <a:gd name="T49" fmla="*/ 42 h 66"/>
                <a:gd name="T50" fmla="*/ 9 w 15"/>
                <a:gd name="T51" fmla="*/ 38 h 66"/>
                <a:gd name="T52" fmla="*/ 7 w 15"/>
                <a:gd name="T53" fmla="*/ 41 h 66"/>
                <a:gd name="T54" fmla="*/ 6 w 15"/>
                <a:gd name="T55" fmla="*/ 40 h 66"/>
                <a:gd name="T56" fmla="*/ 9 w 15"/>
                <a:gd name="T57" fmla="*/ 36 h 66"/>
                <a:gd name="T58" fmla="*/ 8 w 15"/>
                <a:gd name="T59" fmla="*/ 34 h 66"/>
                <a:gd name="T60" fmla="*/ 5 w 15"/>
                <a:gd name="T61" fmla="*/ 35 h 66"/>
                <a:gd name="T62" fmla="*/ 5 w 15"/>
                <a:gd name="T63" fmla="*/ 35 h 66"/>
                <a:gd name="T64" fmla="*/ 8 w 15"/>
                <a:gd name="T65" fmla="*/ 31 h 66"/>
                <a:gd name="T66" fmla="*/ 5 w 15"/>
                <a:gd name="T67" fmla="*/ 20 h 66"/>
                <a:gd name="T68" fmla="*/ 0 w 15"/>
                <a:gd name="T69" fmla="*/ 10 h 66"/>
                <a:gd name="T70" fmla="*/ 0 w 15"/>
                <a:gd name="T7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" h="66">
                  <a:moveTo>
                    <a:pt x="0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8" y="3"/>
                    <a:pt x="8" y="4"/>
                  </a:cubicBezTo>
                  <a:cubicBezTo>
                    <a:pt x="8" y="5"/>
                    <a:pt x="13" y="19"/>
                    <a:pt x="13" y="19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60"/>
                    <a:pt x="14" y="61"/>
                  </a:cubicBezTo>
                  <a:cubicBezTo>
                    <a:pt x="15" y="61"/>
                    <a:pt x="13" y="66"/>
                    <a:pt x="13" y="66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4"/>
                    <a:pt x="8" y="64"/>
                    <a:pt x="8" y="63"/>
                  </a:cubicBezTo>
                  <a:cubicBezTo>
                    <a:pt x="10" y="63"/>
                    <a:pt x="11" y="62"/>
                    <a:pt x="11" y="61"/>
                  </a:cubicBezTo>
                  <a:cubicBezTo>
                    <a:pt x="10" y="61"/>
                    <a:pt x="10" y="61"/>
                    <a:pt x="10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0"/>
                    <a:pt x="9" y="60"/>
                    <a:pt x="9" y="59"/>
                  </a:cubicBezTo>
                  <a:cubicBezTo>
                    <a:pt x="13" y="60"/>
                    <a:pt x="11" y="56"/>
                    <a:pt x="11" y="56"/>
                  </a:cubicBezTo>
                  <a:cubicBezTo>
                    <a:pt x="11" y="56"/>
                    <a:pt x="10" y="56"/>
                    <a:pt x="10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9" y="54"/>
                    <a:pt x="10" y="54"/>
                    <a:pt x="11" y="53"/>
                  </a:cubicBezTo>
                  <a:cubicBezTo>
                    <a:pt x="12" y="52"/>
                    <a:pt x="12" y="49"/>
                    <a:pt x="12" y="49"/>
                  </a:cubicBezTo>
                  <a:cubicBezTo>
                    <a:pt x="11" y="51"/>
                    <a:pt x="9" y="52"/>
                    <a:pt x="9" y="52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8"/>
                    <a:pt x="8" y="47"/>
                    <a:pt x="8" y="46"/>
                  </a:cubicBezTo>
                  <a:cubicBezTo>
                    <a:pt x="9" y="44"/>
                    <a:pt x="10" y="43"/>
                    <a:pt x="10" y="42"/>
                  </a:cubicBezTo>
                  <a:cubicBezTo>
                    <a:pt x="11" y="40"/>
                    <a:pt x="9" y="38"/>
                    <a:pt x="9" y="38"/>
                  </a:cubicBezTo>
                  <a:cubicBezTo>
                    <a:pt x="9" y="40"/>
                    <a:pt x="8" y="41"/>
                    <a:pt x="7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6" y="34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9" y="29"/>
                    <a:pt x="6" y="22"/>
                    <a:pt x="5" y="20"/>
                  </a:cubicBezTo>
                  <a:cubicBezTo>
                    <a:pt x="4" y="19"/>
                    <a:pt x="2" y="14"/>
                    <a:pt x="0" y="10"/>
                  </a:cubicBezTo>
                  <a:cubicBezTo>
                    <a:pt x="1" y="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47"/>
            <p:cNvSpPr/>
            <p:nvPr/>
          </p:nvSpPr>
          <p:spPr bwMode="auto">
            <a:xfrm>
              <a:off x="3841" y="2133"/>
              <a:ext cx="53" cy="172"/>
            </a:xfrm>
            <a:custGeom>
              <a:avLst/>
              <a:gdLst>
                <a:gd name="T0" fmla="*/ 18 w 21"/>
                <a:gd name="T1" fmla="*/ 60 h 71"/>
                <a:gd name="T2" fmla="*/ 17 w 21"/>
                <a:gd name="T3" fmla="*/ 71 h 71"/>
                <a:gd name="T4" fmla="*/ 12 w 21"/>
                <a:gd name="T5" fmla="*/ 71 h 71"/>
                <a:gd name="T6" fmla="*/ 9 w 21"/>
                <a:gd name="T7" fmla="*/ 69 h 71"/>
                <a:gd name="T8" fmla="*/ 9 w 21"/>
                <a:gd name="T9" fmla="*/ 64 h 71"/>
                <a:gd name="T10" fmla="*/ 11 w 21"/>
                <a:gd name="T11" fmla="*/ 60 h 71"/>
                <a:gd name="T12" fmla="*/ 11 w 21"/>
                <a:gd name="T13" fmla="*/ 53 h 71"/>
                <a:gd name="T14" fmla="*/ 10 w 21"/>
                <a:gd name="T15" fmla="*/ 41 h 71"/>
                <a:gd name="T16" fmla="*/ 8 w 21"/>
                <a:gd name="T17" fmla="*/ 35 h 71"/>
                <a:gd name="T18" fmla="*/ 8 w 21"/>
                <a:gd name="T19" fmla="*/ 27 h 71"/>
                <a:gd name="T20" fmla="*/ 5 w 21"/>
                <a:gd name="T21" fmla="*/ 21 h 71"/>
                <a:gd name="T22" fmla="*/ 1 w 21"/>
                <a:gd name="T23" fmla="*/ 8 h 71"/>
                <a:gd name="T24" fmla="*/ 0 w 21"/>
                <a:gd name="T25" fmla="*/ 2 h 71"/>
                <a:gd name="T26" fmla="*/ 9 w 21"/>
                <a:gd name="T27" fmla="*/ 1 h 71"/>
                <a:gd name="T28" fmla="*/ 17 w 21"/>
                <a:gd name="T29" fmla="*/ 1 h 71"/>
                <a:gd name="T30" fmla="*/ 20 w 21"/>
                <a:gd name="T31" fmla="*/ 12 h 71"/>
                <a:gd name="T32" fmla="*/ 19 w 21"/>
                <a:gd name="T33" fmla="*/ 20 h 71"/>
                <a:gd name="T34" fmla="*/ 19 w 21"/>
                <a:gd name="T35" fmla="*/ 24 h 71"/>
                <a:gd name="T36" fmla="*/ 18 w 21"/>
                <a:gd name="T37" fmla="*/ 32 h 71"/>
                <a:gd name="T38" fmla="*/ 20 w 21"/>
                <a:gd name="T39" fmla="*/ 37 h 71"/>
                <a:gd name="T40" fmla="*/ 20 w 21"/>
                <a:gd name="T41" fmla="*/ 52 h 71"/>
                <a:gd name="T42" fmla="*/ 18 w 21"/>
                <a:gd name="T43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" h="71">
                  <a:moveTo>
                    <a:pt x="18" y="60"/>
                  </a:moveTo>
                  <a:cubicBezTo>
                    <a:pt x="18" y="60"/>
                    <a:pt x="20" y="69"/>
                    <a:pt x="17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9" y="69"/>
                    <a:pt x="8" y="65"/>
                    <a:pt x="9" y="64"/>
                  </a:cubicBezTo>
                  <a:cubicBezTo>
                    <a:pt x="11" y="62"/>
                    <a:pt x="11" y="60"/>
                    <a:pt x="11" y="60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45"/>
                    <a:pt x="10" y="41"/>
                  </a:cubicBezTo>
                  <a:cubicBezTo>
                    <a:pt x="9" y="37"/>
                    <a:pt x="8" y="35"/>
                    <a:pt x="8" y="35"/>
                  </a:cubicBezTo>
                  <a:cubicBezTo>
                    <a:pt x="8" y="35"/>
                    <a:pt x="8" y="28"/>
                    <a:pt x="8" y="27"/>
                  </a:cubicBezTo>
                  <a:cubicBezTo>
                    <a:pt x="8" y="26"/>
                    <a:pt x="5" y="21"/>
                    <a:pt x="5" y="21"/>
                  </a:cubicBezTo>
                  <a:cubicBezTo>
                    <a:pt x="5" y="20"/>
                    <a:pt x="2" y="9"/>
                    <a:pt x="1" y="8"/>
                  </a:cubicBezTo>
                  <a:cubicBezTo>
                    <a:pt x="1" y="7"/>
                    <a:pt x="0" y="2"/>
                    <a:pt x="0" y="2"/>
                  </a:cubicBezTo>
                  <a:cubicBezTo>
                    <a:pt x="0" y="2"/>
                    <a:pt x="8" y="1"/>
                    <a:pt x="9" y="1"/>
                  </a:cubicBezTo>
                  <a:cubicBezTo>
                    <a:pt x="9" y="0"/>
                    <a:pt x="17" y="1"/>
                    <a:pt x="17" y="1"/>
                  </a:cubicBezTo>
                  <a:cubicBezTo>
                    <a:pt x="17" y="1"/>
                    <a:pt x="20" y="10"/>
                    <a:pt x="20" y="12"/>
                  </a:cubicBezTo>
                  <a:cubicBezTo>
                    <a:pt x="20" y="14"/>
                    <a:pt x="19" y="19"/>
                    <a:pt x="19" y="20"/>
                  </a:cubicBezTo>
                  <a:cubicBezTo>
                    <a:pt x="20" y="21"/>
                    <a:pt x="19" y="24"/>
                    <a:pt x="19" y="24"/>
                  </a:cubicBezTo>
                  <a:cubicBezTo>
                    <a:pt x="19" y="24"/>
                    <a:pt x="18" y="31"/>
                    <a:pt x="18" y="32"/>
                  </a:cubicBezTo>
                  <a:cubicBezTo>
                    <a:pt x="18" y="32"/>
                    <a:pt x="21" y="35"/>
                    <a:pt x="20" y="37"/>
                  </a:cubicBezTo>
                  <a:cubicBezTo>
                    <a:pt x="19" y="38"/>
                    <a:pt x="21" y="50"/>
                    <a:pt x="20" y="52"/>
                  </a:cubicBezTo>
                  <a:cubicBezTo>
                    <a:pt x="20" y="53"/>
                    <a:pt x="18" y="60"/>
                    <a:pt x="18" y="6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48"/>
            <p:cNvSpPr/>
            <p:nvPr/>
          </p:nvSpPr>
          <p:spPr bwMode="auto">
            <a:xfrm>
              <a:off x="3864" y="2211"/>
              <a:ext cx="30" cy="94"/>
            </a:xfrm>
            <a:custGeom>
              <a:avLst/>
              <a:gdLst>
                <a:gd name="T0" fmla="*/ 0 w 12"/>
                <a:gd name="T1" fmla="*/ 4 h 39"/>
                <a:gd name="T2" fmla="*/ 9 w 12"/>
                <a:gd name="T3" fmla="*/ 0 h 39"/>
                <a:gd name="T4" fmla="*/ 11 w 12"/>
                <a:gd name="T5" fmla="*/ 5 h 39"/>
                <a:gd name="T6" fmla="*/ 11 w 12"/>
                <a:gd name="T7" fmla="*/ 19 h 39"/>
                <a:gd name="T8" fmla="*/ 11 w 12"/>
                <a:gd name="T9" fmla="*/ 19 h 39"/>
                <a:gd name="T10" fmla="*/ 11 w 12"/>
                <a:gd name="T11" fmla="*/ 19 h 39"/>
                <a:gd name="T12" fmla="*/ 11 w 12"/>
                <a:gd name="T13" fmla="*/ 19 h 39"/>
                <a:gd name="T14" fmla="*/ 11 w 12"/>
                <a:gd name="T15" fmla="*/ 19 h 39"/>
                <a:gd name="T16" fmla="*/ 11 w 12"/>
                <a:gd name="T17" fmla="*/ 19 h 39"/>
                <a:gd name="T18" fmla="*/ 11 w 12"/>
                <a:gd name="T19" fmla="*/ 20 h 39"/>
                <a:gd name="T20" fmla="*/ 9 w 12"/>
                <a:gd name="T21" fmla="*/ 28 h 39"/>
                <a:gd name="T22" fmla="*/ 8 w 12"/>
                <a:gd name="T23" fmla="*/ 39 h 39"/>
                <a:gd name="T24" fmla="*/ 8 w 12"/>
                <a:gd name="T25" fmla="*/ 39 h 39"/>
                <a:gd name="T26" fmla="*/ 8 w 12"/>
                <a:gd name="T27" fmla="*/ 39 h 39"/>
                <a:gd name="T28" fmla="*/ 3 w 12"/>
                <a:gd name="T29" fmla="*/ 39 h 39"/>
                <a:gd name="T30" fmla="*/ 1 w 12"/>
                <a:gd name="T31" fmla="*/ 37 h 39"/>
                <a:gd name="T32" fmla="*/ 2 w 12"/>
                <a:gd name="T33" fmla="*/ 35 h 39"/>
                <a:gd name="T34" fmla="*/ 7 w 12"/>
                <a:gd name="T35" fmla="*/ 35 h 39"/>
                <a:gd name="T36" fmla="*/ 0 w 12"/>
                <a:gd name="T37" fmla="*/ 32 h 39"/>
                <a:gd name="T38" fmla="*/ 8 w 12"/>
                <a:gd name="T39" fmla="*/ 33 h 39"/>
                <a:gd name="T40" fmla="*/ 8 w 12"/>
                <a:gd name="T41" fmla="*/ 29 h 39"/>
                <a:gd name="T42" fmla="*/ 5 w 12"/>
                <a:gd name="T43" fmla="*/ 30 h 39"/>
                <a:gd name="T44" fmla="*/ 8 w 12"/>
                <a:gd name="T45" fmla="*/ 26 h 39"/>
                <a:gd name="T46" fmla="*/ 5 w 12"/>
                <a:gd name="T47" fmla="*/ 26 h 39"/>
                <a:gd name="T48" fmla="*/ 8 w 12"/>
                <a:gd name="T49" fmla="*/ 23 h 39"/>
                <a:gd name="T50" fmla="*/ 5 w 12"/>
                <a:gd name="T51" fmla="*/ 20 h 39"/>
                <a:gd name="T52" fmla="*/ 6 w 12"/>
                <a:gd name="T53" fmla="*/ 17 h 39"/>
                <a:gd name="T54" fmla="*/ 9 w 12"/>
                <a:gd name="T55" fmla="*/ 16 h 39"/>
                <a:gd name="T56" fmla="*/ 9 w 12"/>
                <a:gd name="T57" fmla="*/ 15 h 39"/>
                <a:gd name="T58" fmla="*/ 5 w 12"/>
                <a:gd name="T59" fmla="*/ 10 h 39"/>
                <a:gd name="T60" fmla="*/ 9 w 12"/>
                <a:gd name="T61" fmla="*/ 10 h 39"/>
                <a:gd name="T62" fmla="*/ 4 w 12"/>
                <a:gd name="T63" fmla="*/ 7 h 39"/>
                <a:gd name="T64" fmla="*/ 6 w 12"/>
                <a:gd name="T65" fmla="*/ 7 h 39"/>
                <a:gd name="T66" fmla="*/ 9 w 12"/>
                <a:gd name="T67" fmla="*/ 6 h 39"/>
                <a:gd name="T68" fmla="*/ 7 w 12"/>
                <a:gd name="T69" fmla="*/ 5 h 39"/>
                <a:gd name="T70" fmla="*/ 9 w 12"/>
                <a:gd name="T71" fmla="*/ 4 h 39"/>
                <a:gd name="T72" fmla="*/ 0 w 12"/>
                <a:gd name="T7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" h="39">
                  <a:moveTo>
                    <a:pt x="0" y="4"/>
                  </a:moveTo>
                  <a:cubicBezTo>
                    <a:pt x="2" y="3"/>
                    <a:pt x="6" y="1"/>
                    <a:pt x="9" y="0"/>
                  </a:cubicBezTo>
                  <a:cubicBezTo>
                    <a:pt x="9" y="1"/>
                    <a:pt x="12" y="3"/>
                    <a:pt x="11" y="5"/>
                  </a:cubicBezTo>
                  <a:cubicBezTo>
                    <a:pt x="10" y="6"/>
                    <a:pt x="11" y="17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1"/>
                    <a:pt x="9" y="28"/>
                    <a:pt x="9" y="28"/>
                  </a:cubicBezTo>
                  <a:cubicBezTo>
                    <a:pt x="9" y="28"/>
                    <a:pt x="11" y="37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6"/>
                    <a:pt x="2" y="35"/>
                    <a:pt x="2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6" y="32"/>
                    <a:pt x="0" y="32"/>
                    <a:pt x="0" y="32"/>
                  </a:cubicBezTo>
                  <a:cubicBezTo>
                    <a:pt x="1" y="31"/>
                    <a:pt x="6" y="32"/>
                    <a:pt x="8" y="33"/>
                  </a:cubicBezTo>
                  <a:cubicBezTo>
                    <a:pt x="9" y="32"/>
                    <a:pt x="8" y="30"/>
                    <a:pt x="8" y="29"/>
                  </a:cubicBezTo>
                  <a:cubicBezTo>
                    <a:pt x="7" y="29"/>
                    <a:pt x="5" y="30"/>
                    <a:pt x="5" y="30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5"/>
                    <a:pt x="5" y="26"/>
                    <a:pt x="5" y="26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7" y="22"/>
                    <a:pt x="5" y="20"/>
                  </a:cubicBezTo>
                  <a:cubicBezTo>
                    <a:pt x="4" y="18"/>
                    <a:pt x="6" y="17"/>
                    <a:pt x="6" y="17"/>
                  </a:cubicBezTo>
                  <a:cubicBezTo>
                    <a:pt x="6" y="17"/>
                    <a:pt x="10" y="19"/>
                    <a:pt x="9" y="16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8" y="13"/>
                    <a:pt x="5" y="10"/>
                    <a:pt x="5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8"/>
                    <a:pt x="3" y="9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7" y="6"/>
                    <a:pt x="9" y="6"/>
                    <a:pt x="9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3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49"/>
            <p:cNvSpPr/>
            <p:nvPr/>
          </p:nvSpPr>
          <p:spPr bwMode="auto">
            <a:xfrm>
              <a:off x="3841" y="2133"/>
              <a:ext cx="55" cy="73"/>
            </a:xfrm>
            <a:custGeom>
              <a:avLst/>
              <a:gdLst>
                <a:gd name="T0" fmla="*/ 9 w 22"/>
                <a:gd name="T1" fmla="*/ 1 h 30"/>
                <a:gd name="T2" fmla="*/ 17 w 22"/>
                <a:gd name="T3" fmla="*/ 1 h 30"/>
                <a:gd name="T4" fmla="*/ 21 w 22"/>
                <a:gd name="T5" fmla="*/ 11 h 30"/>
                <a:gd name="T6" fmla="*/ 21 w 22"/>
                <a:gd name="T7" fmla="*/ 19 h 30"/>
                <a:gd name="T8" fmla="*/ 20 w 22"/>
                <a:gd name="T9" fmla="*/ 25 h 30"/>
                <a:gd name="T10" fmla="*/ 18 w 22"/>
                <a:gd name="T11" fmla="*/ 30 h 30"/>
                <a:gd name="T12" fmla="*/ 14 w 22"/>
                <a:gd name="T13" fmla="*/ 24 h 30"/>
                <a:gd name="T14" fmla="*/ 17 w 22"/>
                <a:gd name="T15" fmla="*/ 25 h 30"/>
                <a:gd name="T16" fmla="*/ 15 w 22"/>
                <a:gd name="T17" fmla="*/ 15 h 30"/>
                <a:gd name="T18" fmla="*/ 14 w 22"/>
                <a:gd name="T19" fmla="*/ 7 h 30"/>
                <a:gd name="T20" fmla="*/ 5 w 22"/>
                <a:gd name="T21" fmla="*/ 7 h 30"/>
                <a:gd name="T22" fmla="*/ 2 w 22"/>
                <a:gd name="T23" fmla="*/ 9 h 30"/>
                <a:gd name="T24" fmla="*/ 1 w 22"/>
                <a:gd name="T25" fmla="*/ 8 h 30"/>
                <a:gd name="T26" fmla="*/ 0 w 22"/>
                <a:gd name="T27" fmla="*/ 2 h 30"/>
                <a:gd name="T28" fmla="*/ 9 w 22"/>
                <a:gd name="T2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30">
                  <a:moveTo>
                    <a:pt x="9" y="1"/>
                  </a:moveTo>
                  <a:cubicBezTo>
                    <a:pt x="9" y="0"/>
                    <a:pt x="17" y="1"/>
                    <a:pt x="17" y="1"/>
                  </a:cubicBezTo>
                  <a:cubicBezTo>
                    <a:pt x="17" y="1"/>
                    <a:pt x="22" y="9"/>
                    <a:pt x="21" y="11"/>
                  </a:cubicBezTo>
                  <a:cubicBezTo>
                    <a:pt x="21" y="12"/>
                    <a:pt x="21" y="18"/>
                    <a:pt x="21" y="19"/>
                  </a:cubicBezTo>
                  <a:cubicBezTo>
                    <a:pt x="21" y="20"/>
                    <a:pt x="20" y="25"/>
                    <a:pt x="20" y="25"/>
                  </a:cubicBezTo>
                  <a:cubicBezTo>
                    <a:pt x="20" y="25"/>
                    <a:pt x="19" y="28"/>
                    <a:pt x="18" y="30"/>
                  </a:cubicBezTo>
                  <a:cubicBezTo>
                    <a:pt x="16" y="27"/>
                    <a:pt x="14" y="24"/>
                    <a:pt x="14" y="24"/>
                  </a:cubicBezTo>
                  <a:cubicBezTo>
                    <a:pt x="15" y="24"/>
                    <a:pt x="17" y="25"/>
                    <a:pt x="17" y="25"/>
                  </a:cubicBezTo>
                  <a:cubicBezTo>
                    <a:pt x="17" y="23"/>
                    <a:pt x="15" y="15"/>
                    <a:pt x="15" y="15"/>
                  </a:cubicBezTo>
                  <a:cubicBezTo>
                    <a:pt x="15" y="15"/>
                    <a:pt x="8" y="9"/>
                    <a:pt x="14" y="7"/>
                  </a:cubicBezTo>
                  <a:cubicBezTo>
                    <a:pt x="14" y="5"/>
                    <a:pt x="5" y="7"/>
                    <a:pt x="5" y="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0" y="2"/>
                    <a:pt x="0" y="2"/>
                  </a:cubicBezTo>
                  <a:cubicBezTo>
                    <a:pt x="0" y="2"/>
                    <a:pt x="8" y="1"/>
                    <a:pt x="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50"/>
            <p:cNvSpPr/>
            <p:nvPr/>
          </p:nvSpPr>
          <p:spPr bwMode="auto">
            <a:xfrm>
              <a:off x="3836" y="2126"/>
              <a:ext cx="40" cy="15"/>
            </a:xfrm>
            <a:custGeom>
              <a:avLst/>
              <a:gdLst>
                <a:gd name="T0" fmla="*/ 16 w 16"/>
                <a:gd name="T1" fmla="*/ 3 h 6"/>
                <a:gd name="T2" fmla="*/ 3 w 16"/>
                <a:gd name="T3" fmla="*/ 6 h 6"/>
                <a:gd name="T4" fmla="*/ 0 w 16"/>
                <a:gd name="T5" fmla="*/ 5 h 6"/>
                <a:gd name="T6" fmla="*/ 0 w 16"/>
                <a:gd name="T7" fmla="*/ 2 h 6"/>
                <a:gd name="T8" fmla="*/ 16 w 16"/>
                <a:gd name="T9" fmla="*/ 0 h 6"/>
                <a:gd name="T10" fmla="*/ 16 w 16"/>
                <a:gd name="T1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">
                  <a:moveTo>
                    <a:pt x="16" y="3"/>
                  </a:moveTo>
                  <a:cubicBezTo>
                    <a:pt x="16" y="3"/>
                    <a:pt x="7" y="6"/>
                    <a:pt x="3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1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51"/>
            <p:cNvSpPr/>
            <p:nvPr/>
          </p:nvSpPr>
          <p:spPr bwMode="auto">
            <a:xfrm>
              <a:off x="3836" y="2034"/>
              <a:ext cx="38" cy="102"/>
            </a:xfrm>
            <a:custGeom>
              <a:avLst/>
              <a:gdLst>
                <a:gd name="T0" fmla="*/ 15 w 15"/>
                <a:gd name="T1" fmla="*/ 37 h 42"/>
                <a:gd name="T2" fmla="*/ 10 w 15"/>
                <a:gd name="T3" fmla="*/ 41 h 42"/>
                <a:gd name="T4" fmla="*/ 0 w 15"/>
                <a:gd name="T5" fmla="*/ 40 h 42"/>
                <a:gd name="T6" fmla="*/ 2 w 15"/>
                <a:gd name="T7" fmla="*/ 27 h 42"/>
                <a:gd name="T8" fmla="*/ 1 w 15"/>
                <a:gd name="T9" fmla="*/ 19 h 42"/>
                <a:gd name="T10" fmla="*/ 5 w 15"/>
                <a:gd name="T11" fmla="*/ 8 h 42"/>
                <a:gd name="T12" fmla="*/ 5 w 15"/>
                <a:gd name="T13" fmla="*/ 3 h 42"/>
                <a:gd name="T14" fmla="*/ 7 w 15"/>
                <a:gd name="T15" fmla="*/ 6 h 42"/>
                <a:gd name="T16" fmla="*/ 13 w 15"/>
                <a:gd name="T17" fmla="*/ 0 h 42"/>
                <a:gd name="T18" fmla="*/ 15 w 15"/>
                <a:gd name="T19" fmla="*/ 2 h 42"/>
                <a:gd name="T20" fmla="*/ 15 w 15"/>
                <a:gd name="T21" fmla="*/ 3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42">
                  <a:moveTo>
                    <a:pt x="15" y="37"/>
                  </a:moveTo>
                  <a:cubicBezTo>
                    <a:pt x="15" y="37"/>
                    <a:pt x="15" y="40"/>
                    <a:pt x="10" y="41"/>
                  </a:cubicBezTo>
                  <a:cubicBezTo>
                    <a:pt x="5" y="42"/>
                    <a:pt x="1" y="42"/>
                    <a:pt x="0" y="40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1" y="22"/>
                    <a:pt x="1" y="19"/>
                  </a:cubicBezTo>
                  <a:cubicBezTo>
                    <a:pt x="1" y="16"/>
                    <a:pt x="5" y="8"/>
                    <a:pt x="5" y="8"/>
                  </a:cubicBezTo>
                  <a:cubicBezTo>
                    <a:pt x="5" y="8"/>
                    <a:pt x="4" y="4"/>
                    <a:pt x="5" y="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8" y="6"/>
                    <a:pt x="13" y="0"/>
                  </a:cubicBezTo>
                  <a:cubicBezTo>
                    <a:pt x="13" y="0"/>
                    <a:pt x="15" y="2"/>
                    <a:pt x="15" y="2"/>
                  </a:cubicBezTo>
                  <a:lnTo>
                    <a:pt x="15" y="37"/>
                  </a:ln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52"/>
            <p:cNvSpPr/>
            <p:nvPr/>
          </p:nvSpPr>
          <p:spPr bwMode="auto">
            <a:xfrm>
              <a:off x="3836" y="2034"/>
              <a:ext cx="38" cy="102"/>
            </a:xfrm>
            <a:custGeom>
              <a:avLst/>
              <a:gdLst>
                <a:gd name="T0" fmla="*/ 5 w 15"/>
                <a:gd name="T1" fmla="*/ 40 h 42"/>
                <a:gd name="T2" fmla="*/ 12 w 15"/>
                <a:gd name="T3" fmla="*/ 36 h 42"/>
                <a:gd name="T4" fmla="*/ 12 w 15"/>
                <a:gd name="T5" fmla="*/ 33 h 42"/>
                <a:gd name="T6" fmla="*/ 5 w 15"/>
                <a:gd name="T7" fmla="*/ 37 h 42"/>
                <a:gd name="T8" fmla="*/ 12 w 15"/>
                <a:gd name="T9" fmla="*/ 26 h 42"/>
                <a:gd name="T10" fmla="*/ 13 w 15"/>
                <a:gd name="T11" fmla="*/ 6 h 42"/>
                <a:gd name="T12" fmla="*/ 10 w 15"/>
                <a:gd name="T13" fmla="*/ 9 h 42"/>
                <a:gd name="T14" fmla="*/ 12 w 15"/>
                <a:gd name="T15" fmla="*/ 5 h 42"/>
                <a:gd name="T16" fmla="*/ 9 w 15"/>
                <a:gd name="T17" fmla="*/ 5 h 42"/>
                <a:gd name="T18" fmla="*/ 13 w 15"/>
                <a:gd name="T19" fmla="*/ 0 h 42"/>
                <a:gd name="T20" fmla="*/ 15 w 15"/>
                <a:gd name="T21" fmla="*/ 2 h 42"/>
                <a:gd name="T22" fmla="*/ 15 w 15"/>
                <a:gd name="T23" fmla="*/ 37 h 42"/>
                <a:gd name="T24" fmla="*/ 10 w 15"/>
                <a:gd name="T25" fmla="*/ 41 h 42"/>
                <a:gd name="T26" fmla="*/ 0 w 15"/>
                <a:gd name="T27" fmla="*/ 40 h 42"/>
                <a:gd name="T28" fmla="*/ 0 w 15"/>
                <a:gd name="T29" fmla="*/ 40 h 42"/>
                <a:gd name="T30" fmla="*/ 5 w 15"/>
                <a:gd name="T31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42">
                  <a:moveTo>
                    <a:pt x="5" y="40"/>
                  </a:moveTo>
                  <a:cubicBezTo>
                    <a:pt x="11" y="40"/>
                    <a:pt x="12" y="36"/>
                    <a:pt x="12" y="36"/>
                  </a:cubicBezTo>
                  <a:cubicBezTo>
                    <a:pt x="12" y="36"/>
                    <a:pt x="14" y="33"/>
                    <a:pt x="12" y="33"/>
                  </a:cubicBezTo>
                  <a:cubicBezTo>
                    <a:pt x="10" y="33"/>
                    <a:pt x="5" y="37"/>
                    <a:pt x="5" y="37"/>
                  </a:cubicBezTo>
                  <a:cubicBezTo>
                    <a:pt x="6" y="34"/>
                    <a:pt x="9" y="30"/>
                    <a:pt x="12" y="26"/>
                  </a:cubicBezTo>
                  <a:cubicBezTo>
                    <a:pt x="14" y="22"/>
                    <a:pt x="13" y="6"/>
                    <a:pt x="13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6"/>
                    <a:pt x="9" y="6"/>
                    <a:pt x="9" y="5"/>
                  </a:cubicBezTo>
                  <a:cubicBezTo>
                    <a:pt x="10" y="4"/>
                    <a:pt x="11" y="3"/>
                    <a:pt x="13" y="0"/>
                  </a:cubicBezTo>
                  <a:cubicBezTo>
                    <a:pt x="13" y="0"/>
                    <a:pt x="15" y="2"/>
                    <a:pt x="15" y="2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40"/>
                    <a:pt x="10" y="41"/>
                  </a:cubicBezTo>
                  <a:cubicBezTo>
                    <a:pt x="5" y="42"/>
                    <a:pt x="1" y="42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" y="40"/>
                    <a:pt x="3" y="41"/>
                    <a:pt x="5" y="40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53"/>
            <p:cNvSpPr/>
            <p:nvPr/>
          </p:nvSpPr>
          <p:spPr bwMode="auto">
            <a:xfrm>
              <a:off x="3856" y="2039"/>
              <a:ext cx="55" cy="128"/>
            </a:xfrm>
            <a:custGeom>
              <a:avLst/>
              <a:gdLst>
                <a:gd name="T0" fmla="*/ 22 w 22"/>
                <a:gd name="T1" fmla="*/ 50 h 53"/>
                <a:gd name="T2" fmla="*/ 14 w 22"/>
                <a:gd name="T3" fmla="*/ 53 h 53"/>
                <a:gd name="T4" fmla="*/ 3 w 22"/>
                <a:gd name="T5" fmla="*/ 34 h 53"/>
                <a:gd name="T6" fmla="*/ 0 w 22"/>
                <a:gd name="T7" fmla="*/ 25 h 53"/>
                <a:gd name="T8" fmla="*/ 7 w 22"/>
                <a:gd name="T9" fmla="*/ 0 h 53"/>
                <a:gd name="T10" fmla="*/ 14 w 22"/>
                <a:gd name="T11" fmla="*/ 3 h 53"/>
                <a:gd name="T12" fmla="*/ 13 w 22"/>
                <a:gd name="T13" fmla="*/ 16 h 53"/>
                <a:gd name="T14" fmla="*/ 22 w 22"/>
                <a:gd name="T15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53">
                  <a:moveTo>
                    <a:pt x="22" y="50"/>
                  </a:move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4" y="35"/>
                    <a:pt x="3" y="34"/>
                  </a:cubicBezTo>
                  <a:cubicBezTo>
                    <a:pt x="2" y="33"/>
                    <a:pt x="0" y="30"/>
                    <a:pt x="0" y="25"/>
                  </a:cubicBezTo>
                  <a:cubicBezTo>
                    <a:pt x="1" y="19"/>
                    <a:pt x="1" y="7"/>
                    <a:pt x="7" y="0"/>
                  </a:cubicBezTo>
                  <a:cubicBezTo>
                    <a:pt x="7" y="0"/>
                    <a:pt x="10" y="3"/>
                    <a:pt x="14" y="3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5" y="38"/>
                    <a:pt x="22" y="5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54"/>
            <p:cNvSpPr/>
            <p:nvPr/>
          </p:nvSpPr>
          <p:spPr bwMode="auto">
            <a:xfrm>
              <a:off x="3836" y="2049"/>
              <a:ext cx="23" cy="84"/>
            </a:xfrm>
            <a:custGeom>
              <a:avLst/>
              <a:gdLst>
                <a:gd name="T0" fmla="*/ 4 w 9"/>
                <a:gd name="T1" fmla="*/ 33 h 35"/>
                <a:gd name="T2" fmla="*/ 2 w 9"/>
                <a:gd name="T3" fmla="*/ 35 h 35"/>
                <a:gd name="T4" fmla="*/ 0 w 9"/>
                <a:gd name="T5" fmla="*/ 33 h 35"/>
                <a:gd name="T6" fmla="*/ 2 w 9"/>
                <a:gd name="T7" fmla="*/ 15 h 35"/>
                <a:gd name="T8" fmla="*/ 6 w 9"/>
                <a:gd name="T9" fmla="*/ 4 h 35"/>
                <a:gd name="T10" fmla="*/ 7 w 9"/>
                <a:gd name="T11" fmla="*/ 0 h 35"/>
                <a:gd name="T12" fmla="*/ 9 w 9"/>
                <a:gd name="T13" fmla="*/ 2 h 35"/>
                <a:gd name="T14" fmla="*/ 8 w 9"/>
                <a:gd name="T15" fmla="*/ 4 h 35"/>
                <a:gd name="T16" fmla="*/ 6 w 9"/>
                <a:gd name="T17" fmla="*/ 13 h 35"/>
                <a:gd name="T18" fmla="*/ 4 w 9"/>
                <a:gd name="T19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35">
                  <a:moveTo>
                    <a:pt x="4" y="33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1" y="19"/>
                    <a:pt x="2" y="15"/>
                  </a:cubicBezTo>
                  <a:cubicBezTo>
                    <a:pt x="3" y="11"/>
                    <a:pt x="6" y="4"/>
                    <a:pt x="6" y="4"/>
                  </a:cubicBezTo>
                  <a:cubicBezTo>
                    <a:pt x="6" y="4"/>
                    <a:pt x="5" y="1"/>
                    <a:pt x="7" y="0"/>
                  </a:cubicBezTo>
                  <a:cubicBezTo>
                    <a:pt x="7" y="0"/>
                    <a:pt x="8" y="0"/>
                    <a:pt x="9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6" y="10"/>
                    <a:pt x="6" y="13"/>
                  </a:cubicBezTo>
                  <a:cubicBezTo>
                    <a:pt x="6" y="15"/>
                    <a:pt x="5" y="31"/>
                    <a:pt x="4" y="33"/>
                  </a:cubicBezTo>
                  <a:close/>
                </a:path>
              </a:pathLst>
            </a:custGeom>
            <a:solidFill>
              <a:srgbClr val="A41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55"/>
            <p:cNvSpPr/>
            <p:nvPr/>
          </p:nvSpPr>
          <p:spPr bwMode="auto">
            <a:xfrm>
              <a:off x="3786" y="2080"/>
              <a:ext cx="50" cy="34"/>
            </a:xfrm>
            <a:custGeom>
              <a:avLst/>
              <a:gdLst>
                <a:gd name="T0" fmla="*/ 1 w 20"/>
                <a:gd name="T1" fmla="*/ 10 h 14"/>
                <a:gd name="T2" fmla="*/ 3 w 20"/>
                <a:gd name="T3" fmla="*/ 3 h 14"/>
                <a:gd name="T4" fmla="*/ 9 w 20"/>
                <a:gd name="T5" fmla="*/ 5 h 14"/>
                <a:gd name="T6" fmla="*/ 11 w 20"/>
                <a:gd name="T7" fmla="*/ 6 h 14"/>
                <a:gd name="T8" fmla="*/ 14 w 20"/>
                <a:gd name="T9" fmla="*/ 6 h 14"/>
                <a:gd name="T10" fmla="*/ 16 w 20"/>
                <a:gd name="T11" fmla="*/ 6 h 14"/>
                <a:gd name="T12" fmla="*/ 17 w 20"/>
                <a:gd name="T13" fmla="*/ 5 h 14"/>
                <a:gd name="T14" fmla="*/ 19 w 20"/>
                <a:gd name="T15" fmla="*/ 0 h 14"/>
                <a:gd name="T16" fmla="*/ 20 w 20"/>
                <a:gd name="T17" fmla="*/ 12 h 14"/>
                <a:gd name="T18" fmla="*/ 19 w 20"/>
                <a:gd name="T19" fmla="*/ 14 h 14"/>
                <a:gd name="T20" fmla="*/ 11 w 20"/>
                <a:gd name="T21" fmla="*/ 13 h 14"/>
                <a:gd name="T22" fmla="*/ 1 w 20"/>
                <a:gd name="T2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4">
                  <a:moveTo>
                    <a:pt x="1" y="10"/>
                  </a:moveTo>
                  <a:cubicBezTo>
                    <a:pt x="1" y="10"/>
                    <a:pt x="0" y="6"/>
                    <a:pt x="3" y="3"/>
                  </a:cubicBezTo>
                  <a:cubicBezTo>
                    <a:pt x="3" y="3"/>
                    <a:pt x="9" y="5"/>
                    <a:pt x="9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1" y="6"/>
                    <a:pt x="14" y="6"/>
                    <a:pt x="14" y="6"/>
                  </a:cubicBezTo>
                  <a:cubicBezTo>
                    <a:pt x="14" y="6"/>
                    <a:pt x="16" y="5"/>
                    <a:pt x="16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2"/>
                    <a:pt x="19" y="0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3" y="14"/>
                    <a:pt x="11" y="13"/>
                  </a:cubicBezTo>
                  <a:cubicBezTo>
                    <a:pt x="10" y="12"/>
                    <a:pt x="2" y="11"/>
                    <a:pt x="1" y="1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56"/>
            <p:cNvSpPr/>
            <p:nvPr/>
          </p:nvSpPr>
          <p:spPr bwMode="auto">
            <a:xfrm>
              <a:off x="3789" y="2087"/>
              <a:ext cx="42" cy="25"/>
            </a:xfrm>
            <a:custGeom>
              <a:avLst/>
              <a:gdLst>
                <a:gd name="T0" fmla="*/ 2 w 17"/>
                <a:gd name="T1" fmla="*/ 0 h 10"/>
                <a:gd name="T2" fmla="*/ 8 w 17"/>
                <a:gd name="T3" fmla="*/ 2 h 10"/>
                <a:gd name="T4" fmla="*/ 10 w 17"/>
                <a:gd name="T5" fmla="*/ 3 h 10"/>
                <a:gd name="T6" fmla="*/ 13 w 17"/>
                <a:gd name="T7" fmla="*/ 3 h 10"/>
                <a:gd name="T8" fmla="*/ 15 w 17"/>
                <a:gd name="T9" fmla="*/ 3 h 10"/>
                <a:gd name="T10" fmla="*/ 16 w 17"/>
                <a:gd name="T11" fmla="*/ 5 h 10"/>
                <a:gd name="T12" fmla="*/ 14 w 17"/>
                <a:gd name="T13" fmla="*/ 5 h 10"/>
                <a:gd name="T14" fmla="*/ 17 w 17"/>
                <a:gd name="T15" fmla="*/ 10 h 10"/>
                <a:gd name="T16" fmla="*/ 13 w 17"/>
                <a:gd name="T17" fmla="*/ 5 h 10"/>
                <a:gd name="T18" fmla="*/ 9 w 17"/>
                <a:gd name="T19" fmla="*/ 4 h 10"/>
                <a:gd name="T20" fmla="*/ 11 w 17"/>
                <a:gd name="T21" fmla="*/ 8 h 10"/>
                <a:gd name="T22" fmla="*/ 6 w 17"/>
                <a:gd name="T23" fmla="*/ 3 h 10"/>
                <a:gd name="T24" fmla="*/ 3 w 17"/>
                <a:gd name="T25" fmla="*/ 4 h 10"/>
                <a:gd name="T26" fmla="*/ 0 w 17"/>
                <a:gd name="T27" fmla="*/ 5 h 10"/>
                <a:gd name="T28" fmla="*/ 0 w 17"/>
                <a:gd name="T29" fmla="*/ 5 h 10"/>
                <a:gd name="T30" fmla="*/ 2 w 17"/>
                <a:gd name="T3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10">
                  <a:moveTo>
                    <a:pt x="2" y="0"/>
                  </a:moveTo>
                  <a:cubicBezTo>
                    <a:pt x="2" y="0"/>
                    <a:pt x="8" y="2"/>
                    <a:pt x="8" y="2"/>
                  </a:cubicBezTo>
                  <a:cubicBezTo>
                    <a:pt x="8" y="2"/>
                    <a:pt x="10" y="3"/>
                    <a:pt x="10" y="3"/>
                  </a:cubicBezTo>
                  <a:cubicBezTo>
                    <a:pt x="10" y="3"/>
                    <a:pt x="13" y="3"/>
                    <a:pt x="13" y="3"/>
                  </a:cubicBezTo>
                  <a:cubicBezTo>
                    <a:pt x="13" y="3"/>
                    <a:pt x="14" y="3"/>
                    <a:pt x="15" y="3"/>
                  </a:cubicBezTo>
                  <a:cubicBezTo>
                    <a:pt x="15" y="4"/>
                    <a:pt x="15" y="5"/>
                    <a:pt x="16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6" y="9"/>
                    <a:pt x="17" y="10"/>
                  </a:cubicBezTo>
                  <a:cubicBezTo>
                    <a:pt x="17" y="10"/>
                    <a:pt x="13" y="7"/>
                    <a:pt x="13" y="5"/>
                  </a:cubicBezTo>
                  <a:cubicBezTo>
                    <a:pt x="13" y="3"/>
                    <a:pt x="9" y="4"/>
                    <a:pt x="9" y="4"/>
                  </a:cubicBezTo>
                  <a:cubicBezTo>
                    <a:pt x="9" y="4"/>
                    <a:pt x="7" y="6"/>
                    <a:pt x="11" y="8"/>
                  </a:cubicBezTo>
                  <a:cubicBezTo>
                    <a:pt x="11" y="8"/>
                    <a:pt x="7" y="6"/>
                    <a:pt x="6" y="3"/>
                  </a:cubicBezTo>
                  <a:cubicBezTo>
                    <a:pt x="5" y="0"/>
                    <a:pt x="3" y="4"/>
                    <a:pt x="3" y="4"/>
                  </a:cubicBezTo>
                  <a:cubicBezTo>
                    <a:pt x="3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57"/>
            <p:cNvSpPr/>
            <p:nvPr/>
          </p:nvSpPr>
          <p:spPr bwMode="auto">
            <a:xfrm>
              <a:off x="3856" y="2041"/>
              <a:ext cx="23" cy="90"/>
            </a:xfrm>
            <a:custGeom>
              <a:avLst/>
              <a:gdLst>
                <a:gd name="T0" fmla="*/ 6 w 9"/>
                <a:gd name="T1" fmla="*/ 37 h 37"/>
                <a:gd name="T2" fmla="*/ 3 w 9"/>
                <a:gd name="T3" fmla="*/ 33 h 37"/>
                <a:gd name="T4" fmla="*/ 1 w 9"/>
                <a:gd name="T5" fmla="*/ 29 h 37"/>
                <a:gd name="T6" fmla="*/ 1 w 9"/>
                <a:gd name="T7" fmla="*/ 23 h 37"/>
                <a:gd name="T8" fmla="*/ 8 w 9"/>
                <a:gd name="T9" fmla="*/ 5 h 37"/>
                <a:gd name="T10" fmla="*/ 7 w 9"/>
                <a:gd name="T11" fmla="*/ 4 h 37"/>
                <a:gd name="T12" fmla="*/ 8 w 9"/>
                <a:gd name="T13" fmla="*/ 0 h 37"/>
                <a:gd name="T14" fmla="*/ 9 w 9"/>
                <a:gd name="T15" fmla="*/ 0 h 37"/>
                <a:gd name="T16" fmla="*/ 8 w 9"/>
                <a:gd name="T17" fmla="*/ 3 h 37"/>
                <a:gd name="T18" fmla="*/ 8 w 9"/>
                <a:gd name="T19" fmla="*/ 5 h 37"/>
                <a:gd name="T20" fmla="*/ 2 w 9"/>
                <a:gd name="T21" fmla="*/ 23 h 37"/>
                <a:gd name="T22" fmla="*/ 4 w 9"/>
                <a:gd name="T23" fmla="*/ 32 h 37"/>
                <a:gd name="T24" fmla="*/ 6 w 9"/>
                <a:gd name="T2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37">
                  <a:moveTo>
                    <a:pt x="6" y="37"/>
                  </a:moveTo>
                  <a:cubicBezTo>
                    <a:pt x="5" y="35"/>
                    <a:pt x="4" y="33"/>
                    <a:pt x="3" y="33"/>
                  </a:cubicBezTo>
                  <a:cubicBezTo>
                    <a:pt x="3" y="32"/>
                    <a:pt x="2" y="31"/>
                    <a:pt x="1" y="29"/>
                  </a:cubicBezTo>
                  <a:cubicBezTo>
                    <a:pt x="1" y="27"/>
                    <a:pt x="0" y="24"/>
                    <a:pt x="1" y="23"/>
                  </a:cubicBezTo>
                  <a:cubicBezTo>
                    <a:pt x="1" y="20"/>
                    <a:pt x="8" y="5"/>
                    <a:pt x="8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2" y="21"/>
                    <a:pt x="2" y="23"/>
                  </a:cubicBezTo>
                  <a:cubicBezTo>
                    <a:pt x="1" y="25"/>
                    <a:pt x="4" y="30"/>
                    <a:pt x="4" y="32"/>
                  </a:cubicBezTo>
                  <a:cubicBezTo>
                    <a:pt x="5" y="33"/>
                    <a:pt x="5" y="35"/>
                    <a:pt x="6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58"/>
            <p:cNvSpPr/>
            <p:nvPr/>
          </p:nvSpPr>
          <p:spPr bwMode="auto">
            <a:xfrm>
              <a:off x="3871" y="2049"/>
              <a:ext cx="25" cy="99"/>
            </a:xfrm>
            <a:custGeom>
              <a:avLst/>
              <a:gdLst>
                <a:gd name="T0" fmla="*/ 3 w 10"/>
                <a:gd name="T1" fmla="*/ 8 h 41"/>
                <a:gd name="T2" fmla="*/ 0 w 10"/>
                <a:gd name="T3" fmla="*/ 11 h 41"/>
                <a:gd name="T4" fmla="*/ 6 w 10"/>
                <a:gd name="T5" fmla="*/ 3 h 41"/>
                <a:gd name="T6" fmla="*/ 8 w 10"/>
                <a:gd name="T7" fmla="*/ 0 h 41"/>
                <a:gd name="T8" fmla="*/ 7 w 10"/>
                <a:gd name="T9" fmla="*/ 12 h 41"/>
                <a:gd name="T10" fmla="*/ 10 w 10"/>
                <a:gd name="T11" fmla="*/ 28 h 41"/>
                <a:gd name="T12" fmla="*/ 8 w 10"/>
                <a:gd name="T13" fmla="*/ 32 h 41"/>
                <a:gd name="T14" fmla="*/ 3 w 10"/>
                <a:gd name="T15" fmla="*/ 41 h 41"/>
                <a:gd name="T16" fmla="*/ 1 w 10"/>
                <a:gd name="T17" fmla="*/ 36 h 41"/>
                <a:gd name="T18" fmla="*/ 4 w 10"/>
                <a:gd name="T19" fmla="*/ 27 h 41"/>
                <a:gd name="T20" fmla="*/ 1 w 10"/>
                <a:gd name="T21" fmla="*/ 27 h 41"/>
                <a:gd name="T22" fmla="*/ 4 w 10"/>
                <a:gd name="T23" fmla="*/ 26 h 41"/>
                <a:gd name="T24" fmla="*/ 4 w 10"/>
                <a:gd name="T25" fmla="*/ 20 h 41"/>
                <a:gd name="T26" fmla="*/ 4 w 10"/>
                <a:gd name="T27" fmla="*/ 16 h 41"/>
                <a:gd name="T28" fmla="*/ 3 w 10"/>
                <a:gd name="T29" fmla="*/ 13 h 41"/>
                <a:gd name="T30" fmla="*/ 3 w 10"/>
                <a:gd name="T31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41">
                  <a:moveTo>
                    <a:pt x="3" y="8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5" y="4"/>
                    <a:pt x="6" y="3"/>
                  </a:cubicBezTo>
                  <a:cubicBezTo>
                    <a:pt x="6" y="2"/>
                    <a:pt x="7" y="1"/>
                    <a:pt x="8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8" y="19"/>
                    <a:pt x="10" y="28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2" y="39"/>
                    <a:pt x="2" y="38"/>
                    <a:pt x="1" y="36"/>
                  </a:cubicBezTo>
                  <a:cubicBezTo>
                    <a:pt x="2" y="33"/>
                    <a:pt x="4" y="27"/>
                    <a:pt x="4" y="27"/>
                  </a:cubicBezTo>
                  <a:cubicBezTo>
                    <a:pt x="4" y="26"/>
                    <a:pt x="2" y="26"/>
                    <a:pt x="1" y="27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3" y="18"/>
                    <a:pt x="4" y="16"/>
                  </a:cubicBezTo>
                  <a:cubicBezTo>
                    <a:pt x="4" y="15"/>
                    <a:pt x="3" y="13"/>
                    <a:pt x="3" y="13"/>
                  </a:cubicBezTo>
                  <a:lnTo>
                    <a:pt x="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59"/>
            <p:cNvSpPr/>
            <p:nvPr/>
          </p:nvSpPr>
          <p:spPr bwMode="auto">
            <a:xfrm>
              <a:off x="3876" y="2044"/>
              <a:ext cx="10" cy="17"/>
            </a:xfrm>
            <a:custGeom>
              <a:avLst/>
              <a:gdLst>
                <a:gd name="T0" fmla="*/ 0 w 4"/>
                <a:gd name="T1" fmla="*/ 7 h 7"/>
                <a:gd name="T2" fmla="*/ 3 w 4"/>
                <a:gd name="T3" fmla="*/ 0 h 7"/>
                <a:gd name="T4" fmla="*/ 4 w 4"/>
                <a:gd name="T5" fmla="*/ 1 h 7"/>
                <a:gd name="T6" fmla="*/ 0 w 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3" y="2"/>
                    <a:pt x="2" y="4"/>
                    <a:pt x="0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60"/>
            <p:cNvSpPr/>
            <p:nvPr/>
          </p:nvSpPr>
          <p:spPr bwMode="auto">
            <a:xfrm>
              <a:off x="3869" y="2143"/>
              <a:ext cx="15" cy="24"/>
            </a:xfrm>
            <a:custGeom>
              <a:avLst/>
              <a:gdLst>
                <a:gd name="T0" fmla="*/ 6 w 6"/>
                <a:gd name="T1" fmla="*/ 3 h 10"/>
                <a:gd name="T2" fmla="*/ 5 w 6"/>
                <a:gd name="T3" fmla="*/ 8 h 10"/>
                <a:gd name="T4" fmla="*/ 5 w 6"/>
                <a:gd name="T5" fmla="*/ 10 h 10"/>
                <a:gd name="T6" fmla="*/ 0 w 6"/>
                <a:gd name="T7" fmla="*/ 6 h 10"/>
                <a:gd name="T8" fmla="*/ 2 w 6"/>
                <a:gd name="T9" fmla="*/ 1 h 10"/>
                <a:gd name="T10" fmla="*/ 6 w 6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6" y="3"/>
                  </a:moveTo>
                  <a:cubicBezTo>
                    <a:pt x="6" y="3"/>
                    <a:pt x="6" y="7"/>
                    <a:pt x="5" y="8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3"/>
                    <a:pt x="2" y="1"/>
                  </a:cubicBezTo>
                  <a:cubicBezTo>
                    <a:pt x="3" y="0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61"/>
            <p:cNvSpPr/>
            <p:nvPr/>
          </p:nvSpPr>
          <p:spPr bwMode="auto">
            <a:xfrm>
              <a:off x="3874" y="2046"/>
              <a:ext cx="34" cy="109"/>
            </a:xfrm>
            <a:custGeom>
              <a:avLst/>
              <a:gdLst>
                <a:gd name="T0" fmla="*/ 6 w 14"/>
                <a:gd name="T1" fmla="*/ 45 h 45"/>
                <a:gd name="T2" fmla="*/ 0 w 14"/>
                <a:gd name="T3" fmla="*/ 41 h 45"/>
                <a:gd name="T4" fmla="*/ 4 w 14"/>
                <a:gd name="T5" fmla="*/ 27 h 45"/>
                <a:gd name="T6" fmla="*/ 4 w 14"/>
                <a:gd name="T7" fmla="*/ 17 h 45"/>
                <a:gd name="T8" fmla="*/ 2 w 14"/>
                <a:gd name="T9" fmla="*/ 9 h 45"/>
                <a:gd name="T10" fmla="*/ 7 w 14"/>
                <a:gd name="T11" fmla="*/ 0 h 45"/>
                <a:gd name="T12" fmla="*/ 10 w 14"/>
                <a:gd name="T13" fmla="*/ 2 h 45"/>
                <a:gd name="T14" fmla="*/ 11 w 14"/>
                <a:gd name="T15" fmla="*/ 3 h 45"/>
                <a:gd name="T16" fmla="*/ 12 w 14"/>
                <a:gd name="T17" fmla="*/ 6 h 45"/>
                <a:gd name="T18" fmla="*/ 12 w 14"/>
                <a:gd name="T19" fmla="*/ 11 h 45"/>
                <a:gd name="T20" fmla="*/ 13 w 14"/>
                <a:gd name="T21" fmla="*/ 12 h 45"/>
                <a:gd name="T22" fmla="*/ 13 w 14"/>
                <a:gd name="T23" fmla="*/ 15 h 45"/>
                <a:gd name="T24" fmla="*/ 12 w 14"/>
                <a:gd name="T25" fmla="*/ 16 h 45"/>
                <a:gd name="T26" fmla="*/ 13 w 14"/>
                <a:gd name="T27" fmla="*/ 20 h 45"/>
                <a:gd name="T28" fmla="*/ 13 w 14"/>
                <a:gd name="T29" fmla="*/ 25 h 45"/>
                <a:gd name="T30" fmla="*/ 12 w 14"/>
                <a:gd name="T31" fmla="*/ 30 h 45"/>
                <a:gd name="T32" fmla="*/ 6 w 14"/>
                <a:gd name="T3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45">
                  <a:moveTo>
                    <a:pt x="6" y="45"/>
                  </a:moveTo>
                  <a:cubicBezTo>
                    <a:pt x="6" y="45"/>
                    <a:pt x="2" y="41"/>
                    <a:pt x="0" y="41"/>
                  </a:cubicBezTo>
                  <a:cubicBezTo>
                    <a:pt x="0" y="41"/>
                    <a:pt x="4" y="28"/>
                    <a:pt x="4" y="2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2" y="11"/>
                    <a:pt x="2" y="9"/>
                  </a:cubicBezTo>
                  <a:cubicBezTo>
                    <a:pt x="2" y="8"/>
                    <a:pt x="7" y="0"/>
                    <a:pt x="7" y="0"/>
                  </a:cubicBezTo>
                  <a:cubicBezTo>
                    <a:pt x="7" y="0"/>
                    <a:pt x="9" y="1"/>
                    <a:pt x="10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2" y="6"/>
                    <a:pt x="12" y="6"/>
                  </a:cubicBezTo>
                  <a:cubicBezTo>
                    <a:pt x="13" y="7"/>
                    <a:pt x="12" y="11"/>
                    <a:pt x="12" y="11"/>
                  </a:cubicBezTo>
                  <a:cubicBezTo>
                    <a:pt x="12" y="11"/>
                    <a:pt x="13" y="11"/>
                    <a:pt x="13" y="12"/>
                  </a:cubicBezTo>
                  <a:cubicBezTo>
                    <a:pt x="13" y="13"/>
                    <a:pt x="14" y="14"/>
                    <a:pt x="13" y="15"/>
                  </a:cubicBezTo>
                  <a:cubicBezTo>
                    <a:pt x="13" y="15"/>
                    <a:pt x="12" y="16"/>
                    <a:pt x="12" y="16"/>
                  </a:cubicBezTo>
                  <a:cubicBezTo>
                    <a:pt x="12" y="16"/>
                    <a:pt x="13" y="19"/>
                    <a:pt x="13" y="20"/>
                  </a:cubicBezTo>
                  <a:cubicBezTo>
                    <a:pt x="13" y="21"/>
                    <a:pt x="13" y="24"/>
                    <a:pt x="13" y="25"/>
                  </a:cubicBezTo>
                  <a:cubicBezTo>
                    <a:pt x="13" y="26"/>
                    <a:pt x="12" y="30"/>
                    <a:pt x="12" y="30"/>
                  </a:cubicBezTo>
                  <a:cubicBezTo>
                    <a:pt x="12" y="30"/>
                    <a:pt x="7" y="44"/>
                    <a:pt x="6" y="45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62"/>
            <p:cNvSpPr>
              <a:spLocks noEditPoints="1"/>
            </p:cNvSpPr>
            <p:nvPr/>
          </p:nvSpPr>
          <p:spPr bwMode="auto">
            <a:xfrm>
              <a:off x="3881" y="2049"/>
              <a:ext cx="27" cy="106"/>
            </a:xfrm>
            <a:custGeom>
              <a:avLst/>
              <a:gdLst>
                <a:gd name="T0" fmla="*/ 3 w 11"/>
                <a:gd name="T1" fmla="*/ 41 h 44"/>
                <a:gd name="T2" fmla="*/ 0 w 11"/>
                <a:gd name="T3" fmla="*/ 42 h 44"/>
                <a:gd name="T4" fmla="*/ 3 w 11"/>
                <a:gd name="T5" fmla="*/ 44 h 44"/>
                <a:gd name="T6" fmla="*/ 9 w 11"/>
                <a:gd name="T7" fmla="*/ 29 h 44"/>
                <a:gd name="T8" fmla="*/ 10 w 11"/>
                <a:gd name="T9" fmla="*/ 24 h 44"/>
                <a:gd name="T10" fmla="*/ 10 w 11"/>
                <a:gd name="T11" fmla="*/ 19 h 44"/>
                <a:gd name="T12" fmla="*/ 9 w 11"/>
                <a:gd name="T13" fmla="*/ 15 h 44"/>
                <a:gd name="T14" fmla="*/ 10 w 11"/>
                <a:gd name="T15" fmla="*/ 14 h 44"/>
                <a:gd name="T16" fmla="*/ 10 w 11"/>
                <a:gd name="T17" fmla="*/ 11 h 44"/>
                <a:gd name="T18" fmla="*/ 9 w 11"/>
                <a:gd name="T19" fmla="*/ 10 h 44"/>
                <a:gd name="T20" fmla="*/ 9 w 11"/>
                <a:gd name="T21" fmla="*/ 5 h 44"/>
                <a:gd name="T22" fmla="*/ 8 w 11"/>
                <a:gd name="T23" fmla="*/ 1 h 44"/>
                <a:gd name="T24" fmla="*/ 7 w 11"/>
                <a:gd name="T25" fmla="*/ 1 h 44"/>
                <a:gd name="T26" fmla="*/ 7 w 11"/>
                <a:gd name="T27" fmla="*/ 0 h 44"/>
                <a:gd name="T28" fmla="*/ 7 w 11"/>
                <a:gd name="T29" fmla="*/ 3 h 44"/>
                <a:gd name="T30" fmla="*/ 8 w 11"/>
                <a:gd name="T31" fmla="*/ 6 h 44"/>
                <a:gd name="T32" fmla="*/ 9 w 11"/>
                <a:gd name="T33" fmla="*/ 7 h 44"/>
                <a:gd name="T34" fmla="*/ 7 w 11"/>
                <a:gd name="T35" fmla="*/ 7 h 44"/>
                <a:gd name="T36" fmla="*/ 9 w 11"/>
                <a:gd name="T37" fmla="*/ 9 h 44"/>
                <a:gd name="T38" fmla="*/ 3 w 11"/>
                <a:gd name="T39" fmla="*/ 9 h 44"/>
                <a:gd name="T40" fmla="*/ 6 w 11"/>
                <a:gd name="T41" fmla="*/ 10 h 44"/>
                <a:gd name="T42" fmla="*/ 2 w 11"/>
                <a:gd name="T43" fmla="*/ 12 h 44"/>
                <a:gd name="T44" fmla="*/ 6 w 11"/>
                <a:gd name="T45" fmla="*/ 12 h 44"/>
                <a:gd name="T46" fmla="*/ 4 w 11"/>
                <a:gd name="T47" fmla="*/ 14 h 44"/>
                <a:gd name="T48" fmla="*/ 1 w 11"/>
                <a:gd name="T49" fmla="*/ 17 h 44"/>
                <a:gd name="T50" fmla="*/ 7 w 11"/>
                <a:gd name="T51" fmla="*/ 14 h 44"/>
                <a:gd name="T52" fmla="*/ 7 w 11"/>
                <a:gd name="T53" fmla="*/ 17 h 44"/>
                <a:gd name="T54" fmla="*/ 9 w 11"/>
                <a:gd name="T55" fmla="*/ 21 h 44"/>
                <a:gd name="T56" fmla="*/ 7 w 11"/>
                <a:gd name="T57" fmla="*/ 23 h 44"/>
                <a:gd name="T58" fmla="*/ 3 w 11"/>
                <a:gd name="T59" fmla="*/ 21 h 44"/>
                <a:gd name="T60" fmla="*/ 8 w 11"/>
                <a:gd name="T61" fmla="*/ 24 h 44"/>
                <a:gd name="T62" fmla="*/ 9 w 11"/>
                <a:gd name="T63" fmla="*/ 24 h 44"/>
                <a:gd name="T64" fmla="*/ 6 w 11"/>
                <a:gd name="T65" fmla="*/ 34 h 44"/>
                <a:gd name="T66" fmla="*/ 3 w 11"/>
                <a:gd name="T67" fmla="*/ 41 h 44"/>
                <a:gd name="T68" fmla="*/ 8 w 11"/>
                <a:gd name="T69" fmla="*/ 8 h 44"/>
                <a:gd name="T70" fmla="*/ 8 w 11"/>
                <a:gd name="T71" fmla="*/ 8 h 44"/>
                <a:gd name="T72" fmla="*/ 8 w 11"/>
                <a:gd name="T73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" h="44">
                  <a:moveTo>
                    <a:pt x="3" y="4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2" y="43"/>
                    <a:pt x="3" y="44"/>
                    <a:pt x="3" y="44"/>
                  </a:cubicBezTo>
                  <a:cubicBezTo>
                    <a:pt x="4" y="43"/>
                    <a:pt x="9" y="29"/>
                    <a:pt x="9" y="29"/>
                  </a:cubicBezTo>
                  <a:cubicBezTo>
                    <a:pt x="9" y="29"/>
                    <a:pt x="10" y="25"/>
                    <a:pt x="10" y="24"/>
                  </a:cubicBezTo>
                  <a:cubicBezTo>
                    <a:pt x="10" y="23"/>
                    <a:pt x="10" y="20"/>
                    <a:pt x="10" y="19"/>
                  </a:cubicBezTo>
                  <a:cubicBezTo>
                    <a:pt x="10" y="18"/>
                    <a:pt x="9" y="15"/>
                    <a:pt x="9" y="15"/>
                  </a:cubicBezTo>
                  <a:cubicBezTo>
                    <a:pt x="9" y="15"/>
                    <a:pt x="10" y="14"/>
                    <a:pt x="10" y="14"/>
                  </a:cubicBezTo>
                  <a:cubicBezTo>
                    <a:pt x="11" y="13"/>
                    <a:pt x="10" y="12"/>
                    <a:pt x="10" y="11"/>
                  </a:cubicBezTo>
                  <a:cubicBezTo>
                    <a:pt x="10" y="10"/>
                    <a:pt x="9" y="10"/>
                    <a:pt x="9" y="10"/>
                  </a:cubicBezTo>
                  <a:cubicBezTo>
                    <a:pt x="9" y="10"/>
                    <a:pt x="10" y="6"/>
                    <a:pt x="9" y="5"/>
                  </a:cubicBezTo>
                  <a:cubicBezTo>
                    <a:pt x="9" y="5"/>
                    <a:pt x="8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7"/>
                    <a:pt x="9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9" y="9"/>
                    <a:pt x="9" y="9"/>
                  </a:cubicBezTo>
                  <a:cubicBezTo>
                    <a:pt x="9" y="9"/>
                    <a:pt x="5" y="7"/>
                    <a:pt x="3" y="9"/>
                  </a:cubicBezTo>
                  <a:cubicBezTo>
                    <a:pt x="3" y="9"/>
                    <a:pt x="5" y="9"/>
                    <a:pt x="6" y="10"/>
                  </a:cubicBezTo>
                  <a:cubicBezTo>
                    <a:pt x="5" y="11"/>
                    <a:pt x="3" y="12"/>
                    <a:pt x="2" y="12"/>
                  </a:cubicBezTo>
                  <a:cubicBezTo>
                    <a:pt x="3" y="12"/>
                    <a:pt x="5" y="12"/>
                    <a:pt x="6" y="12"/>
                  </a:cubicBezTo>
                  <a:cubicBezTo>
                    <a:pt x="6" y="12"/>
                    <a:pt x="5" y="13"/>
                    <a:pt x="4" y="14"/>
                  </a:cubicBezTo>
                  <a:cubicBezTo>
                    <a:pt x="2" y="15"/>
                    <a:pt x="1" y="17"/>
                    <a:pt x="1" y="17"/>
                  </a:cubicBezTo>
                  <a:cubicBezTo>
                    <a:pt x="1" y="17"/>
                    <a:pt x="4" y="13"/>
                    <a:pt x="7" y="14"/>
                  </a:cubicBezTo>
                  <a:cubicBezTo>
                    <a:pt x="7" y="15"/>
                    <a:pt x="7" y="17"/>
                    <a:pt x="7" y="17"/>
                  </a:cubicBezTo>
                  <a:cubicBezTo>
                    <a:pt x="8" y="18"/>
                    <a:pt x="8" y="20"/>
                    <a:pt x="9" y="21"/>
                  </a:cubicBezTo>
                  <a:cubicBezTo>
                    <a:pt x="9" y="22"/>
                    <a:pt x="7" y="23"/>
                    <a:pt x="7" y="23"/>
                  </a:cubicBezTo>
                  <a:cubicBezTo>
                    <a:pt x="6" y="22"/>
                    <a:pt x="3" y="21"/>
                    <a:pt x="3" y="21"/>
                  </a:cubicBezTo>
                  <a:cubicBezTo>
                    <a:pt x="3" y="21"/>
                    <a:pt x="5" y="24"/>
                    <a:pt x="8" y="24"/>
                  </a:cubicBezTo>
                  <a:cubicBezTo>
                    <a:pt x="10" y="23"/>
                    <a:pt x="9" y="24"/>
                    <a:pt x="9" y="24"/>
                  </a:cubicBezTo>
                  <a:cubicBezTo>
                    <a:pt x="9" y="24"/>
                    <a:pt x="7" y="34"/>
                    <a:pt x="6" y="34"/>
                  </a:cubicBezTo>
                  <a:cubicBezTo>
                    <a:pt x="5" y="35"/>
                    <a:pt x="3" y="41"/>
                    <a:pt x="3" y="41"/>
                  </a:cubicBez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63"/>
            <p:cNvSpPr/>
            <p:nvPr/>
          </p:nvSpPr>
          <p:spPr bwMode="auto">
            <a:xfrm>
              <a:off x="3881" y="2078"/>
              <a:ext cx="3" cy="2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64"/>
            <p:cNvSpPr/>
            <p:nvPr/>
          </p:nvSpPr>
          <p:spPr bwMode="auto">
            <a:xfrm>
              <a:off x="3839" y="2003"/>
              <a:ext cx="35" cy="41"/>
            </a:xfrm>
            <a:custGeom>
              <a:avLst/>
              <a:gdLst>
                <a:gd name="T0" fmla="*/ 7 w 14"/>
                <a:gd name="T1" fmla="*/ 17 h 17"/>
                <a:gd name="T2" fmla="*/ 4 w 14"/>
                <a:gd name="T3" fmla="*/ 16 h 17"/>
                <a:gd name="T4" fmla="*/ 2 w 14"/>
                <a:gd name="T5" fmla="*/ 11 h 17"/>
                <a:gd name="T6" fmla="*/ 1 w 14"/>
                <a:gd name="T7" fmla="*/ 11 h 17"/>
                <a:gd name="T8" fmla="*/ 1 w 14"/>
                <a:gd name="T9" fmla="*/ 9 h 17"/>
                <a:gd name="T10" fmla="*/ 1 w 14"/>
                <a:gd name="T11" fmla="*/ 7 h 17"/>
                <a:gd name="T12" fmla="*/ 1 w 14"/>
                <a:gd name="T13" fmla="*/ 1 h 17"/>
                <a:gd name="T14" fmla="*/ 8 w 14"/>
                <a:gd name="T15" fmla="*/ 0 h 17"/>
                <a:gd name="T16" fmla="*/ 12 w 14"/>
                <a:gd name="T17" fmla="*/ 2 h 17"/>
                <a:gd name="T18" fmla="*/ 12 w 14"/>
                <a:gd name="T19" fmla="*/ 7 h 17"/>
                <a:gd name="T20" fmla="*/ 13 w 14"/>
                <a:gd name="T21" fmla="*/ 7 h 17"/>
                <a:gd name="T22" fmla="*/ 12 w 14"/>
                <a:gd name="T23" fmla="*/ 11 h 17"/>
                <a:gd name="T24" fmla="*/ 11 w 14"/>
                <a:gd name="T25" fmla="*/ 15 h 17"/>
                <a:gd name="T26" fmla="*/ 7 w 14"/>
                <a:gd name="T2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7">
                  <a:moveTo>
                    <a:pt x="7" y="17"/>
                  </a:moveTo>
                  <a:cubicBezTo>
                    <a:pt x="5" y="17"/>
                    <a:pt x="4" y="16"/>
                    <a:pt x="4" y="16"/>
                  </a:cubicBezTo>
                  <a:cubicBezTo>
                    <a:pt x="4" y="15"/>
                    <a:pt x="2" y="12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3" y="6"/>
                    <a:pt x="13" y="7"/>
                  </a:cubicBezTo>
                  <a:cubicBezTo>
                    <a:pt x="13" y="7"/>
                    <a:pt x="14" y="11"/>
                    <a:pt x="12" y="11"/>
                  </a:cubicBezTo>
                  <a:cubicBezTo>
                    <a:pt x="12" y="11"/>
                    <a:pt x="11" y="14"/>
                    <a:pt x="11" y="15"/>
                  </a:cubicBezTo>
                  <a:cubicBezTo>
                    <a:pt x="10" y="16"/>
                    <a:pt x="8" y="17"/>
                    <a:pt x="7" y="17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65"/>
            <p:cNvSpPr/>
            <p:nvPr/>
          </p:nvSpPr>
          <p:spPr bwMode="auto">
            <a:xfrm>
              <a:off x="3856" y="2003"/>
              <a:ext cx="18" cy="41"/>
            </a:xfrm>
            <a:custGeom>
              <a:avLst/>
              <a:gdLst>
                <a:gd name="T0" fmla="*/ 1 w 7"/>
                <a:gd name="T1" fmla="*/ 17 h 17"/>
                <a:gd name="T2" fmla="*/ 3 w 7"/>
                <a:gd name="T3" fmla="*/ 12 h 17"/>
                <a:gd name="T4" fmla="*/ 2 w 7"/>
                <a:gd name="T5" fmla="*/ 10 h 17"/>
                <a:gd name="T6" fmla="*/ 3 w 7"/>
                <a:gd name="T7" fmla="*/ 8 h 17"/>
                <a:gd name="T8" fmla="*/ 2 w 7"/>
                <a:gd name="T9" fmla="*/ 7 h 17"/>
                <a:gd name="T10" fmla="*/ 1 w 7"/>
                <a:gd name="T11" fmla="*/ 4 h 17"/>
                <a:gd name="T12" fmla="*/ 0 w 7"/>
                <a:gd name="T13" fmla="*/ 0 h 17"/>
                <a:gd name="T14" fmla="*/ 1 w 7"/>
                <a:gd name="T15" fmla="*/ 0 h 17"/>
                <a:gd name="T16" fmla="*/ 5 w 7"/>
                <a:gd name="T17" fmla="*/ 2 h 17"/>
                <a:gd name="T18" fmla="*/ 5 w 7"/>
                <a:gd name="T19" fmla="*/ 7 h 17"/>
                <a:gd name="T20" fmla="*/ 6 w 7"/>
                <a:gd name="T21" fmla="*/ 7 h 17"/>
                <a:gd name="T22" fmla="*/ 5 w 7"/>
                <a:gd name="T23" fmla="*/ 11 h 17"/>
                <a:gd name="T24" fmla="*/ 4 w 7"/>
                <a:gd name="T25" fmla="*/ 15 h 17"/>
                <a:gd name="T26" fmla="*/ 1 w 7"/>
                <a:gd name="T2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17">
                  <a:moveTo>
                    <a:pt x="1" y="17"/>
                  </a:moveTo>
                  <a:cubicBezTo>
                    <a:pt x="2" y="16"/>
                    <a:pt x="3" y="12"/>
                    <a:pt x="3" y="12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2" y="7"/>
                    <a:pt x="1" y="5"/>
                    <a:pt x="1" y="4"/>
                  </a:cubicBezTo>
                  <a:cubicBezTo>
                    <a:pt x="1" y="4"/>
                    <a:pt x="1" y="2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6" y="6"/>
                    <a:pt x="6" y="7"/>
                  </a:cubicBezTo>
                  <a:cubicBezTo>
                    <a:pt x="6" y="7"/>
                    <a:pt x="7" y="11"/>
                    <a:pt x="5" y="11"/>
                  </a:cubicBezTo>
                  <a:cubicBezTo>
                    <a:pt x="5" y="11"/>
                    <a:pt x="4" y="14"/>
                    <a:pt x="4" y="15"/>
                  </a:cubicBezTo>
                  <a:cubicBezTo>
                    <a:pt x="3" y="16"/>
                    <a:pt x="2" y="17"/>
                    <a:pt x="1" y="17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66"/>
            <p:cNvSpPr/>
            <p:nvPr/>
          </p:nvSpPr>
          <p:spPr bwMode="auto">
            <a:xfrm>
              <a:off x="3839" y="2020"/>
              <a:ext cx="10" cy="19"/>
            </a:xfrm>
            <a:custGeom>
              <a:avLst/>
              <a:gdLst>
                <a:gd name="T0" fmla="*/ 2 w 4"/>
                <a:gd name="T1" fmla="*/ 4 h 8"/>
                <a:gd name="T2" fmla="*/ 1 w 4"/>
                <a:gd name="T3" fmla="*/ 4 h 8"/>
                <a:gd name="T4" fmla="*/ 0 w 4"/>
                <a:gd name="T5" fmla="*/ 1 h 8"/>
                <a:gd name="T6" fmla="*/ 1 w 4"/>
                <a:gd name="T7" fmla="*/ 0 h 8"/>
                <a:gd name="T8" fmla="*/ 2 w 4"/>
                <a:gd name="T9" fmla="*/ 4 h 8"/>
                <a:gd name="T10" fmla="*/ 4 w 4"/>
                <a:gd name="T11" fmla="*/ 5 h 8"/>
                <a:gd name="T12" fmla="*/ 3 w 4"/>
                <a:gd name="T13" fmla="*/ 8 h 8"/>
                <a:gd name="T14" fmla="*/ 2 w 4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8">
                  <a:moveTo>
                    <a:pt x="2" y="4"/>
                  </a:move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3"/>
                    <a:pt x="2" y="4"/>
                  </a:cubicBezTo>
                  <a:cubicBezTo>
                    <a:pt x="2" y="4"/>
                    <a:pt x="4" y="5"/>
                    <a:pt x="4" y="5"/>
                  </a:cubicBezTo>
                  <a:cubicBezTo>
                    <a:pt x="3" y="5"/>
                    <a:pt x="3" y="6"/>
                    <a:pt x="3" y="8"/>
                  </a:cubicBezTo>
                  <a:cubicBezTo>
                    <a:pt x="3" y="7"/>
                    <a:pt x="2" y="5"/>
                    <a:pt x="2" y="4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67"/>
            <p:cNvSpPr/>
            <p:nvPr/>
          </p:nvSpPr>
          <p:spPr bwMode="auto">
            <a:xfrm>
              <a:off x="3839" y="1995"/>
              <a:ext cx="32" cy="29"/>
            </a:xfrm>
            <a:custGeom>
              <a:avLst/>
              <a:gdLst>
                <a:gd name="T0" fmla="*/ 0 w 13"/>
                <a:gd name="T1" fmla="*/ 5 h 12"/>
                <a:gd name="T2" fmla="*/ 4 w 13"/>
                <a:gd name="T3" fmla="*/ 0 h 12"/>
                <a:gd name="T4" fmla="*/ 6 w 13"/>
                <a:gd name="T5" fmla="*/ 0 h 12"/>
                <a:gd name="T6" fmla="*/ 9 w 13"/>
                <a:gd name="T7" fmla="*/ 0 h 12"/>
                <a:gd name="T8" fmla="*/ 10 w 13"/>
                <a:gd name="T9" fmla="*/ 1 h 12"/>
                <a:gd name="T10" fmla="*/ 13 w 13"/>
                <a:gd name="T11" fmla="*/ 5 h 12"/>
                <a:gd name="T12" fmla="*/ 13 w 13"/>
                <a:gd name="T13" fmla="*/ 9 h 12"/>
                <a:gd name="T14" fmla="*/ 12 w 13"/>
                <a:gd name="T15" fmla="*/ 10 h 12"/>
                <a:gd name="T16" fmla="*/ 12 w 13"/>
                <a:gd name="T17" fmla="*/ 11 h 12"/>
                <a:gd name="T18" fmla="*/ 11 w 13"/>
                <a:gd name="T19" fmla="*/ 11 h 12"/>
                <a:gd name="T20" fmla="*/ 11 w 13"/>
                <a:gd name="T21" fmla="*/ 8 h 12"/>
                <a:gd name="T22" fmla="*/ 11 w 13"/>
                <a:gd name="T23" fmla="*/ 6 h 12"/>
                <a:gd name="T24" fmla="*/ 10 w 13"/>
                <a:gd name="T25" fmla="*/ 5 h 12"/>
                <a:gd name="T26" fmla="*/ 7 w 13"/>
                <a:gd name="T27" fmla="*/ 6 h 12"/>
                <a:gd name="T28" fmla="*/ 5 w 13"/>
                <a:gd name="T29" fmla="*/ 7 h 12"/>
                <a:gd name="T30" fmla="*/ 5 w 13"/>
                <a:gd name="T31" fmla="*/ 7 h 12"/>
                <a:gd name="T32" fmla="*/ 4 w 13"/>
                <a:gd name="T33" fmla="*/ 7 h 12"/>
                <a:gd name="T34" fmla="*/ 2 w 13"/>
                <a:gd name="T35" fmla="*/ 8 h 12"/>
                <a:gd name="T36" fmla="*/ 3 w 13"/>
                <a:gd name="T37" fmla="*/ 6 h 12"/>
                <a:gd name="T38" fmla="*/ 2 w 13"/>
                <a:gd name="T39" fmla="*/ 6 h 12"/>
                <a:gd name="T40" fmla="*/ 2 w 13"/>
                <a:gd name="T41" fmla="*/ 7 h 12"/>
                <a:gd name="T42" fmla="*/ 2 w 13"/>
                <a:gd name="T43" fmla="*/ 10 h 12"/>
                <a:gd name="T44" fmla="*/ 2 w 13"/>
                <a:gd name="T45" fmla="*/ 12 h 12"/>
                <a:gd name="T46" fmla="*/ 2 w 13"/>
                <a:gd name="T47" fmla="*/ 12 h 12"/>
                <a:gd name="T48" fmla="*/ 1 w 13"/>
                <a:gd name="T49" fmla="*/ 10 h 12"/>
                <a:gd name="T50" fmla="*/ 1 w 13"/>
                <a:gd name="T51" fmla="*/ 10 h 12"/>
                <a:gd name="T52" fmla="*/ 0 w 13"/>
                <a:gd name="T53" fmla="*/ 8 h 12"/>
                <a:gd name="T54" fmla="*/ 0 w 13"/>
                <a:gd name="T5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" h="12">
                  <a:moveTo>
                    <a:pt x="0" y="5"/>
                  </a:moveTo>
                  <a:cubicBezTo>
                    <a:pt x="0" y="4"/>
                    <a:pt x="0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8" y="0"/>
                    <a:pt x="9" y="0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1"/>
                    <a:pt x="13" y="2"/>
                    <a:pt x="13" y="5"/>
                  </a:cubicBezTo>
                  <a:cubicBezTo>
                    <a:pt x="13" y="5"/>
                    <a:pt x="13" y="8"/>
                    <a:pt x="13" y="9"/>
                  </a:cubicBezTo>
                  <a:cubicBezTo>
                    <a:pt x="13" y="9"/>
                    <a:pt x="12" y="9"/>
                    <a:pt x="12" y="1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2" y="9"/>
                    <a:pt x="11" y="8"/>
                  </a:cubicBezTo>
                  <a:cubicBezTo>
                    <a:pt x="11" y="8"/>
                    <a:pt x="11" y="6"/>
                    <a:pt x="11" y="6"/>
                  </a:cubicBezTo>
                  <a:cubicBezTo>
                    <a:pt x="11" y="6"/>
                    <a:pt x="10" y="5"/>
                    <a:pt x="10" y="5"/>
                  </a:cubicBezTo>
                  <a:cubicBezTo>
                    <a:pt x="10" y="5"/>
                    <a:pt x="8" y="6"/>
                    <a:pt x="7" y="6"/>
                  </a:cubicBezTo>
                  <a:cubicBezTo>
                    <a:pt x="7" y="6"/>
                    <a:pt x="7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2" y="6"/>
                    <a:pt x="2" y="8"/>
                    <a:pt x="2" y="8"/>
                  </a:cubicBezTo>
                  <a:cubicBezTo>
                    <a:pt x="2" y="7"/>
                    <a:pt x="2" y="7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1" y="10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68"/>
            <p:cNvSpPr/>
            <p:nvPr/>
          </p:nvSpPr>
          <p:spPr bwMode="auto">
            <a:xfrm>
              <a:off x="3829" y="2080"/>
              <a:ext cx="7" cy="34"/>
            </a:xfrm>
            <a:custGeom>
              <a:avLst/>
              <a:gdLst>
                <a:gd name="T0" fmla="*/ 1 w 3"/>
                <a:gd name="T1" fmla="*/ 8 h 14"/>
                <a:gd name="T2" fmla="*/ 2 w 3"/>
                <a:gd name="T3" fmla="*/ 0 h 14"/>
                <a:gd name="T4" fmla="*/ 2 w 3"/>
                <a:gd name="T5" fmla="*/ 0 h 14"/>
                <a:gd name="T6" fmla="*/ 3 w 3"/>
                <a:gd name="T7" fmla="*/ 12 h 14"/>
                <a:gd name="T8" fmla="*/ 2 w 3"/>
                <a:gd name="T9" fmla="*/ 14 h 14"/>
                <a:gd name="T10" fmla="*/ 1 w 3"/>
                <a:gd name="T11" fmla="*/ 14 h 14"/>
                <a:gd name="T12" fmla="*/ 1 w 3"/>
                <a:gd name="T1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1" y="8"/>
                  </a:moveTo>
                  <a:cubicBezTo>
                    <a:pt x="0" y="6"/>
                    <a:pt x="2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1" y="14"/>
                  </a:cubicBezTo>
                  <a:cubicBezTo>
                    <a:pt x="1" y="12"/>
                    <a:pt x="1" y="9"/>
                    <a:pt x="1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69"/>
            <p:cNvSpPr/>
            <p:nvPr/>
          </p:nvSpPr>
          <p:spPr bwMode="auto">
            <a:xfrm>
              <a:off x="3826" y="2051"/>
              <a:ext cx="23" cy="119"/>
            </a:xfrm>
            <a:custGeom>
              <a:avLst/>
              <a:gdLst>
                <a:gd name="T0" fmla="*/ 5 w 9"/>
                <a:gd name="T1" fmla="*/ 48 h 49"/>
                <a:gd name="T2" fmla="*/ 1 w 9"/>
                <a:gd name="T3" fmla="*/ 49 h 49"/>
                <a:gd name="T4" fmla="*/ 0 w 9"/>
                <a:gd name="T5" fmla="*/ 49 h 49"/>
                <a:gd name="T6" fmla="*/ 3 w 9"/>
                <a:gd name="T7" fmla="*/ 25 h 49"/>
                <a:gd name="T8" fmla="*/ 3 w 9"/>
                <a:gd name="T9" fmla="*/ 15 h 49"/>
                <a:gd name="T10" fmla="*/ 3 w 9"/>
                <a:gd name="T11" fmla="*/ 8 h 49"/>
                <a:gd name="T12" fmla="*/ 5 w 9"/>
                <a:gd name="T13" fmla="*/ 3 h 49"/>
                <a:gd name="T14" fmla="*/ 9 w 9"/>
                <a:gd name="T15" fmla="*/ 0 h 49"/>
                <a:gd name="T16" fmla="*/ 9 w 9"/>
                <a:gd name="T17" fmla="*/ 3 h 49"/>
                <a:gd name="T18" fmla="*/ 5 w 9"/>
                <a:gd name="T19" fmla="*/ 13 h 49"/>
                <a:gd name="T20" fmla="*/ 6 w 9"/>
                <a:gd name="T21" fmla="*/ 20 h 49"/>
                <a:gd name="T22" fmla="*/ 4 w 9"/>
                <a:gd name="T23" fmla="*/ 35 h 49"/>
                <a:gd name="T24" fmla="*/ 5 w 9"/>
                <a:gd name="T25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9">
                  <a:moveTo>
                    <a:pt x="5" y="48"/>
                  </a:moveTo>
                  <a:cubicBezTo>
                    <a:pt x="1" y="49"/>
                    <a:pt x="1" y="49"/>
                    <a:pt x="1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1" y="30"/>
                    <a:pt x="3" y="25"/>
                  </a:cubicBezTo>
                  <a:cubicBezTo>
                    <a:pt x="3" y="25"/>
                    <a:pt x="3" y="17"/>
                    <a:pt x="3" y="15"/>
                  </a:cubicBezTo>
                  <a:cubicBezTo>
                    <a:pt x="3" y="13"/>
                    <a:pt x="3" y="9"/>
                    <a:pt x="3" y="8"/>
                  </a:cubicBezTo>
                  <a:cubicBezTo>
                    <a:pt x="3" y="8"/>
                    <a:pt x="4" y="4"/>
                    <a:pt x="5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5" y="11"/>
                    <a:pt x="5" y="13"/>
                  </a:cubicBezTo>
                  <a:cubicBezTo>
                    <a:pt x="5" y="13"/>
                    <a:pt x="6" y="20"/>
                    <a:pt x="6" y="20"/>
                  </a:cubicBezTo>
                  <a:cubicBezTo>
                    <a:pt x="6" y="21"/>
                    <a:pt x="4" y="34"/>
                    <a:pt x="4" y="35"/>
                  </a:cubicBezTo>
                  <a:cubicBezTo>
                    <a:pt x="4" y="36"/>
                    <a:pt x="5" y="48"/>
                    <a:pt x="5" y="48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479131" y="2664367"/>
            <a:ext cx="9358769" cy="4086581"/>
            <a:chOff x="1421075" y="2541962"/>
            <a:chExt cx="9358769" cy="4086581"/>
          </a:xfrm>
        </p:grpSpPr>
        <p:pic>
          <p:nvPicPr>
            <p:cNvPr id="175" name="图片 17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4635" y="3247161"/>
              <a:ext cx="609600" cy="609600"/>
            </a:xfrm>
            <a:prstGeom prst="rect">
              <a:avLst/>
            </a:prstGeom>
          </p:spPr>
        </p:pic>
        <p:pic>
          <p:nvPicPr>
            <p:cNvPr id="176" name="图片 1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8054" y="3247161"/>
              <a:ext cx="609600" cy="609600"/>
            </a:xfrm>
            <a:prstGeom prst="rect">
              <a:avLst/>
            </a:prstGeom>
          </p:spPr>
        </p:pic>
        <p:pic>
          <p:nvPicPr>
            <p:cNvPr id="177" name="图片 17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2873" y="5715389"/>
              <a:ext cx="609600" cy="609600"/>
            </a:xfrm>
            <a:prstGeom prst="rect">
              <a:avLst/>
            </a:prstGeom>
          </p:spPr>
        </p:pic>
        <p:pic>
          <p:nvPicPr>
            <p:cNvPr id="178" name="图片 17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454" y="5715389"/>
              <a:ext cx="609600" cy="609600"/>
            </a:xfrm>
            <a:prstGeom prst="rect">
              <a:avLst/>
            </a:prstGeom>
          </p:spPr>
        </p:pic>
        <p:pic>
          <p:nvPicPr>
            <p:cNvPr id="179" name="图片 17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8054" y="5689989"/>
              <a:ext cx="609600" cy="609600"/>
            </a:xfrm>
            <a:prstGeom prst="rect">
              <a:avLst/>
            </a:prstGeom>
          </p:spPr>
        </p:pic>
        <p:pic>
          <p:nvPicPr>
            <p:cNvPr id="180" name="图片 17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4635" y="5675240"/>
              <a:ext cx="609600" cy="609600"/>
            </a:xfrm>
            <a:prstGeom prst="rect">
              <a:avLst/>
            </a:prstGeom>
          </p:spPr>
        </p:pic>
        <p:sp>
          <p:nvSpPr>
            <p:cNvPr id="181" name="圆角矩形标注 180"/>
            <p:cNvSpPr/>
            <p:nvPr/>
          </p:nvSpPr>
          <p:spPr>
            <a:xfrm flipH="1">
              <a:off x="1421075" y="2541962"/>
              <a:ext cx="1497858" cy="625293"/>
            </a:xfrm>
            <a:prstGeom prst="wedgeRoundRectCallout">
              <a:avLst>
                <a:gd name="adj1" fmla="val -34445"/>
                <a:gd name="adj2" fmla="val 76504"/>
                <a:gd name="adj3" fmla="val 16667"/>
              </a:avLst>
            </a:prstGeom>
            <a:solidFill>
              <a:srgbClr val="00B9B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2" name="矩形 18"/>
            <p:cNvSpPr>
              <a:spLocks noChangeArrowheads="1"/>
            </p:cNvSpPr>
            <p:nvPr/>
          </p:nvSpPr>
          <p:spPr bwMode="auto">
            <a:xfrm>
              <a:off x="1452190" y="2566060"/>
              <a:ext cx="1466743" cy="5835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造字工房悦圆演示版常规体" pitchFamily="50" charset="-122"/>
                  <a:ea typeface="造字工房悦圆演示版常规体" pitchFamily="50" charset="-122"/>
                  <a:sym typeface="方正汉简简体" panose="03000509000000000000" pitchFamily="65" charset="-122"/>
                </a:rPr>
                <a:t>目标，许都广场应急避难所。</a:t>
              </a:r>
              <a:endParaRPr lang="zh-CN" altLang="en-US" sz="1600" dirty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anose="03000509000000000000" pitchFamily="65" charset="-122"/>
              </a:endParaRPr>
            </a:p>
          </p:txBody>
        </p:sp>
        <p:sp>
          <p:nvSpPr>
            <p:cNvPr id="183" name="圆角矩形标注 182"/>
            <p:cNvSpPr/>
            <p:nvPr/>
          </p:nvSpPr>
          <p:spPr>
            <a:xfrm flipH="1">
              <a:off x="4046165" y="2555252"/>
              <a:ext cx="1497858" cy="625293"/>
            </a:xfrm>
            <a:prstGeom prst="wedgeRoundRectCallout">
              <a:avLst>
                <a:gd name="adj1" fmla="val 39321"/>
                <a:gd name="adj2" fmla="val 84628"/>
                <a:gd name="adj3" fmla="val 16667"/>
              </a:avLst>
            </a:prstGeom>
            <a:solidFill>
              <a:srgbClr val="00B9B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4" name="矩形 18"/>
            <p:cNvSpPr>
              <a:spLocks noChangeArrowheads="1"/>
            </p:cNvSpPr>
            <p:nvPr/>
          </p:nvSpPr>
          <p:spPr bwMode="auto">
            <a:xfrm>
              <a:off x="4077280" y="2594002"/>
              <a:ext cx="1466743" cy="5835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造字工房悦圆演示版常规体" pitchFamily="50" charset="-122"/>
                  <a:ea typeface="造字工房悦圆演示版常规体" pitchFamily="50" charset="-122"/>
                  <a:sym typeface="方正汉简简体" panose="03000509000000000000" pitchFamily="65" charset="-122"/>
                </a:rPr>
                <a:t>收到，我们思考一下。</a:t>
              </a:r>
              <a:endParaRPr lang="zh-CN" altLang="en-US" sz="1600" dirty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anose="03000509000000000000" pitchFamily="65" charset="-122"/>
              </a:endParaRPr>
            </a:p>
          </p:txBody>
        </p:sp>
        <p:sp>
          <p:nvSpPr>
            <p:cNvPr id="185" name="圆角矩形标注 184"/>
            <p:cNvSpPr/>
            <p:nvPr/>
          </p:nvSpPr>
          <p:spPr>
            <a:xfrm flipH="1">
              <a:off x="6101449" y="2565456"/>
              <a:ext cx="1497858" cy="625293"/>
            </a:xfrm>
            <a:prstGeom prst="wedgeRoundRectCallout">
              <a:avLst>
                <a:gd name="adj1" fmla="val -34445"/>
                <a:gd name="adj2" fmla="val 76504"/>
                <a:gd name="adj3" fmla="val 16667"/>
              </a:avLst>
            </a:prstGeom>
            <a:solidFill>
              <a:srgbClr val="00B9B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6" name="矩形 18"/>
            <p:cNvSpPr>
              <a:spLocks noChangeArrowheads="1"/>
            </p:cNvSpPr>
            <p:nvPr/>
          </p:nvSpPr>
          <p:spPr bwMode="auto">
            <a:xfrm>
              <a:off x="6132564" y="2589554"/>
              <a:ext cx="1466743" cy="5835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造字工房悦圆演示版常规体" pitchFamily="50" charset="-122"/>
                  <a:ea typeface="造字工房悦圆演示版常规体" pitchFamily="50" charset="-122"/>
                  <a:sym typeface="方正汉简简体" panose="03000509000000000000" pitchFamily="65" charset="-122"/>
                </a:rPr>
                <a:t>我认为我们的设计主题</a:t>
              </a:r>
              <a:r>
                <a:rPr lang="en-US" altLang="zh-CN" sz="1600" dirty="0">
                  <a:solidFill>
                    <a:schemeClr val="bg1"/>
                  </a:solidFill>
                  <a:latin typeface="造字工房悦圆演示版常规体" pitchFamily="50" charset="-122"/>
                  <a:ea typeface="造字工房悦圆演示版常规体" pitchFamily="50" charset="-122"/>
                  <a:sym typeface="方正汉简简体" panose="03000509000000000000" pitchFamily="65" charset="-122"/>
                </a:rPr>
                <a:t>·····</a:t>
              </a:r>
              <a:endParaRPr lang="en-US" altLang="zh-CN" sz="1600" dirty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anose="03000509000000000000" pitchFamily="65" charset="-122"/>
              </a:endParaRPr>
            </a:p>
          </p:txBody>
        </p:sp>
        <p:sp>
          <p:nvSpPr>
            <p:cNvPr id="187" name="圆角矩形标注 186"/>
            <p:cNvSpPr/>
            <p:nvPr/>
          </p:nvSpPr>
          <p:spPr>
            <a:xfrm flipH="1">
              <a:off x="8726539" y="2578746"/>
              <a:ext cx="1497858" cy="625293"/>
            </a:xfrm>
            <a:prstGeom prst="wedgeRoundRectCallout">
              <a:avLst>
                <a:gd name="adj1" fmla="val 39321"/>
                <a:gd name="adj2" fmla="val 84628"/>
                <a:gd name="adj3" fmla="val 16667"/>
              </a:avLst>
            </a:prstGeom>
            <a:solidFill>
              <a:srgbClr val="00B9B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8" name="矩形 18"/>
            <p:cNvSpPr>
              <a:spLocks noChangeArrowheads="1"/>
            </p:cNvSpPr>
            <p:nvPr/>
          </p:nvSpPr>
          <p:spPr bwMode="auto">
            <a:xfrm>
              <a:off x="8757654" y="2640991"/>
              <a:ext cx="1466743" cy="5835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1600" dirty="0" smtClean="0">
                  <a:solidFill>
                    <a:schemeClr val="bg1"/>
                  </a:solidFill>
                  <a:latin typeface="造字工房悦圆演示版常规体" pitchFamily="50" charset="-122"/>
                  <a:ea typeface="造字工房悦圆演示版常规体" pitchFamily="50" charset="-122"/>
                  <a:sym typeface="方正汉简简体" panose="03000509000000000000" pitchFamily="65" charset="-122"/>
                </a:rPr>
                <a:t>这可不一定</a:t>
              </a:r>
              <a:r>
                <a:rPr lang="en-US" altLang="zh-CN" sz="1600" dirty="0" smtClean="0">
                  <a:solidFill>
                    <a:schemeClr val="bg1"/>
                  </a:solidFill>
                  <a:latin typeface="造字工房悦圆演示版常规体" pitchFamily="50" charset="-122"/>
                  <a:ea typeface="造字工房悦圆演示版常规体" pitchFamily="50" charset="-122"/>
                  <a:sym typeface="方正汉简简体" panose="03000509000000000000" pitchFamily="65" charset="-122"/>
                </a:rPr>
                <a:t>…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造字工房悦圆演示版常规体" pitchFamily="50" charset="-122"/>
                  <a:ea typeface="造字工房悦圆演示版常规体" pitchFamily="50" charset="-122"/>
                  <a:sym typeface="方正汉简简体" panose="03000509000000000000" pitchFamily="65" charset="-122"/>
                </a:rPr>
                <a:t>头脑风暴吧</a:t>
              </a:r>
              <a:endParaRPr lang="zh-CN" altLang="en-US" sz="1600" dirty="0" smtClean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anose="03000509000000000000" pitchFamily="65" charset="-122"/>
              </a:endParaRPr>
            </a:p>
          </p:txBody>
        </p:sp>
        <p:sp>
          <p:nvSpPr>
            <p:cNvPr id="189" name="圆角矩形标注 188"/>
            <p:cNvSpPr/>
            <p:nvPr/>
          </p:nvSpPr>
          <p:spPr>
            <a:xfrm flipH="1">
              <a:off x="1457058" y="4969041"/>
              <a:ext cx="1497858" cy="625293"/>
            </a:xfrm>
            <a:prstGeom prst="wedgeRoundRectCallout">
              <a:avLst>
                <a:gd name="adj1" fmla="val -34445"/>
                <a:gd name="adj2" fmla="val 76504"/>
                <a:gd name="adj3" fmla="val 16667"/>
              </a:avLst>
            </a:prstGeom>
            <a:solidFill>
              <a:srgbClr val="00B9B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0" name="矩形 18"/>
            <p:cNvSpPr>
              <a:spLocks noChangeArrowheads="1"/>
            </p:cNvSpPr>
            <p:nvPr/>
          </p:nvSpPr>
          <p:spPr bwMode="auto">
            <a:xfrm>
              <a:off x="1488173" y="4993139"/>
              <a:ext cx="1466743" cy="5835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1600" dirty="0" smtClean="0">
                  <a:solidFill>
                    <a:schemeClr val="bg1"/>
                  </a:solidFill>
                  <a:latin typeface="造字工房悦圆演示版常规体" pitchFamily="50" charset="-122"/>
                  <a:ea typeface="造字工房悦圆演示版常规体" pitchFamily="50" charset="-122"/>
                  <a:sym typeface="方正汉简简体" panose="03000509000000000000" pitchFamily="65" charset="-122"/>
                </a:rPr>
                <a:t>你们的方案存在漏洞</a:t>
              </a:r>
              <a:r>
                <a:rPr lang="en-US" altLang="zh-CN" sz="1600" dirty="0" smtClean="0">
                  <a:solidFill>
                    <a:schemeClr val="bg1"/>
                  </a:solidFill>
                  <a:latin typeface="造字工房悦圆演示版常规体" pitchFamily="50" charset="-122"/>
                  <a:ea typeface="造字工房悦圆演示版常规体" pitchFamily="50" charset="-122"/>
                  <a:sym typeface="方正汉简简体" panose="03000509000000000000" pitchFamily="65" charset="-122"/>
                </a:rPr>
                <a:t>```````</a:t>
              </a:r>
              <a:endParaRPr lang="en-US" altLang="zh-CN" sz="1600" dirty="0" smtClean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anose="03000509000000000000" pitchFamily="65" charset="-122"/>
              </a:endParaRPr>
            </a:p>
          </p:txBody>
        </p:sp>
        <p:sp>
          <p:nvSpPr>
            <p:cNvPr id="191" name="圆角矩形标注 190"/>
            <p:cNvSpPr/>
            <p:nvPr/>
          </p:nvSpPr>
          <p:spPr>
            <a:xfrm flipH="1">
              <a:off x="4082148" y="4982331"/>
              <a:ext cx="1497858" cy="625293"/>
            </a:xfrm>
            <a:prstGeom prst="wedgeRoundRectCallout">
              <a:avLst>
                <a:gd name="adj1" fmla="val 39321"/>
                <a:gd name="adj2" fmla="val 84628"/>
                <a:gd name="adj3" fmla="val 16667"/>
              </a:avLst>
            </a:prstGeom>
            <a:solidFill>
              <a:srgbClr val="00B9B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2" name="矩形 18"/>
            <p:cNvSpPr>
              <a:spLocks noChangeArrowheads="1"/>
            </p:cNvSpPr>
            <p:nvPr/>
          </p:nvSpPr>
          <p:spPr bwMode="auto">
            <a:xfrm>
              <a:off x="3998432" y="5027877"/>
              <a:ext cx="1692276" cy="5835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造字工房悦圆演示版常规体" pitchFamily="50" charset="-122"/>
                  <a:ea typeface="造字工房悦圆演示版常规体" pitchFamily="50" charset="-122"/>
                  <a:sym typeface="方正汉简简体" panose="03000509000000000000" pitchFamily="65" charset="-122"/>
                </a:rPr>
                <a:t>我们那不是漏洞，是创新啊</a:t>
              </a:r>
              <a:r>
                <a:rPr lang="en-US" altLang="zh-CN" sz="1600" dirty="0">
                  <a:solidFill>
                    <a:schemeClr val="bg1"/>
                  </a:solidFill>
                  <a:latin typeface="造字工房悦圆演示版常规体" pitchFamily="50" charset="-122"/>
                  <a:ea typeface="造字工房悦圆演示版常规体" pitchFamily="50" charset="-122"/>
                  <a:sym typeface="方正汉简简体" panose="03000509000000000000" pitchFamily="65" charset="-122"/>
                </a:rPr>
                <a:t>~~~~~~</a:t>
              </a:r>
              <a:endParaRPr lang="en-US" altLang="zh-CN" sz="1600" dirty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anose="03000509000000000000" pitchFamily="65" charset="-122"/>
              </a:endParaRPr>
            </a:p>
          </p:txBody>
        </p:sp>
        <p:sp>
          <p:nvSpPr>
            <p:cNvPr id="193" name="圆角矩形标注 192"/>
            <p:cNvSpPr/>
            <p:nvPr/>
          </p:nvSpPr>
          <p:spPr>
            <a:xfrm flipH="1">
              <a:off x="6101449" y="4977314"/>
              <a:ext cx="1497858" cy="625293"/>
            </a:xfrm>
            <a:prstGeom prst="wedgeRoundRectCallout">
              <a:avLst>
                <a:gd name="adj1" fmla="val -34445"/>
                <a:gd name="adj2" fmla="val 76504"/>
                <a:gd name="adj3" fmla="val 16667"/>
              </a:avLst>
            </a:prstGeom>
            <a:solidFill>
              <a:srgbClr val="00B9B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4" name="矩形 18"/>
            <p:cNvSpPr>
              <a:spLocks noChangeArrowheads="1"/>
            </p:cNvSpPr>
            <p:nvPr/>
          </p:nvSpPr>
          <p:spPr bwMode="auto">
            <a:xfrm>
              <a:off x="6132564" y="5052212"/>
              <a:ext cx="1466743" cy="5835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造字工房悦圆演示版常规体" pitchFamily="50" charset="-122"/>
                  <a:ea typeface="造字工房悦圆演示版常规体" pitchFamily="50" charset="-122"/>
                  <a:sym typeface="方正汉简简体" panose="03000509000000000000" pitchFamily="65" charset="-122"/>
                </a:rPr>
                <a:t>如何将设计元素转化为图形？</a:t>
              </a:r>
              <a:endParaRPr lang="zh-CN" altLang="en-US" sz="1600" dirty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anose="03000509000000000000" pitchFamily="65" charset="-122"/>
              </a:endParaRPr>
            </a:p>
          </p:txBody>
        </p:sp>
        <p:sp>
          <p:nvSpPr>
            <p:cNvPr id="195" name="圆角矩形标注 194"/>
            <p:cNvSpPr/>
            <p:nvPr/>
          </p:nvSpPr>
          <p:spPr>
            <a:xfrm flipH="1">
              <a:off x="8726537" y="4990604"/>
              <a:ext cx="1916310" cy="625293"/>
            </a:xfrm>
            <a:prstGeom prst="wedgeRoundRectCallout">
              <a:avLst>
                <a:gd name="adj1" fmla="val 39321"/>
                <a:gd name="adj2" fmla="val 84628"/>
                <a:gd name="adj3" fmla="val 16667"/>
              </a:avLst>
            </a:prstGeom>
            <a:solidFill>
              <a:srgbClr val="00B9B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6" name="矩形 18"/>
            <p:cNvSpPr>
              <a:spLocks noChangeArrowheads="1"/>
            </p:cNvSpPr>
            <p:nvPr/>
          </p:nvSpPr>
          <p:spPr bwMode="auto">
            <a:xfrm>
              <a:off x="8674499" y="5062259"/>
              <a:ext cx="2105345" cy="5835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造字工房悦圆演示版常规体" pitchFamily="50" charset="-122"/>
                  <a:ea typeface="造字工房悦圆演示版常规体" pitchFamily="50" charset="-122"/>
                  <a:sym typeface="方正汉简简体" panose="03000509000000000000" pitchFamily="65" charset="-122"/>
                </a:rPr>
                <a:t>各位加油了，为了好成果，拼了！</a:t>
              </a:r>
              <a:endParaRPr lang="zh-CN" altLang="en-US" sz="1600" dirty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anose="03000509000000000000" pitchFamily="65" charset="-122"/>
              </a:endParaRPr>
            </a:p>
          </p:txBody>
        </p:sp>
        <p:sp>
          <p:nvSpPr>
            <p:cNvPr id="207" name="文本框 206"/>
            <p:cNvSpPr txBox="1"/>
            <p:nvPr/>
          </p:nvSpPr>
          <p:spPr>
            <a:xfrm>
              <a:off x="3076543" y="4308164"/>
              <a:ext cx="398145" cy="80264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400" dirty="0">
                  <a:solidFill>
                    <a:srgbClr val="404040"/>
                  </a:solidFill>
                </a:rPr>
                <a:t>结果排他</a:t>
              </a:r>
              <a:endParaRPr lang="zh-CN" altLang="en-US" sz="1400" dirty="0">
                <a:solidFill>
                  <a:srgbClr val="404040"/>
                </a:solidFill>
              </a:endParaRPr>
            </a:p>
          </p:txBody>
        </p:sp>
        <p:sp>
          <p:nvSpPr>
            <p:cNvPr id="208" name="文本框 207"/>
            <p:cNvSpPr txBox="1"/>
            <p:nvPr/>
          </p:nvSpPr>
          <p:spPr>
            <a:xfrm>
              <a:off x="3481961" y="4307963"/>
              <a:ext cx="398145" cy="80264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400" dirty="0">
                  <a:solidFill>
                    <a:srgbClr val="404040"/>
                  </a:solidFill>
                </a:rPr>
                <a:t>激烈辩论</a:t>
              </a:r>
              <a:endParaRPr lang="zh-CN" altLang="en-US" sz="1400" dirty="0">
                <a:solidFill>
                  <a:srgbClr val="404040"/>
                </a:solidFill>
              </a:endParaRPr>
            </a:p>
          </p:txBody>
        </p:sp>
        <p:sp>
          <p:nvSpPr>
            <p:cNvPr id="210" name="文本框 209"/>
            <p:cNvSpPr txBox="1"/>
            <p:nvPr/>
          </p:nvSpPr>
          <p:spPr>
            <a:xfrm>
              <a:off x="7737268" y="4184235"/>
              <a:ext cx="398145" cy="80264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400" dirty="0">
                  <a:solidFill>
                    <a:srgbClr val="404040"/>
                  </a:solidFill>
                </a:rPr>
                <a:t>发现问题</a:t>
              </a:r>
              <a:endParaRPr lang="zh-CN" altLang="en-US" sz="1400" dirty="0">
                <a:solidFill>
                  <a:srgbClr val="404040"/>
                </a:solidFill>
              </a:endParaRPr>
            </a:p>
          </p:txBody>
        </p:sp>
        <p:sp>
          <p:nvSpPr>
            <p:cNvPr id="211" name="文本框 210"/>
            <p:cNvSpPr txBox="1"/>
            <p:nvPr/>
          </p:nvSpPr>
          <p:spPr>
            <a:xfrm>
              <a:off x="8142686" y="4196099"/>
              <a:ext cx="398145" cy="80264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400" dirty="0">
                  <a:solidFill>
                    <a:srgbClr val="404040"/>
                  </a:solidFill>
                </a:rPr>
                <a:t>确定主题</a:t>
              </a:r>
              <a:endParaRPr lang="zh-CN" altLang="en-US" sz="1400" dirty="0">
                <a:solidFill>
                  <a:srgbClr val="404040"/>
                </a:solidFill>
              </a:endParaRPr>
            </a:p>
          </p:txBody>
        </p:sp>
        <p:sp>
          <p:nvSpPr>
            <p:cNvPr id="213" name="文本框 212"/>
            <p:cNvSpPr txBox="1"/>
            <p:nvPr/>
          </p:nvSpPr>
          <p:spPr>
            <a:xfrm>
              <a:off x="5412907" y="3209811"/>
              <a:ext cx="894080" cy="306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rgbClr val="404040"/>
                  </a:solidFill>
                </a:rPr>
                <a:t>确定内容</a:t>
              </a:r>
              <a:endParaRPr lang="zh-CN" altLang="en-US" sz="1400" dirty="0">
                <a:solidFill>
                  <a:srgbClr val="404040"/>
                </a:solidFill>
              </a:endParaRPr>
            </a:p>
          </p:txBody>
        </p:sp>
        <p:sp>
          <p:nvSpPr>
            <p:cNvPr id="214" name="文本框 213"/>
            <p:cNvSpPr txBox="1"/>
            <p:nvPr/>
          </p:nvSpPr>
          <p:spPr>
            <a:xfrm>
              <a:off x="5412906" y="3626757"/>
              <a:ext cx="894080" cy="306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rgbClr val="404040"/>
                  </a:solidFill>
                </a:rPr>
                <a:t>明确流程</a:t>
              </a:r>
              <a:endParaRPr lang="zh-CN" altLang="en-US" sz="1400" dirty="0">
                <a:solidFill>
                  <a:srgbClr val="404040"/>
                </a:solidFill>
              </a:endParaRPr>
            </a:p>
          </p:txBody>
        </p:sp>
        <p:sp>
          <p:nvSpPr>
            <p:cNvPr id="216" name="文本框 215"/>
            <p:cNvSpPr txBox="1"/>
            <p:nvPr/>
          </p:nvSpPr>
          <p:spPr>
            <a:xfrm>
              <a:off x="5399695" y="5685773"/>
              <a:ext cx="894080" cy="306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rgbClr val="404040"/>
                  </a:solidFill>
                </a:rPr>
                <a:t>按照要求</a:t>
              </a:r>
              <a:endParaRPr lang="zh-CN" altLang="en-US" sz="1400" dirty="0">
                <a:solidFill>
                  <a:srgbClr val="404040"/>
                </a:solidFill>
              </a:endParaRPr>
            </a:p>
          </p:txBody>
        </p:sp>
        <p:sp>
          <p:nvSpPr>
            <p:cNvPr id="217" name="文本框 216"/>
            <p:cNvSpPr txBox="1"/>
            <p:nvPr/>
          </p:nvSpPr>
          <p:spPr>
            <a:xfrm>
              <a:off x="5399694" y="6102719"/>
              <a:ext cx="894080" cy="306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rgbClr val="404040"/>
                  </a:solidFill>
                </a:rPr>
                <a:t>完成图册</a:t>
              </a:r>
              <a:endParaRPr lang="zh-CN" altLang="en-US" sz="1400" dirty="0">
                <a:solidFill>
                  <a:srgbClr val="404040"/>
                </a:solidFill>
              </a:endParaRPr>
            </a:p>
          </p:txBody>
        </p:sp>
        <p:sp>
          <p:nvSpPr>
            <p:cNvPr id="218" name="文本框 217"/>
            <p:cNvSpPr txBox="1"/>
            <p:nvPr/>
          </p:nvSpPr>
          <p:spPr>
            <a:xfrm>
              <a:off x="3075090" y="2839870"/>
              <a:ext cx="894080" cy="306705"/>
            </a:xfrm>
            <a:prstGeom prst="rect">
              <a:avLst/>
            </a:prstGeom>
            <a:noFill/>
            <a:ln w="6350">
              <a:solidFill>
                <a:srgbClr val="404040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solidFill>
                    <a:srgbClr val="404040"/>
                  </a:solidFill>
                </a:rPr>
                <a:t>任务下达</a:t>
              </a:r>
              <a:endParaRPr lang="zh-CN" altLang="en-US" sz="1400" b="1" dirty="0">
                <a:solidFill>
                  <a:srgbClr val="404040"/>
                </a:solidFill>
              </a:endParaRPr>
            </a:p>
          </p:txBody>
        </p:sp>
        <p:sp>
          <p:nvSpPr>
            <p:cNvPr id="219" name="文本框 218"/>
            <p:cNvSpPr txBox="1"/>
            <p:nvPr/>
          </p:nvSpPr>
          <p:spPr>
            <a:xfrm>
              <a:off x="7774222" y="2840863"/>
              <a:ext cx="894080" cy="306705"/>
            </a:xfrm>
            <a:prstGeom prst="rect">
              <a:avLst/>
            </a:prstGeom>
            <a:noFill/>
            <a:ln w="6350">
              <a:solidFill>
                <a:srgbClr val="404040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solidFill>
                    <a:srgbClr val="404040"/>
                  </a:solidFill>
                </a:rPr>
                <a:t>小组讨论</a:t>
              </a:r>
              <a:endParaRPr lang="zh-CN" altLang="en-US" sz="1400" b="1" dirty="0">
                <a:solidFill>
                  <a:srgbClr val="404040"/>
                </a:solidFill>
              </a:endParaRPr>
            </a:p>
          </p:txBody>
        </p:sp>
        <p:sp>
          <p:nvSpPr>
            <p:cNvPr id="220" name="文本框 219"/>
            <p:cNvSpPr txBox="1"/>
            <p:nvPr/>
          </p:nvSpPr>
          <p:spPr>
            <a:xfrm>
              <a:off x="3098036" y="6320845"/>
              <a:ext cx="716280" cy="306705"/>
            </a:xfrm>
            <a:prstGeom prst="rect">
              <a:avLst/>
            </a:prstGeom>
            <a:noFill/>
            <a:ln w="6350">
              <a:solidFill>
                <a:srgbClr val="404040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solidFill>
                    <a:srgbClr val="404040"/>
                  </a:solidFill>
                </a:rPr>
                <a:t>提案会</a:t>
              </a:r>
              <a:endParaRPr lang="zh-CN" altLang="en-US" sz="1400" b="1" dirty="0">
                <a:solidFill>
                  <a:srgbClr val="404040"/>
                </a:solidFill>
              </a:endParaRPr>
            </a:p>
          </p:txBody>
        </p:sp>
        <p:sp>
          <p:nvSpPr>
            <p:cNvPr id="221" name="文本框 220"/>
            <p:cNvSpPr txBox="1"/>
            <p:nvPr/>
          </p:nvSpPr>
          <p:spPr>
            <a:xfrm>
              <a:off x="7682868" y="6321838"/>
              <a:ext cx="894080" cy="306705"/>
            </a:xfrm>
            <a:prstGeom prst="rect">
              <a:avLst/>
            </a:prstGeom>
            <a:noFill/>
            <a:ln w="6350">
              <a:solidFill>
                <a:srgbClr val="404040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solidFill>
                    <a:srgbClr val="404040"/>
                  </a:solidFill>
                </a:rPr>
                <a:t>设计方案</a:t>
              </a:r>
              <a:endParaRPr lang="zh-CN" altLang="en-US" sz="1400" b="1" dirty="0">
                <a:solidFill>
                  <a:srgbClr val="404040"/>
                </a:solidFill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 rot="0">
            <a:off x="-19050" y="253365"/>
            <a:ext cx="12211050" cy="6553835"/>
            <a:chOff x="-19064" y="253534"/>
            <a:chExt cx="12211083" cy="6553690"/>
          </a:xfrm>
        </p:grpSpPr>
        <p:sp>
          <p:nvSpPr>
            <p:cNvPr id="87" name="Rectangle 11"/>
            <p:cNvSpPr>
              <a:spLocks noChangeArrowheads="1"/>
            </p:cNvSpPr>
            <p:nvPr/>
          </p:nvSpPr>
          <p:spPr bwMode="gray">
            <a:xfrm flipH="1">
              <a:off x="205524" y="255990"/>
              <a:ext cx="11986495" cy="597132"/>
            </a:xfrm>
            <a:prstGeom prst="rect">
              <a:avLst/>
            </a:prstGeom>
            <a:gradFill flip="none" rotWithShape="0">
              <a:gsLst>
                <a:gs pos="0">
                  <a:srgbClr val="008780"/>
                </a:gs>
                <a:gs pos="100000">
                  <a:srgbClr val="00878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6" tIns="60948" rIns="121896" bIns="60948" anchor="ctr"/>
            <a:lstStyle/>
            <a:p>
              <a:pPr algn="ctr">
                <a:defRPr/>
              </a:pPr>
              <a:endParaRPr lang="en-US" altLang="zh-CN" sz="1900" dirty="0">
                <a:solidFill>
                  <a:srgbClr val="FFFFFF"/>
                </a:solidFill>
                <a:latin typeface="Foundry Gridnik Medium"/>
                <a:ea typeface="宋体" panose="02010600030101010101" pitchFamily="2" charset="-122"/>
              </a:endParaRPr>
            </a:p>
          </p:txBody>
        </p:sp>
        <p:sp>
          <p:nvSpPr>
            <p:cNvPr id="88" name="Rectangle 7"/>
            <p:cNvSpPr>
              <a:spLocks noChangeArrowheads="1"/>
            </p:cNvSpPr>
            <p:nvPr/>
          </p:nvSpPr>
          <p:spPr bwMode="invGray">
            <a:xfrm flipH="1">
              <a:off x="97525" y="6501805"/>
              <a:ext cx="428024" cy="176519"/>
            </a:xfrm>
            <a:prstGeom prst="rect">
              <a:avLst/>
            </a:prstGeom>
            <a:gradFill flip="none" rotWithShape="0">
              <a:gsLst>
                <a:gs pos="0">
                  <a:srgbClr val="008780"/>
                </a:gs>
                <a:gs pos="100000">
                  <a:srgbClr val="00878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6" tIns="60948" rIns="121896" bIns="60948" anchor="ctr"/>
            <a:lstStyle/>
            <a:p>
              <a:pPr algn="ctr"/>
              <a:endParaRPr lang="en-US" sz="1900" dirty="0">
                <a:solidFill>
                  <a:srgbClr val="FFFFFF"/>
                </a:solidFill>
                <a:latin typeface="Foundry Gridnik Medium"/>
                <a:ea typeface="宋体" panose="02010600030101010101" pitchFamily="2" charset="-122"/>
              </a:endParaRPr>
            </a:p>
          </p:txBody>
        </p:sp>
        <p:sp>
          <p:nvSpPr>
            <p:cNvPr id="89" name="Freeform 8"/>
            <p:cNvSpPr/>
            <p:nvPr/>
          </p:nvSpPr>
          <p:spPr bwMode="invGray">
            <a:xfrm flipH="1">
              <a:off x="-19064" y="6501805"/>
              <a:ext cx="119868" cy="305419"/>
            </a:xfrm>
            <a:custGeom>
              <a:avLst/>
              <a:gdLst>
                <a:gd name="T0" fmla="*/ 0 w 219"/>
                <a:gd name="T1" fmla="*/ 0 h 744"/>
                <a:gd name="T2" fmla="*/ 219 w 219"/>
                <a:gd name="T3" fmla="*/ 314 h 744"/>
                <a:gd name="T4" fmla="*/ 219 w 219"/>
                <a:gd name="T5" fmla="*/ 744 h 744"/>
                <a:gd name="T6" fmla="*/ 0 w 219"/>
                <a:gd name="T7" fmla="*/ 430 h 744"/>
                <a:gd name="T8" fmla="*/ 0 w 219"/>
                <a:gd name="T9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744">
                  <a:moveTo>
                    <a:pt x="0" y="0"/>
                  </a:moveTo>
                  <a:lnTo>
                    <a:pt x="219" y="314"/>
                  </a:lnTo>
                  <a:lnTo>
                    <a:pt x="219" y="744"/>
                  </a:lnTo>
                  <a:lnTo>
                    <a:pt x="0" y="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2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900" dirty="0">
                <a:latin typeface="Foundry Gridnik Medium" pitchFamily="50" charset="0"/>
              </a:endParaRPr>
            </a:p>
          </p:txBody>
        </p:sp>
        <p:sp>
          <p:nvSpPr>
            <p:cNvPr id="90" name="Rectangle 13"/>
            <p:cNvSpPr/>
            <p:nvPr/>
          </p:nvSpPr>
          <p:spPr bwMode="invGray">
            <a:xfrm>
              <a:off x="107449" y="6445134"/>
              <a:ext cx="417695" cy="292364"/>
            </a:xfrm>
            <a:prstGeom prst="rect">
              <a:avLst/>
            </a:prstGeom>
          </p:spPr>
          <p:txBody>
            <a:bodyPr wrap="none" lIns="121896" tIns="60948" rIns="121896" bIns="60948">
              <a:spAutoFit/>
            </a:bodyPr>
            <a:lstStyle/>
            <a:p>
              <a:pPr algn="ctr"/>
              <a:fld id="{259F4B34-A25D-4DEF-97BC-C4D92417BF9B}" type="slidenum">
                <a:rPr lang="en-US" sz="11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fld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12"/>
            <p:cNvSpPr/>
            <p:nvPr/>
          </p:nvSpPr>
          <p:spPr bwMode="gray">
            <a:xfrm>
              <a:off x="19" y="253534"/>
              <a:ext cx="205496" cy="792721"/>
            </a:xfrm>
            <a:custGeom>
              <a:avLst/>
              <a:gdLst>
                <a:gd name="T0" fmla="*/ 0 w 215"/>
                <a:gd name="T1" fmla="*/ 308 h 703"/>
                <a:gd name="T2" fmla="*/ 0 w 215"/>
                <a:gd name="T3" fmla="*/ 703 h 703"/>
                <a:gd name="T4" fmla="*/ 215 w 215"/>
                <a:gd name="T5" fmla="*/ 395 h 703"/>
                <a:gd name="T6" fmla="*/ 215 w 215"/>
                <a:gd name="T7" fmla="*/ 0 h 703"/>
                <a:gd name="T8" fmla="*/ 0 w 215"/>
                <a:gd name="T9" fmla="*/ 308 h 703"/>
                <a:gd name="connsiteX0" fmla="*/ 0 w 10000"/>
                <a:gd name="connsiteY0" fmla="*/ 4381 h 7400"/>
                <a:gd name="connsiteX1" fmla="*/ 6119 w 10000"/>
                <a:gd name="connsiteY1" fmla="*/ 7400 h 7400"/>
                <a:gd name="connsiteX2" fmla="*/ 10000 w 10000"/>
                <a:gd name="connsiteY2" fmla="*/ 5619 h 7400"/>
                <a:gd name="connsiteX3" fmla="*/ 10000 w 10000"/>
                <a:gd name="connsiteY3" fmla="*/ 0 h 7400"/>
                <a:gd name="connsiteX4" fmla="*/ 0 w 10000"/>
                <a:gd name="connsiteY4" fmla="*/ 4381 h 7400"/>
                <a:gd name="connsiteX0-1" fmla="*/ 0 w 3881"/>
                <a:gd name="connsiteY0-2" fmla="*/ 2482 h 10000"/>
                <a:gd name="connsiteX1-3" fmla="*/ 0 w 3881"/>
                <a:gd name="connsiteY1-4" fmla="*/ 10000 h 10000"/>
                <a:gd name="connsiteX2-5" fmla="*/ 3881 w 3881"/>
                <a:gd name="connsiteY2-6" fmla="*/ 7593 h 10000"/>
                <a:gd name="connsiteX3-7" fmla="*/ 3881 w 3881"/>
                <a:gd name="connsiteY3-8" fmla="*/ 0 h 10000"/>
                <a:gd name="connsiteX4-9" fmla="*/ 0 w 3881"/>
                <a:gd name="connsiteY4-10" fmla="*/ 2482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881" h="10000">
                  <a:moveTo>
                    <a:pt x="0" y="2482"/>
                  </a:moveTo>
                  <a:lnTo>
                    <a:pt x="0" y="10000"/>
                  </a:lnTo>
                  <a:lnTo>
                    <a:pt x="3881" y="7593"/>
                  </a:lnTo>
                  <a:lnTo>
                    <a:pt x="3881" y="0"/>
                  </a:lnTo>
                  <a:lnTo>
                    <a:pt x="0" y="2482"/>
                  </a:lnTo>
                  <a:close/>
                </a:path>
              </a:pathLst>
            </a:custGeom>
            <a:gradFill flip="none" rotWithShape="0">
              <a:gsLst>
                <a:gs pos="42000">
                  <a:srgbClr val="003231"/>
                </a:gs>
                <a:gs pos="100000">
                  <a:srgbClr val="00323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900" dirty="0">
                <a:solidFill>
                  <a:schemeClr val="lt1"/>
                </a:solidFill>
                <a:latin typeface="Foundry Gridnik Medium" pitchFamily="50" charset="0"/>
              </a:endParaRPr>
            </a:p>
          </p:txBody>
        </p:sp>
      </p:grpSp>
      <p:sp>
        <p:nvSpPr>
          <p:cNvPr id="28" name="TextBox 10"/>
          <p:cNvSpPr txBox="1"/>
          <p:nvPr/>
        </p:nvSpPr>
        <p:spPr bwMode="black">
          <a:xfrm>
            <a:off x="512995" y="6450854"/>
            <a:ext cx="2198370" cy="289560"/>
          </a:xfrm>
          <a:prstGeom prst="rect">
            <a:avLst/>
          </a:prstGeom>
          <a:noFill/>
        </p:spPr>
        <p:txBody>
          <a:bodyPr wrap="none" lIns="121896" tIns="60948" rIns="121896" bIns="60948" rtlCol="0">
            <a:spAutoFit/>
          </a:bodyPr>
          <a:lstStyle>
            <a:defPPr>
              <a:defRPr lang="en-US"/>
            </a:defPPr>
            <a:lvl1pPr>
              <a:defRPr sz="1100" cap="all">
                <a:solidFill>
                  <a:srgbClr val="9395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/>
            <a:r>
              <a:rPr lang="zh-CN" altLang="zh-CN" spc="300" dirty="0" smtClean="0">
                <a:solidFill>
                  <a:srgbClr val="00323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  <a:sym typeface="+mn-ea"/>
              </a:rPr>
              <a:t>导向设计课程创新与实践</a:t>
            </a:r>
            <a:endParaRPr lang="en-US" sz="1100" dirty="0"/>
          </a:p>
        </p:txBody>
      </p:sp>
      <p:sp>
        <p:nvSpPr>
          <p:cNvPr id="48" name="文本框 47"/>
          <p:cNvSpPr txBox="1"/>
          <p:nvPr/>
        </p:nvSpPr>
        <p:spPr>
          <a:xfrm>
            <a:off x="296839" y="344379"/>
            <a:ext cx="5059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教学过程</a:t>
            </a:r>
            <a:r>
              <a:rPr lang="en-US" altLang="zh-CN" sz="2400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——</a:t>
            </a:r>
            <a:r>
              <a:rPr lang="zh-CN" altLang="en-US" sz="2400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打通课上与课下的链接</a:t>
            </a:r>
            <a:endParaRPr lang="zh-CN" altLang="en-US" sz="2400" dirty="0" smtClean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416" y="3384101"/>
            <a:ext cx="609600" cy="609600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649" y="3411243"/>
            <a:ext cx="609600" cy="609600"/>
          </a:xfrm>
          <a:prstGeom prst="rect">
            <a:avLst/>
          </a:prstGeom>
        </p:spPr>
      </p:pic>
      <p:sp>
        <p:nvSpPr>
          <p:cNvPr id="4" name=" 4"/>
          <p:cNvSpPr/>
          <p:nvPr/>
        </p:nvSpPr>
        <p:spPr>
          <a:xfrm>
            <a:off x="5205095" y="3635375"/>
            <a:ext cx="1334135" cy="106680"/>
          </a:xfrm>
          <a:prstGeom prst="homePlate">
            <a:avLst/>
          </a:prstGeom>
          <a:solidFill>
            <a:schemeClr val="accent4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 4"/>
          <p:cNvSpPr/>
          <p:nvPr/>
        </p:nvSpPr>
        <p:spPr>
          <a:xfrm rot="5400000">
            <a:off x="7524750" y="4606925"/>
            <a:ext cx="1334135" cy="106680"/>
          </a:xfrm>
          <a:prstGeom prst="homePlate">
            <a:avLst/>
          </a:prstGeom>
          <a:solidFill>
            <a:schemeClr val="accent4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 4"/>
          <p:cNvSpPr/>
          <p:nvPr/>
        </p:nvSpPr>
        <p:spPr>
          <a:xfrm rot="10800000">
            <a:off x="5205095" y="6118225"/>
            <a:ext cx="1334135" cy="106680"/>
          </a:xfrm>
          <a:prstGeom prst="homePlate">
            <a:avLst/>
          </a:prstGeom>
          <a:solidFill>
            <a:schemeClr val="accent4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 4"/>
          <p:cNvSpPr/>
          <p:nvPr/>
        </p:nvSpPr>
        <p:spPr>
          <a:xfrm rot="16200000">
            <a:off x="2860040" y="4859655"/>
            <a:ext cx="1334135" cy="106680"/>
          </a:xfrm>
          <a:prstGeom prst="homePlate">
            <a:avLst/>
          </a:prstGeom>
          <a:solidFill>
            <a:schemeClr val="accent4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56014" y="10795"/>
            <a:ext cx="4137660" cy="4399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0" b="1" dirty="0" smtClean="0">
                <a:solidFill>
                  <a:srgbClr val="00878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Arial Unicode MS" panose="020B0604020202020204" pitchFamily="34" charset="-122"/>
                <a:cs typeface="Arial Unicode MS" panose="020B0604020202020204" pitchFamily="34" charset="-122"/>
              </a:rPr>
              <a:t>01</a:t>
            </a:r>
            <a:endParaRPr lang="zh-CN" altLang="en-US" sz="28000" b="1" dirty="0">
              <a:solidFill>
                <a:srgbClr val="00878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8877300 w 12896850"/>
              <a:gd name="connsiteY0" fmla="*/ 0 h 7962900"/>
              <a:gd name="connsiteX1" fmla="*/ 12896850 w 12896850"/>
              <a:gd name="connsiteY1" fmla="*/ 0 h 7962900"/>
              <a:gd name="connsiteX2" fmla="*/ 12896850 w 12896850"/>
              <a:gd name="connsiteY2" fmla="*/ 7962900 h 7962900"/>
              <a:gd name="connsiteX3" fmla="*/ 6172200 w 12896850"/>
              <a:gd name="connsiteY3" fmla="*/ 7962900 h 7962900"/>
              <a:gd name="connsiteX4" fmla="*/ 6747062 w 12896850"/>
              <a:gd name="connsiteY4" fmla="*/ 6274749 h 7962900"/>
              <a:gd name="connsiteX5" fmla="*/ 0 w 12896850"/>
              <a:gd name="connsiteY5" fmla="*/ 6274749 h 7962900"/>
              <a:gd name="connsiteX6" fmla="*/ 0 w 12896850"/>
              <a:gd name="connsiteY6" fmla="*/ 5303199 h 7962900"/>
              <a:gd name="connsiteX7" fmla="*/ 7077902 w 12896850"/>
              <a:gd name="connsiteY7" fmla="*/ 5303199 h 7962900"/>
              <a:gd name="connsiteX8" fmla="*/ 8877300 w 12896850"/>
              <a:gd name="connsiteY8" fmla="*/ 19050 h 796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96850" h="7962900">
                <a:moveTo>
                  <a:pt x="8877300" y="0"/>
                </a:moveTo>
                <a:lnTo>
                  <a:pt x="12896850" y="0"/>
                </a:lnTo>
                <a:lnTo>
                  <a:pt x="12896850" y="7962900"/>
                </a:lnTo>
                <a:lnTo>
                  <a:pt x="6172200" y="7962900"/>
                </a:lnTo>
                <a:lnTo>
                  <a:pt x="6747062" y="6274749"/>
                </a:lnTo>
                <a:lnTo>
                  <a:pt x="0" y="6274749"/>
                </a:lnTo>
                <a:lnTo>
                  <a:pt x="0" y="5303199"/>
                </a:lnTo>
                <a:lnTo>
                  <a:pt x="7077902" y="5303199"/>
                </a:lnTo>
                <a:lnTo>
                  <a:pt x="8877300" y="19050"/>
                </a:lnTo>
                <a:close/>
              </a:path>
            </a:pathLst>
          </a:custGeom>
          <a:solidFill>
            <a:srgbClr val="008780"/>
          </a:solidFill>
          <a:ln>
            <a:noFill/>
          </a:ln>
          <a:effectLst>
            <a:innerShdw blurRad="381000" dist="63500" dir="1350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646035" y="5172118"/>
            <a:ext cx="28210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dirty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困境</a:t>
            </a:r>
            <a:endParaRPr lang="zh-CN" altLang="en-US" sz="4400" dirty="0">
              <a:solidFill>
                <a:prstClr val="white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393966" y="5010833"/>
            <a:ext cx="5776913" cy="14287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8397943" y="4187784"/>
            <a:ext cx="3592203" cy="779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40000"/>
              </a:lnSpc>
            </a:pPr>
            <a:r>
              <a:rPr lang="zh-CN" altLang="en-US" sz="1600" dirty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如何培养人才？</a:t>
            </a:r>
            <a:endParaRPr lang="zh-CN" altLang="en-US" sz="1600" dirty="0">
              <a:solidFill>
                <a:prstClr val="white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  <a:p>
            <a:pPr algn="r">
              <a:lnSpc>
                <a:spcPct val="140000"/>
              </a:lnSpc>
            </a:pPr>
            <a:r>
              <a:rPr lang="zh-CN" altLang="en-US" sz="1600" dirty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培养什么样的人才？</a:t>
            </a:r>
            <a:endParaRPr lang="zh-CN" altLang="en-US" sz="1600" dirty="0">
              <a:solidFill>
                <a:prstClr val="white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49662" y="4682386"/>
            <a:ext cx="395351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当下课堂教学的痛点</a:t>
            </a:r>
            <a:endParaRPr lang="zh-CN" altLang="en-US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318723" y="1196750"/>
            <a:ext cx="2221402" cy="4061245"/>
            <a:chOff x="2060015" y="1202527"/>
            <a:chExt cx="2221402" cy="4061245"/>
          </a:xfrm>
        </p:grpSpPr>
        <p:sp>
          <p:nvSpPr>
            <p:cNvPr id="21" name="任意多边形 20"/>
            <p:cNvSpPr/>
            <p:nvPr/>
          </p:nvSpPr>
          <p:spPr>
            <a:xfrm>
              <a:off x="2060015" y="1202527"/>
              <a:ext cx="2221402" cy="4061245"/>
            </a:xfrm>
            <a:custGeom>
              <a:avLst/>
              <a:gdLst>
                <a:gd name="connsiteX0" fmla="*/ 1110701 w 2221402"/>
                <a:gd name="connsiteY0" fmla="*/ 0 h 4061245"/>
                <a:gd name="connsiteX1" fmla="*/ 1688404 w 2221402"/>
                <a:gd name="connsiteY1" fmla="*/ 307162 h 4061245"/>
                <a:gd name="connsiteX2" fmla="*/ 1750147 w 2221402"/>
                <a:gd name="connsiteY2" fmla="*/ 420915 h 4061245"/>
                <a:gd name="connsiteX3" fmla="*/ 2166800 w 2221402"/>
                <a:gd name="connsiteY3" fmla="*/ 420915 h 4061245"/>
                <a:gd name="connsiteX4" fmla="*/ 2221402 w 2221402"/>
                <a:gd name="connsiteY4" fmla="*/ 475517 h 4061245"/>
                <a:gd name="connsiteX5" fmla="*/ 2221402 w 2221402"/>
                <a:gd name="connsiteY5" fmla="*/ 4006643 h 4061245"/>
                <a:gd name="connsiteX6" fmla="*/ 2166800 w 2221402"/>
                <a:gd name="connsiteY6" fmla="*/ 4061245 h 4061245"/>
                <a:gd name="connsiteX7" fmla="*/ 54602 w 2221402"/>
                <a:gd name="connsiteY7" fmla="*/ 4061245 h 4061245"/>
                <a:gd name="connsiteX8" fmla="*/ 0 w 2221402"/>
                <a:gd name="connsiteY8" fmla="*/ 4006643 h 4061245"/>
                <a:gd name="connsiteX9" fmla="*/ 0 w 2221402"/>
                <a:gd name="connsiteY9" fmla="*/ 475517 h 4061245"/>
                <a:gd name="connsiteX10" fmla="*/ 54602 w 2221402"/>
                <a:gd name="connsiteY10" fmla="*/ 420915 h 4061245"/>
                <a:gd name="connsiteX11" fmla="*/ 471255 w 2221402"/>
                <a:gd name="connsiteY11" fmla="*/ 420915 h 4061245"/>
                <a:gd name="connsiteX12" fmla="*/ 532998 w 2221402"/>
                <a:gd name="connsiteY12" fmla="*/ 307162 h 4061245"/>
                <a:gd name="connsiteX13" fmla="*/ 1110701 w 2221402"/>
                <a:gd name="connsiteY13" fmla="*/ 0 h 4061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402" h="4061245">
                  <a:moveTo>
                    <a:pt x="1110701" y="0"/>
                  </a:moveTo>
                  <a:cubicBezTo>
                    <a:pt x="1351182" y="0"/>
                    <a:pt x="1563205" y="121843"/>
                    <a:pt x="1688404" y="307162"/>
                  </a:cubicBezTo>
                  <a:lnTo>
                    <a:pt x="1750147" y="420915"/>
                  </a:lnTo>
                  <a:lnTo>
                    <a:pt x="2166800" y="420915"/>
                  </a:lnTo>
                  <a:cubicBezTo>
                    <a:pt x="2196956" y="420915"/>
                    <a:pt x="2221402" y="445361"/>
                    <a:pt x="2221402" y="475517"/>
                  </a:cubicBezTo>
                  <a:lnTo>
                    <a:pt x="2221402" y="4006643"/>
                  </a:lnTo>
                  <a:cubicBezTo>
                    <a:pt x="2221402" y="4036799"/>
                    <a:pt x="2196956" y="4061245"/>
                    <a:pt x="2166800" y="4061245"/>
                  </a:cubicBezTo>
                  <a:lnTo>
                    <a:pt x="54602" y="4061245"/>
                  </a:lnTo>
                  <a:cubicBezTo>
                    <a:pt x="24446" y="4061245"/>
                    <a:pt x="0" y="4036799"/>
                    <a:pt x="0" y="4006643"/>
                  </a:cubicBezTo>
                  <a:lnTo>
                    <a:pt x="0" y="475517"/>
                  </a:lnTo>
                  <a:cubicBezTo>
                    <a:pt x="0" y="445361"/>
                    <a:pt x="24446" y="420915"/>
                    <a:pt x="54602" y="420915"/>
                  </a:cubicBezTo>
                  <a:lnTo>
                    <a:pt x="471255" y="420915"/>
                  </a:lnTo>
                  <a:lnTo>
                    <a:pt x="532998" y="307162"/>
                  </a:lnTo>
                  <a:cubicBezTo>
                    <a:pt x="658198" y="121843"/>
                    <a:pt x="870221" y="0"/>
                    <a:pt x="111070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CFCFC"/>
                </a:gs>
                <a:gs pos="100000">
                  <a:srgbClr val="CFCDCA"/>
                </a:gs>
              </a:gsLst>
              <a:lin ang="189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2138387" y="1736044"/>
              <a:ext cx="2054130" cy="3445556"/>
            </a:xfrm>
            <a:custGeom>
              <a:avLst/>
              <a:gdLst>
                <a:gd name="connsiteX0" fmla="*/ 149529 w 1886857"/>
                <a:gd name="connsiteY0" fmla="*/ 0 h 3362140"/>
                <a:gd name="connsiteX1" fmla="*/ 1739564 w 1886857"/>
                <a:gd name="connsiteY1" fmla="*/ 0 h 3362140"/>
                <a:gd name="connsiteX2" fmla="*/ 1751143 w 1886857"/>
                <a:gd name="connsiteY2" fmla="*/ 37301 h 3362140"/>
                <a:gd name="connsiteX3" fmla="*/ 1867821 w 1886857"/>
                <a:gd name="connsiteY3" fmla="*/ 178991 h 3362140"/>
                <a:gd name="connsiteX4" fmla="*/ 1886857 w 1886857"/>
                <a:gd name="connsiteY4" fmla="*/ 189324 h 3362140"/>
                <a:gd name="connsiteX5" fmla="*/ 1886857 w 1886857"/>
                <a:gd name="connsiteY5" fmla="*/ 3172818 h 3362140"/>
                <a:gd name="connsiteX6" fmla="*/ 1867821 w 1886857"/>
                <a:gd name="connsiteY6" fmla="*/ 3183150 h 3362140"/>
                <a:gd name="connsiteX7" fmla="*/ 1751143 w 1886857"/>
                <a:gd name="connsiteY7" fmla="*/ 3324840 h 3362140"/>
                <a:gd name="connsiteX8" fmla="*/ 1739564 w 1886857"/>
                <a:gd name="connsiteY8" fmla="*/ 3362140 h 3362140"/>
                <a:gd name="connsiteX9" fmla="*/ 150287 w 1886857"/>
                <a:gd name="connsiteY9" fmla="*/ 3362140 h 3362140"/>
                <a:gd name="connsiteX10" fmla="*/ 135714 w 1886857"/>
                <a:gd name="connsiteY10" fmla="*/ 3315196 h 3362140"/>
                <a:gd name="connsiteX11" fmla="*/ 19036 w 1886857"/>
                <a:gd name="connsiteY11" fmla="*/ 3173506 h 3362140"/>
                <a:gd name="connsiteX12" fmla="*/ 0 w 1886857"/>
                <a:gd name="connsiteY12" fmla="*/ 3163174 h 3362140"/>
                <a:gd name="connsiteX13" fmla="*/ 0 w 1886857"/>
                <a:gd name="connsiteY13" fmla="*/ 196523 h 3362140"/>
                <a:gd name="connsiteX14" fmla="*/ 19037 w 1886857"/>
                <a:gd name="connsiteY14" fmla="*/ 186190 h 3362140"/>
                <a:gd name="connsiteX15" fmla="*/ 135715 w 1886857"/>
                <a:gd name="connsiteY15" fmla="*/ 44500 h 3362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86857" h="3362140">
                  <a:moveTo>
                    <a:pt x="149529" y="0"/>
                  </a:moveTo>
                  <a:lnTo>
                    <a:pt x="1739564" y="0"/>
                  </a:lnTo>
                  <a:lnTo>
                    <a:pt x="1751143" y="37301"/>
                  </a:lnTo>
                  <a:cubicBezTo>
                    <a:pt x="1775588" y="95094"/>
                    <a:pt x="1816423" y="144267"/>
                    <a:pt x="1867821" y="178991"/>
                  </a:cubicBezTo>
                  <a:lnTo>
                    <a:pt x="1886857" y="189324"/>
                  </a:lnTo>
                  <a:lnTo>
                    <a:pt x="1886857" y="3172818"/>
                  </a:lnTo>
                  <a:lnTo>
                    <a:pt x="1867821" y="3183150"/>
                  </a:lnTo>
                  <a:cubicBezTo>
                    <a:pt x="1816423" y="3217874"/>
                    <a:pt x="1775588" y="3267047"/>
                    <a:pt x="1751143" y="3324840"/>
                  </a:cubicBezTo>
                  <a:lnTo>
                    <a:pt x="1739564" y="3362140"/>
                  </a:lnTo>
                  <a:lnTo>
                    <a:pt x="150287" y="3362140"/>
                  </a:lnTo>
                  <a:lnTo>
                    <a:pt x="135714" y="3315196"/>
                  </a:lnTo>
                  <a:cubicBezTo>
                    <a:pt x="111270" y="3257403"/>
                    <a:pt x="70435" y="3208230"/>
                    <a:pt x="19036" y="3173506"/>
                  </a:cubicBezTo>
                  <a:lnTo>
                    <a:pt x="0" y="3163174"/>
                  </a:lnTo>
                  <a:lnTo>
                    <a:pt x="0" y="196523"/>
                  </a:lnTo>
                  <a:lnTo>
                    <a:pt x="19037" y="186190"/>
                  </a:lnTo>
                  <a:cubicBezTo>
                    <a:pt x="70436" y="151466"/>
                    <a:pt x="111271" y="102294"/>
                    <a:pt x="135715" y="44500"/>
                  </a:cubicBezTo>
                  <a:close/>
                </a:path>
              </a:pathLst>
            </a:cu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七角星 45"/>
            <p:cNvSpPr/>
            <p:nvPr/>
          </p:nvSpPr>
          <p:spPr>
            <a:xfrm rot="21593687">
              <a:off x="2791226" y="1331154"/>
              <a:ext cx="758979" cy="758979"/>
            </a:xfrm>
            <a:prstGeom prst="star7">
              <a:avLst/>
            </a:prstGeom>
            <a:solidFill>
              <a:srgbClr val="00B9B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 rot="21593687">
              <a:off x="2958748" y="1449032"/>
              <a:ext cx="41154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ea typeface="MStiffHeiHK-UltraBold" panose="00000900000000000000" pitchFamily="50" charset="-120"/>
                  <a:cs typeface="Segoe UI Semilight" panose="020B0402040204020203" pitchFamily="34" charset="0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ea typeface="MStiffHeiHK-UltraBold" panose="00000900000000000000" pitchFamily="50" charset="-120"/>
                <a:cs typeface="Segoe UI Semilight" panose="020B0402040204020203" pitchFamily="34" charset="0"/>
              </a:endParaRPr>
            </a:p>
          </p:txBody>
        </p:sp>
        <p:sp>
          <p:nvSpPr>
            <p:cNvPr id="49" name="流程图: 联系 48"/>
            <p:cNvSpPr/>
            <p:nvPr/>
          </p:nvSpPr>
          <p:spPr>
            <a:xfrm rot="21593687">
              <a:off x="2948999" y="1498454"/>
              <a:ext cx="443431" cy="443431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2235200" y="2143312"/>
              <a:ext cx="1676400" cy="21570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40000"/>
                </a:lnSpc>
              </a:pPr>
              <a:r>
                <a:rPr lang="zh-CN" altLang="en-US" sz="1600" dirty="0">
                  <a:solidFill>
                    <a:srgbClr val="404040"/>
                  </a:solidFill>
                  <a:latin typeface="+mn-ea"/>
                </a:rPr>
                <a:t>教师改变单纯的知识传递者身份，更多体现引导者、裁判员的身份，与学生是合作者的关系。</a:t>
              </a:r>
              <a:endParaRPr lang="en-US" altLang="zh-CN" sz="1600" dirty="0">
                <a:solidFill>
                  <a:srgbClr val="404040"/>
                </a:solidFill>
                <a:latin typeface="+mn-ea"/>
              </a:endParaRPr>
            </a:p>
          </p:txBody>
        </p:sp>
        <p:sp>
          <p:nvSpPr>
            <p:cNvPr id="50" name="任意多边形 49"/>
            <p:cNvSpPr/>
            <p:nvPr/>
          </p:nvSpPr>
          <p:spPr>
            <a:xfrm rot="16200000">
              <a:off x="2890175" y="3730824"/>
              <a:ext cx="548688" cy="1592409"/>
            </a:xfrm>
            <a:custGeom>
              <a:avLst/>
              <a:gdLst>
                <a:gd name="connsiteX0" fmla="*/ 149529 w 1886857"/>
                <a:gd name="connsiteY0" fmla="*/ 0 h 3362140"/>
                <a:gd name="connsiteX1" fmla="*/ 1739564 w 1886857"/>
                <a:gd name="connsiteY1" fmla="*/ 0 h 3362140"/>
                <a:gd name="connsiteX2" fmla="*/ 1751143 w 1886857"/>
                <a:gd name="connsiteY2" fmla="*/ 37301 h 3362140"/>
                <a:gd name="connsiteX3" fmla="*/ 1867821 w 1886857"/>
                <a:gd name="connsiteY3" fmla="*/ 178991 h 3362140"/>
                <a:gd name="connsiteX4" fmla="*/ 1886857 w 1886857"/>
                <a:gd name="connsiteY4" fmla="*/ 189324 h 3362140"/>
                <a:gd name="connsiteX5" fmla="*/ 1886857 w 1886857"/>
                <a:gd name="connsiteY5" fmla="*/ 3172818 h 3362140"/>
                <a:gd name="connsiteX6" fmla="*/ 1867821 w 1886857"/>
                <a:gd name="connsiteY6" fmla="*/ 3183150 h 3362140"/>
                <a:gd name="connsiteX7" fmla="*/ 1751143 w 1886857"/>
                <a:gd name="connsiteY7" fmla="*/ 3324840 h 3362140"/>
                <a:gd name="connsiteX8" fmla="*/ 1739564 w 1886857"/>
                <a:gd name="connsiteY8" fmla="*/ 3362140 h 3362140"/>
                <a:gd name="connsiteX9" fmla="*/ 150287 w 1886857"/>
                <a:gd name="connsiteY9" fmla="*/ 3362140 h 3362140"/>
                <a:gd name="connsiteX10" fmla="*/ 135714 w 1886857"/>
                <a:gd name="connsiteY10" fmla="*/ 3315196 h 3362140"/>
                <a:gd name="connsiteX11" fmla="*/ 19036 w 1886857"/>
                <a:gd name="connsiteY11" fmla="*/ 3173506 h 3362140"/>
                <a:gd name="connsiteX12" fmla="*/ 0 w 1886857"/>
                <a:gd name="connsiteY12" fmla="*/ 3163174 h 3362140"/>
                <a:gd name="connsiteX13" fmla="*/ 0 w 1886857"/>
                <a:gd name="connsiteY13" fmla="*/ 196523 h 3362140"/>
                <a:gd name="connsiteX14" fmla="*/ 19037 w 1886857"/>
                <a:gd name="connsiteY14" fmla="*/ 186190 h 3362140"/>
                <a:gd name="connsiteX15" fmla="*/ 135715 w 1886857"/>
                <a:gd name="connsiteY15" fmla="*/ 44500 h 3362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86857" h="3362140">
                  <a:moveTo>
                    <a:pt x="149529" y="0"/>
                  </a:moveTo>
                  <a:lnTo>
                    <a:pt x="1739564" y="0"/>
                  </a:lnTo>
                  <a:lnTo>
                    <a:pt x="1751143" y="37301"/>
                  </a:lnTo>
                  <a:cubicBezTo>
                    <a:pt x="1775588" y="95094"/>
                    <a:pt x="1816423" y="144267"/>
                    <a:pt x="1867821" y="178991"/>
                  </a:cubicBezTo>
                  <a:lnTo>
                    <a:pt x="1886857" y="189324"/>
                  </a:lnTo>
                  <a:lnTo>
                    <a:pt x="1886857" y="3172818"/>
                  </a:lnTo>
                  <a:lnTo>
                    <a:pt x="1867821" y="3183150"/>
                  </a:lnTo>
                  <a:cubicBezTo>
                    <a:pt x="1816423" y="3217874"/>
                    <a:pt x="1775588" y="3267047"/>
                    <a:pt x="1751143" y="3324840"/>
                  </a:cubicBezTo>
                  <a:lnTo>
                    <a:pt x="1739564" y="3362140"/>
                  </a:lnTo>
                  <a:lnTo>
                    <a:pt x="150287" y="3362140"/>
                  </a:lnTo>
                  <a:lnTo>
                    <a:pt x="135714" y="3315196"/>
                  </a:lnTo>
                  <a:cubicBezTo>
                    <a:pt x="111270" y="3257403"/>
                    <a:pt x="70435" y="3208230"/>
                    <a:pt x="19036" y="3173506"/>
                  </a:cubicBezTo>
                  <a:lnTo>
                    <a:pt x="0" y="3163174"/>
                  </a:lnTo>
                  <a:lnTo>
                    <a:pt x="0" y="196523"/>
                  </a:lnTo>
                  <a:lnTo>
                    <a:pt x="19037" y="186190"/>
                  </a:lnTo>
                  <a:cubicBezTo>
                    <a:pt x="70436" y="151466"/>
                    <a:pt x="111271" y="102294"/>
                    <a:pt x="135715" y="44500"/>
                  </a:cubicBezTo>
                  <a:close/>
                </a:path>
              </a:pathLst>
            </a:custGeom>
            <a:solidFill>
              <a:srgbClr val="FFAD00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2831834" y="4342362"/>
              <a:ext cx="642620" cy="3683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教师</a:t>
              </a:r>
              <a:endParaRPr lang="zh-CN" altLang="en-US" b="1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4892866" y="1196750"/>
            <a:ext cx="2221402" cy="4061245"/>
            <a:chOff x="2060015" y="1202527"/>
            <a:chExt cx="2221402" cy="4061245"/>
          </a:xfrm>
        </p:grpSpPr>
        <p:sp>
          <p:nvSpPr>
            <p:cNvPr id="67" name="任意多边形 66"/>
            <p:cNvSpPr/>
            <p:nvPr/>
          </p:nvSpPr>
          <p:spPr>
            <a:xfrm>
              <a:off x="2060015" y="1202527"/>
              <a:ext cx="2221402" cy="4061245"/>
            </a:xfrm>
            <a:custGeom>
              <a:avLst/>
              <a:gdLst>
                <a:gd name="connsiteX0" fmla="*/ 1110701 w 2221402"/>
                <a:gd name="connsiteY0" fmla="*/ 0 h 4061245"/>
                <a:gd name="connsiteX1" fmla="*/ 1688404 w 2221402"/>
                <a:gd name="connsiteY1" fmla="*/ 307162 h 4061245"/>
                <a:gd name="connsiteX2" fmla="*/ 1750147 w 2221402"/>
                <a:gd name="connsiteY2" fmla="*/ 420915 h 4061245"/>
                <a:gd name="connsiteX3" fmla="*/ 2166800 w 2221402"/>
                <a:gd name="connsiteY3" fmla="*/ 420915 h 4061245"/>
                <a:gd name="connsiteX4" fmla="*/ 2221402 w 2221402"/>
                <a:gd name="connsiteY4" fmla="*/ 475517 h 4061245"/>
                <a:gd name="connsiteX5" fmla="*/ 2221402 w 2221402"/>
                <a:gd name="connsiteY5" fmla="*/ 4006643 h 4061245"/>
                <a:gd name="connsiteX6" fmla="*/ 2166800 w 2221402"/>
                <a:gd name="connsiteY6" fmla="*/ 4061245 h 4061245"/>
                <a:gd name="connsiteX7" fmla="*/ 54602 w 2221402"/>
                <a:gd name="connsiteY7" fmla="*/ 4061245 h 4061245"/>
                <a:gd name="connsiteX8" fmla="*/ 0 w 2221402"/>
                <a:gd name="connsiteY8" fmla="*/ 4006643 h 4061245"/>
                <a:gd name="connsiteX9" fmla="*/ 0 w 2221402"/>
                <a:gd name="connsiteY9" fmla="*/ 475517 h 4061245"/>
                <a:gd name="connsiteX10" fmla="*/ 54602 w 2221402"/>
                <a:gd name="connsiteY10" fmla="*/ 420915 h 4061245"/>
                <a:gd name="connsiteX11" fmla="*/ 471255 w 2221402"/>
                <a:gd name="connsiteY11" fmla="*/ 420915 h 4061245"/>
                <a:gd name="connsiteX12" fmla="*/ 532998 w 2221402"/>
                <a:gd name="connsiteY12" fmla="*/ 307162 h 4061245"/>
                <a:gd name="connsiteX13" fmla="*/ 1110701 w 2221402"/>
                <a:gd name="connsiteY13" fmla="*/ 0 h 4061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402" h="4061245">
                  <a:moveTo>
                    <a:pt x="1110701" y="0"/>
                  </a:moveTo>
                  <a:cubicBezTo>
                    <a:pt x="1351182" y="0"/>
                    <a:pt x="1563205" y="121843"/>
                    <a:pt x="1688404" y="307162"/>
                  </a:cubicBezTo>
                  <a:lnTo>
                    <a:pt x="1750147" y="420915"/>
                  </a:lnTo>
                  <a:lnTo>
                    <a:pt x="2166800" y="420915"/>
                  </a:lnTo>
                  <a:cubicBezTo>
                    <a:pt x="2196956" y="420915"/>
                    <a:pt x="2221402" y="445361"/>
                    <a:pt x="2221402" y="475517"/>
                  </a:cubicBezTo>
                  <a:lnTo>
                    <a:pt x="2221402" y="4006643"/>
                  </a:lnTo>
                  <a:cubicBezTo>
                    <a:pt x="2221402" y="4036799"/>
                    <a:pt x="2196956" y="4061245"/>
                    <a:pt x="2166800" y="4061245"/>
                  </a:cubicBezTo>
                  <a:lnTo>
                    <a:pt x="54602" y="4061245"/>
                  </a:lnTo>
                  <a:cubicBezTo>
                    <a:pt x="24446" y="4061245"/>
                    <a:pt x="0" y="4036799"/>
                    <a:pt x="0" y="4006643"/>
                  </a:cubicBezTo>
                  <a:lnTo>
                    <a:pt x="0" y="475517"/>
                  </a:lnTo>
                  <a:cubicBezTo>
                    <a:pt x="0" y="445361"/>
                    <a:pt x="24446" y="420915"/>
                    <a:pt x="54602" y="420915"/>
                  </a:cubicBezTo>
                  <a:lnTo>
                    <a:pt x="471255" y="420915"/>
                  </a:lnTo>
                  <a:lnTo>
                    <a:pt x="532998" y="307162"/>
                  </a:lnTo>
                  <a:cubicBezTo>
                    <a:pt x="658198" y="121843"/>
                    <a:pt x="870221" y="0"/>
                    <a:pt x="111070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CFCFC"/>
                </a:gs>
                <a:gs pos="100000">
                  <a:srgbClr val="CFCDCA"/>
                </a:gs>
              </a:gsLst>
              <a:lin ang="189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8" name="任意多边形 67"/>
            <p:cNvSpPr/>
            <p:nvPr/>
          </p:nvSpPr>
          <p:spPr>
            <a:xfrm>
              <a:off x="2138387" y="1736044"/>
              <a:ext cx="2054130" cy="3445556"/>
            </a:xfrm>
            <a:custGeom>
              <a:avLst/>
              <a:gdLst>
                <a:gd name="connsiteX0" fmla="*/ 149529 w 1886857"/>
                <a:gd name="connsiteY0" fmla="*/ 0 h 3362140"/>
                <a:gd name="connsiteX1" fmla="*/ 1739564 w 1886857"/>
                <a:gd name="connsiteY1" fmla="*/ 0 h 3362140"/>
                <a:gd name="connsiteX2" fmla="*/ 1751143 w 1886857"/>
                <a:gd name="connsiteY2" fmla="*/ 37301 h 3362140"/>
                <a:gd name="connsiteX3" fmla="*/ 1867821 w 1886857"/>
                <a:gd name="connsiteY3" fmla="*/ 178991 h 3362140"/>
                <a:gd name="connsiteX4" fmla="*/ 1886857 w 1886857"/>
                <a:gd name="connsiteY4" fmla="*/ 189324 h 3362140"/>
                <a:gd name="connsiteX5" fmla="*/ 1886857 w 1886857"/>
                <a:gd name="connsiteY5" fmla="*/ 3172818 h 3362140"/>
                <a:gd name="connsiteX6" fmla="*/ 1867821 w 1886857"/>
                <a:gd name="connsiteY6" fmla="*/ 3183150 h 3362140"/>
                <a:gd name="connsiteX7" fmla="*/ 1751143 w 1886857"/>
                <a:gd name="connsiteY7" fmla="*/ 3324840 h 3362140"/>
                <a:gd name="connsiteX8" fmla="*/ 1739564 w 1886857"/>
                <a:gd name="connsiteY8" fmla="*/ 3362140 h 3362140"/>
                <a:gd name="connsiteX9" fmla="*/ 150287 w 1886857"/>
                <a:gd name="connsiteY9" fmla="*/ 3362140 h 3362140"/>
                <a:gd name="connsiteX10" fmla="*/ 135714 w 1886857"/>
                <a:gd name="connsiteY10" fmla="*/ 3315196 h 3362140"/>
                <a:gd name="connsiteX11" fmla="*/ 19036 w 1886857"/>
                <a:gd name="connsiteY11" fmla="*/ 3173506 h 3362140"/>
                <a:gd name="connsiteX12" fmla="*/ 0 w 1886857"/>
                <a:gd name="connsiteY12" fmla="*/ 3163174 h 3362140"/>
                <a:gd name="connsiteX13" fmla="*/ 0 w 1886857"/>
                <a:gd name="connsiteY13" fmla="*/ 196523 h 3362140"/>
                <a:gd name="connsiteX14" fmla="*/ 19037 w 1886857"/>
                <a:gd name="connsiteY14" fmla="*/ 186190 h 3362140"/>
                <a:gd name="connsiteX15" fmla="*/ 135715 w 1886857"/>
                <a:gd name="connsiteY15" fmla="*/ 44500 h 3362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86857" h="3362140">
                  <a:moveTo>
                    <a:pt x="149529" y="0"/>
                  </a:moveTo>
                  <a:lnTo>
                    <a:pt x="1739564" y="0"/>
                  </a:lnTo>
                  <a:lnTo>
                    <a:pt x="1751143" y="37301"/>
                  </a:lnTo>
                  <a:cubicBezTo>
                    <a:pt x="1775588" y="95094"/>
                    <a:pt x="1816423" y="144267"/>
                    <a:pt x="1867821" y="178991"/>
                  </a:cubicBezTo>
                  <a:lnTo>
                    <a:pt x="1886857" y="189324"/>
                  </a:lnTo>
                  <a:lnTo>
                    <a:pt x="1886857" y="3172818"/>
                  </a:lnTo>
                  <a:lnTo>
                    <a:pt x="1867821" y="3183150"/>
                  </a:lnTo>
                  <a:cubicBezTo>
                    <a:pt x="1816423" y="3217874"/>
                    <a:pt x="1775588" y="3267047"/>
                    <a:pt x="1751143" y="3324840"/>
                  </a:cubicBezTo>
                  <a:lnTo>
                    <a:pt x="1739564" y="3362140"/>
                  </a:lnTo>
                  <a:lnTo>
                    <a:pt x="150287" y="3362140"/>
                  </a:lnTo>
                  <a:lnTo>
                    <a:pt x="135714" y="3315196"/>
                  </a:lnTo>
                  <a:cubicBezTo>
                    <a:pt x="111270" y="3257403"/>
                    <a:pt x="70435" y="3208230"/>
                    <a:pt x="19036" y="3173506"/>
                  </a:cubicBezTo>
                  <a:lnTo>
                    <a:pt x="0" y="3163174"/>
                  </a:lnTo>
                  <a:lnTo>
                    <a:pt x="0" y="196523"/>
                  </a:lnTo>
                  <a:lnTo>
                    <a:pt x="19037" y="186190"/>
                  </a:lnTo>
                  <a:cubicBezTo>
                    <a:pt x="70436" y="151466"/>
                    <a:pt x="111271" y="102294"/>
                    <a:pt x="135715" y="44500"/>
                  </a:cubicBezTo>
                  <a:close/>
                </a:path>
              </a:pathLst>
            </a:cu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七角星 68"/>
            <p:cNvSpPr/>
            <p:nvPr/>
          </p:nvSpPr>
          <p:spPr>
            <a:xfrm rot="21593687">
              <a:off x="2791226" y="1331154"/>
              <a:ext cx="758979" cy="758979"/>
            </a:xfrm>
            <a:prstGeom prst="star7">
              <a:avLst/>
            </a:prstGeom>
            <a:solidFill>
              <a:srgbClr val="00B9B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0" name="矩形 69"/>
            <p:cNvSpPr/>
            <p:nvPr/>
          </p:nvSpPr>
          <p:spPr>
            <a:xfrm rot="21593687">
              <a:off x="2958748" y="1449032"/>
              <a:ext cx="41154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ea typeface="MStiffHeiHK-UltraBold" panose="00000900000000000000" pitchFamily="50" charset="-120"/>
                  <a:cs typeface="Segoe UI Semilight" panose="020B0402040204020203" pitchFamily="34" charset="0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ea typeface="MStiffHeiHK-UltraBold" panose="00000900000000000000" pitchFamily="50" charset="-120"/>
                <a:cs typeface="Segoe UI Semilight" panose="020B0402040204020203" pitchFamily="34" charset="0"/>
              </a:endParaRPr>
            </a:p>
          </p:txBody>
        </p:sp>
        <p:sp>
          <p:nvSpPr>
            <p:cNvPr id="71" name="流程图: 联系 70"/>
            <p:cNvSpPr/>
            <p:nvPr/>
          </p:nvSpPr>
          <p:spPr>
            <a:xfrm rot="21593687">
              <a:off x="2948999" y="1498454"/>
              <a:ext cx="443431" cy="443431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2" name="矩形 71"/>
            <p:cNvSpPr/>
            <p:nvPr/>
          </p:nvSpPr>
          <p:spPr>
            <a:xfrm>
              <a:off x="2235200" y="2143312"/>
              <a:ext cx="1676400" cy="21570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40000"/>
                </a:lnSpc>
              </a:pPr>
              <a:r>
                <a:rPr lang="zh-CN" altLang="en-US" sz="1600" dirty="0">
                  <a:solidFill>
                    <a:srgbClr val="404040"/>
                  </a:solidFill>
                  <a:latin typeface="+mn-ea"/>
                </a:rPr>
                <a:t>树立学生的主体地位，引导他们主动思考、主动学习、主动发现与解决问题，学会使用资源。</a:t>
              </a:r>
              <a:endParaRPr lang="zh-CN" altLang="en-US" sz="1600" dirty="0">
                <a:solidFill>
                  <a:srgbClr val="404040"/>
                </a:solidFill>
                <a:latin typeface="+mn-ea"/>
              </a:endParaRPr>
            </a:p>
          </p:txBody>
        </p:sp>
        <p:sp>
          <p:nvSpPr>
            <p:cNvPr id="73" name="任意多边形 72"/>
            <p:cNvSpPr/>
            <p:nvPr/>
          </p:nvSpPr>
          <p:spPr>
            <a:xfrm rot="16200000">
              <a:off x="2890175" y="3730824"/>
              <a:ext cx="548688" cy="1592409"/>
            </a:xfrm>
            <a:custGeom>
              <a:avLst/>
              <a:gdLst>
                <a:gd name="connsiteX0" fmla="*/ 149529 w 1886857"/>
                <a:gd name="connsiteY0" fmla="*/ 0 h 3362140"/>
                <a:gd name="connsiteX1" fmla="*/ 1739564 w 1886857"/>
                <a:gd name="connsiteY1" fmla="*/ 0 h 3362140"/>
                <a:gd name="connsiteX2" fmla="*/ 1751143 w 1886857"/>
                <a:gd name="connsiteY2" fmla="*/ 37301 h 3362140"/>
                <a:gd name="connsiteX3" fmla="*/ 1867821 w 1886857"/>
                <a:gd name="connsiteY3" fmla="*/ 178991 h 3362140"/>
                <a:gd name="connsiteX4" fmla="*/ 1886857 w 1886857"/>
                <a:gd name="connsiteY4" fmla="*/ 189324 h 3362140"/>
                <a:gd name="connsiteX5" fmla="*/ 1886857 w 1886857"/>
                <a:gd name="connsiteY5" fmla="*/ 3172818 h 3362140"/>
                <a:gd name="connsiteX6" fmla="*/ 1867821 w 1886857"/>
                <a:gd name="connsiteY6" fmla="*/ 3183150 h 3362140"/>
                <a:gd name="connsiteX7" fmla="*/ 1751143 w 1886857"/>
                <a:gd name="connsiteY7" fmla="*/ 3324840 h 3362140"/>
                <a:gd name="connsiteX8" fmla="*/ 1739564 w 1886857"/>
                <a:gd name="connsiteY8" fmla="*/ 3362140 h 3362140"/>
                <a:gd name="connsiteX9" fmla="*/ 150287 w 1886857"/>
                <a:gd name="connsiteY9" fmla="*/ 3362140 h 3362140"/>
                <a:gd name="connsiteX10" fmla="*/ 135714 w 1886857"/>
                <a:gd name="connsiteY10" fmla="*/ 3315196 h 3362140"/>
                <a:gd name="connsiteX11" fmla="*/ 19036 w 1886857"/>
                <a:gd name="connsiteY11" fmla="*/ 3173506 h 3362140"/>
                <a:gd name="connsiteX12" fmla="*/ 0 w 1886857"/>
                <a:gd name="connsiteY12" fmla="*/ 3163174 h 3362140"/>
                <a:gd name="connsiteX13" fmla="*/ 0 w 1886857"/>
                <a:gd name="connsiteY13" fmla="*/ 196523 h 3362140"/>
                <a:gd name="connsiteX14" fmla="*/ 19037 w 1886857"/>
                <a:gd name="connsiteY14" fmla="*/ 186190 h 3362140"/>
                <a:gd name="connsiteX15" fmla="*/ 135715 w 1886857"/>
                <a:gd name="connsiteY15" fmla="*/ 44500 h 3362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86857" h="3362140">
                  <a:moveTo>
                    <a:pt x="149529" y="0"/>
                  </a:moveTo>
                  <a:lnTo>
                    <a:pt x="1739564" y="0"/>
                  </a:lnTo>
                  <a:lnTo>
                    <a:pt x="1751143" y="37301"/>
                  </a:lnTo>
                  <a:cubicBezTo>
                    <a:pt x="1775588" y="95094"/>
                    <a:pt x="1816423" y="144267"/>
                    <a:pt x="1867821" y="178991"/>
                  </a:cubicBezTo>
                  <a:lnTo>
                    <a:pt x="1886857" y="189324"/>
                  </a:lnTo>
                  <a:lnTo>
                    <a:pt x="1886857" y="3172818"/>
                  </a:lnTo>
                  <a:lnTo>
                    <a:pt x="1867821" y="3183150"/>
                  </a:lnTo>
                  <a:cubicBezTo>
                    <a:pt x="1816423" y="3217874"/>
                    <a:pt x="1775588" y="3267047"/>
                    <a:pt x="1751143" y="3324840"/>
                  </a:cubicBezTo>
                  <a:lnTo>
                    <a:pt x="1739564" y="3362140"/>
                  </a:lnTo>
                  <a:lnTo>
                    <a:pt x="150287" y="3362140"/>
                  </a:lnTo>
                  <a:lnTo>
                    <a:pt x="135714" y="3315196"/>
                  </a:lnTo>
                  <a:cubicBezTo>
                    <a:pt x="111270" y="3257403"/>
                    <a:pt x="70435" y="3208230"/>
                    <a:pt x="19036" y="3173506"/>
                  </a:cubicBezTo>
                  <a:lnTo>
                    <a:pt x="0" y="3163174"/>
                  </a:lnTo>
                  <a:lnTo>
                    <a:pt x="0" y="196523"/>
                  </a:lnTo>
                  <a:lnTo>
                    <a:pt x="19037" y="186190"/>
                  </a:lnTo>
                  <a:cubicBezTo>
                    <a:pt x="70436" y="151466"/>
                    <a:pt x="111271" y="102294"/>
                    <a:pt x="135715" y="44500"/>
                  </a:cubicBezTo>
                  <a:close/>
                </a:path>
              </a:pathLst>
            </a:custGeom>
            <a:solidFill>
              <a:srgbClr val="FFAD00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矩形 73"/>
            <p:cNvSpPr/>
            <p:nvPr/>
          </p:nvSpPr>
          <p:spPr>
            <a:xfrm>
              <a:off x="2831835" y="4342362"/>
              <a:ext cx="642620" cy="3683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学生</a:t>
              </a:r>
              <a:endParaRPr lang="zh-CN" altLang="en-US" b="1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8467009" y="1196750"/>
            <a:ext cx="2221402" cy="4061245"/>
            <a:chOff x="2060015" y="1202527"/>
            <a:chExt cx="2221402" cy="4061245"/>
          </a:xfrm>
        </p:grpSpPr>
        <p:sp>
          <p:nvSpPr>
            <p:cNvPr id="76" name="任意多边形 75"/>
            <p:cNvSpPr/>
            <p:nvPr/>
          </p:nvSpPr>
          <p:spPr>
            <a:xfrm>
              <a:off x="2060015" y="1202527"/>
              <a:ext cx="2221402" cy="4061245"/>
            </a:xfrm>
            <a:custGeom>
              <a:avLst/>
              <a:gdLst>
                <a:gd name="connsiteX0" fmla="*/ 1110701 w 2221402"/>
                <a:gd name="connsiteY0" fmla="*/ 0 h 4061245"/>
                <a:gd name="connsiteX1" fmla="*/ 1688404 w 2221402"/>
                <a:gd name="connsiteY1" fmla="*/ 307162 h 4061245"/>
                <a:gd name="connsiteX2" fmla="*/ 1750147 w 2221402"/>
                <a:gd name="connsiteY2" fmla="*/ 420915 h 4061245"/>
                <a:gd name="connsiteX3" fmla="*/ 2166800 w 2221402"/>
                <a:gd name="connsiteY3" fmla="*/ 420915 h 4061245"/>
                <a:gd name="connsiteX4" fmla="*/ 2221402 w 2221402"/>
                <a:gd name="connsiteY4" fmla="*/ 475517 h 4061245"/>
                <a:gd name="connsiteX5" fmla="*/ 2221402 w 2221402"/>
                <a:gd name="connsiteY5" fmla="*/ 4006643 h 4061245"/>
                <a:gd name="connsiteX6" fmla="*/ 2166800 w 2221402"/>
                <a:gd name="connsiteY6" fmla="*/ 4061245 h 4061245"/>
                <a:gd name="connsiteX7" fmla="*/ 54602 w 2221402"/>
                <a:gd name="connsiteY7" fmla="*/ 4061245 h 4061245"/>
                <a:gd name="connsiteX8" fmla="*/ 0 w 2221402"/>
                <a:gd name="connsiteY8" fmla="*/ 4006643 h 4061245"/>
                <a:gd name="connsiteX9" fmla="*/ 0 w 2221402"/>
                <a:gd name="connsiteY9" fmla="*/ 475517 h 4061245"/>
                <a:gd name="connsiteX10" fmla="*/ 54602 w 2221402"/>
                <a:gd name="connsiteY10" fmla="*/ 420915 h 4061245"/>
                <a:gd name="connsiteX11" fmla="*/ 471255 w 2221402"/>
                <a:gd name="connsiteY11" fmla="*/ 420915 h 4061245"/>
                <a:gd name="connsiteX12" fmla="*/ 532998 w 2221402"/>
                <a:gd name="connsiteY12" fmla="*/ 307162 h 4061245"/>
                <a:gd name="connsiteX13" fmla="*/ 1110701 w 2221402"/>
                <a:gd name="connsiteY13" fmla="*/ 0 h 4061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402" h="4061245">
                  <a:moveTo>
                    <a:pt x="1110701" y="0"/>
                  </a:moveTo>
                  <a:cubicBezTo>
                    <a:pt x="1351182" y="0"/>
                    <a:pt x="1563205" y="121843"/>
                    <a:pt x="1688404" y="307162"/>
                  </a:cubicBezTo>
                  <a:lnTo>
                    <a:pt x="1750147" y="420915"/>
                  </a:lnTo>
                  <a:lnTo>
                    <a:pt x="2166800" y="420915"/>
                  </a:lnTo>
                  <a:cubicBezTo>
                    <a:pt x="2196956" y="420915"/>
                    <a:pt x="2221402" y="445361"/>
                    <a:pt x="2221402" y="475517"/>
                  </a:cubicBezTo>
                  <a:lnTo>
                    <a:pt x="2221402" y="4006643"/>
                  </a:lnTo>
                  <a:cubicBezTo>
                    <a:pt x="2221402" y="4036799"/>
                    <a:pt x="2196956" y="4061245"/>
                    <a:pt x="2166800" y="4061245"/>
                  </a:cubicBezTo>
                  <a:lnTo>
                    <a:pt x="54602" y="4061245"/>
                  </a:lnTo>
                  <a:cubicBezTo>
                    <a:pt x="24446" y="4061245"/>
                    <a:pt x="0" y="4036799"/>
                    <a:pt x="0" y="4006643"/>
                  </a:cubicBezTo>
                  <a:lnTo>
                    <a:pt x="0" y="475517"/>
                  </a:lnTo>
                  <a:cubicBezTo>
                    <a:pt x="0" y="445361"/>
                    <a:pt x="24446" y="420915"/>
                    <a:pt x="54602" y="420915"/>
                  </a:cubicBezTo>
                  <a:lnTo>
                    <a:pt x="471255" y="420915"/>
                  </a:lnTo>
                  <a:lnTo>
                    <a:pt x="532998" y="307162"/>
                  </a:lnTo>
                  <a:cubicBezTo>
                    <a:pt x="658198" y="121843"/>
                    <a:pt x="870221" y="0"/>
                    <a:pt x="111070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CFCFC"/>
                </a:gs>
                <a:gs pos="100000">
                  <a:srgbClr val="CFCDCA"/>
                </a:gs>
              </a:gsLst>
              <a:lin ang="189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7" name="任意多边形 76"/>
            <p:cNvSpPr/>
            <p:nvPr/>
          </p:nvSpPr>
          <p:spPr>
            <a:xfrm>
              <a:off x="2138387" y="1736044"/>
              <a:ext cx="2054130" cy="3445556"/>
            </a:xfrm>
            <a:custGeom>
              <a:avLst/>
              <a:gdLst>
                <a:gd name="connsiteX0" fmla="*/ 149529 w 1886857"/>
                <a:gd name="connsiteY0" fmla="*/ 0 h 3362140"/>
                <a:gd name="connsiteX1" fmla="*/ 1739564 w 1886857"/>
                <a:gd name="connsiteY1" fmla="*/ 0 h 3362140"/>
                <a:gd name="connsiteX2" fmla="*/ 1751143 w 1886857"/>
                <a:gd name="connsiteY2" fmla="*/ 37301 h 3362140"/>
                <a:gd name="connsiteX3" fmla="*/ 1867821 w 1886857"/>
                <a:gd name="connsiteY3" fmla="*/ 178991 h 3362140"/>
                <a:gd name="connsiteX4" fmla="*/ 1886857 w 1886857"/>
                <a:gd name="connsiteY4" fmla="*/ 189324 h 3362140"/>
                <a:gd name="connsiteX5" fmla="*/ 1886857 w 1886857"/>
                <a:gd name="connsiteY5" fmla="*/ 3172818 h 3362140"/>
                <a:gd name="connsiteX6" fmla="*/ 1867821 w 1886857"/>
                <a:gd name="connsiteY6" fmla="*/ 3183150 h 3362140"/>
                <a:gd name="connsiteX7" fmla="*/ 1751143 w 1886857"/>
                <a:gd name="connsiteY7" fmla="*/ 3324840 h 3362140"/>
                <a:gd name="connsiteX8" fmla="*/ 1739564 w 1886857"/>
                <a:gd name="connsiteY8" fmla="*/ 3362140 h 3362140"/>
                <a:gd name="connsiteX9" fmla="*/ 150287 w 1886857"/>
                <a:gd name="connsiteY9" fmla="*/ 3362140 h 3362140"/>
                <a:gd name="connsiteX10" fmla="*/ 135714 w 1886857"/>
                <a:gd name="connsiteY10" fmla="*/ 3315196 h 3362140"/>
                <a:gd name="connsiteX11" fmla="*/ 19036 w 1886857"/>
                <a:gd name="connsiteY11" fmla="*/ 3173506 h 3362140"/>
                <a:gd name="connsiteX12" fmla="*/ 0 w 1886857"/>
                <a:gd name="connsiteY12" fmla="*/ 3163174 h 3362140"/>
                <a:gd name="connsiteX13" fmla="*/ 0 w 1886857"/>
                <a:gd name="connsiteY13" fmla="*/ 196523 h 3362140"/>
                <a:gd name="connsiteX14" fmla="*/ 19037 w 1886857"/>
                <a:gd name="connsiteY14" fmla="*/ 186190 h 3362140"/>
                <a:gd name="connsiteX15" fmla="*/ 135715 w 1886857"/>
                <a:gd name="connsiteY15" fmla="*/ 44500 h 3362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86857" h="3362140">
                  <a:moveTo>
                    <a:pt x="149529" y="0"/>
                  </a:moveTo>
                  <a:lnTo>
                    <a:pt x="1739564" y="0"/>
                  </a:lnTo>
                  <a:lnTo>
                    <a:pt x="1751143" y="37301"/>
                  </a:lnTo>
                  <a:cubicBezTo>
                    <a:pt x="1775588" y="95094"/>
                    <a:pt x="1816423" y="144267"/>
                    <a:pt x="1867821" y="178991"/>
                  </a:cubicBezTo>
                  <a:lnTo>
                    <a:pt x="1886857" y="189324"/>
                  </a:lnTo>
                  <a:lnTo>
                    <a:pt x="1886857" y="3172818"/>
                  </a:lnTo>
                  <a:lnTo>
                    <a:pt x="1867821" y="3183150"/>
                  </a:lnTo>
                  <a:cubicBezTo>
                    <a:pt x="1816423" y="3217874"/>
                    <a:pt x="1775588" y="3267047"/>
                    <a:pt x="1751143" y="3324840"/>
                  </a:cubicBezTo>
                  <a:lnTo>
                    <a:pt x="1739564" y="3362140"/>
                  </a:lnTo>
                  <a:lnTo>
                    <a:pt x="150287" y="3362140"/>
                  </a:lnTo>
                  <a:lnTo>
                    <a:pt x="135714" y="3315196"/>
                  </a:lnTo>
                  <a:cubicBezTo>
                    <a:pt x="111270" y="3257403"/>
                    <a:pt x="70435" y="3208230"/>
                    <a:pt x="19036" y="3173506"/>
                  </a:cubicBezTo>
                  <a:lnTo>
                    <a:pt x="0" y="3163174"/>
                  </a:lnTo>
                  <a:lnTo>
                    <a:pt x="0" y="196523"/>
                  </a:lnTo>
                  <a:lnTo>
                    <a:pt x="19037" y="186190"/>
                  </a:lnTo>
                  <a:cubicBezTo>
                    <a:pt x="70436" y="151466"/>
                    <a:pt x="111271" y="102294"/>
                    <a:pt x="135715" y="44500"/>
                  </a:cubicBezTo>
                  <a:close/>
                </a:path>
              </a:pathLst>
            </a:cu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七角星 77"/>
            <p:cNvSpPr/>
            <p:nvPr/>
          </p:nvSpPr>
          <p:spPr>
            <a:xfrm rot="21593687">
              <a:off x="2791226" y="1331154"/>
              <a:ext cx="758979" cy="758979"/>
            </a:xfrm>
            <a:prstGeom prst="star7">
              <a:avLst/>
            </a:prstGeom>
            <a:solidFill>
              <a:srgbClr val="00B9B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9" name="矩形 78"/>
            <p:cNvSpPr/>
            <p:nvPr/>
          </p:nvSpPr>
          <p:spPr>
            <a:xfrm rot="21593687">
              <a:off x="2958748" y="1449032"/>
              <a:ext cx="41154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ea typeface="MStiffHeiHK-UltraBold" panose="00000900000000000000" pitchFamily="50" charset="-120"/>
                  <a:cs typeface="Segoe UI Semilight" panose="020B0402040204020203" pitchFamily="34" charset="0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ea typeface="MStiffHeiHK-UltraBold" panose="00000900000000000000" pitchFamily="50" charset="-120"/>
                <a:cs typeface="Segoe UI Semilight" panose="020B0402040204020203" pitchFamily="34" charset="0"/>
              </a:endParaRPr>
            </a:p>
          </p:txBody>
        </p:sp>
        <p:sp>
          <p:nvSpPr>
            <p:cNvPr id="80" name="流程图: 联系 79"/>
            <p:cNvSpPr/>
            <p:nvPr/>
          </p:nvSpPr>
          <p:spPr>
            <a:xfrm rot="21593687">
              <a:off x="2948999" y="1498454"/>
              <a:ext cx="443431" cy="443431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1" name="矩形 80"/>
            <p:cNvSpPr/>
            <p:nvPr/>
          </p:nvSpPr>
          <p:spPr>
            <a:xfrm>
              <a:off x="2235200" y="2143312"/>
              <a:ext cx="1676400" cy="21570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40000"/>
                </a:lnSpc>
              </a:pPr>
              <a:r>
                <a:rPr lang="zh-CN" altLang="en-US" sz="1600" dirty="0">
                  <a:solidFill>
                    <a:srgbClr val="404040"/>
                  </a:solidFill>
                  <a:latin typeface="+mn-ea"/>
                </a:rPr>
                <a:t>我们课堂的互动并非简单的问答，而是学生与教师融为一体，</a:t>
              </a:r>
              <a:r>
                <a:rPr lang="zh-CN" altLang="en-US" sz="1600" dirty="0">
                  <a:solidFill>
                    <a:srgbClr val="404040"/>
                  </a:solidFill>
                  <a:latin typeface="+mn-ea"/>
                  <a:sym typeface="+mn-ea"/>
                </a:rPr>
                <a:t>共同</a:t>
              </a:r>
              <a:endParaRPr lang="zh-CN" altLang="en-US" sz="1600" dirty="0">
                <a:solidFill>
                  <a:srgbClr val="404040"/>
                </a:solidFill>
                <a:latin typeface="+mn-ea"/>
              </a:endParaRPr>
            </a:p>
            <a:p>
              <a:pPr algn="just">
                <a:lnSpc>
                  <a:spcPct val="140000"/>
                </a:lnSpc>
              </a:pPr>
              <a:r>
                <a:rPr lang="zh-CN" altLang="en-US" sz="1600" dirty="0">
                  <a:solidFill>
                    <a:srgbClr val="404040"/>
                  </a:solidFill>
                  <a:latin typeface="+mn-ea"/>
                </a:rPr>
                <a:t>面对设计项目，全方位的互动。</a:t>
              </a:r>
              <a:endParaRPr lang="zh-CN" altLang="en-US" sz="1600" dirty="0">
                <a:solidFill>
                  <a:srgbClr val="404040"/>
                </a:solidFill>
                <a:latin typeface="+mn-ea"/>
              </a:endParaRPr>
            </a:p>
          </p:txBody>
        </p:sp>
        <p:sp>
          <p:nvSpPr>
            <p:cNvPr id="82" name="任意多边形 81"/>
            <p:cNvSpPr/>
            <p:nvPr/>
          </p:nvSpPr>
          <p:spPr>
            <a:xfrm rot="16200000">
              <a:off x="2890175" y="3730824"/>
              <a:ext cx="548688" cy="1592409"/>
            </a:xfrm>
            <a:custGeom>
              <a:avLst/>
              <a:gdLst>
                <a:gd name="connsiteX0" fmla="*/ 149529 w 1886857"/>
                <a:gd name="connsiteY0" fmla="*/ 0 h 3362140"/>
                <a:gd name="connsiteX1" fmla="*/ 1739564 w 1886857"/>
                <a:gd name="connsiteY1" fmla="*/ 0 h 3362140"/>
                <a:gd name="connsiteX2" fmla="*/ 1751143 w 1886857"/>
                <a:gd name="connsiteY2" fmla="*/ 37301 h 3362140"/>
                <a:gd name="connsiteX3" fmla="*/ 1867821 w 1886857"/>
                <a:gd name="connsiteY3" fmla="*/ 178991 h 3362140"/>
                <a:gd name="connsiteX4" fmla="*/ 1886857 w 1886857"/>
                <a:gd name="connsiteY4" fmla="*/ 189324 h 3362140"/>
                <a:gd name="connsiteX5" fmla="*/ 1886857 w 1886857"/>
                <a:gd name="connsiteY5" fmla="*/ 3172818 h 3362140"/>
                <a:gd name="connsiteX6" fmla="*/ 1867821 w 1886857"/>
                <a:gd name="connsiteY6" fmla="*/ 3183150 h 3362140"/>
                <a:gd name="connsiteX7" fmla="*/ 1751143 w 1886857"/>
                <a:gd name="connsiteY7" fmla="*/ 3324840 h 3362140"/>
                <a:gd name="connsiteX8" fmla="*/ 1739564 w 1886857"/>
                <a:gd name="connsiteY8" fmla="*/ 3362140 h 3362140"/>
                <a:gd name="connsiteX9" fmla="*/ 150287 w 1886857"/>
                <a:gd name="connsiteY9" fmla="*/ 3362140 h 3362140"/>
                <a:gd name="connsiteX10" fmla="*/ 135714 w 1886857"/>
                <a:gd name="connsiteY10" fmla="*/ 3315196 h 3362140"/>
                <a:gd name="connsiteX11" fmla="*/ 19036 w 1886857"/>
                <a:gd name="connsiteY11" fmla="*/ 3173506 h 3362140"/>
                <a:gd name="connsiteX12" fmla="*/ 0 w 1886857"/>
                <a:gd name="connsiteY12" fmla="*/ 3163174 h 3362140"/>
                <a:gd name="connsiteX13" fmla="*/ 0 w 1886857"/>
                <a:gd name="connsiteY13" fmla="*/ 196523 h 3362140"/>
                <a:gd name="connsiteX14" fmla="*/ 19037 w 1886857"/>
                <a:gd name="connsiteY14" fmla="*/ 186190 h 3362140"/>
                <a:gd name="connsiteX15" fmla="*/ 135715 w 1886857"/>
                <a:gd name="connsiteY15" fmla="*/ 44500 h 3362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86857" h="3362140">
                  <a:moveTo>
                    <a:pt x="149529" y="0"/>
                  </a:moveTo>
                  <a:lnTo>
                    <a:pt x="1739564" y="0"/>
                  </a:lnTo>
                  <a:lnTo>
                    <a:pt x="1751143" y="37301"/>
                  </a:lnTo>
                  <a:cubicBezTo>
                    <a:pt x="1775588" y="95094"/>
                    <a:pt x="1816423" y="144267"/>
                    <a:pt x="1867821" y="178991"/>
                  </a:cubicBezTo>
                  <a:lnTo>
                    <a:pt x="1886857" y="189324"/>
                  </a:lnTo>
                  <a:lnTo>
                    <a:pt x="1886857" y="3172818"/>
                  </a:lnTo>
                  <a:lnTo>
                    <a:pt x="1867821" y="3183150"/>
                  </a:lnTo>
                  <a:cubicBezTo>
                    <a:pt x="1816423" y="3217874"/>
                    <a:pt x="1775588" y="3267047"/>
                    <a:pt x="1751143" y="3324840"/>
                  </a:cubicBezTo>
                  <a:lnTo>
                    <a:pt x="1739564" y="3362140"/>
                  </a:lnTo>
                  <a:lnTo>
                    <a:pt x="150287" y="3362140"/>
                  </a:lnTo>
                  <a:lnTo>
                    <a:pt x="135714" y="3315196"/>
                  </a:lnTo>
                  <a:cubicBezTo>
                    <a:pt x="111270" y="3257403"/>
                    <a:pt x="70435" y="3208230"/>
                    <a:pt x="19036" y="3173506"/>
                  </a:cubicBezTo>
                  <a:lnTo>
                    <a:pt x="0" y="3163174"/>
                  </a:lnTo>
                  <a:lnTo>
                    <a:pt x="0" y="196523"/>
                  </a:lnTo>
                  <a:lnTo>
                    <a:pt x="19037" y="186190"/>
                  </a:lnTo>
                  <a:cubicBezTo>
                    <a:pt x="70436" y="151466"/>
                    <a:pt x="111271" y="102294"/>
                    <a:pt x="135715" y="44500"/>
                  </a:cubicBezTo>
                  <a:close/>
                </a:path>
              </a:pathLst>
            </a:custGeom>
            <a:solidFill>
              <a:srgbClr val="FFAD00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矩形 82"/>
            <p:cNvSpPr/>
            <p:nvPr/>
          </p:nvSpPr>
          <p:spPr>
            <a:xfrm>
              <a:off x="2831835" y="4342362"/>
              <a:ext cx="642620" cy="3683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互动</a:t>
              </a:r>
              <a:endParaRPr lang="zh-CN" altLang="en-US" b="1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  <p:sp>
        <p:nvSpPr>
          <p:cNvPr id="29" name="圆角矩形 28"/>
          <p:cNvSpPr/>
          <p:nvPr/>
        </p:nvSpPr>
        <p:spPr>
          <a:xfrm>
            <a:off x="2245986" y="5746285"/>
            <a:ext cx="7553843" cy="530645"/>
          </a:xfrm>
          <a:prstGeom prst="roundRect">
            <a:avLst/>
          </a:prstGeom>
          <a:solidFill>
            <a:srgbClr val="00B9B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32107" y="5887576"/>
            <a:ext cx="7467723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kern="1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Times New Roman" panose="02020603050405020304" pitchFamily="18" charset="0"/>
              </a:rPr>
              <a:t>我们的课堂上，既有教师对学生的传达，又有学生对教师的传达，实现双向互动。</a:t>
            </a:r>
            <a:endParaRPr lang="zh-CN" altLang="en-US" sz="1600" kern="100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-19064" y="253534"/>
            <a:ext cx="12211083" cy="6553690"/>
            <a:chOff x="-19064" y="253534"/>
            <a:chExt cx="12211083" cy="6553690"/>
          </a:xfrm>
        </p:grpSpPr>
        <p:grpSp>
          <p:nvGrpSpPr>
            <p:cNvPr id="32" name="组合 31"/>
            <p:cNvGrpSpPr/>
            <p:nvPr/>
          </p:nvGrpSpPr>
          <p:grpSpPr>
            <a:xfrm>
              <a:off x="-19064" y="253534"/>
              <a:ext cx="12211083" cy="6553690"/>
              <a:chOff x="-19064" y="253534"/>
              <a:chExt cx="12211083" cy="6553690"/>
            </a:xfrm>
          </p:grpSpPr>
          <p:sp>
            <p:nvSpPr>
              <p:cNvPr id="34" name="Rectangle 11"/>
              <p:cNvSpPr>
                <a:spLocks noChangeArrowheads="1"/>
              </p:cNvSpPr>
              <p:nvPr/>
            </p:nvSpPr>
            <p:spPr bwMode="gray">
              <a:xfrm flipH="1">
                <a:off x="205524" y="255990"/>
                <a:ext cx="11986495" cy="597132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>
                  <a:defRPr/>
                </a:pPr>
                <a:endParaRPr lang="en-US" altLang="zh-CN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35" name="Rectangle 7"/>
              <p:cNvSpPr>
                <a:spLocks noChangeArrowheads="1"/>
              </p:cNvSpPr>
              <p:nvPr/>
            </p:nvSpPr>
            <p:spPr bwMode="invGray">
              <a:xfrm flipH="1">
                <a:off x="97525" y="6501805"/>
                <a:ext cx="428024" cy="176519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/>
                <a:endParaRPr lang="en-US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36" name="Freeform 8"/>
              <p:cNvSpPr/>
              <p:nvPr/>
            </p:nvSpPr>
            <p:spPr bwMode="invGray">
              <a:xfrm flipH="1">
                <a:off x="-19064" y="6501805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9 w 219"/>
                  <a:gd name="T3" fmla="*/ 314 h 744"/>
                  <a:gd name="T4" fmla="*/ 219 w 219"/>
                  <a:gd name="T5" fmla="*/ 744 h 744"/>
                  <a:gd name="T6" fmla="*/ 0 w 219"/>
                  <a:gd name="T7" fmla="*/ 430 h 744"/>
                  <a:gd name="T8" fmla="*/ 0 w 219"/>
                  <a:gd name="T9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latin typeface="Foundry Gridnik Medium" pitchFamily="50" charset="0"/>
                </a:endParaRPr>
              </a:p>
            </p:txBody>
          </p:sp>
          <p:sp>
            <p:nvSpPr>
              <p:cNvPr id="37" name="Rectangle 13"/>
              <p:cNvSpPr/>
              <p:nvPr/>
            </p:nvSpPr>
            <p:spPr bwMode="invGray">
              <a:xfrm>
                <a:off x="107449" y="6445134"/>
                <a:ext cx="417695" cy="292364"/>
              </a:xfrm>
              <a:prstGeom prst="rect">
                <a:avLst/>
              </a:prstGeom>
            </p:spPr>
            <p:txBody>
              <a:bodyPr wrap="none" lIns="121896" tIns="60948" rIns="121896" bIns="60948">
                <a:spAutoFit/>
              </a:bodyPr>
              <a:lstStyle/>
              <a:p>
                <a:pPr algn="ctr"/>
                <a:fld id="{259F4B34-A25D-4DEF-97BC-C4D92417BF9B}" type="slidenum">
                  <a:rPr lang="en-US" sz="1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fld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12"/>
              <p:cNvSpPr/>
              <p:nvPr/>
            </p:nvSpPr>
            <p:spPr bwMode="gray">
              <a:xfrm>
                <a:off x="19" y="253534"/>
                <a:ext cx="205496" cy="792721"/>
              </a:xfrm>
              <a:custGeom>
                <a:avLst/>
                <a:gdLst>
                  <a:gd name="T0" fmla="*/ 0 w 215"/>
                  <a:gd name="T1" fmla="*/ 308 h 703"/>
                  <a:gd name="T2" fmla="*/ 0 w 215"/>
                  <a:gd name="T3" fmla="*/ 703 h 703"/>
                  <a:gd name="T4" fmla="*/ 215 w 215"/>
                  <a:gd name="T5" fmla="*/ 395 h 703"/>
                  <a:gd name="T6" fmla="*/ 215 w 215"/>
                  <a:gd name="T7" fmla="*/ 0 h 703"/>
                  <a:gd name="T8" fmla="*/ 0 w 215"/>
                  <a:gd name="T9" fmla="*/ 308 h 703"/>
                  <a:gd name="connsiteX0" fmla="*/ 0 w 10000"/>
                  <a:gd name="connsiteY0" fmla="*/ 4381 h 7400"/>
                  <a:gd name="connsiteX1" fmla="*/ 6119 w 10000"/>
                  <a:gd name="connsiteY1" fmla="*/ 7400 h 7400"/>
                  <a:gd name="connsiteX2" fmla="*/ 10000 w 10000"/>
                  <a:gd name="connsiteY2" fmla="*/ 5619 h 7400"/>
                  <a:gd name="connsiteX3" fmla="*/ 10000 w 10000"/>
                  <a:gd name="connsiteY3" fmla="*/ 0 h 7400"/>
                  <a:gd name="connsiteX4" fmla="*/ 0 w 10000"/>
                  <a:gd name="connsiteY4" fmla="*/ 4381 h 7400"/>
                  <a:gd name="connsiteX0-1" fmla="*/ 0 w 3881"/>
                  <a:gd name="connsiteY0-2" fmla="*/ 2482 h 10000"/>
                  <a:gd name="connsiteX1-3" fmla="*/ 0 w 3881"/>
                  <a:gd name="connsiteY1-4" fmla="*/ 10000 h 10000"/>
                  <a:gd name="connsiteX2-5" fmla="*/ 3881 w 3881"/>
                  <a:gd name="connsiteY2-6" fmla="*/ 7593 h 10000"/>
                  <a:gd name="connsiteX3-7" fmla="*/ 3881 w 3881"/>
                  <a:gd name="connsiteY3-8" fmla="*/ 0 h 10000"/>
                  <a:gd name="connsiteX4-9" fmla="*/ 0 w 3881"/>
                  <a:gd name="connsiteY4-10" fmla="*/ 2482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flip="none" rotWithShape="0">
                <a:gsLst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solidFill>
                    <a:schemeClr val="lt1"/>
                  </a:solidFill>
                  <a:latin typeface="Foundry Gridnik Medium" pitchFamily="50" charset="0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296839" y="344379"/>
              <a:ext cx="445008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重构新型教与学的双向互动关系</a:t>
              </a:r>
              <a:endParaRPr lang="zh-CN" altLang="en-US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  <p:grpSp>
        <p:nvGrpSpPr>
          <p:cNvPr id="40" name="Group 40"/>
          <p:cNvGrpSpPr>
            <a:grpSpLocks noChangeAspect="1"/>
          </p:cNvGrpSpPr>
          <p:nvPr/>
        </p:nvGrpSpPr>
        <p:grpSpPr bwMode="auto">
          <a:xfrm>
            <a:off x="9957896" y="5581410"/>
            <a:ext cx="498691" cy="1179999"/>
            <a:chOff x="3769" y="1993"/>
            <a:chExt cx="142" cy="3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1" name="AutoShape 39"/>
            <p:cNvSpPr>
              <a:spLocks noChangeAspect="1" noChangeArrowheads="1" noTextEdit="1"/>
            </p:cNvSpPr>
            <p:nvPr/>
          </p:nvSpPr>
          <p:spPr bwMode="auto">
            <a:xfrm flipH="1">
              <a:off x="3769" y="1993"/>
              <a:ext cx="142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3846" y="2024"/>
              <a:ext cx="23" cy="32"/>
            </a:xfrm>
            <a:custGeom>
              <a:avLst/>
              <a:gdLst>
                <a:gd name="T0" fmla="*/ 9 w 9"/>
                <a:gd name="T1" fmla="*/ 6 h 13"/>
                <a:gd name="T2" fmla="*/ 9 w 9"/>
                <a:gd name="T3" fmla="*/ 0 h 13"/>
                <a:gd name="T4" fmla="*/ 3 w 9"/>
                <a:gd name="T5" fmla="*/ 3 h 13"/>
                <a:gd name="T6" fmla="*/ 1 w 9"/>
                <a:gd name="T7" fmla="*/ 9 h 13"/>
                <a:gd name="T8" fmla="*/ 5 w 9"/>
                <a:gd name="T9" fmla="*/ 13 h 13"/>
                <a:gd name="T10" fmla="*/ 9 w 9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3">
                  <a:moveTo>
                    <a:pt x="9" y="6"/>
                  </a:moveTo>
                  <a:cubicBezTo>
                    <a:pt x="9" y="6"/>
                    <a:pt x="9" y="1"/>
                    <a:pt x="9" y="0"/>
                  </a:cubicBezTo>
                  <a:cubicBezTo>
                    <a:pt x="9" y="0"/>
                    <a:pt x="3" y="3"/>
                    <a:pt x="3" y="3"/>
                  </a:cubicBezTo>
                  <a:cubicBezTo>
                    <a:pt x="3" y="3"/>
                    <a:pt x="1" y="7"/>
                    <a:pt x="1" y="9"/>
                  </a:cubicBezTo>
                  <a:cubicBezTo>
                    <a:pt x="0" y="11"/>
                    <a:pt x="5" y="13"/>
                    <a:pt x="5" y="13"/>
                  </a:cubicBezTo>
                  <a:lnTo>
                    <a:pt x="9" y="6"/>
                  </a:lnTo>
                  <a:close/>
                </a:path>
              </a:pathLst>
            </a:custGeom>
            <a:solidFill>
              <a:srgbClr val="D69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3851" y="2298"/>
              <a:ext cx="35" cy="31"/>
            </a:xfrm>
            <a:custGeom>
              <a:avLst/>
              <a:gdLst>
                <a:gd name="T0" fmla="*/ 12 w 14"/>
                <a:gd name="T1" fmla="*/ 1 h 13"/>
                <a:gd name="T2" fmla="*/ 13 w 14"/>
                <a:gd name="T3" fmla="*/ 7 h 13"/>
                <a:gd name="T4" fmla="*/ 13 w 14"/>
                <a:gd name="T5" fmla="*/ 9 h 13"/>
                <a:gd name="T6" fmla="*/ 11 w 14"/>
                <a:gd name="T7" fmla="*/ 9 h 13"/>
                <a:gd name="T8" fmla="*/ 5 w 14"/>
                <a:gd name="T9" fmla="*/ 12 h 13"/>
                <a:gd name="T10" fmla="*/ 0 w 14"/>
                <a:gd name="T11" fmla="*/ 11 h 13"/>
                <a:gd name="T12" fmla="*/ 3 w 14"/>
                <a:gd name="T13" fmla="*/ 7 h 13"/>
                <a:gd name="T14" fmla="*/ 5 w 14"/>
                <a:gd name="T15" fmla="*/ 1 h 13"/>
                <a:gd name="T16" fmla="*/ 12 w 14"/>
                <a:gd name="T17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12" y="1"/>
                  </a:moveTo>
                  <a:cubicBezTo>
                    <a:pt x="12" y="1"/>
                    <a:pt x="14" y="6"/>
                    <a:pt x="13" y="7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13"/>
                    <a:pt x="5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2" y="7"/>
                    <a:pt x="3" y="7"/>
                  </a:cubicBezTo>
                  <a:cubicBezTo>
                    <a:pt x="3" y="6"/>
                    <a:pt x="5" y="2"/>
                    <a:pt x="5" y="1"/>
                  </a:cubicBezTo>
                  <a:cubicBezTo>
                    <a:pt x="6" y="0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3769" y="2080"/>
              <a:ext cx="30" cy="17"/>
            </a:xfrm>
            <a:custGeom>
              <a:avLst/>
              <a:gdLst>
                <a:gd name="T0" fmla="*/ 10 w 12"/>
                <a:gd name="T1" fmla="*/ 7 h 7"/>
                <a:gd name="T2" fmla="*/ 5 w 12"/>
                <a:gd name="T3" fmla="*/ 7 h 7"/>
                <a:gd name="T4" fmla="*/ 0 w 12"/>
                <a:gd name="T5" fmla="*/ 4 h 7"/>
                <a:gd name="T6" fmla="*/ 0 w 12"/>
                <a:gd name="T7" fmla="*/ 3 h 7"/>
                <a:gd name="T8" fmla="*/ 3 w 12"/>
                <a:gd name="T9" fmla="*/ 3 h 7"/>
                <a:gd name="T10" fmla="*/ 7 w 12"/>
                <a:gd name="T11" fmla="*/ 3 h 7"/>
                <a:gd name="T12" fmla="*/ 8 w 12"/>
                <a:gd name="T13" fmla="*/ 2 h 7"/>
                <a:gd name="T14" fmla="*/ 8 w 12"/>
                <a:gd name="T15" fmla="*/ 0 h 7"/>
                <a:gd name="T16" fmla="*/ 10 w 12"/>
                <a:gd name="T17" fmla="*/ 3 h 7"/>
                <a:gd name="T18" fmla="*/ 12 w 12"/>
                <a:gd name="T19" fmla="*/ 5 h 7"/>
                <a:gd name="T20" fmla="*/ 10 w 12"/>
                <a:gd name="T2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7">
                  <a:moveTo>
                    <a:pt x="10" y="7"/>
                  </a:moveTo>
                  <a:cubicBezTo>
                    <a:pt x="10" y="7"/>
                    <a:pt x="6" y="7"/>
                    <a:pt x="5" y="7"/>
                  </a:cubicBezTo>
                  <a:cubicBezTo>
                    <a:pt x="5" y="7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3" y="3"/>
                  </a:cubicBezTo>
                  <a:cubicBezTo>
                    <a:pt x="3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7" y="1"/>
                    <a:pt x="8" y="0"/>
                  </a:cubicBezTo>
                  <a:cubicBezTo>
                    <a:pt x="8" y="0"/>
                    <a:pt x="10" y="3"/>
                    <a:pt x="10" y="3"/>
                  </a:cubicBezTo>
                  <a:cubicBezTo>
                    <a:pt x="12" y="5"/>
                    <a:pt x="12" y="5"/>
                    <a:pt x="12" y="5"/>
                  </a:cubicBezTo>
                  <a:lnTo>
                    <a:pt x="10" y="7"/>
                  </a:ln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4"/>
            <p:cNvSpPr/>
            <p:nvPr/>
          </p:nvSpPr>
          <p:spPr bwMode="auto">
            <a:xfrm>
              <a:off x="3826" y="2293"/>
              <a:ext cx="43" cy="19"/>
            </a:xfrm>
            <a:custGeom>
              <a:avLst/>
              <a:gdLst>
                <a:gd name="T0" fmla="*/ 15 w 17"/>
                <a:gd name="T1" fmla="*/ 6 h 8"/>
                <a:gd name="T2" fmla="*/ 9 w 17"/>
                <a:gd name="T3" fmla="*/ 8 h 8"/>
                <a:gd name="T4" fmla="*/ 1 w 17"/>
                <a:gd name="T5" fmla="*/ 8 h 8"/>
                <a:gd name="T6" fmla="*/ 3 w 17"/>
                <a:gd name="T7" fmla="*/ 6 h 8"/>
                <a:gd name="T8" fmla="*/ 8 w 17"/>
                <a:gd name="T9" fmla="*/ 5 h 8"/>
                <a:gd name="T10" fmla="*/ 13 w 17"/>
                <a:gd name="T11" fmla="*/ 0 h 8"/>
                <a:gd name="T12" fmla="*/ 17 w 17"/>
                <a:gd name="T13" fmla="*/ 0 h 8"/>
                <a:gd name="T14" fmla="*/ 15 w 17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8">
                  <a:moveTo>
                    <a:pt x="15" y="6"/>
                  </a:moveTo>
                  <a:cubicBezTo>
                    <a:pt x="15" y="6"/>
                    <a:pt x="12" y="8"/>
                    <a:pt x="9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6"/>
                    <a:pt x="3" y="6"/>
                  </a:cubicBezTo>
                  <a:cubicBezTo>
                    <a:pt x="3" y="6"/>
                    <a:pt x="5" y="6"/>
                    <a:pt x="8" y="5"/>
                  </a:cubicBezTo>
                  <a:cubicBezTo>
                    <a:pt x="11" y="3"/>
                    <a:pt x="13" y="0"/>
                    <a:pt x="1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4"/>
                    <a:pt x="15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5"/>
            <p:cNvSpPr/>
            <p:nvPr/>
          </p:nvSpPr>
          <p:spPr bwMode="auto">
            <a:xfrm>
              <a:off x="3834" y="2138"/>
              <a:ext cx="40" cy="160"/>
            </a:xfrm>
            <a:custGeom>
              <a:avLst/>
              <a:gdLst>
                <a:gd name="T0" fmla="*/ 14 w 16"/>
                <a:gd name="T1" fmla="*/ 66 h 66"/>
                <a:gd name="T2" fmla="*/ 9 w 16"/>
                <a:gd name="T3" fmla="*/ 64 h 66"/>
                <a:gd name="T4" fmla="*/ 9 w 16"/>
                <a:gd name="T5" fmla="*/ 62 h 66"/>
                <a:gd name="T6" fmla="*/ 11 w 16"/>
                <a:gd name="T7" fmla="*/ 60 h 66"/>
                <a:gd name="T8" fmla="*/ 10 w 16"/>
                <a:gd name="T9" fmla="*/ 58 h 66"/>
                <a:gd name="T10" fmla="*/ 11 w 16"/>
                <a:gd name="T11" fmla="*/ 56 h 66"/>
                <a:gd name="T12" fmla="*/ 9 w 16"/>
                <a:gd name="T13" fmla="*/ 55 h 66"/>
                <a:gd name="T14" fmla="*/ 10 w 16"/>
                <a:gd name="T15" fmla="*/ 52 h 66"/>
                <a:gd name="T16" fmla="*/ 9 w 16"/>
                <a:gd name="T17" fmla="*/ 46 h 66"/>
                <a:gd name="T18" fmla="*/ 9 w 16"/>
                <a:gd name="T19" fmla="*/ 42 h 66"/>
                <a:gd name="T20" fmla="*/ 9 w 16"/>
                <a:gd name="T21" fmla="*/ 42 h 66"/>
                <a:gd name="T22" fmla="*/ 7 w 16"/>
                <a:gd name="T23" fmla="*/ 40 h 66"/>
                <a:gd name="T24" fmla="*/ 7 w 16"/>
                <a:gd name="T25" fmla="*/ 38 h 66"/>
                <a:gd name="T26" fmla="*/ 6 w 16"/>
                <a:gd name="T27" fmla="*/ 35 h 66"/>
                <a:gd name="T28" fmla="*/ 1 w 16"/>
                <a:gd name="T29" fmla="*/ 10 h 66"/>
                <a:gd name="T30" fmla="*/ 1 w 16"/>
                <a:gd name="T31" fmla="*/ 0 h 66"/>
                <a:gd name="T32" fmla="*/ 6 w 16"/>
                <a:gd name="T33" fmla="*/ 1 h 66"/>
                <a:gd name="T34" fmla="*/ 9 w 16"/>
                <a:gd name="T35" fmla="*/ 4 h 66"/>
                <a:gd name="T36" fmla="*/ 14 w 16"/>
                <a:gd name="T37" fmla="*/ 19 h 66"/>
                <a:gd name="T38" fmla="*/ 13 w 16"/>
                <a:gd name="T39" fmla="*/ 33 h 66"/>
                <a:gd name="T40" fmla="*/ 15 w 16"/>
                <a:gd name="T41" fmla="*/ 44 h 66"/>
                <a:gd name="T42" fmla="*/ 15 w 16"/>
                <a:gd name="T43" fmla="*/ 61 h 66"/>
                <a:gd name="T44" fmla="*/ 14 w 16"/>
                <a:gd name="T4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66">
                  <a:moveTo>
                    <a:pt x="14" y="66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9" y="64"/>
                    <a:pt x="9" y="63"/>
                    <a:pt x="9" y="62"/>
                  </a:cubicBezTo>
                  <a:cubicBezTo>
                    <a:pt x="10" y="62"/>
                    <a:pt x="11" y="60"/>
                    <a:pt x="11" y="60"/>
                  </a:cubicBezTo>
                  <a:cubicBezTo>
                    <a:pt x="11" y="60"/>
                    <a:pt x="10" y="59"/>
                    <a:pt x="10" y="58"/>
                  </a:cubicBezTo>
                  <a:cubicBezTo>
                    <a:pt x="10" y="57"/>
                    <a:pt x="11" y="56"/>
                    <a:pt x="11" y="56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10" y="52"/>
                    <a:pt x="10" y="52"/>
                  </a:cubicBezTo>
                  <a:cubicBezTo>
                    <a:pt x="10" y="51"/>
                    <a:pt x="9" y="46"/>
                    <a:pt x="9" y="46"/>
                  </a:cubicBezTo>
                  <a:cubicBezTo>
                    <a:pt x="9" y="46"/>
                    <a:pt x="8" y="43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0" y="12"/>
                    <a:pt x="1" y="10"/>
                  </a:cubicBezTo>
                  <a:cubicBezTo>
                    <a:pt x="2" y="9"/>
                    <a:pt x="1" y="0"/>
                    <a:pt x="1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9" y="3"/>
                    <a:pt x="9" y="4"/>
                  </a:cubicBezTo>
                  <a:cubicBezTo>
                    <a:pt x="9" y="5"/>
                    <a:pt x="14" y="19"/>
                    <a:pt x="14" y="19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60"/>
                    <a:pt x="15" y="61"/>
                  </a:cubicBezTo>
                  <a:cubicBezTo>
                    <a:pt x="16" y="61"/>
                    <a:pt x="14" y="66"/>
                    <a:pt x="14" y="66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6"/>
            <p:cNvSpPr/>
            <p:nvPr/>
          </p:nvSpPr>
          <p:spPr bwMode="auto">
            <a:xfrm>
              <a:off x="3836" y="2138"/>
              <a:ext cx="38" cy="160"/>
            </a:xfrm>
            <a:custGeom>
              <a:avLst/>
              <a:gdLst>
                <a:gd name="T0" fmla="*/ 0 w 15"/>
                <a:gd name="T1" fmla="*/ 0 h 66"/>
                <a:gd name="T2" fmla="*/ 5 w 15"/>
                <a:gd name="T3" fmla="*/ 1 h 66"/>
                <a:gd name="T4" fmla="*/ 8 w 15"/>
                <a:gd name="T5" fmla="*/ 4 h 66"/>
                <a:gd name="T6" fmla="*/ 13 w 15"/>
                <a:gd name="T7" fmla="*/ 19 h 66"/>
                <a:gd name="T8" fmla="*/ 12 w 15"/>
                <a:gd name="T9" fmla="*/ 33 h 66"/>
                <a:gd name="T10" fmla="*/ 14 w 15"/>
                <a:gd name="T11" fmla="*/ 44 h 66"/>
                <a:gd name="T12" fmla="*/ 14 w 15"/>
                <a:gd name="T13" fmla="*/ 61 h 66"/>
                <a:gd name="T14" fmla="*/ 13 w 15"/>
                <a:gd name="T15" fmla="*/ 66 h 66"/>
                <a:gd name="T16" fmla="*/ 8 w 15"/>
                <a:gd name="T17" fmla="*/ 64 h 66"/>
                <a:gd name="T18" fmla="*/ 8 w 15"/>
                <a:gd name="T19" fmla="*/ 63 h 66"/>
                <a:gd name="T20" fmla="*/ 11 w 15"/>
                <a:gd name="T21" fmla="*/ 61 h 66"/>
                <a:gd name="T22" fmla="*/ 10 w 15"/>
                <a:gd name="T23" fmla="*/ 60 h 66"/>
                <a:gd name="T24" fmla="*/ 10 w 15"/>
                <a:gd name="T25" fmla="*/ 60 h 66"/>
                <a:gd name="T26" fmla="*/ 9 w 15"/>
                <a:gd name="T27" fmla="*/ 59 h 66"/>
                <a:gd name="T28" fmla="*/ 11 w 15"/>
                <a:gd name="T29" fmla="*/ 56 h 66"/>
                <a:gd name="T30" fmla="*/ 10 w 15"/>
                <a:gd name="T31" fmla="*/ 56 h 66"/>
                <a:gd name="T32" fmla="*/ 8 w 15"/>
                <a:gd name="T33" fmla="*/ 55 h 66"/>
                <a:gd name="T34" fmla="*/ 8 w 15"/>
                <a:gd name="T35" fmla="*/ 55 h 66"/>
                <a:gd name="T36" fmla="*/ 11 w 15"/>
                <a:gd name="T37" fmla="*/ 53 h 66"/>
                <a:gd name="T38" fmla="*/ 12 w 15"/>
                <a:gd name="T39" fmla="*/ 49 h 66"/>
                <a:gd name="T40" fmla="*/ 9 w 15"/>
                <a:gd name="T41" fmla="*/ 52 h 66"/>
                <a:gd name="T42" fmla="*/ 10 w 15"/>
                <a:gd name="T43" fmla="*/ 47 h 66"/>
                <a:gd name="T44" fmla="*/ 9 w 15"/>
                <a:gd name="T45" fmla="*/ 49 h 66"/>
                <a:gd name="T46" fmla="*/ 8 w 15"/>
                <a:gd name="T47" fmla="*/ 46 h 66"/>
                <a:gd name="T48" fmla="*/ 10 w 15"/>
                <a:gd name="T49" fmla="*/ 42 h 66"/>
                <a:gd name="T50" fmla="*/ 9 w 15"/>
                <a:gd name="T51" fmla="*/ 38 h 66"/>
                <a:gd name="T52" fmla="*/ 7 w 15"/>
                <a:gd name="T53" fmla="*/ 41 h 66"/>
                <a:gd name="T54" fmla="*/ 6 w 15"/>
                <a:gd name="T55" fmla="*/ 40 h 66"/>
                <a:gd name="T56" fmla="*/ 9 w 15"/>
                <a:gd name="T57" fmla="*/ 36 h 66"/>
                <a:gd name="T58" fmla="*/ 8 w 15"/>
                <a:gd name="T59" fmla="*/ 34 h 66"/>
                <a:gd name="T60" fmla="*/ 5 w 15"/>
                <a:gd name="T61" fmla="*/ 35 h 66"/>
                <a:gd name="T62" fmla="*/ 5 w 15"/>
                <a:gd name="T63" fmla="*/ 35 h 66"/>
                <a:gd name="T64" fmla="*/ 8 w 15"/>
                <a:gd name="T65" fmla="*/ 31 h 66"/>
                <a:gd name="T66" fmla="*/ 5 w 15"/>
                <a:gd name="T67" fmla="*/ 20 h 66"/>
                <a:gd name="T68" fmla="*/ 0 w 15"/>
                <a:gd name="T69" fmla="*/ 10 h 66"/>
                <a:gd name="T70" fmla="*/ 0 w 15"/>
                <a:gd name="T7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" h="66">
                  <a:moveTo>
                    <a:pt x="0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8" y="3"/>
                    <a:pt x="8" y="4"/>
                  </a:cubicBezTo>
                  <a:cubicBezTo>
                    <a:pt x="8" y="5"/>
                    <a:pt x="13" y="19"/>
                    <a:pt x="13" y="19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60"/>
                    <a:pt x="14" y="61"/>
                  </a:cubicBezTo>
                  <a:cubicBezTo>
                    <a:pt x="15" y="61"/>
                    <a:pt x="13" y="66"/>
                    <a:pt x="13" y="66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4"/>
                    <a:pt x="8" y="64"/>
                    <a:pt x="8" y="63"/>
                  </a:cubicBezTo>
                  <a:cubicBezTo>
                    <a:pt x="10" y="63"/>
                    <a:pt x="11" y="62"/>
                    <a:pt x="11" y="61"/>
                  </a:cubicBezTo>
                  <a:cubicBezTo>
                    <a:pt x="10" y="61"/>
                    <a:pt x="10" y="61"/>
                    <a:pt x="10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0"/>
                    <a:pt x="9" y="60"/>
                    <a:pt x="9" y="59"/>
                  </a:cubicBezTo>
                  <a:cubicBezTo>
                    <a:pt x="13" y="60"/>
                    <a:pt x="11" y="56"/>
                    <a:pt x="11" y="56"/>
                  </a:cubicBezTo>
                  <a:cubicBezTo>
                    <a:pt x="11" y="56"/>
                    <a:pt x="10" y="56"/>
                    <a:pt x="10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9" y="54"/>
                    <a:pt x="10" y="54"/>
                    <a:pt x="11" y="53"/>
                  </a:cubicBezTo>
                  <a:cubicBezTo>
                    <a:pt x="12" y="52"/>
                    <a:pt x="12" y="49"/>
                    <a:pt x="12" y="49"/>
                  </a:cubicBezTo>
                  <a:cubicBezTo>
                    <a:pt x="11" y="51"/>
                    <a:pt x="9" y="52"/>
                    <a:pt x="9" y="52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8"/>
                    <a:pt x="8" y="47"/>
                    <a:pt x="8" y="46"/>
                  </a:cubicBezTo>
                  <a:cubicBezTo>
                    <a:pt x="9" y="44"/>
                    <a:pt x="10" y="43"/>
                    <a:pt x="10" y="42"/>
                  </a:cubicBezTo>
                  <a:cubicBezTo>
                    <a:pt x="11" y="40"/>
                    <a:pt x="9" y="38"/>
                    <a:pt x="9" y="38"/>
                  </a:cubicBezTo>
                  <a:cubicBezTo>
                    <a:pt x="9" y="40"/>
                    <a:pt x="8" y="41"/>
                    <a:pt x="7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6" y="34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9" y="29"/>
                    <a:pt x="6" y="22"/>
                    <a:pt x="5" y="20"/>
                  </a:cubicBezTo>
                  <a:cubicBezTo>
                    <a:pt x="4" y="19"/>
                    <a:pt x="2" y="14"/>
                    <a:pt x="0" y="10"/>
                  </a:cubicBezTo>
                  <a:cubicBezTo>
                    <a:pt x="1" y="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47"/>
            <p:cNvSpPr/>
            <p:nvPr/>
          </p:nvSpPr>
          <p:spPr bwMode="auto">
            <a:xfrm>
              <a:off x="3841" y="2133"/>
              <a:ext cx="53" cy="172"/>
            </a:xfrm>
            <a:custGeom>
              <a:avLst/>
              <a:gdLst>
                <a:gd name="T0" fmla="*/ 18 w 21"/>
                <a:gd name="T1" fmla="*/ 60 h 71"/>
                <a:gd name="T2" fmla="*/ 17 w 21"/>
                <a:gd name="T3" fmla="*/ 71 h 71"/>
                <a:gd name="T4" fmla="*/ 12 w 21"/>
                <a:gd name="T5" fmla="*/ 71 h 71"/>
                <a:gd name="T6" fmla="*/ 9 w 21"/>
                <a:gd name="T7" fmla="*/ 69 h 71"/>
                <a:gd name="T8" fmla="*/ 9 w 21"/>
                <a:gd name="T9" fmla="*/ 64 h 71"/>
                <a:gd name="T10" fmla="*/ 11 w 21"/>
                <a:gd name="T11" fmla="*/ 60 h 71"/>
                <a:gd name="T12" fmla="*/ 11 w 21"/>
                <a:gd name="T13" fmla="*/ 53 h 71"/>
                <a:gd name="T14" fmla="*/ 10 w 21"/>
                <a:gd name="T15" fmla="*/ 41 h 71"/>
                <a:gd name="T16" fmla="*/ 8 w 21"/>
                <a:gd name="T17" fmla="*/ 35 h 71"/>
                <a:gd name="T18" fmla="*/ 8 w 21"/>
                <a:gd name="T19" fmla="*/ 27 h 71"/>
                <a:gd name="T20" fmla="*/ 5 w 21"/>
                <a:gd name="T21" fmla="*/ 21 h 71"/>
                <a:gd name="T22" fmla="*/ 1 w 21"/>
                <a:gd name="T23" fmla="*/ 8 h 71"/>
                <a:gd name="T24" fmla="*/ 0 w 21"/>
                <a:gd name="T25" fmla="*/ 2 h 71"/>
                <a:gd name="T26" fmla="*/ 9 w 21"/>
                <a:gd name="T27" fmla="*/ 1 h 71"/>
                <a:gd name="T28" fmla="*/ 17 w 21"/>
                <a:gd name="T29" fmla="*/ 1 h 71"/>
                <a:gd name="T30" fmla="*/ 20 w 21"/>
                <a:gd name="T31" fmla="*/ 12 h 71"/>
                <a:gd name="T32" fmla="*/ 19 w 21"/>
                <a:gd name="T33" fmla="*/ 20 h 71"/>
                <a:gd name="T34" fmla="*/ 19 w 21"/>
                <a:gd name="T35" fmla="*/ 24 h 71"/>
                <a:gd name="T36" fmla="*/ 18 w 21"/>
                <a:gd name="T37" fmla="*/ 32 h 71"/>
                <a:gd name="T38" fmla="*/ 20 w 21"/>
                <a:gd name="T39" fmla="*/ 37 h 71"/>
                <a:gd name="T40" fmla="*/ 20 w 21"/>
                <a:gd name="T41" fmla="*/ 52 h 71"/>
                <a:gd name="T42" fmla="*/ 18 w 21"/>
                <a:gd name="T43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" h="71">
                  <a:moveTo>
                    <a:pt x="18" y="60"/>
                  </a:moveTo>
                  <a:cubicBezTo>
                    <a:pt x="18" y="60"/>
                    <a:pt x="20" y="69"/>
                    <a:pt x="17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9" y="69"/>
                    <a:pt x="8" y="65"/>
                    <a:pt x="9" y="64"/>
                  </a:cubicBezTo>
                  <a:cubicBezTo>
                    <a:pt x="11" y="62"/>
                    <a:pt x="11" y="60"/>
                    <a:pt x="11" y="60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45"/>
                    <a:pt x="10" y="41"/>
                  </a:cubicBezTo>
                  <a:cubicBezTo>
                    <a:pt x="9" y="37"/>
                    <a:pt x="8" y="35"/>
                    <a:pt x="8" y="35"/>
                  </a:cubicBezTo>
                  <a:cubicBezTo>
                    <a:pt x="8" y="35"/>
                    <a:pt x="8" y="28"/>
                    <a:pt x="8" y="27"/>
                  </a:cubicBezTo>
                  <a:cubicBezTo>
                    <a:pt x="8" y="26"/>
                    <a:pt x="5" y="21"/>
                    <a:pt x="5" y="21"/>
                  </a:cubicBezTo>
                  <a:cubicBezTo>
                    <a:pt x="5" y="20"/>
                    <a:pt x="2" y="9"/>
                    <a:pt x="1" y="8"/>
                  </a:cubicBezTo>
                  <a:cubicBezTo>
                    <a:pt x="1" y="7"/>
                    <a:pt x="0" y="2"/>
                    <a:pt x="0" y="2"/>
                  </a:cubicBezTo>
                  <a:cubicBezTo>
                    <a:pt x="0" y="2"/>
                    <a:pt x="8" y="1"/>
                    <a:pt x="9" y="1"/>
                  </a:cubicBezTo>
                  <a:cubicBezTo>
                    <a:pt x="9" y="0"/>
                    <a:pt x="17" y="1"/>
                    <a:pt x="17" y="1"/>
                  </a:cubicBezTo>
                  <a:cubicBezTo>
                    <a:pt x="17" y="1"/>
                    <a:pt x="20" y="10"/>
                    <a:pt x="20" y="12"/>
                  </a:cubicBezTo>
                  <a:cubicBezTo>
                    <a:pt x="20" y="14"/>
                    <a:pt x="19" y="19"/>
                    <a:pt x="19" y="20"/>
                  </a:cubicBezTo>
                  <a:cubicBezTo>
                    <a:pt x="20" y="21"/>
                    <a:pt x="19" y="24"/>
                    <a:pt x="19" y="24"/>
                  </a:cubicBezTo>
                  <a:cubicBezTo>
                    <a:pt x="19" y="24"/>
                    <a:pt x="18" y="31"/>
                    <a:pt x="18" y="32"/>
                  </a:cubicBezTo>
                  <a:cubicBezTo>
                    <a:pt x="18" y="32"/>
                    <a:pt x="21" y="35"/>
                    <a:pt x="20" y="37"/>
                  </a:cubicBezTo>
                  <a:cubicBezTo>
                    <a:pt x="19" y="38"/>
                    <a:pt x="21" y="50"/>
                    <a:pt x="20" y="52"/>
                  </a:cubicBezTo>
                  <a:cubicBezTo>
                    <a:pt x="20" y="53"/>
                    <a:pt x="18" y="60"/>
                    <a:pt x="18" y="6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8"/>
            <p:cNvSpPr/>
            <p:nvPr/>
          </p:nvSpPr>
          <p:spPr bwMode="auto">
            <a:xfrm>
              <a:off x="3864" y="2211"/>
              <a:ext cx="30" cy="94"/>
            </a:xfrm>
            <a:custGeom>
              <a:avLst/>
              <a:gdLst>
                <a:gd name="T0" fmla="*/ 0 w 12"/>
                <a:gd name="T1" fmla="*/ 4 h 39"/>
                <a:gd name="T2" fmla="*/ 9 w 12"/>
                <a:gd name="T3" fmla="*/ 0 h 39"/>
                <a:gd name="T4" fmla="*/ 11 w 12"/>
                <a:gd name="T5" fmla="*/ 5 h 39"/>
                <a:gd name="T6" fmla="*/ 11 w 12"/>
                <a:gd name="T7" fmla="*/ 19 h 39"/>
                <a:gd name="T8" fmla="*/ 11 w 12"/>
                <a:gd name="T9" fmla="*/ 19 h 39"/>
                <a:gd name="T10" fmla="*/ 11 w 12"/>
                <a:gd name="T11" fmla="*/ 19 h 39"/>
                <a:gd name="T12" fmla="*/ 11 w 12"/>
                <a:gd name="T13" fmla="*/ 19 h 39"/>
                <a:gd name="T14" fmla="*/ 11 w 12"/>
                <a:gd name="T15" fmla="*/ 19 h 39"/>
                <a:gd name="T16" fmla="*/ 11 w 12"/>
                <a:gd name="T17" fmla="*/ 19 h 39"/>
                <a:gd name="T18" fmla="*/ 11 w 12"/>
                <a:gd name="T19" fmla="*/ 20 h 39"/>
                <a:gd name="T20" fmla="*/ 9 w 12"/>
                <a:gd name="T21" fmla="*/ 28 h 39"/>
                <a:gd name="T22" fmla="*/ 8 w 12"/>
                <a:gd name="T23" fmla="*/ 39 h 39"/>
                <a:gd name="T24" fmla="*/ 8 w 12"/>
                <a:gd name="T25" fmla="*/ 39 h 39"/>
                <a:gd name="T26" fmla="*/ 8 w 12"/>
                <a:gd name="T27" fmla="*/ 39 h 39"/>
                <a:gd name="T28" fmla="*/ 3 w 12"/>
                <a:gd name="T29" fmla="*/ 39 h 39"/>
                <a:gd name="T30" fmla="*/ 1 w 12"/>
                <a:gd name="T31" fmla="*/ 37 h 39"/>
                <a:gd name="T32" fmla="*/ 2 w 12"/>
                <a:gd name="T33" fmla="*/ 35 h 39"/>
                <a:gd name="T34" fmla="*/ 7 w 12"/>
                <a:gd name="T35" fmla="*/ 35 h 39"/>
                <a:gd name="T36" fmla="*/ 0 w 12"/>
                <a:gd name="T37" fmla="*/ 32 h 39"/>
                <a:gd name="T38" fmla="*/ 8 w 12"/>
                <a:gd name="T39" fmla="*/ 33 h 39"/>
                <a:gd name="T40" fmla="*/ 8 w 12"/>
                <a:gd name="T41" fmla="*/ 29 h 39"/>
                <a:gd name="T42" fmla="*/ 5 w 12"/>
                <a:gd name="T43" fmla="*/ 30 h 39"/>
                <a:gd name="T44" fmla="*/ 8 w 12"/>
                <a:gd name="T45" fmla="*/ 26 h 39"/>
                <a:gd name="T46" fmla="*/ 5 w 12"/>
                <a:gd name="T47" fmla="*/ 26 h 39"/>
                <a:gd name="T48" fmla="*/ 8 w 12"/>
                <a:gd name="T49" fmla="*/ 23 h 39"/>
                <a:gd name="T50" fmla="*/ 5 w 12"/>
                <a:gd name="T51" fmla="*/ 20 h 39"/>
                <a:gd name="T52" fmla="*/ 6 w 12"/>
                <a:gd name="T53" fmla="*/ 17 h 39"/>
                <a:gd name="T54" fmla="*/ 9 w 12"/>
                <a:gd name="T55" fmla="*/ 16 h 39"/>
                <a:gd name="T56" fmla="*/ 9 w 12"/>
                <a:gd name="T57" fmla="*/ 15 h 39"/>
                <a:gd name="T58" fmla="*/ 5 w 12"/>
                <a:gd name="T59" fmla="*/ 10 h 39"/>
                <a:gd name="T60" fmla="*/ 9 w 12"/>
                <a:gd name="T61" fmla="*/ 10 h 39"/>
                <a:gd name="T62" fmla="*/ 4 w 12"/>
                <a:gd name="T63" fmla="*/ 7 h 39"/>
                <a:gd name="T64" fmla="*/ 6 w 12"/>
                <a:gd name="T65" fmla="*/ 7 h 39"/>
                <a:gd name="T66" fmla="*/ 9 w 12"/>
                <a:gd name="T67" fmla="*/ 6 h 39"/>
                <a:gd name="T68" fmla="*/ 7 w 12"/>
                <a:gd name="T69" fmla="*/ 5 h 39"/>
                <a:gd name="T70" fmla="*/ 9 w 12"/>
                <a:gd name="T71" fmla="*/ 4 h 39"/>
                <a:gd name="T72" fmla="*/ 0 w 12"/>
                <a:gd name="T7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" h="39">
                  <a:moveTo>
                    <a:pt x="0" y="4"/>
                  </a:moveTo>
                  <a:cubicBezTo>
                    <a:pt x="2" y="3"/>
                    <a:pt x="6" y="1"/>
                    <a:pt x="9" y="0"/>
                  </a:cubicBezTo>
                  <a:cubicBezTo>
                    <a:pt x="9" y="1"/>
                    <a:pt x="12" y="3"/>
                    <a:pt x="11" y="5"/>
                  </a:cubicBezTo>
                  <a:cubicBezTo>
                    <a:pt x="10" y="6"/>
                    <a:pt x="11" y="17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1"/>
                    <a:pt x="9" y="28"/>
                    <a:pt x="9" y="28"/>
                  </a:cubicBezTo>
                  <a:cubicBezTo>
                    <a:pt x="9" y="28"/>
                    <a:pt x="11" y="37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6"/>
                    <a:pt x="2" y="35"/>
                    <a:pt x="2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6" y="32"/>
                    <a:pt x="0" y="32"/>
                    <a:pt x="0" y="32"/>
                  </a:cubicBezTo>
                  <a:cubicBezTo>
                    <a:pt x="1" y="31"/>
                    <a:pt x="6" y="32"/>
                    <a:pt x="8" y="33"/>
                  </a:cubicBezTo>
                  <a:cubicBezTo>
                    <a:pt x="9" y="32"/>
                    <a:pt x="8" y="30"/>
                    <a:pt x="8" y="29"/>
                  </a:cubicBezTo>
                  <a:cubicBezTo>
                    <a:pt x="7" y="29"/>
                    <a:pt x="5" y="30"/>
                    <a:pt x="5" y="30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5"/>
                    <a:pt x="5" y="26"/>
                    <a:pt x="5" y="26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7" y="22"/>
                    <a:pt x="5" y="20"/>
                  </a:cubicBezTo>
                  <a:cubicBezTo>
                    <a:pt x="4" y="18"/>
                    <a:pt x="6" y="17"/>
                    <a:pt x="6" y="17"/>
                  </a:cubicBezTo>
                  <a:cubicBezTo>
                    <a:pt x="6" y="17"/>
                    <a:pt x="10" y="19"/>
                    <a:pt x="9" y="16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8" y="13"/>
                    <a:pt x="5" y="10"/>
                    <a:pt x="5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8"/>
                    <a:pt x="3" y="9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7" y="6"/>
                    <a:pt x="9" y="6"/>
                    <a:pt x="9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3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9"/>
            <p:cNvSpPr/>
            <p:nvPr/>
          </p:nvSpPr>
          <p:spPr bwMode="auto">
            <a:xfrm>
              <a:off x="3841" y="2133"/>
              <a:ext cx="55" cy="73"/>
            </a:xfrm>
            <a:custGeom>
              <a:avLst/>
              <a:gdLst>
                <a:gd name="T0" fmla="*/ 9 w 22"/>
                <a:gd name="T1" fmla="*/ 1 h 30"/>
                <a:gd name="T2" fmla="*/ 17 w 22"/>
                <a:gd name="T3" fmla="*/ 1 h 30"/>
                <a:gd name="T4" fmla="*/ 21 w 22"/>
                <a:gd name="T5" fmla="*/ 11 h 30"/>
                <a:gd name="T6" fmla="*/ 21 w 22"/>
                <a:gd name="T7" fmla="*/ 19 h 30"/>
                <a:gd name="T8" fmla="*/ 20 w 22"/>
                <a:gd name="T9" fmla="*/ 25 h 30"/>
                <a:gd name="T10" fmla="*/ 18 w 22"/>
                <a:gd name="T11" fmla="*/ 30 h 30"/>
                <a:gd name="T12" fmla="*/ 14 w 22"/>
                <a:gd name="T13" fmla="*/ 24 h 30"/>
                <a:gd name="T14" fmla="*/ 17 w 22"/>
                <a:gd name="T15" fmla="*/ 25 h 30"/>
                <a:gd name="T16" fmla="*/ 15 w 22"/>
                <a:gd name="T17" fmla="*/ 15 h 30"/>
                <a:gd name="T18" fmla="*/ 14 w 22"/>
                <a:gd name="T19" fmla="*/ 7 h 30"/>
                <a:gd name="T20" fmla="*/ 5 w 22"/>
                <a:gd name="T21" fmla="*/ 7 h 30"/>
                <a:gd name="T22" fmla="*/ 2 w 22"/>
                <a:gd name="T23" fmla="*/ 9 h 30"/>
                <a:gd name="T24" fmla="*/ 1 w 22"/>
                <a:gd name="T25" fmla="*/ 8 h 30"/>
                <a:gd name="T26" fmla="*/ 0 w 22"/>
                <a:gd name="T27" fmla="*/ 2 h 30"/>
                <a:gd name="T28" fmla="*/ 9 w 22"/>
                <a:gd name="T2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30">
                  <a:moveTo>
                    <a:pt x="9" y="1"/>
                  </a:moveTo>
                  <a:cubicBezTo>
                    <a:pt x="9" y="0"/>
                    <a:pt x="17" y="1"/>
                    <a:pt x="17" y="1"/>
                  </a:cubicBezTo>
                  <a:cubicBezTo>
                    <a:pt x="17" y="1"/>
                    <a:pt x="22" y="9"/>
                    <a:pt x="21" y="11"/>
                  </a:cubicBezTo>
                  <a:cubicBezTo>
                    <a:pt x="21" y="12"/>
                    <a:pt x="21" y="18"/>
                    <a:pt x="21" y="19"/>
                  </a:cubicBezTo>
                  <a:cubicBezTo>
                    <a:pt x="21" y="20"/>
                    <a:pt x="20" y="25"/>
                    <a:pt x="20" y="25"/>
                  </a:cubicBezTo>
                  <a:cubicBezTo>
                    <a:pt x="20" y="25"/>
                    <a:pt x="19" y="28"/>
                    <a:pt x="18" y="30"/>
                  </a:cubicBezTo>
                  <a:cubicBezTo>
                    <a:pt x="16" y="27"/>
                    <a:pt x="14" y="24"/>
                    <a:pt x="14" y="24"/>
                  </a:cubicBezTo>
                  <a:cubicBezTo>
                    <a:pt x="15" y="24"/>
                    <a:pt x="17" y="25"/>
                    <a:pt x="17" y="25"/>
                  </a:cubicBezTo>
                  <a:cubicBezTo>
                    <a:pt x="17" y="23"/>
                    <a:pt x="15" y="15"/>
                    <a:pt x="15" y="15"/>
                  </a:cubicBezTo>
                  <a:cubicBezTo>
                    <a:pt x="15" y="15"/>
                    <a:pt x="8" y="9"/>
                    <a:pt x="14" y="7"/>
                  </a:cubicBezTo>
                  <a:cubicBezTo>
                    <a:pt x="14" y="5"/>
                    <a:pt x="5" y="7"/>
                    <a:pt x="5" y="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0" y="2"/>
                    <a:pt x="0" y="2"/>
                  </a:cubicBezTo>
                  <a:cubicBezTo>
                    <a:pt x="0" y="2"/>
                    <a:pt x="8" y="1"/>
                    <a:pt x="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50"/>
            <p:cNvSpPr/>
            <p:nvPr/>
          </p:nvSpPr>
          <p:spPr bwMode="auto">
            <a:xfrm>
              <a:off x="3836" y="2126"/>
              <a:ext cx="40" cy="15"/>
            </a:xfrm>
            <a:custGeom>
              <a:avLst/>
              <a:gdLst>
                <a:gd name="T0" fmla="*/ 16 w 16"/>
                <a:gd name="T1" fmla="*/ 3 h 6"/>
                <a:gd name="T2" fmla="*/ 3 w 16"/>
                <a:gd name="T3" fmla="*/ 6 h 6"/>
                <a:gd name="T4" fmla="*/ 0 w 16"/>
                <a:gd name="T5" fmla="*/ 5 h 6"/>
                <a:gd name="T6" fmla="*/ 0 w 16"/>
                <a:gd name="T7" fmla="*/ 2 h 6"/>
                <a:gd name="T8" fmla="*/ 16 w 16"/>
                <a:gd name="T9" fmla="*/ 0 h 6"/>
                <a:gd name="T10" fmla="*/ 16 w 16"/>
                <a:gd name="T1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">
                  <a:moveTo>
                    <a:pt x="16" y="3"/>
                  </a:moveTo>
                  <a:cubicBezTo>
                    <a:pt x="16" y="3"/>
                    <a:pt x="7" y="6"/>
                    <a:pt x="3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1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51"/>
            <p:cNvSpPr/>
            <p:nvPr/>
          </p:nvSpPr>
          <p:spPr bwMode="auto">
            <a:xfrm>
              <a:off x="3836" y="2034"/>
              <a:ext cx="38" cy="102"/>
            </a:xfrm>
            <a:custGeom>
              <a:avLst/>
              <a:gdLst>
                <a:gd name="T0" fmla="*/ 15 w 15"/>
                <a:gd name="T1" fmla="*/ 37 h 42"/>
                <a:gd name="T2" fmla="*/ 10 w 15"/>
                <a:gd name="T3" fmla="*/ 41 h 42"/>
                <a:gd name="T4" fmla="*/ 0 w 15"/>
                <a:gd name="T5" fmla="*/ 40 h 42"/>
                <a:gd name="T6" fmla="*/ 2 w 15"/>
                <a:gd name="T7" fmla="*/ 27 h 42"/>
                <a:gd name="T8" fmla="*/ 1 w 15"/>
                <a:gd name="T9" fmla="*/ 19 h 42"/>
                <a:gd name="T10" fmla="*/ 5 w 15"/>
                <a:gd name="T11" fmla="*/ 8 h 42"/>
                <a:gd name="T12" fmla="*/ 5 w 15"/>
                <a:gd name="T13" fmla="*/ 3 h 42"/>
                <a:gd name="T14" fmla="*/ 7 w 15"/>
                <a:gd name="T15" fmla="*/ 6 h 42"/>
                <a:gd name="T16" fmla="*/ 13 w 15"/>
                <a:gd name="T17" fmla="*/ 0 h 42"/>
                <a:gd name="T18" fmla="*/ 15 w 15"/>
                <a:gd name="T19" fmla="*/ 2 h 42"/>
                <a:gd name="T20" fmla="*/ 15 w 15"/>
                <a:gd name="T21" fmla="*/ 3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42">
                  <a:moveTo>
                    <a:pt x="15" y="37"/>
                  </a:moveTo>
                  <a:cubicBezTo>
                    <a:pt x="15" y="37"/>
                    <a:pt x="15" y="40"/>
                    <a:pt x="10" y="41"/>
                  </a:cubicBezTo>
                  <a:cubicBezTo>
                    <a:pt x="5" y="42"/>
                    <a:pt x="1" y="42"/>
                    <a:pt x="0" y="40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1" y="22"/>
                    <a:pt x="1" y="19"/>
                  </a:cubicBezTo>
                  <a:cubicBezTo>
                    <a:pt x="1" y="16"/>
                    <a:pt x="5" y="8"/>
                    <a:pt x="5" y="8"/>
                  </a:cubicBezTo>
                  <a:cubicBezTo>
                    <a:pt x="5" y="8"/>
                    <a:pt x="4" y="4"/>
                    <a:pt x="5" y="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8" y="6"/>
                    <a:pt x="13" y="0"/>
                  </a:cubicBezTo>
                  <a:cubicBezTo>
                    <a:pt x="13" y="0"/>
                    <a:pt x="15" y="2"/>
                    <a:pt x="15" y="2"/>
                  </a:cubicBezTo>
                  <a:lnTo>
                    <a:pt x="15" y="37"/>
                  </a:ln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52"/>
            <p:cNvSpPr/>
            <p:nvPr/>
          </p:nvSpPr>
          <p:spPr bwMode="auto">
            <a:xfrm>
              <a:off x="3836" y="2034"/>
              <a:ext cx="38" cy="102"/>
            </a:xfrm>
            <a:custGeom>
              <a:avLst/>
              <a:gdLst>
                <a:gd name="T0" fmla="*/ 5 w 15"/>
                <a:gd name="T1" fmla="*/ 40 h 42"/>
                <a:gd name="T2" fmla="*/ 12 w 15"/>
                <a:gd name="T3" fmla="*/ 36 h 42"/>
                <a:gd name="T4" fmla="*/ 12 w 15"/>
                <a:gd name="T5" fmla="*/ 33 h 42"/>
                <a:gd name="T6" fmla="*/ 5 w 15"/>
                <a:gd name="T7" fmla="*/ 37 h 42"/>
                <a:gd name="T8" fmla="*/ 12 w 15"/>
                <a:gd name="T9" fmla="*/ 26 h 42"/>
                <a:gd name="T10" fmla="*/ 13 w 15"/>
                <a:gd name="T11" fmla="*/ 6 h 42"/>
                <a:gd name="T12" fmla="*/ 10 w 15"/>
                <a:gd name="T13" fmla="*/ 9 h 42"/>
                <a:gd name="T14" fmla="*/ 12 w 15"/>
                <a:gd name="T15" fmla="*/ 5 h 42"/>
                <a:gd name="T16" fmla="*/ 9 w 15"/>
                <a:gd name="T17" fmla="*/ 5 h 42"/>
                <a:gd name="T18" fmla="*/ 13 w 15"/>
                <a:gd name="T19" fmla="*/ 0 h 42"/>
                <a:gd name="T20" fmla="*/ 15 w 15"/>
                <a:gd name="T21" fmla="*/ 2 h 42"/>
                <a:gd name="T22" fmla="*/ 15 w 15"/>
                <a:gd name="T23" fmla="*/ 37 h 42"/>
                <a:gd name="T24" fmla="*/ 10 w 15"/>
                <a:gd name="T25" fmla="*/ 41 h 42"/>
                <a:gd name="T26" fmla="*/ 0 w 15"/>
                <a:gd name="T27" fmla="*/ 40 h 42"/>
                <a:gd name="T28" fmla="*/ 0 w 15"/>
                <a:gd name="T29" fmla="*/ 40 h 42"/>
                <a:gd name="T30" fmla="*/ 5 w 15"/>
                <a:gd name="T31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42">
                  <a:moveTo>
                    <a:pt x="5" y="40"/>
                  </a:moveTo>
                  <a:cubicBezTo>
                    <a:pt x="11" y="40"/>
                    <a:pt x="12" y="36"/>
                    <a:pt x="12" y="36"/>
                  </a:cubicBezTo>
                  <a:cubicBezTo>
                    <a:pt x="12" y="36"/>
                    <a:pt x="14" y="33"/>
                    <a:pt x="12" y="33"/>
                  </a:cubicBezTo>
                  <a:cubicBezTo>
                    <a:pt x="10" y="33"/>
                    <a:pt x="5" y="37"/>
                    <a:pt x="5" y="37"/>
                  </a:cubicBezTo>
                  <a:cubicBezTo>
                    <a:pt x="6" y="34"/>
                    <a:pt x="9" y="30"/>
                    <a:pt x="12" y="26"/>
                  </a:cubicBezTo>
                  <a:cubicBezTo>
                    <a:pt x="14" y="22"/>
                    <a:pt x="13" y="6"/>
                    <a:pt x="13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6"/>
                    <a:pt x="9" y="6"/>
                    <a:pt x="9" y="5"/>
                  </a:cubicBezTo>
                  <a:cubicBezTo>
                    <a:pt x="10" y="4"/>
                    <a:pt x="11" y="3"/>
                    <a:pt x="13" y="0"/>
                  </a:cubicBezTo>
                  <a:cubicBezTo>
                    <a:pt x="13" y="0"/>
                    <a:pt x="15" y="2"/>
                    <a:pt x="15" y="2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40"/>
                    <a:pt x="10" y="41"/>
                  </a:cubicBezTo>
                  <a:cubicBezTo>
                    <a:pt x="5" y="42"/>
                    <a:pt x="1" y="42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" y="40"/>
                    <a:pt x="3" y="41"/>
                    <a:pt x="5" y="40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53"/>
            <p:cNvSpPr/>
            <p:nvPr/>
          </p:nvSpPr>
          <p:spPr bwMode="auto">
            <a:xfrm>
              <a:off x="3856" y="2039"/>
              <a:ext cx="55" cy="128"/>
            </a:xfrm>
            <a:custGeom>
              <a:avLst/>
              <a:gdLst>
                <a:gd name="T0" fmla="*/ 22 w 22"/>
                <a:gd name="T1" fmla="*/ 50 h 53"/>
                <a:gd name="T2" fmla="*/ 14 w 22"/>
                <a:gd name="T3" fmla="*/ 53 h 53"/>
                <a:gd name="T4" fmla="*/ 3 w 22"/>
                <a:gd name="T5" fmla="*/ 34 h 53"/>
                <a:gd name="T6" fmla="*/ 0 w 22"/>
                <a:gd name="T7" fmla="*/ 25 h 53"/>
                <a:gd name="T8" fmla="*/ 7 w 22"/>
                <a:gd name="T9" fmla="*/ 0 h 53"/>
                <a:gd name="T10" fmla="*/ 14 w 22"/>
                <a:gd name="T11" fmla="*/ 3 h 53"/>
                <a:gd name="T12" fmla="*/ 13 w 22"/>
                <a:gd name="T13" fmla="*/ 16 h 53"/>
                <a:gd name="T14" fmla="*/ 22 w 22"/>
                <a:gd name="T15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53">
                  <a:moveTo>
                    <a:pt x="22" y="50"/>
                  </a:move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4" y="35"/>
                    <a:pt x="3" y="34"/>
                  </a:cubicBezTo>
                  <a:cubicBezTo>
                    <a:pt x="2" y="33"/>
                    <a:pt x="0" y="30"/>
                    <a:pt x="0" y="25"/>
                  </a:cubicBezTo>
                  <a:cubicBezTo>
                    <a:pt x="1" y="19"/>
                    <a:pt x="1" y="7"/>
                    <a:pt x="7" y="0"/>
                  </a:cubicBezTo>
                  <a:cubicBezTo>
                    <a:pt x="7" y="0"/>
                    <a:pt x="10" y="3"/>
                    <a:pt x="14" y="3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5" y="38"/>
                    <a:pt x="22" y="5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54"/>
            <p:cNvSpPr/>
            <p:nvPr/>
          </p:nvSpPr>
          <p:spPr bwMode="auto">
            <a:xfrm>
              <a:off x="3836" y="2049"/>
              <a:ext cx="23" cy="84"/>
            </a:xfrm>
            <a:custGeom>
              <a:avLst/>
              <a:gdLst>
                <a:gd name="T0" fmla="*/ 4 w 9"/>
                <a:gd name="T1" fmla="*/ 33 h 35"/>
                <a:gd name="T2" fmla="*/ 2 w 9"/>
                <a:gd name="T3" fmla="*/ 35 h 35"/>
                <a:gd name="T4" fmla="*/ 0 w 9"/>
                <a:gd name="T5" fmla="*/ 33 h 35"/>
                <a:gd name="T6" fmla="*/ 2 w 9"/>
                <a:gd name="T7" fmla="*/ 15 h 35"/>
                <a:gd name="T8" fmla="*/ 6 w 9"/>
                <a:gd name="T9" fmla="*/ 4 h 35"/>
                <a:gd name="T10" fmla="*/ 7 w 9"/>
                <a:gd name="T11" fmla="*/ 0 h 35"/>
                <a:gd name="T12" fmla="*/ 9 w 9"/>
                <a:gd name="T13" fmla="*/ 2 h 35"/>
                <a:gd name="T14" fmla="*/ 8 w 9"/>
                <a:gd name="T15" fmla="*/ 4 h 35"/>
                <a:gd name="T16" fmla="*/ 6 w 9"/>
                <a:gd name="T17" fmla="*/ 13 h 35"/>
                <a:gd name="T18" fmla="*/ 4 w 9"/>
                <a:gd name="T19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35">
                  <a:moveTo>
                    <a:pt x="4" y="33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1" y="19"/>
                    <a:pt x="2" y="15"/>
                  </a:cubicBezTo>
                  <a:cubicBezTo>
                    <a:pt x="3" y="11"/>
                    <a:pt x="6" y="4"/>
                    <a:pt x="6" y="4"/>
                  </a:cubicBezTo>
                  <a:cubicBezTo>
                    <a:pt x="6" y="4"/>
                    <a:pt x="5" y="1"/>
                    <a:pt x="7" y="0"/>
                  </a:cubicBezTo>
                  <a:cubicBezTo>
                    <a:pt x="7" y="0"/>
                    <a:pt x="8" y="0"/>
                    <a:pt x="9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6" y="10"/>
                    <a:pt x="6" y="13"/>
                  </a:cubicBezTo>
                  <a:cubicBezTo>
                    <a:pt x="6" y="15"/>
                    <a:pt x="5" y="31"/>
                    <a:pt x="4" y="33"/>
                  </a:cubicBezTo>
                  <a:close/>
                </a:path>
              </a:pathLst>
            </a:custGeom>
            <a:solidFill>
              <a:srgbClr val="A41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55"/>
            <p:cNvSpPr/>
            <p:nvPr/>
          </p:nvSpPr>
          <p:spPr bwMode="auto">
            <a:xfrm>
              <a:off x="3786" y="2080"/>
              <a:ext cx="50" cy="34"/>
            </a:xfrm>
            <a:custGeom>
              <a:avLst/>
              <a:gdLst>
                <a:gd name="T0" fmla="*/ 1 w 20"/>
                <a:gd name="T1" fmla="*/ 10 h 14"/>
                <a:gd name="T2" fmla="*/ 3 w 20"/>
                <a:gd name="T3" fmla="*/ 3 h 14"/>
                <a:gd name="T4" fmla="*/ 9 w 20"/>
                <a:gd name="T5" fmla="*/ 5 h 14"/>
                <a:gd name="T6" fmla="*/ 11 w 20"/>
                <a:gd name="T7" fmla="*/ 6 h 14"/>
                <a:gd name="T8" fmla="*/ 14 w 20"/>
                <a:gd name="T9" fmla="*/ 6 h 14"/>
                <a:gd name="T10" fmla="*/ 16 w 20"/>
                <a:gd name="T11" fmla="*/ 6 h 14"/>
                <a:gd name="T12" fmla="*/ 17 w 20"/>
                <a:gd name="T13" fmla="*/ 5 h 14"/>
                <a:gd name="T14" fmla="*/ 19 w 20"/>
                <a:gd name="T15" fmla="*/ 0 h 14"/>
                <a:gd name="T16" fmla="*/ 20 w 20"/>
                <a:gd name="T17" fmla="*/ 12 h 14"/>
                <a:gd name="T18" fmla="*/ 19 w 20"/>
                <a:gd name="T19" fmla="*/ 14 h 14"/>
                <a:gd name="T20" fmla="*/ 11 w 20"/>
                <a:gd name="T21" fmla="*/ 13 h 14"/>
                <a:gd name="T22" fmla="*/ 1 w 20"/>
                <a:gd name="T2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4">
                  <a:moveTo>
                    <a:pt x="1" y="10"/>
                  </a:moveTo>
                  <a:cubicBezTo>
                    <a:pt x="1" y="10"/>
                    <a:pt x="0" y="6"/>
                    <a:pt x="3" y="3"/>
                  </a:cubicBezTo>
                  <a:cubicBezTo>
                    <a:pt x="3" y="3"/>
                    <a:pt x="9" y="5"/>
                    <a:pt x="9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1" y="6"/>
                    <a:pt x="14" y="6"/>
                    <a:pt x="14" y="6"/>
                  </a:cubicBezTo>
                  <a:cubicBezTo>
                    <a:pt x="14" y="6"/>
                    <a:pt x="16" y="5"/>
                    <a:pt x="16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2"/>
                    <a:pt x="19" y="0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3" y="14"/>
                    <a:pt x="11" y="13"/>
                  </a:cubicBezTo>
                  <a:cubicBezTo>
                    <a:pt x="10" y="12"/>
                    <a:pt x="2" y="11"/>
                    <a:pt x="1" y="1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56"/>
            <p:cNvSpPr/>
            <p:nvPr/>
          </p:nvSpPr>
          <p:spPr bwMode="auto">
            <a:xfrm>
              <a:off x="3789" y="2087"/>
              <a:ext cx="42" cy="25"/>
            </a:xfrm>
            <a:custGeom>
              <a:avLst/>
              <a:gdLst>
                <a:gd name="T0" fmla="*/ 2 w 17"/>
                <a:gd name="T1" fmla="*/ 0 h 10"/>
                <a:gd name="T2" fmla="*/ 8 w 17"/>
                <a:gd name="T3" fmla="*/ 2 h 10"/>
                <a:gd name="T4" fmla="*/ 10 w 17"/>
                <a:gd name="T5" fmla="*/ 3 h 10"/>
                <a:gd name="T6" fmla="*/ 13 w 17"/>
                <a:gd name="T7" fmla="*/ 3 h 10"/>
                <a:gd name="T8" fmla="*/ 15 w 17"/>
                <a:gd name="T9" fmla="*/ 3 h 10"/>
                <a:gd name="T10" fmla="*/ 16 w 17"/>
                <a:gd name="T11" fmla="*/ 5 h 10"/>
                <a:gd name="T12" fmla="*/ 14 w 17"/>
                <a:gd name="T13" fmla="*/ 5 h 10"/>
                <a:gd name="T14" fmla="*/ 17 w 17"/>
                <a:gd name="T15" fmla="*/ 10 h 10"/>
                <a:gd name="T16" fmla="*/ 13 w 17"/>
                <a:gd name="T17" fmla="*/ 5 h 10"/>
                <a:gd name="T18" fmla="*/ 9 w 17"/>
                <a:gd name="T19" fmla="*/ 4 h 10"/>
                <a:gd name="T20" fmla="*/ 11 w 17"/>
                <a:gd name="T21" fmla="*/ 8 h 10"/>
                <a:gd name="T22" fmla="*/ 6 w 17"/>
                <a:gd name="T23" fmla="*/ 3 h 10"/>
                <a:gd name="T24" fmla="*/ 3 w 17"/>
                <a:gd name="T25" fmla="*/ 4 h 10"/>
                <a:gd name="T26" fmla="*/ 0 w 17"/>
                <a:gd name="T27" fmla="*/ 5 h 10"/>
                <a:gd name="T28" fmla="*/ 0 w 17"/>
                <a:gd name="T29" fmla="*/ 5 h 10"/>
                <a:gd name="T30" fmla="*/ 2 w 17"/>
                <a:gd name="T3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10">
                  <a:moveTo>
                    <a:pt x="2" y="0"/>
                  </a:moveTo>
                  <a:cubicBezTo>
                    <a:pt x="2" y="0"/>
                    <a:pt x="8" y="2"/>
                    <a:pt x="8" y="2"/>
                  </a:cubicBezTo>
                  <a:cubicBezTo>
                    <a:pt x="8" y="2"/>
                    <a:pt x="10" y="3"/>
                    <a:pt x="10" y="3"/>
                  </a:cubicBezTo>
                  <a:cubicBezTo>
                    <a:pt x="10" y="3"/>
                    <a:pt x="13" y="3"/>
                    <a:pt x="13" y="3"/>
                  </a:cubicBezTo>
                  <a:cubicBezTo>
                    <a:pt x="13" y="3"/>
                    <a:pt x="14" y="3"/>
                    <a:pt x="15" y="3"/>
                  </a:cubicBezTo>
                  <a:cubicBezTo>
                    <a:pt x="15" y="4"/>
                    <a:pt x="15" y="5"/>
                    <a:pt x="16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6" y="9"/>
                    <a:pt x="17" y="10"/>
                  </a:cubicBezTo>
                  <a:cubicBezTo>
                    <a:pt x="17" y="10"/>
                    <a:pt x="13" y="7"/>
                    <a:pt x="13" y="5"/>
                  </a:cubicBezTo>
                  <a:cubicBezTo>
                    <a:pt x="13" y="3"/>
                    <a:pt x="9" y="4"/>
                    <a:pt x="9" y="4"/>
                  </a:cubicBezTo>
                  <a:cubicBezTo>
                    <a:pt x="9" y="4"/>
                    <a:pt x="7" y="6"/>
                    <a:pt x="11" y="8"/>
                  </a:cubicBezTo>
                  <a:cubicBezTo>
                    <a:pt x="11" y="8"/>
                    <a:pt x="7" y="6"/>
                    <a:pt x="6" y="3"/>
                  </a:cubicBezTo>
                  <a:cubicBezTo>
                    <a:pt x="5" y="0"/>
                    <a:pt x="3" y="4"/>
                    <a:pt x="3" y="4"/>
                  </a:cubicBezTo>
                  <a:cubicBezTo>
                    <a:pt x="3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57"/>
            <p:cNvSpPr/>
            <p:nvPr/>
          </p:nvSpPr>
          <p:spPr bwMode="auto">
            <a:xfrm>
              <a:off x="3856" y="2041"/>
              <a:ext cx="23" cy="90"/>
            </a:xfrm>
            <a:custGeom>
              <a:avLst/>
              <a:gdLst>
                <a:gd name="T0" fmla="*/ 6 w 9"/>
                <a:gd name="T1" fmla="*/ 37 h 37"/>
                <a:gd name="T2" fmla="*/ 3 w 9"/>
                <a:gd name="T3" fmla="*/ 33 h 37"/>
                <a:gd name="T4" fmla="*/ 1 w 9"/>
                <a:gd name="T5" fmla="*/ 29 h 37"/>
                <a:gd name="T6" fmla="*/ 1 w 9"/>
                <a:gd name="T7" fmla="*/ 23 h 37"/>
                <a:gd name="T8" fmla="*/ 8 w 9"/>
                <a:gd name="T9" fmla="*/ 5 h 37"/>
                <a:gd name="T10" fmla="*/ 7 w 9"/>
                <a:gd name="T11" fmla="*/ 4 h 37"/>
                <a:gd name="T12" fmla="*/ 8 w 9"/>
                <a:gd name="T13" fmla="*/ 0 h 37"/>
                <a:gd name="T14" fmla="*/ 9 w 9"/>
                <a:gd name="T15" fmla="*/ 0 h 37"/>
                <a:gd name="T16" fmla="*/ 8 w 9"/>
                <a:gd name="T17" fmla="*/ 3 h 37"/>
                <a:gd name="T18" fmla="*/ 8 w 9"/>
                <a:gd name="T19" fmla="*/ 5 h 37"/>
                <a:gd name="T20" fmla="*/ 2 w 9"/>
                <a:gd name="T21" fmla="*/ 23 h 37"/>
                <a:gd name="T22" fmla="*/ 4 w 9"/>
                <a:gd name="T23" fmla="*/ 32 h 37"/>
                <a:gd name="T24" fmla="*/ 6 w 9"/>
                <a:gd name="T2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37">
                  <a:moveTo>
                    <a:pt x="6" y="37"/>
                  </a:moveTo>
                  <a:cubicBezTo>
                    <a:pt x="5" y="35"/>
                    <a:pt x="4" y="33"/>
                    <a:pt x="3" y="33"/>
                  </a:cubicBezTo>
                  <a:cubicBezTo>
                    <a:pt x="3" y="32"/>
                    <a:pt x="2" y="31"/>
                    <a:pt x="1" y="29"/>
                  </a:cubicBezTo>
                  <a:cubicBezTo>
                    <a:pt x="1" y="27"/>
                    <a:pt x="0" y="24"/>
                    <a:pt x="1" y="23"/>
                  </a:cubicBezTo>
                  <a:cubicBezTo>
                    <a:pt x="1" y="20"/>
                    <a:pt x="8" y="5"/>
                    <a:pt x="8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2" y="21"/>
                    <a:pt x="2" y="23"/>
                  </a:cubicBezTo>
                  <a:cubicBezTo>
                    <a:pt x="1" y="25"/>
                    <a:pt x="4" y="30"/>
                    <a:pt x="4" y="32"/>
                  </a:cubicBezTo>
                  <a:cubicBezTo>
                    <a:pt x="5" y="33"/>
                    <a:pt x="5" y="35"/>
                    <a:pt x="6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58"/>
            <p:cNvSpPr/>
            <p:nvPr/>
          </p:nvSpPr>
          <p:spPr bwMode="auto">
            <a:xfrm>
              <a:off x="3871" y="2049"/>
              <a:ext cx="25" cy="99"/>
            </a:xfrm>
            <a:custGeom>
              <a:avLst/>
              <a:gdLst>
                <a:gd name="T0" fmla="*/ 3 w 10"/>
                <a:gd name="T1" fmla="*/ 8 h 41"/>
                <a:gd name="T2" fmla="*/ 0 w 10"/>
                <a:gd name="T3" fmla="*/ 11 h 41"/>
                <a:gd name="T4" fmla="*/ 6 w 10"/>
                <a:gd name="T5" fmla="*/ 3 h 41"/>
                <a:gd name="T6" fmla="*/ 8 w 10"/>
                <a:gd name="T7" fmla="*/ 0 h 41"/>
                <a:gd name="T8" fmla="*/ 7 w 10"/>
                <a:gd name="T9" fmla="*/ 12 h 41"/>
                <a:gd name="T10" fmla="*/ 10 w 10"/>
                <a:gd name="T11" fmla="*/ 28 h 41"/>
                <a:gd name="T12" fmla="*/ 8 w 10"/>
                <a:gd name="T13" fmla="*/ 32 h 41"/>
                <a:gd name="T14" fmla="*/ 3 w 10"/>
                <a:gd name="T15" fmla="*/ 41 h 41"/>
                <a:gd name="T16" fmla="*/ 1 w 10"/>
                <a:gd name="T17" fmla="*/ 36 h 41"/>
                <a:gd name="T18" fmla="*/ 4 w 10"/>
                <a:gd name="T19" fmla="*/ 27 h 41"/>
                <a:gd name="T20" fmla="*/ 1 w 10"/>
                <a:gd name="T21" fmla="*/ 27 h 41"/>
                <a:gd name="T22" fmla="*/ 4 w 10"/>
                <a:gd name="T23" fmla="*/ 26 h 41"/>
                <a:gd name="T24" fmla="*/ 4 w 10"/>
                <a:gd name="T25" fmla="*/ 20 h 41"/>
                <a:gd name="T26" fmla="*/ 4 w 10"/>
                <a:gd name="T27" fmla="*/ 16 h 41"/>
                <a:gd name="T28" fmla="*/ 3 w 10"/>
                <a:gd name="T29" fmla="*/ 13 h 41"/>
                <a:gd name="T30" fmla="*/ 3 w 10"/>
                <a:gd name="T31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41">
                  <a:moveTo>
                    <a:pt x="3" y="8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5" y="4"/>
                    <a:pt x="6" y="3"/>
                  </a:cubicBezTo>
                  <a:cubicBezTo>
                    <a:pt x="6" y="2"/>
                    <a:pt x="7" y="1"/>
                    <a:pt x="8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8" y="19"/>
                    <a:pt x="10" y="28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2" y="39"/>
                    <a:pt x="2" y="38"/>
                    <a:pt x="1" y="36"/>
                  </a:cubicBezTo>
                  <a:cubicBezTo>
                    <a:pt x="2" y="33"/>
                    <a:pt x="4" y="27"/>
                    <a:pt x="4" y="27"/>
                  </a:cubicBezTo>
                  <a:cubicBezTo>
                    <a:pt x="4" y="26"/>
                    <a:pt x="2" y="26"/>
                    <a:pt x="1" y="27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3" y="18"/>
                    <a:pt x="4" y="16"/>
                  </a:cubicBezTo>
                  <a:cubicBezTo>
                    <a:pt x="4" y="15"/>
                    <a:pt x="3" y="13"/>
                    <a:pt x="3" y="13"/>
                  </a:cubicBezTo>
                  <a:lnTo>
                    <a:pt x="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59"/>
            <p:cNvSpPr/>
            <p:nvPr/>
          </p:nvSpPr>
          <p:spPr bwMode="auto">
            <a:xfrm>
              <a:off x="3876" y="2044"/>
              <a:ext cx="10" cy="17"/>
            </a:xfrm>
            <a:custGeom>
              <a:avLst/>
              <a:gdLst>
                <a:gd name="T0" fmla="*/ 0 w 4"/>
                <a:gd name="T1" fmla="*/ 7 h 7"/>
                <a:gd name="T2" fmla="*/ 3 w 4"/>
                <a:gd name="T3" fmla="*/ 0 h 7"/>
                <a:gd name="T4" fmla="*/ 4 w 4"/>
                <a:gd name="T5" fmla="*/ 1 h 7"/>
                <a:gd name="T6" fmla="*/ 0 w 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3" y="2"/>
                    <a:pt x="2" y="4"/>
                    <a:pt x="0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60"/>
            <p:cNvSpPr/>
            <p:nvPr/>
          </p:nvSpPr>
          <p:spPr bwMode="auto">
            <a:xfrm>
              <a:off x="3869" y="2143"/>
              <a:ext cx="15" cy="24"/>
            </a:xfrm>
            <a:custGeom>
              <a:avLst/>
              <a:gdLst>
                <a:gd name="T0" fmla="*/ 6 w 6"/>
                <a:gd name="T1" fmla="*/ 3 h 10"/>
                <a:gd name="T2" fmla="*/ 5 w 6"/>
                <a:gd name="T3" fmla="*/ 8 h 10"/>
                <a:gd name="T4" fmla="*/ 5 w 6"/>
                <a:gd name="T5" fmla="*/ 10 h 10"/>
                <a:gd name="T6" fmla="*/ 0 w 6"/>
                <a:gd name="T7" fmla="*/ 6 h 10"/>
                <a:gd name="T8" fmla="*/ 2 w 6"/>
                <a:gd name="T9" fmla="*/ 1 h 10"/>
                <a:gd name="T10" fmla="*/ 6 w 6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6" y="3"/>
                  </a:moveTo>
                  <a:cubicBezTo>
                    <a:pt x="6" y="3"/>
                    <a:pt x="6" y="7"/>
                    <a:pt x="5" y="8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3"/>
                    <a:pt x="2" y="1"/>
                  </a:cubicBezTo>
                  <a:cubicBezTo>
                    <a:pt x="3" y="0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61"/>
            <p:cNvSpPr/>
            <p:nvPr/>
          </p:nvSpPr>
          <p:spPr bwMode="auto">
            <a:xfrm>
              <a:off x="3874" y="2046"/>
              <a:ext cx="34" cy="109"/>
            </a:xfrm>
            <a:custGeom>
              <a:avLst/>
              <a:gdLst>
                <a:gd name="T0" fmla="*/ 6 w 14"/>
                <a:gd name="T1" fmla="*/ 45 h 45"/>
                <a:gd name="T2" fmla="*/ 0 w 14"/>
                <a:gd name="T3" fmla="*/ 41 h 45"/>
                <a:gd name="T4" fmla="*/ 4 w 14"/>
                <a:gd name="T5" fmla="*/ 27 h 45"/>
                <a:gd name="T6" fmla="*/ 4 w 14"/>
                <a:gd name="T7" fmla="*/ 17 h 45"/>
                <a:gd name="T8" fmla="*/ 2 w 14"/>
                <a:gd name="T9" fmla="*/ 9 h 45"/>
                <a:gd name="T10" fmla="*/ 7 w 14"/>
                <a:gd name="T11" fmla="*/ 0 h 45"/>
                <a:gd name="T12" fmla="*/ 10 w 14"/>
                <a:gd name="T13" fmla="*/ 2 h 45"/>
                <a:gd name="T14" fmla="*/ 11 w 14"/>
                <a:gd name="T15" fmla="*/ 3 h 45"/>
                <a:gd name="T16" fmla="*/ 12 w 14"/>
                <a:gd name="T17" fmla="*/ 6 h 45"/>
                <a:gd name="T18" fmla="*/ 12 w 14"/>
                <a:gd name="T19" fmla="*/ 11 h 45"/>
                <a:gd name="T20" fmla="*/ 13 w 14"/>
                <a:gd name="T21" fmla="*/ 12 h 45"/>
                <a:gd name="T22" fmla="*/ 13 w 14"/>
                <a:gd name="T23" fmla="*/ 15 h 45"/>
                <a:gd name="T24" fmla="*/ 12 w 14"/>
                <a:gd name="T25" fmla="*/ 16 h 45"/>
                <a:gd name="T26" fmla="*/ 13 w 14"/>
                <a:gd name="T27" fmla="*/ 20 h 45"/>
                <a:gd name="T28" fmla="*/ 13 w 14"/>
                <a:gd name="T29" fmla="*/ 25 h 45"/>
                <a:gd name="T30" fmla="*/ 12 w 14"/>
                <a:gd name="T31" fmla="*/ 30 h 45"/>
                <a:gd name="T32" fmla="*/ 6 w 14"/>
                <a:gd name="T3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45">
                  <a:moveTo>
                    <a:pt x="6" y="45"/>
                  </a:moveTo>
                  <a:cubicBezTo>
                    <a:pt x="6" y="45"/>
                    <a:pt x="2" y="41"/>
                    <a:pt x="0" y="41"/>
                  </a:cubicBezTo>
                  <a:cubicBezTo>
                    <a:pt x="0" y="41"/>
                    <a:pt x="4" y="28"/>
                    <a:pt x="4" y="2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2" y="11"/>
                    <a:pt x="2" y="9"/>
                  </a:cubicBezTo>
                  <a:cubicBezTo>
                    <a:pt x="2" y="8"/>
                    <a:pt x="7" y="0"/>
                    <a:pt x="7" y="0"/>
                  </a:cubicBezTo>
                  <a:cubicBezTo>
                    <a:pt x="7" y="0"/>
                    <a:pt x="9" y="1"/>
                    <a:pt x="10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2" y="6"/>
                    <a:pt x="12" y="6"/>
                  </a:cubicBezTo>
                  <a:cubicBezTo>
                    <a:pt x="13" y="7"/>
                    <a:pt x="12" y="11"/>
                    <a:pt x="12" y="11"/>
                  </a:cubicBezTo>
                  <a:cubicBezTo>
                    <a:pt x="12" y="11"/>
                    <a:pt x="13" y="11"/>
                    <a:pt x="13" y="12"/>
                  </a:cubicBezTo>
                  <a:cubicBezTo>
                    <a:pt x="13" y="13"/>
                    <a:pt x="14" y="14"/>
                    <a:pt x="13" y="15"/>
                  </a:cubicBezTo>
                  <a:cubicBezTo>
                    <a:pt x="13" y="15"/>
                    <a:pt x="12" y="16"/>
                    <a:pt x="12" y="16"/>
                  </a:cubicBezTo>
                  <a:cubicBezTo>
                    <a:pt x="12" y="16"/>
                    <a:pt x="13" y="19"/>
                    <a:pt x="13" y="20"/>
                  </a:cubicBezTo>
                  <a:cubicBezTo>
                    <a:pt x="13" y="21"/>
                    <a:pt x="13" y="24"/>
                    <a:pt x="13" y="25"/>
                  </a:cubicBezTo>
                  <a:cubicBezTo>
                    <a:pt x="13" y="26"/>
                    <a:pt x="12" y="30"/>
                    <a:pt x="12" y="30"/>
                  </a:cubicBezTo>
                  <a:cubicBezTo>
                    <a:pt x="12" y="30"/>
                    <a:pt x="7" y="44"/>
                    <a:pt x="6" y="45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62"/>
            <p:cNvSpPr>
              <a:spLocks noEditPoints="1"/>
            </p:cNvSpPr>
            <p:nvPr/>
          </p:nvSpPr>
          <p:spPr bwMode="auto">
            <a:xfrm>
              <a:off x="3881" y="2049"/>
              <a:ext cx="27" cy="106"/>
            </a:xfrm>
            <a:custGeom>
              <a:avLst/>
              <a:gdLst>
                <a:gd name="T0" fmla="*/ 3 w 11"/>
                <a:gd name="T1" fmla="*/ 41 h 44"/>
                <a:gd name="T2" fmla="*/ 0 w 11"/>
                <a:gd name="T3" fmla="*/ 42 h 44"/>
                <a:gd name="T4" fmla="*/ 3 w 11"/>
                <a:gd name="T5" fmla="*/ 44 h 44"/>
                <a:gd name="T6" fmla="*/ 9 w 11"/>
                <a:gd name="T7" fmla="*/ 29 h 44"/>
                <a:gd name="T8" fmla="*/ 10 w 11"/>
                <a:gd name="T9" fmla="*/ 24 h 44"/>
                <a:gd name="T10" fmla="*/ 10 w 11"/>
                <a:gd name="T11" fmla="*/ 19 h 44"/>
                <a:gd name="T12" fmla="*/ 9 w 11"/>
                <a:gd name="T13" fmla="*/ 15 h 44"/>
                <a:gd name="T14" fmla="*/ 10 w 11"/>
                <a:gd name="T15" fmla="*/ 14 h 44"/>
                <a:gd name="T16" fmla="*/ 10 w 11"/>
                <a:gd name="T17" fmla="*/ 11 h 44"/>
                <a:gd name="T18" fmla="*/ 9 w 11"/>
                <a:gd name="T19" fmla="*/ 10 h 44"/>
                <a:gd name="T20" fmla="*/ 9 w 11"/>
                <a:gd name="T21" fmla="*/ 5 h 44"/>
                <a:gd name="T22" fmla="*/ 8 w 11"/>
                <a:gd name="T23" fmla="*/ 1 h 44"/>
                <a:gd name="T24" fmla="*/ 7 w 11"/>
                <a:gd name="T25" fmla="*/ 1 h 44"/>
                <a:gd name="T26" fmla="*/ 7 w 11"/>
                <a:gd name="T27" fmla="*/ 0 h 44"/>
                <a:gd name="T28" fmla="*/ 7 w 11"/>
                <a:gd name="T29" fmla="*/ 3 h 44"/>
                <a:gd name="T30" fmla="*/ 8 w 11"/>
                <a:gd name="T31" fmla="*/ 6 h 44"/>
                <a:gd name="T32" fmla="*/ 9 w 11"/>
                <a:gd name="T33" fmla="*/ 7 h 44"/>
                <a:gd name="T34" fmla="*/ 7 w 11"/>
                <a:gd name="T35" fmla="*/ 7 h 44"/>
                <a:gd name="T36" fmla="*/ 9 w 11"/>
                <a:gd name="T37" fmla="*/ 9 h 44"/>
                <a:gd name="T38" fmla="*/ 3 w 11"/>
                <a:gd name="T39" fmla="*/ 9 h 44"/>
                <a:gd name="T40" fmla="*/ 6 w 11"/>
                <a:gd name="T41" fmla="*/ 10 h 44"/>
                <a:gd name="T42" fmla="*/ 2 w 11"/>
                <a:gd name="T43" fmla="*/ 12 h 44"/>
                <a:gd name="T44" fmla="*/ 6 w 11"/>
                <a:gd name="T45" fmla="*/ 12 h 44"/>
                <a:gd name="T46" fmla="*/ 4 w 11"/>
                <a:gd name="T47" fmla="*/ 14 h 44"/>
                <a:gd name="T48" fmla="*/ 1 w 11"/>
                <a:gd name="T49" fmla="*/ 17 h 44"/>
                <a:gd name="T50" fmla="*/ 7 w 11"/>
                <a:gd name="T51" fmla="*/ 14 h 44"/>
                <a:gd name="T52" fmla="*/ 7 w 11"/>
                <a:gd name="T53" fmla="*/ 17 h 44"/>
                <a:gd name="T54" fmla="*/ 9 w 11"/>
                <a:gd name="T55" fmla="*/ 21 h 44"/>
                <a:gd name="T56" fmla="*/ 7 w 11"/>
                <a:gd name="T57" fmla="*/ 23 h 44"/>
                <a:gd name="T58" fmla="*/ 3 w 11"/>
                <a:gd name="T59" fmla="*/ 21 h 44"/>
                <a:gd name="T60" fmla="*/ 8 w 11"/>
                <a:gd name="T61" fmla="*/ 24 h 44"/>
                <a:gd name="T62" fmla="*/ 9 w 11"/>
                <a:gd name="T63" fmla="*/ 24 h 44"/>
                <a:gd name="T64" fmla="*/ 6 w 11"/>
                <a:gd name="T65" fmla="*/ 34 h 44"/>
                <a:gd name="T66" fmla="*/ 3 w 11"/>
                <a:gd name="T67" fmla="*/ 41 h 44"/>
                <a:gd name="T68" fmla="*/ 8 w 11"/>
                <a:gd name="T69" fmla="*/ 8 h 44"/>
                <a:gd name="T70" fmla="*/ 8 w 11"/>
                <a:gd name="T71" fmla="*/ 8 h 44"/>
                <a:gd name="T72" fmla="*/ 8 w 11"/>
                <a:gd name="T73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" h="44">
                  <a:moveTo>
                    <a:pt x="3" y="4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2" y="43"/>
                    <a:pt x="3" y="44"/>
                    <a:pt x="3" y="44"/>
                  </a:cubicBezTo>
                  <a:cubicBezTo>
                    <a:pt x="4" y="43"/>
                    <a:pt x="9" y="29"/>
                    <a:pt x="9" y="29"/>
                  </a:cubicBezTo>
                  <a:cubicBezTo>
                    <a:pt x="9" y="29"/>
                    <a:pt x="10" y="25"/>
                    <a:pt x="10" y="24"/>
                  </a:cubicBezTo>
                  <a:cubicBezTo>
                    <a:pt x="10" y="23"/>
                    <a:pt x="10" y="20"/>
                    <a:pt x="10" y="19"/>
                  </a:cubicBezTo>
                  <a:cubicBezTo>
                    <a:pt x="10" y="18"/>
                    <a:pt x="9" y="15"/>
                    <a:pt x="9" y="15"/>
                  </a:cubicBezTo>
                  <a:cubicBezTo>
                    <a:pt x="9" y="15"/>
                    <a:pt x="10" y="14"/>
                    <a:pt x="10" y="14"/>
                  </a:cubicBezTo>
                  <a:cubicBezTo>
                    <a:pt x="11" y="13"/>
                    <a:pt x="10" y="12"/>
                    <a:pt x="10" y="11"/>
                  </a:cubicBezTo>
                  <a:cubicBezTo>
                    <a:pt x="10" y="10"/>
                    <a:pt x="9" y="10"/>
                    <a:pt x="9" y="10"/>
                  </a:cubicBezTo>
                  <a:cubicBezTo>
                    <a:pt x="9" y="10"/>
                    <a:pt x="10" y="6"/>
                    <a:pt x="9" y="5"/>
                  </a:cubicBezTo>
                  <a:cubicBezTo>
                    <a:pt x="9" y="5"/>
                    <a:pt x="8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7"/>
                    <a:pt x="9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9" y="9"/>
                    <a:pt x="9" y="9"/>
                  </a:cubicBezTo>
                  <a:cubicBezTo>
                    <a:pt x="9" y="9"/>
                    <a:pt x="5" y="7"/>
                    <a:pt x="3" y="9"/>
                  </a:cubicBezTo>
                  <a:cubicBezTo>
                    <a:pt x="3" y="9"/>
                    <a:pt x="5" y="9"/>
                    <a:pt x="6" y="10"/>
                  </a:cubicBezTo>
                  <a:cubicBezTo>
                    <a:pt x="5" y="11"/>
                    <a:pt x="3" y="12"/>
                    <a:pt x="2" y="12"/>
                  </a:cubicBezTo>
                  <a:cubicBezTo>
                    <a:pt x="3" y="12"/>
                    <a:pt x="5" y="12"/>
                    <a:pt x="6" y="12"/>
                  </a:cubicBezTo>
                  <a:cubicBezTo>
                    <a:pt x="6" y="12"/>
                    <a:pt x="5" y="13"/>
                    <a:pt x="4" y="14"/>
                  </a:cubicBezTo>
                  <a:cubicBezTo>
                    <a:pt x="2" y="15"/>
                    <a:pt x="1" y="17"/>
                    <a:pt x="1" y="17"/>
                  </a:cubicBezTo>
                  <a:cubicBezTo>
                    <a:pt x="1" y="17"/>
                    <a:pt x="4" y="13"/>
                    <a:pt x="7" y="14"/>
                  </a:cubicBezTo>
                  <a:cubicBezTo>
                    <a:pt x="7" y="15"/>
                    <a:pt x="7" y="17"/>
                    <a:pt x="7" y="17"/>
                  </a:cubicBezTo>
                  <a:cubicBezTo>
                    <a:pt x="8" y="18"/>
                    <a:pt x="8" y="20"/>
                    <a:pt x="9" y="21"/>
                  </a:cubicBezTo>
                  <a:cubicBezTo>
                    <a:pt x="9" y="22"/>
                    <a:pt x="7" y="23"/>
                    <a:pt x="7" y="23"/>
                  </a:cubicBezTo>
                  <a:cubicBezTo>
                    <a:pt x="6" y="22"/>
                    <a:pt x="3" y="21"/>
                    <a:pt x="3" y="21"/>
                  </a:cubicBezTo>
                  <a:cubicBezTo>
                    <a:pt x="3" y="21"/>
                    <a:pt x="5" y="24"/>
                    <a:pt x="8" y="24"/>
                  </a:cubicBezTo>
                  <a:cubicBezTo>
                    <a:pt x="10" y="23"/>
                    <a:pt x="9" y="24"/>
                    <a:pt x="9" y="24"/>
                  </a:cubicBezTo>
                  <a:cubicBezTo>
                    <a:pt x="9" y="24"/>
                    <a:pt x="7" y="34"/>
                    <a:pt x="6" y="34"/>
                  </a:cubicBezTo>
                  <a:cubicBezTo>
                    <a:pt x="5" y="35"/>
                    <a:pt x="3" y="41"/>
                    <a:pt x="3" y="41"/>
                  </a:cubicBez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63"/>
            <p:cNvSpPr/>
            <p:nvPr/>
          </p:nvSpPr>
          <p:spPr bwMode="auto">
            <a:xfrm>
              <a:off x="3881" y="2078"/>
              <a:ext cx="3" cy="2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64"/>
            <p:cNvSpPr/>
            <p:nvPr/>
          </p:nvSpPr>
          <p:spPr bwMode="auto">
            <a:xfrm>
              <a:off x="3839" y="2003"/>
              <a:ext cx="35" cy="41"/>
            </a:xfrm>
            <a:custGeom>
              <a:avLst/>
              <a:gdLst>
                <a:gd name="T0" fmla="*/ 7 w 14"/>
                <a:gd name="T1" fmla="*/ 17 h 17"/>
                <a:gd name="T2" fmla="*/ 4 w 14"/>
                <a:gd name="T3" fmla="*/ 16 h 17"/>
                <a:gd name="T4" fmla="*/ 2 w 14"/>
                <a:gd name="T5" fmla="*/ 11 h 17"/>
                <a:gd name="T6" fmla="*/ 1 w 14"/>
                <a:gd name="T7" fmla="*/ 11 h 17"/>
                <a:gd name="T8" fmla="*/ 1 w 14"/>
                <a:gd name="T9" fmla="*/ 9 h 17"/>
                <a:gd name="T10" fmla="*/ 1 w 14"/>
                <a:gd name="T11" fmla="*/ 7 h 17"/>
                <a:gd name="T12" fmla="*/ 1 w 14"/>
                <a:gd name="T13" fmla="*/ 1 h 17"/>
                <a:gd name="T14" fmla="*/ 8 w 14"/>
                <a:gd name="T15" fmla="*/ 0 h 17"/>
                <a:gd name="T16" fmla="*/ 12 w 14"/>
                <a:gd name="T17" fmla="*/ 2 h 17"/>
                <a:gd name="T18" fmla="*/ 12 w 14"/>
                <a:gd name="T19" fmla="*/ 7 h 17"/>
                <a:gd name="T20" fmla="*/ 13 w 14"/>
                <a:gd name="T21" fmla="*/ 7 h 17"/>
                <a:gd name="T22" fmla="*/ 12 w 14"/>
                <a:gd name="T23" fmla="*/ 11 h 17"/>
                <a:gd name="T24" fmla="*/ 11 w 14"/>
                <a:gd name="T25" fmla="*/ 15 h 17"/>
                <a:gd name="T26" fmla="*/ 7 w 14"/>
                <a:gd name="T2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7">
                  <a:moveTo>
                    <a:pt x="7" y="17"/>
                  </a:moveTo>
                  <a:cubicBezTo>
                    <a:pt x="5" y="17"/>
                    <a:pt x="4" y="16"/>
                    <a:pt x="4" y="16"/>
                  </a:cubicBezTo>
                  <a:cubicBezTo>
                    <a:pt x="4" y="15"/>
                    <a:pt x="2" y="12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3" y="6"/>
                    <a:pt x="13" y="7"/>
                  </a:cubicBezTo>
                  <a:cubicBezTo>
                    <a:pt x="13" y="7"/>
                    <a:pt x="14" y="11"/>
                    <a:pt x="12" y="11"/>
                  </a:cubicBezTo>
                  <a:cubicBezTo>
                    <a:pt x="12" y="11"/>
                    <a:pt x="11" y="14"/>
                    <a:pt x="11" y="15"/>
                  </a:cubicBezTo>
                  <a:cubicBezTo>
                    <a:pt x="10" y="16"/>
                    <a:pt x="8" y="17"/>
                    <a:pt x="7" y="17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65"/>
            <p:cNvSpPr/>
            <p:nvPr/>
          </p:nvSpPr>
          <p:spPr bwMode="auto">
            <a:xfrm>
              <a:off x="3856" y="2003"/>
              <a:ext cx="18" cy="41"/>
            </a:xfrm>
            <a:custGeom>
              <a:avLst/>
              <a:gdLst>
                <a:gd name="T0" fmla="*/ 1 w 7"/>
                <a:gd name="T1" fmla="*/ 17 h 17"/>
                <a:gd name="T2" fmla="*/ 3 w 7"/>
                <a:gd name="T3" fmla="*/ 12 h 17"/>
                <a:gd name="T4" fmla="*/ 2 w 7"/>
                <a:gd name="T5" fmla="*/ 10 h 17"/>
                <a:gd name="T6" fmla="*/ 3 w 7"/>
                <a:gd name="T7" fmla="*/ 8 h 17"/>
                <a:gd name="T8" fmla="*/ 2 w 7"/>
                <a:gd name="T9" fmla="*/ 7 h 17"/>
                <a:gd name="T10" fmla="*/ 1 w 7"/>
                <a:gd name="T11" fmla="*/ 4 h 17"/>
                <a:gd name="T12" fmla="*/ 0 w 7"/>
                <a:gd name="T13" fmla="*/ 0 h 17"/>
                <a:gd name="T14" fmla="*/ 1 w 7"/>
                <a:gd name="T15" fmla="*/ 0 h 17"/>
                <a:gd name="T16" fmla="*/ 5 w 7"/>
                <a:gd name="T17" fmla="*/ 2 h 17"/>
                <a:gd name="T18" fmla="*/ 5 w 7"/>
                <a:gd name="T19" fmla="*/ 7 h 17"/>
                <a:gd name="T20" fmla="*/ 6 w 7"/>
                <a:gd name="T21" fmla="*/ 7 h 17"/>
                <a:gd name="T22" fmla="*/ 5 w 7"/>
                <a:gd name="T23" fmla="*/ 11 h 17"/>
                <a:gd name="T24" fmla="*/ 4 w 7"/>
                <a:gd name="T25" fmla="*/ 15 h 17"/>
                <a:gd name="T26" fmla="*/ 1 w 7"/>
                <a:gd name="T2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17">
                  <a:moveTo>
                    <a:pt x="1" y="17"/>
                  </a:moveTo>
                  <a:cubicBezTo>
                    <a:pt x="2" y="16"/>
                    <a:pt x="3" y="12"/>
                    <a:pt x="3" y="12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2" y="7"/>
                    <a:pt x="1" y="5"/>
                    <a:pt x="1" y="4"/>
                  </a:cubicBezTo>
                  <a:cubicBezTo>
                    <a:pt x="1" y="4"/>
                    <a:pt x="1" y="2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6" y="6"/>
                    <a:pt x="6" y="7"/>
                  </a:cubicBezTo>
                  <a:cubicBezTo>
                    <a:pt x="6" y="7"/>
                    <a:pt x="7" y="11"/>
                    <a:pt x="5" y="11"/>
                  </a:cubicBezTo>
                  <a:cubicBezTo>
                    <a:pt x="5" y="11"/>
                    <a:pt x="4" y="14"/>
                    <a:pt x="4" y="15"/>
                  </a:cubicBezTo>
                  <a:cubicBezTo>
                    <a:pt x="3" y="16"/>
                    <a:pt x="2" y="17"/>
                    <a:pt x="1" y="17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66"/>
            <p:cNvSpPr/>
            <p:nvPr/>
          </p:nvSpPr>
          <p:spPr bwMode="auto">
            <a:xfrm>
              <a:off x="3839" y="2020"/>
              <a:ext cx="10" cy="19"/>
            </a:xfrm>
            <a:custGeom>
              <a:avLst/>
              <a:gdLst>
                <a:gd name="T0" fmla="*/ 2 w 4"/>
                <a:gd name="T1" fmla="*/ 4 h 8"/>
                <a:gd name="T2" fmla="*/ 1 w 4"/>
                <a:gd name="T3" fmla="*/ 4 h 8"/>
                <a:gd name="T4" fmla="*/ 0 w 4"/>
                <a:gd name="T5" fmla="*/ 1 h 8"/>
                <a:gd name="T6" fmla="*/ 1 w 4"/>
                <a:gd name="T7" fmla="*/ 0 h 8"/>
                <a:gd name="T8" fmla="*/ 2 w 4"/>
                <a:gd name="T9" fmla="*/ 4 h 8"/>
                <a:gd name="T10" fmla="*/ 4 w 4"/>
                <a:gd name="T11" fmla="*/ 5 h 8"/>
                <a:gd name="T12" fmla="*/ 3 w 4"/>
                <a:gd name="T13" fmla="*/ 8 h 8"/>
                <a:gd name="T14" fmla="*/ 2 w 4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8">
                  <a:moveTo>
                    <a:pt x="2" y="4"/>
                  </a:move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3"/>
                    <a:pt x="2" y="4"/>
                  </a:cubicBezTo>
                  <a:cubicBezTo>
                    <a:pt x="2" y="4"/>
                    <a:pt x="4" y="5"/>
                    <a:pt x="4" y="5"/>
                  </a:cubicBezTo>
                  <a:cubicBezTo>
                    <a:pt x="3" y="5"/>
                    <a:pt x="3" y="6"/>
                    <a:pt x="3" y="8"/>
                  </a:cubicBezTo>
                  <a:cubicBezTo>
                    <a:pt x="3" y="7"/>
                    <a:pt x="2" y="5"/>
                    <a:pt x="2" y="4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67"/>
            <p:cNvSpPr/>
            <p:nvPr/>
          </p:nvSpPr>
          <p:spPr bwMode="auto">
            <a:xfrm>
              <a:off x="3839" y="1995"/>
              <a:ext cx="32" cy="29"/>
            </a:xfrm>
            <a:custGeom>
              <a:avLst/>
              <a:gdLst>
                <a:gd name="T0" fmla="*/ 0 w 13"/>
                <a:gd name="T1" fmla="*/ 5 h 12"/>
                <a:gd name="T2" fmla="*/ 4 w 13"/>
                <a:gd name="T3" fmla="*/ 0 h 12"/>
                <a:gd name="T4" fmla="*/ 6 w 13"/>
                <a:gd name="T5" fmla="*/ 0 h 12"/>
                <a:gd name="T6" fmla="*/ 9 w 13"/>
                <a:gd name="T7" fmla="*/ 0 h 12"/>
                <a:gd name="T8" fmla="*/ 10 w 13"/>
                <a:gd name="T9" fmla="*/ 1 h 12"/>
                <a:gd name="T10" fmla="*/ 13 w 13"/>
                <a:gd name="T11" fmla="*/ 5 h 12"/>
                <a:gd name="T12" fmla="*/ 13 w 13"/>
                <a:gd name="T13" fmla="*/ 9 h 12"/>
                <a:gd name="T14" fmla="*/ 12 w 13"/>
                <a:gd name="T15" fmla="*/ 10 h 12"/>
                <a:gd name="T16" fmla="*/ 12 w 13"/>
                <a:gd name="T17" fmla="*/ 11 h 12"/>
                <a:gd name="T18" fmla="*/ 11 w 13"/>
                <a:gd name="T19" fmla="*/ 11 h 12"/>
                <a:gd name="T20" fmla="*/ 11 w 13"/>
                <a:gd name="T21" fmla="*/ 8 h 12"/>
                <a:gd name="T22" fmla="*/ 11 w 13"/>
                <a:gd name="T23" fmla="*/ 6 h 12"/>
                <a:gd name="T24" fmla="*/ 10 w 13"/>
                <a:gd name="T25" fmla="*/ 5 h 12"/>
                <a:gd name="T26" fmla="*/ 7 w 13"/>
                <a:gd name="T27" fmla="*/ 6 h 12"/>
                <a:gd name="T28" fmla="*/ 5 w 13"/>
                <a:gd name="T29" fmla="*/ 7 h 12"/>
                <a:gd name="T30" fmla="*/ 5 w 13"/>
                <a:gd name="T31" fmla="*/ 7 h 12"/>
                <a:gd name="T32" fmla="*/ 4 w 13"/>
                <a:gd name="T33" fmla="*/ 7 h 12"/>
                <a:gd name="T34" fmla="*/ 2 w 13"/>
                <a:gd name="T35" fmla="*/ 8 h 12"/>
                <a:gd name="T36" fmla="*/ 3 w 13"/>
                <a:gd name="T37" fmla="*/ 6 h 12"/>
                <a:gd name="T38" fmla="*/ 2 w 13"/>
                <a:gd name="T39" fmla="*/ 6 h 12"/>
                <a:gd name="T40" fmla="*/ 2 w 13"/>
                <a:gd name="T41" fmla="*/ 7 h 12"/>
                <a:gd name="T42" fmla="*/ 2 w 13"/>
                <a:gd name="T43" fmla="*/ 10 h 12"/>
                <a:gd name="T44" fmla="*/ 2 w 13"/>
                <a:gd name="T45" fmla="*/ 12 h 12"/>
                <a:gd name="T46" fmla="*/ 2 w 13"/>
                <a:gd name="T47" fmla="*/ 12 h 12"/>
                <a:gd name="T48" fmla="*/ 1 w 13"/>
                <a:gd name="T49" fmla="*/ 10 h 12"/>
                <a:gd name="T50" fmla="*/ 1 w 13"/>
                <a:gd name="T51" fmla="*/ 10 h 12"/>
                <a:gd name="T52" fmla="*/ 0 w 13"/>
                <a:gd name="T53" fmla="*/ 8 h 12"/>
                <a:gd name="T54" fmla="*/ 0 w 13"/>
                <a:gd name="T5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" h="12">
                  <a:moveTo>
                    <a:pt x="0" y="5"/>
                  </a:moveTo>
                  <a:cubicBezTo>
                    <a:pt x="0" y="4"/>
                    <a:pt x="0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8" y="0"/>
                    <a:pt x="9" y="0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1"/>
                    <a:pt x="13" y="2"/>
                    <a:pt x="13" y="5"/>
                  </a:cubicBezTo>
                  <a:cubicBezTo>
                    <a:pt x="13" y="5"/>
                    <a:pt x="13" y="8"/>
                    <a:pt x="13" y="9"/>
                  </a:cubicBezTo>
                  <a:cubicBezTo>
                    <a:pt x="13" y="9"/>
                    <a:pt x="12" y="9"/>
                    <a:pt x="12" y="1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2" y="9"/>
                    <a:pt x="11" y="8"/>
                  </a:cubicBezTo>
                  <a:cubicBezTo>
                    <a:pt x="11" y="8"/>
                    <a:pt x="11" y="6"/>
                    <a:pt x="11" y="6"/>
                  </a:cubicBezTo>
                  <a:cubicBezTo>
                    <a:pt x="11" y="6"/>
                    <a:pt x="10" y="5"/>
                    <a:pt x="10" y="5"/>
                  </a:cubicBezTo>
                  <a:cubicBezTo>
                    <a:pt x="10" y="5"/>
                    <a:pt x="8" y="6"/>
                    <a:pt x="7" y="6"/>
                  </a:cubicBezTo>
                  <a:cubicBezTo>
                    <a:pt x="7" y="6"/>
                    <a:pt x="7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2" y="6"/>
                    <a:pt x="2" y="8"/>
                    <a:pt x="2" y="8"/>
                  </a:cubicBezTo>
                  <a:cubicBezTo>
                    <a:pt x="2" y="7"/>
                    <a:pt x="2" y="7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1" y="10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68"/>
            <p:cNvSpPr/>
            <p:nvPr/>
          </p:nvSpPr>
          <p:spPr bwMode="auto">
            <a:xfrm>
              <a:off x="3829" y="2080"/>
              <a:ext cx="7" cy="34"/>
            </a:xfrm>
            <a:custGeom>
              <a:avLst/>
              <a:gdLst>
                <a:gd name="T0" fmla="*/ 1 w 3"/>
                <a:gd name="T1" fmla="*/ 8 h 14"/>
                <a:gd name="T2" fmla="*/ 2 w 3"/>
                <a:gd name="T3" fmla="*/ 0 h 14"/>
                <a:gd name="T4" fmla="*/ 2 w 3"/>
                <a:gd name="T5" fmla="*/ 0 h 14"/>
                <a:gd name="T6" fmla="*/ 3 w 3"/>
                <a:gd name="T7" fmla="*/ 12 h 14"/>
                <a:gd name="T8" fmla="*/ 2 w 3"/>
                <a:gd name="T9" fmla="*/ 14 h 14"/>
                <a:gd name="T10" fmla="*/ 1 w 3"/>
                <a:gd name="T11" fmla="*/ 14 h 14"/>
                <a:gd name="T12" fmla="*/ 1 w 3"/>
                <a:gd name="T1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1" y="8"/>
                  </a:moveTo>
                  <a:cubicBezTo>
                    <a:pt x="0" y="6"/>
                    <a:pt x="2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1" y="14"/>
                  </a:cubicBezTo>
                  <a:cubicBezTo>
                    <a:pt x="1" y="12"/>
                    <a:pt x="1" y="9"/>
                    <a:pt x="1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69"/>
            <p:cNvSpPr/>
            <p:nvPr/>
          </p:nvSpPr>
          <p:spPr bwMode="auto">
            <a:xfrm>
              <a:off x="3826" y="2051"/>
              <a:ext cx="23" cy="119"/>
            </a:xfrm>
            <a:custGeom>
              <a:avLst/>
              <a:gdLst>
                <a:gd name="T0" fmla="*/ 5 w 9"/>
                <a:gd name="T1" fmla="*/ 48 h 49"/>
                <a:gd name="T2" fmla="*/ 1 w 9"/>
                <a:gd name="T3" fmla="*/ 49 h 49"/>
                <a:gd name="T4" fmla="*/ 0 w 9"/>
                <a:gd name="T5" fmla="*/ 49 h 49"/>
                <a:gd name="T6" fmla="*/ 3 w 9"/>
                <a:gd name="T7" fmla="*/ 25 h 49"/>
                <a:gd name="T8" fmla="*/ 3 w 9"/>
                <a:gd name="T9" fmla="*/ 15 h 49"/>
                <a:gd name="T10" fmla="*/ 3 w 9"/>
                <a:gd name="T11" fmla="*/ 8 h 49"/>
                <a:gd name="T12" fmla="*/ 5 w 9"/>
                <a:gd name="T13" fmla="*/ 3 h 49"/>
                <a:gd name="T14" fmla="*/ 9 w 9"/>
                <a:gd name="T15" fmla="*/ 0 h 49"/>
                <a:gd name="T16" fmla="*/ 9 w 9"/>
                <a:gd name="T17" fmla="*/ 3 h 49"/>
                <a:gd name="T18" fmla="*/ 5 w 9"/>
                <a:gd name="T19" fmla="*/ 13 h 49"/>
                <a:gd name="T20" fmla="*/ 6 w 9"/>
                <a:gd name="T21" fmla="*/ 20 h 49"/>
                <a:gd name="T22" fmla="*/ 4 w 9"/>
                <a:gd name="T23" fmla="*/ 35 h 49"/>
                <a:gd name="T24" fmla="*/ 5 w 9"/>
                <a:gd name="T25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9">
                  <a:moveTo>
                    <a:pt x="5" y="48"/>
                  </a:moveTo>
                  <a:cubicBezTo>
                    <a:pt x="1" y="49"/>
                    <a:pt x="1" y="49"/>
                    <a:pt x="1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1" y="30"/>
                    <a:pt x="3" y="25"/>
                  </a:cubicBezTo>
                  <a:cubicBezTo>
                    <a:pt x="3" y="25"/>
                    <a:pt x="3" y="17"/>
                    <a:pt x="3" y="15"/>
                  </a:cubicBezTo>
                  <a:cubicBezTo>
                    <a:pt x="3" y="13"/>
                    <a:pt x="3" y="9"/>
                    <a:pt x="3" y="8"/>
                  </a:cubicBezTo>
                  <a:cubicBezTo>
                    <a:pt x="3" y="8"/>
                    <a:pt x="4" y="4"/>
                    <a:pt x="5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5" y="11"/>
                    <a:pt x="5" y="13"/>
                  </a:cubicBezTo>
                  <a:cubicBezTo>
                    <a:pt x="5" y="13"/>
                    <a:pt x="6" y="20"/>
                    <a:pt x="6" y="20"/>
                  </a:cubicBezTo>
                  <a:cubicBezTo>
                    <a:pt x="6" y="21"/>
                    <a:pt x="4" y="34"/>
                    <a:pt x="4" y="35"/>
                  </a:cubicBezTo>
                  <a:cubicBezTo>
                    <a:pt x="4" y="36"/>
                    <a:pt x="5" y="48"/>
                    <a:pt x="5" y="48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9" name="TextBox 10"/>
          <p:cNvSpPr txBox="1"/>
          <p:nvPr/>
        </p:nvSpPr>
        <p:spPr bwMode="black">
          <a:xfrm>
            <a:off x="512995" y="6450854"/>
            <a:ext cx="2198370" cy="289560"/>
          </a:xfrm>
          <a:prstGeom prst="rect">
            <a:avLst/>
          </a:prstGeom>
          <a:noFill/>
        </p:spPr>
        <p:txBody>
          <a:bodyPr wrap="none" lIns="121896" tIns="60948" rIns="121896" bIns="60948" rtlCol="0">
            <a:spAutoFit/>
          </a:bodyPr>
          <a:lstStyle>
            <a:defPPr>
              <a:defRPr lang="en-US"/>
            </a:defPPr>
            <a:lvl1pPr>
              <a:defRPr sz="1100" cap="all">
                <a:solidFill>
                  <a:srgbClr val="9395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/>
            <a:r>
              <a:rPr lang="zh-CN" altLang="zh-CN" spc="300" dirty="0" smtClean="0">
                <a:solidFill>
                  <a:srgbClr val="00323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  <a:sym typeface="+mn-ea"/>
              </a:rPr>
              <a:t>导向设计课程创新与实践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/>
          <p:nvPr/>
        </p:nvSpPr>
        <p:spPr>
          <a:xfrm rot="19695689" flipH="1" flipV="1">
            <a:off x="4324636" y="1779460"/>
            <a:ext cx="3573665" cy="3890203"/>
          </a:xfrm>
          <a:custGeom>
            <a:avLst/>
            <a:gdLst>
              <a:gd name="connsiteX0" fmla="*/ 1974294 w 4507867"/>
              <a:gd name="connsiteY0" fmla="*/ 1622587 h 4907152"/>
              <a:gd name="connsiteX1" fmla="*/ 1322636 w 4507867"/>
              <a:gd name="connsiteY1" fmla="*/ 410373 h 4907152"/>
              <a:gd name="connsiteX2" fmla="*/ 1438636 w 4507867"/>
              <a:gd name="connsiteY2" fmla="*/ 359439 h 4907152"/>
              <a:gd name="connsiteX3" fmla="*/ 2105895 w 4507867"/>
              <a:gd name="connsiteY3" fmla="*/ 211887 h 4907152"/>
              <a:gd name="connsiteX4" fmla="*/ 2277100 w 4507867"/>
              <a:gd name="connsiteY4" fmla="*/ 209198 h 4907152"/>
              <a:gd name="connsiteX5" fmla="*/ 2420188 w 4507867"/>
              <a:gd name="connsiteY5" fmla="*/ 0 h 4907152"/>
              <a:gd name="connsiteX6" fmla="*/ 2529268 w 4507867"/>
              <a:gd name="connsiteY6" fmla="*/ 225081 h 4907152"/>
              <a:gd name="connsiteX7" fmla="*/ 2565152 w 4507867"/>
              <a:gd name="connsiteY7" fmla="*/ 228189 h 4907152"/>
              <a:gd name="connsiteX8" fmla="*/ 3239013 w 4507867"/>
              <a:gd name="connsiteY8" fmla="*/ 433282 h 4907152"/>
              <a:gd name="connsiteX9" fmla="*/ 3307780 w 4507867"/>
              <a:gd name="connsiteY9" fmla="*/ 471160 h 4907152"/>
              <a:gd name="connsiteX10" fmla="*/ 2585675 w 4507867"/>
              <a:gd name="connsiteY10" fmla="*/ 1638592 h 4907152"/>
              <a:gd name="connsiteX11" fmla="*/ 2556892 w 4507867"/>
              <a:gd name="connsiteY11" fmla="*/ 1626337 h 4907152"/>
              <a:gd name="connsiteX12" fmla="*/ 2051883 w 4507867"/>
              <a:gd name="connsiteY12" fmla="*/ 1596269 h 4907152"/>
              <a:gd name="connsiteX13" fmla="*/ 3123141 w 4507867"/>
              <a:gd name="connsiteY13" fmla="*/ 2338545 h 4907152"/>
              <a:gd name="connsiteX14" fmla="*/ 3111241 w 4507867"/>
              <a:gd name="connsiteY14" fmla="*/ 2251526 h 4907152"/>
              <a:gd name="connsiteX15" fmla="*/ 2858823 w 4507867"/>
              <a:gd name="connsiteY15" fmla="*/ 1813094 h 4907152"/>
              <a:gd name="connsiteX16" fmla="*/ 2843961 w 4507867"/>
              <a:gd name="connsiteY16" fmla="*/ 1800439 h 4907152"/>
              <a:gd name="connsiteX17" fmla="*/ 3566999 w 4507867"/>
              <a:gd name="connsiteY17" fmla="*/ 631498 h 4907152"/>
              <a:gd name="connsiteX18" fmla="*/ 3631599 w 4507867"/>
              <a:gd name="connsiteY18" fmla="*/ 676112 h 4907152"/>
              <a:gd name="connsiteX19" fmla="*/ 4116024 w 4507867"/>
              <a:gd name="connsiteY19" fmla="*/ 1187467 h 4907152"/>
              <a:gd name="connsiteX20" fmla="*/ 4182593 w 4507867"/>
              <a:gd name="connsiteY20" fmla="*/ 1296214 h 4907152"/>
              <a:gd name="connsiteX21" fmla="*/ 4440162 w 4507867"/>
              <a:gd name="connsiteY21" fmla="*/ 1303520 h 4907152"/>
              <a:gd name="connsiteX22" fmla="*/ 4303629 w 4507867"/>
              <a:gd name="connsiteY22" fmla="*/ 1524254 h 4907152"/>
              <a:gd name="connsiteX23" fmla="*/ 4335694 w 4507867"/>
              <a:gd name="connsiteY23" fmla="*/ 1591110 h 4907152"/>
              <a:gd name="connsiteX24" fmla="*/ 4501640 w 4507867"/>
              <a:gd name="connsiteY24" fmla="*/ 2254035 h 4907152"/>
              <a:gd name="connsiteX25" fmla="*/ 4507867 w 4507867"/>
              <a:gd name="connsiteY25" fmla="*/ 2380574 h 4907152"/>
              <a:gd name="connsiteX26" fmla="*/ 3454395 w 4507867"/>
              <a:gd name="connsiteY26" fmla="*/ 4375864 h 4907152"/>
              <a:gd name="connsiteX27" fmla="*/ 2794356 w 4507867"/>
              <a:gd name="connsiteY27" fmla="*/ 3148064 h 4907152"/>
              <a:gd name="connsiteX28" fmla="*/ 2831554 w 4507867"/>
              <a:gd name="connsiteY28" fmla="*/ 3118835 h 4907152"/>
              <a:gd name="connsiteX29" fmla="*/ 3003013 w 4507867"/>
              <a:gd name="connsiteY29" fmla="*/ 2916913 h 4907152"/>
              <a:gd name="connsiteX30" fmla="*/ 3107118 w 4507867"/>
              <a:gd name="connsiteY30" fmla="*/ 2673329 h 4907152"/>
              <a:gd name="connsiteX31" fmla="*/ 3113325 w 4507867"/>
              <a:gd name="connsiteY31" fmla="*/ 2643187 h 4907152"/>
              <a:gd name="connsiteX32" fmla="*/ 4500095 w 4507867"/>
              <a:gd name="connsiteY32" fmla="*/ 2685278 h 4907152"/>
              <a:gd name="connsiteX33" fmla="*/ 4476039 w 4507867"/>
              <a:gd name="connsiteY33" fmla="*/ 2865805 h 4907152"/>
              <a:gd name="connsiteX34" fmla="*/ 4278981 w 4507867"/>
              <a:gd name="connsiteY34" fmla="*/ 3462559 h 4907152"/>
              <a:gd name="connsiteX35" fmla="*/ 4226305 w 4507867"/>
              <a:gd name="connsiteY35" fmla="*/ 3557480 h 4907152"/>
              <a:gd name="connsiteX36" fmla="*/ 4315912 w 4507867"/>
              <a:gd name="connsiteY36" fmla="*/ 3711974 h 4907152"/>
              <a:gd name="connsiteX37" fmla="*/ 4132729 w 4507867"/>
              <a:gd name="connsiteY37" fmla="*/ 3711974 h 4907152"/>
              <a:gd name="connsiteX38" fmla="*/ 4051134 w 4507867"/>
              <a:gd name="connsiteY38" fmla="*/ 3830920 h 4907152"/>
              <a:gd name="connsiteX39" fmla="*/ 3605184 w 4507867"/>
              <a:gd name="connsiteY39" fmla="*/ 4273722 h 4907152"/>
              <a:gd name="connsiteX40" fmla="*/ 7771 w 4507867"/>
              <a:gd name="connsiteY40" fmla="*/ 2243986 h 4907152"/>
              <a:gd name="connsiteX41" fmla="*/ 31828 w 4507867"/>
              <a:gd name="connsiteY41" fmla="*/ 2063453 h 4907152"/>
              <a:gd name="connsiteX42" fmla="*/ 228886 w 4507867"/>
              <a:gd name="connsiteY42" fmla="*/ 1466701 h 4907152"/>
              <a:gd name="connsiteX43" fmla="*/ 267428 w 4507867"/>
              <a:gd name="connsiteY43" fmla="*/ 1397248 h 4907152"/>
              <a:gd name="connsiteX44" fmla="*/ 130669 w 4507867"/>
              <a:gd name="connsiteY44" fmla="*/ 1123227 h 4907152"/>
              <a:gd name="connsiteX45" fmla="*/ 426908 w 4507867"/>
              <a:gd name="connsiteY45" fmla="*/ 1141817 h 4907152"/>
              <a:gd name="connsiteX46" fmla="*/ 456733 w 4507867"/>
              <a:gd name="connsiteY46" fmla="*/ 1098339 h 4907152"/>
              <a:gd name="connsiteX47" fmla="*/ 902683 w 4507867"/>
              <a:gd name="connsiteY47" fmla="*/ 655536 h 4907152"/>
              <a:gd name="connsiteX48" fmla="*/ 1053470 w 4507867"/>
              <a:gd name="connsiteY48" fmla="*/ 553395 h 4907152"/>
              <a:gd name="connsiteX49" fmla="*/ 1705155 w 4507867"/>
              <a:gd name="connsiteY49" fmla="*/ 1765656 h 4907152"/>
              <a:gd name="connsiteX50" fmla="*/ 1676315 w 4507867"/>
              <a:gd name="connsiteY50" fmla="*/ 1788317 h 4907152"/>
              <a:gd name="connsiteX51" fmla="*/ 1504855 w 4507867"/>
              <a:gd name="connsiteY51" fmla="*/ 1990240 h 4907152"/>
              <a:gd name="connsiteX52" fmla="*/ 1400750 w 4507867"/>
              <a:gd name="connsiteY52" fmla="*/ 2233824 h 4907152"/>
              <a:gd name="connsiteX53" fmla="*/ 1390018 w 4507867"/>
              <a:gd name="connsiteY53" fmla="*/ 2285941 h 4907152"/>
              <a:gd name="connsiteX54" fmla="*/ 940869 w 4507867"/>
              <a:gd name="connsiteY54" fmla="*/ 4297760 h 4907152"/>
              <a:gd name="connsiteX55" fmla="*/ 876268 w 4507867"/>
              <a:gd name="connsiteY55" fmla="*/ 4253146 h 4907152"/>
              <a:gd name="connsiteX56" fmla="*/ 391843 w 4507867"/>
              <a:gd name="connsiteY56" fmla="*/ 3741790 h 4907152"/>
              <a:gd name="connsiteX57" fmla="*/ 290537 w 4507867"/>
              <a:gd name="connsiteY57" fmla="*/ 3576296 h 4907152"/>
              <a:gd name="connsiteX58" fmla="*/ 19520 w 4507867"/>
              <a:gd name="connsiteY58" fmla="*/ 3556119 h 4907152"/>
              <a:gd name="connsiteX59" fmla="*/ 170944 w 4507867"/>
              <a:gd name="connsiteY59" fmla="*/ 3334735 h 4907152"/>
              <a:gd name="connsiteX60" fmla="*/ 94619 w 4507867"/>
              <a:gd name="connsiteY60" fmla="*/ 3123001 h 4907152"/>
              <a:gd name="connsiteX61" fmla="*/ 6227 w 4507867"/>
              <a:gd name="connsiteY61" fmla="*/ 2675223 h 4907152"/>
              <a:gd name="connsiteX62" fmla="*/ 0 w 4507867"/>
              <a:gd name="connsiteY62" fmla="*/ 2548691 h 4907152"/>
              <a:gd name="connsiteX63" fmla="*/ 1387763 w 4507867"/>
              <a:gd name="connsiteY63" fmla="*/ 2590812 h 4907152"/>
              <a:gd name="connsiteX64" fmla="*/ 1396626 w 4507867"/>
              <a:gd name="connsiteY64" fmla="*/ 2655627 h 4907152"/>
              <a:gd name="connsiteX65" fmla="*/ 1649045 w 4507867"/>
              <a:gd name="connsiteY65" fmla="*/ 3094058 h 4907152"/>
              <a:gd name="connsiteX66" fmla="*/ 1672863 w 4507867"/>
              <a:gd name="connsiteY66" fmla="*/ 3114340 h 4907152"/>
              <a:gd name="connsiteX67" fmla="*/ 1200088 w 4507867"/>
              <a:gd name="connsiteY67" fmla="*/ 4458098 h 4907152"/>
              <a:gd name="connsiteX68" fmla="*/ 1933016 w 4507867"/>
              <a:gd name="connsiteY68" fmla="*/ 3273169 h 4907152"/>
              <a:gd name="connsiteX69" fmla="*/ 1950977 w 4507867"/>
              <a:gd name="connsiteY69" fmla="*/ 3280815 h 4907152"/>
              <a:gd name="connsiteX70" fmla="*/ 2455984 w 4507867"/>
              <a:gd name="connsiteY70" fmla="*/ 3310884 h 4907152"/>
              <a:gd name="connsiteX71" fmla="*/ 2523520 w 4507867"/>
              <a:gd name="connsiteY71" fmla="*/ 3287976 h 4907152"/>
              <a:gd name="connsiteX72" fmla="*/ 3185229 w 4507867"/>
              <a:gd name="connsiteY72" fmla="*/ 4518885 h 4907152"/>
              <a:gd name="connsiteX73" fmla="*/ 3069231 w 4507867"/>
              <a:gd name="connsiteY73" fmla="*/ 4569819 h 4907152"/>
              <a:gd name="connsiteX74" fmla="*/ 2401972 w 4507867"/>
              <a:gd name="connsiteY74" fmla="*/ 4717370 h 4907152"/>
              <a:gd name="connsiteX75" fmla="*/ 2320340 w 4507867"/>
              <a:gd name="connsiteY75" fmla="*/ 4718653 h 4907152"/>
              <a:gd name="connsiteX76" fmla="*/ 2203746 w 4507867"/>
              <a:gd name="connsiteY76" fmla="*/ 4907152 h 4907152"/>
              <a:gd name="connsiteX77" fmla="*/ 2100812 w 4507867"/>
              <a:gd name="connsiteY77" fmla="*/ 4714761 h 4907152"/>
              <a:gd name="connsiteX78" fmla="*/ 1942715 w 4507867"/>
              <a:gd name="connsiteY78" fmla="*/ 4701069 h 4907152"/>
              <a:gd name="connsiteX79" fmla="*/ 1268853 w 4507867"/>
              <a:gd name="connsiteY79" fmla="*/ 4495977 h 4907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4507867" h="4907152">
                <a:moveTo>
                  <a:pt x="1974294" y="1622587"/>
                </a:moveTo>
                <a:lnTo>
                  <a:pt x="1322636" y="410373"/>
                </a:lnTo>
                <a:lnTo>
                  <a:pt x="1438636" y="359439"/>
                </a:lnTo>
                <a:cubicBezTo>
                  <a:pt x="1652149" y="276934"/>
                  <a:pt x="1877318" y="227103"/>
                  <a:pt x="2105895" y="211887"/>
                </a:cubicBezTo>
                <a:lnTo>
                  <a:pt x="2277100" y="209198"/>
                </a:lnTo>
                <a:lnTo>
                  <a:pt x="2420188" y="0"/>
                </a:lnTo>
                <a:lnTo>
                  <a:pt x="2529268" y="225081"/>
                </a:lnTo>
                <a:lnTo>
                  <a:pt x="2565152" y="228189"/>
                </a:lnTo>
                <a:cubicBezTo>
                  <a:pt x="2794610" y="259992"/>
                  <a:pt x="3021978" y="327709"/>
                  <a:pt x="3239013" y="433282"/>
                </a:cubicBezTo>
                <a:lnTo>
                  <a:pt x="3307780" y="471160"/>
                </a:lnTo>
                <a:lnTo>
                  <a:pt x="2585675" y="1638592"/>
                </a:lnTo>
                <a:lnTo>
                  <a:pt x="2556892" y="1626337"/>
                </a:lnTo>
                <a:cubicBezTo>
                  <a:pt x="2392086" y="1565786"/>
                  <a:pt x="2216436" y="1557487"/>
                  <a:pt x="2051883" y="1596269"/>
                </a:cubicBezTo>
                <a:close/>
                <a:moveTo>
                  <a:pt x="3123141" y="2338545"/>
                </a:moveTo>
                <a:lnTo>
                  <a:pt x="3111241" y="2251526"/>
                </a:lnTo>
                <a:cubicBezTo>
                  <a:pt x="3072459" y="2086973"/>
                  <a:pt x="2986596" y="1933516"/>
                  <a:pt x="2858823" y="1813094"/>
                </a:cubicBezTo>
                <a:lnTo>
                  <a:pt x="2843961" y="1800439"/>
                </a:lnTo>
                <a:lnTo>
                  <a:pt x="3566999" y="631498"/>
                </a:lnTo>
                <a:lnTo>
                  <a:pt x="3631599" y="676112"/>
                </a:lnTo>
                <a:cubicBezTo>
                  <a:pt x="3822978" y="823161"/>
                  <a:pt x="3985101" y="996361"/>
                  <a:pt x="4116024" y="1187467"/>
                </a:cubicBezTo>
                <a:lnTo>
                  <a:pt x="4182593" y="1296214"/>
                </a:lnTo>
                <a:lnTo>
                  <a:pt x="4440162" y="1303520"/>
                </a:lnTo>
                <a:lnTo>
                  <a:pt x="4303629" y="1524254"/>
                </a:lnTo>
                <a:lnTo>
                  <a:pt x="4335694" y="1591110"/>
                </a:lnTo>
                <a:cubicBezTo>
                  <a:pt x="4424153" y="1802426"/>
                  <a:pt x="4480116" y="2026149"/>
                  <a:pt x="4501640" y="2254035"/>
                </a:cubicBezTo>
                <a:lnTo>
                  <a:pt x="4507867" y="2380574"/>
                </a:lnTo>
                <a:close/>
                <a:moveTo>
                  <a:pt x="3454395" y="4375864"/>
                </a:moveTo>
                <a:lnTo>
                  <a:pt x="2794356" y="3148064"/>
                </a:lnTo>
                <a:lnTo>
                  <a:pt x="2831554" y="3118835"/>
                </a:lnTo>
                <a:cubicBezTo>
                  <a:pt x="2896965" y="3062005"/>
                  <a:pt x="2955033" y="2994482"/>
                  <a:pt x="3003013" y="2916913"/>
                </a:cubicBezTo>
                <a:cubicBezTo>
                  <a:pt x="3050993" y="2839343"/>
                  <a:pt x="3085479" y="2757234"/>
                  <a:pt x="3107118" y="2673329"/>
                </a:cubicBezTo>
                <a:lnTo>
                  <a:pt x="3113325" y="2643187"/>
                </a:lnTo>
                <a:lnTo>
                  <a:pt x="4500095" y="2685278"/>
                </a:lnTo>
                <a:lnTo>
                  <a:pt x="4476039" y="2865805"/>
                </a:lnTo>
                <a:cubicBezTo>
                  <a:pt x="4439384" y="3069156"/>
                  <a:pt x="4374153" y="3270004"/>
                  <a:pt x="4278981" y="3462559"/>
                </a:cubicBezTo>
                <a:lnTo>
                  <a:pt x="4226305" y="3557480"/>
                </a:lnTo>
                <a:lnTo>
                  <a:pt x="4315912" y="3711974"/>
                </a:lnTo>
                <a:lnTo>
                  <a:pt x="4132729" y="3711974"/>
                </a:lnTo>
                <a:lnTo>
                  <a:pt x="4051134" y="3830920"/>
                </a:lnTo>
                <a:cubicBezTo>
                  <a:pt x="3921345" y="4002062"/>
                  <a:pt x="3770764" y="4150117"/>
                  <a:pt x="3605184" y="4273722"/>
                </a:cubicBezTo>
                <a:close/>
                <a:moveTo>
                  <a:pt x="7771" y="2243986"/>
                </a:moveTo>
                <a:lnTo>
                  <a:pt x="31828" y="2063453"/>
                </a:lnTo>
                <a:cubicBezTo>
                  <a:pt x="68483" y="1860102"/>
                  <a:pt x="133715" y="1659254"/>
                  <a:pt x="228886" y="1466701"/>
                </a:cubicBezTo>
                <a:lnTo>
                  <a:pt x="267428" y="1397248"/>
                </a:lnTo>
                <a:lnTo>
                  <a:pt x="130669" y="1123227"/>
                </a:lnTo>
                <a:lnTo>
                  <a:pt x="426908" y="1141817"/>
                </a:lnTo>
                <a:lnTo>
                  <a:pt x="456733" y="1098339"/>
                </a:lnTo>
                <a:cubicBezTo>
                  <a:pt x="586522" y="927197"/>
                  <a:pt x="737102" y="779141"/>
                  <a:pt x="902683" y="655536"/>
                </a:cubicBezTo>
                <a:lnTo>
                  <a:pt x="1053470" y="553395"/>
                </a:lnTo>
                <a:lnTo>
                  <a:pt x="1705155" y="1765656"/>
                </a:lnTo>
                <a:lnTo>
                  <a:pt x="1676315" y="1788317"/>
                </a:lnTo>
                <a:cubicBezTo>
                  <a:pt x="1610902" y="1845147"/>
                  <a:pt x="1552835" y="1912670"/>
                  <a:pt x="1504855" y="1990240"/>
                </a:cubicBezTo>
                <a:cubicBezTo>
                  <a:pt x="1456875" y="2067809"/>
                  <a:pt x="1422389" y="2149918"/>
                  <a:pt x="1400750" y="2233824"/>
                </a:cubicBezTo>
                <a:lnTo>
                  <a:pt x="1390018" y="2285941"/>
                </a:lnTo>
                <a:close/>
                <a:moveTo>
                  <a:pt x="940869" y="4297760"/>
                </a:moveTo>
                <a:lnTo>
                  <a:pt x="876268" y="4253146"/>
                </a:lnTo>
                <a:cubicBezTo>
                  <a:pt x="684888" y="4106097"/>
                  <a:pt x="522766" y="3932896"/>
                  <a:pt x="391843" y="3741790"/>
                </a:cubicBezTo>
                <a:lnTo>
                  <a:pt x="290537" y="3576296"/>
                </a:lnTo>
                <a:lnTo>
                  <a:pt x="19520" y="3556119"/>
                </a:lnTo>
                <a:lnTo>
                  <a:pt x="170944" y="3334735"/>
                </a:lnTo>
                <a:lnTo>
                  <a:pt x="94619" y="3123001"/>
                </a:lnTo>
                <a:cubicBezTo>
                  <a:pt x="50232" y="2977220"/>
                  <a:pt x="20576" y="2827147"/>
                  <a:pt x="6227" y="2675223"/>
                </a:cubicBezTo>
                <a:lnTo>
                  <a:pt x="0" y="2548691"/>
                </a:lnTo>
                <a:lnTo>
                  <a:pt x="1387763" y="2590812"/>
                </a:lnTo>
                <a:lnTo>
                  <a:pt x="1396626" y="2655627"/>
                </a:lnTo>
                <a:cubicBezTo>
                  <a:pt x="1435409" y="2820180"/>
                  <a:pt x="1521272" y="2973637"/>
                  <a:pt x="1649045" y="3094058"/>
                </a:cubicBezTo>
                <a:lnTo>
                  <a:pt x="1672863" y="3114340"/>
                </a:lnTo>
                <a:close/>
                <a:moveTo>
                  <a:pt x="1200088" y="4458098"/>
                </a:moveTo>
                <a:lnTo>
                  <a:pt x="1933016" y="3273169"/>
                </a:lnTo>
                <a:lnTo>
                  <a:pt x="1950977" y="3280815"/>
                </a:lnTo>
                <a:cubicBezTo>
                  <a:pt x="2115782" y="3341366"/>
                  <a:pt x="2291432" y="3349666"/>
                  <a:pt x="2455984" y="3310884"/>
                </a:cubicBezTo>
                <a:lnTo>
                  <a:pt x="2523520" y="3287976"/>
                </a:lnTo>
                <a:lnTo>
                  <a:pt x="3185229" y="4518885"/>
                </a:lnTo>
                <a:lnTo>
                  <a:pt x="3069231" y="4569819"/>
                </a:lnTo>
                <a:cubicBezTo>
                  <a:pt x="2855718" y="4652324"/>
                  <a:pt x="2630549" y="4702156"/>
                  <a:pt x="2401972" y="4717370"/>
                </a:cubicBezTo>
                <a:lnTo>
                  <a:pt x="2320340" y="4718653"/>
                </a:lnTo>
                <a:lnTo>
                  <a:pt x="2203746" y="4907152"/>
                </a:lnTo>
                <a:lnTo>
                  <a:pt x="2100812" y="4714761"/>
                </a:lnTo>
                <a:lnTo>
                  <a:pt x="1942715" y="4701069"/>
                </a:lnTo>
                <a:cubicBezTo>
                  <a:pt x="1713258" y="4669265"/>
                  <a:pt x="1485888" y="4601549"/>
                  <a:pt x="1268853" y="4495977"/>
                </a:cubicBezTo>
                <a:close/>
              </a:path>
            </a:pathLst>
          </a:custGeom>
          <a:gradFill flip="none" rotWithShape="1">
            <a:gsLst>
              <a:gs pos="100000">
                <a:srgbClr val="C1C1C1"/>
              </a:gs>
              <a:gs pos="0">
                <a:schemeClr val="bg1">
                  <a:lumMod val="75000"/>
                </a:schemeClr>
              </a:gs>
              <a:gs pos="66000">
                <a:srgbClr val="EEEEEE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bg1"/>
            </a:solidFill>
            <a:prstDash val="solid"/>
            <a:round/>
          </a:ln>
          <a:effectLst>
            <a:outerShdw blurRad="381000" dist="177800" dir="7800000" sx="105000" sy="105000" algn="r" rotWithShape="0">
              <a:prstClr val="black">
                <a:alpha val="22000"/>
              </a:prstClr>
            </a:outerShdw>
            <a:softEdge rad="0"/>
          </a:effectLst>
          <a:scene3d>
            <a:camera prst="orthographicFront"/>
            <a:lightRig rig="fla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zh-CN" altLang="en-US" sz="3200">
              <a:solidFill>
                <a:prstClr val="black">
                  <a:lumMod val="85000"/>
                  <a:lumOff val="15000"/>
                </a:prstClr>
              </a:solidFill>
              <a:latin typeface="Adobe Gothic Std B" panose="020B0800000000000000" pitchFamily="34" charset="-128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41018" y="223858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rgbClr val="173649"/>
                </a:solidFill>
              </a:rPr>
              <a:t>01</a:t>
            </a:r>
            <a:endParaRPr lang="zh-CN" altLang="en-US" sz="1600" dirty="0">
              <a:solidFill>
                <a:srgbClr val="173649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028509" y="334982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rgbClr val="173649"/>
                </a:solidFill>
              </a:rPr>
              <a:t>02</a:t>
            </a:r>
            <a:endParaRPr lang="zh-CN" altLang="en-US" sz="1600" dirty="0">
              <a:solidFill>
                <a:srgbClr val="173649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367079" y="4444254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rgbClr val="173649"/>
                </a:solidFill>
              </a:rPr>
              <a:t>03</a:t>
            </a:r>
            <a:endParaRPr lang="zh-CN" altLang="en-US" sz="1600" dirty="0">
              <a:solidFill>
                <a:srgbClr val="173649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148662" y="4398851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rgbClr val="173649"/>
                </a:solidFill>
              </a:rPr>
              <a:t>04</a:t>
            </a:r>
            <a:endParaRPr lang="zh-CN" altLang="en-US" sz="1600" dirty="0">
              <a:solidFill>
                <a:srgbClr val="173649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26136" y="3397212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rgbClr val="173649"/>
                </a:solidFill>
              </a:rPr>
              <a:t>05</a:t>
            </a:r>
            <a:endParaRPr lang="zh-CN" altLang="en-US" sz="1600" dirty="0">
              <a:solidFill>
                <a:srgbClr val="173649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091559" y="2238587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rgbClr val="173649"/>
                </a:solidFill>
              </a:rPr>
              <a:t>06</a:t>
            </a:r>
            <a:endParaRPr lang="zh-CN" altLang="en-US" sz="1600" dirty="0">
              <a:solidFill>
                <a:srgbClr val="173649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253537" y="1268413"/>
            <a:ext cx="2324661" cy="368300"/>
            <a:chOff x="7484880" y="1149746"/>
            <a:chExt cx="2324661" cy="368300"/>
          </a:xfrm>
        </p:grpSpPr>
        <p:sp>
          <p:nvSpPr>
            <p:cNvPr id="26" name="文本框 25"/>
            <p:cNvSpPr txBox="1"/>
            <p:nvPr/>
          </p:nvSpPr>
          <p:spPr>
            <a:xfrm>
              <a:off x="7484880" y="1149746"/>
              <a:ext cx="193833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rgbClr val="00B9B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defRPr>
              </a:lvl1pPr>
            </a:lstStyle>
            <a:p>
              <a:r>
                <a:rPr lang="zh-CN" altLang="en-US" dirty="0"/>
                <a:t>项目理解能力</a:t>
              </a:r>
              <a:endParaRPr lang="zh-CN" altLang="en-US" dirty="0"/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7599772" y="1517710"/>
              <a:ext cx="22097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27"/>
          <p:cNvSpPr txBox="1"/>
          <p:nvPr/>
        </p:nvSpPr>
        <p:spPr>
          <a:xfrm>
            <a:off x="7253537" y="1662860"/>
            <a:ext cx="40609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 smtClean="0">
                <a:solidFill>
                  <a:srgbClr val="404040"/>
                </a:solidFill>
              </a:rPr>
              <a:t>在教师的讲解与示范下，能够对设计项目进行分析理解，发现设计要点，预估可能出现的问题。 </a:t>
            </a:r>
            <a:endParaRPr lang="zh-CN" altLang="en-US" dirty="0">
              <a:solidFill>
                <a:srgbClr val="404040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135535" y="3285028"/>
            <a:ext cx="2324661" cy="368300"/>
            <a:chOff x="7484880" y="1149746"/>
            <a:chExt cx="2324661" cy="368300"/>
          </a:xfrm>
        </p:grpSpPr>
        <p:sp>
          <p:nvSpPr>
            <p:cNvPr id="31" name="文本框 30"/>
            <p:cNvSpPr txBox="1"/>
            <p:nvPr/>
          </p:nvSpPr>
          <p:spPr>
            <a:xfrm>
              <a:off x="7484880" y="1149746"/>
              <a:ext cx="193833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rgbClr val="00B9B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defRPr>
              </a:lvl1pPr>
            </a:lstStyle>
            <a:p>
              <a:r>
                <a:rPr lang="zh-CN" altLang="en-US" dirty="0"/>
                <a:t>资源使用能力</a:t>
              </a:r>
              <a:endParaRPr lang="zh-CN" altLang="en-US" dirty="0"/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7599772" y="1517710"/>
              <a:ext cx="22097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文本框 32"/>
          <p:cNvSpPr txBox="1"/>
          <p:nvPr/>
        </p:nvSpPr>
        <p:spPr>
          <a:xfrm>
            <a:off x="8135536" y="3679475"/>
            <a:ext cx="312836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>
                <a:solidFill>
                  <a:srgbClr val="404040"/>
                </a:solidFill>
              </a:rPr>
              <a:t>既包含对设计案例的检索与借鉴，又能够合理使用设计素材。同时具备使用校内外软硬件资源，人力资源的能力。</a:t>
            </a:r>
            <a:endParaRPr lang="zh-CN" altLang="en-US" dirty="0">
              <a:solidFill>
                <a:srgbClr val="404040"/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7253537" y="5481369"/>
            <a:ext cx="2324661" cy="368300"/>
            <a:chOff x="7484880" y="1149746"/>
            <a:chExt cx="2324661" cy="368300"/>
          </a:xfrm>
        </p:grpSpPr>
        <p:sp>
          <p:nvSpPr>
            <p:cNvPr id="35" name="文本框 34"/>
            <p:cNvSpPr txBox="1"/>
            <p:nvPr/>
          </p:nvSpPr>
          <p:spPr>
            <a:xfrm>
              <a:off x="7484880" y="1149746"/>
              <a:ext cx="193833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rgbClr val="00B9B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defRPr>
              </a:lvl1pPr>
            </a:lstStyle>
            <a:p>
              <a:r>
                <a:rPr lang="zh-CN" altLang="en-US" dirty="0"/>
                <a:t>文案写作能力</a:t>
              </a:r>
              <a:endParaRPr lang="zh-CN" altLang="en-US" dirty="0"/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7599772" y="1517710"/>
              <a:ext cx="22097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文本框 36"/>
          <p:cNvSpPr txBox="1"/>
          <p:nvPr/>
        </p:nvSpPr>
        <p:spPr>
          <a:xfrm>
            <a:off x="7253538" y="5875816"/>
            <a:ext cx="38888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>
                <a:solidFill>
                  <a:srgbClr val="404040"/>
                </a:solidFill>
              </a:rPr>
              <a:t>能够用文字清晰的表达设计思想、设计思路与设计方案。</a:t>
            </a:r>
            <a:endParaRPr lang="zh-CN" altLang="en-US" dirty="0">
              <a:solidFill>
                <a:srgbClr val="404040"/>
              </a:solidFill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2263954" y="5322435"/>
            <a:ext cx="3178938" cy="368300"/>
            <a:chOff x="7599772" y="1149746"/>
            <a:chExt cx="3178938" cy="368300"/>
          </a:xfrm>
        </p:grpSpPr>
        <p:sp>
          <p:nvSpPr>
            <p:cNvPr id="43" name="文本框 42"/>
            <p:cNvSpPr txBox="1"/>
            <p:nvPr/>
          </p:nvSpPr>
          <p:spPr>
            <a:xfrm>
              <a:off x="8840371" y="1149746"/>
              <a:ext cx="193833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rgbClr val="00B9B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defRPr>
              </a:lvl1pPr>
            </a:lstStyle>
            <a:p>
              <a:r>
                <a:rPr lang="zh-CN" altLang="en-US" dirty="0"/>
                <a:t>设计能力</a:t>
              </a:r>
              <a:endParaRPr lang="zh-CN" altLang="en-US" dirty="0"/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7599772" y="1517710"/>
              <a:ext cx="22097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文本框 44"/>
          <p:cNvSpPr txBox="1"/>
          <p:nvPr/>
        </p:nvSpPr>
        <p:spPr>
          <a:xfrm>
            <a:off x="2149063" y="5716882"/>
            <a:ext cx="261855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>
                <a:solidFill>
                  <a:srgbClr val="404040"/>
                </a:solidFill>
              </a:rPr>
              <a:t>能够使用设计工具较为全面的实现设计方案。</a:t>
            </a:r>
            <a:endParaRPr lang="zh-CN" altLang="en-US" dirty="0">
              <a:solidFill>
                <a:srgbClr val="404040"/>
              </a:solidFill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1705728" y="3419987"/>
            <a:ext cx="2696338" cy="368300"/>
            <a:chOff x="7599772" y="1149746"/>
            <a:chExt cx="2696338" cy="368300"/>
          </a:xfrm>
        </p:grpSpPr>
        <p:sp>
          <p:nvSpPr>
            <p:cNvPr id="47" name="文本框 46"/>
            <p:cNvSpPr txBox="1"/>
            <p:nvPr/>
          </p:nvSpPr>
          <p:spPr>
            <a:xfrm>
              <a:off x="8357771" y="1149746"/>
              <a:ext cx="193833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rgbClr val="00B9B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defRPr>
              </a:lvl1pPr>
            </a:lstStyle>
            <a:p>
              <a:r>
                <a:rPr lang="zh-CN" altLang="en-US" dirty="0"/>
                <a:t>问题解决能力</a:t>
              </a:r>
              <a:endParaRPr lang="en-US" altLang="zh-CN" dirty="0"/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7599772" y="1517710"/>
              <a:ext cx="22097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文本框 48"/>
          <p:cNvSpPr txBox="1"/>
          <p:nvPr/>
        </p:nvSpPr>
        <p:spPr>
          <a:xfrm>
            <a:off x="1600703" y="3814434"/>
            <a:ext cx="2618552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404040"/>
                </a:solidFill>
              </a:rPr>
              <a:t>面对问题不慌乱、不交白卷，能够通过自己的思考，得出问题解决方案，哪怕是</a:t>
            </a:r>
            <a:r>
              <a:rPr lang="zh-CN" altLang="en-US" dirty="0">
                <a:solidFill>
                  <a:srgbClr val="404040"/>
                </a:solidFill>
                <a:sym typeface="+mn-ea"/>
              </a:rPr>
              <a:t>不</a:t>
            </a:r>
            <a:r>
              <a:rPr lang="zh-CN" altLang="en-US" dirty="0">
                <a:solidFill>
                  <a:srgbClr val="404040"/>
                </a:solidFill>
              </a:rPr>
              <a:t>那么完美。</a:t>
            </a:r>
            <a:endParaRPr lang="zh-CN" altLang="en-US" dirty="0">
              <a:solidFill>
                <a:srgbClr val="404040"/>
              </a:solidFill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2262939" y="1233242"/>
            <a:ext cx="2672208" cy="368300"/>
            <a:chOff x="7599772" y="1149746"/>
            <a:chExt cx="2672208" cy="368300"/>
          </a:xfrm>
        </p:grpSpPr>
        <p:sp>
          <p:nvSpPr>
            <p:cNvPr id="51" name="文本框 50"/>
            <p:cNvSpPr txBox="1"/>
            <p:nvPr/>
          </p:nvSpPr>
          <p:spPr>
            <a:xfrm>
              <a:off x="8333641" y="1149746"/>
              <a:ext cx="193833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00B9B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自我学习能力</a:t>
              </a:r>
              <a:endParaRPr lang="zh-CN" altLang="en-US" b="1" dirty="0">
                <a:solidFill>
                  <a:srgbClr val="00B9B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cxnSp>
          <p:nvCxnSpPr>
            <p:cNvPr id="52" name="直接连接符 51"/>
            <p:cNvCxnSpPr/>
            <p:nvPr/>
          </p:nvCxnSpPr>
          <p:spPr>
            <a:xfrm>
              <a:off x="7599772" y="1517710"/>
              <a:ext cx="22097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文本框 52"/>
          <p:cNvSpPr txBox="1"/>
          <p:nvPr/>
        </p:nvSpPr>
        <p:spPr>
          <a:xfrm>
            <a:off x="2161582" y="1627689"/>
            <a:ext cx="2663144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404040"/>
                </a:solidFill>
              </a:rPr>
              <a:t>能够主动连接课上与课下，建立个人资料库，有效使用创意设计的方法，自觉的探究设计方案的优化提升。</a:t>
            </a:r>
            <a:endParaRPr lang="zh-CN" altLang="en-US" dirty="0">
              <a:solidFill>
                <a:srgbClr val="404040"/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5510487" y="3918805"/>
            <a:ext cx="160392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173649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能力体系</a:t>
            </a:r>
            <a:endParaRPr lang="zh-CN" altLang="en-US" sz="2000" b="1" dirty="0">
              <a:solidFill>
                <a:srgbClr val="173649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5698269" y="3149517"/>
            <a:ext cx="735933" cy="769288"/>
            <a:chOff x="4626828" y="4880313"/>
            <a:chExt cx="560388" cy="585787"/>
          </a:xfrm>
        </p:grpSpPr>
        <p:sp>
          <p:nvSpPr>
            <p:cNvPr id="56" name="Freeform 73"/>
            <p:cNvSpPr/>
            <p:nvPr/>
          </p:nvSpPr>
          <p:spPr bwMode="auto">
            <a:xfrm>
              <a:off x="4815741" y="5002550"/>
              <a:ext cx="354013" cy="352425"/>
            </a:xfrm>
            <a:custGeom>
              <a:avLst/>
              <a:gdLst>
                <a:gd name="T0" fmla="*/ 58 w 58"/>
                <a:gd name="T1" fmla="*/ 29 h 58"/>
                <a:gd name="T2" fmla="*/ 29 w 58"/>
                <a:gd name="T3" fmla="*/ 58 h 58"/>
                <a:gd name="T4" fmla="*/ 0 w 58"/>
                <a:gd name="T5" fmla="*/ 29 h 58"/>
                <a:gd name="T6" fmla="*/ 29 w 58"/>
                <a:gd name="T7" fmla="*/ 0 h 58"/>
                <a:gd name="T8" fmla="*/ 58 w 58"/>
                <a:gd name="T9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58" y="29"/>
                  </a:moveTo>
                  <a:cubicBezTo>
                    <a:pt x="58" y="45"/>
                    <a:pt x="45" y="58"/>
                    <a:pt x="29" y="58"/>
                  </a:cubicBezTo>
                  <a:cubicBezTo>
                    <a:pt x="13" y="58"/>
                    <a:pt x="0" y="45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1"/>
                    <a:pt x="58" y="14"/>
                    <a:pt x="58" y="29"/>
                  </a:cubicBezTo>
                  <a:close/>
                </a:path>
              </a:pathLst>
            </a:custGeom>
            <a:solidFill>
              <a:srgbClr val="173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9B1"/>
                </a:solidFill>
              </a:endParaRPr>
            </a:p>
          </p:txBody>
        </p:sp>
        <p:sp>
          <p:nvSpPr>
            <p:cNvPr id="57" name="Freeform 74"/>
            <p:cNvSpPr/>
            <p:nvPr/>
          </p:nvSpPr>
          <p:spPr bwMode="auto">
            <a:xfrm>
              <a:off x="4839553" y="5343863"/>
              <a:ext cx="98425" cy="115888"/>
            </a:xfrm>
            <a:custGeom>
              <a:avLst/>
              <a:gdLst>
                <a:gd name="T0" fmla="*/ 1 w 16"/>
                <a:gd name="T1" fmla="*/ 15 h 19"/>
                <a:gd name="T2" fmla="*/ 1 w 16"/>
                <a:gd name="T3" fmla="*/ 18 h 19"/>
                <a:gd name="T4" fmla="*/ 3 w 16"/>
                <a:gd name="T5" fmla="*/ 19 h 19"/>
                <a:gd name="T6" fmla="*/ 5 w 16"/>
                <a:gd name="T7" fmla="*/ 18 h 19"/>
                <a:gd name="T8" fmla="*/ 16 w 16"/>
                <a:gd name="T9" fmla="*/ 3 h 19"/>
                <a:gd name="T10" fmla="*/ 10 w 16"/>
                <a:gd name="T11" fmla="*/ 0 h 19"/>
                <a:gd name="T12" fmla="*/ 1 w 16"/>
                <a:gd name="T13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9">
                  <a:moveTo>
                    <a:pt x="1" y="15"/>
                  </a:moveTo>
                  <a:cubicBezTo>
                    <a:pt x="0" y="16"/>
                    <a:pt x="0" y="17"/>
                    <a:pt x="1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5" y="19"/>
                    <a:pt x="5" y="18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4" y="2"/>
                    <a:pt x="12" y="1"/>
                    <a:pt x="10" y="0"/>
                  </a:cubicBezTo>
                  <a:lnTo>
                    <a:pt x="1" y="15"/>
                  </a:lnTo>
                  <a:close/>
                </a:path>
              </a:pathLst>
            </a:custGeom>
            <a:solidFill>
              <a:srgbClr val="173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9B1"/>
                </a:solidFill>
              </a:endParaRPr>
            </a:p>
          </p:txBody>
        </p:sp>
        <p:sp>
          <p:nvSpPr>
            <p:cNvPr id="58" name="Freeform 75"/>
            <p:cNvSpPr/>
            <p:nvPr/>
          </p:nvSpPr>
          <p:spPr bwMode="auto">
            <a:xfrm>
              <a:off x="4974491" y="5367675"/>
              <a:ext cx="36513" cy="55563"/>
            </a:xfrm>
            <a:custGeom>
              <a:avLst/>
              <a:gdLst>
                <a:gd name="T0" fmla="*/ 0 w 6"/>
                <a:gd name="T1" fmla="*/ 0 h 9"/>
                <a:gd name="T2" fmla="*/ 0 w 6"/>
                <a:gd name="T3" fmla="*/ 7 h 9"/>
                <a:gd name="T4" fmla="*/ 2 w 6"/>
                <a:gd name="T5" fmla="*/ 9 h 9"/>
                <a:gd name="T6" fmla="*/ 4 w 6"/>
                <a:gd name="T7" fmla="*/ 9 h 9"/>
                <a:gd name="T8" fmla="*/ 6 w 6"/>
                <a:gd name="T9" fmla="*/ 7 h 9"/>
                <a:gd name="T10" fmla="*/ 6 w 6"/>
                <a:gd name="T11" fmla="*/ 0 h 9"/>
                <a:gd name="T12" fmla="*/ 3 w 6"/>
                <a:gd name="T13" fmla="*/ 0 h 9"/>
                <a:gd name="T14" fmla="*/ 0 w 6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9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6" y="8"/>
                    <a:pt x="6" y="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173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9B1"/>
                </a:solidFill>
              </a:endParaRPr>
            </a:p>
          </p:txBody>
        </p:sp>
        <p:sp>
          <p:nvSpPr>
            <p:cNvPr id="59" name="Freeform 76"/>
            <p:cNvSpPr/>
            <p:nvPr/>
          </p:nvSpPr>
          <p:spPr bwMode="auto">
            <a:xfrm>
              <a:off x="5053866" y="5343863"/>
              <a:ext cx="92075" cy="115888"/>
            </a:xfrm>
            <a:custGeom>
              <a:avLst/>
              <a:gdLst>
                <a:gd name="T0" fmla="*/ 5 w 15"/>
                <a:gd name="T1" fmla="*/ 0 h 19"/>
                <a:gd name="T2" fmla="*/ 0 w 15"/>
                <a:gd name="T3" fmla="*/ 3 h 19"/>
                <a:gd name="T4" fmla="*/ 10 w 15"/>
                <a:gd name="T5" fmla="*/ 18 h 19"/>
                <a:gd name="T6" fmla="*/ 12 w 15"/>
                <a:gd name="T7" fmla="*/ 19 h 19"/>
                <a:gd name="T8" fmla="*/ 14 w 15"/>
                <a:gd name="T9" fmla="*/ 18 h 19"/>
                <a:gd name="T10" fmla="*/ 15 w 15"/>
                <a:gd name="T11" fmla="*/ 15 h 19"/>
                <a:gd name="T12" fmla="*/ 5 w 15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9">
                  <a:moveTo>
                    <a:pt x="5" y="0"/>
                  </a:moveTo>
                  <a:cubicBezTo>
                    <a:pt x="3" y="1"/>
                    <a:pt x="2" y="2"/>
                    <a:pt x="0" y="3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9"/>
                    <a:pt x="12" y="19"/>
                    <a:pt x="12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7"/>
                    <a:pt x="15" y="16"/>
                    <a:pt x="15" y="15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173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9B1"/>
                </a:solidFill>
              </a:endParaRPr>
            </a:p>
          </p:txBody>
        </p:sp>
        <p:sp>
          <p:nvSpPr>
            <p:cNvPr id="60" name="Freeform 77"/>
            <p:cNvSpPr/>
            <p:nvPr/>
          </p:nvSpPr>
          <p:spPr bwMode="auto">
            <a:xfrm>
              <a:off x="4974491" y="4970800"/>
              <a:ext cx="42863" cy="25400"/>
            </a:xfrm>
            <a:custGeom>
              <a:avLst/>
              <a:gdLst>
                <a:gd name="T0" fmla="*/ 7 w 7"/>
                <a:gd name="T1" fmla="*/ 4 h 4"/>
                <a:gd name="T2" fmla="*/ 7 w 7"/>
                <a:gd name="T3" fmla="*/ 2 h 4"/>
                <a:gd name="T4" fmla="*/ 4 w 7"/>
                <a:gd name="T5" fmla="*/ 0 h 4"/>
                <a:gd name="T6" fmla="*/ 2 w 7"/>
                <a:gd name="T7" fmla="*/ 0 h 4"/>
                <a:gd name="T8" fmla="*/ 0 w 7"/>
                <a:gd name="T9" fmla="*/ 2 h 4"/>
                <a:gd name="T10" fmla="*/ 0 w 7"/>
                <a:gd name="T11" fmla="*/ 4 h 4"/>
                <a:gd name="T12" fmla="*/ 3 w 7"/>
                <a:gd name="T13" fmla="*/ 3 h 4"/>
                <a:gd name="T14" fmla="*/ 7 w 7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6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4" y="3"/>
                    <a:pt x="6" y="3"/>
                    <a:pt x="7" y="4"/>
                  </a:cubicBezTo>
                  <a:close/>
                </a:path>
              </a:pathLst>
            </a:custGeom>
            <a:solidFill>
              <a:srgbClr val="173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9B1"/>
                </a:solidFill>
              </a:endParaRPr>
            </a:p>
          </p:txBody>
        </p:sp>
        <p:sp>
          <p:nvSpPr>
            <p:cNvPr id="61" name="Freeform 78"/>
            <p:cNvSpPr>
              <a:spLocks noEditPoints="1"/>
            </p:cNvSpPr>
            <p:nvPr/>
          </p:nvSpPr>
          <p:spPr bwMode="auto">
            <a:xfrm>
              <a:off x="4839553" y="5026363"/>
              <a:ext cx="311150" cy="304800"/>
            </a:xfrm>
            <a:custGeom>
              <a:avLst/>
              <a:gdLst>
                <a:gd name="T0" fmla="*/ 25 w 51"/>
                <a:gd name="T1" fmla="*/ 50 h 50"/>
                <a:gd name="T2" fmla="*/ 25 w 51"/>
                <a:gd name="T3" fmla="*/ 50 h 50"/>
                <a:gd name="T4" fmla="*/ 0 w 51"/>
                <a:gd name="T5" fmla="*/ 25 h 50"/>
                <a:gd name="T6" fmla="*/ 25 w 51"/>
                <a:gd name="T7" fmla="*/ 0 h 50"/>
                <a:gd name="T8" fmla="*/ 25 w 51"/>
                <a:gd name="T9" fmla="*/ 0 h 50"/>
                <a:gd name="T10" fmla="*/ 50 w 51"/>
                <a:gd name="T11" fmla="*/ 25 h 50"/>
                <a:gd name="T12" fmla="*/ 25 w 51"/>
                <a:gd name="T13" fmla="*/ 50 h 50"/>
                <a:gd name="T14" fmla="*/ 25 w 51"/>
                <a:gd name="T15" fmla="*/ 2 h 50"/>
                <a:gd name="T16" fmla="*/ 2 w 51"/>
                <a:gd name="T17" fmla="*/ 25 h 50"/>
                <a:gd name="T18" fmla="*/ 25 w 51"/>
                <a:gd name="T19" fmla="*/ 48 h 50"/>
                <a:gd name="T20" fmla="*/ 25 w 51"/>
                <a:gd name="T21" fmla="*/ 48 h 50"/>
                <a:gd name="T22" fmla="*/ 48 w 51"/>
                <a:gd name="T23" fmla="*/ 25 h 50"/>
                <a:gd name="T24" fmla="*/ 25 w 51"/>
                <a:gd name="T2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0">
                  <a:moveTo>
                    <a:pt x="25" y="50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11" y="50"/>
                    <a:pt x="0" y="39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9" y="0"/>
                    <a:pt x="51" y="11"/>
                    <a:pt x="50" y="25"/>
                  </a:cubicBezTo>
                  <a:cubicBezTo>
                    <a:pt x="50" y="39"/>
                    <a:pt x="39" y="50"/>
                    <a:pt x="25" y="50"/>
                  </a:cubicBezTo>
                  <a:close/>
                  <a:moveTo>
                    <a:pt x="25" y="2"/>
                  </a:moveTo>
                  <a:cubicBezTo>
                    <a:pt x="13" y="2"/>
                    <a:pt x="2" y="12"/>
                    <a:pt x="2" y="25"/>
                  </a:cubicBezTo>
                  <a:cubicBezTo>
                    <a:pt x="2" y="38"/>
                    <a:pt x="12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38" y="48"/>
                    <a:pt x="48" y="38"/>
                    <a:pt x="48" y="25"/>
                  </a:cubicBezTo>
                  <a:cubicBezTo>
                    <a:pt x="48" y="13"/>
                    <a:pt x="38" y="2"/>
                    <a:pt x="25" y="2"/>
                  </a:cubicBezTo>
                  <a:close/>
                </a:path>
              </a:pathLst>
            </a:custGeom>
            <a:solidFill>
              <a:srgbClr val="8093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9B1"/>
                </a:solidFill>
              </a:endParaRPr>
            </a:p>
          </p:txBody>
        </p:sp>
        <p:sp>
          <p:nvSpPr>
            <p:cNvPr id="62" name="Freeform 79"/>
            <p:cNvSpPr>
              <a:spLocks noEditPoints="1"/>
            </p:cNvSpPr>
            <p:nvPr/>
          </p:nvSpPr>
          <p:spPr bwMode="auto">
            <a:xfrm>
              <a:off x="4877653" y="5062875"/>
              <a:ext cx="231775" cy="231775"/>
            </a:xfrm>
            <a:custGeom>
              <a:avLst/>
              <a:gdLst>
                <a:gd name="T0" fmla="*/ 19 w 38"/>
                <a:gd name="T1" fmla="*/ 38 h 38"/>
                <a:gd name="T2" fmla="*/ 19 w 38"/>
                <a:gd name="T3" fmla="*/ 38 h 38"/>
                <a:gd name="T4" fmla="*/ 0 w 38"/>
                <a:gd name="T5" fmla="*/ 19 h 38"/>
                <a:gd name="T6" fmla="*/ 19 w 38"/>
                <a:gd name="T7" fmla="*/ 0 h 38"/>
                <a:gd name="T8" fmla="*/ 19 w 38"/>
                <a:gd name="T9" fmla="*/ 0 h 38"/>
                <a:gd name="T10" fmla="*/ 38 w 38"/>
                <a:gd name="T11" fmla="*/ 19 h 38"/>
                <a:gd name="T12" fmla="*/ 19 w 38"/>
                <a:gd name="T13" fmla="*/ 38 h 38"/>
                <a:gd name="T14" fmla="*/ 19 w 38"/>
                <a:gd name="T15" fmla="*/ 3 h 38"/>
                <a:gd name="T16" fmla="*/ 3 w 38"/>
                <a:gd name="T17" fmla="*/ 19 h 38"/>
                <a:gd name="T18" fmla="*/ 19 w 38"/>
                <a:gd name="T19" fmla="*/ 35 h 38"/>
                <a:gd name="T20" fmla="*/ 19 w 38"/>
                <a:gd name="T21" fmla="*/ 35 h 38"/>
                <a:gd name="T22" fmla="*/ 35 w 38"/>
                <a:gd name="T23" fmla="*/ 19 h 38"/>
                <a:gd name="T24" fmla="*/ 19 w 38"/>
                <a:gd name="T25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38">
                  <a:moveTo>
                    <a:pt x="19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9" y="38"/>
                    <a:pt x="0" y="29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0" y="0"/>
                    <a:pt x="38" y="9"/>
                    <a:pt x="38" y="19"/>
                  </a:cubicBezTo>
                  <a:cubicBezTo>
                    <a:pt x="38" y="30"/>
                    <a:pt x="29" y="38"/>
                    <a:pt x="19" y="38"/>
                  </a:cubicBezTo>
                  <a:close/>
                  <a:moveTo>
                    <a:pt x="19" y="3"/>
                  </a:moveTo>
                  <a:cubicBezTo>
                    <a:pt x="10" y="3"/>
                    <a:pt x="3" y="10"/>
                    <a:pt x="3" y="19"/>
                  </a:cubicBezTo>
                  <a:cubicBezTo>
                    <a:pt x="3" y="28"/>
                    <a:pt x="10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0"/>
                    <a:pt x="28" y="3"/>
                    <a:pt x="19" y="3"/>
                  </a:cubicBezTo>
                  <a:close/>
                </a:path>
              </a:pathLst>
            </a:custGeom>
            <a:solidFill>
              <a:srgbClr val="8093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9B1"/>
                </a:solidFill>
              </a:endParaRPr>
            </a:p>
          </p:txBody>
        </p:sp>
        <p:sp>
          <p:nvSpPr>
            <p:cNvPr id="63" name="Freeform 80"/>
            <p:cNvSpPr>
              <a:spLocks noEditPoints="1"/>
            </p:cNvSpPr>
            <p:nvPr/>
          </p:nvSpPr>
          <p:spPr bwMode="auto">
            <a:xfrm>
              <a:off x="4918928" y="5105738"/>
              <a:ext cx="147638" cy="146050"/>
            </a:xfrm>
            <a:custGeom>
              <a:avLst/>
              <a:gdLst>
                <a:gd name="T0" fmla="*/ 12 w 24"/>
                <a:gd name="T1" fmla="*/ 24 h 24"/>
                <a:gd name="T2" fmla="*/ 12 w 24"/>
                <a:gd name="T3" fmla="*/ 24 h 24"/>
                <a:gd name="T4" fmla="*/ 0 w 24"/>
                <a:gd name="T5" fmla="*/ 12 h 24"/>
                <a:gd name="T6" fmla="*/ 12 w 24"/>
                <a:gd name="T7" fmla="*/ 0 h 24"/>
                <a:gd name="T8" fmla="*/ 12 w 24"/>
                <a:gd name="T9" fmla="*/ 0 h 24"/>
                <a:gd name="T10" fmla="*/ 24 w 24"/>
                <a:gd name="T11" fmla="*/ 12 h 24"/>
                <a:gd name="T12" fmla="*/ 12 w 24"/>
                <a:gd name="T13" fmla="*/ 24 h 24"/>
                <a:gd name="T14" fmla="*/ 12 w 24"/>
                <a:gd name="T15" fmla="*/ 4 h 24"/>
                <a:gd name="T16" fmla="*/ 4 w 24"/>
                <a:gd name="T17" fmla="*/ 12 h 24"/>
                <a:gd name="T18" fmla="*/ 12 w 24"/>
                <a:gd name="T19" fmla="*/ 21 h 24"/>
                <a:gd name="T20" fmla="*/ 12 w 24"/>
                <a:gd name="T21" fmla="*/ 21 h 24"/>
                <a:gd name="T22" fmla="*/ 21 w 24"/>
                <a:gd name="T23" fmla="*/ 12 h 24"/>
                <a:gd name="T24" fmla="*/ 12 w 24"/>
                <a:gd name="T25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4" y="6"/>
                    <a:pt x="24" y="12"/>
                  </a:cubicBezTo>
                  <a:cubicBezTo>
                    <a:pt x="24" y="19"/>
                    <a:pt x="19" y="24"/>
                    <a:pt x="12" y="24"/>
                  </a:cubicBezTo>
                  <a:close/>
                  <a:moveTo>
                    <a:pt x="12" y="4"/>
                  </a:moveTo>
                  <a:cubicBezTo>
                    <a:pt x="7" y="4"/>
                    <a:pt x="4" y="7"/>
                    <a:pt x="4" y="12"/>
                  </a:cubicBezTo>
                  <a:cubicBezTo>
                    <a:pt x="3" y="17"/>
                    <a:pt x="7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7" y="21"/>
                    <a:pt x="21" y="17"/>
                    <a:pt x="21" y="12"/>
                  </a:cubicBezTo>
                  <a:cubicBezTo>
                    <a:pt x="21" y="8"/>
                    <a:pt x="17" y="4"/>
                    <a:pt x="12" y="4"/>
                  </a:cubicBezTo>
                  <a:close/>
                </a:path>
              </a:pathLst>
            </a:custGeom>
            <a:solidFill>
              <a:srgbClr val="8093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9B1"/>
                </a:solidFill>
              </a:endParaRPr>
            </a:p>
          </p:txBody>
        </p:sp>
        <p:sp>
          <p:nvSpPr>
            <p:cNvPr id="64" name="Oval 81"/>
            <p:cNvSpPr>
              <a:spLocks noChangeArrowheads="1"/>
            </p:cNvSpPr>
            <p:nvPr/>
          </p:nvSpPr>
          <p:spPr bwMode="auto">
            <a:xfrm>
              <a:off x="4974492" y="5159713"/>
              <a:ext cx="36513" cy="38100"/>
            </a:xfrm>
            <a:prstGeom prst="ellipse">
              <a:avLst/>
            </a:prstGeom>
            <a:solidFill>
              <a:srgbClr val="8093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9B1"/>
                </a:solidFill>
              </a:endParaRPr>
            </a:p>
          </p:txBody>
        </p:sp>
        <p:sp>
          <p:nvSpPr>
            <p:cNvPr id="65" name="Freeform 82"/>
            <p:cNvSpPr/>
            <p:nvPr/>
          </p:nvSpPr>
          <p:spPr bwMode="auto">
            <a:xfrm>
              <a:off x="4987191" y="4989850"/>
              <a:ext cx="200025" cy="195263"/>
            </a:xfrm>
            <a:custGeom>
              <a:avLst/>
              <a:gdLst>
                <a:gd name="T0" fmla="*/ 32 w 33"/>
                <a:gd name="T1" fmla="*/ 8 h 32"/>
                <a:gd name="T2" fmla="*/ 29 w 33"/>
                <a:gd name="T3" fmla="*/ 7 h 32"/>
                <a:gd name="T4" fmla="*/ 28 w 33"/>
                <a:gd name="T5" fmla="*/ 5 h 32"/>
                <a:gd name="T6" fmla="*/ 27 w 33"/>
                <a:gd name="T7" fmla="*/ 4 h 32"/>
                <a:gd name="T8" fmla="*/ 26 w 33"/>
                <a:gd name="T9" fmla="*/ 2 h 32"/>
                <a:gd name="T10" fmla="*/ 22 w 33"/>
                <a:gd name="T11" fmla="*/ 0 h 32"/>
                <a:gd name="T12" fmla="*/ 21 w 33"/>
                <a:gd name="T13" fmla="*/ 1 h 32"/>
                <a:gd name="T14" fmla="*/ 15 w 33"/>
                <a:gd name="T15" fmla="*/ 15 h 32"/>
                <a:gd name="T16" fmla="*/ 15 w 33"/>
                <a:gd name="T17" fmla="*/ 15 h 32"/>
                <a:gd name="T18" fmla="*/ 1 w 33"/>
                <a:gd name="T19" fmla="*/ 29 h 32"/>
                <a:gd name="T20" fmla="*/ 0 w 33"/>
                <a:gd name="T21" fmla="*/ 32 h 32"/>
                <a:gd name="T22" fmla="*/ 2 w 33"/>
                <a:gd name="T23" fmla="*/ 32 h 32"/>
                <a:gd name="T24" fmla="*/ 2 w 33"/>
                <a:gd name="T25" fmla="*/ 32 h 32"/>
                <a:gd name="T26" fmla="*/ 3 w 33"/>
                <a:gd name="T27" fmla="*/ 32 h 32"/>
                <a:gd name="T28" fmla="*/ 18 w 33"/>
                <a:gd name="T29" fmla="*/ 18 h 32"/>
                <a:gd name="T30" fmla="*/ 23 w 33"/>
                <a:gd name="T31" fmla="*/ 19 h 32"/>
                <a:gd name="T32" fmla="*/ 23 w 33"/>
                <a:gd name="T33" fmla="*/ 19 h 32"/>
                <a:gd name="T34" fmla="*/ 33 w 33"/>
                <a:gd name="T35" fmla="*/ 13 h 32"/>
                <a:gd name="T36" fmla="*/ 32 w 33"/>
                <a:gd name="T37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32">
                  <a:moveTo>
                    <a:pt x="32" y="8"/>
                  </a:moveTo>
                  <a:cubicBezTo>
                    <a:pt x="31" y="7"/>
                    <a:pt x="30" y="7"/>
                    <a:pt x="29" y="7"/>
                  </a:cubicBezTo>
                  <a:cubicBezTo>
                    <a:pt x="29" y="6"/>
                    <a:pt x="29" y="6"/>
                    <a:pt x="28" y="5"/>
                  </a:cubicBezTo>
                  <a:cubicBezTo>
                    <a:pt x="28" y="5"/>
                    <a:pt x="27" y="4"/>
                    <a:pt x="27" y="4"/>
                  </a:cubicBezTo>
                  <a:cubicBezTo>
                    <a:pt x="27" y="3"/>
                    <a:pt x="26" y="2"/>
                    <a:pt x="26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2" y="0"/>
                    <a:pt x="21" y="1"/>
                    <a:pt x="21" y="1"/>
                  </a:cubicBezTo>
                  <a:cubicBezTo>
                    <a:pt x="14" y="3"/>
                    <a:pt x="14" y="11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0"/>
                    <a:pt x="0" y="31"/>
                    <a:pt x="0" y="32"/>
                  </a:cubicBezTo>
                  <a:cubicBezTo>
                    <a:pt x="1" y="32"/>
                    <a:pt x="1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18"/>
                    <a:pt x="21" y="19"/>
                    <a:pt x="2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8" y="19"/>
                    <a:pt x="31" y="17"/>
                    <a:pt x="33" y="13"/>
                  </a:cubicBezTo>
                  <a:cubicBezTo>
                    <a:pt x="33" y="12"/>
                    <a:pt x="33" y="10"/>
                    <a:pt x="32" y="8"/>
                  </a:cubicBezTo>
                  <a:close/>
                </a:path>
              </a:pathLst>
            </a:custGeom>
            <a:solidFill>
              <a:srgbClr val="8093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9B1"/>
                </a:solidFill>
              </a:endParaRPr>
            </a:p>
          </p:txBody>
        </p:sp>
        <p:sp>
          <p:nvSpPr>
            <p:cNvPr id="66" name="Freeform 83"/>
            <p:cNvSpPr/>
            <p:nvPr/>
          </p:nvSpPr>
          <p:spPr bwMode="auto">
            <a:xfrm>
              <a:off x="4993541" y="5020013"/>
              <a:ext cx="163513" cy="158750"/>
            </a:xfrm>
            <a:custGeom>
              <a:avLst/>
              <a:gdLst>
                <a:gd name="T0" fmla="*/ 1 w 27"/>
                <a:gd name="T1" fmla="*/ 26 h 26"/>
                <a:gd name="T2" fmla="*/ 0 w 27"/>
                <a:gd name="T3" fmla="*/ 26 h 26"/>
                <a:gd name="T4" fmla="*/ 0 w 27"/>
                <a:gd name="T5" fmla="*/ 25 h 26"/>
                <a:gd name="T6" fmla="*/ 25 w 27"/>
                <a:gd name="T7" fmla="*/ 1 h 26"/>
                <a:gd name="T8" fmla="*/ 26 w 27"/>
                <a:gd name="T9" fmla="*/ 1 h 26"/>
                <a:gd name="T10" fmla="*/ 26 w 27"/>
                <a:gd name="T11" fmla="*/ 2 h 26"/>
                <a:gd name="T12" fmla="*/ 2 w 27"/>
                <a:gd name="T13" fmla="*/ 26 h 26"/>
                <a:gd name="T14" fmla="*/ 1 w 27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6">
                  <a:moveTo>
                    <a:pt x="1" y="26"/>
                  </a:moveTo>
                  <a:cubicBezTo>
                    <a:pt x="1" y="26"/>
                    <a:pt x="0" y="26"/>
                    <a:pt x="0" y="26"/>
                  </a:cubicBezTo>
                  <a:cubicBezTo>
                    <a:pt x="0" y="26"/>
                    <a:pt x="0" y="25"/>
                    <a:pt x="0" y="25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6" y="0"/>
                    <a:pt x="26" y="1"/>
                  </a:cubicBezTo>
                  <a:cubicBezTo>
                    <a:pt x="27" y="1"/>
                    <a:pt x="27" y="2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1" y="26"/>
                    <a:pt x="1" y="26"/>
                  </a:cubicBezTo>
                  <a:close/>
                </a:path>
              </a:pathLst>
            </a:custGeom>
            <a:solidFill>
              <a:srgbClr val="173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9B1"/>
                </a:solidFill>
              </a:endParaRPr>
            </a:p>
          </p:txBody>
        </p:sp>
        <p:sp>
          <p:nvSpPr>
            <p:cNvPr id="67" name="Freeform 84"/>
            <p:cNvSpPr/>
            <p:nvPr/>
          </p:nvSpPr>
          <p:spPr bwMode="auto">
            <a:xfrm>
              <a:off x="5066566" y="4989850"/>
              <a:ext cx="79375" cy="92075"/>
            </a:xfrm>
            <a:custGeom>
              <a:avLst/>
              <a:gdLst>
                <a:gd name="T0" fmla="*/ 3 w 13"/>
                <a:gd name="T1" fmla="*/ 15 h 15"/>
                <a:gd name="T2" fmla="*/ 8 w 13"/>
                <a:gd name="T3" fmla="*/ 2 h 15"/>
                <a:gd name="T4" fmla="*/ 12 w 13"/>
                <a:gd name="T5" fmla="*/ 5 h 15"/>
                <a:gd name="T6" fmla="*/ 3 w 13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5">
                  <a:moveTo>
                    <a:pt x="3" y="15"/>
                  </a:moveTo>
                  <a:cubicBezTo>
                    <a:pt x="3" y="15"/>
                    <a:pt x="0" y="4"/>
                    <a:pt x="8" y="2"/>
                  </a:cubicBezTo>
                  <a:cubicBezTo>
                    <a:pt x="8" y="2"/>
                    <a:pt x="13" y="0"/>
                    <a:pt x="12" y="5"/>
                  </a:cubicBezTo>
                  <a:lnTo>
                    <a:pt x="3" y="15"/>
                  </a:lnTo>
                  <a:close/>
                </a:path>
              </a:pathLst>
            </a:custGeom>
            <a:solidFill>
              <a:srgbClr val="173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9B1"/>
                </a:solidFill>
              </a:endParaRPr>
            </a:p>
          </p:txBody>
        </p:sp>
        <p:sp>
          <p:nvSpPr>
            <p:cNvPr id="68" name="Freeform 85"/>
            <p:cNvSpPr/>
            <p:nvPr/>
          </p:nvSpPr>
          <p:spPr bwMode="auto">
            <a:xfrm>
              <a:off x="5096728" y="5039063"/>
              <a:ext cx="90488" cy="73025"/>
            </a:xfrm>
            <a:custGeom>
              <a:avLst/>
              <a:gdLst>
                <a:gd name="T0" fmla="*/ 0 w 15"/>
                <a:gd name="T1" fmla="*/ 9 h 12"/>
                <a:gd name="T2" fmla="*/ 14 w 15"/>
                <a:gd name="T3" fmla="*/ 4 h 12"/>
                <a:gd name="T4" fmla="*/ 10 w 15"/>
                <a:gd name="T5" fmla="*/ 0 h 12"/>
                <a:gd name="T6" fmla="*/ 0 w 15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0" y="9"/>
                  </a:moveTo>
                  <a:cubicBezTo>
                    <a:pt x="0" y="9"/>
                    <a:pt x="11" y="12"/>
                    <a:pt x="14" y="4"/>
                  </a:cubicBezTo>
                  <a:cubicBezTo>
                    <a:pt x="14" y="4"/>
                    <a:pt x="15" y="0"/>
                    <a:pt x="10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173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9B1"/>
                </a:solidFill>
              </a:endParaRPr>
            </a:p>
          </p:txBody>
        </p:sp>
        <p:sp>
          <p:nvSpPr>
            <p:cNvPr id="69" name="Oval 86"/>
            <p:cNvSpPr>
              <a:spLocks noChangeArrowheads="1"/>
            </p:cNvSpPr>
            <p:nvPr/>
          </p:nvSpPr>
          <p:spPr bwMode="auto">
            <a:xfrm>
              <a:off x="4687153" y="4880313"/>
              <a:ext cx="104775" cy="103188"/>
            </a:xfrm>
            <a:prstGeom prst="ellipse">
              <a:avLst/>
            </a:pr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9B1"/>
                </a:solidFill>
              </a:endParaRPr>
            </a:p>
          </p:txBody>
        </p:sp>
        <p:sp>
          <p:nvSpPr>
            <p:cNvPr id="70" name="Freeform 87"/>
            <p:cNvSpPr>
              <a:spLocks noEditPoints="1"/>
            </p:cNvSpPr>
            <p:nvPr/>
          </p:nvSpPr>
          <p:spPr bwMode="auto">
            <a:xfrm>
              <a:off x="4626828" y="4983500"/>
              <a:ext cx="298450" cy="482600"/>
            </a:xfrm>
            <a:custGeom>
              <a:avLst/>
              <a:gdLst>
                <a:gd name="T0" fmla="*/ 47 w 49"/>
                <a:gd name="T1" fmla="*/ 28 h 79"/>
                <a:gd name="T2" fmla="*/ 37 w 49"/>
                <a:gd name="T3" fmla="*/ 23 h 79"/>
                <a:gd name="T4" fmla="*/ 37 w 49"/>
                <a:gd name="T5" fmla="*/ 11 h 79"/>
                <a:gd name="T6" fmla="*/ 37 w 49"/>
                <a:gd name="T7" fmla="*/ 10 h 79"/>
                <a:gd name="T8" fmla="*/ 37 w 49"/>
                <a:gd name="T9" fmla="*/ 10 h 79"/>
                <a:gd name="T10" fmla="*/ 37 w 49"/>
                <a:gd name="T11" fmla="*/ 10 h 79"/>
                <a:gd name="T12" fmla="*/ 23 w 49"/>
                <a:gd name="T13" fmla="*/ 1 h 79"/>
                <a:gd name="T14" fmla="*/ 22 w 49"/>
                <a:gd name="T15" fmla="*/ 1 h 79"/>
                <a:gd name="T16" fmla="*/ 16 w 49"/>
                <a:gd name="T17" fmla="*/ 1 h 79"/>
                <a:gd name="T18" fmla="*/ 0 w 49"/>
                <a:gd name="T19" fmla="*/ 11 h 79"/>
                <a:gd name="T20" fmla="*/ 0 w 49"/>
                <a:gd name="T21" fmla="*/ 35 h 79"/>
                <a:gd name="T22" fmla="*/ 4 w 49"/>
                <a:gd name="T23" fmla="*/ 39 h 79"/>
                <a:gd name="T24" fmla="*/ 7 w 49"/>
                <a:gd name="T25" fmla="*/ 35 h 79"/>
                <a:gd name="T26" fmla="*/ 7 w 49"/>
                <a:gd name="T27" fmla="*/ 16 h 79"/>
                <a:gd name="T28" fmla="*/ 9 w 49"/>
                <a:gd name="T29" fmla="*/ 16 h 79"/>
                <a:gd name="T30" fmla="*/ 9 w 49"/>
                <a:gd name="T31" fmla="*/ 28 h 79"/>
                <a:gd name="T32" fmla="*/ 9 w 49"/>
                <a:gd name="T33" fmla="*/ 37 h 79"/>
                <a:gd name="T34" fmla="*/ 9 w 49"/>
                <a:gd name="T35" fmla="*/ 75 h 79"/>
                <a:gd name="T36" fmla="*/ 13 w 49"/>
                <a:gd name="T37" fmla="*/ 79 h 79"/>
                <a:gd name="T38" fmla="*/ 18 w 49"/>
                <a:gd name="T39" fmla="*/ 75 h 79"/>
                <a:gd name="T40" fmla="*/ 18 w 49"/>
                <a:gd name="T41" fmla="*/ 41 h 79"/>
                <a:gd name="T42" fmla="*/ 19 w 49"/>
                <a:gd name="T43" fmla="*/ 41 h 79"/>
                <a:gd name="T44" fmla="*/ 19 w 49"/>
                <a:gd name="T45" fmla="*/ 75 h 79"/>
                <a:gd name="T46" fmla="*/ 24 w 49"/>
                <a:gd name="T47" fmla="*/ 79 h 79"/>
                <a:gd name="T48" fmla="*/ 28 w 49"/>
                <a:gd name="T49" fmla="*/ 75 h 79"/>
                <a:gd name="T50" fmla="*/ 28 w 49"/>
                <a:gd name="T51" fmla="*/ 37 h 79"/>
                <a:gd name="T52" fmla="*/ 28 w 49"/>
                <a:gd name="T53" fmla="*/ 28 h 79"/>
                <a:gd name="T54" fmla="*/ 28 w 49"/>
                <a:gd name="T55" fmla="*/ 16 h 79"/>
                <a:gd name="T56" fmla="*/ 29 w 49"/>
                <a:gd name="T57" fmla="*/ 16 h 79"/>
                <a:gd name="T58" fmla="*/ 30 w 49"/>
                <a:gd name="T59" fmla="*/ 25 h 79"/>
                <a:gd name="T60" fmla="*/ 31 w 49"/>
                <a:gd name="T61" fmla="*/ 28 h 79"/>
                <a:gd name="T62" fmla="*/ 32 w 49"/>
                <a:gd name="T63" fmla="*/ 29 h 79"/>
                <a:gd name="T64" fmla="*/ 43 w 49"/>
                <a:gd name="T65" fmla="*/ 35 h 79"/>
                <a:gd name="T66" fmla="*/ 48 w 49"/>
                <a:gd name="T67" fmla="*/ 33 h 79"/>
                <a:gd name="T68" fmla="*/ 47 w 49"/>
                <a:gd name="T69" fmla="*/ 28 h 79"/>
                <a:gd name="T70" fmla="*/ 18 w 49"/>
                <a:gd name="T71" fmla="*/ 28 h 79"/>
                <a:gd name="T72" fmla="*/ 16 w 49"/>
                <a:gd name="T73" fmla="*/ 26 h 79"/>
                <a:gd name="T74" fmla="*/ 17 w 49"/>
                <a:gd name="T75" fmla="*/ 7 h 79"/>
                <a:gd name="T76" fmla="*/ 20 w 49"/>
                <a:gd name="T77" fmla="*/ 7 h 79"/>
                <a:gd name="T78" fmla="*/ 20 w 49"/>
                <a:gd name="T79" fmla="*/ 26 h 79"/>
                <a:gd name="T80" fmla="*/ 18 w 49"/>
                <a:gd name="T81" fmla="*/ 28 h 79"/>
                <a:gd name="T82" fmla="*/ 20 w 49"/>
                <a:gd name="T83" fmla="*/ 6 h 79"/>
                <a:gd name="T84" fmla="*/ 17 w 49"/>
                <a:gd name="T85" fmla="*/ 6 h 79"/>
                <a:gd name="T86" fmla="*/ 16 w 49"/>
                <a:gd name="T87" fmla="*/ 4 h 79"/>
                <a:gd name="T88" fmla="*/ 20 w 49"/>
                <a:gd name="T89" fmla="*/ 4 h 79"/>
                <a:gd name="T90" fmla="*/ 20 w 49"/>
                <a:gd name="T91" fmla="*/ 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" h="79">
                  <a:moveTo>
                    <a:pt x="47" y="28"/>
                  </a:moveTo>
                  <a:cubicBezTo>
                    <a:pt x="37" y="23"/>
                    <a:pt x="37" y="23"/>
                    <a:pt x="37" y="23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6" y="3"/>
                    <a:pt x="27" y="2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0" y="0"/>
                    <a:pt x="0" y="1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1" y="39"/>
                    <a:pt x="4" y="39"/>
                  </a:cubicBezTo>
                  <a:cubicBezTo>
                    <a:pt x="6" y="39"/>
                    <a:pt x="7" y="37"/>
                    <a:pt x="7" y="3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7"/>
                    <a:pt x="11" y="79"/>
                    <a:pt x="13" y="79"/>
                  </a:cubicBezTo>
                  <a:cubicBezTo>
                    <a:pt x="16" y="79"/>
                    <a:pt x="18" y="77"/>
                    <a:pt x="18" y="75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19" y="77"/>
                    <a:pt x="21" y="79"/>
                    <a:pt x="24" y="79"/>
                  </a:cubicBezTo>
                  <a:cubicBezTo>
                    <a:pt x="26" y="79"/>
                    <a:pt x="28" y="77"/>
                    <a:pt x="28" y="75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7"/>
                    <a:pt x="30" y="28"/>
                    <a:pt x="31" y="28"/>
                  </a:cubicBezTo>
                  <a:cubicBezTo>
                    <a:pt x="31" y="29"/>
                    <a:pt x="32" y="29"/>
                    <a:pt x="32" y="29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5" y="36"/>
                    <a:pt x="47" y="35"/>
                    <a:pt x="48" y="33"/>
                  </a:cubicBezTo>
                  <a:cubicBezTo>
                    <a:pt x="49" y="31"/>
                    <a:pt x="49" y="29"/>
                    <a:pt x="47" y="28"/>
                  </a:cubicBezTo>
                  <a:close/>
                  <a:moveTo>
                    <a:pt x="18" y="28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26"/>
                    <a:pt x="20" y="26"/>
                    <a:pt x="20" y="26"/>
                  </a:cubicBezTo>
                  <a:lnTo>
                    <a:pt x="18" y="28"/>
                  </a:lnTo>
                  <a:close/>
                  <a:moveTo>
                    <a:pt x="20" y="6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0" y="4"/>
                    <a:pt x="20" y="4"/>
                    <a:pt x="20" y="4"/>
                  </a:cubicBezTo>
                  <a:lnTo>
                    <a:pt x="20" y="6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9B1"/>
                </a:solidFill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-19064" y="253534"/>
            <a:ext cx="12211083" cy="6553690"/>
            <a:chOff x="-19064" y="253534"/>
            <a:chExt cx="12211083" cy="6553690"/>
          </a:xfrm>
        </p:grpSpPr>
        <p:grpSp>
          <p:nvGrpSpPr>
            <p:cNvPr id="72" name="组合 71"/>
            <p:cNvGrpSpPr/>
            <p:nvPr/>
          </p:nvGrpSpPr>
          <p:grpSpPr>
            <a:xfrm>
              <a:off x="-19064" y="253534"/>
              <a:ext cx="12211083" cy="6553690"/>
              <a:chOff x="-19064" y="253534"/>
              <a:chExt cx="12211083" cy="6553690"/>
            </a:xfrm>
          </p:grpSpPr>
          <p:sp>
            <p:nvSpPr>
              <p:cNvPr id="74" name="Rectangle 11"/>
              <p:cNvSpPr>
                <a:spLocks noChangeArrowheads="1"/>
              </p:cNvSpPr>
              <p:nvPr/>
            </p:nvSpPr>
            <p:spPr bwMode="gray">
              <a:xfrm flipH="1">
                <a:off x="205524" y="255990"/>
                <a:ext cx="11986495" cy="597132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>
                  <a:defRPr/>
                </a:pPr>
                <a:endParaRPr lang="en-US" altLang="zh-CN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75" name="Rectangle 7"/>
              <p:cNvSpPr>
                <a:spLocks noChangeArrowheads="1"/>
              </p:cNvSpPr>
              <p:nvPr/>
            </p:nvSpPr>
            <p:spPr bwMode="invGray">
              <a:xfrm flipH="1">
                <a:off x="97525" y="6501805"/>
                <a:ext cx="428024" cy="176519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/>
                <a:endParaRPr lang="en-US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76" name="Freeform 8"/>
              <p:cNvSpPr/>
              <p:nvPr/>
            </p:nvSpPr>
            <p:spPr bwMode="invGray">
              <a:xfrm flipH="1">
                <a:off x="-19064" y="6501805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9 w 219"/>
                  <a:gd name="T3" fmla="*/ 314 h 744"/>
                  <a:gd name="T4" fmla="*/ 219 w 219"/>
                  <a:gd name="T5" fmla="*/ 744 h 744"/>
                  <a:gd name="T6" fmla="*/ 0 w 219"/>
                  <a:gd name="T7" fmla="*/ 430 h 744"/>
                  <a:gd name="T8" fmla="*/ 0 w 219"/>
                  <a:gd name="T9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latin typeface="Foundry Gridnik Medium" pitchFamily="50" charset="0"/>
                </a:endParaRPr>
              </a:p>
            </p:txBody>
          </p:sp>
          <p:sp>
            <p:nvSpPr>
              <p:cNvPr id="77" name="Rectangle 13"/>
              <p:cNvSpPr/>
              <p:nvPr/>
            </p:nvSpPr>
            <p:spPr bwMode="invGray">
              <a:xfrm>
                <a:off x="107449" y="6445134"/>
                <a:ext cx="417695" cy="292364"/>
              </a:xfrm>
              <a:prstGeom prst="rect">
                <a:avLst/>
              </a:prstGeom>
            </p:spPr>
            <p:txBody>
              <a:bodyPr wrap="none" lIns="121896" tIns="60948" rIns="121896" bIns="60948">
                <a:spAutoFit/>
              </a:bodyPr>
              <a:lstStyle/>
              <a:p>
                <a:pPr algn="ctr"/>
                <a:fld id="{259F4B34-A25D-4DEF-97BC-C4D92417BF9B}" type="slidenum">
                  <a:rPr lang="en-US" sz="1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fld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2"/>
              <p:cNvSpPr/>
              <p:nvPr/>
            </p:nvSpPr>
            <p:spPr bwMode="gray">
              <a:xfrm>
                <a:off x="19" y="253534"/>
                <a:ext cx="205496" cy="792721"/>
              </a:xfrm>
              <a:custGeom>
                <a:avLst/>
                <a:gdLst>
                  <a:gd name="T0" fmla="*/ 0 w 215"/>
                  <a:gd name="T1" fmla="*/ 308 h 703"/>
                  <a:gd name="T2" fmla="*/ 0 w 215"/>
                  <a:gd name="T3" fmla="*/ 703 h 703"/>
                  <a:gd name="T4" fmla="*/ 215 w 215"/>
                  <a:gd name="T5" fmla="*/ 395 h 703"/>
                  <a:gd name="T6" fmla="*/ 215 w 215"/>
                  <a:gd name="T7" fmla="*/ 0 h 703"/>
                  <a:gd name="T8" fmla="*/ 0 w 215"/>
                  <a:gd name="T9" fmla="*/ 308 h 703"/>
                  <a:gd name="connsiteX0" fmla="*/ 0 w 10000"/>
                  <a:gd name="connsiteY0" fmla="*/ 4381 h 7400"/>
                  <a:gd name="connsiteX1" fmla="*/ 6119 w 10000"/>
                  <a:gd name="connsiteY1" fmla="*/ 7400 h 7400"/>
                  <a:gd name="connsiteX2" fmla="*/ 10000 w 10000"/>
                  <a:gd name="connsiteY2" fmla="*/ 5619 h 7400"/>
                  <a:gd name="connsiteX3" fmla="*/ 10000 w 10000"/>
                  <a:gd name="connsiteY3" fmla="*/ 0 h 7400"/>
                  <a:gd name="connsiteX4" fmla="*/ 0 w 10000"/>
                  <a:gd name="connsiteY4" fmla="*/ 4381 h 7400"/>
                  <a:gd name="connsiteX0-1" fmla="*/ 0 w 3881"/>
                  <a:gd name="connsiteY0-2" fmla="*/ 2482 h 10000"/>
                  <a:gd name="connsiteX1-3" fmla="*/ 0 w 3881"/>
                  <a:gd name="connsiteY1-4" fmla="*/ 10000 h 10000"/>
                  <a:gd name="connsiteX2-5" fmla="*/ 3881 w 3881"/>
                  <a:gd name="connsiteY2-6" fmla="*/ 7593 h 10000"/>
                  <a:gd name="connsiteX3-7" fmla="*/ 3881 w 3881"/>
                  <a:gd name="connsiteY3-8" fmla="*/ 0 h 10000"/>
                  <a:gd name="connsiteX4-9" fmla="*/ 0 w 3881"/>
                  <a:gd name="connsiteY4-10" fmla="*/ 2482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flip="none" rotWithShape="0">
                <a:gsLst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solidFill>
                    <a:schemeClr val="lt1"/>
                  </a:solidFill>
                  <a:latin typeface="Foundry Gridnik Medium" pitchFamily="50" charset="0"/>
                </a:endParaRPr>
              </a:p>
            </p:txBody>
          </p:sp>
        </p:grpSp>
        <p:sp>
          <p:nvSpPr>
            <p:cNvPr id="73" name="文本框 72"/>
            <p:cNvSpPr txBox="1"/>
            <p:nvPr/>
          </p:nvSpPr>
          <p:spPr>
            <a:xfrm>
              <a:off x="296839" y="344379"/>
              <a:ext cx="201168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构建能力体系</a:t>
              </a:r>
              <a:endParaRPr lang="zh-CN" altLang="en-US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  <p:sp>
        <p:nvSpPr>
          <p:cNvPr id="9" name="TextBox 10"/>
          <p:cNvSpPr txBox="1"/>
          <p:nvPr/>
        </p:nvSpPr>
        <p:spPr bwMode="black">
          <a:xfrm>
            <a:off x="512995" y="6450854"/>
            <a:ext cx="2198370" cy="289560"/>
          </a:xfrm>
          <a:prstGeom prst="rect">
            <a:avLst/>
          </a:prstGeom>
          <a:noFill/>
        </p:spPr>
        <p:txBody>
          <a:bodyPr wrap="none" lIns="121896" tIns="60948" rIns="121896" bIns="60948" rtlCol="0">
            <a:spAutoFit/>
          </a:bodyPr>
          <a:lstStyle>
            <a:defPPr>
              <a:defRPr lang="en-US"/>
            </a:defPPr>
            <a:lvl1pPr>
              <a:defRPr sz="1100" cap="all">
                <a:solidFill>
                  <a:srgbClr val="9395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/>
            <a:r>
              <a:rPr lang="zh-CN" altLang="zh-CN" spc="300" dirty="0" smtClean="0">
                <a:solidFill>
                  <a:srgbClr val="00323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  <a:sym typeface="+mn-ea"/>
              </a:rPr>
              <a:t>导向设计课程创新与实践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35965" y="1136015"/>
            <a:ext cx="5476875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b="1">
                <a:solidFill>
                  <a:schemeClr val="tx2"/>
                </a:solidFill>
              </a:rPr>
              <a:t>       </a:t>
            </a:r>
            <a:r>
              <a:rPr lang="zh-CN" altLang="en-US" b="1">
                <a:solidFill>
                  <a:schemeClr val="tx2"/>
                </a:solidFill>
              </a:rPr>
              <a:t>您相信么，在课程结束时大二学生的专题设计作业，虽然还显得稚嫩，但已经熟悉了工作流程，体现了对设计内容的思考，问题的发现与解决，并拿出了相对完整，规范和全面的设计方案。</a:t>
            </a:r>
            <a:endParaRPr lang="zh-CN" altLang="en-US" b="1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tx2"/>
                </a:solidFill>
              </a:rPr>
              <a:t>       这就是教育的乐趣，也是教学改革与创新的乐趣。</a:t>
            </a:r>
            <a:endParaRPr lang="zh-CN" altLang="en-US" b="1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tx2"/>
                </a:solidFill>
              </a:rPr>
              <a:t>       通过探索我们发现教学创新的核心就是观念革新，我们的课堂教学必须由传统的知识传递型转变为能力提升型。</a:t>
            </a:r>
            <a:endParaRPr lang="zh-CN" altLang="en-US" b="1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tx2"/>
                </a:solidFill>
              </a:rPr>
              <a:t>       应用型课程使学生能够拥有一定的工作经验，熟悉岗位工作的内容与流程；研究导向型教学使学生提升了</a:t>
            </a:r>
            <a:r>
              <a:rPr lang="en-US" altLang="zh-CN" b="1">
                <a:solidFill>
                  <a:schemeClr val="tx2"/>
                </a:solidFill>
              </a:rPr>
              <a:t>“</a:t>
            </a:r>
            <a:r>
              <a:rPr lang="zh-CN" altLang="en-US" b="1">
                <a:solidFill>
                  <a:schemeClr val="tx2"/>
                </a:solidFill>
              </a:rPr>
              <a:t>成长度</a:t>
            </a:r>
            <a:r>
              <a:rPr lang="en-US" altLang="zh-CN" b="1">
                <a:solidFill>
                  <a:schemeClr val="tx2"/>
                </a:solidFill>
              </a:rPr>
              <a:t>”</a:t>
            </a:r>
            <a:r>
              <a:rPr lang="zh-CN" altLang="en-US" b="1">
                <a:solidFill>
                  <a:schemeClr val="tx2"/>
                </a:solidFill>
              </a:rPr>
              <a:t>，未来在这条道路上，我们会继续探索下去。</a:t>
            </a:r>
            <a:endParaRPr lang="zh-CN" altLang="en-US" b="1">
              <a:solidFill>
                <a:schemeClr val="tx2"/>
              </a:solidFill>
            </a:endParaRPr>
          </a:p>
        </p:txBody>
      </p:sp>
      <p:grpSp>
        <p:nvGrpSpPr>
          <p:cNvPr id="46" name="组合 45"/>
          <p:cNvGrpSpPr/>
          <p:nvPr/>
        </p:nvGrpSpPr>
        <p:grpSpPr>
          <a:xfrm rot="0">
            <a:off x="-19050" y="253365"/>
            <a:ext cx="12211050" cy="6553835"/>
            <a:chOff x="-19064" y="253534"/>
            <a:chExt cx="12211083" cy="6553690"/>
          </a:xfrm>
        </p:grpSpPr>
        <p:sp>
          <p:nvSpPr>
            <p:cNvPr id="69" name="Rectangle 11"/>
            <p:cNvSpPr>
              <a:spLocks noChangeArrowheads="1"/>
            </p:cNvSpPr>
            <p:nvPr/>
          </p:nvSpPr>
          <p:spPr bwMode="gray">
            <a:xfrm flipH="1">
              <a:off x="205524" y="255990"/>
              <a:ext cx="11986495" cy="597132"/>
            </a:xfrm>
            <a:prstGeom prst="rect">
              <a:avLst/>
            </a:prstGeom>
            <a:gradFill flip="none" rotWithShape="0">
              <a:gsLst>
                <a:gs pos="0">
                  <a:srgbClr val="008780"/>
                </a:gs>
                <a:gs pos="100000">
                  <a:srgbClr val="00878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6" tIns="60948" rIns="121896" bIns="60948" anchor="ctr"/>
            <a:p>
              <a:pPr algn="ctr">
                <a:defRPr/>
              </a:pPr>
              <a:endParaRPr lang="en-US" altLang="zh-CN" sz="1900" dirty="0">
                <a:solidFill>
                  <a:srgbClr val="FFFFFF"/>
                </a:solidFill>
                <a:latin typeface="Foundry Gridnik Medium"/>
                <a:ea typeface="宋体" panose="02010600030101010101" pitchFamily="2" charset="-122"/>
              </a:endParaRPr>
            </a:p>
          </p:txBody>
        </p:sp>
        <p:sp>
          <p:nvSpPr>
            <p:cNvPr id="70" name="Rectangle 7"/>
            <p:cNvSpPr>
              <a:spLocks noChangeArrowheads="1"/>
            </p:cNvSpPr>
            <p:nvPr/>
          </p:nvSpPr>
          <p:spPr bwMode="invGray">
            <a:xfrm flipH="1">
              <a:off x="97525" y="6501805"/>
              <a:ext cx="428024" cy="176519"/>
            </a:xfrm>
            <a:prstGeom prst="rect">
              <a:avLst/>
            </a:prstGeom>
            <a:gradFill flip="none" rotWithShape="0">
              <a:gsLst>
                <a:gs pos="0">
                  <a:srgbClr val="008780"/>
                </a:gs>
                <a:gs pos="100000">
                  <a:srgbClr val="00878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6" tIns="60948" rIns="121896" bIns="60948" anchor="ctr"/>
            <a:p>
              <a:pPr algn="ctr"/>
              <a:endParaRPr lang="en-US" sz="1900" dirty="0">
                <a:solidFill>
                  <a:srgbClr val="FFFFFF"/>
                </a:solidFill>
                <a:latin typeface="Foundry Gridnik Medium"/>
                <a:ea typeface="宋体" panose="02010600030101010101" pitchFamily="2" charset="-122"/>
              </a:endParaRPr>
            </a:p>
          </p:txBody>
        </p:sp>
        <p:sp>
          <p:nvSpPr>
            <p:cNvPr id="71" name="Freeform 8"/>
            <p:cNvSpPr/>
            <p:nvPr/>
          </p:nvSpPr>
          <p:spPr bwMode="invGray">
            <a:xfrm flipH="1">
              <a:off x="-19064" y="6501805"/>
              <a:ext cx="119868" cy="305419"/>
            </a:xfrm>
            <a:custGeom>
              <a:avLst/>
              <a:gdLst>
                <a:gd name="T0" fmla="*/ 0 w 219"/>
                <a:gd name="T1" fmla="*/ 0 h 744"/>
                <a:gd name="T2" fmla="*/ 219 w 219"/>
                <a:gd name="T3" fmla="*/ 314 h 744"/>
                <a:gd name="T4" fmla="*/ 219 w 219"/>
                <a:gd name="T5" fmla="*/ 744 h 744"/>
                <a:gd name="T6" fmla="*/ 0 w 219"/>
                <a:gd name="T7" fmla="*/ 430 h 744"/>
                <a:gd name="T8" fmla="*/ 0 w 219"/>
                <a:gd name="T9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744">
                  <a:moveTo>
                    <a:pt x="0" y="0"/>
                  </a:moveTo>
                  <a:lnTo>
                    <a:pt x="219" y="314"/>
                  </a:lnTo>
                  <a:lnTo>
                    <a:pt x="219" y="744"/>
                  </a:lnTo>
                  <a:lnTo>
                    <a:pt x="0" y="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2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<a:noAutofit/>
            </a:bodyPr>
            <a:p>
              <a:pPr algn="ctr"/>
              <a:endParaRPr lang="en-US" sz="1900" dirty="0">
                <a:latin typeface="Foundry Gridnik Medium" pitchFamily="50" charset="0"/>
              </a:endParaRPr>
            </a:p>
          </p:txBody>
        </p:sp>
        <p:sp>
          <p:nvSpPr>
            <p:cNvPr id="72" name="Rectangle 13"/>
            <p:cNvSpPr/>
            <p:nvPr/>
          </p:nvSpPr>
          <p:spPr bwMode="invGray">
            <a:xfrm>
              <a:off x="107449" y="6445134"/>
              <a:ext cx="417695" cy="292364"/>
            </a:xfrm>
            <a:prstGeom prst="rect">
              <a:avLst/>
            </a:prstGeom>
          </p:spPr>
          <p:txBody>
            <a:bodyPr wrap="none" lIns="121896" tIns="60948" rIns="121896" bIns="60948">
              <a:spAutoFit/>
            </a:bodyPr>
            <a:p>
              <a:pPr algn="ctr"/>
              <a:fld id="{259F4B34-A25D-4DEF-97BC-C4D92417BF9B}" type="slidenum">
                <a:rPr lang="en-US" sz="11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fld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12"/>
            <p:cNvSpPr/>
            <p:nvPr/>
          </p:nvSpPr>
          <p:spPr bwMode="gray">
            <a:xfrm>
              <a:off x="19" y="253534"/>
              <a:ext cx="205496" cy="792721"/>
            </a:xfrm>
            <a:custGeom>
              <a:avLst/>
              <a:gdLst>
                <a:gd name="T0" fmla="*/ 0 w 215"/>
                <a:gd name="T1" fmla="*/ 308 h 703"/>
                <a:gd name="T2" fmla="*/ 0 w 215"/>
                <a:gd name="T3" fmla="*/ 703 h 703"/>
                <a:gd name="T4" fmla="*/ 215 w 215"/>
                <a:gd name="T5" fmla="*/ 395 h 703"/>
                <a:gd name="T6" fmla="*/ 215 w 215"/>
                <a:gd name="T7" fmla="*/ 0 h 703"/>
                <a:gd name="T8" fmla="*/ 0 w 215"/>
                <a:gd name="T9" fmla="*/ 308 h 703"/>
                <a:gd name="connsiteX0" fmla="*/ 0 w 10000"/>
                <a:gd name="connsiteY0" fmla="*/ 4381 h 7400"/>
                <a:gd name="connsiteX1" fmla="*/ 6119 w 10000"/>
                <a:gd name="connsiteY1" fmla="*/ 7400 h 7400"/>
                <a:gd name="connsiteX2" fmla="*/ 10000 w 10000"/>
                <a:gd name="connsiteY2" fmla="*/ 5619 h 7400"/>
                <a:gd name="connsiteX3" fmla="*/ 10000 w 10000"/>
                <a:gd name="connsiteY3" fmla="*/ 0 h 7400"/>
                <a:gd name="connsiteX4" fmla="*/ 0 w 10000"/>
                <a:gd name="connsiteY4" fmla="*/ 4381 h 7400"/>
                <a:gd name="connsiteX0-1" fmla="*/ 0 w 3881"/>
                <a:gd name="connsiteY0-2" fmla="*/ 2482 h 10000"/>
                <a:gd name="connsiteX1-3" fmla="*/ 0 w 3881"/>
                <a:gd name="connsiteY1-4" fmla="*/ 10000 h 10000"/>
                <a:gd name="connsiteX2-5" fmla="*/ 3881 w 3881"/>
                <a:gd name="connsiteY2-6" fmla="*/ 7593 h 10000"/>
                <a:gd name="connsiteX3-7" fmla="*/ 3881 w 3881"/>
                <a:gd name="connsiteY3-8" fmla="*/ 0 h 10000"/>
                <a:gd name="connsiteX4-9" fmla="*/ 0 w 3881"/>
                <a:gd name="connsiteY4-10" fmla="*/ 2482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881" h="10000">
                  <a:moveTo>
                    <a:pt x="0" y="2482"/>
                  </a:moveTo>
                  <a:lnTo>
                    <a:pt x="0" y="10000"/>
                  </a:lnTo>
                  <a:lnTo>
                    <a:pt x="3881" y="7593"/>
                  </a:lnTo>
                  <a:lnTo>
                    <a:pt x="3881" y="0"/>
                  </a:lnTo>
                  <a:lnTo>
                    <a:pt x="0" y="2482"/>
                  </a:lnTo>
                  <a:close/>
                </a:path>
              </a:pathLst>
            </a:custGeom>
            <a:gradFill flip="none" rotWithShape="0">
              <a:gsLst>
                <a:gs pos="42000">
                  <a:srgbClr val="003231"/>
                </a:gs>
                <a:gs pos="100000">
                  <a:srgbClr val="00323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<a:noAutofit/>
            </a:bodyPr>
            <a:p>
              <a:pPr algn="ctr"/>
              <a:endParaRPr lang="en-US" sz="1900" dirty="0">
                <a:solidFill>
                  <a:schemeClr val="lt1"/>
                </a:solidFill>
                <a:latin typeface="Foundry Gridnik Medium" pitchFamily="50" charset="0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296839" y="344379"/>
            <a:ext cx="4145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导向设计课程创新与实践总结</a:t>
            </a:r>
            <a:endParaRPr lang="zh-CN" altLang="en-US" sz="2400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pic>
        <p:nvPicPr>
          <p:cNvPr id="3" name="图片 2" descr="胖东来-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11060" y="1136015"/>
            <a:ext cx="4262120" cy="2396490"/>
          </a:xfrm>
          <a:prstGeom prst="rect">
            <a:avLst/>
          </a:prstGeom>
        </p:spPr>
      </p:pic>
      <p:pic>
        <p:nvPicPr>
          <p:cNvPr id="4" name="图片 3" descr="1"/>
          <p:cNvPicPr>
            <a:picLocks noChangeAspect="1"/>
          </p:cNvPicPr>
          <p:nvPr/>
        </p:nvPicPr>
        <p:blipFill>
          <a:blip r:embed="rId2"/>
          <a:srcRect l="9901" t="17309" r="21376" b="20546"/>
          <a:stretch>
            <a:fillRect/>
          </a:stretch>
        </p:blipFill>
        <p:spPr>
          <a:xfrm>
            <a:off x="7211060" y="3488690"/>
            <a:ext cx="4261485" cy="272478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301365" y="2292985"/>
            <a:ext cx="600392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tx2"/>
                </a:solidFill>
              </a:rPr>
              <a:t>谢谢您的宝贵时间！</a:t>
            </a:r>
            <a:endParaRPr lang="zh-CN" altLang="en-US" sz="3600" b="1">
              <a:solidFill>
                <a:schemeClr val="tx2"/>
              </a:solidFill>
            </a:endParaRPr>
          </a:p>
          <a:p>
            <a:r>
              <a:rPr lang="zh-CN" altLang="en-US" sz="3600" b="1">
                <a:solidFill>
                  <a:schemeClr val="tx2"/>
                </a:solidFill>
              </a:rPr>
              <a:t>不足之处，</a:t>
            </a:r>
            <a:endParaRPr lang="zh-CN" altLang="en-US" sz="3600" b="1">
              <a:solidFill>
                <a:schemeClr val="tx2"/>
              </a:solidFill>
            </a:endParaRPr>
          </a:p>
          <a:p>
            <a:r>
              <a:rPr lang="zh-CN" altLang="en-US" sz="3600" b="1">
                <a:solidFill>
                  <a:schemeClr val="tx2"/>
                </a:solidFill>
              </a:rPr>
              <a:t>恳请各位专家批评指正。</a:t>
            </a:r>
            <a:endParaRPr lang="zh-CN" altLang="en-US" sz="3600" b="1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云形标注 1"/>
          <p:cNvSpPr/>
          <p:nvPr/>
        </p:nvSpPr>
        <p:spPr>
          <a:xfrm>
            <a:off x="1097915" y="3766924"/>
            <a:ext cx="3390899" cy="1654308"/>
          </a:xfrm>
          <a:prstGeom prst="cloudCallout">
            <a:avLst>
              <a:gd name="adj1" fmla="val 43278"/>
              <a:gd name="adj2" fmla="val 111976"/>
            </a:avLst>
          </a:prstGeom>
          <a:solidFill>
            <a:srgbClr val="008780"/>
          </a:solidFill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云形标注 6"/>
          <p:cNvSpPr/>
          <p:nvPr/>
        </p:nvSpPr>
        <p:spPr>
          <a:xfrm>
            <a:off x="1943735" y="1304394"/>
            <a:ext cx="3390899" cy="1654308"/>
          </a:xfrm>
          <a:prstGeom prst="cloudCallout">
            <a:avLst>
              <a:gd name="adj1" fmla="val 43278"/>
              <a:gd name="adj2" fmla="val 111976"/>
            </a:avLst>
          </a:prstGeom>
          <a:solidFill>
            <a:srgbClr val="008780"/>
          </a:solidFill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云形标注 41"/>
          <p:cNvSpPr/>
          <p:nvPr/>
        </p:nvSpPr>
        <p:spPr>
          <a:xfrm>
            <a:off x="5736763" y="1002140"/>
            <a:ext cx="5180310" cy="2527302"/>
          </a:xfrm>
          <a:prstGeom prst="cloudCallout">
            <a:avLst>
              <a:gd name="adj1" fmla="val -48156"/>
              <a:gd name="adj2" fmla="val 85482"/>
            </a:avLst>
          </a:prstGeom>
          <a:solidFill>
            <a:srgbClr val="FFAD00"/>
          </a:solidFill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云形标注 42"/>
          <p:cNvSpPr/>
          <p:nvPr/>
        </p:nvSpPr>
        <p:spPr>
          <a:xfrm>
            <a:off x="7745801" y="3719148"/>
            <a:ext cx="3705840" cy="1749689"/>
          </a:xfrm>
          <a:prstGeom prst="cloudCallout">
            <a:avLst>
              <a:gd name="adj1" fmla="val -90438"/>
              <a:gd name="adj2" fmla="val 16950"/>
            </a:avLst>
          </a:prstGeom>
          <a:solidFill>
            <a:srgbClr val="FFAD00"/>
          </a:solidFill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76197" y="1673532"/>
            <a:ext cx="2525844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prstClr val="white"/>
                </a:solidFill>
                <a:latin typeface="微软雅黑" panose="020B0503020204020204" charset="-122"/>
              </a:rPr>
              <a:t>用人企业之问：</a:t>
            </a:r>
            <a:endParaRPr lang="zh-CN" altLang="en-US" dirty="0">
              <a:solidFill>
                <a:prstClr val="white"/>
              </a:solidFill>
              <a:latin typeface="微软雅黑" panose="020B0503020204020204" charset="-122"/>
            </a:endParaRPr>
          </a:p>
          <a:p>
            <a:r>
              <a:rPr lang="zh-CN" altLang="en-US" dirty="0">
                <a:solidFill>
                  <a:prstClr val="white"/>
                </a:solidFill>
                <a:latin typeface="微软雅黑" panose="020B0503020204020204" charset="-122"/>
              </a:rPr>
              <a:t>我们企业需要大量的人才，可却招不到人！！</a:t>
            </a:r>
            <a:endParaRPr lang="zh-CN" altLang="en-US" dirty="0">
              <a:solidFill>
                <a:prstClr val="white"/>
              </a:solidFill>
              <a:latin typeface="微软雅黑" panose="020B050302020402020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548406" y="1304023"/>
            <a:ext cx="4483606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prstClr val="white"/>
                </a:solidFill>
                <a:latin typeface="微软雅黑" panose="020B0503020204020204" charset="-122"/>
              </a:rPr>
              <a:t>为什么招不到人：</a:t>
            </a:r>
            <a:endParaRPr lang="en-US" altLang="zh-CN" dirty="0" smtClean="0">
              <a:solidFill>
                <a:prstClr val="whit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prstClr val="white"/>
                </a:solidFill>
                <a:latin typeface="微软雅黑" panose="020B0503020204020204" charset="-122"/>
              </a:rPr>
              <a:t>•  </a:t>
            </a:r>
            <a:r>
              <a:rPr lang="zh-CN" altLang="en-US" dirty="0" smtClean="0">
                <a:solidFill>
                  <a:prstClr val="white"/>
                </a:solidFill>
                <a:latin typeface="微软雅黑" panose="020B0503020204020204" charset="-122"/>
              </a:rPr>
              <a:t>毕业生无法胜任工作岗位要求。</a:t>
            </a:r>
            <a:endParaRPr lang="zh-CN" altLang="en-US" dirty="0">
              <a:solidFill>
                <a:prstClr val="whit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prstClr val="white"/>
                </a:solidFill>
                <a:latin typeface="微软雅黑" panose="020B0503020204020204" charset="-122"/>
              </a:rPr>
              <a:t>•  </a:t>
            </a:r>
            <a:r>
              <a:rPr lang="zh-CN" altLang="en-US" dirty="0">
                <a:solidFill>
                  <a:prstClr val="white"/>
                </a:solidFill>
                <a:latin typeface="微软雅黑" panose="020B0503020204020204" charset="-122"/>
              </a:rPr>
              <a:t>毕业生没有工作经验。</a:t>
            </a:r>
            <a:endParaRPr lang="zh-CN" altLang="en-US" dirty="0">
              <a:solidFill>
                <a:prstClr val="whit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prstClr val="white"/>
                </a:solidFill>
                <a:latin typeface="微软雅黑" panose="020B0503020204020204" charset="-122"/>
              </a:rPr>
              <a:t>•  </a:t>
            </a:r>
            <a:r>
              <a:rPr lang="zh-CN" altLang="en-US" dirty="0">
                <a:solidFill>
                  <a:prstClr val="white"/>
                </a:solidFill>
                <a:latin typeface="微软雅黑" panose="020B0503020204020204" charset="-122"/>
              </a:rPr>
              <a:t>毕业生不能解决实际问题。</a:t>
            </a:r>
            <a:endParaRPr lang="en-US" altLang="zh-CN" dirty="0">
              <a:solidFill>
                <a:prstClr val="white"/>
              </a:solidFill>
              <a:latin typeface="微软雅黑" panose="020B0503020204020204" charset="-122"/>
            </a:endParaRPr>
          </a:p>
          <a:p>
            <a:endParaRPr lang="zh-CN" altLang="en-US" dirty="0">
              <a:solidFill>
                <a:prstClr val="white"/>
              </a:solidFill>
              <a:latin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58941" y="4079868"/>
            <a:ext cx="2697480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prstClr val="white"/>
                </a:solidFill>
                <a:latin typeface="微软雅黑" panose="020B0503020204020204" charset="-122"/>
              </a:rPr>
              <a:t>专业教师之问：</a:t>
            </a:r>
            <a:endParaRPr lang="zh-CN" altLang="en-US" dirty="0">
              <a:solidFill>
                <a:prstClr val="white"/>
              </a:solidFill>
              <a:latin typeface="微软雅黑" panose="020B0503020204020204" charset="-122"/>
            </a:endParaRPr>
          </a:p>
          <a:p>
            <a:r>
              <a:rPr lang="zh-CN" altLang="en-US" dirty="0">
                <a:solidFill>
                  <a:prstClr val="white"/>
                </a:solidFill>
                <a:latin typeface="微软雅黑" panose="020B0503020204020204" charset="-122"/>
              </a:rPr>
              <a:t>我们的毕业生需要就业，</a:t>
            </a:r>
            <a:endParaRPr lang="zh-CN" altLang="en-US" dirty="0">
              <a:solidFill>
                <a:prstClr val="white"/>
              </a:solidFill>
              <a:latin typeface="微软雅黑" panose="020B0503020204020204" charset="-122"/>
            </a:endParaRPr>
          </a:p>
          <a:p>
            <a:r>
              <a:rPr lang="zh-CN" altLang="en-US" dirty="0">
                <a:solidFill>
                  <a:prstClr val="white"/>
                </a:solidFill>
                <a:latin typeface="微软雅黑" panose="020B0503020204020204" charset="-122"/>
              </a:rPr>
              <a:t>可却找不到工作！！</a:t>
            </a:r>
            <a:endParaRPr lang="zh-CN" altLang="en-US" dirty="0">
              <a:solidFill>
                <a:prstClr val="white"/>
              </a:solidFill>
              <a:latin typeface="微软雅黑" panose="020B050302020402020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8164861" y="4079895"/>
            <a:ext cx="2926080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prstClr val="white"/>
                </a:solidFill>
                <a:latin typeface="微软雅黑" panose="020B0503020204020204" charset="-122"/>
              </a:rPr>
              <a:t>为什么找不到工作：</a:t>
            </a:r>
            <a:endParaRPr lang="zh-CN" altLang="en-US" dirty="0">
              <a:solidFill>
                <a:prstClr val="white"/>
              </a:solidFill>
              <a:latin typeface="微软雅黑" panose="020B0503020204020204" charset="-122"/>
            </a:endParaRPr>
          </a:p>
          <a:p>
            <a:r>
              <a:rPr lang="zh-CN" altLang="en-US" dirty="0">
                <a:solidFill>
                  <a:prstClr val="white"/>
                </a:solidFill>
                <a:latin typeface="微软雅黑" panose="020B0503020204020204" charset="-122"/>
              </a:rPr>
              <a:t>课程内容没有与市场接轨。</a:t>
            </a:r>
            <a:endParaRPr lang="zh-CN" altLang="en-US" dirty="0">
              <a:solidFill>
                <a:prstClr val="white"/>
              </a:solidFill>
              <a:latin typeface="微软雅黑" panose="020B0503020204020204" charset="-122"/>
            </a:endParaRPr>
          </a:p>
          <a:p>
            <a:r>
              <a:rPr lang="zh-CN" altLang="en-US" dirty="0">
                <a:solidFill>
                  <a:prstClr val="white"/>
                </a:solidFill>
                <a:latin typeface="微软雅黑" panose="020B0503020204020204" charset="-122"/>
              </a:rPr>
              <a:t>课堂教学没有针对就业。</a:t>
            </a:r>
            <a:endParaRPr lang="zh-CN" altLang="en-US" dirty="0">
              <a:solidFill>
                <a:prstClr val="white"/>
              </a:solidFill>
              <a:latin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19064" y="253534"/>
            <a:ext cx="12211083" cy="6553690"/>
            <a:chOff x="-19064" y="253534"/>
            <a:chExt cx="12211083" cy="6553690"/>
          </a:xfrm>
        </p:grpSpPr>
        <p:grpSp>
          <p:nvGrpSpPr>
            <p:cNvPr id="18" name="组合 17"/>
            <p:cNvGrpSpPr/>
            <p:nvPr/>
          </p:nvGrpSpPr>
          <p:grpSpPr>
            <a:xfrm>
              <a:off x="-19064" y="253534"/>
              <a:ext cx="12211083" cy="6553690"/>
              <a:chOff x="-19064" y="253534"/>
              <a:chExt cx="12211083" cy="6553690"/>
            </a:xfrm>
          </p:grpSpPr>
          <p:sp>
            <p:nvSpPr>
              <p:cNvPr id="19" name="Rectangle 11"/>
              <p:cNvSpPr>
                <a:spLocks noChangeArrowheads="1"/>
              </p:cNvSpPr>
              <p:nvPr/>
            </p:nvSpPr>
            <p:spPr bwMode="gray">
              <a:xfrm flipH="1">
                <a:off x="205524" y="255990"/>
                <a:ext cx="11986495" cy="597132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>
                  <a:defRPr/>
                </a:pPr>
                <a:endParaRPr lang="en-US" altLang="zh-CN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Rectangle 7"/>
              <p:cNvSpPr>
                <a:spLocks noChangeArrowheads="1"/>
              </p:cNvSpPr>
              <p:nvPr/>
            </p:nvSpPr>
            <p:spPr bwMode="invGray">
              <a:xfrm flipH="1">
                <a:off x="97525" y="6501805"/>
                <a:ext cx="428024" cy="176519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/>
                <a:endParaRPr lang="en-US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Freeform 8"/>
              <p:cNvSpPr/>
              <p:nvPr/>
            </p:nvSpPr>
            <p:spPr bwMode="invGray">
              <a:xfrm flipH="1">
                <a:off x="-19064" y="6501805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9 w 219"/>
                  <a:gd name="T3" fmla="*/ 314 h 744"/>
                  <a:gd name="T4" fmla="*/ 219 w 219"/>
                  <a:gd name="T5" fmla="*/ 744 h 744"/>
                  <a:gd name="T6" fmla="*/ 0 w 219"/>
                  <a:gd name="T7" fmla="*/ 430 h 744"/>
                  <a:gd name="T8" fmla="*/ 0 w 219"/>
                  <a:gd name="T9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latin typeface="Foundry Gridnik Medium" pitchFamily="50" charset="0"/>
                </a:endParaRPr>
              </a:p>
            </p:txBody>
          </p:sp>
          <p:sp>
            <p:nvSpPr>
              <p:cNvPr id="22" name="Rectangle 13"/>
              <p:cNvSpPr/>
              <p:nvPr/>
            </p:nvSpPr>
            <p:spPr bwMode="invGray">
              <a:xfrm>
                <a:off x="107449" y="6445134"/>
                <a:ext cx="417695" cy="292364"/>
              </a:xfrm>
              <a:prstGeom prst="rect">
                <a:avLst/>
              </a:prstGeom>
            </p:spPr>
            <p:txBody>
              <a:bodyPr wrap="none" lIns="121896" tIns="60948" rIns="121896" bIns="60948">
                <a:spAutoFit/>
              </a:bodyPr>
              <a:lstStyle/>
              <a:p>
                <a:pPr algn="ctr"/>
                <a:fld id="{259F4B34-A25D-4DEF-97BC-C4D92417BF9B}" type="slidenum">
                  <a:rPr lang="en-US" sz="1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fld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TextBox 10"/>
              <p:cNvSpPr txBox="1"/>
              <p:nvPr/>
            </p:nvSpPr>
            <p:spPr bwMode="black">
              <a:xfrm>
                <a:off x="512995" y="6450854"/>
                <a:ext cx="2198370" cy="289560"/>
              </a:xfrm>
              <a:prstGeom prst="rect">
                <a:avLst/>
              </a:prstGeom>
              <a:noFill/>
            </p:spPr>
            <p:txBody>
              <a:bodyPr wrap="none" lIns="121896" tIns="60948" rIns="121896" bIns="60948" rtlCol="0">
                <a:spAutoFit/>
              </a:bodyPr>
              <a:lstStyle>
                <a:defPPr>
                  <a:defRPr lang="en-US"/>
                </a:defPPr>
                <a:lvl1pPr>
                  <a:defRPr sz="1100" cap="all">
                    <a:solidFill>
                      <a:srgbClr val="93959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lvl="0" algn="l"/>
                <a:r>
                  <a:rPr lang="zh-CN" altLang="zh-CN" spc="300" dirty="0" smtClean="0">
                    <a:solidFill>
                      <a:srgbClr val="003231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方正正准黑简体" panose="02000000000000000000" pitchFamily="2" charset="-122"/>
                    <a:ea typeface="方正正准黑简体" panose="02000000000000000000" pitchFamily="2" charset="-122"/>
                    <a:sym typeface="+mn-ea"/>
                  </a:rPr>
                  <a:t>导向设计课程创新与实践</a:t>
                </a:r>
                <a:endParaRPr lang="en-US" sz="1100" dirty="0"/>
              </a:p>
            </p:txBody>
          </p:sp>
          <p:sp>
            <p:nvSpPr>
              <p:cNvPr id="24" name="Freeform 12"/>
              <p:cNvSpPr/>
              <p:nvPr/>
            </p:nvSpPr>
            <p:spPr bwMode="gray">
              <a:xfrm>
                <a:off x="19" y="253534"/>
                <a:ext cx="205496" cy="792721"/>
              </a:xfrm>
              <a:custGeom>
                <a:avLst/>
                <a:gdLst>
                  <a:gd name="T0" fmla="*/ 0 w 215"/>
                  <a:gd name="T1" fmla="*/ 308 h 703"/>
                  <a:gd name="T2" fmla="*/ 0 w 215"/>
                  <a:gd name="T3" fmla="*/ 703 h 703"/>
                  <a:gd name="T4" fmla="*/ 215 w 215"/>
                  <a:gd name="T5" fmla="*/ 395 h 703"/>
                  <a:gd name="T6" fmla="*/ 215 w 215"/>
                  <a:gd name="T7" fmla="*/ 0 h 703"/>
                  <a:gd name="T8" fmla="*/ 0 w 215"/>
                  <a:gd name="T9" fmla="*/ 308 h 703"/>
                  <a:gd name="connsiteX0" fmla="*/ 0 w 10000"/>
                  <a:gd name="connsiteY0" fmla="*/ 4381 h 7400"/>
                  <a:gd name="connsiteX1" fmla="*/ 6119 w 10000"/>
                  <a:gd name="connsiteY1" fmla="*/ 7400 h 7400"/>
                  <a:gd name="connsiteX2" fmla="*/ 10000 w 10000"/>
                  <a:gd name="connsiteY2" fmla="*/ 5619 h 7400"/>
                  <a:gd name="connsiteX3" fmla="*/ 10000 w 10000"/>
                  <a:gd name="connsiteY3" fmla="*/ 0 h 7400"/>
                  <a:gd name="connsiteX4" fmla="*/ 0 w 10000"/>
                  <a:gd name="connsiteY4" fmla="*/ 4381 h 7400"/>
                  <a:gd name="connsiteX0-1" fmla="*/ 0 w 3881"/>
                  <a:gd name="connsiteY0-2" fmla="*/ 2482 h 10000"/>
                  <a:gd name="connsiteX1-3" fmla="*/ 0 w 3881"/>
                  <a:gd name="connsiteY1-4" fmla="*/ 10000 h 10000"/>
                  <a:gd name="connsiteX2-5" fmla="*/ 3881 w 3881"/>
                  <a:gd name="connsiteY2-6" fmla="*/ 7593 h 10000"/>
                  <a:gd name="connsiteX3-7" fmla="*/ 3881 w 3881"/>
                  <a:gd name="connsiteY3-8" fmla="*/ 0 h 10000"/>
                  <a:gd name="connsiteX4-9" fmla="*/ 0 w 3881"/>
                  <a:gd name="connsiteY4-10" fmla="*/ 2482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flip="none" rotWithShape="0">
                <a:gsLst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solidFill>
                    <a:schemeClr val="lt1"/>
                  </a:solidFill>
                  <a:latin typeface="Foundry Gridnik Medium" pitchFamily="50" charset="0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296839" y="344379"/>
              <a:ext cx="1601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困境</a:t>
              </a:r>
              <a:r>
                <a:rPr lang="en-US" altLang="zh-CN" sz="2400" dirty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-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问题</a:t>
              </a:r>
              <a:endParaRPr lang="zh-CN" altLang="en-US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00" y="3996920"/>
            <a:ext cx="3243353" cy="281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916033" y="3265403"/>
            <a:ext cx="6464208" cy="540000"/>
            <a:chOff x="2745313" y="3204098"/>
            <a:chExt cx="5616000" cy="540000"/>
          </a:xfrm>
        </p:grpSpPr>
        <p:sp>
          <p:nvSpPr>
            <p:cNvPr id="6" name="矩形 5"/>
            <p:cNvSpPr/>
            <p:nvPr/>
          </p:nvSpPr>
          <p:spPr>
            <a:xfrm rot="20580000">
              <a:off x="2745313" y="3204098"/>
              <a:ext cx="5616000" cy="5400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 rot="20580000">
              <a:off x="3258352" y="3243265"/>
              <a:ext cx="4679331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zh-CN" altLang="en-US" sz="2400" b="1" dirty="0">
                  <a:gradFill>
                    <a:gsLst>
                      <a:gs pos="0">
                        <a:srgbClr val="BFC6CE"/>
                      </a:gs>
                      <a:gs pos="100000">
                        <a:srgbClr val="DDE0E5"/>
                      </a:gs>
                    </a:gsLst>
                    <a:lin ang="20400000" scaled="0"/>
                  </a:gra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如何使我们的课堂教学能够解决痛点？</a:t>
              </a:r>
              <a:endParaRPr lang="zh-CN" altLang="en-US" sz="2400" b="1" dirty="0">
                <a:gradFill>
                  <a:gsLst>
                    <a:gs pos="0">
                      <a:srgbClr val="BFC6CE"/>
                    </a:gs>
                    <a:gs pos="100000">
                      <a:srgbClr val="DDE0E5"/>
                    </a:gs>
                  </a:gsLst>
                  <a:lin ang="20400000" scaled="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rot="222487">
            <a:off x="9400661" y="2988535"/>
            <a:ext cx="2052637" cy="2624138"/>
            <a:chOff x="7132976" y="3262786"/>
            <a:chExt cx="2052637" cy="2624138"/>
          </a:xfrm>
        </p:grpSpPr>
        <p:sp>
          <p:nvSpPr>
            <p:cNvPr id="8" name="任意多边形 7"/>
            <p:cNvSpPr/>
            <p:nvPr/>
          </p:nvSpPr>
          <p:spPr>
            <a:xfrm>
              <a:off x="7132976" y="3262786"/>
              <a:ext cx="2052637" cy="2624138"/>
            </a:xfrm>
            <a:custGeom>
              <a:avLst/>
              <a:gdLst>
                <a:gd name="connsiteX0" fmla="*/ 571500 w 2052637"/>
                <a:gd name="connsiteY0" fmla="*/ 95250 h 2624138"/>
                <a:gd name="connsiteX1" fmla="*/ 309562 w 2052637"/>
                <a:gd name="connsiteY1" fmla="*/ 309563 h 2624138"/>
                <a:gd name="connsiteX2" fmla="*/ 266700 w 2052637"/>
                <a:gd name="connsiteY2" fmla="*/ 481013 h 2624138"/>
                <a:gd name="connsiteX3" fmla="*/ 171450 w 2052637"/>
                <a:gd name="connsiteY3" fmla="*/ 695325 h 2624138"/>
                <a:gd name="connsiteX4" fmla="*/ 161925 w 2052637"/>
                <a:gd name="connsiteY4" fmla="*/ 909638 h 2624138"/>
                <a:gd name="connsiteX5" fmla="*/ 219075 w 2052637"/>
                <a:gd name="connsiteY5" fmla="*/ 1042988 h 2624138"/>
                <a:gd name="connsiteX6" fmla="*/ 190500 w 2052637"/>
                <a:gd name="connsiteY6" fmla="*/ 1095375 h 2624138"/>
                <a:gd name="connsiteX7" fmla="*/ 14287 w 2052637"/>
                <a:gd name="connsiteY7" fmla="*/ 1314450 h 2624138"/>
                <a:gd name="connsiteX8" fmla="*/ 0 w 2052637"/>
                <a:gd name="connsiteY8" fmla="*/ 1347788 h 2624138"/>
                <a:gd name="connsiteX9" fmla="*/ 14287 w 2052637"/>
                <a:gd name="connsiteY9" fmla="*/ 1404938 h 2624138"/>
                <a:gd name="connsiteX10" fmla="*/ 147637 w 2052637"/>
                <a:gd name="connsiteY10" fmla="*/ 1519238 h 2624138"/>
                <a:gd name="connsiteX11" fmla="*/ 147637 w 2052637"/>
                <a:gd name="connsiteY11" fmla="*/ 1576388 h 2624138"/>
                <a:gd name="connsiteX12" fmla="*/ 128587 w 2052637"/>
                <a:gd name="connsiteY12" fmla="*/ 1614488 h 2624138"/>
                <a:gd name="connsiteX13" fmla="*/ 171450 w 2052637"/>
                <a:gd name="connsiteY13" fmla="*/ 1676400 h 2624138"/>
                <a:gd name="connsiteX14" fmla="*/ 161925 w 2052637"/>
                <a:gd name="connsiteY14" fmla="*/ 1747838 h 2624138"/>
                <a:gd name="connsiteX15" fmla="*/ 228600 w 2052637"/>
                <a:gd name="connsiteY15" fmla="*/ 1814513 h 2624138"/>
                <a:gd name="connsiteX16" fmla="*/ 233362 w 2052637"/>
                <a:gd name="connsiteY16" fmla="*/ 1985963 h 2624138"/>
                <a:gd name="connsiteX17" fmla="*/ 223837 w 2052637"/>
                <a:gd name="connsiteY17" fmla="*/ 2033588 h 2624138"/>
                <a:gd name="connsiteX18" fmla="*/ 319087 w 2052637"/>
                <a:gd name="connsiteY18" fmla="*/ 2128838 h 2624138"/>
                <a:gd name="connsiteX19" fmla="*/ 642937 w 2052637"/>
                <a:gd name="connsiteY19" fmla="*/ 2124075 h 2624138"/>
                <a:gd name="connsiteX20" fmla="*/ 733425 w 2052637"/>
                <a:gd name="connsiteY20" fmla="*/ 2314575 h 2624138"/>
                <a:gd name="connsiteX21" fmla="*/ 866775 w 2052637"/>
                <a:gd name="connsiteY21" fmla="*/ 2600325 h 2624138"/>
                <a:gd name="connsiteX22" fmla="*/ 1100137 w 2052637"/>
                <a:gd name="connsiteY22" fmla="*/ 2624138 h 2624138"/>
                <a:gd name="connsiteX23" fmla="*/ 1304925 w 2052637"/>
                <a:gd name="connsiteY23" fmla="*/ 2619375 h 2624138"/>
                <a:gd name="connsiteX24" fmla="*/ 1528762 w 2052637"/>
                <a:gd name="connsiteY24" fmla="*/ 2609850 h 2624138"/>
                <a:gd name="connsiteX25" fmla="*/ 1838325 w 2052637"/>
                <a:gd name="connsiteY25" fmla="*/ 2524125 h 2624138"/>
                <a:gd name="connsiteX26" fmla="*/ 1857375 w 2052637"/>
                <a:gd name="connsiteY26" fmla="*/ 2405063 h 2624138"/>
                <a:gd name="connsiteX27" fmla="*/ 1747837 w 2052637"/>
                <a:gd name="connsiteY27" fmla="*/ 1914525 h 2624138"/>
                <a:gd name="connsiteX28" fmla="*/ 1743075 w 2052637"/>
                <a:gd name="connsiteY28" fmla="*/ 1643063 h 2624138"/>
                <a:gd name="connsiteX29" fmla="*/ 2033587 w 2052637"/>
                <a:gd name="connsiteY29" fmla="*/ 1128713 h 2624138"/>
                <a:gd name="connsiteX30" fmla="*/ 2052637 w 2052637"/>
                <a:gd name="connsiteY30" fmla="*/ 923925 h 2624138"/>
                <a:gd name="connsiteX31" fmla="*/ 2000250 w 2052637"/>
                <a:gd name="connsiteY31" fmla="*/ 614363 h 2624138"/>
                <a:gd name="connsiteX32" fmla="*/ 1809750 w 2052637"/>
                <a:gd name="connsiteY32" fmla="*/ 300038 h 2624138"/>
                <a:gd name="connsiteX33" fmla="*/ 1481137 w 2052637"/>
                <a:gd name="connsiteY33" fmla="*/ 85725 h 2624138"/>
                <a:gd name="connsiteX34" fmla="*/ 976312 w 2052637"/>
                <a:gd name="connsiteY34" fmla="*/ 0 h 2624138"/>
                <a:gd name="connsiteX35" fmla="*/ 828675 w 2052637"/>
                <a:gd name="connsiteY35" fmla="*/ 33338 h 2624138"/>
                <a:gd name="connsiteX36" fmla="*/ 571500 w 2052637"/>
                <a:gd name="connsiteY36" fmla="*/ 95250 h 262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52637" h="2624138">
                  <a:moveTo>
                    <a:pt x="571500" y="95250"/>
                  </a:moveTo>
                  <a:lnTo>
                    <a:pt x="309562" y="309563"/>
                  </a:lnTo>
                  <a:lnTo>
                    <a:pt x="266700" y="481013"/>
                  </a:lnTo>
                  <a:lnTo>
                    <a:pt x="171450" y="695325"/>
                  </a:lnTo>
                  <a:lnTo>
                    <a:pt x="161925" y="909638"/>
                  </a:lnTo>
                  <a:lnTo>
                    <a:pt x="219075" y="1042988"/>
                  </a:lnTo>
                  <a:lnTo>
                    <a:pt x="190500" y="1095375"/>
                  </a:lnTo>
                  <a:lnTo>
                    <a:pt x="14287" y="1314450"/>
                  </a:lnTo>
                  <a:lnTo>
                    <a:pt x="0" y="1347788"/>
                  </a:lnTo>
                  <a:lnTo>
                    <a:pt x="14287" y="1404938"/>
                  </a:lnTo>
                  <a:lnTo>
                    <a:pt x="147637" y="1519238"/>
                  </a:lnTo>
                  <a:lnTo>
                    <a:pt x="147637" y="1576388"/>
                  </a:lnTo>
                  <a:lnTo>
                    <a:pt x="128587" y="1614488"/>
                  </a:lnTo>
                  <a:lnTo>
                    <a:pt x="171450" y="1676400"/>
                  </a:lnTo>
                  <a:lnTo>
                    <a:pt x="161925" y="1747838"/>
                  </a:lnTo>
                  <a:lnTo>
                    <a:pt x="228600" y="1814513"/>
                  </a:lnTo>
                  <a:lnTo>
                    <a:pt x="233362" y="1985963"/>
                  </a:lnTo>
                  <a:lnTo>
                    <a:pt x="223837" y="2033588"/>
                  </a:lnTo>
                  <a:lnTo>
                    <a:pt x="319087" y="2128838"/>
                  </a:lnTo>
                  <a:lnTo>
                    <a:pt x="642937" y="2124075"/>
                  </a:lnTo>
                  <a:lnTo>
                    <a:pt x="733425" y="2314575"/>
                  </a:lnTo>
                  <a:lnTo>
                    <a:pt x="866775" y="2600325"/>
                  </a:lnTo>
                  <a:lnTo>
                    <a:pt x="1100137" y="2624138"/>
                  </a:lnTo>
                  <a:lnTo>
                    <a:pt x="1304925" y="2619375"/>
                  </a:lnTo>
                  <a:lnTo>
                    <a:pt x="1528762" y="2609850"/>
                  </a:lnTo>
                  <a:lnTo>
                    <a:pt x="1838325" y="2524125"/>
                  </a:lnTo>
                  <a:lnTo>
                    <a:pt x="1857375" y="2405063"/>
                  </a:lnTo>
                  <a:lnTo>
                    <a:pt x="1747837" y="1914525"/>
                  </a:lnTo>
                  <a:cubicBezTo>
                    <a:pt x="1746250" y="1824038"/>
                    <a:pt x="1744662" y="1733550"/>
                    <a:pt x="1743075" y="1643063"/>
                  </a:cubicBezTo>
                  <a:lnTo>
                    <a:pt x="2033587" y="1128713"/>
                  </a:lnTo>
                  <a:lnTo>
                    <a:pt x="2052637" y="923925"/>
                  </a:lnTo>
                  <a:lnTo>
                    <a:pt x="2000250" y="614363"/>
                  </a:lnTo>
                  <a:lnTo>
                    <a:pt x="1809750" y="300038"/>
                  </a:lnTo>
                  <a:lnTo>
                    <a:pt x="1481137" y="85725"/>
                  </a:lnTo>
                  <a:lnTo>
                    <a:pt x="976312" y="0"/>
                  </a:lnTo>
                  <a:lnTo>
                    <a:pt x="828675" y="33338"/>
                  </a:lnTo>
                  <a:lnTo>
                    <a:pt x="571500" y="952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rgbClr val="E5E5E5"/>
                </a:gs>
              </a:gsLst>
              <a:lin ang="0" scaled="1"/>
              <a:tileRect/>
            </a:gradFill>
            <a:ln>
              <a:noFill/>
            </a:ln>
            <a:effectLst>
              <a:outerShdw blurRad="1905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 rot="339537">
              <a:off x="7574373" y="3456885"/>
              <a:ext cx="1418093" cy="1029070"/>
            </a:xfrm>
            <a:prstGeom prst="ellipse">
              <a:avLst/>
            </a:prstGeom>
            <a:gradFill flip="none" rotWithShape="1">
              <a:gsLst>
                <a:gs pos="0">
                  <a:srgbClr val="D8D7DC"/>
                </a:gs>
                <a:gs pos="100000">
                  <a:srgbClr val="A7A7A5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977279" y="3501175"/>
              <a:ext cx="564515" cy="922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 smtClean="0">
                  <a:solidFill>
                    <a:srgbClr val="FFAD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?</a:t>
              </a:r>
              <a:endParaRPr lang="en-US" altLang="zh-CN" sz="5400" dirty="0">
                <a:solidFill>
                  <a:srgbClr val="FFAD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H="1">
            <a:off x="587304" y="1754607"/>
            <a:ext cx="2052637" cy="2624138"/>
            <a:chOff x="7132976" y="3262786"/>
            <a:chExt cx="2052637" cy="2624138"/>
          </a:xfrm>
        </p:grpSpPr>
        <p:sp>
          <p:nvSpPr>
            <p:cNvPr id="18" name="任意多边形 17"/>
            <p:cNvSpPr/>
            <p:nvPr/>
          </p:nvSpPr>
          <p:spPr>
            <a:xfrm>
              <a:off x="7132976" y="3262786"/>
              <a:ext cx="2052637" cy="2624138"/>
            </a:xfrm>
            <a:custGeom>
              <a:avLst/>
              <a:gdLst>
                <a:gd name="connsiteX0" fmla="*/ 571500 w 2052637"/>
                <a:gd name="connsiteY0" fmla="*/ 95250 h 2624138"/>
                <a:gd name="connsiteX1" fmla="*/ 309562 w 2052637"/>
                <a:gd name="connsiteY1" fmla="*/ 309563 h 2624138"/>
                <a:gd name="connsiteX2" fmla="*/ 266700 w 2052637"/>
                <a:gd name="connsiteY2" fmla="*/ 481013 h 2624138"/>
                <a:gd name="connsiteX3" fmla="*/ 171450 w 2052637"/>
                <a:gd name="connsiteY3" fmla="*/ 695325 h 2624138"/>
                <a:gd name="connsiteX4" fmla="*/ 161925 w 2052637"/>
                <a:gd name="connsiteY4" fmla="*/ 909638 h 2624138"/>
                <a:gd name="connsiteX5" fmla="*/ 219075 w 2052637"/>
                <a:gd name="connsiteY5" fmla="*/ 1042988 h 2624138"/>
                <a:gd name="connsiteX6" fmla="*/ 190500 w 2052637"/>
                <a:gd name="connsiteY6" fmla="*/ 1095375 h 2624138"/>
                <a:gd name="connsiteX7" fmla="*/ 14287 w 2052637"/>
                <a:gd name="connsiteY7" fmla="*/ 1314450 h 2624138"/>
                <a:gd name="connsiteX8" fmla="*/ 0 w 2052637"/>
                <a:gd name="connsiteY8" fmla="*/ 1347788 h 2624138"/>
                <a:gd name="connsiteX9" fmla="*/ 14287 w 2052637"/>
                <a:gd name="connsiteY9" fmla="*/ 1404938 h 2624138"/>
                <a:gd name="connsiteX10" fmla="*/ 147637 w 2052637"/>
                <a:gd name="connsiteY10" fmla="*/ 1519238 h 2624138"/>
                <a:gd name="connsiteX11" fmla="*/ 147637 w 2052637"/>
                <a:gd name="connsiteY11" fmla="*/ 1576388 h 2624138"/>
                <a:gd name="connsiteX12" fmla="*/ 128587 w 2052637"/>
                <a:gd name="connsiteY12" fmla="*/ 1614488 h 2624138"/>
                <a:gd name="connsiteX13" fmla="*/ 171450 w 2052637"/>
                <a:gd name="connsiteY13" fmla="*/ 1676400 h 2624138"/>
                <a:gd name="connsiteX14" fmla="*/ 161925 w 2052637"/>
                <a:gd name="connsiteY14" fmla="*/ 1747838 h 2624138"/>
                <a:gd name="connsiteX15" fmla="*/ 228600 w 2052637"/>
                <a:gd name="connsiteY15" fmla="*/ 1814513 h 2624138"/>
                <a:gd name="connsiteX16" fmla="*/ 233362 w 2052637"/>
                <a:gd name="connsiteY16" fmla="*/ 1985963 h 2624138"/>
                <a:gd name="connsiteX17" fmla="*/ 223837 w 2052637"/>
                <a:gd name="connsiteY17" fmla="*/ 2033588 h 2624138"/>
                <a:gd name="connsiteX18" fmla="*/ 319087 w 2052637"/>
                <a:gd name="connsiteY18" fmla="*/ 2128838 h 2624138"/>
                <a:gd name="connsiteX19" fmla="*/ 642937 w 2052637"/>
                <a:gd name="connsiteY19" fmla="*/ 2124075 h 2624138"/>
                <a:gd name="connsiteX20" fmla="*/ 733425 w 2052637"/>
                <a:gd name="connsiteY20" fmla="*/ 2314575 h 2624138"/>
                <a:gd name="connsiteX21" fmla="*/ 866775 w 2052637"/>
                <a:gd name="connsiteY21" fmla="*/ 2600325 h 2624138"/>
                <a:gd name="connsiteX22" fmla="*/ 1100137 w 2052637"/>
                <a:gd name="connsiteY22" fmla="*/ 2624138 h 2624138"/>
                <a:gd name="connsiteX23" fmla="*/ 1304925 w 2052637"/>
                <a:gd name="connsiteY23" fmla="*/ 2619375 h 2624138"/>
                <a:gd name="connsiteX24" fmla="*/ 1528762 w 2052637"/>
                <a:gd name="connsiteY24" fmla="*/ 2609850 h 2624138"/>
                <a:gd name="connsiteX25" fmla="*/ 1838325 w 2052637"/>
                <a:gd name="connsiteY25" fmla="*/ 2524125 h 2624138"/>
                <a:gd name="connsiteX26" fmla="*/ 1857375 w 2052637"/>
                <a:gd name="connsiteY26" fmla="*/ 2405063 h 2624138"/>
                <a:gd name="connsiteX27" fmla="*/ 1747837 w 2052637"/>
                <a:gd name="connsiteY27" fmla="*/ 1914525 h 2624138"/>
                <a:gd name="connsiteX28" fmla="*/ 1743075 w 2052637"/>
                <a:gd name="connsiteY28" fmla="*/ 1643063 h 2624138"/>
                <a:gd name="connsiteX29" fmla="*/ 2033587 w 2052637"/>
                <a:gd name="connsiteY29" fmla="*/ 1128713 h 2624138"/>
                <a:gd name="connsiteX30" fmla="*/ 2052637 w 2052637"/>
                <a:gd name="connsiteY30" fmla="*/ 923925 h 2624138"/>
                <a:gd name="connsiteX31" fmla="*/ 2000250 w 2052637"/>
                <a:gd name="connsiteY31" fmla="*/ 614363 h 2624138"/>
                <a:gd name="connsiteX32" fmla="*/ 1809750 w 2052637"/>
                <a:gd name="connsiteY32" fmla="*/ 300038 h 2624138"/>
                <a:gd name="connsiteX33" fmla="*/ 1481137 w 2052637"/>
                <a:gd name="connsiteY33" fmla="*/ 85725 h 2624138"/>
                <a:gd name="connsiteX34" fmla="*/ 976312 w 2052637"/>
                <a:gd name="connsiteY34" fmla="*/ 0 h 2624138"/>
                <a:gd name="connsiteX35" fmla="*/ 828675 w 2052637"/>
                <a:gd name="connsiteY35" fmla="*/ 33338 h 2624138"/>
                <a:gd name="connsiteX36" fmla="*/ 571500 w 2052637"/>
                <a:gd name="connsiteY36" fmla="*/ 95250 h 262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52637" h="2624138">
                  <a:moveTo>
                    <a:pt x="571500" y="95250"/>
                  </a:moveTo>
                  <a:lnTo>
                    <a:pt x="309562" y="309563"/>
                  </a:lnTo>
                  <a:lnTo>
                    <a:pt x="266700" y="481013"/>
                  </a:lnTo>
                  <a:lnTo>
                    <a:pt x="171450" y="695325"/>
                  </a:lnTo>
                  <a:lnTo>
                    <a:pt x="161925" y="909638"/>
                  </a:lnTo>
                  <a:lnTo>
                    <a:pt x="219075" y="1042988"/>
                  </a:lnTo>
                  <a:lnTo>
                    <a:pt x="190500" y="1095375"/>
                  </a:lnTo>
                  <a:lnTo>
                    <a:pt x="14287" y="1314450"/>
                  </a:lnTo>
                  <a:lnTo>
                    <a:pt x="0" y="1347788"/>
                  </a:lnTo>
                  <a:lnTo>
                    <a:pt x="14287" y="1404938"/>
                  </a:lnTo>
                  <a:lnTo>
                    <a:pt x="147637" y="1519238"/>
                  </a:lnTo>
                  <a:lnTo>
                    <a:pt x="147637" y="1576388"/>
                  </a:lnTo>
                  <a:lnTo>
                    <a:pt x="128587" y="1614488"/>
                  </a:lnTo>
                  <a:lnTo>
                    <a:pt x="171450" y="1676400"/>
                  </a:lnTo>
                  <a:lnTo>
                    <a:pt x="161925" y="1747838"/>
                  </a:lnTo>
                  <a:lnTo>
                    <a:pt x="228600" y="1814513"/>
                  </a:lnTo>
                  <a:lnTo>
                    <a:pt x="233362" y="1985963"/>
                  </a:lnTo>
                  <a:lnTo>
                    <a:pt x="223837" y="2033588"/>
                  </a:lnTo>
                  <a:lnTo>
                    <a:pt x="319087" y="2128838"/>
                  </a:lnTo>
                  <a:lnTo>
                    <a:pt x="642937" y="2124075"/>
                  </a:lnTo>
                  <a:lnTo>
                    <a:pt x="733425" y="2314575"/>
                  </a:lnTo>
                  <a:lnTo>
                    <a:pt x="866775" y="2600325"/>
                  </a:lnTo>
                  <a:lnTo>
                    <a:pt x="1100137" y="2624138"/>
                  </a:lnTo>
                  <a:lnTo>
                    <a:pt x="1304925" y="2619375"/>
                  </a:lnTo>
                  <a:lnTo>
                    <a:pt x="1528762" y="2609850"/>
                  </a:lnTo>
                  <a:lnTo>
                    <a:pt x="1838325" y="2524125"/>
                  </a:lnTo>
                  <a:lnTo>
                    <a:pt x="1857375" y="2405063"/>
                  </a:lnTo>
                  <a:lnTo>
                    <a:pt x="1747837" y="1914525"/>
                  </a:lnTo>
                  <a:cubicBezTo>
                    <a:pt x="1746250" y="1824038"/>
                    <a:pt x="1744662" y="1733550"/>
                    <a:pt x="1743075" y="1643063"/>
                  </a:cubicBezTo>
                  <a:lnTo>
                    <a:pt x="2033587" y="1128713"/>
                  </a:lnTo>
                  <a:lnTo>
                    <a:pt x="2052637" y="923925"/>
                  </a:lnTo>
                  <a:lnTo>
                    <a:pt x="2000250" y="614363"/>
                  </a:lnTo>
                  <a:lnTo>
                    <a:pt x="1809750" y="300038"/>
                  </a:lnTo>
                  <a:lnTo>
                    <a:pt x="1481137" y="85725"/>
                  </a:lnTo>
                  <a:lnTo>
                    <a:pt x="976312" y="0"/>
                  </a:lnTo>
                  <a:lnTo>
                    <a:pt x="828675" y="33338"/>
                  </a:lnTo>
                  <a:lnTo>
                    <a:pt x="571500" y="952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rgbClr val="E5E5E5"/>
                </a:gs>
              </a:gsLst>
              <a:lin ang="0" scaled="1"/>
              <a:tileRect/>
            </a:gradFill>
            <a:ln>
              <a:noFill/>
            </a:ln>
            <a:effectLst>
              <a:outerShdw blurRad="1905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 rot="339537">
              <a:off x="7574373" y="3456885"/>
              <a:ext cx="1418093" cy="1029070"/>
            </a:xfrm>
            <a:prstGeom prst="ellipse">
              <a:avLst/>
            </a:prstGeom>
            <a:gradFill flip="none" rotWithShape="1">
              <a:gsLst>
                <a:gs pos="0">
                  <a:srgbClr val="D8D7DC"/>
                </a:gs>
                <a:gs pos="100000">
                  <a:srgbClr val="A7A7A5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844837" y="3509755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400" dirty="0" smtClean="0">
                  <a:solidFill>
                    <a:srgbClr val="00878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？</a:t>
              </a:r>
              <a:endParaRPr lang="zh-CN" altLang="en-US" sz="5400" dirty="0">
                <a:solidFill>
                  <a:srgbClr val="00878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21" name="云形标注 20"/>
          <p:cNvSpPr/>
          <p:nvPr/>
        </p:nvSpPr>
        <p:spPr>
          <a:xfrm>
            <a:off x="5197508" y="4295418"/>
            <a:ext cx="3717712" cy="2067563"/>
          </a:xfrm>
          <a:prstGeom prst="cloudCallout">
            <a:avLst>
              <a:gd name="adj1" fmla="val 62300"/>
              <a:gd name="adj2" fmla="val -79146"/>
            </a:avLst>
          </a:prstGeom>
          <a:solidFill>
            <a:srgbClr val="FFAD00"/>
          </a:solidFill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·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5604988" y="4766966"/>
            <a:ext cx="311732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+mn-ea"/>
              </a:rPr>
              <a:t>课堂教学，以学生为中心，</a:t>
            </a:r>
            <a:endParaRPr lang="zh-CN" altLang="en-US" dirty="0">
              <a:solidFill>
                <a:schemeClr val="bg1"/>
              </a:solidFill>
              <a:latin typeface="+mn-ea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+mn-ea"/>
              </a:rPr>
              <a:t>不拘泥于某种教法、工具，</a:t>
            </a:r>
            <a:endParaRPr lang="zh-CN" altLang="en-US" dirty="0">
              <a:solidFill>
                <a:schemeClr val="bg1"/>
              </a:solidFill>
              <a:latin typeface="+mn-ea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+mn-ea"/>
              </a:rPr>
              <a:t>综合性的利用一切有利于学生能力提升的教学手段。</a:t>
            </a:r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3" name="云形标注 22"/>
          <p:cNvSpPr/>
          <p:nvPr/>
        </p:nvSpPr>
        <p:spPr>
          <a:xfrm>
            <a:off x="3292314" y="1091163"/>
            <a:ext cx="3405400" cy="2080411"/>
          </a:xfrm>
          <a:prstGeom prst="cloudCallout">
            <a:avLst>
              <a:gd name="adj1" fmla="val -58007"/>
              <a:gd name="adj2" fmla="val 56393"/>
            </a:avLst>
          </a:prstGeom>
          <a:solidFill>
            <a:srgbClr val="008780"/>
          </a:solidFill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679205" y="1564791"/>
            <a:ext cx="275631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+mn-ea"/>
              </a:rPr>
              <a:t>课程内容，必须紧密围绕专业岗位工作要求，提升学生的就业能力与解决问题能力</a:t>
            </a:r>
            <a:r>
              <a:rPr lang="zh-CN" altLang="en-US" dirty="0" smtClean="0">
                <a:solidFill>
                  <a:schemeClr val="bg1"/>
                </a:solidFill>
                <a:latin typeface="+mn-ea"/>
              </a:rPr>
              <a:t>。</a:t>
            </a:r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-19064" y="253534"/>
            <a:ext cx="12211083" cy="6553690"/>
            <a:chOff x="-19064" y="253534"/>
            <a:chExt cx="12211083" cy="6553690"/>
          </a:xfrm>
        </p:grpSpPr>
        <p:grpSp>
          <p:nvGrpSpPr>
            <p:cNvPr id="40" name="组合 39"/>
            <p:cNvGrpSpPr/>
            <p:nvPr/>
          </p:nvGrpSpPr>
          <p:grpSpPr>
            <a:xfrm>
              <a:off x="-19064" y="253534"/>
              <a:ext cx="12211083" cy="6553690"/>
              <a:chOff x="-19064" y="253534"/>
              <a:chExt cx="12211083" cy="6553690"/>
            </a:xfrm>
          </p:grpSpPr>
          <p:sp>
            <p:nvSpPr>
              <p:cNvPr id="42" name="Rectangle 11"/>
              <p:cNvSpPr>
                <a:spLocks noChangeArrowheads="1"/>
              </p:cNvSpPr>
              <p:nvPr/>
            </p:nvSpPr>
            <p:spPr bwMode="gray">
              <a:xfrm flipH="1">
                <a:off x="205524" y="255990"/>
                <a:ext cx="11986495" cy="597132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>
                  <a:defRPr/>
                </a:pPr>
                <a:endParaRPr lang="en-US" altLang="zh-CN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43" name="Rectangle 7"/>
              <p:cNvSpPr>
                <a:spLocks noChangeArrowheads="1"/>
              </p:cNvSpPr>
              <p:nvPr/>
            </p:nvSpPr>
            <p:spPr bwMode="invGray">
              <a:xfrm flipH="1">
                <a:off x="97525" y="6501805"/>
                <a:ext cx="428024" cy="176519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/>
                <a:endParaRPr lang="en-US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44" name="Freeform 8"/>
              <p:cNvSpPr/>
              <p:nvPr/>
            </p:nvSpPr>
            <p:spPr bwMode="invGray">
              <a:xfrm flipH="1">
                <a:off x="-19064" y="6501805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9 w 219"/>
                  <a:gd name="T3" fmla="*/ 314 h 744"/>
                  <a:gd name="T4" fmla="*/ 219 w 219"/>
                  <a:gd name="T5" fmla="*/ 744 h 744"/>
                  <a:gd name="T6" fmla="*/ 0 w 219"/>
                  <a:gd name="T7" fmla="*/ 430 h 744"/>
                  <a:gd name="T8" fmla="*/ 0 w 219"/>
                  <a:gd name="T9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latin typeface="Foundry Gridnik Medium" pitchFamily="50" charset="0"/>
                </a:endParaRPr>
              </a:p>
            </p:txBody>
          </p:sp>
          <p:sp>
            <p:nvSpPr>
              <p:cNvPr id="45" name="Rectangle 13"/>
              <p:cNvSpPr/>
              <p:nvPr/>
            </p:nvSpPr>
            <p:spPr bwMode="invGray">
              <a:xfrm>
                <a:off x="107449" y="6445134"/>
                <a:ext cx="417695" cy="292364"/>
              </a:xfrm>
              <a:prstGeom prst="rect">
                <a:avLst/>
              </a:prstGeom>
            </p:spPr>
            <p:txBody>
              <a:bodyPr wrap="none" lIns="121896" tIns="60948" rIns="121896" bIns="60948">
                <a:spAutoFit/>
              </a:bodyPr>
              <a:lstStyle/>
              <a:p>
                <a:pPr algn="ctr"/>
                <a:fld id="{259F4B34-A25D-4DEF-97BC-C4D92417BF9B}" type="slidenum">
                  <a:rPr lang="en-US" sz="1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fld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/>
              <p:nvPr/>
            </p:nvSpPr>
            <p:spPr bwMode="gray">
              <a:xfrm>
                <a:off x="19" y="253534"/>
                <a:ext cx="205496" cy="792721"/>
              </a:xfrm>
              <a:custGeom>
                <a:avLst/>
                <a:gdLst>
                  <a:gd name="T0" fmla="*/ 0 w 215"/>
                  <a:gd name="T1" fmla="*/ 308 h 703"/>
                  <a:gd name="T2" fmla="*/ 0 w 215"/>
                  <a:gd name="T3" fmla="*/ 703 h 703"/>
                  <a:gd name="T4" fmla="*/ 215 w 215"/>
                  <a:gd name="T5" fmla="*/ 395 h 703"/>
                  <a:gd name="T6" fmla="*/ 215 w 215"/>
                  <a:gd name="T7" fmla="*/ 0 h 703"/>
                  <a:gd name="T8" fmla="*/ 0 w 215"/>
                  <a:gd name="T9" fmla="*/ 308 h 703"/>
                  <a:gd name="connsiteX0" fmla="*/ 0 w 10000"/>
                  <a:gd name="connsiteY0" fmla="*/ 4381 h 7400"/>
                  <a:gd name="connsiteX1" fmla="*/ 6119 w 10000"/>
                  <a:gd name="connsiteY1" fmla="*/ 7400 h 7400"/>
                  <a:gd name="connsiteX2" fmla="*/ 10000 w 10000"/>
                  <a:gd name="connsiteY2" fmla="*/ 5619 h 7400"/>
                  <a:gd name="connsiteX3" fmla="*/ 10000 w 10000"/>
                  <a:gd name="connsiteY3" fmla="*/ 0 h 7400"/>
                  <a:gd name="connsiteX4" fmla="*/ 0 w 10000"/>
                  <a:gd name="connsiteY4" fmla="*/ 4381 h 7400"/>
                  <a:gd name="connsiteX0-1" fmla="*/ 0 w 3881"/>
                  <a:gd name="connsiteY0-2" fmla="*/ 2482 h 10000"/>
                  <a:gd name="connsiteX1-3" fmla="*/ 0 w 3881"/>
                  <a:gd name="connsiteY1-4" fmla="*/ 10000 h 10000"/>
                  <a:gd name="connsiteX2-5" fmla="*/ 3881 w 3881"/>
                  <a:gd name="connsiteY2-6" fmla="*/ 7593 h 10000"/>
                  <a:gd name="connsiteX3-7" fmla="*/ 3881 w 3881"/>
                  <a:gd name="connsiteY3-8" fmla="*/ 0 h 10000"/>
                  <a:gd name="connsiteX4-9" fmla="*/ 0 w 3881"/>
                  <a:gd name="connsiteY4-10" fmla="*/ 2482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flip="none" rotWithShape="0">
                <a:gsLst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solidFill>
                    <a:schemeClr val="lt1"/>
                  </a:solidFill>
                  <a:latin typeface="Foundry Gridnik Medium" pitchFamily="50" charset="0"/>
                </a:endParaRPr>
              </a:p>
            </p:txBody>
          </p:sp>
        </p:grpSp>
        <p:sp>
          <p:nvSpPr>
            <p:cNvPr id="41" name="文本框 40"/>
            <p:cNvSpPr txBox="1"/>
            <p:nvPr/>
          </p:nvSpPr>
          <p:spPr>
            <a:xfrm>
              <a:off x="296839" y="344379"/>
              <a:ext cx="1585595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困境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-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思考</a:t>
              </a:r>
              <a:endParaRPr lang="zh-CN" altLang="en-US" sz="2400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  <p:sp>
        <p:nvSpPr>
          <p:cNvPr id="2" name="TextBox 10"/>
          <p:cNvSpPr txBox="1"/>
          <p:nvPr/>
        </p:nvSpPr>
        <p:spPr bwMode="black">
          <a:xfrm>
            <a:off x="512995" y="6450854"/>
            <a:ext cx="2198370" cy="289560"/>
          </a:xfrm>
          <a:prstGeom prst="rect">
            <a:avLst/>
          </a:prstGeom>
          <a:noFill/>
        </p:spPr>
        <p:txBody>
          <a:bodyPr wrap="none" lIns="121896" tIns="60948" rIns="121896" bIns="60948" rtlCol="0">
            <a:spAutoFit/>
          </a:bodyPr>
          <a:lstStyle>
            <a:defPPr>
              <a:defRPr lang="en-US"/>
            </a:defPPr>
            <a:lvl1pPr>
              <a:defRPr sz="1100" cap="all">
                <a:solidFill>
                  <a:srgbClr val="9395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/>
            <a:r>
              <a:rPr lang="zh-CN" altLang="zh-CN" spc="300" dirty="0" smtClean="0">
                <a:solidFill>
                  <a:srgbClr val="00323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  <a:sym typeface="+mn-ea"/>
              </a:rPr>
              <a:t>导向设计课程创新与实践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196962" y="988482"/>
            <a:ext cx="5299955" cy="2178817"/>
            <a:chOff x="787400" y="2999618"/>
            <a:chExt cx="6362700" cy="2615713"/>
          </a:xfrm>
        </p:grpSpPr>
        <p:sp>
          <p:nvSpPr>
            <p:cNvPr id="41" name="椭圆 40"/>
            <p:cNvSpPr/>
            <p:nvPr/>
          </p:nvSpPr>
          <p:spPr>
            <a:xfrm>
              <a:off x="4254500" y="2999618"/>
              <a:ext cx="863600" cy="863600"/>
            </a:xfrm>
            <a:prstGeom prst="ellipse">
              <a:avLst/>
            </a:prstGeom>
            <a:noFill/>
            <a:ln w="25400">
              <a:solidFill>
                <a:srgbClr val="4DBF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3225800" y="3113918"/>
              <a:ext cx="1676400" cy="1676400"/>
            </a:xfrm>
            <a:prstGeom prst="ellipse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5473700" y="3162640"/>
              <a:ext cx="1676400" cy="1676400"/>
            </a:xfrm>
            <a:prstGeom prst="ellipse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787400" y="3901318"/>
              <a:ext cx="949610" cy="949610"/>
            </a:xfrm>
            <a:prstGeom prst="ellipse">
              <a:avLst/>
            </a:prstGeom>
            <a:solidFill>
              <a:srgbClr val="4DBFD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1143000" y="4573931"/>
              <a:ext cx="1041400" cy="1041400"/>
            </a:xfrm>
            <a:prstGeom prst="ellipse">
              <a:avLst/>
            </a:prstGeom>
            <a:noFill/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1671300" y="5547309"/>
            <a:ext cx="1041400" cy="1908992"/>
            <a:chOff x="10136116" y="4297908"/>
            <a:chExt cx="1041400" cy="1908992"/>
          </a:xfrm>
        </p:grpSpPr>
        <p:sp>
          <p:nvSpPr>
            <p:cNvPr id="31" name="椭圆 30"/>
            <p:cNvSpPr/>
            <p:nvPr/>
          </p:nvSpPr>
          <p:spPr>
            <a:xfrm>
              <a:off x="10136116" y="4297908"/>
              <a:ext cx="949610" cy="949610"/>
            </a:xfrm>
            <a:prstGeom prst="ellipse">
              <a:avLst/>
            </a:prstGeom>
            <a:solidFill>
              <a:srgbClr val="4DBFD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10136116" y="5165500"/>
              <a:ext cx="1041400" cy="1041400"/>
            </a:xfrm>
            <a:prstGeom prst="ellipse">
              <a:avLst/>
            </a:prstGeom>
            <a:noFill/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530850" y="3178810"/>
            <a:ext cx="638238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004A4B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defRPr>
            </a:lvl1pPr>
          </a:lstStyle>
          <a:p>
            <a:r>
              <a:rPr lang="zh-CN" altLang="en-US" dirty="0" smtClean="0">
                <a:solidFill>
                  <a:srgbClr val="008780"/>
                </a:solidFill>
              </a:rPr>
              <a:t>无论是翻转课堂，又或是微课、慕课；无论是</a:t>
            </a:r>
            <a:r>
              <a:rPr lang="en-US" altLang="zh-CN" dirty="0" smtClean="0">
                <a:solidFill>
                  <a:srgbClr val="008780"/>
                </a:solidFill>
              </a:rPr>
              <a:t>APP</a:t>
            </a:r>
            <a:r>
              <a:rPr lang="zh-CN" altLang="en-US" dirty="0" smtClean="0">
                <a:solidFill>
                  <a:srgbClr val="008780"/>
                </a:solidFill>
              </a:rPr>
              <a:t>教学工具与网络的使用；无论是项目教学、小组教学抑或案例教学。</a:t>
            </a:r>
            <a:endParaRPr lang="en-US" altLang="zh-CN" dirty="0">
              <a:solidFill>
                <a:srgbClr val="008780"/>
              </a:solidFill>
            </a:endParaRPr>
          </a:p>
          <a:p>
            <a:r>
              <a:rPr lang="zh-CN" altLang="en-US" dirty="0">
                <a:solidFill>
                  <a:srgbClr val="008780"/>
                </a:solidFill>
              </a:rPr>
              <a:t>解决方案只有一</a:t>
            </a:r>
            <a:r>
              <a:rPr lang="zh-CN" altLang="en-US" dirty="0" smtClean="0">
                <a:solidFill>
                  <a:srgbClr val="008780"/>
                </a:solidFill>
              </a:rPr>
              <a:t>个：观念的</a:t>
            </a:r>
            <a:r>
              <a:rPr lang="zh-CN" altLang="en-US" sz="4000" dirty="0" smtClean="0">
                <a:solidFill>
                  <a:srgbClr val="008780"/>
                </a:solidFill>
              </a:rPr>
              <a:t>革新</a:t>
            </a:r>
            <a:r>
              <a:rPr lang="zh-CN" altLang="en-US" sz="4400" dirty="0" smtClean="0">
                <a:solidFill>
                  <a:srgbClr val="008780"/>
                </a:solidFill>
              </a:rPr>
              <a:t>！</a:t>
            </a:r>
            <a:endParaRPr lang="zh-CN" altLang="en-US" dirty="0">
              <a:solidFill>
                <a:srgbClr val="00878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278816" y="2145041"/>
            <a:ext cx="3544632" cy="3552501"/>
            <a:chOff x="1179513" y="1211262"/>
            <a:chExt cx="2860675" cy="2867026"/>
          </a:xfrm>
        </p:grpSpPr>
        <p:sp>
          <p:nvSpPr>
            <p:cNvPr id="13" name="Freeform 6"/>
            <p:cNvSpPr/>
            <p:nvPr/>
          </p:nvSpPr>
          <p:spPr bwMode="auto">
            <a:xfrm>
              <a:off x="1706563" y="2568575"/>
              <a:ext cx="1806575" cy="455613"/>
            </a:xfrm>
            <a:custGeom>
              <a:avLst/>
              <a:gdLst>
                <a:gd name="T0" fmla="*/ 121 w 1138"/>
                <a:gd name="T1" fmla="*/ 51 h 287"/>
                <a:gd name="T2" fmla="*/ 0 w 1138"/>
                <a:gd name="T3" fmla="*/ 287 h 287"/>
                <a:gd name="T4" fmla="*/ 1138 w 1138"/>
                <a:gd name="T5" fmla="*/ 287 h 287"/>
                <a:gd name="T6" fmla="*/ 1022 w 1138"/>
                <a:gd name="T7" fmla="*/ 51 h 287"/>
                <a:gd name="T8" fmla="*/ 997 w 1138"/>
                <a:gd name="T9" fmla="*/ 0 h 287"/>
                <a:gd name="T10" fmla="*/ 146 w 1138"/>
                <a:gd name="T11" fmla="*/ 0 h 287"/>
                <a:gd name="T12" fmla="*/ 121 w 1138"/>
                <a:gd name="T13" fmla="*/ 5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8" h="287">
                  <a:moveTo>
                    <a:pt x="121" y="51"/>
                  </a:moveTo>
                  <a:lnTo>
                    <a:pt x="0" y="287"/>
                  </a:lnTo>
                  <a:lnTo>
                    <a:pt x="1138" y="287"/>
                  </a:lnTo>
                  <a:lnTo>
                    <a:pt x="1022" y="51"/>
                  </a:lnTo>
                  <a:lnTo>
                    <a:pt x="997" y="0"/>
                  </a:lnTo>
                  <a:lnTo>
                    <a:pt x="146" y="0"/>
                  </a:lnTo>
                  <a:lnTo>
                    <a:pt x="121" y="51"/>
                  </a:lnTo>
                  <a:close/>
                </a:path>
              </a:pathLst>
            </a:custGeom>
            <a:solidFill>
              <a:srgbClr val="00878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2233613" y="1211262"/>
              <a:ext cx="752475" cy="758825"/>
            </a:xfrm>
            <a:custGeom>
              <a:avLst/>
              <a:gdLst>
                <a:gd name="T0" fmla="*/ 474 w 474"/>
                <a:gd name="T1" fmla="*/ 478 h 478"/>
                <a:gd name="T2" fmla="*/ 237 w 474"/>
                <a:gd name="T3" fmla="*/ 0 h 478"/>
                <a:gd name="T4" fmla="*/ 0 w 474"/>
                <a:gd name="T5" fmla="*/ 478 h 478"/>
                <a:gd name="T6" fmla="*/ 474 w 474"/>
                <a:gd name="T7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4" h="478">
                  <a:moveTo>
                    <a:pt x="474" y="478"/>
                  </a:moveTo>
                  <a:lnTo>
                    <a:pt x="237" y="0"/>
                  </a:lnTo>
                  <a:lnTo>
                    <a:pt x="0" y="478"/>
                  </a:lnTo>
                  <a:lnTo>
                    <a:pt x="474" y="478"/>
                  </a:lnTo>
                  <a:close/>
                </a:path>
              </a:pathLst>
            </a:custGeom>
            <a:solidFill>
              <a:srgbClr val="00323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1970088" y="2041525"/>
              <a:ext cx="1279525" cy="455613"/>
            </a:xfrm>
            <a:custGeom>
              <a:avLst/>
              <a:gdLst>
                <a:gd name="T0" fmla="*/ 146 w 806"/>
                <a:gd name="T1" fmla="*/ 0 h 287"/>
                <a:gd name="T2" fmla="*/ 0 w 806"/>
                <a:gd name="T3" fmla="*/ 287 h 287"/>
                <a:gd name="T4" fmla="*/ 806 w 806"/>
                <a:gd name="T5" fmla="*/ 287 h 287"/>
                <a:gd name="T6" fmla="*/ 665 w 806"/>
                <a:gd name="T7" fmla="*/ 0 h 287"/>
                <a:gd name="T8" fmla="*/ 146 w 806"/>
                <a:gd name="T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6" h="287">
                  <a:moveTo>
                    <a:pt x="146" y="0"/>
                  </a:moveTo>
                  <a:lnTo>
                    <a:pt x="0" y="287"/>
                  </a:lnTo>
                  <a:lnTo>
                    <a:pt x="806" y="287"/>
                  </a:lnTo>
                  <a:lnTo>
                    <a:pt x="665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9AF4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1179513" y="3622675"/>
              <a:ext cx="2860675" cy="455613"/>
            </a:xfrm>
            <a:custGeom>
              <a:avLst/>
              <a:gdLst>
                <a:gd name="T0" fmla="*/ 146 w 1802"/>
                <a:gd name="T1" fmla="*/ 0 h 287"/>
                <a:gd name="T2" fmla="*/ 0 w 1802"/>
                <a:gd name="T3" fmla="*/ 287 h 287"/>
                <a:gd name="T4" fmla="*/ 901 w 1802"/>
                <a:gd name="T5" fmla="*/ 287 h 287"/>
                <a:gd name="T6" fmla="*/ 1802 w 1802"/>
                <a:gd name="T7" fmla="*/ 287 h 287"/>
                <a:gd name="T8" fmla="*/ 1656 w 1802"/>
                <a:gd name="T9" fmla="*/ 0 h 287"/>
                <a:gd name="T10" fmla="*/ 146 w 1802"/>
                <a:gd name="T11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2" h="287">
                  <a:moveTo>
                    <a:pt x="146" y="0"/>
                  </a:moveTo>
                  <a:lnTo>
                    <a:pt x="0" y="287"/>
                  </a:lnTo>
                  <a:lnTo>
                    <a:pt x="901" y="287"/>
                  </a:lnTo>
                  <a:lnTo>
                    <a:pt x="1802" y="287"/>
                  </a:lnTo>
                  <a:lnTo>
                    <a:pt x="1656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00323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1443038" y="3095625"/>
              <a:ext cx="2333625" cy="455613"/>
            </a:xfrm>
            <a:custGeom>
              <a:avLst/>
              <a:gdLst>
                <a:gd name="T0" fmla="*/ 1470 w 1470"/>
                <a:gd name="T1" fmla="*/ 287 h 287"/>
                <a:gd name="T2" fmla="*/ 1329 w 1470"/>
                <a:gd name="T3" fmla="*/ 0 h 287"/>
                <a:gd name="T4" fmla="*/ 146 w 1470"/>
                <a:gd name="T5" fmla="*/ 0 h 287"/>
                <a:gd name="T6" fmla="*/ 0 w 1470"/>
                <a:gd name="T7" fmla="*/ 287 h 287"/>
                <a:gd name="T8" fmla="*/ 1470 w 1470"/>
                <a:gd name="T9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87">
                  <a:moveTo>
                    <a:pt x="1470" y="287"/>
                  </a:moveTo>
                  <a:lnTo>
                    <a:pt x="1329" y="0"/>
                  </a:lnTo>
                  <a:lnTo>
                    <a:pt x="146" y="0"/>
                  </a:lnTo>
                  <a:lnTo>
                    <a:pt x="0" y="287"/>
                  </a:lnTo>
                  <a:lnTo>
                    <a:pt x="1470" y="287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122" y="2254831"/>
            <a:ext cx="1140211" cy="344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" name="组合 58"/>
          <p:cNvGrpSpPr/>
          <p:nvPr/>
        </p:nvGrpSpPr>
        <p:grpSpPr>
          <a:xfrm>
            <a:off x="-19064" y="253534"/>
            <a:ext cx="12211083" cy="6553690"/>
            <a:chOff x="-19064" y="253534"/>
            <a:chExt cx="12211083" cy="6553690"/>
          </a:xfrm>
        </p:grpSpPr>
        <p:grpSp>
          <p:nvGrpSpPr>
            <p:cNvPr id="60" name="组合 59"/>
            <p:cNvGrpSpPr/>
            <p:nvPr/>
          </p:nvGrpSpPr>
          <p:grpSpPr>
            <a:xfrm>
              <a:off x="-19064" y="253534"/>
              <a:ext cx="12211083" cy="6553690"/>
              <a:chOff x="-19064" y="253534"/>
              <a:chExt cx="12211083" cy="6553690"/>
            </a:xfrm>
          </p:grpSpPr>
          <p:sp>
            <p:nvSpPr>
              <p:cNvPr id="62" name="Rectangle 11"/>
              <p:cNvSpPr>
                <a:spLocks noChangeArrowheads="1"/>
              </p:cNvSpPr>
              <p:nvPr/>
            </p:nvSpPr>
            <p:spPr bwMode="gray">
              <a:xfrm flipH="1">
                <a:off x="205524" y="255990"/>
                <a:ext cx="11986495" cy="597132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>
                  <a:defRPr/>
                </a:pPr>
                <a:endParaRPr lang="en-US" altLang="zh-CN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63" name="Rectangle 7"/>
              <p:cNvSpPr>
                <a:spLocks noChangeArrowheads="1"/>
              </p:cNvSpPr>
              <p:nvPr/>
            </p:nvSpPr>
            <p:spPr bwMode="invGray">
              <a:xfrm flipH="1">
                <a:off x="97525" y="6501805"/>
                <a:ext cx="428024" cy="176519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/>
                <a:endParaRPr lang="en-US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64" name="Freeform 8"/>
              <p:cNvSpPr/>
              <p:nvPr/>
            </p:nvSpPr>
            <p:spPr bwMode="invGray">
              <a:xfrm flipH="1">
                <a:off x="-19064" y="6501805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9 w 219"/>
                  <a:gd name="T3" fmla="*/ 314 h 744"/>
                  <a:gd name="T4" fmla="*/ 219 w 219"/>
                  <a:gd name="T5" fmla="*/ 744 h 744"/>
                  <a:gd name="T6" fmla="*/ 0 w 219"/>
                  <a:gd name="T7" fmla="*/ 430 h 744"/>
                  <a:gd name="T8" fmla="*/ 0 w 219"/>
                  <a:gd name="T9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latin typeface="Foundry Gridnik Medium" pitchFamily="50" charset="0"/>
                </a:endParaRPr>
              </a:p>
            </p:txBody>
          </p:sp>
          <p:sp>
            <p:nvSpPr>
              <p:cNvPr id="65" name="Rectangle 13"/>
              <p:cNvSpPr/>
              <p:nvPr/>
            </p:nvSpPr>
            <p:spPr bwMode="invGray">
              <a:xfrm>
                <a:off x="107449" y="6445134"/>
                <a:ext cx="417695" cy="292364"/>
              </a:xfrm>
              <a:prstGeom prst="rect">
                <a:avLst/>
              </a:prstGeom>
            </p:spPr>
            <p:txBody>
              <a:bodyPr wrap="none" lIns="121896" tIns="60948" rIns="121896" bIns="60948">
                <a:spAutoFit/>
              </a:bodyPr>
              <a:lstStyle/>
              <a:p>
                <a:pPr algn="ctr"/>
                <a:fld id="{259F4B34-A25D-4DEF-97BC-C4D92417BF9B}" type="slidenum">
                  <a:rPr lang="en-US" sz="1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fld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12"/>
              <p:cNvSpPr/>
              <p:nvPr/>
            </p:nvSpPr>
            <p:spPr bwMode="gray">
              <a:xfrm>
                <a:off x="19" y="253534"/>
                <a:ext cx="205496" cy="792721"/>
              </a:xfrm>
              <a:custGeom>
                <a:avLst/>
                <a:gdLst>
                  <a:gd name="T0" fmla="*/ 0 w 215"/>
                  <a:gd name="T1" fmla="*/ 308 h 703"/>
                  <a:gd name="T2" fmla="*/ 0 w 215"/>
                  <a:gd name="T3" fmla="*/ 703 h 703"/>
                  <a:gd name="T4" fmla="*/ 215 w 215"/>
                  <a:gd name="T5" fmla="*/ 395 h 703"/>
                  <a:gd name="T6" fmla="*/ 215 w 215"/>
                  <a:gd name="T7" fmla="*/ 0 h 703"/>
                  <a:gd name="T8" fmla="*/ 0 w 215"/>
                  <a:gd name="T9" fmla="*/ 308 h 703"/>
                  <a:gd name="connsiteX0" fmla="*/ 0 w 10000"/>
                  <a:gd name="connsiteY0" fmla="*/ 4381 h 7400"/>
                  <a:gd name="connsiteX1" fmla="*/ 6119 w 10000"/>
                  <a:gd name="connsiteY1" fmla="*/ 7400 h 7400"/>
                  <a:gd name="connsiteX2" fmla="*/ 10000 w 10000"/>
                  <a:gd name="connsiteY2" fmla="*/ 5619 h 7400"/>
                  <a:gd name="connsiteX3" fmla="*/ 10000 w 10000"/>
                  <a:gd name="connsiteY3" fmla="*/ 0 h 7400"/>
                  <a:gd name="connsiteX4" fmla="*/ 0 w 10000"/>
                  <a:gd name="connsiteY4" fmla="*/ 4381 h 7400"/>
                  <a:gd name="connsiteX0-1" fmla="*/ 0 w 3881"/>
                  <a:gd name="connsiteY0-2" fmla="*/ 2482 h 10000"/>
                  <a:gd name="connsiteX1-3" fmla="*/ 0 w 3881"/>
                  <a:gd name="connsiteY1-4" fmla="*/ 10000 h 10000"/>
                  <a:gd name="connsiteX2-5" fmla="*/ 3881 w 3881"/>
                  <a:gd name="connsiteY2-6" fmla="*/ 7593 h 10000"/>
                  <a:gd name="connsiteX3-7" fmla="*/ 3881 w 3881"/>
                  <a:gd name="connsiteY3-8" fmla="*/ 0 h 10000"/>
                  <a:gd name="connsiteX4-9" fmla="*/ 0 w 3881"/>
                  <a:gd name="connsiteY4-10" fmla="*/ 2482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flip="none" rotWithShape="0">
                <a:gsLst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solidFill>
                    <a:schemeClr val="lt1"/>
                  </a:solidFill>
                  <a:latin typeface="Foundry Gridnik Medium" pitchFamily="50" charset="0"/>
                </a:endParaRPr>
              </a:p>
            </p:txBody>
          </p:sp>
        </p:grpSp>
        <p:sp>
          <p:nvSpPr>
            <p:cNvPr id="61" name="文本框 60"/>
            <p:cNvSpPr txBox="1"/>
            <p:nvPr/>
          </p:nvSpPr>
          <p:spPr>
            <a:xfrm>
              <a:off x="296839" y="344379"/>
              <a:ext cx="1601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困境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-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解决</a:t>
              </a:r>
              <a:endParaRPr lang="zh-CN" altLang="en-US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  <p:sp>
        <p:nvSpPr>
          <p:cNvPr id="68" name="Freeform 9"/>
          <p:cNvSpPr>
            <a:spLocks noEditPoints="1"/>
          </p:cNvSpPr>
          <p:nvPr/>
        </p:nvSpPr>
        <p:spPr bwMode="auto">
          <a:xfrm>
            <a:off x="5582460" y="2409723"/>
            <a:ext cx="648419" cy="579565"/>
          </a:xfrm>
          <a:custGeom>
            <a:avLst/>
            <a:gdLst>
              <a:gd name="T0" fmla="*/ 0 w 3172"/>
              <a:gd name="T1" fmla="*/ 2597 h 2597"/>
              <a:gd name="T2" fmla="*/ 0 w 3172"/>
              <a:gd name="T3" fmla="*/ 1579 h 2597"/>
              <a:gd name="T4" fmla="*/ 926 w 3172"/>
              <a:gd name="T5" fmla="*/ 0 h 2597"/>
              <a:gd name="T6" fmla="*/ 1347 w 3172"/>
              <a:gd name="T7" fmla="*/ 0 h 2597"/>
              <a:gd name="T8" fmla="*/ 682 w 3172"/>
              <a:gd name="T9" fmla="*/ 1425 h 2597"/>
              <a:gd name="T10" fmla="*/ 1170 w 3172"/>
              <a:gd name="T11" fmla="*/ 1425 h 2597"/>
              <a:gd name="T12" fmla="*/ 1170 w 3172"/>
              <a:gd name="T13" fmla="*/ 2597 h 2597"/>
              <a:gd name="T14" fmla="*/ 0 w 3172"/>
              <a:gd name="T15" fmla="*/ 2597 h 2597"/>
              <a:gd name="T16" fmla="*/ 1775 w 3172"/>
              <a:gd name="T17" fmla="*/ 2597 h 2597"/>
              <a:gd name="T18" fmla="*/ 1775 w 3172"/>
              <a:gd name="T19" fmla="*/ 1579 h 2597"/>
              <a:gd name="T20" fmla="*/ 2732 w 3172"/>
              <a:gd name="T21" fmla="*/ 0 h 2597"/>
              <a:gd name="T22" fmla="*/ 3172 w 3172"/>
              <a:gd name="T23" fmla="*/ 0 h 2597"/>
              <a:gd name="T24" fmla="*/ 2476 w 3172"/>
              <a:gd name="T25" fmla="*/ 1425 h 2597"/>
              <a:gd name="T26" fmla="*/ 2968 w 3172"/>
              <a:gd name="T27" fmla="*/ 1425 h 2597"/>
              <a:gd name="T28" fmla="*/ 2968 w 3172"/>
              <a:gd name="T29" fmla="*/ 2597 h 2597"/>
              <a:gd name="T30" fmla="*/ 1775 w 3172"/>
              <a:gd name="T31" fmla="*/ 2597 h 2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72" h="2597">
                <a:moveTo>
                  <a:pt x="0" y="2597"/>
                </a:moveTo>
                <a:lnTo>
                  <a:pt x="0" y="1579"/>
                </a:lnTo>
                <a:lnTo>
                  <a:pt x="926" y="0"/>
                </a:lnTo>
                <a:lnTo>
                  <a:pt x="1347" y="0"/>
                </a:lnTo>
                <a:lnTo>
                  <a:pt x="682" y="1425"/>
                </a:lnTo>
                <a:lnTo>
                  <a:pt x="1170" y="1425"/>
                </a:lnTo>
                <a:lnTo>
                  <a:pt x="1170" y="2597"/>
                </a:lnTo>
                <a:lnTo>
                  <a:pt x="0" y="2597"/>
                </a:lnTo>
                <a:close/>
                <a:moveTo>
                  <a:pt x="1775" y="2597"/>
                </a:moveTo>
                <a:lnTo>
                  <a:pt x="1775" y="1579"/>
                </a:lnTo>
                <a:lnTo>
                  <a:pt x="2732" y="0"/>
                </a:lnTo>
                <a:lnTo>
                  <a:pt x="3172" y="0"/>
                </a:lnTo>
                <a:lnTo>
                  <a:pt x="2476" y="1425"/>
                </a:lnTo>
                <a:lnTo>
                  <a:pt x="2968" y="1425"/>
                </a:lnTo>
                <a:lnTo>
                  <a:pt x="2968" y="2597"/>
                </a:lnTo>
                <a:lnTo>
                  <a:pt x="1775" y="2597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rgbClr val="00B9B3"/>
              </a:solidFill>
            </a:endParaRPr>
          </a:p>
        </p:txBody>
      </p:sp>
      <p:sp>
        <p:nvSpPr>
          <p:cNvPr id="69" name="Freeform 9"/>
          <p:cNvSpPr>
            <a:spLocks noEditPoints="1"/>
          </p:cNvSpPr>
          <p:nvPr/>
        </p:nvSpPr>
        <p:spPr bwMode="auto">
          <a:xfrm flipH="1" flipV="1">
            <a:off x="10538845" y="5344637"/>
            <a:ext cx="648419" cy="579565"/>
          </a:xfrm>
          <a:custGeom>
            <a:avLst/>
            <a:gdLst>
              <a:gd name="T0" fmla="*/ 0 w 3172"/>
              <a:gd name="T1" fmla="*/ 2597 h 2597"/>
              <a:gd name="T2" fmla="*/ 0 w 3172"/>
              <a:gd name="T3" fmla="*/ 1579 h 2597"/>
              <a:gd name="T4" fmla="*/ 926 w 3172"/>
              <a:gd name="T5" fmla="*/ 0 h 2597"/>
              <a:gd name="T6" fmla="*/ 1347 w 3172"/>
              <a:gd name="T7" fmla="*/ 0 h 2597"/>
              <a:gd name="T8" fmla="*/ 682 w 3172"/>
              <a:gd name="T9" fmla="*/ 1425 h 2597"/>
              <a:gd name="T10" fmla="*/ 1170 w 3172"/>
              <a:gd name="T11" fmla="*/ 1425 h 2597"/>
              <a:gd name="T12" fmla="*/ 1170 w 3172"/>
              <a:gd name="T13" fmla="*/ 2597 h 2597"/>
              <a:gd name="T14" fmla="*/ 0 w 3172"/>
              <a:gd name="T15" fmla="*/ 2597 h 2597"/>
              <a:gd name="T16" fmla="*/ 1775 w 3172"/>
              <a:gd name="T17" fmla="*/ 2597 h 2597"/>
              <a:gd name="T18" fmla="*/ 1775 w 3172"/>
              <a:gd name="T19" fmla="*/ 1579 h 2597"/>
              <a:gd name="T20" fmla="*/ 2732 w 3172"/>
              <a:gd name="T21" fmla="*/ 0 h 2597"/>
              <a:gd name="T22" fmla="*/ 3172 w 3172"/>
              <a:gd name="T23" fmla="*/ 0 h 2597"/>
              <a:gd name="T24" fmla="*/ 2476 w 3172"/>
              <a:gd name="T25" fmla="*/ 1425 h 2597"/>
              <a:gd name="T26" fmla="*/ 2968 w 3172"/>
              <a:gd name="T27" fmla="*/ 1425 h 2597"/>
              <a:gd name="T28" fmla="*/ 2968 w 3172"/>
              <a:gd name="T29" fmla="*/ 2597 h 2597"/>
              <a:gd name="T30" fmla="*/ 1775 w 3172"/>
              <a:gd name="T31" fmla="*/ 2597 h 2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72" h="2597">
                <a:moveTo>
                  <a:pt x="0" y="2597"/>
                </a:moveTo>
                <a:lnTo>
                  <a:pt x="0" y="1579"/>
                </a:lnTo>
                <a:lnTo>
                  <a:pt x="926" y="0"/>
                </a:lnTo>
                <a:lnTo>
                  <a:pt x="1347" y="0"/>
                </a:lnTo>
                <a:lnTo>
                  <a:pt x="682" y="1425"/>
                </a:lnTo>
                <a:lnTo>
                  <a:pt x="1170" y="1425"/>
                </a:lnTo>
                <a:lnTo>
                  <a:pt x="1170" y="2597"/>
                </a:lnTo>
                <a:lnTo>
                  <a:pt x="0" y="2597"/>
                </a:lnTo>
                <a:close/>
                <a:moveTo>
                  <a:pt x="1775" y="2597"/>
                </a:moveTo>
                <a:lnTo>
                  <a:pt x="1775" y="1579"/>
                </a:lnTo>
                <a:lnTo>
                  <a:pt x="2732" y="0"/>
                </a:lnTo>
                <a:lnTo>
                  <a:pt x="3172" y="0"/>
                </a:lnTo>
                <a:lnTo>
                  <a:pt x="2476" y="1425"/>
                </a:lnTo>
                <a:lnTo>
                  <a:pt x="2968" y="1425"/>
                </a:lnTo>
                <a:lnTo>
                  <a:pt x="2968" y="2597"/>
                </a:lnTo>
                <a:lnTo>
                  <a:pt x="1775" y="2597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rgbClr val="00B9B3"/>
              </a:solidFill>
            </a:endParaRPr>
          </a:p>
        </p:txBody>
      </p:sp>
      <p:sp>
        <p:nvSpPr>
          <p:cNvPr id="23" name="TextBox 10"/>
          <p:cNvSpPr txBox="1"/>
          <p:nvPr/>
        </p:nvSpPr>
        <p:spPr bwMode="black">
          <a:xfrm>
            <a:off x="512995" y="6450854"/>
            <a:ext cx="2198370" cy="289560"/>
          </a:xfrm>
          <a:prstGeom prst="rect">
            <a:avLst/>
          </a:prstGeom>
          <a:noFill/>
        </p:spPr>
        <p:txBody>
          <a:bodyPr wrap="none" lIns="121896" tIns="60948" rIns="121896" bIns="60948" rtlCol="0">
            <a:spAutoFit/>
          </a:bodyPr>
          <a:lstStyle>
            <a:defPPr>
              <a:defRPr lang="en-US"/>
            </a:defPPr>
            <a:lvl1pPr>
              <a:defRPr sz="1100" cap="all">
                <a:solidFill>
                  <a:srgbClr val="9395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/>
            <a:r>
              <a:rPr lang="zh-CN" altLang="zh-CN" spc="300" dirty="0" smtClean="0">
                <a:solidFill>
                  <a:srgbClr val="00323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  <a:sym typeface="+mn-ea"/>
              </a:rPr>
              <a:t>导向设计课程创新与实践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56014" y="-485775"/>
            <a:ext cx="4702810" cy="5015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0" b="1" dirty="0" smtClean="0">
                <a:solidFill>
                  <a:srgbClr val="00878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Arial Unicode MS" panose="020B0604020202020204" pitchFamily="34" charset="-122"/>
                <a:cs typeface="Arial Unicode MS" panose="020B0604020202020204" pitchFamily="34" charset="-122"/>
              </a:rPr>
              <a:t>02</a:t>
            </a:r>
            <a:endParaRPr lang="zh-CN" altLang="en-US" sz="32000" b="1" dirty="0">
              <a:solidFill>
                <a:srgbClr val="00878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8877300 w 12896850"/>
              <a:gd name="connsiteY0" fmla="*/ 0 h 7962900"/>
              <a:gd name="connsiteX1" fmla="*/ 12896850 w 12896850"/>
              <a:gd name="connsiteY1" fmla="*/ 0 h 7962900"/>
              <a:gd name="connsiteX2" fmla="*/ 12896850 w 12896850"/>
              <a:gd name="connsiteY2" fmla="*/ 7962900 h 7962900"/>
              <a:gd name="connsiteX3" fmla="*/ 6172200 w 12896850"/>
              <a:gd name="connsiteY3" fmla="*/ 7962900 h 7962900"/>
              <a:gd name="connsiteX4" fmla="*/ 6747062 w 12896850"/>
              <a:gd name="connsiteY4" fmla="*/ 6274749 h 7962900"/>
              <a:gd name="connsiteX5" fmla="*/ 0 w 12896850"/>
              <a:gd name="connsiteY5" fmla="*/ 6274749 h 7962900"/>
              <a:gd name="connsiteX6" fmla="*/ 0 w 12896850"/>
              <a:gd name="connsiteY6" fmla="*/ 5303199 h 7962900"/>
              <a:gd name="connsiteX7" fmla="*/ 7077902 w 12896850"/>
              <a:gd name="connsiteY7" fmla="*/ 5303199 h 7962900"/>
              <a:gd name="connsiteX8" fmla="*/ 8877300 w 12896850"/>
              <a:gd name="connsiteY8" fmla="*/ 19050 h 796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96850" h="7962900">
                <a:moveTo>
                  <a:pt x="8877300" y="0"/>
                </a:moveTo>
                <a:lnTo>
                  <a:pt x="12896850" y="0"/>
                </a:lnTo>
                <a:lnTo>
                  <a:pt x="12896850" y="7962900"/>
                </a:lnTo>
                <a:lnTo>
                  <a:pt x="6172200" y="7962900"/>
                </a:lnTo>
                <a:lnTo>
                  <a:pt x="6747062" y="6274749"/>
                </a:lnTo>
                <a:lnTo>
                  <a:pt x="0" y="6274749"/>
                </a:lnTo>
                <a:lnTo>
                  <a:pt x="0" y="5303199"/>
                </a:lnTo>
                <a:lnTo>
                  <a:pt x="7077902" y="5303199"/>
                </a:lnTo>
                <a:lnTo>
                  <a:pt x="8877300" y="19050"/>
                </a:lnTo>
                <a:close/>
              </a:path>
            </a:pathLst>
          </a:custGeom>
          <a:solidFill>
            <a:srgbClr val="008780"/>
          </a:solidFill>
          <a:ln>
            <a:noFill/>
          </a:ln>
          <a:effectLst>
            <a:innerShdw blurRad="381000" dist="63500" dir="1350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646035" y="5172118"/>
            <a:ext cx="2821080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dirty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探索</a:t>
            </a:r>
            <a:endParaRPr lang="zh-CN" altLang="en-US" sz="4400" dirty="0">
              <a:solidFill>
                <a:prstClr val="white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393966" y="5010833"/>
            <a:ext cx="5776913" cy="14287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8343968" y="4241759"/>
            <a:ext cx="359220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40000"/>
              </a:lnSpc>
            </a:pPr>
            <a:r>
              <a:rPr lang="zh-CN" altLang="en-US" sz="1600" dirty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真理往往是简洁的</a:t>
            </a:r>
            <a:r>
              <a:rPr lang="zh-CN" altLang="en-US" sz="1600" dirty="0" smtClean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。</a:t>
            </a:r>
            <a:endParaRPr lang="en-US" altLang="zh-CN" sz="1600" dirty="0" smtClean="0">
              <a:solidFill>
                <a:prstClr val="white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  <a:p>
            <a:pPr algn="r">
              <a:lnSpc>
                <a:spcPct val="140000"/>
              </a:lnSpc>
            </a:pPr>
            <a:r>
              <a:rPr lang="en-US" altLang="zh-CN" sz="1600" dirty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——</a:t>
            </a:r>
            <a:r>
              <a:rPr lang="zh-CN" altLang="en-US" sz="1600" dirty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爱莎克 牛顿</a:t>
            </a:r>
            <a:endParaRPr lang="en-US" altLang="zh-CN" sz="1600" dirty="0">
              <a:solidFill>
                <a:prstClr val="white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6883" y="4684926"/>
            <a:ext cx="6278880" cy="553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dirty="0">
                <a:solidFill>
                  <a:prstClr val="white"/>
                </a:solidFill>
              </a:rPr>
              <a:t>研究导向型教学与应用型课程的融合</a:t>
            </a:r>
            <a:endParaRPr lang="zh-CN" altLang="en-US" sz="30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4287439" y="1800022"/>
            <a:ext cx="3289669" cy="3289669"/>
            <a:chOff x="1288659" y="1643587"/>
            <a:chExt cx="2822019" cy="2822019"/>
          </a:xfrm>
        </p:grpSpPr>
        <p:grpSp>
          <p:nvGrpSpPr>
            <p:cNvPr id="29" name="组合 28"/>
            <p:cNvGrpSpPr/>
            <p:nvPr/>
          </p:nvGrpSpPr>
          <p:grpSpPr>
            <a:xfrm rot="1604080">
              <a:off x="1288659" y="1643587"/>
              <a:ext cx="2822019" cy="2822019"/>
              <a:chOff x="356968" y="796740"/>
              <a:chExt cx="2822019" cy="2822019"/>
            </a:xfrm>
          </p:grpSpPr>
          <p:sp>
            <p:nvSpPr>
              <p:cNvPr id="34" name="饼形 33"/>
              <p:cNvSpPr/>
              <p:nvPr/>
            </p:nvSpPr>
            <p:spPr>
              <a:xfrm rot="21042706" flipH="1" flipV="1">
                <a:off x="492166" y="943009"/>
                <a:ext cx="2501891" cy="2526741"/>
              </a:xfrm>
              <a:prstGeom prst="pie">
                <a:avLst>
                  <a:gd name="adj1" fmla="val 11380473"/>
                  <a:gd name="adj2" fmla="val 17324098"/>
                </a:avLst>
              </a:prstGeom>
              <a:solidFill>
                <a:srgbClr val="51C2E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饼形 34"/>
              <p:cNvSpPr/>
              <p:nvPr/>
            </p:nvSpPr>
            <p:spPr>
              <a:xfrm rot="3744982" flipH="1">
                <a:off x="460637" y="928018"/>
                <a:ext cx="2516650" cy="2576371"/>
              </a:xfrm>
              <a:prstGeom prst="pie">
                <a:avLst>
                  <a:gd name="adj1" fmla="val 14491545"/>
                  <a:gd name="adj2" fmla="val 18667710"/>
                </a:avLst>
              </a:prstGeom>
              <a:solidFill>
                <a:srgbClr val="00B0F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饼形 35"/>
              <p:cNvSpPr/>
              <p:nvPr/>
            </p:nvSpPr>
            <p:spPr>
              <a:xfrm rot="21042706" flipH="1">
                <a:off x="495433" y="949839"/>
                <a:ext cx="2516650" cy="2508067"/>
              </a:xfrm>
              <a:prstGeom prst="pie">
                <a:avLst>
                  <a:gd name="adj1" fmla="val 14294322"/>
                  <a:gd name="adj2" fmla="val 17762499"/>
                </a:avLst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饼形 36"/>
              <p:cNvSpPr/>
              <p:nvPr/>
            </p:nvSpPr>
            <p:spPr>
              <a:xfrm rot="21042706">
                <a:off x="356968" y="796740"/>
                <a:ext cx="2822019" cy="2822019"/>
              </a:xfrm>
              <a:prstGeom prst="pie">
                <a:avLst>
                  <a:gd name="adj1" fmla="val 5027616"/>
                  <a:gd name="adj2" fmla="val 15181466"/>
                </a:avLst>
              </a:pr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rgbClr val="FEFEFE"/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2" name="文本框 31"/>
            <p:cNvSpPr txBox="1"/>
            <p:nvPr/>
          </p:nvSpPr>
          <p:spPr>
            <a:xfrm>
              <a:off x="2648965" y="3486462"/>
              <a:ext cx="549088" cy="553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项目</a:t>
              </a:r>
              <a:endParaRPr lang="zh-CN" altLang="en-US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教学</a:t>
              </a:r>
              <a:endParaRPr lang="zh-CN" altLang="en-US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sp>
          <p:nvSpPr>
            <p:cNvPr id="106" name="文本框 105"/>
            <p:cNvSpPr txBox="1"/>
            <p:nvPr/>
          </p:nvSpPr>
          <p:spPr>
            <a:xfrm>
              <a:off x="2843742" y="2737704"/>
              <a:ext cx="1137397" cy="553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研究导向型</a:t>
              </a:r>
              <a:endParaRPr lang="zh-CN" altLang="en-US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教学</a:t>
              </a:r>
              <a:endParaRPr lang="zh-CN" altLang="en-US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sp>
          <p:nvSpPr>
            <p:cNvPr id="107" name="文本框 106"/>
            <p:cNvSpPr txBox="1"/>
            <p:nvPr/>
          </p:nvSpPr>
          <p:spPr>
            <a:xfrm>
              <a:off x="2671750" y="2045232"/>
              <a:ext cx="549088" cy="553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小组</a:t>
              </a:r>
              <a:endParaRPr lang="zh-CN" altLang="en-US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教学</a:t>
              </a:r>
              <a:endParaRPr lang="zh-CN" altLang="en-US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1498016" y="2678758"/>
              <a:ext cx="1137397" cy="3159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404040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应用型课程</a:t>
              </a:r>
              <a:endParaRPr lang="zh-CN" altLang="en-US" dirty="0">
                <a:solidFill>
                  <a:srgbClr val="40404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  <p:cxnSp>
        <p:nvCxnSpPr>
          <p:cNvPr id="49" name="直接连接符 48"/>
          <p:cNvCxnSpPr/>
          <p:nvPr/>
        </p:nvCxnSpPr>
        <p:spPr>
          <a:xfrm>
            <a:off x="5228600" y="3431365"/>
            <a:ext cx="0" cy="2322594"/>
          </a:xfrm>
          <a:prstGeom prst="line">
            <a:avLst/>
          </a:prstGeom>
          <a:ln w="25400">
            <a:solidFill>
              <a:srgbClr val="008780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6375363" y="1918001"/>
            <a:ext cx="5049758" cy="583565"/>
            <a:chOff x="6384253" y="1901491"/>
            <a:chExt cx="5049758" cy="583565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6384253" y="2193266"/>
              <a:ext cx="1810939" cy="0"/>
            </a:xfrm>
            <a:prstGeom prst="line">
              <a:avLst/>
            </a:prstGeom>
            <a:ln w="25400">
              <a:solidFill>
                <a:srgbClr val="008780"/>
              </a:solidFill>
              <a:prstDash val="sys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组合 60"/>
            <p:cNvGrpSpPr/>
            <p:nvPr/>
          </p:nvGrpSpPr>
          <p:grpSpPr>
            <a:xfrm>
              <a:off x="8285708" y="2076029"/>
              <a:ext cx="297004" cy="289112"/>
              <a:chOff x="2262188" y="4459857"/>
              <a:chExt cx="226218" cy="220207"/>
            </a:xfrm>
          </p:grpSpPr>
          <p:cxnSp>
            <p:nvCxnSpPr>
              <p:cNvPr id="62" name="直接连接符 61"/>
              <p:cNvCxnSpPr/>
              <p:nvPr/>
            </p:nvCxnSpPr>
            <p:spPr>
              <a:xfrm>
                <a:off x="2262188" y="4576073"/>
                <a:ext cx="226218" cy="0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任意多边形 62"/>
              <p:cNvSpPr/>
              <p:nvPr/>
            </p:nvSpPr>
            <p:spPr>
              <a:xfrm>
                <a:off x="2350293" y="4576074"/>
                <a:ext cx="102393" cy="103990"/>
              </a:xfrm>
              <a:custGeom>
                <a:avLst/>
                <a:gdLst>
                  <a:gd name="connsiteX0" fmla="*/ 0 w 183356"/>
                  <a:gd name="connsiteY0" fmla="*/ 0 h 138113"/>
                  <a:gd name="connsiteX1" fmla="*/ 183356 w 183356"/>
                  <a:gd name="connsiteY1" fmla="*/ 0 h 138113"/>
                  <a:gd name="connsiteX2" fmla="*/ 91678 w 183356"/>
                  <a:gd name="connsiteY2" fmla="*/ 138113 h 138113"/>
                  <a:gd name="connsiteX3" fmla="*/ 0 w 183356"/>
                  <a:gd name="connsiteY3" fmla="*/ 0 h 138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356" h="138113">
                    <a:moveTo>
                      <a:pt x="0" y="0"/>
                    </a:moveTo>
                    <a:lnTo>
                      <a:pt x="183356" y="0"/>
                    </a:lnTo>
                    <a:cubicBezTo>
                      <a:pt x="183356" y="76278"/>
                      <a:pt x="142310" y="138113"/>
                      <a:pt x="91678" y="138113"/>
                    </a:cubicBezTo>
                    <a:cubicBezTo>
                      <a:pt x="41046" y="138113"/>
                      <a:pt x="0" y="76278"/>
                      <a:pt x="0" y="0"/>
                    </a:cubicBez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4" name="直接连接符 63"/>
              <p:cNvCxnSpPr/>
              <p:nvPr/>
            </p:nvCxnSpPr>
            <p:spPr>
              <a:xfrm>
                <a:off x="2404044" y="4576073"/>
                <a:ext cx="0" cy="57159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椭圆 64"/>
              <p:cNvSpPr/>
              <p:nvPr/>
            </p:nvSpPr>
            <p:spPr>
              <a:xfrm>
                <a:off x="2409826" y="445985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>
                <a:off x="2288382" y="445985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4" name="文本框 73"/>
            <p:cNvSpPr txBox="1"/>
            <p:nvPr/>
          </p:nvSpPr>
          <p:spPr>
            <a:xfrm>
              <a:off x="8609531" y="1901491"/>
              <a:ext cx="28244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rgbClr val="404040"/>
                  </a:solidFill>
                  <a:latin typeface="+mn-ea"/>
                </a:rPr>
                <a:t>团队合作与沟通能力的提升。</a:t>
              </a:r>
              <a:endParaRPr lang="zh-CN" altLang="en-US" sz="1600" dirty="0">
                <a:solidFill>
                  <a:srgbClr val="404040"/>
                </a:solidFill>
                <a:latin typeface="+mn-ea"/>
              </a:endParaRPr>
            </a:p>
            <a:p>
              <a:r>
                <a:rPr lang="zh-CN" altLang="en-US" sz="1600" dirty="0">
                  <a:solidFill>
                    <a:srgbClr val="404040"/>
                  </a:solidFill>
                  <a:latin typeface="+mn-ea"/>
                </a:rPr>
                <a:t>排他性，以竞争带动兴趣。</a:t>
              </a:r>
              <a:endParaRPr lang="zh-CN" altLang="en-US" sz="1600" dirty="0">
                <a:solidFill>
                  <a:srgbClr val="404040"/>
                </a:solidFill>
                <a:latin typeface="+mn-ea"/>
              </a:endParaRPr>
            </a:p>
          </p:txBody>
        </p:sp>
        <p:cxnSp>
          <p:nvCxnSpPr>
            <p:cNvPr id="75" name="直接连接符 74"/>
            <p:cNvCxnSpPr/>
            <p:nvPr/>
          </p:nvCxnSpPr>
          <p:spPr>
            <a:xfrm>
              <a:off x="8207375" y="2437130"/>
              <a:ext cx="3159125" cy="6350"/>
            </a:xfrm>
            <a:prstGeom prst="line">
              <a:avLst/>
            </a:prstGeom>
            <a:ln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7016725" y="3115154"/>
            <a:ext cx="4328820" cy="583565"/>
            <a:chOff x="7016725" y="2997610"/>
            <a:chExt cx="4328820" cy="583565"/>
          </a:xfrm>
        </p:grpSpPr>
        <p:cxnSp>
          <p:nvCxnSpPr>
            <p:cNvPr id="43" name="直接连接符 42"/>
            <p:cNvCxnSpPr/>
            <p:nvPr/>
          </p:nvCxnSpPr>
          <p:spPr>
            <a:xfrm>
              <a:off x="7016725" y="3286426"/>
              <a:ext cx="1180557" cy="0"/>
            </a:xfrm>
            <a:prstGeom prst="line">
              <a:avLst/>
            </a:prstGeom>
            <a:ln w="25400">
              <a:solidFill>
                <a:srgbClr val="008780"/>
              </a:solidFill>
              <a:prstDash val="sys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组合 55"/>
            <p:cNvGrpSpPr/>
            <p:nvPr/>
          </p:nvGrpSpPr>
          <p:grpSpPr>
            <a:xfrm>
              <a:off x="8259539" y="3179040"/>
              <a:ext cx="349346" cy="187002"/>
              <a:chOff x="6619875" y="2549638"/>
              <a:chExt cx="404813" cy="216693"/>
            </a:xfrm>
          </p:grpSpPr>
          <p:cxnSp>
            <p:nvCxnSpPr>
              <p:cNvPr id="57" name="直接连接符 56"/>
              <p:cNvCxnSpPr/>
              <p:nvPr/>
            </p:nvCxnSpPr>
            <p:spPr>
              <a:xfrm>
                <a:off x="6619875" y="2610113"/>
                <a:ext cx="404813" cy="6759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圆角矩形 57"/>
              <p:cNvSpPr/>
              <p:nvPr/>
            </p:nvSpPr>
            <p:spPr>
              <a:xfrm rot="20926380">
                <a:off x="6674644" y="2572651"/>
                <a:ext cx="114300" cy="74923"/>
              </a:xfrm>
              <a:prstGeom prst="roundRect">
                <a:avLst>
                  <a:gd name="adj" fmla="val 26202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圆角矩形 58"/>
              <p:cNvSpPr/>
              <p:nvPr/>
            </p:nvSpPr>
            <p:spPr>
              <a:xfrm rot="673620" flipH="1">
                <a:off x="6847531" y="2572652"/>
                <a:ext cx="114300" cy="74923"/>
              </a:xfrm>
              <a:prstGeom prst="roundRect">
                <a:avLst>
                  <a:gd name="adj" fmla="val 26202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弧形 59"/>
              <p:cNvSpPr/>
              <p:nvPr/>
            </p:nvSpPr>
            <p:spPr>
              <a:xfrm rot="6427184">
                <a:off x="6713934" y="2549638"/>
                <a:ext cx="216693" cy="216693"/>
              </a:xfrm>
              <a:prstGeom prst="arc">
                <a:avLst>
                  <a:gd name="adj1" fmla="val 16200000"/>
                  <a:gd name="adj2" fmla="val 3508282"/>
                </a:avLst>
              </a:prstGeom>
              <a:ln w="317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3" name="文本框 72"/>
            <p:cNvSpPr txBox="1"/>
            <p:nvPr/>
          </p:nvSpPr>
          <p:spPr>
            <a:xfrm>
              <a:off x="8609531" y="2997610"/>
              <a:ext cx="26212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rgbClr val="404040"/>
                  </a:solidFill>
                  <a:latin typeface="+mn-ea"/>
                </a:rPr>
                <a:t>学生主动思考，探索问题的</a:t>
              </a:r>
              <a:endParaRPr lang="zh-CN" altLang="en-US" sz="1600" dirty="0">
                <a:solidFill>
                  <a:srgbClr val="404040"/>
                </a:solidFill>
                <a:latin typeface="+mn-ea"/>
              </a:endParaRPr>
            </a:p>
            <a:p>
              <a:r>
                <a:rPr lang="zh-CN" altLang="en-US" sz="1600" dirty="0">
                  <a:solidFill>
                    <a:srgbClr val="404040"/>
                  </a:solidFill>
                  <a:latin typeface="+mn-ea"/>
                </a:rPr>
                <a:t>解决，以成就带动兴趣。</a:t>
              </a:r>
              <a:endParaRPr lang="zh-CN" altLang="en-US" sz="1600" dirty="0">
                <a:solidFill>
                  <a:srgbClr val="404040"/>
                </a:solidFill>
                <a:latin typeface="+mn-ea"/>
              </a:endParaRPr>
            </a:p>
          </p:txBody>
        </p:sp>
        <p:cxnSp>
          <p:nvCxnSpPr>
            <p:cNvPr id="76" name="直接连接符 75"/>
            <p:cNvCxnSpPr/>
            <p:nvPr/>
          </p:nvCxnSpPr>
          <p:spPr>
            <a:xfrm flipV="1">
              <a:off x="8195310" y="3529896"/>
              <a:ext cx="3150235" cy="1905"/>
            </a:xfrm>
            <a:prstGeom prst="line">
              <a:avLst/>
            </a:prstGeom>
            <a:ln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6220785" y="4054619"/>
            <a:ext cx="5173655" cy="829945"/>
            <a:chOff x="6221420" y="4150252"/>
            <a:chExt cx="5173655" cy="829945"/>
          </a:xfrm>
        </p:grpSpPr>
        <p:cxnSp>
          <p:nvCxnSpPr>
            <p:cNvPr id="45" name="直接连接符 44"/>
            <p:cNvCxnSpPr/>
            <p:nvPr/>
          </p:nvCxnSpPr>
          <p:spPr>
            <a:xfrm>
              <a:off x="6221420" y="4676762"/>
              <a:ext cx="1957240" cy="0"/>
            </a:xfrm>
            <a:prstGeom prst="line">
              <a:avLst/>
            </a:prstGeom>
            <a:ln w="25400">
              <a:solidFill>
                <a:srgbClr val="008780"/>
              </a:solidFill>
              <a:prstDash val="sys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组合 66"/>
            <p:cNvGrpSpPr/>
            <p:nvPr/>
          </p:nvGrpSpPr>
          <p:grpSpPr>
            <a:xfrm>
              <a:off x="8237300" y="4605142"/>
              <a:ext cx="299753" cy="142662"/>
              <a:chOff x="6175115" y="3271059"/>
              <a:chExt cx="484131" cy="230413"/>
            </a:xfrm>
          </p:grpSpPr>
          <p:sp>
            <p:nvSpPr>
              <p:cNvPr id="68" name="弧形 67"/>
              <p:cNvSpPr/>
              <p:nvPr/>
            </p:nvSpPr>
            <p:spPr>
              <a:xfrm rot="6427184">
                <a:off x="6307534" y="3284779"/>
                <a:ext cx="216693" cy="216693"/>
              </a:xfrm>
              <a:prstGeom prst="arc">
                <a:avLst>
                  <a:gd name="adj1" fmla="val 16200000"/>
                  <a:gd name="adj2" fmla="val 3508282"/>
                </a:avLst>
              </a:prstGeom>
              <a:ln w="317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弧形 68"/>
              <p:cNvSpPr/>
              <p:nvPr/>
            </p:nvSpPr>
            <p:spPr>
              <a:xfrm rot="15172816" flipV="1">
                <a:off x="6163828" y="3282346"/>
                <a:ext cx="216693" cy="194120"/>
              </a:xfrm>
              <a:prstGeom prst="arc">
                <a:avLst>
                  <a:gd name="adj1" fmla="val 16200000"/>
                  <a:gd name="adj2" fmla="val 3508282"/>
                </a:avLst>
              </a:prstGeom>
              <a:ln w="317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弧形 69"/>
              <p:cNvSpPr/>
              <p:nvPr/>
            </p:nvSpPr>
            <p:spPr>
              <a:xfrm rot="15172816" flipV="1">
                <a:off x="6453840" y="3288829"/>
                <a:ext cx="216693" cy="194119"/>
              </a:xfrm>
              <a:prstGeom prst="arc">
                <a:avLst>
                  <a:gd name="adj1" fmla="val 16200000"/>
                  <a:gd name="adj2" fmla="val 3508282"/>
                </a:avLst>
              </a:prstGeom>
              <a:ln w="317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2" name="文本框 71"/>
            <p:cNvSpPr txBox="1"/>
            <p:nvPr/>
          </p:nvSpPr>
          <p:spPr>
            <a:xfrm>
              <a:off x="8609531" y="4150252"/>
              <a:ext cx="2621280" cy="829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rgbClr val="404040"/>
                  </a:solidFill>
                  <a:latin typeface="+mn-ea"/>
                </a:rPr>
                <a:t>以具体项目为平台与抓手，</a:t>
              </a:r>
              <a:endParaRPr lang="zh-CN" altLang="en-US" sz="1600" dirty="0">
                <a:solidFill>
                  <a:srgbClr val="404040"/>
                </a:solidFill>
                <a:latin typeface="+mn-ea"/>
              </a:endParaRPr>
            </a:p>
            <a:p>
              <a:r>
                <a:rPr lang="zh-CN" altLang="en-US" sz="1600" dirty="0">
                  <a:solidFill>
                    <a:srgbClr val="404040"/>
                  </a:solidFill>
                  <a:latin typeface="+mn-ea"/>
                </a:rPr>
                <a:t>实践工作全流程，以综合能</a:t>
              </a:r>
              <a:endParaRPr lang="zh-CN" altLang="en-US" sz="1600" dirty="0">
                <a:solidFill>
                  <a:srgbClr val="404040"/>
                </a:solidFill>
                <a:latin typeface="+mn-ea"/>
              </a:endParaRPr>
            </a:p>
            <a:p>
              <a:r>
                <a:rPr lang="zh-CN" altLang="en-US" sz="1600" dirty="0">
                  <a:solidFill>
                    <a:srgbClr val="404040"/>
                  </a:solidFill>
                  <a:latin typeface="+mn-ea"/>
                </a:rPr>
                <a:t>力提升带动兴趣。</a:t>
              </a:r>
              <a:endParaRPr lang="zh-CN" altLang="en-US" sz="1600" dirty="0">
                <a:solidFill>
                  <a:srgbClr val="404040"/>
                </a:solidFill>
                <a:latin typeface="+mn-ea"/>
              </a:endParaRPr>
            </a:p>
          </p:txBody>
        </p:sp>
        <p:cxnSp>
          <p:nvCxnSpPr>
            <p:cNvPr id="77" name="直接连接符 76"/>
            <p:cNvCxnSpPr/>
            <p:nvPr/>
          </p:nvCxnSpPr>
          <p:spPr>
            <a:xfrm flipV="1">
              <a:off x="8259445" y="4954653"/>
              <a:ext cx="3135630" cy="3810"/>
            </a:xfrm>
            <a:prstGeom prst="line">
              <a:avLst/>
            </a:prstGeom>
            <a:ln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5230289" y="5506528"/>
            <a:ext cx="6813322" cy="583565"/>
            <a:chOff x="5230289" y="5506528"/>
            <a:chExt cx="6813322" cy="583565"/>
          </a:xfrm>
        </p:grpSpPr>
        <p:cxnSp>
          <p:nvCxnSpPr>
            <p:cNvPr id="48" name="直接连接符 47"/>
            <p:cNvCxnSpPr/>
            <p:nvPr/>
          </p:nvCxnSpPr>
          <p:spPr>
            <a:xfrm>
              <a:off x="5230289" y="5753959"/>
              <a:ext cx="2951393" cy="0"/>
            </a:xfrm>
            <a:prstGeom prst="line">
              <a:avLst/>
            </a:prstGeom>
            <a:ln w="25400">
              <a:solidFill>
                <a:srgbClr val="00878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组合 52"/>
            <p:cNvGrpSpPr/>
            <p:nvPr/>
          </p:nvGrpSpPr>
          <p:grpSpPr>
            <a:xfrm>
              <a:off x="8198522" y="5561680"/>
              <a:ext cx="391767" cy="318726"/>
              <a:chOff x="6172200" y="4012407"/>
              <a:chExt cx="453970" cy="369332"/>
            </a:xfrm>
          </p:grpSpPr>
          <p:sp>
            <p:nvSpPr>
              <p:cNvPr id="54" name="文本框 53"/>
              <p:cNvSpPr txBox="1"/>
              <p:nvPr/>
            </p:nvSpPr>
            <p:spPr>
              <a:xfrm>
                <a:off x="6172200" y="4012407"/>
                <a:ext cx="453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/>
                  <a:t>&gt;&lt;</a:t>
                </a:r>
                <a:endParaRPr lang="zh-CN" altLang="en-US" b="1" dirty="0"/>
              </a:p>
            </p:txBody>
          </p:sp>
          <p:cxnSp>
            <p:nvCxnSpPr>
              <p:cNvPr id="55" name="直接连接符 54"/>
              <p:cNvCxnSpPr/>
              <p:nvPr/>
            </p:nvCxnSpPr>
            <p:spPr>
              <a:xfrm>
                <a:off x="6354682" y="4321166"/>
                <a:ext cx="144000" cy="0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文本框 70"/>
            <p:cNvSpPr txBox="1"/>
            <p:nvPr/>
          </p:nvSpPr>
          <p:spPr>
            <a:xfrm>
              <a:off x="8609531" y="5506528"/>
              <a:ext cx="34340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rgbClr val="404040"/>
                  </a:solidFill>
                  <a:latin typeface="+mn-ea"/>
                </a:rPr>
                <a:t>以学生就业能力提升为导向，</a:t>
              </a:r>
              <a:endParaRPr lang="zh-CN" altLang="en-US" sz="1600" dirty="0">
                <a:solidFill>
                  <a:srgbClr val="404040"/>
                </a:solidFill>
                <a:latin typeface="+mn-ea"/>
              </a:endParaRPr>
            </a:p>
            <a:p>
              <a:r>
                <a:rPr lang="zh-CN" altLang="en-US" sz="1600" dirty="0">
                  <a:solidFill>
                    <a:srgbClr val="404040"/>
                  </a:solidFill>
                  <a:latin typeface="+mn-ea"/>
                </a:rPr>
                <a:t>使知识体系与工作岗位需求相适应。</a:t>
              </a:r>
              <a:endParaRPr lang="zh-CN" altLang="en-US" sz="1600" dirty="0">
                <a:solidFill>
                  <a:srgbClr val="404040"/>
                </a:solidFill>
                <a:latin typeface="+mn-ea"/>
              </a:endParaRPr>
            </a:p>
          </p:txBody>
        </p:sp>
        <p:cxnSp>
          <p:nvCxnSpPr>
            <p:cNvPr id="78" name="直接连接符 77"/>
            <p:cNvCxnSpPr/>
            <p:nvPr/>
          </p:nvCxnSpPr>
          <p:spPr>
            <a:xfrm>
              <a:off x="8220075" y="6040755"/>
              <a:ext cx="3199130" cy="5715"/>
            </a:xfrm>
            <a:prstGeom prst="line">
              <a:avLst/>
            </a:prstGeom>
            <a:ln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1872897" y="1871938"/>
            <a:ext cx="1888703" cy="3289669"/>
            <a:chOff x="1633827" y="1387322"/>
            <a:chExt cx="2188582" cy="3811985"/>
          </a:xfrm>
        </p:grpSpPr>
        <p:grpSp>
          <p:nvGrpSpPr>
            <p:cNvPr id="38" name="组合 37"/>
            <p:cNvGrpSpPr/>
            <p:nvPr/>
          </p:nvGrpSpPr>
          <p:grpSpPr>
            <a:xfrm>
              <a:off x="1633827" y="1387322"/>
              <a:ext cx="2188582" cy="3811985"/>
              <a:chOff x="4939254" y="1685637"/>
              <a:chExt cx="2188582" cy="3811985"/>
            </a:xfrm>
            <a:gradFill>
              <a:gsLst>
                <a:gs pos="100000">
                  <a:srgbClr val="848484"/>
                </a:gs>
                <a:gs pos="41000">
                  <a:schemeClr val="bg1"/>
                </a:gs>
              </a:gsLst>
              <a:lin ang="16200000" scaled="1"/>
            </a:gradFill>
            <a:effectLst>
              <a:reflection blurRad="6350" stA="52000" endA="300" endPos="35000" dir="5400000" sy="-100000" algn="bl" rotWithShape="0"/>
            </a:effectLst>
          </p:grpSpPr>
          <p:sp>
            <p:nvSpPr>
              <p:cNvPr id="39" name="Freeform 16"/>
              <p:cNvSpPr/>
              <p:nvPr/>
            </p:nvSpPr>
            <p:spPr bwMode="auto">
              <a:xfrm>
                <a:off x="4939254" y="1685637"/>
                <a:ext cx="1094291" cy="3811985"/>
              </a:xfrm>
              <a:custGeom>
                <a:avLst/>
                <a:gdLst>
                  <a:gd name="T0" fmla="*/ 2657 w 2687"/>
                  <a:gd name="T1" fmla="*/ 0 h 12036"/>
                  <a:gd name="T2" fmla="*/ 2064 w 2687"/>
                  <a:gd name="T3" fmla="*/ 685 h 12036"/>
                  <a:gd name="T4" fmla="*/ 2100 w 2687"/>
                  <a:gd name="T5" fmla="*/ 1063 h 12036"/>
                  <a:gd name="T6" fmla="*/ 2242 w 2687"/>
                  <a:gd name="T7" fmla="*/ 1349 h 12036"/>
                  <a:gd name="T8" fmla="*/ 2242 w 2687"/>
                  <a:gd name="T9" fmla="*/ 1664 h 12036"/>
                  <a:gd name="T10" fmla="*/ 1630 w 2687"/>
                  <a:gd name="T11" fmla="*/ 1973 h 12036"/>
                  <a:gd name="T12" fmla="*/ 1098 w 2687"/>
                  <a:gd name="T13" fmla="*/ 2208 h 12036"/>
                  <a:gd name="T14" fmla="*/ 938 w 2687"/>
                  <a:gd name="T15" fmla="*/ 3125 h 12036"/>
                  <a:gd name="T16" fmla="*/ 866 w 2687"/>
                  <a:gd name="T17" fmla="*/ 3808 h 12036"/>
                  <a:gd name="T18" fmla="*/ 423 w 2687"/>
                  <a:gd name="T19" fmla="*/ 5336 h 12036"/>
                  <a:gd name="T20" fmla="*/ 273 w 2687"/>
                  <a:gd name="T21" fmla="*/ 5535 h 12036"/>
                  <a:gd name="T22" fmla="*/ 29 w 2687"/>
                  <a:gd name="T23" fmla="*/ 5763 h 12036"/>
                  <a:gd name="T24" fmla="*/ 26 w 2687"/>
                  <a:gd name="T25" fmla="*/ 5860 h 12036"/>
                  <a:gd name="T26" fmla="*/ 123 w 2687"/>
                  <a:gd name="T27" fmla="*/ 5863 h 12036"/>
                  <a:gd name="T28" fmla="*/ 220 w 2687"/>
                  <a:gd name="T29" fmla="*/ 5772 h 12036"/>
                  <a:gd name="T30" fmla="*/ 124 w 2687"/>
                  <a:gd name="T31" fmla="*/ 6243 h 12036"/>
                  <a:gd name="T32" fmla="*/ 170 w 2687"/>
                  <a:gd name="T33" fmla="*/ 6313 h 12036"/>
                  <a:gd name="T34" fmla="*/ 240 w 2687"/>
                  <a:gd name="T35" fmla="*/ 6267 h 12036"/>
                  <a:gd name="T36" fmla="*/ 310 w 2687"/>
                  <a:gd name="T37" fmla="*/ 5922 h 12036"/>
                  <a:gd name="T38" fmla="*/ 331 w 2687"/>
                  <a:gd name="T39" fmla="*/ 5939 h 12036"/>
                  <a:gd name="T40" fmla="*/ 238 w 2687"/>
                  <a:gd name="T41" fmla="*/ 6417 h 12036"/>
                  <a:gd name="T42" fmla="*/ 284 w 2687"/>
                  <a:gd name="T43" fmla="*/ 6487 h 12036"/>
                  <a:gd name="T44" fmla="*/ 354 w 2687"/>
                  <a:gd name="T45" fmla="*/ 6441 h 12036"/>
                  <a:gd name="T46" fmla="*/ 441 w 2687"/>
                  <a:gd name="T47" fmla="*/ 5996 h 12036"/>
                  <a:gd name="T48" fmla="*/ 471 w 2687"/>
                  <a:gd name="T49" fmla="*/ 6004 h 12036"/>
                  <a:gd name="T50" fmla="*/ 388 w 2687"/>
                  <a:gd name="T51" fmla="*/ 6408 h 12036"/>
                  <a:gd name="T52" fmla="*/ 434 w 2687"/>
                  <a:gd name="T53" fmla="*/ 6478 h 12036"/>
                  <a:gd name="T54" fmla="*/ 504 w 2687"/>
                  <a:gd name="T55" fmla="*/ 6432 h 12036"/>
                  <a:gd name="T56" fmla="*/ 590 w 2687"/>
                  <a:gd name="T57" fmla="*/ 6012 h 12036"/>
                  <a:gd name="T58" fmla="*/ 612 w 2687"/>
                  <a:gd name="T59" fmla="*/ 6010 h 12036"/>
                  <a:gd name="T60" fmla="*/ 567 w 2687"/>
                  <a:gd name="T61" fmla="*/ 6225 h 12036"/>
                  <a:gd name="T62" fmla="*/ 612 w 2687"/>
                  <a:gd name="T63" fmla="*/ 6294 h 12036"/>
                  <a:gd name="T64" fmla="*/ 681 w 2687"/>
                  <a:gd name="T65" fmla="*/ 6249 h 12036"/>
                  <a:gd name="T66" fmla="*/ 745 w 2687"/>
                  <a:gd name="T67" fmla="*/ 5946 h 12036"/>
                  <a:gd name="T68" fmla="*/ 788 w 2687"/>
                  <a:gd name="T69" fmla="*/ 5732 h 12036"/>
                  <a:gd name="T70" fmla="*/ 787 w 2687"/>
                  <a:gd name="T71" fmla="*/ 5480 h 12036"/>
                  <a:gd name="T72" fmla="*/ 1153 w 2687"/>
                  <a:gd name="T73" fmla="*/ 4758 h 12036"/>
                  <a:gd name="T74" fmla="*/ 1417 w 2687"/>
                  <a:gd name="T75" fmla="*/ 3914 h 12036"/>
                  <a:gd name="T76" fmla="*/ 1581 w 2687"/>
                  <a:gd name="T77" fmla="*/ 3692 h 12036"/>
                  <a:gd name="T78" fmla="*/ 1742 w 2687"/>
                  <a:gd name="T79" fmla="*/ 4332 h 12036"/>
                  <a:gd name="T80" fmla="*/ 1581 w 2687"/>
                  <a:gd name="T81" fmla="*/ 5155 h 12036"/>
                  <a:gd name="T82" fmla="*/ 1469 w 2687"/>
                  <a:gd name="T83" fmla="*/ 6155 h 12036"/>
                  <a:gd name="T84" fmla="*/ 1475 w 2687"/>
                  <a:gd name="T85" fmla="*/ 7318 h 12036"/>
                  <a:gd name="T86" fmla="*/ 1582 w 2687"/>
                  <a:gd name="T87" fmla="*/ 8498 h 12036"/>
                  <a:gd name="T88" fmla="*/ 1542 w 2687"/>
                  <a:gd name="T89" fmla="*/ 10104 h 12036"/>
                  <a:gd name="T90" fmla="*/ 1715 w 2687"/>
                  <a:gd name="T91" fmla="*/ 11278 h 12036"/>
                  <a:gd name="T92" fmla="*/ 1650 w 2687"/>
                  <a:gd name="T93" fmla="*/ 11457 h 12036"/>
                  <a:gd name="T94" fmla="*/ 1532 w 2687"/>
                  <a:gd name="T95" fmla="*/ 11918 h 12036"/>
                  <a:gd name="T96" fmla="*/ 2153 w 2687"/>
                  <a:gd name="T97" fmla="*/ 12028 h 12036"/>
                  <a:gd name="T98" fmla="*/ 2292 w 2687"/>
                  <a:gd name="T99" fmla="*/ 11732 h 12036"/>
                  <a:gd name="T100" fmla="*/ 2188 w 2687"/>
                  <a:gd name="T101" fmla="*/ 11190 h 12036"/>
                  <a:gd name="T102" fmla="*/ 2188 w 2687"/>
                  <a:gd name="T103" fmla="*/ 11190 h 12036"/>
                  <a:gd name="T104" fmla="*/ 2338 w 2687"/>
                  <a:gd name="T105" fmla="*/ 9726 h 12036"/>
                  <a:gd name="T106" fmla="*/ 2299 w 2687"/>
                  <a:gd name="T107" fmla="*/ 8504 h 12036"/>
                  <a:gd name="T108" fmla="*/ 2621 w 2687"/>
                  <a:gd name="T109" fmla="*/ 6170 h 12036"/>
                  <a:gd name="T110" fmla="*/ 2687 w 2687"/>
                  <a:gd name="T111" fmla="*/ 6170 h 12036"/>
                  <a:gd name="T112" fmla="*/ 2687 w 2687"/>
                  <a:gd name="T113" fmla="*/ 1 h 12036"/>
                  <a:gd name="T114" fmla="*/ 2657 w 2687"/>
                  <a:gd name="T115" fmla="*/ 0 h 12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687" h="12036">
                    <a:moveTo>
                      <a:pt x="2657" y="0"/>
                    </a:moveTo>
                    <a:cubicBezTo>
                      <a:pt x="2235" y="3"/>
                      <a:pt x="2085" y="299"/>
                      <a:pt x="2064" y="685"/>
                    </a:cubicBezTo>
                    <a:cubicBezTo>
                      <a:pt x="1908" y="621"/>
                      <a:pt x="1977" y="1009"/>
                      <a:pt x="2100" y="1063"/>
                    </a:cubicBezTo>
                    <a:cubicBezTo>
                      <a:pt x="2131" y="1172"/>
                      <a:pt x="2180" y="1269"/>
                      <a:pt x="2242" y="1349"/>
                    </a:cubicBezTo>
                    <a:cubicBezTo>
                      <a:pt x="2242" y="1664"/>
                      <a:pt x="2242" y="1664"/>
                      <a:pt x="2242" y="1664"/>
                    </a:cubicBezTo>
                    <a:cubicBezTo>
                      <a:pt x="2069" y="1830"/>
                      <a:pt x="1878" y="1928"/>
                      <a:pt x="1630" y="1973"/>
                    </a:cubicBezTo>
                    <a:cubicBezTo>
                      <a:pt x="1421" y="2011"/>
                      <a:pt x="1183" y="1981"/>
                      <a:pt x="1098" y="2208"/>
                    </a:cubicBezTo>
                    <a:cubicBezTo>
                      <a:pt x="1053" y="2306"/>
                      <a:pt x="927" y="2624"/>
                      <a:pt x="938" y="3125"/>
                    </a:cubicBezTo>
                    <a:cubicBezTo>
                      <a:pt x="945" y="3399"/>
                      <a:pt x="980" y="3640"/>
                      <a:pt x="866" y="3808"/>
                    </a:cubicBezTo>
                    <a:cubicBezTo>
                      <a:pt x="646" y="4135"/>
                      <a:pt x="433" y="5282"/>
                      <a:pt x="423" y="5336"/>
                    </a:cubicBezTo>
                    <a:cubicBezTo>
                      <a:pt x="370" y="5389"/>
                      <a:pt x="313" y="5459"/>
                      <a:pt x="273" y="5535"/>
                    </a:cubicBezTo>
                    <a:cubicBezTo>
                      <a:pt x="29" y="5763"/>
                      <a:pt x="29" y="5763"/>
                      <a:pt x="29" y="5763"/>
                    </a:cubicBezTo>
                    <a:cubicBezTo>
                      <a:pt x="1" y="5788"/>
                      <a:pt x="0" y="5832"/>
                      <a:pt x="26" y="5860"/>
                    </a:cubicBezTo>
                    <a:cubicBezTo>
                      <a:pt x="52" y="5887"/>
                      <a:pt x="95" y="5889"/>
                      <a:pt x="123" y="5863"/>
                    </a:cubicBezTo>
                    <a:cubicBezTo>
                      <a:pt x="220" y="5772"/>
                      <a:pt x="220" y="5772"/>
                      <a:pt x="220" y="5772"/>
                    </a:cubicBezTo>
                    <a:cubicBezTo>
                      <a:pt x="124" y="6243"/>
                      <a:pt x="124" y="6243"/>
                      <a:pt x="124" y="6243"/>
                    </a:cubicBezTo>
                    <a:cubicBezTo>
                      <a:pt x="117" y="6274"/>
                      <a:pt x="138" y="6306"/>
                      <a:pt x="170" y="6313"/>
                    </a:cubicBezTo>
                    <a:cubicBezTo>
                      <a:pt x="202" y="6319"/>
                      <a:pt x="233" y="6299"/>
                      <a:pt x="240" y="6267"/>
                    </a:cubicBezTo>
                    <a:cubicBezTo>
                      <a:pt x="310" y="5922"/>
                      <a:pt x="310" y="5922"/>
                      <a:pt x="310" y="5922"/>
                    </a:cubicBezTo>
                    <a:cubicBezTo>
                      <a:pt x="317" y="5928"/>
                      <a:pt x="324" y="5934"/>
                      <a:pt x="331" y="5939"/>
                    </a:cubicBezTo>
                    <a:cubicBezTo>
                      <a:pt x="238" y="6417"/>
                      <a:pt x="238" y="6417"/>
                      <a:pt x="238" y="6417"/>
                    </a:cubicBezTo>
                    <a:cubicBezTo>
                      <a:pt x="231" y="6449"/>
                      <a:pt x="252" y="6481"/>
                      <a:pt x="284" y="6487"/>
                    </a:cubicBezTo>
                    <a:cubicBezTo>
                      <a:pt x="316" y="6494"/>
                      <a:pt x="347" y="6474"/>
                      <a:pt x="354" y="6441"/>
                    </a:cubicBezTo>
                    <a:cubicBezTo>
                      <a:pt x="441" y="5996"/>
                      <a:pt x="441" y="5996"/>
                      <a:pt x="441" y="5996"/>
                    </a:cubicBezTo>
                    <a:cubicBezTo>
                      <a:pt x="451" y="5999"/>
                      <a:pt x="461" y="6001"/>
                      <a:pt x="471" y="6004"/>
                    </a:cubicBezTo>
                    <a:cubicBezTo>
                      <a:pt x="388" y="6408"/>
                      <a:pt x="388" y="6408"/>
                      <a:pt x="388" y="6408"/>
                    </a:cubicBezTo>
                    <a:cubicBezTo>
                      <a:pt x="381" y="6440"/>
                      <a:pt x="402" y="6471"/>
                      <a:pt x="434" y="6478"/>
                    </a:cubicBezTo>
                    <a:cubicBezTo>
                      <a:pt x="466" y="6485"/>
                      <a:pt x="497" y="6464"/>
                      <a:pt x="504" y="6432"/>
                    </a:cubicBezTo>
                    <a:cubicBezTo>
                      <a:pt x="590" y="6012"/>
                      <a:pt x="590" y="6012"/>
                      <a:pt x="590" y="6012"/>
                    </a:cubicBezTo>
                    <a:cubicBezTo>
                      <a:pt x="598" y="6011"/>
                      <a:pt x="605" y="6011"/>
                      <a:pt x="612" y="6010"/>
                    </a:cubicBezTo>
                    <a:cubicBezTo>
                      <a:pt x="567" y="6225"/>
                      <a:pt x="567" y="6225"/>
                      <a:pt x="567" y="6225"/>
                    </a:cubicBezTo>
                    <a:cubicBezTo>
                      <a:pt x="561" y="6257"/>
                      <a:pt x="581" y="6288"/>
                      <a:pt x="612" y="6294"/>
                    </a:cubicBezTo>
                    <a:cubicBezTo>
                      <a:pt x="644" y="6301"/>
                      <a:pt x="675" y="6281"/>
                      <a:pt x="681" y="6249"/>
                    </a:cubicBezTo>
                    <a:cubicBezTo>
                      <a:pt x="745" y="5946"/>
                      <a:pt x="745" y="5946"/>
                      <a:pt x="745" y="5946"/>
                    </a:cubicBezTo>
                    <a:cubicBezTo>
                      <a:pt x="774" y="5890"/>
                      <a:pt x="779" y="5782"/>
                      <a:pt x="788" y="5732"/>
                    </a:cubicBezTo>
                    <a:cubicBezTo>
                      <a:pt x="802" y="5652"/>
                      <a:pt x="796" y="5566"/>
                      <a:pt x="787" y="5480"/>
                    </a:cubicBezTo>
                    <a:cubicBezTo>
                      <a:pt x="847" y="5358"/>
                      <a:pt x="1061" y="4921"/>
                      <a:pt x="1153" y="4758"/>
                    </a:cubicBezTo>
                    <a:cubicBezTo>
                      <a:pt x="1415" y="4293"/>
                      <a:pt x="1372" y="3969"/>
                      <a:pt x="1417" y="3914"/>
                    </a:cubicBezTo>
                    <a:cubicBezTo>
                      <a:pt x="1444" y="3882"/>
                      <a:pt x="1507" y="3797"/>
                      <a:pt x="1581" y="3692"/>
                    </a:cubicBezTo>
                    <a:cubicBezTo>
                      <a:pt x="1675" y="3890"/>
                      <a:pt x="1744" y="4100"/>
                      <a:pt x="1742" y="4332"/>
                    </a:cubicBezTo>
                    <a:cubicBezTo>
                      <a:pt x="1739" y="4622"/>
                      <a:pt x="1629" y="4875"/>
                      <a:pt x="1581" y="5155"/>
                    </a:cubicBezTo>
                    <a:cubicBezTo>
                      <a:pt x="1529" y="5456"/>
                      <a:pt x="1482" y="5749"/>
                      <a:pt x="1469" y="6155"/>
                    </a:cubicBezTo>
                    <a:cubicBezTo>
                      <a:pt x="1434" y="6518"/>
                      <a:pt x="1413" y="6970"/>
                      <a:pt x="1475" y="7318"/>
                    </a:cubicBezTo>
                    <a:cubicBezTo>
                      <a:pt x="1562" y="7812"/>
                      <a:pt x="1607" y="8309"/>
                      <a:pt x="1582" y="8498"/>
                    </a:cubicBezTo>
                    <a:cubicBezTo>
                      <a:pt x="1523" y="8923"/>
                      <a:pt x="1486" y="9393"/>
                      <a:pt x="1542" y="10104"/>
                    </a:cubicBezTo>
                    <a:cubicBezTo>
                      <a:pt x="1598" y="10798"/>
                      <a:pt x="1736" y="10744"/>
                      <a:pt x="1715" y="11278"/>
                    </a:cubicBezTo>
                    <a:cubicBezTo>
                      <a:pt x="1693" y="11350"/>
                      <a:pt x="1656" y="11444"/>
                      <a:pt x="1650" y="11457"/>
                    </a:cubicBezTo>
                    <a:cubicBezTo>
                      <a:pt x="1576" y="11605"/>
                      <a:pt x="1172" y="11850"/>
                      <a:pt x="1532" y="11918"/>
                    </a:cubicBezTo>
                    <a:cubicBezTo>
                      <a:pt x="1729" y="11956"/>
                      <a:pt x="1951" y="12036"/>
                      <a:pt x="2153" y="12028"/>
                    </a:cubicBezTo>
                    <a:cubicBezTo>
                      <a:pt x="2288" y="12022"/>
                      <a:pt x="2316" y="11835"/>
                      <a:pt x="2292" y="11732"/>
                    </a:cubicBezTo>
                    <a:cubicBezTo>
                      <a:pt x="2249" y="11549"/>
                      <a:pt x="2197" y="11379"/>
                      <a:pt x="2188" y="11190"/>
                    </a:cubicBezTo>
                    <a:cubicBezTo>
                      <a:pt x="2188" y="11190"/>
                      <a:pt x="2188" y="11190"/>
                      <a:pt x="2188" y="11190"/>
                    </a:cubicBezTo>
                    <a:cubicBezTo>
                      <a:pt x="2177" y="10686"/>
                      <a:pt x="2379" y="10202"/>
                      <a:pt x="2338" y="9726"/>
                    </a:cubicBezTo>
                    <a:cubicBezTo>
                      <a:pt x="2301" y="9280"/>
                      <a:pt x="2230" y="8736"/>
                      <a:pt x="2299" y="8504"/>
                    </a:cubicBezTo>
                    <a:cubicBezTo>
                      <a:pt x="2493" y="7860"/>
                      <a:pt x="2670" y="6800"/>
                      <a:pt x="2621" y="6170"/>
                    </a:cubicBezTo>
                    <a:cubicBezTo>
                      <a:pt x="2687" y="6170"/>
                      <a:pt x="2687" y="6170"/>
                      <a:pt x="2687" y="6170"/>
                    </a:cubicBezTo>
                    <a:cubicBezTo>
                      <a:pt x="2687" y="1"/>
                      <a:pt x="2687" y="1"/>
                      <a:pt x="2687" y="1"/>
                    </a:cubicBezTo>
                    <a:cubicBezTo>
                      <a:pt x="2677" y="0"/>
                      <a:pt x="2667" y="0"/>
                      <a:pt x="2657" y="0"/>
                    </a:cubicBezTo>
                    <a:close/>
                  </a:path>
                </a:pathLst>
              </a:custGeom>
              <a:solidFill>
                <a:srgbClr val="00878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0" name="Freeform 16"/>
              <p:cNvSpPr/>
              <p:nvPr/>
            </p:nvSpPr>
            <p:spPr bwMode="auto">
              <a:xfrm flipH="1">
                <a:off x="6033545" y="1685637"/>
                <a:ext cx="1094291" cy="3811985"/>
              </a:xfrm>
              <a:custGeom>
                <a:avLst/>
                <a:gdLst>
                  <a:gd name="T0" fmla="*/ 2657 w 2687"/>
                  <a:gd name="T1" fmla="*/ 0 h 12036"/>
                  <a:gd name="T2" fmla="*/ 2064 w 2687"/>
                  <a:gd name="T3" fmla="*/ 685 h 12036"/>
                  <a:gd name="T4" fmla="*/ 2100 w 2687"/>
                  <a:gd name="T5" fmla="*/ 1063 h 12036"/>
                  <a:gd name="T6" fmla="*/ 2242 w 2687"/>
                  <a:gd name="T7" fmla="*/ 1349 h 12036"/>
                  <a:gd name="T8" fmla="*/ 2242 w 2687"/>
                  <a:gd name="T9" fmla="*/ 1664 h 12036"/>
                  <a:gd name="T10" fmla="*/ 1630 w 2687"/>
                  <a:gd name="T11" fmla="*/ 1973 h 12036"/>
                  <a:gd name="T12" fmla="*/ 1098 w 2687"/>
                  <a:gd name="T13" fmla="*/ 2208 h 12036"/>
                  <a:gd name="T14" fmla="*/ 938 w 2687"/>
                  <a:gd name="T15" fmla="*/ 3125 h 12036"/>
                  <a:gd name="T16" fmla="*/ 866 w 2687"/>
                  <a:gd name="T17" fmla="*/ 3808 h 12036"/>
                  <a:gd name="T18" fmla="*/ 423 w 2687"/>
                  <a:gd name="T19" fmla="*/ 5336 h 12036"/>
                  <a:gd name="T20" fmla="*/ 273 w 2687"/>
                  <a:gd name="T21" fmla="*/ 5535 h 12036"/>
                  <a:gd name="T22" fmla="*/ 29 w 2687"/>
                  <a:gd name="T23" fmla="*/ 5763 h 12036"/>
                  <a:gd name="T24" fmla="*/ 26 w 2687"/>
                  <a:gd name="T25" fmla="*/ 5860 h 12036"/>
                  <a:gd name="T26" fmla="*/ 123 w 2687"/>
                  <a:gd name="T27" fmla="*/ 5863 h 12036"/>
                  <a:gd name="T28" fmla="*/ 220 w 2687"/>
                  <a:gd name="T29" fmla="*/ 5772 h 12036"/>
                  <a:gd name="T30" fmla="*/ 124 w 2687"/>
                  <a:gd name="T31" fmla="*/ 6243 h 12036"/>
                  <a:gd name="T32" fmla="*/ 170 w 2687"/>
                  <a:gd name="T33" fmla="*/ 6313 h 12036"/>
                  <a:gd name="T34" fmla="*/ 240 w 2687"/>
                  <a:gd name="T35" fmla="*/ 6267 h 12036"/>
                  <a:gd name="T36" fmla="*/ 310 w 2687"/>
                  <a:gd name="T37" fmla="*/ 5922 h 12036"/>
                  <a:gd name="T38" fmla="*/ 331 w 2687"/>
                  <a:gd name="T39" fmla="*/ 5939 h 12036"/>
                  <a:gd name="T40" fmla="*/ 238 w 2687"/>
                  <a:gd name="T41" fmla="*/ 6417 h 12036"/>
                  <a:gd name="T42" fmla="*/ 284 w 2687"/>
                  <a:gd name="T43" fmla="*/ 6487 h 12036"/>
                  <a:gd name="T44" fmla="*/ 354 w 2687"/>
                  <a:gd name="T45" fmla="*/ 6441 h 12036"/>
                  <a:gd name="T46" fmla="*/ 441 w 2687"/>
                  <a:gd name="T47" fmla="*/ 5996 h 12036"/>
                  <a:gd name="T48" fmla="*/ 471 w 2687"/>
                  <a:gd name="T49" fmla="*/ 6004 h 12036"/>
                  <a:gd name="T50" fmla="*/ 388 w 2687"/>
                  <a:gd name="T51" fmla="*/ 6408 h 12036"/>
                  <a:gd name="T52" fmla="*/ 434 w 2687"/>
                  <a:gd name="T53" fmla="*/ 6478 h 12036"/>
                  <a:gd name="T54" fmla="*/ 504 w 2687"/>
                  <a:gd name="T55" fmla="*/ 6432 h 12036"/>
                  <a:gd name="T56" fmla="*/ 590 w 2687"/>
                  <a:gd name="T57" fmla="*/ 6012 h 12036"/>
                  <a:gd name="T58" fmla="*/ 612 w 2687"/>
                  <a:gd name="T59" fmla="*/ 6010 h 12036"/>
                  <a:gd name="T60" fmla="*/ 567 w 2687"/>
                  <a:gd name="T61" fmla="*/ 6225 h 12036"/>
                  <a:gd name="T62" fmla="*/ 612 w 2687"/>
                  <a:gd name="T63" fmla="*/ 6294 h 12036"/>
                  <a:gd name="T64" fmla="*/ 681 w 2687"/>
                  <a:gd name="T65" fmla="*/ 6249 h 12036"/>
                  <a:gd name="T66" fmla="*/ 745 w 2687"/>
                  <a:gd name="T67" fmla="*/ 5946 h 12036"/>
                  <a:gd name="T68" fmla="*/ 788 w 2687"/>
                  <a:gd name="T69" fmla="*/ 5732 h 12036"/>
                  <a:gd name="T70" fmla="*/ 787 w 2687"/>
                  <a:gd name="T71" fmla="*/ 5480 h 12036"/>
                  <a:gd name="T72" fmla="*/ 1153 w 2687"/>
                  <a:gd name="T73" fmla="*/ 4758 h 12036"/>
                  <a:gd name="T74" fmla="*/ 1417 w 2687"/>
                  <a:gd name="T75" fmla="*/ 3914 h 12036"/>
                  <a:gd name="T76" fmla="*/ 1581 w 2687"/>
                  <a:gd name="T77" fmla="*/ 3692 h 12036"/>
                  <a:gd name="T78" fmla="*/ 1742 w 2687"/>
                  <a:gd name="T79" fmla="*/ 4332 h 12036"/>
                  <a:gd name="T80" fmla="*/ 1581 w 2687"/>
                  <a:gd name="T81" fmla="*/ 5155 h 12036"/>
                  <a:gd name="T82" fmla="*/ 1469 w 2687"/>
                  <a:gd name="T83" fmla="*/ 6155 h 12036"/>
                  <a:gd name="T84" fmla="*/ 1475 w 2687"/>
                  <a:gd name="T85" fmla="*/ 7318 h 12036"/>
                  <a:gd name="T86" fmla="*/ 1582 w 2687"/>
                  <a:gd name="T87" fmla="*/ 8498 h 12036"/>
                  <a:gd name="T88" fmla="*/ 1542 w 2687"/>
                  <a:gd name="T89" fmla="*/ 10104 h 12036"/>
                  <a:gd name="T90" fmla="*/ 1715 w 2687"/>
                  <a:gd name="T91" fmla="*/ 11278 h 12036"/>
                  <a:gd name="T92" fmla="*/ 1650 w 2687"/>
                  <a:gd name="T93" fmla="*/ 11457 h 12036"/>
                  <a:gd name="T94" fmla="*/ 1532 w 2687"/>
                  <a:gd name="T95" fmla="*/ 11918 h 12036"/>
                  <a:gd name="T96" fmla="*/ 2153 w 2687"/>
                  <a:gd name="T97" fmla="*/ 12028 h 12036"/>
                  <a:gd name="T98" fmla="*/ 2292 w 2687"/>
                  <a:gd name="T99" fmla="*/ 11732 h 12036"/>
                  <a:gd name="T100" fmla="*/ 2188 w 2687"/>
                  <a:gd name="T101" fmla="*/ 11190 h 12036"/>
                  <a:gd name="T102" fmla="*/ 2188 w 2687"/>
                  <a:gd name="T103" fmla="*/ 11190 h 12036"/>
                  <a:gd name="T104" fmla="*/ 2338 w 2687"/>
                  <a:gd name="T105" fmla="*/ 9726 h 12036"/>
                  <a:gd name="T106" fmla="*/ 2299 w 2687"/>
                  <a:gd name="T107" fmla="*/ 8504 h 12036"/>
                  <a:gd name="T108" fmla="*/ 2621 w 2687"/>
                  <a:gd name="T109" fmla="*/ 6170 h 12036"/>
                  <a:gd name="T110" fmla="*/ 2687 w 2687"/>
                  <a:gd name="T111" fmla="*/ 6170 h 12036"/>
                  <a:gd name="T112" fmla="*/ 2687 w 2687"/>
                  <a:gd name="T113" fmla="*/ 1 h 12036"/>
                  <a:gd name="T114" fmla="*/ 2657 w 2687"/>
                  <a:gd name="T115" fmla="*/ 0 h 12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687" h="12036">
                    <a:moveTo>
                      <a:pt x="2657" y="0"/>
                    </a:moveTo>
                    <a:cubicBezTo>
                      <a:pt x="2235" y="3"/>
                      <a:pt x="2085" y="299"/>
                      <a:pt x="2064" y="685"/>
                    </a:cubicBezTo>
                    <a:cubicBezTo>
                      <a:pt x="1908" y="621"/>
                      <a:pt x="1977" y="1009"/>
                      <a:pt x="2100" y="1063"/>
                    </a:cubicBezTo>
                    <a:cubicBezTo>
                      <a:pt x="2131" y="1172"/>
                      <a:pt x="2180" y="1269"/>
                      <a:pt x="2242" y="1349"/>
                    </a:cubicBezTo>
                    <a:cubicBezTo>
                      <a:pt x="2242" y="1664"/>
                      <a:pt x="2242" y="1664"/>
                      <a:pt x="2242" y="1664"/>
                    </a:cubicBezTo>
                    <a:cubicBezTo>
                      <a:pt x="2069" y="1830"/>
                      <a:pt x="1878" y="1928"/>
                      <a:pt x="1630" y="1973"/>
                    </a:cubicBezTo>
                    <a:cubicBezTo>
                      <a:pt x="1421" y="2011"/>
                      <a:pt x="1183" y="1981"/>
                      <a:pt x="1098" y="2208"/>
                    </a:cubicBezTo>
                    <a:cubicBezTo>
                      <a:pt x="1053" y="2306"/>
                      <a:pt x="927" y="2624"/>
                      <a:pt x="938" y="3125"/>
                    </a:cubicBezTo>
                    <a:cubicBezTo>
                      <a:pt x="945" y="3399"/>
                      <a:pt x="980" y="3640"/>
                      <a:pt x="866" y="3808"/>
                    </a:cubicBezTo>
                    <a:cubicBezTo>
                      <a:pt x="646" y="4135"/>
                      <a:pt x="433" y="5282"/>
                      <a:pt x="423" y="5336"/>
                    </a:cubicBezTo>
                    <a:cubicBezTo>
                      <a:pt x="370" y="5389"/>
                      <a:pt x="313" y="5459"/>
                      <a:pt x="273" y="5535"/>
                    </a:cubicBezTo>
                    <a:cubicBezTo>
                      <a:pt x="29" y="5763"/>
                      <a:pt x="29" y="5763"/>
                      <a:pt x="29" y="5763"/>
                    </a:cubicBezTo>
                    <a:cubicBezTo>
                      <a:pt x="1" y="5788"/>
                      <a:pt x="0" y="5832"/>
                      <a:pt x="26" y="5860"/>
                    </a:cubicBezTo>
                    <a:cubicBezTo>
                      <a:pt x="52" y="5887"/>
                      <a:pt x="95" y="5889"/>
                      <a:pt x="123" y="5863"/>
                    </a:cubicBezTo>
                    <a:cubicBezTo>
                      <a:pt x="220" y="5772"/>
                      <a:pt x="220" y="5772"/>
                      <a:pt x="220" y="5772"/>
                    </a:cubicBezTo>
                    <a:cubicBezTo>
                      <a:pt x="124" y="6243"/>
                      <a:pt x="124" y="6243"/>
                      <a:pt x="124" y="6243"/>
                    </a:cubicBezTo>
                    <a:cubicBezTo>
                      <a:pt x="117" y="6274"/>
                      <a:pt x="138" y="6306"/>
                      <a:pt x="170" y="6313"/>
                    </a:cubicBezTo>
                    <a:cubicBezTo>
                      <a:pt x="202" y="6319"/>
                      <a:pt x="233" y="6299"/>
                      <a:pt x="240" y="6267"/>
                    </a:cubicBezTo>
                    <a:cubicBezTo>
                      <a:pt x="310" y="5922"/>
                      <a:pt x="310" y="5922"/>
                      <a:pt x="310" y="5922"/>
                    </a:cubicBezTo>
                    <a:cubicBezTo>
                      <a:pt x="317" y="5928"/>
                      <a:pt x="324" y="5934"/>
                      <a:pt x="331" y="5939"/>
                    </a:cubicBezTo>
                    <a:cubicBezTo>
                      <a:pt x="238" y="6417"/>
                      <a:pt x="238" y="6417"/>
                      <a:pt x="238" y="6417"/>
                    </a:cubicBezTo>
                    <a:cubicBezTo>
                      <a:pt x="231" y="6449"/>
                      <a:pt x="252" y="6481"/>
                      <a:pt x="284" y="6487"/>
                    </a:cubicBezTo>
                    <a:cubicBezTo>
                      <a:pt x="316" y="6494"/>
                      <a:pt x="347" y="6474"/>
                      <a:pt x="354" y="6441"/>
                    </a:cubicBezTo>
                    <a:cubicBezTo>
                      <a:pt x="441" y="5996"/>
                      <a:pt x="441" y="5996"/>
                      <a:pt x="441" y="5996"/>
                    </a:cubicBezTo>
                    <a:cubicBezTo>
                      <a:pt x="451" y="5999"/>
                      <a:pt x="461" y="6001"/>
                      <a:pt x="471" y="6004"/>
                    </a:cubicBezTo>
                    <a:cubicBezTo>
                      <a:pt x="388" y="6408"/>
                      <a:pt x="388" y="6408"/>
                      <a:pt x="388" y="6408"/>
                    </a:cubicBezTo>
                    <a:cubicBezTo>
                      <a:pt x="381" y="6440"/>
                      <a:pt x="402" y="6471"/>
                      <a:pt x="434" y="6478"/>
                    </a:cubicBezTo>
                    <a:cubicBezTo>
                      <a:pt x="466" y="6485"/>
                      <a:pt x="497" y="6464"/>
                      <a:pt x="504" y="6432"/>
                    </a:cubicBezTo>
                    <a:cubicBezTo>
                      <a:pt x="590" y="6012"/>
                      <a:pt x="590" y="6012"/>
                      <a:pt x="590" y="6012"/>
                    </a:cubicBezTo>
                    <a:cubicBezTo>
                      <a:pt x="598" y="6011"/>
                      <a:pt x="605" y="6011"/>
                      <a:pt x="612" y="6010"/>
                    </a:cubicBezTo>
                    <a:cubicBezTo>
                      <a:pt x="567" y="6225"/>
                      <a:pt x="567" y="6225"/>
                      <a:pt x="567" y="6225"/>
                    </a:cubicBezTo>
                    <a:cubicBezTo>
                      <a:pt x="561" y="6257"/>
                      <a:pt x="581" y="6288"/>
                      <a:pt x="612" y="6294"/>
                    </a:cubicBezTo>
                    <a:cubicBezTo>
                      <a:pt x="644" y="6301"/>
                      <a:pt x="675" y="6281"/>
                      <a:pt x="681" y="6249"/>
                    </a:cubicBezTo>
                    <a:cubicBezTo>
                      <a:pt x="745" y="5946"/>
                      <a:pt x="745" y="5946"/>
                      <a:pt x="745" y="5946"/>
                    </a:cubicBezTo>
                    <a:cubicBezTo>
                      <a:pt x="774" y="5890"/>
                      <a:pt x="779" y="5782"/>
                      <a:pt x="788" y="5732"/>
                    </a:cubicBezTo>
                    <a:cubicBezTo>
                      <a:pt x="802" y="5652"/>
                      <a:pt x="796" y="5566"/>
                      <a:pt x="787" y="5480"/>
                    </a:cubicBezTo>
                    <a:cubicBezTo>
                      <a:pt x="847" y="5358"/>
                      <a:pt x="1061" y="4921"/>
                      <a:pt x="1153" y="4758"/>
                    </a:cubicBezTo>
                    <a:cubicBezTo>
                      <a:pt x="1415" y="4293"/>
                      <a:pt x="1372" y="3969"/>
                      <a:pt x="1417" y="3914"/>
                    </a:cubicBezTo>
                    <a:cubicBezTo>
                      <a:pt x="1444" y="3882"/>
                      <a:pt x="1507" y="3797"/>
                      <a:pt x="1581" y="3692"/>
                    </a:cubicBezTo>
                    <a:cubicBezTo>
                      <a:pt x="1675" y="3890"/>
                      <a:pt x="1744" y="4100"/>
                      <a:pt x="1742" y="4332"/>
                    </a:cubicBezTo>
                    <a:cubicBezTo>
                      <a:pt x="1739" y="4622"/>
                      <a:pt x="1629" y="4875"/>
                      <a:pt x="1581" y="5155"/>
                    </a:cubicBezTo>
                    <a:cubicBezTo>
                      <a:pt x="1529" y="5456"/>
                      <a:pt x="1482" y="5749"/>
                      <a:pt x="1469" y="6155"/>
                    </a:cubicBezTo>
                    <a:cubicBezTo>
                      <a:pt x="1434" y="6518"/>
                      <a:pt x="1413" y="6970"/>
                      <a:pt x="1475" y="7318"/>
                    </a:cubicBezTo>
                    <a:cubicBezTo>
                      <a:pt x="1562" y="7812"/>
                      <a:pt x="1607" y="8309"/>
                      <a:pt x="1582" y="8498"/>
                    </a:cubicBezTo>
                    <a:cubicBezTo>
                      <a:pt x="1523" y="8923"/>
                      <a:pt x="1486" y="9393"/>
                      <a:pt x="1542" y="10104"/>
                    </a:cubicBezTo>
                    <a:cubicBezTo>
                      <a:pt x="1598" y="10798"/>
                      <a:pt x="1736" y="10744"/>
                      <a:pt x="1715" y="11278"/>
                    </a:cubicBezTo>
                    <a:cubicBezTo>
                      <a:pt x="1693" y="11350"/>
                      <a:pt x="1656" y="11444"/>
                      <a:pt x="1650" y="11457"/>
                    </a:cubicBezTo>
                    <a:cubicBezTo>
                      <a:pt x="1576" y="11605"/>
                      <a:pt x="1172" y="11850"/>
                      <a:pt x="1532" y="11918"/>
                    </a:cubicBezTo>
                    <a:cubicBezTo>
                      <a:pt x="1729" y="11956"/>
                      <a:pt x="1951" y="12036"/>
                      <a:pt x="2153" y="12028"/>
                    </a:cubicBezTo>
                    <a:cubicBezTo>
                      <a:pt x="2288" y="12022"/>
                      <a:pt x="2316" y="11835"/>
                      <a:pt x="2292" y="11732"/>
                    </a:cubicBezTo>
                    <a:cubicBezTo>
                      <a:pt x="2249" y="11549"/>
                      <a:pt x="2197" y="11379"/>
                      <a:pt x="2188" y="11190"/>
                    </a:cubicBezTo>
                    <a:cubicBezTo>
                      <a:pt x="2188" y="11190"/>
                      <a:pt x="2188" y="11190"/>
                      <a:pt x="2188" y="11190"/>
                    </a:cubicBezTo>
                    <a:cubicBezTo>
                      <a:pt x="2177" y="10686"/>
                      <a:pt x="2379" y="10202"/>
                      <a:pt x="2338" y="9726"/>
                    </a:cubicBezTo>
                    <a:cubicBezTo>
                      <a:pt x="2301" y="9280"/>
                      <a:pt x="2230" y="8736"/>
                      <a:pt x="2299" y="8504"/>
                    </a:cubicBezTo>
                    <a:cubicBezTo>
                      <a:pt x="2493" y="7860"/>
                      <a:pt x="2670" y="6800"/>
                      <a:pt x="2621" y="6170"/>
                    </a:cubicBezTo>
                    <a:cubicBezTo>
                      <a:pt x="2687" y="6170"/>
                      <a:pt x="2687" y="6170"/>
                      <a:pt x="2687" y="6170"/>
                    </a:cubicBezTo>
                    <a:cubicBezTo>
                      <a:pt x="2687" y="1"/>
                      <a:pt x="2687" y="1"/>
                      <a:pt x="2687" y="1"/>
                    </a:cubicBezTo>
                    <a:cubicBezTo>
                      <a:pt x="2677" y="0"/>
                      <a:pt x="2667" y="0"/>
                      <a:pt x="2657" y="0"/>
                    </a:cubicBezTo>
                    <a:close/>
                  </a:path>
                </a:pathLst>
              </a:custGeom>
              <a:solidFill>
                <a:srgbClr val="00878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2" name="文本框 1"/>
            <p:cNvSpPr txBox="1"/>
            <p:nvPr/>
          </p:nvSpPr>
          <p:spPr>
            <a:xfrm>
              <a:off x="2015537" y="1492921"/>
              <a:ext cx="1354504" cy="25678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800" dirty="0" smtClean="0">
                  <a:solidFill>
                    <a:schemeClr val="bg1"/>
                  </a:solidFill>
                </a:rPr>
                <a:t>?</a:t>
              </a:r>
              <a:endParaRPr lang="zh-CN" altLang="en-US" sz="13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03613" y="5161607"/>
            <a:ext cx="3840480" cy="829945"/>
            <a:chOff x="2518906" y="719417"/>
            <a:chExt cx="3840480" cy="829945"/>
          </a:xfrm>
        </p:grpSpPr>
        <p:sp>
          <p:nvSpPr>
            <p:cNvPr id="95" name="文本框 94"/>
            <p:cNvSpPr txBox="1"/>
            <p:nvPr/>
          </p:nvSpPr>
          <p:spPr>
            <a:xfrm>
              <a:off x="2518906" y="719417"/>
              <a:ext cx="3840480" cy="829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404040"/>
                  </a:solidFill>
                  <a:latin typeface="+mn-ea"/>
                </a:rPr>
                <a:t>解决专业人才培养的痛点</a:t>
              </a:r>
              <a:endParaRPr lang="zh-CN" altLang="en-US" sz="1600" b="1" dirty="0">
                <a:solidFill>
                  <a:srgbClr val="404040"/>
                </a:solidFill>
                <a:latin typeface="+mn-ea"/>
              </a:endParaRPr>
            </a:p>
            <a:p>
              <a:pPr algn="ctr"/>
              <a:endParaRPr lang="zh-CN" altLang="en-US" sz="1600" b="1" dirty="0">
                <a:solidFill>
                  <a:srgbClr val="404040"/>
                </a:solidFill>
                <a:latin typeface="+mn-ea"/>
              </a:endParaRPr>
            </a:p>
            <a:p>
              <a:pPr algn="ctr"/>
              <a:r>
                <a:rPr lang="zh-CN" altLang="en-US" sz="1600" b="1" dirty="0">
                  <a:solidFill>
                    <a:srgbClr val="404040"/>
                  </a:solidFill>
                  <a:latin typeface="+mn-ea"/>
                </a:rPr>
                <a:t>有效提升学生的就业能力与解决问题能力</a:t>
              </a:r>
              <a:endParaRPr lang="zh-CN" altLang="en-US" sz="1600" b="1" dirty="0">
                <a:solidFill>
                  <a:srgbClr val="404040"/>
                </a:solidFill>
                <a:latin typeface="+mn-ea"/>
              </a:endParaRPr>
            </a:p>
          </p:txBody>
        </p:sp>
        <p:cxnSp>
          <p:nvCxnSpPr>
            <p:cNvPr id="96" name="直接连接符 95"/>
            <p:cNvCxnSpPr/>
            <p:nvPr/>
          </p:nvCxnSpPr>
          <p:spPr>
            <a:xfrm>
              <a:off x="3819525" y="1014180"/>
              <a:ext cx="1498489" cy="0"/>
            </a:xfrm>
            <a:prstGeom prst="line">
              <a:avLst/>
            </a:prstGeom>
            <a:ln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组合 96"/>
          <p:cNvGrpSpPr/>
          <p:nvPr/>
        </p:nvGrpSpPr>
        <p:grpSpPr>
          <a:xfrm>
            <a:off x="-19064" y="253534"/>
            <a:ext cx="12211083" cy="6553690"/>
            <a:chOff x="-19064" y="253534"/>
            <a:chExt cx="12211083" cy="6553690"/>
          </a:xfrm>
        </p:grpSpPr>
        <p:grpSp>
          <p:nvGrpSpPr>
            <p:cNvPr id="98" name="组合 97"/>
            <p:cNvGrpSpPr/>
            <p:nvPr/>
          </p:nvGrpSpPr>
          <p:grpSpPr>
            <a:xfrm>
              <a:off x="-19064" y="253534"/>
              <a:ext cx="12211083" cy="6553690"/>
              <a:chOff x="-19064" y="253534"/>
              <a:chExt cx="12211083" cy="6553690"/>
            </a:xfrm>
          </p:grpSpPr>
          <p:sp>
            <p:nvSpPr>
              <p:cNvPr id="100" name="Rectangle 11"/>
              <p:cNvSpPr>
                <a:spLocks noChangeArrowheads="1"/>
              </p:cNvSpPr>
              <p:nvPr/>
            </p:nvSpPr>
            <p:spPr bwMode="gray">
              <a:xfrm flipH="1">
                <a:off x="205524" y="255990"/>
                <a:ext cx="11986495" cy="597132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>
                  <a:defRPr/>
                </a:pPr>
                <a:endParaRPr lang="en-US" altLang="zh-CN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101" name="Rectangle 7"/>
              <p:cNvSpPr>
                <a:spLocks noChangeArrowheads="1"/>
              </p:cNvSpPr>
              <p:nvPr/>
            </p:nvSpPr>
            <p:spPr bwMode="invGray">
              <a:xfrm flipH="1">
                <a:off x="97525" y="6501805"/>
                <a:ext cx="428024" cy="176519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/>
                <a:endParaRPr lang="en-US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102" name="Freeform 8"/>
              <p:cNvSpPr/>
              <p:nvPr/>
            </p:nvSpPr>
            <p:spPr bwMode="invGray">
              <a:xfrm flipH="1">
                <a:off x="-19064" y="6501805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9 w 219"/>
                  <a:gd name="T3" fmla="*/ 314 h 744"/>
                  <a:gd name="T4" fmla="*/ 219 w 219"/>
                  <a:gd name="T5" fmla="*/ 744 h 744"/>
                  <a:gd name="T6" fmla="*/ 0 w 219"/>
                  <a:gd name="T7" fmla="*/ 430 h 744"/>
                  <a:gd name="T8" fmla="*/ 0 w 219"/>
                  <a:gd name="T9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latin typeface="Foundry Gridnik Medium" pitchFamily="50" charset="0"/>
                </a:endParaRPr>
              </a:p>
            </p:txBody>
          </p:sp>
          <p:sp>
            <p:nvSpPr>
              <p:cNvPr id="103" name="Rectangle 13"/>
              <p:cNvSpPr/>
              <p:nvPr/>
            </p:nvSpPr>
            <p:spPr bwMode="invGray">
              <a:xfrm>
                <a:off x="107449" y="6445134"/>
                <a:ext cx="417695" cy="292364"/>
              </a:xfrm>
              <a:prstGeom prst="rect">
                <a:avLst/>
              </a:prstGeom>
            </p:spPr>
            <p:txBody>
              <a:bodyPr wrap="none" lIns="121896" tIns="60948" rIns="121896" bIns="60948">
                <a:spAutoFit/>
              </a:bodyPr>
              <a:lstStyle/>
              <a:p>
                <a:pPr algn="ctr"/>
                <a:fld id="{259F4B34-A25D-4DEF-97BC-C4D92417BF9B}" type="slidenum">
                  <a:rPr lang="en-US" sz="1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fld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2"/>
              <p:cNvSpPr/>
              <p:nvPr/>
            </p:nvSpPr>
            <p:spPr bwMode="gray">
              <a:xfrm>
                <a:off x="19" y="253534"/>
                <a:ext cx="205496" cy="792721"/>
              </a:xfrm>
              <a:custGeom>
                <a:avLst/>
                <a:gdLst>
                  <a:gd name="T0" fmla="*/ 0 w 215"/>
                  <a:gd name="T1" fmla="*/ 308 h 703"/>
                  <a:gd name="T2" fmla="*/ 0 w 215"/>
                  <a:gd name="T3" fmla="*/ 703 h 703"/>
                  <a:gd name="T4" fmla="*/ 215 w 215"/>
                  <a:gd name="T5" fmla="*/ 395 h 703"/>
                  <a:gd name="T6" fmla="*/ 215 w 215"/>
                  <a:gd name="T7" fmla="*/ 0 h 703"/>
                  <a:gd name="T8" fmla="*/ 0 w 215"/>
                  <a:gd name="T9" fmla="*/ 308 h 703"/>
                  <a:gd name="connsiteX0" fmla="*/ 0 w 10000"/>
                  <a:gd name="connsiteY0" fmla="*/ 4381 h 7400"/>
                  <a:gd name="connsiteX1" fmla="*/ 6119 w 10000"/>
                  <a:gd name="connsiteY1" fmla="*/ 7400 h 7400"/>
                  <a:gd name="connsiteX2" fmla="*/ 10000 w 10000"/>
                  <a:gd name="connsiteY2" fmla="*/ 5619 h 7400"/>
                  <a:gd name="connsiteX3" fmla="*/ 10000 w 10000"/>
                  <a:gd name="connsiteY3" fmla="*/ 0 h 7400"/>
                  <a:gd name="connsiteX4" fmla="*/ 0 w 10000"/>
                  <a:gd name="connsiteY4" fmla="*/ 4381 h 7400"/>
                  <a:gd name="connsiteX0-1" fmla="*/ 0 w 3881"/>
                  <a:gd name="connsiteY0-2" fmla="*/ 2482 h 10000"/>
                  <a:gd name="connsiteX1-3" fmla="*/ 0 w 3881"/>
                  <a:gd name="connsiteY1-4" fmla="*/ 10000 h 10000"/>
                  <a:gd name="connsiteX2-5" fmla="*/ 3881 w 3881"/>
                  <a:gd name="connsiteY2-6" fmla="*/ 7593 h 10000"/>
                  <a:gd name="connsiteX3-7" fmla="*/ 3881 w 3881"/>
                  <a:gd name="connsiteY3-8" fmla="*/ 0 h 10000"/>
                  <a:gd name="connsiteX4-9" fmla="*/ 0 w 3881"/>
                  <a:gd name="connsiteY4-10" fmla="*/ 2482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flip="none" rotWithShape="0">
                <a:gsLst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solidFill>
                    <a:schemeClr val="lt1"/>
                  </a:solidFill>
                  <a:latin typeface="Foundry Gridnik Medium" pitchFamily="50" charset="0"/>
                </a:endParaRPr>
              </a:p>
            </p:txBody>
          </p:sp>
        </p:grpSp>
        <p:sp>
          <p:nvSpPr>
            <p:cNvPr id="99" name="文本框 98"/>
            <p:cNvSpPr txBox="1"/>
            <p:nvPr/>
          </p:nvSpPr>
          <p:spPr>
            <a:xfrm>
              <a:off x="296839" y="344379"/>
              <a:ext cx="5243195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探索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-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应用型课程建设与课堂教学创新</a:t>
              </a:r>
              <a:endParaRPr lang="zh-CN" altLang="en-US" sz="2400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  <p:sp>
        <p:nvSpPr>
          <p:cNvPr id="23" name="TextBox 10"/>
          <p:cNvSpPr txBox="1"/>
          <p:nvPr/>
        </p:nvSpPr>
        <p:spPr bwMode="black">
          <a:xfrm>
            <a:off x="512995" y="6450854"/>
            <a:ext cx="2198370" cy="289560"/>
          </a:xfrm>
          <a:prstGeom prst="rect">
            <a:avLst/>
          </a:prstGeom>
          <a:noFill/>
        </p:spPr>
        <p:txBody>
          <a:bodyPr wrap="none" lIns="121896" tIns="60948" rIns="121896" bIns="60948" rtlCol="0">
            <a:spAutoFit/>
          </a:bodyPr>
          <a:lstStyle>
            <a:defPPr>
              <a:defRPr lang="en-US"/>
            </a:defPPr>
            <a:lvl1pPr>
              <a:defRPr sz="1100" cap="all">
                <a:solidFill>
                  <a:srgbClr val="9395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/>
            <a:r>
              <a:rPr lang="zh-CN" altLang="zh-CN" spc="300" dirty="0" smtClean="0">
                <a:solidFill>
                  <a:srgbClr val="00323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  <a:sym typeface="+mn-ea"/>
              </a:rPr>
              <a:t>导向设计课程创新与实践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圆角矩形 43"/>
          <p:cNvSpPr/>
          <p:nvPr/>
        </p:nvSpPr>
        <p:spPr>
          <a:xfrm>
            <a:off x="2691936" y="1259994"/>
            <a:ext cx="7119274" cy="1030515"/>
          </a:xfrm>
          <a:prstGeom prst="roundRect">
            <a:avLst/>
          </a:prstGeom>
          <a:solidFill>
            <a:srgbClr val="00B9B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321" y="3838761"/>
            <a:ext cx="609600" cy="609600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321" y="5624279"/>
            <a:ext cx="609600" cy="609600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329" y="5597725"/>
            <a:ext cx="609600" cy="609600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329" y="3838761"/>
            <a:ext cx="609600" cy="609600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254" y="3844948"/>
            <a:ext cx="609600" cy="609600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254" y="5597725"/>
            <a:ext cx="609600" cy="609600"/>
          </a:xfrm>
          <a:prstGeom prst="rect">
            <a:avLst/>
          </a:pr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015" y="5597725"/>
            <a:ext cx="609600" cy="609600"/>
          </a:xfrm>
          <a:prstGeom prst="rect">
            <a:avLst/>
          </a:prstGeom>
        </p:spPr>
      </p:pic>
      <p:sp>
        <p:nvSpPr>
          <p:cNvPr id="80" name="圆角矩形标注 79"/>
          <p:cNvSpPr/>
          <p:nvPr/>
        </p:nvSpPr>
        <p:spPr>
          <a:xfrm rot="10800000">
            <a:off x="3695847" y="3523394"/>
            <a:ext cx="1242913" cy="463555"/>
          </a:xfrm>
          <a:prstGeom prst="wedgeRoundRectCallout">
            <a:avLst>
              <a:gd name="adj1" fmla="val 31660"/>
              <a:gd name="adj2" fmla="val 81678"/>
              <a:gd name="adj3" fmla="val 16667"/>
            </a:avLst>
          </a:prstGeom>
          <a:solidFill>
            <a:srgbClr val="00B9B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2" name="圆角矩形标注 81"/>
          <p:cNvSpPr/>
          <p:nvPr/>
        </p:nvSpPr>
        <p:spPr>
          <a:xfrm flipH="1">
            <a:off x="7307334" y="5157030"/>
            <a:ext cx="1317644" cy="463555"/>
          </a:xfrm>
          <a:prstGeom prst="wedgeRoundRectCallout">
            <a:avLst>
              <a:gd name="adj1" fmla="val 31660"/>
              <a:gd name="adj2" fmla="val 81678"/>
              <a:gd name="adj3" fmla="val 16667"/>
            </a:avLst>
          </a:prstGeom>
          <a:solidFill>
            <a:srgbClr val="00B9B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3" name="圆角矩形标注 82"/>
          <p:cNvSpPr/>
          <p:nvPr/>
        </p:nvSpPr>
        <p:spPr>
          <a:xfrm flipH="1">
            <a:off x="7300076" y="3454840"/>
            <a:ext cx="1320800" cy="463555"/>
          </a:xfrm>
          <a:prstGeom prst="wedgeRoundRectCallout">
            <a:avLst>
              <a:gd name="adj1" fmla="val 31660"/>
              <a:gd name="adj2" fmla="val 81678"/>
              <a:gd name="adj3" fmla="val 16667"/>
            </a:avLst>
          </a:prstGeom>
          <a:solidFill>
            <a:srgbClr val="00B9B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4" name="圆角矩形标注 83"/>
          <p:cNvSpPr/>
          <p:nvPr/>
        </p:nvSpPr>
        <p:spPr>
          <a:xfrm flipH="1">
            <a:off x="9193726" y="5160724"/>
            <a:ext cx="760949" cy="463555"/>
          </a:xfrm>
          <a:prstGeom prst="wedgeRoundRectCallout">
            <a:avLst>
              <a:gd name="adj1" fmla="val 31660"/>
              <a:gd name="adj2" fmla="val 81678"/>
              <a:gd name="adj3" fmla="val 16667"/>
            </a:avLst>
          </a:prstGeom>
          <a:solidFill>
            <a:srgbClr val="00B9B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5" name="十字星 84"/>
          <p:cNvSpPr/>
          <p:nvPr/>
        </p:nvSpPr>
        <p:spPr>
          <a:xfrm>
            <a:off x="5516693" y="3705784"/>
            <a:ext cx="266700" cy="355943"/>
          </a:xfrm>
          <a:prstGeom prst="star4">
            <a:avLst/>
          </a:prstGeom>
          <a:solidFill>
            <a:srgbClr val="569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十字星 85"/>
          <p:cNvSpPr/>
          <p:nvPr/>
        </p:nvSpPr>
        <p:spPr>
          <a:xfrm>
            <a:off x="5483433" y="5419753"/>
            <a:ext cx="266700" cy="355943"/>
          </a:xfrm>
          <a:prstGeom prst="star4">
            <a:avLst/>
          </a:prstGeom>
          <a:solidFill>
            <a:srgbClr val="569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18"/>
          <p:cNvSpPr>
            <a:spLocks noChangeArrowheads="1"/>
          </p:cNvSpPr>
          <p:nvPr/>
        </p:nvSpPr>
        <p:spPr bwMode="auto">
          <a:xfrm>
            <a:off x="3648075" y="3577590"/>
            <a:ext cx="136398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anose="03000509000000000000" pitchFamily="65" charset="-122"/>
              </a:rPr>
              <a:t>期待学什么</a:t>
            </a:r>
            <a:endParaRPr lang="zh-CN" altLang="en-US" dirty="0">
              <a:solidFill>
                <a:schemeClr val="bg1"/>
              </a:solidFill>
              <a:latin typeface="造字工房悦圆演示版常规体" pitchFamily="50" charset="-122"/>
              <a:ea typeface="造字工房悦圆演示版常规体" pitchFamily="50" charset="-122"/>
              <a:sym typeface="方正汉简简体" panose="03000509000000000000" pitchFamily="65" charset="-122"/>
            </a:endParaRPr>
          </a:p>
        </p:txBody>
      </p:sp>
      <p:sp>
        <p:nvSpPr>
          <p:cNvPr id="89" name="矩形 18"/>
          <p:cNvSpPr>
            <a:spLocks noChangeArrowheads="1"/>
          </p:cNvSpPr>
          <p:nvPr/>
        </p:nvSpPr>
        <p:spPr bwMode="auto">
          <a:xfrm>
            <a:off x="7340600" y="3515995"/>
            <a:ext cx="190182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anose="03000509000000000000" pitchFamily="65" charset="-122"/>
              </a:rPr>
              <a:t>学了什么？</a:t>
            </a:r>
            <a:endParaRPr lang="zh-CN" altLang="en-US" dirty="0">
              <a:solidFill>
                <a:schemeClr val="bg1"/>
              </a:solidFill>
              <a:latin typeface="造字工房悦圆演示版常规体" pitchFamily="50" charset="-122"/>
              <a:ea typeface="造字工房悦圆演示版常规体" pitchFamily="50" charset="-122"/>
              <a:sym typeface="方正汉简简体" panose="03000509000000000000" pitchFamily="65" charset="-122"/>
            </a:endParaRPr>
          </a:p>
        </p:txBody>
      </p:sp>
      <p:sp>
        <p:nvSpPr>
          <p:cNvPr id="90" name="矩形 18"/>
          <p:cNvSpPr>
            <a:spLocks noChangeArrowheads="1"/>
          </p:cNvSpPr>
          <p:nvPr/>
        </p:nvSpPr>
        <p:spPr bwMode="auto">
          <a:xfrm>
            <a:off x="7294880" y="5210175"/>
            <a:ext cx="144843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anose="03000509000000000000" pitchFamily="65" charset="-122"/>
              </a:rPr>
              <a:t>要思考研究</a:t>
            </a:r>
            <a:endParaRPr lang="zh-CN" altLang="en-US" b="1" dirty="0">
              <a:solidFill>
                <a:schemeClr val="bg1"/>
              </a:solidFill>
              <a:latin typeface="造字工房悦圆演示版常规体" pitchFamily="50" charset="-122"/>
              <a:ea typeface="造字工房悦圆演示版常规体" pitchFamily="50" charset="-122"/>
              <a:sym typeface="方正汉简简体" panose="03000509000000000000" pitchFamily="65" charset="-122"/>
            </a:endParaRPr>
          </a:p>
        </p:txBody>
      </p:sp>
      <p:sp>
        <p:nvSpPr>
          <p:cNvPr id="91" name="矩形 18"/>
          <p:cNvSpPr>
            <a:spLocks noChangeArrowheads="1"/>
          </p:cNvSpPr>
          <p:nvPr/>
        </p:nvSpPr>
        <p:spPr bwMode="auto">
          <a:xfrm>
            <a:off x="9193726" y="5211292"/>
            <a:ext cx="804665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anose="03000509000000000000" pitchFamily="65" charset="-122"/>
              </a:rPr>
              <a:t>过奖！</a:t>
            </a:r>
            <a:endParaRPr lang="zh-CN" altLang="en-US" sz="2000" dirty="0">
              <a:solidFill>
                <a:schemeClr val="bg1"/>
              </a:solidFill>
              <a:latin typeface="造字工房悦圆演示版常规体" pitchFamily="50" charset="-122"/>
              <a:ea typeface="造字工房悦圆演示版常规体" pitchFamily="50" charset="-122"/>
              <a:sym typeface="方正汉简简体" panose="03000509000000000000" pitchFamily="65" charset="-122"/>
            </a:endParaRPr>
          </a:p>
        </p:txBody>
      </p:sp>
      <p:cxnSp>
        <p:nvCxnSpPr>
          <p:cNvPr id="95" name="直接箭头连接符 94"/>
          <p:cNvCxnSpPr/>
          <p:nvPr/>
        </p:nvCxnSpPr>
        <p:spPr>
          <a:xfrm flipV="1">
            <a:off x="3869300" y="4151220"/>
            <a:ext cx="926809" cy="8761"/>
          </a:xfrm>
          <a:prstGeom prst="straightConnector1">
            <a:avLst/>
          </a:prstGeom>
          <a:ln w="63500">
            <a:solidFill>
              <a:srgbClr val="59595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矩形 18"/>
          <p:cNvSpPr>
            <a:spLocks noChangeArrowheads="1"/>
          </p:cNvSpPr>
          <p:nvPr/>
        </p:nvSpPr>
        <p:spPr bwMode="auto">
          <a:xfrm>
            <a:off x="2425700" y="4800600"/>
            <a:ext cx="9147175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00323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anose="03000509000000000000" pitchFamily="65" charset="-122"/>
              </a:rPr>
              <a:t>……</a:t>
            </a:r>
            <a:r>
              <a:rPr lang="zh-CN" altLang="en-US" sz="2000" dirty="0" smtClean="0">
                <a:solidFill>
                  <a:srgbClr val="00323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anose="03000509000000000000" pitchFamily="65" charset="-122"/>
              </a:rPr>
              <a:t>学生的第一课</a:t>
            </a:r>
            <a:r>
              <a:rPr lang="en-US" altLang="zh-CN" sz="2000" dirty="0" smtClean="0">
                <a:solidFill>
                  <a:srgbClr val="00323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anose="03000509000000000000" pitchFamily="65" charset="-122"/>
              </a:rPr>
              <a:t>…</a:t>
            </a:r>
            <a:r>
              <a:rPr lang="zh-CN" altLang="en-US" sz="2000" dirty="0" smtClean="0">
                <a:solidFill>
                  <a:srgbClr val="00323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anose="03000509000000000000" pitchFamily="65" charset="-122"/>
              </a:rPr>
              <a:t>学生为中心的课堂教学</a:t>
            </a:r>
            <a:r>
              <a:rPr lang="en-US" altLang="zh-CN" sz="2000" dirty="0" smtClean="0">
                <a:solidFill>
                  <a:srgbClr val="00323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anose="03000509000000000000" pitchFamily="65" charset="-122"/>
              </a:rPr>
              <a:t>…</a:t>
            </a:r>
            <a:r>
              <a:rPr lang="zh-CN" altLang="en-US" sz="2000" dirty="0" smtClean="0">
                <a:solidFill>
                  <a:srgbClr val="00323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anose="03000509000000000000" pitchFamily="65" charset="-122"/>
              </a:rPr>
              <a:t>主动思考分析</a:t>
            </a:r>
            <a:r>
              <a:rPr lang="en-US" altLang="zh-CN" sz="2000" dirty="0" smtClean="0">
                <a:solidFill>
                  <a:srgbClr val="00323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anose="03000509000000000000" pitchFamily="65" charset="-122"/>
              </a:rPr>
              <a:t>……</a:t>
            </a:r>
            <a:r>
              <a:rPr lang="zh-CN" altLang="en-US" sz="2000" dirty="0" smtClean="0">
                <a:solidFill>
                  <a:srgbClr val="00323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anose="03000509000000000000" pitchFamily="65" charset="-122"/>
              </a:rPr>
              <a:t>获得实际技能</a:t>
            </a:r>
            <a:endParaRPr lang="zh-CN" altLang="en-US" sz="2000" dirty="0" smtClean="0">
              <a:solidFill>
                <a:srgbClr val="003231"/>
              </a:solidFill>
              <a:latin typeface="造字工房悦圆演示版常规体" pitchFamily="50" charset="-122"/>
              <a:ea typeface="造字工房悦圆演示版常规体" pitchFamily="50" charset="-122"/>
              <a:sym typeface="方正汉简简体" panose="03000509000000000000" pitchFamily="65" charset="-122"/>
            </a:endParaRPr>
          </a:p>
        </p:txBody>
      </p:sp>
      <p:sp>
        <p:nvSpPr>
          <p:cNvPr id="98" name="矩形 18"/>
          <p:cNvSpPr>
            <a:spLocks noChangeArrowheads="1"/>
          </p:cNvSpPr>
          <p:nvPr/>
        </p:nvSpPr>
        <p:spPr bwMode="auto">
          <a:xfrm>
            <a:off x="2407920" y="2974340"/>
            <a:ext cx="905002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00323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anose="03000509000000000000" pitchFamily="65" charset="-122"/>
              </a:rPr>
              <a:t>……</a:t>
            </a:r>
            <a:r>
              <a:rPr lang="zh-CN" altLang="en-US" sz="2000" dirty="0" smtClean="0">
                <a:solidFill>
                  <a:srgbClr val="00323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anose="03000509000000000000" pitchFamily="65" charset="-122"/>
              </a:rPr>
              <a:t>学生的第一课</a:t>
            </a:r>
            <a:r>
              <a:rPr lang="en-US" altLang="zh-CN" sz="2000" dirty="0" smtClean="0">
                <a:solidFill>
                  <a:srgbClr val="00323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anose="03000509000000000000" pitchFamily="65" charset="-122"/>
              </a:rPr>
              <a:t>…</a:t>
            </a:r>
            <a:r>
              <a:rPr lang="zh-CN" altLang="en-US" sz="2000" dirty="0" smtClean="0">
                <a:solidFill>
                  <a:srgbClr val="00323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anose="03000509000000000000" pitchFamily="65" charset="-122"/>
              </a:rPr>
              <a:t>教师为中心的课堂教学</a:t>
            </a:r>
            <a:r>
              <a:rPr lang="en-US" altLang="zh-CN" sz="2000" dirty="0" smtClean="0">
                <a:solidFill>
                  <a:srgbClr val="00323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anose="03000509000000000000" pitchFamily="65" charset="-122"/>
              </a:rPr>
              <a:t>…</a:t>
            </a:r>
            <a:r>
              <a:rPr lang="zh-CN" altLang="en-US" sz="2000" dirty="0" smtClean="0">
                <a:solidFill>
                  <a:srgbClr val="00323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anose="03000509000000000000" pitchFamily="65" charset="-122"/>
              </a:rPr>
              <a:t>学生被动接受，结果未知</a:t>
            </a:r>
            <a:endParaRPr lang="zh-CN" altLang="en-US" sz="2000" dirty="0" smtClean="0">
              <a:solidFill>
                <a:srgbClr val="003231"/>
              </a:solidFill>
              <a:latin typeface="造字工房悦圆演示版常规体" pitchFamily="50" charset="-122"/>
              <a:ea typeface="造字工房悦圆演示版常规体" pitchFamily="50" charset="-122"/>
              <a:sym typeface="方正汉简简体" panose="03000509000000000000" pitchFamily="65" charset="-122"/>
            </a:endParaRPr>
          </a:p>
        </p:txBody>
      </p:sp>
      <p:sp>
        <p:nvSpPr>
          <p:cNvPr id="99" name="椭圆 98"/>
          <p:cNvSpPr/>
          <p:nvPr/>
        </p:nvSpPr>
        <p:spPr>
          <a:xfrm>
            <a:off x="2496220" y="4048728"/>
            <a:ext cx="195716" cy="195716"/>
          </a:xfrm>
          <a:prstGeom prst="ellipse">
            <a:avLst/>
          </a:prstGeom>
          <a:solidFill>
            <a:srgbClr val="00323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矩形 18"/>
          <p:cNvSpPr>
            <a:spLocks noChangeArrowheads="1"/>
          </p:cNvSpPr>
          <p:nvPr/>
        </p:nvSpPr>
        <p:spPr bwMode="auto">
          <a:xfrm>
            <a:off x="2451243" y="3997332"/>
            <a:ext cx="804665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anose="03000509000000000000" pitchFamily="65" charset="-122"/>
              </a:rPr>
              <a:t>1</a:t>
            </a:r>
            <a:endParaRPr lang="zh-CN" altLang="en-US" sz="2000" dirty="0">
              <a:solidFill>
                <a:schemeClr val="bg1"/>
              </a:solidFill>
              <a:latin typeface="造字工房悦圆演示版常规体" pitchFamily="50" charset="-122"/>
              <a:ea typeface="造字工房悦圆演示版常规体" pitchFamily="50" charset="-122"/>
              <a:sym typeface="方正汉简简体" panose="03000509000000000000" pitchFamily="65" charset="-122"/>
            </a:endParaRPr>
          </a:p>
        </p:txBody>
      </p:sp>
      <p:sp>
        <p:nvSpPr>
          <p:cNvPr id="101" name="椭圆 100"/>
          <p:cNvSpPr/>
          <p:nvPr/>
        </p:nvSpPr>
        <p:spPr>
          <a:xfrm>
            <a:off x="2483574" y="5847924"/>
            <a:ext cx="195716" cy="195716"/>
          </a:xfrm>
          <a:prstGeom prst="ellipse">
            <a:avLst/>
          </a:prstGeom>
          <a:solidFill>
            <a:srgbClr val="00323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矩形 18"/>
          <p:cNvSpPr>
            <a:spLocks noChangeArrowheads="1"/>
          </p:cNvSpPr>
          <p:nvPr/>
        </p:nvSpPr>
        <p:spPr bwMode="auto">
          <a:xfrm>
            <a:off x="2438597" y="5796528"/>
            <a:ext cx="804665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anose="03000509000000000000" pitchFamily="65" charset="-122"/>
              </a:rPr>
              <a:t>2</a:t>
            </a:r>
            <a:endParaRPr lang="zh-CN" altLang="en-US" sz="2000" dirty="0">
              <a:solidFill>
                <a:schemeClr val="bg1"/>
              </a:solidFill>
              <a:latin typeface="造字工房悦圆演示版常规体" pitchFamily="50" charset="-122"/>
              <a:ea typeface="造字工房悦圆演示版常规体" pitchFamily="50" charset="-122"/>
              <a:sym typeface="方正汉简简体" panose="03000509000000000000" pitchFamily="65" charset="-122"/>
            </a:endParaRPr>
          </a:p>
        </p:txBody>
      </p:sp>
      <p:cxnSp>
        <p:nvCxnSpPr>
          <p:cNvPr id="103" name="直接箭头连接符 102"/>
          <p:cNvCxnSpPr/>
          <p:nvPr/>
        </p:nvCxnSpPr>
        <p:spPr>
          <a:xfrm flipV="1">
            <a:off x="5723549" y="4179349"/>
            <a:ext cx="926809" cy="8761"/>
          </a:xfrm>
          <a:prstGeom prst="straightConnector1">
            <a:avLst/>
          </a:prstGeom>
          <a:ln w="63500">
            <a:solidFill>
              <a:srgbClr val="59595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圆角矩形标注 103"/>
          <p:cNvSpPr/>
          <p:nvPr/>
        </p:nvSpPr>
        <p:spPr>
          <a:xfrm rot="10800000">
            <a:off x="3682007" y="5319145"/>
            <a:ext cx="1242913" cy="463555"/>
          </a:xfrm>
          <a:prstGeom prst="wedgeRoundRectCallout">
            <a:avLst>
              <a:gd name="adj1" fmla="val 31660"/>
              <a:gd name="adj2" fmla="val 81678"/>
              <a:gd name="adj3" fmla="val 16667"/>
            </a:avLst>
          </a:prstGeom>
          <a:solidFill>
            <a:srgbClr val="00B9B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06" name="直接箭头连接符 105"/>
          <p:cNvCxnSpPr/>
          <p:nvPr/>
        </p:nvCxnSpPr>
        <p:spPr>
          <a:xfrm flipV="1">
            <a:off x="3816116" y="5958722"/>
            <a:ext cx="926809" cy="8761"/>
          </a:xfrm>
          <a:prstGeom prst="straightConnector1">
            <a:avLst/>
          </a:prstGeom>
          <a:ln w="63500">
            <a:solidFill>
              <a:srgbClr val="59595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箭头连接符 106"/>
          <p:cNvCxnSpPr/>
          <p:nvPr/>
        </p:nvCxnSpPr>
        <p:spPr>
          <a:xfrm flipV="1">
            <a:off x="5698687" y="5958107"/>
            <a:ext cx="926809" cy="8761"/>
          </a:xfrm>
          <a:prstGeom prst="straightConnector1">
            <a:avLst/>
          </a:prstGeom>
          <a:ln w="63500">
            <a:solidFill>
              <a:srgbClr val="59595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箭头连接符 107"/>
          <p:cNvCxnSpPr/>
          <p:nvPr/>
        </p:nvCxnSpPr>
        <p:spPr>
          <a:xfrm flipV="1">
            <a:off x="7497071" y="5944287"/>
            <a:ext cx="926809" cy="8761"/>
          </a:xfrm>
          <a:prstGeom prst="straightConnector1">
            <a:avLst/>
          </a:prstGeom>
          <a:ln w="63500">
            <a:solidFill>
              <a:srgbClr val="59595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2847340" y="1388745"/>
            <a:ext cx="673417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教学创新的核心在于教育观念的革新；</a:t>
            </a:r>
            <a:endParaRPr lang="en-US" altLang="zh-CN" sz="2400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  <a:p>
            <a:r>
              <a:rPr lang="zh-CN" altLang="en-US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同样的学生，新旧教育观念造成不同的培养结果。</a:t>
            </a:r>
            <a:endParaRPr lang="en-US" altLang="zh-CN" sz="2400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grpSp>
        <p:nvGrpSpPr>
          <p:cNvPr id="109" name="Group 40"/>
          <p:cNvGrpSpPr>
            <a:grpSpLocks noChangeAspect="1"/>
          </p:cNvGrpSpPr>
          <p:nvPr/>
        </p:nvGrpSpPr>
        <p:grpSpPr bwMode="auto">
          <a:xfrm flipH="1">
            <a:off x="1588934" y="1146962"/>
            <a:ext cx="651898" cy="1533335"/>
            <a:chOff x="3769" y="1993"/>
            <a:chExt cx="142" cy="33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10" name="AutoShape 39"/>
            <p:cNvSpPr>
              <a:spLocks noChangeAspect="1" noChangeArrowheads="1" noTextEdit="1"/>
            </p:cNvSpPr>
            <p:nvPr/>
          </p:nvSpPr>
          <p:spPr bwMode="auto">
            <a:xfrm>
              <a:off x="3769" y="1993"/>
              <a:ext cx="142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41"/>
            <p:cNvSpPr/>
            <p:nvPr/>
          </p:nvSpPr>
          <p:spPr bwMode="auto">
            <a:xfrm>
              <a:off x="3846" y="2024"/>
              <a:ext cx="23" cy="32"/>
            </a:xfrm>
            <a:custGeom>
              <a:avLst/>
              <a:gdLst>
                <a:gd name="T0" fmla="*/ 9 w 9"/>
                <a:gd name="T1" fmla="*/ 6 h 13"/>
                <a:gd name="T2" fmla="*/ 9 w 9"/>
                <a:gd name="T3" fmla="*/ 0 h 13"/>
                <a:gd name="T4" fmla="*/ 3 w 9"/>
                <a:gd name="T5" fmla="*/ 3 h 13"/>
                <a:gd name="T6" fmla="*/ 1 w 9"/>
                <a:gd name="T7" fmla="*/ 9 h 13"/>
                <a:gd name="T8" fmla="*/ 5 w 9"/>
                <a:gd name="T9" fmla="*/ 13 h 13"/>
                <a:gd name="T10" fmla="*/ 9 w 9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3">
                  <a:moveTo>
                    <a:pt x="9" y="6"/>
                  </a:moveTo>
                  <a:cubicBezTo>
                    <a:pt x="9" y="6"/>
                    <a:pt x="9" y="1"/>
                    <a:pt x="9" y="0"/>
                  </a:cubicBezTo>
                  <a:cubicBezTo>
                    <a:pt x="9" y="0"/>
                    <a:pt x="3" y="3"/>
                    <a:pt x="3" y="3"/>
                  </a:cubicBezTo>
                  <a:cubicBezTo>
                    <a:pt x="3" y="3"/>
                    <a:pt x="1" y="7"/>
                    <a:pt x="1" y="9"/>
                  </a:cubicBezTo>
                  <a:cubicBezTo>
                    <a:pt x="0" y="11"/>
                    <a:pt x="5" y="13"/>
                    <a:pt x="5" y="13"/>
                  </a:cubicBezTo>
                  <a:lnTo>
                    <a:pt x="9" y="6"/>
                  </a:lnTo>
                  <a:close/>
                </a:path>
              </a:pathLst>
            </a:custGeom>
            <a:solidFill>
              <a:srgbClr val="D69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42"/>
            <p:cNvSpPr/>
            <p:nvPr/>
          </p:nvSpPr>
          <p:spPr bwMode="auto">
            <a:xfrm>
              <a:off x="3851" y="2298"/>
              <a:ext cx="35" cy="31"/>
            </a:xfrm>
            <a:custGeom>
              <a:avLst/>
              <a:gdLst>
                <a:gd name="T0" fmla="*/ 12 w 14"/>
                <a:gd name="T1" fmla="*/ 1 h 13"/>
                <a:gd name="T2" fmla="*/ 13 w 14"/>
                <a:gd name="T3" fmla="*/ 7 h 13"/>
                <a:gd name="T4" fmla="*/ 13 w 14"/>
                <a:gd name="T5" fmla="*/ 9 h 13"/>
                <a:gd name="T6" fmla="*/ 11 w 14"/>
                <a:gd name="T7" fmla="*/ 9 h 13"/>
                <a:gd name="T8" fmla="*/ 5 w 14"/>
                <a:gd name="T9" fmla="*/ 12 h 13"/>
                <a:gd name="T10" fmla="*/ 0 w 14"/>
                <a:gd name="T11" fmla="*/ 11 h 13"/>
                <a:gd name="T12" fmla="*/ 3 w 14"/>
                <a:gd name="T13" fmla="*/ 7 h 13"/>
                <a:gd name="T14" fmla="*/ 5 w 14"/>
                <a:gd name="T15" fmla="*/ 1 h 13"/>
                <a:gd name="T16" fmla="*/ 12 w 14"/>
                <a:gd name="T17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12" y="1"/>
                  </a:moveTo>
                  <a:cubicBezTo>
                    <a:pt x="12" y="1"/>
                    <a:pt x="14" y="6"/>
                    <a:pt x="13" y="7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13"/>
                    <a:pt x="5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2" y="7"/>
                    <a:pt x="3" y="7"/>
                  </a:cubicBezTo>
                  <a:cubicBezTo>
                    <a:pt x="3" y="6"/>
                    <a:pt x="5" y="2"/>
                    <a:pt x="5" y="1"/>
                  </a:cubicBezTo>
                  <a:cubicBezTo>
                    <a:pt x="6" y="0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43"/>
            <p:cNvSpPr/>
            <p:nvPr/>
          </p:nvSpPr>
          <p:spPr bwMode="auto">
            <a:xfrm>
              <a:off x="3769" y="2080"/>
              <a:ext cx="30" cy="17"/>
            </a:xfrm>
            <a:custGeom>
              <a:avLst/>
              <a:gdLst>
                <a:gd name="T0" fmla="*/ 10 w 12"/>
                <a:gd name="T1" fmla="*/ 7 h 7"/>
                <a:gd name="T2" fmla="*/ 5 w 12"/>
                <a:gd name="T3" fmla="*/ 7 h 7"/>
                <a:gd name="T4" fmla="*/ 0 w 12"/>
                <a:gd name="T5" fmla="*/ 4 h 7"/>
                <a:gd name="T6" fmla="*/ 0 w 12"/>
                <a:gd name="T7" fmla="*/ 3 h 7"/>
                <a:gd name="T8" fmla="*/ 3 w 12"/>
                <a:gd name="T9" fmla="*/ 3 h 7"/>
                <a:gd name="T10" fmla="*/ 7 w 12"/>
                <a:gd name="T11" fmla="*/ 3 h 7"/>
                <a:gd name="T12" fmla="*/ 8 w 12"/>
                <a:gd name="T13" fmla="*/ 2 h 7"/>
                <a:gd name="T14" fmla="*/ 8 w 12"/>
                <a:gd name="T15" fmla="*/ 0 h 7"/>
                <a:gd name="T16" fmla="*/ 10 w 12"/>
                <a:gd name="T17" fmla="*/ 3 h 7"/>
                <a:gd name="T18" fmla="*/ 12 w 12"/>
                <a:gd name="T19" fmla="*/ 5 h 7"/>
                <a:gd name="T20" fmla="*/ 10 w 12"/>
                <a:gd name="T2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7">
                  <a:moveTo>
                    <a:pt x="10" y="7"/>
                  </a:moveTo>
                  <a:cubicBezTo>
                    <a:pt x="10" y="7"/>
                    <a:pt x="6" y="7"/>
                    <a:pt x="5" y="7"/>
                  </a:cubicBezTo>
                  <a:cubicBezTo>
                    <a:pt x="5" y="7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3" y="3"/>
                  </a:cubicBezTo>
                  <a:cubicBezTo>
                    <a:pt x="3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7" y="1"/>
                    <a:pt x="8" y="0"/>
                  </a:cubicBezTo>
                  <a:cubicBezTo>
                    <a:pt x="8" y="0"/>
                    <a:pt x="10" y="3"/>
                    <a:pt x="10" y="3"/>
                  </a:cubicBezTo>
                  <a:cubicBezTo>
                    <a:pt x="12" y="5"/>
                    <a:pt x="12" y="5"/>
                    <a:pt x="12" y="5"/>
                  </a:cubicBezTo>
                  <a:lnTo>
                    <a:pt x="10" y="7"/>
                  </a:ln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44"/>
            <p:cNvSpPr/>
            <p:nvPr/>
          </p:nvSpPr>
          <p:spPr bwMode="auto">
            <a:xfrm>
              <a:off x="3826" y="2293"/>
              <a:ext cx="43" cy="19"/>
            </a:xfrm>
            <a:custGeom>
              <a:avLst/>
              <a:gdLst>
                <a:gd name="T0" fmla="*/ 15 w 17"/>
                <a:gd name="T1" fmla="*/ 6 h 8"/>
                <a:gd name="T2" fmla="*/ 9 w 17"/>
                <a:gd name="T3" fmla="*/ 8 h 8"/>
                <a:gd name="T4" fmla="*/ 1 w 17"/>
                <a:gd name="T5" fmla="*/ 8 h 8"/>
                <a:gd name="T6" fmla="*/ 3 w 17"/>
                <a:gd name="T7" fmla="*/ 6 h 8"/>
                <a:gd name="T8" fmla="*/ 8 w 17"/>
                <a:gd name="T9" fmla="*/ 5 h 8"/>
                <a:gd name="T10" fmla="*/ 13 w 17"/>
                <a:gd name="T11" fmla="*/ 0 h 8"/>
                <a:gd name="T12" fmla="*/ 17 w 17"/>
                <a:gd name="T13" fmla="*/ 0 h 8"/>
                <a:gd name="T14" fmla="*/ 15 w 17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8">
                  <a:moveTo>
                    <a:pt x="15" y="6"/>
                  </a:moveTo>
                  <a:cubicBezTo>
                    <a:pt x="15" y="6"/>
                    <a:pt x="12" y="8"/>
                    <a:pt x="9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6"/>
                    <a:pt x="3" y="6"/>
                  </a:cubicBezTo>
                  <a:cubicBezTo>
                    <a:pt x="3" y="6"/>
                    <a:pt x="5" y="6"/>
                    <a:pt x="8" y="5"/>
                  </a:cubicBezTo>
                  <a:cubicBezTo>
                    <a:pt x="11" y="3"/>
                    <a:pt x="13" y="0"/>
                    <a:pt x="1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4"/>
                    <a:pt x="15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45"/>
            <p:cNvSpPr/>
            <p:nvPr/>
          </p:nvSpPr>
          <p:spPr bwMode="auto">
            <a:xfrm>
              <a:off x="3834" y="2138"/>
              <a:ext cx="40" cy="160"/>
            </a:xfrm>
            <a:custGeom>
              <a:avLst/>
              <a:gdLst>
                <a:gd name="T0" fmla="*/ 14 w 16"/>
                <a:gd name="T1" fmla="*/ 66 h 66"/>
                <a:gd name="T2" fmla="*/ 9 w 16"/>
                <a:gd name="T3" fmla="*/ 64 h 66"/>
                <a:gd name="T4" fmla="*/ 9 w 16"/>
                <a:gd name="T5" fmla="*/ 62 h 66"/>
                <a:gd name="T6" fmla="*/ 11 w 16"/>
                <a:gd name="T7" fmla="*/ 60 h 66"/>
                <a:gd name="T8" fmla="*/ 10 w 16"/>
                <a:gd name="T9" fmla="*/ 58 h 66"/>
                <a:gd name="T10" fmla="*/ 11 w 16"/>
                <a:gd name="T11" fmla="*/ 56 h 66"/>
                <a:gd name="T12" fmla="*/ 9 w 16"/>
                <a:gd name="T13" fmla="*/ 55 h 66"/>
                <a:gd name="T14" fmla="*/ 10 w 16"/>
                <a:gd name="T15" fmla="*/ 52 h 66"/>
                <a:gd name="T16" fmla="*/ 9 w 16"/>
                <a:gd name="T17" fmla="*/ 46 h 66"/>
                <a:gd name="T18" fmla="*/ 9 w 16"/>
                <a:gd name="T19" fmla="*/ 42 h 66"/>
                <a:gd name="T20" fmla="*/ 9 w 16"/>
                <a:gd name="T21" fmla="*/ 42 h 66"/>
                <a:gd name="T22" fmla="*/ 7 w 16"/>
                <a:gd name="T23" fmla="*/ 40 h 66"/>
                <a:gd name="T24" fmla="*/ 7 w 16"/>
                <a:gd name="T25" fmla="*/ 38 h 66"/>
                <a:gd name="T26" fmla="*/ 6 w 16"/>
                <a:gd name="T27" fmla="*/ 35 h 66"/>
                <a:gd name="T28" fmla="*/ 1 w 16"/>
                <a:gd name="T29" fmla="*/ 10 h 66"/>
                <a:gd name="T30" fmla="*/ 1 w 16"/>
                <a:gd name="T31" fmla="*/ 0 h 66"/>
                <a:gd name="T32" fmla="*/ 6 w 16"/>
                <a:gd name="T33" fmla="*/ 1 h 66"/>
                <a:gd name="T34" fmla="*/ 9 w 16"/>
                <a:gd name="T35" fmla="*/ 4 h 66"/>
                <a:gd name="T36" fmla="*/ 14 w 16"/>
                <a:gd name="T37" fmla="*/ 19 h 66"/>
                <a:gd name="T38" fmla="*/ 13 w 16"/>
                <a:gd name="T39" fmla="*/ 33 h 66"/>
                <a:gd name="T40" fmla="*/ 15 w 16"/>
                <a:gd name="T41" fmla="*/ 44 h 66"/>
                <a:gd name="T42" fmla="*/ 15 w 16"/>
                <a:gd name="T43" fmla="*/ 61 h 66"/>
                <a:gd name="T44" fmla="*/ 14 w 16"/>
                <a:gd name="T4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66">
                  <a:moveTo>
                    <a:pt x="14" y="66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9" y="64"/>
                    <a:pt x="9" y="63"/>
                    <a:pt x="9" y="62"/>
                  </a:cubicBezTo>
                  <a:cubicBezTo>
                    <a:pt x="10" y="62"/>
                    <a:pt x="11" y="60"/>
                    <a:pt x="11" y="60"/>
                  </a:cubicBezTo>
                  <a:cubicBezTo>
                    <a:pt x="11" y="60"/>
                    <a:pt x="10" y="59"/>
                    <a:pt x="10" y="58"/>
                  </a:cubicBezTo>
                  <a:cubicBezTo>
                    <a:pt x="10" y="57"/>
                    <a:pt x="11" y="56"/>
                    <a:pt x="11" y="56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10" y="52"/>
                    <a:pt x="10" y="52"/>
                  </a:cubicBezTo>
                  <a:cubicBezTo>
                    <a:pt x="10" y="51"/>
                    <a:pt x="9" y="46"/>
                    <a:pt x="9" y="46"/>
                  </a:cubicBezTo>
                  <a:cubicBezTo>
                    <a:pt x="9" y="46"/>
                    <a:pt x="8" y="43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0" y="12"/>
                    <a:pt x="1" y="10"/>
                  </a:cubicBezTo>
                  <a:cubicBezTo>
                    <a:pt x="2" y="9"/>
                    <a:pt x="1" y="0"/>
                    <a:pt x="1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9" y="3"/>
                    <a:pt x="9" y="4"/>
                  </a:cubicBezTo>
                  <a:cubicBezTo>
                    <a:pt x="9" y="5"/>
                    <a:pt x="14" y="19"/>
                    <a:pt x="14" y="19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60"/>
                    <a:pt x="15" y="61"/>
                  </a:cubicBezTo>
                  <a:cubicBezTo>
                    <a:pt x="16" y="61"/>
                    <a:pt x="14" y="66"/>
                    <a:pt x="14" y="66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46"/>
            <p:cNvSpPr/>
            <p:nvPr/>
          </p:nvSpPr>
          <p:spPr bwMode="auto">
            <a:xfrm>
              <a:off x="3836" y="2138"/>
              <a:ext cx="38" cy="160"/>
            </a:xfrm>
            <a:custGeom>
              <a:avLst/>
              <a:gdLst>
                <a:gd name="T0" fmla="*/ 0 w 15"/>
                <a:gd name="T1" fmla="*/ 0 h 66"/>
                <a:gd name="T2" fmla="*/ 5 w 15"/>
                <a:gd name="T3" fmla="*/ 1 h 66"/>
                <a:gd name="T4" fmla="*/ 8 w 15"/>
                <a:gd name="T5" fmla="*/ 4 h 66"/>
                <a:gd name="T6" fmla="*/ 13 w 15"/>
                <a:gd name="T7" fmla="*/ 19 h 66"/>
                <a:gd name="T8" fmla="*/ 12 w 15"/>
                <a:gd name="T9" fmla="*/ 33 h 66"/>
                <a:gd name="T10" fmla="*/ 14 w 15"/>
                <a:gd name="T11" fmla="*/ 44 h 66"/>
                <a:gd name="T12" fmla="*/ 14 w 15"/>
                <a:gd name="T13" fmla="*/ 61 h 66"/>
                <a:gd name="T14" fmla="*/ 13 w 15"/>
                <a:gd name="T15" fmla="*/ 66 h 66"/>
                <a:gd name="T16" fmla="*/ 8 w 15"/>
                <a:gd name="T17" fmla="*/ 64 h 66"/>
                <a:gd name="T18" fmla="*/ 8 w 15"/>
                <a:gd name="T19" fmla="*/ 63 h 66"/>
                <a:gd name="T20" fmla="*/ 11 w 15"/>
                <a:gd name="T21" fmla="*/ 61 h 66"/>
                <a:gd name="T22" fmla="*/ 10 w 15"/>
                <a:gd name="T23" fmla="*/ 60 h 66"/>
                <a:gd name="T24" fmla="*/ 10 w 15"/>
                <a:gd name="T25" fmla="*/ 60 h 66"/>
                <a:gd name="T26" fmla="*/ 9 w 15"/>
                <a:gd name="T27" fmla="*/ 59 h 66"/>
                <a:gd name="T28" fmla="*/ 11 w 15"/>
                <a:gd name="T29" fmla="*/ 56 h 66"/>
                <a:gd name="T30" fmla="*/ 10 w 15"/>
                <a:gd name="T31" fmla="*/ 56 h 66"/>
                <a:gd name="T32" fmla="*/ 8 w 15"/>
                <a:gd name="T33" fmla="*/ 55 h 66"/>
                <a:gd name="T34" fmla="*/ 8 w 15"/>
                <a:gd name="T35" fmla="*/ 55 h 66"/>
                <a:gd name="T36" fmla="*/ 11 w 15"/>
                <a:gd name="T37" fmla="*/ 53 h 66"/>
                <a:gd name="T38" fmla="*/ 12 w 15"/>
                <a:gd name="T39" fmla="*/ 49 h 66"/>
                <a:gd name="T40" fmla="*/ 9 w 15"/>
                <a:gd name="T41" fmla="*/ 52 h 66"/>
                <a:gd name="T42" fmla="*/ 10 w 15"/>
                <a:gd name="T43" fmla="*/ 47 h 66"/>
                <a:gd name="T44" fmla="*/ 9 w 15"/>
                <a:gd name="T45" fmla="*/ 49 h 66"/>
                <a:gd name="T46" fmla="*/ 8 w 15"/>
                <a:gd name="T47" fmla="*/ 46 h 66"/>
                <a:gd name="T48" fmla="*/ 10 w 15"/>
                <a:gd name="T49" fmla="*/ 42 h 66"/>
                <a:gd name="T50" fmla="*/ 9 w 15"/>
                <a:gd name="T51" fmla="*/ 38 h 66"/>
                <a:gd name="T52" fmla="*/ 7 w 15"/>
                <a:gd name="T53" fmla="*/ 41 h 66"/>
                <a:gd name="T54" fmla="*/ 6 w 15"/>
                <a:gd name="T55" fmla="*/ 40 h 66"/>
                <a:gd name="T56" fmla="*/ 9 w 15"/>
                <a:gd name="T57" fmla="*/ 36 h 66"/>
                <a:gd name="T58" fmla="*/ 8 w 15"/>
                <a:gd name="T59" fmla="*/ 34 h 66"/>
                <a:gd name="T60" fmla="*/ 5 w 15"/>
                <a:gd name="T61" fmla="*/ 35 h 66"/>
                <a:gd name="T62" fmla="*/ 5 w 15"/>
                <a:gd name="T63" fmla="*/ 35 h 66"/>
                <a:gd name="T64" fmla="*/ 8 w 15"/>
                <a:gd name="T65" fmla="*/ 31 h 66"/>
                <a:gd name="T66" fmla="*/ 5 w 15"/>
                <a:gd name="T67" fmla="*/ 20 h 66"/>
                <a:gd name="T68" fmla="*/ 0 w 15"/>
                <a:gd name="T69" fmla="*/ 10 h 66"/>
                <a:gd name="T70" fmla="*/ 0 w 15"/>
                <a:gd name="T7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" h="66">
                  <a:moveTo>
                    <a:pt x="0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8" y="3"/>
                    <a:pt x="8" y="4"/>
                  </a:cubicBezTo>
                  <a:cubicBezTo>
                    <a:pt x="8" y="5"/>
                    <a:pt x="13" y="19"/>
                    <a:pt x="13" y="19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60"/>
                    <a:pt x="14" y="61"/>
                  </a:cubicBezTo>
                  <a:cubicBezTo>
                    <a:pt x="15" y="61"/>
                    <a:pt x="13" y="66"/>
                    <a:pt x="13" y="66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4"/>
                    <a:pt x="8" y="64"/>
                    <a:pt x="8" y="63"/>
                  </a:cubicBezTo>
                  <a:cubicBezTo>
                    <a:pt x="10" y="63"/>
                    <a:pt x="11" y="62"/>
                    <a:pt x="11" y="61"/>
                  </a:cubicBezTo>
                  <a:cubicBezTo>
                    <a:pt x="10" y="61"/>
                    <a:pt x="10" y="61"/>
                    <a:pt x="10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0"/>
                    <a:pt x="9" y="60"/>
                    <a:pt x="9" y="59"/>
                  </a:cubicBezTo>
                  <a:cubicBezTo>
                    <a:pt x="13" y="60"/>
                    <a:pt x="11" y="56"/>
                    <a:pt x="11" y="56"/>
                  </a:cubicBezTo>
                  <a:cubicBezTo>
                    <a:pt x="11" y="56"/>
                    <a:pt x="10" y="56"/>
                    <a:pt x="10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9" y="54"/>
                    <a:pt x="10" y="54"/>
                    <a:pt x="11" y="53"/>
                  </a:cubicBezTo>
                  <a:cubicBezTo>
                    <a:pt x="12" y="52"/>
                    <a:pt x="12" y="49"/>
                    <a:pt x="12" y="49"/>
                  </a:cubicBezTo>
                  <a:cubicBezTo>
                    <a:pt x="11" y="51"/>
                    <a:pt x="9" y="52"/>
                    <a:pt x="9" y="52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8"/>
                    <a:pt x="8" y="47"/>
                    <a:pt x="8" y="46"/>
                  </a:cubicBezTo>
                  <a:cubicBezTo>
                    <a:pt x="9" y="44"/>
                    <a:pt x="10" y="43"/>
                    <a:pt x="10" y="42"/>
                  </a:cubicBezTo>
                  <a:cubicBezTo>
                    <a:pt x="11" y="40"/>
                    <a:pt x="9" y="38"/>
                    <a:pt x="9" y="38"/>
                  </a:cubicBezTo>
                  <a:cubicBezTo>
                    <a:pt x="9" y="40"/>
                    <a:pt x="8" y="41"/>
                    <a:pt x="7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6" y="34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9" y="29"/>
                    <a:pt x="6" y="22"/>
                    <a:pt x="5" y="20"/>
                  </a:cubicBezTo>
                  <a:cubicBezTo>
                    <a:pt x="4" y="19"/>
                    <a:pt x="2" y="14"/>
                    <a:pt x="0" y="10"/>
                  </a:cubicBezTo>
                  <a:cubicBezTo>
                    <a:pt x="1" y="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47"/>
            <p:cNvSpPr/>
            <p:nvPr/>
          </p:nvSpPr>
          <p:spPr bwMode="auto">
            <a:xfrm>
              <a:off x="3841" y="2133"/>
              <a:ext cx="53" cy="172"/>
            </a:xfrm>
            <a:custGeom>
              <a:avLst/>
              <a:gdLst>
                <a:gd name="T0" fmla="*/ 18 w 21"/>
                <a:gd name="T1" fmla="*/ 60 h 71"/>
                <a:gd name="T2" fmla="*/ 17 w 21"/>
                <a:gd name="T3" fmla="*/ 71 h 71"/>
                <a:gd name="T4" fmla="*/ 12 w 21"/>
                <a:gd name="T5" fmla="*/ 71 h 71"/>
                <a:gd name="T6" fmla="*/ 9 w 21"/>
                <a:gd name="T7" fmla="*/ 69 h 71"/>
                <a:gd name="T8" fmla="*/ 9 w 21"/>
                <a:gd name="T9" fmla="*/ 64 h 71"/>
                <a:gd name="T10" fmla="*/ 11 w 21"/>
                <a:gd name="T11" fmla="*/ 60 h 71"/>
                <a:gd name="T12" fmla="*/ 11 w 21"/>
                <a:gd name="T13" fmla="*/ 53 h 71"/>
                <a:gd name="T14" fmla="*/ 10 w 21"/>
                <a:gd name="T15" fmla="*/ 41 h 71"/>
                <a:gd name="T16" fmla="*/ 8 w 21"/>
                <a:gd name="T17" fmla="*/ 35 h 71"/>
                <a:gd name="T18" fmla="*/ 8 w 21"/>
                <a:gd name="T19" fmla="*/ 27 h 71"/>
                <a:gd name="T20" fmla="*/ 5 w 21"/>
                <a:gd name="T21" fmla="*/ 21 h 71"/>
                <a:gd name="T22" fmla="*/ 1 w 21"/>
                <a:gd name="T23" fmla="*/ 8 h 71"/>
                <a:gd name="T24" fmla="*/ 0 w 21"/>
                <a:gd name="T25" fmla="*/ 2 h 71"/>
                <a:gd name="T26" fmla="*/ 9 w 21"/>
                <a:gd name="T27" fmla="*/ 1 h 71"/>
                <a:gd name="T28" fmla="*/ 17 w 21"/>
                <a:gd name="T29" fmla="*/ 1 h 71"/>
                <a:gd name="T30" fmla="*/ 20 w 21"/>
                <a:gd name="T31" fmla="*/ 12 h 71"/>
                <a:gd name="T32" fmla="*/ 19 w 21"/>
                <a:gd name="T33" fmla="*/ 20 h 71"/>
                <a:gd name="T34" fmla="*/ 19 w 21"/>
                <a:gd name="T35" fmla="*/ 24 h 71"/>
                <a:gd name="T36" fmla="*/ 18 w 21"/>
                <a:gd name="T37" fmla="*/ 32 h 71"/>
                <a:gd name="T38" fmla="*/ 20 w 21"/>
                <a:gd name="T39" fmla="*/ 37 h 71"/>
                <a:gd name="T40" fmla="*/ 20 w 21"/>
                <a:gd name="T41" fmla="*/ 52 h 71"/>
                <a:gd name="T42" fmla="*/ 18 w 21"/>
                <a:gd name="T43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" h="71">
                  <a:moveTo>
                    <a:pt x="18" y="60"/>
                  </a:moveTo>
                  <a:cubicBezTo>
                    <a:pt x="18" y="60"/>
                    <a:pt x="20" y="69"/>
                    <a:pt x="17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9" y="69"/>
                    <a:pt x="8" y="65"/>
                    <a:pt x="9" y="64"/>
                  </a:cubicBezTo>
                  <a:cubicBezTo>
                    <a:pt x="11" y="62"/>
                    <a:pt x="11" y="60"/>
                    <a:pt x="11" y="60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45"/>
                    <a:pt x="10" y="41"/>
                  </a:cubicBezTo>
                  <a:cubicBezTo>
                    <a:pt x="9" y="37"/>
                    <a:pt x="8" y="35"/>
                    <a:pt x="8" y="35"/>
                  </a:cubicBezTo>
                  <a:cubicBezTo>
                    <a:pt x="8" y="35"/>
                    <a:pt x="8" y="28"/>
                    <a:pt x="8" y="27"/>
                  </a:cubicBezTo>
                  <a:cubicBezTo>
                    <a:pt x="8" y="26"/>
                    <a:pt x="5" y="21"/>
                    <a:pt x="5" y="21"/>
                  </a:cubicBezTo>
                  <a:cubicBezTo>
                    <a:pt x="5" y="20"/>
                    <a:pt x="2" y="9"/>
                    <a:pt x="1" y="8"/>
                  </a:cubicBezTo>
                  <a:cubicBezTo>
                    <a:pt x="1" y="7"/>
                    <a:pt x="0" y="2"/>
                    <a:pt x="0" y="2"/>
                  </a:cubicBezTo>
                  <a:cubicBezTo>
                    <a:pt x="0" y="2"/>
                    <a:pt x="8" y="1"/>
                    <a:pt x="9" y="1"/>
                  </a:cubicBezTo>
                  <a:cubicBezTo>
                    <a:pt x="9" y="0"/>
                    <a:pt x="17" y="1"/>
                    <a:pt x="17" y="1"/>
                  </a:cubicBezTo>
                  <a:cubicBezTo>
                    <a:pt x="17" y="1"/>
                    <a:pt x="20" y="10"/>
                    <a:pt x="20" y="12"/>
                  </a:cubicBezTo>
                  <a:cubicBezTo>
                    <a:pt x="20" y="14"/>
                    <a:pt x="19" y="19"/>
                    <a:pt x="19" y="20"/>
                  </a:cubicBezTo>
                  <a:cubicBezTo>
                    <a:pt x="20" y="21"/>
                    <a:pt x="19" y="24"/>
                    <a:pt x="19" y="24"/>
                  </a:cubicBezTo>
                  <a:cubicBezTo>
                    <a:pt x="19" y="24"/>
                    <a:pt x="18" y="31"/>
                    <a:pt x="18" y="32"/>
                  </a:cubicBezTo>
                  <a:cubicBezTo>
                    <a:pt x="18" y="32"/>
                    <a:pt x="21" y="35"/>
                    <a:pt x="20" y="37"/>
                  </a:cubicBezTo>
                  <a:cubicBezTo>
                    <a:pt x="19" y="38"/>
                    <a:pt x="21" y="50"/>
                    <a:pt x="20" y="52"/>
                  </a:cubicBezTo>
                  <a:cubicBezTo>
                    <a:pt x="20" y="53"/>
                    <a:pt x="18" y="60"/>
                    <a:pt x="18" y="6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48"/>
            <p:cNvSpPr/>
            <p:nvPr/>
          </p:nvSpPr>
          <p:spPr bwMode="auto">
            <a:xfrm>
              <a:off x="3864" y="2211"/>
              <a:ext cx="30" cy="94"/>
            </a:xfrm>
            <a:custGeom>
              <a:avLst/>
              <a:gdLst>
                <a:gd name="T0" fmla="*/ 0 w 12"/>
                <a:gd name="T1" fmla="*/ 4 h 39"/>
                <a:gd name="T2" fmla="*/ 9 w 12"/>
                <a:gd name="T3" fmla="*/ 0 h 39"/>
                <a:gd name="T4" fmla="*/ 11 w 12"/>
                <a:gd name="T5" fmla="*/ 5 h 39"/>
                <a:gd name="T6" fmla="*/ 11 w 12"/>
                <a:gd name="T7" fmla="*/ 19 h 39"/>
                <a:gd name="T8" fmla="*/ 11 w 12"/>
                <a:gd name="T9" fmla="*/ 19 h 39"/>
                <a:gd name="T10" fmla="*/ 11 w 12"/>
                <a:gd name="T11" fmla="*/ 19 h 39"/>
                <a:gd name="T12" fmla="*/ 11 w 12"/>
                <a:gd name="T13" fmla="*/ 19 h 39"/>
                <a:gd name="T14" fmla="*/ 11 w 12"/>
                <a:gd name="T15" fmla="*/ 19 h 39"/>
                <a:gd name="T16" fmla="*/ 11 w 12"/>
                <a:gd name="T17" fmla="*/ 19 h 39"/>
                <a:gd name="T18" fmla="*/ 11 w 12"/>
                <a:gd name="T19" fmla="*/ 20 h 39"/>
                <a:gd name="T20" fmla="*/ 9 w 12"/>
                <a:gd name="T21" fmla="*/ 28 h 39"/>
                <a:gd name="T22" fmla="*/ 8 w 12"/>
                <a:gd name="T23" fmla="*/ 39 h 39"/>
                <a:gd name="T24" fmla="*/ 8 w 12"/>
                <a:gd name="T25" fmla="*/ 39 h 39"/>
                <a:gd name="T26" fmla="*/ 8 w 12"/>
                <a:gd name="T27" fmla="*/ 39 h 39"/>
                <a:gd name="T28" fmla="*/ 3 w 12"/>
                <a:gd name="T29" fmla="*/ 39 h 39"/>
                <a:gd name="T30" fmla="*/ 1 w 12"/>
                <a:gd name="T31" fmla="*/ 37 h 39"/>
                <a:gd name="T32" fmla="*/ 2 w 12"/>
                <a:gd name="T33" fmla="*/ 35 h 39"/>
                <a:gd name="T34" fmla="*/ 7 w 12"/>
                <a:gd name="T35" fmla="*/ 35 h 39"/>
                <a:gd name="T36" fmla="*/ 0 w 12"/>
                <a:gd name="T37" fmla="*/ 32 h 39"/>
                <a:gd name="T38" fmla="*/ 8 w 12"/>
                <a:gd name="T39" fmla="*/ 33 h 39"/>
                <a:gd name="T40" fmla="*/ 8 w 12"/>
                <a:gd name="T41" fmla="*/ 29 h 39"/>
                <a:gd name="T42" fmla="*/ 5 w 12"/>
                <a:gd name="T43" fmla="*/ 30 h 39"/>
                <a:gd name="T44" fmla="*/ 8 w 12"/>
                <a:gd name="T45" fmla="*/ 26 h 39"/>
                <a:gd name="T46" fmla="*/ 5 w 12"/>
                <a:gd name="T47" fmla="*/ 26 h 39"/>
                <a:gd name="T48" fmla="*/ 8 w 12"/>
                <a:gd name="T49" fmla="*/ 23 h 39"/>
                <a:gd name="T50" fmla="*/ 5 w 12"/>
                <a:gd name="T51" fmla="*/ 20 h 39"/>
                <a:gd name="T52" fmla="*/ 6 w 12"/>
                <a:gd name="T53" fmla="*/ 17 h 39"/>
                <a:gd name="T54" fmla="*/ 9 w 12"/>
                <a:gd name="T55" fmla="*/ 16 h 39"/>
                <a:gd name="T56" fmla="*/ 9 w 12"/>
                <a:gd name="T57" fmla="*/ 15 h 39"/>
                <a:gd name="T58" fmla="*/ 5 w 12"/>
                <a:gd name="T59" fmla="*/ 10 h 39"/>
                <a:gd name="T60" fmla="*/ 9 w 12"/>
                <a:gd name="T61" fmla="*/ 10 h 39"/>
                <a:gd name="T62" fmla="*/ 4 w 12"/>
                <a:gd name="T63" fmla="*/ 7 h 39"/>
                <a:gd name="T64" fmla="*/ 6 w 12"/>
                <a:gd name="T65" fmla="*/ 7 h 39"/>
                <a:gd name="T66" fmla="*/ 9 w 12"/>
                <a:gd name="T67" fmla="*/ 6 h 39"/>
                <a:gd name="T68" fmla="*/ 7 w 12"/>
                <a:gd name="T69" fmla="*/ 5 h 39"/>
                <a:gd name="T70" fmla="*/ 9 w 12"/>
                <a:gd name="T71" fmla="*/ 4 h 39"/>
                <a:gd name="T72" fmla="*/ 0 w 12"/>
                <a:gd name="T7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" h="39">
                  <a:moveTo>
                    <a:pt x="0" y="4"/>
                  </a:moveTo>
                  <a:cubicBezTo>
                    <a:pt x="2" y="3"/>
                    <a:pt x="6" y="1"/>
                    <a:pt x="9" y="0"/>
                  </a:cubicBezTo>
                  <a:cubicBezTo>
                    <a:pt x="9" y="1"/>
                    <a:pt x="12" y="3"/>
                    <a:pt x="11" y="5"/>
                  </a:cubicBezTo>
                  <a:cubicBezTo>
                    <a:pt x="10" y="6"/>
                    <a:pt x="11" y="17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1"/>
                    <a:pt x="9" y="28"/>
                    <a:pt x="9" y="28"/>
                  </a:cubicBezTo>
                  <a:cubicBezTo>
                    <a:pt x="9" y="28"/>
                    <a:pt x="11" y="37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6"/>
                    <a:pt x="2" y="35"/>
                    <a:pt x="2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6" y="32"/>
                    <a:pt x="0" y="32"/>
                    <a:pt x="0" y="32"/>
                  </a:cubicBezTo>
                  <a:cubicBezTo>
                    <a:pt x="1" y="31"/>
                    <a:pt x="6" y="32"/>
                    <a:pt x="8" y="33"/>
                  </a:cubicBezTo>
                  <a:cubicBezTo>
                    <a:pt x="9" y="32"/>
                    <a:pt x="8" y="30"/>
                    <a:pt x="8" y="29"/>
                  </a:cubicBezTo>
                  <a:cubicBezTo>
                    <a:pt x="7" y="29"/>
                    <a:pt x="5" y="30"/>
                    <a:pt x="5" y="30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5"/>
                    <a:pt x="5" y="26"/>
                    <a:pt x="5" y="26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7" y="22"/>
                    <a:pt x="5" y="20"/>
                  </a:cubicBezTo>
                  <a:cubicBezTo>
                    <a:pt x="4" y="18"/>
                    <a:pt x="6" y="17"/>
                    <a:pt x="6" y="17"/>
                  </a:cubicBezTo>
                  <a:cubicBezTo>
                    <a:pt x="6" y="17"/>
                    <a:pt x="10" y="19"/>
                    <a:pt x="9" y="16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8" y="13"/>
                    <a:pt x="5" y="10"/>
                    <a:pt x="5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8"/>
                    <a:pt x="3" y="9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7" y="6"/>
                    <a:pt x="9" y="6"/>
                    <a:pt x="9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3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49"/>
            <p:cNvSpPr/>
            <p:nvPr/>
          </p:nvSpPr>
          <p:spPr bwMode="auto">
            <a:xfrm>
              <a:off x="3841" y="2133"/>
              <a:ext cx="55" cy="73"/>
            </a:xfrm>
            <a:custGeom>
              <a:avLst/>
              <a:gdLst>
                <a:gd name="T0" fmla="*/ 9 w 22"/>
                <a:gd name="T1" fmla="*/ 1 h 30"/>
                <a:gd name="T2" fmla="*/ 17 w 22"/>
                <a:gd name="T3" fmla="*/ 1 h 30"/>
                <a:gd name="T4" fmla="*/ 21 w 22"/>
                <a:gd name="T5" fmla="*/ 11 h 30"/>
                <a:gd name="T6" fmla="*/ 21 w 22"/>
                <a:gd name="T7" fmla="*/ 19 h 30"/>
                <a:gd name="T8" fmla="*/ 20 w 22"/>
                <a:gd name="T9" fmla="*/ 25 h 30"/>
                <a:gd name="T10" fmla="*/ 18 w 22"/>
                <a:gd name="T11" fmla="*/ 30 h 30"/>
                <a:gd name="T12" fmla="*/ 14 w 22"/>
                <a:gd name="T13" fmla="*/ 24 h 30"/>
                <a:gd name="T14" fmla="*/ 17 w 22"/>
                <a:gd name="T15" fmla="*/ 25 h 30"/>
                <a:gd name="T16" fmla="*/ 15 w 22"/>
                <a:gd name="T17" fmla="*/ 15 h 30"/>
                <a:gd name="T18" fmla="*/ 14 w 22"/>
                <a:gd name="T19" fmla="*/ 7 h 30"/>
                <a:gd name="T20" fmla="*/ 5 w 22"/>
                <a:gd name="T21" fmla="*/ 7 h 30"/>
                <a:gd name="T22" fmla="*/ 2 w 22"/>
                <a:gd name="T23" fmla="*/ 9 h 30"/>
                <a:gd name="T24" fmla="*/ 1 w 22"/>
                <a:gd name="T25" fmla="*/ 8 h 30"/>
                <a:gd name="T26" fmla="*/ 0 w 22"/>
                <a:gd name="T27" fmla="*/ 2 h 30"/>
                <a:gd name="T28" fmla="*/ 9 w 22"/>
                <a:gd name="T2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30">
                  <a:moveTo>
                    <a:pt x="9" y="1"/>
                  </a:moveTo>
                  <a:cubicBezTo>
                    <a:pt x="9" y="0"/>
                    <a:pt x="17" y="1"/>
                    <a:pt x="17" y="1"/>
                  </a:cubicBezTo>
                  <a:cubicBezTo>
                    <a:pt x="17" y="1"/>
                    <a:pt x="22" y="9"/>
                    <a:pt x="21" y="11"/>
                  </a:cubicBezTo>
                  <a:cubicBezTo>
                    <a:pt x="21" y="12"/>
                    <a:pt x="21" y="18"/>
                    <a:pt x="21" y="19"/>
                  </a:cubicBezTo>
                  <a:cubicBezTo>
                    <a:pt x="21" y="20"/>
                    <a:pt x="20" y="25"/>
                    <a:pt x="20" y="25"/>
                  </a:cubicBezTo>
                  <a:cubicBezTo>
                    <a:pt x="20" y="25"/>
                    <a:pt x="19" y="28"/>
                    <a:pt x="18" y="30"/>
                  </a:cubicBezTo>
                  <a:cubicBezTo>
                    <a:pt x="16" y="27"/>
                    <a:pt x="14" y="24"/>
                    <a:pt x="14" y="24"/>
                  </a:cubicBezTo>
                  <a:cubicBezTo>
                    <a:pt x="15" y="24"/>
                    <a:pt x="17" y="25"/>
                    <a:pt x="17" y="25"/>
                  </a:cubicBezTo>
                  <a:cubicBezTo>
                    <a:pt x="17" y="23"/>
                    <a:pt x="15" y="15"/>
                    <a:pt x="15" y="15"/>
                  </a:cubicBezTo>
                  <a:cubicBezTo>
                    <a:pt x="15" y="15"/>
                    <a:pt x="8" y="9"/>
                    <a:pt x="14" y="7"/>
                  </a:cubicBezTo>
                  <a:cubicBezTo>
                    <a:pt x="14" y="5"/>
                    <a:pt x="5" y="7"/>
                    <a:pt x="5" y="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0" y="2"/>
                    <a:pt x="0" y="2"/>
                  </a:cubicBezTo>
                  <a:cubicBezTo>
                    <a:pt x="0" y="2"/>
                    <a:pt x="8" y="1"/>
                    <a:pt x="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50"/>
            <p:cNvSpPr/>
            <p:nvPr/>
          </p:nvSpPr>
          <p:spPr bwMode="auto">
            <a:xfrm>
              <a:off x="3836" y="2126"/>
              <a:ext cx="40" cy="15"/>
            </a:xfrm>
            <a:custGeom>
              <a:avLst/>
              <a:gdLst>
                <a:gd name="T0" fmla="*/ 16 w 16"/>
                <a:gd name="T1" fmla="*/ 3 h 6"/>
                <a:gd name="T2" fmla="*/ 3 w 16"/>
                <a:gd name="T3" fmla="*/ 6 h 6"/>
                <a:gd name="T4" fmla="*/ 0 w 16"/>
                <a:gd name="T5" fmla="*/ 5 h 6"/>
                <a:gd name="T6" fmla="*/ 0 w 16"/>
                <a:gd name="T7" fmla="*/ 2 h 6"/>
                <a:gd name="T8" fmla="*/ 16 w 16"/>
                <a:gd name="T9" fmla="*/ 0 h 6"/>
                <a:gd name="T10" fmla="*/ 16 w 16"/>
                <a:gd name="T1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">
                  <a:moveTo>
                    <a:pt x="16" y="3"/>
                  </a:moveTo>
                  <a:cubicBezTo>
                    <a:pt x="16" y="3"/>
                    <a:pt x="7" y="6"/>
                    <a:pt x="3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1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51"/>
            <p:cNvSpPr/>
            <p:nvPr/>
          </p:nvSpPr>
          <p:spPr bwMode="auto">
            <a:xfrm>
              <a:off x="3836" y="2034"/>
              <a:ext cx="38" cy="102"/>
            </a:xfrm>
            <a:custGeom>
              <a:avLst/>
              <a:gdLst>
                <a:gd name="T0" fmla="*/ 15 w 15"/>
                <a:gd name="T1" fmla="*/ 37 h 42"/>
                <a:gd name="T2" fmla="*/ 10 w 15"/>
                <a:gd name="T3" fmla="*/ 41 h 42"/>
                <a:gd name="T4" fmla="*/ 0 w 15"/>
                <a:gd name="T5" fmla="*/ 40 h 42"/>
                <a:gd name="T6" fmla="*/ 2 w 15"/>
                <a:gd name="T7" fmla="*/ 27 h 42"/>
                <a:gd name="T8" fmla="*/ 1 w 15"/>
                <a:gd name="T9" fmla="*/ 19 h 42"/>
                <a:gd name="T10" fmla="*/ 5 w 15"/>
                <a:gd name="T11" fmla="*/ 8 h 42"/>
                <a:gd name="T12" fmla="*/ 5 w 15"/>
                <a:gd name="T13" fmla="*/ 3 h 42"/>
                <a:gd name="T14" fmla="*/ 7 w 15"/>
                <a:gd name="T15" fmla="*/ 6 h 42"/>
                <a:gd name="T16" fmla="*/ 13 w 15"/>
                <a:gd name="T17" fmla="*/ 0 h 42"/>
                <a:gd name="T18" fmla="*/ 15 w 15"/>
                <a:gd name="T19" fmla="*/ 2 h 42"/>
                <a:gd name="T20" fmla="*/ 15 w 15"/>
                <a:gd name="T21" fmla="*/ 3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42">
                  <a:moveTo>
                    <a:pt x="15" y="37"/>
                  </a:moveTo>
                  <a:cubicBezTo>
                    <a:pt x="15" y="37"/>
                    <a:pt x="15" y="40"/>
                    <a:pt x="10" y="41"/>
                  </a:cubicBezTo>
                  <a:cubicBezTo>
                    <a:pt x="5" y="42"/>
                    <a:pt x="1" y="42"/>
                    <a:pt x="0" y="40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1" y="22"/>
                    <a:pt x="1" y="19"/>
                  </a:cubicBezTo>
                  <a:cubicBezTo>
                    <a:pt x="1" y="16"/>
                    <a:pt x="5" y="8"/>
                    <a:pt x="5" y="8"/>
                  </a:cubicBezTo>
                  <a:cubicBezTo>
                    <a:pt x="5" y="8"/>
                    <a:pt x="4" y="4"/>
                    <a:pt x="5" y="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8" y="6"/>
                    <a:pt x="13" y="0"/>
                  </a:cubicBezTo>
                  <a:cubicBezTo>
                    <a:pt x="13" y="0"/>
                    <a:pt x="15" y="2"/>
                    <a:pt x="15" y="2"/>
                  </a:cubicBezTo>
                  <a:lnTo>
                    <a:pt x="15" y="37"/>
                  </a:ln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52"/>
            <p:cNvSpPr/>
            <p:nvPr/>
          </p:nvSpPr>
          <p:spPr bwMode="auto">
            <a:xfrm>
              <a:off x="3836" y="2034"/>
              <a:ext cx="38" cy="102"/>
            </a:xfrm>
            <a:custGeom>
              <a:avLst/>
              <a:gdLst>
                <a:gd name="T0" fmla="*/ 5 w 15"/>
                <a:gd name="T1" fmla="*/ 40 h 42"/>
                <a:gd name="T2" fmla="*/ 12 w 15"/>
                <a:gd name="T3" fmla="*/ 36 h 42"/>
                <a:gd name="T4" fmla="*/ 12 w 15"/>
                <a:gd name="T5" fmla="*/ 33 h 42"/>
                <a:gd name="T6" fmla="*/ 5 w 15"/>
                <a:gd name="T7" fmla="*/ 37 h 42"/>
                <a:gd name="T8" fmla="*/ 12 w 15"/>
                <a:gd name="T9" fmla="*/ 26 h 42"/>
                <a:gd name="T10" fmla="*/ 13 w 15"/>
                <a:gd name="T11" fmla="*/ 6 h 42"/>
                <a:gd name="T12" fmla="*/ 10 w 15"/>
                <a:gd name="T13" fmla="*/ 9 h 42"/>
                <a:gd name="T14" fmla="*/ 12 w 15"/>
                <a:gd name="T15" fmla="*/ 5 h 42"/>
                <a:gd name="T16" fmla="*/ 9 w 15"/>
                <a:gd name="T17" fmla="*/ 5 h 42"/>
                <a:gd name="T18" fmla="*/ 13 w 15"/>
                <a:gd name="T19" fmla="*/ 0 h 42"/>
                <a:gd name="T20" fmla="*/ 15 w 15"/>
                <a:gd name="T21" fmla="*/ 2 h 42"/>
                <a:gd name="T22" fmla="*/ 15 w 15"/>
                <a:gd name="T23" fmla="*/ 37 h 42"/>
                <a:gd name="T24" fmla="*/ 10 w 15"/>
                <a:gd name="T25" fmla="*/ 41 h 42"/>
                <a:gd name="T26" fmla="*/ 0 w 15"/>
                <a:gd name="T27" fmla="*/ 40 h 42"/>
                <a:gd name="T28" fmla="*/ 0 w 15"/>
                <a:gd name="T29" fmla="*/ 40 h 42"/>
                <a:gd name="T30" fmla="*/ 5 w 15"/>
                <a:gd name="T31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42">
                  <a:moveTo>
                    <a:pt x="5" y="40"/>
                  </a:moveTo>
                  <a:cubicBezTo>
                    <a:pt x="11" y="40"/>
                    <a:pt x="12" y="36"/>
                    <a:pt x="12" y="36"/>
                  </a:cubicBezTo>
                  <a:cubicBezTo>
                    <a:pt x="12" y="36"/>
                    <a:pt x="14" y="33"/>
                    <a:pt x="12" y="33"/>
                  </a:cubicBezTo>
                  <a:cubicBezTo>
                    <a:pt x="10" y="33"/>
                    <a:pt x="5" y="37"/>
                    <a:pt x="5" y="37"/>
                  </a:cubicBezTo>
                  <a:cubicBezTo>
                    <a:pt x="6" y="34"/>
                    <a:pt x="9" y="30"/>
                    <a:pt x="12" y="26"/>
                  </a:cubicBezTo>
                  <a:cubicBezTo>
                    <a:pt x="14" y="22"/>
                    <a:pt x="13" y="6"/>
                    <a:pt x="13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6"/>
                    <a:pt x="9" y="6"/>
                    <a:pt x="9" y="5"/>
                  </a:cubicBezTo>
                  <a:cubicBezTo>
                    <a:pt x="10" y="4"/>
                    <a:pt x="11" y="3"/>
                    <a:pt x="13" y="0"/>
                  </a:cubicBezTo>
                  <a:cubicBezTo>
                    <a:pt x="13" y="0"/>
                    <a:pt x="15" y="2"/>
                    <a:pt x="15" y="2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40"/>
                    <a:pt x="10" y="41"/>
                  </a:cubicBezTo>
                  <a:cubicBezTo>
                    <a:pt x="5" y="42"/>
                    <a:pt x="1" y="42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" y="40"/>
                    <a:pt x="3" y="41"/>
                    <a:pt x="5" y="40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53"/>
            <p:cNvSpPr/>
            <p:nvPr/>
          </p:nvSpPr>
          <p:spPr bwMode="auto">
            <a:xfrm>
              <a:off x="3856" y="2039"/>
              <a:ext cx="55" cy="128"/>
            </a:xfrm>
            <a:custGeom>
              <a:avLst/>
              <a:gdLst>
                <a:gd name="T0" fmla="*/ 22 w 22"/>
                <a:gd name="T1" fmla="*/ 50 h 53"/>
                <a:gd name="T2" fmla="*/ 14 w 22"/>
                <a:gd name="T3" fmla="*/ 53 h 53"/>
                <a:gd name="T4" fmla="*/ 3 w 22"/>
                <a:gd name="T5" fmla="*/ 34 h 53"/>
                <a:gd name="T6" fmla="*/ 0 w 22"/>
                <a:gd name="T7" fmla="*/ 25 h 53"/>
                <a:gd name="T8" fmla="*/ 7 w 22"/>
                <a:gd name="T9" fmla="*/ 0 h 53"/>
                <a:gd name="T10" fmla="*/ 14 w 22"/>
                <a:gd name="T11" fmla="*/ 3 h 53"/>
                <a:gd name="T12" fmla="*/ 13 w 22"/>
                <a:gd name="T13" fmla="*/ 16 h 53"/>
                <a:gd name="T14" fmla="*/ 22 w 22"/>
                <a:gd name="T15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53">
                  <a:moveTo>
                    <a:pt x="22" y="50"/>
                  </a:move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4" y="35"/>
                    <a:pt x="3" y="34"/>
                  </a:cubicBezTo>
                  <a:cubicBezTo>
                    <a:pt x="2" y="33"/>
                    <a:pt x="0" y="30"/>
                    <a:pt x="0" y="25"/>
                  </a:cubicBezTo>
                  <a:cubicBezTo>
                    <a:pt x="1" y="19"/>
                    <a:pt x="1" y="7"/>
                    <a:pt x="7" y="0"/>
                  </a:cubicBezTo>
                  <a:cubicBezTo>
                    <a:pt x="7" y="0"/>
                    <a:pt x="10" y="3"/>
                    <a:pt x="14" y="3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5" y="38"/>
                    <a:pt x="22" y="5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54"/>
            <p:cNvSpPr/>
            <p:nvPr/>
          </p:nvSpPr>
          <p:spPr bwMode="auto">
            <a:xfrm>
              <a:off x="3836" y="2049"/>
              <a:ext cx="23" cy="84"/>
            </a:xfrm>
            <a:custGeom>
              <a:avLst/>
              <a:gdLst>
                <a:gd name="T0" fmla="*/ 4 w 9"/>
                <a:gd name="T1" fmla="*/ 33 h 35"/>
                <a:gd name="T2" fmla="*/ 2 w 9"/>
                <a:gd name="T3" fmla="*/ 35 h 35"/>
                <a:gd name="T4" fmla="*/ 0 w 9"/>
                <a:gd name="T5" fmla="*/ 33 h 35"/>
                <a:gd name="T6" fmla="*/ 2 w 9"/>
                <a:gd name="T7" fmla="*/ 15 h 35"/>
                <a:gd name="T8" fmla="*/ 6 w 9"/>
                <a:gd name="T9" fmla="*/ 4 h 35"/>
                <a:gd name="T10" fmla="*/ 7 w 9"/>
                <a:gd name="T11" fmla="*/ 0 h 35"/>
                <a:gd name="T12" fmla="*/ 9 w 9"/>
                <a:gd name="T13" fmla="*/ 2 h 35"/>
                <a:gd name="T14" fmla="*/ 8 w 9"/>
                <a:gd name="T15" fmla="*/ 4 h 35"/>
                <a:gd name="T16" fmla="*/ 6 w 9"/>
                <a:gd name="T17" fmla="*/ 13 h 35"/>
                <a:gd name="T18" fmla="*/ 4 w 9"/>
                <a:gd name="T19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35">
                  <a:moveTo>
                    <a:pt x="4" y="33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1" y="19"/>
                    <a:pt x="2" y="15"/>
                  </a:cubicBezTo>
                  <a:cubicBezTo>
                    <a:pt x="3" y="11"/>
                    <a:pt x="6" y="4"/>
                    <a:pt x="6" y="4"/>
                  </a:cubicBezTo>
                  <a:cubicBezTo>
                    <a:pt x="6" y="4"/>
                    <a:pt x="5" y="1"/>
                    <a:pt x="7" y="0"/>
                  </a:cubicBezTo>
                  <a:cubicBezTo>
                    <a:pt x="7" y="0"/>
                    <a:pt x="8" y="0"/>
                    <a:pt x="9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6" y="10"/>
                    <a:pt x="6" y="13"/>
                  </a:cubicBezTo>
                  <a:cubicBezTo>
                    <a:pt x="6" y="15"/>
                    <a:pt x="5" y="31"/>
                    <a:pt x="4" y="33"/>
                  </a:cubicBezTo>
                  <a:close/>
                </a:path>
              </a:pathLst>
            </a:custGeom>
            <a:solidFill>
              <a:srgbClr val="A41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55"/>
            <p:cNvSpPr/>
            <p:nvPr/>
          </p:nvSpPr>
          <p:spPr bwMode="auto">
            <a:xfrm>
              <a:off x="3786" y="2080"/>
              <a:ext cx="50" cy="34"/>
            </a:xfrm>
            <a:custGeom>
              <a:avLst/>
              <a:gdLst>
                <a:gd name="T0" fmla="*/ 1 w 20"/>
                <a:gd name="T1" fmla="*/ 10 h 14"/>
                <a:gd name="T2" fmla="*/ 3 w 20"/>
                <a:gd name="T3" fmla="*/ 3 h 14"/>
                <a:gd name="T4" fmla="*/ 9 w 20"/>
                <a:gd name="T5" fmla="*/ 5 h 14"/>
                <a:gd name="T6" fmla="*/ 11 w 20"/>
                <a:gd name="T7" fmla="*/ 6 h 14"/>
                <a:gd name="T8" fmla="*/ 14 w 20"/>
                <a:gd name="T9" fmla="*/ 6 h 14"/>
                <a:gd name="T10" fmla="*/ 16 w 20"/>
                <a:gd name="T11" fmla="*/ 6 h 14"/>
                <a:gd name="T12" fmla="*/ 17 w 20"/>
                <a:gd name="T13" fmla="*/ 5 h 14"/>
                <a:gd name="T14" fmla="*/ 19 w 20"/>
                <a:gd name="T15" fmla="*/ 0 h 14"/>
                <a:gd name="T16" fmla="*/ 20 w 20"/>
                <a:gd name="T17" fmla="*/ 12 h 14"/>
                <a:gd name="T18" fmla="*/ 19 w 20"/>
                <a:gd name="T19" fmla="*/ 14 h 14"/>
                <a:gd name="T20" fmla="*/ 11 w 20"/>
                <a:gd name="T21" fmla="*/ 13 h 14"/>
                <a:gd name="T22" fmla="*/ 1 w 20"/>
                <a:gd name="T2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4">
                  <a:moveTo>
                    <a:pt x="1" y="10"/>
                  </a:moveTo>
                  <a:cubicBezTo>
                    <a:pt x="1" y="10"/>
                    <a:pt x="0" y="6"/>
                    <a:pt x="3" y="3"/>
                  </a:cubicBezTo>
                  <a:cubicBezTo>
                    <a:pt x="3" y="3"/>
                    <a:pt x="9" y="5"/>
                    <a:pt x="9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1" y="6"/>
                    <a:pt x="14" y="6"/>
                    <a:pt x="14" y="6"/>
                  </a:cubicBezTo>
                  <a:cubicBezTo>
                    <a:pt x="14" y="6"/>
                    <a:pt x="16" y="5"/>
                    <a:pt x="16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2"/>
                    <a:pt x="19" y="0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3" y="14"/>
                    <a:pt x="11" y="13"/>
                  </a:cubicBezTo>
                  <a:cubicBezTo>
                    <a:pt x="10" y="12"/>
                    <a:pt x="2" y="11"/>
                    <a:pt x="1" y="1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56"/>
            <p:cNvSpPr/>
            <p:nvPr/>
          </p:nvSpPr>
          <p:spPr bwMode="auto">
            <a:xfrm>
              <a:off x="3789" y="2087"/>
              <a:ext cx="42" cy="25"/>
            </a:xfrm>
            <a:custGeom>
              <a:avLst/>
              <a:gdLst>
                <a:gd name="T0" fmla="*/ 2 w 17"/>
                <a:gd name="T1" fmla="*/ 0 h 10"/>
                <a:gd name="T2" fmla="*/ 8 w 17"/>
                <a:gd name="T3" fmla="*/ 2 h 10"/>
                <a:gd name="T4" fmla="*/ 10 w 17"/>
                <a:gd name="T5" fmla="*/ 3 h 10"/>
                <a:gd name="T6" fmla="*/ 13 w 17"/>
                <a:gd name="T7" fmla="*/ 3 h 10"/>
                <a:gd name="T8" fmla="*/ 15 w 17"/>
                <a:gd name="T9" fmla="*/ 3 h 10"/>
                <a:gd name="T10" fmla="*/ 16 w 17"/>
                <a:gd name="T11" fmla="*/ 5 h 10"/>
                <a:gd name="T12" fmla="*/ 14 w 17"/>
                <a:gd name="T13" fmla="*/ 5 h 10"/>
                <a:gd name="T14" fmla="*/ 17 w 17"/>
                <a:gd name="T15" fmla="*/ 10 h 10"/>
                <a:gd name="T16" fmla="*/ 13 w 17"/>
                <a:gd name="T17" fmla="*/ 5 h 10"/>
                <a:gd name="T18" fmla="*/ 9 w 17"/>
                <a:gd name="T19" fmla="*/ 4 h 10"/>
                <a:gd name="T20" fmla="*/ 11 w 17"/>
                <a:gd name="T21" fmla="*/ 8 h 10"/>
                <a:gd name="T22" fmla="*/ 6 w 17"/>
                <a:gd name="T23" fmla="*/ 3 h 10"/>
                <a:gd name="T24" fmla="*/ 3 w 17"/>
                <a:gd name="T25" fmla="*/ 4 h 10"/>
                <a:gd name="T26" fmla="*/ 0 w 17"/>
                <a:gd name="T27" fmla="*/ 5 h 10"/>
                <a:gd name="T28" fmla="*/ 0 w 17"/>
                <a:gd name="T29" fmla="*/ 5 h 10"/>
                <a:gd name="T30" fmla="*/ 2 w 17"/>
                <a:gd name="T3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10">
                  <a:moveTo>
                    <a:pt x="2" y="0"/>
                  </a:moveTo>
                  <a:cubicBezTo>
                    <a:pt x="2" y="0"/>
                    <a:pt x="8" y="2"/>
                    <a:pt x="8" y="2"/>
                  </a:cubicBezTo>
                  <a:cubicBezTo>
                    <a:pt x="8" y="2"/>
                    <a:pt x="10" y="3"/>
                    <a:pt x="10" y="3"/>
                  </a:cubicBezTo>
                  <a:cubicBezTo>
                    <a:pt x="10" y="3"/>
                    <a:pt x="13" y="3"/>
                    <a:pt x="13" y="3"/>
                  </a:cubicBezTo>
                  <a:cubicBezTo>
                    <a:pt x="13" y="3"/>
                    <a:pt x="14" y="3"/>
                    <a:pt x="15" y="3"/>
                  </a:cubicBezTo>
                  <a:cubicBezTo>
                    <a:pt x="15" y="4"/>
                    <a:pt x="15" y="5"/>
                    <a:pt x="16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6" y="9"/>
                    <a:pt x="17" y="10"/>
                  </a:cubicBezTo>
                  <a:cubicBezTo>
                    <a:pt x="17" y="10"/>
                    <a:pt x="13" y="7"/>
                    <a:pt x="13" y="5"/>
                  </a:cubicBezTo>
                  <a:cubicBezTo>
                    <a:pt x="13" y="3"/>
                    <a:pt x="9" y="4"/>
                    <a:pt x="9" y="4"/>
                  </a:cubicBezTo>
                  <a:cubicBezTo>
                    <a:pt x="9" y="4"/>
                    <a:pt x="7" y="6"/>
                    <a:pt x="11" y="8"/>
                  </a:cubicBezTo>
                  <a:cubicBezTo>
                    <a:pt x="11" y="8"/>
                    <a:pt x="7" y="6"/>
                    <a:pt x="6" y="3"/>
                  </a:cubicBezTo>
                  <a:cubicBezTo>
                    <a:pt x="5" y="0"/>
                    <a:pt x="3" y="4"/>
                    <a:pt x="3" y="4"/>
                  </a:cubicBezTo>
                  <a:cubicBezTo>
                    <a:pt x="3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57"/>
            <p:cNvSpPr/>
            <p:nvPr/>
          </p:nvSpPr>
          <p:spPr bwMode="auto">
            <a:xfrm>
              <a:off x="3856" y="2041"/>
              <a:ext cx="23" cy="90"/>
            </a:xfrm>
            <a:custGeom>
              <a:avLst/>
              <a:gdLst>
                <a:gd name="T0" fmla="*/ 6 w 9"/>
                <a:gd name="T1" fmla="*/ 37 h 37"/>
                <a:gd name="T2" fmla="*/ 3 w 9"/>
                <a:gd name="T3" fmla="*/ 33 h 37"/>
                <a:gd name="T4" fmla="*/ 1 w 9"/>
                <a:gd name="T5" fmla="*/ 29 h 37"/>
                <a:gd name="T6" fmla="*/ 1 w 9"/>
                <a:gd name="T7" fmla="*/ 23 h 37"/>
                <a:gd name="T8" fmla="*/ 8 w 9"/>
                <a:gd name="T9" fmla="*/ 5 h 37"/>
                <a:gd name="T10" fmla="*/ 7 w 9"/>
                <a:gd name="T11" fmla="*/ 4 h 37"/>
                <a:gd name="T12" fmla="*/ 8 w 9"/>
                <a:gd name="T13" fmla="*/ 0 h 37"/>
                <a:gd name="T14" fmla="*/ 9 w 9"/>
                <a:gd name="T15" fmla="*/ 0 h 37"/>
                <a:gd name="T16" fmla="*/ 8 w 9"/>
                <a:gd name="T17" fmla="*/ 3 h 37"/>
                <a:gd name="T18" fmla="*/ 8 w 9"/>
                <a:gd name="T19" fmla="*/ 5 h 37"/>
                <a:gd name="T20" fmla="*/ 2 w 9"/>
                <a:gd name="T21" fmla="*/ 23 h 37"/>
                <a:gd name="T22" fmla="*/ 4 w 9"/>
                <a:gd name="T23" fmla="*/ 32 h 37"/>
                <a:gd name="T24" fmla="*/ 6 w 9"/>
                <a:gd name="T2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37">
                  <a:moveTo>
                    <a:pt x="6" y="37"/>
                  </a:moveTo>
                  <a:cubicBezTo>
                    <a:pt x="5" y="35"/>
                    <a:pt x="4" y="33"/>
                    <a:pt x="3" y="33"/>
                  </a:cubicBezTo>
                  <a:cubicBezTo>
                    <a:pt x="3" y="32"/>
                    <a:pt x="2" y="31"/>
                    <a:pt x="1" y="29"/>
                  </a:cubicBezTo>
                  <a:cubicBezTo>
                    <a:pt x="1" y="27"/>
                    <a:pt x="0" y="24"/>
                    <a:pt x="1" y="23"/>
                  </a:cubicBezTo>
                  <a:cubicBezTo>
                    <a:pt x="1" y="20"/>
                    <a:pt x="8" y="5"/>
                    <a:pt x="8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2" y="21"/>
                    <a:pt x="2" y="23"/>
                  </a:cubicBezTo>
                  <a:cubicBezTo>
                    <a:pt x="1" y="25"/>
                    <a:pt x="4" y="30"/>
                    <a:pt x="4" y="32"/>
                  </a:cubicBezTo>
                  <a:cubicBezTo>
                    <a:pt x="5" y="33"/>
                    <a:pt x="5" y="35"/>
                    <a:pt x="6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58"/>
            <p:cNvSpPr/>
            <p:nvPr/>
          </p:nvSpPr>
          <p:spPr bwMode="auto">
            <a:xfrm>
              <a:off x="3871" y="2049"/>
              <a:ext cx="25" cy="99"/>
            </a:xfrm>
            <a:custGeom>
              <a:avLst/>
              <a:gdLst>
                <a:gd name="T0" fmla="*/ 3 w 10"/>
                <a:gd name="T1" fmla="*/ 8 h 41"/>
                <a:gd name="T2" fmla="*/ 0 w 10"/>
                <a:gd name="T3" fmla="*/ 11 h 41"/>
                <a:gd name="T4" fmla="*/ 6 w 10"/>
                <a:gd name="T5" fmla="*/ 3 h 41"/>
                <a:gd name="T6" fmla="*/ 8 w 10"/>
                <a:gd name="T7" fmla="*/ 0 h 41"/>
                <a:gd name="T8" fmla="*/ 7 w 10"/>
                <a:gd name="T9" fmla="*/ 12 h 41"/>
                <a:gd name="T10" fmla="*/ 10 w 10"/>
                <a:gd name="T11" fmla="*/ 28 h 41"/>
                <a:gd name="T12" fmla="*/ 8 w 10"/>
                <a:gd name="T13" fmla="*/ 32 h 41"/>
                <a:gd name="T14" fmla="*/ 3 w 10"/>
                <a:gd name="T15" fmla="*/ 41 h 41"/>
                <a:gd name="T16" fmla="*/ 1 w 10"/>
                <a:gd name="T17" fmla="*/ 36 h 41"/>
                <a:gd name="T18" fmla="*/ 4 w 10"/>
                <a:gd name="T19" fmla="*/ 27 h 41"/>
                <a:gd name="T20" fmla="*/ 1 w 10"/>
                <a:gd name="T21" fmla="*/ 27 h 41"/>
                <a:gd name="T22" fmla="*/ 4 w 10"/>
                <a:gd name="T23" fmla="*/ 26 h 41"/>
                <a:gd name="T24" fmla="*/ 4 w 10"/>
                <a:gd name="T25" fmla="*/ 20 h 41"/>
                <a:gd name="T26" fmla="*/ 4 w 10"/>
                <a:gd name="T27" fmla="*/ 16 h 41"/>
                <a:gd name="T28" fmla="*/ 3 w 10"/>
                <a:gd name="T29" fmla="*/ 13 h 41"/>
                <a:gd name="T30" fmla="*/ 3 w 10"/>
                <a:gd name="T31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41">
                  <a:moveTo>
                    <a:pt x="3" y="8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5" y="4"/>
                    <a:pt x="6" y="3"/>
                  </a:cubicBezTo>
                  <a:cubicBezTo>
                    <a:pt x="6" y="2"/>
                    <a:pt x="7" y="1"/>
                    <a:pt x="8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8" y="19"/>
                    <a:pt x="10" y="28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2" y="39"/>
                    <a:pt x="2" y="38"/>
                    <a:pt x="1" y="36"/>
                  </a:cubicBezTo>
                  <a:cubicBezTo>
                    <a:pt x="2" y="33"/>
                    <a:pt x="4" y="27"/>
                    <a:pt x="4" y="27"/>
                  </a:cubicBezTo>
                  <a:cubicBezTo>
                    <a:pt x="4" y="26"/>
                    <a:pt x="2" y="26"/>
                    <a:pt x="1" y="27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3" y="18"/>
                    <a:pt x="4" y="16"/>
                  </a:cubicBezTo>
                  <a:cubicBezTo>
                    <a:pt x="4" y="15"/>
                    <a:pt x="3" y="13"/>
                    <a:pt x="3" y="13"/>
                  </a:cubicBezTo>
                  <a:lnTo>
                    <a:pt x="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59"/>
            <p:cNvSpPr/>
            <p:nvPr/>
          </p:nvSpPr>
          <p:spPr bwMode="auto">
            <a:xfrm>
              <a:off x="3876" y="2044"/>
              <a:ext cx="10" cy="17"/>
            </a:xfrm>
            <a:custGeom>
              <a:avLst/>
              <a:gdLst>
                <a:gd name="T0" fmla="*/ 0 w 4"/>
                <a:gd name="T1" fmla="*/ 7 h 7"/>
                <a:gd name="T2" fmla="*/ 3 w 4"/>
                <a:gd name="T3" fmla="*/ 0 h 7"/>
                <a:gd name="T4" fmla="*/ 4 w 4"/>
                <a:gd name="T5" fmla="*/ 1 h 7"/>
                <a:gd name="T6" fmla="*/ 0 w 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3" y="2"/>
                    <a:pt x="2" y="4"/>
                    <a:pt x="0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60"/>
            <p:cNvSpPr/>
            <p:nvPr/>
          </p:nvSpPr>
          <p:spPr bwMode="auto">
            <a:xfrm>
              <a:off x="3869" y="2143"/>
              <a:ext cx="15" cy="24"/>
            </a:xfrm>
            <a:custGeom>
              <a:avLst/>
              <a:gdLst>
                <a:gd name="T0" fmla="*/ 6 w 6"/>
                <a:gd name="T1" fmla="*/ 3 h 10"/>
                <a:gd name="T2" fmla="*/ 5 w 6"/>
                <a:gd name="T3" fmla="*/ 8 h 10"/>
                <a:gd name="T4" fmla="*/ 5 w 6"/>
                <a:gd name="T5" fmla="*/ 10 h 10"/>
                <a:gd name="T6" fmla="*/ 0 w 6"/>
                <a:gd name="T7" fmla="*/ 6 h 10"/>
                <a:gd name="T8" fmla="*/ 2 w 6"/>
                <a:gd name="T9" fmla="*/ 1 h 10"/>
                <a:gd name="T10" fmla="*/ 6 w 6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6" y="3"/>
                  </a:moveTo>
                  <a:cubicBezTo>
                    <a:pt x="6" y="3"/>
                    <a:pt x="6" y="7"/>
                    <a:pt x="5" y="8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3"/>
                    <a:pt x="2" y="1"/>
                  </a:cubicBezTo>
                  <a:cubicBezTo>
                    <a:pt x="3" y="0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61"/>
            <p:cNvSpPr/>
            <p:nvPr/>
          </p:nvSpPr>
          <p:spPr bwMode="auto">
            <a:xfrm>
              <a:off x="3874" y="2046"/>
              <a:ext cx="34" cy="109"/>
            </a:xfrm>
            <a:custGeom>
              <a:avLst/>
              <a:gdLst>
                <a:gd name="T0" fmla="*/ 6 w 14"/>
                <a:gd name="T1" fmla="*/ 45 h 45"/>
                <a:gd name="T2" fmla="*/ 0 w 14"/>
                <a:gd name="T3" fmla="*/ 41 h 45"/>
                <a:gd name="T4" fmla="*/ 4 w 14"/>
                <a:gd name="T5" fmla="*/ 27 h 45"/>
                <a:gd name="T6" fmla="*/ 4 w 14"/>
                <a:gd name="T7" fmla="*/ 17 h 45"/>
                <a:gd name="T8" fmla="*/ 2 w 14"/>
                <a:gd name="T9" fmla="*/ 9 h 45"/>
                <a:gd name="T10" fmla="*/ 7 w 14"/>
                <a:gd name="T11" fmla="*/ 0 h 45"/>
                <a:gd name="T12" fmla="*/ 10 w 14"/>
                <a:gd name="T13" fmla="*/ 2 h 45"/>
                <a:gd name="T14" fmla="*/ 11 w 14"/>
                <a:gd name="T15" fmla="*/ 3 h 45"/>
                <a:gd name="T16" fmla="*/ 12 w 14"/>
                <a:gd name="T17" fmla="*/ 6 h 45"/>
                <a:gd name="T18" fmla="*/ 12 w 14"/>
                <a:gd name="T19" fmla="*/ 11 h 45"/>
                <a:gd name="T20" fmla="*/ 13 w 14"/>
                <a:gd name="T21" fmla="*/ 12 h 45"/>
                <a:gd name="T22" fmla="*/ 13 w 14"/>
                <a:gd name="T23" fmla="*/ 15 h 45"/>
                <a:gd name="T24" fmla="*/ 12 w 14"/>
                <a:gd name="T25" fmla="*/ 16 h 45"/>
                <a:gd name="T26" fmla="*/ 13 w 14"/>
                <a:gd name="T27" fmla="*/ 20 h 45"/>
                <a:gd name="T28" fmla="*/ 13 w 14"/>
                <a:gd name="T29" fmla="*/ 25 h 45"/>
                <a:gd name="T30" fmla="*/ 12 w 14"/>
                <a:gd name="T31" fmla="*/ 30 h 45"/>
                <a:gd name="T32" fmla="*/ 6 w 14"/>
                <a:gd name="T3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45">
                  <a:moveTo>
                    <a:pt x="6" y="45"/>
                  </a:moveTo>
                  <a:cubicBezTo>
                    <a:pt x="6" y="45"/>
                    <a:pt x="2" y="41"/>
                    <a:pt x="0" y="41"/>
                  </a:cubicBezTo>
                  <a:cubicBezTo>
                    <a:pt x="0" y="41"/>
                    <a:pt x="4" y="28"/>
                    <a:pt x="4" y="2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2" y="11"/>
                    <a:pt x="2" y="9"/>
                  </a:cubicBezTo>
                  <a:cubicBezTo>
                    <a:pt x="2" y="8"/>
                    <a:pt x="7" y="0"/>
                    <a:pt x="7" y="0"/>
                  </a:cubicBezTo>
                  <a:cubicBezTo>
                    <a:pt x="7" y="0"/>
                    <a:pt x="9" y="1"/>
                    <a:pt x="10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2" y="6"/>
                    <a:pt x="12" y="6"/>
                  </a:cubicBezTo>
                  <a:cubicBezTo>
                    <a:pt x="13" y="7"/>
                    <a:pt x="12" y="11"/>
                    <a:pt x="12" y="11"/>
                  </a:cubicBezTo>
                  <a:cubicBezTo>
                    <a:pt x="12" y="11"/>
                    <a:pt x="13" y="11"/>
                    <a:pt x="13" y="12"/>
                  </a:cubicBezTo>
                  <a:cubicBezTo>
                    <a:pt x="13" y="13"/>
                    <a:pt x="14" y="14"/>
                    <a:pt x="13" y="15"/>
                  </a:cubicBezTo>
                  <a:cubicBezTo>
                    <a:pt x="13" y="15"/>
                    <a:pt x="12" y="16"/>
                    <a:pt x="12" y="16"/>
                  </a:cubicBezTo>
                  <a:cubicBezTo>
                    <a:pt x="12" y="16"/>
                    <a:pt x="13" y="19"/>
                    <a:pt x="13" y="20"/>
                  </a:cubicBezTo>
                  <a:cubicBezTo>
                    <a:pt x="13" y="21"/>
                    <a:pt x="13" y="24"/>
                    <a:pt x="13" y="25"/>
                  </a:cubicBezTo>
                  <a:cubicBezTo>
                    <a:pt x="13" y="26"/>
                    <a:pt x="12" y="30"/>
                    <a:pt x="12" y="30"/>
                  </a:cubicBezTo>
                  <a:cubicBezTo>
                    <a:pt x="12" y="30"/>
                    <a:pt x="7" y="44"/>
                    <a:pt x="6" y="45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62"/>
            <p:cNvSpPr>
              <a:spLocks noEditPoints="1"/>
            </p:cNvSpPr>
            <p:nvPr/>
          </p:nvSpPr>
          <p:spPr bwMode="auto">
            <a:xfrm>
              <a:off x="3881" y="2049"/>
              <a:ext cx="27" cy="106"/>
            </a:xfrm>
            <a:custGeom>
              <a:avLst/>
              <a:gdLst>
                <a:gd name="T0" fmla="*/ 3 w 11"/>
                <a:gd name="T1" fmla="*/ 41 h 44"/>
                <a:gd name="T2" fmla="*/ 0 w 11"/>
                <a:gd name="T3" fmla="*/ 42 h 44"/>
                <a:gd name="T4" fmla="*/ 3 w 11"/>
                <a:gd name="T5" fmla="*/ 44 h 44"/>
                <a:gd name="T6" fmla="*/ 9 w 11"/>
                <a:gd name="T7" fmla="*/ 29 h 44"/>
                <a:gd name="T8" fmla="*/ 10 w 11"/>
                <a:gd name="T9" fmla="*/ 24 h 44"/>
                <a:gd name="T10" fmla="*/ 10 w 11"/>
                <a:gd name="T11" fmla="*/ 19 h 44"/>
                <a:gd name="T12" fmla="*/ 9 w 11"/>
                <a:gd name="T13" fmla="*/ 15 h 44"/>
                <a:gd name="T14" fmla="*/ 10 w 11"/>
                <a:gd name="T15" fmla="*/ 14 h 44"/>
                <a:gd name="T16" fmla="*/ 10 w 11"/>
                <a:gd name="T17" fmla="*/ 11 h 44"/>
                <a:gd name="T18" fmla="*/ 9 w 11"/>
                <a:gd name="T19" fmla="*/ 10 h 44"/>
                <a:gd name="T20" fmla="*/ 9 w 11"/>
                <a:gd name="T21" fmla="*/ 5 h 44"/>
                <a:gd name="T22" fmla="*/ 8 w 11"/>
                <a:gd name="T23" fmla="*/ 1 h 44"/>
                <a:gd name="T24" fmla="*/ 7 w 11"/>
                <a:gd name="T25" fmla="*/ 1 h 44"/>
                <a:gd name="T26" fmla="*/ 7 w 11"/>
                <a:gd name="T27" fmla="*/ 0 h 44"/>
                <a:gd name="T28" fmla="*/ 7 w 11"/>
                <a:gd name="T29" fmla="*/ 3 h 44"/>
                <a:gd name="T30" fmla="*/ 8 w 11"/>
                <a:gd name="T31" fmla="*/ 6 h 44"/>
                <a:gd name="T32" fmla="*/ 9 w 11"/>
                <a:gd name="T33" fmla="*/ 7 h 44"/>
                <a:gd name="T34" fmla="*/ 7 w 11"/>
                <a:gd name="T35" fmla="*/ 7 h 44"/>
                <a:gd name="T36" fmla="*/ 9 w 11"/>
                <a:gd name="T37" fmla="*/ 9 h 44"/>
                <a:gd name="T38" fmla="*/ 3 w 11"/>
                <a:gd name="T39" fmla="*/ 9 h 44"/>
                <a:gd name="T40" fmla="*/ 6 w 11"/>
                <a:gd name="T41" fmla="*/ 10 h 44"/>
                <a:gd name="T42" fmla="*/ 2 w 11"/>
                <a:gd name="T43" fmla="*/ 12 h 44"/>
                <a:gd name="T44" fmla="*/ 6 w 11"/>
                <a:gd name="T45" fmla="*/ 12 h 44"/>
                <a:gd name="T46" fmla="*/ 4 w 11"/>
                <a:gd name="T47" fmla="*/ 14 h 44"/>
                <a:gd name="T48" fmla="*/ 1 w 11"/>
                <a:gd name="T49" fmla="*/ 17 h 44"/>
                <a:gd name="T50" fmla="*/ 7 w 11"/>
                <a:gd name="T51" fmla="*/ 14 h 44"/>
                <a:gd name="T52" fmla="*/ 7 w 11"/>
                <a:gd name="T53" fmla="*/ 17 h 44"/>
                <a:gd name="T54" fmla="*/ 9 w 11"/>
                <a:gd name="T55" fmla="*/ 21 h 44"/>
                <a:gd name="T56" fmla="*/ 7 w 11"/>
                <a:gd name="T57" fmla="*/ 23 h 44"/>
                <a:gd name="T58" fmla="*/ 3 w 11"/>
                <a:gd name="T59" fmla="*/ 21 h 44"/>
                <a:gd name="T60" fmla="*/ 8 w 11"/>
                <a:gd name="T61" fmla="*/ 24 h 44"/>
                <a:gd name="T62" fmla="*/ 9 w 11"/>
                <a:gd name="T63" fmla="*/ 24 h 44"/>
                <a:gd name="T64" fmla="*/ 6 w 11"/>
                <a:gd name="T65" fmla="*/ 34 h 44"/>
                <a:gd name="T66" fmla="*/ 3 w 11"/>
                <a:gd name="T67" fmla="*/ 41 h 44"/>
                <a:gd name="T68" fmla="*/ 8 w 11"/>
                <a:gd name="T69" fmla="*/ 8 h 44"/>
                <a:gd name="T70" fmla="*/ 8 w 11"/>
                <a:gd name="T71" fmla="*/ 8 h 44"/>
                <a:gd name="T72" fmla="*/ 8 w 11"/>
                <a:gd name="T73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" h="44">
                  <a:moveTo>
                    <a:pt x="3" y="4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2" y="43"/>
                    <a:pt x="3" y="44"/>
                    <a:pt x="3" y="44"/>
                  </a:cubicBezTo>
                  <a:cubicBezTo>
                    <a:pt x="4" y="43"/>
                    <a:pt x="9" y="29"/>
                    <a:pt x="9" y="29"/>
                  </a:cubicBezTo>
                  <a:cubicBezTo>
                    <a:pt x="9" y="29"/>
                    <a:pt x="10" y="25"/>
                    <a:pt x="10" y="24"/>
                  </a:cubicBezTo>
                  <a:cubicBezTo>
                    <a:pt x="10" y="23"/>
                    <a:pt x="10" y="20"/>
                    <a:pt x="10" y="19"/>
                  </a:cubicBezTo>
                  <a:cubicBezTo>
                    <a:pt x="10" y="18"/>
                    <a:pt x="9" y="15"/>
                    <a:pt x="9" y="15"/>
                  </a:cubicBezTo>
                  <a:cubicBezTo>
                    <a:pt x="9" y="15"/>
                    <a:pt x="10" y="14"/>
                    <a:pt x="10" y="14"/>
                  </a:cubicBezTo>
                  <a:cubicBezTo>
                    <a:pt x="11" y="13"/>
                    <a:pt x="10" y="12"/>
                    <a:pt x="10" y="11"/>
                  </a:cubicBezTo>
                  <a:cubicBezTo>
                    <a:pt x="10" y="10"/>
                    <a:pt x="9" y="10"/>
                    <a:pt x="9" y="10"/>
                  </a:cubicBezTo>
                  <a:cubicBezTo>
                    <a:pt x="9" y="10"/>
                    <a:pt x="10" y="6"/>
                    <a:pt x="9" y="5"/>
                  </a:cubicBezTo>
                  <a:cubicBezTo>
                    <a:pt x="9" y="5"/>
                    <a:pt x="8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7"/>
                    <a:pt x="9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9" y="9"/>
                    <a:pt x="9" y="9"/>
                  </a:cubicBezTo>
                  <a:cubicBezTo>
                    <a:pt x="9" y="9"/>
                    <a:pt x="5" y="7"/>
                    <a:pt x="3" y="9"/>
                  </a:cubicBezTo>
                  <a:cubicBezTo>
                    <a:pt x="3" y="9"/>
                    <a:pt x="5" y="9"/>
                    <a:pt x="6" y="10"/>
                  </a:cubicBezTo>
                  <a:cubicBezTo>
                    <a:pt x="5" y="11"/>
                    <a:pt x="3" y="12"/>
                    <a:pt x="2" y="12"/>
                  </a:cubicBezTo>
                  <a:cubicBezTo>
                    <a:pt x="3" y="12"/>
                    <a:pt x="5" y="12"/>
                    <a:pt x="6" y="12"/>
                  </a:cubicBezTo>
                  <a:cubicBezTo>
                    <a:pt x="6" y="12"/>
                    <a:pt x="5" y="13"/>
                    <a:pt x="4" y="14"/>
                  </a:cubicBezTo>
                  <a:cubicBezTo>
                    <a:pt x="2" y="15"/>
                    <a:pt x="1" y="17"/>
                    <a:pt x="1" y="17"/>
                  </a:cubicBezTo>
                  <a:cubicBezTo>
                    <a:pt x="1" y="17"/>
                    <a:pt x="4" y="13"/>
                    <a:pt x="7" y="14"/>
                  </a:cubicBezTo>
                  <a:cubicBezTo>
                    <a:pt x="7" y="15"/>
                    <a:pt x="7" y="17"/>
                    <a:pt x="7" y="17"/>
                  </a:cubicBezTo>
                  <a:cubicBezTo>
                    <a:pt x="8" y="18"/>
                    <a:pt x="8" y="20"/>
                    <a:pt x="9" y="21"/>
                  </a:cubicBezTo>
                  <a:cubicBezTo>
                    <a:pt x="9" y="22"/>
                    <a:pt x="7" y="23"/>
                    <a:pt x="7" y="23"/>
                  </a:cubicBezTo>
                  <a:cubicBezTo>
                    <a:pt x="6" y="22"/>
                    <a:pt x="3" y="21"/>
                    <a:pt x="3" y="21"/>
                  </a:cubicBezTo>
                  <a:cubicBezTo>
                    <a:pt x="3" y="21"/>
                    <a:pt x="5" y="24"/>
                    <a:pt x="8" y="24"/>
                  </a:cubicBezTo>
                  <a:cubicBezTo>
                    <a:pt x="10" y="23"/>
                    <a:pt x="9" y="24"/>
                    <a:pt x="9" y="24"/>
                  </a:cubicBezTo>
                  <a:cubicBezTo>
                    <a:pt x="9" y="24"/>
                    <a:pt x="7" y="34"/>
                    <a:pt x="6" y="34"/>
                  </a:cubicBezTo>
                  <a:cubicBezTo>
                    <a:pt x="5" y="35"/>
                    <a:pt x="3" y="41"/>
                    <a:pt x="3" y="41"/>
                  </a:cubicBez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63"/>
            <p:cNvSpPr/>
            <p:nvPr/>
          </p:nvSpPr>
          <p:spPr bwMode="auto">
            <a:xfrm>
              <a:off x="3881" y="2078"/>
              <a:ext cx="3" cy="2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64"/>
            <p:cNvSpPr/>
            <p:nvPr/>
          </p:nvSpPr>
          <p:spPr bwMode="auto">
            <a:xfrm>
              <a:off x="3839" y="2003"/>
              <a:ext cx="35" cy="41"/>
            </a:xfrm>
            <a:custGeom>
              <a:avLst/>
              <a:gdLst>
                <a:gd name="T0" fmla="*/ 7 w 14"/>
                <a:gd name="T1" fmla="*/ 17 h 17"/>
                <a:gd name="T2" fmla="*/ 4 w 14"/>
                <a:gd name="T3" fmla="*/ 16 h 17"/>
                <a:gd name="T4" fmla="*/ 2 w 14"/>
                <a:gd name="T5" fmla="*/ 11 h 17"/>
                <a:gd name="T6" fmla="*/ 1 w 14"/>
                <a:gd name="T7" fmla="*/ 11 h 17"/>
                <a:gd name="T8" fmla="*/ 1 w 14"/>
                <a:gd name="T9" fmla="*/ 9 h 17"/>
                <a:gd name="T10" fmla="*/ 1 w 14"/>
                <a:gd name="T11" fmla="*/ 7 h 17"/>
                <a:gd name="T12" fmla="*/ 1 w 14"/>
                <a:gd name="T13" fmla="*/ 1 h 17"/>
                <a:gd name="T14" fmla="*/ 8 w 14"/>
                <a:gd name="T15" fmla="*/ 0 h 17"/>
                <a:gd name="T16" fmla="*/ 12 w 14"/>
                <a:gd name="T17" fmla="*/ 2 h 17"/>
                <a:gd name="T18" fmla="*/ 12 w 14"/>
                <a:gd name="T19" fmla="*/ 7 h 17"/>
                <a:gd name="T20" fmla="*/ 13 w 14"/>
                <a:gd name="T21" fmla="*/ 7 h 17"/>
                <a:gd name="T22" fmla="*/ 12 w 14"/>
                <a:gd name="T23" fmla="*/ 11 h 17"/>
                <a:gd name="T24" fmla="*/ 11 w 14"/>
                <a:gd name="T25" fmla="*/ 15 h 17"/>
                <a:gd name="T26" fmla="*/ 7 w 14"/>
                <a:gd name="T2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7">
                  <a:moveTo>
                    <a:pt x="7" y="17"/>
                  </a:moveTo>
                  <a:cubicBezTo>
                    <a:pt x="5" y="17"/>
                    <a:pt x="4" y="16"/>
                    <a:pt x="4" y="16"/>
                  </a:cubicBezTo>
                  <a:cubicBezTo>
                    <a:pt x="4" y="15"/>
                    <a:pt x="2" y="12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3" y="6"/>
                    <a:pt x="13" y="7"/>
                  </a:cubicBezTo>
                  <a:cubicBezTo>
                    <a:pt x="13" y="7"/>
                    <a:pt x="14" y="11"/>
                    <a:pt x="12" y="11"/>
                  </a:cubicBezTo>
                  <a:cubicBezTo>
                    <a:pt x="12" y="11"/>
                    <a:pt x="11" y="14"/>
                    <a:pt x="11" y="15"/>
                  </a:cubicBezTo>
                  <a:cubicBezTo>
                    <a:pt x="10" y="16"/>
                    <a:pt x="8" y="17"/>
                    <a:pt x="7" y="17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65"/>
            <p:cNvSpPr/>
            <p:nvPr/>
          </p:nvSpPr>
          <p:spPr bwMode="auto">
            <a:xfrm>
              <a:off x="3856" y="2003"/>
              <a:ext cx="18" cy="41"/>
            </a:xfrm>
            <a:custGeom>
              <a:avLst/>
              <a:gdLst>
                <a:gd name="T0" fmla="*/ 1 w 7"/>
                <a:gd name="T1" fmla="*/ 17 h 17"/>
                <a:gd name="T2" fmla="*/ 3 w 7"/>
                <a:gd name="T3" fmla="*/ 12 h 17"/>
                <a:gd name="T4" fmla="*/ 2 w 7"/>
                <a:gd name="T5" fmla="*/ 10 h 17"/>
                <a:gd name="T6" fmla="*/ 3 w 7"/>
                <a:gd name="T7" fmla="*/ 8 h 17"/>
                <a:gd name="T8" fmla="*/ 2 w 7"/>
                <a:gd name="T9" fmla="*/ 7 h 17"/>
                <a:gd name="T10" fmla="*/ 1 w 7"/>
                <a:gd name="T11" fmla="*/ 4 h 17"/>
                <a:gd name="T12" fmla="*/ 0 w 7"/>
                <a:gd name="T13" fmla="*/ 0 h 17"/>
                <a:gd name="T14" fmla="*/ 1 w 7"/>
                <a:gd name="T15" fmla="*/ 0 h 17"/>
                <a:gd name="T16" fmla="*/ 5 w 7"/>
                <a:gd name="T17" fmla="*/ 2 h 17"/>
                <a:gd name="T18" fmla="*/ 5 w 7"/>
                <a:gd name="T19" fmla="*/ 7 h 17"/>
                <a:gd name="T20" fmla="*/ 6 w 7"/>
                <a:gd name="T21" fmla="*/ 7 h 17"/>
                <a:gd name="T22" fmla="*/ 5 w 7"/>
                <a:gd name="T23" fmla="*/ 11 h 17"/>
                <a:gd name="T24" fmla="*/ 4 w 7"/>
                <a:gd name="T25" fmla="*/ 15 h 17"/>
                <a:gd name="T26" fmla="*/ 1 w 7"/>
                <a:gd name="T2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17">
                  <a:moveTo>
                    <a:pt x="1" y="17"/>
                  </a:moveTo>
                  <a:cubicBezTo>
                    <a:pt x="2" y="16"/>
                    <a:pt x="3" y="12"/>
                    <a:pt x="3" y="12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2" y="7"/>
                    <a:pt x="1" y="5"/>
                    <a:pt x="1" y="4"/>
                  </a:cubicBezTo>
                  <a:cubicBezTo>
                    <a:pt x="1" y="4"/>
                    <a:pt x="1" y="2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6" y="6"/>
                    <a:pt x="6" y="7"/>
                  </a:cubicBezTo>
                  <a:cubicBezTo>
                    <a:pt x="6" y="7"/>
                    <a:pt x="7" y="11"/>
                    <a:pt x="5" y="11"/>
                  </a:cubicBezTo>
                  <a:cubicBezTo>
                    <a:pt x="5" y="11"/>
                    <a:pt x="4" y="14"/>
                    <a:pt x="4" y="15"/>
                  </a:cubicBezTo>
                  <a:cubicBezTo>
                    <a:pt x="3" y="16"/>
                    <a:pt x="2" y="17"/>
                    <a:pt x="1" y="17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66"/>
            <p:cNvSpPr/>
            <p:nvPr/>
          </p:nvSpPr>
          <p:spPr bwMode="auto">
            <a:xfrm>
              <a:off x="3839" y="2020"/>
              <a:ext cx="10" cy="19"/>
            </a:xfrm>
            <a:custGeom>
              <a:avLst/>
              <a:gdLst>
                <a:gd name="T0" fmla="*/ 2 w 4"/>
                <a:gd name="T1" fmla="*/ 4 h 8"/>
                <a:gd name="T2" fmla="*/ 1 w 4"/>
                <a:gd name="T3" fmla="*/ 4 h 8"/>
                <a:gd name="T4" fmla="*/ 0 w 4"/>
                <a:gd name="T5" fmla="*/ 1 h 8"/>
                <a:gd name="T6" fmla="*/ 1 w 4"/>
                <a:gd name="T7" fmla="*/ 0 h 8"/>
                <a:gd name="T8" fmla="*/ 2 w 4"/>
                <a:gd name="T9" fmla="*/ 4 h 8"/>
                <a:gd name="T10" fmla="*/ 4 w 4"/>
                <a:gd name="T11" fmla="*/ 5 h 8"/>
                <a:gd name="T12" fmla="*/ 3 w 4"/>
                <a:gd name="T13" fmla="*/ 8 h 8"/>
                <a:gd name="T14" fmla="*/ 2 w 4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8">
                  <a:moveTo>
                    <a:pt x="2" y="4"/>
                  </a:move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3"/>
                    <a:pt x="2" y="4"/>
                  </a:cubicBezTo>
                  <a:cubicBezTo>
                    <a:pt x="2" y="4"/>
                    <a:pt x="4" y="5"/>
                    <a:pt x="4" y="5"/>
                  </a:cubicBezTo>
                  <a:cubicBezTo>
                    <a:pt x="3" y="5"/>
                    <a:pt x="3" y="6"/>
                    <a:pt x="3" y="8"/>
                  </a:cubicBezTo>
                  <a:cubicBezTo>
                    <a:pt x="3" y="7"/>
                    <a:pt x="2" y="5"/>
                    <a:pt x="2" y="4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67"/>
            <p:cNvSpPr/>
            <p:nvPr/>
          </p:nvSpPr>
          <p:spPr bwMode="auto">
            <a:xfrm>
              <a:off x="3839" y="1995"/>
              <a:ext cx="32" cy="29"/>
            </a:xfrm>
            <a:custGeom>
              <a:avLst/>
              <a:gdLst>
                <a:gd name="T0" fmla="*/ 0 w 13"/>
                <a:gd name="T1" fmla="*/ 5 h 12"/>
                <a:gd name="T2" fmla="*/ 4 w 13"/>
                <a:gd name="T3" fmla="*/ 0 h 12"/>
                <a:gd name="T4" fmla="*/ 6 w 13"/>
                <a:gd name="T5" fmla="*/ 0 h 12"/>
                <a:gd name="T6" fmla="*/ 9 w 13"/>
                <a:gd name="T7" fmla="*/ 0 h 12"/>
                <a:gd name="T8" fmla="*/ 10 w 13"/>
                <a:gd name="T9" fmla="*/ 1 h 12"/>
                <a:gd name="T10" fmla="*/ 13 w 13"/>
                <a:gd name="T11" fmla="*/ 5 h 12"/>
                <a:gd name="T12" fmla="*/ 13 w 13"/>
                <a:gd name="T13" fmla="*/ 9 h 12"/>
                <a:gd name="T14" fmla="*/ 12 w 13"/>
                <a:gd name="T15" fmla="*/ 10 h 12"/>
                <a:gd name="T16" fmla="*/ 12 w 13"/>
                <a:gd name="T17" fmla="*/ 11 h 12"/>
                <a:gd name="T18" fmla="*/ 11 w 13"/>
                <a:gd name="T19" fmla="*/ 11 h 12"/>
                <a:gd name="T20" fmla="*/ 11 w 13"/>
                <a:gd name="T21" fmla="*/ 8 h 12"/>
                <a:gd name="T22" fmla="*/ 11 w 13"/>
                <a:gd name="T23" fmla="*/ 6 h 12"/>
                <a:gd name="T24" fmla="*/ 10 w 13"/>
                <a:gd name="T25" fmla="*/ 5 h 12"/>
                <a:gd name="T26" fmla="*/ 7 w 13"/>
                <a:gd name="T27" fmla="*/ 6 h 12"/>
                <a:gd name="T28" fmla="*/ 5 w 13"/>
                <a:gd name="T29" fmla="*/ 7 h 12"/>
                <a:gd name="T30" fmla="*/ 5 w 13"/>
                <a:gd name="T31" fmla="*/ 7 h 12"/>
                <a:gd name="T32" fmla="*/ 4 w 13"/>
                <a:gd name="T33" fmla="*/ 7 h 12"/>
                <a:gd name="T34" fmla="*/ 2 w 13"/>
                <a:gd name="T35" fmla="*/ 8 h 12"/>
                <a:gd name="T36" fmla="*/ 3 w 13"/>
                <a:gd name="T37" fmla="*/ 6 h 12"/>
                <a:gd name="T38" fmla="*/ 2 w 13"/>
                <a:gd name="T39" fmla="*/ 6 h 12"/>
                <a:gd name="T40" fmla="*/ 2 w 13"/>
                <a:gd name="T41" fmla="*/ 7 h 12"/>
                <a:gd name="T42" fmla="*/ 2 w 13"/>
                <a:gd name="T43" fmla="*/ 10 h 12"/>
                <a:gd name="T44" fmla="*/ 2 w 13"/>
                <a:gd name="T45" fmla="*/ 12 h 12"/>
                <a:gd name="T46" fmla="*/ 2 w 13"/>
                <a:gd name="T47" fmla="*/ 12 h 12"/>
                <a:gd name="T48" fmla="*/ 1 w 13"/>
                <a:gd name="T49" fmla="*/ 10 h 12"/>
                <a:gd name="T50" fmla="*/ 1 w 13"/>
                <a:gd name="T51" fmla="*/ 10 h 12"/>
                <a:gd name="T52" fmla="*/ 0 w 13"/>
                <a:gd name="T53" fmla="*/ 8 h 12"/>
                <a:gd name="T54" fmla="*/ 0 w 13"/>
                <a:gd name="T5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" h="12">
                  <a:moveTo>
                    <a:pt x="0" y="5"/>
                  </a:moveTo>
                  <a:cubicBezTo>
                    <a:pt x="0" y="4"/>
                    <a:pt x="0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8" y="0"/>
                    <a:pt x="9" y="0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1"/>
                    <a:pt x="13" y="2"/>
                    <a:pt x="13" y="5"/>
                  </a:cubicBezTo>
                  <a:cubicBezTo>
                    <a:pt x="13" y="5"/>
                    <a:pt x="13" y="8"/>
                    <a:pt x="13" y="9"/>
                  </a:cubicBezTo>
                  <a:cubicBezTo>
                    <a:pt x="13" y="9"/>
                    <a:pt x="12" y="9"/>
                    <a:pt x="12" y="1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2" y="9"/>
                    <a:pt x="11" y="8"/>
                  </a:cubicBezTo>
                  <a:cubicBezTo>
                    <a:pt x="11" y="8"/>
                    <a:pt x="11" y="6"/>
                    <a:pt x="11" y="6"/>
                  </a:cubicBezTo>
                  <a:cubicBezTo>
                    <a:pt x="11" y="6"/>
                    <a:pt x="10" y="5"/>
                    <a:pt x="10" y="5"/>
                  </a:cubicBezTo>
                  <a:cubicBezTo>
                    <a:pt x="10" y="5"/>
                    <a:pt x="8" y="6"/>
                    <a:pt x="7" y="6"/>
                  </a:cubicBezTo>
                  <a:cubicBezTo>
                    <a:pt x="7" y="6"/>
                    <a:pt x="7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2" y="6"/>
                    <a:pt x="2" y="8"/>
                    <a:pt x="2" y="8"/>
                  </a:cubicBezTo>
                  <a:cubicBezTo>
                    <a:pt x="2" y="7"/>
                    <a:pt x="2" y="7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1" y="10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68"/>
            <p:cNvSpPr/>
            <p:nvPr/>
          </p:nvSpPr>
          <p:spPr bwMode="auto">
            <a:xfrm>
              <a:off x="3829" y="2080"/>
              <a:ext cx="7" cy="34"/>
            </a:xfrm>
            <a:custGeom>
              <a:avLst/>
              <a:gdLst>
                <a:gd name="T0" fmla="*/ 1 w 3"/>
                <a:gd name="T1" fmla="*/ 8 h 14"/>
                <a:gd name="T2" fmla="*/ 2 w 3"/>
                <a:gd name="T3" fmla="*/ 0 h 14"/>
                <a:gd name="T4" fmla="*/ 2 w 3"/>
                <a:gd name="T5" fmla="*/ 0 h 14"/>
                <a:gd name="T6" fmla="*/ 3 w 3"/>
                <a:gd name="T7" fmla="*/ 12 h 14"/>
                <a:gd name="T8" fmla="*/ 2 w 3"/>
                <a:gd name="T9" fmla="*/ 14 h 14"/>
                <a:gd name="T10" fmla="*/ 1 w 3"/>
                <a:gd name="T11" fmla="*/ 14 h 14"/>
                <a:gd name="T12" fmla="*/ 1 w 3"/>
                <a:gd name="T1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1" y="8"/>
                  </a:moveTo>
                  <a:cubicBezTo>
                    <a:pt x="0" y="6"/>
                    <a:pt x="2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1" y="14"/>
                  </a:cubicBezTo>
                  <a:cubicBezTo>
                    <a:pt x="1" y="12"/>
                    <a:pt x="1" y="9"/>
                    <a:pt x="1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69"/>
            <p:cNvSpPr/>
            <p:nvPr/>
          </p:nvSpPr>
          <p:spPr bwMode="auto">
            <a:xfrm>
              <a:off x="3826" y="2051"/>
              <a:ext cx="23" cy="119"/>
            </a:xfrm>
            <a:custGeom>
              <a:avLst/>
              <a:gdLst>
                <a:gd name="T0" fmla="*/ 5 w 9"/>
                <a:gd name="T1" fmla="*/ 48 h 49"/>
                <a:gd name="T2" fmla="*/ 1 w 9"/>
                <a:gd name="T3" fmla="*/ 49 h 49"/>
                <a:gd name="T4" fmla="*/ 0 w 9"/>
                <a:gd name="T5" fmla="*/ 49 h 49"/>
                <a:gd name="T6" fmla="*/ 3 w 9"/>
                <a:gd name="T7" fmla="*/ 25 h 49"/>
                <a:gd name="T8" fmla="*/ 3 w 9"/>
                <a:gd name="T9" fmla="*/ 15 h 49"/>
                <a:gd name="T10" fmla="*/ 3 w 9"/>
                <a:gd name="T11" fmla="*/ 8 h 49"/>
                <a:gd name="T12" fmla="*/ 5 w 9"/>
                <a:gd name="T13" fmla="*/ 3 h 49"/>
                <a:gd name="T14" fmla="*/ 9 w 9"/>
                <a:gd name="T15" fmla="*/ 0 h 49"/>
                <a:gd name="T16" fmla="*/ 9 w 9"/>
                <a:gd name="T17" fmla="*/ 3 h 49"/>
                <a:gd name="T18" fmla="*/ 5 w 9"/>
                <a:gd name="T19" fmla="*/ 13 h 49"/>
                <a:gd name="T20" fmla="*/ 6 w 9"/>
                <a:gd name="T21" fmla="*/ 20 h 49"/>
                <a:gd name="T22" fmla="*/ 4 w 9"/>
                <a:gd name="T23" fmla="*/ 35 h 49"/>
                <a:gd name="T24" fmla="*/ 5 w 9"/>
                <a:gd name="T25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9">
                  <a:moveTo>
                    <a:pt x="5" y="48"/>
                  </a:moveTo>
                  <a:cubicBezTo>
                    <a:pt x="1" y="49"/>
                    <a:pt x="1" y="49"/>
                    <a:pt x="1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1" y="30"/>
                    <a:pt x="3" y="25"/>
                  </a:cubicBezTo>
                  <a:cubicBezTo>
                    <a:pt x="3" y="25"/>
                    <a:pt x="3" y="17"/>
                    <a:pt x="3" y="15"/>
                  </a:cubicBezTo>
                  <a:cubicBezTo>
                    <a:pt x="3" y="13"/>
                    <a:pt x="3" y="9"/>
                    <a:pt x="3" y="8"/>
                  </a:cubicBezTo>
                  <a:cubicBezTo>
                    <a:pt x="3" y="8"/>
                    <a:pt x="4" y="4"/>
                    <a:pt x="5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5" y="11"/>
                    <a:pt x="5" y="13"/>
                  </a:cubicBezTo>
                  <a:cubicBezTo>
                    <a:pt x="5" y="13"/>
                    <a:pt x="6" y="20"/>
                    <a:pt x="6" y="20"/>
                  </a:cubicBezTo>
                  <a:cubicBezTo>
                    <a:pt x="6" y="21"/>
                    <a:pt x="4" y="34"/>
                    <a:pt x="4" y="35"/>
                  </a:cubicBezTo>
                  <a:cubicBezTo>
                    <a:pt x="4" y="36"/>
                    <a:pt x="5" y="48"/>
                    <a:pt x="5" y="48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 rot="0">
            <a:off x="-19050" y="253365"/>
            <a:ext cx="12211050" cy="6553835"/>
            <a:chOff x="-19064" y="253534"/>
            <a:chExt cx="12211083" cy="6553690"/>
          </a:xfrm>
        </p:grpSpPr>
        <p:sp>
          <p:nvSpPr>
            <p:cNvPr id="68" name="Rectangle 11"/>
            <p:cNvSpPr>
              <a:spLocks noChangeArrowheads="1"/>
            </p:cNvSpPr>
            <p:nvPr/>
          </p:nvSpPr>
          <p:spPr bwMode="gray">
            <a:xfrm flipH="1">
              <a:off x="205524" y="255990"/>
              <a:ext cx="11986495" cy="597132"/>
            </a:xfrm>
            <a:prstGeom prst="rect">
              <a:avLst/>
            </a:prstGeom>
            <a:gradFill flip="none" rotWithShape="0">
              <a:gsLst>
                <a:gs pos="0">
                  <a:srgbClr val="008780"/>
                </a:gs>
                <a:gs pos="100000">
                  <a:srgbClr val="00878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6" tIns="60948" rIns="121896" bIns="60948" anchor="ctr"/>
            <a:lstStyle/>
            <a:p>
              <a:pPr algn="ctr">
                <a:defRPr/>
              </a:pPr>
              <a:endParaRPr lang="en-US" altLang="zh-CN" sz="1900" dirty="0">
                <a:solidFill>
                  <a:srgbClr val="FFFFFF"/>
                </a:solidFill>
                <a:latin typeface="Foundry Gridnik Medium"/>
                <a:ea typeface="宋体" panose="02010600030101010101" pitchFamily="2" charset="-122"/>
              </a:endParaRPr>
            </a:p>
          </p:txBody>
        </p:sp>
        <p:sp>
          <p:nvSpPr>
            <p:cNvPr id="69" name="Rectangle 7"/>
            <p:cNvSpPr>
              <a:spLocks noChangeArrowheads="1"/>
            </p:cNvSpPr>
            <p:nvPr/>
          </p:nvSpPr>
          <p:spPr bwMode="invGray">
            <a:xfrm flipH="1">
              <a:off x="97525" y="6501805"/>
              <a:ext cx="428024" cy="176519"/>
            </a:xfrm>
            <a:prstGeom prst="rect">
              <a:avLst/>
            </a:prstGeom>
            <a:gradFill flip="none" rotWithShape="0">
              <a:gsLst>
                <a:gs pos="0">
                  <a:srgbClr val="008780"/>
                </a:gs>
                <a:gs pos="100000">
                  <a:srgbClr val="00878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6" tIns="60948" rIns="121896" bIns="60948" anchor="ctr"/>
            <a:lstStyle/>
            <a:p>
              <a:pPr algn="ctr"/>
              <a:endParaRPr lang="en-US" sz="1900" dirty="0">
                <a:solidFill>
                  <a:srgbClr val="FFFFFF"/>
                </a:solidFill>
                <a:latin typeface="Foundry Gridnik Medium"/>
                <a:ea typeface="宋体" panose="02010600030101010101" pitchFamily="2" charset="-122"/>
              </a:endParaRPr>
            </a:p>
          </p:txBody>
        </p:sp>
        <p:sp>
          <p:nvSpPr>
            <p:cNvPr id="70" name="Freeform 8"/>
            <p:cNvSpPr/>
            <p:nvPr/>
          </p:nvSpPr>
          <p:spPr bwMode="invGray">
            <a:xfrm flipH="1">
              <a:off x="-19064" y="6501805"/>
              <a:ext cx="119868" cy="305419"/>
            </a:xfrm>
            <a:custGeom>
              <a:avLst/>
              <a:gdLst>
                <a:gd name="T0" fmla="*/ 0 w 219"/>
                <a:gd name="T1" fmla="*/ 0 h 744"/>
                <a:gd name="T2" fmla="*/ 219 w 219"/>
                <a:gd name="T3" fmla="*/ 314 h 744"/>
                <a:gd name="T4" fmla="*/ 219 w 219"/>
                <a:gd name="T5" fmla="*/ 744 h 744"/>
                <a:gd name="T6" fmla="*/ 0 w 219"/>
                <a:gd name="T7" fmla="*/ 430 h 744"/>
                <a:gd name="T8" fmla="*/ 0 w 219"/>
                <a:gd name="T9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744">
                  <a:moveTo>
                    <a:pt x="0" y="0"/>
                  </a:moveTo>
                  <a:lnTo>
                    <a:pt x="219" y="314"/>
                  </a:lnTo>
                  <a:lnTo>
                    <a:pt x="219" y="744"/>
                  </a:lnTo>
                  <a:lnTo>
                    <a:pt x="0" y="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2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900" dirty="0">
                <a:latin typeface="Foundry Gridnik Medium" pitchFamily="50" charset="0"/>
              </a:endParaRPr>
            </a:p>
          </p:txBody>
        </p:sp>
        <p:sp>
          <p:nvSpPr>
            <p:cNvPr id="71" name="Rectangle 13"/>
            <p:cNvSpPr/>
            <p:nvPr/>
          </p:nvSpPr>
          <p:spPr bwMode="invGray">
            <a:xfrm>
              <a:off x="107449" y="6445134"/>
              <a:ext cx="417695" cy="292364"/>
            </a:xfrm>
            <a:prstGeom prst="rect">
              <a:avLst/>
            </a:prstGeom>
          </p:spPr>
          <p:txBody>
            <a:bodyPr wrap="none" lIns="121896" tIns="60948" rIns="121896" bIns="60948">
              <a:spAutoFit/>
            </a:bodyPr>
            <a:lstStyle/>
            <a:p>
              <a:pPr algn="ctr"/>
              <a:fld id="{259F4B34-A25D-4DEF-97BC-C4D92417BF9B}" type="slidenum">
                <a:rPr lang="en-US" sz="11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fld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12"/>
            <p:cNvSpPr/>
            <p:nvPr/>
          </p:nvSpPr>
          <p:spPr bwMode="gray">
            <a:xfrm>
              <a:off x="19" y="253534"/>
              <a:ext cx="205496" cy="792721"/>
            </a:xfrm>
            <a:custGeom>
              <a:avLst/>
              <a:gdLst>
                <a:gd name="T0" fmla="*/ 0 w 215"/>
                <a:gd name="T1" fmla="*/ 308 h 703"/>
                <a:gd name="T2" fmla="*/ 0 w 215"/>
                <a:gd name="T3" fmla="*/ 703 h 703"/>
                <a:gd name="T4" fmla="*/ 215 w 215"/>
                <a:gd name="T5" fmla="*/ 395 h 703"/>
                <a:gd name="T6" fmla="*/ 215 w 215"/>
                <a:gd name="T7" fmla="*/ 0 h 703"/>
                <a:gd name="T8" fmla="*/ 0 w 215"/>
                <a:gd name="T9" fmla="*/ 308 h 703"/>
                <a:gd name="connsiteX0" fmla="*/ 0 w 10000"/>
                <a:gd name="connsiteY0" fmla="*/ 4381 h 7400"/>
                <a:gd name="connsiteX1" fmla="*/ 6119 w 10000"/>
                <a:gd name="connsiteY1" fmla="*/ 7400 h 7400"/>
                <a:gd name="connsiteX2" fmla="*/ 10000 w 10000"/>
                <a:gd name="connsiteY2" fmla="*/ 5619 h 7400"/>
                <a:gd name="connsiteX3" fmla="*/ 10000 w 10000"/>
                <a:gd name="connsiteY3" fmla="*/ 0 h 7400"/>
                <a:gd name="connsiteX4" fmla="*/ 0 w 10000"/>
                <a:gd name="connsiteY4" fmla="*/ 4381 h 7400"/>
                <a:gd name="connsiteX0-1" fmla="*/ 0 w 3881"/>
                <a:gd name="connsiteY0-2" fmla="*/ 2482 h 10000"/>
                <a:gd name="connsiteX1-3" fmla="*/ 0 w 3881"/>
                <a:gd name="connsiteY1-4" fmla="*/ 10000 h 10000"/>
                <a:gd name="connsiteX2-5" fmla="*/ 3881 w 3881"/>
                <a:gd name="connsiteY2-6" fmla="*/ 7593 h 10000"/>
                <a:gd name="connsiteX3-7" fmla="*/ 3881 w 3881"/>
                <a:gd name="connsiteY3-8" fmla="*/ 0 h 10000"/>
                <a:gd name="connsiteX4-9" fmla="*/ 0 w 3881"/>
                <a:gd name="connsiteY4-10" fmla="*/ 2482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881" h="10000">
                  <a:moveTo>
                    <a:pt x="0" y="2482"/>
                  </a:moveTo>
                  <a:lnTo>
                    <a:pt x="0" y="10000"/>
                  </a:lnTo>
                  <a:lnTo>
                    <a:pt x="3881" y="7593"/>
                  </a:lnTo>
                  <a:lnTo>
                    <a:pt x="3881" y="0"/>
                  </a:lnTo>
                  <a:lnTo>
                    <a:pt x="0" y="2482"/>
                  </a:lnTo>
                  <a:close/>
                </a:path>
              </a:pathLst>
            </a:custGeom>
            <a:gradFill flip="none" rotWithShape="0">
              <a:gsLst>
                <a:gs pos="42000">
                  <a:srgbClr val="003231"/>
                </a:gs>
                <a:gs pos="100000">
                  <a:srgbClr val="00323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900" dirty="0">
                <a:solidFill>
                  <a:schemeClr val="lt1"/>
                </a:solidFill>
                <a:latin typeface="Foundry Gridnik Medium" pitchFamily="50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96839" y="344379"/>
            <a:ext cx="524319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探索</a:t>
            </a:r>
            <a:r>
              <a:rPr lang="en-US" altLang="zh-CN" sz="2400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-</a:t>
            </a:r>
            <a:r>
              <a:rPr lang="zh-CN" altLang="en-US" sz="2400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应用型课程建设与课堂教学创新</a:t>
            </a:r>
            <a:endParaRPr lang="zh-CN" altLang="en-US" sz="2400" dirty="0" smtClean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23" name="TextBox 10"/>
          <p:cNvSpPr txBox="1"/>
          <p:nvPr/>
        </p:nvSpPr>
        <p:spPr bwMode="black">
          <a:xfrm>
            <a:off x="512995" y="6450854"/>
            <a:ext cx="2198370" cy="289560"/>
          </a:xfrm>
          <a:prstGeom prst="rect">
            <a:avLst/>
          </a:prstGeom>
          <a:noFill/>
        </p:spPr>
        <p:txBody>
          <a:bodyPr wrap="none" lIns="121896" tIns="60948" rIns="121896" bIns="60948" rtlCol="0">
            <a:spAutoFit/>
          </a:bodyPr>
          <a:lstStyle>
            <a:defPPr>
              <a:defRPr lang="en-US"/>
            </a:defPPr>
            <a:lvl1pPr>
              <a:defRPr sz="1100" cap="all">
                <a:solidFill>
                  <a:srgbClr val="9395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/>
            <a:r>
              <a:rPr lang="zh-CN" altLang="zh-CN" spc="300" dirty="0" smtClean="0">
                <a:solidFill>
                  <a:srgbClr val="00323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  <a:sym typeface="+mn-ea"/>
              </a:rPr>
              <a:t>导向设计课程创新与实践</a:t>
            </a:r>
            <a:endParaRPr lang="en-US" sz="1100" dirty="0"/>
          </a:p>
        </p:txBody>
      </p:sp>
      <p:sp>
        <p:nvSpPr>
          <p:cNvPr id="4" name="文本框 3"/>
          <p:cNvSpPr txBox="1"/>
          <p:nvPr/>
        </p:nvSpPr>
        <p:spPr>
          <a:xfrm>
            <a:off x="415290" y="3954145"/>
            <a:ext cx="21170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旧观念</a:t>
            </a:r>
            <a:r>
              <a:rPr lang="en-US" altLang="zh-CN"/>
              <a:t>-</a:t>
            </a:r>
            <a:r>
              <a:rPr lang="zh-CN" altLang="en-US"/>
              <a:t>知识传递型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58140" y="5758180"/>
            <a:ext cx="21170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新观念</a:t>
            </a:r>
            <a:r>
              <a:rPr lang="en-US" altLang="zh-CN"/>
              <a:t>-</a:t>
            </a:r>
            <a:r>
              <a:rPr lang="zh-CN" altLang="en-US"/>
              <a:t>能力提升型</a:t>
            </a:r>
            <a:endParaRPr lang="zh-CN" altLang="en-US"/>
          </a:p>
        </p:txBody>
      </p:sp>
      <p:sp>
        <p:nvSpPr>
          <p:cNvPr id="6" name="矩形 18"/>
          <p:cNvSpPr>
            <a:spLocks noChangeArrowheads="1"/>
          </p:cNvSpPr>
          <p:nvPr/>
        </p:nvSpPr>
        <p:spPr bwMode="auto">
          <a:xfrm>
            <a:off x="3647440" y="5391150"/>
            <a:ext cx="136398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anose="03000509000000000000" pitchFamily="65" charset="-122"/>
              </a:rPr>
              <a:t>期待学什么</a:t>
            </a:r>
            <a:endParaRPr lang="zh-CN" altLang="en-US" dirty="0">
              <a:solidFill>
                <a:schemeClr val="bg1"/>
              </a:solidFill>
              <a:latin typeface="造字工房悦圆演示版常规体" pitchFamily="50" charset="-122"/>
              <a:ea typeface="造字工房悦圆演示版常规体" pitchFamily="50" charset="-122"/>
              <a:sym typeface="方正汉简简体" panose="03000509000000000000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196962" y="988482"/>
            <a:ext cx="5299955" cy="2178817"/>
            <a:chOff x="787400" y="2999618"/>
            <a:chExt cx="6362700" cy="2615713"/>
          </a:xfrm>
        </p:grpSpPr>
        <p:sp>
          <p:nvSpPr>
            <p:cNvPr id="34" name="椭圆 33"/>
            <p:cNvSpPr/>
            <p:nvPr/>
          </p:nvSpPr>
          <p:spPr>
            <a:xfrm>
              <a:off x="4254500" y="2999618"/>
              <a:ext cx="863600" cy="863600"/>
            </a:xfrm>
            <a:prstGeom prst="ellipse">
              <a:avLst/>
            </a:prstGeom>
            <a:noFill/>
            <a:ln w="25400">
              <a:solidFill>
                <a:srgbClr val="4DBF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3225800" y="3113918"/>
              <a:ext cx="1676400" cy="1676400"/>
            </a:xfrm>
            <a:prstGeom prst="ellipse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5473700" y="3162640"/>
              <a:ext cx="1676400" cy="1676400"/>
            </a:xfrm>
            <a:prstGeom prst="ellipse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787400" y="3901318"/>
              <a:ext cx="949610" cy="949610"/>
            </a:xfrm>
            <a:prstGeom prst="ellipse">
              <a:avLst/>
            </a:prstGeom>
            <a:solidFill>
              <a:srgbClr val="4DBFD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1143000" y="4573931"/>
              <a:ext cx="1041400" cy="1041400"/>
            </a:xfrm>
            <a:prstGeom prst="ellipse">
              <a:avLst/>
            </a:prstGeom>
            <a:noFill/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0657564" y="4776934"/>
            <a:ext cx="1041400" cy="1908992"/>
            <a:chOff x="10136116" y="4297908"/>
            <a:chExt cx="1041400" cy="1908992"/>
          </a:xfrm>
        </p:grpSpPr>
        <p:sp>
          <p:nvSpPr>
            <p:cNvPr id="49" name="椭圆 48"/>
            <p:cNvSpPr/>
            <p:nvPr/>
          </p:nvSpPr>
          <p:spPr>
            <a:xfrm>
              <a:off x="10136116" y="4297908"/>
              <a:ext cx="949610" cy="949610"/>
            </a:xfrm>
            <a:prstGeom prst="ellipse">
              <a:avLst/>
            </a:prstGeom>
            <a:solidFill>
              <a:srgbClr val="4DBFD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0136116" y="5165500"/>
              <a:ext cx="1041400" cy="1041400"/>
            </a:xfrm>
            <a:prstGeom prst="ellipse">
              <a:avLst/>
            </a:prstGeom>
            <a:noFill/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1162050" y="1284287"/>
            <a:ext cx="9982200" cy="5005388"/>
          </a:xfrm>
          <a:prstGeom prst="rect">
            <a:avLst/>
          </a:prstGeom>
          <a:gradFill flip="none" rotWithShape="1">
            <a:gsLst>
              <a:gs pos="0">
                <a:srgbClr val="FCFCFC"/>
              </a:gs>
              <a:gs pos="100000">
                <a:srgbClr val="CFCDCA"/>
              </a:gs>
            </a:gsLst>
            <a:lin ang="18900000" scaled="1"/>
            <a:tileRect/>
          </a:gradFill>
          <a:ln w="635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8517616" y="1876900"/>
            <a:ext cx="3028950" cy="831851"/>
            <a:chOff x="8384266" y="1469706"/>
            <a:chExt cx="3028950" cy="83185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8" name="直角三角形 27"/>
            <p:cNvSpPr/>
            <p:nvPr/>
          </p:nvSpPr>
          <p:spPr>
            <a:xfrm rot="5400000">
              <a:off x="11108415" y="1996756"/>
              <a:ext cx="241300" cy="368301"/>
            </a:xfrm>
            <a:prstGeom prst="rtTriangle">
              <a:avLst/>
            </a:prstGeom>
            <a:solidFill>
              <a:srgbClr val="0D515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8384266" y="1469706"/>
              <a:ext cx="3028950" cy="590550"/>
            </a:xfrm>
            <a:prstGeom prst="rect">
              <a:avLst/>
            </a:prstGeom>
            <a:solidFill>
              <a:srgbClr val="00B9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8693598" y="1959964"/>
            <a:ext cx="220300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观念的革新</a:t>
            </a:r>
            <a:endParaRPr lang="zh-CN" altLang="en-US" sz="2400" dirty="0" smtClean="0">
              <a:solidFill>
                <a:prstClr val="white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587886" y="2754572"/>
            <a:ext cx="9168765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800" b="1" kern="100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课程  </a:t>
            </a:r>
            <a:r>
              <a:rPr lang="en-US" altLang="zh-CN" sz="4800" b="1" kern="100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+  </a:t>
            </a:r>
            <a:r>
              <a:rPr lang="zh-CN" altLang="en-US" sz="4800" b="1" kern="100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教学</a:t>
            </a:r>
            <a:r>
              <a:rPr lang="en-US" altLang="zh-CN" sz="4800" b="1" kern="100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      </a:t>
            </a:r>
            <a:r>
              <a:rPr lang="zh-CN" altLang="en-US" sz="4800" b="1" kern="100" dirty="0" smtClean="0">
                <a:solidFill>
                  <a:srgbClr val="00878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综合能力的获得</a:t>
            </a:r>
            <a:endParaRPr lang="zh-CN" altLang="en-US" sz="4800" b="1" kern="100" dirty="0" smtClean="0">
              <a:solidFill>
                <a:srgbClr val="00878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5643412" y="3102880"/>
            <a:ext cx="568846" cy="0"/>
          </a:xfrm>
          <a:prstGeom prst="line">
            <a:avLst/>
          </a:prstGeom>
          <a:ln w="635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5643412" y="3271693"/>
            <a:ext cx="568846" cy="0"/>
          </a:xfrm>
          <a:prstGeom prst="line">
            <a:avLst/>
          </a:prstGeom>
          <a:ln w="635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1140236" y="3585569"/>
            <a:ext cx="10025828" cy="447723"/>
          </a:xfrm>
          <a:prstGeom prst="rect">
            <a:avLst/>
          </a:prstGeom>
          <a:solidFill>
            <a:srgbClr val="FFAD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000831" y="3646600"/>
            <a:ext cx="84582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zh-CN" altLang="en-US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学生千人千面、各有个性，面对未来他们都应该有足够的能力与方法去应对挑战。</a:t>
            </a:r>
            <a:endParaRPr lang="zh-CN" altLang="en-US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142741" y="4184083"/>
            <a:ext cx="47548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kern="100" dirty="0" smtClean="0">
                <a:solidFill>
                  <a:srgbClr val="00878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“明确课程有什么用”</a:t>
            </a:r>
            <a:endParaRPr lang="zh-CN" altLang="en-US" sz="3600" b="1" dirty="0">
              <a:solidFill>
                <a:srgbClr val="00878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817344" y="4140914"/>
            <a:ext cx="5440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让学生通过课程学习掌握工作技能、熟悉工作流程。</a:t>
            </a:r>
            <a:endParaRPr lang="en-US" altLang="zh-CN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853539" y="4539034"/>
            <a:ext cx="5684701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面对实际问题能够用恰当的方式方法拿出解决方案。</a:t>
            </a:r>
            <a:endParaRPr lang="zh-CN" altLang="en-US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5845075" y="4193608"/>
            <a:ext cx="0" cy="64633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组合 51"/>
          <p:cNvGrpSpPr/>
          <p:nvPr/>
        </p:nvGrpSpPr>
        <p:grpSpPr>
          <a:xfrm rot="0">
            <a:off x="-19050" y="253365"/>
            <a:ext cx="12211050" cy="6553835"/>
            <a:chOff x="-19064" y="253534"/>
            <a:chExt cx="12211083" cy="6553690"/>
          </a:xfrm>
        </p:grpSpPr>
        <p:sp>
          <p:nvSpPr>
            <p:cNvPr id="54" name="Rectangle 11"/>
            <p:cNvSpPr>
              <a:spLocks noChangeArrowheads="1"/>
            </p:cNvSpPr>
            <p:nvPr/>
          </p:nvSpPr>
          <p:spPr bwMode="gray">
            <a:xfrm flipH="1">
              <a:off x="205524" y="255990"/>
              <a:ext cx="11986495" cy="597132"/>
            </a:xfrm>
            <a:prstGeom prst="rect">
              <a:avLst/>
            </a:prstGeom>
            <a:gradFill flip="none" rotWithShape="0">
              <a:gsLst>
                <a:gs pos="0">
                  <a:srgbClr val="008780"/>
                </a:gs>
                <a:gs pos="100000">
                  <a:srgbClr val="00878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6" tIns="60948" rIns="121896" bIns="60948" anchor="ctr"/>
            <a:lstStyle/>
            <a:p>
              <a:pPr algn="ctr">
                <a:defRPr/>
              </a:pPr>
              <a:endParaRPr lang="en-US" altLang="zh-CN" sz="1900" dirty="0">
                <a:solidFill>
                  <a:srgbClr val="FFFFFF"/>
                </a:solidFill>
                <a:latin typeface="Foundry Gridnik Medium"/>
                <a:ea typeface="宋体" panose="02010600030101010101" pitchFamily="2" charset="-122"/>
              </a:endParaRPr>
            </a:p>
          </p:txBody>
        </p:sp>
        <p:sp>
          <p:nvSpPr>
            <p:cNvPr id="55" name="Rectangle 7"/>
            <p:cNvSpPr>
              <a:spLocks noChangeArrowheads="1"/>
            </p:cNvSpPr>
            <p:nvPr/>
          </p:nvSpPr>
          <p:spPr bwMode="invGray">
            <a:xfrm flipH="1">
              <a:off x="97525" y="6501805"/>
              <a:ext cx="428024" cy="176519"/>
            </a:xfrm>
            <a:prstGeom prst="rect">
              <a:avLst/>
            </a:prstGeom>
            <a:gradFill flip="none" rotWithShape="0">
              <a:gsLst>
                <a:gs pos="0">
                  <a:srgbClr val="008780"/>
                </a:gs>
                <a:gs pos="100000">
                  <a:srgbClr val="00878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6" tIns="60948" rIns="121896" bIns="60948" anchor="ctr"/>
            <a:lstStyle/>
            <a:p>
              <a:pPr algn="ctr"/>
              <a:endParaRPr lang="en-US" sz="1900" dirty="0">
                <a:solidFill>
                  <a:srgbClr val="FFFFFF"/>
                </a:solidFill>
                <a:latin typeface="Foundry Gridnik Medium"/>
                <a:ea typeface="宋体" panose="02010600030101010101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invGray">
            <a:xfrm flipH="1">
              <a:off x="-19064" y="6501805"/>
              <a:ext cx="119868" cy="305419"/>
            </a:xfrm>
            <a:custGeom>
              <a:avLst/>
              <a:gdLst>
                <a:gd name="T0" fmla="*/ 0 w 219"/>
                <a:gd name="T1" fmla="*/ 0 h 744"/>
                <a:gd name="T2" fmla="*/ 219 w 219"/>
                <a:gd name="T3" fmla="*/ 314 h 744"/>
                <a:gd name="T4" fmla="*/ 219 w 219"/>
                <a:gd name="T5" fmla="*/ 744 h 744"/>
                <a:gd name="T6" fmla="*/ 0 w 219"/>
                <a:gd name="T7" fmla="*/ 430 h 744"/>
                <a:gd name="T8" fmla="*/ 0 w 219"/>
                <a:gd name="T9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744">
                  <a:moveTo>
                    <a:pt x="0" y="0"/>
                  </a:moveTo>
                  <a:lnTo>
                    <a:pt x="219" y="314"/>
                  </a:lnTo>
                  <a:lnTo>
                    <a:pt x="219" y="744"/>
                  </a:lnTo>
                  <a:lnTo>
                    <a:pt x="0" y="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2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900" dirty="0">
                <a:latin typeface="Foundry Gridnik Medium" pitchFamily="50" charset="0"/>
              </a:endParaRPr>
            </a:p>
          </p:txBody>
        </p:sp>
        <p:sp>
          <p:nvSpPr>
            <p:cNvPr id="57" name="Rectangle 13"/>
            <p:cNvSpPr/>
            <p:nvPr/>
          </p:nvSpPr>
          <p:spPr bwMode="invGray">
            <a:xfrm>
              <a:off x="107449" y="6445134"/>
              <a:ext cx="417695" cy="292364"/>
            </a:xfrm>
            <a:prstGeom prst="rect">
              <a:avLst/>
            </a:prstGeom>
          </p:spPr>
          <p:txBody>
            <a:bodyPr wrap="none" lIns="121896" tIns="60948" rIns="121896" bIns="60948">
              <a:spAutoFit/>
            </a:bodyPr>
            <a:lstStyle/>
            <a:p>
              <a:pPr algn="ctr"/>
              <a:fld id="{259F4B34-A25D-4DEF-97BC-C4D92417BF9B}" type="slidenum">
                <a:rPr lang="en-US" sz="11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fld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12"/>
            <p:cNvSpPr/>
            <p:nvPr/>
          </p:nvSpPr>
          <p:spPr bwMode="gray">
            <a:xfrm>
              <a:off x="19" y="253534"/>
              <a:ext cx="205496" cy="792721"/>
            </a:xfrm>
            <a:custGeom>
              <a:avLst/>
              <a:gdLst>
                <a:gd name="T0" fmla="*/ 0 w 215"/>
                <a:gd name="T1" fmla="*/ 308 h 703"/>
                <a:gd name="T2" fmla="*/ 0 w 215"/>
                <a:gd name="T3" fmla="*/ 703 h 703"/>
                <a:gd name="T4" fmla="*/ 215 w 215"/>
                <a:gd name="T5" fmla="*/ 395 h 703"/>
                <a:gd name="T6" fmla="*/ 215 w 215"/>
                <a:gd name="T7" fmla="*/ 0 h 703"/>
                <a:gd name="T8" fmla="*/ 0 w 215"/>
                <a:gd name="T9" fmla="*/ 308 h 703"/>
                <a:gd name="connsiteX0" fmla="*/ 0 w 10000"/>
                <a:gd name="connsiteY0" fmla="*/ 4381 h 7400"/>
                <a:gd name="connsiteX1" fmla="*/ 6119 w 10000"/>
                <a:gd name="connsiteY1" fmla="*/ 7400 h 7400"/>
                <a:gd name="connsiteX2" fmla="*/ 10000 w 10000"/>
                <a:gd name="connsiteY2" fmla="*/ 5619 h 7400"/>
                <a:gd name="connsiteX3" fmla="*/ 10000 w 10000"/>
                <a:gd name="connsiteY3" fmla="*/ 0 h 7400"/>
                <a:gd name="connsiteX4" fmla="*/ 0 w 10000"/>
                <a:gd name="connsiteY4" fmla="*/ 4381 h 7400"/>
                <a:gd name="connsiteX0-1" fmla="*/ 0 w 3881"/>
                <a:gd name="connsiteY0-2" fmla="*/ 2482 h 10000"/>
                <a:gd name="connsiteX1-3" fmla="*/ 0 w 3881"/>
                <a:gd name="connsiteY1-4" fmla="*/ 10000 h 10000"/>
                <a:gd name="connsiteX2-5" fmla="*/ 3881 w 3881"/>
                <a:gd name="connsiteY2-6" fmla="*/ 7593 h 10000"/>
                <a:gd name="connsiteX3-7" fmla="*/ 3881 w 3881"/>
                <a:gd name="connsiteY3-8" fmla="*/ 0 h 10000"/>
                <a:gd name="connsiteX4-9" fmla="*/ 0 w 3881"/>
                <a:gd name="connsiteY4-10" fmla="*/ 2482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881" h="10000">
                  <a:moveTo>
                    <a:pt x="0" y="2482"/>
                  </a:moveTo>
                  <a:lnTo>
                    <a:pt x="0" y="10000"/>
                  </a:lnTo>
                  <a:lnTo>
                    <a:pt x="3881" y="7593"/>
                  </a:lnTo>
                  <a:lnTo>
                    <a:pt x="3881" y="0"/>
                  </a:lnTo>
                  <a:lnTo>
                    <a:pt x="0" y="2482"/>
                  </a:lnTo>
                  <a:close/>
                </a:path>
              </a:pathLst>
            </a:custGeom>
            <a:gradFill flip="none" rotWithShape="0">
              <a:gsLst>
                <a:gs pos="42000">
                  <a:srgbClr val="003231"/>
                </a:gs>
                <a:gs pos="100000">
                  <a:srgbClr val="00323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900" dirty="0">
                <a:solidFill>
                  <a:schemeClr val="lt1"/>
                </a:solidFill>
                <a:latin typeface="Foundry Gridnik Medium" pitchFamily="50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96839" y="344379"/>
            <a:ext cx="524319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探索</a:t>
            </a:r>
            <a:r>
              <a:rPr lang="en-US" altLang="zh-CN" sz="2400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-</a:t>
            </a:r>
            <a:r>
              <a:rPr lang="zh-CN" altLang="en-US" sz="2400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应用型课程建设与课堂教学创新</a:t>
            </a:r>
            <a:endParaRPr lang="zh-CN" altLang="en-US" sz="2400" dirty="0" smtClean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3" name="TextBox 10"/>
          <p:cNvSpPr txBox="1"/>
          <p:nvPr/>
        </p:nvSpPr>
        <p:spPr bwMode="black">
          <a:xfrm>
            <a:off x="512995" y="6450854"/>
            <a:ext cx="2198370" cy="289560"/>
          </a:xfrm>
          <a:prstGeom prst="rect">
            <a:avLst/>
          </a:prstGeom>
          <a:noFill/>
        </p:spPr>
        <p:txBody>
          <a:bodyPr wrap="none" lIns="121896" tIns="60948" rIns="121896" bIns="60948" rtlCol="0">
            <a:spAutoFit/>
          </a:bodyPr>
          <a:lstStyle>
            <a:defPPr>
              <a:defRPr lang="en-US"/>
            </a:defPPr>
            <a:lvl1pPr>
              <a:defRPr sz="1100" cap="all">
                <a:solidFill>
                  <a:srgbClr val="9395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/>
            <a:r>
              <a:rPr lang="zh-CN" altLang="zh-CN" spc="300" dirty="0" smtClean="0">
                <a:solidFill>
                  <a:srgbClr val="00323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  <a:sym typeface="+mn-ea"/>
              </a:rPr>
              <a:t>导向设计课程创新与实践</a:t>
            </a:r>
            <a:endParaRPr lang="en-US" sz="1100" dirty="0"/>
          </a:p>
        </p:txBody>
      </p:sp>
      <p:sp>
        <p:nvSpPr>
          <p:cNvPr id="4" name="文本框 3"/>
          <p:cNvSpPr txBox="1"/>
          <p:nvPr/>
        </p:nvSpPr>
        <p:spPr>
          <a:xfrm>
            <a:off x="1871345" y="2480310"/>
            <a:ext cx="20929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kern="100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应用型</a:t>
            </a:r>
            <a:endParaRPr lang="zh-CN" altLang="en-US" b="1" kern="100" dirty="0" smtClean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40505" y="2464435"/>
            <a:ext cx="3514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kern="100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研究导向型</a:t>
            </a:r>
            <a:endParaRPr lang="zh-CN" altLang="en-US" b="1" kern="100" dirty="0" smtClean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4298</Words>
  <Application>WPS 演示</Application>
  <PresentationFormat>自定义</PresentationFormat>
  <Paragraphs>554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44" baseType="lpstr">
      <vt:lpstr>Arial</vt:lpstr>
      <vt:lpstr>宋体</vt:lpstr>
      <vt:lpstr>Wingdings</vt:lpstr>
      <vt:lpstr>微软雅黑</vt:lpstr>
      <vt:lpstr>方正正准黑简体</vt:lpstr>
      <vt:lpstr>Arial Unicode MS</vt:lpstr>
      <vt:lpstr>Times New Roman</vt:lpstr>
      <vt:lpstr>Foundry Gridnik Medium</vt:lpstr>
      <vt:lpstr>Foundry Gridnik Medium</vt:lpstr>
      <vt:lpstr>造字工房悦圆演示版常规体</vt:lpstr>
      <vt:lpstr>方正汉简简体</vt:lpstr>
      <vt:lpstr>Calibri</vt:lpstr>
      <vt:lpstr>Calibri Light</vt:lpstr>
      <vt:lpstr>Adobe Gothic Std B</vt:lpstr>
      <vt:lpstr>MStiffHeiHK-UltraBold</vt:lpstr>
      <vt:lpstr>Segoe UI Semilight</vt:lpstr>
      <vt:lpstr>x1ao4 line bold</vt:lpstr>
      <vt:lpstr>Arial Black</vt:lpstr>
      <vt:lpstr>Adobe 明體 Std L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Jun Li</dc:creator>
  <cp:lastModifiedBy>沛甲</cp:lastModifiedBy>
  <cp:revision>681</cp:revision>
  <dcterms:created xsi:type="dcterms:W3CDTF">2014-01-18T01:15:00Z</dcterms:created>
  <dcterms:modified xsi:type="dcterms:W3CDTF">2018-11-12T02:43:17Z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2052-10.1.0.7566</vt:lpwstr>
  </property>
</Properties>
</file>