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3" r:id="rId2"/>
    <p:sldId id="257" r:id="rId3"/>
    <p:sldId id="349" r:id="rId4"/>
    <p:sldId id="351" r:id="rId5"/>
    <p:sldId id="345" r:id="rId6"/>
    <p:sldId id="341" r:id="rId7"/>
    <p:sldId id="352" r:id="rId8"/>
    <p:sldId id="355" r:id="rId9"/>
    <p:sldId id="356" r:id="rId10"/>
    <p:sldId id="358" r:id="rId11"/>
    <p:sldId id="367" r:id="rId12"/>
    <p:sldId id="311" r:id="rId13"/>
    <p:sldId id="372" r:id="rId14"/>
    <p:sldId id="363" r:id="rId15"/>
    <p:sldId id="371" r:id="rId16"/>
    <p:sldId id="369" r:id="rId17"/>
    <p:sldId id="29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B3906BE-4576-4EF1-AFF2-C2274089BDE2}">
          <p14:sldIdLst>
            <p14:sldId id="373"/>
            <p14:sldId id="257"/>
            <p14:sldId id="349"/>
            <p14:sldId id="351"/>
            <p14:sldId id="345"/>
            <p14:sldId id="341"/>
            <p14:sldId id="352"/>
            <p14:sldId id="355"/>
            <p14:sldId id="356"/>
            <p14:sldId id="358"/>
            <p14:sldId id="367"/>
            <p14:sldId id="311"/>
            <p14:sldId id="372"/>
            <p14:sldId id="363"/>
            <p14:sldId id="371"/>
            <p14:sldId id="369"/>
          </p14:sldIdLst>
        </p14:section>
        <p14:section name="无标题节" id="{59263CE3-4ACF-43D0-8BD6-BEC9443453D4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CBFD"/>
    <a:srgbClr val="FF5B6C"/>
    <a:srgbClr val="FE808E"/>
    <a:srgbClr val="C55D00"/>
    <a:srgbClr val="C82401"/>
    <a:srgbClr val="69BDFD"/>
    <a:srgbClr val="00FFFF"/>
    <a:srgbClr val="3333FF"/>
    <a:srgbClr val="B5F4FE"/>
    <a:srgbClr val="D5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39" autoAdjust="0"/>
    <p:restoredTop sz="96659" autoAdjust="0"/>
  </p:normalViewPr>
  <p:slideViewPr>
    <p:cSldViewPr snapToGrid="0">
      <p:cViewPr varScale="1">
        <p:scale>
          <a:sx n="72" d="100"/>
          <a:sy n="72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64" y="-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L\&#26700;&#38754;\EFL&#19982;&#22823;&#23398;&#33521;&#35821;&#25104;&#32489;&#23545;&#27604;\EFL%20&#31532;2&#23398;&#263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L\&#26700;&#38754;\EFL&#19982;&#22823;&#23398;&#33521;&#35821;&#25104;&#32489;&#23545;&#27604;\EFL%20&#31532;2&#23398;&#263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EFL</a:t>
            </a:r>
            <a:r>
              <a:rPr lang="zh-CN" dirty="0"/>
              <a:t>班综合成绩分布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 sz="4000" b="1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4D-944E-A780-ACCB61EDF361}"/>
                </c:ext>
              </c:extLst>
            </c:dLbl>
            <c:dLbl>
              <c:idx val="1"/>
              <c:layout>
                <c:manualLayout>
                  <c:x val="-0.22013751878588769"/>
                  <c:y val="-0.18748634236564121"/>
                </c:manualLayout>
              </c:layout>
              <c:spPr/>
              <c:txPr>
                <a:bodyPr/>
                <a:lstStyle/>
                <a:p>
                  <a:pPr algn="ctr" rtl="0">
                    <a:defRPr lang="zh-CN" altLang="en-US" sz="40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4D-944E-A780-ACCB61EDF36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zh-CN" altLang="en-US" sz="40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Sheet3!$E$10:$E$12</c:f>
              <c:strCache>
                <c:ptCount val="3"/>
                <c:pt idx="0">
                  <c:v>100分以上</c:v>
                </c:pt>
                <c:pt idx="1">
                  <c:v>90-99分</c:v>
                </c:pt>
                <c:pt idx="2">
                  <c:v>80-89分</c:v>
                </c:pt>
              </c:strCache>
            </c:strRef>
          </c:cat>
          <c:val>
            <c:numRef>
              <c:f>Sheet3!$F$10:$F$12</c:f>
              <c:numCache>
                <c:formatCode>General</c:formatCode>
                <c:ptCount val="3"/>
                <c:pt idx="0">
                  <c:v>7</c:v>
                </c:pt>
                <c:pt idx="1">
                  <c:v>29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4D-944E-A780-ACCB61EDF3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dirty="0"/>
              <a:t>大英班综合成绩分布</a:t>
            </a:r>
          </a:p>
        </c:rich>
      </c:tx>
      <c:layout>
        <c:manualLayout>
          <c:xMode val="edge"/>
          <c:yMode val="edge"/>
          <c:x val="0.17775259678942476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6131644350674471"/>
                  <c:y val="5.6499442141088832E-2"/>
                </c:manualLayout>
              </c:layout>
              <c:spPr/>
              <c:txPr>
                <a:bodyPr/>
                <a:lstStyle/>
                <a:p>
                  <a:pPr algn="ctr" rtl="0">
                    <a:defRPr lang="zh-CN" altLang="en-US" sz="40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2-134F-8E56-77D73CF81BF8}"/>
                </c:ext>
              </c:extLst>
            </c:dLbl>
            <c:dLbl>
              <c:idx val="1"/>
              <c:layout>
                <c:manualLayout>
                  <c:x val="9.4137586391561265E-2"/>
                  <c:y val="-0.16336995804937304"/>
                </c:manualLayout>
              </c:layout>
              <c:spPr/>
              <c:txPr>
                <a:bodyPr/>
                <a:lstStyle/>
                <a:p>
                  <a:pPr algn="ctr" rtl="0">
                    <a:defRPr lang="zh-CN" altLang="en-US" sz="40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2-134F-8E56-77D73CF81BF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zh-CN" altLang="en-US" sz="40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 sz="40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12</a:t>
                    </a:r>
                    <a:r>
                      <a:rPr lang="en-US" altLang="zh-CN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2-134F-8E56-77D73CF81B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Sheet3!$G$26:$G$29</c:f>
              <c:strCache>
                <c:ptCount val="4"/>
                <c:pt idx="0">
                  <c:v>80-89分</c:v>
                </c:pt>
                <c:pt idx="1">
                  <c:v>70-79分</c:v>
                </c:pt>
                <c:pt idx="2">
                  <c:v>60-69分</c:v>
                </c:pt>
                <c:pt idx="3">
                  <c:v>60分以下</c:v>
                </c:pt>
              </c:strCache>
            </c:strRef>
          </c:cat>
          <c:val>
            <c:numRef>
              <c:f>Sheet3!$H$26:$H$29</c:f>
              <c:numCache>
                <c:formatCode>General</c:formatCode>
                <c:ptCount val="4"/>
                <c:pt idx="0">
                  <c:v>20</c:v>
                </c:pt>
                <c:pt idx="1">
                  <c:v>14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92-134F-8E56-77D73CF81B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0333-17AA-4E99-9A99-9BB07FF91344}" type="datetimeFigureOut">
              <a:rPr lang="zh-CN" altLang="en-US" smtClean="0"/>
              <a:pPr/>
              <a:t>2018-11-15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2FC74-032B-4CF6-A506-0C79F22514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6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68B4D-88EB-4D1B-8C05-E00D18859B04}" type="datetimeFigureOut">
              <a:rPr lang="zh-CN" altLang="en-US" smtClean="0"/>
              <a:pPr/>
              <a:t>2018-11-15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2898-45BB-4E96-99D7-729736ECC9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8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更多精美</a:t>
            </a:r>
            <a:r>
              <a:rPr lang="en-US" altLang="zh-CN" dirty="0"/>
              <a:t>PPT</a:t>
            </a:r>
            <a:r>
              <a:rPr lang="zh-CN" altLang="en-US"/>
              <a:t>模板下载：</a:t>
            </a:r>
            <a:endParaRPr lang="en-US" altLang="zh-CN" dirty="0"/>
          </a:p>
          <a:p>
            <a:r>
              <a:rPr lang="en-US" altLang="zh-CN" dirty="0"/>
              <a:t>http://so.tukuppt.com/sousuo/15770370/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16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7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568967" y="228423"/>
            <a:ext cx="3605870" cy="785244"/>
            <a:chOff x="322224" y="257452"/>
            <a:chExt cx="3605870" cy="785244"/>
          </a:xfrm>
        </p:grpSpPr>
        <p:sp>
          <p:nvSpPr>
            <p:cNvPr id="5" name="文本框 4"/>
            <p:cNvSpPr txBox="1"/>
            <p:nvPr userDrawn="1"/>
          </p:nvSpPr>
          <p:spPr>
            <a:xfrm>
              <a:off x="1147948" y="314604"/>
              <a:ext cx="27801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b="0" dirty="0"/>
                <a:t>研究背景</a:t>
              </a:r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322224" y="302237"/>
              <a:ext cx="825723" cy="69567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6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6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351328" y="257452"/>
              <a:ext cx="785244" cy="78524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50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568967" y="228423"/>
            <a:ext cx="2271154" cy="785244"/>
            <a:chOff x="322224" y="257452"/>
            <a:chExt cx="2271154" cy="785244"/>
          </a:xfrm>
        </p:grpSpPr>
        <p:sp>
          <p:nvSpPr>
            <p:cNvPr id="5" name="文本框 4"/>
            <p:cNvSpPr txBox="1"/>
            <p:nvPr userDrawn="1"/>
          </p:nvSpPr>
          <p:spPr>
            <a:xfrm>
              <a:off x="1230504" y="296131"/>
              <a:ext cx="13628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b="0" dirty="0"/>
                <a:t>结 语</a:t>
              </a:r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322224" y="302237"/>
              <a:ext cx="816487" cy="69567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6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600" spc="-15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331758" y="257452"/>
              <a:ext cx="785244" cy="78524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5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524183" y="228423"/>
            <a:ext cx="6092657" cy="785244"/>
            <a:chOff x="277440" y="257452"/>
            <a:chExt cx="6092657" cy="785244"/>
          </a:xfrm>
        </p:grpSpPr>
        <p:sp>
          <p:nvSpPr>
            <p:cNvPr id="5" name="文本框 4"/>
            <p:cNvSpPr txBox="1"/>
            <p:nvPr userDrawn="1"/>
          </p:nvSpPr>
          <p:spPr>
            <a:xfrm>
              <a:off x="1055822" y="296131"/>
              <a:ext cx="53142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4000" b="1" kern="1200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教学实践关键创新之处</a:t>
              </a:r>
              <a:endParaRPr lang="zh-CN" altLang="en-US" sz="4000" b="0" dirty="0"/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303752" y="302237"/>
              <a:ext cx="779541" cy="69567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6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600" spc="-15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277440" y="257452"/>
              <a:ext cx="785244" cy="78524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0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524183" y="228423"/>
            <a:ext cx="3076015" cy="785244"/>
            <a:chOff x="277440" y="257452"/>
            <a:chExt cx="3076015" cy="785244"/>
          </a:xfrm>
        </p:grpSpPr>
        <p:sp>
          <p:nvSpPr>
            <p:cNvPr id="5" name="文本框 4"/>
            <p:cNvSpPr txBox="1"/>
            <p:nvPr userDrawn="1"/>
          </p:nvSpPr>
          <p:spPr>
            <a:xfrm>
              <a:off x="1116945" y="296131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b="0"/>
                <a:t>例题讲解</a:t>
              </a:r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322225" y="302237"/>
              <a:ext cx="695674" cy="69567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6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600" spc="-15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277440" y="257452"/>
              <a:ext cx="785244" cy="78524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5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524183" y="228423"/>
            <a:ext cx="3076015" cy="785244"/>
            <a:chOff x="277440" y="257452"/>
            <a:chExt cx="3076015" cy="785244"/>
          </a:xfrm>
        </p:grpSpPr>
        <p:sp>
          <p:nvSpPr>
            <p:cNvPr id="5" name="文本框 4"/>
            <p:cNvSpPr txBox="1"/>
            <p:nvPr userDrawn="1"/>
          </p:nvSpPr>
          <p:spPr>
            <a:xfrm>
              <a:off x="1116945" y="296131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b="0"/>
                <a:t>练习反馈</a:t>
              </a:r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322225" y="302237"/>
              <a:ext cx="695674" cy="69567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6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600" spc="-15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277440" y="257452"/>
              <a:ext cx="785244" cy="78524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58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3CF7B3-D761-4357-A64F-4C4305DB16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The%20First%20Grader%20Movie%20Official%20Trailer%202011.mp4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652" y="639281"/>
            <a:ext cx="10799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ln w="1270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7200" dirty="0"/>
              <a:t>掀起“课堂革命”背景下</a:t>
            </a:r>
            <a:r>
              <a:rPr lang="en-US" altLang="zh-CN" sz="7200" dirty="0"/>
              <a:t>EFL</a:t>
            </a:r>
            <a:r>
              <a:rPr lang="zh-CN" altLang="en-US" sz="7200" dirty="0"/>
              <a:t>创新教学设计</a:t>
            </a:r>
            <a:endParaRPr lang="en-US" altLang="zh-CN" sz="7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7848A92-3AFD-3149-B0E9-68CA21025A88}"/>
              </a:ext>
            </a:extLst>
          </p:cNvPr>
          <p:cNvSpPr txBox="1"/>
          <p:nvPr/>
        </p:nvSpPr>
        <p:spPr>
          <a:xfrm>
            <a:off x="1484243" y="4078356"/>
            <a:ext cx="9223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rgbClr val="FF5B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郑州大学西亚斯国际学院</a:t>
            </a:r>
            <a:endParaRPr kumimoji="1" lang="en-US" altLang="zh-CN" sz="6000" b="1" dirty="0">
              <a:solidFill>
                <a:srgbClr val="FF5B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6000" b="1" dirty="0">
                <a:solidFill>
                  <a:srgbClr val="FF5B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王静   张彩云   师坛</a:t>
            </a:r>
          </a:p>
        </p:txBody>
      </p:sp>
    </p:spTree>
    <p:extLst>
      <p:ext uri="{BB962C8B-B14F-4D97-AF65-F5344CB8AC3E}">
        <p14:creationId xmlns:p14="http://schemas.microsoft.com/office/powerpoint/2010/main" val="2007790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-1" y="1157681"/>
            <a:ext cx="12088537" cy="5523818"/>
          </a:xfrm>
          <a:prstGeom prst="roundRect">
            <a:avLst>
              <a:gd name="adj" fmla="val 653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D046B81F-CB0A-4DA3-8CBE-D9216222398F}"/>
              </a:ext>
            </a:extLst>
          </p:cNvPr>
          <p:cNvSpPr/>
          <p:nvPr/>
        </p:nvSpPr>
        <p:spPr>
          <a:xfrm>
            <a:off x="103464" y="1184840"/>
            <a:ext cx="5861107" cy="5454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      （</a:t>
            </a:r>
            <a:r>
              <a:rPr lang="en-US" altLang="zh-CN" sz="2800" b="1" dirty="0">
                <a:solidFill>
                  <a:srgbClr val="FF0000"/>
                </a:solidFill>
              </a:rPr>
              <a:t>Jazz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Chant</a:t>
            </a:r>
            <a:r>
              <a:rPr lang="zh-CN" altLang="en-US" sz="2800" b="1" dirty="0">
                <a:solidFill>
                  <a:srgbClr val="FF0000"/>
                </a:solidFill>
              </a:rPr>
              <a:t>）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>
                <a:solidFill>
                  <a:srgbClr val="FF0000"/>
                </a:solidFill>
              </a:rPr>
              <a:t>Jessie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Wants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to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Be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Thin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                       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r"/>
            <a:r>
              <a:rPr lang="en-US" altLang="zh-CN" sz="2800" b="1" dirty="0">
                <a:solidFill>
                  <a:srgbClr val="FF0000"/>
                </a:solidFill>
              </a:rPr>
              <a:t>-----By Shi Tan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Jessie loves to eat,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always has chocolate,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always has cake,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always has twelve cans of tuna fish for dinner every night.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 Her skirts are very tight,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wants to be thin.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  <p:sp>
        <p:nvSpPr>
          <p:cNvPr id="3" name="矩形: 圆角 3">
            <a:extLst>
              <a:ext uri="{FF2B5EF4-FFF2-40B4-BE49-F238E27FC236}">
                <a16:creationId xmlns:a16="http://schemas.microsoft.com/office/drawing/2014/main" xmlns="" id="{DF121A6B-0A0C-44FA-BBFE-ACFB7555D0EF}"/>
              </a:ext>
            </a:extLst>
          </p:cNvPr>
          <p:cNvSpPr/>
          <p:nvPr/>
        </p:nvSpPr>
        <p:spPr>
          <a:xfrm>
            <a:off x="6216242" y="1260341"/>
            <a:ext cx="5721292" cy="5379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could</a:t>
            </a:r>
            <a:r>
              <a:rPr lang="en-US" altLang="zh-CN" sz="2800" dirty="0">
                <a:solidFill>
                  <a:schemeClr val="tx1"/>
                </a:solidFill>
              </a:rPr>
              <a:t> have fruit,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could</a:t>
            </a:r>
            <a:r>
              <a:rPr lang="en-US" altLang="zh-CN" sz="2800" dirty="0">
                <a:solidFill>
                  <a:schemeClr val="tx1"/>
                </a:solidFill>
              </a:rPr>
              <a:t> have milk,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should</a:t>
            </a:r>
            <a:r>
              <a:rPr lang="en-US" altLang="zh-CN" sz="2800" dirty="0">
                <a:solidFill>
                  <a:schemeClr val="tx1"/>
                </a:solidFill>
              </a:rPr>
              <a:t> give up chocolate,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should</a:t>
            </a:r>
            <a:r>
              <a:rPr lang="en-US" altLang="zh-CN" sz="2800" dirty="0">
                <a:solidFill>
                  <a:schemeClr val="tx1"/>
                </a:solidFill>
              </a:rPr>
              <a:t> give up cake,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should</a:t>
            </a:r>
            <a:r>
              <a:rPr lang="en-US" altLang="zh-CN" sz="2800" dirty="0">
                <a:solidFill>
                  <a:schemeClr val="tx1"/>
                </a:solidFill>
              </a:rPr>
              <a:t>  give up 12 cans of tuna fish for dinner every night.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should not </a:t>
            </a:r>
            <a:r>
              <a:rPr lang="en-US" altLang="zh-CN" sz="2800" dirty="0">
                <a:solidFill>
                  <a:schemeClr val="tx1"/>
                </a:solidFill>
              </a:rPr>
              <a:t>have chocolate,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should not </a:t>
            </a:r>
            <a:r>
              <a:rPr lang="en-US" altLang="zh-CN" sz="2800" dirty="0">
                <a:solidFill>
                  <a:schemeClr val="tx1"/>
                </a:solidFill>
              </a:rPr>
              <a:t>have cake,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should not </a:t>
            </a:r>
            <a:r>
              <a:rPr lang="en-US" altLang="zh-CN" sz="2800" dirty="0">
                <a:solidFill>
                  <a:schemeClr val="tx1"/>
                </a:solidFill>
              </a:rPr>
              <a:t>have twelve cans of tuna fish for dinner every night.</a:t>
            </a:r>
            <a:endParaRPr lang="zh-CN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>
                <a:solidFill>
                  <a:schemeClr val="tx1"/>
                </a:solidFill>
              </a:rPr>
              <a:t>If she wants to be thin.</a:t>
            </a:r>
            <a:endParaRPr lang="zh-CN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>
                <a:solidFill>
                  <a:schemeClr val="tx1"/>
                </a:solidFill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</a:rPr>
              <a:t>ought to </a:t>
            </a:r>
            <a:r>
              <a:rPr lang="en-US" altLang="zh-CN" sz="2800" dirty="0">
                <a:solidFill>
                  <a:schemeClr val="tx1"/>
                </a:solidFill>
              </a:rPr>
              <a:t>obey the rules.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2633"/>
            <a:ext cx="12192000" cy="646331"/>
          </a:xfrm>
          <a:prstGeom prst="rect">
            <a:avLst/>
          </a:prstGeom>
          <a:solidFill>
            <a:srgbClr val="DBCB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创新教学设计有效框架</a:t>
            </a:r>
            <a:endParaRPr lang="zh-CN" altLang="zh-CN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216242" y="0"/>
            <a:ext cx="2817628" cy="97819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语法</a:t>
            </a:r>
            <a:endParaRPr lang="en-US" altLang="zh-CN" sz="3600" b="1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2633"/>
            <a:ext cx="12192000" cy="830997"/>
          </a:xfrm>
          <a:prstGeom prst="rect">
            <a:avLst/>
          </a:prstGeom>
          <a:solidFill>
            <a:srgbClr val="DBCB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创新教学设计有效框架</a:t>
            </a:r>
            <a:endParaRPr lang="zh-CN" altLang="zh-CN" sz="4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866748"/>
            <a:ext cx="5859928" cy="5932573"/>
            <a:chOff x="0" y="866749"/>
            <a:chExt cx="5372099" cy="5932573"/>
          </a:xfrm>
        </p:grpSpPr>
        <p:pic>
          <p:nvPicPr>
            <p:cNvPr id="2" name="图片 1" descr="图片包含 人员, 室内&#10;&#10;已生成极高可信度的说明">
              <a:extLst>
                <a:ext uri="{FF2B5EF4-FFF2-40B4-BE49-F238E27FC236}">
                  <a16:creationId xmlns:a16="http://schemas.microsoft.com/office/drawing/2014/main" xmlns="" id="{D8D5D686-41F6-4154-AE71-F1EC15E0E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1" r="5127" b="-1"/>
            <a:stretch/>
          </p:blipFill>
          <p:spPr>
            <a:xfrm>
              <a:off x="0" y="866749"/>
              <a:ext cx="5372099" cy="5932573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451651" y="5667153"/>
              <a:ext cx="2503583" cy="660852"/>
              <a:chOff x="451651" y="5667153"/>
              <a:chExt cx="2503583" cy="660852"/>
            </a:xfrm>
          </p:grpSpPr>
          <p:sp>
            <p:nvSpPr>
              <p:cNvPr id="8" name="流程图: 可选过程 7"/>
              <p:cNvSpPr/>
              <p:nvPr/>
            </p:nvSpPr>
            <p:spPr>
              <a:xfrm>
                <a:off x="467832" y="5667153"/>
                <a:ext cx="2301871" cy="640882"/>
              </a:xfrm>
              <a:prstGeom prst="flowChartAlternateProcess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1651" y="5681674"/>
                <a:ext cx="2503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latin typeface="Comic Sans MS" pitchFamily="66" charset="0"/>
                    <a:ea typeface="微软雅黑" panose="020B0503020204020204" pitchFamily="34" charset="-122"/>
                  </a:rPr>
                  <a:t>Jigsaw</a:t>
                </a:r>
                <a:endParaRPr lang="zh-CN" altLang="en-US" sz="3600" b="1" dirty="0">
                  <a:latin typeface="Comic Sans MS" pitchFamily="66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257494" y="827041"/>
            <a:ext cx="5934506" cy="6011988"/>
            <a:chOff x="5700902" y="827040"/>
            <a:chExt cx="5934506" cy="6011988"/>
          </a:xfrm>
        </p:grpSpPr>
        <p:pic>
          <p:nvPicPr>
            <p:cNvPr id="7" name="图片 6" descr="chat stat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0902" y="827040"/>
              <a:ext cx="5934506" cy="6011988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7683270" y="2682948"/>
              <a:ext cx="3342541" cy="1027661"/>
              <a:chOff x="462558" y="5667153"/>
              <a:chExt cx="2315190" cy="1027661"/>
            </a:xfrm>
          </p:grpSpPr>
          <p:sp>
            <p:nvSpPr>
              <p:cNvPr id="12" name="流程图: 可选过程 11"/>
              <p:cNvSpPr/>
              <p:nvPr/>
            </p:nvSpPr>
            <p:spPr>
              <a:xfrm>
                <a:off x="467833" y="5667153"/>
                <a:ext cx="2034543" cy="1027661"/>
              </a:xfrm>
              <a:prstGeom prst="flowChartAlternateProcess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2558" y="5720317"/>
                <a:ext cx="23151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latin typeface="Comic Sans MS" pitchFamily="66" charset="0"/>
                    <a:ea typeface="微软雅黑" panose="020B0503020204020204" pitchFamily="34" charset="-122"/>
                  </a:rPr>
                  <a:t>Chat Station</a:t>
                </a:r>
                <a:endParaRPr lang="zh-CN" altLang="en-US" sz="3600" b="1" dirty="0">
                  <a:latin typeface="Comic Sans MS" pitchFamily="66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999769" y="62751"/>
            <a:ext cx="2817628" cy="89313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篇章分析</a:t>
            </a:r>
            <a:endParaRPr lang="en-US" altLang="zh-CN" sz="3600" b="1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63CA8E2-E6EC-47C3-B838-9BF1D71FA3DC}"/>
              </a:ext>
            </a:extLst>
          </p:cNvPr>
          <p:cNvSpPr/>
          <p:nvPr/>
        </p:nvSpPr>
        <p:spPr>
          <a:xfrm>
            <a:off x="0" y="1"/>
            <a:ext cx="4574798" cy="4152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Dialogue 1</a:t>
            </a:r>
          </a:p>
          <a:p>
            <a:r>
              <a:rPr lang="en-US" altLang="zh-CN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Jim Green: I love you.</a:t>
            </a:r>
            <a:endParaRPr lang="zh-CN" alt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 </a:t>
            </a:r>
            <a:r>
              <a:rPr lang="en-US" altLang="zh-CN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Meimei</a:t>
            </a:r>
            <a:r>
              <a:rPr lang="en-US" altLang="zh-CN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Why?</a:t>
            </a:r>
            <a:endParaRPr lang="zh-CN" alt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Jim: ...</a:t>
            </a:r>
            <a:endParaRPr lang="zh-CN" alt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 </a:t>
            </a:r>
            <a:r>
              <a:rPr lang="en-US" altLang="zh-CN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Meimei</a:t>
            </a:r>
            <a:r>
              <a:rPr lang="en-US" altLang="zh-CN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When?</a:t>
            </a:r>
            <a:endParaRPr lang="zh-CN" alt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Jim: ...</a:t>
            </a:r>
            <a:endParaRPr lang="zh-CN" alt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2EBB473-7B8C-42E5-8D4A-5E6E6EA6E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531"/>
            <a:ext cx="4574798" cy="29864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80A2B07-7310-4272-B980-A31AB917380D}"/>
              </a:ext>
            </a:extLst>
          </p:cNvPr>
          <p:cNvSpPr txBox="1"/>
          <p:nvPr/>
        </p:nvSpPr>
        <p:spPr>
          <a:xfrm>
            <a:off x="4573218" y="0"/>
            <a:ext cx="7801762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Dialogue 2</a:t>
            </a:r>
          </a:p>
          <a:p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 Lei: I love you.</a:t>
            </a:r>
            <a:endParaRPr lang="zh-CN" alt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 </a:t>
            </a:r>
            <a:r>
              <a:rPr lang="en-US" altLang="zh-CN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Meimei</a:t>
            </a:r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Why?</a:t>
            </a:r>
            <a:endParaRPr lang="zh-CN" alt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 Lei: I love you not because who you are, but </a:t>
            </a:r>
            <a:r>
              <a:rPr lang="en-US" altLang="zh-CN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I am when I am with you!</a:t>
            </a:r>
            <a:endParaRPr lang="zh-CN" altLang="en-US" sz="3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 </a:t>
            </a:r>
            <a:r>
              <a:rPr lang="en-US" altLang="zh-CN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Meimei</a:t>
            </a:r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When?</a:t>
            </a:r>
            <a:endParaRPr lang="zh-CN" alt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 Lei: </a:t>
            </a:r>
            <a:r>
              <a:rPr lang="en-US" altLang="zh-CN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 I see a beautiful flower, I want to give it to you; When I go shopping, I want to buy you the most beautiful dress I see; When I watch a movie, visit a place, I can’t help thinking everything would be so perfect if you were there with me.</a:t>
            </a:r>
            <a:endParaRPr lang="zh-CN" altLang="en-US" sz="3400" dirty="0">
              <a:solidFill>
                <a:srgbClr val="FFFF00"/>
              </a:solidFill>
            </a:endParaRPr>
          </a:p>
          <a:p>
            <a:endParaRPr lang="zh-CN" altLang="en-US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爆炸形 1 4"/>
          <p:cNvSpPr/>
          <p:nvPr/>
        </p:nvSpPr>
        <p:spPr>
          <a:xfrm>
            <a:off x="8146002" y="150335"/>
            <a:ext cx="2833736" cy="154814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Details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743739" y="0"/>
            <a:ext cx="2817628" cy="818707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写作训练</a:t>
            </a:r>
            <a:endParaRPr lang="en-US" altLang="zh-CN" sz="3600" b="1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6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959792" y="2057263"/>
            <a:ext cx="8330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ln w="1270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9600" dirty="0"/>
              <a:t>学生受益情况</a:t>
            </a:r>
            <a:endParaRPr lang="zh-CN" altLang="zh-CN" sz="9600" dirty="0"/>
          </a:p>
        </p:txBody>
      </p:sp>
      <p:sp>
        <p:nvSpPr>
          <p:cNvPr id="37" name="椭圆 36"/>
          <p:cNvSpPr/>
          <p:nvPr/>
        </p:nvSpPr>
        <p:spPr>
          <a:xfrm>
            <a:off x="188473" y="1848847"/>
            <a:ext cx="2220737" cy="222073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0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  <a:latin typeface="Swiss921 BT" panose="020B08060305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2289" y="1705885"/>
            <a:ext cx="2506663" cy="25066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0747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 animBg="1"/>
      <p:bldP spid="37" grpId="1" animBg="1"/>
      <p:bldP spid="38" grpId="0" animBg="1"/>
      <p:bldP spid="38" grpId="1" animBg="1"/>
      <p:bldP spid="3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5392"/>
            <a:ext cx="12192000" cy="769441"/>
          </a:xfrm>
          <a:prstGeom prst="rect">
            <a:avLst/>
          </a:prstGeom>
          <a:solidFill>
            <a:srgbClr val="DBCB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学生受益情况</a:t>
            </a:r>
            <a:endParaRPr lang="zh-CN" altLang="zh-CN" sz="44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-1" y="983114"/>
          <a:ext cx="5667153" cy="565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576956579"/>
              </p:ext>
            </p:extLst>
          </p:nvPr>
        </p:nvGraphicFramePr>
        <p:xfrm>
          <a:off x="5818475" y="1004833"/>
          <a:ext cx="5699052" cy="56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DBCB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学生受益情况</a:t>
            </a:r>
            <a:endParaRPr lang="en-US" altLang="zh-CN" sz="44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zh-CN" sz="44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" name="图片 6" descr="微信图片_200701010211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815" y="0"/>
            <a:ext cx="4445185" cy="6858000"/>
          </a:xfrm>
          <a:prstGeom prst="rect">
            <a:avLst/>
          </a:prstGeom>
        </p:spPr>
      </p:pic>
      <p:pic>
        <p:nvPicPr>
          <p:cNvPr id="8" name="图片 7" descr="微信图片_20070101021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8475" y="606056"/>
            <a:ext cx="3753293" cy="6039293"/>
          </a:xfrm>
          <a:prstGeom prst="rect">
            <a:avLst/>
          </a:prstGeom>
        </p:spPr>
      </p:pic>
      <p:pic>
        <p:nvPicPr>
          <p:cNvPr id="9" name="图片 8" descr="微信图片_200701010211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25031"/>
            <a:ext cx="3902149" cy="593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558865" y="491685"/>
            <a:ext cx="9502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ln w="1270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7200" dirty="0"/>
              <a:t> 结  语</a:t>
            </a:r>
          </a:p>
        </p:txBody>
      </p:sp>
      <p:sp>
        <p:nvSpPr>
          <p:cNvPr id="37" name="椭圆 36"/>
          <p:cNvSpPr/>
          <p:nvPr/>
        </p:nvSpPr>
        <p:spPr>
          <a:xfrm>
            <a:off x="233916" y="265815"/>
            <a:ext cx="2169042" cy="22009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0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  <a:latin typeface="Swiss921 BT" panose="020B08060305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38222" y="191386"/>
            <a:ext cx="2371062" cy="23391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753" y="2477387"/>
            <a:ext cx="11587488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结语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tx1"/>
                </a:solidFill>
                <a:latin typeface="+mn-ea"/>
              </a:rPr>
              <a:t>培养创新人才是国家的重要人才培养战略。创新就是要改变传统的、一层不变的思维方式，鼓励勇于批判、大胆质疑的学习精神。大学生批判性思维能力的培养是高素质创新人才培养的关键，英语学习是培养批判性思维能力重要渠道之一，因此大学英语课堂的创新活动设计及实施显得尤为重要。我们的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EFL</a:t>
            </a:r>
            <a:r>
              <a:rPr lang="zh-CN" altLang="zh-CN" sz="2800" b="1" dirty="0">
                <a:solidFill>
                  <a:schemeClr val="tx1"/>
                </a:solidFill>
                <a:latin typeface="+mn-ea"/>
              </a:rPr>
              <a:t>课堂基于有效的教学创新设计来提高教学效果，充分响应教育部关于掀起“课堂革命”的号召，将传统单向的、沉默的课堂模式转变为多向的、活跃的、启迪学生智慧和培养学生实践能力的课堂。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60747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 animBg="1"/>
      <p:bldP spid="37" grpId="1" animBg="1"/>
      <p:bldP spid="38" grpId="0" animBg="1"/>
      <p:bldP spid="38" grpId="1" animBg="1"/>
      <p:bldP spid="38" grpId="2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44" y="2781376"/>
            <a:ext cx="12709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 dirty="0">
                <a:ln w="25400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Watching</a:t>
            </a:r>
            <a:endParaRPr lang="zh-CN" altLang="en-US" sz="6600" b="1" spc="600" dirty="0">
              <a:ln w="25400">
                <a:solidFill>
                  <a:schemeClr val="bg1"/>
                </a:solidFill>
              </a:ln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03639" y="3854702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4000" dirty="0">
              <a:ln w="12700">
                <a:solidFill>
                  <a:srgbClr val="FE808E"/>
                </a:solidFill>
              </a:ln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5361042" y="4854034"/>
            <a:ext cx="4474494" cy="922358"/>
          </a:xfrm>
          <a:custGeom>
            <a:avLst/>
            <a:gdLst>
              <a:gd name="T0" fmla="*/ 44188 w 84663"/>
              <a:gd name="T1" fmla="*/ 5836 h 28630"/>
              <a:gd name="T2" fmla="*/ 36645 w 84663"/>
              <a:gd name="T3" fmla="*/ 8292 h 28630"/>
              <a:gd name="T4" fmla="*/ 25750 w 84663"/>
              <a:gd name="T5" fmla="*/ 12358 h 28630"/>
              <a:gd name="T6" fmla="*/ 31888 w 84663"/>
              <a:gd name="T7" fmla="*/ 14330 h 28630"/>
              <a:gd name="T8" fmla="*/ 54223 w 84663"/>
              <a:gd name="T9" fmla="*/ 13120 h 28630"/>
              <a:gd name="T10" fmla="*/ 51168 w 84663"/>
              <a:gd name="T11" fmla="*/ 16551 h 28630"/>
              <a:gd name="T12" fmla="*/ 43925 w 84663"/>
              <a:gd name="T13" fmla="*/ 19307 h 28630"/>
              <a:gd name="T14" fmla="*/ 38058 w 84663"/>
              <a:gd name="T15" fmla="*/ 23198 h 28630"/>
              <a:gd name="T16" fmla="*/ 51056 w 84663"/>
              <a:gd name="T17" fmla="*/ 22485 h 28630"/>
              <a:gd name="T18" fmla="*/ 71207 w 84663"/>
              <a:gd name="T19" fmla="*/ 21795 h 28630"/>
              <a:gd name="T20" fmla="*/ 75287 w 84663"/>
              <a:gd name="T21" fmla="*/ 22493 h 28630"/>
              <a:gd name="T22" fmla="*/ 80753 w 84663"/>
              <a:gd name="T23" fmla="*/ 24450 h 28630"/>
              <a:gd name="T24" fmla="*/ 81839 w 84663"/>
              <a:gd name="T25" fmla="*/ 24921 h 28630"/>
              <a:gd name="T26" fmla="*/ 74621 w 84663"/>
              <a:gd name="T27" fmla="*/ 21773 h 28630"/>
              <a:gd name="T28" fmla="*/ 56835 w 84663"/>
              <a:gd name="T29" fmla="*/ 21059 h 28630"/>
              <a:gd name="T30" fmla="*/ 50822 w 84663"/>
              <a:gd name="T31" fmla="*/ 21751 h 28630"/>
              <a:gd name="T32" fmla="*/ 49840 w 84663"/>
              <a:gd name="T33" fmla="*/ 17903 h 28630"/>
              <a:gd name="T34" fmla="*/ 53754 w 84663"/>
              <a:gd name="T35" fmla="*/ 12198 h 28630"/>
              <a:gd name="T36" fmla="*/ 32678 w 84663"/>
              <a:gd name="T37" fmla="*/ 13271 h 28630"/>
              <a:gd name="T38" fmla="*/ 29255 w 84663"/>
              <a:gd name="T39" fmla="*/ 13734 h 28630"/>
              <a:gd name="T40" fmla="*/ 25435 w 84663"/>
              <a:gd name="T41" fmla="*/ 13601 h 28630"/>
              <a:gd name="T42" fmla="*/ 35201 w 84663"/>
              <a:gd name="T43" fmla="*/ 9715 h 28630"/>
              <a:gd name="T44" fmla="*/ 51396 w 84663"/>
              <a:gd name="T45" fmla="*/ 2526 h 28630"/>
              <a:gd name="T46" fmla="*/ 31584 w 84663"/>
              <a:gd name="T47" fmla="*/ 130 h 28630"/>
              <a:gd name="T48" fmla="*/ 691 w 84663"/>
              <a:gd name="T49" fmla="*/ 407 h 28630"/>
              <a:gd name="T50" fmla="*/ 6 w 84663"/>
              <a:gd name="T51" fmla="*/ 829 h 28630"/>
              <a:gd name="T52" fmla="*/ 286 w 84663"/>
              <a:gd name="T53" fmla="*/ 1459 h 28630"/>
              <a:gd name="T54" fmla="*/ 1340 w 84663"/>
              <a:gd name="T55" fmla="*/ 1829 h 28630"/>
              <a:gd name="T56" fmla="*/ 23087 w 84663"/>
              <a:gd name="T57" fmla="*/ 1483 h 28630"/>
              <a:gd name="T58" fmla="*/ 44295 w 84663"/>
              <a:gd name="T59" fmla="*/ 1101 h 28630"/>
              <a:gd name="T60" fmla="*/ 84652 w 84663"/>
              <a:gd name="T61" fmla="*/ 28630 h 28630"/>
              <a:gd name="T62" fmla="*/ 84652 w 84663"/>
              <a:gd name="T63" fmla="*/ 28630 h 28630"/>
              <a:gd name="T64" fmla="*/ 84457 w 84663"/>
              <a:gd name="T65" fmla="*/ 28232 h 28630"/>
              <a:gd name="T66" fmla="*/ 83529 w 84663"/>
              <a:gd name="T67" fmla="*/ 26782 h 28630"/>
              <a:gd name="T68" fmla="*/ 83529 w 84663"/>
              <a:gd name="T69" fmla="*/ 26782 h 28630"/>
              <a:gd name="T70" fmla="*/ 84326 w 84663"/>
              <a:gd name="T71" fmla="*/ 27947 h 28630"/>
              <a:gd name="T72" fmla="*/ 83663 w 84663"/>
              <a:gd name="T73" fmla="*/ 27083 h 28630"/>
              <a:gd name="T74" fmla="*/ 83980 w 84663"/>
              <a:gd name="T75" fmla="*/ 27526 h 28630"/>
              <a:gd name="T76" fmla="*/ 84362 w 84663"/>
              <a:gd name="T77" fmla="*/ 28050 h 28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663" h="28630">
                <a:moveTo>
                  <a:pt x="50710" y="2396"/>
                </a:moveTo>
                <a:cubicBezTo>
                  <a:pt x="50395" y="3715"/>
                  <a:pt x="45549" y="5302"/>
                  <a:pt x="44188" y="5836"/>
                </a:cubicBezTo>
                <a:cubicBezTo>
                  <a:pt x="43084" y="6269"/>
                  <a:pt x="41611" y="6668"/>
                  <a:pt x="40427" y="7075"/>
                </a:cubicBezTo>
                <a:cubicBezTo>
                  <a:pt x="39176" y="7506"/>
                  <a:pt x="37902" y="7867"/>
                  <a:pt x="36645" y="8292"/>
                </a:cubicBezTo>
                <a:cubicBezTo>
                  <a:pt x="34262" y="9096"/>
                  <a:pt x="31622" y="9986"/>
                  <a:pt x="29299" y="10908"/>
                </a:cubicBezTo>
                <a:cubicBezTo>
                  <a:pt x="28116" y="11377"/>
                  <a:pt x="26865" y="11754"/>
                  <a:pt x="25750" y="12358"/>
                </a:cubicBezTo>
                <a:cubicBezTo>
                  <a:pt x="24996" y="12767"/>
                  <a:pt x="22727" y="13492"/>
                  <a:pt x="23390" y="14651"/>
                </a:cubicBezTo>
                <a:cubicBezTo>
                  <a:pt x="24053" y="15810"/>
                  <a:pt x="30547" y="14537"/>
                  <a:pt x="31888" y="14330"/>
                </a:cubicBezTo>
                <a:cubicBezTo>
                  <a:pt x="34711" y="13895"/>
                  <a:pt x="37727" y="13393"/>
                  <a:pt x="40564" y="13174"/>
                </a:cubicBezTo>
                <a:cubicBezTo>
                  <a:pt x="45104" y="12824"/>
                  <a:pt x="49669" y="12371"/>
                  <a:pt x="54223" y="13120"/>
                </a:cubicBezTo>
                <a:cubicBezTo>
                  <a:pt x="54621" y="13186"/>
                  <a:pt x="55927" y="13400"/>
                  <a:pt x="55956" y="13879"/>
                </a:cubicBezTo>
                <a:cubicBezTo>
                  <a:pt x="56011" y="14779"/>
                  <a:pt x="51779" y="16351"/>
                  <a:pt x="51168" y="16551"/>
                </a:cubicBezTo>
                <a:cubicBezTo>
                  <a:pt x="49943" y="16951"/>
                  <a:pt x="48696" y="17506"/>
                  <a:pt x="47507" y="17889"/>
                </a:cubicBezTo>
                <a:cubicBezTo>
                  <a:pt x="46209" y="18308"/>
                  <a:pt x="45151" y="18856"/>
                  <a:pt x="43925" y="19307"/>
                </a:cubicBezTo>
                <a:cubicBezTo>
                  <a:pt x="42872" y="19694"/>
                  <a:pt x="41376" y="20229"/>
                  <a:pt x="40446" y="20827"/>
                </a:cubicBezTo>
                <a:cubicBezTo>
                  <a:pt x="39798" y="21245"/>
                  <a:pt x="37311" y="22060"/>
                  <a:pt x="38058" y="23198"/>
                </a:cubicBezTo>
                <a:cubicBezTo>
                  <a:pt x="38602" y="24028"/>
                  <a:pt x="41350" y="23708"/>
                  <a:pt x="42241" y="23641"/>
                </a:cubicBezTo>
                <a:cubicBezTo>
                  <a:pt x="45163" y="23420"/>
                  <a:pt x="48151" y="22896"/>
                  <a:pt x="51056" y="22485"/>
                </a:cubicBezTo>
                <a:cubicBezTo>
                  <a:pt x="56868" y="21663"/>
                  <a:pt x="63172" y="21030"/>
                  <a:pt x="69037" y="21493"/>
                </a:cubicBezTo>
                <a:cubicBezTo>
                  <a:pt x="69756" y="21550"/>
                  <a:pt x="70510" y="21781"/>
                  <a:pt x="71207" y="21795"/>
                </a:cubicBezTo>
                <a:cubicBezTo>
                  <a:pt x="72268" y="21818"/>
                  <a:pt x="72254" y="21849"/>
                  <a:pt x="73243" y="22101"/>
                </a:cubicBezTo>
                <a:cubicBezTo>
                  <a:pt x="73809" y="22246"/>
                  <a:pt x="74714" y="22443"/>
                  <a:pt x="75287" y="22493"/>
                </a:cubicBezTo>
                <a:cubicBezTo>
                  <a:pt x="76095" y="22563"/>
                  <a:pt x="76543" y="22787"/>
                  <a:pt x="77281" y="22924"/>
                </a:cubicBezTo>
                <a:cubicBezTo>
                  <a:pt x="78016" y="23060"/>
                  <a:pt x="80053" y="24046"/>
                  <a:pt x="80753" y="24450"/>
                </a:cubicBezTo>
                <a:cubicBezTo>
                  <a:pt x="81596" y="24936"/>
                  <a:pt x="82836" y="25989"/>
                  <a:pt x="83476" y="26726"/>
                </a:cubicBezTo>
                <a:cubicBezTo>
                  <a:pt x="83593" y="26552"/>
                  <a:pt x="82052" y="25082"/>
                  <a:pt x="81839" y="24921"/>
                </a:cubicBezTo>
                <a:cubicBezTo>
                  <a:pt x="81149" y="24403"/>
                  <a:pt x="80431" y="24046"/>
                  <a:pt x="79695" y="23623"/>
                </a:cubicBezTo>
                <a:cubicBezTo>
                  <a:pt x="78025" y="22666"/>
                  <a:pt x="76438" y="22290"/>
                  <a:pt x="74621" y="21773"/>
                </a:cubicBezTo>
                <a:cubicBezTo>
                  <a:pt x="70918" y="20718"/>
                  <a:pt x="66635" y="20747"/>
                  <a:pt x="62821" y="20682"/>
                </a:cubicBezTo>
                <a:cubicBezTo>
                  <a:pt x="60969" y="20651"/>
                  <a:pt x="58666" y="20782"/>
                  <a:pt x="56835" y="21059"/>
                </a:cubicBezTo>
                <a:cubicBezTo>
                  <a:pt x="55881" y="21203"/>
                  <a:pt x="54790" y="21207"/>
                  <a:pt x="53804" y="21326"/>
                </a:cubicBezTo>
                <a:cubicBezTo>
                  <a:pt x="52812" y="21446"/>
                  <a:pt x="51823" y="21653"/>
                  <a:pt x="50822" y="21751"/>
                </a:cubicBezTo>
                <a:cubicBezTo>
                  <a:pt x="49120" y="21917"/>
                  <a:pt x="39946" y="23526"/>
                  <a:pt x="39049" y="22735"/>
                </a:cubicBezTo>
                <a:cubicBezTo>
                  <a:pt x="39201" y="21732"/>
                  <a:pt x="48474" y="18429"/>
                  <a:pt x="49840" y="17903"/>
                </a:cubicBezTo>
                <a:cubicBezTo>
                  <a:pt x="51730" y="17175"/>
                  <a:pt x="53565" y="16516"/>
                  <a:pt x="55372" y="15575"/>
                </a:cubicBezTo>
                <a:cubicBezTo>
                  <a:pt x="58581" y="13903"/>
                  <a:pt x="55965" y="12488"/>
                  <a:pt x="53754" y="12198"/>
                </a:cubicBezTo>
                <a:cubicBezTo>
                  <a:pt x="49188" y="11598"/>
                  <a:pt x="44056" y="11954"/>
                  <a:pt x="39480" y="12442"/>
                </a:cubicBezTo>
                <a:cubicBezTo>
                  <a:pt x="37347" y="12670"/>
                  <a:pt x="34747" y="12884"/>
                  <a:pt x="32678" y="13271"/>
                </a:cubicBezTo>
                <a:cubicBezTo>
                  <a:pt x="32112" y="13377"/>
                  <a:pt x="31483" y="13408"/>
                  <a:pt x="30907" y="13460"/>
                </a:cubicBezTo>
                <a:cubicBezTo>
                  <a:pt x="30297" y="13514"/>
                  <a:pt x="29817" y="13719"/>
                  <a:pt x="29255" y="13734"/>
                </a:cubicBezTo>
                <a:cubicBezTo>
                  <a:pt x="28559" y="13753"/>
                  <a:pt x="26786" y="13975"/>
                  <a:pt x="26117" y="14135"/>
                </a:cubicBezTo>
                <a:cubicBezTo>
                  <a:pt x="25765" y="14220"/>
                  <a:pt x="24485" y="14058"/>
                  <a:pt x="25435" y="13601"/>
                </a:cubicBezTo>
                <a:cubicBezTo>
                  <a:pt x="27007" y="12844"/>
                  <a:pt x="27752" y="12461"/>
                  <a:pt x="29488" y="11781"/>
                </a:cubicBezTo>
                <a:cubicBezTo>
                  <a:pt x="31393" y="11034"/>
                  <a:pt x="33256" y="10354"/>
                  <a:pt x="35201" y="9715"/>
                </a:cubicBezTo>
                <a:cubicBezTo>
                  <a:pt x="38959" y="8480"/>
                  <a:pt x="43333" y="7250"/>
                  <a:pt x="46902" y="5673"/>
                </a:cubicBezTo>
                <a:cubicBezTo>
                  <a:pt x="48170" y="5113"/>
                  <a:pt x="51492" y="4248"/>
                  <a:pt x="51396" y="2526"/>
                </a:cubicBezTo>
                <a:cubicBezTo>
                  <a:pt x="51288" y="583"/>
                  <a:pt x="47158" y="598"/>
                  <a:pt x="45787" y="462"/>
                </a:cubicBezTo>
                <a:cubicBezTo>
                  <a:pt x="41164" y="0"/>
                  <a:pt x="36240" y="100"/>
                  <a:pt x="31584" y="130"/>
                </a:cubicBezTo>
                <a:cubicBezTo>
                  <a:pt x="26838" y="160"/>
                  <a:pt x="22161" y="425"/>
                  <a:pt x="17424" y="605"/>
                </a:cubicBezTo>
                <a:cubicBezTo>
                  <a:pt x="13211" y="764"/>
                  <a:pt x="5820" y="1306"/>
                  <a:pt x="691" y="407"/>
                </a:cubicBezTo>
                <a:cubicBezTo>
                  <a:pt x="508" y="418"/>
                  <a:pt x="338" y="452"/>
                  <a:pt x="221" y="526"/>
                </a:cubicBezTo>
                <a:cubicBezTo>
                  <a:pt x="117" y="592"/>
                  <a:pt x="0" y="689"/>
                  <a:pt x="6" y="829"/>
                </a:cubicBezTo>
                <a:cubicBezTo>
                  <a:pt x="10" y="916"/>
                  <a:pt x="76" y="1136"/>
                  <a:pt x="131" y="1143"/>
                </a:cubicBezTo>
                <a:cubicBezTo>
                  <a:pt x="316" y="1167"/>
                  <a:pt x="395" y="1276"/>
                  <a:pt x="286" y="1459"/>
                </a:cubicBezTo>
                <a:cubicBezTo>
                  <a:pt x="262" y="1500"/>
                  <a:pt x="385" y="1542"/>
                  <a:pt x="505" y="1591"/>
                </a:cubicBezTo>
                <a:cubicBezTo>
                  <a:pt x="680" y="1661"/>
                  <a:pt x="957" y="1741"/>
                  <a:pt x="1340" y="1829"/>
                </a:cubicBezTo>
                <a:cubicBezTo>
                  <a:pt x="4043" y="2198"/>
                  <a:pt x="6975" y="2199"/>
                  <a:pt x="8969" y="2115"/>
                </a:cubicBezTo>
                <a:cubicBezTo>
                  <a:pt x="13674" y="1917"/>
                  <a:pt x="18382" y="1691"/>
                  <a:pt x="23087" y="1483"/>
                </a:cubicBezTo>
                <a:cubicBezTo>
                  <a:pt x="27834" y="1272"/>
                  <a:pt x="32529" y="1273"/>
                  <a:pt x="37259" y="1105"/>
                </a:cubicBezTo>
                <a:cubicBezTo>
                  <a:pt x="39611" y="1022"/>
                  <a:pt x="41943" y="969"/>
                  <a:pt x="44295" y="1101"/>
                </a:cubicBezTo>
                <a:cubicBezTo>
                  <a:pt x="46985" y="1251"/>
                  <a:pt x="48230" y="1118"/>
                  <a:pt x="50710" y="2396"/>
                </a:cubicBezTo>
                <a:close/>
                <a:moveTo>
                  <a:pt x="84652" y="28630"/>
                </a:moveTo>
                <a:lnTo>
                  <a:pt x="84663" y="28619"/>
                </a:lnTo>
                <a:cubicBezTo>
                  <a:pt x="84662" y="28620"/>
                  <a:pt x="84648" y="28627"/>
                  <a:pt x="84652" y="28630"/>
                </a:cubicBezTo>
                <a:close/>
                <a:moveTo>
                  <a:pt x="84434" y="28232"/>
                </a:moveTo>
                <a:cubicBezTo>
                  <a:pt x="84434" y="28316"/>
                  <a:pt x="84479" y="28237"/>
                  <a:pt x="84457" y="28232"/>
                </a:cubicBezTo>
                <a:cubicBezTo>
                  <a:pt x="84456" y="28231"/>
                  <a:pt x="84434" y="28138"/>
                  <a:pt x="84434" y="28232"/>
                </a:cubicBezTo>
                <a:close/>
                <a:moveTo>
                  <a:pt x="83529" y="26782"/>
                </a:moveTo>
                <a:cubicBezTo>
                  <a:pt x="83529" y="26866"/>
                  <a:pt x="83573" y="26788"/>
                  <a:pt x="83551" y="26782"/>
                </a:cubicBezTo>
                <a:cubicBezTo>
                  <a:pt x="83551" y="26782"/>
                  <a:pt x="83529" y="26689"/>
                  <a:pt x="83529" y="26782"/>
                </a:cubicBezTo>
                <a:close/>
                <a:moveTo>
                  <a:pt x="84362" y="28050"/>
                </a:moveTo>
                <a:cubicBezTo>
                  <a:pt x="84391" y="27983"/>
                  <a:pt x="84405" y="28106"/>
                  <a:pt x="84326" y="27947"/>
                </a:cubicBezTo>
                <a:lnTo>
                  <a:pt x="83637" y="26891"/>
                </a:lnTo>
                <a:cubicBezTo>
                  <a:pt x="83639" y="26964"/>
                  <a:pt x="83643" y="27019"/>
                  <a:pt x="83663" y="27083"/>
                </a:cubicBezTo>
                <a:cubicBezTo>
                  <a:pt x="83713" y="27241"/>
                  <a:pt x="83639" y="27113"/>
                  <a:pt x="83770" y="27229"/>
                </a:cubicBezTo>
                <a:cubicBezTo>
                  <a:pt x="83878" y="27324"/>
                  <a:pt x="83931" y="27396"/>
                  <a:pt x="83980" y="27526"/>
                </a:cubicBezTo>
                <a:cubicBezTo>
                  <a:pt x="84141" y="27950"/>
                  <a:pt x="84061" y="27725"/>
                  <a:pt x="84161" y="27817"/>
                </a:cubicBezTo>
                <a:cubicBezTo>
                  <a:pt x="84272" y="27919"/>
                  <a:pt x="84256" y="28086"/>
                  <a:pt x="84362" y="28050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12700">
            <a:solidFill>
              <a:srgbClr val="D5EE4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4030">
            <a:off x="5294359" y="4771716"/>
            <a:ext cx="822962" cy="644653"/>
          </a:xfrm>
          <a:prstGeom prst="rect">
            <a:avLst/>
          </a:prstGeom>
        </p:spPr>
      </p:pic>
      <p:sp>
        <p:nvSpPr>
          <p:cNvPr id="6" name="D"/>
          <p:cNvSpPr/>
          <p:nvPr/>
        </p:nvSpPr>
        <p:spPr>
          <a:xfrm>
            <a:off x="12592050" y="7162800"/>
            <a:ext cx="114300" cy="1143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8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2500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5.625E-6 7.40741E-6 L -5.625E-6 7.40741E-6 C 0.06718 0.01181 0.13515 0.0007 0.2026 0.00116 C 0.20364 0.0014 0.20442 0.00232 0.20546 0.00255 C 0.20937 0.00417 0.21015 0.00417 0.21406 0.00464 C 0.21458 0.00487 0.21497 0.00533 0.21562 0.00533 C 0.21627 0.00579 0.21718 0.00556 0.21796 0.00603 C 0.21835 0.00649 0.21848 0.00741 0.21874 0.00811 C 0.21848 0.00973 0.21861 0.01158 0.21822 0.01297 C 0.21796 0.01436 0.21653 0.01459 0.21588 0.01505 C 0.21549 0.01552 0.21523 0.01621 0.21484 0.01644 C 0.21432 0.0169 0.21367 0.0169 0.21328 0.01714 C 0.21236 0.0176 0.21171 0.01806 0.21093 0.01853 C 0.21041 0.01876 0.21015 0.01922 0.20963 0.01922 C 0.20859 0.01968 0.20755 0.02017 0.2065 0.02061 C 0.20624 0.02084 0.20585 0.0213 0.20546 0.0213 C 0.20494 0.02177 0.20429 0.02177 0.2039 0.022 C 0.2026 0.02269 0.20176 0.02339 0.20025 0.02408 C 0.19999 0.02431 0.1996 0.02478 0.19921 0.02478 C 0.19869 0.02501 0.19804 0.02524 0.19765 0.02547 C 0.19713 0.0257 0.19687 0.02616 0.19635 0.02616 C 0.19596 0.02663 0.19531 0.02663 0.19479 0.02686 C 0.1944 0.02709 0.19414 0.02755 0.19374 0.02755 C 0.1927 0.02802 0.19166 0.02802 0.19062 0.02825 C 0.18632 0.03079 0.18971 0.02917 0.18359 0.03033 C 0.18268 0.03056 0.18203 0.03103 0.18124 0.03103 C 0.18033 0.03149 0.17929 0.03149 0.17838 0.03172 C 0.1776 0.03195 0.17695 0.0324 0.17604 0.0324 C 0.17148 0.03357 0.17304 0.03288 0.16796 0.0345 C 0.16744 0.03473 0.16718 0.03519 0.16666 0.03519 C 0.16119 0.03658 0.16354 0.03542 0.15937 0.03658 C 0.15846 0.03704 0.15742 0.03751 0.1565 0.03797 C 0.15585 0.03843 0.15533 0.03913 0.15468 0.03936 C 0.15403 0.03982 0.15325 0.03982 0.1526 0.04005 C 0.15208 0.04028 0.15169 0.04075 0.15104 0.04075 C 0.15052 0.04121 0.14973 0.04121 0.14921 0.04144 C 0.1483 0.0419 0.14765 0.0426 0.14687 0.04283 C 0.14518 0.04353 0.14335 0.04376 0.14166 0.04422 C 0.14114 0.04445 0.14075 0.04491 0.1401 0.04491 C 0.13958 0.04538 0.1388 0.04538 0.13828 0.04561 C 0.13749 0.04607 0.13697 0.04677 0.13619 0.047 C 0.13502 0.04746 0.1302 0.04815 0.12812 0.04908 C 0.12721 0.04954 0.12656 0.05024 0.12578 0.05047 C 0.12499 0.0507 0.12434 0.05093 0.12369 0.05116 C 0.12291 0.05163 0.12213 0.05209 0.12135 0.05255 L 0.119 0.05394 C 0.11874 0.05417 0.11835 0.05464 0.11796 0.05464 L 0.11562 0.05533 C 0.11262 0.05788 0.11536 0.05603 0.11197 0.05741 C 0.11119 0.05788 0.11041 0.05834 0.10963 0.0588 L 0.10859 0.0595 C 0.10885 0.06019 0.10885 0.06135 0.10937 0.06158 C 0.10989 0.06251 0.11223 0.06343 0.11328 0.06366 L 0.15572 0.06297 C 0.15637 0.06297 0.15677 0.06251 0.15729 0.06228 C 0.16445 0.06089 0.15963 0.06251 0.16484 0.06089 C 0.16549 0.06089 0.16614 0.06065 0.16666 0.06019 C 0.16731 0.06019 0.1677 0.05973 0.16822 0.0595 C 0.17512 0.05765 0.172 0.0588 0.17812 0.05741 C 0.17903 0.05741 0.17994 0.05718 0.18072 0.05672 C 0.18164 0.05672 0.18229 0.05626 0.18307 0.05603 C 0.18476 0.05579 0.18645 0.05556 0.18828 0.05533 C 0.19322 0.05255 0.19114 0.05348 0.20234 0.05325 L 0.23671 0.05394 C 0.23749 0.05417 0.23828 0.0544 0.23906 0.05464 C 0.23945 0.0551 0.23971 0.05579 0.2401 0.05603 C 0.24049 0.05649 0.24088 0.05649 0.2414 0.05672 C 0.24166 0.05741 0.24218 0.05811 0.24244 0.0588 C 0.24374 0.06158 0.24387 0.0632 0.24296 0.06714 C 0.2427 0.06829 0.24192 0.06829 0.2414 0.06853 C 0.24023 0.06945 0.23932 0.06968 0.23828 0.06991 C 0.2358 0.07223 0.23762 0.07084 0.23515 0.072 C 0.23463 0.07223 0.23437 0.07269 0.23385 0.07269 C 0.23242 0.07315 0.23072 0.07315 0.22916 0.07339 C 0.22786 0.07408 0.22695 0.07431 0.22578 0.07478 C 0.22525 0.07501 0.22499 0.07547 0.22447 0.07547 C 0.22291 0.07593 0.22109 0.07593 0.21953 0.07616 C 0.21666 0.07755 0.219 0.07663 0.2151 0.07755 C 0.20807 0.07964 0.21275 0.07871 0.20494 0.07964 C 0.20364 0.0801 0.20247 0.08079 0.20104 0.08103 C 0.20025 0.08126 0.19921 0.08149 0.19843 0.08172 C 0.19726 0.08218 0.19635 0.08265 0.19531 0.08311 L 0.19218 0.0845 L 0.18906 0.08589 C 0.18854 0.08612 0.18684 0.08681 0.18619 0.08728 C 0.1858 0.08774 0.18554 0.08843 0.18515 0.08866 C 0.1845 0.08913 0.18372 0.08913 0.18307 0.08936 C 0.18229 0.08982 0.1815 0.09028 0.18072 0.09075 C 0.18046 0.09098 0.18007 0.09144 0.17968 0.09144 C 0.1789 0.09167 0.17825 0.0919 0.1776 0.09214 C 0.17682 0.0926 0.17525 0.09353 0.17525 0.09353 C 0.17499 0.09399 0.1746 0.09468 0.17421 0.09491 C 0.17382 0.09538 0.1733 0.09538 0.17291 0.09561 C 0.17226 0.09607 0.17161 0.09653 0.17109 0.097 C 0.17018 0.09792 0.16953 0.09885 0.16874 0.09978 L 0.16744 0.10116 C 0.1677 0.10325 0.16731 0.10579 0.16796 0.10741 C 0.16822 0.10857 0.16914 0.10811 0.16979 0.10811 C 0.17512 0.10811 0.1802 0.10765 0.18541 0.10741 C 0.1927 0.10533 0.1802 0.10903 0.19296 0.10603 C 0.19335 0.10603 0.19361 0.10556 0.194 0.10533 C 0.19583 0.1051 0.19765 0.10487 0.19947 0.10464 L 0.20703 0.10394 L 0.21354 0.10325 C 0.21458 0.10302 0.21536 0.10278 0.2164 0.10255 C 0.22721 0.10116 0.22096 0.10302 0.22656 0.10116 C 0.22955 0.09954 0.22669 0.10093 0.23307 0.09978 C 0.23385 0.09978 0.23736 0.09885 0.23828 0.09839 C 0.2388 0.09839 0.23919 0.09792 0.23984 0.09769 C 0.24153 0.09746 0.24348 0.09723 0.24531 0.097 C 0.24635 0.09653 0.24726 0.09584 0.24843 0.09561 C 0.26471 0.09422 0.31497 0.09561 0.31822 0.09561 C 0.31979 0.0963 0.322 0.097 0.32343 0.09769 C 0.32369 0.09792 0.32421 0.09815 0.32447 0.09839 C 0.32525 0.09885 0.32578 0.09954 0.32656 0.09978 C 0.32708 0.10024 0.32786 0.10024 0.32838 0.10047 C 0.32903 0.1007 0.32955 0.10093 0.32994 0.10116 C 0.33398 0.10348 0.33072 0.10209 0.33437 0.10325 C 0.33645 0.10603 0.33476 0.1044 0.33854 0.10533 C 0.33919 0.10556 0.33958 0.10603 0.3401 0.10603 C 0.34101 0.10649 0.34192 0.10649 0.34296 0.10672 C 0.34635 0.1088 0.34114 0.10603 0.34921 0.10811 C 0.34999 0.10834 0.35065 0.10927 0.35156 0.1095 C 0.35221 0.10996 0.35312 0.10996 0.3539 0.11019 C 0.35442 0.11042 0.35494 0.11065 0.35546 0.11089 C 0.35572 0.11135 0.35624 0.11181 0.3565 0.11228 C 0.35716 0.11366 0.35755 0.11505 0.35807 0.11644 C 0.35833 0.11714 0.35872 0.11783 0.35885 0.11853 C 0.35937 0.11968 0.35963 0.12107 0.36015 0.122 C 0.3608 0.12408 0.36119 0.12686 0.36249 0.12755 L 0.36484 0.12894 C 0.36601 0.12987 0.36549 0.12964 0.3664 0.12964 " pathEditMode="relative" ptsTypes="AAAAAAAAAAAAAAAA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226688" y="0"/>
            <a:ext cx="3666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000" dirty="0">
                <a:ln w="1270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Contents</a:t>
            </a:r>
            <a:endParaRPr lang="zh-CN" altLang="en-US" sz="6000" dirty="0">
              <a:ln w="12700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1307805" y="925037"/>
            <a:ext cx="5415255" cy="1236429"/>
            <a:chOff x="1576205" y="1531619"/>
            <a:chExt cx="5192122" cy="1236429"/>
          </a:xfrm>
        </p:grpSpPr>
        <p:sp>
          <p:nvSpPr>
            <p:cNvPr id="61" name="椭圆 60"/>
            <p:cNvSpPr/>
            <p:nvPr/>
          </p:nvSpPr>
          <p:spPr>
            <a:xfrm>
              <a:off x="1576205" y="1548973"/>
              <a:ext cx="1109082" cy="1161875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0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0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586399" y="1531619"/>
              <a:ext cx="1151973" cy="12364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2976465" y="1862142"/>
              <a:ext cx="37918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ln w="12700">
                    <a:solidFill>
                      <a:srgbClr val="FE808E"/>
                    </a:solidFill>
                  </a:ln>
                  <a:blipFill>
                    <a:blip r:embed="rId4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研</a:t>
              </a:r>
              <a:r>
                <a:rPr lang="en-US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 </a:t>
              </a:r>
              <a:r>
                <a:rPr lang="zh-CN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究</a:t>
              </a:r>
              <a:r>
                <a:rPr lang="en-US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 </a:t>
              </a:r>
              <a:r>
                <a:rPr lang="zh-CN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背</a:t>
              </a:r>
              <a:r>
                <a:rPr lang="en-US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 </a:t>
              </a:r>
              <a:r>
                <a:rPr lang="zh-CN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景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256474" y="4975052"/>
            <a:ext cx="2982147" cy="1236429"/>
            <a:chOff x="8167666" y="5023302"/>
            <a:chExt cx="2982147" cy="1236429"/>
          </a:xfrm>
        </p:grpSpPr>
        <p:sp>
          <p:nvSpPr>
            <p:cNvPr id="41" name="椭圆 40"/>
            <p:cNvSpPr/>
            <p:nvPr/>
          </p:nvSpPr>
          <p:spPr>
            <a:xfrm>
              <a:off x="8238183" y="5093819"/>
              <a:ext cx="1095394" cy="1095394"/>
            </a:xfrm>
            <a:prstGeom prst="ellipse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0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8167666" y="5023302"/>
              <a:ext cx="1236429" cy="12364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9482369" y="5299696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4000" b="1" dirty="0"/>
                <a:t> 结</a:t>
              </a:r>
              <a:r>
                <a:rPr lang="en-US" altLang="zh-CN" sz="4000" b="1" dirty="0"/>
                <a:t>  </a:t>
              </a:r>
              <a:r>
                <a:rPr lang="zh-CN" altLang="zh-CN" sz="4000" b="1" dirty="0"/>
                <a:t>语</a:t>
              </a:r>
              <a:endParaRPr lang="zh-CN" altLang="zh-CN" sz="4000" dirty="0"/>
            </a:p>
          </p:txBody>
        </p:sp>
      </p:grpSp>
      <p:sp>
        <p:nvSpPr>
          <p:cNvPr id="45" name="D"/>
          <p:cNvSpPr/>
          <p:nvPr/>
        </p:nvSpPr>
        <p:spPr>
          <a:xfrm>
            <a:off x="12592050" y="7162800"/>
            <a:ext cx="114300" cy="1143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275907" y="2200940"/>
            <a:ext cx="6847368" cy="1282507"/>
            <a:chOff x="1668102" y="1520987"/>
            <a:chExt cx="4803124" cy="1236429"/>
          </a:xfrm>
        </p:grpSpPr>
        <p:sp>
          <p:nvSpPr>
            <p:cNvPr id="24" name="椭圆 23"/>
            <p:cNvSpPr/>
            <p:nvPr/>
          </p:nvSpPr>
          <p:spPr>
            <a:xfrm>
              <a:off x="1703935" y="1585437"/>
              <a:ext cx="797947" cy="1102687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0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0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668102" y="1520987"/>
              <a:ext cx="896253" cy="12364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82"/>
            <p:cNvSpPr txBox="1"/>
            <p:nvPr/>
          </p:nvSpPr>
          <p:spPr>
            <a:xfrm>
              <a:off x="2679364" y="1628226"/>
              <a:ext cx="37918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ln w="12700">
                    <a:solidFill>
                      <a:srgbClr val="FE808E"/>
                    </a:solidFill>
                  </a:ln>
                  <a:blipFill>
                    <a:blip r:embed="rId4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zh-CN" b="1" dirty="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</a:rPr>
                <a:t>教学实践关键创新之处</a:t>
              </a:r>
              <a:endParaRPr lang="zh-CN" altLang="en-US" b="1" dirty="0">
                <a:ln w="1270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28121" y="3575098"/>
            <a:ext cx="4695756" cy="1236429"/>
            <a:chOff x="8167666" y="5023302"/>
            <a:chExt cx="4695756" cy="1236429"/>
          </a:xfrm>
        </p:grpSpPr>
        <p:sp>
          <p:nvSpPr>
            <p:cNvPr id="29" name="椭圆 28"/>
            <p:cNvSpPr/>
            <p:nvPr/>
          </p:nvSpPr>
          <p:spPr>
            <a:xfrm>
              <a:off x="8238183" y="5093819"/>
              <a:ext cx="1095394" cy="1095394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0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27000">
                      <a:schemeClr val="bg1">
                        <a:alpha val="75000"/>
                      </a:schemeClr>
                    </a:glow>
                  </a:effectLst>
                  <a:latin typeface="Swiss921 BT" panose="020B080603050205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8167666" y="5023302"/>
              <a:ext cx="1236429" cy="12364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89"/>
            <p:cNvSpPr txBox="1"/>
            <p:nvPr/>
          </p:nvSpPr>
          <p:spPr>
            <a:xfrm>
              <a:off x="9448705" y="5257166"/>
              <a:ext cx="3414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ln w="12700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4000" b="1" dirty="0"/>
                <a:t> </a:t>
              </a:r>
              <a:r>
                <a:rPr lang="zh-CN" altLang="en-US" sz="4000" b="1" dirty="0"/>
                <a:t>学生受益情况</a:t>
              </a:r>
              <a:endParaRPr lang="zh-CN" altLang="zh-CN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064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959792" y="2057263"/>
            <a:ext cx="8330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ln w="1270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zh-CN" sz="9600" dirty="0"/>
              <a:t>研</a:t>
            </a:r>
            <a:r>
              <a:rPr lang="en-US" altLang="zh-CN" sz="9600" dirty="0"/>
              <a:t> </a:t>
            </a:r>
            <a:r>
              <a:rPr lang="zh-CN" altLang="zh-CN" sz="9600" dirty="0"/>
              <a:t>究</a:t>
            </a:r>
            <a:r>
              <a:rPr lang="en-US" altLang="zh-CN" sz="9600" dirty="0"/>
              <a:t> </a:t>
            </a:r>
            <a:r>
              <a:rPr lang="zh-CN" altLang="zh-CN" sz="9600" dirty="0"/>
              <a:t>背</a:t>
            </a:r>
            <a:r>
              <a:rPr lang="en-US" altLang="zh-CN" sz="9600" dirty="0"/>
              <a:t> </a:t>
            </a:r>
            <a:r>
              <a:rPr lang="zh-CN" altLang="zh-CN" sz="9600" dirty="0"/>
              <a:t>景</a:t>
            </a:r>
          </a:p>
        </p:txBody>
      </p:sp>
      <p:sp>
        <p:nvSpPr>
          <p:cNvPr id="37" name="椭圆 36"/>
          <p:cNvSpPr/>
          <p:nvPr/>
        </p:nvSpPr>
        <p:spPr>
          <a:xfrm>
            <a:off x="188473" y="1848847"/>
            <a:ext cx="2220737" cy="222073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0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  <a:latin typeface="Swiss921 BT" panose="020B08060305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2289" y="1705885"/>
            <a:ext cx="2506663" cy="25066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0747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 animBg="1"/>
      <p:bldP spid="37" grpId="1" animBg="1"/>
      <p:bldP spid="38" grpId="0" animBg="1"/>
      <p:bldP spid="38" grpId="1" animBg="1"/>
      <p:bldP spid="3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草, 户外, 天空, 建筑物&#10;&#10;已生成极高可信度的说明">
            <a:extLst>
              <a:ext uri="{FF2B5EF4-FFF2-40B4-BE49-F238E27FC236}">
                <a16:creationId xmlns:a16="http://schemas.microsoft.com/office/drawing/2014/main" xmlns="" id="{E27F09F4-6E7E-410C-8118-E8D3B9EA2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2" r="1" b="1"/>
          <a:stretch/>
        </p:blipFill>
        <p:spPr>
          <a:xfrm>
            <a:off x="6545654" y="0"/>
            <a:ext cx="5501767" cy="5086529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1026" name="Picture 2" descr="C:\Users\Administrator\Pictures\162d9ca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05" y="3227745"/>
            <a:ext cx="6527549" cy="3603751"/>
          </a:xfrm>
          <a:prstGeom prst="rect">
            <a:avLst/>
          </a:prstGeom>
          <a:noFill/>
        </p:spPr>
      </p:pic>
      <p:sp>
        <p:nvSpPr>
          <p:cNvPr id="4" name="矩形: 圆角 7">
            <a:extLst>
              <a:ext uri="{FF2B5EF4-FFF2-40B4-BE49-F238E27FC236}">
                <a16:creationId xmlns:a16="http://schemas.microsoft.com/office/drawing/2014/main" xmlns="" id="{BA6272CD-0E61-440C-8215-1912FFBD5010}"/>
              </a:ext>
            </a:extLst>
          </p:cNvPr>
          <p:cNvSpPr/>
          <p:nvPr/>
        </p:nvSpPr>
        <p:spPr>
          <a:xfrm>
            <a:off x="0" y="1108760"/>
            <a:ext cx="6414051" cy="185972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Dual</a:t>
            </a:r>
            <a:r>
              <a:rPr lang="zh-CN" altLang="en-US" sz="3600" b="1" dirty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Degree</a:t>
            </a:r>
            <a:r>
              <a:rPr lang="zh-CN" altLang="en-US" sz="3600" b="1" dirty="0">
                <a:solidFill>
                  <a:schemeClr val="tx1"/>
                </a:solidFill>
              </a:rPr>
              <a:t>：</a:t>
            </a:r>
            <a:endParaRPr lang="en-US" altLang="zh-CN" sz="36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3600" b="1" dirty="0" err="1">
                <a:solidFill>
                  <a:schemeClr val="tx1"/>
                </a:solidFill>
              </a:rPr>
              <a:t>Sias</a:t>
            </a:r>
            <a:r>
              <a:rPr lang="en-US" altLang="zh-CN" sz="3600" b="1" dirty="0">
                <a:solidFill>
                  <a:schemeClr val="tx1"/>
                </a:solidFill>
              </a:rPr>
              <a:t> International University</a:t>
            </a: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&amp;</a:t>
            </a:r>
            <a:r>
              <a:rPr lang="zh-CN" altLang="en-US" sz="3600" b="1" dirty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Fort</a:t>
            </a:r>
            <a:r>
              <a:rPr lang="zh-CN" altLang="en-US" sz="3600" b="1" dirty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Hays</a:t>
            </a:r>
            <a:r>
              <a:rPr lang="zh-CN" altLang="en-US" sz="3600" b="1" dirty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State</a:t>
            </a:r>
            <a:r>
              <a:rPr lang="zh-CN" altLang="en-US" sz="3600" b="1" dirty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University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xmlns="" id="{BA6272CD-0E61-440C-8215-1912FFBD5010}"/>
              </a:ext>
            </a:extLst>
          </p:cNvPr>
          <p:cNvSpPr/>
          <p:nvPr/>
        </p:nvSpPr>
        <p:spPr>
          <a:xfrm>
            <a:off x="2" y="2011"/>
            <a:ext cx="3127512" cy="1031659"/>
          </a:xfrm>
          <a:prstGeom prst="roundRect">
            <a:avLst/>
          </a:prstGeom>
          <a:solidFill>
            <a:srgbClr val="DBCBFD"/>
          </a:solidFill>
          <a:ln>
            <a:solidFill>
              <a:srgbClr val="DBC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chemeClr val="tx1"/>
                </a:solidFill>
              </a:rPr>
              <a:t>教材</a:t>
            </a:r>
          </a:p>
        </p:txBody>
      </p:sp>
      <p:pic>
        <p:nvPicPr>
          <p:cNvPr id="7" name="Picture 4" descr="F:\timg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57" y="1358483"/>
            <a:ext cx="4177359" cy="5355589"/>
          </a:xfrm>
          <a:prstGeom prst="rect">
            <a:avLst/>
          </a:prstGeom>
          <a:noFill/>
        </p:spPr>
      </p:pic>
      <p:pic>
        <p:nvPicPr>
          <p:cNvPr id="2054" name="Picture 6" descr="F:\tim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639" y="1360475"/>
            <a:ext cx="4257182" cy="5354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2013" y="1883391"/>
            <a:ext cx="38350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4"/>
                </a:solidFill>
                <a:latin typeface="+mj-lt"/>
                <a:ea typeface="微软雅黑" panose="020B0503020204020204" pitchFamily="34" charset="-122"/>
              </a:rPr>
              <a:t>Reading,</a:t>
            </a:r>
          </a:p>
          <a:p>
            <a:r>
              <a:rPr lang="en-US" altLang="zh-CN" sz="4000" b="1" dirty="0">
                <a:solidFill>
                  <a:schemeClr val="accent4"/>
                </a:solidFill>
                <a:latin typeface="+mj-lt"/>
                <a:ea typeface="微软雅黑" panose="020B0503020204020204" pitchFamily="34" charset="-122"/>
              </a:rPr>
              <a:t>Writing</a:t>
            </a:r>
          </a:p>
          <a:p>
            <a:r>
              <a:rPr lang="en-US" altLang="zh-CN" sz="4000" b="1" dirty="0">
                <a:solidFill>
                  <a:schemeClr val="accent4"/>
                </a:solidFill>
                <a:latin typeface="+mj-lt"/>
                <a:ea typeface="微软雅黑" panose="020B0503020204020204" pitchFamily="34" charset="-122"/>
              </a:rPr>
              <a:t>Listening</a:t>
            </a:r>
          </a:p>
          <a:p>
            <a:r>
              <a:rPr lang="en-US" altLang="zh-CN" sz="4000" b="1" dirty="0">
                <a:solidFill>
                  <a:schemeClr val="accent4"/>
                </a:solidFill>
                <a:latin typeface="+mj-lt"/>
                <a:ea typeface="微软雅黑" panose="020B0503020204020204" pitchFamily="34" charset="-122"/>
              </a:rPr>
              <a:t>Speaking </a:t>
            </a:r>
          </a:p>
          <a:p>
            <a:r>
              <a:rPr lang="en-US" altLang="zh-CN" sz="4000" b="1" dirty="0">
                <a:solidFill>
                  <a:schemeClr val="accent4"/>
                </a:solidFill>
                <a:latin typeface="+mj-lt"/>
                <a:ea typeface="微软雅黑" panose="020B0503020204020204" pitchFamily="34" charset="-122"/>
              </a:rPr>
              <a:t>Critical Thinking</a:t>
            </a:r>
            <a:endParaRPr lang="zh-CN" altLang="en-US" sz="4000" b="1" dirty="0">
              <a:solidFill>
                <a:schemeClr val="accent4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204002" y="2341750"/>
            <a:ext cx="10122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ln w="1270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7200" dirty="0"/>
              <a:t>教学实践关键创新之处</a:t>
            </a:r>
            <a:endParaRPr lang="zh-CN" altLang="en-US" sz="7200" dirty="0"/>
          </a:p>
        </p:txBody>
      </p:sp>
      <p:sp>
        <p:nvSpPr>
          <p:cNvPr id="37" name="椭圆 36"/>
          <p:cNvSpPr/>
          <p:nvPr/>
        </p:nvSpPr>
        <p:spPr>
          <a:xfrm>
            <a:off x="188473" y="1848847"/>
            <a:ext cx="2220737" cy="222073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0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Swiss921 BT" panose="020B08060305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  <a:latin typeface="Swiss921 BT" panose="020B08060305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2289" y="1705885"/>
            <a:ext cx="2506663" cy="25066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0747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 animBg="1"/>
      <p:bldP spid="37" grpId="1" animBg="1"/>
      <p:bldP spid="38" grpId="0" animBg="1"/>
      <p:bldP spid="38" grpId="1" animBg="1"/>
      <p:bldP spid="3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004" y="2052733"/>
            <a:ext cx="1763485" cy="178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40359" y="2062065"/>
            <a:ext cx="7753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教学目的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：</a:t>
            </a:r>
            <a:endParaRPr lang="en-US" altLang="zh-CN" sz="3200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在掀起“课堂革命”背景下，</a:t>
            </a:r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EFL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课堂</a:t>
            </a:r>
            <a:r>
              <a:rPr lang="zh-CN" altLang="zh-CN" sz="3200" dirty="0">
                <a:solidFill>
                  <a:schemeClr val="bg1"/>
                </a:solidFill>
                <a:latin typeface="+mn-ea"/>
              </a:rPr>
              <a:t>通过创新性地设计课堂活动，鼓励学生主动参与，帮助学生提高英语沟通能力的同时，全面提高学生的人文素养和思辨能力。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" y="1187450"/>
            <a:ext cx="12026900" cy="5437188"/>
          </a:xfrm>
          <a:prstGeom prst="roundRect">
            <a:avLst>
              <a:gd name="adj" fmla="val 3273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zh-CN" altLang="en-US" sz="1600" b="1">
              <a:solidFill>
                <a:schemeClr val="tx2"/>
              </a:solidFill>
            </a:endParaRPr>
          </a:p>
        </p:txBody>
      </p:sp>
      <p:sp>
        <p:nvSpPr>
          <p:cNvPr id="292874" name="Oval 8"/>
          <p:cNvSpPr>
            <a:spLocks noChangeArrowheads="1"/>
          </p:cNvSpPr>
          <p:nvPr/>
        </p:nvSpPr>
        <p:spPr bwMode="auto">
          <a:xfrm>
            <a:off x="3929364" y="1012366"/>
            <a:ext cx="3385836" cy="129540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zh-CN" sz="3600" b="1" dirty="0">
                <a:latin typeface="隶书" pitchFamily="49" charset="-122"/>
                <a:ea typeface="隶书" pitchFamily="49" charset="-122"/>
              </a:rPr>
              <a:t>词汇</a:t>
            </a:r>
            <a:endParaRPr lang="en-US" altLang="zh-CN" sz="3600" b="1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8763000" y="3257550"/>
            <a:ext cx="3143251" cy="1198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zh-CN" altLang="zh-CN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创新教学设计</a:t>
            </a:r>
            <a:endParaRPr lang="en-US" altLang="zh-CN" sz="40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zh-CN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有效框架</a:t>
            </a:r>
            <a:endParaRPr lang="zh-CN" altLang="zh-CN" sz="40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2877" name="Oval 8"/>
          <p:cNvSpPr>
            <a:spLocks noChangeArrowheads="1"/>
          </p:cNvSpPr>
          <p:nvPr/>
        </p:nvSpPr>
        <p:spPr bwMode="auto">
          <a:xfrm>
            <a:off x="829340" y="2155372"/>
            <a:ext cx="3837911" cy="1332107"/>
          </a:xfrm>
          <a:prstGeom prst="ellipse">
            <a:avLst/>
          </a:prstGeom>
          <a:solidFill>
            <a:srgbClr val="00FFFF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zh-CN" sz="36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语法</a:t>
            </a:r>
            <a:endParaRPr lang="en-US" altLang="zh-CN" sz="36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2879" name="Oval 8"/>
          <p:cNvSpPr>
            <a:spLocks noChangeArrowheads="1"/>
          </p:cNvSpPr>
          <p:nvPr/>
        </p:nvSpPr>
        <p:spPr bwMode="auto">
          <a:xfrm>
            <a:off x="659219" y="3997293"/>
            <a:ext cx="3722282" cy="1381125"/>
          </a:xfrm>
          <a:prstGeom prst="ellipse">
            <a:avLst/>
          </a:prstGeom>
          <a:solidFill>
            <a:schemeClr val="accent2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zh-CN" sz="36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篇章分析</a:t>
            </a:r>
            <a:endParaRPr lang="en-US" altLang="zh-CN" sz="3600" b="1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2880" name="Oval 8"/>
          <p:cNvSpPr>
            <a:spLocks noChangeArrowheads="1"/>
          </p:cNvSpPr>
          <p:nvPr/>
        </p:nvSpPr>
        <p:spPr bwMode="auto">
          <a:xfrm>
            <a:off x="4525347" y="5128049"/>
            <a:ext cx="4140188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zh-CN" sz="3600" b="1" dirty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写作训练</a:t>
            </a:r>
            <a:endParaRPr lang="en-US" altLang="zh-CN" sz="3600" b="1" dirty="0">
              <a:solidFill>
                <a:srgbClr val="0070C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2882" name="Line 18"/>
          <p:cNvSpPr>
            <a:spLocks noChangeShapeType="1"/>
          </p:cNvSpPr>
          <p:nvPr/>
        </p:nvSpPr>
        <p:spPr bwMode="auto">
          <a:xfrm flipH="1" flipV="1">
            <a:off x="6572251" y="2214563"/>
            <a:ext cx="2404533" cy="10414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2883" name="Line 19"/>
          <p:cNvSpPr>
            <a:spLocks noChangeShapeType="1"/>
          </p:cNvSpPr>
          <p:nvPr/>
        </p:nvSpPr>
        <p:spPr bwMode="auto">
          <a:xfrm flipH="1" flipV="1">
            <a:off x="4667251" y="3286126"/>
            <a:ext cx="4021667" cy="31591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2884" name="Line 20"/>
          <p:cNvSpPr>
            <a:spLocks noChangeShapeType="1"/>
          </p:cNvSpPr>
          <p:nvPr/>
        </p:nvSpPr>
        <p:spPr bwMode="auto">
          <a:xfrm flipH="1">
            <a:off x="4286251" y="3946525"/>
            <a:ext cx="4497916" cy="55403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2885" name="Line 21"/>
          <p:cNvSpPr>
            <a:spLocks noChangeShapeType="1"/>
          </p:cNvSpPr>
          <p:nvPr/>
        </p:nvSpPr>
        <p:spPr bwMode="auto">
          <a:xfrm flipH="1">
            <a:off x="7048500" y="4205289"/>
            <a:ext cx="1735667" cy="86677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0" y="102633"/>
            <a:ext cx="12192000" cy="646331"/>
          </a:xfrm>
          <a:prstGeom prst="rect">
            <a:avLst/>
          </a:prstGeom>
          <a:solidFill>
            <a:srgbClr val="DBCBF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创新教学设计有效框架</a:t>
            </a:r>
            <a:endParaRPr lang="zh-CN" altLang="zh-CN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4" grpId="0" animBg="1"/>
      <p:bldP spid="292875" grpId="0" animBg="1"/>
      <p:bldP spid="292877" grpId="0" animBg="1"/>
      <p:bldP spid="292879" grpId="0" animBg="1"/>
      <p:bldP spid="292880" grpId="0" animBg="1"/>
      <p:bldP spid="292882" grpId="0" animBg="1"/>
      <p:bldP spid="292883" grpId="0" animBg="1"/>
      <p:bldP spid="292884" grpId="0" animBg="1"/>
      <p:bldP spid="2928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" y="1187450"/>
            <a:ext cx="12026900" cy="5437188"/>
          </a:xfrm>
          <a:prstGeom prst="roundRect">
            <a:avLst>
              <a:gd name="adj" fmla="val 3273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zh-CN" altLang="en-US" sz="1600" b="1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05274"/>
            <a:ext cx="12192000" cy="646331"/>
          </a:xfrm>
          <a:prstGeom prst="rect">
            <a:avLst/>
          </a:prstGeom>
          <a:solidFill>
            <a:srgbClr val="DBCBF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创新教学设计有效框架</a:t>
            </a:r>
            <a:endParaRPr lang="zh-CN" altLang="zh-CN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3" name="Picture 2" descr="C:\Users\Administrator.PC-20170911MNGY\Desktop\timg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815"/>
            <a:ext cx="1454793" cy="12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.PC-20170911MNGY\Desktop\u=602743835,2760866509&amp;fm=27&amp;gp=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838"/>
            <a:ext cx="1393372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ocuments\小组活动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100" y="4013336"/>
            <a:ext cx="3776870" cy="24880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6" name="图片 15" descr="图片包含 人员, 室内, 男士&#10;&#10;已生成极高可信度的说明">
            <a:extLst>
              <a:ext uri="{FF2B5EF4-FFF2-40B4-BE49-F238E27FC236}">
                <a16:creationId xmlns:a16="http://schemas.microsoft.com/office/drawing/2014/main" xmlns="" id="{BCE14733-8803-4BE0-9114-2028271F6E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187450"/>
            <a:ext cx="3381468" cy="2802829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3069" y="1709531"/>
            <a:ext cx="7117748" cy="45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4" name="Oval 8"/>
          <p:cNvSpPr>
            <a:spLocks noChangeArrowheads="1"/>
          </p:cNvSpPr>
          <p:nvPr/>
        </p:nvSpPr>
        <p:spPr bwMode="auto">
          <a:xfrm>
            <a:off x="5010095" y="0"/>
            <a:ext cx="2826100" cy="91440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zh-CN" sz="3600" b="1" dirty="0">
                <a:solidFill>
                  <a:srgbClr val="3333FF"/>
                </a:solidFill>
                <a:latin typeface="隶书" pitchFamily="49" charset="-122"/>
                <a:ea typeface="隶书" pitchFamily="49" charset="-122"/>
              </a:rPr>
              <a:t>词汇</a:t>
            </a:r>
            <a:endParaRPr lang="en-US" altLang="zh-CN" sz="3600" b="1" dirty="0">
              <a:solidFill>
                <a:srgbClr val="3333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3f5449d639590d3c351d22c35db334616fad7"/>
  <p:tag name="ISPRING_RESOURCE_PATHS_HASH_PRESENTER" val="b0617f9b67814c89d0d5dc9ff089a3296e52263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596</Words>
  <Application>Microsoft Office PowerPoint</Application>
  <PresentationFormat>自定义</PresentationFormat>
  <Paragraphs>97</Paragraphs>
  <Slides>17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PC</cp:lastModifiedBy>
  <cp:revision>300</cp:revision>
  <dcterms:created xsi:type="dcterms:W3CDTF">2015-10-27T06:10:52Z</dcterms:created>
  <dcterms:modified xsi:type="dcterms:W3CDTF">2018-11-15T04:15:03Z</dcterms:modified>
</cp:coreProperties>
</file>