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8" r:id="rId3"/>
    <p:sldId id="260" r:id="rId5"/>
    <p:sldId id="340" r:id="rId6"/>
    <p:sldId id="313" r:id="rId7"/>
    <p:sldId id="334" r:id="rId8"/>
    <p:sldId id="272" r:id="rId9"/>
    <p:sldId id="317" r:id="rId10"/>
    <p:sldId id="348" r:id="rId11"/>
    <p:sldId id="333" r:id="rId12"/>
    <p:sldId id="331" r:id="rId13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4B7B"/>
    <a:srgbClr val="990099"/>
    <a:srgbClr val="FF66FF"/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B4B98B0-60AC-42C2-AFA5-B58CD77FA1E5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3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-6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282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63AC701-27D8-463D-95F0-15B8B32542FE}" type="datetime1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6569B1B7-5130-4E54-BCB3-799656313485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rtl="0"/>
            <a:r>
              <a:rPr lang="zh-CN" altLang="en-US" dirty="0"/>
              <a:t>第二级</a:t>
            </a:r>
            <a:endParaRPr lang="zh-CN" altLang="en-US" dirty="0"/>
          </a:p>
          <a:p>
            <a:pPr lvl="2" rtl="0"/>
            <a:r>
              <a:rPr lang="zh-CN" altLang="en-US" dirty="0"/>
              <a:t>第三级</a:t>
            </a:r>
            <a:endParaRPr lang="zh-CN" altLang="en-US" dirty="0"/>
          </a:p>
          <a:p>
            <a:pPr lvl="3" rtl="0"/>
            <a:r>
              <a:rPr lang="zh-CN" altLang="en-US" dirty="0"/>
              <a:t>第四级</a:t>
            </a:r>
            <a:endParaRPr lang="zh-CN" altLang="en-US" dirty="0"/>
          </a:p>
          <a:p>
            <a:pPr lvl="4" rtl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DED491D0-8E1B-49C7-849B-A28568D94497}" type="slidenum">
              <a:rPr lang="en-US" altLang="zh-CN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173158"/>
            <a:ext cx="103632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16955" y="2643182"/>
            <a:ext cx="8893821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3B46-7B2E-4FD8-AECD-7D87A8882AF3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961D-2802-48E5-9911-CC1039030639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525024" y="274640"/>
            <a:ext cx="2057376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820173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B375-F915-4451-BDBE-DAA5FAB9CE29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1CDE2B-9DB7-407A-8633-06D297B0CC73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924181"/>
            <a:ext cx="103632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2874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A083-391E-4272-AF53-4C904C28823E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2220CB-9FC3-4376-91EC-48B0B57D1D12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20829EC-C282-4FCC-98AD-8A85C0867300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962032-1554-492B-8345-B19390FE76FE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1681242-1A16-45FB-90CE-EFCFEEC417C0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3843" y="1071546"/>
            <a:ext cx="6815667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572111" y="1071547"/>
            <a:ext cx="4011084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961D-2802-48E5-9911-CC1039030639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8" y="285728"/>
            <a:ext cx="10974657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68032" y="642918"/>
            <a:ext cx="1047757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0563" y="541340"/>
            <a:ext cx="8553459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429774" y="1000108"/>
            <a:ext cx="1219157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961D-2802-48E5-9911-CC1039030639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2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8890413" y="4915144"/>
            <a:ext cx="3301588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1219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6096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6"/>
            <a:ext cx="12192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6961D-2802-48E5-9911-CC1039030639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2.1</a:t>
            </a:r>
            <a:r>
              <a:rPr lang="zh-CN" altLang="en-US" smtClean="0"/>
              <a:t>艺术的发生  传媒学院  王淼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66BE7-899D-4075-917F-DBDE33B6B692}" type="slidenum">
              <a:rPr lang="en-US" altLang="zh-CN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 panose="05020102010507070707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 panose="05020102010507070707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 panose="05020102010507070707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 panose="05020102010507070707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 panose="05020102010507070707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871053" y="2215306"/>
            <a:ext cx="8500063" cy="1213701"/>
          </a:xfrm>
        </p:spPr>
        <p:txBody>
          <a:bodyPr rtlCol="0">
            <a:normAutofit/>
          </a:bodyPr>
          <a:lstStyle/>
          <a:p>
            <a:r>
              <a:rPr lang="zh-CN" dirty="0" smtClean="0"/>
              <a:t>《三维动画基础》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028595" y="4635889"/>
            <a:ext cx="4162569" cy="865321"/>
          </a:xfrm>
        </p:spPr>
        <p:txBody>
          <a:bodyPr rtlCol="0">
            <a:normAutofit/>
          </a:bodyPr>
          <a:lstStyle/>
          <a:p>
            <a:pPr algn="r" rtl="0"/>
            <a:r>
              <a:rPr lang="en-US" altLang="zh-CN" sz="4000" b="1" dirty="0">
                <a:solidFill>
                  <a:schemeClr val="tx1"/>
                </a:solidFill>
              </a:rPr>
              <a:t>----</a:t>
            </a:r>
            <a:r>
              <a:rPr lang="zh-CN" altLang="en-US" sz="4000" b="1" dirty="0">
                <a:solidFill>
                  <a:schemeClr val="tx1"/>
                </a:solidFill>
              </a:rPr>
              <a:t>案例教学法</a:t>
            </a:r>
            <a:r>
              <a:rPr lang="zh-CN" altLang="en-US" sz="2800" b="1" dirty="0" smtClean="0"/>
              <a:t>  </a:t>
            </a:r>
            <a:endParaRPr lang="zh-CN" altLang="en-US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23644" y="833289"/>
            <a:ext cx="3702261" cy="7881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4800" dirty="0">
                <a:solidFill>
                  <a:schemeClr val="bg2"/>
                </a:solidFill>
              </a:rPr>
              <a:t>感谢聆听！</a:t>
            </a:r>
            <a:endParaRPr lang="zh-CN" altLang="en-US" sz="4800" dirty="0">
              <a:solidFill>
                <a:schemeClr val="bg2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45629" y="2967335"/>
            <a:ext cx="480959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7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谢谢！</a:t>
            </a:r>
            <a:endParaRPr lang="zh-CN" altLang="en-US" sz="7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516589" y="522908"/>
            <a:ext cx="9628632" cy="1362113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 sz="4000" b="1" dirty="0"/>
              <a:t>采用案例教学法</a:t>
            </a:r>
            <a:endParaRPr lang="zh-CN" altLang="en-US" sz="4000" b="1" dirty="0"/>
          </a:p>
        </p:txBody>
      </p:sp>
      <p:sp>
        <p:nvSpPr>
          <p:cNvPr id="57" name="矩形 56"/>
          <p:cNvSpPr/>
          <p:nvPr/>
        </p:nvSpPr>
        <p:spPr>
          <a:xfrm>
            <a:off x="0" y="6732323"/>
            <a:ext cx="12192000" cy="2560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2051633" y="2758177"/>
            <a:ext cx="2482580" cy="2473242"/>
            <a:chOff x="968708" y="2853100"/>
            <a:chExt cx="2617689" cy="2221378"/>
          </a:xfrm>
        </p:grpSpPr>
        <p:sp>
          <p:nvSpPr>
            <p:cNvPr id="8" name="圆角矩形 5"/>
            <p:cNvSpPr/>
            <p:nvPr/>
          </p:nvSpPr>
          <p:spPr>
            <a:xfrm>
              <a:off x="968708" y="3183784"/>
              <a:ext cx="2617689" cy="189069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800" b="1" dirty="0" smtClean="0">
                  <a:solidFill>
                    <a:schemeClr val="tx2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主要讲授软件3ds max</a:t>
              </a:r>
              <a:endParaRPr lang="zh-CN" altLang="en-US" sz="2800" b="1" dirty="0" smtClean="0">
                <a:solidFill>
                  <a:schemeClr val="tx2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68878" y="2853100"/>
              <a:ext cx="772996" cy="889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i="1" dirty="0">
                  <a:solidFill>
                    <a:srgbClr val="C00000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1</a:t>
              </a:r>
              <a:endParaRPr lang="zh-CN" altLang="en-US" sz="3600" i="1" dirty="0">
                <a:solidFill>
                  <a:srgbClr val="C00000"/>
                </a:solidFill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842125" y="2758440"/>
            <a:ext cx="2788285" cy="2472690"/>
            <a:chOff x="883083" y="2958048"/>
            <a:chExt cx="5579121" cy="2220749"/>
          </a:xfrm>
        </p:grpSpPr>
        <p:sp>
          <p:nvSpPr>
            <p:cNvPr id="35" name="圆角矩形 5"/>
            <p:cNvSpPr/>
            <p:nvPr/>
          </p:nvSpPr>
          <p:spPr>
            <a:xfrm>
              <a:off x="1177586" y="3288103"/>
              <a:ext cx="5284618" cy="189069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800" b="1" dirty="0" smtClean="0">
                  <a:solidFill>
                    <a:schemeClr val="tx2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是一门应用性很强的课程</a:t>
              </a:r>
              <a:endParaRPr lang="zh-CN" altLang="en-US" sz="2800" b="1" dirty="0" smtClean="0">
                <a:solidFill>
                  <a:schemeClr val="tx2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883083" y="2958048"/>
              <a:ext cx="772996" cy="579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i="1" dirty="0">
                  <a:solidFill>
                    <a:srgbClr val="C00000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2</a:t>
              </a:r>
              <a:endParaRPr lang="zh-CN" altLang="en-US" sz="3600" i="1" dirty="0">
                <a:solidFill>
                  <a:srgbClr val="C00000"/>
                </a:solidFill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标题 1"/>
          <p:cNvSpPr>
            <a:spLocks noGrp="1"/>
          </p:cNvSpPr>
          <p:nvPr/>
        </p:nvSpPr>
        <p:spPr>
          <a:xfrm>
            <a:off x="516589" y="522908"/>
            <a:ext cx="9628632" cy="1362113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en-US" altLang="zh-CN" sz="4000" b="1" dirty="0" smtClean="0"/>
              <a:t>1.</a:t>
            </a:r>
            <a:r>
              <a:rPr lang="zh-CN" altLang="en-US" sz="4000" b="1" dirty="0" smtClean="0"/>
              <a:t>什么是</a:t>
            </a:r>
            <a:r>
              <a:rPr lang="zh-CN" altLang="en-US" sz="4000" b="1" dirty="0">
                <a:sym typeface="+mn-ea"/>
              </a:rPr>
              <a:t>案例教学法</a:t>
            </a:r>
            <a:r>
              <a:rPr lang="zh-CN" altLang="en-US" sz="4000" b="1" dirty="0" smtClean="0"/>
              <a:t>？</a:t>
            </a:r>
            <a:endParaRPr lang="zh-CN" altLang="en-US" sz="4000" b="1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1230630" y="1884680"/>
            <a:ext cx="909193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uFillTx/>
              </a:rPr>
              <a:t>“案例教学法”是一种以学生自主学习、教师加以引导的一种教学方法。它打破了传统教学中注重学习的循序渐进和积累的老套路，不再按照教学内容从易到难的顺序，而是以完成一个“案例”作为驱动来进行教学，完成教学任务。在完成“案例”的过程中，又培养了学生的自学能力、创新精神和合作意识。</a:t>
            </a:r>
            <a:endParaRPr lang="zh-CN" altLang="en-US" sz="3200">
              <a:uFillTx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516589" y="522908"/>
            <a:ext cx="9628632" cy="1362113"/>
          </a:xfrm>
        </p:spPr>
        <p:txBody>
          <a:bodyPr rtlCol="0">
            <a:normAutofit fontScale="90000"/>
          </a:bodyPr>
          <a:lstStyle/>
          <a:p>
            <a:r>
              <a:rPr sz="4000" b="1" dirty="0" smtClean="0"/>
              <a:t>结合当下市场需求，在 3ds max 教学过程中侧重于学习 3ds max 室内装饰装潢方面的知识。</a:t>
            </a:r>
            <a:endParaRPr sz="4000" b="1" dirty="0" smtClean="0"/>
          </a:p>
        </p:txBody>
      </p:sp>
      <p:sp>
        <p:nvSpPr>
          <p:cNvPr id="41" name="文本框 40"/>
          <p:cNvSpPr txBox="1"/>
          <p:nvPr/>
        </p:nvSpPr>
        <p:spPr>
          <a:xfrm>
            <a:off x="5098539" y="3136620"/>
            <a:ext cx="8435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0" y="6732323"/>
            <a:ext cx="12192000" cy="2560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903700" y="2888288"/>
            <a:ext cx="1705970" cy="2279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</a:t>
            </a:r>
            <a:r>
              <a:rPr lang="zh-CN" altLang="en-US" sz="3000" b="1" dirty="0" smtClean="0">
                <a:solidFill>
                  <a:schemeClr val="tx2"/>
                </a:solidFill>
                <a:latin typeface="Gungsuh" pitchFamily="18" charset="-127"/>
                <a:ea typeface="Gungsuh" pitchFamily="18" charset="-127"/>
              </a:rPr>
              <a:t>一个案例文件</a:t>
            </a:r>
            <a:endParaRPr lang="zh-CN" altLang="en-US" sz="3000" b="1" dirty="0">
              <a:solidFill>
                <a:schemeClr val="tx2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" name="左大括号 10"/>
          <p:cNvSpPr/>
          <p:nvPr/>
        </p:nvSpPr>
        <p:spPr>
          <a:xfrm>
            <a:off x="3756871" y="2071698"/>
            <a:ext cx="450376" cy="4176215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528820" y="1851025"/>
            <a:ext cx="2425700" cy="7918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tx1"/>
                </a:solidFill>
                <a:uFillTx/>
                <a:sym typeface="+mn-ea"/>
              </a:rPr>
              <a:t>客厅</a:t>
            </a:r>
            <a:endParaRPr lang="zh-CN" altLang="en-US" sz="2800" b="1" dirty="0" smtClean="0">
              <a:solidFill>
                <a:schemeClr val="tx1"/>
              </a:solidFill>
              <a:uFillTx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509135" y="2838450"/>
            <a:ext cx="2446020" cy="7918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tx1"/>
                </a:solidFill>
                <a:uFillTx/>
                <a:sym typeface="+mn-ea"/>
              </a:rPr>
              <a:t>休闲空间</a:t>
            </a:r>
            <a:endParaRPr lang="zh-CN" altLang="en-US" sz="2800" b="1" dirty="0" smtClean="0">
              <a:solidFill>
                <a:schemeClr val="tx1"/>
              </a:solidFill>
              <a:uFillTx/>
              <a:sym typeface="+mn-ea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528820" y="3912235"/>
            <a:ext cx="2425700" cy="7918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tx1"/>
                </a:solidFill>
                <a:uFillTx/>
                <a:sym typeface="+mn-ea"/>
              </a:rPr>
              <a:t>会议室</a:t>
            </a:r>
            <a:endParaRPr lang="zh-CN" altLang="en-US" sz="2800" b="1" dirty="0" smtClean="0">
              <a:solidFill>
                <a:schemeClr val="tx1"/>
              </a:solidFill>
              <a:uFillTx/>
              <a:sym typeface="+mn-ea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578985" y="5657215"/>
            <a:ext cx="2375535" cy="7918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tx1"/>
                </a:solidFill>
                <a:uFillTx/>
                <a:sym typeface="+mn-ea"/>
              </a:rPr>
              <a:t>售楼大厅</a:t>
            </a:r>
            <a:endParaRPr lang="zh-CN" altLang="en-US" sz="2800" b="1" dirty="0" smtClean="0">
              <a:solidFill>
                <a:schemeClr val="tx1"/>
              </a:solidFill>
              <a:uFillTx/>
              <a:sym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343150" y="5026828"/>
            <a:ext cx="462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chemeClr val="tx2"/>
                </a:solidFill>
              </a:rPr>
              <a:t>︙</a:t>
            </a:r>
            <a:endParaRPr lang="zh-CN" altLang="en-US" sz="2800" b="1" dirty="0">
              <a:solidFill>
                <a:schemeClr val="tx2"/>
              </a:solidFill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6954702" y="3974465"/>
            <a:ext cx="252548" cy="7293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7280275" y="3630295"/>
            <a:ext cx="2079625" cy="544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2800" b="1" dirty="0" smtClean="0">
                <a:solidFill>
                  <a:schemeClr val="tx1"/>
                </a:solidFill>
                <a:uFillTx/>
                <a:sym typeface="+mn-ea"/>
              </a:rPr>
              <a:t>掌握</a:t>
            </a:r>
            <a:r>
              <a:rPr sz="2800" b="1" dirty="0" smtClean="0">
                <a:solidFill>
                  <a:schemeClr val="tx1"/>
                </a:solidFill>
                <a:uFillTx/>
                <a:sym typeface="+mn-ea"/>
              </a:rPr>
              <a:t>知识点</a:t>
            </a:r>
            <a:endParaRPr lang="zh-CN" altLang="en-US" sz="2800" b="1" dirty="0" smtClean="0">
              <a:solidFill>
                <a:schemeClr val="tx1"/>
              </a:solidFill>
              <a:uFillTx/>
              <a:sym typeface="+mn-ea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7280275" y="4622800"/>
            <a:ext cx="2078990" cy="544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2800" b="1" dirty="0" smtClean="0">
                <a:solidFill>
                  <a:schemeClr val="tx2"/>
                </a:solidFill>
              </a:rPr>
              <a:t>激发兴趣</a:t>
            </a:r>
            <a:endParaRPr lang="zh-CN" sz="2800" b="1" dirty="0" smtClean="0">
              <a:solidFill>
                <a:schemeClr val="tx2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981030" y="4181112"/>
            <a:ext cx="676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chemeClr val="tx2"/>
                </a:solidFill>
              </a:rPr>
              <a:t>︙</a:t>
            </a:r>
            <a:endParaRPr lang="zh-CN" alt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此教学法实施的对象为教育技术学专业 2016 级学生。教学实施的时间为第五个学期。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>
                <a:sym typeface="+mn-ea"/>
              </a:rPr>
              <a:t>这部分学生先前已掌握了 Flash 与 PS的基本技能，具有一定的分析能力与学习能力。可以开展此类教学活动。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>
                <a:sym typeface="+mn-ea"/>
              </a:rPr>
              <a:t>首先由于是首次接触3ds max 软件，所有学生都是零基础。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516589" y="522908"/>
            <a:ext cx="9628632" cy="1362113"/>
          </a:xfrm>
        </p:spPr>
        <p:txBody>
          <a:bodyPr rtlCol="0">
            <a:normAutofit/>
          </a:bodyPr>
          <a:lstStyle/>
          <a:p>
            <a:r>
              <a:rPr sz="4000" b="1" dirty="0" smtClean="0"/>
              <a:t>1.边讲解边示范，做到讲多少会多少。</a:t>
            </a:r>
            <a:endParaRPr sz="4000" b="1" dirty="0" smtClean="0"/>
          </a:p>
        </p:txBody>
      </p:sp>
      <p:sp>
        <p:nvSpPr>
          <p:cNvPr id="57" name="矩形 56"/>
          <p:cNvSpPr/>
          <p:nvPr/>
        </p:nvSpPr>
        <p:spPr>
          <a:xfrm>
            <a:off x="0" y="6732323"/>
            <a:ext cx="12192000" cy="2560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884681"/>
            <a:ext cx="10972800" cy="4525963"/>
          </a:xfrm>
        </p:spPr>
        <p:txBody>
          <a:bodyPr>
            <a:normAutofit lnSpcReduction="20000"/>
          </a:bodyPr>
          <a:p>
            <a:r>
              <a:rPr lang="zh-CN" altLang="en-US" dirty="0" smtClean="0"/>
              <a:t>采用案例教学法的3DSMAX全部在机房进行教学，先由教师讲解示范，讲解示范根据3DS  MAX作品创建的过程（建模、设计材质、添加灯光和摄像机、动画制作、渲染）逐步进行，学生逐步跟随教师练习。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>
                <a:sym typeface="+mn-ea"/>
              </a:rPr>
              <a:t>每个步骤环环相扣，第一个步骤没有完成，不进行第二个步骤，授课教师根据学生即时练习情况控制教学进度，同时再根据学生的练习情况将学习难点重新讲解和示范。</a:t>
            </a:r>
            <a:endParaRPr lang="zh-CN" altLang="en-US" dirty="0" smtClean="0">
              <a:sym typeface="+mn-ea"/>
            </a:endParaRPr>
          </a:p>
          <a:p>
            <a:endParaRPr lang="zh-CN" altLang="en-US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516589" y="522908"/>
            <a:ext cx="9628632" cy="1362113"/>
          </a:xfrm>
        </p:spPr>
        <p:txBody>
          <a:bodyPr rtlCol="0">
            <a:normAutofit/>
          </a:bodyPr>
          <a:lstStyle/>
          <a:p>
            <a:pPr algn="l"/>
            <a:r>
              <a:rPr sz="4000" b="1" dirty="0" smtClean="0"/>
              <a:t>2.反复使用工具，重新设置参数，熟练掌握工具及参数。</a:t>
            </a:r>
            <a:endParaRPr sz="4000" b="1" dirty="0" smtClean="0"/>
          </a:p>
        </p:txBody>
      </p:sp>
      <p:sp>
        <p:nvSpPr>
          <p:cNvPr id="41" name="文本框 40"/>
          <p:cNvSpPr txBox="1"/>
          <p:nvPr/>
        </p:nvSpPr>
        <p:spPr>
          <a:xfrm>
            <a:off x="5098539" y="3136620"/>
            <a:ext cx="8435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0" y="6732323"/>
            <a:ext cx="12192000" cy="2560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6890" y="2205991"/>
            <a:ext cx="10972800" cy="4525963"/>
          </a:xfrm>
        </p:spPr>
        <p:txBody>
          <a:bodyPr>
            <a:normAutofit lnSpcReduction="20000"/>
          </a:bodyPr>
          <a:lstStyle/>
          <a:p>
            <a:r>
              <a:rPr lang="zh-CN" altLang="en-US" dirty="0" smtClean="0"/>
              <a:t>在学生的跟随练习过程中，教师根据学生的进度将碰到的一些必须熟练掌握的、常用的工具反复使用，对于有些工具还设定了一些新的训练任务。经过这样的训练，学生就能熟练掌握这些重要工具的使用方法。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>
                <a:sym typeface="+mn-ea"/>
              </a:rPr>
              <a:t>对于工具中的一些关键性参数，教师让学生自行重新设置，有些可以直接更改为最大值或最小值，然后让学生通过查看参数或极值对制作结果的影响，从而进一步掌握参数的作用，这样的训练让学生在未来工作中容易精确控制参数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516589" y="522908"/>
            <a:ext cx="9628632" cy="1362113"/>
          </a:xfrm>
        </p:spPr>
        <p:txBody>
          <a:bodyPr rtlCol="0">
            <a:normAutofit/>
          </a:bodyPr>
          <a:lstStyle/>
          <a:p>
            <a:pPr algn="l"/>
            <a:r>
              <a:rPr sz="4000" b="1" dirty="0" smtClean="0"/>
              <a:t>3.给学生提供更多的空间，充分展示学生的自主学习能力和创造性思维能力。</a:t>
            </a:r>
            <a:endParaRPr sz="4000" b="1" dirty="0" smtClean="0"/>
          </a:p>
        </p:txBody>
      </p:sp>
      <p:sp>
        <p:nvSpPr>
          <p:cNvPr id="41" name="文本框 40"/>
          <p:cNvSpPr txBox="1"/>
          <p:nvPr/>
        </p:nvSpPr>
        <p:spPr>
          <a:xfrm>
            <a:off x="5098539" y="3136620"/>
            <a:ext cx="8435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0" y="6732323"/>
            <a:ext cx="12192000" cy="2560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6890" y="2205991"/>
            <a:ext cx="10972800" cy="4525963"/>
          </a:xfrm>
        </p:spPr>
        <p:txBody>
          <a:bodyPr>
            <a:normAutofit lnSpcReduction="20000"/>
          </a:bodyPr>
          <a:lstStyle/>
          <a:p>
            <a:r>
              <a:rPr lang="zh-CN" altLang="en-US" dirty="0" smtClean="0"/>
              <a:t>在学生进行实践训练环节时，训练任务随着教学过程的推进在逐步提高。在实践任务训练初期，教师会给出实践训练任务的操作步骤和详细要求。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>
                <a:sym typeface="+mn-ea"/>
              </a:rPr>
              <a:t>在后期和课后训练任务中，只提供需要学生完成的实践训练任务的效果图，只要求学生实现预期的效果，而不限制制作时采用的方法，让学生使用已有的知识，通过创造性的思维自行完成任务，并提交制作基本步骤，教师及时对这些任务的完成情况进行点评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516589" y="522908"/>
            <a:ext cx="9628632" cy="1362113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 sz="4000" b="1" dirty="0"/>
              <a:t>案例教学法的优点</a:t>
            </a:r>
            <a:endParaRPr lang="zh-CN" altLang="en-US" sz="4000" b="1" dirty="0"/>
          </a:p>
        </p:txBody>
      </p:sp>
      <p:sp>
        <p:nvSpPr>
          <p:cNvPr id="57" name="矩形 56"/>
          <p:cNvSpPr/>
          <p:nvPr/>
        </p:nvSpPr>
        <p:spPr>
          <a:xfrm>
            <a:off x="0" y="6732323"/>
            <a:ext cx="12192000" cy="2560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821128" y="2758177"/>
            <a:ext cx="2617470" cy="2473325"/>
            <a:chOff x="968708" y="2853100"/>
            <a:chExt cx="2759920" cy="2221452"/>
          </a:xfrm>
        </p:grpSpPr>
        <p:sp>
          <p:nvSpPr>
            <p:cNvPr id="8" name="圆角矩形 5"/>
            <p:cNvSpPr/>
            <p:nvPr/>
          </p:nvSpPr>
          <p:spPr>
            <a:xfrm>
              <a:off x="968708" y="3183894"/>
              <a:ext cx="2759920" cy="189065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l">
                <a:defRPr/>
              </a:pPr>
              <a:r>
                <a:rPr lang="zh-CN" altLang="en-US" sz="2800" dirty="0" smtClean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提高学生的实践操作能力</a:t>
              </a:r>
              <a:endParaRPr lang="zh-CN" altLang="en-US" sz="280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68878" y="2853100"/>
              <a:ext cx="772996" cy="889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i="1" dirty="0">
                  <a:solidFill>
                    <a:srgbClr val="C00000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1</a:t>
              </a:r>
              <a:endParaRPr lang="zh-CN" altLang="en-US" sz="3600" i="1" dirty="0">
                <a:solidFill>
                  <a:srgbClr val="C00000"/>
                </a:solidFill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116955" y="2758440"/>
            <a:ext cx="2743835" cy="2472690"/>
            <a:chOff x="883083" y="2958048"/>
            <a:chExt cx="4374131" cy="2220749"/>
          </a:xfrm>
        </p:grpSpPr>
        <p:sp>
          <p:nvSpPr>
            <p:cNvPr id="35" name="圆角矩形 5"/>
            <p:cNvSpPr/>
            <p:nvPr/>
          </p:nvSpPr>
          <p:spPr>
            <a:xfrm>
              <a:off x="1177587" y="3288103"/>
              <a:ext cx="4079627" cy="189069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800" dirty="0" smtClean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培养学生的创造性思维能力</a:t>
              </a:r>
              <a:endParaRPr lang="zh-CN" altLang="en-US" sz="280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883083" y="2958048"/>
              <a:ext cx="772996" cy="579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i="1" dirty="0">
                  <a:solidFill>
                    <a:srgbClr val="C00000"/>
                  </a:solidFill>
                  <a:latin typeface="Arial Black" panose="020B0A04020102020204" pitchFamily="34" charset="0"/>
                  <a:ea typeface="微软雅黑" panose="020B0503020204020204" pitchFamily="34" charset="-122"/>
                </a:rPr>
                <a:t>2</a:t>
              </a:r>
              <a:endParaRPr lang="zh-CN" altLang="en-US" sz="3600" i="1" dirty="0">
                <a:solidFill>
                  <a:srgbClr val="C00000"/>
                </a:solidFill>
                <a:latin typeface="Arial Black" panose="020B0A0402010202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0</TotalTime>
  <Words>1067</Words>
  <Application>WPS 演示</Application>
  <PresentationFormat>自定义</PresentationFormat>
  <Paragraphs>78</Paragraphs>
  <Slides>10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6" baseType="lpstr">
      <vt:lpstr>Arial</vt:lpstr>
      <vt:lpstr>宋体</vt:lpstr>
      <vt:lpstr>Wingdings</vt:lpstr>
      <vt:lpstr>Wingdings 2</vt:lpstr>
      <vt:lpstr>Arial</vt:lpstr>
      <vt:lpstr>微软雅黑</vt:lpstr>
      <vt:lpstr>Verdana</vt:lpstr>
      <vt:lpstr>Arial Black</vt:lpstr>
      <vt:lpstr>Gungsuh</vt:lpstr>
      <vt:lpstr>隶书</vt:lpstr>
      <vt:lpstr>Maiandra GD</vt:lpstr>
      <vt:lpstr>华文楷体</vt:lpstr>
      <vt:lpstr>Cambria</vt:lpstr>
      <vt:lpstr>Arial Unicode MS</vt:lpstr>
      <vt:lpstr>Adobe Myungjo Std M</vt:lpstr>
      <vt:lpstr>龙腾四海</vt:lpstr>
      <vt:lpstr>《三维动画基础》</vt:lpstr>
      <vt:lpstr>采用案例教学法</vt:lpstr>
      <vt:lpstr>PowerPoint 演示文稿</vt:lpstr>
      <vt:lpstr>结合当下市场需求，在 3ds max 教学过程中侧重于学习 3ds max 室内装饰装潢方面的知识。</vt:lpstr>
      <vt:lpstr>PowerPoint 演示文稿</vt:lpstr>
      <vt:lpstr>1.边讲解边示范，做到讲多少会多少。</vt:lpstr>
      <vt:lpstr>2.反复使用工具，重新设置参数，熟练掌握工具及参数。</vt:lpstr>
      <vt:lpstr>3.给学生提供更多的空间，充分展示学生的自主学习能力和创造性思维能力。</vt:lpstr>
      <vt:lpstr>案例教学法的优点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艺术的发生</dc:title>
  <dc:creator>wang miao</dc:creator>
  <cp:lastModifiedBy>lenovo</cp:lastModifiedBy>
  <cp:revision>349</cp:revision>
  <dcterms:created xsi:type="dcterms:W3CDTF">2018-07-01T10:33:00Z</dcterms:created>
  <dcterms:modified xsi:type="dcterms:W3CDTF">2018-11-14T01:31:43Z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2052-10.1.0.7245</vt:lpwstr>
  </property>
</Properties>
</file>