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1"/>
  </p:sldMasterIdLst>
  <p:handoutMasterIdLst>
    <p:handoutMasterId r:id="rId18"/>
  </p:handoutMasterIdLst>
  <p:sldIdLst>
    <p:sldId id="259" r:id="rId2"/>
    <p:sldId id="261" r:id="rId3"/>
    <p:sldId id="260" r:id="rId4"/>
    <p:sldId id="269" r:id="rId5"/>
    <p:sldId id="263" r:id="rId6"/>
    <p:sldId id="270" r:id="rId7"/>
    <p:sldId id="278" r:id="rId8"/>
    <p:sldId id="271" r:id="rId9"/>
    <p:sldId id="264" r:id="rId10"/>
    <p:sldId id="272" r:id="rId11"/>
    <p:sldId id="273" r:id="rId12"/>
    <p:sldId id="274" r:id="rId13"/>
    <p:sldId id="275" r:id="rId14"/>
    <p:sldId id="276" r:id="rId15"/>
    <p:sldId id="277" r:id="rId16"/>
    <p:sldId id="267" r:id="rId17"/>
  </p:sldIdLst>
  <p:sldSz cx="9144000" cy="6858000" type="screen4x3"/>
  <p:notesSz cx="6797675" cy="9926638"/>
  <p:embeddedFontLst>
    <p:embeddedFont>
      <p:font typeface="华文隶书" panose="02010800040101010101" pitchFamily="2" charset="-122"/>
      <p:regular r:id="rId19"/>
    </p:embeddedFont>
    <p:embeddedFont>
      <p:font typeface="隶书" panose="02010509060101010101" pitchFamily="49" charset="-122"/>
      <p:regular r:id="rId20"/>
    </p:embeddedFont>
    <p:embeddedFont>
      <p:font typeface="时尚中黑简体" panose="01010104010101010101" pitchFamily="2" charset="-122"/>
      <p:regular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  <p:embeddedFont>
      <p:font typeface="幼圆" panose="02010509060101010101" pitchFamily="49" charset="-122"/>
      <p:regular r:id="rId26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9933"/>
    <a:srgbClr val="FFCC00"/>
    <a:srgbClr val="FFCC66"/>
    <a:srgbClr val="0000FF"/>
    <a:srgbClr val="3366CC"/>
    <a:srgbClr val="0066CC"/>
    <a:srgbClr val="EAEAEA"/>
    <a:srgbClr val="009999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22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5" y="3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96147-E5DF-4C44-B1D7-90978A212B1B}" type="datetimeFigureOut">
              <a:rPr lang="zh-CN" altLang="en-US" smtClean="0"/>
              <a:t>2018/11/22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8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5" y="9428588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39C3C-5E32-4926-8982-34EDB3E297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213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878E2E9-D9CD-4BBF-A652-B8F80E36687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gray">
          <a:xfrm>
            <a:off x="3886200" y="3124200"/>
            <a:ext cx="5257800" cy="838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 sz="4000"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E0B28CD8-D66A-4924-AC34-C03B3D0A3CC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962400" y="3810000"/>
            <a:ext cx="5181600" cy="457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0082C2CB-4B83-4109-AE45-D44C08A29F0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9308F55D-A79E-4750-B307-925DFB1E1DD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fld id="{E1E73E5B-5E38-4CB4-932F-D1371DEA5CC6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12297" name="Picture 9" descr="未标题-2">
            <a:extLst>
              <a:ext uri="{FF2B5EF4-FFF2-40B4-BE49-F238E27FC236}">
                <a16:creationId xmlns:a16="http://schemas.microsoft.com/office/drawing/2014/main" id="{2FAAED56-3145-4E11-8CD1-CA28DBA6A4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052763"/>
            <a:ext cx="2778125" cy="383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nbl13_1_11">
            <a:extLst>
              <a:ext uri="{FF2B5EF4-FFF2-40B4-BE49-F238E27FC236}">
                <a16:creationId xmlns:a16="http://schemas.microsoft.com/office/drawing/2014/main" id="{03D5C8CC-CE01-48D2-A0B0-363B54076E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lum bright="-3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115888"/>
            <a:ext cx="204787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电子科技大学中山学院图标">
            <a:extLst>
              <a:ext uri="{FF2B5EF4-FFF2-40B4-BE49-F238E27FC236}">
                <a16:creationId xmlns:a16="http://schemas.microsoft.com/office/drawing/2014/main" id="{C2D60185-9132-4C72-822A-E415E1DFBB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059810"/>
            <a:ext cx="4740913" cy="68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D34EE0-4C94-42A1-B578-CC398055D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417D4E0-CBCB-4A8B-87BB-6AD2D258E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768005-EDDF-44DE-A966-768F089E7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DBFF4C-2248-4837-B9EB-D2A625B87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C9BD8D-3BA6-4EB1-8717-0AF32261C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CF916-D891-4768-A77D-E5A19AB7A33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960628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363DEF3-92C1-448B-824E-6C07DAFAB2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019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C3868D-7B90-4868-BD96-C0DE7D43A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0198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9A151C-F997-46F7-A537-CBA62E2BE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91D748-864A-4812-BB18-23FF9DFAD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5D0A95-F3EB-44BC-B71A-89DE14C5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767F9-8941-470D-9C91-1D6D1734B16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247075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562A0E-9EF4-40EC-9067-91F793ACB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980CEE-8CD7-4CAE-B8EC-5885B644C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8A0062-DF56-49C8-8071-C83D64F8D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9A95FB-B504-479A-B87B-B05D8725E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171C42-C7A8-462C-A87F-3E3AA137A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7A339-9838-41BD-87D3-39A13042C69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142121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628F25-9737-4564-9D9E-B298E22AA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44DFED3-77A1-44B1-919A-700BF1227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33C0D2-B7A0-4F30-A7D0-288CDD2EA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2777B3-CE47-4EDE-97A7-05A50C08C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20B497-BAA0-4FF3-98EA-44EB84F75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3D595-C687-476E-90B9-BF4E8FD1D1B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964739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CDD5EA-0156-468E-993A-A6C188FFE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045B6D-FD71-4C42-BE34-09A5BD6A51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9F21AAB-65CF-4258-AFAD-E9EB1CFCE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F3A5024-EE1B-4444-A403-CF1E233C8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E657B7-8CDB-4103-8526-9EF518430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7864BC-D519-472F-90B5-C82F015B8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66866-5894-4ACE-BFD7-37CC2FF50A1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9427447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7F0EA-529A-4C01-9CD3-2B3F7F66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402183-198E-4242-ACD6-55FD5AD5D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01B5503-52CD-46DA-B653-0608E5727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F838AE0-1988-4EF0-9DF4-09E55E8732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BFE6FFC-6155-46E0-BB96-056A0FAB3C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4BF9D9B-440E-46AB-9F4E-2896E8B7F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2527391-F025-475C-90B3-215BE34B9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19C3FCB-1F66-4AA6-844E-68E5887C8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77590-E743-44F3-A531-23D63FCE0DE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8826646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F0506D-003A-4AD3-8C74-13BB6A34F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970A8A5-C487-47C2-93A4-17E759635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3596D38-10C1-4B0B-AB02-C3760BC9F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BCBD7B9-3446-4EB2-9BE0-9D4666D8A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19847-B6F5-479F-A1AD-16B948E20F5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71139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B114918-6D45-48D9-911F-8C9F7805A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CCE4D2B-A8D8-465D-BC75-CB2FF65B5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A656C3-D887-4E4F-84DC-D6C8659D8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56193-EAB1-4FDA-98E4-2C8B6B47909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864301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1FC86B-1FB4-4F86-9E83-EC7D93A66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AB9618-4C13-40A6-9278-91D1B595E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F07FE17-5619-47BE-87F6-552943E91C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6B02B2F-071F-4AB2-801E-14AFBDE68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712A60-F6A5-471B-9571-F7708C83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2781A32-7DB2-4E43-AE0D-2D9E7298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509ED-5C4A-42EE-9D0F-AD588CB4B3F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7488946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C744C-C357-4F00-A77C-626EB7F5C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A432BE4-2326-46BC-ABDF-CA92973145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A63A042-E8B9-4251-B0AA-A4B5DDB926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676C497-BB79-4391-9D37-0C0A6D12C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935FDC9-44B4-44AD-9ACF-B9A581E84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76B54BE-ED68-4EE3-B029-E7AC30736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BD4E8-DEAC-4E01-988F-855015855C8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830461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0EBFB61-5CC7-400B-8E54-A22268604C13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381000"/>
            <a:ext cx="9144000" cy="6096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FE3E7AF9-394C-4026-A3C3-412E229AE2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81000"/>
            <a:ext cx="6629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8621F77B-2635-4DDE-B036-C4B1B175ED7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777C927C-C1DB-4B03-842B-4E8404444A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F23A4DA3-FD17-409C-8956-84F1FB73E5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14E30F-1D4C-4A1C-8632-D1B6561114DC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E7CB606A-61F8-48FB-AFA8-9E56B42148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pic>
        <p:nvPicPr>
          <p:cNvPr id="11273" name="Picture 9" descr="nbl13_1_11">
            <a:extLst>
              <a:ext uri="{FF2B5EF4-FFF2-40B4-BE49-F238E27FC236}">
                <a16:creationId xmlns:a16="http://schemas.microsoft.com/office/drawing/2014/main" id="{A94B7CEB-2B69-4E91-A6E3-B0F94790AD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lum bright="-3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1511300" cy="21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未标题-4">
            <a:extLst>
              <a:ext uri="{FF2B5EF4-FFF2-40B4-BE49-F238E27FC236}">
                <a16:creationId xmlns:a16="http://schemas.microsoft.com/office/drawing/2014/main" id="{8BB81D1F-1985-499F-923C-69F28DDB57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3289300"/>
            <a:ext cx="1011237" cy="35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>
    <p:fade/>
  </p:transition>
  <p:txStyles>
    <p:titleStyle>
      <a:lvl1pPr algn="r" rtl="0" fontAlgn="base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5" Type="http://schemas.openxmlformats.org/officeDocument/2006/relationships/image" Target="../media/image32.png"/><Relationship Id="rId4" Type="http://schemas.openxmlformats.org/officeDocument/2006/relationships/slide" Target="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F98428B-4124-43A1-9B29-B8CB1A1DA32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88370" y="3140968"/>
            <a:ext cx="5688086" cy="1296143"/>
          </a:xfrm>
        </p:spPr>
        <p:txBody>
          <a:bodyPr/>
          <a:lstStyle/>
          <a:p>
            <a:pPr algn="ctr"/>
            <a:r>
              <a:rPr lang="zh-CN" altLang="en-US" b="0" spc="200" dirty="0">
                <a:solidFill>
                  <a:srgbClr val="F1A0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</a:rPr>
              <a:t>基于思维可视化技术的</a:t>
            </a:r>
            <a:r>
              <a:rPr lang="en-US" altLang="zh-CN" b="0" spc="200" dirty="0">
                <a:solidFill>
                  <a:srgbClr val="F1A0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</a:rPr>
              <a:t/>
            </a:r>
            <a:br>
              <a:rPr lang="en-US" altLang="zh-CN" b="0" spc="200" dirty="0">
                <a:solidFill>
                  <a:srgbClr val="F1A0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</a:rPr>
            </a:br>
            <a:r>
              <a:rPr lang="zh-CN" altLang="en-US" b="0" spc="200" dirty="0">
                <a:solidFill>
                  <a:srgbClr val="F1A0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</a:rPr>
              <a:t>课程教学改革与实践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A6AC275-9DBA-4E38-A240-73D5CD43B43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139952" y="4581128"/>
            <a:ext cx="3419301" cy="673100"/>
          </a:xfrm>
        </p:spPr>
        <p:txBody>
          <a:bodyPr/>
          <a:lstStyle/>
          <a:p>
            <a:pPr algn="ctr"/>
            <a:r>
              <a:rPr lang="zh-CN" altLang="en-US" sz="3600" dirty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参赛者：梁锐杰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5D3F8592-4E5C-4B3E-AE20-D44EDB962CF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323106" y="692696"/>
            <a:ext cx="748925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800" dirty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第四届西浦全国大学教学创新大赛</a:t>
            </a:r>
            <a:endParaRPr lang="en-US" altLang="zh-CN" sz="3800" dirty="0">
              <a:solidFill>
                <a:srgbClr val="DDDDD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algn="ctr"/>
            <a:r>
              <a:rPr lang="zh-CN" altLang="en-US" sz="3800" dirty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参赛项目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66">
            <a:extLst>
              <a:ext uri="{FF2B5EF4-FFF2-40B4-BE49-F238E27FC236}">
                <a16:creationId xmlns:a16="http://schemas.microsoft.com/office/drawing/2014/main" id="{28B78C24-DED6-4694-8900-CDFE80A9C8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345157"/>
            <a:ext cx="3916906" cy="563563"/>
          </a:xfrm>
          <a:noFill/>
          <a:ln/>
        </p:spPr>
        <p:txBody>
          <a:bodyPr/>
          <a:lstStyle/>
          <a:p>
            <a:pPr algn="l"/>
            <a:r>
              <a:rPr lang="zh-CN" altLang="en-US" sz="4200" b="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创新实践普及性</a:t>
            </a:r>
          </a:p>
        </p:txBody>
      </p:sp>
      <p:sp>
        <p:nvSpPr>
          <p:cNvPr id="76" name="Rectangle 29">
            <a:extLst>
              <a:ext uri="{FF2B5EF4-FFF2-40B4-BE49-F238E27FC236}">
                <a16:creationId xmlns:a16="http://schemas.microsoft.com/office/drawing/2014/main" id="{988C83F5-8E0D-4B0D-9C52-6FA1BB19962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5508178" y="379066"/>
            <a:ext cx="3816350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基于思维可视化技术的</a:t>
            </a:r>
            <a:br>
              <a:rPr lang="zh-CN" altLang="en-US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课程教学改革与实践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7F6B8FC9-E6AF-46D7-B22C-3E09CC1F33A1}"/>
              </a:ext>
            </a:extLst>
          </p:cNvPr>
          <p:cNvGrpSpPr/>
          <p:nvPr/>
        </p:nvGrpSpPr>
        <p:grpSpPr>
          <a:xfrm>
            <a:off x="544863" y="1677375"/>
            <a:ext cx="7699545" cy="2039657"/>
            <a:chOff x="544863" y="1677375"/>
            <a:chExt cx="7699545" cy="2039657"/>
          </a:xfrm>
        </p:grpSpPr>
        <p:sp>
          <p:nvSpPr>
            <p:cNvPr id="133" name="AutoShape 3">
              <a:extLst>
                <a:ext uri="{FF2B5EF4-FFF2-40B4-BE49-F238E27FC236}">
                  <a16:creationId xmlns:a16="http://schemas.microsoft.com/office/drawing/2014/main" id="{A999A992-C3F9-43B4-A282-51C87D11FF06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44863" y="1677375"/>
              <a:ext cx="7699545" cy="2039657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8" name="Rectangle 28">
              <a:extLst>
                <a:ext uri="{FF2B5EF4-FFF2-40B4-BE49-F238E27FC236}">
                  <a16:creationId xmlns:a16="http://schemas.microsoft.com/office/drawing/2014/main" id="{4E0159E4-C860-43C9-9331-7306C14C1482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649090" y="1840914"/>
              <a:ext cx="7480452" cy="1813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       </a:t>
              </a:r>
              <a:r>
                <a:rPr lang="zh-CN" altLang="en-US" sz="2400" b="1" dirty="0">
                  <a:solidFill>
                    <a:srgbClr val="FFCC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本创新实践课程</a:t>
              </a:r>
              <a:r>
                <a:rPr lang="zh-CN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是化工类专业的基础课程，在体系结构和思维方法上，</a:t>
              </a:r>
              <a:r>
                <a:rPr lang="zh-CN" altLang="en-US" sz="2400" b="1" dirty="0">
                  <a:solidFill>
                    <a:srgbClr val="FFCC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与其它化工类课程都有着共性或相似</a:t>
              </a:r>
              <a:r>
                <a:rPr lang="zh-CN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。因此，本创新实践中的措施方法与实践经验，对其它化工类课程有着</a:t>
              </a:r>
              <a:r>
                <a:rPr lang="zh-CN" altLang="en-US" sz="2400" b="1" dirty="0">
                  <a:solidFill>
                    <a:srgbClr val="FFCC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直接的参考价值与积极的借鉴意义</a:t>
              </a:r>
              <a:r>
                <a:rPr lang="zh-CN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。</a:t>
              </a:r>
              <a:endPara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DC93C850-4F63-431E-B792-584166C9212B}"/>
              </a:ext>
            </a:extLst>
          </p:cNvPr>
          <p:cNvGrpSpPr/>
          <p:nvPr/>
        </p:nvGrpSpPr>
        <p:grpSpPr>
          <a:xfrm>
            <a:off x="539552" y="4341671"/>
            <a:ext cx="7699545" cy="2039657"/>
            <a:chOff x="539552" y="4341671"/>
            <a:chExt cx="7699545" cy="2039657"/>
          </a:xfrm>
        </p:grpSpPr>
        <p:sp>
          <p:nvSpPr>
            <p:cNvPr id="161" name="AutoShape 3">
              <a:extLst>
                <a:ext uri="{FF2B5EF4-FFF2-40B4-BE49-F238E27FC236}">
                  <a16:creationId xmlns:a16="http://schemas.microsoft.com/office/drawing/2014/main" id="{01B57B93-7767-431C-968B-D247BC99D81A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39552" y="4341671"/>
              <a:ext cx="7699545" cy="2039657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2" name="Rectangle 28">
              <a:extLst>
                <a:ext uri="{FF2B5EF4-FFF2-40B4-BE49-F238E27FC236}">
                  <a16:creationId xmlns:a16="http://schemas.microsoft.com/office/drawing/2014/main" id="{C4F00CF1-246B-4EDD-862A-6A20C1692B01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643779" y="4505210"/>
              <a:ext cx="7480452" cy="1739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       思维可视化凭借其</a:t>
              </a:r>
              <a:r>
                <a:rPr lang="zh-CN" altLang="en-US" sz="2400" b="1" dirty="0">
                  <a:solidFill>
                    <a:srgbClr val="FFCC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独特的结构化理念</a:t>
              </a:r>
              <a:r>
                <a:rPr lang="zh-CN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，能促进学生在头脑中逐渐构建出一门学科知识的基本框架，有利于学生将新旧知识融汇贯通。因此，即便对非化工类专业的课程，</a:t>
              </a:r>
              <a:r>
                <a:rPr lang="zh-CN" altLang="en-US" sz="2400" b="1" dirty="0">
                  <a:solidFill>
                    <a:srgbClr val="FFCC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引入思维可视化技术也是一种值得尝试的教改思路</a:t>
              </a:r>
              <a:r>
                <a:rPr lang="zh-CN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。</a:t>
              </a:r>
              <a:endPara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3CCC7F62-9360-4855-9A82-F42DCFF7C79F}"/>
              </a:ext>
            </a:extLst>
          </p:cNvPr>
          <p:cNvGrpSpPr/>
          <p:nvPr/>
        </p:nvGrpSpPr>
        <p:grpSpPr>
          <a:xfrm>
            <a:off x="511696" y="4005064"/>
            <a:ext cx="4492352" cy="523220"/>
            <a:chOff x="511696" y="4005064"/>
            <a:chExt cx="4492352" cy="523220"/>
          </a:xfrm>
        </p:grpSpPr>
        <p:grpSp>
          <p:nvGrpSpPr>
            <p:cNvPr id="148" name="Group 18">
              <a:extLst>
                <a:ext uri="{FF2B5EF4-FFF2-40B4-BE49-F238E27FC236}">
                  <a16:creationId xmlns:a16="http://schemas.microsoft.com/office/drawing/2014/main" id="{E6F526EA-8ABD-4F63-9870-0ADACC7B2F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0572" y="4040846"/>
              <a:ext cx="4456688" cy="485775"/>
              <a:chOff x="720" y="1392"/>
              <a:chExt cx="4058" cy="480"/>
            </a:xfrm>
          </p:grpSpPr>
          <p:sp>
            <p:nvSpPr>
              <p:cNvPr id="149" name="AutoShape 19">
                <a:extLst>
                  <a:ext uri="{FF2B5EF4-FFF2-40B4-BE49-F238E27FC236}">
                    <a16:creationId xmlns:a16="http://schemas.microsoft.com/office/drawing/2014/main" id="{D4AB3D3C-FE04-494E-AA82-742B94FECAF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92157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50" name="Group 20">
                <a:extLst>
                  <a:ext uri="{FF2B5EF4-FFF2-40B4-BE49-F238E27FC236}">
                    <a16:creationId xmlns:a16="http://schemas.microsoft.com/office/drawing/2014/main" id="{53F35CBD-B61D-48C0-B01F-5E1D6C538E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151" name="AutoShape 21">
                  <a:extLst>
                    <a:ext uri="{FF2B5EF4-FFF2-40B4-BE49-F238E27FC236}">
                      <a16:creationId xmlns:a16="http://schemas.microsoft.com/office/drawing/2014/main" id="{F6BF26B1-582C-4C5B-B40E-EA945B0881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1">
                        <a:alpha val="0"/>
                      </a:schemeClr>
                    </a:gs>
                    <a:gs pos="100000">
                      <a:schemeClr val="accent1">
                        <a:gamma/>
                        <a:tint val="20000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2" name="AutoShape 22">
                  <a:extLst>
                    <a:ext uri="{FF2B5EF4-FFF2-40B4-BE49-F238E27FC236}">
                      <a16:creationId xmlns:a16="http://schemas.microsoft.com/office/drawing/2014/main" id="{23655A51-0142-4209-8F9E-78BEAA5D0D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1">
                        <a:gamma/>
                        <a:tint val="22353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59" name="Rectangle 24">
              <a:extLst>
                <a:ext uri="{FF2B5EF4-FFF2-40B4-BE49-F238E27FC236}">
                  <a16:creationId xmlns:a16="http://schemas.microsoft.com/office/drawing/2014/main" id="{5138C1AB-C901-447F-94C5-B8BC86FC081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11696" y="4005064"/>
              <a:ext cx="44923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1F3F5F"/>
                </a:buClr>
              </a:pPr>
              <a:r>
                <a:rPr lang="zh-CN" altLang="en-US" sz="2800" spc="250" dirty="0">
                  <a:solidFill>
                    <a:srgbClr val="FFCC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时尚中黑简体" panose="01010104010101010101" pitchFamily="2" charset="-122"/>
                  <a:ea typeface="时尚中黑简体" panose="01010104010101010101" pitchFamily="2" charset="-122"/>
                  <a:cs typeface="Arial" panose="020B0604020202020204" pitchFamily="34" charset="0"/>
                </a:rPr>
                <a:t>对非化工类课程的适用性</a:t>
              </a:r>
              <a:endParaRPr lang="en-US" altLang="zh-CN" sz="2800" spc="25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CCEF1E4D-EE94-4886-B344-C68BFDE2133F}"/>
              </a:ext>
            </a:extLst>
          </p:cNvPr>
          <p:cNvGrpSpPr/>
          <p:nvPr/>
        </p:nvGrpSpPr>
        <p:grpSpPr>
          <a:xfrm>
            <a:off x="513287" y="1306238"/>
            <a:ext cx="4508500" cy="554098"/>
            <a:chOff x="513287" y="1306238"/>
            <a:chExt cx="4508500" cy="554098"/>
          </a:xfrm>
        </p:grpSpPr>
        <p:grpSp>
          <p:nvGrpSpPr>
            <p:cNvPr id="138" name="Group 8">
              <a:extLst>
                <a:ext uri="{FF2B5EF4-FFF2-40B4-BE49-F238E27FC236}">
                  <a16:creationId xmlns:a16="http://schemas.microsoft.com/office/drawing/2014/main" id="{C99FE98E-0351-46C1-B06B-B3D020449A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987" y="1338336"/>
              <a:ext cx="4492800" cy="522000"/>
              <a:chOff x="720" y="1392"/>
              <a:chExt cx="4058" cy="480"/>
            </a:xfrm>
          </p:grpSpPr>
          <p:sp>
            <p:nvSpPr>
              <p:cNvPr id="139" name="AutoShape 9">
                <a:extLst>
                  <a:ext uri="{FF2B5EF4-FFF2-40B4-BE49-F238E27FC236}">
                    <a16:creationId xmlns:a16="http://schemas.microsoft.com/office/drawing/2014/main" id="{0904E704-083A-4D13-BCB7-41F59EBF99C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shade val="9215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40" name="Group 10">
                <a:extLst>
                  <a:ext uri="{FF2B5EF4-FFF2-40B4-BE49-F238E27FC236}">
                    <a16:creationId xmlns:a16="http://schemas.microsoft.com/office/drawing/2014/main" id="{A82F58E2-E380-40AC-83AA-D31033D56B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141" name="AutoShape 11">
                  <a:extLst>
                    <a:ext uri="{FF2B5EF4-FFF2-40B4-BE49-F238E27FC236}">
                      <a16:creationId xmlns:a16="http://schemas.microsoft.com/office/drawing/2014/main" id="{BC30F0EF-B923-4C78-888C-465502A2F4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2">
                        <a:gamma/>
                        <a:tint val="1921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2" name="AutoShape 12">
                  <a:extLst>
                    <a:ext uri="{FF2B5EF4-FFF2-40B4-BE49-F238E27FC236}">
                      <a16:creationId xmlns:a16="http://schemas.microsoft.com/office/drawing/2014/main" id="{93238D48-EF2B-4911-95BC-A691031F10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gamma/>
                        <a:tint val="15686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54" name="Rectangle 24">
              <a:extLst>
                <a:ext uri="{FF2B5EF4-FFF2-40B4-BE49-F238E27FC236}">
                  <a16:creationId xmlns:a16="http://schemas.microsoft.com/office/drawing/2014/main" id="{FE093000-98BA-49D3-A136-B39E9D9E80E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13287" y="1306238"/>
              <a:ext cx="4492352" cy="48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1F3F5F"/>
                </a:buClr>
              </a:pPr>
              <a:r>
                <a:rPr lang="zh-CN" altLang="en-US" sz="2800" dirty="0">
                  <a:solidFill>
                    <a:srgbClr val="FFCC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时尚中黑简体" panose="01010104010101010101" pitchFamily="2" charset="-122"/>
                  <a:ea typeface="时尚中黑简体" panose="01010104010101010101" pitchFamily="2" charset="-122"/>
                  <a:cs typeface="Arial" panose="020B0604020202020204" pitchFamily="34" charset="0"/>
                </a:rPr>
                <a:t>对其它化工类课程的适用性</a:t>
              </a:r>
              <a:endParaRPr lang="en-US" altLang="zh-CN" sz="28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4" name="图形 23" descr="线箭头: U 形转弯">
            <a:hlinkClick r:id="rId2" action="ppaction://hlinksldjump"/>
            <a:extLst>
              <a:ext uri="{FF2B5EF4-FFF2-40B4-BE49-F238E27FC236}">
                <a16:creationId xmlns:a16="http://schemas.microsoft.com/office/drawing/2014/main" id="{1452C48E-4361-48A4-9335-A9EA6851E4D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84368" y="6309320"/>
            <a:ext cx="538091" cy="538091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335631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66">
            <a:extLst>
              <a:ext uri="{FF2B5EF4-FFF2-40B4-BE49-F238E27FC236}">
                <a16:creationId xmlns:a16="http://schemas.microsoft.com/office/drawing/2014/main" id="{28B78C24-DED6-4694-8900-CDFE80A9C8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345157"/>
            <a:ext cx="5039110" cy="563563"/>
          </a:xfrm>
          <a:noFill/>
          <a:ln/>
        </p:spPr>
        <p:txBody>
          <a:bodyPr/>
          <a:lstStyle/>
          <a:p>
            <a:pPr algn="l"/>
            <a:r>
              <a:rPr lang="zh-CN" altLang="en-US" sz="4200" b="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受益情况与学生评价</a:t>
            </a:r>
          </a:p>
        </p:txBody>
      </p:sp>
      <p:sp>
        <p:nvSpPr>
          <p:cNvPr id="76" name="Rectangle 29">
            <a:extLst>
              <a:ext uri="{FF2B5EF4-FFF2-40B4-BE49-F238E27FC236}">
                <a16:creationId xmlns:a16="http://schemas.microsoft.com/office/drawing/2014/main" id="{988C83F5-8E0D-4B0D-9C52-6FA1BB19962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5508178" y="379066"/>
            <a:ext cx="3816350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基于思维可视化技术的</a:t>
            </a:r>
            <a:br>
              <a:rPr lang="zh-CN" altLang="en-US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课程教学改革与实践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4D22F31-3693-497C-B68E-BAD4D7C188F7}"/>
              </a:ext>
            </a:extLst>
          </p:cNvPr>
          <p:cNvGrpSpPr/>
          <p:nvPr/>
        </p:nvGrpSpPr>
        <p:grpSpPr>
          <a:xfrm>
            <a:off x="899592" y="1004063"/>
            <a:ext cx="2207422" cy="552729"/>
            <a:chOff x="924418" y="1292095"/>
            <a:chExt cx="2207422" cy="552729"/>
          </a:xfrm>
        </p:grpSpPr>
        <p:sp>
          <p:nvSpPr>
            <p:cNvPr id="92" name="AutoShape 5">
              <a:extLst>
                <a:ext uri="{FF2B5EF4-FFF2-40B4-BE49-F238E27FC236}">
                  <a16:creationId xmlns:a16="http://schemas.microsoft.com/office/drawing/2014/main" id="{D5951A93-EB34-453A-8572-90647C1103A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4418" y="1292095"/>
              <a:ext cx="2207422" cy="552729"/>
            </a:xfrm>
            <a:prstGeom prst="roundRect">
              <a:avLst>
                <a:gd name="adj" fmla="val 18366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EAEAE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学 生 评 价</a:t>
              </a:r>
            </a:p>
          </p:txBody>
        </p:sp>
        <p:sp>
          <p:nvSpPr>
            <p:cNvPr id="94" name="Freeform 6">
              <a:extLst>
                <a:ext uri="{FF2B5EF4-FFF2-40B4-BE49-F238E27FC236}">
                  <a16:creationId xmlns:a16="http://schemas.microsoft.com/office/drawing/2014/main" id="{2A5CDC64-1317-4513-9FD9-BFD6282F1576}"/>
                </a:ext>
              </a:extLst>
            </p:cNvPr>
            <p:cNvSpPr>
              <a:spLocks/>
            </p:cNvSpPr>
            <p:nvPr/>
          </p:nvSpPr>
          <p:spPr bwMode="gray">
            <a:xfrm>
              <a:off x="971600" y="1338629"/>
              <a:ext cx="432048" cy="411422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CC">
                    <a:gamma/>
                    <a:tint val="54510"/>
                    <a:invGamma/>
                  </a:srgbClr>
                </a:gs>
                <a:gs pos="100000">
                  <a:srgbClr val="66CCFF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CF3DE2E7-8D64-494F-B7AC-C0E9DF723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3913536" cy="509930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E44D514-082D-48B4-93D5-0E2451F89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28800"/>
            <a:ext cx="3704860" cy="509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9614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66">
            <a:extLst>
              <a:ext uri="{FF2B5EF4-FFF2-40B4-BE49-F238E27FC236}">
                <a16:creationId xmlns:a16="http://schemas.microsoft.com/office/drawing/2014/main" id="{28B78C24-DED6-4694-8900-CDFE80A9C8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345157"/>
            <a:ext cx="5039110" cy="563563"/>
          </a:xfrm>
          <a:noFill/>
          <a:ln/>
        </p:spPr>
        <p:txBody>
          <a:bodyPr/>
          <a:lstStyle/>
          <a:p>
            <a:pPr algn="l"/>
            <a:r>
              <a:rPr lang="zh-CN" altLang="en-US" sz="4200" b="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受益情况与学生评价</a:t>
            </a:r>
          </a:p>
        </p:txBody>
      </p:sp>
      <p:sp>
        <p:nvSpPr>
          <p:cNvPr id="76" name="Rectangle 29">
            <a:extLst>
              <a:ext uri="{FF2B5EF4-FFF2-40B4-BE49-F238E27FC236}">
                <a16:creationId xmlns:a16="http://schemas.microsoft.com/office/drawing/2014/main" id="{988C83F5-8E0D-4B0D-9C52-6FA1BB19962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5508178" y="379066"/>
            <a:ext cx="3816350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基于思维可视化技术的</a:t>
            </a:r>
            <a:br>
              <a:rPr lang="zh-CN" altLang="en-US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课程教学改革与实践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4D22F31-3693-497C-B68E-BAD4D7C188F7}"/>
              </a:ext>
            </a:extLst>
          </p:cNvPr>
          <p:cNvGrpSpPr/>
          <p:nvPr/>
        </p:nvGrpSpPr>
        <p:grpSpPr>
          <a:xfrm>
            <a:off x="899592" y="1004063"/>
            <a:ext cx="2207422" cy="552729"/>
            <a:chOff x="924418" y="1292095"/>
            <a:chExt cx="2207422" cy="552729"/>
          </a:xfrm>
        </p:grpSpPr>
        <p:sp>
          <p:nvSpPr>
            <p:cNvPr id="92" name="AutoShape 5">
              <a:extLst>
                <a:ext uri="{FF2B5EF4-FFF2-40B4-BE49-F238E27FC236}">
                  <a16:creationId xmlns:a16="http://schemas.microsoft.com/office/drawing/2014/main" id="{D5951A93-EB34-453A-8572-90647C1103A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4418" y="1292095"/>
              <a:ext cx="2207422" cy="552729"/>
            </a:xfrm>
            <a:prstGeom prst="roundRect">
              <a:avLst>
                <a:gd name="adj" fmla="val 18366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EAEAE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学 生 评 价</a:t>
              </a:r>
            </a:p>
          </p:txBody>
        </p:sp>
        <p:sp>
          <p:nvSpPr>
            <p:cNvPr id="94" name="Freeform 6">
              <a:extLst>
                <a:ext uri="{FF2B5EF4-FFF2-40B4-BE49-F238E27FC236}">
                  <a16:creationId xmlns:a16="http://schemas.microsoft.com/office/drawing/2014/main" id="{2A5CDC64-1317-4513-9FD9-BFD6282F1576}"/>
                </a:ext>
              </a:extLst>
            </p:cNvPr>
            <p:cNvSpPr>
              <a:spLocks/>
            </p:cNvSpPr>
            <p:nvPr/>
          </p:nvSpPr>
          <p:spPr bwMode="gray">
            <a:xfrm>
              <a:off x="971600" y="1338629"/>
              <a:ext cx="432048" cy="411422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CC">
                    <a:gamma/>
                    <a:tint val="54510"/>
                    <a:invGamma/>
                  </a:srgbClr>
                </a:gs>
                <a:gs pos="100000">
                  <a:srgbClr val="66CCFF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F82454B-4D30-46BC-9DCC-A27A6B645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3"/>
            <a:ext cx="4101944" cy="424551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37300F8-F68F-44EC-BEF8-A30F4C3122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16832"/>
            <a:ext cx="4223363" cy="424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0726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66">
            <a:extLst>
              <a:ext uri="{FF2B5EF4-FFF2-40B4-BE49-F238E27FC236}">
                <a16:creationId xmlns:a16="http://schemas.microsoft.com/office/drawing/2014/main" id="{28B78C24-DED6-4694-8900-CDFE80A9C8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345157"/>
            <a:ext cx="5039110" cy="563563"/>
          </a:xfrm>
          <a:noFill/>
          <a:ln/>
        </p:spPr>
        <p:txBody>
          <a:bodyPr/>
          <a:lstStyle/>
          <a:p>
            <a:pPr algn="l"/>
            <a:r>
              <a:rPr lang="zh-CN" altLang="en-US" sz="4200" b="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受益情况与学生评价</a:t>
            </a:r>
          </a:p>
        </p:txBody>
      </p:sp>
      <p:sp>
        <p:nvSpPr>
          <p:cNvPr id="76" name="Rectangle 29">
            <a:extLst>
              <a:ext uri="{FF2B5EF4-FFF2-40B4-BE49-F238E27FC236}">
                <a16:creationId xmlns:a16="http://schemas.microsoft.com/office/drawing/2014/main" id="{988C83F5-8E0D-4B0D-9C52-6FA1BB19962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5508178" y="379066"/>
            <a:ext cx="3816350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基于思维可视化技术的</a:t>
            </a:r>
            <a:br>
              <a:rPr lang="zh-CN" altLang="en-US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课程教学改革与实践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4D22F31-3693-497C-B68E-BAD4D7C188F7}"/>
              </a:ext>
            </a:extLst>
          </p:cNvPr>
          <p:cNvGrpSpPr/>
          <p:nvPr/>
        </p:nvGrpSpPr>
        <p:grpSpPr>
          <a:xfrm>
            <a:off x="899592" y="1004063"/>
            <a:ext cx="2207422" cy="552729"/>
            <a:chOff x="924418" y="1292095"/>
            <a:chExt cx="2207422" cy="552729"/>
          </a:xfrm>
        </p:grpSpPr>
        <p:sp>
          <p:nvSpPr>
            <p:cNvPr id="92" name="AutoShape 5">
              <a:extLst>
                <a:ext uri="{FF2B5EF4-FFF2-40B4-BE49-F238E27FC236}">
                  <a16:creationId xmlns:a16="http://schemas.microsoft.com/office/drawing/2014/main" id="{D5951A93-EB34-453A-8572-90647C1103A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4418" y="1292095"/>
              <a:ext cx="2207422" cy="552729"/>
            </a:xfrm>
            <a:prstGeom prst="roundRect">
              <a:avLst>
                <a:gd name="adj" fmla="val 18366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EAEAE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学 生 评 价</a:t>
              </a:r>
            </a:p>
          </p:txBody>
        </p:sp>
        <p:sp>
          <p:nvSpPr>
            <p:cNvPr id="94" name="Freeform 6">
              <a:extLst>
                <a:ext uri="{FF2B5EF4-FFF2-40B4-BE49-F238E27FC236}">
                  <a16:creationId xmlns:a16="http://schemas.microsoft.com/office/drawing/2014/main" id="{2A5CDC64-1317-4513-9FD9-BFD6282F1576}"/>
                </a:ext>
              </a:extLst>
            </p:cNvPr>
            <p:cNvSpPr>
              <a:spLocks/>
            </p:cNvSpPr>
            <p:nvPr/>
          </p:nvSpPr>
          <p:spPr bwMode="gray">
            <a:xfrm>
              <a:off x="971600" y="1338629"/>
              <a:ext cx="432048" cy="411422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CC">
                    <a:gamma/>
                    <a:tint val="54510"/>
                    <a:invGamma/>
                  </a:srgbClr>
                </a:gs>
                <a:gs pos="100000">
                  <a:srgbClr val="66CCFF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597AE851-5A9E-4BCD-B053-1A02A0581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76" y="1628800"/>
            <a:ext cx="3630308" cy="24428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487A414-4A28-467F-BCA1-18F8B9437DC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009" y="1628800"/>
            <a:ext cx="3384376" cy="245277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6D39A9C-A1AC-406E-924D-8E26F32A09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92" y="4106923"/>
            <a:ext cx="3270268" cy="26727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06784E7-34A4-486C-9917-F5C2A13FB7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008" y="4137706"/>
            <a:ext cx="3442384" cy="264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3777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66">
            <a:extLst>
              <a:ext uri="{FF2B5EF4-FFF2-40B4-BE49-F238E27FC236}">
                <a16:creationId xmlns:a16="http://schemas.microsoft.com/office/drawing/2014/main" id="{28B78C24-DED6-4694-8900-CDFE80A9C8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345157"/>
            <a:ext cx="5039110" cy="563563"/>
          </a:xfrm>
          <a:noFill/>
          <a:ln/>
        </p:spPr>
        <p:txBody>
          <a:bodyPr/>
          <a:lstStyle/>
          <a:p>
            <a:pPr algn="l"/>
            <a:r>
              <a:rPr lang="zh-CN" altLang="en-US" sz="4200" b="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受益情况与学生评价</a:t>
            </a:r>
          </a:p>
        </p:txBody>
      </p:sp>
      <p:sp>
        <p:nvSpPr>
          <p:cNvPr id="76" name="Rectangle 29">
            <a:extLst>
              <a:ext uri="{FF2B5EF4-FFF2-40B4-BE49-F238E27FC236}">
                <a16:creationId xmlns:a16="http://schemas.microsoft.com/office/drawing/2014/main" id="{988C83F5-8E0D-4B0D-9C52-6FA1BB19962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5508178" y="379066"/>
            <a:ext cx="3816350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基于思维可视化技术的</a:t>
            </a:r>
            <a:br>
              <a:rPr lang="zh-CN" altLang="en-US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课程教学改革与实践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4D22F31-3693-497C-B68E-BAD4D7C188F7}"/>
              </a:ext>
            </a:extLst>
          </p:cNvPr>
          <p:cNvGrpSpPr/>
          <p:nvPr/>
        </p:nvGrpSpPr>
        <p:grpSpPr>
          <a:xfrm>
            <a:off x="899592" y="1004063"/>
            <a:ext cx="2207422" cy="552729"/>
            <a:chOff x="924418" y="1292095"/>
            <a:chExt cx="2207422" cy="552729"/>
          </a:xfrm>
        </p:grpSpPr>
        <p:sp>
          <p:nvSpPr>
            <p:cNvPr id="92" name="AutoShape 5">
              <a:extLst>
                <a:ext uri="{FF2B5EF4-FFF2-40B4-BE49-F238E27FC236}">
                  <a16:creationId xmlns:a16="http://schemas.microsoft.com/office/drawing/2014/main" id="{D5951A93-EB34-453A-8572-90647C1103A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4418" y="1292095"/>
              <a:ext cx="2207422" cy="552729"/>
            </a:xfrm>
            <a:prstGeom prst="roundRect">
              <a:avLst>
                <a:gd name="adj" fmla="val 18366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EAEAE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学 生 评 价</a:t>
              </a:r>
            </a:p>
          </p:txBody>
        </p:sp>
        <p:sp>
          <p:nvSpPr>
            <p:cNvPr id="94" name="Freeform 6">
              <a:extLst>
                <a:ext uri="{FF2B5EF4-FFF2-40B4-BE49-F238E27FC236}">
                  <a16:creationId xmlns:a16="http://schemas.microsoft.com/office/drawing/2014/main" id="{2A5CDC64-1317-4513-9FD9-BFD6282F1576}"/>
                </a:ext>
              </a:extLst>
            </p:cNvPr>
            <p:cNvSpPr>
              <a:spLocks/>
            </p:cNvSpPr>
            <p:nvPr/>
          </p:nvSpPr>
          <p:spPr bwMode="gray">
            <a:xfrm>
              <a:off x="971600" y="1338629"/>
              <a:ext cx="432048" cy="411422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CC">
                    <a:gamma/>
                    <a:tint val="54510"/>
                    <a:invGamma/>
                  </a:srgbClr>
                </a:gs>
                <a:gs pos="100000">
                  <a:srgbClr val="66CCFF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BB2BB67E-302F-46E1-9E21-58B802581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17896"/>
            <a:ext cx="2520280" cy="230247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489173A-A791-4A42-98E4-459DAA435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659" y="1592216"/>
            <a:ext cx="2837805" cy="232815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0DA4828-BCE0-4A60-B91F-C3F14EC6C1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29000"/>
            <a:ext cx="2601014" cy="331737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37BF732-8663-4E68-A114-4899908E91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479" y="3356992"/>
            <a:ext cx="3293865" cy="338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0230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66">
            <a:extLst>
              <a:ext uri="{FF2B5EF4-FFF2-40B4-BE49-F238E27FC236}">
                <a16:creationId xmlns:a16="http://schemas.microsoft.com/office/drawing/2014/main" id="{28B78C24-DED6-4694-8900-CDFE80A9C8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345157"/>
            <a:ext cx="5039110" cy="563563"/>
          </a:xfrm>
          <a:noFill/>
          <a:ln/>
        </p:spPr>
        <p:txBody>
          <a:bodyPr/>
          <a:lstStyle/>
          <a:p>
            <a:pPr algn="l"/>
            <a:r>
              <a:rPr lang="zh-CN" altLang="en-US" sz="4200" b="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受益情况与学生评价</a:t>
            </a:r>
          </a:p>
        </p:txBody>
      </p:sp>
      <p:sp>
        <p:nvSpPr>
          <p:cNvPr id="76" name="Rectangle 29">
            <a:extLst>
              <a:ext uri="{FF2B5EF4-FFF2-40B4-BE49-F238E27FC236}">
                <a16:creationId xmlns:a16="http://schemas.microsoft.com/office/drawing/2014/main" id="{988C83F5-8E0D-4B0D-9C52-6FA1BB19962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5508178" y="379066"/>
            <a:ext cx="3816350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基于思维可视化技术的</a:t>
            </a:r>
            <a:br>
              <a:rPr lang="zh-CN" altLang="en-US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课程教学改革与实践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4D22F31-3693-497C-B68E-BAD4D7C188F7}"/>
              </a:ext>
            </a:extLst>
          </p:cNvPr>
          <p:cNvGrpSpPr/>
          <p:nvPr/>
        </p:nvGrpSpPr>
        <p:grpSpPr>
          <a:xfrm>
            <a:off x="899592" y="1004063"/>
            <a:ext cx="2207422" cy="552729"/>
            <a:chOff x="924418" y="1292095"/>
            <a:chExt cx="2207422" cy="552729"/>
          </a:xfrm>
        </p:grpSpPr>
        <p:sp>
          <p:nvSpPr>
            <p:cNvPr id="92" name="AutoShape 5">
              <a:extLst>
                <a:ext uri="{FF2B5EF4-FFF2-40B4-BE49-F238E27FC236}">
                  <a16:creationId xmlns:a16="http://schemas.microsoft.com/office/drawing/2014/main" id="{D5951A93-EB34-453A-8572-90647C1103A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4418" y="1292095"/>
              <a:ext cx="2207422" cy="552729"/>
            </a:xfrm>
            <a:prstGeom prst="roundRect">
              <a:avLst>
                <a:gd name="adj" fmla="val 18366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EAEAE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学 生 评 价</a:t>
              </a:r>
            </a:p>
          </p:txBody>
        </p:sp>
        <p:sp>
          <p:nvSpPr>
            <p:cNvPr id="94" name="Freeform 6">
              <a:extLst>
                <a:ext uri="{FF2B5EF4-FFF2-40B4-BE49-F238E27FC236}">
                  <a16:creationId xmlns:a16="http://schemas.microsoft.com/office/drawing/2014/main" id="{2A5CDC64-1317-4513-9FD9-BFD6282F1576}"/>
                </a:ext>
              </a:extLst>
            </p:cNvPr>
            <p:cNvSpPr>
              <a:spLocks/>
            </p:cNvSpPr>
            <p:nvPr/>
          </p:nvSpPr>
          <p:spPr bwMode="gray">
            <a:xfrm>
              <a:off x="971600" y="1338629"/>
              <a:ext cx="432048" cy="411422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CC">
                    <a:gamma/>
                    <a:tint val="54510"/>
                    <a:invGamma/>
                  </a:srgbClr>
                </a:gs>
                <a:gs pos="100000">
                  <a:srgbClr val="66CCFF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31C0B5DE-0838-4D54-B8F1-E4F7AE8C0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799"/>
            <a:ext cx="3960440" cy="505729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9C83A09-4892-4D11-9622-CADE5B387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40194"/>
            <a:ext cx="4131524" cy="5057291"/>
          </a:xfrm>
          <a:prstGeom prst="rect">
            <a:avLst/>
          </a:prstGeom>
        </p:spPr>
      </p:pic>
      <p:pic>
        <p:nvPicPr>
          <p:cNvPr id="16" name="图形 15" descr="线箭头: U 形转弯">
            <a:hlinkClick r:id="rId4" action="ppaction://hlinksldjump"/>
            <a:extLst>
              <a:ext uri="{FF2B5EF4-FFF2-40B4-BE49-F238E27FC236}">
                <a16:creationId xmlns:a16="http://schemas.microsoft.com/office/drawing/2014/main" id="{2D75DD89-AD0C-4BDD-B39A-3A34A2F442A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92280" y="6309320"/>
            <a:ext cx="538091" cy="538091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766999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68FB420-9A63-4E44-B0F5-2CD8ACE55EE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405437" y="3429000"/>
            <a:ext cx="5054995" cy="1512168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zh-CN" altLang="en-US" sz="4200" b="0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敬请评审委员会的</a:t>
            </a:r>
            <a:r>
              <a:rPr lang="en-US" altLang="zh-CN" sz="4200" b="0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/>
            </a:r>
            <a:br>
              <a:rPr lang="en-US" altLang="zh-CN" sz="4200" b="0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4200" b="0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各位专家、</a:t>
            </a:r>
            <a:r>
              <a:rPr lang="zh-CN" altLang="en-US" sz="4200" b="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各位老师</a:t>
            </a:r>
            <a:r>
              <a:rPr lang="en-US" altLang="zh-CN" sz="4200" b="0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/>
            </a:r>
            <a:br>
              <a:rPr lang="en-US" altLang="zh-CN" sz="4200" b="0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4200" b="0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多多指教！</a:t>
            </a:r>
          </a:p>
        </p:txBody>
      </p:sp>
      <p:sp>
        <p:nvSpPr>
          <p:cNvPr id="21510" name="WordArt 6">
            <a:extLst>
              <a:ext uri="{FF2B5EF4-FFF2-40B4-BE49-F238E27FC236}">
                <a16:creationId xmlns:a16="http://schemas.microsoft.com/office/drawing/2014/main" id="{6092B97C-EE2B-47A4-A0C8-3E587A6BAA3B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>
            <a:off x="2133600" y="2315344"/>
            <a:ext cx="48768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5400" b="1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 !</a:t>
            </a:r>
            <a:endParaRPr lang="zh-CN" altLang="en-US" sz="5400" b="1" kern="10" dirty="0">
              <a:ln w="285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30E7324-82E6-4174-A66C-FB6EE3EF49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417165"/>
            <a:ext cx="2568574" cy="563563"/>
          </a:xfrm>
        </p:spPr>
        <p:txBody>
          <a:bodyPr/>
          <a:lstStyle/>
          <a:p>
            <a:pPr algn="l"/>
            <a:r>
              <a:rPr lang="zh-CN" altLang="en-US" sz="4400" b="0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报告内容</a:t>
            </a:r>
          </a:p>
        </p:txBody>
      </p:sp>
      <p:pic>
        <p:nvPicPr>
          <p:cNvPr id="15383" name="Picture 23" descr="all">
            <a:extLst>
              <a:ext uri="{FF2B5EF4-FFF2-40B4-BE49-F238E27FC236}">
                <a16:creationId xmlns:a16="http://schemas.microsoft.com/office/drawing/2014/main" id="{8D75A672-7BB8-491E-8BC7-AEAB47C84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907" y="1844824"/>
            <a:ext cx="4294187" cy="429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84" name="Text Box 24">
            <a:hlinkClick r:id="rId3" action="ppaction://hlinksldjump"/>
            <a:extLst>
              <a:ext uri="{FF2B5EF4-FFF2-40B4-BE49-F238E27FC236}">
                <a16:creationId xmlns:a16="http://schemas.microsoft.com/office/drawing/2014/main" id="{29E82421-9EE7-4B60-91E4-75565728F6AA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995611" y="2250604"/>
            <a:ext cx="1992213" cy="95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80000"/>
              </a:lnSpc>
              <a:buClr>
                <a:srgbClr val="1F3F5F"/>
              </a:buClr>
            </a:pPr>
            <a:r>
              <a:rPr lang="zh-CN" altLang="en-US" sz="34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创新实践</a:t>
            </a:r>
            <a:endParaRPr lang="en-US" altLang="zh-CN" sz="3400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>
              <a:lnSpc>
                <a:spcPct val="80000"/>
              </a:lnSpc>
              <a:buClr>
                <a:srgbClr val="1F3F5F"/>
              </a:buClr>
            </a:pPr>
            <a:r>
              <a:rPr lang="zh-CN" altLang="en-US" sz="34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背景</a:t>
            </a:r>
          </a:p>
        </p:txBody>
      </p:sp>
      <p:sp>
        <p:nvSpPr>
          <p:cNvPr id="15389" name="Rectangle 29">
            <a:extLst>
              <a:ext uri="{FF2B5EF4-FFF2-40B4-BE49-F238E27FC236}">
                <a16:creationId xmlns:a16="http://schemas.microsoft.com/office/drawing/2014/main" id="{6DF4647F-D6C8-4771-9453-3A621B36BAC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5508178" y="379066"/>
            <a:ext cx="3816350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基于思维可视化技术的</a:t>
            </a:r>
            <a:br>
              <a:rPr lang="zh-CN" altLang="en-US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课程教学改革与实践</a:t>
            </a:r>
          </a:p>
        </p:txBody>
      </p:sp>
      <p:sp>
        <p:nvSpPr>
          <p:cNvPr id="15390" name="Text Box 30">
            <a:hlinkClick r:id="rId4" action="ppaction://hlinksldjump"/>
            <a:extLst>
              <a:ext uri="{FF2B5EF4-FFF2-40B4-BE49-F238E27FC236}">
                <a16:creationId xmlns:a16="http://schemas.microsoft.com/office/drawing/2014/main" id="{766616EF-B3B3-4219-9F7B-869FBB62498F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6156176" y="2250604"/>
            <a:ext cx="1988785" cy="92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80000"/>
              </a:lnSpc>
              <a:buClr>
                <a:srgbClr val="1F3F5F"/>
              </a:buClr>
            </a:pPr>
            <a:r>
              <a:rPr lang="zh-CN" altLang="en-US" sz="3400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创新实践</a:t>
            </a:r>
            <a:endParaRPr lang="en-US" altLang="zh-CN" sz="3400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>
              <a:lnSpc>
                <a:spcPct val="80000"/>
              </a:lnSpc>
              <a:buClr>
                <a:srgbClr val="1F3F5F"/>
              </a:buClr>
            </a:pPr>
            <a:r>
              <a:rPr lang="zh-CN" altLang="en-US" sz="3400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内容</a:t>
            </a:r>
          </a:p>
        </p:txBody>
      </p:sp>
      <p:sp>
        <p:nvSpPr>
          <p:cNvPr id="15391" name="Text Box 31">
            <a:hlinkClick r:id="rId5" action="ppaction://hlinksldjump"/>
            <a:extLst>
              <a:ext uri="{FF2B5EF4-FFF2-40B4-BE49-F238E27FC236}">
                <a16:creationId xmlns:a16="http://schemas.microsoft.com/office/drawing/2014/main" id="{86DEC3AE-5F0F-4BDE-A98B-7B7119BC0D24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898525" y="5006999"/>
            <a:ext cx="1992213" cy="134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80000"/>
              </a:lnSpc>
              <a:buClr>
                <a:srgbClr val="1F3F5F"/>
              </a:buClr>
            </a:pPr>
            <a:r>
              <a:rPr lang="zh-CN" altLang="en-US" sz="3400" dirty="0">
                <a:solidFill>
                  <a:srgbClr val="66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受益情况</a:t>
            </a:r>
            <a:endParaRPr lang="en-US" altLang="zh-CN" sz="3400" dirty="0">
              <a:solidFill>
                <a:srgbClr val="66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>
              <a:lnSpc>
                <a:spcPct val="80000"/>
              </a:lnSpc>
              <a:buClr>
                <a:srgbClr val="1F3F5F"/>
              </a:buClr>
            </a:pPr>
            <a:r>
              <a:rPr lang="zh-CN" altLang="en-US" sz="3400" dirty="0">
                <a:solidFill>
                  <a:srgbClr val="66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与</a:t>
            </a:r>
            <a:endParaRPr lang="en-US" altLang="zh-CN" sz="3400" dirty="0">
              <a:solidFill>
                <a:srgbClr val="66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>
              <a:lnSpc>
                <a:spcPct val="80000"/>
              </a:lnSpc>
              <a:buClr>
                <a:srgbClr val="1F3F5F"/>
              </a:buClr>
            </a:pPr>
            <a:r>
              <a:rPr lang="zh-CN" altLang="en-US" sz="3400" dirty="0">
                <a:solidFill>
                  <a:srgbClr val="66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学生评价</a:t>
            </a:r>
          </a:p>
        </p:txBody>
      </p:sp>
      <p:sp>
        <p:nvSpPr>
          <p:cNvPr id="15392" name="Text Box 32">
            <a:hlinkClick r:id="rId6" action="ppaction://hlinksldjump"/>
            <a:extLst>
              <a:ext uri="{FF2B5EF4-FFF2-40B4-BE49-F238E27FC236}">
                <a16:creationId xmlns:a16="http://schemas.microsoft.com/office/drawing/2014/main" id="{531E45A7-3BBA-497A-AC2D-5363631D9236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5940152" y="5216287"/>
            <a:ext cx="1992213" cy="92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80000"/>
              </a:lnSpc>
              <a:buClr>
                <a:srgbClr val="1F3F5F"/>
              </a:buClr>
            </a:pPr>
            <a:r>
              <a:rPr lang="zh-CN" altLang="en-US" sz="34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创新实践</a:t>
            </a:r>
            <a:endParaRPr lang="en-US" altLang="zh-CN" sz="3400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>
              <a:lnSpc>
                <a:spcPct val="80000"/>
              </a:lnSpc>
              <a:buClr>
                <a:srgbClr val="1F3F5F"/>
              </a:buClr>
            </a:pPr>
            <a:r>
              <a:rPr lang="zh-CN" altLang="en-US" sz="34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普及性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4" grpId="0"/>
      <p:bldP spid="15390" grpId="0"/>
      <p:bldP spid="15391" grpId="0"/>
      <p:bldP spid="153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2" name="Rectangle 66">
            <a:extLst>
              <a:ext uri="{FF2B5EF4-FFF2-40B4-BE49-F238E27FC236}">
                <a16:creationId xmlns:a16="http://schemas.microsoft.com/office/drawing/2014/main" id="{BAAD65D3-DCFA-4F5D-9693-01A7A4D63E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345157"/>
            <a:ext cx="3384872" cy="563563"/>
          </a:xfrm>
          <a:noFill/>
          <a:ln/>
        </p:spPr>
        <p:txBody>
          <a:bodyPr/>
          <a:lstStyle/>
          <a:p>
            <a:pPr algn="l"/>
            <a:r>
              <a:rPr lang="zh-CN" altLang="en-US" sz="4200" b="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创新实践背景</a:t>
            </a:r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C9447EAB-4563-4237-8E40-41E73A33AA4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5508178" y="379066"/>
            <a:ext cx="3816350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基于思维可视化技术的</a:t>
            </a:r>
            <a:br>
              <a:rPr lang="zh-CN" altLang="en-US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课程教学改革与实践</a:t>
            </a:r>
          </a:p>
        </p:txBody>
      </p:sp>
      <p:sp>
        <p:nvSpPr>
          <p:cNvPr id="86" name="Text Box 61">
            <a:extLst>
              <a:ext uri="{FF2B5EF4-FFF2-40B4-BE49-F238E27FC236}">
                <a16:creationId xmlns:a16="http://schemas.microsoft.com/office/drawing/2014/main" id="{AF002342-FDFF-4952-A663-C36DB228B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17" y="1340768"/>
            <a:ext cx="4536579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2000" b="1" dirty="0">
                <a:solidFill>
                  <a:srgbClr val="EAEAEA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利用</a:t>
            </a:r>
            <a:r>
              <a:rPr lang="zh-CN" altLang="en-US" sz="2400" b="1" dirty="0">
                <a:solidFill>
                  <a:srgbClr val="FFCC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图示</a:t>
            </a:r>
            <a:r>
              <a:rPr lang="zh-CN" altLang="en-US" sz="2000" b="1" dirty="0">
                <a:solidFill>
                  <a:srgbClr val="EAEAEA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与</a:t>
            </a:r>
            <a:r>
              <a:rPr lang="zh-CN" altLang="en-US" sz="2400" b="1" dirty="0">
                <a:solidFill>
                  <a:srgbClr val="FFCC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图形</a:t>
            </a:r>
            <a:r>
              <a:rPr lang="zh-CN" altLang="en-US" sz="2000" b="1" dirty="0">
                <a:solidFill>
                  <a:srgbClr val="EAEAEA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来表达人们头脑中的概念、知识、思想，方便人们理解、表达和交流，</a:t>
            </a:r>
            <a:r>
              <a:rPr lang="zh-CN" altLang="en-US" sz="2400" b="1" dirty="0">
                <a:solidFill>
                  <a:srgbClr val="FFCC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提高认知效率</a:t>
            </a:r>
            <a:r>
              <a:rPr lang="zh-CN" altLang="en-US" sz="2000" b="1" dirty="0">
                <a:solidFill>
                  <a:srgbClr val="EAEAEA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的一种</a:t>
            </a:r>
            <a:r>
              <a:rPr lang="zh-CN" altLang="en-US" sz="2400" b="1" dirty="0">
                <a:solidFill>
                  <a:srgbClr val="FFCC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图形技术</a:t>
            </a:r>
            <a:r>
              <a:rPr lang="zh-CN" altLang="en-US" sz="2000" b="1" dirty="0">
                <a:solidFill>
                  <a:srgbClr val="EAEAEA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</a:p>
        </p:txBody>
      </p:sp>
      <p:grpSp>
        <p:nvGrpSpPr>
          <p:cNvPr id="91" name="Group 89">
            <a:extLst>
              <a:ext uri="{FF2B5EF4-FFF2-40B4-BE49-F238E27FC236}">
                <a16:creationId xmlns:a16="http://schemas.microsoft.com/office/drawing/2014/main" id="{347D4CD2-2FC5-43B6-AB0B-2B042F9D25FB}"/>
              </a:ext>
            </a:extLst>
          </p:cNvPr>
          <p:cNvGrpSpPr>
            <a:grpSpLocks/>
          </p:cNvGrpSpPr>
          <p:nvPr/>
        </p:nvGrpSpPr>
        <p:grpSpPr bwMode="auto">
          <a:xfrm>
            <a:off x="2195736" y="1903610"/>
            <a:ext cx="5059539" cy="4261694"/>
            <a:chOff x="274" y="934"/>
            <a:chExt cx="3621" cy="3050"/>
          </a:xfrm>
        </p:grpSpPr>
        <p:grpSp>
          <p:nvGrpSpPr>
            <p:cNvPr id="92" name="Group 2">
              <a:extLst>
                <a:ext uri="{FF2B5EF4-FFF2-40B4-BE49-F238E27FC236}">
                  <a16:creationId xmlns:a16="http://schemas.microsoft.com/office/drawing/2014/main" id="{E186B728-7742-4E27-95EE-7D2FB92A5C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7" y="934"/>
              <a:ext cx="564" cy="840"/>
              <a:chOff x="2637" y="934"/>
              <a:chExt cx="564" cy="840"/>
            </a:xfrm>
          </p:grpSpPr>
          <p:sp>
            <p:nvSpPr>
              <p:cNvPr id="107" name="Rectangle 3">
                <a:extLst>
                  <a:ext uri="{FF2B5EF4-FFF2-40B4-BE49-F238E27FC236}">
                    <a16:creationId xmlns:a16="http://schemas.microsoft.com/office/drawing/2014/main" id="{FC440C13-1E2D-4042-AB57-2C37E5A42BF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-3205350">
                <a:off x="2481" y="1532"/>
                <a:ext cx="398" cy="86"/>
              </a:xfrm>
              <a:prstGeom prst="rect">
                <a:avLst/>
              </a:prstGeom>
              <a:gradFill rotWithShape="1">
                <a:gsLst>
                  <a:gs pos="0">
                    <a:srgbClr val="DDDDDD">
                      <a:gamma/>
                      <a:shade val="69804"/>
                      <a:invGamma/>
                    </a:srgbClr>
                  </a:gs>
                  <a:gs pos="50000">
                    <a:srgbClr val="DDDDDD"/>
                  </a:gs>
                  <a:gs pos="100000">
                    <a:srgbClr val="DDDDDD">
                      <a:gamma/>
                      <a:shade val="6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宋体"/>
                </a:endParaRPr>
              </a:p>
            </p:txBody>
          </p:sp>
          <p:grpSp>
            <p:nvGrpSpPr>
              <p:cNvPr id="108" name="Group 4">
                <a:extLst>
                  <a:ext uri="{FF2B5EF4-FFF2-40B4-BE49-F238E27FC236}">
                    <a16:creationId xmlns:a16="http://schemas.microsoft.com/office/drawing/2014/main" id="{0F46CBD7-BE86-476B-AECC-C53FBF80B3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37" y="934"/>
                <a:ext cx="564" cy="575"/>
                <a:chOff x="2637" y="934"/>
                <a:chExt cx="564" cy="575"/>
              </a:xfrm>
            </p:grpSpPr>
            <p:grpSp>
              <p:nvGrpSpPr>
                <p:cNvPr id="109" name="Group 5">
                  <a:extLst>
                    <a:ext uri="{FF2B5EF4-FFF2-40B4-BE49-F238E27FC236}">
                      <a16:creationId xmlns:a16="http://schemas.microsoft.com/office/drawing/2014/main" id="{53168EB3-A0D9-469E-A9B8-0A0CCB03FF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37" y="934"/>
                  <a:ext cx="564" cy="575"/>
                  <a:chOff x="2016" y="1920"/>
                  <a:chExt cx="1680" cy="1680"/>
                </a:xfrm>
              </p:grpSpPr>
              <p:sp>
                <p:nvSpPr>
                  <p:cNvPr id="111" name="Oval 6">
                    <a:extLst>
                      <a:ext uri="{FF2B5EF4-FFF2-40B4-BE49-F238E27FC236}">
                        <a16:creationId xmlns:a16="http://schemas.microsoft.com/office/drawing/2014/main" id="{5A8F13B2-B992-443D-BA59-B173D0E814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B13621"/>
                      </a:gs>
                      <a:gs pos="100000">
                        <a:srgbClr val="B13621">
                          <a:gamma/>
                          <a:shade val="24314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宋体"/>
                    </a:endParaRPr>
                  </a:p>
                </p:txBody>
              </p:sp>
              <p:sp>
                <p:nvSpPr>
                  <p:cNvPr id="112" name="Freeform 7">
                    <a:extLst>
                      <a:ext uri="{FF2B5EF4-FFF2-40B4-BE49-F238E27FC236}">
                        <a16:creationId xmlns:a16="http://schemas.microsoft.com/office/drawing/2014/main" id="{DE53F0A6-C2F2-419A-8423-B28465889C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1301 w 1321"/>
                      <a:gd name="T1" fmla="*/ 401 h 712"/>
                      <a:gd name="T2" fmla="*/ 1317 w 1321"/>
                      <a:gd name="T3" fmla="*/ 442 h 712"/>
                      <a:gd name="T4" fmla="*/ 1321 w 1321"/>
                      <a:gd name="T5" fmla="*/ 481 h 712"/>
                      <a:gd name="T6" fmla="*/ 1315 w 1321"/>
                      <a:gd name="T7" fmla="*/ 516 h 712"/>
                      <a:gd name="T8" fmla="*/ 1298 w 1321"/>
                      <a:gd name="T9" fmla="*/ 550 h 712"/>
                      <a:gd name="T10" fmla="*/ 1272 w 1321"/>
                      <a:gd name="T11" fmla="*/ 579 h 712"/>
                      <a:gd name="T12" fmla="*/ 1239 w 1321"/>
                      <a:gd name="T13" fmla="*/ 604 h 712"/>
                      <a:gd name="T14" fmla="*/ 1196 w 1321"/>
                      <a:gd name="T15" fmla="*/ 628 h 712"/>
                      <a:gd name="T16" fmla="*/ 1147 w 1321"/>
                      <a:gd name="T17" fmla="*/ 649 h 712"/>
                      <a:gd name="T18" fmla="*/ 1092 w 1321"/>
                      <a:gd name="T19" fmla="*/ 667 h 712"/>
                      <a:gd name="T20" fmla="*/ 1031 w 1321"/>
                      <a:gd name="T21" fmla="*/ 683 h 712"/>
                      <a:gd name="T22" fmla="*/ 967 w 1321"/>
                      <a:gd name="T23" fmla="*/ 694 h 712"/>
                      <a:gd name="T24" fmla="*/ 896 w 1321"/>
                      <a:gd name="T25" fmla="*/ 704 h 712"/>
                      <a:gd name="T26" fmla="*/ 824 w 1321"/>
                      <a:gd name="T27" fmla="*/ 710 h 712"/>
                      <a:gd name="T28" fmla="*/ 795 w 1321"/>
                      <a:gd name="T29" fmla="*/ 712 h 712"/>
                      <a:gd name="T30" fmla="*/ 476 w 1321"/>
                      <a:gd name="T31" fmla="*/ 712 h 712"/>
                      <a:gd name="T32" fmla="*/ 472 w 1321"/>
                      <a:gd name="T33" fmla="*/ 712 h 712"/>
                      <a:gd name="T34" fmla="*/ 409 w 1321"/>
                      <a:gd name="T35" fmla="*/ 708 h 712"/>
                      <a:gd name="T36" fmla="*/ 348 w 1321"/>
                      <a:gd name="T37" fmla="*/ 704 h 712"/>
                      <a:gd name="T38" fmla="*/ 290 w 1321"/>
                      <a:gd name="T39" fmla="*/ 696 h 712"/>
                      <a:gd name="T40" fmla="*/ 235 w 1321"/>
                      <a:gd name="T41" fmla="*/ 689 h 712"/>
                      <a:gd name="T42" fmla="*/ 186 w 1321"/>
                      <a:gd name="T43" fmla="*/ 677 h 712"/>
                      <a:gd name="T44" fmla="*/ 141 w 1321"/>
                      <a:gd name="T45" fmla="*/ 663 h 712"/>
                      <a:gd name="T46" fmla="*/ 102 w 1321"/>
                      <a:gd name="T47" fmla="*/ 648 h 712"/>
                      <a:gd name="T48" fmla="*/ 67 w 1321"/>
                      <a:gd name="T49" fmla="*/ 630 h 712"/>
                      <a:gd name="T50" fmla="*/ 39 w 1321"/>
                      <a:gd name="T51" fmla="*/ 608 h 712"/>
                      <a:gd name="T52" fmla="*/ 18 w 1321"/>
                      <a:gd name="T53" fmla="*/ 583 h 712"/>
                      <a:gd name="T54" fmla="*/ 6 w 1321"/>
                      <a:gd name="T55" fmla="*/ 554 h 712"/>
                      <a:gd name="T56" fmla="*/ 0 w 1321"/>
                      <a:gd name="T57" fmla="*/ 524 h 712"/>
                      <a:gd name="T58" fmla="*/ 0 w 1321"/>
                      <a:gd name="T59" fmla="*/ 520 h 712"/>
                      <a:gd name="T60" fmla="*/ 4 w 1321"/>
                      <a:gd name="T61" fmla="*/ 487 h 712"/>
                      <a:gd name="T62" fmla="*/ 16 w 1321"/>
                      <a:gd name="T63" fmla="*/ 446 h 712"/>
                      <a:gd name="T64" fmla="*/ 51 w 1321"/>
                      <a:gd name="T65" fmla="*/ 370 h 712"/>
                      <a:gd name="T66" fmla="*/ 94 w 1321"/>
                      <a:gd name="T67" fmla="*/ 299 h 712"/>
                      <a:gd name="T68" fmla="*/ 147 w 1321"/>
                      <a:gd name="T69" fmla="*/ 235 h 712"/>
                      <a:gd name="T70" fmla="*/ 204 w 1321"/>
                      <a:gd name="T71" fmla="*/ 176 h 712"/>
                      <a:gd name="T72" fmla="*/ 270 w 1321"/>
                      <a:gd name="T73" fmla="*/ 125 h 712"/>
                      <a:gd name="T74" fmla="*/ 341 w 1321"/>
                      <a:gd name="T75" fmla="*/ 82 h 712"/>
                      <a:gd name="T76" fmla="*/ 415 w 1321"/>
                      <a:gd name="T77" fmla="*/ 47 h 712"/>
                      <a:gd name="T78" fmla="*/ 497 w 1321"/>
                      <a:gd name="T79" fmla="*/ 21 h 712"/>
                      <a:gd name="T80" fmla="*/ 581 w 1321"/>
                      <a:gd name="T81" fmla="*/ 6 h 712"/>
                      <a:gd name="T82" fmla="*/ 667 w 1321"/>
                      <a:gd name="T83" fmla="*/ 0 h 712"/>
                      <a:gd name="T84" fmla="*/ 667 w 1321"/>
                      <a:gd name="T85" fmla="*/ 0 h 712"/>
                      <a:gd name="T86" fmla="*/ 759 w 1321"/>
                      <a:gd name="T87" fmla="*/ 6 h 712"/>
                      <a:gd name="T88" fmla="*/ 847 w 1321"/>
                      <a:gd name="T89" fmla="*/ 23 h 712"/>
                      <a:gd name="T90" fmla="*/ 932 w 1321"/>
                      <a:gd name="T91" fmla="*/ 53 h 712"/>
                      <a:gd name="T92" fmla="*/ 1010 w 1321"/>
                      <a:gd name="T93" fmla="*/ 90 h 712"/>
                      <a:gd name="T94" fmla="*/ 1082 w 1321"/>
                      <a:gd name="T95" fmla="*/ 137 h 712"/>
                      <a:gd name="T96" fmla="*/ 1149 w 1321"/>
                      <a:gd name="T97" fmla="*/ 194 h 712"/>
                      <a:gd name="T98" fmla="*/ 1208 w 1321"/>
                      <a:gd name="T99" fmla="*/ 256 h 712"/>
                      <a:gd name="T100" fmla="*/ 1258 w 1321"/>
                      <a:gd name="T101" fmla="*/ 325 h 712"/>
                      <a:gd name="T102" fmla="*/ 1301 w 1321"/>
                      <a:gd name="T103" fmla="*/ 401 h 712"/>
                      <a:gd name="T104" fmla="*/ 1301 w 1321"/>
                      <a:gd name="T105" fmla="*/ 401 h 7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B1362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BBF6EE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宋体"/>
                    </a:endParaRPr>
                  </a:p>
                </p:txBody>
              </p:sp>
            </p:grpSp>
            <p:sp>
              <p:nvSpPr>
                <p:cNvPr id="110" name="Text Box 8">
                  <a:extLst>
                    <a:ext uri="{FF2B5EF4-FFF2-40B4-BE49-F238E27FC236}">
                      <a16:creationId xmlns:a16="http://schemas.microsoft.com/office/drawing/2014/main" id="{7EC798AA-91E2-4ED3-AB0C-EBF6A78A85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2665" y="1037"/>
                  <a:ext cx="50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40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AEAEA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uLnTx/>
                      <a:uFillTx/>
                      <a:latin typeface="时尚中黑简体" panose="01010104010101010101" pitchFamily="2" charset="-122"/>
                      <a:ea typeface="时尚中黑简体" panose="01010104010101010101" pitchFamily="2" charset="-122"/>
                    </a:rPr>
                    <a:t>概念</a:t>
                  </a:r>
                </a:p>
              </p:txBody>
            </p:sp>
          </p:grpSp>
        </p:grpSp>
        <p:grpSp>
          <p:nvGrpSpPr>
            <p:cNvPr id="93" name="Group 9">
              <a:extLst>
                <a:ext uri="{FF2B5EF4-FFF2-40B4-BE49-F238E27FC236}">
                  <a16:creationId xmlns:a16="http://schemas.microsoft.com/office/drawing/2014/main" id="{31961983-9ACC-4935-B53A-8B979DE74B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4" y="1774"/>
              <a:ext cx="1593" cy="1194"/>
              <a:chOff x="274" y="1774"/>
              <a:chExt cx="1593" cy="1194"/>
            </a:xfrm>
          </p:grpSpPr>
          <p:sp>
            <p:nvSpPr>
              <p:cNvPr id="101" name="Rectangle 10">
                <a:extLst>
                  <a:ext uri="{FF2B5EF4-FFF2-40B4-BE49-F238E27FC236}">
                    <a16:creationId xmlns:a16="http://schemas.microsoft.com/office/drawing/2014/main" id="{FA26E86B-B90C-4C65-9F85-9ADF78C1FB0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20823279">
                <a:off x="1214" y="2200"/>
                <a:ext cx="653" cy="115"/>
              </a:xfrm>
              <a:prstGeom prst="rect">
                <a:avLst/>
              </a:prstGeom>
              <a:gradFill rotWithShape="1">
                <a:gsLst>
                  <a:gs pos="0">
                    <a:srgbClr val="DDDDDD">
                      <a:gamma/>
                      <a:shade val="51373"/>
                      <a:invGamma/>
                    </a:srgbClr>
                  </a:gs>
                  <a:gs pos="50000">
                    <a:srgbClr val="DDDDDD"/>
                  </a:gs>
                  <a:gs pos="100000">
                    <a:srgbClr val="DDDDDD">
                      <a:gamma/>
                      <a:shade val="51373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宋体"/>
                </a:endParaRPr>
              </a:p>
            </p:txBody>
          </p:sp>
          <p:grpSp>
            <p:nvGrpSpPr>
              <p:cNvPr id="102" name="Group 11">
                <a:extLst>
                  <a:ext uri="{FF2B5EF4-FFF2-40B4-BE49-F238E27FC236}">
                    <a16:creationId xmlns:a16="http://schemas.microsoft.com/office/drawing/2014/main" id="{7FB37F85-36BC-4808-89AA-6ADECE4D46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4" y="1774"/>
                <a:ext cx="1160" cy="1194"/>
                <a:chOff x="274" y="1774"/>
                <a:chExt cx="1160" cy="1194"/>
              </a:xfrm>
            </p:grpSpPr>
            <p:grpSp>
              <p:nvGrpSpPr>
                <p:cNvPr id="103" name="Group 12">
                  <a:extLst>
                    <a:ext uri="{FF2B5EF4-FFF2-40B4-BE49-F238E27FC236}">
                      <a16:creationId xmlns:a16="http://schemas.microsoft.com/office/drawing/2014/main" id="{A5054676-6FEB-4710-8849-269A760C5F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5" y="1774"/>
                  <a:ext cx="1128" cy="1194"/>
                  <a:chOff x="2016" y="1920"/>
                  <a:chExt cx="1680" cy="1680"/>
                </a:xfrm>
              </p:grpSpPr>
              <p:sp>
                <p:nvSpPr>
                  <p:cNvPr id="105" name="Oval 13">
                    <a:extLst>
                      <a:ext uri="{FF2B5EF4-FFF2-40B4-BE49-F238E27FC236}">
                        <a16:creationId xmlns:a16="http://schemas.microsoft.com/office/drawing/2014/main" id="{245DC1D5-A83B-4BBD-9FF9-83BA0011A6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940D6"/>
                      </a:gs>
                      <a:gs pos="100000">
                        <a:srgbClr val="5940D6">
                          <a:gamma/>
                          <a:shade val="63529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宋体"/>
                    </a:endParaRPr>
                  </a:p>
                </p:txBody>
              </p:sp>
              <p:sp>
                <p:nvSpPr>
                  <p:cNvPr id="106" name="Freeform 14">
                    <a:extLst>
                      <a:ext uri="{FF2B5EF4-FFF2-40B4-BE49-F238E27FC236}">
                        <a16:creationId xmlns:a16="http://schemas.microsoft.com/office/drawing/2014/main" id="{ADF4FCE4-8EF0-434C-A765-FF69C3EC94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1301 w 1321"/>
                      <a:gd name="T1" fmla="*/ 401 h 712"/>
                      <a:gd name="T2" fmla="*/ 1317 w 1321"/>
                      <a:gd name="T3" fmla="*/ 442 h 712"/>
                      <a:gd name="T4" fmla="*/ 1321 w 1321"/>
                      <a:gd name="T5" fmla="*/ 481 h 712"/>
                      <a:gd name="T6" fmla="*/ 1315 w 1321"/>
                      <a:gd name="T7" fmla="*/ 516 h 712"/>
                      <a:gd name="T8" fmla="*/ 1298 w 1321"/>
                      <a:gd name="T9" fmla="*/ 550 h 712"/>
                      <a:gd name="T10" fmla="*/ 1272 w 1321"/>
                      <a:gd name="T11" fmla="*/ 579 h 712"/>
                      <a:gd name="T12" fmla="*/ 1239 w 1321"/>
                      <a:gd name="T13" fmla="*/ 604 h 712"/>
                      <a:gd name="T14" fmla="*/ 1196 w 1321"/>
                      <a:gd name="T15" fmla="*/ 628 h 712"/>
                      <a:gd name="T16" fmla="*/ 1147 w 1321"/>
                      <a:gd name="T17" fmla="*/ 649 h 712"/>
                      <a:gd name="T18" fmla="*/ 1092 w 1321"/>
                      <a:gd name="T19" fmla="*/ 667 h 712"/>
                      <a:gd name="T20" fmla="*/ 1031 w 1321"/>
                      <a:gd name="T21" fmla="*/ 683 h 712"/>
                      <a:gd name="T22" fmla="*/ 967 w 1321"/>
                      <a:gd name="T23" fmla="*/ 694 h 712"/>
                      <a:gd name="T24" fmla="*/ 896 w 1321"/>
                      <a:gd name="T25" fmla="*/ 704 h 712"/>
                      <a:gd name="T26" fmla="*/ 824 w 1321"/>
                      <a:gd name="T27" fmla="*/ 710 h 712"/>
                      <a:gd name="T28" fmla="*/ 795 w 1321"/>
                      <a:gd name="T29" fmla="*/ 712 h 712"/>
                      <a:gd name="T30" fmla="*/ 476 w 1321"/>
                      <a:gd name="T31" fmla="*/ 712 h 712"/>
                      <a:gd name="T32" fmla="*/ 472 w 1321"/>
                      <a:gd name="T33" fmla="*/ 712 h 712"/>
                      <a:gd name="T34" fmla="*/ 409 w 1321"/>
                      <a:gd name="T35" fmla="*/ 708 h 712"/>
                      <a:gd name="T36" fmla="*/ 348 w 1321"/>
                      <a:gd name="T37" fmla="*/ 704 h 712"/>
                      <a:gd name="T38" fmla="*/ 290 w 1321"/>
                      <a:gd name="T39" fmla="*/ 696 h 712"/>
                      <a:gd name="T40" fmla="*/ 235 w 1321"/>
                      <a:gd name="T41" fmla="*/ 689 h 712"/>
                      <a:gd name="T42" fmla="*/ 186 w 1321"/>
                      <a:gd name="T43" fmla="*/ 677 h 712"/>
                      <a:gd name="T44" fmla="*/ 141 w 1321"/>
                      <a:gd name="T45" fmla="*/ 663 h 712"/>
                      <a:gd name="T46" fmla="*/ 102 w 1321"/>
                      <a:gd name="T47" fmla="*/ 648 h 712"/>
                      <a:gd name="T48" fmla="*/ 67 w 1321"/>
                      <a:gd name="T49" fmla="*/ 630 h 712"/>
                      <a:gd name="T50" fmla="*/ 39 w 1321"/>
                      <a:gd name="T51" fmla="*/ 608 h 712"/>
                      <a:gd name="T52" fmla="*/ 18 w 1321"/>
                      <a:gd name="T53" fmla="*/ 583 h 712"/>
                      <a:gd name="T54" fmla="*/ 6 w 1321"/>
                      <a:gd name="T55" fmla="*/ 554 h 712"/>
                      <a:gd name="T56" fmla="*/ 0 w 1321"/>
                      <a:gd name="T57" fmla="*/ 524 h 712"/>
                      <a:gd name="T58" fmla="*/ 0 w 1321"/>
                      <a:gd name="T59" fmla="*/ 520 h 712"/>
                      <a:gd name="T60" fmla="*/ 4 w 1321"/>
                      <a:gd name="T61" fmla="*/ 487 h 712"/>
                      <a:gd name="T62" fmla="*/ 16 w 1321"/>
                      <a:gd name="T63" fmla="*/ 446 h 712"/>
                      <a:gd name="T64" fmla="*/ 51 w 1321"/>
                      <a:gd name="T65" fmla="*/ 370 h 712"/>
                      <a:gd name="T66" fmla="*/ 94 w 1321"/>
                      <a:gd name="T67" fmla="*/ 299 h 712"/>
                      <a:gd name="T68" fmla="*/ 147 w 1321"/>
                      <a:gd name="T69" fmla="*/ 235 h 712"/>
                      <a:gd name="T70" fmla="*/ 204 w 1321"/>
                      <a:gd name="T71" fmla="*/ 176 h 712"/>
                      <a:gd name="T72" fmla="*/ 270 w 1321"/>
                      <a:gd name="T73" fmla="*/ 125 h 712"/>
                      <a:gd name="T74" fmla="*/ 341 w 1321"/>
                      <a:gd name="T75" fmla="*/ 82 h 712"/>
                      <a:gd name="T76" fmla="*/ 415 w 1321"/>
                      <a:gd name="T77" fmla="*/ 47 h 712"/>
                      <a:gd name="T78" fmla="*/ 497 w 1321"/>
                      <a:gd name="T79" fmla="*/ 21 h 712"/>
                      <a:gd name="T80" fmla="*/ 581 w 1321"/>
                      <a:gd name="T81" fmla="*/ 6 h 712"/>
                      <a:gd name="T82" fmla="*/ 667 w 1321"/>
                      <a:gd name="T83" fmla="*/ 0 h 712"/>
                      <a:gd name="T84" fmla="*/ 667 w 1321"/>
                      <a:gd name="T85" fmla="*/ 0 h 712"/>
                      <a:gd name="T86" fmla="*/ 759 w 1321"/>
                      <a:gd name="T87" fmla="*/ 6 h 712"/>
                      <a:gd name="T88" fmla="*/ 847 w 1321"/>
                      <a:gd name="T89" fmla="*/ 23 h 712"/>
                      <a:gd name="T90" fmla="*/ 932 w 1321"/>
                      <a:gd name="T91" fmla="*/ 53 h 712"/>
                      <a:gd name="T92" fmla="*/ 1010 w 1321"/>
                      <a:gd name="T93" fmla="*/ 90 h 712"/>
                      <a:gd name="T94" fmla="*/ 1082 w 1321"/>
                      <a:gd name="T95" fmla="*/ 137 h 712"/>
                      <a:gd name="T96" fmla="*/ 1149 w 1321"/>
                      <a:gd name="T97" fmla="*/ 194 h 712"/>
                      <a:gd name="T98" fmla="*/ 1208 w 1321"/>
                      <a:gd name="T99" fmla="*/ 256 h 712"/>
                      <a:gd name="T100" fmla="*/ 1258 w 1321"/>
                      <a:gd name="T101" fmla="*/ 325 h 712"/>
                      <a:gd name="T102" fmla="*/ 1301 w 1321"/>
                      <a:gd name="T103" fmla="*/ 401 h 712"/>
                      <a:gd name="T104" fmla="*/ 1301 w 1321"/>
                      <a:gd name="T105" fmla="*/ 401 h 7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5940D6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BBF6EE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宋体"/>
                    </a:endParaRPr>
                  </a:p>
                </p:txBody>
              </p:sp>
            </p:grpSp>
            <p:sp>
              <p:nvSpPr>
                <p:cNvPr id="104" name="Text Box 15">
                  <a:extLst>
                    <a:ext uri="{FF2B5EF4-FFF2-40B4-BE49-F238E27FC236}">
                      <a16:creationId xmlns:a16="http://schemas.microsoft.com/office/drawing/2014/main" id="{ABBC897B-E22A-4B80-B1F3-F9ECF99DB9F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274" y="2203"/>
                  <a:ext cx="1160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80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AEAEA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uLnTx/>
                      <a:uFillTx/>
                      <a:latin typeface="时尚中黑简体" panose="01010104010101010101" pitchFamily="2" charset="-122"/>
                      <a:ea typeface="时尚中黑简体" panose="01010104010101010101" pitchFamily="2" charset="-122"/>
                    </a:rPr>
                    <a:t>基本形式</a:t>
                  </a:r>
                </a:p>
              </p:txBody>
            </p:sp>
          </p:grpSp>
        </p:grpSp>
        <p:grpSp>
          <p:nvGrpSpPr>
            <p:cNvPr id="94" name="Group 16">
              <a:extLst>
                <a:ext uri="{FF2B5EF4-FFF2-40B4-BE49-F238E27FC236}">
                  <a16:creationId xmlns:a16="http://schemas.microsoft.com/office/drawing/2014/main" id="{2B8B2DBB-A553-44D3-8CAA-6A2518C042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4" y="2306"/>
              <a:ext cx="1301" cy="1678"/>
              <a:chOff x="2594" y="2306"/>
              <a:chExt cx="1301" cy="1678"/>
            </a:xfrm>
          </p:grpSpPr>
          <p:sp>
            <p:nvSpPr>
              <p:cNvPr id="95" name="Rectangle 17">
                <a:extLst>
                  <a:ext uri="{FF2B5EF4-FFF2-40B4-BE49-F238E27FC236}">
                    <a16:creationId xmlns:a16="http://schemas.microsoft.com/office/drawing/2014/main" id="{8AE18406-6F4C-4F5C-8932-5F3375F034F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3770025">
                <a:off x="2396" y="2564"/>
                <a:ext cx="640" cy="124"/>
              </a:xfrm>
              <a:prstGeom prst="rect">
                <a:avLst/>
              </a:prstGeom>
              <a:gradFill rotWithShape="1">
                <a:gsLst>
                  <a:gs pos="0">
                    <a:srgbClr val="DDDDDD">
                      <a:gamma/>
                      <a:shade val="48627"/>
                      <a:invGamma/>
                    </a:srgbClr>
                  </a:gs>
                  <a:gs pos="50000">
                    <a:srgbClr val="DDDDDD"/>
                  </a:gs>
                  <a:gs pos="100000">
                    <a:srgbClr val="DDDDDD">
                      <a:gamma/>
                      <a:shade val="48627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宋体"/>
                </a:endParaRPr>
              </a:p>
            </p:txBody>
          </p:sp>
          <p:grpSp>
            <p:nvGrpSpPr>
              <p:cNvPr id="96" name="Group 18">
                <a:extLst>
                  <a:ext uri="{FF2B5EF4-FFF2-40B4-BE49-F238E27FC236}">
                    <a16:creationId xmlns:a16="http://schemas.microsoft.com/office/drawing/2014/main" id="{655AD659-0E3F-4F0F-86B9-10EA783ECA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4" y="2658"/>
                <a:ext cx="1301" cy="1326"/>
                <a:chOff x="2594" y="2658"/>
                <a:chExt cx="1301" cy="1326"/>
              </a:xfrm>
            </p:grpSpPr>
            <p:grpSp>
              <p:nvGrpSpPr>
                <p:cNvPr id="97" name="Group 19">
                  <a:extLst>
                    <a:ext uri="{FF2B5EF4-FFF2-40B4-BE49-F238E27FC236}">
                      <a16:creationId xmlns:a16="http://schemas.microsoft.com/office/drawing/2014/main" id="{133FEA72-B7C7-4178-8B18-2F84AE9CA6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94" y="2658"/>
                  <a:ext cx="1301" cy="1326"/>
                  <a:chOff x="2016" y="1920"/>
                  <a:chExt cx="1680" cy="1680"/>
                </a:xfrm>
              </p:grpSpPr>
              <p:sp>
                <p:nvSpPr>
                  <p:cNvPr id="99" name="Oval 20">
                    <a:extLst>
                      <a:ext uri="{FF2B5EF4-FFF2-40B4-BE49-F238E27FC236}">
                        <a16:creationId xmlns:a16="http://schemas.microsoft.com/office/drawing/2014/main" id="{B595759C-D875-4DFD-A5C4-EDBB531461E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7DBE4C"/>
                      </a:gs>
                      <a:gs pos="100000">
                        <a:srgbClr val="7DBE4C">
                          <a:gamma/>
                          <a:shade val="51373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sy="50000" kx="-2453608" rotWithShape="0">
                            <a:schemeClr val="bg2">
                              <a:alpha val="50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宋体"/>
                    </a:endParaRPr>
                  </a:p>
                </p:txBody>
              </p:sp>
              <p:sp>
                <p:nvSpPr>
                  <p:cNvPr id="100" name="Freeform 21">
                    <a:extLst>
                      <a:ext uri="{FF2B5EF4-FFF2-40B4-BE49-F238E27FC236}">
                        <a16:creationId xmlns:a16="http://schemas.microsoft.com/office/drawing/2014/main" id="{C90B398E-7CD1-4C7A-B481-47F8AD6390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1301 w 1321"/>
                      <a:gd name="T1" fmla="*/ 401 h 712"/>
                      <a:gd name="T2" fmla="*/ 1317 w 1321"/>
                      <a:gd name="T3" fmla="*/ 442 h 712"/>
                      <a:gd name="T4" fmla="*/ 1321 w 1321"/>
                      <a:gd name="T5" fmla="*/ 481 h 712"/>
                      <a:gd name="T6" fmla="*/ 1315 w 1321"/>
                      <a:gd name="T7" fmla="*/ 516 h 712"/>
                      <a:gd name="T8" fmla="*/ 1298 w 1321"/>
                      <a:gd name="T9" fmla="*/ 550 h 712"/>
                      <a:gd name="T10" fmla="*/ 1272 w 1321"/>
                      <a:gd name="T11" fmla="*/ 579 h 712"/>
                      <a:gd name="T12" fmla="*/ 1239 w 1321"/>
                      <a:gd name="T13" fmla="*/ 604 h 712"/>
                      <a:gd name="T14" fmla="*/ 1196 w 1321"/>
                      <a:gd name="T15" fmla="*/ 628 h 712"/>
                      <a:gd name="T16" fmla="*/ 1147 w 1321"/>
                      <a:gd name="T17" fmla="*/ 649 h 712"/>
                      <a:gd name="T18" fmla="*/ 1092 w 1321"/>
                      <a:gd name="T19" fmla="*/ 667 h 712"/>
                      <a:gd name="T20" fmla="*/ 1031 w 1321"/>
                      <a:gd name="T21" fmla="*/ 683 h 712"/>
                      <a:gd name="T22" fmla="*/ 967 w 1321"/>
                      <a:gd name="T23" fmla="*/ 694 h 712"/>
                      <a:gd name="T24" fmla="*/ 896 w 1321"/>
                      <a:gd name="T25" fmla="*/ 704 h 712"/>
                      <a:gd name="T26" fmla="*/ 824 w 1321"/>
                      <a:gd name="T27" fmla="*/ 710 h 712"/>
                      <a:gd name="T28" fmla="*/ 795 w 1321"/>
                      <a:gd name="T29" fmla="*/ 712 h 712"/>
                      <a:gd name="T30" fmla="*/ 476 w 1321"/>
                      <a:gd name="T31" fmla="*/ 712 h 712"/>
                      <a:gd name="T32" fmla="*/ 472 w 1321"/>
                      <a:gd name="T33" fmla="*/ 712 h 712"/>
                      <a:gd name="T34" fmla="*/ 409 w 1321"/>
                      <a:gd name="T35" fmla="*/ 708 h 712"/>
                      <a:gd name="T36" fmla="*/ 348 w 1321"/>
                      <a:gd name="T37" fmla="*/ 704 h 712"/>
                      <a:gd name="T38" fmla="*/ 290 w 1321"/>
                      <a:gd name="T39" fmla="*/ 696 h 712"/>
                      <a:gd name="T40" fmla="*/ 235 w 1321"/>
                      <a:gd name="T41" fmla="*/ 689 h 712"/>
                      <a:gd name="T42" fmla="*/ 186 w 1321"/>
                      <a:gd name="T43" fmla="*/ 677 h 712"/>
                      <a:gd name="T44" fmla="*/ 141 w 1321"/>
                      <a:gd name="T45" fmla="*/ 663 h 712"/>
                      <a:gd name="T46" fmla="*/ 102 w 1321"/>
                      <a:gd name="T47" fmla="*/ 648 h 712"/>
                      <a:gd name="T48" fmla="*/ 67 w 1321"/>
                      <a:gd name="T49" fmla="*/ 630 h 712"/>
                      <a:gd name="T50" fmla="*/ 39 w 1321"/>
                      <a:gd name="T51" fmla="*/ 608 h 712"/>
                      <a:gd name="T52" fmla="*/ 18 w 1321"/>
                      <a:gd name="T53" fmla="*/ 583 h 712"/>
                      <a:gd name="T54" fmla="*/ 6 w 1321"/>
                      <a:gd name="T55" fmla="*/ 554 h 712"/>
                      <a:gd name="T56" fmla="*/ 0 w 1321"/>
                      <a:gd name="T57" fmla="*/ 524 h 712"/>
                      <a:gd name="T58" fmla="*/ 0 w 1321"/>
                      <a:gd name="T59" fmla="*/ 520 h 712"/>
                      <a:gd name="T60" fmla="*/ 4 w 1321"/>
                      <a:gd name="T61" fmla="*/ 487 h 712"/>
                      <a:gd name="T62" fmla="*/ 16 w 1321"/>
                      <a:gd name="T63" fmla="*/ 446 h 712"/>
                      <a:gd name="T64" fmla="*/ 51 w 1321"/>
                      <a:gd name="T65" fmla="*/ 370 h 712"/>
                      <a:gd name="T66" fmla="*/ 94 w 1321"/>
                      <a:gd name="T67" fmla="*/ 299 h 712"/>
                      <a:gd name="T68" fmla="*/ 147 w 1321"/>
                      <a:gd name="T69" fmla="*/ 235 h 712"/>
                      <a:gd name="T70" fmla="*/ 204 w 1321"/>
                      <a:gd name="T71" fmla="*/ 176 h 712"/>
                      <a:gd name="T72" fmla="*/ 270 w 1321"/>
                      <a:gd name="T73" fmla="*/ 125 h 712"/>
                      <a:gd name="T74" fmla="*/ 341 w 1321"/>
                      <a:gd name="T75" fmla="*/ 82 h 712"/>
                      <a:gd name="T76" fmla="*/ 415 w 1321"/>
                      <a:gd name="T77" fmla="*/ 47 h 712"/>
                      <a:gd name="T78" fmla="*/ 497 w 1321"/>
                      <a:gd name="T79" fmla="*/ 21 h 712"/>
                      <a:gd name="T80" fmla="*/ 581 w 1321"/>
                      <a:gd name="T81" fmla="*/ 6 h 712"/>
                      <a:gd name="T82" fmla="*/ 667 w 1321"/>
                      <a:gd name="T83" fmla="*/ 0 h 712"/>
                      <a:gd name="T84" fmla="*/ 667 w 1321"/>
                      <a:gd name="T85" fmla="*/ 0 h 712"/>
                      <a:gd name="T86" fmla="*/ 759 w 1321"/>
                      <a:gd name="T87" fmla="*/ 6 h 712"/>
                      <a:gd name="T88" fmla="*/ 847 w 1321"/>
                      <a:gd name="T89" fmla="*/ 23 h 712"/>
                      <a:gd name="T90" fmla="*/ 932 w 1321"/>
                      <a:gd name="T91" fmla="*/ 53 h 712"/>
                      <a:gd name="T92" fmla="*/ 1010 w 1321"/>
                      <a:gd name="T93" fmla="*/ 90 h 712"/>
                      <a:gd name="T94" fmla="*/ 1082 w 1321"/>
                      <a:gd name="T95" fmla="*/ 137 h 712"/>
                      <a:gd name="T96" fmla="*/ 1149 w 1321"/>
                      <a:gd name="T97" fmla="*/ 194 h 712"/>
                      <a:gd name="T98" fmla="*/ 1208 w 1321"/>
                      <a:gd name="T99" fmla="*/ 256 h 712"/>
                      <a:gd name="T100" fmla="*/ 1258 w 1321"/>
                      <a:gd name="T101" fmla="*/ 325 h 712"/>
                      <a:gd name="T102" fmla="*/ 1301 w 1321"/>
                      <a:gd name="T103" fmla="*/ 401 h 712"/>
                      <a:gd name="T104" fmla="*/ 1301 w 1321"/>
                      <a:gd name="T105" fmla="*/ 401 h 7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7DBE4C">
                          <a:gamma/>
                          <a:tint val="0"/>
                          <a:invGamma/>
                        </a:srgbClr>
                      </a:gs>
                      <a:gs pos="100000">
                        <a:srgbClr val="7DBE4C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宋体"/>
                    </a:endParaRPr>
                  </a:p>
                </p:txBody>
              </p:sp>
            </p:grpSp>
            <p:sp>
              <p:nvSpPr>
                <p:cNvPr id="98" name="Text Box 22">
                  <a:extLst>
                    <a:ext uri="{FF2B5EF4-FFF2-40B4-BE49-F238E27FC236}">
                      <a16:creationId xmlns:a16="http://schemas.microsoft.com/office/drawing/2014/main" id="{C17B7C56-5623-4705-BDBC-92D90EF0390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2603" y="3158"/>
                  <a:ext cx="1280" cy="4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300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AEAEA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uLnTx/>
                      <a:uFillTx/>
                      <a:latin typeface="时尚中黑简体" panose="01010104010101010101" pitchFamily="2" charset="-122"/>
                      <a:ea typeface="时尚中黑简体" panose="01010104010101010101" pitchFamily="2" charset="-122"/>
                    </a:rPr>
                    <a:t>实现工具</a:t>
                  </a:r>
                  <a:endParaRPr lang="en-US" altLang="zh-CN" sz="3000" kern="0" dirty="0">
                    <a:solidFill>
                      <a:srgbClr val="EAEAEA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时尚中黑简体" panose="01010104010101010101" pitchFamily="2" charset="-122"/>
                    <a:ea typeface="时尚中黑简体" panose="01010104010101010101" pitchFamily="2" charset="-122"/>
                  </a:endParaRPr>
                </a:p>
              </p:txBody>
            </p:sp>
          </p:grpSp>
        </p:grpSp>
      </p:grpSp>
      <p:grpSp>
        <p:nvGrpSpPr>
          <p:cNvPr id="166" name="Group 84">
            <a:extLst>
              <a:ext uri="{FF2B5EF4-FFF2-40B4-BE49-F238E27FC236}">
                <a16:creationId xmlns:a16="http://schemas.microsoft.com/office/drawing/2014/main" id="{7D98907B-FBBD-4E57-A26A-FDA532A78C57}"/>
              </a:ext>
            </a:extLst>
          </p:cNvPr>
          <p:cNvGrpSpPr>
            <a:grpSpLocks/>
          </p:cNvGrpSpPr>
          <p:nvPr/>
        </p:nvGrpSpPr>
        <p:grpSpPr bwMode="auto">
          <a:xfrm>
            <a:off x="4252368" y="2697096"/>
            <a:ext cx="1454566" cy="1482510"/>
            <a:chOff x="1726" y="1553"/>
            <a:chExt cx="1041" cy="1061"/>
          </a:xfrm>
        </p:grpSpPr>
        <p:grpSp>
          <p:nvGrpSpPr>
            <p:cNvPr id="167" name="Group 85">
              <a:extLst>
                <a:ext uri="{FF2B5EF4-FFF2-40B4-BE49-F238E27FC236}">
                  <a16:creationId xmlns:a16="http://schemas.microsoft.com/office/drawing/2014/main" id="{00AEB4E9-0CF5-4466-806F-DB627FA9D0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6" y="1553"/>
              <a:ext cx="1041" cy="1061"/>
              <a:chOff x="2016" y="1920"/>
              <a:chExt cx="1680" cy="1680"/>
            </a:xfrm>
          </p:grpSpPr>
          <p:sp>
            <p:nvSpPr>
              <p:cNvPr id="169" name="Oval 86">
                <a:extLst>
                  <a:ext uri="{FF2B5EF4-FFF2-40B4-BE49-F238E27FC236}">
                    <a16:creationId xmlns:a16="http://schemas.microsoft.com/office/drawing/2014/main" id="{32717495-9EC4-4D08-8534-693596298DF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308DEA"/>
                  </a:gs>
                  <a:gs pos="100000">
                    <a:srgbClr val="308DEA">
                      <a:gamma/>
                      <a:shade val="2431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宋体"/>
                </a:endParaRPr>
              </a:p>
            </p:txBody>
          </p:sp>
          <p:sp>
            <p:nvSpPr>
              <p:cNvPr id="170" name="Freeform 87">
                <a:extLst>
                  <a:ext uri="{FF2B5EF4-FFF2-40B4-BE49-F238E27FC236}">
                    <a16:creationId xmlns:a16="http://schemas.microsoft.com/office/drawing/2014/main" id="{9D621F67-BC92-4DD5-8C18-3FAC79477CF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308DE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宋体"/>
                </a:endParaRPr>
              </a:p>
            </p:txBody>
          </p:sp>
        </p:grpSp>
        <p:sp>
          <p:nvSpPr>
            <p:cNvPr id="168" name="Text Box 88">
              <a:extLst>
                <a:ext uri="{FF2B5EF4-FFF2-40B4-BE49-F238E27FC236}">
                  <a16:creationId xmlns:a16="http://schemas.microsoft.com/office/drawing/2014/main" id="{7B254266-F98B-4E84-B24E-105706C62C2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55" y="1707"/>
              <a:ext cx="958" cy="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000" i="0" u="none" strike="noStrike" kern="0" cap="none" spc="0" normalizeH="0" baseline="0" noProof="0" dirty="0">
                  <a:ln>
                    <a:noFill/>
                  </a:ln>
                  <a:solidFill>
                    <a:srgbClr val="FFC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思维</a:t>
              </a:r>
              <a:endParaRPr kumimoji="0" lang="en-US" altLang="zh-CN" sz="3000" i="0" u="none" strike="noStrike" kern="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000" i="0" u="none" strike="noStrike" kern="0" cap="none" spc="0" normalizeH="0" baseline="0" noProof="0" dirty="0">
                  <a:ln>
                    <a:noFill/>
                  </a:ln>
                  <a:solidFill>
                    <a:srgbClr val="FFC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可视化</a:t>
              </a:r>
            </a:p>
          </p:txBody>
        </p:sp>
      </p:grpSp>
      <p:sp>
        <p:nvSpPr>
          <p:cNvPr id="171" name="Text Box 61">
            <a:extLst>
              <a:ext uri="{FF2B5EF4-FFF2-40B4-BE49-F238E27FC236}">
                <a16:creationId xmlns:a16="http://schemas.microsoft.com/office/drawing/2014/main" id="{7883E8B9-F3CB-4B5B-961D-DD2D8ABFF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9437" y="3140968"/>
            <a:ext cx="250697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zh-CN" altLang="en-US" sz="2000" b="1" dirty="0">
                <a:solidFill>
                  <a:srgbClr val="EAEAEA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</a:t>
            </a:r>
            <a:r>
              <a:rPr lang="zh-CN" altLang="en-US" sz="2400" b="1" dirty="0">
                <a:solidFill>
                  <a:srgbClr val="FFCC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思维导图</a:t>
            </a:r>
            <a:r>
              <a:rPr lang="zh-CN" altLang="en-US" sz="2000" b="1" dirty="0">
                <a:solidFill>
                  <a:srgbClr val="EAEAEA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是目前应用最广泛的思维可视化实现工具之一。</a:t>
            </a:r>
          </a:p>
        </p:txBody>
      </p:sp>
      <p:sp>
        <p:nvSpPr>
          <p:cNvPr id="172" name="Text Box 61">
            <a:extLst>
              <a:ext uri="{FF2B5EF4-FFF2-40B4-BE49-F238E27FC236}">
                <a16:creationId xmlns:a16="http://schemas.microsoft.com/office/drawing/2014/main" id="{C11B8F4C-2767-4485-A3B0-5F279CA43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4739660"/>
            <a:ext cx="480909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2000" b="1" dirty="0">
                <a:solidFill>
                  <a:srgbClr val="EAEAEA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</a:t>
            </a:r>
            <a:r>
              <a:rPr lang="zh-CN" altLang="en-US" sz="2400" b="1" dirty="0">
                <a:solidFill>
                  <a:srgbClr val="FFCC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思维导图</a:t>
            </a:r>
            <a:r>
              <a:rPr lang="zh-CN" altLang="en-US" sz="2000" b="1" dirty="0">
                <a:solidFill>
                  <a:srgbClr val="EAEAEA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是从中心主题出发，通过连线逐级分支出节点（节点可以是概念、短语等关键词），不断延伸发展构成一张</a:t>
            </a:r>
            <a:r>
              <a:rPr lang="zh-CN" altLang="en-US" sz="2400" b="1" dirty="0">
                <a:solidFill>
                  <a:srgbClr val="FFCC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兼具广度与深度的发散结构图</a:t>
            </a:r>
            <a:r>
              <a:rPr lang="zh-CN" altLang="en-US" sz="2000" b="1" dirty="0">
                <a:solidFill>
                  <a:srgbClr val="EAEAEA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02" grpId="0"/>
      <p:bldP spid="86" grpId="0"/>
      <p:bldP spid="171" grpId="0"/>
      <p:bldP spid="1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DFC8A94C-77E5-4580-9C6D-D25E80FC567A}"/>
              </a:ext>
            </a:extLst>
          </p:cNvPr>
          <p:cNvGrpSpPr/>
          <p:nvPr/>
        </p:nvGrpSpPr>
        <p:grpSpPr>
          <a:xfrm>
            <a:off x="5219700" y="3166962"/>
            <a:ext cx="2781300" cy="1270000"/>
            <a:chOff x="5219700" y="3166962"/>
            <a:chExt cx="2781300" cy="1270000"/>
          </a:xfrm>
        </p:grpSpPr>
        <p:sp>
          <p:nvSpPr>
            <p:cNvPr id="14356" name="AutoShape 20">
              <a:extLst>
                <a:ext uri="{FF2B5EF4-FFF2-40B4-BE49-F238E27FC236}">
                  <a16:creationId xmlns:a16="http://schemas.microsoft.com/office/drawing/2014/main" id="{D66C6369-9EB9-4D8E-80CE-84168CF91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9700" y="3166962"/>
              <a:ext cx="2781300" cy="1270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99FF"/>
                </a:gs>
                <a:gs pos="100000">
                  <a:srgbClr val="3399FF">
                    <a:gamma/>
                    <a:shade val="47451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zh-CN" altLang="zh-CN">
                <a:latin typeface="Verdana" panose="020B0604030504040204" pitchFamily="34" charset="0"/>
              </a:endParaRPr>
            </a:p>
          </p:txBody>
        </p:sp>
        <p:pic>
          <p:nvPicPr>
            <p:cNvPr id="28" name="Picture 76" descr="Picture4">
              <a:extLst>
                <a:ext uri="{FF2B5EF4-FFF2-40B4-BE49-F238E27FC236}">
                  <a16:creationId xmlns:a16="http://schemas.microsoft.com/office/drawing/2014/main" id="{5D714D1E-EE41-41C7-8497-0AF2088E2C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 flipH="1">
              <a:off x="7197618" y="3212976"/>
              <a:ext cx="758758" cy="760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DF4E2D26-78F8-4945-9489-44C8DC759305}"/>
              </a:ext>
            </a:extLst>
          </p:cNvPr>
          <p:cNvGrpSpPr/>
          <p:nvPr/>
        </p:nvGrpSpPr>
        <p:grpSpPr>
          <a:xfrm>
            <a:off x="1285875" y="3166962"/>
            <a:ext cx="2781300" cy="1270000"/>
            <a:chOff x="1285875" y="3166962"/>
            <a:chExt cx="2781300" cy="1270000"/>
          </a:xfrm>
        </p:grpSpPr>
        <p:sp>
          <p:nvSpPr>
            <p:cNvPr id="14340" name="AutoShape 4">
              <a:extLst>
                <a:ext uri="{FF2B5EF4-FFF2-40B4-BE49-F238E27FC236}">
                  <a16:creationId xmlns:a16="http://schemas.microsoft.com/office/drawing/2014/main" id="{9B891ADF-5D28-4CFF-9616-71FD62365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5875" y="3166962"/>
              <a:ext cx="2781300" cy="1270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99FF"/>
                </a:gs>
                <a:gs pos="100000">
                  <a:srgbClr val="3399FF">
                    <a:gamma/>
                    <a:shade val="44314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zh-CN" altLang="zh-CN">
                <a:latin typeface="Verdana" panose="020B0604030504040204" pitchFamily="34" charset="0"/>
              </a:endParaRPr>
            </a:p>
          </p:txBody>
        </p:sp>
        <p:pic>
          <p:nvPicPr>
            <p:cNvPr id="26" name="Picture 76" descr="Picture4">
              <a:extLst>
                <a:ext uri="{FF2B5EF4-FFF2-40B4-BE49-F238E27FC236}">
                  <a16:creationId xmlns:a16="http://schemas.microsoft.com/office/drawing/2014/main" id="{F3D69A44-B3E3-4A08-8371-3F29E5E2CE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1342470" y="3212976"/>
              <a:ext cx="758758" cy="760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407" name="Group 71">
            <a:extLst>
              <a:ext uri="{FF2B5EF4-FFF2-40B4-BE49-F238E27FC236}">
                <a16:creationId xmlns:a16="http://schemas.microsoft.com/office/drawing/2014/main" id="{34D348D1-21E5-4B70-A2BA-60F9CD8D7188}"/>
              </a:ext>
            </a:extLst>
          </p:cNvPr>
          <p:cNvGrpSpPr>
            <a:grpSpLocks/>
          </p:cNvGrpSpPr>
          <p:nvPr/>
        </p:nvGrpSpPr>
        <p:grpSpPr bwMode="auto">
          <a:xfrm>
            <a:off x="1115765" y="1412776"/>
            <a:ext cx="7128643" cy="1270000"/>
            <a:chOff x="975" y="981"/>
            <a:chExt cx="4127" cy="698"/>
          </a:xfrm>
        </p:grpSpPr>
        <p:sp>
          <p:nvSpPr>
            <p:cNvPr id="14359" name="AutoShape 23">
              <a:extLst>
                <a:ext uri="{FF2B5EF4-FFF2-40B4-BE49-F238E27FC236}">
                  <a16:creationId xmlns:a16="http://schemas.microsoft.com/office/drawing/2014/main" id="{30DDAABF-EC64-4952-9368-BD33E7DD9D17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975" y="981"/>
              <a:ext cx="4127" cy="69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4D4D">
                    <a:gamma/>
                    <a:tint val="38824"/>
                    <a:invGamma/>
                  </a:srgbClr>
                </a:gs>
                <a:gs pos="100000">
                  <a:srgbClr val="4D4D4D"/>
                </a:gs>
              </a:gsLst>
              <a:lin ang="0" scaled="1"/>
            </a:gradFill>
            <a:ln>
              <a:noFill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9933FF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endParaRPr lang="zh-CN" altLang="zh-CN" sz="1400" b="1"/>
            </a:p>
          </p:txBody>
        </p:sp>
        <p:sp>
          <p:nvSpPr>
            <p:cNvPr id="14362" name="AutoShape 26">
              <a:extLst>
                <a:ext uri="{FF2B5EF4-FFF2-40B4-BE49-F238E27FC236}">
                  <a16:creationId xmlns:a16="http://schemas.microsoft.com/office/drawing/2014/main" id="{FBD7744E-9FB2-4D59-9886-A525985EF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981"/>
              <a:ext cx="4037" cy="63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254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Bef>
                  <a:spcPct val="30000"/>
                </a:spcBef>
              </a:pPr>
              <a:r>
                <a:rPr lang="zh-CN" altLang="en-US" sz="2000" b="1" dirty="0">
                  <a:solidFill>
                    <a:srgbClr val="EAEAE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       多年的教学经验让我们发现，学生学完课程，往往只记住了一堆零散、不成系统的知识，而</a:t>
              </a:r>
              <a:r>
                <a:rPr lang="zh-CN" altLang="en-US" sz="2400" b="1" dirty="0"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对课程的结构、知识点之间的联系、科学的思维方法很少能掌握</a:t>
              </a:r>
              <a:r>
                <a:rPr lang="zh-CN" altLang="en-US" b="1" dirty="0">
                  <a:solidFill>
                    <a:srgbClr val="EAEAE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。 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25EBFE09-D85F-4739-A939-0849B32FBCAD}"/>
              </a:ext>
            </a:extLst>
          </p:cNvPr>
          <p:cNvGrpSpPr/>
          <p:nvPr/>
        </p:nvGrpSpPr>
        <p:grpSpPr>
          <a:xfrm>
            <a:off x="1258888" y="4724597"/>
            <a:ext cx="6753225" cy="1662269"/>
            <a:chOff x="1258888" y="4724597"/>
            <a:chExt cx="6753225" cy="1662269"/>
          </a:xfrm>
        </p:grpSpPr>
        <p:sp>
          <p:nvSpPr>
            <p:cNvPr id="14391" name="AutoShape 55">
              <a:extLst>
                <a:ext uri="{FF2B5EF4-FFF2-40B4-BE49-F238E27FC236}">
                  <a16:creationId xmlns:a16="http://schemas.microsoft.com/office/drawing/2014/main" id="{B48C5FBF-8132-4D7C-9DA2-BB6756942899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1258888" y="4956372"/>
              <a:ext cx="6753225" cy="1430494"/>
            </a:xfrm>
            <a:prstGeom prst="roundRect">
              <a:avLst>
                <a:gd name="adj" fmla="val 16667"/>
              </a:avLst>
            </a:prstGeom>
            <a:solidFill>
              <a:srgbClr val="3366FF">
                <a:alpha val="70000"/>
              </a:srgbClr>
            </a:solidFill>
            <a:ln w="25400">
              <a:solidFill>
                <a:srgbClr val="66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/>
            </a:p>
          </p:txBody>
        </p:sp>
        <p:grpSp>
          <p:nvGrpSpPr>
            <p:cNvPr id="14409" name="Group 73">
              <a:extLst>
                <a:ext uri="{FF2B5EF4-FFF2-40B4-BE49-F238E27FC236}">
                  <a16:creationId xmlns:a16="http://schemas.microsoft.com/office/drawing/2014/main" id="{BB288A13-2236-4E45-AF9D-EADC25BEDF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9912" y="4724597"/>
              <a:ext cx="1827213" cy="584200"/>
              <a:chOff x="2471" y="3103"/>
              <a:chExt cx="1151" cy="368"/>
            </a:xfrm>
          </p:grpSpPr>
          <p:grpSp>
            <p:nvGrpSpPr>
              <p:cNvPr id="14392" name="Group 56">
                <a:extLst>
                  <a:ext uri="{FF2B5EF4-FFF2-40B4-BE49-F238E27FC236}">
                    <a16:creationId xmlns:a16="http://schemas.microsoft.com/office/drawing/2014/main" id="{AC0BD981-E6E4-4CF5-B71A-CA87D8D5B4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71" y="3158"/>
                <a:ext cx="1150" cy="272"/>
                <a:chOff x="720" y="1392"/>
                <a:chExt cx="5140" cy="480"/>
              </a:xfrm>
            </p:grpSpPr>
            <p:sp>
              <p:nvSpPr>
                <p:cNvPr id="14393" name="AutoShape 57">
                  <a:extLst>
                    <a:ext uri="{FF2B5EF4-FFF2-40B4-BE49-F238E27FC236}">
                      <a16:creationId xmlns:a16="http://schemas.microsoft.com/office/drawing/2014/main" id="{058DFF70-701E-4D52-BC09-E82748CEC1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720" y="1392"/>
                  <a:ext cx="5140" cy="480"/>
                </a:xfrm>
                <a:prstGeom prst="roundRect">
                  <a:avLst>
                    <a:gd name="adj" fmla="val 17509"/>
                  </a:avLst>
                </a:prstGeom>
                <a:gradFill rotWithShape="1">
                  <a:gsLst>
                    <a:gs pos="0">
                      <a:schemeClr val="accent2"/>
                    </a:gs>
                    <a:gs pos="50000">
                      <a:schemeClr val="accent2">
                        <a:gamma/>
                        <a:shade val="92157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4394" name="Group 58">
                  <a:extLst>
                    <a:ext uri="{FF2B5EF4-FFF2-40B4-BE49-F238E27FC236}">
                      <a16:creationId xmlns:a16="http://schemas.microsoft.com/office/drawing/2014/main" id="{59311F6E-D036-49EC-BFD4-BA727F9875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30" y="1407"/>
                  <a:ext cx="5130" cy="465"/>
                  <a:chOff x="744" y="1407"/>
                  <a:chExt cx="5060" cy="465"/>
                </a:xfrm>
              </p:grpSpPr>
              <p:sp>
                <p:nvSpPr>
                  <p:cNvPr id="14395" name="AutoShape 59">
                    <a:extLst>
                      <a:ext uri="{FF2B5EF4-FFF2-40B4-BE49-F238E27FC236}">
                        <a16:creationId xmlns:a16="http://schemas.microsoft.com/office/drawing/2014/main" id="{C88A6C3E-1B00-464A-B6BC-2E64DD2907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744" y="1759"/>
                    <a:ext cx="5060" cy="11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accent2">
                          <a:alpha val="0"/>
                        </a:schemeClr>
                      </a:gs>
                      <a:gs pos="100000">
                        <a:schemeClr val="accent2">
                          <a:gamma/>
                          <a:tint val="19216"/>
                          <a:invGamma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96" name="AutoShape 60">
                    <a:extLst>
                      <a:ext uri="{FF2B5EF4-FFF2-40B4-BE49-F238E27FC236}">
                        <a16:creationId xmlns:a16="http://schemas.microsoft.com/office/drawing/2014/main" id="{6A8D1AE0-8683-4103-8881-04B7C2D8CF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744" y="1407"/>
                    <a:ext cx="5060" cy="11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accent2">
                          <a:gamma/>
                          <a:tint val="15686"/>
                          <a:invGamma/>
                        </a:schemeClr>
                      </a:gs>
                      <a:gs pos="100000">
                        <a:schemeClr val="accent2">
                          <a:alpha val="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4397" name="Rectangle 61">
                <a:extLst>
                  <a:ext uri="{FF2B5EF4-FFF2-40B4-BE49-F238E27FC236}">
                    <a16:creationId xmlns:a16="http://schemas.microsoft.com/office/drawing/2014/main" id="{B035C67B-D0B7-4058-971B-A5B3C208321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472" y="3103"/>
                <a:ext cx="1150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buClr>
                    <a:srgbClr val="1F3F5F"/>
                  </a:buClr>
                </a:pPr>
                <a:r>
                  <a:rPr lang="zh-CN" altLang="en-US" sz="3200" dirty="0">
                    <a:solidFill>
                      <a:srgbClr val="EAEAEA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隶书" panose="02010509060101010101" pitchFamily="49" charset="-122"/>
                    <a:ea typeface="隶书" panose="02010509060101010101" pitchFamily="49" charset="-122"/>
                    <a:cs typeface="Arial" panose="020B0604020202020204" pitchFamily="34" charset="0"/>
                  </a:rPr>
                  <a:t>对   策</a:t>
                </a:r>
              </a:p>
            </p:txBody>
          </p:sp>
        </p:grpSp>
      </p:grpSp>
      <p:sp>
        <p:nvSpPr>
          <p:cNvPr id="14398" name="Rectangle 62">
            <a:extLst>
              <a:ext uri="{FF2B5EF4-FFF2-40B4-BE49-F238E27FC236}">
                <a16:creationId xmlns:a16="http://schemas.microsoft.com/office/drawing/2014/main" id="{4479E50E-A6EE-4F97-B756-4B048643390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381125" y="5228653"/>
            <a:ext cx="6519863" cy="114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10000"/>
              </a:lnSpc>
            </a:pPr>
            <a:r>
              <a:rPr lang="zh-CN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en-US" sz="24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引入思维可视化技术</a:t>
            </a:r>
            <a:r>
              <a:rPr lang="zh-CN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有望解决上述问题。</a:t>
            </a:r>
            <a:endParaRPr lang="en-US" altLang="zh-CN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10000"/>
              </a:lnSpc>
            </a:pPr>
            <a:r>
              <a:rPr lang="en-US" altLang="zh-CN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借助思维导图，既能直观地还原教师的思维过程，也能形象地描绘知识体系的清晰全貌。</a:t>
            </a:r>
          </a:p>
        </p:txBody>
      </p:sp>
      <p:sp>
        <p:nvSpPr>
          <p:cNvPr id="14402" name="Rectangle 66">
            <a:extLst>
              <a:ext uri="{FF2B5EF4-FFF2-40B4-BE49-F238E27FC236}">
                <a16:creationId xmlns:a16="http://schemas.microsoft.com/office/drawing/2014/main" id="{BAAD65D3-DCFA-4F5D-9693-01A7A4D63E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345157"/>
            <a:ext cx="3384872" cy="563563"/>
          </a:xfrm>
          <a:noFill/>
          <a:ln/>
        </p:spPr>
        <p:txBody>
          <a:bodyPr/>
          <a:lstStyle/>
          <a:p>
            <a:pPr algn="l"/>
            <a:r>
              <a:rPr lang="zh-CN" altLang="en-US" sz="4200" b="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创新实践背景</a:t>
            </a:r>
          </a:p>
        </p:txBody>
      </p:sp>
      <p:grpSp>
        <p:nvGrpSpPr>
          <p:cNvPr id="14408" name="Group 72">
            <a:extLst>
              <a:ext uri="{FF2B5EF4-FFF2-40B4-BE49-F238E27FC236}">
                <a16:creationId xmlns:a16="http://schemas.microsoft.com/office/drawing/2014/main" id="{78C2E834-F839-4091-B7D1-950CC8643D1C}"/>
              </a:ext>
            </a:extLst>
          </p:cNvPr>
          <p:cNvGrpSpPr>
            <a:grpSpLocks/>
          </p:cNvGrpSpPr>
          <p:nvPr/>
        </p:nvGrpSpPr>
        <p:grpSpPr bwMode="auto">
          <a:xfrm>
            <a:off x="3563888" y="2451000"/>
            <a:ext cx="2262758" cy="1435100"/>
            <a:chOff x="2311" y="1696"/>
            <a:chExt cx="1233" cy="782"/>
          </a:xfrm>
        </p:grpSpPr>
        <p:sp>
          <p:nvSpPr>
            <p:cNvPr id="14343" name="Freeform 7">
              <a:extLst>
                <a:ext uri="{FF2B5EF4-FFF2-40B4-BE49-F238E27FC236}">
                  <a16:creationId xmlns:a16="http://schemas.microsoft.com/office/drawing/2014/main" id="{1CEA6019-268F-4C2E-8FAB-8BD208FC580B}"/>
                </a:ext>
              </a:extLst>
            </p:cNvPr>
            <p:cNvSpPr>
              <a:spLocks/>
            </p:cNvSpPr>
            <p:nvPr/>
          </p:nvSpPr>
          <p:spPr bwMode="gray">
            <a:xfrm>
              <a:off x="2311" y="1696"/>
              <a:ext cx="569" cy="782"/>
            </a:xfrm>
            <a:custGeom>
              <a:avLst/>
              <a:gdLst>
                <a:gd name="T0" fmla="*/ 580 w 580"/>
                <a:gd name="T1" fmla="*/ 0 h 798"/>
                <a:gd name="T2" fmla="*/ 578 w 580"/>
                <a:gd name="T3" fmla="*/ 90 h 798"/>
                <a:gd name="T4" fmla="*/ 568 w 580"/>
                <a:gd name="T5" fmla="*/ 174 h 798"/>
                <a:gd name="T6" fmla="*/ 552 w 580"/>
                <a:gd name="T7" fmla="*/ 252 h 798"/>
                <a:gd name="T8" fmla="*/ 526 w 580"/>
                <a:gd name="T9" fmla="*/ 324 h 798"/>
                <a:gd name="T10" fmla="*/ 494 w 580"/>
                <a:gd name="T11" fmla="*/ 390 h 798"/>
                <a:gd name="T12" fmla="*/ 452 w 580"/>
                <a:gd name="T13" fmla="*/ 450 h 798"/>
                <a:gd name="T14" fmla="*/ 402 w 580"/>
                <a:gd name="T15" fmla="*/ 508 h 798"/>
                <a:gd name="T16" fmla="*/ 342 w 580"/>
                <a:gd name="T17" fmla="*/ 560 h 798"/>
                <a:gd name="T18" fmla="*/ 270 w 580"/>
                <a:gd name="T19" fmla="*/ 610 h 798"/>
                <a:gd name="T20" fmla="*/ 188 w 580"/>
                <a:gd name="T21" fmla="*/ 656 h 798"/>
                <a:gd name="T22" fmla="*/ 188 w 580"/>
                <a:gd name="T23" fmla="*/ 798 h 798"/>
                <a:gd name="T24" fmla="*/ 0 w 580"/>
                <a:gd name="T25" fmla="*/ 514 h 798"/>
                <a:gd name="T26" fmla="*/ 188 w 580"/>
                <a:gd name="T27" fmla="*/ 230 h 798"/>
                <a:gd name="T28" fmla="*/ 188 w 580"/>
                <a:gd name="T29" fmla="*/ 372 h 798"/>
                <a:gd name="T30" fmla="*/ 224 w 580"/>
                <a:gd name="T31" fmla="*/ 368 h 798"/>
                <a:gd name="T32" fmla="*/ 264 w 580"/>
                <a:gd name="T33" fmla="*/ 356 h 798"/>
                <a:gd name="T34" fmla="*/ 306 w 580"/>
                <a:gd name="T35" fmla="*/ 336 h 798"/>
                <a:gd name="T36" fmla="*/ 348 w 580"/>
                <a:gd name="T37" fmla="*/ 310 h 798"/>
                <a:gd name="T38" fmla="*/ 392 w 580"/>
                <a:gd name="T39" fmla="*/ 280 h 798"/>
                <a:gd name="T40" fmla="*/ 432 w 580"/>
                <a:gd name="T41" fmla="*/ 246 h 798"/>
                <a:gd name="T42" fmla="*/ 472 w 580"/>
                <a:gd name="T43" fmla="*/ 208 h 798"/>
                <a:gd name="T44" fmla="*/ 506 w 580"/>
                <a:gd name="T45" fmla="*/ 166 h 798"/>
                <a:gd name="T46" fmla="*/ 536 w 580"/>
                <a:gd name="T47" fmla="*/ 124 h 798"/>
                <a:gd name="T48" fmla="*/ 558 w 580"/>
                <a:gd name="T49" fmla="*/ 82 h 798"/>
                <a:gd name="T50" fmla="*/ 574 w 580"/>
                <a:gd name="T51" fmla="*/ 40 h 798"/>
                <a:gd name="T52" fmla="*/ 578 w 580"/>
                <a:gd name="T53" fmla="*/ 0 h 798"/>
                <a:gd name="T54" fmla="*/ 580 w 580"/>
                <a:gd name="T55" fmla="*/ 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31765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A06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8" name="Freeform 22">
              <a:extLst>
                <a:ext uri="{FF2B5EF4-FFF2-40B4-BE49-F238E27FC236}">
                  <a16:creationId xmlns:a16="http://schemas.microsoft.com/office/drawing/2014/main" id="{66C16C03-34B7-4668-8075-D1C12B4701FD}"/>
                </a:ext>
              </a:extLst>
            </p:cNvPr>
            <p:cNvSpPr>
              <a:spLocks/>
            </p:cNvSpPr>
            <p:nvPr/>
          </p:nvSpPr>
          <p:spPr bwMode="gray">
            <a:xfrm flipH="1">
              <a:off x="2975" y="1696"/>
              <a:ext cx="569" cy="782"/>
            </a:xfrm>
            <a:custGeom>
              <a:avLst/>
              <a:gdLst>
                <a:gd name="T0" fmla="*/ 580 w 580"/>
                <a:gd name="T1" fmla="*/ 0 h 798"/>
                <a:gd name="T2" fmla="*/ 578 w 580"/>
                <a:gd name="T3" fmla="*/ 90 h 798"/>
                <a:gd name="T4" fmla="*/ 568 w 580"/>
                <a:gd name="T5" fmla="*/ 174 h 798"/>
                <a:gd name="T6" fmla="*/ 552 w 580"/>
                <a:gd name="T7" fmla="*/ 252 h 798"/>
                <a:gd name="T8" fmla="*/ 526 w 580"/>
                <a:gd name="T9" fmla="*/ 324 h 798"/>
                <a:gd name="T10" fmla="*/ 494 w 580"/>
                <a:gd name="T11" fmla="*/ 390 h 798"/>
                <a:gd name="T12" fmla="*/ 452 w 580"/>
                <a:gd name="T13" fmla="*/ 450 h 798"/>
                <a:gd name="T14" fmla="*/ 402 w 580"/>
                <a:gd name="T15" fmla="*/ 508 h 798"/>
                <a:gd name="T16" fmla="*/ 342 w 580"/>
                <a:gd name="T17" fmla="*/ 560 h 798"/>
                <a:gd name="T18" fmla="*/ 270 w 580"/>
                <a:gd name="T19" fmla="*/ 610 h 798"/>
                <a:gd name="T20" fmla="*/ 188 w 580"/>
                <a:gd name="T21" fmla="*/ 656 h 798"/>
                <a:gd name="T22" fmla="*/ 188 w 580"/>
                <a:gd name="T23" fmla="*/ 798 h 798"/>
                <a:gd name="T24" fmla="*/ 0 w 580"/>
                <a:gd name="T25" fmla="*/ 514 h 798"/>
                <a:gd name="T26" fmla="*/ 188 w 580"/>
                <a:gd name="T27" fmla="*/ 230 h 798"/>
                <a:gd name="T28" fmla="*/ 188 w 580"/>
                <a:gd name="T29" fmla="*/ 372 h 798"/>
                <a:gd name="T30" fmla="*/ 224 w 580"/>
                <a:gd name="T31" fmla="*/ 368 h 798"/>
                <a:gd name="T32" fmla="*/ 264 w 580"/>
                <a:gd name="T33" fmla="*/ 356 h 798"/>
                <a:gd name="T34" fmla="*/ 306 w 580"/>
                <a:gd name="T35" fmla="*/ 336 h 798"/>
                <a:gd name="T36" fmla="*/ 348 w 580"/>
                <a:gd name="T37" fmla="*/ 310 h 798"/>
                <a:gd name="T38" fmla="*/ 392 w 580"/>
                <a:gd name="T39" fmla="*/ 280 h 798"/>
                <a:gd name="T40" fmla="*/ 432 w 580"/>
                <a:gd name="T41" fmla="*/ 246 h 798"/>
                <a:gd name="T42" fmla="*/ 472 w 580"/>
                <a:gd name="T43" fmla="*/ 208 h 798"/>
                <a:gd name="T44" fmla="*/ 506 w 580"/>
                <a:gd name="T45" fmla="*/ 166 h 798"/>
                <a:gd name="T46" fmla="*/ 536 w 580"/>
                <a:gd name="T47" fmla="*/ 124 h 798"/>
                <a:gd name="T48" fmla="*/ 558 w 580"/>
                <a:gd name="T49" fmla="*/ 82 h 798"/>
                <a:gd name="T50" fmla="*/ 574 w 580"/>
                <a:gd name="T51" fmla="*/ 40 h 798"/>
                <a:gd name="T52" fmla="*/ 578 w 580"/>
                <a:gd name="T53" fmla="*/ 0 h 798"/>
                <a:gd name="T54" fmla="*/ 580 w 580"/>
                <a:gd name="T55" fmla="*/ 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31765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A06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4" name="Text Box 68">
              <a:extLst>
                <a:ext uri="{FF2B5EF4-FFF2-40B4-BE49-F238E27FC236}">
                  <a16:creationId xmlns:a16="http://schemas.microsoft.com/office/drawing/2014/main" id="{50CC6766-26D3-4FCA-9254-5DFC67FCEB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9" y="1954"/>
              <a:ext cx="995" cy="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EAEAE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隶书" panose="02010509060101010101" pitchFamily="49" charset="-122"/>
                </a:rPr>
                <a:t>原        因</a:t>
              </a:r>
            </a:p>
          </p:txBody>
        </p:sp>
      </p:grpSp>
      <p:sp>
        <p:nvSpPr>
          <p:cNvPr id="27" name="Rectangle 29">
            <a:extLst>
              <a:ext uri="{FF2B5EF4-FFF2-40B4-BE49-F238E27FC236}">
                <a16:creationId xmlns:a16="http://schemas.microsoft.com/office/drawing/2014/main" id="{C9447EAB-4563-4237-8E40-41E73A33AA4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5508178" y="379066"/>
            <a:ext cx="3816350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基于思维可视化技术的</a:t>
            </a:r>
            <a:br>
              <a:rPr lang="zh-CN" alt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课程教学改革与实践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035A558B-F720-453F-B8B7-89BD4E2A7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25" y="3284437"/>
            <a:ext cx="254158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6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教材的编写方式</a:t>
            </a:r>
          </a:p>
          <a:p>
            <a:pPr algn="ctr" eaLnBrk="0" hangingPunct="0"/>
            <a:endParaRPr lang="zh-CN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0" hangingPunct="0"/>
            <a:r>
              <a:rPr lang="en-US" altLang="zh-CN" sz="20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——</a:t>
            </a:r>
            <a:r>
              <a:rPr lang="zh-CN" altLang="en-US" sz="20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按章节次序编写</a:t>
            </a:r>
            <a:endParaRPr lang="zh-CN" altLang="en-US" sz="1400" dirty="0"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357" name="Text Box 21">
            <a:extLst>
              <a:ext uri="{FF2B5EF4-FFF2-40B4-BE49-F238E27FC236}">
                <a16:creationId xmlns:a16="http://schemas.microsoft.com/office/drawing/2014/main" id="{C8D8F653-65DA-49F9-B51E-65F141B8D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475" y="3284437"/>
            <a:ext cx="257651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6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PPT</a:t>
            </a:r>
            <a:r>
              <a:rPr lang="zh-CN" altLang="en-US" sz="26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课件的通病</a:t>
            </a:r>
          </a:p>
          <a:p>
            <a:pPr algn="ctr" eaLnBrk="0" hangingPunct="0"/>
            <a:endParaRPr lang="zh-CN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  <a:p>
            <a:pPr algn="ctr" eaLnBrk="0" hangingPunct="0"/>
            <a:r>
              <a:rPr lang="en-US" altLang="zh-CN" sz="20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——</a:t>
            </a:r>
            <a:r>
              <a:rPr lang="zh-CN" altLang="en-US" sz="20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线性的演示流程</a:t>
            </a:r>
            <a:endParaRPr lang="zh-CN" altLang="en-US" sz="1400" dirty="0"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形 5" descr="线箭头: U 形转弯">
            <a:hlinkClick r:id="rId3" action="ppaction://hlinksldjump"/>
            <a:extLst>
              <a:ext uri="{FF2B5EF4-FFF2-40B4-BE49-F238E27FC236}">
                <a16:creationId xmlns:a16="http://schemas.microsoft.com/office/drawing/2014/main" id="{CE27A0CE-43DE-4A20-97CC-5B5B665FB1E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4368" y="6309320"/>
            <a:ext cx="538091" cy="538091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48268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98" grpId="0"/>
      <p:bldP spid="14341" grpId="0"/>
      <p:bldP spid="143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27" name="Group 19">
            <a:extLst>
              <a:ext uri="{FF2B5EF4-FFF2-40B4-BE49-F238E27FC236}">
                <a16:creationId xmlns:a16="http://schemas.microsoft.com/office/drawing/2014/main" id="{9209F4E7-6552-486F-B5ED-DF5595AB2F90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3804411" y="3516140"/>
            <a:ext cx="4043363" cy="1420813"/>
            <a:chOff x="564" y="1992"/>
            <a:chExt cx="2658" cy="984"/>
          </a:xfrm>
        </p:grpSpPr>
        <p:sp>
          <p:nvSpPr>
            <p:cNvPr id="17428" name="Freeform 20">
              <a:extLst>
                <a:ext uri="{FF2B5EF4-FFF2-40B4-BE49-F238E27FC236}">
                  <a16:creationId xmlns:a16="http://schemas.microsoft.com/office/drawing/2014/main" id="{06CE1E1E-45BA-40AE-8269-7AA78DD9C95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>
                    <a:gamma/>
                    <a:tint val="0"/>
                    <a:invGamma/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29" name="Freeform 21">
              <a:extLst>
                <a:ext uri="{FF2B5EF4-FFF2-40B4-BE49-F238E27FC236}">
                  <a16:creationId xmlns:a16="http://schemas.microsoft.com/office/drawing/2014/main" id="{C1B0CD59-D9CD-4ABE-A211-34C1EFA7D4E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adFill rotWithShape="1">
              <a:gsLst>
                <a:gs pos="0">
                  <a:schemeClr val="tx1">
                    <a:gamma/>
                    <a:tint val="0"/>
                    <a:invGamma/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30" name="Freeform 22">
              <a:extLst>
                <a:ext uri="{FF2B5EF4-FFF2-40B4-BE49-F238E27FC236}">
                  <a16:creationId xmlns:a16="http://schemas.microsoft.com/office/drawing/2014/main" id="{4C16AB34-588D-433F-A164-BDBA1BB8A40F}"/>
                </a:ext>
              </a:extLst>
            </p:cNvPr>
            <p:cNvSpPr>
              <a:spLocks/>
            </p:cNvSpPr>
            <p:nvPr/>
          </p:nvSpPr>
          <p:spPr bwMode="inv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>
                    <a:gamma/>
                    <a:tint val="0"/>
                    <a:invGamma/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7501" name="Group 93">
            <a:extLst>
              <a:ext uri="{FF2B5EF4-FFF2-40B4-BE49-F238E27FC236}">
                <a16:creationId xmlns:a16="http://schemas.microsoft.com/office/drawing/2014/main" id="{626DFAD7-4D6E-4CE4-AF57-5BB7877087FA}"/>
              </a:ext>
            </a:extLst>
          </p:cNvPr>
          <p:cNvGrpSpPr>
            <a:grpSpLocks/>
          </p:cNvGrpSpPr>
          <p:nvPr/>
        </p:nvGrpSpPr>
        <p:grpSpPr bwMode="auto">
          <a:xfrm>
            <a:off x="467546" y="2026588"/>
            <a:ext cx="4630658" cy="1330404"/>
            <a:chOff x="748" y="1058"/>
            <a:chExt cx="2490" cy="784"/>
          </a:xfrm>
        </p:grpSpPr>
        <p:sp>
          <p:nvSpPr>
            <p:cNvPr id="17483" name="AutoShape 75">
              <a:extLst>
                <a:ext uri="{FF2B5EF4-FFF2-40B4-BE49-F238E27FC236}">
                  <a16:creationId xmlns:a16="http://schemas.microsoft.com/office/drawing/2014/main" id="{989CDB97-261F-42BA-8A94-53D2E6410908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48" y="1080"/>
              <a:ext cx="2490" cy="76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zh-CN" altLang="en-US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7484" name="Picture 76" descr="Picture4">
              <a:extLst>
                <a:ext uri="{FF2B5EF4-FFF2-40B4-BE49-F238E27FC236}">
                  <a16:creationId xmlns:a16="http://schemas.microsoft.com/office/drawing/2014/main" id="{9A6BF7EF-C006-4BB0-ACA6-F3BA945ED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767" y="1101"/>
              <a:ext cx="408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91" name="Rectangle 83">
              <a:extLst>
                <a:ext uri="{FF2B5EF4-FFF2-40B4-BE49-F238E27FC236}">
                  <a16:creationId xmlns:a16="http://schemas.microsoft.com/office/drawing/2014/main" id="{4437F01C-89F8-44B6-9289-7721DF01E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" y="1058"/>
              <a:ext cx="2452" cy="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266700" indent="-2667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5381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20000"/>
                </a:lnSpc>
                <a:buClr>
                  <a:srgbClr val="FF9900"/>
                </a:buClr>
                <a:buFont typeface="Wingdings" panose="05000000000000000000" pitchFamily="2" charset="2"/>
                <a:buChar char="u"/>
              </a:pPr>
              <a:r>
                <a:rPr lang="zh-CN" altLang="en-US" sz="20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使用</a:t>
              </a:r>
              <a:r>
                <a:rPr lang="en-US" altLang="zh-CN" sz="2400" b="1" dirty="0" err="1"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NovaMind</a:t>
              </a:r>
              <a:r>
                <a:rPr lang="zh-CN" altLang="en-US" sz="20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思维导图制作软件绘制</a:t>
              </a:r>
              <a:r>
                <a:rPr lang="zh-CN" altLang="en-US" sz="2400" b="1" dirty="0"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课程的知识结构图</a:t>
              </a:r>
              <a:r>
                <a:rPr lang="zh-CN" altLang="en-US" sz="20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，将知识点联结为有形有色的组织图谱。</a:t>
              </a:r>
            </a:p>
          </p:txBody>
        </p:sp>
      </p:grpSp>
      <p:grpSp>
        <p:nvGrpSpPr>
          <p:cNvPr id="17503" name="Group 95">
            <a:extLst>
              <a:ext uri="{FF2B5EF4-FFF2-40B4-BE49-F238E27FC236}">
                <a16:creationId xmlns:a16="http://schemas.microsoft.com/office/drawing/2014/main" id="{A432ACA2-3657-4835-819D-B254E957924F}"/>
              </a:ext>
            </a:extLst>
          </p:cNvPr>
          <p:cNvGrpSpPr>
            <a:grpSpLocks/>
          </p:cNvGrpSpPr>
          <p:nvPr/>
        </p:nvGrpSpPr>
        <p:grpSpPr bwMode="auto">
          <a:xfrm>
            <a:off x="467621" y="5068336"/>
            <a:ext cx="4648065" cy="1312992"/>
            <a:chOff x="752" y="3127"/>
            <a:chExt cx="2486" cy="801"/>
          </a:xfrm>
        </p:grpSpPr>
        <p:sp>
          <p:nvSpPr>
            <p:cNvPr id="17489" name="AutoShape 81">
              <a:extLst>
                <a:ext uri="{FF2B5EF4-FFF2-40B4-BE49-F238E27FC236}">
                  <a16:creationId xmlns:a16="http://schemas.microsoft.com/office/drawing/2014/main" id="{FBBEB878-B7AE-4D2F-9A81-2B007C3BF88D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52" y="3128"/>
              <a:ext cx="2486" cy="80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zh-CN" altLang="en-US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7490" name="Picture 82" descr="Picture4">
              <a:extLst>
                <a:ext uri="{FF2B5EF4-FFF2-40B4-BE49-F238E27FC236}">
                  <a16:creationId xmlns:a16="http://schemas.microsoft.com/office/drawing/2014/main" id="{5B1D3BA2-5394-4D8E-9C4B-1BE5951511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773" y="3154"/>
              <a:ext cx="408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93" name="Rectangle 85">
              <a:extLst>
                <a:ext uri="{FF2B5EF4-FFF2-40B4-BE49-F238E27FC236}">
                  <a16:creationId xmlns:a16="http://schemas.microsoft.com/office/drawing/2014/main" id="{31166D9A-55BA-4FF4-A2AF-B06DDA9CA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" y="3127"/>
              <a:ext cx="2443" cy="8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266700" indent="-2667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20000"/>
                </a:lnSpc>
                <a:buClr>
                  <a:srgbClr val="FF9900"/>
                </a:buClr>
                <a:buFont typeface="Wingdings" panose="05000000000000000000" pitchFamily="2" charset="2"/>
                <a:buChar char="u"/>
              </a:pPr>
              <a:r>
                <a:rPr lang="zh-CN" altLang="en-US" sz="2400" b="1" dirty="0"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将</a:t>
              </a:r>
              <a:r>
                <a:rPr lang="en-US" altLang="zh-CN" sz="2400" b="1" dirty="0" err="1"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NovaMind</a:t>
              </a:r>
              <a:r>
                <a:rPr lang="zh-CN" altLang="en-US" sz="2400" b="1" dirty="0"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与</a:t>
              </a:r>
              <a:r>
                <a:rPr lang="en-US" altLang="zh-CN" sz="2400" b="1" dirty="0"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PowerPoint</a:t>
              </a:r>
              <a:r>
                <a:rPr lang="zh-CN" altLang="en-US" sz="2400" b="1" dirty="0"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创新性融合运用</a:t>
              </a:r>
              <a:r>
                <a:rPr lang="zh-CN" altLang="en-US" sz="20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，实施系统整合式的课堂教学。</a:t>
              </a:r>
              <a:endParaRPr lang="zh-CN" alt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Rectangle 66">
            <a:extLst>
              <a:ext uri="{FF2B5EF4-FFF2-40B4-BE49-F238E27FC236}">
                <a16:creationId xmlns:a16="http://schemas.microsoft.com/office/drawing/2014/main" id="{9211DE6E-3797-4C4A-A050-8F3D12EF00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345157"/>
            <a:ext cx="3384872" cy="563563"/>
          </a:xfrm>
          <a:noFill/>
          <a:ln/>
        </p:spPr>
        <p:txBody>
          <a:bodyPr/>
          <a:lstStyle/>
          <a:p>
            <a:pPr algn="l"/>
            <a:r>
              <a:rPr lang="zh-CN" altLang="en-US" sz="4200" b="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创新实践内容</a:t>
            </a:r>
          </a:p>
        </p:txBody>
      </p:sp>
      <p:sp>
        <p:nvSpPr>
          <p:cNvPr id="42" name="Rectangle 29">
            <a:extLst>
              <a:ext uri="{FF2B5EF4-FFF2-40B4-BE49-F238E27FC236}">
                <a16:creationId xmlns:a16="http://schemas.microsoft.com/office/drawing/2014/main" id="{C2C5504C-F491-4EC8-9487-5A6F48DC8FA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5508178" y="379066"/>
            <a:ext cx="3816350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基于思维可视化技术的</a:t>
            </a:r>
            <a:br>
              <a:rPr lang="zh-CN" altLang="en-US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课程教学改革与实践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F00A391-FA4A-4B21-BC56-448861E22995}"/>
              </a:ext>
            </a:extLst>
          </p:cNvPr>
          <p:cNvGrpSpPr/>
          <p:nvPr/>
        </p:nvGrpSpPr>
        <p:grpSpPr>
          <a:xfrm>
            <a:off x="467544" y="3549918"/>
            <a:ext cx="4634385" cy="1319242"/>
            <a:chOff x="899515" y="3140967"/>
            <a:chExt cx="4634385" cy="1319242"/>
          </a:xfrm>
        </p:grpSpPr>
        <p:grpSp>
          <p:nvGrpSpPr>
            <p:cNvPr id="17502" name="Group 94">
              <a:extLst>
                <a:ext uri="{FF2B5EF4-FFF2-40B4-BE49-F238E27FC236}">
                  <a16:creationId xmlns:a16="http://schemas.microsoft.com/office/drawing/2014/main" id="{6624C5E8-09D4-4817-89FC-69A0CB3C0C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9515" y="3140967"/>
              <a:ext cx="4634385" cy="1319242"/>
              <a:chOff x="750" y="2087"/>
              <a:chExt cx="2488" cy="798"/>
            </a:xfrm>
          </p:grpSpPr>
          <p:sp>
            <p:nvSpPr>
              <p:cNvPr id="17486" name="AutoShape 78">
                <a:extLst>
                  <a:ext uri="{FF2B5EF4-FFF2-40B4-BE49-F238E27FC236}">
                    <a16:creationId xmlns:a16="http://schemas.microsoft.com/office/drawing/2014/main" id="{1CD1E846-2508-45B3-A0EB-A163885D7EE7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750" y="2103"/>
                <a:ext cx="2488" cy="78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rgbClr val="FEFEFE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just"/>
                <a:endParaRPr lang="zh-CN" altLang="en-US"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92" name="Rectangle 84">
                <a:extLst>
                  <a:ext uri="{FF2B5EF4-FFF2-40B4-BE49-F238E27FC236}">
                    <a16:creationId xmlns:a16="http://schemas.microsoft.com/office/drawing/2014/main" id="{E5E04046-3F3D-4725-AC2C-AB12C3B2D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" y="2087"/>
                <a:ext cx="2450" cy="7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266700" indent="-2667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5381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>
                  <a:lnSpc>
                    <a:spcPct val="120000"/>
                  </a:lnSpc>
                  <a:buClr>
                    <a:srgbClr val="FF9900"/>
                  </a:buClr>
                  <a:buFont typeface="Wingdings" panose="05000000000000000000" pitchFamily="2" charset="2"/>
                  <a:buChar char="u"/>
                </a:pPr>
                <a:r>
                  <a:rPr lang="zh-CN" altLang="en-US" sz="2000" b="1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ea typeface="幼圆" panose="02010509060101010101" pitchFamily="49" charset="-122"/>
                    <a:cs typeface="Times New Roman" panose="02020603050405020304" pitchFamily="18" charset="0"/>
                  </a:rPr>
                  <a:t>围绕知识结构图，</a:t>
                </a:r>
                <a:r>
                  <a:rPr lang="zh-CN" altLang="en-US" sz="2400" b="1" dirty="0">
                    <a:solidFill>
                      <a:srgbClr val="FFCC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ea typeface="幼圆" panose="02010509060101010101" pitchFamily="49" charset="-122"/>
                    <a:cs typeface="Times New Roman" panose="02020603050405020304" pitchFamily="18" charset="0"/>
                  </a:rPr>
                  <a:t>使用</a:t>
                </a:r>
                <a:r>
                  <a:rPr lang="en-US" altLang="zh-CN" sz="2400" b="1" dirty="0" err="1">
                    <a:solidFill>
                      <a:srgbClr val="FFCC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ea typeface="幼圆" panose="02010509060101010101" pitchFamily="49" charset="-122"/>
                    <a:cs typeface="Times New Roman" panose="02020603050405020304" pitchFamily="18" charset="0"/>
                  </a:rPr>
                  <a:t>NovaMind</a:t>
                </a:r>
                <a:r>
                  <a:rPr lang="zh-CN" altLang="en-US" sz="2400" b="1" dirty="0">
                    <a:solidFill>
                      <a:srgbClr val="FFCC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ea typeface="幼圆" panose="02010509060101010101" pitchFamily="49" charset="-122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400" b="1" dirty="0">
                    <a:solidFill>
                      <a:srgbClr val="FFCC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ea typeface="幼圆" panose="02010509060101010101" pitchFamily="49" charset="-122"/>
                    <a:cs typeface="Times New Roman" panose="02020603050405020304" pitchFamily="18" charset="0"/>
                  </a:rPr>
                  <a:t>PowerPoint</a:t>
                </a:r>
                <a:r>
                  <a:rPr lang="zh-CN" altLang="en-US" sz="2000" b="1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ea typeface="幼圆" panose="02010509060101010101" pitchFamily="49" charset="-122"/>
                    <a:cs typeface="Times New Roman" panose="02020603050405020304" pitchFamily="18" charset="0"/>
                  </a:rPr>
                  <a:t>制作出兼顾整体结构与详情细节的教学课件。</a:t>
                </a:r>
                <a:endParaRPr lang="zh-CN" altLang="en-US" sz="2000" dirty="0"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44" name="Picture 79" descr="Picture4">
              <a:extLst>
                <a:ext uri="{FF2B5EF4-FFF2-40B4-BE49-F238E27FC236}">
                  <a16:creationId xmlns:a16="http://schemas.microsoft.com/office/drawing/2014/main" id="{DC06465F-212E-4422-93EE-EF8C3AE7DD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927643" y="3213367"/>
              <a:ext cx="647700" cy="71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13BE33B0-7397-4382-BD8D-2C1AE12ED14A}"/>
              </a:ext>
            </a:extLst>
          </p:cNvPr>
          <p:cNvGrpSpPr/>
          <p:nvPr/>
        </p:nvGrpSpPr>
        <p:grpSpPr>
          <a:xfrm>
            <a:off x="6483838" y="2564904"/>
            <a:ext cx="1826766" cy="2520280"/>
            <a:chOff x="6588224" y="2204864"/>
            <a:chExt cx="1826766" cy="2520280"/>
          </a:xfrm>
        </p:grpSpPr>
        <p:grpSp>
          <p:nvGrpSpPr>
            <p:cNvPr id="46" name="Group 22">
              <a:extLst>
                <a:ext uri="{FF2B5EF4-FFF2-40B4-BE49-F238E27FC236}">
                  <a16:creationId xmlns:a16="http://schemas.microsoft.com/office/drawing/2014/main" id="{90A6D16C-BD9D-4241-9D9E-0ECAD4E978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32240" y="3172569"/>
              <a:ext cx="1682750" cy="1552575"/>
              <a:chOff x="482" y="1851"/>
              <a:chExt cx="860" cy="796"/>
            </a:xfrm>
          </p:grpSpPr>
          <p:sp>
            <p:nvSpPr>
              <p:cNvPr id="47" name="Freeform 23">
                <a:extLst>
                  <a:ext uri="{FF2B5EF4-FFF2-40B4-BE49-F238E27FC236}">
                    <a16:creationId xmlns:a16="http://schemas.microsoft.com/office/drawing/2014/main" id="{5A9C475A-823D-4FD4-8CAD-F81FA6C6C9E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67" y="2464"/>
                <a:ext cx="335" cy="173"/>
              </a:xfrm>
              <a:custGeom>
                <a:avLst/>
                <a:gdLst>
                  <a:gd name="T0" fmla="*/ 0 w 335"/>
                  <a:gd name="T1" fmla="*/ 166 h 173"/>
                  <a:gd name="T2" fmla="*/ 58 w 335"/>
                  <a:gd name="T3" fmla="*/ 173 h 173"/>
                  <a:gd name="T4" fmla="*/ 297 w 335"/>
                  <a:gd name="T5" fmla="*/ 32 h 173"/>
                  <a:gd name="T6" fmla="*/ 289 w 335"/>
                  <a:gd name="T7" fmla="*/ 8 h 173"/>
                  <a:gd name="T8" fmla="*/ 223 w 335"/>
                  <a:gd name="T9" fmla="*/ 26 h 173"/>
                  <a:gd name="T10" fmla="*/ 0 w 335"/>
                  <a:gd name="T11" fmla="*/ 166 h 1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5"/>
                  <a:gd name="T19" fmla="*/ 0 h 173"/>
                  <a:gd name="T20" fmla="*/ 335 w 335"/>
                  <a:gd name="T21" fmla="*/ 173 h 1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5" h="173">
                    <a:moveTo>
                      <a:pt x="0" y="166"/>
                    </a:moveTo>
                    <a:lnTo>
                      <a:pt x="58" y="173"/>
                    </a:lnTo>
                    <a:lnTo>
                      <a:pt x="297" y="32"/>
                    </a:lnTo>
                    <a:cubicBezTo>
                      <a:pt x="335" y="5"/>
                      <a:pt x="301" y="9"/>
                      <a:pt x="289" y="8"/>
                    </a:cubicBezTo>
                    <a:cubicBezTo>
                      <a:pt x="277" y="7"/>
                      <a:pt x="271" y="0"/>
                      <a:pt x="223" y="26"/>
                    </a:cubicBezTo>
                    <a:lnTo>
                      <a:pt x="0" y="16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81818">
                      <a:alpha val="0"/>
                    </a:srgbClr>
                  </a:gs>
                  <a:gs pos="100000">
                    <a:srgbClr val="1C1C1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zh-CN"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24">
                <a:extLst>
                  <a:ext uri="{FF2B5EF4-FFF2-40B4-BE49-F238E27FC236}">
                    <a16:creationId xmlns:a16="http://schemas.microsoft.com/office/drawing/2014/main" id="{801FEB20-5311-4443-AEC2-E7E1BC088AD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97" y="2401"/>
                <a:ext cx="367" cy="170"/>
              </a:xfrm>
              <a:custGeom>
                <a:avLst/>
                <a:gdLst>
                  <a:gd name="T0" fmla="*/ 0 w 367"/>
                  <a:gd name="T1" fmla="*/ 158 h 170"/>
                  <a:gd name="T2" fmla="*/ 80 w 367"/>
                  <a:gd name="T3" fmla="*/ 170 h 170"/>
                  <a:gd name="T4" fmla="*/ 332 w 367"/>
                  <a:gd name="T5" fmla="*/ 37 h 170"/>
                  <a:gd name="T6" fmla="*/ 292 w 367"/>
                  <a:gd name="T7" fmla="*/ 1 h 170"/>
                  <a:gd name="T8" fmla="*/ 230 w 367"/>
                  <a:gd name="T9" fmla="*/ 29 h 170"/>
                  <a:gd name="T10" fmla="*/ 0 w 367"/>
                  <a:gd name="T11" fmla="*/ 158 h 1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7"/>
                  <a:gd name="T19" fmla="*/ 0 h 170"/>
                  <a:gd name="T20" fmla="*/ 367 w 367"/>
                  <a:gd name="T21" fmla="*/ 170 h 1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7" h="170">
                    <a:moveTo>
                      <a:pt x="0" y="158"/>
                    </a:moveTo>
                    <a:lnTo>
                      <a:pt x="80" y="170"/>
                    </a:lnTo>
                    <a:lnTo>
                      <a:pt x="332" y="37"/>
                    </a:lnTo>
                    <a:cubicBezTo>
                      <a:pt x="367" y="9"/>
                      <a:pt x="309" y="2"/>
                      <a:pt x="292" y="1"/>
                    </a:cubicBezTo>
                    <a:cubicBezTo>
                      <a:pt x="280" y="0"/>
                      <a:pt x="279" y="3"/>
                      <a:pt x="230" y="29"/>
                    </a:cubicBezTo>
                    <a:lnTo>
                      <a:pt x="0" y="15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81818">
                      <a:alpha val="0"/>
                    </a:srgbClr>
                  </a:gs>
                  <a:gs pos="100000">
                    <a:srgbClr val="1C1C1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zh-CN"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25">
                <a:extLst>
                  <a:ext uri="{FF2B5EF4-FFF2-40B4-BE49-F238E27FC236}">
                    <a16:creationId xmlns:a16="http://schemas.microsoft.com/office/drawing/2014/main" id="{E6775554-A80F-4291-AA83-263A0FC0E20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35" y="2504"/>
                <a:ext cx="307" cy="143"/>
              </a:xfrm>
              <a:custGeom>
                <a:avLst/>
                <a:gdLst>
                  <a:gd name="T0" fmla="*/ 0 w 307"/>
                  <a:gd name="T1" fmla="*/ 134 h 143"/>
                  <a:gd name="T2" fmla="*/ 66 w 307"/>
                  <a:gd name="T3" fmla="*/ 143 h 143"/>
                  <a:gd name="T4" fmla="*/ 282 w 307"/>
                  <a:gd name="T5" fmla="*/ 35 h 143"/>
                  <a:gd name="T6" fmla="*/ 219 w 307"/>
                  <a:gd name="T7" fmla="*/ 17 h 143"/>
                  <a:gd name="T8" fmla="*/ 0 w 307"/>
                  <a:gd name="T9" fmla="*/ 134 h 1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143"/>
                  <a:gd name="T17" fmla="*/ 307 w 307"/>
                  <a:gd name="T18" fmla="*/ 143 h 1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143">
                    <a:moveTo>
                      <a:pt x="0" y="134"/>
                    </a:moveTo>
                    <a:lnTo>
                      <a:pt x="66" y="143"/>
                    </a:lnTo>
                    <a:lnTo>
                      <a:pt x="282" y="35"/>
                    </a:lnTo>
                    <a:cubicBezTo>
                      <a:pt x="307" y="14"/>
                      <a:pt x="266" y="0"/>
                      <a:pt x="219" y="17"/>
                    </a:cubicBezTo>
                    <a:lnTo>
                      <a:pt x="0" y="13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81818">
                      <a:alpha val="0"/>
                    </a:srgbClr>
                  </a:gs>
                  <a:gs pos="100000">
                    <a:srgbClr val="1C1C1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zh-CN"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26">
                <a:extLst>
                  <a:ext uri="{FF2B5EF4-FFF2-40B4-BE49-F238E27FC236}">
                    <a16:creationId xmlns:a16="http://schemas.microsoft.com/office/drawing/2014/main" id="{B871F1E2-0348-4B49-A7E4-5AB83640D96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2" y="2066"/>
                <a:ext cx="224" cy="569"/>
              </a:xfrm>
              <a:custGeom>
                <a:avLst/>
                <a:gdLst>
                  <a:gd name="T0" fmla="*/ 103 w 224"/>
                  <a:gd name="T1" fmla="*/ 101 h 569"/>
                  <a:gd name="T2" fmla="*/ 74 w 224"/>
                  <a:gd name="T3" fmla="*/ 50 h 569"/>
                  <a:gd name="T4" fmla="*/ 121 w 224"/>
                  <a:gd name="T5" fmla="*/ 1 h 569"/>
                  <a:gd name="T6" fmla="*/ 171 w 224"/>
                  <a:gd name="T7" fmla="*/ 52 h 569"/>
                  <a:gd name="T8" fmla="*/ 135 w 224"/>
                  <a:gd name="T9" fmla="*/ 101 h 569"/>
                  <a:gd name="T10" fmla="*/ 134 w 224"/>
                  <a:gd name="T11" fmla="*/ 124 h 569"/>
                  <a:gd name="T12" fmla="*/ 209 w 224"/>
                  <a:gd name="T13" fmla="*/ 145 h 569"/>
                  <a:gd name="T14" fmla="*/ 221 w 224"/>
                  <a:gd name="T15" fmla="*/ 204 h 569"/>
                  <a:gd name="T16" fmla="*/ 218 w 224"/>
                  <a:gd name="T17" fmla="*/ 321 h 569"/>
                  <a:gd name="T18" fmla="*/ 209 w 224"/>
                  <a:gd name="T19" fmla="*/ 365 h 569"/>
                  <a:gd name="T20" fmla="*/ 196 w 224"/>
                  <a:gd name="T21" fmla="*/ 308 h 569"/>
                  <a:gd name="T22" fmla="*/ 187 w 224"/>
                  <a:gd name="T23" fmla="*/ 202 h 569"/>
                  <a:gd name="T24" fmla="*/ 170 w 224"/>
                  <a:gd name="T25" fmla="*/ 321 h 569"/>
                  <a:gd name="T26" fmla="*/ 144 w 224"/>
                  <a:gd name="T27" fmla="*/ 569 h 569"/>
                  <a:gd name="T28" fmla="*/ 78 w 224"/>
                  <a:gd name="T29" fmla="*/ 565 h 569"/>
                  <a:gd name="T30" fmla="*/ 50 w 224"/>
                  <a:gd name="T31" fmla="*/ 325 h 569"/>
                  <a:gd name="T32" fmla="*/ 33 w 224"/>
                  <a:gd name="T33" fmla="*/ 208 h 569"/>
                  <a:gd name="T34" fmla="*/ 25 w 224"/>
                  <a:gd name="T35" fmla="*/ 310 h 569"/>
                  <a:gd name="T36" fmla="*/ 12 w 224"/>
                  <a:gd name="T37" fmla="*/ 365 h 569"/>
                  <a:gd name="T38" fmla="*/ 1 w 224"/>
                  <a:gd name="T39" fmla="*/ 305 h 569"/>
                  <a:gd name="T40" fmla="*/ 7 w 224"/>
                  <a:gd name="T41" fmla="*/ 184 h 569"/>
                  <a:gd name="T42" fmla="*/ 23 w 224"/>
                  <a:gd name="T43" fmla="*/ 140 h 569"/>
                  <a:gd name="T44" fmla="*/ 102 w 224"/>
                  <a:gd name="T45" fmla="*/ 124 h 569"/>
                  <a:gd name="T46" fmla="*/ 103 w 224"/>
                  <a:gd name="T47" fmla="*/ 101 h 56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4"/>
                  <a:gd name="T73" fmla="*/ 0 h 569"/>
                  <a:gd name="T74" fmla="*/ 224 w 224"/>
                  <a:gd name="T75" fmla="*/ 569 h 56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PerspectiveTopRight">
                  <a:rot lat="0" lon="899998" rev="0"/>
                </a:camera>
                <a:lightRig rig="legacyFlat1" dir="t"/>
              </a:scene3d>
              <a:sp3d extrusionH="36500" prstMaterial="legacyMetal">
                <a:bevelT w="13500" h="13500" prst="angle"/>
                <a:bevelB w="13500" h="13500" prst="angle"/>
                <a:extrusionClr>
                  <a:srgbClr val="333333"/>
                </a:extrusionClr>
                <a:contourClr>
                  <a:srgbClr val="FFFFFF"/>
                </a:contourClr>
              </a:sp3d>
            </p:spPr>
            <p:txBody>
              <a:bodyPr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zh-CN"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27">
                <a:extLst>
                  <a:ext uri="{FF2B5EF4-FFF2-40B4-BE49-F238E27FC236}">
                    <a16:creationId xmlns:a16="http://schemas.microsoft.com/office/drawing/2014/main" id="{27CA7A61-14F0-4310-BC2C-64AE18FE177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8" y="1851"/>
                <a:ext cx="282" cy="716"/>
              </a:xfrm>
              <a:custGeom>
                <a:avLst/>
                <a:gdLst>
                  <a:gd name="T0" fmla="*/ 130 w 224"/>
                  <a:gd name="T1" fmla="*/ 127 h 569"/>
                  <a:gd name="T2" fmla="*/ 93 w 224"/>
                  <a:gd name="T3" fmla="*/ 63 h 569"/>
                  <a:gd name="T4" fmla="*/ 152 w 224"/>
                  <a:gd name="T5" fmla="*/ 1 h 569"/>
                  <a:gd name="T6" fmla="*/ 215 w 224"/>
                  <a:gd name="T7" fmla="*/ 65 h 569"/>
                  <a:gd name="T8" fmla="*/ 170 w 224"/>
                  <a:gd name="T9" fmla="*/ 127 h 569"/>
                  <a:gd name="T10" fmla="*/ 169 w 224"/>
                  <a:gd name="T11" fmla="*/ 156 h 569"/>
                  <a:gd name="T12" fmla="*/ 263 w 224"/>
                  <a:gd name="T13" fmla="*/ 182 h 569"/>
                  <a:gd name="T14" fmla="*/ 278 w 224"/>
                  <a:gd name="T15" fmla="*/ 257 h 569"/>
                  <a:gd name="T16" fmla="*/ 274 w 224"/>
                  <a:gd name="T17" fmla="*/ 404 h 569"/>
                  <a:gd name="T18" fmla="*/ 263 w 224"/>
                  <a:gd name="T19" fmla="*/ 459 h 569"/>
                  <a:gd name="T20" fmla="*/ 247 w 224"/>
                  <a:gd name="T21" fmla="*/ 388 h 569"/>
                  <a:gd name="T22" fmla="*/ 235 w 224"/>
                  <a:gd name="T23" fmla="*/ 254 h 569"/>
                  <a:gd name="T24" fmla="*/ 214 w 224"/>
                  <a:gd name="T25" fmla="*/ 404 h 569"/>
                  <a:gd name="T26" fmla="*/ 181 w 224"/>
                  <a:gd name="T27" fmla="*/ 716 h 569"/>
                  <a:gd name="T28" fmla="*/ 98 w 224"/>
                  <a:gd name="T29" fmla="*/ 711 h 569"/>
                  <a:gd name="T30" fmla="*/ 63 w 224"/>
                  <a:gd name="T31" fmla="*/ 409 h 569"/>
                  <a:gd name="T32" fmla="*/ 42 w 224"/>
                  <a:gd name="T33" fmla="*/ 262 h 569"/>
                  <a:gd name="T34" fmla="*/ 31 w 224"/>
                  <a:gd name="T35" fmla="*/ 390 h 569"/>
                  <a:gd name="T36" fmla="*/ 15 w 224"/>
                  <a:gd name="T37" fmla="*/ 459 h 569"/>
                  <a:gd name="T38" fmla="*/ 1 w 224"/>
                  <a:gd name="T39" fmla="*/ 384 h 569"/>
                  <a:gd name="T40" fmla="*/ 9 w 224"/>
                  <a:gd name="T41" fmla="*/ 232 h 569"/>
                  <a:gd name="T42" fmla="*/ 29 w 224"/>
                  <a:gd name="T43" fmla="*/ 176 h 569"/>
                  <a:gd name="T44" fmla="*/ 128 w 224"/>
                  <a:gd name="T45" fmla="*/ 156 h 569"/>
                  <a:gd name="T46" fmla="*/ 130 w 224"/>
                  <a:gd name="T47" fmla="*/ 127 h 56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4"/>
                  <a:gd name="T73" fmla="*/ 0 h 569"/>
                  <a:gd name="T74" fmla="*/ 224 w 224"/>
                  <a:gd name="T75" fmla="*/ 569 h 56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PerspectiveTopRight">
                  <a:rot lat="0" lon="899998" rev="0"/>
                </a:camera>
                <a:lightRig rig="legacyFlat1" dir="t"/>
              </a:scene3d>
              <a:sp3d extrusionH="36500" prstMaterial="legacyMetal">
                <a:bevelT w="13500" h="13500" prst="angle"/>
                <a:bevelB w="13500" h="13500" prst="angle"/>
                <a:extrusionClr>
                  <a:srgbClr val="333333"/>
                </a:extrusionClr>
                <a:contourClr>
                  <a:srgbClr val="FFFFFF"/>
                </a:contourClr>
              </a:sp3d>
            </p:spPr>
            <p:txBody>
              <a:bodyPr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zh-CN"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28">
                <a:extLst>
                  <a:ext uri="{FF2B5EF4-FFF2-40B4-BE49-F238E27FC236}">
                    <a16:creationId xmlns:a16="http://schemas.microsoft.com/office/drawing/2014/main" id="{BAE9E458-8AD4-48EA-8E5B-A78594D31BC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56" y="2078"/>
                <a:ext cx="224" cy="569"/>
              </a:xfrm>
              <a:custGeom>
                <a:avLst/>
                <a:gdLst>
                  <a:gd name="T0" fmla="*/ 103 w 224"/>
                  <a:gd name="T1" fmla="*/ 101 h 569"/>
                  <a:gd name="T2" fmla="*/ 74 w 224"/>
                  <a:gd name="T3" fmla="*/ 50 h 569"/>
                  <a:gd name="T4" fmla="*/ 121 w 224"/>
                  <a:gd name="T5" fmla="*/ 1 h 569"/>
                  <a:gd name="T6" fmla="*/ 171 w 224"/>
                  <a:gd name="T7" fmla="*/ 52 h 569"/>
                  <a:gd name="T8" fmla="*/ 135 w 224"/>
                  <a:gd name="T9" fmla="*/ 101 h 569"/>
                  <a:gd name="T10" fmla="*/ 134 w 224"/>
                  <a:gd name="T11" fmla="*/ 124 h 569"/>
                  <a:gd name="T12" fmla="*/ 209 w 224"/>
                  <a:gd name="T13" fmla="*/ 145 h 569"/>
                  <a:gd name="T14" fmla="*/ 221 w 224"/>
                  <a:gd name="T15" fmla="*/ 204 h 569"/>
                  <a:gd name="T16" fmla="*/ 218 w 224"/>
                  <a:gd name="T17" fmla="*/ 321 h 569"/>
                  <a:gd name="T18" fmla="*/ 209 w 224"/>
                  <a:gd name="T19" fmla="*/ 365 h 569"/>
                  <a:gd name="T20" fmla="*/ 196 w 224"/>
                  <a:gd name="T21" fmla="*/ 308 h 569"/>
                  <a:gd name="T22" fmla="*/ 187 w 224"/>
                  <a:gd name="T23" fmla="*/ 202 h 569"/>
                  <a:gd name="T24" fmla="*/ 170 w 224"/>
                  <a:gd name="T25" fmla="*/ 321 h 569"/>
                  <a:gd name="T26" fmla="*/ 144 w 224"/>
                  <a:gd name="T27" fmla="*/ 569 h 569"/>
                  <a:gd name="T28" fmla="*/ 78 w 224"/>
                  <a:gd name="T29" fmla="*/ 565 h 569"/>
                  <a:gd name="T30" fmla="*/ 50 w 224"/>
                  <a:gd name="T31" fmla="*/ 325 h 569"/>
                  <a:gd name="T32" fmla="*/ 33 w 224"/>
                  <a:gd name="T33" fmla="*/ 208 h 569"/>
                  <a:gd name="T34" fmla="*/ 25 w 224"/>
                  <a:gd name="T35" fmla="*/ 310 h 569"/>
                  <a:gd name="T36" fmla="*/ 12 w 224"/>
                  <a:gd name="T37" fmla="*/ 365 h 569"/>
                  <a:gd name="T38" fmla="*/ 1 w 224"/>
                  <a:gd name="T39" fmla="*/ 305 h 569"/>
                  <a:gd name="T40" fmla="*/ 7 w 224"/>
                  <a:gd name="T41" fmla="*/ 184 h 569"/>
                  <a:gd name="T42" fmla="*/ 23 w 224"/>
                  <a:gd name="T43" fmla="*/ 140 h 569"/>
                  <a:gd name="T44" fmla="*/ 102 w 224"/>
                  <a:gd name="T45" fmla="*/ 124 h 569"/>
                  <a:gd name="T46" fmla="*/ 103 w 224"/>
                  <a:gd name="T47" fmla="*/ 101 h 56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4"/>
                  <a:gd name="T73" fmla="*/ 0 h 569"/>
                  <a:gd name="T74" fmla="*/ 224 w 224"/>
                  <a:gd name="T75" fmla="*/ 569 h 56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PerspectiveTopRight">
                  <a:rot lat="0" lon="899998" rev="0"/>
                </a:camera>
                <a:lightRig rig="legacyFlat1" dir="t"/>
              </a:scene3d>
              <a:sp3d extrusionH="36500" prstMaterial="legacyMetal">
                <a:bevelT w="13500" h="13500" prst="angle"/>
                <a:bevelB w="13500" h="13500" prst="angle"/>
                <a:extrusionClr>
                  <a:srgbClr val="333333"/>
                </a:extrusionClr>
                <a:contourClr>
                  <a:srgbClr val="FFFFFF"/>
                </a:contourClr>
              </a:sp3d>
            </p:spPr>
            <p:txBody>
              <a:bodyPr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zh-CN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3" name="Rectangle 87">
              <a:extLst>
                <a:ext uri="{FF2B5EF4-FFF2-40B4-BE49-F238E27FC236}">
                  <a16:creationId xmlns:a16="http://schemas.microsoft.com/office/drawing/2014/main" id="{C7A8C41D-2402-4C9F-8B1A-39302F618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8224" y="2204864"/>
              <a:ext cx="1690688" cy="994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zh-CN" altLang="en-US" sz="3600" dirty="0"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隶书" panose="02010509060101010101" pitchFamily="49" charset="-122"/>
                  <a:ea typeface="隶书" panose="02010509060101010101" pitchFamily="49" charset="-122"/>
                  <a:cs typeface="Arial" panose="020B0604020202020204" pitchFamily="34" charset="0"/>
                </a:rPr>
                <a:t>以学生为中心</a:t>
              </a:r>
            </a:p>
          </p:txBody>
        </p:sp>
      </p:grpSp>
      <p:sp>
        <p:nvSpPr>
          <p:cNvPr id="56" name="AutoShape 55">
            <a:extLst>
              <a:ext uri="{FF2B5EF4-FFF2-40B4-BE49-F238E27FC236}">
                <a16:creationId xmlns:a16="http://schemas.microsoft.com/office/drawing/2014/main" id="{DC02CF0A-7619-46CA-8005-046A00946F9D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467544" y="1311150"/>
            <a:ext cx="8208912" cy="46166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66CC">
                  <a:gamma/>
                  <a:tint val="54510"/>
                  <a:invGamma/>
                </a:srgbClr>
              </a:gs>
              <a:gs pos="50000">
                <a:srgbClr val="0066CC">
                  <a:alpha val="50000"/>
                </a:srgbClr>
              </a:gs>
              <a:gs pos="100000">
                <a:srgbClr val="0066CC">
                  <a:gamma/>
                  <a:tint val="54510"/>
                  <a:invGamma/>
                </a:srgbClr>
              </a:gs>
            </a:gsLst>
            <a:lin ang="16200000" scaled="1"/>
          </a:gradFill>
          <a:ln w="25400">
            <a:solidFill>
              <a:srgbClr val="66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lvl="0" indent="-342900" algn="ctr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2300" spc="1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以本校</a:t>
            </a:r>
            <a:r>
              <a:rPr lang="en-US" altLang="zh-CN" sz="2300" spc="1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en-US" sz="2300" spc="1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无机化学</a:t>
            </a:r>
            <a:r>
              <a:rPr lang="en-US" altLang="zh-CN" sz="2300" spc="1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Ⅰ》</a:t>
            </a:r>
            <a:r>
              <a:rPr lang="zh-CN" altLang="en-US" sz="2300" spc="1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300" spc="1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en-US" sz="2300" spc="1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无机化学</a:t>
            </a:r>
            <a:r>
              <a:rPr lang="en-US" altLang="zh-CN" sz="2300" spc="1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Ⅱ》</a:t>
            </a:r>
            <a:r>
              <a:rPr lang="zh-CN" altLang="en-US" sz="2300" spc="1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课程为实践对象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7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7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66">
            <a:extLst>
              <a:ext uri="{FF2B5EF4-FFF2-40B4-BE49-F238E27FC236}">
                <a16:creationId xmlns:a16="http://schemas.microsoft.com/office/drawing/2014/main" id="{9211DE6E-3797-4C4A-A050-8F3D12EF00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345157"/>
            <a:ext cx="3384872" cy="563563"/>
          </a:xfrm>
          <a:noFill/>
          <a:ln/>
        </p:spPr>
        <p:txBody>
          <a:bodyPr/>
          <a:lstStyle/>
          <a:p>
            <a:pPr algn="l"/>
            <a:r>
              <a:rPr lang="zh-CN" altLang="en-US" sz="4200" b="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创新实践内容</a:t>
            </a:r>
          </a:p>
        </p:txBody>
      </p:sp>
      <p:sp>
        <p:nvSpPr>
          <p:cNvPr id="42" name="Rectangle 29">
            <a:extLst>
              <a:ext uri="{FF2B5EF4-FFF2-40B4-BE49-F238E27FC236}">
                <a16:creationId xmlns:a16="http://schemas.microsoft.com/office/drawing/2014/main" id="{C2C5504C-F491-4EC8-9487-5A6F48DC8FA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5508178" y="379066"/>
            <a:ext cx="3816350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基于思维可视化技术的</a:t>
            </a:r>
            <a:br>
              <a:rPr lang="zh-CN" altLang="en-US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课程教学改革与实践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F4B2238-BD03-4EC9-818F-2E979D202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" y="1412776"/>
            <a:ext cx="9140700" cy="5184576"/>
          </a:xfrm>
          <a:prstGeom prst="rect">
            <a:avLst/>
          </a:prstGeom>
        </p:spPr>
      </p:pic>
      <p:sp>
        <p:nvSpPr>
          <p:cNvPr id="6" name="AutoShape 55">
            <a:extLst>
              <a:ext uri="{FF2B5EF4-FFF2-40B4-BE49-F238E27FC236}">
                <a16:creationId xmlns:a16="http://schemas.microsoft.com/office/drawing/2014/main" id="{9B58BDAE-D3A4-4CCB-A80E-848EB40C1B6E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2411760" y="1239142"/>
            <a:ext cx="6408712" cy="46166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366CC"/>
              </a:gs>
              <a:gs pos="50000">
                <a:srgbClr val="0000FF"/>
              </a:gs>
              <a:gs pos="100000">
                <a:srgbClr val="3366CC"/>
              </a:gs>
            </a:gsLst>
            <a:lin ang="16200000" scaled="1"/>
          </a:gradFill>
          <a:ln w="25400">
            <a:solidFill>
              <a:srgbClr val="66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 algn="just">
              <a:spcBef>
                <a:spcPct val="50000"/>
              </a:spcBef>
            </a:pPr>
            <a:r>
              <a:rPr lang="zh-CN" altLang="en-US" b="1" spc="1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无机化学课程第一章的知识结构图示例（分支</a:t>
            </a:r>
            <a:r>
              <a:rPr lang="zh-CN" altLang="en-US" b="1" spc="1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未完全展开</a:t>
            </a:r>
            <a:r>
              <a:rPr lang="zh-CN" altLang="en-US" b="1" spc="1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7" name="AutoShape 16">
            <a:extLst>
              <a:ext uri="{FF2B5EF4-FFF2-40B4-BE49-F238E27FC236}">
                <a16:creationId xmlns:a16="http://schemas.microsoft.com/office/drawing/2014/main" id="{F0EF342D-B4EB-4BC6-A43E-72FC50E9E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904" y="4509120"/>
            <a:ext cx="288032" cy="936903"/>
          </a:xfrm>
          <a:prstGeom prst="wedgeRoundRectCallout">
            <a:avLst>
              <a:gd name="adj1" fmla="val -13317"/>
              <a:gd name="adj2" fmla="val -73714"/>
              <a:gd name="adj3" fmla="val 16667"/>
            </a:avLst>
          </a:prstGeom>
          <a:solidFill>
            <a:srgbClr val="FFFFFF"/>
          </a:solidFill>
          <a:ln w="25400">
            <a:solidFill>
              <a:srgbClr val="0000FF"/>
            </a:solidFill>
            <a:prstDash val="sysDot"/>
            <a:miter lim="800000"/>
            <a:headEnd/>
            <a:tailEnd/>
          </a:ln>
        </p:spPr>
        <p:txBody>
          <a:bodyPr vert="eaVert" lIns="0" rIns="0">
            <a:noAutofit/>
          </a:bodyPr>
          <a:lstStyle/>
          <a:p>
            <a:pPr algn="ctr"/>
            <a:r>
              <a:rPr lang="zh-CN" altLang="en-US" sz="16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中心主题</a:t>
            </a:r>
          </a:p>
        </p:txBody>
      </p:sp>
      <p:sp>
        <p:nvSpPr>
          <p:cNvPr id="8" name="AutoShape 22">
            <a:extLst>
              <a:ext uri="{FF2B5EF4-FFF2-40B4-BE49-F238E27FC236}">
                <a16:creationId xmlns:a16="http://schemas.microsoft.com/office/drawing/2014/main" id="{F60DBD4D-D8D9-4E28-AE17-7675BAAA9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3136" y="4293096"/>
            <a:ext cx="290846" cy="576064"/>
          </a:xfrm>
          <a:prstGeom prst="wedgeRoundRectCallout">
            <a:avLst>
              <a:gd name="adj1" fmla="val -121537"/>
              <a:gd name="adj2" fmla="val -6922"/>
              <a:gd name="adj3" fmla="val 16667"/>
            </a:avLst>
          </a:prstGeom>
          <a:solidFill>
            <a:srgbClr val="FFFFFF"/>
          </a:solidFill>
          <a:ln w="25400">
            <a:solidFill>
              <a:srgbClr val="0000FF"/>
            </a:solidFill>
            <a:prstDash val="sysDot"/>
            <a:miter lim="800000"/>
            <a:headEnd/>
            <a:tailEnd/>
          </a:ln>
        </p:spPr>
        <p:txBody>
          <a:bodyPr vert="eaVert" lIns="0" rIns="0"/>
          <a:lstStyle/>
          <a:p>
            <a:pPr algn="ctr"/>
            <a:r>
              <a:rPr lang="zh-CN" altLang="en-US" sz="16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连线</a:t>
            </a:r>
          </a:p>
        </p:txBody>
      </p:sp>
      <p:sp>
        <p:nvSpPr>
          <p:cNvPr id="9" name="AutoShape 22">
            <a:extLst>
              <a:ext uri="{FF2B5EF4-FFF2-40B4-BE49-F238E27FC236}">
                <a16:creationId xmlns:a16="http://schemas.microsoft.com/office/drawing/2014/main" id="{F60DBD4D-D8D9-4E28-AE17-7675BAAA9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096" y="4221088"/>
            <a:ext cx="495646" cy="288032"/>
          </a:xfrm>
          <a:prstGeom prst="wedgeRoundRectCallout">
            <a:avLst>
              <a:gd name="adj1" fmla="val -47668"/>
              <a:gd name="adj2" fmla="val 132826"/>
              <a:gd name="adj3" fmla="val 16667"/>
            </a:avLst>
          </a:prstGeom>
          <a:solidFill>
            <a:srgbClr val="FFFFFF"/>
          </a:solidFill>
          <a:ln w="25400">
            <a:solidFill>
              <a:srgbClr val="0000FF"/>
            </a:solidFill>
            <a:prstDash val="sysDot"/>
            <a:miter lim="800000"/>
            <a:headEnd/>
            <a:tailEnd/>
          </a:ln>
        </p:spPr>
        <p:txBody>
          <a:bodyPr vert="horz" lIns="0" tIns="0" rIns="0" bIns="0"/>
          <a:lstStyle/>
          <a:p>
            <a:pPr algn="ctr"/>
            <a:r>
              <a:rPr lang="zh-CN" altLang="en-US" sz="16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节点</a:t>
            </a:r>
          </a:p>
        </p:txBody>
      </p:sp>
      <p:sp>
        <p:nvSpPr>
          <p:cNvPr id="10" name="AutoShape 22">
            <a:extLst>
              <a:ext uri="{FF2B5EF4-FFF2-40B4-BE49-F238E27FC236}">
                <a16:creationId xmlns:a16="http://schemas.microsoft.com/office/drawing/2014/main" id="{F60DBD4D-D8D9-4E28-AE17-7675BAAA9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3136" y="5661248"/>
            <a:ext cx="1514113" cy="288032"/>
          </a:xfrm>
          <a:prstGeom prst="wedgeRoundRectCallout">
            <a:avLst>
              <a:gd name="adj1" fmla="val -3031"/>
              <a:gd name="adj2" fmla="val -153582"/>
              <a:gd name="adj3" fmla="val 16667"/>
            </a:avLst>
          </a:prstGeom>
          <a:solidFill>
            <a:srgbClr val="FFFFFF"/>
          </a:solidFill>
          <a:ln w="25400">
            <a:solidFill>
              <a:srgbClr val="0000FF"/>
            </a:solidFill>
            <a:prstDash val="sysDot"/>
            <a:miter lim="800000"/>
            <a:headEnd/>
            <a:tailEnd/>
          </a:ln>
        </p:spPr>
        <p:txBody>
          <a:bodyPr vert="horz" lIns="0" tIns="0" rIns="0" bIns="0"/>
          <a:lstStyle/>
          <a:p>
            <a:pPr algn="ctr"/>
            <a:r>
              <a:rPr lang="zh-CN" altLang="en-US" sz="16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节点上的关键词</a:t>
            </a:r>
          </a:p>
        </p:txBody>
      </p:sp>
      <p:sp>
        <p:nvSpPr>
          <p:cNvPr id="11" name="AutoShape 22">
            <a:extLst>
              <a:ext uri="{FF2B5EF4-FFF2-40B4-BE49-F238E27FC236}">
                <a16:creationId xmlns:a16="http://schemas.microsoft.com/office/drawing/2014/main" id="{CC03443B-DA8C-4BB5-B15A-8A81B96A4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8184" y="4077072"/>
            <a:ext cx="1080094" cy="288032"/>
          </a:xfrm>
          <a:prstGeom prst="wedgeRoundRectCallout">
            <a:avLst>
              <a:gd name="adj1" fmla="val -41071"/>
              <a:gd name="adj2" fmla="val 116334"/>
              <a:gd name="adj3" fmla="val 16667"/>
            </a:avLst>
          </a:prstGeom>
          <a:solidFill>
            <a:srgbClr val="FFFFFF"/>
          </a:solidFill>
          <a:ln w="25400">
            <a:solidFill>
              <a:srgbClr val="0000FF"/>
            </a:solidFill>
            <a:prstDash val="sysDot"/>
            <a:miter lim="800000"/>
            <a:headEnd/>
            <a:tailEnd/>
          </a:ln>
        </p:spPr>
        <p:txBody>
          <a:bodyPr vert="horz" lIns="0" tIns="0" rIns="0" bIns="0"/>
          <a:lstStyle/>
          <a:p>
            <a:pPr algn="ctr"/>
            <a:r>
              <a:rPr lang="zh-CN" altLang="en-US" sz="16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下一级节点</a:t>
            </a:r>
          </a:p>
        </p:txBody>
      </p:sp>
    </p:spTree>
    <p:extLst>
      <p:ext uri="{BB962C8B-B14F-4D97-AF65-F5344CB8AC3E}">
        <p14:creationId xmlns:p14="http://schemas.microsoft.com/office/powerpoint/2010/main" val="3235932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66">
            <a:extLst>
              <a:ext uri="{FF2B5EF4-FFF2-40B4-BE49-F238E27FC236}">
                <a16:creationId xmlns:a16="http://schemas.microsoft.com/office/drawing/2014/main" id="{9211DE6E-3797-4C4A-A050-8F3D12EF00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345157"/>
            <a:ext cx="3384872" cy="563563"/>
          </a:xfrm>
          <a:noFill/>
          <a:ln/>
        </p:spPr>
        <p:txBody>
          <a:bodyPr/>
          <a:lstStyle/>
          <a:p>
            <a:pPr algn="l"/>
            <a:r>
              <a:rPr lang="zh-CN" altLang="en-US" sz="4200" b="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创新实践内容</a:t>
            </a:r>
          </a:p>
        </p:txBody>
      </p:sp>
      <p:sp>
        <p:nvSpPr>
          <p:cNvPr id="42" name="Rectangle 29">
            <a:extLst>
              <a:ext uri="{FF2B5EF4-FFF2-40B4-BE49-F238E27FC236}">
                <a16:creationId xmlns:a16="http://schemas.microsoft.com/office/drawing/2014/main" id="{C2C5504C-F491-4EC8-9487-5A6F48DC8FA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5508178" y="379066"/>
            <a:ext cx="3816350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基于思维可视化技术的</a:t>
            </a:r>
            <a:br>
              <a:rPr lang="zh-CN" altLang="en-US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课程教学改革与实践</a:t>
            </a:r>
          </a:p>
        </p:txBody>
      </p:sp>
      <p:pic>
        <p:nvPicPr>
          <p:cNvPr id="12" name="图形 5" descr="线箭头: U 形转弯">
            <a:hlinkClick r:id="rId2" action="ppaction://hlinksldjump"/>
            <a:extLst>
              <a:ext uri="{FF2B5EF4-FFF2-40B4-BE49-F238E27FC236}">
                <a16:creationId xmlns:a16="http://schemas.microsoft.com/office/drawing/2014/main" id="{CE27A0CE-43DE-4A20-97CC-5B5B665FB1E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4368" y="6309320"/>
            <a:ext cx="538091" cy="538091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4D22F31-3693-497C-B68E-BAD4D7C188F7}"/>
              </a:ext>
            </a:extLst>
          </p:cNvPr>
          <p:cNvGrpSpPr/>
          <p:nvPr/>
        </p:nvGrpSpPr>
        <p:grpSpPr>
          <a:xfrm>
            <a:off x="6084168" y="1292095"/>
            <a:ext cx="2207422" cy="552729"/>
            <a:chOff x="924418" y="1292095"/>
            <a:chExt cx="2207422" cy="552729"/>
          </a:xfrm>
        </p:grpSpPr>
        <p:sp>
          <p:nvSpPr>
            <p:cNvPr id="15" name="AutoShape 5">
              <a:extLst>
                <a:ext uri="{FF2B5EF4-FFF2-40B4-BE49-F238E27FC236}">
                  <a16:creationId xmlns:a16="http://schemas.microsoft.com/office/drawing/2014/main" id="{D5951A93-EB34-453A-8572-90647C1103A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4418" y="1292095"/>
              <a:ext cx="2207422" cy="552729"/>
            </a:xfrm>
            <a:prstGeom prst="roundRect">
              <a:avLst>
                <a:gd name="adj" fmla="val 18366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EAEAE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C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授 课 场 景</a:t>
              </a:r>
              <a:endPara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2A5CDC64-1317-4513-9FD9-BFD6282F1576}"/>
                </a:ext>
              </a:extLst>
            </p:cNvPr>
            <p:cNvSpPr>
              <a:spLocks/>
            </p:cNvSpPr>
            <p:nvPr/>
          </p:nvSpPr>
          <p:spPr bwMode="gray">
            <a:xfrm>
              <a:off x="971600" y="1338629"/>
              <a:ext cx="432048" cy="411422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CC">
                    <a:gamma/>
                    <a:tint val="54510"/>
                    <a:invGamma/>
                  </a:srgbClr>
                </a:gs>
                <a:gs pos="100000">
                  <a:srgbClr val="66CCFF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51" y="1268760"/>
            <a:ext cx="4499489" cy="337498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898" y="3006340"/>
            <a:ext cx="4499558" cy="337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836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3C373115-027D-4C24-9477-374A2C403EF1}"/>
              </a:ext>
            </a:extLst>
          </p:cNvPr>
          <p:cNvGrpSpPr/>
          <p:nvPr/>
        </p:nvGrpSpPr>
        <p:grpSpPr>
          <a:xfrm>
            <a:off x="3095625" y="2407097"/>
            <a:ext cx="2774950" cy="2613025"/>
            <a:chOff x="3095625" y="2551113"/>
            <a:chExt cx="2774950" cy="2613025"/>
          </a:xfrm>
        </p:grpSpPr>
        <p:grpSp>
          <p:nvGrpSpPr>
            <p:cNvPr id="18691" name="Group 259">
              <a:extLst>
                <a:ext uri="{FF2B5EF4-FFF2-40B4-BE49-F238E27FC236}">
                  <a16:creationId xmlns:a16="http://schemas.microsoft.com/office/drawing/2014/main" id="{6BEB2216-7327-492F-B857-186A4C79880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384550" y="2798763"/>
              <a:ext cx="2246313" cy="2114550"/>
              <a:chOff x="184" y="2688"/>
              <a:chExt cx="1268" cy="1194"/>
            </a:xfrm>
          </p:grpSpPr>
          <p:sp>
            <p:nvSpPr>
              <p:cNvPr id="18692" name="Freeform 260">
                <a:extLst>
                  <a:ext uri="{FF2B5EF4-FFF2-40B4-BE49-F238E27FC236}">
                    <a16:creationId xmlns:a16="http://schemas.microsoft.com/office/drawing/2014/main" id="{135FD2B4-7753-4ACA-93BF-970BD88B2EB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84" y="2692"/>
                <a:ext cx="770" cy="942"/>
              </a:xfrm>
              <a:custGeom>
                <a:avLst/>
                <a:gdLst>
                  <a:gd name="T0" fmla="*/ 636 w 770"/>
                  <a:gd name="T1" fmla="*/ 0 h 942"/>
                  <a:gd name="T2" fmla="*/ 770 w 770"/>
                  <a:gd name="T3" fmla="*/ 602 h 942"/>
                  <a:gd name="T4" fmla="*/ 270 w 770"/>
                  <a:gd name="T5" fmla="*/ 942 h 942"/>
                  <a:gd name="T6" fmla="*/ 0 w 770"/>
                  <a:gd name="T7" fmla="*/ 216 h 942"/>
                  <a:gd name="T8" fmla="*/ 636 w 770"/>
                  <a:gd name="T9" fmla="*/ 0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0" h="942">
                    <a:moveTo>
                      <a:pt x="636" y="0"/>
                    </a:moveTo>
                    <a:lnTo>
                      <a:pt x="770" y="602"/>
                    </a:lnTo>
                    <a:lnTo>
                      <a:pt x="270" y="942"/>
                    </a:lnTo>
                    <a:lnTo>
                      <a:pt x="0" y="216"/>
                    </a:lnTo>
                    <a:lnTo>
                      <a:pt x="63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99">
                      <a:gamma/>
                      <a:tint val="63529"/>
                      <a:invGamma/>
                    </a:srgbClr>
                  </a:gs>
                  <a:gs pos="100000">
                    <a:srgbClr val="009999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292929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693" name="Freeform 261">
                <a:extLst>
                  <a:ext uri="{FF2B5EF4-FFF2-40B4-BE49-F238E27FC236}">
                    <a16:creationId xmlns:a16="http://schemas.microsoft.com/office/drawing/2014/main" id="{F922B0AF-686D-442B-B28E-B4248DD3955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816" y="2688"/>
                <a:ext cx="636" cy="724"/>
              </a:xfrm>
              <a:custGeom>
                <a:avLst/>
                <a:gdLst>
                  <a:gd name="T0" fmla="*/ 0 w 636"/>
                  <a:gd name="T1" fmla="*/ 2 h 724"/>
                  <a:gd name="T2" fmla="*/ 138 w 636"/>
                  <a:gd name="T3" fmla="*/ 606 h 724"/>
                  <a:gd name="T4" fmla="*/ 636 w 636"/>
                  <a:gd name="T5" fmla="*/ 724 h 724"/>
                  <a:gd name="T6" fmla="*/ 574 w 636"/>
                  <a:gd name="T7" fmla="*/ 0 h 724"/>
                  <a:gd name="T8" fmla="*/ 0 w 636"/>
                  <a:gd name="T9" fmla="*/ 2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6" h="724">
                    <a:moveTo>
                      <a:pt x="0" y="2"/>
                    </a:moveTo>
                    <a:lnTo>
                      <a:pt x="138" y="606"/>
                    </a:lnTo>
                    <a:lnTo>
                      <a:pt x="636" y="724"/>
                    </a:lnTo>
                    <a:lnTo>
                      <a:pt x="574" y="0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9804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292929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694" name="Freeform 262">
                <a:extLst>
                  <a:ext uri="{FF2B5EF4-FFF2-40B4-BE49-F238E27FC236}">
                    <a16:creationId xmlns:a16="http://schemas.microsoft.com/office/drawing/2014/main" id="{CF728703-C9E2-44BA-9E54-DCBC542FD09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52" y="3296"/>
                <a:ext cx="998" cy="586"/>
              </a:xfrm>
              <a:custGeom>
                <a:avLst/>
                <a:gdLst>
                  <a:gd name="T0" fmla="*/ 0 w 998"/>
                  <a:gd name="T1" fmla="*/ 340 h 586"/>
                  <a:gd name="T2" fmla="*/ 500 w 998"/>
                  <a:gd name="T3" fmla="*/ 0 h 586"/>
                  <a:gd name="T4" fmla="*/ 998 w 998"/>
                  <a:gd name="T5" fmla="*/ 116 h 586"/>
                  <a:gd name="T6" fmla="*/ 540 w 998"/>
                  <a:gd name="T7" fmla="*/ 586 h 586"/>
                  <a:gd name="T8" fmla="*/ 0 w 998"/>
                  <a:gd name="T9" fmla="*/ 340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8" h="586">
                    <a:moveTo>
                      <a:pt x="0" y="340"/>
                    </a:moveTo>
                    <a:lnTo>
                      <a:pt x="500" y="0"/>
                    </a:lnTo>
                    <a:lnTo>
                      <a:pt x="998" y="116"/>
                    </a:lnTo>
                    <a:lnTo>
                      <a:pt x="540" y="586"/>
                    </a:lnTo>
                    <a:lnTo>
                      <a:pt x="0" y="34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99">
                      <a:gamma/>
                      <a:shade val="75686"/>
                      <a:invGamma/>
                    </a:srgbClr>
                  </a:gs>
                  <a:gs pos="100000">
                    <a:srgbClr val="00999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292929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8687" name="Group 255">
              <a:extLst>
                <a:ext uri="{FF2B5EF4-FFF2-40B4-BE49-F238E27FC236}">
                  <a16:creationId xmlns:a16="http://schemas.microsoft.com/office/drawing/2014/main" id="{3D3959B9-5C81-4DFF-BDE0-AAC69FC1ADF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095625" y="2551113"/>
              <a:ext cx="2774950" cy="2613025"/>
              <a:chOff x="184" y="2688"/>
              <a:chExt cx="1268" cy="1194"/>
            </a:xfrm>
          </p:grpSpPr>
          <p:sp>
            <p:nvSpPr>
              <p:cNvPr id="18688" name="Freeform 256">
                <a:extLst>
                  <a:ext uri="{FF2B5EF4-FFF2-40B4-BE49-F238E27FC236}">
                    <a16:creationId xmlns:a16="http://schemas.microsoft.com/office/drawing/2014/main" id="{4839CCDD-AE8E-47CE-89CC-226796C4D1F8}"/>
                  </a:ext>
                </a:extLst>
              </p:cNvPr>
              <p:cNvSpPr>
                <a:spLocks noChangeAspect="1"/>
              </p:cNvSpPr>
              <p:nvPr/>
            </p:nvSpPr>
            <p:spPr bwMode="ltGray">
              <a:xfrm>
                <a:off x="184" y="2692"/>
                <a:ext cx="770" cy="942"/>
              </a:xfrm>
              <a:custGeom>
                <a:avLst/>
                <a:gdLst>
                  <a:gd name="T0" fmla="*/ 636 w 770"/>
                  <a:gd name="T1" fmla="*/ 0 h 942"/>
                  <a:gd name="T2" fmla="*/ 770 w 770"/>
                  <a:gd name="T3" fmla="*/ 602 h 942"/>
                  <a:gd name="T4" fmla="*/ 270 w 770"/>
                  <a:gd name="T5" fmla="*/ 942 h 942"/>
                  <a:gd name="T6" fmla="*/ 0 w 770"/>
                  <a:gd name="T7" fmla="*/ 216 h 942"/>
                  <a:gd name="T8" fmla="*/ 636 w 770"/>
                  <a:gd name="T9" fmla="*/ 0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0" h="942">
                    <a:moveTo>
                      <a:pt x="636" y="0"/>
                    </a:moveTo>
                    <a:lnTo>
                      <a:pt x="770" y="602"/>
                    </a:lnTo>
                    <a:lnTo>
                      <a:pt x="270" y="942"/>
                    </a:lnTo>
                    <a:lnTo>
                      <a:pt x="0" y="216"/>
                    </a:lnTo>
                    <a:lnTo>
                      <a:pt x="636" y="0"/>
                    </a:lnTo>
                    <a:close/>
                  </a:path>
                </a:pathLst>
              </a:custGeom>
              <a:solidFill>
                <a:srgbClr val="417799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292929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689" name="Freeform 257">
                <a:extLst>
                  <a:ext uri="{FF2B5EF4-FFF2-40B4-BE49-F238E27FC236}">
                    <a16:creationId xmlns:a16="http://schemas.microsoft.com/office/drawing/2014/main" id="{925A9886-05B3-44A2-9297-3580B8A05AA2}"/>
                  </a:ext>
                </a:extLst>
              </p:cNvPr>
              <p:cNvSpPr>
                <a:spLocks noChangeAspect="1"/>
              </p:cNvSpPr>
              <p:nvPr/>
            </p:nvSpPr>
            <p:spPr bwMode="ltGray">
              <a:xfrm>
                <a:off x="816" y="2688"/>
                <a:ext cx="636" cy="724"/>
              </a:xfrm>
              <a:custGeom>
                <a:avLst/>
                <a:gdLst>
                  <a:gd name="T0" fmla="*/ 0 w 636"/>
                  <a:gd name="T1" fmla="*/ 2 h 724"/>
                  <a:gd name="T2" fmla="*/ 138 w 636"/>
                  <a:gd name="T3" fmla="*/ 606 h 724"/>
                  <a:gd name="T4" fmla="*/ 636 w 636"/>
                  <a:gd name="T5" fmla="*/ 724 h 724"/>
                  <a:gd name="T6" fmla="*/ 574 w 636"/>
                  <a:gd name="T7" fmla="*/ 0 h 724"/>
                  <a:gd name="T8" fmla="*/ 0 w 636"/>
                  <a:gd name="T9" fmla="*/ 2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6" h="724">
                    <a:moveTo>
                      <a:pt x="0" y="2"/>
                    </a:moveTo>
                    <a:lnTo>
                      <a:pt x="138" y="606"/>
                    </a:lnTo>
                    <a:lnTo>
                      <a:pt x="636" y="724"/>
                    </a:lnTo>
                    <a:lnTo>
                      <a:pt x="57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417799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292929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690" name="Freeform 258">
                <a:extLst>
                  <a:ext uri="{FF2B5EF4-FFF2-40B4-BE49-F238E27FC236}">
                    <a16:creationId xmlns:a16="http://schemas.microsoft.com/office/drawing/2014/main" id="{F0599151-9BBD-45A5-A8EC-78B01736016E}"/>
                  </a:ext>
                </a:extLst>
              </p:cNvPr>
              <p:cNvSpPr>
                <a:spLocks noChangeAspect="1"/>
              </p:cNvSpPr>
              <p:nvPr/>
            </p:nvSpPr>
            <p:spPr bwMode="ltGray">
              <a:xfrm>
                <a:off x="452" y="3296"/>
                <a:ext cx="998" cy="586"/>
              </a:xfrm>
              <a:custGeom>
                <a:avLst/>
                <a:gdLst>
                  <a:gd name="T0" fmla="*/ 0 w 998"/>
                  <a:gd name="T1" fmla="*/ 340 h 586"/>
                  <a:gd name="T2" fmla="*/ 500 w 998"/>
                  <a:gd name="T3" fmla="*/ 0 h 586"/>
                  <a:gd name="T4" fmla="*/ 998 w 998"/>
                  <a:gd name="T5" fmla="*/ 116 h 586"/>
                  <a:gd name="T6" fmla="*/ 540 w 998"/>
                  <a:gd name="T7" fmla="*/ 586 h 586"/>
                  <a:gd name="T8" fmla="*/ 0 w 998"/>
                  <a:gd name="T9" fmla="*/ 340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8" h="586">
                    <a:moveTo>
                      <a:pt x="0" y="340"/>
                    </a:moveTo>
                    <a:lnTo>
                      <a:pt x="500" y="0"/>
                    </a:lnTo>
                    <a:lnTo>
                      <a:pt x="998" y="116"/>
                    </a:lnTo>
                    <a:lnTo>
                      <a:pt x="540" y="586"/>
                    </a:lnTo>
                    <a:lnTo>
                      <a:pt x="0" y="340"/>
                    </a:lnTo>
                    <a:close/>
                  </a:path>
                </a:pathLst>
              </a:custGeom>
              <a:solidFill>
                <a:srgbClr val="417799">
                  <a:alpha val="8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292929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8744" name="Text Box 312">
              <a:extLst>
                <a:ext uri="{FF2B5EF4-FFF2-40B4-BE49-F238E27FC236}">
                  <a16:creationId xmlns:a16="http://schemas.microsoft.com/office/drawing/2014/main" id="{D73E51A5-84DD-4D63-87C8-5CD98841142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 rot="20521851">
              <a:off x="3580907" y="2899446"/>
              <a:ext cx="889987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200" dirty="0">
                  <a:solidFill>
                    <a:srgbClr val="EAEAE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时尚中黑简体" panose="01010104010101010101" pitchFamily="2" charset="-122"/>
                  <a:ea typeface="时尚中黑简体" panose="01010104010101010101" pitchFamily="2" charset="-122"/>
                  <a:cs typeface="Arial" panose="020B0604020202020204" pitchFamily="34" charset="0"/>
                </a:rPr>
                <a:t>洞悉</a:t>
              </a:r>
              <a:endParaRPr lang="en-US" altLang="zh-CN" sz="2200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endParaRPr>
            </a:p>
            <a:p>
              <a:pPr algn="ctr"/>
              <a:r>
                <a:rPr lang="zh-CN" altLang="en-US" sz="2200" dirty="0">
                  <a:solidFill>
                    <a:srgbClr val="EAEAE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时尚中黑简体" panose="01010104010101010101" pitchFamily="2" charset="-122"/>
                  <a:ea typeface="时尚中黑简体" panose="01010104010101010101" pitchFamily="2" charset="-122"/>
                  <a:cs typeface="Arial" panose="020B0604020202020204" pitchFamily="34" charset="0"/>
                </a:rPr>
                <a:t> 全局</a:t>
              </a:r>
            </a:p>
          </p:txBody>
        </p:sp>
        <p:sp>
          <p:nvSpPr>
            <p:cNvPr id="18745" name="Text Box 313">
              <a:extLst>
                <a:ext uri="{FF2B5EF4-FFF2-40B4-BE49-F238E27FC236}">
                  <a16:creationId xmlns:a16="http://schemas.microsoft.com/office/drawing/2014/main" id="{873C0909-F939-488A-9CD0-D325D34E302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499992" y="2780928"/>
              <a:ext cx="1031052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200" dirty="0">
                  <a:solidFill>
                    <a:srgbClr val="EAEAE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时尚中黑简体" panose="01010104010101010101" pitchFamily="2" charset="-122"/>
                  <a:ea typeface="时尚中黑简体" panose="01010104010101010101" pitchFamily="2" charset="-122"/>
                  <a:cs typeface="Arial" panose="020B0604020202020204" pitchFamily="34" charset="0"/>
                </a:rPr>
                <a:t>提升</a:t>
              </a:r>
              <a:endParaRPr lang="en-US" altLang="zh-CN" sz="2200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endParaRPr>
            </a:p>
            <a:p>
              <a:pPr algn="ctr"/>
              <a:r>
                <a:rPr lang="en-US" altLang="zh-CN" sz="2200" dirty="0">
                  <a:solidFill>
                    <a:srgbClr val="EAEAE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时尚中黑简体" panose="01010104010101010101" pitchFamily="2" charset="-122"/>
                  <a:ea typeface="时尚中黑简体" panose="01010104010101010101" pitchFamily="2" charset="-122"/>
                  <a:cs typeface="Arial" panose="020B0604020202020204" pitchFamily="34" charset="0"/>
                </a:rPr>
                <a:t>  </a:t>
              </a:r>
              <a:r>
                <a:rPr lang="zh-CN" altLang="en-US" sz="2200" dirty="0">
                  <a:solidFill>
                    <a:srgbClr val="EAEAE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时尚中黑简体" panose="01010104010101010101" pitchFamily="2" charset="-122"/>
                  <a:ea typeface="时尚中黑简体" panose="01010104010101010101" pitchFamily="2" charset="-122"/>
                  <a:cs typeface="Arial" panose="020B0604020202020204" pitchFamily="34" charset="0"/>
                </a:rPr>
                <a:t>能力</a:t>
              </a:r>
            </a:p>
          </p:txBody>
        </p:sp>
        <p:sp>
          <p:nvSpPr>
            <p:cNvPr id="18746" name="Text Box 314">
              <a:extLst>
                <a:ext uri="{FF2B5EF4-FFF2-40B4-BE49-F238E27FC236}">
                  <a16:creationId xmlns:a16="http://schemas.microsoft.com/office/drawing/2014/main" id="{45470682-B558-49A9-AA79-FEA0ECA843E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355976" y="4027711"/>
              <a:ext cx="748924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200" dirty="0">
                  <a:solidFill>
                    <a:srgbClr val="EAEAE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时尚中黑简体" panose="01010104010101010101" pitchFamily="2" charset="-122"/>
                  <a:ea typeface="时尚中黑简体" panose="01010104010101010101" pitchFamily="2" charset="-122"/>
                  <a:cs typeface="Arial" panose="020B0604020202020204" pitchFamily="34" charset="0"/>
                </a:rPr>
                <a:t>减负</a:t>
              </a:r>
              <a:endParaRPr lang="en-US" altLang="zh-CN" sz="2200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endParaRPr>
            </a:p>
            <a:p>
              <a:pPr algn="ctr"/>
              <a:r>
                <a:rPr lang="zh-CN" altLang="en-US" sz="2200" dirty="0">
                  <a:solidFill>
                    <a:srgbClr val="EAEAE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时尚中黑简体" panose="01010104010101010101" pitchFamily="2" charset="-122"/>
                  <a:ea typeface="时尚中黑简体" panose="01010104010101010101" pitchFamily="2" charset="-122"/>
                  <a:cs typeface="Arial" panose="020B0604020202020204" pitchFamily="34" charset="0"/>
                </a:rPr>
                <a:t>增效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7EC33E87-F623-4B1A-B137-5B4A3B67786B}"/>
              </a:ext>
            </a:extLst>
          </p:cNvPr>
          <p:cNvGrpSpPr/>
          <p:nvPr/>
        </p:nvGrpSpPr>
        <p:grpSpPr>
          <a:xfrm>
            <a:off x="252413" y="2279402"/>
            <a:ext cx="3298825" cy="1581646"/>
            <a:chOff x="252413" y="2423418"/>
            <a:chExt cx="3298825" cy="1581646"/>
          </a:xfrm>
        </p:grpSpPr>
        <p:grpSp>
          <p:nvGrpSpPr>
            <p:cNvPr id="18826" name="Group 394">
              <a:extLst>
                <a:ext uri="{FF2B5EF4-FFF2-40B4-BE49-F238E27FC236}">
                  <a16:creationId xmlns:a16="http://schemas.microsoft.com/office/drawing/2014/main" id="{0A8867AC-FB79-49CB-BBEB-5F9152DDC39A}"/>
                </a:ext>
              </a:extLst>
            </p:cNvPr>
            <p:cNvGrpSpPr>
              <a:grpSpLocks/>
            </p:cNvGrpSpPr>
            <p:nvPr/>
          </p:nvGrpSpPr>
          <p:grpSpPr bwMode="auto">
            <a:xfrm rot="4976862" flipH="1">
              <a:off x="3233738" y="3060700"/>
              <a:ext cx="323850" cy="311150"/>
              <a:chOff x="1944" y="1111"/>
              <a:chExt cx="204" cy="196"/>
            </a:xfrm>
          </p:grpSpPr>
          <p:pic>
            <p:nvPicPr>
              <p:cNvPr id="18827" name="Picture 395" descr="circuler_1">
                <a:extLst>
                  <a:ext uri="{FF2B5EF4-FFF2-40B4-BE49-F238E27FC236}">
                    <a16:creationId xmlns:a16="http://schemas.microsoft.com/office/drawing/2014/main" id="{C7D5175C-E730-492A-9FC4-A7C6699AA0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 flipH="1">
                <a:off x="1961" y="1124"/>
                <a:ext cx="174" cy="1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828" name="Oval 396">
                <a:extLst>
                  <a:ext uri="{FF2B5EF4-FFF2-40B4-BE49-F238E27FC236}">
                    <a16:creationId xmlns:a16="http://schemas.microsoft.com/office/drawing/2014/main" id="{2E9CC2FF-6823-47E3-95B4-21D016C13BC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flipH="1">
                <a:off x="1962" y="1124"/>
                <a:ext cx="173" cy="172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gamma/>
                      <a:shade val="46275"/>
                      <a:invGamma/>
                    </a:srgbClr>
                  </a:gs>
                  <a:gs pos="50000">
                    <a:srgbClr val="FFFF00">
                      <a:alpha val="50000"/>
                    </a:srgbClr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8829" name="Group 397">
                <a:extLst>
                  <a:ext uri="{FF2B5EF4-FFF2-40B4-BE49-F238E27FC236}">
                    <a16:creationId xmlns:a16="http://schemas.microsoft.com/office/drawing/2014/main" id="{A645E25B-9367-4251-9D71-F41D90F224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297425" flipV="1">
                <a:off x="1971" y="1258"/>
                <a:ext cx="151" cy="37"/>
                <a:chOff x="2532" y="1051"/>
                <a:chExt cx="893" cy="246"/>
              </a:xfrm>
            </p:grpSpPr>
            <p:grpSp>
              <p:nvGrpSpPr>
                <p:cNvPr id="18830" name="Group 398">
                  <a:extLst>
                    <a:ext uri="{FF2B5EF4-FFF2-40B4-BE49-F238E27FC236}">
                      <a16:creationId xmlns:a16="http://schemas.microsoft.com/office/drawing/2014/main" id="{61621F2D-0BDE-48C7-97B2-D0611A7864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8831" name="AutoShape 399">
                    <a:extLst>
                      <a:ext uri="{FF2B5EF4-FFF2-40B4-BE49-F238E27FC236}">
                        <a16:creationId xmlns:a16="http://schemas.microsoft.com/office/drawing/2014/main" id="{4C322F36-B652-4D85-9E27-325602401A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832" name="AutoShape 400">
                    <a:extLst>
                      <a:ext uri="{FF2B5EF4-FFF2-40B4-BE49-F238E27FC236}">
                        <a16:creationId xmlns:a16="http://schemas.microsoft.com/office/drawing/2014/main" id="{16B831D3-578A-4EF2-AEF0-AB659FDC6D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833" name="AutoShape 401">
                    <a:extLst>
                      <a:ext uri="{FF2B5EF4-FFF2-40B4-BE49-F238E27FC236}">
                        <a16:creationId xmlns:a16="http://schemas.microsoft.com/office/drawing/2014/main" id="{5EC1065A-41FA-4730-AA3D-E36CACCA65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834" name="AutoShape 402">
                    <a:extLst>
                      <a:ext uri="{FF2B5EF4-FFF2-40B4-BE49-F238E27FC236}">
                        <a16:creationId xmlns:a16="http://schemas.microsoft.com/office/drawing/2014/main" id="{6A06A598-C6DF-44D6-8849-4479161091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8835" name="Group 403">
                  <a:extLst>
                    <a:ext uri="{FF2B5EF4-FFF2-40B4-BE49-F238E27FC236}">
                      <a16:creationId xmlns:a16="http://schemas.microsoft.com/office/drawing/2014/main" id="{F24AC416-6BAA-44B7-8323-E033A6943F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8836" name="AutoShape 404">
                    <a:extLst>
                      <a:ext uri="{FF2B5EF4-FFF2-40B4-BE49-F238E27FC236}">
                        <a16:creationId xmlns:a16="http://schemas.microsoft.com/office/drawing/2014/main" id="{34DEA3D5-5E04-4163-8BDA-6C588C7F26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837" name="AutoShape 405">
                    <a:extLst>
                      <a:ext uri="{FF2B5EF4-FFF2-40B4-BE49-F238E27FC236}">
                        <a16:creationId xmlns:a16="http://schemas.microsoft.com/office/drawing/2014/main" id="{7AE65340-3991-41A5-A5AA-A5F6DD16F2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838" name="AutoShape 406">
                    <a:extLst>
                      <a:ext uri="{FF2B5EF4-FFF2-40B4-BE49-F238E27FC236}">
                        <a16:creationId xmlns:a16="http://schemas.microsoft.com/office/drawing/2014/main" id="{19DB0CDF-1334-4530-BA8F-83233890FA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839" name="AutoShape 407">
                    <a:extLst>
                      <a:ext uri="{FF2B5EF4-FFF2-40B4-BE49-F238E27FC236}">
                        <a16:creationId xmlns:a16="http://schemas.microsoft.com/office/drawing/2014/main" id="{2BE5B17C-BB43-49E5-8582-9DA2FEC5C1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8840" name="Arc 408">
                <a:extLst>
                  <a:ext uri="{FF2B5EF4-FFF2-40B4-BE49-F238E27FC236}">
                    <a16:creationId xmlns:a16="http://schemas.microsoft.com/office/drawing/2014/main" id="{C385B7B2-9058-44DD-BE5D-804814702634}"/>
                  </a:ext>
                </a:extLst>
              </p:cNvPr>
              <p:cNvSpPr>
                <a:spLocks/>
              </p:cNvSpPr>
              <p:nvPr/>
            </p:nvSpPr>
            <p:spPr bwMode="gray">
              <a:xfrm rot="25447716">
                <a:off x="1948" y="1107"/>
                <a:ext cx="196" cy="204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603 w 43200"/>
                  <a:gd name="T1" fmla="*/ 33545 h 43155"/>
                  <a:gd name="T2" fmla="*/ 22996 w 43200"/>
                  <a:gd name="T3" fmla="*/ 43155 h 43155"/>
                  <a:gd name="T4" fmla="*/ 21600 w 43200"/>
                  <a:gd name="T5" fmla="*/ 21600 h 43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155" fill="none" extrusionOk="0">
                    <a:moveTo>
                      <a:pt x="3603" y="33544"/>
                    </a:moveTo>
                    <a:cubicBezTo>
                      <a:pt x="1253" y="30004"/>
                      <a:pt x="0" y="2584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2987"/>
                      <a:pt x="34359" y="42418"/>
                      <a:pt x="22995" y="43154"/>
                    </a:cubicBezTo>
                  </a:path>
                  <a:path w="43200" h="43155" stroke="0" extrusionOk="0">
                    <a:moveTo>
                      <a:pt x="3603" y="33544"/>
                    </a:moveTo>
                    <a:cubicBezTo>
                      <a:pt x="1253" y="30004"/>
                      <a:pt x="0" y="2584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2987"/>
                      <a:pt x="34359" y="42418"/>
                      <a:pt x="22995" y="43154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ysDot"/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pic>
            <p:nvPicPr>
              <p:cNvPr id="18841" name="Picture 409" descr="light_shadow1">
                <a:extLst>
                  <a:ext uri="{FF2B5EF4-FFF2-40B4-BE49-F238E27FC236}">
                    <a16:creationId xmlns:a16="http://schemas.microsoft.com/office/drawing/2014/main" id="{B1E1F3EC-C3B7-44DC-90B9-5E59763CB5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3740"/>
              <a:stretch>
                <a:fillRect/>
              </a:stretch>
            </p:blipFill>
            <p:spPr bwMode="gray">
              <a:xfrm rot="2569845" flipH="1">
                <a:off x="2015" y="1139"/>
                <a:ext cx="129" cy="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749" name="AutoShape 317">
              <a:extLst>
                <a:ext uri="{FF2B5EF4-FFF2-40B4-BE49-F238E27FC236}">
                  <a16:creationId xmlns:a16="http://schemas.microsoft.com/office/drawing/2014/main" id="{E87EDDB7-48EA-478C-B19B-FBD4887C3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413" y="2423418"/>
              <a:ext cx="2555875" cy="1581646"/>
            </a:xfrm>
            <a:prstGeom prst="accentCallout2">
              <a:avLst>
                <a:gd name="adj1" fmla="val 12222"/>
                <a:gd name="adj2" fmla="val 102981"/>
                <a:gd name="adj3" fmla="val 12222"/>
                <a:gd name="adj4" fmla="val 112297"/>
                <a:gd name="adj5" fmla="val 50237"/>
                <a:gd name="adj6" fmla="val 123071"/>
              </a:avLst>
            </a:prstGeom>
            <a:noFill/>
            <a:ln w="25400">
              <a:solidFill>
                <a:srgbClr val="417799"/>
              </a:solidFill>
              <a:miter lim="800000"/>
              <a:headEnd/>
              <a:tailEnd type="diamond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266700" indent="-2667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buClr>
                  <a:srgbClr val="FF9900"/>
                </a:buClr>
                <a:buFont typeface="Wingdings" panose="05000000000000000000" pitchFamily="2" charset="2"/>
                <a:buChar char="u"/>
              </a:pPr>
              <a:r>
                <a:rPr lang="zh-CN" altLang="en-US" sz="2000" b="1" dirty="0">
                  <a:solidFill>
                    <a:srgbClr val="EAEAE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幼圆" panose="02010509060101010101" pitchFamily="49" charset="-122"/>
                  <a:ea typeface="幼圆" panose="02010509060101010101" pitchFamily="49" charset="-122"/>
                </a:rPr>
                <a:t>学习到具体知识的同时，</a:t>
              </a:r>
              <a:r>
                <a:rPr lang="zh-CN" altLang="en-US" sz="2400" b="1" dirty="0"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幼圆" panose="02010509060101010101" pitchFamily="49" charset="-122"/>
                  <a:ea typeface="幼圆" panose="02010509060101010101" pitchFamily="49" charset="-122"/>
                </a:rPr>
                <a:t>对知识体系有了较清晰和全面的认识</a:t>
              </a:r>
              <a:r>
                <a:rPr lang="zh-CN" altLang="en-US" sz="2000" b="1" dirty="0">
                  <a:solidFill>
                    <a:srgbClr val="EAEAE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幼圆" panose="02010509060101010101" pitchFamily="49" charset="-122"/>
                  <a:ea typeface="幼圆" panose="02010509060101010101" pitchFamily="49" charset="-122"/>
                </a:rPr>
                <a:t>。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3ABDF2A-A319-4838-B557-A69436969FEE}"/>
              </a:ext>
            </a:extLst>
          </p:cNvPr>
          <p:cNvGrpSpPr/>
          <p:nvPr/>
        </p:nvGrpSpPr>
        <p:grpSpPr>
          <a:xfrm>
            <a:off x="5376863" y="1700808"/>
            <a:ext cx="3371850" cy="1581646"/>
            <a:chOff x="5376863" y="1844824"/>
            <a:chExt cx="3371850" cy="1581646"/>
          </a:xfrm>
        </p:grpSpPr>
        <p:grpSp>
          <p:nvGrpSpPr>
            <p:cNvPr id="18842" name="Group 410">
              <a:extLst>
                <a:ext uri="{FF2B5EF4-FFF2-40B4-BE49-F238E27FC236}">
                  <a16:creationId xmlns:a16="http://schemas.microsoft.com/office/drawing/2014/main" id="{CF95FA49-F638-4CDA-87D1-DB465478DBA7}"/>
                </a:ext>
              </a:extLst>
            </p:cNvPr>
            <p:cNvGrpSpPr>
              <a:grpSpLocks/>
            </p:cNvGrpSpPr>
            <p:nvPr/>
          </p:nvGrpSpPr>
          <p:grpSpPr bwMode="auto">
            <a:xfrm rot="4976862" flipH="1">
              <a:off x="5370513" y="2679700"/>
              <a:ext cx="323850" cy="311150"/>
              <a:chOff x="1944" y="1111"/>
              <a:chExt cx="204" cy="196"/>
            </a:xfrm>
          </p:grpSpPr>
          <p:pic>
            <p:nvPicPr>
              <p:cNvPr id="18843" name="Picture 411" descr="circuler_1">
                <a:extLst>
                  <a:ext uri="{FF2B5EF4-FFF2-40B4-BE49-F238E27FC236}">
                    <a16:creationId xmlns:a16="http://schemas.microsoft.com/office/drawing/2014/main" id="{AA158D09-FB40-4A9E-93D4-B973C0F0EA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 flipH="1">
                <a:off x="1961" y="1124"/>
                <a:ext cx="174" cy="1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844" name="Oval 412">
                <a:extLst>
                  <a:ext uri="{FF2B5EF4-FFF2-40B4-BE49-F238E27FC236}">
                    <a16:creationId xmlns:a16="http://schemas.microsoft.com/office/drawing/2014/main" id="{6E2D3ADD-FF22-4CB6-8D57-30CE73DE83C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flipH="1">
                <a:off x="1962" y="1124"/>
                <a:ext cx="173" cy="172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gamma/>
                      <a:shade val="46275"/>
                      <a:invGamma/>
                    </a:srgbClr>
                  </a:gs>
                  <a:gs pos="50000">
                    <a:srgbClr val="FFFF00">
                      <a:alpha val="50000"/>
                    </a:srgbClr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8845" name="Group 413">
                <a:extLst>
                  <a:ext uri="{FF2B5EF4-FFF2-40B4-BE49-F238E27FC236}">
                    <a16:creationId xmlns:a16="http://schemas.microsoft.com/office/drawing/2014/main" id="{F12263FF-E3D5-4B13-A2C7-DBB2444E3E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297425" flipV="1">
                <a:off x="1971" y="1258"/>
                <a:ext cx="151" cy="37"/>
                <a:chOff x="2532" y="1051"/>
                <a:chExt cx="893" cy="246"/>
              </a:xfrm>
            </p:grpSpPr>
            <p:grpSp>
              <p:nvGrpSpPr>
                <p:cNvPr id="18846" name="Group 414">
                  <a:extLst>
                    <a:ext uri="{FF2B5EF4-FFF2-40B4-BE49-F238E27FC236}">
                      <a16:creationId xmlns:a16="http://schemas.microsoft.com/office/drawing/2014/main" id="{986A65EA-7DA7-43B8-8F2F-AB34E9A236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8847" name="AutoShape 415">
                    <a:extLst>
                      <a:ext uri="{FF2B5EF4-FFF2-40B4-BE49-F238E27FC236}">
                        <a16:creationId xmlns:a16="http://schemas.microsoft.com/office/drawing/2014/main" id="{2ECC7EAB-9C76-4924-A4F4-7B5C8B7783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848" name="AutoShape 416">
                    <a:extLst>
                      <a:ext uri="{FF2B5EF4-FFF2-40B4-BE49-F238E27FC236}">
                        <a16:creationId xmlns:a16="http://schemas.microsoft.com/office/drawing/2014/main" id="{39E61AA1-591C-4BB6-A763-3B0AE34BE8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849" name="AutoShape 417">
                    <a:extLst>
                      <a:ext uri="{FF2B5EF4-FFF2-40B4-BE49-F238E27FC236}">
                        <a16:creationId xmlns:a16="http://schemas.microsoft.com/office/drawing/2014/main" id="{FD4C2E88-78E1-4A40-86FE-2BEAFAE5AB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850" name="AutoShape 418">
                    <a:extLst>
                      <a:ext uri="{FF2B5EF4-FFF2-40B4-BE49-F238E27FC236}">
                        <a16:creationId xmlns:a16="http://schemas.microsoft.com/office/drawing/2014/main" id="{71E0A616-D22A-4CA5-8710-236418CBF4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8851" name="Group 419">
                  <a:extLst>
                    <a:ext uri="{FF2B5EF4-FFF2-40B4-BE49-F238E27FC236}">
                      <a16:creationId xmlns:a16="http://schemas.microsoft.com/office/drawing/2014/main" id="{D0231DCF-85F2-4C25-BC71-0AF5977D449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8852" name="AutoShape 420">
                    <a:extLst>
                      <a:ext uri="{FF2B5EF4-FFF2-40B4-BE49-F238E27FC236}">
                        <a16:creationId xmlns:a16="http://schemas.microsoft.com/office/drawing/2014/main" id="{AE4491ED-1307-4CC5-86CB-4130D37D0C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853" name="AutoShape 421">
                    <a:extLst>
                      <a:ext uri="{FF2B5EF4-FFF2-40B4-BE49-F238E27FC236}">
                        <a16:creationId xmlns:a16="http://schemas.microsoft.com/office/drawing/2014/main" id="{CE14D47C-D2BE-4416-ABAC-C8909FA06E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854" name="AutoShape 422">
                    <a:extLst>
                      <a:ext uri="{FF2B5EF4-FFF2-40B4-BE49-F238E27FC236}">
                        <a16:creationId xmlns:a16="http://schemas.microsoft.com/office/drawing/2014/main" id="{FDAA3211-7A2A-4E6D-9D79-A59ED5276B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855" name="AutoShape 423">
                    <a:extLst>
                      <a:ext uri="{FF2B5EF4-FFF2-40B4-BE49-F238E27FC236}">
                        <a16:creationId xmlns:a16="http://schemas.microsoft.com/office/drawing/2014/main" id="{E6DF16D8-1850-4F8E-ABE3-025C749982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8856" name="Arc 424">
                <a:extLst>
                  <a:ext uri="{FF2B5EF4-FFF2-40B4-BE49-F238E27FC236}">
                    <a16:creationId xmlns:a16="http://schemas.microsoft.com/office/drawing/2014/main" id="{A838D113-696D-4600-92D2-7F4D2B53ECAA}"/>
                  </a:ext>
                </a:extLst>
              </p:cNvPr>
              <p:cNvSpPr>
                <a:spLocks/>
              </p:cNvSpPr>
              <p:nvPr/>
            </p:nvSpPr>
            <p:spPr bwMode="gray">
              <a:xfrm rot="25447716">
                <a:off x="1948" y="1107"/>
                <a:ext cx="196" cy="204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603 w 43200"/>
                  <a:gd name="T1" fmla="*/ 33545 h 43155"/>
                  <a:gd name="T2" fmla="*/ 22996 w 43200"/>
                  <a:gd name="T3" fmla="*/ 43155 h 43155"/>
                  <a:gd name="T4" fmla="*/ 21600 w 43200"/>
                  <a:gd name="T5" fmla="*/ 21600 h 43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155" fill="none" extrusionOk="0">
                    <a:moveTo>
                      <a:pt x="3603" y="33544"/>
                    </a:moveTo>
                    <a:cubicBezTo>
                      <a:pt x="1253" y="30004"/>
                      <a:pt x="0" y="2584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2987"/>
                      <a:pt x="34359" y="42418"/>
                      <a:pt x="22995" y="43154"/>
                    </a:cubicBezTo>
                  </a:path>
                  <a:path w="43200" h="43155" stroke="0" extrusionOk="0">
                    <a:moveTo>
                      <a:pt x="3603" y="33544"/>
                    </a:moveTo>
                    <a:cubicBezTo>
                      <a:pt x="1253" y="30004"/>
                      <a:pt x="0" y="2584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2987"/>
                      <a:pt x="34359" y="42418"/>
                      <a:pt x="22995" y="43154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ysDot"/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pic>
            <p:nvPicPr>
              <p:cNvPr id="18857" name="Picture 425" descr="light_shadow1">
                <a:extLst>
                  <a:ext uri="{FF2B5EF4-FFF2-40B4-BE49-F238E27FC236}">
                    <a16:creationId xmlns:a16="http://schemas.microsoft.com/office/drawing/2014/main" id="{9CA66C60-86C3-4C71-A780-E19B04B197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3740"/>
              <a:stretch>
                <a:fillRect/>
              </a:stretch>
            </p:blipFill>
            <p:spPr bwMode="gray">
              <a:xfrm rot="2569845" flipH="1">
                <a:off x="2015" y="1139"/>
                <a:ext cx="129" cy="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747" name="AutoShape 315">
              <a:extLst>
                <a:ext uri="{FF2B5EF4-FFF2-40B4-BE49-F238E27FC236}">
                  <a16:creationId xmlns:a16="http://schemas.microsoft.com/office/drawing/2014/main" id="{4EF561A0-406A-43F5-A80D-8BD131AF2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2838" y="1844824"/>
              <a:ext cx="2555875" cy="1581646"/>
            </a:xfrm>
            <a:prstGeom prst="accentCallout2">
              <a:avLst>
                <a:gd name="adj1" fmla="val 12120"/>
                <a:gd name="adj2" fmla="val -2898"/>
                <a:gd name="adj3" fmla="val 12120"/>
                <a:gd name="adj4" fmla="val -12083"/>
                <a:gd name="adj5" fmla="val 62509"/>
                <a:gd name="adj6" fmla="val -25784"/>
              </a:avLst>
            </a:prstGeom>
            <a:noFill/>
            <a:ln w="25400">
              <a:solidFill>
                <a:srgbClr val="417799"/>
              </a:solidFill>
              <a:miter lim="800000"/>
              <a:headEnd/>
              <a:tailEnd type="diamond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anchor="ctr"/>
            <a:lstStyle>
              <a:lvl1pPr marL="266700" indent="-2667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buClr>
                  <a:srgbClr val="FF9900"/>
                </a:buClr>
                <a:buFont typeface="Wingdings" panose="05000000000000000000" pitchFamily="2" charset="2"/>
                <a:buChar char="u"/>
              </a:pPr>
              <a:r>
                <a:rPr lang="zh-CN" altLang="en-US" sz="20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幼圆" panose="02010509060101010101" pitchFamily="49" charset="-122"/>
                  <a:ea typeface="幼圆" panose="02010509060101010101" pitchFamily="49" charset="-122"/>
                </a:rPr>
                <a:t>将思维可视化作为一种学习方法</a:t>
              </a:r>
              <a:r>
                <a:rPr lang="zh-CN" altLang="en-US" sz="2400" b="1" dirty="0"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幼圆" panose="02010509060101010101" pitchFamily="49" charset="-122"/>
                  <a:ea typeface="幼圆" panose="02010509060101010101" pitchFamily="49" charset="-122"/>
                </a:rPr>
                <a:t>延伸至其它课程，提升自主学习能力。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B9024152-4ECA-4FE6-BD01-BDC4CF76368F}"/>
              </a:ext>
            </a:extLst>
          </p:cNvPr>
          <p:cNvGrpSpPr/>
          <p:nvPr/>
        </p:nvGrpSpPr>
        <p:grpSpPr>
          <a:xfrm>
            <a:off x="1296467" y="4580384"/>
            <a:ext cx="3670821" cy="1778530"/>
            <a:chOff x="1296467" y="4724400"/>
            <a:chExt cx="3670821" cy="1778530"/>
          </a:xfrm>
        </p:grpSpPr>
        <p:grpSp>
          <p:nvGrpSpPr>
            <p:cNvPr id="18858" name="Group 426">
              <a:extLst>
                <a:ext uri="{FF2B5EF4-FFF2-40B4-BE49-F238E27FC236}">
                  <a16:creationId xmlns:a16="http://schemas.microsoft.com/office/drawing/2014/main" id="{E11666F5-4A3B-4A83-8054-822A60C8F915}"/>
                </a:ext>
              </a:extLst>
            </p:cNvPr>
            <p:cNvGrpSpPr>
              <a:grpSpLocks/>
            </p:cNvGrpSpPr>
            <p:nvPr/>
          </p:nvGrpSpPr>
          <p:grpSpPr bwMode="auto">
            <a:xfrm rot="4976862" flipH="1">
              <a:off x="4649788" y="4730750"/>
              <a:ext cx="323850" cy="311150"/>
              <a:chOff x="1944" y="1111"/>
              <a:chExt cx="204" cy="196"/>
            </a:xfrm>
          </p:grpSpPr>
          <p:pic>
            <p:nvPicPr>
              <p:cNvPr id="18859" name="Picture 427" descr="circuler_1">
                <a:extLst>
                  <a:ext uri="{FF2B5EF4-FFF2-40B4-BE49-F238E27FC236}">
                    <a16:creationId xmlns:a16="http://schemas.microsoft.com/office/drawing/2014/main" id="{85C5F0D7-D1E9-4D55-B13B-FFC7D7B3BB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 flipH="1">
                <a:off x="1961" y="1124"/>
                <a:ext cx="174" cy="1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860" name="Oval 428">
                <a:extLst>
                  <a:ext uri="{FF2B5EF4-FFF2-40B4-BE49-F238E27FC236}">
                    <a16:creationId xmlns:a16="http://schemas.microsoft.com/office/drawing/2014/main" id="{C9787D76-3C06-4BAD-880E-FB595D0FBF2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flipH="1">
                <a:off x="1962" y="1124"/>
                <a:ext cx="173" cy="172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gamma/>
                      <a:shade val="46275"/>
                      <a:invGamma/>
                    </a:srgbClr>
                  </a:gs>
                  <a:gs pos="50000">
                    <a:srgbClr val="FFFF00">
                      <a:alpha val="50000"/>
                    </a:srgbClr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8861" name="Group 429">
                <a:extLst>
                  <a:ext uri="{FF2B5EF4-FFF2-40B4-BE49-F238E27FC236}">
                    <a16:creationId xmlns:a16="http://schemas.microsoft.com/office/drawing/2014/main" id="{B0476274-974E-4D36-9762-DE0E23CE20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297425" flipV="1">
                <a:off x="1971" y="1258"/>
                <a:ext cx="151" cy="37"/>
                <a:chOff x="2532" y="1051"/>
                <a:chExt cx="893" cy="246"/>
              </a:xfrm>
            </p:grpSpPr>
            <p:grpSp>
              <p:nvGrpSpPr>
                <p:cNvPr id="18862" name="Group 430">
                  <a:extLst>
                    <a:ext uri="{FF2B5EF4-FFF2-40B4-BE49-F238E27FC236}">
                      <a16:creationId xmlns:a16="http://schemas.microsoft.com/office/drawing/2014/main" id="{6026B8E5-2205-4E0D-AE8E-DFE93572E2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8863" name="AutoShape 431">
                    <a:extLst>
                      <a:ext uri="{FF2B5EF4-FFF2-40B4-BE49-F238E27FC236}">
                        <a16:creationId xmlns:a16="http://schemas.microsoft.com/office/drawing/2014/main" id="{DE2B0410-CFE9-4468-8E71-7AE15B03B89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864" name="AutoShape 432">
                    <a:extLst>
                      <a:ext uri="{FF2B5EF4-FFF2-40B4-BE49-F238E27FC236}">
                        <a16:creationId xmlns:a16="http://schemas.microsoft.com/office/drawing/2014/main" id="{B5075FA4-D043-4C0E-B85D-44B04C8D8F9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865" name="AutoShape 433">
                    <a:extLst>
                      <a:ext uri="{FF2B5EF4-FFF2-40B4-BE49-F238E27FC236}">
                        <a16:creationId xmlns:a16="http://schemas.microsoft.com/office/drawing/2014/main" id="{B3B062AE-4A09-4F0A-A0E4-EFE559893A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866" name="AutoShape 434">
                    <a:extLst>
                      <a:ext uri="{FF2B5EF4-FFF2-40B4-BE49-F238E27FC236}">
                        <a16:creationId xmlns:a16="http://schemas.microsoft.com/office/drawing/2014/main" id="{84FFA22B-3760-4D46-AFCF-FACE4B1B06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8867" name="Group 435">
                  <a:extLst>
                    <a:ext uri="{FF2B5EF4-FFF2-40B4-BE49-F238E27FC236}">
                      <a16:creationId xmlns:a16="http://schemas.microsoft.com/office/drawing/2014/main" id="{0C208F74-CCDA-46A2-860A-E0A85AD722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8868" name="AutoShape 436">
                    <a:extLst>
                      <a:ext uri="{FF2B5EF4-FFF2-40B4-BE49-F238E27FC236}">
                        <a16:creationId xmlns:a16="http://schemas.microsoft.com/office/drawing/2014/main" id="{51CE514B-B83B-40DD-8127-14D07021A1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869" name="AutoShape 437">
                    <a:extLst>
                      <a:ext uri="{FF2B5EF4-FFF2-40B4-BE49-F238E27FC236}">
                        <a16:creationId xmlns:a16="http://schemas.microsoft.com/office/drawing/2014/main" id="{FEF1E497-BE3E-4B6C-A633-81E8DA3D12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870" name="AutoShape 438">
                    <a:extLst>
                      <a:ext uri="{FF2B5EF4-FFF2-40B4-BE49-F238E27FC236}">
                        <a16:creationId xmlns:a16="http://schemas.microsoft.com/office/drawing/2014/main" id="{5A9826E9-1DFB-4049-9C4B-E409D5CF99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871" name="AutoShape 439">
                    <a:extLst>
                      <a:ext uri="{FF2B5EF4-FFF2-40B4-BE49-F238E27FC236}">
                        <a16:creationId xmlns:a16="http://schemas.microsoft.com/office/drawing/2014/main" id="{0A875339-432C-42C7-813B-2D7CC43500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8872" name="Arc 440">
                <a:extLst>
                  <a:ext uri="{FF2B5EF4-FFF2-40B4-BE49-F238E27FC236}">
                    <a16:creationId xmlns:a16="http://schemas.microsoft.com/office/drawing/2014/main" id="{60C9FAEF-B303-43D8-9CC6-116585DE43EC}"/>
                  </a:ext>
                </a:extLst>
              </p:cNvPr>
              <p:cNvSpPr>
                <a:spLocks/>
              </p:cNvSpPr>
              <p:nvPr/>
            </p:nvSpPr>
            <p:spPr bwMode="gray">
              <a:xfrm rot="25447716">
                <a:off x="1948" y="1107"/>
                <a:ext cx="196" cy="204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603 w 43200"/>
                  <a:gd name="T1" fmla="*/ 33545 h 43155"/>
                  <a:gd name="T2" fmla="*/ 22996 w 43200"/>
                  <a:gd name="T3" fmla="*/ 43155 h 43155"/>
                  <a:gd name="T4" fmla="*/ 21600 w 43200"/>
                  <a:gd name="T5" fmla="*/ 21600 h 43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155" fill="none" extrusionOk="0">
                    <a:moveTo>
                      <a:pt x="3603" y="33544"/>
                    </a:moveTo>
                    <a:cubicBezTo>
                      <a:pt x="1253" y="30004"/>
                      <a:pt x="0" y="2584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2987"/>
                      <a:pt x="34359" y="42418"/>
                      <a:pt x="22995" y="43154"/>
                    </a:cubicBezTo>
                  </a:path>
                  <a:path w="43200" h="43155" stroke="0" extrusionOk="0">
                    <a:moveTo>
                      <a:pt x="3603" y="33544"/>
                    </a:moveTo>
                    <a:cubicBezTo>
                      <a:pt x="1253" y="30004"/>
                      <a:pt x="0" y="2584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2987"/>
                      <a:pt x="34359" y="42418"/>
                      <a:pt x="22995" y="43154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ysDot"/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pic>
            <p:nvPicPr>
              <p:cNvPr id="18873" name="Picture 441" descr="light_shadow1">
                <a:extLst>
                  <a:ext uri="{FF2B5EF4-FFF2-40B4-BE49-F238E27FC236}">
                    <a16:creationId xmlns:a16="http://schemas.microsoft.com/office/drawing/2014/main" id="{7ADD8DA4-77C2-4242-8CE9-45B29C5812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3740"/>
              <a:stretch>
                <a:fillRect/>
              </a:stretch>
            </p:blipFill>
            <p:spPr bwMode="gray">
              <a:xfrm rot="2569845" flipH="1">
                <a:off x="2015" y="1139"/>
                <a:ext cx="129" cy="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874" name="AutoShape 442">
              <a:extLst>
                <a:ext uri="{FF2B5EF4-FFF2-40B4-BE49-F238E27FC236}">
                  <a16:creationId xmlns:a16="http://schemas.microsoft.com/office/drawing/2014/main" id="{12A9EFE7-C126-4D80-A618-7C1E1DB99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467" y="4941168"/>
              <a:ext cx="2771477" cy="1561762"/>
            </a:xfrm>
            <a:prstGeom prst="accentCallout2">
              <a:avLst>
                <a:gd name="adj1" fmla="val 19826"/>
                <a:gd name="adj2" fmla="val 103409"/>
                <a:gd name="adj3" fmla="val 19826"/>
                <a:gd name="adj4" fmla="val 113106"/>
                <a:gd name="adj5" fmla="val -3609"/>
                <a:gd name="adj6" fmla="val 126621"/>
              </a:avLst>
            </a:prstGeom>
            <a:noFill/>
            <a:ln w="25400">
              <a:solidFill>
                <a:srgbClr val="417799"/>
              </a:solidFill>
              <a:miter lim="800000"/>
              <a:headEnd/>
              <a:tailEnd type="diamond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266700" indent="-2667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buClr>
                  <a:srgbClr val="FF9900"/>
                </a:buClr>
                <a:buFont typeface="Wingdings" panose="05000000000000000000" pitchFamily="2" charset="2"/>
                <a:buChar char="u"/>
              </a:pPr>
              <a:r>
                <a:rPr lang="zh-CN" altLang="en-US" sz="20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幼圆" panose="02010509060101010101" pitchFamily="49" charset="-122"/>
                  <a:ea typeface="幼圆" panose="02010509060101010101" pitchFamily="49" charset="-122"/>
                </a:rPr>
                <a:t>通过修改、重绘知识结构图，</a:t>
              </a:r>
              <a:r>
                <a:rPr lang="zh-CN" altLang="en-US" sz="2400" b="1" dirty="0"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幼圆" panose="02010509060101010101" pitchFamily="49" charset="-122"/>
                  <a:ea typeface="幼圆" panose="02010509060101010101" pitchFamily="49" charset="-122"/>
                </a:rPr>
                <a:t>实现了对课程学习的查漏补缺与减负增效</a:t>
              </a:r>
              <a:r>
                <a:rPr lang="zh-CN" altLang="en-US" sz="20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幼圆" panose="02010509060101010101" pitchFamily="49" charset="-122"/>
                  <a:ea typeface="幼圆" panose="02010509060101010101" pitchFamily="49" charset="-122"/>
                </a:rPr>
                <a:t>。</a:t>
              </a:r>
            </a:p>
          </p:txBody>
        </p:sp>
      </p:grpSp>
      <p:sp>
        <p:nvSpPr>
          <p:cNvPr id="75" name="Rectangle 66">
            <a:extLst>
              <a:ext uri="{FF2B5EF4-FFF2-40B4-BE49-F238E27FC236}">
                <a16:creationId xmlns:a16="http://schemas.microsoft.com/office/drawing/2014/main" id="{28B78C24-DED6-4694-8900-CDFE80A9C8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345157"/>
            <a:ext cx="5039110" cy="563563"/>
          </a:xfrm>
          <a:noFill/>
          <a:ln/>
        </p:spPr>
        <p:txBody>
          <a:bodyPr/>
          <a:lstStyle/>
          <a:p>
            <a:pPr algn="l"/>
            <a:r>
              <a:rPr lang="zh-CN" altLang="en-US" sz="4200" b="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受益情况与学生评价</a:t>
            </a:r>
          </a:p>
        </p:txBody>
      </p:sp>
      <p:sp>
        <p:nvSpPr>
          <p:cNvPr id="76" name="Rectangle 29">
            <a:extLst>
              <a:ext uri="{FF2B5EF4-FFF2-40B4-BE49-F238E27FC236}">
                <a16:creationId xmlns:a16="http://schemas.microsoft.com/office/drawing/2014/main" id="{988C83F5-8E0D-4B0D-9C52-6FA1BB19962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5508178" y="379066"/>
            <a:ext cx="3816350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基于思维可视化技术的</a:t>
            </a:r>
            <a:br>
              <a:rPr lang="zh-CN" altLang="en-US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课程教学改革与实践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4D22F31-3693-497C-B68E-BAD4D7C188F7}"/>
              </a:ext>
            </a:extLst>
          </p:cNvPr>
          <p:cNvGrpSpPr/>
          <p:nvPr/>
        </p:nvGrpSpPr>
        <p:grpSpPr>
          <a:xfrm>
            <a:off x="899592" y="1292095"/>
            <a:ext cx="2207422" cy="552729"/>
            <a:chOff x="924418" y="1292095"/>
            <a:chExt cx="2207422" cy="552729"/>
          </a:xfrm>
        </p:grpSpPr>
        <p:sp>
          <p:nvSpPr>
            <p:cNvPr id="92" name="AutoShape 5">
              <a:extLst>
                <a:ext uri="{FF2B5EF4-FFF2-40B4-BE49-F238E27FC236}">
                  <a16:creationId xmlns:a16="http://schemas.microsoft.com/office/drawing/2014/main" id="{D5951A93-EB34-453A-8572-90647C1103A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4418" y="1292095"/>
              <a:ext cx="2207422" cy="552729"/>
            </a:xfrm>
            <a:prstGeom prst="roundRect">
              <a:avLst>
                <a:gd name="adj" fmla="val 18366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EAEAE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学 生 受 益</a:t>
              </a:r>
            </a:p>
          </p:txBody>
        </p:sp>
        <p:sp>
          <p:nvSpPr>
            <p:cNvPr id="94" name="Freeform 6">
              <a:extLst>
                <a:ext uri="{FF2B5EF4-FFF2-40B4-BE49-F238E27FC236}">
                  <a16:creationId xmlns:a16="http://schemas.microsoft.com/office/drawing/2014/main" id="{2A5CDC64-1317-4513-9FD9-BFD6282F1576}"/>
                </a:ext>
              </a:extLst>
            </p:cNvPr>
            <p:cNvSpPr>
              <a:spLocks/>
            </p:cNvSpPr>
            <p:nvPr/>
          </p:nvSpPr>
          <p:spPr bwMode="gray">
            <a:xfrm>
              <a:off x="971600" y="1338629"/>
              <a:ext cx="432048" cy="411422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CC">
                    <a:gamma/>
                    <a:tint val="54510"/>
                    <a:invGamma/>
                  </a:srgbClr>
                </a:gs>
                <a:gs pos="100000">
                  <a:srgbClr val="66CCFF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695" name="Text Box 263">
            <a:hlinkClick r:id="rId4" action="ppaction://hlinksldjump"/>
            <a:extLst>
              <a:ext uri="{FF2B5EF4-FFF2-40B4-BE49-F238E27FC236}">
                <a16:creationId xmlns:a16="http://schemas.microsoft.com/office/drawing/2014/main" id="{ADB246D0-68D3-46AE-9295-A3B8F71DA89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492500" y="3296097"/>
            <a:ext cx="2236788" cy="708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9292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40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rPr>
              <a:t>学生评价</a:t>
            </a:r>
          </a:p>
        </p:txBody>
      </p:sp>
      <p:sp>
        <p:nvSpPr>
          <p:cNvPr id="2" name="箭头: 五边形 1">
            <a:extLst>
              <a:ext uri="{FF2B5EF4-FFF2-40B4-BE49-F238E27FC236}">
                <a16:creationId xmlns:a16="http://schemas.microsoft.com/office/drawing/2014/main" id="{190D7CD4-36ED-4547-A63B-045D7F67BE43}"/>
              </a:ext>
            </a:extLst>
          </p:cNvPr>
          <p:cNvSpPr/>
          <p:nvPr/>
        </p:nvSpPr>
        <p:spPr>
          <a:xfrm flipH="1">
            <a:off x="5724128" y="3420234"/>
            <a:ext cx="2059022" cy="656838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可点击链接查看“学生评价”</a:t>
            </a:r>
          </a:p>
        </p:txBody>
      </p:sp>
    </p:spTree>
    <p:extLst>
      <p:ext uri="{BB962C8B-B14F-4D97-AF65-F5344CB8AC3E}">
        <p14:creationId xmlns:p14="http://schemas.microsoft.com/office/powerpoint/2010/main" val="24794523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86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86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18695" grpId="0"/>
      <p:bldP spid="18695" grpId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66">
            <a:extLst>
              <a:ext uri="{FF2B5EF4-FFF2-40B4-BE49-F238E27FC236}">
                <a16:creationId xmlns:a16="http://schemas.microsoft.com/office/drawing/2014/main" id="{28B78C24-DED6-4694-8900-CDFE80A9C8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345157"/>
            <a:ext cx="5039110" cy="563563"/>
          </a:xfrm>
          <a:noFill/>
          <a:ln/>
        </p:spPr>
        <p:txBody>
          <a:bodyPr/>
          <a:lstStyle/>
          <a:p>
            <a:pPr algn="l"/>
            <a:r>
              <a:rPr lang="zh-CN" altLang="en-US" sz="4200" b="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受益情况与学生评价</a:t>
            </a:r>
          </a:p>
        </p:txBody>
      </p:sp>
      <p:sp>
        <p:nvSpPr>
          <p:cNvPr id="76" name="Rectangle 29">
            <a:extLst>
              <a:ext uri="{FF2B5EF4-FFF2-40B4-BE49-F238E27FC236}">
                <a16:creationId xmlns:a16="http://schemas.microsoft.com/office/drawing/2014/main" id="{988C83F5-8E0D-4B0D-9C52-6FA1BB19962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5508178" y="379066"/>
            <a:ext cx="3816350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基于思维可视化技术的</a:t>
            </a:r>
            <a:br>
              <a:rPr lang="zh-CN" altLang="en-US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课程教学改革与实践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4D22F31-3693-497C-B68E-BAD4D7C188F7}"/>
              </a:ext>
            </a:extLst>
          </p:cNvPr>
          <p:cNvGrpSpPr/>
          <p:nvPr/>
        </p:nvGrpSpPr>
        <p:grpSpPr>
          <a:xfrm>
            <a:off x="899592" y="1292095"/>
            <a:ext cx="2207422" cy="552729"/>
            <a:chOff x="924418" y="1292095"/>
            <a:chExt cx="2207422" cy="552729"/>
          </a:xfrm>
        </p:grpSpPr>
        <p:sp>
          <p:nvSpPr>
            <p:cNvPr id="92" name="AutoShape 5">
              <a:extLst>
                <a:ext uri="{FF2B5EF4-FFF2-40B4-BE49-F238E27FC236}">
                  <a16:creationId xmlns:a16="http://schemas.microsoft.com/office/drawing/2014/main" id="{D5951A93-EB34-453A-8572-90647C1103A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4418" y="1292095"/>
              <a:ext cx="2207422" cy="552729"/>
            </a:xfrm>
            <a:prstGeom prst="roundRect">
              <a:avLst>
                <a:gd name="adj" fmla="val 18366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006B6B"/>
                </a:gs>
              </a:gsLst>
              <a:lin ang="5400000" scaled="1"/>
            </a:gradFill>
            <a:ln w="19050">
              <a:solidFill>
                <a:srgbClr val="EAEAE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800" kern="0" dirty="0">
                  <a:solidFill>
                    <a:srgbClr val="FFCC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教 师</a:t>
              </a:r>
              <a:r>
                <a:rPr kumimoji="0" lang="zh-CN" alt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 </a:t>
              </a:r>
              <a:r>
                <a:rPr lang="zh-CN" altLang="en-US" sz="2800" kern="0" dirty="0">
                  <a:solidFill>
                    <a:srgbClr val="FFCC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提 升</a:t>
              </a:r>
              <a:endPara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94" name="Freeform 6">
              <a:extLst>
                <a:ext uri="{FF2B5EF4-FFF2-40B4-BE49-F238E27FC236}">
                  <a16:creationId xmlns:a16="http://schemas.microsoft.com/office/drawing/2014/main" id="{2A5CDC64-1317-4513-9FD9-BFD6282F1576}"/>
                </a:ext>
              </a:extLst>
            </p:cNvPr>
            <p:cNvSpPr>
              <a:spLocks/>
            </p:cNvSpPr>
            <p:nvPr/>
          </p:nvSpPr>
          <p:spPr bwMode="gray">
            <a:xfrm>
              <a:off x="971600" y="1338629"/>
              <a:ext cx="432048" cy="411422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93D4D4"/>
                </a:gs>
                <a:gs pos="100000">
                  <a:srgbClr val="009999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E0D9A09A-55E0-4D44-A8AF-862FA03D0DDA}"/>
              </a:ext>
            </a:extLst>
          </p:cNvPr>
          <p:cNvGrpSpPr/>
          <p:nvPr/>
        </p:nvGrpSpPr>
        <p:grpSpPr>
          <a:xfrm>
            <a:off x="460697" y="4884713"/>
            <a:ext cx="2635342" cy="344487"/>
            <a:chOff x="460697" y="4884713"/>
            <a:chExt cx="2635342" cy="344487"/>
          </a:xfrm>
        </p:grpSpPr>
        <p:sp>
          <p:nvSpPr>
            <p:cNvPr id="159" name="Line 58">
              <a:extLst>
                <a:ext uri="{FF2B5EF4-FFF2-40B4-BE49-F238E27FC236}">
                  <a16:creationId xmlns:a16="http://schemas.microsoft.com/office/drawing/2014/main" id="{43CC01CE-8818-42AD-8BB7-6800311A42C6}"/>
                </a:ext>
              </a:extLst>
            </p:cNvPr>
            <p:cNvSpPr>
              <a:spLocks noChangeShapeType="1"/>
            </p:cNvSpPr>
            <p:nvPr/>
          </p:nvSpPr>
          <p:spPr bwMode="black">
            <a:xfrm>
              <a:off x="1216348" y="4884713"/>
              <a:ext cx="0" cy="33496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0" name="Line 59">
              <a:extLst>
                <a:ext uri="{FF2B5EF4-FFF2-40B4-BE49-F238E27FC236}">
                  <a16:creationId xmlns:a16="http://schemas.microsoft.com/office/drawing/2014/main" id="{7B60D644-08A5-4D4A-A8E0-976BFB4241C8}"/>
                </a:ext>
              </a:extLst>
            </p:cNvPr>
            <p:cNvSpPr>
              <a:spLocks noChangeShapeType="1"/>
            </p:cNvSpPr>
            <p:nvPr/>
          </p:nvSpPr>
          <p:spPr bwMode="black">
            <a:xfrm flipH="1">
              <a:off x="460697" y="5229200"/>
              <a:ext cx="263534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6147B905-58D0-4A18-85BE-6130CFE23E86}"/>
              </a:ext>
            </a:extLst>
          </p:cNvPr>
          <p:cNvGrpSpPr/>
          <p:nvPr/>
        </p:nvGrpSpPr>
        <p:grpSpPr>
          <a:xfrm>
            <a:off x="6220147" y="3308325"/>
            <a:ext cx="2384301" cy="336550"/>
            <a:chOff x="6220147" y="3308325"/>
            <a:chExt cx="2384301" cy="336550"/>
          </a:xfrm>
        </p:grpSpPr>
        <p:sp>
          <p:nvSpPr>
            <p:cNvPr id="165" name="Line 65">
              <a:extLst>
                <a:ext uri="{FF2B5EF4-FFF2-40B4-BE49-F238E27FC236}">
                  <a16:creationId xmlns:a16="http://schemas.microsoft.com/office/drawing/2014/main" id="{AB5DE259-B5B4-4E46-8954-D6AF0B128CB0}"/>
                </a:ext>
              </a:extLst>
            </p:cNvPr>
            <p:cNvSpPr>
              <a:spLocks noChangeShapeType="1"/>
            </p:cNvSpPr>
            <p:nvPr/>
          </p:nvSpPr>
          <p:spPr bwMode="black">
            <a:xfrm>
              <a:off x="7083748" y="3309913"/>
              <a:ext cx="0" cy="33496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6" name="Line 66">
              <a:extLst>
                <a:ext uri="{FF2B5EF4-FFF2-40B4-BE49-F238E27FC236}">
                  <a16:creationId xmlns:a16="http://schemas.microsoft.com/office/drawing/2014/main" id="{01BD62DB-B86F-4001-8B37-5D1F002FE624}"/>
                </a:ext>
              </a:extLst>
            </p:cNvPr>
            <p:cNvSpPr>
              <a:spLocks noChangeShapeType="1"/>
            </p:cNvSpPr>
            <p:nvPr/>
          </p:nvSpPr>
          <p:spPr bwMode="black">
            <a:xfrm flipH="1">
              <a:off x="6220147" y="3308325"/>
              <a:ext cx="2384301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8564854-AAF3-43D4-8767-539F018AB8EE}"/>
              </a:ext>
            </a:extLst>
          </p:cNvPr>
          <p:cNvGrpSpPr/>
          <p:nvPr/>
        </p:nvGrpSpPr>
        <p:grpSpPr>
          <a:xfrm>
            <a:off x="2260923" y="3308325"/>
            <a:ext cx="2616158" cy="336550"/>
            <a:chOff x="2260923" y="3308325"/>
            <a:chExt cx="2616158" cy="336550"/>
          </a:xfrm>
        </p:grpSpPr>
        <p:sp>
          <p:nvSpPr>
            <p:cNvPr id="167" name="Line 68">
              <a:extLst>
                <a:ext uri="{FF2B5EF4-FFF2-40B4-BE49-F238E27FC236}">
                  <a16:creationId xmlns:a16="http://schemas.microsoft.com/office/drawing/2014/main" id="{48E527A5-C81F-45DE-906A-925B36DF3C73}"/>
                </a:ext>
              </a:extLst>
            </p:cNvPr>
            <p:cNvSpPr>
              <a:spLocks noChangeShapeType="1"/>
            </p:cNvSpPr>
            <p:nvPr/>
          </p:nvSpPr>
          <p:spPr bwMode="black">
            <a:xfrm>
              <a:off x="3184848" y="3309913"/>
              <a:ext cx="0" cy="33496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8" name="Line 69">
              <a:extLst>
                <a:ext uri="{FF2B5EF4-FFF2-40B4-BE49-F238E27FC236}">
                  <a16:creationId xmlns:a16="http://schemas.microsoft.com/office/drawing/2014/main" id="{8AFD3B43-28C6-4648-89FE-8E462CCCA8FE}"/>
                </a:ext>
              </a:extLst>
            </p:cNvPr>
            <p:cNvSpPr>
              <a:spLocks noChangeShapeType="1"/>
            </p:cNvSpPr>
            <p:nvPr/>
          </p:nvSpPr>
          <p:spPr bwMode="black">
            <a:xfrm flipH="1">
              <a:off x="2260923" y="3308325"/>
              <a:ext cx="261615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7DDAE039-13D2-40DD-A39F-44CD0B874FB3}"/>
              </a:ext>
            </a:extLst>
          </p:cNvPr>
          <p:cNvGrpSpPr/>
          <p:nvPr/>
        </p:nvGrpSpPr>
        <p:grpSpPr>
          <a:xfrm>
            <a:off x="4288161" y="4884713"/>
            <a:ext cx="2619656" cy="334962"/>
            <a:chOff x="4288161" y="4884713"/>
            <a:chExt cx="2619656" cy="334962"/>
          </a:xfrm>
        </p:grpSpPr>
        <p:sp>
          <p:nvSpPr>
            <p:cNvPr id="169" name="Line 71">
              <a:extLst>
                <a:ext uri="{FF2B5EF4-FFF2-40B4-BE49-F238E27FC236}">
                  <a16:creationId xmlns:a16="http://schemas.microsoft.com/office/drawing/2014/main" id="{00FABA71-38AB-4481-9E49-E0421F41D570}"/>
                </a:ext>
              </a:extLst>
            </p:cNvPr>
            <p:cNvSpPr>
              <a:spLocks noChangeShapeType="1"/>
            </p:cNvSpPr>
            <p:nvPr/>
          </p:nvSpPr>
          <p:spPr bwMode="black">
            <a:xfrm>
              <a:off x="5148064" y="4884713"/>
              <a:ext cx="0" cy="33496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0" name="Line 72">
              <a:extLst>
                <a:ext uri="{FF2B5EF4-FFF2-40B4-BE49-F238E27FC236}">
                  <a16:creationId xmlns:a16="http://schemas.microsoft.com/office/drawing/2014/main" id="{AF40C99A-5962-4644-A397-896F0585A46C}"/>
                </a:ext>
              </a:extLst>
            </p:cNvPr>
            <p:cNvSpPr>
              <a:spLocks noChangeShapeType="1"/>
            </p:cNvSpPr>
            <p:nvPr/>
          </p:nvSpPr>
          <p:spPr bwMode="black">
            <a:xfrm flipH="1">
              <a:off x="4288161" y="5219675"/>
              <a:ext cx="2619656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1" name="Group 74">
            <a:extLst>
              <a:ext uri="{FF2B5EF4-FFF2-40B4-BE49-F238E27FC236}">
                <a16:creationId xmlns:a16="http://schemas.microsoft.com/office/drawing/2014/main" id="{26E2901B-BC15-430D-B607-B695799FFD43}"/>
              </a:ext>
            </a:extLst>
          </p:cNvPr>
          <p:cNvGrpSpPr>
            <a:grpSpLocks/>
          </p:cNvGrpSpPr>
          <p:nvPr/>
        </p:nvGrpSpPr>
        <p:grpSpPr bwMode="auto">
          <a:xfrm>
            <a:off x="323" y="3624238"/>
            <a:ext cx="8280400" cy="1254125"/>
            <a:chOff x="250" y="2006"/>
            <a:chExt cx="5216" cy="790"/>
          </a:xfrm>
        </p:grpSpPr>
        <p:sp>
          <p:nvSpPr>
            <p:cNvPr id="172" name="Line 75">
              <a:extLst>
                <a:ext uri="{FF2B5EF4-FFF2-40B4-BE49-F238E27FC236}">
                  <a16:creationId xmlns:a16="http://schemas.microsoft.com/office/drawing/2014/main" id="{0A225AB2-1BAA-4374-A183-1AE4B26B8D90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250" y="2405"/>
              <a:ext cx="402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3" name="Line 76">
              <a:extLst>
                <a:ext uri="{FF2B5EF4-FFF2-40B4-BE49-F238E27FC236}">
                  <a16:creationId xmlns:a16="http://schemas.microsoft.com/office/drawing/2014/main" id="{38E80825-3F23-4E80-9853-E3EB67D44ED9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3839" y="2405"/>
              <a:ext cx="510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" name="Arc 77">
              <a:extLst>
                <a:ext uri="{FF2B5EF4-FFF2-40B4-BE49-F238E27FC236}">
                  <a16:creationId xmlns:a16="http://schemas.microsoft.com/office/drawing/2014/main" id="{A90A4110-52AD-48F2-944C-3C230D581B86}"/>
                </a:ext>
              </a:extLst>
            </p:cNvPr>
            <p:cNvSpPr>
              <a:spLocks/>
            </p:cNvSpPr>
            <p:nvPr/>
          </p:nvSpPr>
          <p:spPr bwMode="gray">
            <a:xfrm rot="16200000" flipV="1">
              <a:off x="2052" y="1833"/>
              <a:ext cx="412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0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0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5" name="Arc 78">
              <a:extLst>
                <a:ext uri="{FF2B5EF4-FFF2-40B4-BE49-F238E27FC236}">
                  <a16:creationId xmlns:a16="http://schemas.microsoft.com/office/drawing/2014/main" id="{F2287FDC-A72F-4F2D-8E3E-5C601CC449FC}"/>
                </a:ext>
              </a:extLst>
            </p:cNvPr>
            <p:cNvSpPr>
              <a:spLocks/>
            </p:cNvSpPr>
            <p:nvPr/>
          </p:nvSpPr>
          <p:spPr bwMode="gray">
            <a:xfrm rot="16200000" flipV="1">
              <a:off x="4503" y="1830"/>
              <a:ext cx="418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0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0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6" name="Line 79">
              <a:extLst>
                <a:ext uri="{FF2B5EF4-FFF2-40B4-BE49-F238E27FC236}">
                  <a16:creationId xmlns:a16="http://schemas.microsoft.com/office/drawing/2014/main" id="{16D5A5DB-6D3C-4754-BD05-F927E9024942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2619" y="2405"/>
              <a:ext cx="496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7" name="Arc 80">
              <a:extLst>
                <a:ext uri="{FF2B5EF4-FFF2-40B4-BE49-F238E27FC236}">
                  <a16:creationId xmlns:a16="http://schemas.microsoft.com/office/drawing/2014/main" id="{21C40CC9-62BA-4779-B6F7-CB31B5C1482F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3278" y="2211"/>
              <a:ext cx="400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0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0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8" name="Line 81">
              <a:extLst>
                <a:ext uri="{FF2B5EF4-FFF2-40B4-BE49-F238E27FC236}">
                  <a16:creationId xmlns:a16="http://schemas.microsoft.com/office/drawing/2014/main" id="{E67432A2-91BD-42DF-AF71-BB83C514BD7F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5071" y="2405"/>
              <a:ext cx="395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9" name="Line 82">
              <a:extLst>
                <a:ext uri="{FF2B5EF4-FFF2-40B4-BE49-F238E27FC236}">
                  <a16:creationId xmlns:a16="http://schemas.microsoft.com/office/drawing/2014/main" id="{144FFD3F-A208-4D3D-8B50-07C838CB3ECE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1377" y="2405"/>
              <a:ext cx="523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0" name="Arc 83">
              <a:extLst>
                <a:ext uri="{FF2B5EF4-FFF2-40B4-BE49-F238E27FC236}">
                  <a16:creationId xmlns:a16="http://schemas.microsoft.com/office/drawing/2014/main" id="{9CA1F5FA-A6D7-4CDA-B09F-3FA358F7F3AD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815" y="2211"/>
              <a:ext cx="400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0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0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3ABF0570-F049-45C2-87FF-24B81D9A9F17}"/>
              </a:ext>
            </a:extLst>
          </p:cNvPr>
          <p:cNvGrpSpPr/>
          <p:nvPr/>
        </p:nvGrpSpPr>
        <p:grpSpPr>
          <a:xfrm>
            <a:off x="697236" y="3736950"/>
            <a:ext cx="1044575" cy="1052513"/>
            <a:chOff x="1093788" y="3592934"/>
            <a:chExt cx="1044575" cy="1052513"/>
          </a:xfrm>
        </p:grpSpPr>
        <p:grpSp>
          <p:nvGrpSpPr>
            <p:cNvPr id="103" name="Group 2">
              <a:extLst>
                <a:ext uri="{FF2B5EF4-FFF2-40B4-BE49-F238E27FC236}">
                  <a16:creationId xmlns:a16="http://schemas.microsoft.com/office/drawing/2014/main" id="{A4982249-DB92-4AC3-86D0-0B747738FB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6963" y="3592934"/>
              <a:ext cx="1041400" cy="1052513"/>
              <a:chOff x="691" y="2077"/>
              <a:chExt cx="656" cy="663"/>
            </a:xfrm>
          </p:grpSpPr>
          <p:pic>
            <p:nvPicPr>
              <p:cNvPr id="104" name="Picture 3" descr="circuler_1">
                <a:extLst>
                  <a:ext uri="{FF2B5EF4-FFF2-40B4-BE49-F238E27FC236}">
                    <a16:creationId xmlns:a16="http://schemas.microsoft.com/office/drawing/2014/main" id="{4228DE71-B0E7-4FFA-8EFD-A84ACCE86E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691" y="2077"/>
                <a:ext cx="656" cy="6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5" name="Oval 4">
                <a:extLst>
                  <a:ext uri="{FF2B5EF4-FFF2-40B4-BE49-F238E27FC236}">
                    <a16:creationId xmlns:a16="http://schemas.microsoft.com/office/drawing/2014/main" id="{A95FEF01-9436-4B01-889D-3253237F161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691" y="2077"/>
                <a:ext cx="652" cy="66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tint val="22353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06" name="Group 5">
                <a:extLst>
                  <a:ext uri="{FF2B5EF4-FFF2-40B4-BE49-F238E27FC236}">
                    <a16:creationId xmlns:a16="http://schemas.microsoft.com/office/drawing/2014/main" id="{4075734C-4A79-4292-942E-BE8E985DBF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7" y="2609"/>
                <a:ext cx="575" cy="110"/>
                <a:chOff x="3704" y="1872"/>
                <a:chExt cx="827" cy="156"/>
              </a:xfrm>
            </p:grpSpPr>
            <p:grpSp>
              <p:nvGrpSpPr>
                <p:cNvPr id="107" name="Group 6">
                  <a:extLst>
                    <a:ext uri="{FF2B5EF4-FFF2-40B4-BE49-F238E27FC236}">
                      <a16:creationId xmlns:a16="http://schemas.microsoft.com/office/drawing/2014/main" id="{B84255B3-C364-4406-AD6E-245FC172AF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1297425" flipH="1" flipV="1">
                  <a:off x="3850" y="1872"/>
                  <a:ext cx="681" cy="150"/>
                  <a:chOff x="1565" y="2568"/>
                  <a:chExt cx="1118" cy="279"/>
                </a:xfrm>
              </p:grpSpPr>
              <p:sp>
                <p:nvSpPr>
                  <p:cNvPr id="113" name="AutoShape 7">
                    <a:extLst>
                      <a:ext uri="{FF2B5EF4-FFF2-40B4-BE49-F238E27FC236}">
                        <a16:creationId xmlns:a16="http://schemas.microsoft.com/office/drawing/2014/main" id="{1AFEB2A9-A16E-4355-BE49-E8F24EDA3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4" name="AutoShape 8">
                    <a:extLst>
                      <a:ext uri="{FF2B5EF4-FFF2-40B4-BE49-F238E27FC236}">
                        <a16:creationId xmlns:a16="http://schemas.microsoft.com/office/drawing/2014/main" id="{33C78C65-A5E4-4A81-8C88-D520D9638B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5" name="AutoShape 9">
                    <a:extLst>
                      <a:ext uri="{FF2B5EF4-FFF2-40B4-BE49-F238E27FC236}">
                        <a16:creationId xmlns:a16="http://schemas.microsoft.com/office/drawing/2014/main" id="{B91CE49A-0666-4439-99EA-731980DB74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" name="AutoShape 10">
                    <a:extLst>
                      <a:ext uri="{FF2B5EF4-FFF2-40B4-BE49-F238E27FC236}">
                        <a16:creationId xmlns:a16="http://schemas.microsoft.com/office/drawing/2014/main" id="{971F53F8-678D-4FAB-B1C4-BAD7485061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08" name="Group 11">
                  <a:extLst>
                    <a:ext uri="{FF2B5EF4-FFF2-40B4-BE49-F238E27FC236}">
                      <a16:creationId xmlns:a16="http://schemas.microsoft.com/office/drawing/2014/main" id="{A9F7F3FA-22D6-4AC6-AEA4-68FB92A3FE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56115" flipH="1" flipV="1">
                  <a:off x="3704" y="1878"/>
                  <a:ext cx="681" cy="150"/>
                  <a:chOff x="1565" y="2568"/>
                  <a:chExt cx="1118" cy="279"/>
                </a:xfrm>
              </p:grpSpPr>
              <p:sp>
                <p:nvSpPr>
                  <p:cNvPr id="109" name="AutoShape 12">
                    <a:extLst>
                      <a:ext uri="{FF2B5EF4-FFF2-40B4-BE49-F238E27FC236}">
                        <a16:creationId xmlns:a16="http://schemas.microsoft.com/office/drawing/2014/main" id="{B0A5CDB4-6505-42F6-832F-F4EB00D22D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0" name="AutoShape 13">
                    <a:extLst>
                      <a:ext uri="{FF2B5EF4-FFF2-40B4-BE49-F238E27FC236}">
                        <a16:creationId xmlns:a16="http://schemas.microsoft.com/office/drawing/2014/main" id="{FAC800D0-5823-47B9-9E37-6D99EA0839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1" name="AutoShape 14">
                    <a:extLst>
                      <a:ext uri="{FF2B5EF4-FFF2-40B4-BE49-F238E27FC236}">
                        <a16:creationId xmlns:a16="http://schemas.microsoft.com/office/drawing/2014/main" id="{E54CAB6F-ACA5-463F-96E5-247861973B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2" name="AutoShape 15">
                    <a:extLst>
                      <a:ext uri="{FF2B5EF4-FFF2-40B4-BE49-F238E27FC236}">
                        <a16:creationId xmlns:a16="http://schemas.microsoft.com/office/drawing/2014/main" id="{937DC738-51F0-4459-B60F-38705C85C3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161" name="Text Box 61">
              <a:extLst>
                <a:ext uri="{FF2B5EF4-FFF2-40B4-BE49-F238E27FC236}">
                  <a16:creationId xmlns:a16="http://schemas.microsoft.com/office/drawing/2014/main" id="{1DEE58BB-4E2B-4385-96F6-CE392EBE9FA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093788" y="3729226"/>
              <a:ext cx="104457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20650" indent="-1206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algn="ctr">
                <a:spcBef>
                  <a:spcPts val="0"/>
                </a:spcBef>
              </a:pPr>
              <a:r>
                <a:rPr lang="zh-CN" altLang="en-US" sz="2000" b="1" dirty="0">
                  <a:solidFill>
                    <a:srgbClr val="1C1C1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驾 驭</a:t>
              </a:r>
              <a:endParaRPr lang="en-US" altLang="zh-CN" sz="20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endParaRPr>
            </a:p>
            <a:p>
              <a:pPr marL="0" algn="ctr">
                <a:spcBef>
                  <a:spcPts val="0"/>
                </a:spcBef>
              </a:pPr>
              <a:r>
                <a:rPr lang="zh-CN" altLang="en-US" sz="2000" b="1" dirty="0">
                  <a:solidFill>
                    <a:srgbClr val="1C1C1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全 局</a:t>
              </a:r>
              <a:endParaRPr lang="en-US" altLang="zh-CN" sz="20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81" name="Picture 84" descr="Picture1">
              <a:extLst>
                <a:ext uri="{FF2B5EF4-FFF2-40B4-BE49-F238E27FC236}">
                  <a16:creationId xmlns:a16="http://schemas.microsoft.com/office/drawing/2014/main" id="{A4D4B503-2FE3-4347-90DA-9B0F449FBE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4913" y="3604047"/>
              <a:ext cx="825500" cy="377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1555A0A5-C355-4C3D-BC8C-DAE66F0A2102}"/>
              </a:ext>
            </a:extLst>
          </p:cNvPr>
          <p:cNvGrpSpPr/>
          <p:nvPr/>
        </p:nvGrpSpPr>
        <p:grpSpPr>
          <a:xfrm>
            <a:off x="2653036" y="3729013"/>
            <a:ext cx="1052512" cy="1052512"/>
            <a:chOff x="3049588" y="3584997"/>
            <a:chExt cx="1052512" cy="1052512"/>
          </a:xfrm>
        </p:grpSpPr>
        <p:grpSp>
          <p:nvGrpSpPr>
            <p:cNvPr id="117" name="Group 16">
              <a:extLst>
                <a:ext uri="{FF2B5EF4-FFF2-40B4-BE49-F238E27FC236}">
                  <a16:creationId xmlns:a16="http://schemas.microsoft.com/office/drawing/2014/main" id="{E8E3CB48-6DB1-4D7B-84EB-ABEC1C472E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0700" y="3584997"/>
              <a:ext cx="1041400" cy="1052512"/>
              <a:chOff x="1928" y="2072"/>
              <a:chExt cx="656" cy="663"/>
            </a:xfrm>
          </p:grpSpPr>
          <p:pic>
            <p:nvPicPr>
              <p:cNvPr id="118" name="Picture 17" descr="circuler_1">
                <a:extLst>
                  <a:ext uri="{FF2B5EF4-FFF2-40B4-BE49-F238E27FC236}">
                    <a16:creationId xmlns:a16="http://schemas.microsoft.com/office/drawing/2014/main" id="{E8D5A8E2-CF06-4412-AC87-C2BB95A040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928" y="2072"/>
                <a:ext cx="656" cy="6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9" name="Oval 18">
                <a:extLst>
                  <a:ext uri="{FF2B5EF4-FFF2-40B4-BE49-F238E27FC236}">
                    <a16:creationId xmlns:a16="http://schemas.microsoft.com/office/drawing/2014/main" id="{7316DEE4-52D0-484E-B732-5B61D54C461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28" y="2072"/>
                <a:ext cx="652" cy="663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tint val="2235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20" name="Group 19">
                <a:extLst>
                  <a:ext uri="{FF2B5EF4-FFF2-40B4-BE49-F238E27FC236}">
                    <a16:creationId xmlns:a16="http://schemas.microsoft.com/office/drawing/2014/main" id="{41720796-D7BA-4407-9CAC-E0359217A9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74" y="2604"/>
                <a:ext cx="575" cy="110"/>
                <a:chOff x="3704" y="1872"/>
                <a:chExt cx="827" cy="156"/>
              </a:xfrm>
            </p:grpSpPr>
            <p:grpSp>
              <p:nvGrpSpPr>
                <p:cNvPr id="121" name="Group 20">
                  <a:extLst>
                    <a:ext uri="{FF2B5EF4-FFF2-40B4-BE49-F238E27FC236}">
                      <a16:creationId xmlns:a16="http://schemas.microsoft.com/office/drawing/2014/main" id="{60B6072D-D77E-4B90-92CA-79AEB96300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1297425" flipH="1" flipV="1">
                  <a:off x="3850" y="1872"/>
                  <a:ext cx="681" cy="150"/>
                  <a:chOff x="1565" y="2568"/>
                  <a:chExt cx="1118" cy="279"/>
                </a:xfrm>
              </p:grpSpPr>
              <p:sp>
                <p:nvSpPr>
                  <p:cNvPr id="127" name="AutoShape 21">
                    <a:extLst>
                      <a:ext uri="{FF2B5EF4-FFF2-40B4-BE49-F238E27FC236}">
                        <a16:creationId xmlns:a16="http://schemas.microsoft.com/office/drawing/2014/main" id="{143ED2EF-0A28-4841-A792-028D021FEF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8" name="AutoShape 22">
                    <a:extLst>
                      <a:ext uri="{FF2B5EF4-FFF2-40B4-BE49-F238E27FC236}">
                        <a16:creationId xmlns:a16="http://schemas.microsoft.com/office/drawing/2014/main" id="{0A8D5CA6-03E6-4D91-8C69-4EEA1708B85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9" name="AutoShape 23">
                    <a:extLst>
                      <a:ext uri="{FF2B5EF4-FFF2-40B4-BE49-F238E27FC236}">
                        <a16:creationId xmlns:a16="http://schemas.microsoft.com/office/drawing/2014/main" id="{9ECCA99D-587A-4E9C-9A33-BDD15AE0FC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0" name="AutoShape 24">
                    <a:extLst>
                      <a:ext uri="{FF2B5EF4-FFF2-40B4-BE49-F238E27FC236}">
                        <a16:creationId xmlns:a16="http://schemas.microsoft.com/office/drawing/2014/main" id="{39900FD8-7989-4498-972B-9D124CD3EF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22" name="Group 25">
                  <a:extLst>
                    <a:ext uri="{FF2B5EF4-FFF2-40B4-BE49-F238E27FC236}">
                      <a16:creationId xmlns:a16="http://schemas.microsoft.com/office/drawing/2014/main" id="{37800CCE-F004-4945-82A1-021AD2F071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56115" flipH="1" flipV="1">
                  <a:off x="3704" y="1878"/>
                  <a:ext cx="681" cy="150"/>
                  <a:chOff x="1565" y="2568"/>
                  <a:chExt cx="1118" cy="279"/>
                </a:xfrm>
              </p:grpSpPr>
              <p:sp>
                <p:nvSpPr>
                  <p:cNvPr id="123" name="AutoShape 26">
                    <a:extLst>
                      <a:ext uri="{FF2B5EF4-FFF2-40B4-BE49-F238E27FC236}">
                        <a16:creationId xmlns:a16="http://schemas.microsoft.com/office/drawing/2014/main" id="{CD0C15F2-F2FD-4278-807A-676877C4B4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" name="AutoShape 27">
                    <a:extLst>
                      <a:ext uri="{FF2B5EF4-FFF2-40B4-BE49-F238E27FC236}">
                        <a16:creationId xmlns:a16="http://schemas.microsoft.com/office/drawing/2014/main" id="{B00B95FE-C4F0-4220-8BE0-0444520114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" name="AutoShape 28">
                    <a:extLst>
                      <a:ext uri="{FF2B5EF4-FFF2-40B4-BE49-F238E27FC236}">
                        <a16:creationId xmlns:a16="http://schemas.microsoft.com/office/drawing/2014/main" id="{B4B59240-9AA5-42EF-9C56-E27F4C6298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6" name="AutoShape 29">
                    <a:extLst>
                      <a:ext uri="{FF2B5EF4-FFF2-40B4-BE49-F238E27FC236}">
                        <a16:creationId xmlns:a16="http://schemas.microsoft.com/office/drawing/2014/main" id="{0091B28A-2665-4D29-9037-9AAE7DA715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162" name="Text Box 62">
              <a:extLst>
                <a:ext uri="{FF2B5EF4-FFF2-40B4-BE49-F238E27FC236}">
                  <a16:creationId xmlns:a16="http://schemas.microsoft.com/office/drawing/2014/main" id="{DB9E9FA3-A80B-4B08-90D7-0BC908E6816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049588" y="3729226"/>
              <a:ext cx="104457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20650" indent="-1206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algn="ctr">
                <a:spcBef>
                  <a:spcPts val="0"/>
                </a:spcBef>
              </a:pPr>
              <a:r>
                <a:rPr lang="zh-CN" altLang="en-US" sz="2000" b="1" dirty="0">
                  <a:solidFill>
                    <a:srgbClr val="1C1C1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提 高</a:t>
              </a:r>
              <a:endParaRPr lang="en-US" altLang="zh-CN" sz="20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endParaRPr>
            </a:p>
            <a:p>
              <a:pPr marL="0" algn="ctr">
                <a:spcBef>
                  <a:spcPts val="0"/>
                </a:spcBef>
              </a:pPr>
              <a:r>
                <a:rPr lang="zh-CN" altLang="en-US" sz="2000" b="1" dirty="0">
                  <a:solidFill>
                    <a:srgbClr val="1C1C1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效 率</a:t>
              </a:r>
              <a:endParaRPr lang="en-US" altLang="zh-CN" sz="20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82" name="Picture 85" descr="Picture1">
              <a:extLst>
                <a:ext uri="{FF2B5EF4-FFF2-40B4-BE49-F238E27FC236}">
                  <a16:creationId xmlns:a16="http://schemas.microsoft.com/office/drawing/2014/main" id="{815F9251-75B9-490A-8424-979AB7E3C6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1350" y="3594522"/>
              <a:ext cx="825500" cy="377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BA7E0CF2-FF36-4DA2-BA1B-35FF620C3FCE}"/>
              </a:ext>
            </a:extLst>
          </p:cNvPr>
          <p:cNvGrpSpPr/>
          <p:nvPr/>
        </p:nvGrpSpPr>
        <p:grpSpPr>
          <a:xfrm>
            <a:off x="4600898" y="3740125"/>
            <a:ext cx="1044575" cy="1050925"/>
            <a:chOff x="4997450" y="3596109"/>
            <a:chExt cx="1044575" cy="1050925"/>
          </a:xfrm>
        </p:grpSpPr>
        <p:grpSp>
          <p:nvGrpSpPr>
            <p:cNvPr id="131" name="Group 30">
              <a:extLst>
                <a:ext uri="{FF2B5EF4-FFF2-40B4-BE49-F238E27FC236}">
                  <a16:creationId xmlns:a16="http://schemas.microsoft.com/office/drawing/2014/main" id="{89885411-92A3-498C-8694-08EC4738EA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9038" y="3596109"/>
              <a:ext cx="1041400" cy="1050925"/>
              <a:chOff x="3149" y="2079"/>
              <a:chExt cx="656" cy="662"/>
            </a:xfrm>
          </p:grpSpPr>
          <p:pic>
            <p:nvPicPr>
              <p:cNvPr id="132" name="Picture 31" descr="circuler_1">
                <a:extLst>
                  <a:ext uri="{FF2B5EF4-FFF2-40B4-BE49-F238E27FC236}">
                    <a16:creationId xmlns:a16="http://schemas.microsoft.com/office/drawing/2014/main" id="{6D506D9C-110E-4DDC-8ACB-51A1BAC825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149" y="2079"/>
                <a:ext cx="656" cy="6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3" name="Oval 32">
                <a:extLst>
                  <a:ext uri="{FF2B5EF4-FFF2-40B4-BE49-F238E27FC236}">
                    <a16:creationId xmlns:a16="http://schemas.microsoft.com/office/drawing/2014/main" id="{5A97D32F-2D07-4694-9C2B-6C4FF196FDD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49" y="2079"/>
                <a:ext cx="652" cy="662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tint val="22353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34" name="Group 33">
                <a:extLst>
                  <a:ext uri="{FF2B5EF4-FFF2-40B4-BE49-F238E27FC236}">
                    <a16:creationId xmlns:a16="http://schemas.microsoft.com/office/drawing/2014/main" id="{C456920D-F557-462A-AE0A-F195C8AECA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95" y="2610"/>
                <a:ext cx="575" cy="111"/>
                <a:chOff x="3704" y="1872"/>
                <a:chExt cx="827" cy="156"/>
              </a:xfrm>
            </p:grpSpPr>
            <p:grpSp>
              <p:nvGrpSpPr>
                <p:cNvPr id="135" name="Group 34">
                  <a:extLst>
                    <a:ext uri="{FF2B5EF4-FFF2-40B4-BE49-F238E27FC236}">
                      <a16:creationId xmlns:a16="http://schemas.microsoft.com/office/drawing/2014/main" id="{705F15CB-CF9B-42A2-B52F-8FD233BD36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1297425" flipH="1" flipV="1">
                  <a:off x="3850" y="1872"/>
                  <a:ext cx="681" cy="150"/>
                  <a:chOff x="1565" y="2568"/>
                  <a:chExt cx="1118" cy="279"/>
                </a:xfrm>
              </p:grpSpPr>
              <p:sp>
                <p:nvSpPr>
                  <p:cNvPr id="141" name="AutoShape 35">
                    <a:extLst>
                      <a:ext uri="{FF2B5EF4-FFF2-40B4-BE49-F238E27FC236}">
                        <a16:creationId xmlns:a16="http://schemas.microsoft.com/office/drawing/2014/main" id="{8A49349C-6993-4044-BDB5-0CE9E99CB0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2" name="AutoShape 36">
                    <a:extLst>
                      <a:ext uri="{FF2B5EF4-FFF2-40B4-BE49-F238E27FC236}">
                        <a16:creationId xmlns:a16="http://schemas.microsoft.com/office/drawing/2014/main" id="{F2F9E2CA-05F3-44FA-8131-68855296F0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" name="AutoShape 37">
                    <a:extLst>
                      <a:ext uri="{FF2B5EF4-FFF2-40B4-BE49-F238E27FC236}">
                        <a16:creationId xmlns:a16="http://schemas.microsoft.com/office/drawing/2014/main" id="{EE6DFD8E-EDBA-421A-AD6E-E330FFC844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4" name="AutoShape 38">
                    <a:extLst>
                      <a:ext uri="{FF2B5EF4-FFF2-40B4-BE49-F238E27FC236}">
                        <a16:creationId xmlns:a16="http://schemas.microsoft.com/office/drawing/2014/main" id="{1235B781-8E62-413B-8AB9-741353BBE2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36" name="Group 39">
                  <a:extLst>
                    <a:ext uri="{FF2B5EF4-FFF2-40B4-BE49-F238E27FC236}">
                      <a16:creationId xmlns:a16="http://schemas.microsoft.com/office/drawing/2014/main" id="{B026989A-18F8-4845-904B-DE07C4F7F2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56115" flipH="1" flipV="1">
                  <a:off x="3704" y="1878"/>
                  <a:ext cx="681" cy="150"/>
                  <a:chOff x="1565" y="2568"/>
                  <a:chExt cx="1118" cy="279"/>
                </a:xfrm>
              </p:grpSpPr>
              <p:sp>
                <p:nvSpPr>
                  <p:cNvPr id="137" name="AutoShape 40">
                    <a:extLst>
                      <a:ext uri="{FF2B5EF4-FFF2-40B4-BE49-F238E27FC236}">
                        <a16:creationId xmlns:a16="http://schemas.microsoft.com/office/drawing/2014/main" id="{3CD8ED2C-84B1-479B-90B9-617DFDD104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8" name="AutoShape 41">
                    <a:extLst>
                      <a:ext uri="{FF2B5EF4-FFF2-40B4-BE49-F238E27FC236}">
                        <a16:creationId xmlns:a16="http://schemas.microsoft.com/office/drawing/2014/main" id="{7610C30E-CC3D-4BD0-AABF-F1CE2D8B19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9" name="AutoShape 42">
                    <a:extLst>
                      <a:ext uri="{FF2B5EF4-FFF2-40B4-BE49-F238E27FC236}">
                        <a16:creationId xmlns:a16="http://schemas.microsoft.com/office/drawing/2014/main" id="{957E0AEA-3B42-4BE3-9E79-79124E525B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" name="AutoShape 43">
                    <a:extLst>
                      <a:ext uri="{FF2B5EF4-FFF2-40B4-BE49-F238E27FC236}">
                        <a16:creationId xmlns:a16="http://schemas.microsoft.com/office/drawing/2014/main" id="{EEF6AF19-A840-416A-B444-297DDC37649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163" name="Text Box 63">
              <a:extLst>
                <a:ext uri="{FF2B5EF4-FFF2-40B4-BE49-F238E27FC236}">
                  <a16:creationId xmlns:a16="http://schemas.microsoft.com/office/drawing/2014/main" id="{11935F4B-DFAD-4382-A7FA-0A84E0FF78E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997450" y="3729226"/>
              <a:ext cx="104457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20650" indent="-1206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algn="ctr">
                <a:spcBef>
                  <a:spcPts val="0"/>
                </a:spcBef>
              </a:pPr>
              <a:r>
                <a:rPr lang="zh-CN" altLang="en-US" sz="2000" b="1" dirty="0">
                  <a:solidFill>
                    <a:srgbClr val="1C1C1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激 发</a:t>
              </a:r>
              <a:endParaRPr lang="en-US" altLang="zh-CN" sz="20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endParaRPr>
            </a:p>
            <a:p>
              <a:pPr marL="0" algn="ctr">
                <a:spcBef>
                  <a:spcPts val="0"/>
                </a:spcBef>
              </a:pPr>
              <a:r>
                <a:rPr lang="zh-CN" altLang="en-US" sz="2000" b="1" dirty="0">
                  <a:solidFill>
                    <a:srgbClr val="1C1C1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灵 感</a:t>
              </a:r>
              <a:endParaRPr lang="en-US" altLang="zh-CN" sz="20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83" name="Picture 86" descr="Picture1">
              <a:extLst>
                <a:ext uri="{FF2B5EF4-FFF2-40B4-BE49-F238E27FC236}">
                  <a16:creationId xmlns:a16="http://schemas.microsoft.com/office/drawing/2014/main" id="{08A149C8-AA4E-45AB-973A-E2DC0C3B66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4925" y="3613572"/>
              <a:ext cx="825500" cy="377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CDCD486-65BB-431C-ADDC-841EEF426019}"/>
              </a:ext>
            </a:extLst>
          </p:cNvPr>
          <p:cNvGrpSpPr/>
          <p:nvPr/>
        </p:nvGrpSpPr>
        <p:grpSpPr>
          <a:xfrm>
            <a:off x="6548761" y="3732188"/>
            <a:ext cx="1057275" cy="1050925"/>
            <a:chOff x="6945313" y="3588172"/>
            <a:chExt cx="1057275" cy="1050925"/>
          </a:xfrm>
        </p:grpSpPr>
        <p:grpSp>
          <p:nvGrpSpPr>
            <p:cNvPr id="145" name="Group 44">
              <a:extLst>
                <a:ext uri="{FF2B5EF4-FFF2-40B4-BE49-F238E27FC236}">
                  <a16:creationId xmlns:a16="http://schemas.microsoft.com/office/drawing/2014/main" id="{6306A5EF-0E49-44A0-97AA-BD4B59D46F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61188" y="3588172"/>
              <a:ext cx="1041400" cy="1050925"/>
              <a:chOff x="4385" y="2074"/>
              <a:chExt cx="656" cy="662"/>
            </a:xfrm>
          </p:grpSpPr>
          <p:pic>
            <p:nvPicPr>
              <p:cNvPr id="146" name="Picture 45" descr="circuler_1">
                <a:extLst>
                  <a:ext uri="{FF2B5EF4-FFF2-40B4-BE49-F238E27FC236}">
                    <a16:creationId xmlns:a16="http://schemas.microsoft.com/office/drawing/2014/main" id="{94F74B8A-B213-4026-9A5B-7608996E35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385" y="2074"/>
                <a:ext cx="656" cy="6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7" name="Oval 46">
                <a:extLst>
                  <a:ext uri="{FF2B5EF4-FFF2-40B4-BE49-F238E27FC236}">
                    <a16:creationId xmlns:a16="http://schemas.microsoft.com/office/drawing/2014/main" id="{F31FC344-EF19-4056-8C30-15DB9448F4C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385" y="2074"/>
                <a:ext cx="652" cy="66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48" name="Group 47">
                <a:extLst>
                  <a:ext uri="{FF2B5EF4-FFF2-40B4-BE49-F238E27FC236}">
                    <a16:creationId xmlns:a16="http://schemas.microsoft.com/office/drawing/2014/main" id="{453381C3-383C-4172-B702-C7F72417AD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31" y="2605"/>
                <a:ext cx="575" cy="111"/>
                <a:chOff x="3704" y="1872"/>
                <a:chExt cx="827" cy="156"/>
              </a:xfrm>
            </p:grpSpPr>
            <p:grpSp>
              <p:nvGrpSpPr>
                <p:cNvPr id="149" name="Group 48">
                  <a:extLst>
                    <a:ext uri="{FF2B5EF4-FFF2-40B4-BE49-F238E27FC236}">
                      <a16:creationId xmlns:a16="http://schemas.microsoft.com/office/drawing/2014/main" id="{9992CC15-D4F5-4595-A991-8886D501B2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1297425" flipH="1" flipV="1">
                  <a:off x="3850" y="1872"/>
                  <a:ext cx="681" cy="150"/>
                  <a:chOff x="1565" y="2568"/>
                  <a:chExt cx="1118" cy="279"/>
                </a:xfrm>
              </p:grpSpPr>
              <p:sp>
                <p:nvSpPr>
                  <p:cNvPr id="155" name="AutoShape 49">
                    <a:extLst>
                      <a:ext uri="{FF2B5EF4-FFF2-40B4-BE49-F238E27FC236}">
                        <a16:creationId xmlns:a16="http://schemas.microsoft.com/office/drawing/2014/main" id="{80001AB8-2D6A-448C-8E33-0C8D5E8682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6" name="AutoShape 50">
                    <a:extLst>
                      <a:ext uri="{FF2B5EF4-FFF2-40B4-BE49-F238E27FC236}">
                        <a16:creationId xmlns:a16="http://schemas.microsoft.com/office/drawing/2014/main" id="{A3C01C80-F049-4CDD-93C6-EC3B6233BE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7" name="AutoShape 51">
                    <a:extLst>
                      <a:ext uri="{FF2B5EF4-FFF2-40B4-BE49-F238E27FC236}">
                        <a16:creationId xmlns:a16="http://schemas.microsoft.com/office/drawing/2014/main" id="{8FDB8FC6-50DB-42F6-A88C-45E94DE623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8" name="AutoShape 52">
                    <a:extLst>
                      <a:ext uri="{FF2B5EF4-FFF2-40B4-BE49-F238E27FC236}">
                        <a16:creationId xmlns:a16="http://schemas.microsoft.com/office/drawing/2014/main" id="{A0E28E5A-D286-4364-8114-2B61A448FA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50" name="Group 53">
                  <a:extLst>
                    <a:ext uri="{FF2B5EF4-FFF2-40B4-BE49-F238E27FC236}">
                      <a16:creationId xmlns:a16="http://schemas.microsoft.com/office/drawing/2014/main" id="{F2267C45-9F9E-4761-B006-F4C134A678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56115" flipH="1" flipV="1">
                  <a:off x="3704" y="1878"/>
                  <a:ext cx="681" cy="150"/>
                  <a:chOff x="1565" y="2568"/>
                  <a:chExt cx="1118" cy="279"/>
                </a:xfrm>
              </p:grpSpPr>
              <p:sp>
                <p:nvSpPr>
                  <p:cNvPr id="151" name="AutoShape 54">
                    <a:extLst>
                      <a:ext uri="{FF2B5EF4-FFF2-40B4-BE49-F238E27FC236}">
                        <a16:creationId xmlns:a16="http://schemas.microsoft.com/office/drawing/2014/main" id="{C8A77A2B-17F2-4EEB-BBB1-990021865A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2" name="AutoShape 55">
                    <a:extLst>
                      <a:ext uri="{FF2B5EF4-FFF2-40B4-BE49-F238E27FC236}">
                        <a16:creationId xmlns:a16="http://schemas.microsoft.com/office/drawing/2014/main" id="{80F9397F-8F83-4A62-8273-19CB7547D0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" name="AutoShape 56">
                    <a:extLst>
                      <a:ext uri="{FF2B5EF4-FFF2-40B4-BE49-F238E27FC236}">
                        <a16:creationId xmlns:a16="http://schemas.microsoft.com/office/drawing/2014/main" id="{F8772677-87D7-4478-A275-DE142D23BE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" name="AutoShape 57">
                    <a:extLst>
                      <a:ext uri="{FF2B5EF4-FFF2-40B4-BE49-F238E27FC236}">
                        <a16:creationId xmlns:a16="http://schemas.microsoft.com/office/drawing/2014/main" id="{5171CC87-F617-4873-AE87-4E35E419FC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164" name="Text Box 64">
              <a:extLst>
                <a:ext uri="{FF2B5EF4-FFF2-40B4-BE49-F238E27FC236}">
                  <a16:creationId xmlns:a16="http://schemas.microsoft.com/office/drawing/2014/main" id="{E338DBDB-07D0-4F24-BFD0-FB6C3B109D1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945313" y="3729226"/>
              <a:ext cx="104457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20650" indent="-1206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algn="ctr">
                <a:spcBef>
                  <a:spcPts val="0"/>
                </a:spcBef>
              </a:pPr>
              <a:r>
                <a:rPr lang="zh-CN" altLang="en-US" sz="2000" b="1" dirty="0">
                  <a:solidFill>
                    <a:srgbClr val="1C1C1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促 进</a:t>
              </a:r>
              <a:endParaRPr lang="en-US" altLang="zh-CN" sz="20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endParaRPr>
            </a:p>
            <a:p>
              <a:pPr marL="0" algn="ctr">
                <a:spcBef>
                  <a:spcPts val="0"/>
                </a:spcBef>
              </a:pPr>
              <a:r>
                <a:rPr lang="zh-CN" altLang="en-US" sz="2000" b="1" dirty="0">
                  <a:solidFill>
                    <a:srgbClr val="1C1C1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教 学</a:t>
              </a:r>
              <a:endParaRPr lang="en-US" altLang="zh-CN" sz="20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84" name="Picture 87" descr="Picture1">
              <a:extLst>
                <a:ext uri="{FF2B5EF4-FFF2-40B4-BE49-F238E27FC236}">
                  <a16:creationId xmlns:a16="http://schemas.microsoft.com/office/drawing/2014/main" id="{798B8DBF-2929-49CD-B7F6-906C4309A7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7075" y="3604047"/>
              <a:ext cx="825500" cy="377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0" name="Text Box 82">
            <a:extLst>
              <a:ext uri="{FF2B5EF4-FFF2-40B4-BE49-F238E27FC236}">
                <a16:creationId xmlns:a16="http://schemas.microsoft.com/office/drawing/2014/main" id="{06564D9D-6132-45C2-B028-EFABA1F52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2" y="5242555"/>
            <a:ext cx="3092447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73050" indent="-273050" algn="just" eaLnBrk="0"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对课程体系和学科结构</a:t>
            </a:r>
            <a:r>
              <a:rPr lang="zh-CN" altLang="en-US" sz="24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有了一个更高视角的系统性把握</a:t>
            </a:r>
            <a:r>
              <a:rPr lang="zh-CN" altLang="en-US" sz="20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</a:p>
        </p:txBody>
      </p:sp>
      <p:sp>
        <p:nvSpPr>
          <p:cNvPr id="191" name="Text Box 82">
            <a:extLst>
              <a:ext uri="{FF2B5EF4-FFF2-40B4-BE49-F238E27FC236}">
                <a16:creationId xmlns:a16="http://schemas.microsoft.com/office/drawing/2014/main" id="{7FB4002B-2B65-4DA7-89AC-B7EF7A43C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192" y="2156663"/>
            <a:ext cx="307447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73050" indent="-273050" algn="just" eaLnBrk="0">
              <a:buClr>
                <a:srgbClr val="00B0F0"/>
              </a:buClr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以思维可视化的理念管理个人知识与学科资源，</a:t>
            </a:r>
            <a:r>
              <a:rPr lang="zh-CN" altLang="en-US" sz="24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提高了工作效率</a:t>
            </a:r>
            <a:r>
              <a:rPr lang="zh-CN" altLang="en-US" sz="20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</a:p>
        </p:txBody>
      </p:sp>
      <p:sp>
        <p:nvSpPr>
          <p:cNvPr id="192" name="Text Box 82">
            <a:extLst>
              <a:ext uri="{FF2B5EF4-FFF2-40B4-BE49-F238E27FC236}">
                <a16:creationId xmlns:a16="http://schemas.microsoft.com/office/drawing/2014/main" id="{8BA4FE9D-8A3D-4EC3-BAB0-E23FA4C82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416" y="5242555"/>
            <a:ext cx="3092447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73050" indent="-273050" algn="just" eaLnBrk="0">
              <a:buClr>
                <a:srgbClr val="FF9999"/>
              </a:buClr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进行教学设计时，养成了</a:t>
            </a:r>
            <a:r>
              <a:rPr lang="zh-CN" altLang="en-US" sz="24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运用发散思维激发教学创意</a:t>
            </a:r>
            <a:r>
              <a:rPr lang="zh-CN" altLang="en-US" sz="20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的习惯。</a:t>
            </a:r>
          </a:p>
        </p:txBody>
      </p:sp>
      <p:sp>
        <p:nvSpPr>
          <p:cNvPr id="193" name="Text Box 82">
            <a:extLst>
              <a:ext uri="{FF2B5EF4-FFF2-40B4-BE49-F238E27FC236}">
                <a16:creationId xmlns:a16="http://schemas.microsoft.com/office/drawing/2014/main" id="{2DAE8BDE-BB4E-4AB0-8F08-DA523D7CD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5" y="2146211"/>
            <a:ext cx="2736304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73050" indent="-273050" algn="just" eaLnBrk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思维可视化技术让课堂教学变得</a:t>
            </a:r>
            <a:r>
              <a:rPr lang="zh-CN" altLang="en-US" sz="24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更有层次感与条理性</a:t>
            </a:r>
            <a:r>
              <a:rPr lang="zh-CN" altLang="en-US" sz="20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</a:p>
        </p:txBody>
      </p:sp>
      <p:pic>
        <p:nvPicPr>
          <p:cNvPr id="101" name="图形 100" descr="线箭头: U 形转弯">
            <a:hlinkClick r:id="rId4" action="ppaction://hlinksldjump"/>
            <a:extLst>
              <a:ext uri="{FF2B5EF4-FFF2-40B4-BE49-F238E27FC236}">
                <a16:creationId xmlns:a16="http://schemas.microsoft.com/office/drawing/2014/main" id="{D979D311-93B6-4491-8731-55646891383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84368" y="6309320"/>
            <a:ext cx="538091" cy="538091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  <p:bldP spid="191" grpId="0"/>
      <p:bldP spid="192" grpId="0"/>
      <p:bldP spid="193" grpId="0"/>
    </p:bldLst>
  </p:timing>
</p:sld>
</file>

<file path=ppt/theme/theme1.xml><?xml version="1.0" encoding="utf-8"?>
<a:theme xmlns:a="http://schemas.openxmlformats.org/drawingml/2006/main" name="217tgp_cube_dark">
  <a:themeElements>
    <a:clrScheme name="217tgp_cube_dark 3">
      <a:dk1>
        <a:srgbClr val="969696"/>
      </a:dk1>
      <a:lt1>
        <a:srgbClr val="FFFFFF"/>
      </a:lt1>
      <a:dk2>
        <a:srgbClr val="0A2068"/>
      </a:dk2>
      <a:lt2>
        <a:srgbClr val="85D9F7"/>
      </a:lt2>
      <a:accent1>
        <a:srgbClr val="5AB14B"/>
      </a:accent1>
      <a:accent2>
        <a:srgbClr val="2F7ADF"/>
      </a:accent2>
      <a:accent3>
        <a:srgbClr val="AAABB9"/>
      </a:accent3>
      <a:accent4>
        <a:srgbClr val="DADADA"/>
      </a:accent4>
      <a:accent5>
        <a:srgbClr val="B5D5B1"/>
      </a:accent5>
      <a:accent6>
        <a:srgbClr val="2A6ECA"/>
      </a:accent6>
      <a:hlink>
        <a:srgbClr val="8A52C8"/>
      </a:hlink>
      <a:folHlink>
        <a:srgbClr val="C48352"/>
      </a:folHlink>
    </a:clrScheme>
    <a:fontScheme name="217tgp_cube_dark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17tgp_cub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2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3">
        <a:dk1>
          <a:srgbClr val="969696"/>
        </a:dk1>
        <a:lt1>
          <a:srgbClr val="FFFFFF"/>
        </a:lt1>
        <a:dk2>
          <a:srgbClr val="0A206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BB9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C4835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10400</TotalTime>
  <Words>786</Words>
  <Application>Microsoft Office PowerPoint</Application>
  <PresentationFormat>全屏显示(4:3)</PresentationFormat>
  <Paragraphs>108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华文隶书</vt:lpstr>
      <vt:lpstr>Times New Roman</vt:lpstr>
      <vt:lpstr>Arial</vt:lpstr>
      <vt:lpstr>隶书</vt:lpstr>
      <vt:lpstr>时尚中黑简体</vt:lpstr>
      <vt:lpstr>宋体</vt:lpstr>
      <vt:lpstr>Wingdings</vt:lpstr>
      <vt:lpstr>Verdana</vt:lpstr>
      <vt:lpstr>幼圆</vt:lpstr>
      <vt:lpstr>217tgp_cube_dark</vt:lpstr>
      <vt:lpstr>基于思维可视化技术的 课程教学改革与实践</vt:lpstr>
      <vt:lpstr>报告内容</vt:lpstr>
      <vt:lpstr>创新实践背景</vt:lpstr>
      <vt:lpstr>创新实践背景</vt:lpstr>
      <vt:lpstr>创新实践内容</vt:lpstr>
      <vt:lpstr>创新实践内容</vt:lpstr>
      <vt:lpstr>创新实践内容</vt:lpstr>
      <vt:lpstr>受益情况与学生评价</vt:lpstr>
      <vt:lpstr>受益情况与学生评价</vt:lpstr>
      <vt:lpstr>创新实践普及性</vt:lpstr>
      <vt:lpstr>受益情况与学生评价</vt:lpstr>
      <vt:lpstr>受益情况与学生评价</vt:lpstr>
      <vt:lpstr>受益情况与学生评价</vt:lpstr>
      <vt:lpstr>受益情况与学生评价</vt:lpstr>
      <vt:lpstr>受益情况与学生评价</vt:lpstr>
      <vt:lpstr>敬请评审委员会的 各位专家、各位老师 多多指教！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</dc:title>
  <dc:creator>微软用户</dc:creator>
  <cp:lastModifiedBy>JACKY</cp:lastModifiedBy>
  <cp:revision>115</cp:revision>
  <cp:lastPrinted>2018-11-20T09:36:27Z</cp:lastPrinted>
  <dcterms:created xsi:type="dcterms:W3CDTF">2011-05-29T03:32:57Z</dcterms:created>
  <dcterms:modified xsi:type="dcterms:W3CDTF">2018-11-22T15:35:08Z</dcterms:modified>
</cp:coreProperties>
</file>