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3" r:id="rId3"/>
    <p:sldId id="272" r:id="rId4"/>
    <p:sldId id="294" r:id="rId5"/>
    <p:sldId id="295" r:id="rId6"/>
    <p:sldId id="296" r:id="rId7"/>
    <p:sldId id="299" r:id="rId8"/>
    <p:sldId id="300" r:id="rId9"/>
    <p:sldId id="301" r:id="rId10"/>
    <p:sldId id="303" r:id="rId11"/>
    <p:sldId id="304" r:id="rId12"/>
    <p:sldId id="305" r:id="rId13"/>
    <p:sldId id="280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jie Qin" initials="SQ" lastIdx="1" clrIdx="0"/>
  <p:cmAuthor id="2" name="Microsoft" initials="M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3399FF"/>
    <a:srgbClr val="C0E2E5"/>
    <a:srgbClr val="006600"/>
    <a:srgbClr val="000000"/>
    <a:srgbClr val="99CCFF"/>
    <a:srgbClr val="99FFCC"/>
    <a:srgbClr val="AED1EF"/>
    <a:srgbClr val="CCECFF"/>
    <a:srgbClr val="B0C9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7" autoAdjust="0"/>
    <p:restoredTop sz="94711" autoAdjust="0"/>
  </p:normalViewPr>
  <p:slideViewPr>
    <p:cSldViewPr>
      <p:cViewPr varScale="1">
        <p:scale>
          <a:sx n="86" d="100"/>
          <a:sy n="86" d="100"/>
        </p:scale>
        <p:origin x="930" y="3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2.xml"/><Relationship Id="rId3" Type="http://schemas.openxmlformats.org/officeDocument/2006/relationships/slide" Target="slides/slide7.xml"/><Relationship Id="rId7" Type="http://schemas.openxmlformats.org/officeDocument/2006/relationships/slide" Target="slides/slide11.xml"/><Relationship Id="rId2" Type="http://schemas.openxmlformats.org/officeDocument/2006/relationships/slide" Target="slides/slide5.xml"/><Relationship Id="rId1" Type="http://schemas.openxmlformats.org/officeDocument/2006/relationships/slide" Target="slides/slide2.xml"/><Relationship Id="rId6" Type="http://schemas.openxmlformats.org/officeDocument/2006/relationships/slide" Target="slides/slide10.xml"/><Relationship Id="rId5" Type="http://schemas.openxmlformats.org/officeDocument/2006/relationships/slide" Target="slides/slide9.xml"/><Relationship Id="rId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AA683-90F9-4879-8059-BE67CD8F5535}" type="datetimeFigureOut">
              <a:rPr lang="zh-CN" altLang="en-US" smtClean="0"/>
              <a:t>2018/11/23</a:t>
            </a:fld>
            <a:endParaRPr lang="zh-CN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8E8EE3-D3D9-4657-9A58-8FB0AA8DC8C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4633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8EE3-D3D9-4657-9A58-8FB0AA8DC8C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7728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8EE3-D3D9-4657-9A58-8FB0AA8DC8C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4996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8EE3-D3D9-4657-9A58-8FB0AA8DC8C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48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8E8EE3-D3D9-4657-9A58-8FB0AA8DC8C2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151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zh-CN" altLang="en-US" sz="1800">
              <a:ea typeface="宋体" charset="-122"/>
            </a:endParaRPr>
          </a:p>
        </p:txBody>
      </p:sp>
      <p:pic>
        <p:nvPicPr>
          <p:cNvPr id="5" name="Picture 21" descr="Logo and Title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" y="260648"/>
            <a:ext cx="4205288" cy="76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5562600" y="2286000"/>
            <a:ext cx="3352800" cy="1143000"/>
          </a:xfrm>
        </p:spPr>
        <p:txBody>
          <a:bodyPr/>
          <a:lstStyle>
            <a:lvl1pPr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3087" name="Rectangle 15"/>
          <p:cNvSpPr>
            <a:spLocks noGrp="1" noChangeArrowheads="1"/>
          </p:cNvSpPr>
          <p:nvPr>
            <p:ph type="subTitle" idx="1"/>
          </p:nvPr>
        </p:nvSpPr>
        <p:spPr>
          <a:xfrm>
            <a:off x="5562600" y="3505200"/>
            <a:ext cx="3352800" cy="1752600"/>
          </a:xfrm>
        </p:spPr>
        <p:txBody>
          <a:bodyPr/>
          <a:lstStyle>
            <a:lvl1pPr marL="0" indent="0"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94626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6842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60350"/>
            <a:ext cx="1852613" cy="5400675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88" y="260350"/>
            <a:ext cx="5408612" cy="5400675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6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2486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626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844675"/>
            <a:ext cx="3595687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06975" y="1844675"/>
            <a:ext cx="3597275" cy="3816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333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1287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512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761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089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3426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60350"/>
            <a:ext cx="74136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844675"/>
            <a:ext cx="73453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0" y="0"/>
            <a:ext cx="755650" cy="6858000"/>
          </a:xfrm>
          <a:prstGeom prst="rect">
            <a:avLst/>
          </a:prstGeom>
          <a:gradFill>
            <a:gsLst>
              <a:gs pos="0">
                <a:schemeClr val="bg1">
                  <a:lumMod val="95000"/>
                </a:schemeClr>
              </a:gs>
              <a:gs pos="16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zh-CN" altLang="en-US"/>
          </a:p>
        </p:txBody>
      </p:sp>
      <p:sp>
        <p:nvSpPr>
          <p:cNvPr id="1029" name="Rectangle 8"/>
          <p:cNvSpPr>
            <a:spLocks noChangeArrowheads="1"/>
          </p:cNvSpPr>
          <p:nvPr userDrawn="1"/>
        </p:nvSpPr>
        <p:spPr bwMode="auto">
          <a:xfrm>
            <a:off x="395288" y="0"/>
            <a:ext cx="215900" cy="6858000"/>
          </a:xfrm>
          <a:prstGeom prst="rect">
            <a:avLst/>
          </a:prstGeom>
          <a:gradFill rotWithShape="1">
            <a:gsLst>
              <a:gs pos="0">
                <a:schemeClr val="accent6">
                  <a:lumMod val="50000"/>
                </a:schemeClr>
              </a:gs>
              <a:gs pos="100000">
                <a:srgbClr val="51616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zh-CN" altLang="en-US"/>
          </a:p>
        </p:txBody>
      </p:sp>
      <p:sp>
        <p:nvSpPr>
          <p:cNvPr id="1030" name="Rectangle 12"/>
          <p:cNvSpPr>
            <a:spLocks noChangeArrowheads="1"/>
          </p:cNvSpPr>
          <p:nvPr userDrawn="1"/>
        </p:nvSpPr>
        <p:spPr bwMode="auto">
          <a:xfrm rot="-5400000">
            <a:off x="4464050" y="-3195637"/>
            <a:ext cx="215900" cy="9144000"/>
          </a:xfrm>
          <a:prstGeom prst="rect">
            <a:avLst/>
          </a:prstGeom>
          <a:gradFill rotWithShape="1">
            <a:gsLst>
              <a:gs pos="0">
                <a:schemeClr val="accent2">
                  <a:lumMod val="50000"/>
                </a:schemeClr>
              </a:gs>
              <a:gs pos="100000">
                <a:srgbClr val="51616F">
                  <a:alpha val="0"/>
                </a:srgbClr>
              </a:gs>
            </a:gsLst>
            <a:lin ang="54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accent2"/>
          </a:solidFill>
          <a:latin typeface="Arial" charset="0"/>
          <a:ea typeface="ＭＳ Ｐゴシック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1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" y="1693634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249203" y="648168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Photo by NASA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764369" y="1693634"/>
            <a:ext cx="7848132" cy="1443490"/>
          </a:xfrm>
        </p:spPr>
        <p:txBody>
          <a:bodyPr>
            <a:noAutofit/>
          </a:bodyPr>
          <a:lstStyle/>
          <a:p>
            <a:pPr algn="ctr"/>
            <a:r>
              <a:rPr lang="en-US" sz="4000" dirty="0" err="1"/>
              <a:t>如何把研究导向型教学引入</a:t>
            </a:r>
            <a:r>
              <a:rPr lang="zh-CN" altLang="en-US" sz="4000" dirty="0"/>
              <a:t>到</a:t>
            </a:r>
            <a:br>
              <a:rPr lang="en-US" sz="4000" dirty="0"/>
            </a:br>
            <a:r>
              <a:rPr lang="en-US" sz="4000" dirty="0" err="1"/>
              <a:t>以知识和技能为目标的</a:t>
            </a:r>
            <a:r>
              <a:rPr lang="zh-CN" altLang="en-US" sz="4000" dirty="0"/>
              <a:t>实践教学中 </a:t>
            </a:r>
            <a:endParaRPr lang="en-US" sz="4000" cap="all" spc="300" dirty="0">
              <a:solidFill>
                <a:srgbClr val="000044"/>
              </a:solidFill>
              <a:latin typeface="Microsoft YaHei"/>
              <a:ea typeface="Hiragino Sans GB W6"/>
              <a:cs typeface="Microsoft YaHei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76936" y="4443653"/>
            <a:ext cx="3835565" cy="1441425"/>
          </a:xfrm>
        </p:spPr>
        <p:txBody>
          <a:bodyPr>
            <a:noAutofit/>
          </a:bodyPr>
          <a:lstStyle/>
          <a:p>
            <a:pPr algn="ctr"/>
            <a:r>
              <a:rPr lang="zh-CN" altLang="en-US" sz="2000" cap="all" dirty="0">
                <a:latin typeface="Microsoft YaHei"/>
                <a:ea typeface="Hiragino Sans GB W3"/>
                <a:cs typeface="Microsoft YaHei"/>
              </a:rPr>
              <a:t>西交利物浦大学</a:t>
            </a:r>
            <a:endParaRPr lang="en-US" altLang="zh-CN" sz="2000" cap="all" dirty="0">
              <a:latin typeface="Microsoft YaHei"/>
              <a:ea typeface="Hiragino Sans GB W3"/>
              <a:cs typeface="Microsoft YaHei"/>
            </a:endParaRPr>
          </a:p>
          <a:p>
            <a:pPr algn="ctr"/>
            <a:r>
              <a:rPr lang="zh-CN" altLang="en-US" sz="2000" cap="all" dirty="0">
                <a:latin typeface="Microsoft YaHei"/>
                <a:ea typeface="Hiragino Sans GB W3"/>
                <a:cs typeface="Microsoft YaHei"/>
              </a:rPr>
              <a:t>健康与环境科学系</a:t>
            </a:r>
            <a:endParaRPr lang="en-US" altLang="zh-CN" sz="2000" cap="all" dirty="0">
              <a:latin typeface="Microsoft YaHei"/>
              <a:ea typeface="Hiragino Sans GB W3"/>
              <a:cs typeface="Microsoft YaHei"/>
            </a:endParaRPr>
          </a:p>
          <a:p>
            <a:pPr algn="ctr"/>
            <a:r>
              <a:rPr lang="zh-CN" altLang="en-US" sz="2000" cap="all" dirty="0">
                <a:latin typeface="Microsoft YaHei"/>
                <a:ea typeface="Hiragino Sans GB W3"/>
                <a:cs typeface="Microsoft YaHei"/>
              </a:rPr>
              <a:t>秦素洁</a:t>
            </a:r>
            <a:endParaRPr lang="en-US" altLang="zh-CN" sz="2000" cap="all" dirty="0">
              <a:latin typeface="Microsoft YaHei"/>
              <a:ea typeface="Hiragino Sans GB W3"/>
              <a:cs typeface="Microsoft YaHe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各种</a:t>
            </a:r>
            <a:r>
              <a:rPr lang="zh-CN" altLang="en-US" sz="4000" b="1" dirty="0">
                <a:solidFill>
                  <a:srgbClr val="FF0000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小</a:t>
            </a:r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课题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259633" y="1556792"/>
            <a:ext cx="4680519" cy="5013176"/>
          </a:xfrm>
        </p:spPr>
        <p:txBody>
          <a:bodyPr/>
          <a:lstStyle/>
          <a:p>
            <a:pPr marL="0" indent="0"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调研各种环境因素对</a:t>
            </a:r>
            <a:r>
              <a:rPr lang="en-US" altLang="zh-CN" sz="2000" b="1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PM2.5</a:t>
            </a:r>
            <a:r>
              <a:rPr lang="zh-CN" altLang="en-US" sz="2000" b="1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浓度的影响</a:t>
            </a:r>
            <a:endParaRPr lang="en-US" altLang="zh-CN" sz="2000" b="1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楼层高度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空气湿度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土壤表面种类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植被面积覆盖率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各种烹饪方式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空调运行时间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室内人口密度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交通密度和交通工具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……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000" b="1" kern="1200" dirty="0">
              <a:solidFill>
                <a:srgbClr val="FF0000"/>
              </a:solidFill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076056" y="1556792"/>
            <a:ext cx="3960440" cy="501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600"/>
              </a:spcAft>
            </a:pPr>
            <a:endParaRPr lang="en-US" altLang="zh-CN" sz="2000" b="1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买几层楼好？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海边照片更漂亮？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家里用不用加湿器？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家里种花多</a:t>
            </a:r>
            <a:r>
              <a:rPr lang="en-US" altLang="zh-CN" sz="20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PM2.5</a:t>
            </a: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就一定低？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怎么做饭更好？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空调多长时间应该休息休息？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人多的地方有多不好？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出行选择？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kern="1200" dirty="0">
                <a:latin typeface="Tw Cen MT" panose="020B0602020104020603" pitchFamily="34" charset="0"/>
                <a:ea typeface="STKaiti" panose="02010600040101010101"/>
                <a:cs typeface="+mj-cs"/>
              </a:rPr>
              <a:t>……</a:t>
            </a: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000" b="1" kern="1200" dirty="0">
              <a:solidFill>
                <a:srgbClr val="FF0000"/>
              </a:solidFill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 bwMode="auto">
          <a:xfrm>
            <a:off x="4355976" y="3933056"/>
            <a:ext cx="648072" cy="432048"/>
          </a:xfrm>
          <a:prstGeom prst="right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3533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课堂活动引入角色扮演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971600" y="1700808"/>
            <a:ext cx="8064896" cy="482453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模拟实际情境，让学生自主选择进行角色扮演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61963" indent="0">
              <a:spcBef>
                <a:spcPts val="1200"/>
              </a:spcBef>
              <a:spcAft>
                <a:spcPts val="600"/>
              </a:spcAft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我们来项目竞标！</a:t>
            </a:r>
            <a:endParaRPr lang="en-US" altLang="zh-CN" sz="2000" b="1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24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考试综合题目练习，提高期末考试成绩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从不同角度综合考虑实际问题，对以往知识理解应用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</a:rPr>
              <a:t>期盼学生充分认识到环境监测工作中各种环节中知识点及重点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增强对课程的认同感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171450" y="5206498"/>
            <a:ext cx="5665196" cy="1318846"/>
            <a:chOff x="1763688" y="5305264"/>
            <a:chExt cx="5665196" cy="1318846"/>
          </a:xfrm>
        </p:grpSpPr>
        <p:sp>
          <p:nvSpPr>
            <p:cNvPr id="3" name="Rectangle 2"/>
            <p:cNvSpPr/>
            <p:nvPr/>
          </p:nvSpPr>
          <p:spPr bwMode="auto">
            <a:xfrm>
              <a:off x="1763688" y="6165304"/>
              <a:ext cx="122413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公司</a:t>
              </a: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A	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2892380" y="5305264"/>
              <a:ext cx="3312368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公众代表和决策人员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984218" y="6192062"/>
              <a:ext cx="122413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公司</a:t>
              </a: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B	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6204748" y="6165304"/>
              <a:ext cx="1224136" cy="432048"/>
            </a:xfrm>
            <a:prstGeom prst="rect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en-US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公司</a:t>
              </a:r>
              <a:r>
                <a:rPr lang="en-US" altLang="zh-CN" dirty="0"/>
                <a:t>C</a:t>
              </a: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ＭＳ Ｐゴシック" pitchFamily="34" charset="-128"/>
                </a:rPr>
                <a:t>	</a:t>
              </a: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611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3200" b="1" dirty="0">
                <a:solidFill>
                  <a:srgbClr val="3366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课程回顾</a:t>
            </a:r>
            <a:r>
              <a:rPr lang="en-US" altLang="zh-CN" sz="3200" b="1" dirty="0">
                <a:solidFill>
                  <a:srgbClr val="3366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—</a:t>
            </a:r>
            <a:r>
              <a:rPr lang="zh-CN" altLang="en-US" sz="3200" b="1" dirty="0">
                <a:solidFill>
                  <a:srgbClr val="3366CC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关于研究导向型教学的思考</a:t>
            </a:r>
            <a:endParaRPr lang="en-US" sz="3200" b="1" dirty="0">
              <a:solidFill>
                <a:srgbClr val="3366CC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58517" y="1556792"/>
            <a:ext cx="8494003" cy="482453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防止本末倒置，空中楼阁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掌握基础知识的必要性，构建基本的课程体系框架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客观认知学科难度，帮助学生做好思想准备直面打基础的艰辛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教育在扩展探索和知识体系之间达到一种平衡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</a:rPr>
              <a:t>用不同方式来激发学习者的发自内心的学习兴趣和热情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研究导向型教学的操作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设定合适范围进行探索，在此过程中真正给予学生自主性及成就感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04863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认知不同学生群体的特性和个性，并据此采用不同的方式引导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zh-CN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……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69121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249203" y="6481684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</a:rPr>
              <a:t>Photo by NASA</a:t>
            </a:r>
            <a:endParaRPr lang="zh-CN" altLang="en-US" sz="1800" b="1" dirty="0">
              <a:solidFill>
                <a:schemeClr val="bg1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690" y="4653136"/>
            <a:ext cx="3783309" cy="222794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27584" y="2204864"/>
            <a:ext cx="7593086" cy="1443490"/>
          </a:xfrm>
        </p:spPr>
        <p:txBody>
          <a:bodyPr>
            <a:noAutofit/>
          </a:bodyPr>
          <a:lstStyle/>
          <a:p>
            <a:pPr algn="ctr"/>
            <a:r>
              <a:rPr lang="zh-CN" altLang="en-US" sz="6000" b="1" cap="all" spc="300" dirty="0">
                <a:latin typeface="Microsoft YaHei"/>
                <a:ea typeface="Hiragino Sans GB W6"/>
                <a:cs typeface="Microsoft YaHei"/>
              </a:rPr>
              <a:t>谢谢！</a:t>
            </a:r>
            <a:endParaRPr lang="en-US" sz="6000" b="1" cap="all" spc="300" dirty="0">
              <a:latin typeface="Microsoft YaHei"/>
              <a:ea typeface="Hiragino Sans GB W6"/>
              <a:cs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411844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445" y="226094"/>
            <a:ext cx="7413625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自我介绍</a:t>
            </a:r>
            <a:endParaRPr lang="en-US" altLang="zh-CN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758834" y="1514400"/>
            <a:ext cx="8397635" cy="5343286"/>
          </a:xfrm>
        </p:spPr>
        <p:txBody>
          <a:bodyPr/>
          <a:lstStyle/>
          <a:p>
            <a:pPr marL="401638" lvl="0" indent="-401638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altLang="zh-CN" kern="12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1996-2000</a:t>
            </a:r>
            <a:r>
              <a:rPr lang="zh-CN" altLang="en-US" kern="12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，南开大学</a:t>
            </a:r>
            <a:endParaRPr lang="en-US" altLang="zh-CN" kern="12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BSc, </a:t>
            </a: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环境科学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BA</a:t>
            </a: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，国际政治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01638" indent="-4016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2000-2002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 南开大学</a:t>
            </a:r>
            <a:endParaRPr lang="en-US" altLang="zh-CN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硕士研究生学习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01638" indent="-4016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2002-2007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，加州大学河边分校</a:t>
            </a:r>
            <a:endParaRPr lang="en-US" altLang="zh-CN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PhD</a:t>
            </a: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，环境科学系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01638" indent="-4016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2008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</a:t>
            </a:r>
            <a:r>
              <a:rPr lang="en-US" altLang="zh-CN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Amgen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生物制药公司，美国</a:t>
            </a:r>
            <a:endParaRPr lang="en-US" altLang="zh-CN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药品研发中生物化学分析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01638" indent="-4016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zh-CN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2008-2011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，斯坦福大学</a:t>
            </a:r>
            <a:endParaRPr lang="en-US" altLang="zh-CN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博士后，土木与环境工程系</a:t>
            </a:r>
            <a:endParaRPr lang="en-US" altLang="zh-CN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01638" indent="-40163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2013</a:t>
            </a:r>
            <a:r>
              <a:rPr lang="zh-CN" altLang="en-US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至今，西交利物浦大学</a:t>
            </a:r>
            <a:endParaRPr lang="en-US" altLang="zh-CN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8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讲师，环境科学系</a:t>
            </a:r>
            <a:endParaRPr lang="en-US" sz="18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</p:txBody>
      </p:sp>
      <p:pic>
        <p:nvPicPr>
          <p:cNvPr id="27" name="Picture 4" descr="http://www.goesnet.org/images/school/University-of-California-Riversid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696" y="3668035"/>
            <a:ext cx="995496" cy="553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2740" y="3289973"/>
            <a:ext cx="3491511" cy="16363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741" y="1473801"/>
            <a:ext cx="3492526" cy="1739176"/>
          </a:xfrm>
          <a:prstGeom prst="rect">
            <a:avLst/>
          </a:prstGeom>
        </p:spPr>
      </p:pic>
      <p:pic>
        <p:nvPicPr>
          <p:cNvPr id="1026" name="Picture 2" descr="https://timgsa.baidu.com/timg?image&amp;quality=80&amp;size=b9999_10000&amp;sec=1530853659986&amp;di=524309efd5fbdefa3854e6ff514f2cae&amp;imgtype=jpg&amp;src=http%3A%2F%2Fimg1.imgtn.bdimg.com%2Fit%2Fu%3D4133036066%2C1027088540%26fm%3D214%26gp%3D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741" y="5003357"/>
            <a:ext cx="3491510" cy="142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328" y="4547067"/>
            <a:ext cx="1080120" cy="33886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08041" y="1485363"/>
            <a:ext cx="1350408" cy="35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72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212" y="1484784"/>
            <a:ext cx="5083340" cy="66419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42" y="257200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课程教学目的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89142" y="1772816"/>
            <a:ext cx="4014906" cy="4725144"/>
          </a:xfrm>
        </p:spPr>
        <p:txBody>
          <a:bodyPr/>
          <a:lstStyle/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掌握环境监测的原理和测定方法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掌握环境监测过程所需要的相关知识操作技能：查阅国家或行业有关标准、布点采样、样品保存</a:t>
            </a: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分析测定、质量控制及数据处理、填写监测报告</a:t>
            </a:r>
          </a:p>
          <a:p>
            <a:pPr marL="285750" indent="-285750">
              <a:spcBef>
                <a:spcPts val="18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面对未来就业市场，培养严谨的学习态度及较强的职业能力</a:t>
            </a:r>
          </a:p>
          <a:p>
            <a:pPr marL="0" indent="0">
              <a:spcBef>
                <a:spcPts val="600"/>
              </a:spcBef>
            </a:pPr>
            <a:endParaRPr lang="en-US" altLang="zh-CN" sz="12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0" indent="0">
              <a:spcBef>
                <a:spcPts val="600"/>
              </a:spcBef>
            </a:pPr>
            <a:endParaRPr lang="en-US" altLang="zh-CN" sz="12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99568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43" y="248040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课程实施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001718" y="1744657"/>
            <a:ext cx="7759322" cy="472514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Tw Cen MT" panose="020B0602020104020603" pitchFamily="34" charset="0"/>
                <a:ea typeface="STKaiti" panose="02010600040101010101"/>
                <a:cs typeface="+mj-cs"/>
              </a:rPr>
              <a:t>学习内容</a:t>
            </a: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Tw Cen MT" panose="020B0602020104020603" pitchFamily="34" charset="0"/>
                <a:ea typeface="STKaiti" panose="02010600040101010101"/>
                <a:cs typeface="+mj-cs"/>
              </a:rPr>
              <a:t>教学方式</a:t>
            </a: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857250" lvl="1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讲课讲授</a:t>
            </a:r>
            <a:endParaRPr lang="en-US" altLang="zh-CN" sz="20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STKaiti" panose="02010600040101010101"/>
                <a:cs typeface="Times New Roman" panose="02020603050405020304" pitchFamily="18" charset="0"/>
              </a:rPr>
              <a:t>实验实践</a:t>
            </a:r>
            <a:endParaRPr lang="en-US" altLang="zh-CN" sz="2000" dirty="0">
              <a:latin typeface="Times New Roman" panose="02020603050405020304" pitchFamily="18" charset="0"/>
              <a:ea typeface="STKaiti" panose="02010600040101010101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Tw Cen MT" panose="020B0602020104020603" pitchFamily="34" charset="0"/>
                <a:ea typeface="STKaiti" panose="02010600040101010101"/>
                <a:cs typeface="+mj-cs"/>
              </a:rPr>
              <a:t>考核方式</a:t>
            </a: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24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Tw Cen MT" panose="020B0602020104020603" pitchFamily="34" charset="0"/>
                <a:ea typeface="STKaiti" panose="02010600040101010101"/>
                <a:cs typeface="+mj-cs"/>
              </a:rPr>
              <a:t>教学反馈</a:t>
            </a: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51920" y="2092940"/>
            <a:ext cx="4343109" cy="2146176"/>
            <a:chOff x="323850" y="2046288"/>
            <a:chExt cx="8423275" cy="3744912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invGray">
            <a:xfrm rot="17973186">
              <a:off x="4768056" y="26868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AutoShape 4"/>
            <p:cNvSpPr>
              <a:spLocks noChangeArrowheads="1"/>
            </p:cNvSpPr>
            <p:nvPr/>
          </p:nvSpPr>
          <p:spPr bwMode="invGray">
            <a:xfrm rot="3465783">
              <a:off x="4768057" y="4850606"/>
              <a:ext cx="792162" cy="288925"/>
            </a:xfrm>
            <a:prstGeom prst="rightArrow">
              <a:avLst>
                <a:gd name="adj1" fmla="val 35167"/>
                <a:gd name="adj2" fmla="val 111028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8" name="AutoShape 5"/>
            <p:cNvSpPr>
              <a:spLocks noChangeArrowheads="1"/>
            </p:cNvSpPr>
            <p:nvPr/>
          </p:nvSpPr>
          <p:spPr bwMode="invGray">
            <a:xfrm rot="14369022">
              <a:off x="3548856" y="2763044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AutoShape 6"/>
            <p:cNvSpPr>
              <a:spLocks noChangeArrowheads="1"/>
            </p:cNvSpPr>
            <p:nvPr/>
          </p:nvSpPr>
          <p:spPr bwMode="invGray">
            <a:xfrm rot="7535209">
              <a:off x="3510756" y="4817269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AutoShape 7"/>
            <p:cNvSpPr>
              <a:spLocks noChangeArrowheads="1"/>
            </p:cNvSpPr>
            <p:nvPr/>
          </p:nvSpPr>
          <p:spPr bwMode="invGray">
            <a:xfrm>
              <a:off x="5346700" y="3814763"/>
              <a:ext cx="792163" cy="288925"/>
            </a:xfrm>
            <a:prstGeom prst="rightArrow">
              <a:avLst>
                <a:gd name="adj1" fmla="val 35167"/>
                <a:gd name="adj2" fmla="val 111029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AutoShape 8"/>
            <p:cNvSpPr>
              <a:spLocks noChangeArrowheads="1"/>
            </p:cNvSpPr>
            <p:nvPr/>
          </p:nvSpPr>
          <p:spPr bwMode="invGray">
            <a:xfrm rot="10800000">
              <a:off x="2936875" y="3808413"/>
              <a:ext cx="863600" cy="288925"/>
            </a:xfrm>
            <a:prstGeom prst="rightArrow">
              <a:avLst>
                <a:gd name="adj1" fmla="val 35167"/>
                <a:gd name="adj2" fmla="val 121041"/>
              </a:avLst>
            </a:prstGeom>
            <a:gradFill rotWithShape="1">
              <a:gsLst>
                <a:gs pos="0">
                  <a:schemeClr val="tx2">
                    <a:gamma/>
                    <a:shade val="89020"/>
                    <a:invGamma/>
                    <a:alpha val="0"/>
                  </a:schemeClr>
                </a:gs>
                <a:gs pos="100000">
                  <a:schemeClr val="tx2"/>
                </a:gs>
              </a:gsLst>
              <a:lin ang="0" scaled="1"/>
            </a:gradFill>
            <a:ln w="0" algn="ctr">
              <a:noFill/>
              <a:miter lim="800000"/>
            </a:ln>
            <a:effectLst/>
          </p:spPr>
          <p:txBody>
            <a:bodyPr wrap="none" anchor="ctr"/>
            <a:lstStyle/>
            <a:p>
              <a:pPr algn="ctr">
                <a:buFontTx/>
                <a:buNone/>
                <a:defRPr/>
              </a:pPr>
              <a:endParaRPr lang="zh-CN" altLang="en-US" sz="1800"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2682875" y="2046288"/>
              <a:ext cx="3743325" cy="3744912"/>
            </a:xfrm>
            <a:prstGeom prst="ellipse">
              <a:avLst/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zh-CN" altLang="en-US" sz="1800">
                <a:ea typeface="宋体" panose="02010600030101010101" pitchFamily="2" charset="-122"/>
              </a:endParaRPr>
            </a:p>
          </p:txBody>
        </p: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429000" y="2870200"/>
              <a:ext cx="2160588" cy="2160588"/>
              <a:chOff x="2238" y="1769"/>
              <a:chExt cx="1361" cy="1361"/>
            </a:xfrm>
          </p:grpSpPr>
          <p:sp>
            <p:nvSpPr>
              <p:cNvPr id="14" name="Oval 11"/>
              <p:cNvSpPr>
                <a:spLocks noChangeArrowheads="1"/>
              </p:cNvSpPr>
              <p:nvPr/>
            </p:nvSpPr>
            <p:spPr bwMode="auto">
              <a:xfrm>
                <a:off x="2238" y="1769"/>
                <a:ext cx="1361" cy="1361"/>
              </a:xfrm>
              <a:prstGeom prst="ellipse">
                <a:avLst/>
              </a:prstGeom>
              <a:gradFill rotWithShape="1">
                <a:gsLst>
                  <a:gs pos="0">
                    <a:srgbClr val="93D4E9"/>
                  </a:gs>
                  <a:gs pos="50000">
                    <a:srgbClr val="0099CC"/>
                  </a:gs>
                  <a:gs pos="100000">
                    <a:srgbClr val="93D4E9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5" name="Oval 12"/>
              <p:cNvSpPr>
                <a:spLocks noChangeArrowheads="1"/>
              </p:cNvSpPr>
              <p:nvPr/>
            </p:nvSpPr>
            <p:spPr bwMode="auto">
              <a:xfrm>
                <a:off x="2327" y="1858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536E"/>
                  </a:gs>
                  <a:gs pos="50000">
                    <a:srgbClr val="0099CC"/>
                  </a:gs>
                  <a:gs pos="100000">
                    <a:srgbClr val="00536E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6" name="Oval 13"/>
              <p:cNvSpPr>
                <a:spLocks noChangeArrowheads="1"/>
              </p:cNvSpPr>
              <p:nvPr/>
            </p:nvSpPr>
            <p:spPr bwMode="auto">
              <a:xfrm>
                <a:off x="2328" y="1860"/>
                <a:ext cx="1183" cy="1183"/>
              </a:xfrm>
              <a:prstGeom prst="ellipse">
                <a:avLst/>
              </a:prstGeom>
              <a:gradFill rotWithShape="1">
                <a:gsLst>
                  <a:gs pos="0">
                    <a:srgbClr val="006182"/>
                  </a:gs>
                  <a:gs pos="100000">
                    <a:srgbClr val="0099CC">
                      <a:alpha val="0"/>
                    </a:srgb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sp>
            <p:nvSpPr>
              <p:cNvPr id="17" name="Oval 14"/>
              <p:cNvSpPr>
                <a:spLocks noChangeArrowheads="1"/>
              </p:cNvSpPr>
              <p:nvPr/>
            </p:nvSpPr>
            <p:spPr bwMode="auto">
              <a:xfrm>
                <a:off x="2391" y="1917"/>
                <a:ext cx="1065" cy="106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/>
                <a:endParaRPr lang="zh-CN" altLang="en-US" sz="1800">
                  <a:ea typeface="宋体" panose="02010600030101010101" pitchFamily="2" charset="-122"/>
                </a:endParaRPr>
              </a:p>
            </p:txBody>
          </p:sp>
          <p:grpSp>
            <p:nvGrpSpPr>
              <p:cNvPr id="18" name="Group 15"/>
              <p:cNvGrpSpPr>
                <a:grpSpLocks/>
              </p:cNvGrpSpPr>
              <p:nvPr/>
            </p:nvGrpSpPr>
            <p:grpSpPr bwMode="auto">
              <a:xfrm>
                <a:off x="2409" y="1929"/>
                <a:ext cx="1031" cy="1031"/>
                <a:chOff x="4166" y="1706"/>
                <a:chExt cx="1252" cy="1252"/>
              </a:xfrm>
            </p:grpSpPr>
            <p:sp>
              <p:nvSpPr>
                <p:cNvPr id="20" name="Oval 16"/>
                <p:cNvSpPr>
                  <a:spLocks noChangeArrowheads="1"/>
                </p:cNvSpPr>
                <p:nvPr/>
              </p:nvSpPr>
              <p:spPr bwMode="auto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1" name="Oval 17"/>
                <p:cNvSpPr>
                  <a:spLocks noChangeArrowheads="1"/>
                </p:cNvSpPr>
                <p:nvPr/>
              </p:nvSpPr>
              <p:spPr bwMode="auto">
                <a:xfrm>
                  <a:off x="4182" y="1727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Oval 18"/>
                <p:cNvSpPr>
                  <a:spLocks noChangeArrowheads="1"/>
                </p:cNvSpPr>
                <p:nvPr/>
              </p:nvSpPr>
              <p:spPr bwMode="auto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endParaRPr lang="zh-CN" altLang="en-US" sz="1800"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3" name="Oval 19"/>
                <p:cNvSpPr>
                  <a:spLocks noChangeArrowheads="1"/>
                </p:cNvSpPr>
                <p:nvPr/>
              </p:nvSpPr>
              <p:spPr bwMode="auto">
                <a:xfrm>
                  <a:off x="4186" y="1931"/>
                  <a:ext cx="1134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none" anchor="ctr"/>
                <a:lstStyle>
                  <a:lvl1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/>
                  <a:r>
                    <a:rPr lang="zh-CN" altLang="en-US" sz="2000" b="1" dirty="0">
                      <a:ea typeface="宋体" panose="02010600030101010101" pitchFamily="2" charset="-122"/>
                    </a:rPr>
                    <a:t>学习</a:t>
                  </a:r>
                  <a:endParaRPr lang="en-US" altLang="zh-CN" sz="2000" b="1" dirty="0">
                    <a:ea typeface="宋体" panose="02010600030101010101" pitchFamily="2" charset="-122"/>
                  </a:endParaRPr>
                </a:p>
                <a:p>
                  <a:pPr algn="ctr"/>
                  <a:r>
                    <a:rPr lang="zh-CN" altLang="en-US" sz="2000" b="1" dirty="0">
                      <a:ea typeface="宋体" panose="02010600030101010101" pitchFamily="2" charset="-122"/>
                    </a:rPr>
                    <a:t>内容</a:t>
                  </a:r>
                </a:p>
              </p:txBody>
            </p:sp>
          </p:grpSp>
        </p:grp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323850" y="3716338"/>
              <a:ext cx="25908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475E00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生物监测</a:t>
              </a:r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auto">
            <a:xfrm>
              <a:off x="990600" y="2133600"/>
              <a:ext cx="25908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rgbClr val="153860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土壤污染监测</a:t>
              </a:r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auto">
            <a:xfrm>
              <a:off x="990600" y="5181600"/>
              <a:ext cx="25908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hlink"/>
                </a:gs>
                <a:gs pos="100000">
                  <a:srgbClr val="2A4F5E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固体废弃物监测</a:t>
              </a: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>
              <a:off x="5486400" y="2133600"/>
              <a:ext cx="26670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53860"/>
                </a:gs>
                <a:gs pos="100000">
                  <a:schemeClr val="accent1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水和污水监测</a:t>
              </a:r>
            </a:p>
          </p:txBody>
        </p:sp>
        <p:sp>
          <p:nvSpPr>
            <p:cNvPr id="28" name="AutoShape 26"/>
            <p:cNvSpPr>
              <a:spLocks noChangeArrowheads="1"/>
            </p:cNvSpPr>
            <p:nvPr/>
          </p:nvSpPr>
          <p:spPr bwMode="auto">
            <a:xfrm>
              <a:off x="5486400" y="5181600"/>
              <a:ext cx="26670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2A4F5E"/>
                </a:gs>
                <a:gs pos="100000">
                  <a:schemeClr val="hlink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噪声监测</a:t>
              </a: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6156325" y="3716338"/>
              <a:ext cx="2590800" cy="45720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rgbClr val="475E00"/>
                </a:gs>
              </a:gsLst>
              <a:lin ang="0" scaled="1"/>
            </a:gradFill>
            <a:ln w="2857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zh-CN" altLang="en-US" sz="1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大气和废气监测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180826"/>
              </p:ext>
            </p:extLst>
          </p:nvPr>
        </p:nvGraphicFramePr>
        <p:xfrm>
          <a:off x="1554461" y="4583227"/>
          <a:ext cx="3017539" cy="1013883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9927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4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931"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期末开卷考试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%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49">
                <a:tc>
                  <a:txBody>
                    <a:bodyPr/>
                    <a:lstStyle/>
                    <a:p>
                      <a:pPr marL="342900" marR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六个实验报告</a:t>
                      </a:r>
                      <a:endParaRPr lang="zh-CN" alt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40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%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3849"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海报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20%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" name="Rectangle 31"/>
          <p:cNvSpPr/>
          <p:nvPr/>
        </p:nvSpPr>
        <p:spPr>
          <a:xfrm>
            <a:off x="6163525" y="5425657"/>
            <a:ext cx="688975" cy="8229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？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051720" y="4583226"/>
            <a:ext cx="432048" cy="35794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4" name="Rectangle 33"/>
          <p:cNvSpPr/>
          <p:nvPr/>
        </p:nvSpPr>
        <p:spPr bwMode="auto">
          <a:xfrm>
            <a:off x="1554461" y="5276253"/>
            <a:ext cx="432048" cy="357941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89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0460" y="0"/>
            <a:ext cx="484354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课程反思</a:t>
            </a:r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-1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93640" y="1728192"/>
            <a:ext cx="3672408" cy="4725144"/>
          </a:xfrm>
        </p:spPr>
        <p:txBody>
          <a:bodyPr/>
          <a:lstStyle/>
          <a:p>
            <a:pPr marL="347663" indent="-34766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重复进行同一考核方式的意义和利弊</a:t>
            </a:r>
            <a:endParaRPr lang="en-US" altLang="zh-CN" sz="22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347663" indent="-34766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实践教学的模式刻板单一</a:t>
            </a:r>
            <a:endParaRPr lang="en-US" altLang="zh-CN" sz="22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685800" lvl="1" indent="-347663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课堂实验，验证性实验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685800" lvl="1" indent="-347663">
              <a:spcBef>
                <a:spcPts val="6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2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机械操作</a:t>
            </a:r>
            <a:endParaRPr lang="en-US" altLang="zh-CN" sz="22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7663" indent="-34766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无法调动学生进行真正的自主性，创造性思考</a:t>
            </a:r>
            <a:endParaRPr lang="en-US" altLang="zh-CN" sz="22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347663" indent="-347663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教学目标</a:t>
            </a:r>
            <a:r>
              <a:rPr lang="en-US" altLang="zh-CN" sz="22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?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175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7686" y="1556792"/>
            <a:ext cx="7759322" cy="4725144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综合实验设计？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学生的素质基础？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学生的实际工作量？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考核方式的多样化？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u="sng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zh-CN" altLang="en-US" sz="2000" b="1" u="sng" kern="1200" dirty="0">
                <a:solidFill>
                  <a:srgbClr val="3399FF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考核方式变动</a:t>
            </a:r>
            <a:endParaRPr lang="en-US" altLang="zh-CN" sz="2000" b="1" u="sng" kern="1200" dirty="0">
              <a:solidFill>
                <a:srgbClr val="3399FF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85725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六个实验到七个实验      实现部分实验难度的降低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857250" lvl="1" indent="-4572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整合实验报告，小论文，海报及两个实验报告</a:t>
            </a:r>
            <a:endParaRPr lang="en-US" altLang="zh-CN" sz="2000" dirty="0">
              <a:latin typeface="宋体" panose="02010600030101010101" pitchFamily="2" charset="-122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zh-CN" sz="2000" u="sng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graphicFrame>
        <p:nvGraphicFramePr>
          <p:cNvPr id="30" name="Table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68506"/>
              </p:ext>
            </p:extLst>
          </p:nvPr>
        </p:nvGraphicFramePr>
        <p:xfrm>
          <a:off x="1475656" y="4149080"/>
          <a:ext cx="3017539" cy="697907"/>
        </p:xfrm>
        <a:graphic>
          <a:graphicData uri="http://schemas.openxmlformats.org/drawingml/2006/table">
            <a:tbl>
              <a:tblPr firstRow="1" firstCol="1" bandRow="1">
                <a:tableStyleId>{ED083AE6-46FA-4A59-8FB0-9F97EB10719F}</a:tableStyleId>
              </a:tblPr>
              <a:tblGrid>
                <a:gridCol w="161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1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931"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期末开卷考试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%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3849">
                <a:tc>
                  <a:txBody>
                    <a:bodyPr/>
                    <a:lstStyle/>
                    <a:p>
                      <a:pPr marL="342900" marR="0" indent="-342900" algn="l" defTabSz="914400" rtl="0" eaLnBrk="0" fontAlgn="base" latinLnBrk="0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实践连续评估</a:t>
                      </a:r>
                      <a:endParaRPr lang="zh-CN" alt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marL="342900" indent="-342900" algn="l" rtl="0" eaLnBrk="0" fontAlgn="base" hangingPunct="0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</a:pPr>
                      <a:r>
                        <a:rPr lang="en-US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50</a:t>
                      </a:r>
                      <a:r>
                        <a:rPr lang="en-US" altLang="zh-CN" dirty="0">
                          <a:solidFill>
                            <a:schemeClr val="tx1"/>
                          </a:solidFill>
                          <a:latin typeface="Calibri"/>
                          <a:ea typeface="宋体"/>
                          <a:cs typeface="Times New Roman"/>
                        </a:rPr>
                        <a:t>%</a:t>
                      </a:r>
                      <a:endParaRPr lang="zh-CN" dirty="0">
                        <a:solidFill>
                          <a:schemeClr val="tx1"/>
                        </a:solidFill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707904" y="1988840"/>
            <a:ext cx="5377808" cy="3256825"/>
            <a:chOff x="3597917" y="3211332"/>
            <a:chExt cx="5377808" cy="3256825"/>
          </a:xfrm>
        </p:grpSpPr>
        <p:sp>
          <p:nvSpPr>
            <p:cNvPr id="32" name="Rectangle 31"/>
            <p:cNvSpPr/>
            <p:nvPr/>
          </p:nvSpPr>
          <p:spPr>
            <a:xfrm>
              <a:off x="6163525" y="5425657"/>
              <a:ext cx="688975" cy="8229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zh-CN" altLang="en-US" sz="5400" b="1" cap="none" spc="0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？</a:t>
              </a:r>
              <a:endPara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  <p:pic>
          <p:nvPicPr>
            <p:cNvPr id="31" name="图片 1024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7917" y="3212976"/>
              <a:ext cx="5377808" cy="32551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文本框 10244"/>
            <p:cNvSpPr txBox="1">
              <a:spLocks noChangeArrowheads="1"/>
            </p:cNvSpPr>
            <p:nvPr/>
          </p:nvSpPr>
          <p:spPr bwMode="auto">
            <a:xfrm>
              <a:off x="4687360" y="3211332"/>
              <a:ext cx="3052991" cy="369332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1800" b="1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  </a:t>
              </a:r>
              <a:r>
                <a:rPr lang="zh-CN" altLang="en-US" sz="1800" b="1" dirty="0">
                  <a:solidFill>
                    <a:schemeClr val="bg1"/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环境监测岗位工作过程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9143" y="248040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考核方式的替换方案</a:t>
            </a:r>
            <a:endParaRPr lang="en-US" sz="48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36" name="Straight Arrow Connector 35"/>
          <p:cNvCxnSpPr/>
          <p:nvPr/>
        </p:nvCxnSpPr>
        <p:spPr bwMode="auto">
          <a:xfrm>
            <a:off x="4434781" y="5949280"/>
            <a:ext cx="281235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986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课程反思</a:t>
            </a:r>
            <a:r>
              <a:rPr lang="en-US" altLang="zh-CN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-2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56141" y="1484784"/>
            <a:ext cx="7884368" cy="501317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加强对学生科学演示能力的发展和培养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有效改动实验，让学生自主设计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加入集体作业，发展团队协调能力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spcBef>
                <a:spcPts val="2400"/>
              </a:spcBef>
              <a:spcAft>
                <a:spcPts val="0"/>
              </a:spcAft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关于</a:t>
            </a:r>
            <a:r>
              <a:rPr lang="en-US" altLang="zh-CN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PM2.5</a:t>
            </a: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的测量</a:t>
            </a:r>
            <a:r>
              <a:rPr lang="en-US" altLang="zh-CN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----</a:t>
            </a: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自主选择测量点！</a:t>
            </a:r>
            <a:endParaRPr lang="en-US" altLang="zh-CN" sz="2000" b="1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spcBef>
                <a:spcPts val="1200"/>
              </a:spcBef>
              <a:spcAft>
                <a:spcPts val="0"/>
              </a:spcAft>
            </a:pPr>
            <a:endParaRPr lang="en-US" altLang="zh-CN" sz="2000" b="1" kern="1200" dirty="0">
              <a:solidFill>
                <a:srgbClr val="FF0000"/>
              </a:solidFill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2521404" y="3528045"/>
            <a:ext cx="5972608" cy="2875128"/>
            <a:chOff x="2521404" y="3528045"/>
            <a:chExt cx="5972608" cy="2875128"/>
          </a:xfrm>
        </p:grpSpPr>
        <p:grpSp>
          <p:nvGrpSpPr>
            <p:cNvPr id="3" name="Group 2"/>
            <p:cNvGrpSpPr/>
            <p:nvPr/>
          </p:nvGrpSpPr>
          <p:grpSpPr>
            <a:xfrm>
              <a:off x="2521404" y="3528045"/>
              <a:ext cx="5972608" cy="2875128"/>
              <a:chOff x="1051381" y="2039938"/>
              <a:chExt cx="7374641" cy="3916094"/>
            </a:xfrm>
          </p:grpSpPr>
          <p:sp>
            <p:nvSpPr>
              <p:cNvPr id="5" name="任意多边形 3"/>
              <p:cNvSpPr>
                <a:spLocks/>
              </p:cNvSpPr>
              <p:nvPr/>
            </p:nvSpPr>
            <p:spPr bwMode="gray">
              <a:xfrm>
                <a:off x="2635250" y="3133725"/>
                <a:ext cx="1447800" cy="1954213"/>
              </a:xfrm>
              <a:custGeom>
                <a:avLst/>
                <a:gdLst>
                  <a:gd name="T0" fmla="*/ 1233 w 1233"/>
                  <a:gd name="T1" fmla="*/ 343 h 1764"/>
                  <a:gd name="T2" fmla="*/ 413 w 1233"/>
                  <a:gd name="T3" fmla="*/ 1764 h 1764"/>
                  <a:gd name="T4" fmla="*/ 0 w 1233"/>
                  <a:gd name="T5" fmla="*/ 1226 h 1764"/>
                  <a:gd name="T6" fmla="*/ 6 w 1233"/>
                  <a:gd name="T7" fmla="*/ 1098 h 1764"/>
                  <a:gd name="T8" fmla="*/ 638 w 1233"/>
                  <a:gd name="T9" fmla="*/ 0 h 1764"/>
                  <a:gd name="T10" fmla="*/ 1233 w 1233"/>
                  <a:gd name="T11" fmla="*/ 343 h 1764"/>
                  <a:gd name="T12" fmla="*/ 1233 w 1233"/>
                  <a:gd name="T13" fmla="*/ 34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sp>
            <p:nvSpPr>
              <p:cNvPr id="7" name="任意多边形 4"/>
              <p:cNvSpPr>
                <a:spLocks/>
              </p:cNvSpPr>
              <p:nvPr/>
            </p:nvSpPr>
            <p:spPr bwMode="gray">
              <a:xfrm rot="7200000">
                <a:off x="4326732" y="2053431"/>
                <a:ext cx="1365250" cy="2071687"/>
              </a:xfrm>
              <a:custGeom>
                <a:avLst/>
                <a:gdLst>
                  <a:gd name="T0" fmla="*/ 1233 w 1233"/>
                  <a:gd name="T1" fmla="*/ 343 h 1764"/>
                  <a:gd name="T2" fmla="*/ 413 w 1233"/>
                  <a:gd name="T3" fmla="*/ 1764 h 1764"/>
                  <a:gd name="T4" fmla="*/ 0 w 1233"/>
                  <a:gd name="T5" fmla="*/ 1226 h 1764"/>
                  <a:gd name="T6" fmla="*/ 6 w 1233"/>
                  <a:gd name="T7" fmla="*/ 1098 h 1764"/>
                  <a:gd name="T8" fmla="*/ 638 w 1233"/>
                  <a:gd name="T9" fmla="*/ 0 h 1764"/>
                  <a:gd name="T10" fmla="*/ 1233 w 1233"/>
                  <a:gd name="T11" fmla="*/ 343 h 1764"/>
                  <a:gd name="T12" fmla="*/ 1233 w 1233"/>
                  <a:gd name="T13" fmla="*/ 34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8" name="组合 5"/>
              <p:cNvGrpSpPr>
                <a:grpSpLocks/>
              </p:cNvGrpSpPr>
              <p:nvPr/>
            </p:nvGrpSpPr>
            <p:grpSpPr bwMode="auto">
              <a:xfrm>
                <a:off x="2717800" y="2039938"/>
                <a:ext cx="2349500" cy="2066925"/>
                <a:chOff x="1712" y="1389"/>
                <a:chExt cx="1480" cy="1302"/>
              </a:xfrm>
            </p:grpSpPr>
            <p:sp>
              <p:nvSpPr>
                <p:cNvPr id="9" name="自选图形 6"/>
                <p:cNvSpPr>
                  <a:spLocks noChangeArrowheads="1"/>
                </p:cNvSpPr>
                <p:nvPr/>
              </p:nvSpPr>
              <p:spPr bwMode="gray">
                <a:xfrm rot="-9000000">
                  <a:off x="1712" y="2311"/>
                  <a:ext cx="908" cy="3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0" name="任意多边形 7"/>
                <p:cNvSpPr>
                  <a:spLocks/>
                </p:cNvSpPr>
                <p:nvPr/>
              </p:nvSpPr>
              <p:spPr bwMode="gray">
                <a:xfrm rot="7200000">
                  <a:off x="1961" y="1810"/>
                  <a:ext cx="948" cy="508"/>
                </a:xfrm>
                <a:custGeom>
                  <a:avLst/>
                  <a:gdLst>
                    <a:gd name="T0" fmla="*/ 948 w 750"/>
                    <a:gd name="T1" fmla="*/ 0 h 378"/>
                    <a:gd name="T2" fmla="*/ 0 w 750"/>
                    <a:gd name="T3" fmla="*/ 0 h 378"/>
                    <a:gd name="T4" fmla="*/ 3 w 750"/>
                    <a:gd name="T5" fmla="*/ 261 h 378"/>
                    <a:gd name="T6" fmla="*/ 35 w 750"/>
                    <a:gd name="T7" fmla="*/ 508 h 378"/>
                    <a:gd name="T8" fmla="*/ 948 w 750"/>
                    <a:gd name="T9" fmla="*/ 508 h 378"/>
                    <a:gd name="T10" fmla="*/ 948 w 750"/>
                    <a:gd name="T11" fmla="*/ 0 h 378"/>
                    <a:gd name="T12" fmla="*/ 948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任意多边形 8"/>
                <p:cNvSpPr>
                  <a:spLocks/>
                </p:cNvSpPr>
                <p:nvPr/>
              </p:nvSpPr>
              <p:spPr bwMode="gray">
                <a:xfrm rot="7200000">
                  <a:off x="2637" y="1226"/>
                  <a:ext cx="392" cy="718"/>
                </a:xfrm>
                <a:custGeom>
                  <a:avLst/>
                  <a:gdLst>
                    <a:gd name="T0" fmla="*/ 392 w 495"/>
                    <a:gd name="T1" fmla="*/ 211 h 971"/>
                    <a:gd name="T2" fmla="*/ 392 w 495"/>
                    <a:gd name="T3" fmla="*/ 718 h 971"/>
                    <a:gd name="T4" fmla="*/ 366 w 495"/>
                    <a:gd name="T5" fmla="*/ 713 h 971"/>
                    <a:gd name="T6" fmla="*/ 341 w 495"/>
                    <a:gd name="T7" fmla="*/ 705 h 971"/>
                    <a:gd name="T8" fmla="*/ 318 w 495"/>
                    <a:gd name="T9" fmla="*/ 688 h 971"/>
                    <a:gd name="T10" fmla="*/ 295 w 495"/>
                    <a:gd name="T11" fmla="*/ 664 h 971"/>
                    <a:gd name="T12" fmla="*/ 268 w 495"/>
                    <a:gd name="T13" fmla="*/ 632 h 971"/>
                    <a:gd name="T14" fmla="*/ 242 w 495"/>
                    <a:gd name="T15" fmla="*/ 592 h 971"/>
                    <a:gd name="T16" fmla="*/ 214 w 495"/>
                    <a:gd name="T17" fmla="*/ 541 h 971"/>
                    <a:gd name="T18" fmla="*/ 180 w 495"/>
                    <a:gd name="T19" fmla="*/ 479 h 971"/>
                    <a:gd name="T20" fmla="*/ 145 w 495"/>
                    <a:gd name="T21" fmla="*/ 410 h 971"/>
                    <a:gd name="T22" fmla="*/ 102 w 495"/>
                    <a:gd name="T23" fmla="*/ 324 h 971"/>
                    <a:gd name="T24" fmla="*/ 76 w 495"/>
                    <a:gd name="T25" fmla="*/ 273 h 971"/>
                    <a:gd name="T26" fmla="*/ 23 w 495"/>
                    <a:gd name="T27" fmla="*/ 156 h 971"/>
                    <a:gd name="T28" fmla="*/ 2 w 495"/>
                    <a:gd name="T29" fmla="*/ 94 h 971"/>
                    <a:gd name="T30" fmla="*/ 0 w 495"/>
                    <a:gd name="T31" fmla="*/ 44 h 971"/>
                    <a:gd name="T32" fmla="*/ 12 w 495"/>
                    <a:gd name="T33" fmla="*/ 0 h 971"/>
                    <a:gd name="T34" fmla="*/ 12 w 495"/>
                    <a:gd name="T35" fmla="*/ 32 h 971"/>
                    <a:gd name="T36" fmla="*/ 12 w 495"/>
                    <a:gd name="T37" fmla="*/ 53 h 971"/>
                    <a:gd name="T38" fmla="*/ 12 w 495"/>
                    <a:gd name="T39" fmla="*/ 73 h 971"/>
                    <a:gd name="T40" fmla="*/ 14 w 495"/>
                    <a:gd name="T41" fmla="*/ 93 h 971"/>
                    <a:gd name="T42" fmla="*/ 23 w 495"/>
                    <a:gd name="T43" fmla="*/ 120 h 971"/>
                    <a:gd name="T44" fmla="*/ 42 w 495"/>
                    <a:gd name="T45" fmla="*/ 146 h 971"/>
                    <a:gd name="T46" fmla="*/ 67 w 495"/>
                    <a:gd name="T47" fmla="*/ 171 h 971"/>
                    <a:gd name="T48" fmla="*/ 99 w 495"/>
                    <a:gd name="T49" fmla="*/ 192 h 971"/>
                    <a:gd name="T50" fmla="*/ 143 w 495"/>
                    <a:gd name="T51" fmla="*/ 206 h 971"/>
                    <a:gd name="T52" fmla="*/ 194 w 495"/>
                    <a:gd name="T53" fmla="*/ 209 h 971"/>
                    <a:gd name="T54" fmla="*/ 392 w 495"/>
                    <a:gd name="T55" fmla="*/ 211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2" name="任意多边形 9"/>
              <p:cNvSpPr>
                <a:spLocks/>
              </p:cNvSpPr>
              <p:nvPr/>
            </p:nvSpPr>
            <p:spPr bwMode="gray">
              <a:xfrm rot="14400000">
                <a:off x="4441032" y="3907631"/>
                <a:ext cx="1365250" cy="2071687"/>
              </a:xfrm>
              <a:custGeom>
                <a:avLst/>
                <a:gdLst>
                  <a:gd name="T0" fmla="*/ 1233 w 1233"/>
                  <a:gd name="T1" fmla="*/ 343 h 1764"/>
                  <a:gd name="T2" fmla="*/ 413 w 1233"/>
                  <a:gd name="T3" fmla="*/ 1764 h 1764"/>
                  <a:gd name="T4" fmla="*/ 0 w 1233"/>
                  <a:gd name="T5" fmla="*/ 1226 h 1764"/>
                  <a:gd name="T6" fmla="*/ 6 w 1233"/>
                  <a:gd name="T7" fmla="*/ 1098 h 1764"/>
                  <a:gd name="T8" fmla="*/ 638 w 1233"/>
                  <a:gd name="T9" fmla="*/ 0 h 1764"/>
                  <a:gd name="T10" fmla="*/ 1233 w 1233"/>
                  <a:gd name="T11" fmla="*/ 343 h 1764"/>
                  <a:gd name="T12" fmla="*/ 1233 w 1233"/>
                  <a:gd name="T13" fmla="*/ 34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3" h="1764">
                    <a:moveTo>
                      <a:pt x="1233" y="343"/>
                    </a:moveTo>
                    <a:lnTo>
                      <a:pt x="413" y="1764"/>
                    </a:lnTo>
                    <a:lnTo>
                      <a:pt x="0" y="1226"/>
                    </a:lnTo>
                    <a:lnTo>
                      <a:pt x="6" y="1098"/>
                    </a:lnTo>
                    <a:lnTo>
                      <a:pt x="638" y="0"/>
                    </a:lnTo>
                    <a:lnTo>
                      <a:pt x="1233" y="343"/>
                    </a:lnTo>
                    <a:lnTo>
                      <a:pt x="1233" y="343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ABABAB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>
                  <a:latin typeface="Arial" charset="0"/>
                </a:endParaRPr>
              </a:p>
            </p:txBody>
          </p:sp>
          <p:grpSp>
            <p:nvGrpSpPr>
              <p:cNvPr id="13" name="组合 10"/>
              <p:cNvGrpSpPr>
                <a:grpSpLocks/>
              </p:cNvGrpSpPr>
              <p:nvPr/>
            </p:nvGrpSpPr>
            <p:grpSpPr bwMode="auto">
              <a:xfrm>
                <a:off x="4530725" y="3003550"/>
                <a:ext cx="2057400" cy="2192338"/>
                <a:chOff x="2854" y="1996"/>
                <a:chExt cx="1296" cy="1381"/>
              </a:xfrm>
            </p:grpSpPr>
            <p:sp>
              <p:nvSpPr>
                <p:cNvPr id="14" name="自选图形 11"/>
                <p:cNvSpPr>
                  <a:spLocks noChangeArrowheads="1"/>
                </p:cNvSpPr>
                <p:nvPr/>
              </p:nvSpPr>
              <p:spPr bwMode="gray">
                <a:xfrm rot="-1800000">
                  <a:off x="2854" y="1996"/>
                  <a:ext cx="906" cy="380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15" name="任意多边形 12"/>
                <p:cNvSpPr>
                  <a:spLocks/>
                </p:cNvSpPr>
                <p:nvPr/>
              </p:nvSpPr>
              <p:spPr bwMode="gray">
                <a:xfrm rot="-7200000">
                  <a:off x="3102" y="2371"/>
                  <a:ext cx="948" cy="507"/>
                </a:xfrm>
                <a:custGeom>
                  <a:avLst/>
                  <a:gdLst>
                    <a:gd name="T0" fmla="*/ 948 w 750"/>
                    <a:gd name="T1" fmla="*/ 0 h 378"/>
                    <a:gd name="T2" fmla="*/ 0 w 750"/>
                    <a:gd name="T3" fmla="*/ 0 h 378"/>
                    <a:gd name="T4" fmla="*/ 3 w 750"/>
                    <a:gd name="T5" fmla="*/ 260 h 378"/>
                    <a:gd name="T6" fmla="*/ 35 w 750"/>
                    <a:gd name="T7" fmla="*/ 507 h 378"/>
                    <a:gd name="T8" fmla="*/ 948 w 750"/>
                    <a:gd name="T9" fmla="*/ 507 h 378"/>
                    <a:gd name="T10" fmla="*/ 948 w 750"/>
                    <a:gd name="T11" fmla="*/ 0 h 378"/>
                    <a:gd name="T12" fmla="*/ 948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任意多边形 13"/>
                <p:cNvSpPr>
                  <a:spLocks/>
                </p:cNvSpPr>
                <p:nvPr/>
              </p:nvSpPr>
              <p:spPr bwMode="gray">
                <a:xfrm rot="-7200000">
                  <a:off x="3618" y="2845"/>
                  <a:ext cx="346" cy="718"/>
                </a:xfrm>
                <a:custGeom>
                  <a:avLst/>
                  <a:gdLst>
                    <a:gd name="T0" fmla="*/ 346 w 495"/>
                    <a:gd name="T1" fmla="*/ 211 h 971"/>
                    <a:gd name="T2" fmla="*/ 346 w 495"/>
                    <a:gd name="T3" fmla="*/ 718 h 971"/>
                    <a:gd name="T4" fmla="*/ 323 w 495"/>
                    <a:gd name="T5" fmla="*/ 713 h 971"/>
                    <a:gd name="T6" fmla="*/ 301 w 495"/>
                    <a:gd name="T7" fmla="*/ 705 h 971"/>
                    <a:gd name="T8" fmla="*/ 280 w 495"/>
                    <a:gd name="T9" fmla="*/ 688 h 971"/>
                    <a:gd name="T10" fmla="*/ 260 w 495"/>
                    <a:gd name="T11" fmla="*/ 664 h 971"/>
                    <a:gd name="T12" fmla="*/ 237 w 495"/>
                    <a:gd name="T13" fmla="*/ 632 h 971"/>
                    <a:gd name="T14" fmla="*/ 214 w 495"/>
                    <a:gd name="T15" fmla="*/ 592 h 971"/>
                    <a:gd name="T16" fmla="*/ 189 w 495"/>
                    <a:gd name="T17" fmla="*/ 541 h 971"/>
                    <a:gd name="T18" fmla="*/ 159 w 495"/>
                    <a:gd name="T19" fmla="*/ 479 h 971"/>
                    <a:gd name="T20" fmla="*/ 128 w 495"/>
                    <a:gd name="T21" fmla="*/ 410 h 971"/>
                    <a:gd name="T22" fmla="*/ 90 w 495"/>
                    <a:gd name="T23" fmla="*/ 324 h 971"/>
                    <a:gd name="T24" fmla="*/ 67 w 495"/>
                    <a:gd name="T25" fmla="*/ 273 h 971"/>
                    <a:gd name="T26" fmla="*/ 20 w 495"/>
                    <a:gd name="T27" fmla="*/ 156 h 971"/>
                    <a:gd name="T28" fmla="*/ 1 w 495"/>
                    <a:gd name="T29" fmla="*/ 94 h 971"/>
                    <a:gd name="T30" fmla="*/ 0 w 495"/>
                    <a:gd name="T31" fmla="*/ 44 h 971"/>
                    <a:gd name="T32" fmla="*/ 10 w 495"/>
                    <a:gd name="T33" fmla="*/ 0 h 971"/>
                    <a:gd name="T34" fmla="*/ 10 w 495"/>
                    <a:gd name="T35" fmla="*/ 32 h 971"/>
                    <a:gd name="T36" fmla="*/ 10 w 495"/>
                    <a:gd name="T37" fmla="*/ 53 h 971"/>
                    <a:gd name="T38" fmla="*/ 10 w 495"/>
                    <a:gd name="T39" fmla="*/ 73 h 971"/>
                    <a:gd name="T40" fmla="*/ 13 w 495"/>
                    <a:gd name="T41" fmla="*/ 93 h 971"/>
                    <a:gd name="T42" fmla="*/ 20 w 495"/>
                    <a:gd name="T43" fmla="*/ 120 h 971"/>
                    <a:gd name="T44" fmla="*/ 37 w 495"/>
                    <a:gd name="T45" fmla="*/ 146 h 971"/>
                    <a:gd name="T46" fmla="*/ 59 w 495"/>
                    <a:gd name="T47" fmla="*/ 171 h 971"/>
                    <a:gd name="T48" fmla="*/ 87 w 495"/>
                    <a:gd name="T49" fmla="*/ 192 h 971"/>
                    <a:gd name="T50" fmla="*/ 126 w 495"/>
                    <a:gd name="T51" fmla="*/ 206 h 971"/>
                    <a:gd name="T52" fmla="*/ 171 w 495"/>
                    <a:gd name="T53" fmla="*/ 209 h 971"/>
                    <a:gd name="T54" fmla="*/ 346 w 495"/>
                    <a:gd name="T55" fmla="*/ 211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7" name="组合 14"/>
              <p:cNvGrpSpPr>
                <a:grpSpLocks/>
              </p:cNvGrpSpPr>
              <p:nvPr/>
            </p:nvGrpSpPr>
            <p:grpSpPr bwMode="auto">
              <a:xfrm>
                <a:off x="2627313" y="4338638"/>
                <a:ext cx="2493962" cy="1395412"/>
                <a:chOff x="1655" y="2837"/>
                <a:chExt cx="1571" cy="879"/>
              </a:xfrm>
            </p:grpSpPr>
            <p:sp>
              <p:nvSpPr>
                <p:cNvPr id="18" name="任意多边形 15"/>
                <p:cNvSpPr>
                  <a:spLocks/>
                </p:cNvSpPr>
                <p:nvPr/>
              </p:nvSpPr>
              <p:spPr bwMode="gray">
                <a:xfrm>
                  <a:off x="1655" y="2837"/>
                  <a:ext cx="366" cy="692"/>
                </a:xfrm>
                <a:custGeom>
                  <a:avLst/>
                  <a:gdLst>
                    <a:gd name="T0" fmla="*/ 366 w 495"/>
                    <a:gd name="T1" fmla="*/ 203 h 971"/>
                    <a:gd name="T2" fmla="*/ 366 w 495"/>
                    <a:gd name="T3" fmla="*/ 692 h 971"/>
                    <a:gd name="T4" fmla="*/ 342 w 495"/>
                    <a:gd name="T5" fmla="*/ 687 h 971"/>
                    <a:gd name="T6" fmla="*/ 318 w 495"/>
                    <a:gd name="T7" fmla="*/ 679 h 971"/>
                    <a:gd name="T8" fmla="*/ 296 w 495"/>
                    <a:gd name="T9" fmla="*/ 663 h 971"/>
                    <a:gd name="T10" fmla="*/ 275 w 495"/>
                    <a:gd name="T11" fmla="*/ 640 h 971"/>
                    <a:gd name="T12" fmla="*/ 251 w 495"/>
                    <a:gd name="T13" fmla="*/ 609 h 971"/>
                    <a:gd name="T14" fmla="*/ 226 w 495"/>
                    <a:gd name="T15" fmla="*/ 571 h 971"/>
                    <a:gd name="T16" fmla="*/ 200 w 495"/>
                    <a:gd name="T17" fmla="*/ 522 h 971"/>
                    <a:gd name="T18" fmla="*/ 168 w 495"/>
                    <a:gd name="T19" fmla="*/ 462 h 971"/>
                    <a:gd name="T20" fmla="*/ 135 w 495"/>
                    <a:gd name="T21" fmla="*/ 395 h 971"/>
                    <a:gd name="T22" fmla="*/ 95 w 495"/>
                    <a:gd name="T23" fmla="*/ 312 h 971"/>
                    <a:gd name="T24" fmla="*/ 71 w 495"/>
                    <a:gd name="T25" fmla="*/ 263 h 971"/>
                    <a:gd name="T26" fmla="*/ 21 w 495"/>
                    <a:gd name="T27" fmla="*/ 150 h 971"/>
                    <a:gd name="T28" fmla="*/ 1 w 495"/>
                    <a:gd name="T29" fmla="*/ 91 h 971"/>
                    <a:gd name="T30" fmla="*/ 0 w 495"/>
                    <a:gd name="T31" fmla="*/ 43 h 971"/>
                    <a:gd name="T32" fmla="*/ 11 w 495"/>
                    <a:gd name="T33" fmla="*/ 0 h 971"/>
                    <a:gd name="T34" fmla="*/ 11 w 495"/>
                    <a:gd name="T35" fmla="*/ 31 h 971"/>
                    <a:gd name="T36" fmla="*/ 11 w 495"/>
                    <a:gd name="T37" fmla="*/ 51 h 971"/>
                    <a:gd name="T38" fmla="*/ 11 w 495"/>
                    <a:gd name="T39" fmla="*/ 71 h 971"/>
                    <a:gd name="T40" fmla="*/ 13 w 495"/>
                    <a:gd name="T41" fmla="*/ 90 h 971"/>
                    <a:gd name="T42" fmla="*/ 21 w 495"/>
                    <a:gd name="T43" fmla="*/ 115 h 971"/>
                    <a:gd name="T44" fmla="*/ 39 w 495"/>
                    <a:gd name="T45" fmla="*/ 141 h 971"/>
                    <a:gd name="T46" fmla="*/ 63 w 495"/>
                    <a:gd name="T47" fmla="*/ 165 h 971"/>
                    <a:gd name="T48" fmla="*/ 92 w 495"/>
                    <a:gd name="T49" fmla="*/ 185 h 971"/>
                    <a:gd name="T50" fmla="*/ 133 w 495"/>
                    <a:gd name="T51" fmla="*/ 198 h 971"/>
                    <a:gd name="T52" fmla="*/ 181 w 495"/>
                    <a:gd name="T53" fmla="*/ 201 h 971"/>
                    <a:gd name="T54" fmla="*/ 366 w 495"/>
                    <a:gd name="T55" fmla="*/ 203 h 971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0" t="0" r="r" b="b"/>
                  <a:pathLst>
                    <a:path w="495" h="971">
                      <a:moveTo>
                        <a:pt x="495" y="285"/>
                      </a:moveTo>
                      <a:lnTo>
                        <a:pt x="495" y="971"/>
                      </a:lnTo>
                      <a:lnTo>
                        <a:pt x="462" y="964"/>
                      </a:lnTo>
                      <a:lnTo>
                        <a:pt x="430" y="953"/>
                      </a:lnTo>
                      <a:lnTo>
                        <a:pt x="401" y="931"/>
                      </a:lnTo>
                      <a:lnTo>
                        <a:pt x="372" y="898"/>
                      </a:lnTo>
                      <a:lnTo>
                        <a:pt x="339" y="855"/>
                      </a:lnTo>
                      <a:lnTo>
                        <a:pt x="306" y="801"/>
                      </a:lnTo>
                      <a:lnTo>
                        <a:pt x="270" y="732"/>
                      </a:lnTo>
                      <a:lnTo>
                        <a:pt x="227" y="648"/>
                      </a:lnTo>
                      <a:lnTo>
                        <a:pt x="183" y="554"/>
                      </a:lnTo>
                      <a:lnTo>
                        <a:pt x="129" y="438"/>
                      </a:lnTo>
                      <a:lnTo>
                        <a:pt x="96" y="369"/>
                      </a:lnTo>
                      <a:lnTo>
                        <a:pt x="29" y="211"/>
                      </a:lnTo>
                      <a:lnTo>
                        <a:pt x="2" y="127"/>
                      </a:lnTo>
                      <a:lnTo>
                        <a:pt x="0" y="60"/>
                      </a:lnTo>
                      <a:lnTo>
                        <a:pt x="15" y="0"/>
                      </a:lnTo>
                      <a:lnTo>
                        <a:pt x="15" y="43"/>
                      </a:lnTo>
                      <a:lnTo>
                        <a:pt x="15" y="72"/>
                      </a:lnTo>
                      <a:lnTo>
                        <a:pt x="15" y="99"/>
                      </a:lnTo>
                      <a:lnTo>
                        <a:pt x="18" y="126"/>
                      </a:lnTo>
                      <a:lnTo>
                        <a:pt x="29" y="162"/>
                      </a:lnTo>
                      <a:lnTo>
                        <a:pt x="53" y="198"/>
                      </a:lnTo>
                      <a:lnTo>
                        <a:pt x="85" y="231"/>
                      </a:lnTo>
                      <a:lnTo>
                        <a:pt x="125" y="260"/>
                      </a:lnTo>
                      <a:lnTo>
                        <a:pt x="180" y="278"/>
                      </a:lnTo>
                      <a:lnTo>
                        <a:pt x="245" y="282"/>
                      </a:lnTo>
                      <a:lnTo>
                        <a:pt x="495" y="285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自选图形 16"/>
                <p:cNvSpPr>
                  <a:spLocks noChangeArrowheads="1"/>
                </p:cNvSpPr>
                <p:nvPr/>
              </p:nvSpPr>
              <p:spPr bwMode="gray">
                <a:xfrm rot="5400000">
                  <a:off x="2589" y="3078"/>
                  <a:ext cx="872" cy="403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76200" dir="10800000" kx="-3284103" algn="br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eaLnBrk="1" hangingPunct="1"/>
                  <a:endParaRPr lang="zh-CN" altLang="en-US"/>
                </a:p>
              </p:txBody>
            </p:sp>
            <p:sp>
              <p:nvSpPr>
                <p:cNvPr id="20" name="任意多边形 17"/>
                <p:cNvSpPr>
                  <a:spLocks/>
                </p:cNvSpPr>
                <p:nvPr/>
              </p:nvSpPr>
              <p:spPr bwMode="gray">
                <a:xfrm>
                  <a:off x="1985" y="3040"/>
                  <a:ext cx="1005" cy="489"/>
                </a:xfrm>
                <a:custGeom>
                  <a:avLst/>
                  <a:gdLst>
                    <a:gd name="T0" fmla="*/ 1005 w 750"/>
                    <a:gd name="T1" fmla="*/ 0 h 378"/>
                    <a:gd name="T2" fmla="*/ 0 w 750"/>
                    <a:gd name="T3" fmla="*/ 0 h 378"/>
                    <a:gd name="T4" fmla="*/ 3 w 750"/>
                    <a:gd name="T5" fmla="*/ 251 h 378"/>
                    <a:gd name="T6" fmla="*/ 38 w 750"/>
                    <a:gd name="T7" fmla="*/ 489 h 378"/>
                    <a:gd name="T8" fmla="*/ 1005 w 750"/>
                    <a:gd name="T9" fmla="*/ 489 h 378"/>
                    <a:gd name="T10" fmla="*/ 1005 w 750"/>
                    <a:gd name="T11" fmla="*/ 0 h 378"/>
                    <a:gd name="T12" fmla="*/ 1005 w 750"/>
                    <a:gd name="T13" fmla="*/ 0 h 378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750" h="378">
                      <a:moveTo>
                        <a:pt x="750" y="0"/>
                      </a:moveTo>
                      <a:lnTo>
                        <a:pt x="0" y="0"/>
                      </a:lnTo>
                      <a:lnTo>
                        <a:pt x="2" y="194"/>
                      </a:lnTo>
                      <a:lnTo>
                        <a:pt x="28" y="378"/>
                      </a:lnTo>
                      <a:lnTo>
                        <a:pt x="750" y="378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0">
                      <a:solidFill>
                        <a:srgbClr val="ABABAB"/>
                      </a:solidFill>
                      <a:prstDash val="solid"/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1" name="文本框 18"/>
              <p:cNvSpPr txBox="1">
                <a:spLocks noChangeArrowheads="1"/>
              </p:cNvSpPr>
              <p:nvPr/>
            </p:nvSpPr>
            <p:spPr bwMode="gray">
              <a:xfrm>
                <a:off x="1420763" y="5411059"/>
                <a:ext cx="2141997" cy="544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339966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3.</a:t>
                </a:r>
                <a:r>
                  <a:rPr lang="zh-CN" altLang="en-US" sz="2000" b="1" dirty="0">
                    <a:solidFill>
                      <a:srgbClr val="339966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执行和操作</a:t>
                </a:r>
              </a:p>
            </p:txBody>
          </p:sp>
          <p:sp>
            <p:nvSpPr>
              <p:cNvPr id="22" name="文本框 19"/>
              <p:cNvSpPr txBox="1">
                <a:spLocks noChangeArrowheads="1"/>
              </p:cNvSpPr>
              <p:nvPr/>
            </p:nvSpPr>
            <p:spPr bwMode="gray">
              <a:xfrm>
                <a:off x="6339106" y="3606649"/>
                <a:ext cx="1897820" cy="964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solidFill>
                      <a:srgbClr val="66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5.</a:t>
                </a:r>
                <a:r>
                  <a:rPr lang="zh-CN" altLang="en-US" sz="2000" b="1" dirty="0">
                    <a:solidFill>
                      <a:srgbClr val="6600CC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验证假设及合理解释</a:t>
                </a:r>
                <a:endParaRPr lang="en-US" altLang="ko-KR" sz="2000" b="1" dirty="0">
                  <a:solidFill>
                    <a:srgbClr val="6600CC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  <p:sp>
            <p:nvSpPr>
              <p:cNvPr id="23" name="文本框 20"/>
              <p:cNvSpPr txBox="1">
                <a:spLocks noChangeArrowheads="1"/>
              </p:cNvSpPr>
              <p:nvPr/>
            </p:nvSpPr>
            <p:spPr bwMode="gray">
              <a:xfrm>
                <a:off x="1369886" y="2399927"/>
                <a:ext cx="2133758" cy="544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9933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1.</a:t>
                </a:r>
                <a:r>
                  <a:rPr lang="zh-CN" altLang="en-US" sz="2000" b="1" dirty="0">
                    <a:solidFill>
                      <a:srgbClr val="993300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想法和假设</a:t>
                </a:r>
                <a:endParaRPr lang="en-US" altLang="zh-CN" sz="2000" b="1" dirty="0">
                  <a:solidFill>
                    <a:srgbClr val="993300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  <p:sp>
            <p:nvSpPr>
              <p:cNvPr id="24" name="文本框 21"/>
              <p:cNvSpPr txBox="1">
                <a:spLocks noChangeArrowheads="1"/>
              </p:cNvSpPr>
              <p:nvPr/>
            </p:nvSpPr>
            <p:spPr bwMode="gray">
              <a:xfrm>
                <a:off x="1051381" y="3795140"/>
                <a:ext cx="1823329" cy="544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r>
                  <a:rPr lang="en-US" altLang="zh-CN" sz="2000" b="1" dirty="0">
                    <a:solidFill>
                      <a:srgbClr val="0066FF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2.</a:t>
                </a:r>
                <a:r>
                  <a:rPr lang="zh-CN" altLang="en-US" sz="2000" b="1" dirty="0">
                    <a:solidFill>
                      <a:srgbClr val="0066FF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制定方案</a:t>
                </a:r>
                <a:endParaRPr lang="en-US" altLang="ko-KR" sz="2000" b="1" dirty="0">
                  <a:solidFill>
                    <a:srgbClr val="0066FF"/>
                  </a:solidFill>
                  <a:latin typeface="SimHei" panose="02010609060101010101" pitchFamily="49" charset="-122"/>
                  <a:ea typeface="SimHei" panose="02010609060101010101" pitchFamily="49" charset="-122"/>
                </a:endParaRPr>
              </a:p>
            </p:txBody>
          </p:sp>
          <p:sp>
            <p:nvSpPr>
              <p:cNvPr id="25" name="文本框 22"/>
              <p:cNvSpPr txBox="1">
                <a:spLocks noChangeArrowheads="1"/>
              </p:cNvSpPr>
              <p:nvPr/>
            </p:nvSpPr>
            <p:spPr bwMode="gray">
              <a:xfrm>
                <a:off x="5009356" y="5361629"/>
                <a:ext cx="3416666" cy="5449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76200" dir="10800000"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 sz="2000" b="1" dirty="0">
                    <a:solidFill>
                      <a:srgbClr val="993366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4.</a:t>
                </a:r>
                <a:r>
                  <a:rPr lang="zh-CN" altLang="en-US" sz="2000" b="1" dirty="0">
                    <a:solidFill>
                      <a:srgbClr val="993366"/>
                    </a:solidFill>
                    <a:latin typeface="SimHei" panose="02010609060101010101" pitchFamily="49" charset="-122"/>
                    <a:ea typeface="SimHei" panose="02010609060101010101" pitchFamily="49" charset="-122"/>
                  </a:rPr>
                  <a:t>数据分析和质量检查</a:t>
                </a:r>
              </a:p>
            </p:txBody>
          </p:sp>
        </p:grpSp>
        <p:sp>
          <p:nvSpPr>
            <p:cNvPr id="28" name="文本框 19"/>
            <p:cNvSpPr txBox="1">
              <a:spLocks noChangeArrowheads="1"/>
            </p:cNvSpPr>
            <p:nvPr/>
          </p:nvSpPr>
          <p:spPr bwMode="gray">
            <a:xfrm>
              <a:off x="6068566" y="3702564"/>
              <a:ext cx="1537015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6.</a:t>
              </a:r>
              <a:r>
                <a:rPr lang="zh-CN" altLang="en-US" sz="20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SimHei" panose="02010609060101010101" pitchFamily="49" charset="-122"/>
                  <a:ea typeface="SimHei" panose="02010609060101010101" pitchFamily="49" charset="-122"/>
                </a:rPr>
                <a:t>成果展示</a:t>
              </a:r>
              <a:endParaRPr lang="en-US" altLang="ko-KR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imHei" panose="02010609060101010101" pitchFamily="49" charset="-122"/>
                <a:ea typeface="SimHei" panose="02010609060101010101" pitchFamily="49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4576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59227" y="260648"/>
            <a:ext cx="7759321" cy="914400"/>
          </a:xfrm>
        </p:spPr>
        <p:txBody>
          <a:bodyPr/>
          <a:lstStyle/>
          <a:p>
            <a:pPr eaLnBrk="1" hangingPunct="1"/>
            <a:r>
              <a:rPr lang="zh-CN" altLang="en-US" sz="4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预期成效和短期结果</a:t>
            </a:r>
            <a:endParaRPr lang="en-US" sz="4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99592" y="1628800"/>
            <a:ext cx="8108347" cy="5013176"/>
          </a:xfrm>
        </p:spPr>
        <p:txBody>
          <a:bodyPr/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加强对科学方法的基本步骤的练习，为</a:t>
            </a:r>
            <a:r>
              <a:rPr lang="en-US" altLang="zh-CN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FYP</a:t>
            </a: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做准备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手脑并用，自主学习，培养时间管理能力和集体合作意识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减轻学生实际工作量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kern="1200" dirty="0"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增加趣味性，联系实际，产生成就感</a:t>
            </a:r>
            <a:endParaRPr lang="en-US" altLang="zh-CN" sz="2000" kern="1200" dirty="0"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 marL="0" indent="0">
              <a:spcBef>
                <a:spcPts val="1200"/>
              </a:spcBef>
              <a:spcAft>
                <a:spcPts val="600"/>
              </a:spcAft>
            </a:pPr>
            <a:endParaRPr lang="en-US" altLang="zh-CN" sz="2000" kern="1200" dirty="0">
              <a:latin typeface="Tw Cen MT" panose="020B0602020104020603" pitchFamily="34" charset="0"/>
              <a:ea typeface="STKaiti" panose="02010600040101010101"/>
              <a:cs typeface="+mj-cs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实际工作量增加了！</a:t>
            </a:r>
            <a:r>
              <a:rPr lang="en-US" altLang="zh-CN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---</a:t>
            </a: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讨论选题，可行性合理性分析，文献查询，深入讨论</a:t>
            </a:r>
            <a:r>
              <a:rPr lang="en-US" altLang="zh-CN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……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学生积极性提高，很多闪亮的想法，很多和实际相关的应用</a:t>
            </a:r>
            <a:r>
              <a:rPr lang="en-US" altLang="zh-CN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……</a:t>
            </a: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对学科的兴趣不减反增</a:t>
            </a:r>
            <a:endParaRPr lang="en-US" altLang="zh-CN" sz="2000" b="1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zh-CN" altLang="en-US" sz="2000" b="1" kern="1200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+mj-cs"/>
              </a:rPr>
              <a:t>主动的反复修改，很漂亮的学生作业</a:t>
            </a:r>
            <a:endParaRPr lang="en-US" altLang="zh-CN" sz="2000" b="1" kern="1200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+mj-cs"/>
            </a:endParaRPr>
          </a:p>
          <a:p>
            <a:pPr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altLang="zh-CN" sz="2000" b="1" kern="1200" dirty="0">
              <a:solidFill>
                <a:srgbClr val="FF0000"/>
              </a:solidFill>
              <a:latin typeface="Tw Cen MT" panose="020B0602020104020603" pitchFamily="34" charset="0"/>
              <a:ea typeface="STKaiti" panose="02010600040101010101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0088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0528" y="0"/>
            <a:ext cx="961929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35349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000000"/>
      </a:dk1>
      <a:lt1>
        <a:srgbClr val="FFFFFF"/>
      </a:lt1>
      <a:dk2>
        <a:srgbClr val="9567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000000"/>
        </a:dk1>
        <a:lt1>
          <a:srgbClr val="FFFFFF"/>
        </a:lt1>
        <a:dk2>
          <a:srgbClr val="9567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6565</TotalTime>
  <Words>716</Words>
  <Application>Microsoft Office PowerPoint</Application>
  <PresentationFormat>全屏显示(4:3)</PresentationFormat>
  <Paragraphs>139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Hiragino Sans GB W3</vt:lpstr>
      <vt:lpstr>Hiragino Sans GB W6</vt:lpstr>
      <vt:lpstr>ＭＳ Ｐゴシック</vt:lpstr>
      <vt:lpstr>SimHei</vt:lpstr>
      <vt:lpstr>STKaiti</vt:lpstr>
      <vt:lpstr>STKaiti</vt:lpstr>
      <vt:lpstr>宋体</vt:lpstr>
      <vt:lpstr>Microsoft YaHei</vt:lpstr>
      <vt:lpstr>Arial</vt:lpstr>
      <vt:lpstr>Calibri</vt:lpstr>
      <vt:lpstr>Times New Roman</vt:lpstr>
      <vt:lpstr>Tw Cen MT</vt:lpstr>
      <vt:lpstr>Wingdings</vt:lpstr>
      <vt:lpstr>Blank Presentation</vt:lpstr>
      <vt:lpstr>如何把研究导向型教学引入到 以知识和技能为目标的实践教学中 </vt:lpstr>
      <vt:lpstr>自我介绍</vt:lpstr>
      <vt:lpstr>课程教学目的</vt:lpstr>
      <vt:lpstr>课程实施</vt:lpstr>
      <vt:lpstr>课程反思-1</vt:lpstr>
      <vt:lpstr>考核方式的替换方案</vt:lpstr>
      <vt:lpstr>课程反思-2</vt:lpstr>
      <vt:lpstr>预期成效和短期结果</vt:lpstr>
      <vt:lpstr>PowerPoint 演示文稿</vt:lpstr>
      <vt:lpstr>各种小课题</vt:lpstr>
      <vt:lpstr>课堂活动引入角色扮演</vt:lpstr>
      <vt:lpstr>课程回顾—关于研究导向型教学的思考</vt:lpstr>
      <vt:lpstr>谢谢！</vt:lpstr>
    </vt:vector>
  </TitlesOfParts>
  <Company>Krusty Morris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Krusty Morris</dc:creator>
  <cp:lastModifiedBy>素洁 秦</cp:lastModifiedBy>
  <cp:revision>184</cp:revision>
  <dcterms:created xsi:type="dcterms:W3CDTF">2007-01-16T13:11:17Z</dcterms:created>
  <dcterms:modified xsi:type="dcterms:W3CDTF">2018-11-23T14:20:45Z</dcterms:modified>
</cp:coreProperties>
</file>