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4" r:id="rId2"/>
  </p:sldMasterIdLst>
  <p:notesMasterIdLst>
    <p:notesMasterId r:id="rId24"/>
  </p:notesMasterIdLst>
  <p:handoutMasterIdLst>
    <p:handoutMasterId r:id="rId25"/>
  </p:handoutMasterIdLst>
  <p:sldIdLst>
    <p:sldId id="370" r:id="rId3"/>
    <p:sldId id="371" r:id="rId4"/>
    <p:sldId id="361" r:id="rId5"/>
    <p:sldId id="265" r:id="rId6"/>
    <p:sldId id="389" r:id="rId7"/>
    <p:sldId id="376" r:id="rId8"/>
    <p:sldId id="367" r:id="rId9"/>
    <p:sldId id="289" r:id="rId10"/>
    <p:sldId id="259" r:id="rId11"/>
    <p:sldId id="394" r:id="rId12"/>
    <p:sldId id="354" r:id="rId13"/>
    <p:sldId id="379" r:id="rId14"/>
    <p:sldId id="392" r:id="rId15"/>
    <p:sldId id="381" r:id="rId16"/>
    <p:sldId id="385" r:id="rId17"/>
    <p:sldId id="393" r:id="rId18"/>
    <p:sldId id="387" r:id="rId19"/>
    <p:sldId id="317" r:id="rId20"/>
    <p:sldId id="386" r:id="rId21"/>
    <p:sldId id="388" r:id="rId22"/>
    <p:sldId id="375" r:id="rId23"/>
  </p:sldIdLst>
  <p:sldSz cx="12190413" cy="6859588"/>
  <p:notesSz cx="6858000" cy="9144000"/>
  <p:custDataLst>
    <p:tags r:id="rId26"/>
  </p:custDataLst>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38">
          <p15:clr>
            <a:srgbClr val="A4A3A4"/>
          </p15:clr>
        </p15:guide>
        <p15:guide id="3" pos="3839">
          <p15:clr>
            <a:srgbClr val="A4A3A4"/>
          </p15:clr>
        </p15:guide>
        <p15:guide id="4" pos="7196">
          <p15:clr>
            <a:srgbClr val="A4A3A4"/>
          </p15:clr>
        </p15:guide>
        <p15:guide id="5" pos="5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8B8B8B"/>
    <a:srgbClr val="009900"/>
    <a:srgbClr val="38B1BF"/>
    <a:srgbClr val="022A4F"/>
    <a:srgbClr val="B11212"/>
    <a:srgbClr val="007ADE"/>
    <a:srgbClr val="EF7768"/>
    <a:srgbClr val="FF9933"/>
    <a:srgbClr val="C7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1" autoAdjust="0"/>
    <p:restoredTop sz="94660"/>
  </p:normalViewPr>
  <p:slideViewPr>
    <p:cSldViewPr>
      <p:cViewPr varScale="1">
        <p:scale>
          <a:sx n="83" d="100"/>
          <a:sy n="83" d="100"/>
        </p:scale>
        <p:origin x="438" y="90"/>
      </p:cViewPr>
      <p:guideLst>
        <p:guide orient="horz" pos="2160"/>
        <p:guide orient="horz" pos="3838"/>
        <p:guide pos="3839"/>
        <p:guide pos="7196"/>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pPr/>
              <a:t>2018/11/23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pPr/>
              <a:t>‹#›</a:t>
            </a:fld>
            <a:endParaRPr lang="zh-CN" altLang="en-US"/>
          </a:p>
        </p:txBody>
      </p:sp>
    </p:spTree>
    <p:extLst>
      <p:ext uri="{BB962C8B-B14F-4D97-AF65-F5344CB8AC3E}">
        <p14:creationId xmlns:p14="http://schemas.microsoft.com/office/powerpoint/2010/main" val="341356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pPr/>
              <a:t>2018/11/23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pPr/>
              <a:t>‹#›</a:t>
            </a:fld>
            <a:endParaRPr lang="zh-CN" altLang="en-US"/>
          </a:p>
        </p:txBody>
      </p:sp>
    </p:spTree>
    <p:extLst>
      <p:ext uri="{BB962C8B-B14F-4D97-AF65-F5344CB8AC3E}">
        <p14:creationId xmlns:p14="http://schemas.microsoft.com/office/powerpoint/2010/main" val="298774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1</a:t>
            </a:fld>
            <a:endParaRPr lang="zh-CN" altLang="en-US"/>
          </a:p>
        </p:txBody>
      </p:sp>
    </p:spTree>
    <p:extLst>
      <p:ext uri="{BB962C8B-B14F-4D97-AF65-F5344CB8AC3E}">
        <p14:creationId xmlns:p14="http://schemas.microsoft.com/office/powerpoint/2010/main" val="403787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14</a:t>
            </a:fld>
            <a:endParaRPr lang="zh-CN" altLang="en-US"/>
          </a:p>
        </p:txBody>
      </p:sp>
    </p:spTree>
    <p:extLst>
      <p:ext uri="{BB962C8B-B14F-4D97-AF65-F5344CB8AC3E}">
        <p14:creationId xmlns:p14="http://schemas.microsoft.com/office/powerpoint/2010/main" val="243738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15</a:t>
            </a:fld>
            <a:endParaRPr lang="zh-CN" altLang="en-US"/>
          </a:p>
        </p:txBody>
      </p:sp>
    </p:spTree>
    <p:extLst>
      <p:ext uri="{BB962C8B-B14F-4D97-AF65-F5344CB8AC3E}">
        <p14:creationId xmlns:p14="http://schemas.microsoft.com/office/powerpoint/2010/main" val="2878332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17</a:t>
            </a:fld>
            <a:endParaRPr lang="zh-CN" altLang="en-US"/>
          </a:p>
        </p:txBody>
      </p:sp>
    </p:spTree>
    <p:extLst>
      <p:ext uri="{BB962C8B-B14F-4D97-AF65-F5344CB8AC3E}">
        <p14:creationId xmlns:p14="http://schemas.microsoft.com/office/powerpoint/2010/main" val="168414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18</a:t>
            </a:fld>
            <a:endParaRPr lang="zh-CN" altLang="en-US"/>
          </a:p>
        </p:txBody>
      </p:sp>
    </p:spTree>
    <p:extLst>
      <p:ext uri="{BB962C8B-B14F-4D97-AF65-F5344CB8AC3E}">
        <p14:creationId xmlns:p14="http://schemas.microsoft.com/office/powerpoint/2010/main" val="1703940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19</a:t>
            </a:fld>
            <a:endParaRPr lang="zh-CN" altLang="en-US"/>
          </a:p>
        </p:txBody>
      </p:sp>
    </p:spTree>
    <p:extLst>
      <p:ext uri="{BB962C8B-B14F-4D97-AF65-F5344CB8AC3E}">
        <p14:creationId xmlns:p14="http://schemas.microsoft.com/office/powerpoint/2010/main" val="1343454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20</a:t>
            </a:fld>
            <a:endParaRPr lang="zh-CN" altLang="en-US"/>
          </a:p>
        </p:txBody>
      </p:sp>
    </p:spTree>
    <p:extLst>
      <p:ext uri="{BB962C8B-B14F-4D97-AF65-F5344CB8AC3E}">
        <p14:creationId xmlns:p14="http://schemas.microsoft.com/office/powerpoint/2010/main" val="401110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4AC173A-3DA8-4893-B28A-1E15F55C330A}"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8038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3</a:t>
            </a:fld>
            <a:endParaRPr lang="zh-CN" altLang="en-US"/>
          </a:p>
        </p:txBody>
      </p:sp>
    </p:spTree>
    <p:extLst>
      <p:ext uri="{BB962C8B-B14F-4D97-AF65-F5344CB8AC3E}">
        <p14:creationId xmlns:p14="http://schemas.microsoft.com/office/powerpoint/2010/main" val="94086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4</a:t>
            </a:fld>
            <a:endParaRPr lang="zh-CN" altLang="en-US"/>
          </a:p>
        </p:txBody>
      </p:sp>
    </p:spTree>
    <p:extLst>
      <p:ext uri="{BB962C8B-B14F-4D97-AF65-F5344CB8AC3E}">
        <p14:creationId xmlns:p14="http://schemas.microsoft.com/office/powerpoint/2010/main" val="240998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6</a:t>
            </a:fld>
            <a:endParaRPr lang="zh-CN" altLang="en-US"/>
          </a:p>
        </p:txBody>
      </p:sp>
    </p:spTree>
    <p:extLst>
      <p:ext uri="{BB962C8B-B14F-4D97-AF65-F5344CB8AC3E}">
        <p14:creationId xmlns:p14="http://schemas.microsoft.com/office/powerpoint/2010/main" val="243262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7</a:t>
            </a:fld>
            <a:endParaRPr lang="zh-CN" altLang="en-US"/>
          </a:p>
        </p:txBody>
      </p:sp>
    </p:spTree>
    <p:extLst>
      <p:ext uri="{BB962C8B-B14F-4D97-AF65-F5344CB8AC3E}">
        <p14:creationId xmlns:p14="http://schemas.microsoft.com/office/powerpoint/2010/main" val="243262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8</a:t>
            </a:fld>
            <a:endParaRPr lang="zh-CN" altLang="en-US"/>
          </a:p>
        </p:txBody>
      </p:sp>
    </p:spTree>
    <p:extLst>
      <p:ext uri="{BB962C8B-B14F-4D97-AF65-F5344CB8AC3E}">
        <p14:creationId xmlns:p14="http://schemas.microsoft.com/office/powerpoint/2010/main" val="101758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9</a:t>
            </a:fld>
            <a:endParaRPr lang="zh-CN" altLang="en-US"/>
          </a:p>
        </p:txBody>
      </p:sp>
    </p:spTree>
    <p:extLst>
      <p:ext uri="{BB962C8B-B14F-4D97-AF65-F5344CB8AC3E}">
        <p14:creationId xmlns:p14="http://schemas.microsoft.com/office/powerpoint/2010/main" val="391647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11</a:t>
            </a:fld>
            <a:endParaRPr lang="zh-CN" altLang="en-US"/>
          </a:p>
        </p:txBody>
      </p:sp>
    </p:spTree>
    <p:extLst>
      <p:ext uri="{BB962C8B-B14F-4D97-AF65-F5344CB8AC3E}">
        <p14:creationId xmlns:p14="http://schemas.microsoft.com/office/powerpoint/2010/main" val="39164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12</a:t>
            </a:fld>
            <a:endParaRPr lang="zh-CN" altLang="en-US"/>
          </a:p>
        </p:txBody>
      </p:sp>
    </p:spTree>
    <p:extLst>
      <p:ext uri="{BB962C8B-B14F-4D97-AF65-F5344CB8AC3E}">
        <p14:creationId xmlns:p14="http://schemas.microsoft.com/office/powerpoint/2010/main" val="206023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2018/11/23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202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6"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2566"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2018/11/23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6944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016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4" y="273114"/>
            <a:ext cx="4010562" cy="1162320"/>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113" y="273116"/>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4" y="1435436"/>
            <a:ext cx="4010562" cy="46921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2018/11/23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187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3"/>
            <a:ext cx="7314248" cy="566870"/>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406" y="612916"/>
            <a:ext cx="7314248" cy="4115753"/>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zh-CN" altLang="en-US"/>
          </a:p>
        </p:txBody>
      </p:sp>
      <p:sp>
        <p:nvSpPr>
          <p:cNvPr id="4" name="文本占位符 3"/>
          <p:cNvSpPr>
            <a:spLocks noGrp="1"/>
          </p:cNvSpPr>
          <p:nvPr>
            <p:ph type="body" sz="half" idx="2"/>
          </p:nvPr>
        </p:nvSpPr>
        <p:spPr>
          <a:xfrm>
            <a:off x="2389406" y="5368583"/>
            <a:ext cx="7314248" cy="805048"/>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2018/11/23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6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2018/11/23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2268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2018/11/23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55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515159"/>
      </p:ext>
    </p:extLst>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118941"/>
      </p:ext>
    </p:extLst>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sp>
        <p:nvSpPr>
          <p:cNvPr id="11" name="TextBox 15"/>
          <p:cNvSpPr txBox="1"/>
          <p:nvPr userDrawn="1"/>
        </p:nvSpPr>
        <p:spPr>
          <a:xfrm>
            <a:off x="10801374" y="405458"/>
            <a:ext cx="1072730" cy="400110"/>
          </a:xfrm>
          <a:prstGeom prst="rect">
            <a:avLst/>
          </a:prstGeom>
          <a:noFill/>
        </p:spPr>
        <p:txBody>
          <a:bodyPr wrap="none" rtlCol="0">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第</a:t>
            </a: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 </a:t>
            </a:r>
            <a:fld id="{2EEF1883-7A0E-4F66-9932-E581691AD397}" type="slidenum">
              <a:rPr lang="zh-CN" altLang="en-US" sz="2000" smtClean="0">
                <a:solidFill>
                  <a:schemeClr val="tx1">
                    <a:lumMod val="50000"/>
                    <a:lumOff val="50000"/>
                  </a:schemeClr>
                </a:solidFill>
                <a:latin typeface="微软雅黑" panose="020B0503020204020204" pitchFamily="34" charset="-122"/>
                <a:ea typeface="微软雅黑" panose="020B0503020204020204" pitchFamily="34" charset="-122"/>
              </a:rPr>
              <a:pPr algn="ctr"/>
              <a:t>‹#›</a:t>
            </a:fld>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页</a:t>
            </a:r>
            <a:endParaRPr lang="zh-CN" altLang="en-US" sz="1600" b="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044140442"/>
      </p:ext>
    </p:extLst>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637010"/>
      </p:ext>
    </p:extLst>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01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8" name="그림 6" descr="00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9" y="2"/>
            <a:ext cx="12190413" cy="66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83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2018/11/23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7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4"/>
            <a:ext cx="10361851" cy="1362391"/>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2018/11/23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88680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712" r:id="rId2"/>
    <p:sldLayoutId id="2147483710" r:id="rId3"/>
    <p:sldLayoutId id="2147483713" r:id="rId4"/>
    <p:sldLayoutId id="2147483707" r:id="rId5"/>
    <p:sldLayoutId id="2147483726" r:id="rId6"/>
  </p:sldLayoutIdLst>
  <p:transition spd="slow" advClick="0" advTm="0">
    <p:wipe/>
  </p:transition>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1"/>
            <a:ext cx="10971372" cy="1143265"/>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4"/>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8B8CD9F9-72C8-4589-8A77-E0EAAC1A9441}" type="datetimeFigureOut">
              <a:rPr lang="zh-CN" altLang="en-US" smtClean="0">
                <a:solidFill>
                  <a:prstClr val="black">
                    <a:tint val="75000"/>
                  </a:prstClr>
                </a:solidFill>
              </a:rPr>
              <a:pPr defTabSz="1219170"/>
              <a:t>2018/11/23</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8" y="6357824"/>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3" y="6357824"/>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8C53447A-3CB4-4631-B405-5E14F97A7A6E}" type="slidenum">
              <a:rPr lang="zh-CN" altLang="en-US" smtClean="0">
                <a:solidFill>
                  <a:prstClr val="black">
                    <a:tint val="75000"/>
                  </a:prstClr>
                </a:solidFill>
              </a:rPr>
              <a:pPr defTabSz="1219170"/>
              <a:t>‹#›</a:t>
            </a:fld>
            <a:endParaRPr lang="zh-CN" altLang="en-US">
              <a:solidFill>
                <a:prstClr val="black">
                  <a:tint val="75000"/>
                </a:prstClr>
              </a:solidFill>
            </a:endParaRPr>
          </a:p>
        </p:txBody>
      </p:sp>
    </p:spTree>
    <p:extLst>
      <p:ext uri="{BB962C8B-B14F-4D97-AF65-F5344CB8AC3E}">
        <p14:creationId xmlns:p14="http://schemas.microsoft.com/office/powerpoint/2010/main" val="187350051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655046" y="1127493"/>
            <a:ext cx="2880320" cy="2483034"/>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06814"/>
            <a:ext cx="12190412" cy="452774"/>
            <a:chOff x="1" y="6406814"/>
            <a:chExt cx="12190412" cy="452774"/>
          </a:xfrm>
        </p:grpSpPr>
        <p:sp>
          <p:nvSpPr>
            <p:cNvPr id="32" name="六边形 31"/>
            <p:cNvSpPr/>
            <p:nvPr/>
          </p:nvSpPr>
          <p:spPr>
            <a:xfrm>
              <a:off x="1" y="6406814"/>
              <a:ext cx="3041773" cy="45277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3" name="六边形 32"/>
            <p:cNvSpPr/>
            <p:nvPr/>
          </p:nvSpPr>
          <p:spPr>
            <a:xfrm>
              <a:off x="3041775" y="6406814"/>
              <a:ext cx="3063750" cy="45277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4" name="六边形 33"/>
            <p:cNvSpPr/>
            <p:nvPr/>
          </p:nvSpPr>
          <p:spPr>
            <a:xfrm>
              <a:off x="6095207" y="6406814"/>
              <a:ext cx="3047603" cy="45277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5" name="六边形 34"/>
            <p:cNvSpPr/>
            <p:nvPr/>
          </p:nvSpPr>
          <p:spPr>
            <a:xfrm>
              <a:off x="9142810" y="6406814"/>
              <a:ext cx="3047603" cy="45277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
        <p:nvSpPr>
          <p:cNvPr id="36" name="六边形 35"/>
          <p:cNvSpPr/>
          <p:nvPr/>
        </p:nvSpPr>
        <p:spPr>
          <a:xfrm flipV="1">
            <a:off x="0" y="0"/>
            <a:ext cx="3047603" cy="93401"/>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0" name="TextBox 39"/>
          <p:cNvSpPr txBox="1"/>
          <p:nvPr/>
        </p:nvSpPr>
        <p:spPr>
          <a:xfrm>
            <a:off x="380166" y="1358092"/>
            <a:ext cx="11572956" cy="1569644"/>
          </a:xfrm>
          <a:prstGeom prst="rect">
            <a:avLst/>
          </a:prstGeom>
          <a:noFill/>
        </p:spPr>
        <p:txBody>
          <a:bodyPr wrap="square" lIns="91423" tIns="45712" rIns="91423" bIns="45712" rtlCol="0">
            <a:spAutoFit/>
          </a:bodyPr>
          <a:lstStyle/>
          <a:p>
            <a:r>
              <a:rPr lang="zh-CN" altLang="en-US" sz="9600" b="1" dirty="0">
                <a:solidFill>
                  <a:srgbClr val="319095"/>
                </a:solidFill>
                <a:latin typeface="Impact" panose="020B0806030902050204" pitchFamily="34" charset="0"/>
              </a:rPr>
              <a:t>英语写作混合式教学</a:t>
            </a:r>
          </a:p>
        </p:txBody>
      </p:sp>
      <p:sp>
        <p:nvSpPr>
          <p:cNvPr id="41" name="文本框 5"/>
          <p:cNvSpPr txBox="1"/>
          <p:nvPr/>
        </p:nvSpPr>
        <p:spPr>
          <a:xfrm>
            <a:off x="3523438" y="5215744"/>
            <a:ext cx="1890227" cy="384705"/>
          </a:xfrm>
          <a:prstGeom prst="rect">
            <a:avLst/>
          </a:prstGeom>
          <a:noFill/>
        </p:spPr>
        <p:txBody>
          <a:bodyPr wrap="none" lIns="91423" tIns="45712" rIns="91423" bIns="45712" rtlCol="0">
            <a:spAutoFit/>
          </a:bodyPr>
          <a:lstStyle/>
          <a:p>
            <a:pPr algn="ctr"/>
            <a:r>
              <a:rPr lang="zh-CN" altLang="en-US" sz="1900" dirty="0">
                <a:solidFill>
                  <a:schemeClr val="tx1">
                    <a:lumMod val="85000"/>
                    <a:lumOff val="15000"/>
                  </a:schemeClr>
                </a:solidFill>
                <a:latin typeface="微软雅黑" pitchFamily="34" charset="-122"/>
                <a:ea typeface="微软雅黑" pitchFamily="34" charset="-122"/>
              </a:rPr>
              <a:t>汇报人：骆文婧</a:t>
            </a:r>
            <a:endParaRPr lang="en-US" altLang="zh-CN" sz="1900" dirty="0">
              <a:solidFill>
                <a:schemeClr val="tx1">
                  <a:lumMod val="85000"/>
                  <a:lumOff val="15000"/>
                </a:schemeClr>
              </a:solidFill>
              <a:latin typeface="微软雅黑" pitchFamily="34" charset="-122"/>
              <a:ea typeface="微软雅黑" pitchFamily="34" charset="-122"/>
            </a:endParaRPr>
          </a:p>
        </p:txBody>
      </p:sp>
      <p:sp>
        <p:nvSpPr>
          <p:cNvPr id="42" name="矩形 41"/>
          <p:cNvSpPr/>
          <p:nvPr/>
        </p:nvSpPr>
        <p:spPr>
          <a:xfrm>
            <a:off x="2094678" y="2929728"/>
            <a:ext cx="8572560" cy="1938976"/>
          </a:xfrm>
          <a:prstGeom prst="rect">
            <a:avLst/>
          </a:prstGeom>
          <a:noFill/>
          <a:ln>
            <a:noFill/>
          </a:ln>
          <a:effectLst>
            <a:glow rad="1905000">
              <a:srgbClr val="F14124">
                <a:alpha val="40000"/>
              </a:srgbClr>
            </a:glow>
            <a:softEdge rad="1270000"/>
          </a:effectLst>
        </p:spPr>
        <p:txBody>
          <a:bodyPr wrap="square" lIns="91423" tIns="45712" rIns="91423" bIns="45712">
            <a:spAutoFit/>
          </a:bodyPr>
          <a:lstStyle/>
          <a:p>
            <a:pPr algn="ctr"/>
            <a:r>
              <a:rPr lang="en-US" altLang="zh-CN" sz="6000" b="1" dirty="0">
                <a:solidFill>
                  <a:schemeClr val="tx1">
                    <a:lumMod val="75000"/>
                    <a:lumOff val="25000"/>
                  </a:schemeClr>
                </a:solidFill>
                <a:latin typeface="微软雅黑" pitchFamily="34" charset="-122"/>
                <a:ea typeface="微软雅黑" pitchFamily="34" charset="-122"/>
              </a:rPr>
              <a:t>——</a:t>
            </a:r>
            <a:r>
              <a:rPr lang="zh-CN" altLang="en-US" sz="6000" b="1" dirty="0">
                <a:solidFill>
                  <a:schemeClr val="tx1">
                    <a:lumMod val="75000"/>
                    <a:lumOff val="25000"/>
                  </a:schemeClr>
                </a:solidFill>
                <a:latin typeface="微软雅黑" pitchFamily="34" charset="-122"/>
                <a:ea typeface="微软雅黑" pitchFamily="34" charset="-122"/>
              </a:rPr>
              <a:t>“线上”语篇输入</a:t>
            </a:r>
            <a:endParaRPr lang="en-US" altLang="zh-CN" sz="6000" b="1" dirty="0">
              <a:solidFill>
                <a:schemeClr val="tx1">
                  <a:lumMod val="75000"/>
                  <a:lumOff val="25000"/>
                </a:schemeClr>
              </a:solidFill>
              <a:latin typeface="微软雅黑" pitchFamily="34" charset="-122"/>
              <a:ea typeface="微软雅黑" pitchFamily="34" charset="-122"/>
            </a:endParaRPr>
          </a:p>
          <a:p>
            <a:pPr algn="ctr"/>
            <a:r>
              <a:rPr lang="zh-CN" altLang="en-US" sz="6000" b="1" dirty="0">
                <a:solidFill>
                  <a:schemeClr val="tx1">
                    <a:lumMod val="75000"/>
                    <a:lumOff val="25000"/>
                  </a:schemeClr>
                </a:solidFill>
                <a:latin typeface="微软雅黑" pitchFamily="34" charset="-122"/>
                <a:ea typeface="微软雅黑" pitchFamily="34" charset="-122"/>
              </a:rPr>
              <a:t>       “线下” 思辨输出</a:t>
            </a:r>
          </a:p>
        </p:txBody>
      </p:sp>
      <p:sp>
        <p:nvSpPr>
          <p:cNvPr id="43" name="文本框 5"/>
          <p:cNvSpPr txBox="1"/>
          <p:nvPr/>
        </p:nvSpPr>
        <p:spPr>
          <a:xfrm>
            <a:off x="5738016" y="5215744"/>
            <a:ext cx="2787908" cy="384705"/>
          </a:xfrm>
          <a:prstGeom prst="rect">
            <a:avLst/>
          </a:prstGeom>
          <a:noFill/>
        </p:spPr>
        <p:txBody>
          <a:bodyPr wrap="none" lIns="91423" tIns="45712" rIns="91423" bIns="45712" rtlCol="0">
            <a:spAutoFit/>
          </a:bodyPr>
          <a:lstStyle/>
          <a:p>
            <a:pPr algn="ctr"/>
            <a:r>
              <a:rPr lang="zh-CN" altLang="en-US" sz="1900" dirty="0">
                <a:solidFill>
                  <a:schemeClr val="tx1">
                    <a:lumMod val="85000"/>
                    <a:lumOff val="15000"/>
                  </a:schemeClr>
                </a:solidFill>
                <a:latin typeface="微软雅黑" pitchFamily="34" charset="-122"/>
                <a:ea typeface="微软雅黑" pitchFamily="34" charset="-122"/>
              </a:rPr>
              <a:t>日期：</a:t>
            </a:r>
            <a:r>
              <a:rPr lang="en-US" altLang="zh-CN" sz="1900" dirty="0">
                <a:solidFill>
                  <a:schemeClr val="tx1">
                    <a:lumMod val="85000"/>
                    <a:lumOff val="15000"/>
                  </a:schemeClr>
                </a:solidFill>
                <a:latin typeface="微软雅黑" pitchFamily="34" charset="-122"/>
                <a:ea typeface="微软雅黑" pitchFamily="34" charset="-122"/>
              </a:rPr>
              <a:t>2018</a:t>
            </a:r>
            <a:r>
              <a:rPr lang="zh-CN" altLang="en-US" sz="1900" dirty="0">
                <a:solidFill>
                  <a:schemeClr val="tx1">
                    <a:lumMod val="85000"/>
                    <a:lumOff val="15000"/>
                  </a:schemeClr>
                </a:solidFill>
                <a:latin typeface="微软雅黑" pitchFamily="34" charset="-122"/>
                <a:ea typeface="微软雅黑" pitchFamily="34" charset="-122"/>
              </a:rPr>
              <a:t>年</a:t>
            </a:r>
            <a:r>
              <a:rPr lang="en-US" altLang="zh-CN" sz="1900" dirty="0">
                <a:solidFill>
                  <a:schemeClr val="tx1">
                    <a:lumMod val="85000"/>
                    <a:lumOff val="15000"/>
                  </a:schemeClr>
                </a:solidFill>
                <a:latin typeface="微软雅黑" pitchFamily="34" charset="-122"/>
                <a:ea typeface="微软雅黑" pitchFamily="34" charset="-122"/>
              </a:rPr>
              <a:t>11</a:t>
            </a:r>
            <a:r>
              <a:rPr lang="zh-CN" altLang="en-US" sz="1900" dirty="0">
                <a:solidFill>
                  <a:schemeClr val="tx1">
                    <a:lumMod val="85000"/>
                    <a:lumOff val="15000"/>
                  </a:schemeClr>
                </a:solidFill>
                <a:latin typeface="微软雅黑" pitchFamily="34" charset="-122"/>
                <a:ea typeface="微软雅黑" pitchFamily="34" charset="-122"/>
              </a:rPr>
              <a:t>月</a:t>
            </a:r>
            <a:r>
              <a:rPr lang="en-US" altLang="zh-CN" sz="1900" dirty="0">
                <a:solidFill>
                  <a:schemeClr val="tx1">
                    <a:lumMod val="85000"/>
                    <a:lumOff val="15000"/>
                  </a:schemeClr>
                </a:solidFill>
                <a:latin typeface="微软雅黑" pitchFamily="34" charset="-122"/>
                <a:ea typeface="微软雅黑" pitchFamily="34" charset="-122"/>
              </a:rPr>
              <a:t>20</a:t>
            </a:r>
            <a:r>
              <a:rPr lang="zh-CN" altLang="en-US" sz="1900" dirty="0">
                <a:solidFill>
                  <a:schemeClr val="tx1">
                    <a:lumMod val="85000"/>
                    <a:lumOff val="15000"/>
                  </a:schemeClr>
                </a:solidFill>
                <a:latin typeface="微软雅黑" pitchFamily="34" charset="-122"/>
                <a:ea typeface="微软雅黑" pitchFamily="34" charset="-122"/>
              </a:rPr>
              <a:t>日</a:t>
            </a:r>
            <a:endParaRPr lang="en-US" altLang="zh-CN" sz="1900" dirty="0">
              <a:solidFill>
                <a:schemeClr val="tx1">
                  <a:lumMod val="85000"/>
                  <a:lumOff val="15000"/>
                </a:schemeClr>
              </a:solidFill>
              <a:latin typeface="微软雅黑" pitchFamily="34" charset="-122"/>
              <a:ea typeface="微软雅黑" pitchFamily="34" charset="-122"/>
            </a:endParaRPr>
          </a:p>
        </p:txBody>
      </p:sp>
      <p:sp>
        <p:nvSpPr>
          <p:cNvPr id="45" name="TextBox 44"/>
          <p:cNvSpPr txBox="1"/>
          <p:nvPr/>
        </p:nvSpPr>
        <p:spPr>
          <a:xfrm>
            <a:off x="118542" y="113000"/>
            <a:ext cx="4516616" cy="692493"/>
          </a:xfrm>
          <a:prstGeom prst="rect">
            <a:avLst/>
          </a:prstGeom>
          <a:noFill/>
        </p:spPr>
        <p:txBody>
          <a:bodyPr wrap="none" lIns="121917" tIns="60958" rIns="121917" bIns="60958" rtlCol="0">
            <a:spAutoFit/>
          </a:bodyPr>
          <a:lstStyle/>
          <a:p>
            <a:pPr algn="ctr"/>
            <a:r>
              <a:rPr lang="zh-CN" altLang="en-US" sz="3700" dirty="0">
                <a:solidFill>
                  <a:schemeClr val="tx1">
                    <a:lumMod val="75000"/>
                    <a:lumOff val="25000"/>
                  </a:schemeClr>
                </a:solidFill>
                <a:latin typeface="Eras Bold ITC" panose="020B0907030504020204" pitchFamily="34" charset="0"/>
                <a:ea typeface="微软雅黑" panose="020B0503020204020204" pitchFamily="34" charset="-122"/>
              </a:rPr>
              <a:t>吉林华桥外国语学院</a:t>
            </a:r>
          </a:p>
        </p:txBody>
      </p:sp>
      <p:pic>
        <p:nvPicPr>
          <p:cNvPr id="46" name="商务.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418122" y="6197364"/>
            <a:ext cx="812694" cy="812988"/>
          </a:xfrm>
          <a:prstGeom prst="rect">
            <a:avLst/>
          </a:prstGeom>
        </p:spPr>
      </p:pic>
      <p:sp>
        <p:nvSpPr>
          <p:cNvPr id="19" name="六边形 18"/>
          <p:cNvSpPr/>
          <p:nvPr/>
        </p:nvSpPr>
        <p:spPr>
          <a:xfrm flipV="1">
            <a:off x="3041774" y="2632"/>
            <a:ext cx="3047603" cy="93401"/>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0" name="六边形 19"/>
          <p:cNvSpPr/>
          <p:nvPr/>
        </p:nvSpPr>
        <p:spPr>
          <a:xfrm flipV="1">
            <a:off x="6083548" y="2632"/>
            <a:ext cx="3047603" cy="93401"/>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1" name="六边形 20"/>
          <p:cNvSpPr/>
          <p:nvPr/>
        </p:nvSpPr>
        <p:spPr>
          <a:xfrm flipV="1">
            <a:off x="9142810" y="2632"/>
            <a:ext cx="3047603" cy="93401"/>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45794624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6"/>
                                        </p:tgtEl>
                                      </p:cBhvr>
                                    </p:cmd>
                                  </p:childTnLst>
                                </p:cTn>
                              </p:par>
                              <p:par>
                                <p:cTn id="7" presetID="10"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fade">
                                      <p:cBhvr>
                                        <p:cTn id="9" dur="200"/>
                                        <p:tgtEl>
                                          <p:spTgt spid="36"/>
                                        </p:tgtEl>
                                      </p:cBhvr>
                                    </p:animEffect>
                                  </p:childTnLst>
                                </p:cTn>
                              </p:par>
                            </p:childTnLst>
                          </p:cTn>
                        </p:par>
                        <p:par>
                          <p:cTn id="10" fill="hold">
                            <p:stCondLst>
                              <p:cond delay="2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700"/>
                            </p:stCondLst>
                            <p:childTnLst>
                              <p:par>
                                <p:cTn id="17" presetID="37"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700"/>
                                        <p:tgtEl>
                                          <p:spTgt spid="40"/>
                                        </p:tgtEl>
                                      </p:cBhvr>
                                    </p:animEffect>
                                    <p:anim calcmode="lin" valueType="num">
                                      <p:cBhvr>
                                        <p:cTn id="20" dur="700" fill="hold"/>
                                        <p:tgtEl>
                                          <p:spTgt spid="40"/>
                                        </p:tgtEl>
                                        <p:attrNameLst>
                                          <p:attrName>ppt_x</p:attrName>
                                        </p:attrNameLst>
                                      </p:cBhvr>
                                      <p:tavLst>
                                        <p:tav tm="0">
                                          <p:val>
                                            <p:strVal val="#ppt_x"/>
                                          </p:val>
                                        </p:tav>
                                        <p:tav tm="100000">
                                          <p:val>
                                            <p:strVal val="#ppt_x"/>
                                          </p:val>
                                        </p:tav>
                                      </p:tavLst>
                                    </p:anim>
                                    <p:anim calcmode="lin" valueType="num">
                                      <p:cBhvr>
                                        <p:cTn id="21" dur="630" decel="100000" fill="hold"/>
                                        <p:tgtEl>
                                          <p:spTgt spid="40"/>
                                        </p:tgtEl>
                                        <p:attrNameLst>
                                          <p:attrName>ppt_y</p:attrName>
                                        </p:attrNameLst>
                                      </p:cBhvr>
                                      <p:tavLst>
                                        <p:tav tm="0">
                                          <p:val>
                                            <p:strVal val="#ppt_y+1"/>
                                          </p:val>
                                        </p:tav>
                                        <p:tav tm="100000">
                                          <p:val>
                                            <p:strVal val="#ppt_y-.03"/>
                                          </p:val>
                                        </p:tav>
                                      </p:tavLst>
                                    </p:anim>
                                    <p:anim calcmode="lin" valueType="num">
                                      <p:cBhvr>
                                        <p:cTn id="22" dur="70" accel="100000" fill="hold">
                                          <p:stCondLst>
                                            <p:cond delay="630"/>
                                          </p:stCondLst>
                                        </p:cTn>
                                        <p:tgtEl>
                                          <p:spTgt spid="40"/>
                                        </p:tgtEl>
                                        <p:attrNameLst>
                                          <p:attrName>ppt_y</p:attrName>
                                        </p:attrNameLst>
                                      </p:cBhvr>
                                      <p:tavLst>
                                        <p:tav tm="0">
                                          <p:val>
                                            <p:strVal val="#ppt_y-.03"/>
                                          </p:val>
                                        </p:tav>
                                        <p:tav tm="100000">
                                          <p:val>
                                            <p:strVal val="#ppt_y"/>
                                          </p:val>
                                        </p:tav>
                                      </p:tavLst>
                                    </p:anim>
                                  </p:childTnLst>
                                </p:cTn>
                              </p:par>
                            </p:childTnLst>
                          </p:cTn>
                        </p:par>
                        <p:par>
                          <p:cTn id="23" fill="hold">
                            <p:stCondLst>
                              <p:cond delay="1400"/>
                            </p:stCondLst>
                            <p:childTnLst>
                              <p:par>
                                <p:cTn id="24" presetID="16" presetClass="entr" presetSubtype="37"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arn(outVertical)">
                                      <p:cBhvr>
                                        <p:cTn id="26" dur="1000"/>
                                        <p:tgtEl>
                                          <p:spTgt spid="42"/>
                                        </p:tgtEl>
                                      </p:cBhvr>
                                    </p:animEffect>
                                  </p:childTnLst>
                                </p:cTn>
                              </p:par>
                            </p:childTnLst>
                          </p:cTn>
                        </p:par>
                        <p:par>
                          <p:cTn id="27" fill="hold">
                            <p:stCondLst>
                              <p:cond delay="2400"/>
                            </p:stCondLst>
                            <p:childTnLst>
                              <p:par>
                                <p:cTn id="28" presetID="12" presetClass="entr" presetSubtype="4"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p:tgtEl>
                                          <p:spTgt spid="41"/>
                                        </p:tgtEl>
                                        <p:attrNameLst>
                                          <p:attrName>ppt_y</p:attrName>
                                        </p:attrNameLst>
                                      </p:cBhvr>
                                      <p:tavLst>
                                        <p:tav tm="0">
                                          <p:val>
                                            <p:strVal val="#ppt_y+#ppt_h*1.125000"/>
                                          </p:val>
                                        </p:tav>
                                        <p:tav tm="100000">
                                          <p:val>
                                            <p:strVal val="#ppt_y"/>
                                          </p:val>
                                        </p:tav>
                                      </p:tavLst>
                                    </p:anim>
                                    <p:animEffect transition="in" filter="wipe(up)">
                                      <p:cBhvr>
                                        <p:cTn id="31" dur="500"/>
                                        <p:tgtEl>
                                          <p:spTgt spid="41"/>
                                        </p:tgtEl>
                                      </p:cBhvr>
                                    </p:animEffect>
                                  </p:childTnLst>
                                </p:cTn>
                              </p:par>
                            </p:childTnLst>
                          </p:cTn>
                        </p:par>
                        <p:par>
                          <p:cTn id="32" fill="hold">
                            <p:stCondLst>
                              <p:cond delay="2900"/>
                            </p:stCondLst>
                            <p:childTnLst>
                              <p:par>
                                <p:cTn id="33" presetID="12" presetClass="entr" presetSubtype="4"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p:tgtEl>
                                          <p:spTgt spid="43"/>
                                        </p:tgtEl>
                                        <p:attrNameLst>
                                          <p:attrName>ppt_y</p:attrName>
                                        </p:attrNameLst>
                                      </p:cBhvr>
                                      <p:tavLst>
                                        <p:tav tm="0">
                                          <p:val>
                                            <p:strVal val="#ppt_y+#ppt_h*1.125000"/>
                                          </p:val>
                                        </p:tav>
                                        <p:tav tm="100000">
                                          <p:val>
                                            <p:strVal val="#ppt_y"/>
                                          </p:val>
                                        </p:tav>
                                      </p:tavLst>
                                    </p:anim>
                                    <p:animEffect transition="in" filter="wipe(up)">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hold" display="0">
                  <p:stCondLst>
                    <p:cond delay="indefinite"/>
                  </p:stCondLst>
                  <p:endCondLst>
                    <p:cond evt="onStopAudio" delay="0">
                      <p:tgtEl>
                        <p:sldTgt/>
                      </p:tgtEl>
                    </p:cond>
                  </p:endCondLst>
                </p:cTn>
                <p:tgtEl>
                  <p:spTgt spid="46"/>
                </p:tgtEl>
              </p:cMediaNode>
            </p:audio>
          </p:childTnLst>
        </p:cTn>
      </p:par>
    </p:tnLst>
    <p:bldLst>
      <p:bldP spid="36" grpId="0" animBg="1"/>
      <p:bldP spid="40" grpId="0"/>
      <p:bldP spid="41" grpId="0"/>
      <p:bldP spid="42" grpId="0"/>
      <p:bldP spid="43" grpId="0"/>
      <p:bldP spid="45" grpId="0"/>
      <p:bldP spid="19"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4E39FBF-F96F-47F4-BB4B-C5041C19F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366" y="333450"/>
            <a:ext cx="3966716" cy="2975037"/>
          </a:xfrm>
          <a:prstGeom prst="rect">
            <a:avLst/>
          </a:prstGeom>
          <a:ln>
            <a:noFill/>
          </a:ln>
          <a:effectLst>
            <a:softEdge rad="112500"/>
          </a:effectLst>
        </p:spPr>
      </p:pic>
      <p:pic>
        <p:nvPicPr>
          <p:cNvPr id="5" name="图片 4">
            <a:extLst>
              <a:ext uri="{FF2B5EF4-FFF2-40B4-BE49-F238E27FC236}">
                <a16:creationId xmlns:a16="http://schemas.microsoft.com/office/drawing/2014/main" id="{6F11DD21-3A0C-4F73-B467-E0B5069679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6485" y="981522"/>
            <a:ext cx="3840427" cy="2880320"/>
          </a:xfrm>
          <a:prstGeom prst="rect">
            <a:avLst/>
          </a:prstGeom>
          <a:ln>
            <a:noFill/>
          </a:ln>
          <a:effectLst>
            <a:softEdge rad="112500"/>
          </a:effectLst>
        </p:spPr>
      </p:pic>
      <p:pic>
        <p:nvPicPr>
          <p:cNvPr id="7" name="图片 6">
            <a:extLst>
              <a:ext uri="{FF2B5EF4-FFF2-40B4-BE49-F238E27FC236}">
                <a16:creationId xmlns:a16="http://schemas.microsoft.com/office/drawing/2014/main" id="{CAC2389B-9A86-4688-95AC-E78634E1AC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1470" y="189150"/>
            <a:ext cx="3550577" cy="2662933"/>
          </a:xfrm>
          <a:prstGeom prst="rect">
            <a:avLst/>
          </a:prstGeom>
          <a:ln>
            <a:noFill/>
          </a:ln>
          <a:effectLst>
            <a:softEdge rad="112500"/>
          </a:effectLst>
        </p:spPr>
      </p:pic>
      <p:pic>
        <p:nvPicPr>
          <p:cNvPr id="9" name="图片 8">
            <a:extLst>
              <a:ext uri="{FF2B5EF4-FFF2-40B4-BE49-F238E27FC236}">
                <a16:creationId xmlns:a16="http://schemas.microsoft.com/office/drawing/2014/main" id="{E12EDF06-47EC-43AF-A38F-360BEC716E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3647"/>
          <a:stretch/>
        </p:blipFill>
        <p:spPr>
          <a:xfrm>
            <a:off x="1630710" y="4032448"/>
            <a:ext cx="9146117" cy="2493690"/>
          </a:xfrm>
          <a:prstGeom prst="rect">
            <a:avLst/>
          </a:prstGeom>
          <a:ln>
            <a:noFill/>
          </a:ln>
          <a:effectLst>
            <a:softEdge rad="112500"/>
          </a:effectLst>
        </p:spPr>
      </p:pic>
    </p:spTree>
    <p:extLst>
      <p:ext uri="{BB962C8B-B14F-4D97-AF65-F5344CB8AC3E}">
        <p14:creationId xmlns:p14="http://schemas.microsoft.com/office/powerpoint/2010/main" val="94182126"/>
      </p:ext>
    </p:extLst>
  </p:cSld>
  <p:clrMapOvr>
    <a:masterClrMapping/>
  </p:clrMapOvr>
  <p:transition spd="slow" advClick="0" advTm="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a:grpSpLocks noChangeAspect="1"/>
          </p:cNvGrpSpPr>
          <p:nvPr/>
        </p:nvGrpSpPr>
        <p:grpSpPr>
          <a:xfrm>
            <a:off x="5018279" y="1972626"/>
            <a:ext cx="2015735" cy="1680389"/>
            <a:chOff x="1017666" y="1460660"/>
            <a:chExt cx="1241816" cy="1034848"/>
          </a:xfrm>
        </p:grpSpPr>
        <p:grpSp>
          <p:nvGrpSpPr>
            <p:cNvPr id="61" name="组合 60"/>
            <p:cNvGrpSpPr/>
            <p:nvPr/>
          </p:nvGrpSpPr>
          <p:grpSpPr>
            <a:xfrm>
              <a:off x="1017666" y="1460660"/>
              <a:ext cx="1241816" cy="1034848"/>
              <a:chOff x="1017666" y="1609725"/>
              <a:chExt cx="1241816" cy="1034848"/>
            </a:xfrm>
          </p:grpSpPr>
          <p:sp>
            <p:nvSpPr>
              <p:cNvPr id="63" name="六边形 62"/>
              <p:cNvSpPr>
                <a:spLocks noChangeAspect="1"/>
              </p:cNvSpPr>
              <p:nvPr/>
            </p:nvSpPr>
            <p:spPr>
              <a:xfrm>
                <a:off x="1017666" y="1609725"/>
                <a:ext cx="1241816" cy="1034848"/>
              </a:xfrm>
              <a:prstGeom prst="hexagon">
                <a:avLst/>
              </a:prstGeom>
              <a:solidFill>
                <a:schemeClr val="bg1"/>
              </a:solidFill>
              <a:ln w="6350">
                <a:solidFill>
                  <a:srgbClr val="5FC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课程活动</a:t>
                </a:r>
              </a:p>
            </p:txBody>
          </p:sp>
          <p:sp>
            <p:nvSpPr>
              <p:cNvPr id="64" name="六边形 63"/>
              <p:cNvSpPr>
                <a:spLocks noChangeAspect="1"/>
              </p:cNvSpPr>
              <p:nvPr/>
            </p:nvSpPr>
            <p:spPr>
              <a:xfrm>
                <a:off x="1120174" y="1695149"/>
                <a:ext cx="1036800" cy="864000"/>
              </a:xfrm>
              <a:prstGeom prst="hexagon">
                <a:avLst/>
              </a:prstGeom>
              <a:solidFill>
                <a:srgbClr val="5FCA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2" name="TextBox 61"/>
            <p:cNvSpPr txBox="1"/>
            <p:nvPr/>
          </p:nvSpPr>
          <p:spPr>
            <a:xfrm>
              <a:off x="1373048" y="1742120"/>
              <a:ext cx="540386" cy="568622"/>
            </a:xfrm>
            <a:prstGeom prst="rect">
              <a:avLst/>
            </a:prstGeom>
            <a:noFill/>
          </p:spPr>
          <p:txBody>
            <a:bodyPr wrap="none" rtlCol="0">
              <a:spAutoFit/>
            </a:bodyPr>
            <a:lstStyle/>
            <a:p>
              <a:pPr algn="r"/>
              <a:r>
                <a:rPr lang="zh-CN" altLang="en-US" sz="2700" b="1" dirty="0">
                  <a:solidFill>
                    <a:schemeClr val="bg1"/>
                  </a:solidFill>
                  <a:latin typeface="微软雅黑" panose="020B0503020204020204" pitchFamily="34" charset="-122"/>
                  <a:ea typeface="微软雅黑" panose="020B0503020204020204" pitchFamily="34" charset="-122"/>
                </a:rPr>
                <a:t>课程</a:t>
              </a:r>
              <a:endParaRPr lang="en-US" altLang="zh-CN" sz="2700" b="1" dirty="0">
                <a:solidFill>
                  <a:schemeClr val="bg1"/>
                </a:solidFill>
                <a:latin typeface="微软雅黑" panose="020B0503020204020204" pitchFamily="34" charset="-122"/>
                <a:ea typeface="微软雅黑" panose="020B0503020204020204" pitchFamily="34" charset="-122"/>
              </a:endParaRPr>
            </a:p>
            <a:p>
              <a:pPr algn="r"/>
              <a:r>
                <a:rPr lang="zh-CN" altLang="en-US" sz="2700" b="1" dirty="0">
                  <a:solidFill>
                    <a:schemeClr val="bg1"/>
                  </a:solidFill>
                  <a:latin typeface="微软雅黑" panose="020B0503020204020204" pitchFamily="34" charset="-122"/>
                  <a:ea typeface="微软雅黑" panose="020B0503020204020204" pitchFamily="34" charset="-122"/>
                </a:rPr>
                <a:t>活动</a:t>
              </a:r>
            </a:p>
          </p:txBody>
        </p:sp>
      </p:grpSp>
      <p:grpSp>
        <p:nvGrpSpPr>
          <p:cNvPr id="65" name="组合 64"/>
          <p:cNvGrpSpPr>
            <a:grpSpLocks noChangeAspect="1"/>
          </p:cNvGrpSpPr>
          <p:nvPr/>
        </p:nvGrpSpPr>
        <p:grpSpPr>
          <a:xfrm>
            <a:off x="3284247" y="2907138"/>
            <a:ext cx="2015735" cy="1680389"/>
            <a:chOff x="1017666" y="2695004"/>
            <a:chExt cx="1241816" cy="1034848"/>
          </a:xfrm>
        </p:grpSpPr>
        <p:grpSp>
          <p:nvGrpSpPr>
            <p:cNvPr id="66" name="组合 65"/>
            <p:cNvGrpSpPr/>
            <p:nvPr/>
          </p:nvGrpSpPr>
          <p:grpSpPr>
            <a:xfrm>
              <a:off x="1017666" y="2695004"/>
              <a:ext cx="1241816" cy="1034848"/>
              <a:chOff x="1017666" y="1609725"/>
              <a:chExt cx="1241816" cy="1034848"/>
            </a:xfrm>
          </p:grpSpPr>
          <p:sp>
            <p:nvSpPr>
              <p:cNvPr id="68" name="六边形 67"/>
              <p:cNvSpPr>
                <a:spLocks noChangeAspect="1"/>
              </p:cNvSpPr>
              <p:nvPr/>
            </p:nvSpPr>
            <p:spPr>
              <a:xfrm>
                <a:off x="1017666" y="1609725"/>
                <a:ext cx="1241816" cy="1034848"/>
              </a:xfrm>
              <a:prstGeom prst="hexagon">
                <a:avLst/>
              </a:prstGeom>
              <a:solidFill>
                <a:schemeClr val="bg1"/>
              </a:solidFill>
              <a:ln w="6350">
                <a:solidFill>
                  <a:srgbClr val="A0BF0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9" name="六边形 68"/>
              <p:cNvSpPr>
                <a:spLocks noChangeAspect="1"/>
              </p:cNvSpPr>
              <p:nvPr/>
            </p:nvSpPr>
            <p:spPr>
              <a:xfrm>
                <a:off x="1120174" y="1695149"/>
                <a:ext cx="1036800" cy="864000"/>
              </a:xfrm>
              <a:prstGeom prst="hexagon">
                <a:avLst/>
              </a:prstGeom>
              <a:solidFill>
                <a:srgbClr val="A0BF0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7" name="TextBox 66"/>
            <p:cNvSpPr txBox="1"/>
            <p:nvPr/>
          </p:nvSpPr>
          <p:spPr>
            <a:xfrm>
              <a:off x="1297053" y="2972881"/>
              <a:ext cx="653075" cy="587576"/>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课程通知</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70" name="组合 69"/>
          <p:cNvGrpSpPr>
            <a:grpSpLocks noChangeAspect="1"/>
          </p:cNvGrpSpPr>
          <p:nvPr/>
        </p:nvGrpSpPr>
        <p:grpSpPr>
          <a:xfrm>
            <a:off x="5018279" y="3836112"/>
            <a:ext cx="2015735" cy="1680389"/>
            <a:chOff x="1017666" y="3929062"/>
            <a:chExt cx="1241816" cy="1034848"/>
          </a:xfrm>
        </p:grpSpPr>
        <p:grpSp>
          <p:nvGrpSpPr>
            <p:cNvPr id="71" name="组合 70"/>
            <p:cNvGrpSpPr/>
            <p:nvPr/>
          </p:nvGrpSpPr>
          <p:grpSpPr>
            <a:xfrm>
              <a:off x="1017666" y="3929062"/>
              <a:ext cx="1241816" cy="1034848"/>
              <a:chOff x="1017666" y="1609725"/>
              <a:chExt cx="1241816" cy="1034848"/>
            </a:xfrm>
          </p:grpSpPr>
          <p:sp>
            <p:nvSpPr>
              <p:cNvPr id="73" name="六边形 72"/>
              <p:cNvSpPr>
                <a:spLocks noChangeAspect="1"/>
              </p:cNvSpPr>
              <p:nvPr/>
            </p:nvSpPr>
            <p:spPr>
              <a:xfrm>
                <a:off x="1017666" y="1609725"/>
                <a:ext cx="1241816" cy="1034848"/>
              </a:xfrm>
              <a:prstGeom prst="hexagon">
                <a:avLst/>
              </a:prstGeom>
              <a:solidFill>
                <a:schemeClr val="bg1"/>
              </a:solidFill>
              <a:ln w="6350">
                <a:solidFill>
                  <a:srgbClr val="5FC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4" name="六边形 73"/>
              <p:cNvSpPr>
                <a:spLocks noChangeAspect="1"/>
              </p:cNvSpPr>
              <p:nvPr/>
            </p:nvSpPr>
            <p:spPr>
              <a:xfrm>
                <a:off x="1120174" y="1695149"/>
                <a:ext cx="1036800" cy="864000"/>
              </a:xfrm>
              <a:prstGeom prst="hexagon">
                <a:avLst/>
              </a:prstGeom>
              <a:solidFill>
                <a:srgbClr val="F584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72" name="TextBox 71"/>
            <p:cNvSpPr txBox="1"/>
            <p:nvPr/>
          </p:nvSpPr>
          <p:spPr>
            <a:xfrm>
              <a:off x="1373048" y="4162773"/>
              <a:ext cx="556187" cy="587576"/>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课程</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资源</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sp>
        <p:nvSpPr>
          <p:cNvPr id="80" name="Rectangle 13" descr="FD1DDF730CE4456e89755B07FE1653D0# #Rectangle 13"/>
          <p:cNvSpPr>
            <a:spLocks noChangeArrowheads="1"/>
          </p:cNvSpPr>
          <p:nvPr/>
        </p:nvSpPr>
        <p:spPr bwMode="auto">
          <a:xfrm>
            <a:off x="910630" y="1313665"/>
            <a:ext cx="2276574" cy="4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2100" b="1" dirty="0">
                <a:solidFill>
                  <a:srgbClr val="C00000"/>
                </a:solidFill>
                <a:latin typeface="微软雅黑" panose="020B0503020204020204" pitchFamily="34" charset="-122"/>
                <a:ea typeface="微软雅黑" panose="020B0503020204020204" pitchFamily="34" charset="-122"/>
              </a:rPr>
              <a:t>签到</a:t>
            </a:r>
            <a:r>
              <a:rPr lang="en-US" altLang="zh-CN" sz="2100" b="1" dirty="0">
                <a:solidFill>
                  <a:srgbClr val="C00000"/>
                </a:solidFill>
                <a:latin typeface="微软雅黑" panose="020B0503020204020204" pitchFamily="34" charset="-122"/>
                <a:ea typeface="微软雅黑" panose="020B0503020204020204" pitchFamily="34" charset="-122"/>
              </a:rPr>
              <a:t>+</a:t>
            </a:r>
            <a:r>
              <a:rPr lang="zh-CN" altLang="en-US" sz="2100" b="1" dirty="0">
                <a:solidFill>
                  <a:srgbClr val="C00000"/>
                </a:solidFill>
                <a:latin typeface="微软雅黑" panose="020B0503020204020204" pitchFamily="34" charset="-122"/>
                <a:ea typeface="微软雅黑" panose="020B0503020204020204" pitchFamily="34" charset="-122"/>
              </a:rPr>
              <a:t>课程通知</a:t>
            </a:r>
            <a:endParaRPr lang="en-US" altLang="zh-CN" sz="2100" b="1" dirty="0">
              <a:solidFill>
                <a:srgbClr val="C00000"/>
              </a:solidFill>
              <a:latin typeface="微软雅黑" panose="020B0503020204020204" pitchFamily="34" charset="-122"/>
              <a:ea typeface="微软雅黑" panose="020B0503020204020204" pitchFamily="34" charset="-122"/>
            </a:endParaRPr>
          </a:p>
        </p:txBody>
      </p:sp>
      <p:sp>
        <p:nvSpPr>
          <p:cNvPr id="81" name="Rectangle 13" descr="FD1DDF730CE4456e89755B07FE1653D0# #Rectangle 13"/>
          <p:cNvSpPr>
            <a:spLocks noChangeArrowheads="1"/>
          </p:cNvSpPr>
          <p:nvPr/>
        </p:nvSpPr>
        <p:spPr bwMode="auto">
          <a:xfrm>
            <a:off x="880232" y="1858158"/>
            <a:ext cx="2376170" cy="99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a:buFont typeface="Wingdings" pitchFamily="2" charset="2"/>
              <a:buChar char="l"/>
            </a:pPr>
            <a:r>
              <a:rPr lang="zh-CN" altLang="en-US" sz="1800" b="1" dirty="0"/>
              <a:t>课程签到</a:t>
            </a:r>
            <a:endParaRPr lang="en-US" altLang="zh-CN" sz="1800" b="1" dirty="0"/>
          </a:p>
          <a:p>
            <a:pPr algn="just">
              <a:buFont typeface="Wingdings" pitchFamily="2" charset="2"/>
              <a:buChar char="l"/>
            </a:pPr>
            <a:r>
              <a:rPr lang="zh-CN" altLang="en-US" sz="1800" b="1" dirty="0"/>
              <a:t>实时发布课程要求</a:t>
            </a:r>
            <a:endParaRPr lang="en-US" altLang="zh-CN" sz="1800" b="1" dirty="0"/>
          </a:p>
          <a:p>
            <a:pPr algn="just"/>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Rectangle 13" descr="FD1DDF730CE4456e89755B07FE1653D0# #Rectangle 13"/>
          <p:cNvSpPr>
            <a:spLocks noChangeArrowheads="1"/>
          </p:cNvSpPr>
          <p:nvPr/>
        </p:nvSpPr>
        <p:spPr bwMode="auto">
          <a:xfrm>
            <a:off x="7881156" y="1572406"/>
            <a:ext cx="3500462" cy="160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2400" b="1" dirty="0">
                <a:solidFill>
                  <a:srgbClr val="C00000"/>
                </a:solidFill>
                <a:latin typeface="微软雅黑" pitchFamily="34" charset="-122"/>
                <a:ea typeface="微软雅黑" pitchFamily="34" charset="-122"/>
              </a:rPr>
              <a:t>作业、小组任务、</a:t>
            </a:r>
            <a:endParaRPr lang="en-US" altLang="zh-CN" sz="2400" b="1" dirty="0">
              <a:solidFill>
                <a:srgbClr val="C00000"/>
              </a:solidFill>
              <a:latin typeface="微软雅黑" pitchFamily="34" charset="-122"/>
              <a:ea typeface="微软雅黑" pitchFamily="34" charset="-122"/>
            </a:endParaRPr>
          </a:p>
          <a:p>
            <a:pPr eaLnBrk="1" hangingPunct="1">
              <a:spcBef>
                <a:spcPct val="0"/>
              </a:spcBef>
              <a:buNone/>
              <a:defRPr/>
            </a:pPr>
            <a:r>
              <a:rPr lang="zh-CN" altLang="en-US" sz="2400" b="1" dirty="0">
                <a:solidFill>
                  <a:srgbClr val="C00000"/>
                </a:solidFill>
                <a:latin typeface="微软雅黑" pitchFamily="34" charset="-122"/>
                <a:ea typeface="微软雅黑" pitchFamily="34" charset="-122"/>
              </a:rPr>
              <a:t>问卷调查、头脑风暴、答疑讨论、测试、</a:t>
            </a:r>
            <a:endParaRPr lang="en-US" altLang="zh-CN" sz="2400" b="1" dirty="0">
              <a:solidFill>
                <a:srgbClr val="C00000"/>
              </a:solidFill>
              <a:latin typeface="微软雅黑" pitchFamily="34" charset="-122"/>
              <a:ea typeface="微软雅黑" pitchFamily="34" charset="-122"/>
            </a:endParaRPr>
          </a:p>
          <a:p>
            <a:pPr eaLnBrk="1" hangingPunct="1">
              <a:spcBef>
                <a:spcPct val="0"/>
              </a:spcBef>
              <a:buNone/>
              <a:defRPr/>
            </a:pPr>
            <a:r>
              <a:rPr lang="zh-CN" altLang="en-US" sz="2400" b="1" dirty="0">
                <a:solidFill>
                  <a:srgbClr val="C00000"/>
                </a:solidFill>
                <a:latin typeface="微软雅黑" pitchFamily="34" charset="-122"/>
                <a:ea typeface="微软雅黑" pitchFamily="34" charset="-122"/>
              </a:rPr>
              <a:t>反思日记</a:t>
            </a:r>
            <a:endParaRPr lang="en-US" altLang="zh-CN" sz="2100" b="1" dirty="0">
              <a:solidFill>
                <a:srgbClr val="C00000"/>
              </a:solidFill>
              <a:latin typeface="微软雅黑" pitchFamily="34" charset="-122"/>
              <a:ea typeface="微软雅黑" pitchFamily="34" charset="-122"/>
            </a:endParaRPr>
          </a:p>
        </p:txBody>
      </p:sp>
      <p:sp>
        <p:nvSpPr>
          <p:cNvPr id="83" name="Rectangle 13" descr="FD1DDF730CE4456e89755B07FE1653D0# #Rectangle 13"/>
          <p:cNvSpPr>
            <a:spLocks noChangeArrowheads="1"/>
          </p:cNvSpPr>
          <p:nvPr/>
        </p:nvSpPr>
        <p:spPr bwMode="auto">
          <a:xfrm>
            <a:off x="7809718" y="3286918"/>
            <a:ext cx="3839927" cy="86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Font typeface="Wingdings" pitchFamily="2" charset="2"/>
              <a:buChar char="l"/>
              <a:defRPr/>
            </a:pPr>
            <a:r>
              <a:rPr lang="zh-CN" altLang="en-US" sz="1600" b="1" dirty="0"/>
              <a:t>检测学生的在线学习和参与情况</a:t>
            </a:r>
            <a:endParaRPr lang="en-US" altLang="zh-CN" sz="1600" b="1" dirty="0"/>
          </a:p>
          <a:p>
            <a:pPr algn="just" eaLnBrk="1" hangingPunct="1">
              <a:spcBef>
                <a:spcPct val="0"/>
              </a:spcBef>
              <a:buFont typeface="Wingdings" pitchFamily="2" charset="2"/>
              <a:buChar char="l"/>
              <a:defRPr/>
            </a:pPr>
            <a:r>
              <a:rPr lang="zh-CN" altLang="en-US" sz="1600" b="1" dirty="0"/>
              <a:t>实现在线同步和异步交流和辅导</a:t>
            </a:r>
            <a:endParaRPr lang="en-US" altLang="zh-CN" sz="1600" b="1" dirty="0"/>
          </a:p>
          <a:p>
            <a:pPr algn="just" eaLnBrk="1" hangingPunct="1">
              <a:spcBef>
                <a:spcPct val="0"/>
              </a:spcBef>
              <a:buFont typeface="Wingdings" pitchFamily="2" charset="2"/>
              <a:buChar char="l"/>
              <a:defRPr/>
            </a:pPr>
            <a:r>
              <a:rPr lang="zh-CN" altLang="en-US" sz="1600" b="1" dirty="0"/>
              <a:t>记录学生的反思日记</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Rectangle 13" descr="FD1DDF730CE4456e89755B07FE1653D0# #Rectangle 13"/>
          <p:cNvSpPr>
            <a:spLocks noChangeArrowheads="1"/>
          </p:cNvSpPr>
          <p:nvPr/>
        </p:nvSpPr>
        <p:spPr bwMode="auto">
          <a:xfrm>
            <a:off x="380166" y="4358488"/>
            <a:ext cx="3143272" cy="229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2000" b="1" dirty="0">
                <a:solidFill>
                  <a:srgbClr val="C00000"/>
                </a:solidFill>
                <a:latin typeface="微软雅黑" pitchFamily="34" charset="-122"/>
                <a:ea typeface="微软雅黑" pitchFamily="34" charset="-122"/>
              </a:rPr>
              <a:t>系列微课、</a:t>
            </a:r>
            <a:endParaRPr lang="en-US" altLang="zh-CN" sz="2000" b="1" dirty="0">
              <a:solidFill>
                <a:srgbClr val="C00000"/>
              </a:solidFill>
              <a:latin typeface="微软雅黑" pitchFamily="34" charset="-122"/>
              <a:ea typeface="微软雅黑" pitchFamily="34" charset="-122"/>
            </a:endParaRPr>
          </a:p>
          <a:p>
            <a:pPr eaLnBrk="1" hangingPunct="1">
              <a:spcBef>
                <a:spcPct val="0"/>
              </a:spcBef>
              <a:buNone/>
              <a:defRPr/>
            </a:pPr>
            <a:r>
              <a:rPr lang="zh-CN" altLang="en-US" sz="2000" b="1" dirty="0">
                <a:solidFill>
                  <a:srgbClr val="C00000"/>
                </a:solidFill>
                <a:latin typeface="微软雅黑" pitchFamily="34" charset="-122"/>
                <a:ea typeface="微软雅黑" pitchFamily="34" charset="-122"/>
              </a:rPr>
              <a:t>教学课件、</a:t>
            </a:r>
            <a:endParaRPr lang="en-US" altLang="zh-CN" sz="2000" b="1" dirty="0">
              <a:solidFill>
                <a:srgbClr val="C00000"/>
              </a:solidFill>
              <a:latin typeface="微软雅黑" pitchFamily="34" charset="-122"/>
              <a:ea typeface="微软雅黑" pitchFamily="34" charset="-122"/>
            </a:endParaRPr>
          </a:p>
          <a:p>
            <a:pPr eaLnBrk="1" hangingPunct="1">
              <a:spcBef>
                <a:spcPct val="0"/>
              </a:spcBef>
              <a:buNone/>
              <a:defRPr/>
            </a:pPr>
            <a:r>
              <a:rPr lang="zh-CN" altLang="en-US" sz="2000" b="1" dirty="0">
                <a:solidFill>
                  <a:srgbClr val="C00000"/>
                </a:solidFill>
                <a:latin typeface="微软雅黑" pitchFamily="34" charset="-122"/>
                <a:ea typeface="微软雅黑" pitchFamily="34" charset="-122"/>
              </a:rPr>
              <a:t>名人名作和学生佳作、</a:t>
            </a:r>
            <a:endParaRPr lang="en-US" altLang="zh-CN" sz="2000" b="1" dirty="0">
              <a:solidFill>
                <a:srgbClr val="C00000"/>
              </a:solidFill>
              <a:latin typeface="微软雅黑" pitchFamily="34" charset="-122"/>
              <a:ea typeface="微软雅黑" pitchFamily="34" charset="-122"/>
            </a:endParaRPr>
          </a:p>
          <a:p>
            <a:pPr eaLnBrk="1" hangingPunct="1">
              <a:spcBef>
                <a:spcPct val="0"/>
              </a:spcBef>
              <a:buNone/>
              <a:defRPr/>
            </a:pPr>
            <a:r>
              <a:rPr lang="zh-CN" altLang="en-US" sz="2000" b="1" dirty="0">
                <a:solidFill>
                  <a:srgbClr val="C00000"/>
                </a:solidFill>
                <a:latin typeface="微软雅黑" pitchFamily="34" charset="-122"/>
                <a:ea typeface="微软雅黑" pitchFamily="34" charset="-122"/>
              </a:rPr>
              <a:t>网易公开课视频、</a:t>
            </a:r>
            <a:r>
              <a:rPr lang="en-US" sz="2000" b="1" dirty="0" err="1">
                <a:solidFill>
                  <a:srgbClr val="C00000"/>
                </a:solidFill>
                <a:latin typeface="微软雅黑" pitchFamily="34" charset="-122"/>
                <a:ea typeface="微软雅黑" pitchFamily="34" charset="-122"/>
              </a:rPr>
              <a:t>WikiHow</a:t>
            </a:r>
            <a:r>
              <a:rPr lang="zh-CN" altLang="en-US" sz="2000" b="1" dirty="0">
                <a:solidFill>
                  <a:srgbClr val="C00000"/>
                </a:solidFill>
                <a:latin typeface="微软雅黑" pitchFamily="34" charset="-122"/>
                <a:ea typeface="微软雅黑" pitchFamily="34" charset="-122"/>
              </a:rPr>
              <a:t>等网页链接、知名网络语料库链接</a:t>
            </a:r>
            <a:endParaRPr lang="en-US" altLang="zh-CN" sz="2000" b="1" dirty="0">
              <a:solidFill>
                <a:srgbClr val="C00000"/>
              </a:solidFill>
              <a:latin typeface="微软雅黑" pitchFamily="34" charset="-122"/>
              <a:ea typeface="微软雅黑" pitchFamily="34" charset="-122"/>
            </a:endParaRPr>
          </a:p>
          <a:p>
            <a:pPr eaLnBrk="1" hangingPunct="1">
              <a:spcBef>
                <a:spcPct val="0"/>
              </a:spcBef>
              <a:buNone/>
              <a:defRPr/>
            </a:pPr>
            <a:endParaRPr lang="en-US" altLang="zh-CN" sz="2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1237422" y="1765175"/>
            <a:ext cx="3054692" cy="1141963"/>
            <a:chOff x="611560" y="1470144"/>
            <a:chExt cx="2440674" cy="856274"/>
          </a:xfrm>
        </p:grpSpPr>
        <p:cxnSp>
          <p:nvCxnSpPr>
            <p:cNvPr id="89" name="直接连接符 88"/>
            <p:cNvCxnSpPr/>
            <p:nvPr/>
          </p:nvCxnSpPr>
          <p:spPr>
            <a:xfrm>
              <a:off x="611560" y="1470144"/>
              <a:ext cx="1872208" cy="0"/>
            </a:xfrm>
            <a:prstGeom prst="line">
              <a:avLst/>
            </a:prstGeom>
            <a:ln w="6350">
              <a:solidFill>
                <a:srgbClr val="A0BF0D"/>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2483768" y="1470144"/>
              <a:ext cx="568466" cy="856274"/>
            </a:xfrm>
            <a:prstGeom prst="line">
              <a:avLst/>
            </a:prstGeom>
            <a:ln w="6350">
              <a:solidFill>
                <a:srgbClr val="A0BF0D"/>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flipH="1">
            <a:off x="7034013" y="2812823"/>
            <a:ext cx="4548679" cy="331221"/>
            <a:chOff x="-380931" y="1221786"/>
            <a:chExt cx="3411953" cy="248358"/>
          </a:xfrm>
        </p:grpSpPr>
        <p:cxnSp>
          <p:nvCxnSpPr>
            <p:cNvPr id="92" name="直接连接符 91"/>
            <p:cNvCxnSpPr/>
            <p:nvPr/>
          </p:nvCxnSpPr>
          <p:spPr>
            <a:xfrm>
              <a:off x="-380931" y="1470144"/>
              <a:ext cx="2864699" cy="0"/>
            </a:xfrm>
            <a:prstGeom prst="line">
              <a:avLst/>
            </a:prstGeom>
            <a:ln w="6350">
              <a:solidFill>
                <a:srgbClr val="A0BF0D"/>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endCxn id="63" idx="0"/>
            </p:cNvCxnSpPr>
            <p:nvPr/>
          </p:nvCxnSpPr>
          <p:spPr>
            <a:xfrm rot="10800000" flipH="1">
              <a:off x="2483767" y="1221786"/>
              <a:ext cx="547255" cy="248358"/>
            </a:xfrm>
            <a:prstGeom prst="line">
              <a:avLst/>
            </a:prstGeom>
            <a:ln w="6350">
              <a:solidFill>
                <a:srgbClr val="A0BF0D"/>
              </a:solidFill>
            </a:ln>
          </p:spPr>
          <p:style>
            <a:lnRef idx="1">
              <a:schemeClr val="accent1"/>
            </a:lnRef>
            <a:fillRef idx="0">
              <a:schemeClr val="accent1"/>
            </a:fillRef>
            <a:effectRef idx="0">
              <a:schemeClr val="accent1"/>
            </a:effectRef>
            <a:fontRef idx="minor">
              <a:schemeClr val="tx1"/>
            </a:fontRef>
          </p:style>
        </p:cxnSp>
      </p:grpSp>
      <p:cxnSp>
        <p:nvCxnSpPr>
          <p:cNvPr id="94" name="直接连接符 93"/>
          <p:cNvCxnSpPr/>
          <p:nvPr/>
        </p:nvCxnSpPr>
        <p:spPr>
          <a:xfrm flipV="1">
            <a:off x="451604" y="5358620"/>
            <a:ext cx="4857784" cy="1024022"/>
          </a:xfrm>
          <a:prstGeom prst="bentConnector3">
            <a:avLst>
              <a:gd name="adj1" fmla="val 93025"/>
            </a:avLst>
          </a:prstGeom>
          <a:ln w="6350">
            <a:solidFill>
              <a:srgbClr val="A0BF0D"/>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39" name="TextBox 43"/>
          <p:cNvSpPr txBox="1">
            <a:spLocks noChangeArrowheads="1"/>
          </p:cNvSpPr>
          <p:nvPr/>
        </p:nvSpPr>
        <p:spPr bwMode="auto">
          <a:xfrm>
            <a:off x="2590428" y="189434"/>
            <a:ext cx="52192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t>转变教学形式（蓝墨云班课）</a:t>
            </a:r>
            <a:endParaRPr lang="zh-CN" altLang="en-US" sz="2800" dirty="0"/>
          </a:p>
        </p:txBody>
      </p:sp>
      <p:sp>
        <p:nvSpPr>
          <p:cNvPr id="40" name="燕尾形 3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51"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
        <p:nvSpPr>
          <p:cNvPr id="52"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FFC000"/>
                </a:solidFill>
                <a:latin typeface="微软雅黑" pitchFamily="34" charset="-122"/>
              </a:rPr>
              <a:t>教学设计</a:t>
            </a:r>
            <a:endParaRPr lang="en-US" altLang="zh-CN" sz="2800" b="1" dirty="0">
              <a:solidFill>
                <a:srgbClr val="FFC000"/>
              </a:solidFill>
              <a:latin typeface="微软雅黑" pitchFamily="34" charset="-122"/>
            </a:endParaRPr>
          </a:p>
        </p:txBody>
      </p:sp>
    </p:spTree>
    <p:extLst>
      <p:ext uri="{BB962C8B-B14F-4D97-AF65-F5344CB8AC3E}">
        <p14:creationId xmlns:p14="http://schemas.microsoft.com/office/powerpoint/2010/main" val="2254673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wipe(right)">
                                      <p:cBhvr>
                                        <p:cTn id="20" dur="1000"/>
                                        <p:tgtEl>
                                          <p:spTgt spid="88"/>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1000"/>
                                        <p:tgtEl>
                                          <p:spTgt spid="81"/>
                                        </p:tgtEl>
                                      </p:cBhvr>
                                    </p:animEffect>
                                    <p:anim calcmode="lin" valueType="num">
                                      <p:cBhvr>
                                        <p:cTn id="24" dur="1000" fill="hold"/>
                                        <p:tgtEl>
                                          <p:spTgt spid="81"/>
                                        </p:tgtEl>
                                        <p:attrNameLst>
                                          <p:attrName>ppt_x</p:attrName>
                                        </p:attrNameLst>
                                      </p:cBhvr>
                                      <p:tavLst>
                                        <p:tav tm="0">
                                          <p:val>
                                            <p:strVal val="#ppt_x"/>
                                          </p:val>
                                        </p:tav>
                                        <p:tav tm="100000">
                                          <p:val>
                                            <p:strVal val="#ppt_x"/>
                                          </p:val>
                                        </p:tav>
                                      </p:tavLst>
                                    </p:anim>
                                    <p:anim calcmode="lin" valueType="num">
                                      <p:cBhvr>
                                        <p:cTn id="25" dur="1000" fill="hold"/>
                                        <p:tgtEl>
                                          <p:spTgt spid="8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1000"/>
                                        <p:tgtEl>
                                          <p:spTgt spid="80"/>
                                        </p:tgtEl>
                                      </p:cBhvr>
                                    </p:animEffect>
                                    <p:anim calcmode="lin" valueType="num">
                                      <p:cBhvr>
                                        <p:cTn id="29" dur="1000" fill="hold"/>
                                        <p:tgtEl>
                                          <p:spTgt spid="80"/>
                                        </p:tgtEl>
                                        <p:attrNameLst>
                                          <p:attrName>ppt_x</p:attrName>
                                        </p:attrNameLst>
                                      </p:cBhvr>
                                      <p:tavLst>
                                        <p:tav tm="0">
                                          <p:val>
                                            <p:strVal val="#ppt_x"/>
                                          </p:val>
                                        </p:tav>
                                        <p:tav tm="100000">
                                          <p:val>
                                            <p:strVal val="#ppt_x"/>
                                          </p:val>
                                        </p:tav>
                                      </p:tavLst>
                                    </p:anim>
                                    <p:anim calcmode="lin" valueType="num">
                                      <p:cBhvr>
                                        <p:cTn id="30" dur="1000" fill="hold"/>
                                        <p:tgtEl>
                                          <p:spTgt spid="80"/>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wipe(down)">
                                      <p:cBhvr>
                                        <p:cTn id="34" dur="1000"/>
                                        <p:tgtEl>
                                          <p:spTgt spid="9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1000"/>
                                        <p:tgtEl>
                                          <p:spTgt spid="83"/>
                                        </p:tgtEl>
                                      </p:cBhvr>
                                    </p:animEffect>
                                    <p:anim calcmode="lin" valueType="num">
                                      <p:cBhvr>
                                        <p:cTn id="38" dur="1000" fill="hold"/>
                                        <p:tgtEl>
                                          <p:spTgt spid="83"/>
                                        </p:tgtEl>
                                        <p:attrNameLst>
                                          <p:attrName>ppt_x</p:attrName>
                                        </p:attrNameLst>
                                      </p:cBhvr>
                                      <p:tavLst>
                                        <p:tav tm="0">
                                          <p:val>
                                            <p:strVal val="#ppt_x"/>
                                          </p:val>
                                        </p:tav>
                                        <p:tav tm="100000">
                                          <p:val>
                                            <p:strVal val="#ppt_x"/>
                                          </p:val>
                                        </p:tav>
                                      </p:tavLst>
                                    </p:anim>
                                    <p:anim calcmode="lin" valueType="num">
                                      <p:cBhvr>
                                        <p:cTn id="39" dur="1000" fill="hold"/>
                                        <p:tgtEl>
                                          <p:spTgt spid="83"/>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1000"/>
                                        <p:tgtEl>
                                          <p:spTgt spid="82"/>
                                        </p:tgtEl>
                                      </p:cBhvr>
                                    </p:animEffect>
                                    <p:anim calcmode="lin" valueType="num">
                                      <p:cBhvr>
                                        <p:cTn id="43" dur="1000" fill="hold"/>
                                        <p:tgtEl>
                                          <p:spTgt spid="82"/>
                                        </p:tgtEl>
                                        <p:attrNameLst>
                                          <p:attrName>ppt_x</p:attrName>
                                        </p:attrNameLst>
                                      </p:cBhvr>
                                      <p:tavLst>
                                        <p:tav tm="0">
                                          <p:val>
                                            <p:strVal val="#ppt_x"/>
                                          </p:val>
                                        </p:tav>
                                        <p:tav tm="100000">
                                          <p:val>
                                            <p:strVal val="#ppt_x"/>
                                          </p:val>
                                        </p:tav>
                                      </p:tavLst>
                                    </p:anim>
                                    <p:anim calcmode="lin" valueType="num">
                                      <p:cBhvr>
                                        <p:cTn id="44" dur="1000" fill="hold"/>
                                        <p:tgtEl>
                                          <p:spTgt spid="82"/>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22" presetClass="entr" presetSubtype="2" fill="hold" nodeType="afterEffect">
                                  <p:stCondLst>
                                    <p:cond delay="0"/>
                                  </p:stCondLst>
                                  <p:childTnLst>
                                    <p:set>
                                      <p:cBhvr>
                                        <p:cTn id="47" dur="1" fill="hold">
                                          <p:stCondLst>
                                            <p:cond delay="0"/>
                                          </p:stCondLst>
                                        </p:cTn>
                                        <p:tgtEl>
                                          <p:spTgt spid="94"/>
                                        </p:tgtEl>
                                        <p:attrNameLst>
                                          <p:attrName>style.visibility</p:attrName>
                                        </p:attrNameLst>
                                      </p:cBhvr>
                                      <p:to>
                                        <p:strVal val="visible"/>
                                      </p:to>
                                    </p:set>
                                    <p:animEffect transition="in" filter="wipe(right)">
                                      <p:cBhvr>
                                        <p:cTn id="48" dur="1000"/>
                                        <p:tgtEl>
                                          <p:spTgt spid="94"/>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1000"/>
                                        <p:tgtEl>
                                          <p:spTgt spid="84"/>
                                        </p:tgtEl>
                                      </p:cBhvr>
                                    </p:animEffect>
                                    <p:anim calcmode="lin" valueType="num">
                                      <p:cBhvr>
                                        <p:cTn id="52" dur="1000" fill="hold"/>
                                        <p:tgtEl>
                                          <p:spTgt spid="84"/>
                                        </p:tgtEl>
                                        <p:attrNameLst>
                                          <p:attrName>ppt_x</p:attrName>
                                        </p:attrNameLst>
                                      </p:cBhvr>
                                      <p:tavLst>
                                        <p:tav tm="0">
                                          <p:val>
                                            <p:strVal val="#ppt_x"/>
                                          </p:val>
                                        </p:tav>
                                        <p:tav tm="100000">
                                          <p:val>
                                            <p:strVal val="#ppt_x"/>
                                          </p:val>
                                        </p:tav>
                                      </p:tavLst>
                                    </p:anim>
                                    <p:anim calcmode="lin" valueType="num">
                                      <p:cBhvr>
                                        <p:cTn id="5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271242" y="1826632"/>
            <a:ext cx="3647930" cy="3649250"/>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等腰三角形 22"/>
          <p:cNvSpPr/>
          <p:nvPr/>
        </p:nvSpPr>
        <p:spPr>
          <a:xfrm rot="16200000" flipH="1">
            <a:off x="6175795" y="2262694"/>
            <a:ext cx="1958700" cy="2777132"/>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7799030" y="2337645"/>
            <a:ext cx="671987" cy="672230"/>
            <a:chOff x="5850034" y="1848492"/>
            <a:chExt cx="504056" cy="504056"/>
          </a:xfrm>
        </p:grpSpPr>
        <p:sp>
          <p:nvSpPr>
            <p:cNvPr id="5" name="椭圆 4"/>
            <p:cNvSpPr/>
            <p:nvPr/>
          </p:nvSpPr>
          <p:spPr>
            <a:xfrm>
              <a:off x="5850034" y="1848492"/>
              <a:ext cx="504056" cy="504056"/>
            </a:xfrm>
            <a:prstGeom prst="ellipse">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TextBox 5"/>
            <p:cNvSpPr txBox="1"/>
            <p:nvPr/>
          </p:nvSpPr>
          <p:spPr>
            <a:xfrm>
              <a:off x="5889504" y="1931243"/>
              <a:ext cx="290021" cy="311551"/>
            </a:xfrm>
            <a:prstGeom prst="rect">
              <a:avLst/>
            </a:prstGeom>
            <a:noFill/>
          </p:spPr>
          <p:txBody>
            <a:bodyPr wrap="none" rtlCol="0">
              <a:spAutoFit/>
            </a:bodyPr>
            <a:lstStyle/>
            <a:p>
              <a:r>
                <a:rPr lang="en-US" altLang="zh-CN" sz="2100" b="1" dirty="0">
                  <a:solidFill>
                    <a:schemeClr val="bg1"/>
                  </a:solidFill>
                  <a:latin typeface="微软雅黑" pitchFamily="34" charset="-122"/>
                  <a:ea typeface="微软雅黑" pitchFamily="34" charset="-122"/>
                </a:rPr>
                <a:t>A</a:t>
              </a:r>
              <a:endParaRPr lang="zh-CN" altLang="en-US" sz="2100" b="1" dirty="0">
                <a:solidFill>
                  <a:schemeClr val="bg1"/>
                </a:solidFill>
                <a:latin typeface="微软雅黑" pitchFamily="34" charset="-122"/>
                <a:ea typeface="微软雅黑" pitchFamily="34" charset="-122"/>
              </a:endParaRPr>
            </a:p>
          </p:txBody>
        </p:sp>
      </p:grpSp>
      <p:grpSp>
        <p:nvGrpSpPr>
          <p:cNvPr id="7" name="组合 6"/>
          <p:cNvGrpSpPr/>
          <p:nvPr/>
        </p:nvGrpSpPr>
        <p:grpSpPr>
          <a:xfrm>
            <a:off x="7799030" y="4306816"/>
            <a:ext cx="671987" cy="672230"/>
            <a:chOff x="5850034" y="3325028"/>
            <a:chExt cx="504056" cy="504056"/>
          </a:xfrm>
        </p:grpSpPr>
        <p:sp>
          <p:nvSpPr>
            <p:cNvPr id="8" name="椭圆 7"/>
            <p:cNvSpPr/>
            <p:nvPr/>
          </p:nvSpPr>
          <p:spPr>
            <a:xfrm>
              <a:off x="5850034" y="3325028"/>
              <a:ext cx="504056" cy="504056"/>
            </a:xfrm>
            <a:prstGeom prst="ellipse">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5889504" y="3407779"/>
              <a:ext cx="274390" cy="311551"/>
            </a:xfrm>
            <a:prstGeom prst="rect">
              <a:avLst/>
            </a:prstGeom>
            <a:noFill/>
          </p:spPr>
          <p:txBody>
            <a:bodyPr wrap="none" rtlCol="0">
              <a:spAutoFit/>
            </a:bodyPr>
            <a:lstStyle/>
            <a:p>
              <a:r>
                <a:rPr lang="en-US" altLang="zh-CN" sz="2100" b="1" dirty="0">
                  <a:solidFill>
                    <a:schemeClr val="bg1"/>
                  </a:solidFill>
                  <a:latin typeface="微软雅黑" pitchFamily="34" charset="-122"/>
                  <a:ea typeface="微软雅黑" pitchFamily="34" charset="-122"/>
                </a:rPr>
                <a:t>C</a:t>
              </a:r>
              <a:endParaRPr lang="zh-CN" altLang="en-US" sz="2100" b="1" dirty="0">
                <a:solidFill>
                  <a:schemeClr val="bg1"/>
                </a:solidFill>
                <a:latin typeface="微软雅黑" pitchFamily="34" charset="-122"/>
                <a:ea typeface="微软雅黑" pitchFamily="34" charset="-122"/>
              </a:endParaRPr>
            </a:p>
          </p:txBody>
        </p:sp>
      </p:grpSp>
      <p:grpSp>
        <p:nvGrpSpPr>
          <p:cNvPr id="10" name="组合 9"/>
          <p:cNvGrpSpPr/>
          <p:nvPr/>
        </p:nvGrpSpPr>
        <p:grpSpPr>
          <a:xfrm>
            <a:off x="8207717" y="3322231"/>
            <a:ext cx="671987" cy="672230"/>
            <a:chOff x="6156589" y="2586760"/>
            <a:chExt cx="504056" cy="504056"/>
          </a:xfrm>
        </p:grpSpPr>
        <p:sp>
          <p:nvSpPr>
            <p:cNvPr id="11" name="椭圆 10"/>
            <p:cNvSpPr/>
            <p:nvPr/>
          </p:nvSpPr>
          <p:spPr>
            <a:xfrm>
              <a:off x="6156589" y="2586760"/>
              <a:ext cx="504056" cy="504056"/>
            </a:xfrm>
            <a:prstGeom prst="ellipse">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2" name="TextBox 11"/>
            <p:cNvSpPr txBox="1"/>
            <p:nvPr/>
          </p:nvSpPr>
          <p:spPr>
            <a:xfrm>
              <a:off x="6196059" y="2669511"/>
              <a:ext cx="276795" cy="311551"/>
            </a:xfrm>
            <a:prstGeom prst="rect">
              <a:avLst/>
            </a:prstGeom>
            <a:noFill/>
          </p:spPr>
          <p:txBody>
            <a:bodyPr wrap="none" rtlCol="0">
              <a:spAutoFit/>
            </a:bodyPr>
            <a:lstStyle/>
            <a:p>
              <a:r>
                <a:rPr lang="en-US" altLang="zh-CN" sz="2100" b="1" dirty="0">
                  <a:solidFill>
                    <a:schemeClr val="bg1"/>
                  </a:solidFill>
                  <a:latin typeface="微软雅黑" pitchFamily="34" charset="-122"/>
                  <a:ea typeface="微软雅黑" pitchFamily="34" charset="-122"/>
                </a:rPr>
                <a:t>B</a:t>
              </a:r>
              <a:endParaRPr lang="zh-CN" altLang="en-US" sz="2100" b="1" dirty="0">
                <a:solidFill>
                  <a:schemeClr val="bg1"/>
                </a:solidFill>
                <a:latin typeface="微软雅黑" pitchFamily="34" charset="-122"/>
                <a:ea typeface="微软雅黑" pitchFamily="34" charset="-122"/>
              </a:endParaRPr>
            </a:p>
          </p:txBody>
        </p:sp>
      </p:grpSp>
      <p:sp>
        <p:nvSpPr>
          <p:cNvPr id="13" name="TextBox 12"/>
          <p:cNvSpPr txBox="1"/>
          <p:nvPr/>
        </p:nvSpPr>
        <p:spPr>
          <a:xfrm>
            <a:off x="1023108" y="1500968"/>
            <a:ext cx="2500331" cy="861774"/>
          </a:xfrm>
          <a:prstGeom prst="rect">
            <a:avLst/>
          </a:prstGeom>
          <a:noFill/>
        </p:spPr>
        <p:txBody>
          <a:bodyPr wrap="square" lIns="0" tIns="0" rIns="0" bIns="0" rtlCol="0">
            <a:spAutoFit/>
          </a:bodyPr>
          <a:lstStyle/>
          <a:p>
            <a:r>
              <a:rPr lang="zh-CN" altLang="en-US" sz="1400" dirty="0"/>
              <a:t>系统自动生成，包括签到、资源学习（必学和选学材料）、在线测试、答疑讨论、头脑风暴、投票问卷、反思日记等环节。</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等腰三角形 22"/>
          <p:cNvSpPr/>
          <p:nvPr/>
        </p:nvSpPr>
        <p:spPr>
          <a:xfrm rot="5400000">
            <a:off x="2947459" y="2648453"/>
            <a:ext cx="3929090" cy="2777132"/>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666314" y="1715282"/>
            <a:ext cx="671987" cy="672230"/>
            <a:chOff x="2769119" y="1848492"/>
            <a:chExt cx="504056" cy="504056"/>
          </a:xfrm>
        </p:grpSpPr>
        <p:sp>
          <p:nvSpPr>
            <p:cNvPr id="16" name="椭圆 15"/>
            <p:cNvSpPr/>
            <p:nvPr/>
          </p:nvSpPr>
          <p:spPr>
            <a:xfrm>
              <a:off x="2769119" y="1848492"/>
              <a:ext cx="504056" cy="504056"/>
            </a:xfrm>
            <a:prstGeom prst="ellipse">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16"/>
            <p:cNvSpPr txBox="1"/>
            <p:nvPr/>
          </p:nvSpPr>
          <p:spPr>
            <a:xfrm>
              <a:off x="2808589" y="1931244"/>
              <a:ext cx="263568" cy="311551"/>
            </a:xfrm>
            <a:prstGeom prst="rect">
              <a:avLst/>
            </a:prstGeom>
            <a:noFill/>
          </p:spPr>
          <p:txBody>
            <a:bodyPr wrap="none" rtlCol="0">
              <a:spAutoFit/>
            </a:bodyPr>
            <a:lstStyle/>
            <a:p>
              <a:r>
                <a:rPr lang="en-US" altLang="zh-CN" sz="2100" b="1" dirty="0">
                  <a:solidFill>
                    <a:schemeClr val="bg1"/>
                  </a:solidFill>
                  <a:latin typeface="微软雅黑" pitchFamily="34" charset="-122"/>
                  <a:ea typeface="微软雅黑" pitchFamily="34" charset="-122"/>
                </a:rPr>
                <a:t>1</a:t>
              </a:r>
              <a:endParaRPr lang="zh-CN" altLang="en-US" sz="2100" b="1" dirty="0">
                <a:solidFill>
                  <a:schemeClr val="bg1"/>
                </a:solidFill>
                <a:latin typeface="微软雅黑" pitchFamily="34" charset="-122"/>
                <a:ea typeface="微软雅黑" pitchFamily="34" charset="-122"/>
              </a:endParaRPr>
            </a:p>
          </p:txBody>
        </p:sp>
      </p:grpSp>
      <p:grpSp>
        <p:nvGrpSpPr>
          <p:cNvPr id="18" name="组合 17"/>
          <p:cNvGrpSpPr/>
          <p:nvPr/>
        </p:nvGrpSpPr>
        <p:grpSpPr>
          <a:xfrm>
            <a:off x="3237686" y="3001166"/>
            <a:ext cx="671987" cy="672230"/>
            <a:chOff x="2471142" y="2586760"/>
            <a:chExt cx="504056" cy="504056"/>
          </a:xfrm>
        </p:grpSpPr>
        <p:sp>
          <p:nvSpPr>
            <p:cNvPr id="19" name="椭圆 18"/>
            <p:cNvSpPr/>
            <p:nvPr/>
          </p:nvSpPr>
          <p:spPr>
            <a:xfrm>
              <a:off x="2471142" y="2586760"/>
              <a:ext cx="504056" cy="504056"/>
            </a:xfrm>
            <a:prstGeom prst="ellipse">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TextBox 19"/>
            <p:cNvSpPr txBox="1"/>
            <p:nvPr/>
          </p:nvSpPr>
          <p:spPr>
            <a:xfrm>
              <a:off x="2510612" y="2669510"/>
              <a:ext cx="263568" cy="311551"/>
            </a:xfrm>
            <a:prstGeom prst="rect">
              <a:avLst/>
            </a:prstGeom>
            <a:noFill/>
          </p:spPr>
          <p:txBody>
            <a:bodyPr wrap="none" rtlCol="0">
              <a:spAutoFit/>
            </a:bodyPr>
            <a:lstStyle/>
            <a:p>
              <a:r>
                <a:rPr lang="en-US" altLang="zh-CN" sz="2100" b="1" dirty="0">
                  <a:solidFill>
                    <a:schemeClr val="bg1"/>
                  </a:solidFill>
                  <a:latin typeface="微软雅黑" pitchFamily="34" charset="-122"/>
                  <a:ea typeface="微软雅黑" pitchFamily="34" charset="-122"/>
                </a:rPr>
                <a:t>2</a:t>
              </a:r>
              <a:endParaRPr lang="zh-CN" altLang="en-US" sz="2100" b="1" dirty="0">
                <a:solidFill>
                  <a:schemeClr val="bg1"/>
                </a:solidFill>
                <a:latin typeface="微软雅黑" pitchFamily="34" charset="-122"/>
                <a:ea typeface="微软雅黑" pitchFamily="34" charset="-122"/>
              </a:endParaRPr>
            </a:p>
          </p:txBody>
        </p:sp>
      </p:grpSp>
      <p:grpSp>
        <p:nvGrpSpPr>
          <p:cNvPr id="21" name="组合 20"/>
          <p:cNvGrpSpPr/>
          <p:nvPr/>
        </p:nvGrpSpPr>
        <p:grpSpPr>
          <a:xfrm>
            <a:off x="3309124" y="4215612"/>
            <a:ext cx="671987" cy="672230"/>
            <a:chOff x="2769119" y="3325028"/>
            <a:chExt cx="504056" cy="504056"/>
          </a:xfrm>
          <a:solidFill>
            <a:schemeClr val="accent3"/>
          </a:solidFill>
        </p:grpSpPr>
        <p:sp>
          <p:nvSpPr>
            <p:cNvPr id="22" name="椭圆 21"/>
            <p:cNvSpPr/>
            <p:nvPr/>
          </p:nvSpPr>
          <p:spPr>
            <a:xfrm>
              <a:off x="2769119" y="3325028"/>
              <a:ext cx="504056" cy="504056"/>
            </a:xfrm>
            <a:prstGeom prst="ellipse">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TextBox 22"/>
            <p:cNvSpPr txBox="1"/>
            <p:nvPr/>
          </p:nvSpPr>
          <p:spPr>
            <a:xfrm>
              <a:off x="2808589" y="3407779"/>
              <a:ext cx="263568" cy="311551"/>
            </a:xfrm>
            <a:prstGeom prst="rect">
              <a:avLst/>
            </a:prstGeom>
            <a:noFill/>
          </p:spPr>
          <p:txBody>
            <a:bodyPr wrap="none" rtlCol="0">
              <a:spAutoFit/>
            </a:bodyPr>
            <a:lstStyle/>
            <a:p>
              <a:r>
                <a:rPr lang="en-US" altLang="zh-CN" sz="2100" b="1" dirty="0">
                  <a:solidFill>
                    <a:schemeClr val="bg1"/>
                  </a:solidFill>
                  <a:latin typeface="微软雅黑" pitchFamily="34" charset="-122"/>
                  <a:ea typeface="微软雅黑" pitchFamily="34" charset="-122"/>
                </a:rPr>
                <a:t>3</a:t>
              </a:r>
              <a:endParaRPr lang="zh-CN" altLang="en-US" sz="2100" b="1" dirty="0">
                <a:solidFill>
                  <a:schemeClr val="bg1"/>
                </a:solidFill>
                <a:latin typeface="微软雅黑" pitchFamily="34" charset="-122"/>
                <a:ea typeface="微软雅黑" pitchFamily="34" charset="-122"/>
              </a:endParaRPr>
            </a:p>
          </p:txBody>
        </p:sp>
      </p:grpSp>
      <p:grpSp>
        <p:nvGrpSpPr>
          <p:cNvPr id="24" name="组合 23"/>
          <p:cNvGrpSpPr/>
          <p:nvPr/>
        </p:nvGrpSpPr>
        <p:grpSpPr>
          <a:xfrm>
            <a:off x="5279222" y="2839271"/>
            <a:ext cx="1631969" cy="1632559"/>
            <a:chOff x="3933873" y="2159157"/>
            <a:chExt cx="1224136" cy="1224136"/>
          </a:xfrm>
        </p:grpSpPr>
        <p:sp>
          <p:nvSpPr>
            <p:cNvPr id="25" name="椭圆 24"/>
            <p:cNvSpPr/>
            <p:nvPr/>
          </p:nvSpPr>
          <p:spPr>
            <a:xfrm>
              <a:off x="3933873" y="2159157"/>
              <a:ext cx="1224136" cy="1224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TextBox 25"/>
            <p:cNvSpPr txBox="1"/>
            <p:nvPr/>
          </p:nvSpPr>
          <p:spPr>
            <a:xfrm>
              <a:off x="4067944" y="2355728"/>
              <a:ext cx="955994" cy="715415"/>
            </a:xfrm>
            <a:prstGeom prst="rect">
              <a:avLst/>
            </a:prstGeom>
            <a:noFill/>
          </p:spPr>
          <p:txBody>
            <a:bodyPr wrap="square" rtlCol="0">
              <a:spAutoFit/>
            </a:bodyPr>
            <a:lstStyle/>
            <a:p>
              <a:pPr algn="ctr"/>
              <a:r>
                <a:rPr lang="zh-CN" altLang="en-US" sz="2800" b="1" dirty="0">
                  <a:solidFill>
                    <a:srgbClr val="FF0000"/>
                  </a:solidFill>
                  <a:latin typeface="微软雅黑" panose="020B0503020204020204" pitchFamily="34" charset="-122"/>
                  <a:ea typeface="微软雅黑" panose="020B0503020204020204" pitchFamily="34" charset="-122"/>
                </a:rPr>
                <a:t>期末总评成绩</a:t>
              </a:r>
            </a:p>
          </p:txBody>
        </p:sp>
      </p:grpSp>
      <p:sp>
        <p:nvSpPr>
          <p:cNvPr id="29" name="TextBox 28"/>
          <p:cNvSpPr txBox="1"/>
          <p:nvPr/>
        </p:nvSpPr>
        <p:spPr>
          <a:xfrm>
            <a:off x="665918" y="3072604"/>
            <a:ext cx="2156261" cy="646331"/>
          </a:xfrm>
          <a:prstGeom prst="rect">
            <a:avLst/>
          </a:prstGeom>
          <a:noFill/>
        </p:spPr>
        <p:txBody>
          <a:bodyPr wrap="square" lIns="0" tIns="0" rIns="0" bIns="0" rtlCol="0">
            <a:spAutoFit/>
          </a:bodyPr>
          <a:lstStyle/>
          <a:p>
            <a:r>
              <a:rPr lang="zh-CN" altLang="en-US" sz="1400" dirty="0"/>
              <a:t>作业成绩由教师评价</a:t>
            </a:r>
            <a:r>
              <a:rPr lang="en-US" sz="1400" dirty="0"/>
              <a:t>40%+</a:t>
            </a:r>
            <a:r>
              <a:rPr lang="zh-CN" altLang="en-US" sz="1400" dirty="0"/>
              <a:t>同伴互评</a:t>
            </a:r>
            <a:r>
              <a:rPr lang="en-US" sz="1400" dirty="0"/>
              <a:t>30%+</a:t>
            </a:r>
            <a:r>
              <a:rPr lang="zh-CN" altLang="en-US" sz="1400" dirty="0"/>
              <a:t>批改网评价</a:t>
            </a:r>
            <a:r>
              <a:rPr lang="en-US" sz="1400" dirty="0"/>
              <a:t>30%</a:t>
            </a:r>
            <a:r>
              <a:rPr lang="zh-CN" altLang="en-US" sz="1400" dirty="0"/>
              <a:t>构成。</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37356" y="4287050"/>
            <a:ext cx="2156261" cy="861774"/>
          </a:xfrm>
          <a:prstGeom prst="rect">
            <a:avLst/>
          </a:prstGeom>
          <a:noFill/>
        </p:spPr>
        <p:txBody>
          <a:bodyPr wrap="square" lIns="0" tIns="0" rIns="0" bIns="0" rtlCol="0">
            <a:spAutoFit/>
          </a:bodyPr>
          <a:lstStyle/>
          <a:p>
            <a:pPr lvl="0"/>
            <a:r>
              <a:rPr lang="zh-CN" altLang="en-US" sz="1400" dirty="0"/>
              <a:t>线下测试主要包括小组竞赛和内容小测两种形式的检测方式，检查和督促学生对知识的掌握。</a:t>
            </a:r>
          </a:p>
        </p:txBody>
      </p:sp>
      <p:sp>
        <p:nvSpPr>
          <p:cNvPr id="31" name="TextBox 30"/>
          <p:cNvSpPr txBox="1"/>
          <p:nvPr/>
        </p:nvSpPr>
        <p:spPr>
          <a:xfrm>
            <a:off x="8552951" y="2011372"/>
            <a:ext cx="2198059" cy="646331"/>
          </a:xfrm>
          <a:prstGeom prst="rect">
            <a:avLst/>
          </a:prstGeom>
          <a:noFill/>
        </p:spPr>
        <p:txBody>
          <a:bodyPr wrap="square" lIns="0" tIns="0" rIns="0" bIns="0" rtlCol="0">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（上学期）应用文写作</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（下学期）议论文写作</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9112198" y="3568223"/>
            <a:ext cx="2198059" cy="646331"/>
          </a:xfrm>
          <a:prstGeom prst="rect">
            <a:avLst/>
          </a:prstGeom>
          <a:noFill/>
        </p:spPr>
        <p:txBody>
          <a:bodyPr wrap="square" lIns="0" tIns="0" rIns="0" bIns="0" rtlCol="0">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（上学期）概要写作</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（下学期）记叙文写作</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552951" y="5052878"/>
            <a:ext cx="2198059" cy="646331"/>
          </a:xfrm>
          <a:prstGeom prst="rect">
            <a:avLst/>
          </a:prstGeom>
          <a:noFill/>
        </p:spPr>
        <p:txBody>
          <a:bodyPr wrap="square" lIns="0" tIns="0" rIns="0" bIns="0" rtlCol="0">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（上学期）说明文写作</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（下学期）描写文写作</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308860" y="1143778"/>
            <a:ext cx="2156262" cy="323165"/>
          </a:xfrm>
          <a:prstGeom prst="rect">
            <a:avLst/>
          </a:prstGeom>
          <a:noFill/>
        </p:spPr>
        <p:txBody>
          <a:bodyPr wrap="square" lIns="0" tIns="0" rIns="0" bIns="0" rtlCol="0">
            <a:spAutoFit/>
          </a:bodyPr>
          <a:lstStyle/>
          <a:p>
            <a:r>
              <a:rPr lang="zh-CN" altLang="en-US" b="1" dirty="0">
                <a:latin typeface="微软雅黑" pitchFamily="34" charset="-122"/>
                <a:ea typeface="微软雅黑" pitchFamily="34" charset="-122"/>
              </a:rPr>
              <a:t>线上学习</a:t>
            </a:r>
            <a:r>
              <a:rPr lang="en-US" altLang="zh-CN" b="1" dirty="0">
                <a:latin typeface="微软雅黑" pitchFamily="34" charset="-122"/>
                <a:ea typeface="微软雅黑" pitchFamily="34" charset="-122"/>
              </a:rPr>
              <a:t>10%</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35" name="TextBox 34"/>
          <p:cNvSpPr txBox="1"/>
          <p:nvPr/>
        </p:nvSpPr>
        <p:spPr>
          <a:xfrm>
            <a:off x="737356" y="2715414"/>
            <a:ext cx="2156262" cy="323165"/>
          </a:xfrm>
          <a:prstGeom prst="rect">
            <a:avLst/>
          </a:prstGeom>
          <a:noFill/>
        </p:spPr>
        <p:txBody>
          <a:bodyPr wrap="square" lIns="0" tIns="0" rIns="0" bIns="0" rtlCol="0">
            <a:spAutoFit/>
          </a:bodyPr>
          <a:lstStyle/>
          <a:p>
            <a:r>
              <a:rPr lang="zh-CN" altLang="en-US" b="1" dirty="0">
                <a:latin typeface="微软雅黑" pitchFamily="34" charset="-122"/>
                <a:ea typeface="微软雅黑" pitchFamily="34" charset="-122"/>
              </a:rPr>
              <a:t>线上作业</a:t>
            </a:r>
            <a:r>
              <a:rPr lang="en-US" b="1" dirty="0">
                <a:latin typeface="微软雅黑" pitchFamily="34" charset="-122"/>
                <a:ea typeface="微软雅黑" pitchFamily="34" charset="-122"/>
              </a:rPr>
              <a:t>10%</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36" name="TextBox 35"/>
          <p:cNvSpPr txBox="1"/>
          <p:nvPr/>
        </p:nvSpPr>
        <p:spPr>
          <a:xfrm>
            <a:off x="665918" y="3929860"/>
            <a:ext cx="2156262" cy="323165"/>
          </a:xfrm>
          <a:prstGeom prst="rect">
            <a:avLst/>
          </a:prstGeom>
          <a:noFill/>
        </p:spPr>
        <p:txBody>
          <a:bodyPr wrap="square" lIns="0" tIns="0" rIns="0" bIns="0" rtlCol="0">
            <a:spAutoFit/>
          </a:bodyPr>
          <a:lstStyle/>
          <a:p>
            <a:r>
              <a:rPr lang="zh-CN" altLang="en-US" b="1" dirty="0">
                <a:latin typeface="微软雅黑" panose="020B0503020204020204" pitchFamily="34" charset="-122"/>
                <a:ea typeface="微软雅黑" panose="020B0503020204020204" pitchFamily="34" charset="-122"/>
              </a:rPr>
              <a:t>线下测试</a:t>
            </a:r>
            <a:r>
              <a:rPr lang="en-US" altLang="zh-CN" b="1" dirty="0">
                <a:latin typeface="微软雅黑" panose="020B0503020204020204" pitchFamily="34" charset="-122"/>
                <a:ea typeface="微软雅黑" panose="020B0503020204020204" pitchFamily="34" charset="-122"/>
              </a:rPr>
              <a:t>10%</a:t>
            </a:r>
            <a:endParaRPr lang="zh-CN" altLang="en-US" b="1" dirty="0">
              <a:latin typeface="微软雅黑" panose="020B0503020204020204" pitchFamily="34" charset="-122"/>
              <a:ea typeface="微软雅黑" panose="020B0503020204020204" pitchFamily="34" charset="-122"/>
            </a:endParaRPr>
          </a:p>
        </p:txBody>
      </p:sp>
      <p:sp>
        <p:nvSpPr>
          <p:cNvPr id="37" name="TextBox 36"/>
          <p:cNvSpPr txBox="1"/>
          <p:nvPr/>
        </p:nvSpPr>
        <p:spPr>
          <a:xfrm>
            <a:off x="8524098" y="1715282"/>
            <a:ext cx="2156262" cy="323165"/>
          </a:xfrm>
          <a:prstGeom prst="rect">
            <a:avLst/>
          </a:prstGeom>
          <a:noFill/>
        </p:spPr>
        <p:txBody>
          <a:bodyPr wrap="square" lIns="0" tIns="0" rIns="0" bIns="0"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阶段性测试一</a:t>
            </a:r>
          </a:p>
        </p:txBody>
      </p:sp>
      <p:sp>
        <p:nvSpPr>
          <p:cNvPr id="38" name="TextBox 37"/>
          <p:cNvSpPr txBox="1"/>
          <p:nvPr/>
        </p:nvSpPr>
        <p:spPr>
          <a:xfrm>
            <a:off x="9095602" y="3215480"/>
            <a:ext cx="2156262" cy="323165"/>
          </a:xfrm>
          <a:prstGeom prst="rect">
            <a:avLst/>
          </a:prstGeom>
          <a:noFill/>
        </p:spPr>
        <p:txBody>
          <a:bodyPr wrap="square" lIns="0" tIns="0" rIns="0" bIns="0"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阶段性测试二</a:t>
            </a:r>
          </a:p>
        </p:txBody>
      </p:sp>
      <p:sp>
        <p:nvSpPr>
          <p:cNvPr id="39" name="TextBox 38"/>
          <p:cNvSpPr txBox="1"/>
          <p:nvPr/>
        </p:nvSpPr>
        <p:spPr>
          <a:xfrm>
            <a:off x="8524098" y="4644240"/>
            <a:ext cx="2156262" cy="323165"/>
          </a:xfrm>
          <a:prstGeom prst="rect">
            <a:avLst/>
          </a:prstGeom>
          <a:noFill/>
        </p:spPr>
        <p:txBody>
          <a:bodyPr wrap="square" lIns="0" tIns="0" rIns="0" bIns="0"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阶段性测试三</a:t>
            </a:r>
          </a:p>
        </p:txBody>
      </p:sp>
      <p:cxnSp>
        <p:nvCxnSpPr>
          <p:cNvPr id="40" name="直接连接符 39"/>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41" name="TextBox 43"/>
          <p:cNvSpPr txBox="1">
            <a:spLocks noChangeArrowheads="1"/>
          </p:cNvSpPr>
          <p:nvPr/>
        </p:nvSpPr>
        <p:spPr bwMode="auto">
          <a:xfrm>
            <a:off x="2590428" y="18943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chemeClr val="tx1">
                    <a:lumMod val="75000"/>
                    <a:lumOff val="25000"/>
                  </a:schemeClr>
                </a:solidFill>
                <a:latin typeface="微软雅黑" pitchFamily="34" charset="-122"/>
              </a:rPr>
              <a:t>创新测评方式</a:t>
            </a:r>
            <a:endParaRPr lang="en-US" altLang="zh-CN" sz="2800" b="1" dirty="0">
              <a:solidFill>
                <a:schemeClr val="tx1">
                  <a:lumMod val="75000"/>
                  <a:lumOff val="25000"/>
                </a:schemeClr>
              </a:solidFill>
              <a:latin typeface="微软雅黑" pitchFamily="34" charset="-122"/>
            </a:endParaRPr>
          </a:p>
        </p:txBody>
      </p:sp>
      <p:sp>
        <p:nvSpPr>
          <p:cNvPr id="42" name="燕尾形 41"/>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44" name="TextBox 43"/>
          <p:cNvSpPr txBox="1"/>
          <p:nvPr/>
        </p:nvSpPr>
        <p:spPr>
          <a:xfrm>
            <a:off x="3952066" y="3429794"/>
            <a:ext cx="1261884" cy="415498"/>
          </a:xfrm>
          <a:prstGeom prst="rect">
            <a:avLst/>
          </a:prstGeom>
          <a:noFill/>
        </p:spPr>
        <p:txBody>
          <a:bodyPr wrap="none" rtlCol="0">
            <a:spAutoFit/>
          </a:bodyPr>
          <a:lstStyle/>
          <a:p>
            <a:r>
              <a:rPr lang="zh-CN" altLang="en-US" b="1" dirty="0"/>
              <a:t>平时成绩</a:t>
            </a:r>
          </a:p>
        </p:txBody>
      </p:sp>
      <p:sp>
        <p:nvSpPr>
          <p:cNvPr id="45" name="TextBox 44"/>
          <p:cNvSpPr txBox="1"/>
          <p:nvPr/>
        </p:nvSpPr>
        <p:spPr>
          <a:xfrm>
            <a:off x="6809586" y="3429794"/>
            <a:ext cx="1531188" cy="415498"/>
          </a:xfrm>
          <a:prstGeom prst="rect">
            <a:avLst/>
          </a:prstGeom>
          <a:noFill/>
        </p:spPr>
        <p:txBody>
          <a:bodyPr wrap="none" rtlCol="0">
            <a:spAutoFit/>
          </a:bodyPr>
          <a:lstStyle/>
          <a:p>
            <a:r>
              <a:rPr lang="zh-CN" altLang="en-US" sz="2000" b="1" dirty="0"/>
              <a:t>阶段性测试</a:t>
            </a:r>
          </a:p>
        </p:txBody>
      </p:sp>
      <p:grpSp>
        <p:nvGrpSpPr>
          <p:cNvPr id="46" name="组合 45"/>
          <p:cNvGrpSpPr/>
          <p:nvPr/>
        </p:nvGrpSpPr>
        <p:grpSpPr>
          <a:xfrm>
            <a:off x="0" y="5645142"/>
            <a:ext cx="1237422" cy="1214446"/>
            <a:chOff x="1353987" y="1723663"/>
            <a:chExt cx="2559577" cy="2559579"/>
          </a:xfrm>
        </p:grpSpPr>
        <p:sp>
          <p:nvSpPr>
            <p:cNvPr id="47" name="空心弧 46"/>
            <p:cNvSpPr>
              <a:spLocks noChangeAspect="1"/>
            </p:cNvSpPr>
            <p:nvPr/>
          </p:nvSpPr>
          <p:spPr>
            <a:xfrm rot="2134792">
              <a:off x="1445190" y="1859200"/>
              <a:ext cx="2288503" cy="2288503"/>
            </a:xfrm>
            <a:prstGeom prst="blockArc">
              <a:avLst>
                <a:gd name="adj1" fmla="val 14033861"/>
                <a:gd name="adj2" fmla="val 1597257"/>
                <a:gd name="adj3" fmla="val 5428"/>
              </a:avLst>
            </a:prstGeom>
            <a:solidFill>
              <a:schemeClr val="tx1">
                <a:lumMod val="50000"/>
                <a:lumOff val="50000"/>
              </a:schemeClr>
            </a:solidFill>
            <a:ln>
              <a:noFill/>
            </a:ln>
            <a:extLst/>
          </p:spPr>
          <p:txBody>
            <a:bodyPr vert="horz" wrap="square" lIns="58066" tIns="29033" rIns="58066" bIns="29033" numCol="1" anchor="t" anchorCtr="0" compatLnSpc="1">
              <a:prstTxWarp prst="textNoShape">
                <a:avLst/>
              </a:prstTxWarp>
            </a:bodyPr>
            <a:lstStyle/>
            <a:p>
              <a:pPr fontAlgn="auto">
                <a:spcBef>
                  <a:spcPts val="0"/>
                </a:spcBef>
                <a:spcAft>
                  <a:spcPts val="0"/>
                </a:spcAft>
              </a:pPr>
              <a:endParaRPr lang="zh-CN" altLang="en-US" sz="1143">
                <a:solidFill>
                  <a:prstClr val="black"/>
                </a:solidFill>
                <a:latin typeface="Calibri" panose="020F0502020204030204"/>
                <a:ea typeface="宋体"/>
              </a:endParaRPr>
            </a:p>
          </p:txBody>
        </p:sp>
        <p:sp>
          <p:nvSpPr>
            <p:cNvPr id="48" name="空心弧 47"/>
            <p:cNvSpPr>
              <a:spLocks noChangeAspect="1"/>
            </p:cNvSpPr>
            <p:nvPr/>
          </p:nvSpPr>
          <p:spPr>
            <a:xfrm rot="14609616">
              <a:off x="1353986" y="1723664"/>
              <a:ext cx="2559579" cy="2559577"/>
            </a:xfrm>
            <a:prstGeom prst="blockArc">
              <a:avLst>
                <a:gd name="adj1" fmla="val 10669547"/>
                <a:gd name="adj2" fmla="val 1623635"/>
                <a:gd name="adj3" fmla="val 14268"/>
              </a:avLst>
            </a:prstGeom>
            <a:solidFill>
              <a:srgbClr val="5FCACB"/>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Calibri"/>
                <a:ea typeface="宋体"/>
              </a:endParaRPr>
            </a:p>
          </p:txBody>
        </p:sp>
        <p:sp>
          <p:nvSpPr>
            <p:cNvPr id="49" name="TextBox 52"/>
            <p:cNvSpPr txBox="1"/>
            <p:nvPr/>
          </p:nvSpPr>
          <p:spPr>
            <a:xfrm>
              <a:off x="1992581" y="2325915"/>
              <a:ext cx="1476558" cy="978663"/>
            </a:xfrm>
            <a:prstGeom prst="rect">
              <a:avLst/>
            </a:prstGeom>
            <a:noFill/>
          </p:spPr>
          <p:txBody>
            <a:bodyPr wrap="none" rtlCol="0">
              <a:spAutoFit/>
            </a:bodyPr>
            <a:lstStyle/>
            <a:p>
              <a:pPr algn="ctr" fontAlgn="auto">
                <a:spcBef>
                  <a:spcPts val="0"/>
                </a:spcBef>
                <a:spcAft>
                  <a:spcPts val="0"/>
                </a:spcAft>
                <a:defRPr/>
              </a:pPr>
              <a:r>
                <a:rPr lang="en-US" altLang="zh-CN" sz="4400" kern="0" dirty="0">
                  <a:solidFill>
                    <a:srgbClr val="5FCACB"/>
                  </a:solidFill>
                  <a:latin typeface="Impact" panose="020B0806030902050204" pitchFamily="34" charset="0"/>
                  <a:ea typeface="Arial Unicode MS" panose="020B0604020202020204" pitchFamily="34" charset="-122"/>
                  <a:cs typeface="Arial Unicode MS" panose="020B0604020202020204" pitchFamily="34" charset="-122"/>
                </a:rPr>
                <a:t>40%</a:t>
              </a:r>
              <a:endParaRPr lang="zh-CN" altLang="en-US" sz="4400" kern="0" dirty="0">
                <a:solidFill>
                  <a:srgbClr val="5FCACB"/>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50" name="组合 49"/>
          <p:cNvGrpSpPr/>
          <p:nvPr/>
        </p:nvGrpSpPr>
        <p:grpSpPr>
          <a:xfrm>
            <a:off x="10963850" y="5644372"/>
            <a:ext cx="1226563" cy="1215216"/>
            <a:chOff x="7946402" y="1730470"/>
            <a:chExt cx="2559577" cy="2559579"/>
          </a:xfrm>
        </p:grpSpPr>
        <p:sp>
          <p:nvSpPr>
            <p:cNvPr id="51" name="空心弧 50"/>
            <p:cNvSpPr>
              <a:spLocks noChangeAspect="1"/>
            </p:cNvSpPr>
            <p:nvPr/>
          </p:nvSpPr>
          <p:spPr>
            <a:xfrm rot="9198756">
              <a:off x="8090648" y="1866005"/>
              <a:ext cx="2288503" cy="2288503"/>
            </a:xfrm>
            <a:prstGeom prst="blockArc">
              <a:avLst>
                <a:gd name="adj1" fmla="val 6741740"/>
                <a:gd name="adj2" fmla="val 1597257"/>
                <a:gd name="adj3" fmla="val 5428"/>
              </a:avLst>
            </a:prstGeom>
            <a:solidFill>
              <a:schemeClr val="tx1">
                <a:lumMod val="50000"/>
                <a:lumOff val="50000"/>
              </a:schemeClr>
            </a:solidFill>
            <a:ln>
              <a:noFill/>
            </a:ln>
            <a:extLst/>
          </p:spPr>
          <p:txBody>
            <a:bodyPr vert="horz" wrap="square" lIns="58066" tIns="29033" rIns="58066" bIns="29033" numCol="1" anchor="t" anchorCtr="0" compatLnSpc="1">
              <a:prstTxWarp prst="textNoShape">
                <a:avLst/>
              </a:prstTxWarp>
            </a:bodyPr>
            <a:lstStyle/>
            <a:p>
              <a:pPr fontAlgn="auto">
                <a:spcBef>
                  <a:spcPts val="0"/>
                </a:spcBef>
                <a:spcAft>
                  <a:spcPts val="0"/>
                </a:spcAft>
              </a:pPr>
              <a:endParaRPr lang="zh-CN" altLang="en-US" sz="1143">
                <a:solidFill>
                  <a:prstClr val="black"/>
                </a:solidFill>
                <a:latin typeface="Calibri" panose="020F0502020204030204"/>
                <a:ea typeface="宋体"/>
              </a:endParaRPr>
            </a:p>
          </p:txBody>
        </p:sp>
        <p:sp>
          <p:nvSpPr>
            <p:cNvPr id="52" name="空心弧 51"/>
            <p:cNvSpPr>
              <a:spLocks noChangeAspect="1"/>
            </p:cNvSpPr>
            <p:nvPr/>
          </p:nvSpPr>
          <p:spPr>
            <a:xfrm rot="14609616">
              <a:off x="7946401" y="1730471"/>
              <a:ext cx="2559579" cy="2559577"/>
            </a:xfrm>
            <a:prstGeom prst="blockArc">
              <a:avLst>
                <a:gd name="adj1" fmla="val 6812137"/>
                <a:gd name="adj2" fmla="val 1623635"/>
                <a:gd name="adj3" fmla="val 14268"/>
              </a:avLst>
            </a:prstGeom>
            <a:solidFill>
              <a:srgbClr val="319095"/>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Calibri"/>
                <a:ea typeface="宋体"/>
              </a:endParaRPr>
            </a:p>
          </p:txBody>
        </p:sp>
        <p:sp>
          <p:nvSpPr>
            <p:cNvPr id="53" name="TextBox 240"/>
            <p:cNvSpPr txBox="1"/>
            <p:nvPr/>
          </p:nvSpPr>
          <p:spPr>
            <a:xfrm>
              <a:off x="8669119" y="2332342"/>
              <a:ext cx="1507143" cy="978664"/>
            </a:xfrm>
            <a:prstGeom prst="rect">
              <a:avLst/>
            </a:prstGeom>
            <a:noFill/>
          </p:spPr>
          <p:txBody>
            <a:bodyPr wrap="none" rtlCol="0">
              <a:spAutoFit/>
            </a:bodyPr>
            <a:lstStyle/>
            <a:p>
              <a:pPr algn="ctr" fontAlgn="auto">
                <a:spcBef>
                  <a:spcPts val="0"/>
                </a:spcBef>
                <a:spcAft>
                  <a:spcPts val="0"/>
                </a:spcAft>
                <a:defRPr/>
              </a:pPr>
              <a:r>
                <a:rPr lang="en-US" altLang="zh-CN" sz="4400" kern="0" dirty="0">
                  <a:solidFill>
                    <a:srgbClr val="319095"/>
                  </a:solidFill>
                  <a:latin typeface="Impact" panose="020B0806030902050204" pitchFamily="34" charset="0"/>
                  <a:ea typeface="Arial Unicode MS" panose="020B0604020202020204" pitchFamily="34" charset="-122"/>
                  <a:cs typeface="Arial Unicode MS" panose="020B0604020202020204" pitchFamily="34" charset="-122"/>
                </a:rPr>
                <a:t>60%</a:t>
              </a:r>
              <a:endParaRPr lang="zh-CN" altLang="en-US" sz="4400" kern="0" dirty="0">
                <a:solidFill>
                  <a:srgbClr val="319095"/>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54" name="组合 53"/>
          <p:cNvGrpSpPr/>
          <p:nvPr/>
        </p:nvGrpSpPr>
        <p:grpSpPr>
          <a:xfrm>
            <a:off x="3737752" y="5430058"/>
            <a:ext cx="671987" cy="672230"/>
            <a:chOff x="2769119" y="3325028"/>
            <a:chExt cx="504056" cy="504056"/>
          </a:xfrm>
          <a:solidFill>
            <a:srgbClr val="00B0F0"/>
          </a:solidFill>
        </p:grpSpPr>
        <p:sp>
          <p:nvSpPr>
            <p:cNvPr id="55" name="椭圆 54"/>
            <p:cNvSpPr/>
            <p:nvPr/>
          </p:nvSpPr>
          <p:spPr>
            <a:xfrm>
              <a:off x="2769119" y="332502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6" name="TextBox 55"/>
            <p:cNvSpPr txBox="1"/>
            <p:nvPr/>
          </p:nvSpPr>
          <p:spPr>
            <a:xfrm>
              <a:off x="2808589" y="3407779"/>
              <a:ext cx="263568" cy="311551"/>
            </a:xfrm>
            <a:prstGeom prst="rect">
              <a:avLst/>
            </a:prstGeom>
            <a:grpFill/>
          </p:spPr>
          <p:txBody>
            <a:bodyPr wrap="none" rtlCol="0">
              <a:spAutoFit/>
            </a:bodyPr>
            <a:lstStyle/>
            <a:p>
              <a:r>
                <a:rPr lang="en-US" altLang="zh-CN" sz="2100" b="1" dirty="0">
                  <a:solidFill>
                    <a:schemeClr val="bg1"/>
                  </a:solidFill>
                  <a:latin typeface="微软雅黑" pitchFamily="34" charset="-122"/>
                  <a:ea typeface="微软雅黑" pitchFamily="34" charset="-122"/>
                </a:rPr>
                <a:t>4</a:t>
              </a:r>
              <a:endParaRPr lang="zh-CN" altLang="en-US" sz="2100" b="1" dirty="0">
                <a:solidFill>
                  <a:schemeClr val="bg1"/>
                </a:solidFill>
                <a:latin typeface="微软雅黑" pitchFamily="34" charset="-122"/>
                <a:ea typeface="微软雅黑" pitchFamily="34" charset="-122"/>
              </a:endParaRPr>
            </a:p>
          </p:txBody>
        </p:sp>
      </p:grpSp>
      <p:sp>
        <p:nvSpPr>
          <p:cNvPr id="57" name="TextBox 56"/>
          <p:cNvSpPr txBox="1"/>
          <p:nvPr/>
        </p:nvSpPr>
        <p:spPr>
          <a:xfrm>
            <a:off x="1451736" y="5501496"/>
            <a:ext cx="2156262" cy="323165"/>
          </a:xfrm>
          <a:prstGeom prst="rect">
            <a:avLst/>
          </a:prstGeom>
          <a:noFill/>
        </p:spPr>
        <p:txBody>
          <a:bodyPr wrap="square" lIns="0" tIns="0" rIns="0" bIns="0" rtlCol="0">
            <a:spAutoFit/>
          </a:bodyPr>
          <a:lstStyle/>
          <a:p>
            <a:r>
              <a:rPr lang="zh-CN" altLang="en-US" b="1" dirty="0">
                <a:latin typeface="微软雅黑" pitchFamily="34" charset="-122"/>
                <a:ea typeface="微软雅黑" pitchFamily="34" charset="-122"/>
              </a:rPr>
              <a:t>课堂表现</a:t>
            </a:r>
            <a:r>
              <a:rPr lang="en-US" b="1" dirty="0">
                <a:latin typeface="微软雅黑" pitchFamily="34" charset="-122"/>
                <a:ea typeface="微软雅黑" pitchFamily="34" charset="-122"/>
              </a:rPr>
              <a:t>10%</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58" name="TextBox 57"/>
          <p:cNvSpPr txBox="1"/>
          <p:nvPr/>
        </p:nvSpPr>
        <p:spPr>
          <a:xfrm>
            <a:off x="1451736" y="5858686"/>
            <a:ext cx="2156261" cy="430887"/>
          </a:xfrm>
          <a:prstGeom prst="rect">
            <a:avLst/>
          </a:prstGeom>
          <a:noFill/>
        </p:spPr>
        <p:txBody>
          <a:bodyPr wrap="square" lIns="0" tIns="0" rIns="0" bIns="0" rtlCol="0">
            <a:spAutoFit/>
          </a:bodyPr>
          <a:lstStyle/>
          <a:p>
            <a:pPr lvl="0"/>
            <a:r>
              <a:rPr lang="zh-CN" altLang="en-US" sz="1400" dirty="0"/>
              <a:t>将学生自评、同伴互评和教师评价融入到课程体系中。</a:t>
            </a:r>
          </a:p>
        </p:txBody>
      </p:sp>
      <p:sp>
        <p:nvSpPr>
          <p:cNvPr id="59"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
        <p:nvSpPr>
          <p:cNvPr id="60"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FFC000"/>
                </a:solidFill>
                <a:latin typeface="微软雅黑" pitchFamily="34" charset="-122"/>
              </a:rPr>
              <a:t>教学设计</a:t>
            </a:r>
            <a:endParaRPr lang="en-US" altLang="zh-CN" sz="2800" b="1" dirty="0">
              <a:solidFill>
                <a:srgbClr val="FFC000"/>
              </a:solidFill>
              <a:latin typeface="微软雅黑" pitchFamily="34" charset="-122"/>
            </a:endParaRPr>
          </a:p>
        </p:txBody>
      </p:sp>
    </p:spTree>
    <p:extLst>
      <p:ext uri="{BB962C8B-B14F-4D97-AF65-F5344CB8AC3E}">
        <p14:creationId xmlns:p14="http://schemas.microsoft.com/office/powerpoint/2010/main" val="1150724075"/>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0-#ppt_w/2"/>
                                          </p:val>
                                        </p:tav>
                                        <p:tav tm="100000">
                                          <p:val>
                                            <p:strVal val="#ppt_x"/>
                                          </p:val>
                                        </p:tav>
                                      </p:tavLst>
                                    </p:anim>
                                    <p:anim calcmode="lin" valueType="num">
                                      <p:cBhvr additive="base">
                                        <p:cTn id="8" dur="3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800"/>
                            </p:stCondLst>
                            <p:childTnLst>
                              <p:par>
                                <p:cTn id="17" presetID="21"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1000"/>
                                        <p:tgtEl>
                                          <p:spTgt spid="2"/>
                                        </p:tgtEl>
                                      </p:cBhvr>
                                    </p:animEffect>
                                  </p:childTnLst>
                                </p:cTn>
                              </p:par>
                            </p:childTnLst>
                          </p:cTn>
                        </p:par>
                        <p:par>
                          <p:cTn id="20" fill="hold">
                            <p:stCondLst>
                              <p:cond delay="1800"/>
                            </p:stCondLst>
                            <p:childTnLst>
                              <p:par>
                                <p:cTn id="21" presetID="53" presetClass="entr" presetSubtype="52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fltVal val="0.5"/>
                                          </p:val>
                                        </p:tav>
                                        <p:tav tm="100000">
                                          <p:val>
                                            <p:strVal val="#ppt_x"/>
                                          </p:val>
                                        </p:tav>
                                      </p:tavLst>
                                    </p:anim>
                                    <p:anim calcmode="lin" valueType="num">
                                      <p:cBhvr>
                                        <p:cTn id="27" dur="500" fill="hold"/>
                                        <p:tgtEl>
                                          <p:spTgt spid="1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fltVal val="0.5"/>
                                          </p:val>
                                        </p:tav>
                                        <p:tav tm="100000">
                                          <p:val>
                                            <p:strVal val="#ppt_x"/>
                                          </p:val>
                                        </p:tav>
                                      </p:tavLst>
                                    </p:anim>
                                    <p:anim calcmode="lin" valueType="num">
                                      <p:cBhvr>
                                        <p:cTn id="34" dur="500" fill="hold"/>
                                        <p:tgtEl>
                                          <p:spTgt spid="18"/>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4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fltVal val="0.5"/>
                                          </p:val>
                                        </p:tav>
                                        <p:tav tm="100000">
                                          <p:val>
                                            <p:strVal val="#ppt_x"/>
                                          </p:val>
                                        </p:tav>
                                      </p:tavLst>
                                    </p:anim>
                                    <p:anim calcmode="lin" valueType="num">
                                      <p:cBhvr>
                                        <p:cTn id="41" dur="500" fill="hold"/>
                                        <p:tgtEl>
                                          <p:spTgt spid="21"/>
                                        </p:tgtEl>
                                        <p:attrNameLst>
                                          <p:attrName>ppt_y</p:attrName>
                                        </p:attrNameLst>
                                      </p:cBhvr>
                                      <p:tavLst>
                                        <p:tav tm="0">
                                          <p:val>
                                            <p:fltVal val="0.5"/>
                                          </p:val>
                                        </p:tav>
                                        <p:tav tm="100000">
                                          <p:val>
                                            <p:strVal val="#ppt_y"/>
                                          </p:val>
                                        </p:tav>
                                      </p:tavLst>
                                    </p:anim>
                                  </p:childTnLst>
                                </p:cTn>
                              </p:par>
                              <p:par>
                                <p:cTn id="42" presetID="53" presetClass="entr" presetSubtype="528" fill="hold" nodeType="withEffect">
                                  <p:stCondLst>
                                    <p:cond delay="6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anim calcmode="lin" valueType="num">
                                      <p:cBhvr>
                                        <p:cTn id="47" dur="500" fill="hold"/>
                                        <p:tgtEl>
                                          <p:spTgt spid="4"/>
                                        </p:tgtEl>
                                        <p:attrNameLst>
                                          <p:attrName>ppt_x</p:attrName>
                                        </p:attrNameLst>
                                      </p:cBhvr>
                                      <p:tavLst>
                                        <p:tav tm="0">
                                          <p:val>
                                            <p:fltVal val="0.5"/>
                                          </p:val>
                                        </p:tav>
                                        <p:tav tm="100000">
                                          <p:val>
                                            <p:strVal val="#ppt_x"/>
                                          </p:val>
                                        </p:tav>
                                      </p:tavLst>
                                    </p:anim>
                                    <p:anim calcmode="lin" valueType="num">
                                      <p:cBhvr>
                                        <p:cTn id="48" dur="500" fill="hold"/>
                                        <p:tgtEl>
                                          <p:spTgt spid="4"/>
                                        </p:tgtEl>
                                        <p:attrNameLst>
                                          <p:attrName>ppt_y</p:attrName>
                                        </p:attrNameLst>
                                      </p:cBhvr>
                                      <p:tavLst>
                                        <p:tav tm="0">
                                          <p:val>
                                            <p:fltVal val="0.5"/>
                                          </p:val>
                                        </p:tav>
                                        <p:tav tm="100000">
                                          <p:val>
                                            <p:strVal val="#ppt_y"/>
                                          </p:val>
                                        </p:tav>
                                      </p:tavLst>
                                    </p:anim>
                                  </p:childTnLst>
                                </p:cTn>
                              </p:par>
                              <p:par>
                                <p:cTn id="49" presetID="53" presetClass="entr" presetSubtype="528" fill="hold" nodeType="withEffect">
                                  <p:stCondLst>
                                    <p:cond delay="60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anim calcmode="lin" valueType="num">
                                      <p:cBhvr>
                                        <p:cTn id="54" dur="500" fill="hold"/>
                                        <p:tgtEl>
                                          <p:spTgt spid="54"/>
                                        </p:tgtEl>
                                        <p:attrNameLst>
                                          <p:attrName>ppt_x</p:attrName>
                                        </p:attrNameLst>
                                      </p:cBhvr>
                                      <p:tavLst>
                                        <p:tav tm="0">
                                          <p:val>
                                            <p:fltVal val="0.5"/>
                                          </p:val>
                                        </p:tav>
                                        <p:tav tm="100000">
                                          <p:val>
                                            <p:strVal val="#ppt_x"/>
                                          </p:val>
                                        </p:tav>
                                      </p:tavLst>
                                    </p:anim>
                                    <p:anim calcmode="lin" valueType="num">
                                      <p:cBhvr>
                                        <p:cTn id="55" dur="500" fill="hold"/>
                                        <p:tgtEl>
                                          <p:spTgt spid="54"/>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80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anim calcmode="lin" valueType="num">
                                      <p:cBhvr>
                                        <p:cTn id="61" dur="500" fill="hold"/>
                                        <p:tgtEl>
                                          <p:spTgt spid="10"/>
                                        </p:tgtEl>
                                        <p:attrNameLst>
                                          <p:attrName>ppt_x</p:attrName>
                                        </p:attrNameLst>
                                      </p:cBhvr>
                                      <p:tavLst>
                                        <p:tav tm="0">
                                          <p:val>
                                            <p:fltVal val="0.5"/>
                                          </p:val>
                                        </p:tav>
                                        <p:tav tm="100000">
                                          <p:val>
                                            <p:strVal val="#ppt_x"/>
                                          </p:val>
                                        </p:tav>
                                      </p:tavLst>
                                    </p:anim>
                                    <p:anim calcmode="lin" valueType="num">
                                      <p:cBhvr>
                                        <p:cTn id="62" dur="500" fill="hold"/>
                                        <p:tgtEl>
                                          <p:spTgt spid="10"/>
                                        </p:tgtEl>
                                        <p:attrNameLst>
                                          <p:attrName>ppt_y</p:attrName>
                                        </p:attrNameLst>
                                      </p:cBhvr>
                                      <p:tavLst>
                                        <p:tav tm="0">
                                          <p:val>
                                            <p:fltVal val="0.5"/>
                                          </p:val>
                                        </p:tav>
                                        <p:tav tm="100000">
                                          <p:val>
                                            <p:strVal val="#ppt_y"/>
                                          </p:val>
                                        </p:tav>
                                      </p:tavLst>
                                    </p:anim>
                                  </p:childTnLst>
                                </p:cTn>
                              </p:par>
                              <p:par>
                                <p:cTn id="63" presetID="53" presetClass="entr" presetSubtype="528" fill="hold" nodeType="withEffect">
                                  <p:stCondLst>
                                    <p:cond delay="100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anim calcmode="lin" valueType="num">
                                      <p:cBhvr>
                                        <p:cTn id="68" dur="500" fill="hold"/>
                                        <p:tgtEl>
                                          <p:spTgt spid="7"/>
                                        </p:tgtEl>
                                        <p:attrNameLst>
                                          <p:attrName>ppt_x</p:attrName>
                                        </p:attrNameLst>
                                      </p:cBhvr>
                                      <p:tavLst>
                                        <p:tav tm="0">
                                          <p:val>
                                            <p:fltVal val="0.5"/>
                                          </p:val>
                                        </p:tav>
                                        <p:tav tm="100000">
                                          <p:val>
                                            <p:strVal val="#ppt_x"/>
                                          </p:val>
                                        </p:tav>
                                      </p:tavLst>
                                    </p:anim>
                                    <p:anim calcmode="lin" valueType="num">
                                      <p:cBhvr>
                                        <p:cTn id="69" dur="500" fill="hold"/>
                                        <p:tgtEl>
                                          <p:spTgt spid="7"/>
                                        </p:tgtEl>
                                        <p:attrNameLst>
                                          <p:attrName>ppt_y</p:attrName>
                                        </p:attrNameLst>
                                      </p:cBhvr>
                                      <p:tavLst>
                                        <p:tav tm="0">
                                          <p:val>
                                            <p:fltVal val="0.5"/>
                                          </p:val>
                                        </p:tav>
                                        <p:tav tm="100000">
                                          <p:val>
                                            <p:strVal val="#ppt_y"/>
                                          </p:val>
                                        </p:tav>
                                      </p:tavLst>
                                    </p:anim>
                                  </p:childTnLst>
                                </p:cTn>
                              </p:par>
                            </p:childTnLst>
                          </p:cTn>
                        </p:par>
                        <p:par>
                          <p:cTn id="70" fill="hold">
                            <p:stCondLst>
                              <p:cond delay="3300"/>
                            </p:stCondLst>
                            <p:childTnLst>
                              <p:par>
                                <p:cTn id="71" presetID="2" presetClass="entr" presetSubtype="8"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300" fill="hold"/>
                                        <p:tgtEl>
                                          <p:spTgt spid="34"/>
                                        </p:tgtEl>
                                        <p:attrNameLst>
                                          <p:attrName>ppt_x</p:attrName>
                                        </p:attrNameLst>
                                      </p:cBhvr>
                                      <p:tavLst>
                                        <p:tav tm="0">
                                          <p:val>
                                            <p:strVal val="0-#ppt_w/2"/>
                                          </p:val>
                                        </p:tav>
                                        <p:tav tm="100000">
                                          <p:val>
                                            <p:strVal val="#ppt_x"/>
                                          </p:val>
                                        </p:tav>
                                      </p:tavLst>
                                    </p:anim>
                                    <p:anim calcmode="lin" valueType="num">
                                      <p:cBhvr additive="base">
                                        <p:cTn id="74" dur="300" fill="hold"/>
                                        <p:tgtEl>
                                          <p:spTgt spid="34"/>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0-#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300" fill="hold"/>
                                        <p:tgtEl>
                                          <p:spTgt spid="36"/>
                                        </p:tgtEl>
                                        <p:attrNameLst>
                                          <p:attrName>ppt_x</p:attrName>
                                        </p:attrNameLst>
                                      </p:cBhvr>
                                      <p:tavLst>
                                        <p:tav tm="0">
                                          <p:val>
                                            <p:strVal val="0-#ppt_w/2"/>
                                          </p:val>
                                        </p:tav>
                                        <p:tav tm="100000">
                                          <p:val>
                                            <p:strVal val="#ppt_x"/>
                                          </p:val>
                                        </p:tav>
                                      </p:tavLst>
                                    </p:anim>
                                    <p:anim calcmode="lin" valueType="num">
                                      <p:cBhvr additive="base">
                                        <p:cTn id="82" dur="300" fill="hold"/>
                                        <p:tgtEl>
                                          <p:spTgt spid="36"/>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300" fill="hold"/>
                                        <p:tgtEl>
                                          <p:spTgt spid="37"/>
                                        </p:tgtEl>
                                        <p:attrNameLst>
                                          <p:attrName>ppt_x</p:attrName>
                                        </p:attrNameLst>
                                      </p:cBhvr>
                                      <p:tavLst>
                                        <p:tav tm="0">
                                          <p:val>
                                            <p:strVal val="1+#ppt_w/2"/>
                                          </p:val>
                                        </p:tav>
                                        <p:tav tm="100000">
                                          <p:val>
                                            <p:strVal val="#ppt_x"/>
                                          </p:val>
                                        </p:tav>
                                      </p:tavLst>
                                    </p:anim>
                                    <p:anim calcmode="lin" valueType="num">
                                      <p:cBhvr additive="base">
                                        <p:cTn id="86" dur="300" fill="hold"/>
                                        <p:tgtEl>
                                          <p:spTgt spid="37"/>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300" fill="hold"/>
                                        <p:tgtEl>
                                          <p:spTgt spid="38"/>
                                        </p:tgtEl>
                                        <p:attrNameLst>
                                          <p:attrName>ppt_x</p:attrName>
                                        </p:attrNameLst>
                                      </p:cBhvr>
                                      <p:tavLst>
                                        <p:tav tm="0">
                                          <p:val>
                                            <p:strVal val="1+#ppt_w/2"/>
                                          </p:val>
                                        </p:tav>
                                        <p:tav tm="100000">
                                          <p:val>
                                            <p:strVal val="#ppt_x"/>
                                          </p:val>
                                        </p:tav>
                                      </p:tavLst>
                                    </p:anim>
                                    <p:anim calcmode="lin" valueType="num">
                                      <p:cBhvr additive="base">
                                        <p:cTn id="90" dur="300" fill="hold"/>
                                        <p:tgtEl>
                                          <p:spTgt spid="38"/>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300" fill="hold"/>
                                        <p:tgtEl>
                                          <p:spTgt spid="39"/>
                                        </p:tgtEl>
                                        <p:attrNameLst>
                                          <p:attrName>ppt_x</p:attrName>
                                        </p:attrNameLst>
                                      </p:cBhvr>
                                      <p:tavLst>
                                        <p:tav tm="0">
                                          <p:val>
                                            <p:strVal val="1+#ppt_w/2"/>
                                          </p:val>
                                        </p:tav>
                                        <p:tav tm="100000">
                                          <p:val>
                                            <p:strVal val="#ppt_x"/>
                                          </p:val>
                                        </p:tav>
                                      </p:tavLst>
                                    </p:anim>
                                    <p:anim calcmode="lin" valueType="num">
                                      <p:cBhvr additive="base">
                                        <p:cTn id="94" dur="300" fill="hold"/>
                                        <p:tgtEl>
                                          <p:spTgt spid="39"/>
                                        </p:tgtEl>
                                        <p:attrNameLst>
                                          <p:attrName>ppt_y</p:attrName>
                                        </p:attrNameLst>
                                      </p:cBhvr>
                                      <p:tavLst>
                                        <p:tav tm="0">
                                          <p:val>
                                            <p:strVal val="#ppt_y"/>
                                          </p:val>
                                        </p:tav>
                                        <p:tav tm="100000">
                                          <p:val>
                                            <p:strVal val="#ppt_y"/>
                                          </p:val>
                                        </p:tav>
                                      </p:tavLst>
                                    </p:anim>
                                  </p:childTnLst>
                                </p:cTn>
                              </p:par>
                            </p:childTnLst>
                          </p:cTn>
                        </p:par>
                        <p:par>
                          <p:cTn id="95" fill="hold">
                            <p:stCondLst>
                              <p:cond delay="3600"/>
                            </p:stCondLst>
                            <p:childTnLst>
                              <p:par>
                                <p:cTn id="96" presetID="22" presetClass="entr" presetSubtype="2"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300"/>
                                        <p:tgtEl>
                                          <p:spTgt spid="29"/>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right)">
                                      <p:cBhvr>
                                        <p:cTn id="101" dur="300"/>
                                        <p:tgtEl>
                                          <p:spTgt spid="13"/>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300"/>
                                        <p:tgtEl>
                                          <p:spTgt spid="30"/>
                                        </p:tgtEl>
                                      </p:cBhvr>
                                    </p:animEffect>
                                  </p:childTnLst>
                                </p:cTn>
                              </p:par>
                              <p:par>
                                <p:cTn id="105" presetID="2" presetClass="entr" presetSubtype="8"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 calcmode="lin" valueType="num">
                                      <p:cBhvr additive="base">
                                        <p:cTn id="107" dur="300" fill="hold"/>
                                        <p:tgtEl>
                                          <p:spTgt spid="57"/>
                                        </p:tgtEl>
                                        <p:attrNameLst>
                                          <p:attrName>ppt_x</p:attrName>
                                        </p:attrNameLst>
                                      </p:cBhvr>
                                      <p:tavLst>
                                        <p:tav tm="0">
                                          <p:val>
                                            <p:strVal val="0-#ppt_w/2"/>
                                          </p:val>
                                        </p:tav>
                                        <p:tav tm="100000">
                                          <p:val>
                                            <p:strVal val="#ppt_x"/>
                                          </p:val>
                                        </p:tav>
                                      </p:tavLst>
                                    </p:anim>
                                    <p:anim calcmode="lin" valueType="num">
                                      <p:cBhvr additive="base">
                                        <p:cTn id="108" dur="300" fill="hold"/>
                                        <p:tgtEl>
                                          <p:spTgt spid="57"/>
                                        </p:tgtEl>
                                        <p:attrNameLst>
                                          <p:attrName>ppt_y</p:attrName>
                                        </p:attrNameLst>
                                      </p:cBhvr>
                                      <p:tavLst>
                                        <p:tav tm="0">
                                          <p:val>
                                            <p:strVal val="#ppt_y"/>
                                          </p:val>
                                        </p:tav>
                                        <p:tav tm="100000">
                                          <p:val>
                                            <p:strVal val="#ppt_y"/>
                                          </p:val>
                                        </p:tav>
                                      </p:tavLst>
                                    </p:anim>
                                  </p:childTnLst>
                                </p:cTn>
                              </p:par>
                              <p:par>
                                <p:cTn id="109" presetID="22" presetClass="entr" presetSubtype="2"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wipe(right)">
                                      <p:cBhvr>
                                        <p:cTn id="111" dur="300"/>
                                        <p:tgtEl>
                                          <p:spTgt spid="58"/>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wipe(left)">
                                      <p:cBhvr>
                                        <p:cTn id="114" dur="300"/>
                                        <p:tgtEl>
                                          <p:spTgt spid="31"/>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wipe(left)">
                                      <p:cBhvr>
                                        <p:cTn id="117" dur="300"/>
                                        <p:tgtEl>
                                          <p:spTgt spid="32"/>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wipe(left)">
                                      <p:cBhvr>
                                        <p:cTn id="120" dur="300"/>
                                        <p:tgtEl>
                                          <p:spTgt spid="33"/>
                                        </p:tgtEl>
                                      </p:cBhvr>
                                    </p:animEffect>
                                  </p:childTnLst>
                                </p:cTn>
                              </p:par>
                            </p:childTnLst>
                          </p:cTn>
                        </p:par>
                        <p:par>
                          <p:cTn id="121" fill="hold">
                            <p:stCondLst>
                              <p:cond delay="3900"/>
                            </p:stCondLst>
                            <p:childTnLst>
                              <p:par>
                                <p:cTn id="122" presetID="53" presetClass="entr" presetSubtype="16" fill="hold" nodeType="afterEffect">
                                  <p:stCondLst>
                                    <p:cond delay="0"/>
                                  </p:stCondLst>
                                  <p:childTnLst>
                                    <p:set>
                                      <p:cBhvr>
                                        <p:cTn id="123" dur="1" fill="hold">
                                          <p:stCondLst>
                                            <p:cond delay="0"/>
                                          </p:stCondLst>
                                        </p:cTn>
                                        <p:tgtEl>
                                          <p:spTgt spid="46"/>
                                        </p:tgtEl>
                                        <p:attrNameLst>
                                          <p:attrName>style.visibility</p:attrName>
                                        </p:attrNameLst>
                                      </p:cBhvr>
                                      <p:to>
                                        <p:strVal val="visible"/>
                                      </p:to>
                                    </p:set>
                                    <p:anim calcmode="lin" valueType="num">
                                      <p:cBhvr>
                                        <p:cTn id="124" dur="500" fill="hold"/>
                                        <p:tgtEl>
                                          <p:spTgt spid="46"/>
                                        </p:tgtEl>
                                        <p:attrNameLst>
                                          <p:attrName>ppt_w</p:attrName>
                                        </p:attrNameLst>
                                      </p:cBhvr>
                                      <p:tavLst>
                                        <p:tav tm="0">
                                          <p:val>
                                            <p:fltVal val="0"/>
                                          </p:val>
                                        </p:tav>
                                        <p:tav tm="100000">
                                          <p:val>
                                            <p:strVal val="#ppt_w"/>
                                          </p:val>
                                        </p:tav>
                                      </p:tavLst>
                                    </p:anim>
                                    <p:anim calcmode="lin" valueType="num">
                                      <p:cBhvr>
                                        <p:cTn id="125" dur="500" fill="hold"/>
                                        <p:tgtEl>
                                          <p:spTgt spid="46"/>
                                        </p:tgtEl>
                                        <p:attrNameLst>
                                          <p:attrName>ppt_h</p:attrName>
                                        </p:attrNameLst>
                                      </p:cBhvr>
                                      <p:tavLst>
                                        <p:tav tm="0">
                                          <p:val>
                                            <p:fltVal val="0"/>
                                          </p:val>
                                        </p:tav>
                                        <p:tav tm="100000">
                                          <p:val>
                                            <p:strVal val="#ppt_h"/>
                                          </p:val>
                                        </p:tav>
                                      </p:tavLst>
                                    </p:anim>
                                    <p:animEffect transition="in" filter="fade">
                                      <p:cBhvr>
                                        <p:cTn id="126" dur="500"/>
                                        <p:tgtEl>
                                          <p:spTgt spid="46"/>
                                        </p:tgtEl>
                                      </p:cBhvr>
                                    </p:animEffect>
                                  </p:childTnLst>
                                </p:cTn>
                              </p:par>
                            </p:childTnLst>
                          </p:cTn>
                        </p:par>
                        <p:par>
                          <p:cTn id="127" fill="hold">
                            <p:stCondLst>
                              <p:cond delay="4400"/>
                            </p:stCondLst>
                            <p:childTnLst>
                              <p:par>
                                <p:cTn id="128" presetID="53" presetClass="entr" presetSubtype="16" fill="hold" nodeType="after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p:cTn id="130" dur="500" fill="hold"/>
                                        <p:tgtEl>
                                          <p:spTgt spid="50"/>
                                        </p:tgtEl>
                                        <p:attrNameLst>
                                          <p:attrName>ppt_w</p:attrName>
                                        </p:attrNameLst>
                                      </p:cBhvr>
                                      <p:tavLst>
                                        <p:tav tm="0">
                                          <p:val>
                                            <p:fltVal val="0"/>
                                          </p:val>
                                        </p:tav>
                                        <p:tav tm="100000">
                                          <p:val>
                                            <p:strVal val="#ppt_w"/>
                                          </p:val>
                                        </p:tav>
                                      </p:tavLst>
                                    </p:anim>
                                    <p:anim calcmode="lin" valueType="num">
                                      <p:cBhvr>
                                        <p:cTn id="131" dur="500" fill="hold"/>
                                        <p:tgtEl>
                                          <p:spTgt spid="50"/>
                                        </p:tgtEl>
                                        <p:attrNameLst>
                                          <p:attrName>ppt_h</p:attrName>
                                        </p:attrNameLst>
                                      </p:cBhvr>
                                      <p:tavLst>
                                        <p:tav tm="0">
                                          <p:val>
                                            <p:fltVal val="0"/>
                                          </p:val>
                                        </p:tav>
                                        <p:tav tm="100000">
                                          <p:val>
                                            <p:strVal val="#ppt_h"/>
                                          </p:val>
                                        </p:tav>
                                      </p:tavLst>
                                    </p:anim>
                                    <p:animEffect transition="in" filter="fade">
                                      <p:cBhvr>
                                        <p:cTn id="1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4" grpId="0" animBg="1"/>
      <p:bldP spid="29" grpId="0"/>
      <p:bldP spid="30" grpId="0"/>
      <p:bldP spid="31" grpId="0"/>
      <p:bldP spid="32" grpId="0"/>
      <p:bldP spid="33" grpId="0"/>
      <p:bldP spid="34" grpId="0"/>
      <p:bldP spid="35" grpId="0"/>
      <p:bldP spid="36" grpId="0"/>
      <p:bldP spid="37" grpId="0"/>
      <p:bldP spid="38" grpId="0"/>
      <p:bldP spid="39"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nvSpPr>
        <p:spPr bwMode="auto">
          <a:xfrm>
            <a:off x="2906289" y="2133650"/>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8B8B8B"/>
                </a:solidFill>
                <a:latin typeface="Impact" pitchFamily="34" charset="0"/>
                <a:ea typeface="微软雅黑" pitchFamily="34" charset="-122"/>
                <a:cs typeface="Arial" panose="020B0604020202020204" pitchFamily="34" charset="0"/>
              </a:rPr>
              <a:t>01</a:t>
            </a:r>
            <a:endParaRPr lang="zh-CN" altLang="en-US" sz="3700" kern="0" dirty="0">
              <a:solidFill>
                <a:srgbClr val="8B8B8B"/>
              </a:solidFill>
              <a:latin typeface="Impact" pitchFamily="34" charset="0"/>
              <a:ea typeface="微软雅黑" pitchFamily="34" charset="-122"/>
              <a:cs typeface="Arial" panose="020B0604020202020204" pitchFamily="34" charset="0"/>
            </a:endParaRPr>
          </a:p>
        </p:txBody>
      </p:sp>
      <p:cxnSp>
        <p:nvCxnSpPr>
          <p:cNvPr id="71" name="直接连接符 70"/>
          <p:cNvCxnSpPr/>
          <p:nvPr/>
        </p:nvCxnSpPr>
        <p:spPr>
          <a:xfrm>
            <a:off x="3785261" y="2204251"/>
            <a:ext cx="0" cy="556586"/>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3876527" y="2133650"/>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8B8B8B"/>
                </a:solidFill>
                <a:latin typeface="微软雅黑" pitchFamily="34" charset="-122"/>
                <a:ea typeface="微软雅黑" pitchFamily="34" charset="-122"/>
              </a:rPr>
              <a:t>学情分析</a:t>
            </a:r>
          </a:p>
        </p:txBody>
      </p:sp>
      <p:cxnSp>
        <p:nvCxnSpPr>
          <p:cNvPr id="73" name="直接连接符 72"/>
          <p:cNvCxnSpPr/>
          <p:nvPr/>
        </p:nvCxnSpPr>
        <p:spPr>
          <a:xfrm>
            <a:off x="5993219" y="2482544"/>
            <a:ext cx="2862459" cy="0"/>
          </a:xfrm>
          <a:prstGeom prst="line">
            <a:avLst/>
          </a:prstGeom>
          <a:noFill/>
          <a:ln w="9525" cap="flat" cmpd="sng" algn="ctr">
            <a:solidFill>
              <a:schemeClr val="tx1">
                <a:lumMod val="65000"/>
                <a:lumOff val="35000"/>
              </a:schemeClr>
            </a:solidFill>
            <a:prstDash val="dash"/>
            <a:tailEnd type="oval"/>
          </a:ln>
          <a:effectLst/>
        </p:spPr>
      </p:cxnSp>
      <p:sp>
        <p:nvSpPr>
          <p:cNvPr id="74" name="标题层"/>
          <p:cNvSpPr txBox="1"/>
          <p:nvPr/>
        </p:nvSpPr>
        <p:spPr bwMode="auto">
          <a:xfrm>
            <a:off x="8765499" y="2256789"/>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8B8B8B"/>
                </a:solidFill>
                <a:latin typeface="Impact" pitchFamily="34" charset="0"/>
                <a:ea typeface="微软雅黑" pitchFamily="34" charset="-122"/>
                <a:cs typeface="Arial" panose="020B0604020202020204" pitchFamily="34" charset="0"/>
              </a:rPr>
              <a:t>P3</a:t>
            </a:r>
            <a:endParaRPr lang="zh-CN" altLang="en-US" kern="0" dirty="0">
              <a:solidFill>
                <a:srgbClr val="8B8B8B"/>
              </a:solidFill>
              <a:latin typeface="Impact" pitchFamily="34" charset="0"/>
              <a:ea typeface="微软雅黑" pitchFamily="34" charset="-122"/>
              <a:cs typeface="Arial" panose="020B0604020202020204" pitchFamily="34" charset="0"/>
            </a:endParaRPr>
          </a:p>
        </p:txBody>
      </p:sp>
      <p:sp>
        <p:nvSpPr>
          <p:cNvPr id="90" name="标题层"/>
          <p:cNvSpPr txBox="1"/>
          <p:nvPr/>
        </p:nvSpPr>
        <p:spPr bwMode="auto">
          <a:xfrm>
            <a:off x="2906289" y="3166883"/>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8B8B8B"/>
                </a:solidFill>
                <a:latin typeface="Impact" pitchFamily="34" charset="0"/>
                <a:ea typeface="微软雅黑" pitchFamily="34" charset="-122"/>
                <a:cs typeface="Arial" panose="020B0604020202020204" pitchFamily="34" charset="0"/>
              </a:rPr>
              <a:t>02</a:t>
            </a:r>
            <a:endParaRPr lang="zh-CN" altLang="en-US" sz="3700" kern="0" dirty="0">
              <a:solidFill>
                <a:srgbClr val="8B8B8B"/>
              </a:solidFill>
              <a:latin typeface="Impact" pitchFamily="34" charset="0"/>
              <a:ea typeface="微软雅黑" pitchFamily="34" charset="-122"/>
              <a:cs typeface="Arial" panose="020B0604020202020204" pitchFamily="34" charset="0"/>
            </a:endParaRPr>
          </a:p>
        </p:txBody>
      </p:sp>
      <p:cxnSp>
        <p:nvCxnSpPr>
          <p:cNvPr id="91" name="直接连接符 90"/>
          <p:cNvCxnSpPr/>
          <p:nvPr/>
        </p:nvCxnSpPr>
        <p:spPr>
          <a:xfrm>
            <a:off x="3785261" y="3237484"/>
            <a:ext cx="0" cy="556586"/>
          </a:xfrm>
          <a:prstGeom prst="line">
            <a:avLst/>
          </a:prstGeom>
          <a:noFill/>
          <a:ln w="9525" cap="flat" cmpd="sng" algn="ctr">
            <a:solidFill>
              <a:schemeClr val="tx1">
                <a:lumMod val="65000"/>
                <a:lumOff val="35000"/>
              </a:schemeClr>
            </a:solidFill>
            <a:prstDash val="solid"/>
          </a:ln>
          <a:effectLst/>
        </p:spPr>
      </p:cxnSp>
      <p:sp>
        <p:nvSpPr>
          <p:cNvPr id="92" name="标题层"/>
          <p:cNvSpPr txBox="1"/>
          <p:nvPr/>
        </p:nvSpPr>
        <p:spPr bwMode="auto">
          <a:xfrm>
            <a:off x="3876527" y="3166883"/>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8B8B8B"/>
                </a:solidFill>
                <a:latin typeface="微软雅黑" pitchFamily="34" charset="-122"/>
                <a:ea typeface="微软雅黑" pitchFamily="34" charset="-122"/>
              </a:rPr>
              <a:t>教学设计</a:t>
            </a:r>
          </a:p>
        </p:txBody>
      </p:sp>
      <p:cxnSp>
        <p:nvCxnSpPr>
          <p:cNvPr id="93" name="直接连接符 92"/>
          <p:cNvCxnSpPr/>
          <p:nvPr/>
        </p:nvCxnSpPr>
        <p:spPr>
          <a:xfrm>
            <a:off x="5993219" y="3515777"/>
            <a:ext cx="2862459" cy="0"/>
          </a:xfrm>
          <a:prstGeom prst="line">
            <a:avLst/>
          </a:prstGeom>
          <a:noFill/>
          <a:ln w="9525" cap="flat" cmpd="sng" algn="ctr">
            <a:solidFill>
              <a:schemeClr val="tx1">
                <a:lumMod val="65000"/>
                <a:lumOff val="35000"/>
              </a:schemeClr>
            </a:solidFill>
            <a:prstDash val="dash"/>
            <a:tailEnd type="oval"/>
          </a:ln>
          <a:effectLst/>
        </p:spPr>
      </p:cxnSp>
      <p:sp>
        <p:nvSpPr>
          <p:cNvPr id="94" name="标题层"/>
          <p:cNvSpPr txBox="1"/>
          <p:nvPr/>
        </p:nvSpPr>
        <p:spPr bwMode="auto">
          <a:xfrm>
            <a:off x="8765499" y="3290022"/>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8B8B8B"/>
                </a:solidFill>
                <a:latin typeface="Impact" pitchFamily="34" charset="0"/>
                <a:ea typeface="微软雅黑" pitchFamily="34" charset="-122"/>
                <a:cs typeface="Arial" panose="020B0604020202020204" pitchFamily="34" charset="0"/>
              </a:rPr>
              <a:t>P5</a:t>
            </a:r>
            <a:endParaRPr lang="zh-CN" altLang="en-US" kern="0" dirty="0">
              <a:solidFill>
                <a:srgbClr val="8B8B8B"/>
              </a:solidFill>
              <a:latin typeface="Impact" pitchFamily="34" charset="0"/>
              <a:ea typeface="微软雅黑" pitchFamily="34" charset="-122"/>
              <a:cs typeface="Arial" panose="020B0604020202020204" pitchFamily="34" charset="0"/>
            </a:endParaRPr>
          </a:p>
        </p:txBody>
      </p:sp>
      <p:sp>
        <p:nvSpPr>
          <p:cNvPr id="95" name="标题层"/>
          <p:cNvSpPr txBox="1"/>
          <p:nvPr/>
        </p:nvSpPr>
        <p:spPr bwMode="auto">
          <a:xfrm>
            <a:off x="2906289" y="4200116"/>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009900"/>
                </a:solidFill>
                <a:latin typeface="Impact" pitchFamily="34" charset="0"/>
                <a:ea typeface="微软雅黑" pitchFamily="34" charset="-122"/>
                <a:cs typeface="Arial" panose="020B0604020202020204" pitchFamily="34" charset="0"/>
              </a:rPr>
              <a:t>03</a:t>
            </a:r>
            <a:endParaRPr lang="zh-CN" altLang="en-US" sz="3700" kern="0" dirty="0">
              <a:solidFill>
                <a:srgbClr val="009900"/>
              </a:solidFill>
              <a:latin typeface="Impact" pitchFamily="34" charset="0"/>
              <a:ea typeface="微软雅黑" pitchFamily="34" charset="-122"/>
              <a:cs typeface="Arial" panose="020B0604020202020204" pitchFamily="34" charset="0"/>
            </a:endParaRPr>
          </a:p>
        </p:txBody>
      </p:sp>
      <p:cxnSp>
        <p:nvCxnSpPr>
          <p:cNvPr id="96" name="直接连接符 95"/>
          <p:cNvCxnSpPr/>
          <p:nvPr/>
        </p:nvCxnSpPr>
        <p:spPr>
          <a:xfrm>
            <a:off x="3785261" y="4270717"/>
            <a:ext cx="0" cy="556586"/>
          </a:xfrm>
          <a:prstGeom prst="line">
            <a:avLst/>
          </a:prstGeom>
          <a:noFill/>
          <a:ln w="9525" cap="flat" cmpd="sng" algn="ctr">
            <a:solidFill>
              <a:schemeClr val="tx1">
                <a:lumMod val="65000"/>
                <a:lumOff val="35000"/>
              </a:schemeClr>
            </a:solidFill>
            <a:prstDash val="solid"/>
          </a:ln>
          <a:effectLst/>
        </p:spPr>
      </p:cxnSp>
      <p:sp>
        <p:nvSpPr>
          <p:cNvPr id="97" name="标题层"/>
          <p:cNvSpPr txBox="1"/>
          <p:nvPr/>
        </p:nvSpPr>
        <p:spPr bwMode="auto">
          <a:xfrm>
            <a:off x="3876527" y="4200116"/>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009900"/>
                </a:solidFill>
                <a:latin typeface="微软雅黑" pitchFamily="34" charset="-122"/>
                <a:ea typeface="微软雅黑" pitchFamily="34" charset="-122"/>
              </a:rPr>
              <a:t>创新之处</a:t>
            </a:r>
          </a:p>
        </p:txBody>
      </p:sp>
      <p:cxnSp>
        <p:nvCxnSpPr>
          <p:cNvPr id="98" name="直接连接符 97"/>
          <p:cNvCxnSpPr/>
          <p:nvPr/>
        </p:nvCxnSpPr>
        <p:spPr>
          <a:xfrm>
            <a:off x="5993219" y="4549010"/>
            <a:ext cx="2862459" cy="0"/>
          </a:xfrm>
          <a:prstGeom prst="line">
            <a:avLst/>
          </a:prstGeom>
          <a:noFill/>
          <a:ln w="9525" cap="flat" cmpd="sng" algn="ctr">
            <a:solidFill>
              <a:schemeClr val="tx1">
                <a:lumMod val="65000"/>
                <a:lumOff val="35000"/>
              </a:schemeClr>
            </a:solidFill>
            <a:prstDash val="dash"/>
            <a:tailEnd type="oval"/>
          </a:ln>
          <a:effectLst/>
        </p:spPr>
      </p:cxnSp>
      <p:sp>
        <p:nvSpPr>
          <p:cNvPr id="99" name="标题层"/>
          <p:cNvSpPr txBox="1"/>
          <p:nvPr/>
        </p:nvSpPr>
        <p:spPr bwMode="auto">
          <a:xfrm>
            <a:off x="8765499" y="4323255"/>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009900"/>
                </a:solidFill>
                <a:latin typeface="Impact" pitchFamily="34" charset="0"/>
                <a:ea typeface="微软雅黑" pitchFamily="34" charset="-122"/>
                <a:cs typeface="Arial" panose="020B0604020202020204" pitchFamily="34" charset="0"/>
              </a:rPr>
              <a:t>P11</a:t>
            </a:r>
            <a:endParaRPr lang="zh-CN" altLang="en-US" kern="0" dirty="0">
              <a:solidFill>
                <a:srgbClr val="009900"/>
              </a:solidFill>
              <a:latin typeface="Impact" pitchFamily="34" charset="0"/>
              <a:ea typeface="微软雅黑" pitchFamily="34" charset="-122"/>
              <a:cs typeface="Arial" panose="020B0604020202020204" pitchFamily="34" charset="0"/>
            </a:endParaRPr>
          </a:p>
        </p:txBody>
      </p:sp>
      <p:sp>
        <p:nvSpPr>
          <p:cNvPr id="100" name="标题层"/>
          <p:cNvSpPr txBox="1"/>
          <p:nvPr/>
        </p:nvSpPr>
        <p:spPr bwMode="auto">
          <a:xfrm>
            <a:off x="2906289" y="5233348"/>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8B8B8B"/>
                </a:solidFill>
                <a:latin typeface="Impact" pitchFamily="34" charset="0"/>
                <a:ea typeface="微软雅黑" pitchFamily="34" charset="-122"/>
                <a:cs typeface="Arial" panose="020B0604020202020204" pitchFamily="34" charset="0"/>
              </a:rPr>
              <a:t>04</a:t>
            </a:r>
            <a:endParaRPr lang="zh-CN" altLang="en-US" sz="3700" kern="0" dirty="0">
              <a:solidFill>
                <a:srgbClr val="8B8B8B"/>
              </a:solidFill>
              <a:latin typeface="Impact" pitchFamily="34" charset="0"/>
              <a:ea typeface="微软雅黑" pitchFamily="34" charset="-122"/>
              <a:cs typeface="Arial" panose="020B0604020202020204" pitchFamily="34" charset="0"/>
            </a:endParaRPr>
          </a:p>
        </p:txBody>
      </p:sp>
      <p:cxnSp>
        <p:nvCxnSpPr>
          <p:cNvPr id="101" name="直接连接符 100"/>
          <p:cNvCxnSpPr/>
          <p:nvPr/>
        </p:nvCxnSpPr>
        <p:spPr>
          <a:xfrm>
            <a:off x="3785261" y="5303949"/>
            <a:ext cx="0" cy="556586"/>
          </a:xfrm>
          <a:prstGeom prst="line">
            <a:avLst/>
          </a:prstGeom>
          <a:noFill/>
          <a:ln w="9525" cap="flat" cmpd="sng" algn="ctr">
            <a:solidFill>
              <a:schemeClr val="tx1">
                <a:lumMod val="65000"/>
                <a:lumOff val="35000"/>
              </a:schemeClr>
            </a:solidFill>
            <a:prstDash val="solid"/>
          </a:ln>
          <a:effectLst/>
        </p:spPr>
      </p:cxnSp>
      <p:sp>
        <p:nvSpPr>
          <p:cNvPr id="102" name="标题层"/>
          <p:cNvSpPr txBox="1"/>
          <p:nvPr/>
        </p:nvSpPr>
        <p:spPr bwMode="auto">
          <a:xfrm>
            <a:off x="3876527" y="5233348"/>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8B8B8B"/>
                </a:solidFill>
                <a:latin typeface="微软雅黑" pitchFamily="34" charset="-122"/>
                <a:ea typeface="微软雅黑" pitchFamily="34" charset="-122"/>
              </a:rPr>
              <a:t>教学反思</a:t>
            </a:r>
          </a:p>
        </p:txBody>
      </p:sp>
      <p:cxnSp>
        <p:nvCxnSpPr>
          <p:cNvPr id="103" name="直接连接符 102"/>
          <p:cNvCxnSpPr/>
          <p:nvPr/>
        </p:nvCxnSpPr>
        <p:spPr>
          <a:xfrm>
            <a:off x="5993219" y="5582242"/>
            <a:ext cx="2862459" cy="0"/>
          </a:xfrm>
          <a:prstGeom prst="line">
            <a:avLst/>
          </a:prstGeom>
          <a:noFill/>
          <a:ln w="9525" cap="flat" cmpd="sng" algn="ctr">
            <a:solidFill>
              <a:schemeClr val="tx1">
                <a:lumMod val="65000"/>
                <a:lumOff val="35000"/>
              </a:schemeClr>
            </a:solidFill>
            <a:prstDash val="dash"/>
            <a:tailEnd type="oval"/>
          </a:ln>
          <a:effectLst/>
        </p:spPr>
      </p:cxnSp>
      <p:sp>
        <p:nvSpPr>
          <p:cNvPr id="104" name="标题层"/>
          <p:cNvSpPr txBox="1"/>
          <p:nvPr/>
        </p:nvSpPr>
        <p:spPr bwMode="auto">
          <a:xfrm>
            <a:off x="8765499" y="5356487"/>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8B8B8B"/>
                </a:solidFill>
                <a:latin typeface="Impact" pitchFamily="34" charset="0"/>
                <a:ea typeface="微软雅黑" pitchFamily="34" charset="-122"/>
                <a:cs typeface="Arial" panose="020B0604020202020204" pitchFamily="34" charset="0"/>
              </a:rPr>
              <a:t>P14</a:t>
            </a:r>
            <a:endParaRPr lang="zh-CN" altLang="en-US" kern="0" dirty="0">
              <a:solidFill>
                <a:srgbClr val="8B8B8B"/>
              </a:solidFill>
              <a:latin typeface="Impact" pitchFamily="34" charset="0"/>
              <a:ea typeface="微软雅黑" pitchFamily="34" charset="-122"/>
              <a:cs typeface="Arial" panose="020B0604020202020204" pitchFamily="34" charset="0"/>
            </a:endParaRPr>
          </a:p>
        </p:txBody>
      </p:sp>
      <p:sp>
        <p:nvSpPr>
          <p:cNvPr id="31" name="矩形 30"/>
          <p:cNvSpPr/>
          <p:nvPr/>
        </p:nvSpPr>
        <p:spPr>
          <a:xfrm>
            <a:off x="0" y="0"/>
            <a:ext cx="12192000" cy="1125538"/>
          </a:xfrm>
          <a:prstGeom prst="rect">
            <a:avLst/>
          </a:prstGeom>
          <a:solidFill>
            <a:srgbClr val="319095"/>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32" name="矩形 31"/>
          <p:cNvSpPr/>
          <p:nvPr/>
        </p:nvSpPr>
        <p:spPr>
          <a:xfrm>
            <a:off x="237290" y="215084"/>
            <a:ext cx="2441694"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教学创新</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extLst>
      <p:ext uri="{BB962C8B-B14F-4D97-AF65-F5344CB8AC3E}">
        <p14:creationId xmlns:p14="http://schemas.microsoft.com/office/powerpoint/2010/main" val="26974459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65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1650"/>
                            </p:stCondLst>
                            <p:childTnLst>
                              <p:par>
                                <p:cTn id="28" presetID="22" presetClass="entr" presetSubtype="8"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2150"/>
                            </p:stCondLst>
                            <p:childTnLst>
                              <p:par>
                                <p:cTn id="32" presetID="12" presetClass="entr" presetSubtype="4"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400"/>
                                        <p:tgtEl>
                                          <p:spTgt spid="74"/>
                                        </p:tgtEl>
                                        <p:attrNameLst>
                                          <p:attrName>ppt_y</p:attrName>
                                        </p:attrNameLst>
                                      </p:cBhvr>
                                      <p:tavLst>
                                        <p:tav tm="0">
                                          <p:val>
                                            <p:strVal val="#ppt_y+#ppt_h*1.125000"/>
                                          </p:val>
                                        </p:tav>
                                        <p:tav tm="100000">
                                          <p:val>
                                            <p:strVal val="#ppt_y"/>
                                          </p:val>
                                        </p:tav>
                                      </p:tavLst>
                                    </p:anim>
                                    <p:animEffect transition="in" filter="wipe(up)">
                                      <p:cBhvr>
                                        <p:cTn id="35" dur="400"/>
                                        <p:tgtEl>
                                          <p:spTgt spid="74"/>
                                        </p:tgtEl>
                                      </p:cBhvr>
                                    </p:animEffect>
                                  </p:childTnLst>
                                </p:cTn>
                              </p:par>
                            </p:childTnLst>
                          </p:cTn>
                        </p:par>
                        <p:par>
                          <p:cTn id="36" fill="hold">
                            <p:stCondLst>
                              <p:cond delay="2550"/>
                            </p:stCondLst>
                            <p:childTnLst>
                              <p:par>
                                <p:cTn id="37" presetID="47" presetClass="entr" presetSubtype="0"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600"/>
                                        <p:tgtEl>
                                          <p:spTgt spid="91"/>
                                        </p:tgtEl>
                                      </p:cBhvr>
                                    </p:animEffect>
                                    <p:anim calcmode="lin" valueType="num">
                                      <p:cBhvr>
                                        <p:cTn id="40" dur="600" fill="hold"/>
                                        <p:tgtEl>
                                          <p:spTgt spid="91"/>
                                        </p:tgtEl>
                                        <p:attrNameLst>
                                          <p:attrName>ppt_x</p:attrName>
                                        </p:attrNameLst>
                                      </p:cBhvr>
                                      <p:tavLst>
                                        <p:tav tm="0">
                                          <p:val>
                                            <p:strVal val="#ppt_x"/>
                                          </p:val>
                                        </p:tav>
                                        <p:tav tm="100000">
                                          <p:val>
                                            <p:strVal val="#ppt_x"/>
                                          </p:val>
                                        </p:tav>
                                      </p:tavLst>
                                    </p:anim>
                                    <p:anim calcmode="lin" valueType="num">
                                      <p:cBhvr>
                                        <p:cTn id="41" dur="6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3150"/>
                            </p:stCondLst>
                            <p:childTnLst>
                              <p:par>
                                <p:cTn id="43" presetID="2" presetClass="entr" presetSubtype="8" decel="52500"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400" fill="hold"/>
                                        <p:tgtEl>
                                          <p:spTgt spid="90"/>
                                        </p:tgtEl>
                                        <p:attrNameLst>
                                          <p:attrName>ppt_x</p:attrName>
                                        </p:attrNameLst>
                                      </p:cBhvr>
                                      <p:tavLst>
                                        <p:tav tm="0">
                                          <p:val>
                                            <p:strVal val="0-#ppt_w/2"/>
                                          </p:val>
                                        </p:tav>
                                        <p:tav tm="100000">
                                          <p:val>
                                            <p:strVal val="#ppt_x"/>
                                          </p:val>
                                        </p:tav>
                                      </p:tavLst>
                                    </p:anim>
                                    <p:anim calcmode="lin" valueType="num">
                                      <p:cBhvr additive="base">
                                        <p:cTn id="46" dur="400" fill="hold"/>
                                        <p:tgtEl>
                                          <p:spTgt spid="90"/>
                                        </p:tgtEl>
                                        <p:attrNameLst>
                                          <p:attrName>ppt_y</p:attrName>
                                        </p:attrNameLst>
                                      </p:cBhvr>
                                      <p:tavLst>
                                        <p:tav tm="0">
                                          <p:val>
                                            <p:strVal val="#ppt_y"/>
                                          </p:val>
                                        </p:tav>
                                        <p:tav tm="100000">
                                          <p:val>
                                            <p:strVal val="#ppt_y"/>
                                          </p:val>
                                        </p:tav>
                                      </p:tavLst>
                                    </p:anim>
                                  </p:childTnLst>
                                </p:cTn>
                              </p:par>
                              <p:par>
                                <p:cTn id="47" presetID="2" presetClass="entr" presetSubtype="2" decel="5250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 calcmode="lin" valueType="num">
                                      <p:cBhvr additive="base">
                                        <p:cTn id="49" dur="400" fill="hold"/>
                                        <p:tgtEl>
                                          <p:spTgt spid="92"/>
                                        </p:tgtEl>
                                        <p:attrNameLst>
                                          <p:attrName>ppt_x</p:attrName>
                                        </p:attrNameLst>
                                      </p:cBhvr>
                                      <p:tavLst>
                                        <p:tav tm="0">
                                          <p:val>
                                            <p:strVal val="1+#ppt_w/2"/>
                                          </p:val>
                                        </p:tav>
                                        <p:tav tm="100000">
                                          <p:val>
                                            <p:strVal val="#ppt_x"/>
                                          </p:val>
                                        </p:tav>
                                      </p:tavLst>
                                    </p:anim>
                                    <p:anim calcmode="lin" valueType="num">
                                      <p:cBhvr additive="base">
                                        <p:cTn id="50" dur="400" fill="hold"/>
                                        <p:tgtEl>
                                          <p:spTgt spid="92"/>
                                        </p:tgtEl>
                                        <p:attrNameLst>
                                          <p:attrName>ppt_y</p:attrName>
                                        </p:attrNameLst>
                                      </p:cBhvr>
                                      <p:tavLst>
                                        <p:tav tm="0">
                                          <p:val>
                                            <p:strVal val="#ppt_y"/>
                                          </p:val>
                                        </p:tav>
                                        <p:tav tm="100000">
                                          <p:val>
                                            <p:strVal val="#ppt_y"/>
                                          </p:val>
                                        </p:tav>
                                      </p:tavLst>
                                    </p:anim>
                                  </p:childTnLst>
                                </p:cTn>
                              </p:par>
                            </p:childTnLst>
                          </p:cTn>
                        </p:par>
                        <p:par>
                          <p:cTn id="51" fill="hold">
                            <p:stCondLst>
                              <p:cond delay="355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4050"/>
                            </p:stCondLst>
                            <p:childTnLst>
                              <p:par>
                                <p:cTn id="56" presetID="12" presetClass="entr" presetSubtype="4" fill="hold" grpId="0" nodeType="after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additive="base">
                                        <p:cTn id="58" dur="400"/>
                                        <p:tgtEl>
                                          <p:spTgt spid="94"/>
                                        </p:tgtEl>
                                        <p:attrNameLst>
                                          <p:attrName>ppt_y</p:attrName>
                                        </p:attrNameLst>
                                      </p:cBhvr>
                                      <p:tavLst>
                                        <p:tav tm="0">
                                          <p:val>
                                            <p:strVal val="#ppt_y+#ppt_h*1.125000"/>
                                          </p:val>
                                        </p:tav>
                                        <p:tav tm="100000">
                                          <p:val>
                                            <p:strVal val="#ppt_y"/>
                                          </p:val>
                                        </p:tav>
                                      </p:tavLst>
                                    </p:anim>
                                    <p:animEffect transition="in" filter="wipe(up)">
                                      <p:cBhvr>
                                        <p:cTn id="59" dur="400"/>
                                        <p:tgtEl>
                                          <p:spTgt spid="94"/>
                                        </p:tgtEl>
                                      </p:cBhvr>
                                    </p:animEffect>
                                  </p:childTnLst>
                                </p:cTn>
                              </p:par>
                            </p:childTnLst>
                          </p:cTn>
                        </p:par>
                        <p:par>
                          <p:cTn id="60" fill="hold">
                            <p:stCondLst>
                              <p:cond delay="4450"/>
                            </p:stCondLst>
                            <p:childTnLst>
                              <p:par>
                                <p:cTn id="61" presetID="47" presetClass="entr" presetSubtype="0"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600"/>
                                        <p:tgtEl>
                                          <p:spTgt spid="96"/>
                                        </p:tgtEl>
                                      </p:cBhvr>
                                    </p:animEffect>
                                    <p:anim calcmode="lin" valueType="num">
                                      <p:cBhvr>
                                        <p:cTn id="64" dur="600" fill="hold"/>
                                        <p:tgtEl>
                                          <p:spTgt spid="96"/>
                                        </p:tgtEl>
                                        <p:attrNameLst>
                                          <p:attrName>ppt_x</p:attrName>
                                        </p:attrNameLst>
                                      </p:cBhvr>
                                      <p:tavLst>
                                        <p:tav tm="0">
                                          <p:val>
                                            <p:strVal val="#ppt_x"/>
                                          </p:val>
                                        </p:tav>
                                        <p:tav tm="100000">
                                          <p:val>
                                            <p:strVal val="#ppt_x"/>
                                          </p:val>
                                        </p:tav>
                                      </p:tavLst>
                                    </p:anim>
                                    <p:anim calcmode="lin" valueType="num">
                                      <p:cBhvr>
                                        <p:cTn id="65" dur="600" fill="hold"/>
                                        <p:tgtEl>
                                          <p:spTgt spid="96"/>
                                        </p:tgtEl>
                                        <p:attrNameLst>
                                          <p:attrName>ppt_y</p:attrName>
                                        </p:attrNameLst>
                                      </p:cBhvr>
                                      <p:tavLst>
                                        <p:tav tm="0">
                                          <p:val>
                                            <p:strVal val="#ppt_y-.1"/>
                                          </p:val>
                                        </p:tav>
                                        <p:tav tm="100000">
                                          <p:val>
                                            <p:strVal val="#ppt_y"/>
                                          </p:val>
                                        </p:tav>
                                      </p:tavLst>
                                    </p:anim>
                                  </p:childTnLst>
                                </p:cTn>
                              </p:par>
                            </p:childTnLst>
                          </p:cTn>
                        </p:par>
                        <p:par>
                          <p:cTn id="66" fill="hold">
                            <p:stCondLst>
                              <p:cond delay="5050"/>
                            </p:stCondLst>
                            <p:childTnLst>
                              <p:par>
                                <p:cTn id="67" presetID="2" presetClass="entr" presetSubtype="8" decel="52500"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400" fill="hold"/>
                                        <p:tgtEl>
                                          <p:spTgt spid="95"/>
                                        </p:tgtEl>
                                        <p:attrNameLst>
                                          <p:attrName>ppt_x</p:attrName>
                                        </p:attrNameLst>
                                      </p:cBhvr>
                                      <p:tavLst>
                                        <p:tav tm="0">
                                          <p:val>
                                            <p:strVal val="0-#ppt_w/2"/>
                                          </p:val>
                                        </p:tav>
                                        <p:tav tm="100000">
                                          <p:val>
                                            <p:strVal val="#ppt_x"/>
                                          </p:val>
                                        </p:tav>
                                      </p:tavLst>
                                    </p:anim>
                                    <p:anim calcmode="lin" valueType="num">
                                      <p:cBhvr additive="base">
                                        <p:cTn id="70" dur="400" fill="hold"/>
                                        <p:tgtEl>
                                          <p:spTgt spid="95"/>
                                        </p:tgtEl>
                                        <p:attrNameLst>
                                          <p:attrName>ppt_y</p:attrName>
                                        </p:attrNameLst>
                                      </p:cBhvr>
                                      <p:tavLst>
                                        <p:tav tm="0">
                                          <p:val>
                                            <p:strVal val="#ppt_y"/>
                                          </p:val>
                                        </p:tav>
                                        <p:tav tm="100000">
                                          <p:val>
                                            <p:strVal val="#ppt_y"/>
                                          </p:val>
                                        </p:tav>
                                      </p:tavLst>
                                    </p:anim>
                                  </p:childTnLst>
                                </p:cTn>
                              </p:par>
                              <p:par>
                                <p:cTn id="71" presetID="2" presetClass="entr" presetSubtype="2" decel="52500" fill="hold" grpId="0" nodeType="withEffect">
                                  <p:stCondLst>
                                    <p:cond delay="0"/>
                                  </p:stCondLst>
                                  <p:childTnLst>
                                    <p:set>
                                      <p:cBhvr>
                                        <p:cTn id="72" dur="1" fill="hold">
                                          <p:stCondLst>
                                            <p:cond delay="0"/>
                                          </p:stCondLst>
                                        </p:cTn>
                                        <p:tgtEl>
                                          <p:spTgt spid="97"/>
                                        </p:tgtEl>
                                        <p:attrNameLst>
                                          <p:attrName>style.visibility</p:attrName>
                                        </p:attrNameLst>
                                      </p:cBhvr>
                                      <p:to>
                                        <p:strVal val="visible"/>
                                      </p:to>
                                    </p:set>
                                    <p:anim calcmode="lin" valueType="num">
                                      <p:cBhvr additive="base">
                                        <p:cTn id="73" dur="400" fill="hold"/>
                                        <p:tgtEl>
                                          <p:spTgt spid="97"/>
                                        </p:tgtEl>
                                        <p:attrNameLst>
                                          <p:attrName>ppt_x</p:attrName>
                                        </p:attrNameLst>
                                      </p:cBhvr>
                                      <p:tavLst>
                                        <p:tav tm="0">
                                          <p:val>
                                            <p:strVal val="1+#ppt_w/2"/>
                                          </p:val>
                                        </p:tav>
                                        <p:tav tm="100000">
                                          <p:val>
                                            <p:strVal val="#ppt_x"/>
                                          </p:val>
                                        </p:tav>
                                      </p:tavLst>
                                    </p:anim>
                                    <p:anim calcmode="lin" valueType="num">
                                      <p:cBhvr additive="base">
                                        <p:cTn id="74" dur="400" fill="hold"/>
                                        <p:tgtEl>
                                          <p:spTgt spid="97"/>
                                        </p:tgtEl>
                                        <p:attrNameLst>
                                          <p:attrName>ppt_y</p:attrName>
                                        </p:attrNameLst>
                                      </p:cBhvr>
                                      <p:tavLst>
                                        <p:tav tm="0">
                                          <p:val>
                                            <p:strVal val="#ppt_y"/>
                                          </p:val>
                                        </p:tav>
                                        <p:tav tm="100000">
                                          <p:val>
                                            <p:strVal val="#ppt_y"/>
                                          </p:val>
                                        </p:tav>
                                      </p:tavLst>
                                    </p:anim>
                                  </p:childTnLst>
                                </p:cTn>
                              </p:par>
                            </p:childTnLst>
                          </p:cTn>
                        </p:par>
                        <p:par>
                          <p:cTn id="75" fill="hold">
                            <p:stCondLst>
                              <p:cond delay="5450"/>
                            </p:stCondLst>
                            <p:childTnLst>
                              <p:par>
                                <p:cTn id="76" presetID="22" presetClass="entr" presetSubtype="8" fill="hold" nodeType="after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wipe(left)">
                                      <p:cBhvr>
                                        <p:cTn id="78" dur="500"/>
                                        <p:tgtEl>
                                          <p:spTgt spid="98"/>
                                        </p:tgtEl>
                                      </p:cBhvr>
                                    </p:animEffect>
                                  </p:childTnLst>
                                </p:cTn>
                              </p:par>
                            </p:childTnLst>
                          </p:cTn>
                        </p:par>
                        <p:par>
                          <p:cTn id="79" fill="hold">
                            <p:stCondLst>
                              <p:cond delay="5950"/>
                            </p:stCondLst>
                            <p:childTnLst>
                              <p:par>
                                <p:cTn id="80" presetID="12" presetClass="entr" presetSubtype="4" fill="hold" grpId="0" nodeType="afterEffect">
                                  <p:stCondLst>
                                    <p:cond delay="0"/>
                                  </p:stCondLst>
                                  <p:childTnLst>
                                    <p:set>
                                      <p:cBhvr>
                                        <p:cTn id="81" dur="1" fill="hold">
                                          <p:stCondLst>
                                            <p:cond delay="0"/>
                                          </p:stCondLst>
                                        </p:cTn>
                                        <p:tgtEl>
                                          <p:spTgt spid="99"/>
                                        </p:tgtEl>
                                        <p:attrNameLst>
                                          <p:attrName>style.visibility</p:attrName>
                                        </p:attrNameLst>
                                      </p:cBhvr>
                                      <p:to>
                                        <p:strVal val="visible"/>
                                      </p:to>
                                    </p:set>
                                    <p:anim calcmode="lin" valueType="num">
                                      <p:cBhvr additive="base">
                                        <p:cTn id="82" dur="400"/>
                                        <p:tgtEl>
                                          <p:spTgt spid="99"/>
                                        </p:tgtEl>
                                        <p:attrNameLst>
                                          <p:attrName>ppt_y</p:attrName>
                                        </p:attrNameLst>
                                      </p:cBhvr>
                                      <p:tavLst>
                                        <p:tav tm="0">
                                          <p:val>
                                            <p:strVal val="#ppt_y+#ppt_h*1.125000"/>
                                          </p:val>
                                        </p:tav>
                                        <p:tav tm="100000">
                                          <p:val>
                                            <p:strVal val="#ppt_y"/>
                                          </p:val>
                                        </p:tav>
                                      </p:tavLst>
                                    </p:anim>
                                    <p:animEffect transition="in" filter="wipe(up)">
                                      <p:cBhvr>
                                        <p:cTn id="83" dur="400"/>
                                        <p:tgtEl>
                                          <p:spTgt spid="99"/>
                                        </p:tgtEl>
                                      </p:cBhvr>
                                    </p:animEffect>
                                  </p:childTnLst>
                                </p:cTn>
                              </p:par>
                            </p:childTnLst>
                          </p:cTn>
                        </p:par>
                        <p:par>
                          <p:cTn id="84" fill="hold">
                            <p:stCondLst>
                              <p:cond delay="6350"/>
                            </p:stCondLst>
                            <p:childTnLst>
                              <p:par>
                                <p:cTn id="85" presetID="47" presetClass="entr" presetSubtype="0" fill="hold" nodeType="afterEffect">
                                  <p:stCondLst>
                                    <p:cond delay="0"/>
                                  </p:stCondLst>
                                  <p:childTnLst>
                                    <p:set>
                                      <p:cBhvr>
                                        <p:cTn id="86" dur="1" fill="hold">
                                          <p:stCondLst>
                                            <p:cond delay="0"/>
                                          </p:stCondLst>
                                        </p:cTn>
                                        <p:tgtEl>
                                          <p:spTgt spid="101"/>
                                        </p:tgtEl>
                                        <p:attrNameLst>
                                          <p:attrName>style.visibility</p:attrName>
                                        </p:attrNameLst>
                                      </p:cBhvr>
                                      <p:to>
                                        <p:strVal val="visible"/>
                                      </p:to>
                                    </p:set>
                                    <p:animEffect transition="in" filter="fade">
                                      <p:cBhvr>
                                        <p:cTn id="87" dur="600"/>
                                        <p:tgtEl>
                                          <p:spTgt spid="101"/>
                                        </p:tgtEl>
                                      </p:cBhvr>
                                    </p:animEffect>
                                    <p:anim calcmode="lin" valueType="num">
                                      <p:cBhvr>
                                        <p:cTn id="88" dur="600" fill="hold"/>
                                        <p:tgtEl>
                                          <p:spTgt spid="101"/>
                                        </p:tgtEl>
                                        <p:attrNameLst>
                                          <p:attrName>ppt_x</p:attrName>
                                        </p:attrNameLst>
                                      </p:cBhvr>
                                      <p:tavLst>
                                        <p:tav tm="0">
                                          <p:val>
                                            <p:strVal val="#ppt_x"/>
                                          </p:val>
                                        </p:tav>
                                        <p:tav tm="100000">
                                          <p:val>
                                            <p:strVal val="#ppt_x"/>
                                          </p:val>
                                        </p:tav>
                                      </p:tavLst>
                                    </p:anim>
                                    <p:anim calcmode="lin" valueType="num">
                                      <p:cBhvr>
                                        <p:cTn id="89" dur="600" fill="hold"/>
                                        <p:tgtEl>
                                          <p:spTgt spid="101"/>
                                        </p:tgtEl>
                                        <p:attrNameLst>
                                          <p:attrName>ppt_y</p:attrName>
                                        </p:attrNameLst>
                                      </p:cBhvr>
                                      <p:tavLst>
                                        <p:tav tm="0">
                                          <p:val>
                                            <p:strVal val="#ppt_y-.1"/>
                                          </p:val>
                                        </p:tav>
                                        <p:tav tm="100000">
                                          <p:val>
                                            <p:strVal val="#ppt_y"/>
                                          </p:val>
                                        </p:tav>
                                      </p:tavLst>
                                    </p:anim>
                                  </p:childTnLst>
                                </p:cTn>
                              </p:par>
                            </p:childTnLst>
                          </p:cTn>
                        </p:par>
                        <p:par>
                          <p:cTn id="90" fill="hold">
                            <p:stCondLst>
                              <p:cond delay="6950"/>
                            </p:stCondLst>
                            <p:childTnLst>
                              <p:par>
                                <p:cTn id="91" presetID="2" presetClass="entr" presetSubtype="8" decel="52500" fill="hold" grpId="0" nodeType="afterEffect">
                                  <p:stCondLst>
                                    <p:cond delay="0"/>
                                  </p:stCondLst>
                                  <p:childTnLst>
                                    <p:set>
                                      <p:cBhvr>
                                        <p:cTn id="92" dur="1" fill="hold">
                                          <p:stCondLst>
                                            <p:cond delay="0"/>
                                          </p:stCondLst>
                                        </p:cTn>
                                        <p:tgtEl>
                                          <p:spTgt spid="100"/>
                                        </p:tgtEl>
                                        <p:attrNameLst>
                                          <p:attrName>style.visibility</p:attrName>
                                        </p:attrNameLst>
                                      </p:cBhvr>
                                      <p:to>
                                        <p:strVal val="visible"/>
                                      </p:to>
                                    </p:set>
                                    <p:anim calcmode="lin" valueType="num">
                                      <p:cBhvr additive="base">
                                        <p:cTn id="93" dur="400" fill="hold"/>
                                        <p:tgtEl>
                                          <p:spTgt spid="100"/>
                                        </p:tgtEl>
                                        <p:attrNameLst>
                                          <p:attrName>ppt_x</p:attrName>
                                        </p:attrNameLst>
                                      </p:cBhvr>
                                      <p:tavLst>
                                        <p:tav tm="0">
                                          <p:val>
                                            <p:strVal val="0-#ppt_w/2"/>
                                          </p:val>
                                        </p:tav>
                                        <p:tav tm="100000">
                                          <p:val>
                                            <p:strVal val="#ppt_x"/>
                                          </p:val>
                                        </p:tav>
                                      </p:tavLst>
                                    </p:anim>
                                    <p:anim calcmode="lin" valueType="num">
                                      <p:cBhvr additive="base">
                                        <p:cTn id="94" dur="400" fill="hold"/>
                                        <p:tgtEl>
                                          <p:spTgt spid="100"/>
                                        </p:tgtEl>
                                        <p:attrNameLst>
                                          <p:attrName>ppt_y</p:attrName>
                                        </p:attrNameLst>
                                      </p:cBhvr>
                                      <p:tavLst>
                                        <p:tav tm="0">
                                          <p:val>
                                            <p:strVal val="#ppt_y"/>
                                          </p:val>
                                        </p:tav>
                                        <p:tav tm="100000">
                                          <p:val>
                                            <p:strVal val="#ppt_y"/>
                                          </p:val>
                                        </p:tav>
                                      </p:tavLst>
                                    </p:anim>
                                  </p:childTnLst>
                                </p:cTn>
                              </p:par>
                              <p:par>
                                <p:cTn id="95" presetID="2" presetClass="entr" presetSubtype="2" decel="52500"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 calcmode="lin" valueType="num">
                                      <p:cBhvr additive="base">
                                        <p:cTn id="97" dur="400" fill="hold"/>
                                        <p:tgtEl>
                                          <p:spTgt spid="102"/>
                                        </p:tgtEl>
                                        <p:attrNameLst>
                                          <p:attrName>ppt_x</p:attrName>
                                        </p:attrNameLst>
                                      </p:cBhvr>
                                      <p:tavLst>
                                        <p:tav tm="0">
                                          <p:val>
                                            <p:strVal val="1+#ppt_w/2"/>
                                          </p:val>
                                        </p:tav>
                                        <p:tav tm="100000">
                                          <p:val>
                                            <p:strVal val="#ppt_x"/>
                                          </p:val>
                                        </p:tav>
                                      </p:tavLst>
                                    </p:anim>
                                    <p:anim calcmode="lin" valueType="num">
                                      <p:cBhvr additive="base">
                                        <p:cTn id="98" dur="400" fill="hold"/>
                                        <p:tgtEl>
                                          <p:spTgt spid="102"/>
                                        </p:tgtEl>
                                        <p:attrNameLst>
                                          <p:attrName>ppt_y</p:attrName>
                                        </p:attrNameLst>
                                      </p:cBhvr>
                                      <p:tavLst>
                                        <p:tav tm="0">
                                          <p:val>
                                            <p:strVal val="#ppt_y"/>
                                          </p:val>
                                        </p:tav>
                                        <p:tav tm="100000">
                                          <p:val>
                                            <p:strVal val="#ppt_y"/>
                                          </p:val>
                                        </p:tav>
                                      </p:tavLst>
                                    </p:anim>
                                  </p:childTnLst>
                                </p:cTn>
                              </p:par>
                            </p:childTnLst>
                          </p:cTn>
                        </p:par>
                        <p:par>
                          <p:cTn id="99" fill="hold">
                            <p:stCondLst>
                              <p:cond delay="7350"/>
                            </p:stCondLst>
                            <p:childTnLst>
                              <p:par>
                                <p:cTn id="100" presetID="22" presetClass="entr" presetSubtype="8" fill="hold" nodeType="afterEffect">
                                  <p:stCondLst>
                                    <p:cond delay="0"/>
                                  </p:stCondLst>
                                  <p:childTnLst>
                                    <p:set>
                                      <p:cBhvr>
                                        <p:cTn id="101" dur="1" fill="hold">
                                          <p:stCondLst>
                                            <p:cond delay="0"/>
                                          </p:stCondLst>
                                        </p:cTn>
                                        <p:tgtEl>
                                          <p:spTgt spid="103"/>
                                        </p:tgtEl>
                                        <p:attrNameLst>
                                          <p:attrName>style.visibility</p:attrName>
                                        </p:attrNameLst>
                                      </p:cBhvr>
                                      <p:to>
                                        <p:strVal val="visible"/>
                                      </p:to>
                                    </p:set>
                                    <p:animEffect transition="in" filter="wipe(left)">
                                      <p:cBhvr>
                                        <p:cTn id="102" dur="500"/>
                                        <p:tgtEl>
                                          <p:spTgt spid="103"/>
                                        </p:tgtEl>
                                      </p:cBhvr>
                                    </p:animEffect>
                                  </p:childTnLst>
                                </p:cTn>
                              </p:par>
                            </p:childTnLst>
                          </p:cTn>
                        </p:par>
                        <p:par>
                          <p:cTn id="103" fill="hold">
                            <p:stCondLst>
                              <p:cond delay="7850"/>
                            </p:stCondLst>
                            <p:childTnLst>
                              <p:par>
                                <p:cTn id="104" presetID="12" presetClass="entr" presetSubtype="4" fill="hold" grpId="0" nodeType="after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additive="base">
                                        <p:cTn id="106" dur="400"/>
                                        <p:tgtEl>
                                          <p:spTgt spid="104"/>
                                        </p:tgtEl>
                                        <p:attrNameLst>
                                          <p:attrName>ppt_y</p:attrName>
                                        </p:attrNameLst>
                                      </p:cBhvr>
                                      <p:tavLst>
                                        <p:tav tm="0">
                                          <p:val>
                                            <p:strVal val="#ppt_y+#ppt_h*1.125000"/>
                                          </p:val>
                                        </p:tav>
                                        <p:tav tm="100000">
                                          <p:val>
                                            <p:strVal val="#ppt_y"/>
                                          </p:val>
                                        </p:tav>
                                      </p:tavLst>
                                    </p:anim>
                                    <p:animEffect transition="in" filter="wipe(up)">
                                      <p:cBhvr>
                                        <p:cTn id="107" dur="4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4" grpId="0"/>
      <p:bldP spid="90" grpId="0"/>
      <p:bldP spid="92" grpId="0"/>
      <p:bldP spid="94" grpId="0"/>
      <p:bldP spid="95" grpId="0"/>
      <p:bldP spid="97" grpId="0"/>
      <p:bldP spid="99" grpId="0"/>
      <p:bldP spid="100" grpId="0"/>
      <p:bldP spid="102" grpId="0"/>
      <p:bldP spid="104"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3718942" y="1974360"/>
            <a:ext cx="1944216" cy="1169681"/>
          </a:xfrm>
          <a:prstGeom prst="roundRect">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教学实验</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2000" b="1" dirty="0">
                <a:latin typeface="微软雅黑" panose="020B0503020204020204" pitchFamily="34" charset="-122"/>
                <a:ea typeface="微软雅黑" panose="020B0503020204020204" pitchFamily="34" charset="-122"/>
              </a:rPr>
              <a:t>资源运用</a:t>
            </a:r>
          </a:p>
        </p:txBody>
      </p:sp>
      <p:sp>
        <p:nvSpPr>
          <p:cNvPr id="7" name="矩形 6"/>
          <p:cNvSpPr/>
          <p:nvPr/>
        </p:nvSpPr>
        <p:spPr>
          <a:xfrm>
            <a:off x="5809454" y="1715282"/>
            <a:ext cx="5256584" cy="978729"/>
          </a:xfrm>
          <a:prstGeom prst="rect">
            <a:avLst/>
          </a:prstGeom>
        </p:spPr>
        <p:txBody>
          <a:bodyPr wrap="square">
            <a:spAutoFit/>
          </a:bodyPr>
          <a:lstStyle/>
          <a:p>
            <a:pPr marL="285750" lvl="0" indent="-285750">
              <a:lnSpc>
                <a:spcPct val="120000"/>
              </a:lnSpc>
              <a:buFont typeface="Arial" panose="020B0604020202020204" pitchFamily="34" charset="0"/>
              <a:buChar char="•"/>
            </a:pPr>
            <a:r>
              <a:rPr lang="zh-CN" altLang="en-US" sz="1600" b="1" dirty="0"/>
              <a:t>在全面进行的“线上”语篇输入“线下”思辨输出的混合式教学之前，进行了为期一年的对比教学实验。</a:t>
            </a:r>
            <a:endParaRPr lang="zh-CN" altLang="en-US" sz="1600" b="1"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20000"/>
              </a:lnSpc>
              <a:buFont typeface="Arial" panose="020B0604020202020204" pitchFamily="34" charset="0"/>
              <a:buChar char="•"/>
            </a:pPr>
            <a:endPar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p:cNvSpPr/>
          <p:nvPr/>
        </p:nvSpPr>
        <p:spPr>
          <a:xfrm>
            <a:off x="3718942" y="3273640"/>
            <a:ext cx="1944216" cy="1084848"/>
          </a:xfrm>
          <a:prstGeom prst="roundRect">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rPr>
              <a:t>“线上”</a:t>
            </a:r>
            <a:endParaRPr lang="en-US" altLang="zh-CN" sz="2000" b="1" dirty="0">
              <a:solidFill>
                <a:srgbClr val="C00000"/>
              </a:solidFill>
              <a:latin typeface="微软雅黑" panose="020B0503020204020204" pitchFamily="34" charset="-122"/>
              <a:ea typeface="微软雅黑" panose="020B0503020204020204" pitchFamily="34" charset="-122"/>
            </a:endParaRPr>
          </a:p>
          <a:p>
            <a:pPr algn="ctr">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rPr>
              <a:t>“线下”</a:t>
            </a:r>
          </a:p>
        </p:txBody>
      </p:sp>
      <p:sp>
        <p:nvSpPr>
          <p:cNvPr id="9" name="圆角矩形 8"/>
          <p:cNvSpPr/>
          <p:nvPr/>
        </p:nvSpPr>
        <p:spPr>
          <a:xfrm>
            <a:off x="3718942" y="4572919"/>
            <a:ext cx="1944216" cy="936104"/>
          </a:xfrm>
          <a:prstGeom prst="roundRect">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思辨的重要性</a:t>
            </a:r>
          </a:p>
        </p:txBody>
      </p:sp>
      <p:sp>
        <p:nvSpPr>
          <p:cNvPr id="10" name="矩形 9"/>
          <p:cNvSpPr/>
          <p:nvPr/>
        </p:nvSpPr>
        <p:spPr>
          <a:xfrm>
            <a:off x="5809454" y="2429662"/>
            <a:ext cx="5256584" cy="655564"/>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b="1" dirty="0"/>
              <a:t>有效利用多媒体网络资源，将英语写作教学与多媒体网络资源整合，进行改革创新。</a:t>
            </a:r>
            <a:endParaRPr lang="zh-CN" altLang="en-US" sz="1600" b="1"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p:cNvSpPr/>
          <p:nvPr/>
        </p:nvSpPr>
        <p:spPr>
          <a:xfrm>
            <a:off x="5880892" y="5144306"/>
            <a:ext cx="5256584" cy="1249188"/>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b="1" dirty="0"/>
              <a:t>强调思维在语言运用中的作用，重视学生在写作过程中思辨能力的激发，培养学生表达思想观点和展现布局谋篇的能力，有效地促进学生思辨能力的提高。</a:t>
            </a:r>
          </a:p>
          <a:p>
            <a:pPr marL="285750" indent="-285750">
              <a:lnSpc>
                <a:spcPct val="120000"/>
              </a:lnSpc>
              <a:buFont typeface="Arial" panose="020B0604020202020204" pitchFamily="34" charset="0"/>
              <a:buChar char="•"/>
            </a:pPr>
            <a:endPar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圆角矩形 11"/>
          <p:cNvSpPr/>
          <p:nvPr/>
        </p:nvSpPr>
        <p:spPr>
          <a:xfrm>
            <a:off x="943185" y="3273640"/>
            <a:ext cx="1944216" cy="93610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创新之处</a:t>
            </a:r>
          </a:p>
        </p:txBody>
      </p:sp>
      <p:cxnSp>
        <p:nvCxnSpPr>
          <p:cNvPr id="13" name="肘形连接符 12"/>
          <p:cNvCxnSpPr/>
          <p:nvPr/>
        </p:nvCxnSpPr>
        <p:spPr>
          <a:xfrm>
            <a:off x="2887401" y="3741692"/>
            <a:ext cx="831541" cy="12700"/>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p:nvPr/>
        </p:nvCxnSpPr>
        <p:spPr>
          <a:xfrm rot="10800000" flipV="1">
            <a:off x="2887402" y="2442412"/>
            <a:ext cx="831541" cy="1299279"/>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p:nvPr/>
        </p:nvCxnSpPr>
        <p:spPr>
          <a:xfrm>
            <a:off x="2887401" y="3741692"/>
            <a:ext cx="831541" cy="1299279"/>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6167214" y="3069754"/>
            <a:ext cx="468052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6166644" y="5001430"/>
            <a:ext cx="468052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23" name="矩形 22"/>
          <p:cNvSpPr/>
          <p:nvPr/>
        </p:nvSpPr>
        <p:spPr>
          <a:xfrm>
            <a:off x="5880892" y="3144042"/>
            <a:ext cx="5256584" cy="1865126"/>
          </a:xfrm>
          <a:prstGeom prst="rect">
            <a:avLst/>
          </a:prstGeom>
        </p:spPr>
        <p:txBody>
          <a:bodyPr wrap="square">
            <a:spAutoFit/>
          </a:bodyPr>
          <a:lstStyle/>
          <a:p>
            <a:pPr marL="285750" lvl="0" indent="-285750">
              <a:lnSpc>
                <a:spcPct val="120000"/>
              </a:lnSpc>
              <a:buFont typeface="Arial" panose="020B0604020202020204" pitchFamily="34" charset="0"/>
              <a:buChar char="•"/>
            </a:pPr>
            <a:r>
              <a:rPr lang="zh-CN" altLang="en-US" sz="1600" b="1" dirty="0">
                <a:solidFill>
                  <a:srgbClr val="C00000"/>
                </a:solidFill>
                <a:latin typeface="宋体" pitchFamily="2" charset="-122"/>
                <a:ea typeface="宋体" pitchFamily="2" charset="-122"/>
                <a:cs typeface="Times New Roman" pitchFamily="18" charset="0"/>
              </a:rPr>
              <a:t>在</a:t>
            </a:r>
            <a:r>
              <a:rPr lang="zh-CN" altLang="en-US" sz="1600" b="1" dirty="0">
                <a:solidFill>
                  <a:srgbClr val="C00000"/>
                </a:solidFill>
                <a:latin typeface="Arial"/>
                <a:ea typeface="宋体" pitchFamily="2" charset="-122"/>
                <a:cs typeface="Times New Roman" pitchFamily="18" charset="0"/>
              </a:rPr>
              <a:t>“</a:t>
            </a:r>
            <a:r>
              <a:rPr lang="zh-CN" altLang="en-US" sz="1600" b="1" dirty="0">
                <a:solidFill>
                  <a:srgbClr val="C00000"/>
                </a:solidFill>
                <a:latin typeface="宋体" pitchFamily="2" charset="-122"/>
                <a:ea typeface="宋体" pitchFamily="2" charset="-122"/>
                <a:cs typeface="Times New Roman" pitchFamily="18" charset="0"/>
              </a:rPr>
              <a:t>线上</a:t>
            </a:r>
            <a:r>
              <a:rPr lang="zh-CN" altLang="en-US" sz="1600" b="1" dirty="0">
                <a:solidFill>
                  <a:srgbClr val="C00000"/>
                </a:solidFill>
                <a:latin typeface="Arial"/>
                <a:ea typeface="宋体" pitchFamily="2" charset="-122"/>
                <a:cs typeface="Times New Roman" pitchFamily="18" charset="0"/>
              </a:rPr>
              <a:t>”</a:t>
            </a:r>
            <a:r>
              <a:rPr lang="zh-CN" altLang="en-US" sz="1600" b="1" dirty="0">
                <a:solidFill>
                  <a:srgbClr val="C00000"/>
                </a:solidFill>
                <a:latin typeface="宋体" pitchFamily="2" charset="-122"/>
                <a:ea typeface="宋体" pitchFamily="2" charset="-122"/>
                <a:cs typeface="Times New Roman" pitchFamily="18" charset="0"/>
              </a:rPr>
              <a:t>教学中，运用内容依托式教学理论，改变</a:t>
            </a:r>
            <a:r>
              <a:rPr lang="en-US" altLang="zh-CN" sz="1600" b="1" dirty="0">
                <a:solidFill>
                  <a:srgbClr val="C00000"/>
                </a:solidFill>
                <a:latin typeface="宋体" pitchFamily="2" charset="-122"/>
                <a:ea typeface="宋体" pitchFamily="2" charset="-122"/>
                <a:cs typeface="Times New Roman" pitchFamily="18" charset="0"/>
              </a:rPr>
              <a:t>  </a:t>
            </a:r>
            <a:r>
              <a:rPr lang="zh-CN" altLang="en-US" sz="1600" b="1" dirty="0">
                <a:solidFill>
                  <a:srgbClr val="C00000"/>
                </a:solidFill>
                <a:latin typeface="宋体" pitchFamily="2" charset="-122"/>
                <a:ea typeface="宋体" pitchFamily="2" charset="-122"/>
                <a:cs typeface="Times New Roman" pitchFamily="18" charset="0"/>
              </a:rPr>
              <a:t>传统的写作框架，通过篇章输入，帮助学生掌握每一类文体写作，并将语篇输入成功转化成写作输出。</a:t>
            </a:r>
            <a:endParaRPr lang="en-US" altLang="zh-CN" sz="1600" b="1" dirty="0">
              <a:solidFill>
                <a:srgbClr val="C00000"/>
              </a:solidFill>
              <a:latin typeface="宋体" pitchFamily="2" charset="-122"/>
              <a:ea typeface="宋体" pitchFamily="2" charset="-122"/>
              <a:cs typeface="Times New Roman" pitchFamily="18" charset="0"/>
            </a:endParaRPr>
          </a:p>
          <a:p>
            <a:pPr marL="285750" lvl="0" indent="-285750">
              <a:lnSpc>
                <a:spcPct val="120000"/>
              </a:lnSpc>
              <a:buFont typeface="Arial" panose="020B0604020202020204" pitchFamily="34" charset="0"/>
              <a:buChar char="•"/>
            </a:pPr>
            <a:endParaRPr lang="en-US" altLang="zh-CN" sz="1600" b="1" dirty="0">
              <a:solidFill>
                <a:srgbClr val="000000"/>
              </a:solidFill>
              <a:latin typeface="宋体" pitchFamily="2" charset="-122"/>
              <a:ea typeface="宋体" pitchFamily="2" charset="-122"/>
              <a:cs typeface="Times New Roman" pitchFamily="18" charset="0"/>
            </a:endParaRPr>
          </a:p>
          <a:p>
            <a:pPr marL="285750" lvl="0" indent="-285750">
              <a:lnSpc>
                <a:spcPct val="120000"/>
              </a:lnSpc>
              <a:buFont typeface="Arial" panose="020B0604020202020204" pitchFamily="34" charset="0"/>
              <a:buChar char="•"/>
            </a:pPr>
            <a:r>
              <a:rPr lang="zh-CN" altLang="en-US" sz="1600" b="1" dirty="0">
                <a:solidFill>
                  <a:srgbClr val="00B050"/>
                </a:solidFill>
                <a:latin typeface="宋体" pitchFamily="2" charset="-122"/>
                <a:ea typeface="宋体" pitchFamily="2" charset="-122"/>
                <a:cs typeface="Times New Roman" pitchFamily="18" charset="0"/>
              </a:rPr>
              <a:t>在</a:t>
            </a:r>
            <a:r>
              <a:rPr lang="zh-CN" altLang="en-US" sz="1600" b="1" dirty="0">
                <a:solidFill>
                  <a:srgbClr val="00B050"/>
                </a:solidFill>
                <a:latin typeface="Arial"/>
                <a:ea typeface="宋体" pitchFamily="2" charset="-122"/>
                <a:cs typeface="Times New Roman" pitchFamily="18" charset="0"/>
              </a:rPr>
              <a:t>“</a:t>
            </a:r>
            <a:r>
              <a:rPr lang="zh-CN" altLang="en-US" sz="1600" b="1" dirty="0">
                <a:solidFill>
                  <a:srgbClr val="00B050"/>
                </a:solidFill>
                <a:latin typeface="宋体" pitchFamily="2" charset="-122"/>
                <a:ea typeface="宋体" pitchFamily="2" charset="-122"/>
                <a:cs typeface="Times New Roman" pitchFamily="18" charset="0"/>
              </a:rPr>
              <a:t>线下</a:t>
            </a:r>
            <a:r>
              <a:rPr lang="zh-CN" altLang="en-US" sz="1600" b="1" dirty="0">
                <a:solidFill>
                  <a:srgbClr val="00B050"/>
                </a:solidFill>
                <a:latin typeface="Arial"/>
                <a:ea typeface="宋体" pitchFamily="2" charset="-122"/>
                <a:cs typeface="Times New Roman" pitchFamily="18" charset="0"/>
              </a:rPr>
              <a:t>”</a:t>
            </a:r>
            <a:r>
              <a:rPr lang="zh-CN" altLang="en-US" sz="1600" b="1" dirty="0">
                <a:solidFill>
                  <a:srgbClr val="00B050"/>
                </a:solidFill>
                <a:latin typeface="宋体" pitchFamily="2" charset="-122"/>
                <a:ea typeface="宋体" pitchFamily="2" charset="-122"/>
                <a:cs typeface="Times New Roman" pitchFamily="18" charset="0"/>
              </a:rPr>
              <a:t>教学中，运用形成性评价机和行动学习理论，以小组讨论、辩论为特色，展开思辨式写作教学。</a:t>
            </a:r>
            <a:endParaRPr lang="zh-CN" altLang="en-US" sz="1600" b="1" dirty="0">
              <a:solidFill>
                <a:srgbClr val="00B050"/>
              </a:solidFill>
              <a:latin typeface="Arial" pitchFamily="34" charset="0"/>
              <a:ea typeface="宋体" pitchFamily="2" charset="-122"/>
            </a:endParaRPr>
          </a:p>
        </p:txBody>
      </p:sp>
      <p:sp>
        <p:nvSpPr>
          <p:cNvPr id="24"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
        <p:nvSpPr>
          <p:cNvPr id="25"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009900"/>
                </a:solidFill>
                <a:latin typeface="微软雅黑" pitchFamily="34" charset="-122"/>
              </a:rPr>
              <a:t>创新之处</a:t>
            </a:r>
            <a:endParaRPr lang="en-US" altLang="zh-CN" sz="2800" b="1" dirty="0">
              <a:solidFill>
                <a:srgbClr val="009900"/>
              </a:solidFill>
              <a:latin typeface="微软雅黑" pitchFamily="34" charset="-122"/>
            </a:endParaRPr>
          </a:p>
        </p:txBody>
      </p:sp>
    </p:spTree>
    <p:extLst>
      <p:ext uri="{BB962C8B-B14F-4D97-AF65-F5344CB8AC3E}">
        <p14:creationId xmlns:p14="http://schemas.microsoft.com/office/powerpoint/2010/main" val="2728003280"/>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8131" y="2142937"/>
            <a:ext cx="2550909" cy="615553"/>
          </a:xfrm>
          <a:prstGeom prst="rect">
            <a:avLst/>
          </a:prstGeom>
          <a:noFill/>
        </p:spPr>
        <p:txBody>
          <a:bodyPr wrap="square" lIns="0" tIns="0" rIns="0" bIns="0" rtlCol="0">
            <a:spAutoFit/>
          </a:bodyPr>
          <a:lstStyle/>
          <a:p>
            <a:pPr algn="r"/>
            <a:r>
              <a:rPr lang="zh-CN" altLang="en-US" sz="2000" b="1" dirty="0">
                <a:solidFill>
                  <a:schemeClr val="tx1">
                    <a:lumMod val="75000"/>
                    <a:lumOff val="25000"/>
                  </a:schemeClr>
                </a:solidFill>
                <a:latin typeface="微软雅黑" pitchFamily="34" charset="-122"/>
                <a:ea typeface="微软雅黑" pitchFamily="34" charset="-122"/>
              </a:rPr>
              <a:t>英德</a:t>
            </a:r>
            <a:r>
              <a:rPr lang="en-US" altLang="zh-CN" sz="2000" b="1" dirty="0">
                <a:solidFill>
                  <a:schemeClr val="tx1">
                    <a:lumMod val="75000"/>
                    <a:lumOff val="25000"/>
                  </a:schemeClr>
                </a:solidFill>
                <a:latin typeface="微软雅黑" pitchFamily="34" charset="-122"/>
                <a:ea typeface="微软雅黑" pitchFamily="34" charset="-122"/>
              </a:rPr>
              <a:t>1501</a:t>
            </a:r>
            <a:r>
              <a:rPr lang="zh-CN" altLang="en-US" sz="2000" b="1" dirty="0">
                <a:solidFill>
                  <a:schemeClr val="tx1">
                    <a:lumMod val="75000"/>
                    <a:lumOff val="25000"/>
                  </a:schemeClr>
                </a:solidFill>
                <a:latin typeface="微软雅黑" pitchFamily="34" charset="-122"/>
                <a:ea typeface="微软雅黑" pitchFamily="34" charset="-122"/>
              </a:rPr>
              <a:t>、英法</a:t>
            </a:r>
            <a:r>
              <a:rPr lang="en-US" altLang="zh-CN" sz="2000" b="1" dirty="0">
                <a:solidFill>
                  <a:schemeClr val="tx1">
                    <a:lumMod val="75000"/>
                    <a:lumOff val="25000"/>
                  </a:schemeClr>
                </a:solidFill>
                <a:latin typeface="微软雅黑" pitchFamily="34" charset="-122"/>
                <a:ea typeface="微软雅黑" pitchFamily="34" charset="-122"/>
              </a:rPr>
              <a:t>1501</a:t>
            </a:r>
            <a:r>
              <a:rPr lang="zh-CN" altLang="en-US" sz="2000" b="1" dirty="0">
                <a:solidFill>
                  <a:schemeClr val="tx1">
                    <a:lumMod val="75000"/>
                    <a:lumOff val="25000"/>
                  </a:schemeClr>
                </a:solidFill>
                <a:latin typeface="微软雅黑" pitchFamily="34" charset="-122"/>
                <a:ea typeface="微软雅黑" pitchFamily="34" charset="-122"/>
              </a:rPr>
              <a:t>、英日</a:t>
            </a:r>
            <a:r>
              <a:rPr lang="en-US" altLang="zh-CN" sz="2000" b="1" dirty="0">
                <a:solidFill>
                  <a:schemeClr val="tx1">
                    <a:lumMod val="75000"/>
                    <a:lumOff val="25000"/>
                  </a:schemeClr>
                </a:solidFill>
                <a:latin typeface="微软雅黑" pitchFamily="34" charset="-122"/>
                <a:ea typeface="微软雅黑" pitchFamily="34" charset="-122"/>
              </a:rPr>
              <a:t>1501</a:t>
            </a:r>
            <a:r>
              <a:rPr lang="zh-CN" altLang="en-US" sz="2000" b="1" dirty="0">
                <a:solidFill>
                  <a:schemeClr val="tx1">
                    <a:lumMod val="75000"/>
                    <a:lumOff val="25000"/>
                  </a:schemeClr>
                </a:solidFill>
                <a:latin typeface="微软雅黑" pitchFamily="34" charset="-122"/>
                <a:ea typeface="微软雅黑" pitchFamily="34" charset="-122"/>
              </a:rPr>
              <a:t>、英西</a:t>
            </a:r>
            <a:r>
              <a:rPr lang="en-US" altLang="zh-CN" sz="2000" b="1" dirty="0">
                <a:solidFill>
                  <a:schemeClr val="tx1">
                    <a:lumMod val="75000"/>
                    <a:lumOff val="25000"/>
                  </a:schemeClr>
                </a:solidFill>
                <a:latin typeface="微软雅黑" pitchFamily="34" charset="-122"/>
                <a:ea typeface="微软雅黑" pitchFamily="34" charset="-122"/>
              </a:rPr>
              <a:t>1501</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3" name="TextBox 2"/>
          <p:cNvSpPr txBox="1"/>
          <p:nvPr/>
        </p:nvSpPr>
        <p:spPr>
          <a:xfrm>
            <a:off x="7179654" y="2142937"/>
            <a:ext cx="2844642" cy="615553"/>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英德</a:t>
            </a:r>
            <a:r>
              <a:rPr lang="en-US" altLang="zh-CN" sz="2000" b="1" dirty="0">
                <a:solidFill>
                  <a:schemeClr val="tx1">
                    <a:lumMod val="75000"/>
                    <a:lumOff val="25000"/>
                  </a:schemeClr>
                </a:solidFill>
                <a:latin typeface="微软雅黑" pitchFamily="34" charset="-122"/>
                <a:ea typeface="微软雅黑" pitchFamily="34" charset="-122"/>
              </a:rPr>
              <a:t>1502</a:t>
            </a:r>
            <a:r>
              <a:rPr lang="zh-CN" altLang="en-US" sz="2000" b="1" dirty="0">
                <a:solidFill>
                  <a:schemeClr val="tx1">
                    <a:lumMod val="75000"/>
                    <a:lumOff val="25000"/>
                  </a:schemeClr>
                </a:solidFill>
                <a:latin typeface="微软雅黑" pitchFamily="34" charset="-122"/>
                <a:ea typeface="微软雅黑" pitchFamily="34" charset="-122"/>
              </a:rPr>
              <a:t>、英法</a:t>
            </a:r>
            <a:r>
              <a:rPr lang="en-US" altLang="zh-CN" sz="2000" b="1" dirty="0">
                <a:solidFill>
                  <a:schemeClr val="tx1">
                    <a:lumMod val="75000"/>
                    <a:lumOff val="25000"/>
                  </a:schemeClr>
                </a:solidFill>
                <a:latin typeface="微软雅黑" pitchFamily="34" charset="-122"/>
                <a:ea typeface="微软雅黑" pitchFamily="34" charset="-122"/>
              </a:rPr>
              <a:t>1502</a:t>
            </a:r>
            <a:r>
              <a:rPr lang="zh-CN" altLang="en-US" sz="2000" b="1" dirty="0">
                <a:solidFill>
                  <a:schemeClr val="tx1">
                    <a:lumMod val="75000"/>
                    <a:lumOff val="25000"/>
                  </a:schemeClr>
                </a:solidFill>
                <a:latin typeface="微软雅黑" pitchFamily="34" charset="-122"/>
                <a:ea typeface="微软雅黑" pitchFamily="34" charset="-122"/>
              </a:rPr>
              <a:t>、英日</a:t>
            </a:r>
            <a:r>
              <a:rPr lang="en-US" altLang="zh-CN" sz="2000" b="1" dirty="0">
                <a:solidFill>
                  <a:schemeClr val="tx1">
                    <a:lumMod val="75000"/>
                    <a:lumOff val="25000"/>
                  </a:schemeClr>
                </a:solidFill>
                <a:latin typeface="微软雅黑" pitchFamily="34" charset="-122"/>
                <a:ea typeface="微软雅黑" pitchFamily="34" charset="-122"/>
              </a:rPr>
              <a:t>1502</a:t>
            </a:r>
            <a:r>
              <a:rPr lang="zh-CN" altLang="en-US" sz="2000" b="1" dirty="0">
                <a:solidFill>
                  <a:schemeClr val="tx1">
                    <a:lumMod val="75000"/>
                    <a:lumOff val="25000"/>
                  </a:schemeClr>
                </a:solidFill>
                <a:latin typeface="微软雅黑" pitchFamily="34" charset="-122"/>
                <a:ea typeface="微软雅黑" pitchFamily="34" charset="-122"/>
              </a:rPr>
              <a:t>、英西</a:t>
            </a:r>
            <a:r>
              <a:rPr lang="en-US" altLang="zh-CN" sz="2000" b="1" dirty="0">
                <a:solidFill>
                  <a:schemeClr val="tx1">
                    <a:lumMod val="75000"/>
                    <a:lumOff val="25000"/>
                  </a:schemeClr>
                </a:solidFill>
                <a:latin typeface="微软雅黑" pitchFamily="34" charset="-122"/>
                <a:ea typeface="微软雅黑" pitchFamily="34" charset="-122"/>
              </a:rPr>
              <a:t>1502</a:t>
            </a:r>
            <a:endParaRPr lang="zh-CN" altLang="en-US" sz="2000" b="1" dirty="0">
              <a:solidFill>
                <a:schemeClr val="tx1">
                  <a:lumMod val="75000"/>
                  <a:lumOff val="25000"/>
                </a:schemeClr>
              </a:solidFill>
              <a:latin typeface="微软雅黑" pitchFamily="34" charset="-122"/>
              <a:ea typeface="微软雅黑" pitchFamily="34" charset="-122"/>
            </a:endParaRPr>
          </a:p>
        </p:txBody>
      </p:sp>
      <p:cxnSp>
        <p:nvCxnSpPr>
          <p:cNvPr id="4" name="直接连接符 3"/>
          <p:cNvCxnSpPr/>
          <p:nvPr/>
        </p:nvCxnSpPr>
        <p:spPr>
          <a:xfrm>
            <a:off x="6095917" y="1847981"/>
            <a:ext cx="0" cy="426119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546599" y="3620712"/>
            <a:ext cx="1095612" cy="1096011"/>
            <a:chOff x="4159963" y="2872170"/>
            <a:chExt cx="821817" cy="821818"/>
          </a:xfrm>
        </p:grpSpPr>
        <p:sp>
          <p:nvSpPr>
            <p:cNvPr id="6" name="椭圆 5"/>
            <p:cNvSpPr/>
            <p:nvPr/>
          </p:nvSpPr>
          <p:spPr>
            <a:xfrm>
              <a:off x="4159963" y="2872170"/>
              <a:ext cx="821817" cy="8218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7" name="TextBox 6"/>
            <p:cNvSpPr txBox="1"/>
            <p:nvPr/>
          </p:nvSpPr>
          <p:spPr>
            <a:xfrm>
              <a:off x="4193381" y="2965880"/>
              <a:ext cx="781662" cy="692337"/>
            </a:xfrm>
            <a:prstGeom prst="rect">
              <a:avLst/>
            </a:prstGeom>
            <a:noFill/>
          </p:spPr>
          <p:txBody>
            <a:bodyPr wrap="non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VS</a:t>
              </a:r>
              <a:endParaRPr lang="zh-CN" altLang="en-US" sz="5400" dirty="0">
                <a:solidFill>
                  <a:schemeClr val="bg1"/>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1308860" y="2858290"/>
            <a:ext cx="3705897" cy="436017"/>
          </a:xfrm>
          <a:prstGeom prst="rect">
            <a:avLst/>
          </a:prstGeom>
          <a:noFill/>
        </p:spPr>
        <p:txBody>
          <a:bodyPr wrap="square" lIns="0" tIns="0" rIns="0" bIns="0" rtlCol="0">
            <a:spAutoFit/>
          </a:bodyPr>
          <a:lstStyle/>
          <a:p>
            <a:pPr algn="just">
              <a:lnSpc>
                <a:spcPts val="1733"/>
              </a:lnSpc>
            </a:pPr>
            <a:r>
              <a:rPr lang="zh-CN" altLang="en-US" sz="1600" dirty="0"/>
              <a:t>实验班采用“线上”语篇促输出输入“线下”思辨输出的教学模式。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7238214" y="2858290"/>
            <a:ext cx="3705897" cy="436017"/>
          </a:xfrm>
          <a:prstGeom prst="rect">
            <a:avLst/>
          </a:prstGeom>
          <a:noFill/>
        </p:spPr>
        <p:txBody>
          <a:bodyPr wrap="square" lIns="0" tIns="0" rIns="0" bIns="0" rtlCol="0">
            <a:spAutoFit/>
          </a:bodyPr>
          <a:lstStyle/>
          <a:p>
            <a:pPr algn="just">
              <a:lnSpc>
                <a:spcPts val="1733"/>
              </a:lnSpc>
            </a:pPr>
            <a:r>
              <a:rPr lang="zh-CN" altLang="en-US" sz="1600" dirty="0"/>
              <a:t>对照班级采用传统的英语写作框架进行课堂教学。</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237422" y="3663964"/>
            <a:ext cx="3791619" cy="324362"/>
            <a:chOff x="1012214" y="2904599"/>
            <a:chExt cx="2736914" cy="243215"/>
          </a:xfrm>
        </p:grpSpPr>
        <p:sp>
          <p:nvSpPr>
            <p:cNvPr id="11" name="Rectangle 53"/>
            <p:cNvSpPr>
              <a:spLocks noChangeArrowheads="1"/>
            </p:cNvSpPr>
            <p:nvPr/>
          </p:nvSpPr>
          <p:spPr bwMode="gray">
            <a:xfrm>
              <a:off x="1067984" y="2904599"/>
              <a:ext cx="2681144" cy="243215"/>
            </a:xfrm>
            <a:prstGeom prst="rect">
              <a:avLst/>
            </a:prstGeom>
            <a:solidFill>
              <a:srgbClr val="5FCACB"/>
            </a:solidFill>
            <a:ln>
              <a:noFill/>
            </a:ln>
            <a:extLst/>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12" name="TextBox 11"/>
            <p:cNvSpPr txBox="1"/>
            <p:nvPr/>
          </p:nvSpPr>
          <p:spPr>
            <a:xfrm>
              <a:off x="1012214" y="2965453"/>
              <a:ext cx="2659674"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400" b="1" dirty="0">
                  <a:solidFill>
                    <a:srgbClr val="C00000"/>
                  </a:solidFill>
                  <a:latin typeface="微软雅黑" pitchFamily="34" charset="-122"/>
                  <a:ea typeface="微软雅黑" pitchFamily="34" charset="-122"/>
                </a:rPr>
                <a:t>实验班和对照版前测：</a:t>
              </a:r>
              <a:r>
                <a:rPr lang="en-US" altLang="zh-CN" sz="1400" b="1" dirty="0">
                  <a:solidFill>
                    <a:srgbClr val="C00000"/>
                  </a:solidFill>
                  <a:latin typeface="微软雅黑" pitchFamily="34" charset="-122"/>
                  <a:ea typeface="微软雅黑" pitchFamily="34" charset="-122"/>
                </a:rPr>
                <a:t>P</a:t>
              </a:r>
              <a:r>
                <a:rPr lang="zh-CN" altLang="en-US" sz="1400" b="1" dirty="0">
                  <a:solidFill>
                    <a:srgbClr val="C00000"/>
                  </a:solidFill>
                  <a:latin typeface="微软雅黑" pitchFamily="34" charset="-122"/>
                  <a:ea typeface="微软雅黑" pitchFamily="34" charset="-122"/>
                </a:rPr>
                <a:t>值</a:t>
              </a:r>
              <a:r>
                <a:rPr lang="en-US" altLang="zh-CN" sz="1400" b="1" dirty="0">
                  <a:solidFill>
                    <a:srgbClr val="C00000"/>
                  </a:solidFill>
                  <a:latin typeface="微软雅黑" pitchFamily="34" charset="-122"/>
                  <a:ea typeface="微软雅黑" pitchFamily="34" charset="-122"/>
                </a:rPr>
                <a:t>.317/</a:t>
              </a:r>
              <a:r>
                <a:rPr lang="zh-CN" altLang="en-US" sz="1400" b="1" dirty="0">
                  <a:solidFill>
                    <a:srgbClr val="C00000"/>
                  </a:solidFill>
                  <a:latin typeface="微软雅黑" pitchFamily="34" charset="-122"/>
                  <a:ea typeface="微软雅黑" pitchFamily="34" charset="-122"/>
                </a:rPr>
                <a:t>显著值</a:t>
              </a:r>
              <a:r>
                <a:rPr lang="en-US" altLang="zh-CN" sz="1400" b="1" dirty="0">
                  <a:solidFill>
                    <a:srgbClr val="C00000"/>
                  </a:solidFill>
                  <a:latin typeface="微软雅黑" pitchFamily="34" charset="-122"/>
                  <a:ea typeface="微软雅黑" pitchFamily="34" charset="-122"/>
                </a:rPr>
                <a:t>.94</a:t>
              </a:r>
            </a:p>
          </p:txBody>
        </p:sp>
      </p:grpSp>
      <p:grpSp>
        <p:nvGrpSpPr>
          <p:cNvPr id="13" name="组合 12"/>
          <p:cNvGrpSpPr/>
          <p:nvPr/>
        </p:nvGrpSpPr>
        <p:grpSpPr>
          <a:xfrm>
            <a:off x="2094138" y="4072000"/>
            <a:ext cx="2934902" cy="324362"/>
            <a:chOff x="1547664" y="3210555"/>
            <a:chExt cx="2201463" cy="243215"/>
          </a:xfrm>
          <a:solidFill>
            <a:schemeClr val="tx1">
              <a:lumMod val="50000"/>
              <a:lumOff val="50000"/>
            </a:schemeClr>
          </a:solidFill>
        </p:grpSpPr>
        <p:sp>
          <p:nvSpPr>
            <p:cNvPr id="14" name="Rectangle 53"/>
            <p:cNvSpPr>
              <a:spLocks noChangeArrowheads="1"/>
            </p:cNvSpPr>
            <p:nvPr/>
          </p:nvSpPr>
          <p:spPr bwMode="gray">
            <a:xfrm>
              <a:off x="1547664" y="3210555"/>
              <a:ext cx="2201463" cy="243215"/>
            </a:xfrm>
            <a:prstGeom prst="rect">
              <a:avLst/>
            </a:prstGeom>
            <a:solidFill>
              <a:schemeClr val="tx2"/>
            </a:solidFill>
            <a:ln>
              <a:noFill/>
            </a:ln>
            <a:extLst/>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15" name="TextBox 14"/>
            <p:cNvSpPr txBox="1"/>
            <p:nvPr/>
          </p:nvSpPr>
          <p:spPr>
            <a:xfrm>
              <a:off x="1660422" y="3263874"/>
              <a:ext cx="2011466"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400" b="1" dirty="0">
                  <a:solidFill>
                    <a:srgbClr val="F5F5F5"/>
                  </a:solidFill>
                  <a:latin typeface="微软雅黑" pitchFamily="34" charset="-122"/>
                  <a:ea typeface="微软雅黑" pitchFamily="34" charset="-122"/>
                </a:rPr>
                <a:t>实验班前侧后测均值差值</a:t>
              </a:r>
              <a:r>
                <a:rPr lang="en-US" altLang="zh-CN" sz="1400" b="1" dirty="0">
                  <a:solidFill>
                    <a:srgbClr val="F5F5F5"/>
                  </a:solidFill>
                  <a:latin typeface="微软雅黑" pitchFamily="34" charset="-122"/>
                  <a:ea typeface="微软雅黑" pitchFamily="34" charset="-122"/>
                </a:rPr>
                <a:t>-19.53</a:t>
              </a:r>
            </a:p>
          </p:txBody>
        </p:sp>
      </p:grpSp>
      <p:sp>
        <p:nvSpPr>
          <p:cNvPr id="17" name="Rectangle 53"/>
          <p:cNvSpPr>
            <a:spLocks noChangeArrowheads="1"/>
          </p:cNvSpPr>
          <p:nvPr/>
        </p:nvSpPr>
        <p:spPr bwMode="gray">
          <a:xfrm>
            <a:off x="1451736" y="4480036"/>
            <a:ext cx="3577303" cy="324362"/>
          </a:xfrm>
          <a:prstGeom prst="rect">
            <a:avLst/>
          </a:prstGeom>
          <a:solidFill>
            <a:srgbClr val="319095"/>
          </a:solidFill>
          <a:ln>
            <a:noFill/>
          </a:ln>
          <a:extLst/>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880365" y="4888071"/>
            <a:ext cx="3148676" cy="324362"/>
            <a:chOff x="1835696" y="3822467"/>
            <a:chExt cx="1913431" cy="243215"/>
          </a:xfrm>
          <a:solidFill>
            <a:schemeClr val="tx1">
              <a:lumMod val="50000"/>
              <a:lumOff val="50000"/>
            </a:schemeClr>
          </a:solidFill>
        </p:grpSpPr>
        <p:sp>
          <p:nvSpPr>
            <p:cNvPr id="20" name="Rectangle 53"/>
            <p:cNvSpPr>
              <a:spLocks noChangeArrowheads="1"/>
            </p:cNvSpPr>
            <p:nvPr/>
          </p:nvSpPr>
          <p:spPr bwMode="gray">
            <a:xfrm>
              <a:off x="1835696" y="3822467"/>
              <a:ext cx="1913431" cy="243215"/>
            </a:xfrm>
            <a:prstGeom prst="rect">
              <a:avLst/>
            </a:prstGeom>
            <a:solidFill>
              <a:schemeClr val="tx2"/>
            </a:solidFill>
            <a:ln>
              <a:noFill/>
            </a:ln>
            <a:extLst/>
          </p:spPr>
          <p:txBody>
            <a:bodyPr wrap="none" anchor="ctr"/>
            <a:lstStyle/>
            <a:p>
              <a:pPr algn="r"/>
              <a:r>
                <a:rPr lang="zh-CN" altLang="en-US" sz="1600" b="1" dirty="0">
                  <a:latin typeface="微软雅黑" panose="020B0503020204020204" pitchFamily="34" charset="-122"/>
                  <a:ea typeface="微软雅黑" panose="020B0503020204020204" pitchFamily="34" charset="-122"/>
                </a:rPr>
                <a:t>（实验前后）思辨能力</a:t>
              </a:r>
              <a:r>
                <a:rPr lang="en-US" altLang="zh-CN" sz="1600" b="1" dirty="0">
                  <a:latin typeface="微软雅黑" panose="020B0503020204020204" pitchFamily="34" charset="-122"/>
                  <a:ea typeface="微软雅黑" panose="020B0503020204020204" pitchFamily="34" charset="-122"/>
                </a:rPr>
                <a:t>P</a:t>
              </a:r>
              <a:r>
                <a:rPr lang="zh-CN" altLang="en-US" sz="1600" b="1" dirty="0">
                  <a:latin typeface="微软雅黑" panose="020B0503020204020204" pitchFamily="34" charset="-122"/>
                  <a:ea typeface="微软雅黑" panose="020B0503020204020204" pitchFamily="34" charset="-122"/>
                </a:rPr>
                <a:t>值</a:t>
              </a:r>
              <a:r>
                <a:rPr lang="en-US" altLang="zh-CN" sz="1600" b="1" dirty="0">
                  <a:latin typeface="微软雅黑" panose="020B0503020204020204" pitchFamily="34" charset="-122"/>
                  <a:ea typeface="微软雅黑" panose="020B0503020204020204" pitchFamily="34" charset="-122"/>
                </a:rPr>
                <a:t>:.02</a:t>
              </a:r>
              <a:endParaRPr lang="zh-CN" altLang="en-US" sz="1600" b="1" dirty="0">
                <a:latin typeface="微软雅黑" panose="020B0503020204020204" pitchFamily="34" charset="-122"/>
                <a:ea typeface="微软雅黑" panose="020B0503020204020204" pitchFamily="34" charset="-122"/>
              </a:endParaRPr>
            </a:p>
          </p:txBody>
        </p:sp>
        <p:sp>
          <p:nvSpPr>
            <p:cNvPr id="21" name="TextBox 20"/>
            <p:cNvSpPr txBox="1"/>
            <p:nvPr/>
          </p:nvSpPr>
          <p:spPr>
            <a:xfrm>
              <a:off x="1906390" y="3875782"/>
              <a:ext cx="1765497"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endParaRPr lang="en-US" altLang="zh-CN" sz="1400" dirty="0">
                <a:latin typeface="微软雅黑" pitchFamily="34" charset="-122"/>
                <a:ea typeface="微软雅黑" pitchFamily="34" charset="-122"/>
              </a:endParaRPr>
            </a:p>
          </p:txBody>
        </p:sp>
      </p:grpSp>
      <p:grpSp>
        <p:nvGrpSpPr>
          <p:cNvPr id="22" name="组合 21"/>
          <p:cNvGrpSpPr/>
          <p:nvPr/>
        </p:nvGrpSpPr>
        <p:grpSpPr>
          <a:xfrm>
            <a:off x="1666050" y="5296124"/>
            <a:ext cx="3362989" cy="324363"/>
            <a:chOff x="2559049" y="4128423"/>
            <a:chExt cx="1190077" cy="243215"/>
          </a:xfrm>
          <a:solidFill>
            <a:schemeClr val="tx1">
              <a:lumMod val="50000"/>
              <a:lumOff val="50000"/>
            </a:schemeClr>
          </a:solidFill>
        </p:grpSpPr>
        <p:sp>
          <p:nvSpPr>
            <p:cNvPr id="23" name="Rectangle 53"/>
            <p:cNvSpPr>
              <a:spLocks noChangeArrowheads="1"/>
            </p:cNvSpPr>
            <p:nvPr/>
          </p:nvSpPr>
          <p:spPr bwMode="gray">
            <a:xfrm>
              <a:off x="2559049" y="4128423"/>
              <a:ext cx="1190077" cy="243215"/>
            </a:xfrm>
            <a:prstGeom prst="rect">
              <a:avLst/>
            </a:prstGeom>
            <a:solidFill>
              <a:schemeClr val="accent5"/>
            </a:solidFill>
            <a:ln>
              <a:noFill/>
            </a:ln>
            <a:extLst/>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24" name="TextBox 23"/>
            <p:cNvSpPr txBox="1"/>
            <p:nvPr/>
          </p:nvSpPr>
          <p:spPr>
            <a:xfrm>
              <a:off x="2566194" y="4181729"/>
              <a:ext cx="1105696" cy="125774"/>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400" b="1" dirty="0">
                  <a:solidFill>
                    <a:srgbClr val="002060"/>
                  </a:solidFill>
                  <a:latin typeface="微软雅黑" pitchFamily="34" charset="-122"/>
                  <a:ea typeface="微软雅黑" pitchFamily="34" charset="-122"/>
                </a:rPr>
                <a:t>（实验前后）自我效能感</a:t>
              </a:r>
              <a:r>
                <a:rPr lang="en-US" altLang="zh-CN" sz="1400" b="1" dirty="0">
                  <a:solidFill>
                    <a:srgbClr val="002060"/>
                  </a:solidFill>
                  <a:latin typeface="微软雅黑" pitchFamily="34" charset="-122"/>
                  <a:ea typeface="微软雅黑" pitchFamily="34" charset="-122"/>
                </a:rPr>
                <a:t>P</a:t>
              </a:r>
              <a:r>
                <a:rPr lang="zh-CN" altLang="en-US" sz="1400" b="1" dirty="0">
                  <a:solidFill>
                    <a:srgbClr val="002060"/>
                  </a:solidFill>
                  <a:latin typeface="微软雅黑" pitchFamily="34" charset="-122"/>
                  <a:ea typeface="微软雅黑" pitchFamily="34" charset="-122"/>
                </a:rPr>
                <a:t>值：</a:t>
              </a:r>
              <a:r>
                <a:rPr lang="en-US" altLang="zh-CN" sz="1400" b="1" dirty="0">
                  <a:solidFill>
                    <a:srgbClr val="002060"/>
                  </a:solidFill>
                  <a:latin typeface="微软雅黑" pitchFamily="34" charset="-122"/>
                  <a:ea typeface="微软雅黑" pitchFamily="34" charset="-122"/>
                </a:rPr>
                <a:t>.015</a:t>
              </a:r>
            </a:p>
          </p:txBody>
        </p:sp>
      </p:grpSp>
      <p:grpSp>
        <p:nvGrpSpPr>
          <p:cNvPr id="25" name="组合 24"/>
          <p:cNvGrpSpPr/>
          <p:nvPr/>
        </p:nvGrpSpPr>
        <p:grpSpPr>
          <a:xfrm>
            <a:off x="7189928" y="3663964"/>
            <a:ext cx="3691624" cy="324362"/>
            <a:chOff x="5392615" y="2904600"/>
            <a:chExt cx="2416373" cy="243215"/>
          </a:xfrm>
        </p:grpSpPr>
        <p:sp>
          <p:nvSpPr>
            <p:cNvPr id="26" name="Rectangle 53"/>
            <p:cNvSpPr>
              <a:spLocks noChangeArrowheads="1"/>
            </p:cNvSpPr>
            <p:nvPr/>
          </p:nvSpPr>
          <p:spPr bwMode="gray">
            <a:xfrm>
              <a:off x="5392615" y="2904600"/>
              <a:ext cx="2416373" cy="243215"/>
            </a:xfrm>
            <a:prstGeom prst="rect">
              <a:avLst/>
            </a:prstGeom>
            <a:solidFill>
              <a:srgbClr val="5FCACB"/>
            </a:solidFill>
            <a:ln>
              <a:noFill/>
            </a:ln>
            <a:extLst/>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27" name="TextBox 26"/>
            <p:cNvSpPr txBox="1"/>
            <p:nvPr/>
          </p:nvSpPr>
          <p:spPr>
            <a:xfrm>
              <a:off x="5480028" y="2957918"/>
              <a:ext cx="2079296"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endParaRPr lang="en-US" altLang="zh-CN" sz="1400" dirty="0">
                <a:latin typeface="微软雅黑" pitchFamily="34" charset="-122"/>
                <a:ea typeface="微软雅黑" pitchFamily="34" charset="-122"/>
              </a:endParaRPr>
            </a:p>
          </p:txBody>
        </p:sp>
      </p:grpSp>
      <p:sp>
        <p:nvSpPr>
          <p:cNvPr id="29" name="Rectangle 53"/>
          <p:cNvSpPr>
            <a:spLocks noChangeArrowheads="1"/>
          </p:cNvSpPr>
          <p:nvPr/>
        </p:nvSpPr>
        <p:spPr bwMode="gray">
          <a:xfrm>
            <a:off x="7189929" y="4071999"/>
            <a:ext cx="3705896" cy="324362"/>
          </a:xfrm>
          <a:prstGeom prst="rect">
            <a:avLst/>
          </a:prstGeom>
          <a:solidFill>
            <a:schemeClr val="tx2"/>
          </a:solidFill>
          <a:ln>
            <a:noFill/>
          </a:ln>
          <a:extLst/>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7189930" y="4888071"/>
            <a:ext cx="3548746" cy="324362"/>
            <a:chOff x="5392616" y="3822467"/>
            <a:chExt cx="2340393" cy="243215"/>
          </a:xfrm>
          <a:solidFill>
            <a:schemeClr val="tx1">
              <a:lumMod val="50000"/>
              <a:lumOff val="50000"/>
            </a:schemeClr>
          </a:solidFill>
        </p:grpSpPr>
        <p:sp>
          <p:nvSpPr>
            <p:cNvPr id="35" name="Rectangle 53"/>
            <p:cNvSpPr>
              <a:spLocks noChangeArrowheads="1"/>
            </p:cNvSpPr>
            <p:nvPr/>
          </p:nvSpPr>
          <p:spPr bwMode="gray">
            <a:xfrm>
              <a:off x="5392616" y="3822467"/>
              <a:ext cx="2275728" cy="243215"/>
            </a:xfrm>
            <a:prstGeom prst="rect">
              <a:avLst/>
            </a:prstGeom>
            <a:solidFill>
              <a:schemeClr val="tx2"/>
            </a:solidFill>
            <a:ln>
              <a:noFill/>
            </a:ln>
            <a:extLst/>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36" name="TextBox 35"/>
            <p:cNvSpPr txBox="1"/>
            <p:nvPr/>
          </p:nvSpPr>
          <p:spPr>
            <a:xfrm>
              <a:off x="5428834" y="3907467"/>
              <a:ext cx="2304175"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600" b="1" dirty="0">
                  <a:solidFill>
                    <a:schemeClr val="tx1"/>
                  </a:solidFill>
                  <a:latin typeface="微软雅黑" pitchFamily="34" charset="-122"/>
                  <a:ea typeface="微软雅黑" pitchFamily="34" charset="-122"/>
                </a:rPr>
                <a:t>（实验前后）思辨能力</a:t>
              </a:r>
              <a:r>
                <a:rPr lang="en-US" altLang="zh-CN" sz="1600" b="1" dirty="0">
                  <a:solidFill>
                    <a:schemeClr val="tx1"/>
                  </a:solidFill>
                  <a:latin typeface="微软雅黑" pitchFamily="34" charset="-122"/>
                  <a:ea typeface="微软雅黑" pitchFamily="34" charset="-122"/>
                </a:rPr>
                <a:t>P</a:t>
              </a:r>
              <a:r>
                <a:rPr lang="zh-CN" altLang="en-US" sz="1600" b="1" dirty="0">
                  <a:solidFill>
                    <a:schemeClr val="tx1"/>
                  </a:solidFill>
                  <a:latin typeface="微软雅黑" pitchFamily="34" charset="-122"/>
                  <a:ea typeface="微软雅黑" pitchFamily="34" charset="-122"/>
                </a:rPr>
                <a:t>值：</a:t>
              </a:r>
              <a:r>
                <a:rPr lang="en-US" altLang="zh-CN" sz="1600" b="1" dirty="0">
                  <a:solidFill>
                    <a:schemeClr val="tx1"/>
                  </a:solidFill>
                  <a:latin typeface="微软雅黑" pitchFamily="34" charset="-122"/>
                  <a:ea typeface="微软雅黑" pitchFamily="34" charset="-122"/>
                </a:rPr>
                <a:t>.000</a:t>
              </a:r>
            </a:p>
          </p:txBody>
        </p:sp>
      </p:grpSp>
      <p:grpSp>
        <p:nvGrpSpPr>
          <p:cNvPr id="37" name="组合 36"/>
          <p:cNvGrpSpPr/>
          <p:nvPr/>
        </p:nvGrpSpPr>
        <p:grpSpPr>
          <a:xfrm>
            <a:off x="7189929" y="5296106"/>
            <a:ext cx="3191557" cy="324362"/>
            <a:chOff x="5392616" y="4128423"/>
            <a:chExt cx="1190077" cy="243215"/>
          </a:xfrm>
          <a:solidFill>
            <a:schemeClr val="tx1">
              <a:lumMod val="50000"/>
              <a:lumOff val="50000"/>
            </a:schemeClr>
          </a:solidFill>
        </p:grpSpPr>
        <p:sp>
          <p:nvSpPr>
            <p:cNvPr id="38" name="Rectangle 53"/>
            <p:cNvSpPr>
              <a:spLocks noChangeArrowheads="1"/>
            </p:cNvSpPr>
            <p:nvPr/>
          </p:nvSpPr>
          <p:spPr bwMode="gray">
            <a:xfrm>
              <a:off x="5392616" y="4128423"/>
              <a:ext cx="1190077" cy="243215"/>
            </a:xfrm>
            <a:prstGeom prst="rect">
              <a:avLst/>
            </a:prstGeom>
            <a:solidFill>
              <a:schemeClr val="accent5"/>
            </a:solidFill>
            <a:ln>
              <a:noFill/>
            </a:ln>
            <a:extLst/>
          </p:spPr>
          <p:txBody>
            <a:bodyPr wrap="none" anchor="ctr"/>
            <a:lstStyle/>
            <a:p>
              <a:pPr algn="r"/>
              <a:endParaRPr lang="zh-CN" altLang="en-US" sz="3600">
                <a:latin typeface="微软雅黑" panose="020B0503020204020204" pitchFamily="34" charset="-122"/>
                <a:ea typeface="微软雅黑" panose="020B0503020204020204" pitchFamily="34" charset="-122"/>
              </a:endParaRPr>
            </a:p>
          </p:txBody>
        </p:sp>
        <p:sp>
          <p:nvSpPr>
            <p:cNvPr id="39" name="TextBox 38"/>
            <p:cNvSpPr txBox="1"/>
            <p:nvPr/>
          </p:nvSpPr>
          <p:spPr>
            <a:xfrm>
              <a:off x="5412391" y="4175302"/>
              <a:ext cx="1170302" cy="125005"/>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400" b="1" dirty="0">
                  <a:solidFill>
                    <a:srgbClr val="002060"/>
                  </a:solidFill>
                  <a:latin typeface="微软雅黑" pitchFamily="34" charset="-122"/>
                  <a:ea typeface="微软雅黑" pitchFamily="34" charset="-122"/>
                </a:rPr>
                <a:t>（实验前后）自我效能感</a:t>
              </a:r>
              <a:r>
                <a:rPr lang="en-US" altLang="zh-CN" sz="1400" b="1" dirty="0">
                  <a:solidFill>
                    <a:srgbClr val="002060"/>
                  </a:solidFill>
                  <a:latin typeface="微软雅黑" pitchFamily="34" charset="-122"/>
                  <a:ea typeface="微软雅黑" pitchFamily="34" charset="-122"/>
                </a:rPr>
                <a:t>P</a:t>
              </a:r>
              <a:r>
                <a:rPr lang="zh-CN" altLang="en-US" sz="1400" b="1" dirty="0">
                  <a:solidFill>
                    <a:srgbClr val="002060"/>
                  </a:solidFill>
                  <a:latin typeface="微软雅黑" pitchFamily="34" charset="-122"/>
                  <a:ea typeface="微软雅黑" pitchFamily="34" charset="-122"/>
                </a:rPr>
                <a:t>值：</a:t>
              </a:r>
              <a:r>
                <a:rPr lang="en-US" altLang="zh-CN" sz="1400" b="1" dirty="0">
                  <a:solidFill>
                    <a:srgbClr val="002060"/>
                  </a:solidFill>
                  <a:latin typeface="微软雅黑" pitchFamily="34" charset="-122"/>
                  <a:ea typeface="微软雅黑" pitchFamily="34" charset="-122"/>
                </a:rPr>
                <a:t>.000</a:t>
              </a:r>
            </a:p>
          </p:txBody>
        </p:sp>
      </p:grpSp>
      <p:sp>
        <p:nvSpPr>
          <p:cNvPr id="42" name="TextBox 41"/>
          <p:cNvSpPr txBox="1"/>
          <p:nvPr/>
        </p:nvSpPr>
        <p:spPr>
          <a:xfrm>
            <a:off x="4071441" y="5765494"/>
            <a:ext cx="854629"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endParaRPr lang="en-US" altLang="zh-CN" sz="1400" dirty="0">
              <a:latin typeface="微软雅黑" pitchFamily="34" charset="-122"/>
              <a:ea typeface="微软雅黑" pitchFamily="34" charset="-122"/>
            </a:endParaRPr>
          </a:p>
        </p:txBody>
      </p:sp>
      <p:sp>
        <p:nvSpPr>
          <p:cNvPr id="45" name="TextBox 44"/>
          <p:cNvSpPr txBox="1"/>
          <p:nvPr/>
        </p:nvSpPr>
        <p:spPr>
          <a:xfrm>
            <a:off x="7306463" y="5765494"/>
            <a:ext cx="854629"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400" dirty="0">
                <a:latin typeface="微软雅黑" pitchFamily="34" charset="-122"/>
                <a:ea typeface="微软雅黑" pitchFamily="34" charset="-122"/>
              </a:rPr>
              <a:t>其他数据</a:t>
            </a:r>
            <a:endParaRPr lang="en-US" altLang="zh-CN" sz="1400" dirty="0">
              <a:latin typeface="微软雅黑" pitchFamily="34" charset="-122"/>
              <a:ea typeface="微软雅黑" pitchFamily="34" charset="-122"/>
            </a:endParaRPr>
          </a:p>
        </p:txBody>
      </p:sp>
      <p:sp>
        <p:nvSpPr>
          <p:cNvPr id="46" name="TextBox 45"/>
          <p:cNvSpPr txBox="1"/>
          <p:nvPr/>
        </p:nvSpPr>
        <p:spPr>
          <a:xfrm>
            <a:off x="4237818" y="1429530"/>
            <a:ext cx="3647930" cy="677104"/>
          </a:xfrm>
          <a:prstGeom prst="rect">
            <a:avLst/>
          </a:prstGeom>
          <a:noFill/>
        </p:spPr>
        <p:txBody>
          <a:bodyPr wrap="square" lIns="121917" tIns="60958" rIns="121917" bIns="60958" rtlCol="0">
            <a:spAutoFit/>
          </a:bodyPr>
          <a:lstStyle/>
          <a:p>
            <a:pPr algn="ct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实验班    对照版</a:t>
            </a:r>
          </a:p>
        </p:txBody>
      </p:sp>
      <p:cxnSp>
        <p:nvCxnSpPr>
          <p:cNvPr id="48" name="直接连接符 47"/>
          <p:cNvCxnSpPr/>
          <p:nvPr/>
        </p:nvCxnSpPr>
        <p:spPr>
          <a:xfrm>
            <a:off x="-10318" y="1358092"/>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49" name="TextBox 43"/>
          <p:cNvSpPr txBox="1">
            <a:spLocks noChangeArrowheads="1"/>
          </p:cNvSpPr>
          <p:nvPr/>
        </p:nvSpPr>
        <p:spPr bwMode="auto">
          <a:xfrm>
            <a:off x="2590428" y="189434"/>
            <a:ext cx="821968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en-US" altLang="zh-CN" sz="2800" b="1" dirty="0">
                <a:solidFill>
                  <a:schemeClr val="tx1">
                    <a:lumMod val="75000"/>
                    <a:lumOff val="25000"/>
                  </a:schemeClr>
                </a:solidFill>
                <a:latin typeface="微软雅黑" pitchFamily="34" charset="-122"/>
              </a:rPr>
              <a:t>2015</a:t>
            </a:r>
            <a:r>
              <a:rPr lang="zh-CN" altLang="en-US" sz="2800" b="1" dirty="0">
                <a:solidFill>
                  <a:schemeClr val="tx1">
                    <a:lumMod val="75000"/>
                    <a:lumOff val="25000"/>
                  </a:schemeClr>
                </a:solidFill>
                <a:latin typeface="微软雅黑" pitchFamily="34" charset="-122"/>
              </a:rPr>
              <a:t>级教学实验：</a:t>
            </a:r>
            <a:r>
              <a:rPr lang="zh-CN" altLang="en-US" sz="1600" dirty="0"/>
              <a:t>实验班和对照班的学生在第一周进行写作课程培训、思辨能力前测和写作测试。最后一周为课程总结、思辨能力后测和写作测试。实验前后运用批判性思维能力测量表</a:t>
            </a:r>
            <a:r>
              <a:rPr lang="en-US" sz="1600" dirty="0"/>
              <a:t>CCTDI_CV</a:t>
            </a:r>
            <a:r>
              <a:rPr lang="zh-CN" altLang="en-US" sz="1600" dirty="0"/>
              <a:t>和写作测试对实验班和对照班学生在思辨能力方面存在的差异进行分析，使用</a:t>
            </a:r>
            <a:r>
              <a:rPr lang="en-US" sz="1600" dirty="0"/>
              <a:t>SPSS 20.0</a:t>
            </a:r>
            <a:r>
              <a:rPr lang="zh-CN" altLang="en-US" sz="1600" dirty="0"/>
              <a:t>分析数据，得出结论</a:t>
            </a:r>
            <a:endParaRPr lang="en-US" altLang="zh-CN" sz="1600" b="1" dirty="0">
              <a:solidFill>
                <a:schemeClr val="tx1">
                  <a:lumMod val="75000"/>
                  <a:lumOff val="25000"/>
                </a:schemeClr>
              </a:solidFill>
              <a:latin typeface="微软雅黑" pitchFamily="34" charset="-122"/>
            </a:endParaRPr>
          </a:p>
        </p:txBody>
      </p:sp>
      <p:sp>
        <p:nvSpPr>
          <p:cNvPr id="50" name="燕尾形 4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53"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009900"/>
                </a:solidFill>
                <a:latin typeface="微软雅黑" pitchFamily="34" charset="-122"/>
              </a:rPr>
              <a:t>创新之处</a:t>
            </a:r>
            <a:endParaRPr lang="en-US" altLang="zh-CN" sz="2800" b="1" dirty="0">
              <a:solidFill>
                <a:srgbClr val="009900"/>
              </a:solidFill>
              <a:latin typeface="微软雅黑" pitchFamily="34" charset="-122"/>
            </a:endParaRPr>
          </a:p>
        </p:txBody>
      </p:sp>
      <p:sp>
        <p:nvSpPr>
          <p:cNvPr id="54" name="TextBox 53"/>
          <p:cNvSpPr txBox="1"/>
          <p:nvPr/>
        </p:nvSpPr>
        <p:spPr>
          <a:xfrm>
            <a:off x="7166776" y="3715546"/>
            <a:ext cx="3571900"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400" b="1" dirty="0">
                <a:solidFill>
                  <a:srgbClr val="C00000"/>
                </a:solidFill>
                <a:latin typeface="微软雅黑" pitchFamily="34" charset="-122"/>
                <a:ea typeface="微软雅黑" pitchFamily="34" charset="-122"/>
              </a:rPr>
              <a:t>实验班和对照版前测：</a:t>
            </a:r>
            <a:r>
              <a:rPr lang="en-US" altLang="zh-CN" sz="1400" b="1" dirty="0">
                <a:solidFill>
                  <a:srgbClr val="C00000"/>
                </a:solidFill>
                <a:latin typeface="微软雅黑" pitchFamily="34" charset="-122"/>
                <a:ea typeface="微软雅黑" pitchFamily="34" charset="-122"/>
              </a:rPr>
              <a:t>P</a:t>
            </a:r>
            <a:r>
              <a:rPr lang="zh-CN" altLang="en-US" sz="1400" b="1" dirty="0">
                <a:solidFill>
                  <a:srgbClr val="C00000"/>
                </a:solidFill>
                <a:latin typeface="微软雅黑" pitchFamily="34" charset="-122"/>
                <a:ea typeface="微软雅黑" pitchFamily="34" charset="-122"/>
              </a:rPr>
              <a:t>值</a:t>
            </a:r>
            <a:r>
              <a:rPr lang="en-US" altLang="zh-CN" sz="1400" b="1" dirty="0">
                <a:solidFill>
                  <a:srgbClr val="C00000"/>
                </a:solidFill>
                <a:latin typeface="微软雅黑" pitchFamily="34" charset="-122"/>
                <a:ea typeface="微软雅黑" pitchFamily="34" charset="-122"/>
              </a:rPr>
              <a:t>.317/</a:t>
            </a:r>
            <a:r>
              <a:rPr lang="zh-CN" altLang="en-US" sz="1400" b="1" dirty="0">
                <a:solidFill>
                  <a:srgbClr val="C00000"/>
                </a:solidFill>
                <a:latin typeface="微软雅黑" pitchFamily="34" charset="-122"/>
                <a:ea typeface="微软雅黑" pitchFamily="34" charset="-122"/>
              </a:rPr>
              <a:t>显著值</a:t>
            </a:r>
            <a:r>
              <a:rPr lang="en-US" altLang="zh-CN" sz="1400" b="1" dirty="0">
                <a:solidFill>
                  <a:srgbClr val="C00000"/>
                </a:solidFill>
                <a:latin typeface="微软雅黑" pitchFamily="34" charset="-122"/>
                <a:ea typeface="微软雅黑" pitchFamily="34" charset="-122"/>
              </a:rPr>
              <a:t>.94</a:t>
            </a:r>
          </a:p>
        </p:txBody>
      </p:sp>
      <p:sp>
        <p:nvSpPr>
          <p:cNvPr id="55" name="TextBox 54"/>
          <p:cNvSpPr txBox="1"/>
          <p:nvPr/>
        </p:nvSpPr>
        <p:spPr>
          <a:xfrm>
            <a:off x="7381090" y="4144174"/>
            <a:ext cx="2681606"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r>
              <a:rPr lang="zh-CN" altLang="en-US" sz="1400" b="1" dirty="0">
                <a:solidFill>
                  <a:srgbClr val="F5F5F5"/>
                </a:solidFill>
                <a:latin typeface="微软雅黑" pitchFamily="34" charset="-122"/>
                <a:ea typeface="微软雅黑" pitchFamily="34" charset="-122"/>
              </a:rPr>
              <a:t>实验班前侧后测均值差值</a:t>
            </a:r>
            <a:r>
              <a:rPr lang="en-US" altLang="zh-CN" sz="1400" b="1" dirty="0">
                <a:solidFill>
                  <a:srgbClr val="F5F5F5"/>
                </a:solidFill>
                <a:latin typeface="微软雅黑" pitchFamily="34" charset="-122"/>
                <a:ea typeface="微软雅黑" pitchFamily="34" charset="-122"/>
              </a:rPr>
              <a:t>-12</a:t>
            </a:r>
          </a:p>
        </p:txBody>
      </p:sp>
      <p:sp>
        <p:nvSpPr>
          <p:cNvPr id="56" name="TextBox 55"/>
          <p:cNvSpPr txBox="1"/>
          <p:nvPr/>
        </p:nvSpPr>
        <p:spPr>
          <a:xfrm>
            <a:off x="1523174" y="4572802"/>
            <a:ext cx="3405081" cy="166712"/>
          </a:xfrm>
          <a:prstGeom prst="rect">
            <a:avLst/>
          </a:prstGeom>
          <a:noFill/>
        </p:spPr>
        <p:txBody>
          <a:bodyPr wrap="square" lIns="0" tIns="0" rIns="0" bIns="0" rtlCol="0">
            <a:spAutoFit/>
          </a:bodyPr>
          <a:lstStyle>
            <a:defPPr>
              <a:defRPr lang="zh-CN"/>
            </a:defPPr>
            <a:lvl1pPr algn="r">
              <a:lnSpc>
                <a:spcPts val="1300"/>
              </a:lnSpc>
              <a:defRPr sz="900">
                <a:solidFill>
                  <a:schemeClr val="bg1"/>
                </a:solidFill>
                <a:latin typeface="方正兰亭纤黑简体" pitchFamily="65" charset="-122"/>
                <a:ea typeface="方正兰亭纤黑简体" pitchFamily="65" charset="-122"/>
              </a:defRPr>
            </a:lvl1pPr>
          </a:lstStyle>
          <a:p>
            <a:pPr algn="l"/>
            <a:r>
              <a:rPr lang="zh-CN" altLang="en-US" sz="1600" dirty="0">
                <a:latin typeface="微软雅黑" pitchFamily="34" charset="-122"/>
                <a:ea typeface="微软雅黑" pitchFamily="34" charset="-122"/>
              </a:rPr>
              <a:t>实验班和对照班均值差值：</a:t>
            </a:r>
            <a:r>
              <a:rPr lang="en-US" altLang="zh-CN" sz="1600" dirty="0">
                <a:latin typeface="微软雅黑" pitchFamily="34" charset="-122"/>
                <a:ea typeface="微软雅黑" pitchFamily="34" charset="-122"/>
              </a:rPr>
              <a:t>7.8</a:t>
            </a:r>
          </a:p>
        </p:txBody>
      </p:sp>
      <p:sp>
        <p:nvSpPr>
          <p:cNvPr id="57" name="Rectangle 53"/>
          <p:cNvSpPr>
            <a:spLocks noChangeArrowheads="1"/>
          </p:cNvSpPr>
          <p:nvPr/>
        </p:nvSpPr>
        <p:spPr bwMode="gray">
          <a:xfrm>
            <a:off x="7166776" y="4501364"/>
            <a:ext cx="3577303" cy="324362"/>
          </a:xfrm>
          <a:prstGeom prst="rect">
            <a:avLst/>
          </a:prstGeom>
          <a:solidFill>
            <a:srgbClr val="319095"/>
          </a:solidFill>
          <a:ln>
            <a:noFill/>
          </a:ln>
          <a:extLst/>
        </p:spPr>
        <p:txBody>
          <a:bodyPr wrap="none" anchor="ctr"/>
          <a:lstStyle/>
          <a:p>
            <a:r>
              <a:rPr lang="zh-CN" altLang="en-US" sz="1600" dirty="0">
                <a:solidFill>
                  <a:srgbClr val="F5F5F5"/>
                </a:solidFill>
                <a:latin typeface="微软雅黑" pitchFamily="34" charset="-122"/>
                <a:ea typeface="微软雅黑" pitchFamily="34" charset="-122"/>
              </a:rPr>
              <a:t>实验班和对照班均值差值：</a:t>
            </a:r>
            <a:r>
              <a:rPr lang="en-US" altLang="zh-CN" sz="1600" dirty="0">
                <a:solidFill>
                  <a:srgbClr val="F5F5F5"/>
                </a:solidFill>
                <a:latin typeface="微软雅黑" pitchFamily="34" charset="-122"/>
                <a:ea typeface="微软雅黑" pitchFamily="34" charset="-122"/>
              </a:rPr>
              <a:t>7.8</a:t>
            </a:r>
          </a:p>
        </p:txBody>
      </p:sp>
    </p:spTree>
    <p:extLst>
      <p:ext uri="{BB962C8B-B14F-4D97-AF65-F5344CB8AC3E}">
        <p14:creationId xmlns:p14="http://schemas.microsoft.com/office/powerpoint/2010/main" val="650408439"/>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6"/>
                                        </p:tgtEl>
                                        <p:attrNameLst>
                                          <p:attrName>style.visibility</p:attrName>
                                        </p:attrNameLst>
                                      </p:cBhvr>
                                      <p:to>
                                        <p:strVal val="visible"/>
                                      </p:to>
                                    </p:set>
                                    <p:set>
                                      <p:cBhvr>
                                        <p:cTn id="7" dur="68" fill="hold">
                                          <p:stCondLst>
                                            <p:cond delay="0"/>
                                          </p:stCondLst>
                                        </p:cTn>
                                        <p:tgtEl>
                                          <p:spTgt spid="46"/>
                                        </p:tgtEl>
                                        <p:attrNameLst>
                                          <p:attrName>style.rotation</p:attrName>
                                        </p:attrNameLst>
                                      </p:cBhvr>
                                      <p:to>
                                        <p:strVal val="-45.0"/>
                                      </p:to>
                                    </p:set>
                                    <p:anim calcmode="lin" valueType="num">
                                      <p:cBhvr>
                                        <p:cTn id="8" dur="68" fill="hold">
                                          <p:stCondLst>
                                            <p:cond delay="68"/>
                                          </p:stCondLst>
                                        </p:cTn>
                                        <p:tgtEl>
                                          <p:spTgt spid="46"/>
                                        </p:tgtEl>
                                        <p:attrNameLst>
                                          <p:attrName>style.rotation</p:attrName>
                                        </p:attrNameLst>
                                      </p:cBhvr>
                                      <p:tavLst>
                                        <p:tav tm="0">
                                          <p:val>
                                            <p:fltVal val="-45"/>
                                          </p:val>
                                        </p:tav>
                                        <p:tav tm="69900">
                                          <p:val>
                                            <p:fltVal val="45"/>
                                          </p:val>
                                        </p:tav>
                                        <p:tav tm="100000">
                                          <p:val>
                                            <p:fltVal val="0"/>
                                          </p:val>
                                        </p:tav>
                                      </p:tavLst>
                                    </p:anim>
                                    <p:anim calcmode="lin" valueType="num">
                                      <p:cBhvr>
                                        <p:cTn id="9" dur="68" fill="hold">
                                          <p:stCondLst>
                                            <p:cond delay="0"/>
                                          </p:stCondLst>
                                        </p:cTn>
                                        <p:tgtEl>
                                          <p:spTgt spid="46"/>
                                        </p:tgtEl>
                                        <p:attrNameLst>
                                          <p:attrName>ppt_y</p:attrName>
                                        </p:attrNameLst>
                                      </p:cBhvr>
                                      <p:tavLst>
                                        <p:tav tm="0">
                                          <p:val>
                                            <p:strVal val="#ppt_y-1"/>
                                          </p:val>
                                        </p:tav>
                                        <p:tav tm="100000">
                                          <p:val>
                                            <p:strVal val="#ppt_y-(0.354*#ppt_w-0.172*#ppt_h)"/>
                                          </p:val>
                                        </p:tav>
                                      </p:tavLst>
                                    </p:anim>
                                    <p:anim calcmode="lin" valueType="num">
                                      <p:cBhvr>
                                        <p:cTn id="10" dur="23" decel="50000" autoRev="1" fill="hold">
                                          <p:stCondLst>
                                            <p:cond delay="68"/>
                                          </p:stCondLst>
                                        </p:cTn>
                                        <p:tgtEl>
                                          <p:spTgt spid="46"/>
                                        </p:tgtEl>
                                        <p:attrNameLst>
                                          <p:attrName>ppt_y</p:attrName>
                                        </p:attrNameLst>
                                      </p:cBhvr>
                                      <p:tavLst>
                                        <p:tav tm="0">
                                          <p:val>
                                            <p:strVal val="#ppt_y-(0.354*#ppt_w-0.172*#ppt_h)"/>
                                          </p:val>
                                        </p:tav>
                                        <p:tav tm="100000">
                                          <p:val>
                                            <p:strVal val="#ppt_y-(0.354*#ppt_w-0.172*#ppt_h)-#ppt_h/2"/>
                                          </p:val>
                                        </p:tav>
                                      </p:tavLst>
                                    </p:anim>
                                    <p:anim calcmode="lin" valueType="num">
                                      <p:cBhvr>
                                        <p:cTn id="11" dur="20" fill="hold">
                                          <p:stCondLst>
                                            <p:cond delay="130"/>
                                          </p:stCondLst>
                                        </p:cTn>
                                        <p:tgtEl>
                                          <p:spTgt spid="4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25"/>
                            </p:stCondLst>
                            <p:childTnLst>
                              <p:par>
                                <p:cTn id="13" presetID="16" presetClass="entr" presetSubtype="2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Horizontal)">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2" presetClass="entr" presetSubtype="8" fill="hold" grpId="0" nodeType="withEffect">
                                  <p:stCondLst>
                                    <p:cond delay="2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75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75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100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5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150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1+#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175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175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1+#ppt_w/2"/>
                                          </p:val>
                                        </p:tav>
                                        <p:tav tm="100000">
                                          <p:val>
                                            <p:strVal val="#ppt_x"/>
                                          </p:val>
                                        </p:tav>
                                      </p:tavLst>
                                    </p:anim>
                                    <p:anim calcmode="lin" valueType="num">
                                      <p:cBhvr additive="base">
                                        <p:cTn id="6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nvSpPr>
        <p:spPr bwMode="auto">
          <a:xfrm>
            <a:off x="2906289" y="2133650"/>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8B8B8B"/>
                </a:solidFill>
                <a:latin typeface="Impact" pitchFamily="34" charset="0"/>
                <a:ea typeface="微软雅黑" pitchFamily="34" charset="-122"/>
                <a:cs typeface="Arial" panose="020B0604020202020204" pitchFamily="34" charset="0"/>
              </a:rPr>
              <a:t>01</a:t>
            </a:r>
            <a:endParaRPr lang="zh-CN" altLang="en-US" sz="3700" kern="0" dirty="0">
              <a:solidFill>
                <a:srgbClr val="8B8B8B"/>
              </a:solidFill>
              <a:latin typeface="Impact" pitchFamily="34" charset="0"/>
              <a:ea typeface="微软雅黑" pitchFamily="34" charset="-122"/>
              <a:cs typeface="Arial" panose="020B0604020202020204" pitchFamily="34" charset="0"/>
            </a:endParaRPr>
          </a:p>
        </p:txBody>
      </p:sp>
      <p:cxnSp>
        <p:nvCxnSpPr>
          <p:cNvPr id="71" name="直接连接符 70"/>
          <p:cNvCxnSpPr/>
          <p:nvPr/>
        </p:nvCxnSpPr>
        <p:spPr>
          <a:xfrm>
            <a:off x="3785261" y="2204251"/>
            <a:ext cx="0" cy="556586"/>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3876527" y="2133650"/>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8B8B8B"/>
                </a:solidFill>
                <a:latin typeface="微软雅黑" pitchFamily="34" charset="-122"/>
                <a:ea typeface="微软雅黑" pitchFamily="34" charset="-122"/>
              </a:rPr>
              <a:t>学情分析</a:t>
            </a:r>
          </a:p>
        </p:txBody>
      </p:sp>
      <p:cxnSp>
        <p:nvCxnSpPr>
          <p:cNvPr id="73" name="直接连接符 72"/>
          <p:cNvCxnSpPr/>
          <p:nvPr/>
        </p:nvCxnSpPr>
        <p:spPr>
          <a:xfrm>
            <a:off x="5993219" y="2482544"/>
            <a:ext cx="2862459" cy="0"/>
          </a:xfrm>
          <a:prstGeom prst="line">
            <a:avLst/>
          </a:prstGeom>
          <a:noFill/>
          <a:ln w="9525" cap="flat" cmpd="sng" algn="ctr">
            <a:solidFill>
              <a:schemeClr val="tx1">
                <a:lumMod val="65000"/>
                <a:lumOff val="35000"/>
              </a:schemeClr>
            </a:solidFill>
            <a:prstDash val="dash"/>
            <a:tailEnd type="oval"/>
          </a:ln>
          <a:effectLst/>
        </p:spPr>
      </p:cxnSp>
      <p:sp>
        <p:nvSpPr>
          <p:cNvPr id="74" name="标题层"/>
          <p:cNvSpPr txBox="1"/>
          <p:nvPr/>
        </p:nvSpPr>
        <p:spPr bwMode="auto">
          <a:xfrm>
            <a:off x="8765499" y="2256789"/>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8B8B8B"/>
                </a:solidFill>
                <a:latin typeface="Impact" pitchFamily="34" charset="0"/>
                <a:ea typeface="微软雅黑" pitchFamily="34" charset="-122"/>
                <a:cs typeface="Arial" panose="020B0604020202020204" pitchFamily="34" charset="0"/>
              </a:rPr>
              <a:t>P3</a:t>
            </a:r>
            <a:endParaRPr lang="zh-CN" altLang="en-US" kern="0" dirty="0">
              <a:solidFill>
                <a:srgbClr val="8B8B8B"/>
              </a:solidFill>
              <a:latin typeface="Impact" pitchFamily="34" charset="0"/>
              <a:ea typeface="微软雅黑" pitchFamily="34" charset="-122"/>
              <a:cs typeface="Arial" panose="020B0604020202020204" pitchFamily="34" charset="0"/>
            </a:endParaRPr>
          </a:p>
        </p:txBody>
      </p:sp>
      <p:sp>
        <p:nvSpPr>
          <p:cNvPr id="90" name="标题层"/>
          <p:cNvSpPr txBox="1"/>
          <p:nvPr/>
        </p:nvSpPr>
        <p:spPr bwMode="auto">
          <a:xfrm>
            <a:off x="2906289" y="3166883"/>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8B8B8B"/>
                </a:solidFill>
                <a:latin typeface="Impact" pitchFamily="34" charset="0"/>
                <a:ea typeface="微软雅黑" pitchFamily="34" charset="-122"/>
                <a:cs typeface="Arial" panose="020B0604020202020204" pitchFamily="34" charset="0"/>
              </a:rPr>
              <a:t>02</a:t>
            </a:r>
            <a:endParaRPr lang="zh-CN" altLang="en-US" sz="3700" kern="0" dirty="0">
              <a:solidFill>
                <a:srgbClr val="8B8B8B"/>
              </a:solidFill>
              <a:latin typeface="Impact" pitchFamily="34" charset="0"/>
              <a:ea typeface="微软雅黑" pitchFamily="34" charset="-122"/>
              <a:cs typeface="Arial" panose="020B0604020202020204" pitchFamily="34" charset="0"/>
            </a:endParaRPr>
          </a:p>
        </p:txBody>
      </p:sp>
      <p:cxnSp>
        <p:nvCxnSpPr>
          <p:cNvPr id="91" name="直接连接符 90"/>
          <p:cNvCxnSpPr/>
          <p:nvPr/>
        </p:nvCxnSpPr>
        <p:spPr>
          <a:xfrm>
            <a:off x="3785261" y="3237484"/>
            <a:ext cx="0" cy="556586"/>
          </a:xfrm>
          <a:prstGeom prst="line">
            <a:avLst/>
          </a:prstGeom>
          <a:noFill/>
          <a:ln w="9525" cap="flat" cmpd="sng" algn="ctr">
            <a:solidFill>
              <a:schemeClr val="tx1">
                <a:lumMod val="65000"/>
                <a:lumOff val="35000"/>
              </a:schemeClr>
            </a:solidFill>
            <a:prstDash val="solid"/>
          </a:ln>
          <a:effectLst/>
        </p:spPr>
      </p:cxnSp>
      <p:sp>
        <p:nvSpPr>
          <p:cNvPr id="92" name="标题层"/>
          <p:cNvSpPr txBox="1"/>
          <p:nvPr/>
        </p:nvSpPr>
        <p:spPr bwMode="auto">
          <a:xfrm>
            <a:off x="3876527" y="3166883"/>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8B8B8B"/>
                </a:solidFill>
                <a:latin typeface="微软雅黑" pitchFamily="34" charset="-122"/>
                <a:ea typeface="微软雅黑" pitchFamily="34" charset="-122"/>
              </a:rPr>
              <a:t>教学设计</a:t>
            </a:r>
          </a:p>
        </p:txBody>
      </p:sp>
      <p:cxnSp>
        <p:nvCxnSpPr>
          <p:cNvPr id="93" name="直接连接符 92"/>
          <p:cNvCxnSpPr/>
          <p:nvPr/>
        </p:nvCxnSpPr>
        <p:spPr>
          <a:xfrm>
            <a:off x="5993219" y="3515777"/>
            <a:ext cx="2862459" cy="0"/>
          </a:xfrm>
          <a:prstGeom prst="line">
            <a:avLst/>
          </a:prstGeom>
          <a:noFill/>
          <a:ln w="9525" cap="flat" cmpd="sng" algn="ctr">
            <a:solidFill>
              <a:schemeClr val="tx1">
                <a:lumMod val="65000"/>
                <a:lumOff val="35000"/>
              </a:schemeClr>
            </a:solidFill>
            <a:prstDash val="dash"/>
            <a:tailEnd type="oval"/>
          </a:ln>
          <a:effectLst/>
        </p:spPr>
      </p:cxnSp>
      <p:sp>
        <p:nvSpPr>
          <p:cNvPr id="94" name="标题层"/>
          <p:cNvSpPr txBox="1"/>
          <p:nvPr/>
        </p:nvSpPr>
        <p:spPr bwMode="auto">
          <a:xfrm>
            <a:off x="8765499" y="3290022"/>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8B8B8B"/>
                </a:solidFill>
                <a:latin typeface="Impact" pitchFamily="34" charset="0"/>
                <a:ea typeface="微软雅黑" pitchFamily="34" charset="-122"/>
                <a:cs typeface="Arial" panose="020B0604020202020204" pitchFamily="34" charset="0"/>
              </a:rPr>
              <a:t>P5</a:t>
            </a:r>
            <a:endParaRPr lang="zh-CN" altLang="en-US" kern="0" dirty="0">
              <a:solidFill>
                <a:srgbClr val="8B8B8B"/>
              </a:solidFill>
              <a:latin typeface="Impact" pitchFamily="34" charset="0"/>
              <a:ea typeface="微软雅黑" pitchFamily="34" charset="-122"/>
              <a:cs typeface="Arial" panose="020B0604020202020204" pitchFamily="34" charset="0"/>
            </a:endParaRPr>
          </a:p>
        </p:txBody>
      </p:sp>
      <p:sp>
        <p:nvSpPr>
          <p:cNvPr id="95" name="标题层"/>
          <p:cNvSpPr txBox="1"/>
          <p:nvPr/>
        </p:nvSpPr>
        <p:spPr bwMode="auto">
          <a:xfrm>
            <a:off x="2906289" y="4200116"/>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8B8B8B"/>
                </a:solidFill>
                <a:latin typeface="Impact" pitchFamily="34" charset="0"/>
                <a:ea typeface="微软雅黑" pitchFamily="34" charset="-122"/>
                <a:cs typeface="Arial" panose="020B0604020202020204" pitchFamily="34" charset="0"/>
              </a:rPr>
              <a:t>03</a:t>
            </a:r>
            <a:endParaRPr lang="zh-CN" altLang="en-US" sz="3700" kern="0" dirty="0">
              <a:solidFill>
                <a:srgbClr val="8B8B8B"/>
              </a:solidFill>
              <a:latin typeface="Impact" pitchFamily="34" charset="0"/>
              <a:ea typeface="微软雅黑" pitchFamily="34" charset="-122"/>
              <a:cs typeface="Arial" panose="020B0604020202020204" pitchFamily="34" charset="0"/>
            </a:endParaRPr>
          </a:p>
        </p:txBody>
      </p:sp>
      <p:cxnSp>
        <p:nvCxnSpPr>
          <p:cNvPr id="96" name="直接连接符 95"/>
          <p:cNvCxnSpPr/>
          <p:nvPr/>
        </p:nvCxnSpPr>
        <p:spPr>
          <a:xfrm>
            <a:off x="3785261" y="4270717"/>
            <a:ext cx="0" cy="556586"/>
          </a:xfrm>
          <a:prstGeom prst="line">
            <a:avLst/>
          </a:prstGeom>
          <a:noFill/>
          <a:ln w="9525" cap="flat" cmpd="sng" algn="ctr">
            <a:solidFill>
              <a:schemeClr val="tx1">
                <a:lumMod val="65000"/>
                <a:lumOff val="35000"/>
              </a:schemeClr>
            </a:solidFill>
            <a:prstDash val="solid"/>
          </a:ln>
          <a:effectLst/>
        </p:spPr>
      </p:cxnSp>
      <p:sp>
        <p:nvSpPr>
          <p:cNvPr id="97" name="标题层"/>
          <p:cNvSpPr txBox="1"/>
          <p:nvPr/>
        </p:nvSpPr>
        <p:spPr bwMode="auto">
          <a:xfrm>
            <a:off x="3876527" y="4200116"/>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8B8B8B"/>
                </a:solidFill>
                <a:latin typeface="微软雅黑" pitchFamily="34" charset="-122"/>
                <a:ea typeface="微软雅黑" pitchFamily="34" charset="-122"/>
              </a:rPr>
              <a:t>创新之处</a:t>
            </a:r>
          </a:p>
        </p:txBody>
      </p:sp>
      <p:cxnSp>
        <p:nvCxnSpPr>
          <p:cNvPr id="98" name="直接连接符 97"/>
          <p:cNvCxnSpPr/>
          <p:nvPr/>
        </p:nvCxnSpPr>
        <p:spPr>
          <a:xfrm>
            <a:off x="5993219" y="4549010"/>
            <a:ext cx="2862459" cy="0"/>
          </a:xfrm>
          <a:prstGeom prst="line">
            <a:avLst/>
          </a:prstGeom>
          <a:noFill/>
          <a:ln w="9525" cap="flat" cmpd="sng" algn="ctr">
            <a:solidFill>
              <a:schemeClr val="tx1">
                <a:lumMod val="65000"/>
                <a:lumOff val="35000"/>
              </a:schemeClr>
            </a:solidFill>
            <a:prstDash val="dash"/>
            <a:tailEnd type="oval"/>
          </a:ln>
          <a:effectLst/>
        </p:spPr>
      </p:cxnSp>
      <p:sp>
        <p:nvSpPr>
          <p:cNvPr id="99" name="标题层"/>
          <p:cNvSpPr txBox="1"/>
          <p:nvPr/>
        </p:nvSpPr>
        <p:spPr bwMode="auto">
          <a:xfrm>
            <a:off x="8765499" y="4323255"/>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8B8B8B"/>
                </a:solidFill>
                <a:latin typeface="Impact" pitchFamily="34" charset="0"/>
                <a:ea typeface="微软雅黑" pitchFamily="34" charset="-122"/>
                <a:cs typeface="Arial" panose="020B0604020202020204" pitchFamily="34" charset="0"/>
              </a:rPr>
              <a:t>P11</a:t>
            </a:r>
            <a:endParaRPr lang="zh-CN" altLang="en-US" kern="0" dirty="0">
              <a:solidFill>
                <a:srgbClr val="8B8B8B"/>
              </a:solidFill>
              <a:latin typeface="Impact" pitchFamily="34" charset="0"/>
              <a:ea typeface="微软雅黑" pitchFamily="34" charset="-122"/>
              <a:cs typeface="Arial" panose="020B0604020202020204" pitchFamily="34" charset="0"/>
            </a:endParaRPr>
          </a:p>
        </p:txBody>
      </p:sp>
      <p:sp>
        <p:nvSpPr>
          <p:cNvPr id="100" name="标题层"/>
          <p:cNvSpPr txBox="1"/>
          <p:nvPr/>
        </p:nvSpPr>
        <p:spPr bwMode="auto">
          <a:xfrm>
            <a:off x="2906289" y="5233348"/>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C00000"/>
                </a:solidFill>
                <a:latin typeface="Impact" pitchFamily="34" charset="0"/>
                <a:ea typeface="微软雅黑" pitchFamily="34" charset="-122"/>
                <a:cs typeface="Arial" panose="020B0604020202020204" pitchFamily="34" charset="0"/>
              </a:rPr>
              <a:t>04</a:t>
            </a:r>
            <a:endParaRPr lang="zh-CN" altLang="en-US" sz="3700" kern="0" dirty="0">
              <a:solidFill>
                <a:srgbClr val="C00000"/>
              </a:solidFill>
              <a:latin typeface="Impact" pitchFamily="34" charset="0"/>
              <a:ea typeface="微软雅黑" pitchFamily="34" charset="-122"/>
              <a:cs typeface="Arial" panose="020B0604020202020204" pitchFamily="34" charset="0"/>
            </a:endParaRPr>
          </a:p>
        </p:txBody>
      </p:sp>
      <p:cxnSp>
        <p:nvCxnSpPr>
          <p:cNvPr id="101" name="直接连接符 100"/>
          <p:cNvCxnSpPr/>
          <p:nvPr/>
        </p:nvCxnSpPr>
        <p:spPr>
          <a:xfrm>
            <a:off x="3785261" y="5303949"/>
            <a:ext cx="0" cy="556586"/>
          </a:xfrm>
          <a:prstGeom prst="line">
            <a:avLst/>
          </a:prstGeom>
          <a:noFill/>
          <a:ln w="9525" cap="flat" cmpd="sng" algn="ctr">
            <a:solidFill>
              <a:schemeClr val="tx1">
                <a:lumMod val="65000"/>
                <a:lumOff val="35000"/>
              </a:schemeClr>
            </a:solidFill>
            <a:prstDash val="solid"/>
          </a:ln>
          <a:effectLst/>
        </p:spPr>
      </p:cxnSp>
      <p:sp>
        <p:nvSpPr>
          <p:cNvPr id="102" name="标题层"/>
          <p:cNvSpPr txBox="1"/>
          <p:nvPr/>
        </p:nvSpPr>
        <p:spPr bwMode="auto">
          <a:xfrm>
            <a:off x="3876527" y="5233348"/>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C00000"/>
                </a:solidFill>
                <a:latin typeface="微软雅黑" pitchFamily="34" charset="-122"/>
                <a:ea typeface="微软雅黑" pitchFamily="34" charset="-122"/>
              </a:rPr>
              <a:t>教学反思</a:t>
            </a:r>
          </a:p>
        </p:txBody>
      </p:sp>
      <p:cxnSp>
        <p:nvCxnSpPr>
          <p:cNvPr id="103" name="直接连接符 102"/>
          <p:cNvCxnSpPr/>
          <p:nvPr/>
        </p:nvCxnSpPr>
        <p:spPr>
          <a:xfrm>
            <a:off x="5993219" y="5582242"/>
            <a:ext cx="2862459" cy="0"/>
          </a:xfrm>
          <a:prstGeom prst="line">
            <a:avLst/>
          </a:prstGeom>
          <a:noFill/>
          <a:ln w="9525" cap="flat" cmpd="sng" algn="ctr">
            <a:solidFill>
              <a:schemeClr val="tx1">
                <a:lumMod val="65000"/>
                <a:lumOff val="35000"/>
              </a:schemeClr>
            </a:solidFill>
            <a:prstDash val="dash"/>
            <a:tailEnd type="oval"/>
          </a:ln>
          <a:effectLst/>
        </p:spPr>
      </p:cxnSp>
      <p:sp>
        <p:nvSpPr>
          <p:cNvPr id="104" name="标题层"/>
          <p:cNvSpPr txBox="1"/>
          <p:nvPr/>
        </p:nvSpPr>
        <p:spPr bwMode="auto">
          <a:xfrm>
            <a:off x="8765499" y="5356487"/>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C00000"/>
                </a:solidFill>
                <a:latin typeface="Impact" pitchFamily="34" charset="0"/>
                <a:ea typeface="微软雅黑" pitchFamily="34" charset="-122"/>
                <a:cs typeface="Arial" panose="020B0604020202020204" pitchFamily="34" charset="0"/>
              </a:rPr>
              <a:t>P14</a:t>
            </a:r>
            <a:endParaRPr lang="zh-CN" altLang="en-US" kern="0" dirty="0">
              <a:solidFill>
                <a:srgbClr val="C00000"/>
              </a:solidFill>
              <a:latin typeface="Impact" pitchFamily="34" charset="0"/>
              <a:ea typeface="微软雅黑" pitchFamily="34" charset="-122"/>
              <a:cs typeface="Arial" panose="020B0604020202020204" pitchFamily="34" charset="0"/>
            </a:endParaRPr>
          </a:p>
        </p:txBody>
      </p:sp>
      <p:sp>
        <p:nvSpPr>
          <p:cNvPr id="31" name="矩形 30"/>
          <p:cNvSpPr/>
          <p:nvPr/>
        </p:nvSpPr>
        <p:spPr>
          <a:xfrm>
            <a:off x="0" y="0"/>
            <a:ext cx="12192000" cy="1125538"/>
          </a:xfrm>
          <a:prstGeom prst="rect">
            <a:avLst/>
          </a:prstGeom>
          <a:solidFill>
            <a:srgbClr val="319095"/>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32" name="矩形 31"/>
          <p:cNvSpPr/>
          <p:nvPr/>
        </p:nvSpPr>
        <p:spPr>
          <a:xfrm>
            <a:off x="237290" y="215084"/>
            <a:ext cx="2441694"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教学创新</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extLst>
      <p:ext uri="{BB962C8B-B14F-4D97-AF65-F5344CB8AC3E}">
        <p14:creationId xmlns:p14="http://schemas.microsoft.com/office/powerpoint/2010/main" val="26974459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65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1650"/>
                            </p:stCondLst>
                            <p:childTnLst>
                              <p:par>
                                <p:cTn id="28" presetID="22" presetClass="entr" presetSubtype="8"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2150"/>
                            </p:stCondLst>
                            <p:childTnLst>
                              <p:par>
                                <p:cTn id="32" presetID="12" presetClass="entr" presetSubtype="4"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400"/>
                                        <p:tgtEl>
                                          <p:spTgt spid="74"/>
                                        </p:tgtEl>
                                        <p:attrNameLst>
                                          <p:attrName>ppt_y</p:attrName>
                                        </p:attrNameLst>
                                      </p:cBhvr>
                                      <p:tavLst>
                                        <p:tav tm="0">
                                          <p:val>
                                            <p:strVal val="#ppt_y+#ppt_h*1.125000"/>
                                          </p:val>
                                        </p:tav>
                                        <p:tav tm="100000">
                                          <p:val>
                                            <p:strVal val="#ppt_y"/>
                                          </p:val>
                                        </p:tav>
                                      </p:tavLst>
                                    </p:anim>
                                    <p:animEffect transition="in" filter="wipe(up)">
                                      <p:cBhvr>
                                        <p:cTn id="35" dur="400"/>
                                        <p:tgtEl>
                                          <p:spTgt spid="74"/>
                                        </p:tgtEl>
                                      </p:cBhvr>
                                    </p:animEffect>
                                  </p:childTnLst>
                                </p:cTn>
                              </p:par>
                            </p:childTnLst>
                          </p:cTn>
                        </p:par>
                        <p:par>
                          <p:cTn id="36" fill="hold">
                            <p:stCondLst>
                              <p:cond delay="2550"/>
                            </p:stCondLst>
                            <p:childTnLst>
                              <p:par>
                                <p:cTn id="37" presetID="47" presetClass="entr" presetSubtype="0"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600"/>
                                        <p:tgtEl>
                                          <p:spTgt spid="91"/>
                                        </p:tgtEl>
                                      </p:cBhvr>
                                    </p:animEffect>
                                    <p:anim calcmode="lin" valueType="num">
                                      <p:cBhvr>
                                        <p:cTn id="40" dur="600" fill="hold"/>
                                        <p:tgtEl>
                                          <p:spTgt spid="91"/>
                                        </p:tgtEl>
                                        <p:attrNameLst>
                                          <p:attrName>ppt_x</p:attrName>
                                        </p:attrNameLst>
                                      </p:cBhvr>
                                      <p:tavLst>
                                        <p:tav tm="0">
                                          <p:val>
                                            <p:strVal val="#ppt_x"/>
                                          </p:val>
                                        </p:tav>
                                        <p:tav tm="100000">
                                          <p:val>
                                            <p:strVal val="#ppt_x"/>
                                          </p:val>
                                        </p:tav>
                                      </p:tavLst>
                                    </p:anim>
                                    <p:anim calcmode="lin" valueType="num">
                                      <p:cBhvr>
                                        <p:cTn id="41" dur="6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3150"/>
                            </p:stCondLst>
                            <p:childTnLst>
                              <p:par>
                                <p:cTn id="43" presetID="2" presetClass="entr" presetSubtype="8" decel="52500"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400" fill="hold"/>
                                        <p:tgtEl>
                                          <p:spTgt spid="90"/>
                                        </p:tgtEl>
                                        <p:attrNameLst>
                                          <p:attrName>ppt_x</p:attrName>
                                        </p:attrNameLst>
                                      </p:cBhvr>
                                      <p:tavLst>
                                        <p:tav tm="0">
                                          <p:val>
                                            <p:strVal val="0-#ppt_w/2"/>
                                          </p:val>
                                        </p:tav>
                                        <p:tav tm="100000">
                                          <p:val>
                                            <p:strVal val="#ppt_x"/>
                                          </p:val>
                                        </p:tav>
                                      </p:tavLst>
                                    </p:anim>
                                    <p:anim calcmode="lin" valueType="num">
                                      <p:cBhvr additive="base">
                                        <p:cTn id="46" dur="400" fill="hold"/>
                                        <p:tgtEl>
                                          <p:spTgt spid="90"/>
                                        </p:tgtEl>
                                        <p:attrNameLst>
                                          <p:attrName>ppt_y</p:attrName>
                                        </p:attrNameLst>
                                      </p:cBhvr>
                                      <p:tavLst>
                                        <p:tav tm="0">
                                          <p:val>
                                            <p:strVal val="#ppt_y"/>
                                          </p:val>
                                        </p:tav>
                                        <p:tav tm="100000">
                                          <p:val>
                                            <p:strVal val="#ppt_y"/>
                                          </p:val>
                                        </p:tav>
                                      </p:tavLst>
                                    </p:anim>
                                  </p:childTnLst>
                                </p:cTn>
                              </p:par>
                              <p:par>
                                <p:cTn id="47" presetID="2" presetClass="entr" presetSubtype="2" decel="5250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 calcmode="lin" valueType="num">
                                      <p:cBhvr additive="base">
                                        <p:cTn id="49" dur="400" fill="hold"/>
                                        <p:tgtEl>
                                          <p:spTgt spid="92"/>
                                        </p:tgtEl>
                                        <p:attrNameLst>
                                          <p:attrName>ppt_x</p:attrName>
                                        </p:attrNameLst>
                                      </p:cBhvr>
                                      <p:tavLst>
                                        <p:tav tm="0">
                                          <p:val>
                                            <p:strVal val="1+#ppt_w/2"/>
                                          </p:val>
                                        </p:tav>
                                        <p:tav tm="100000">
                                          <p:val>
                                            <p:strVal val="#ppt_x"/>
                                          </p:val>
                                        </p:tav>
                                      </p:tavLst>
                                    </p:anim>
                                    <p:anim calcmode="lin" valueType="num">
                                      <p:cBhvr additive="base">
                                        <p:cTn id="50" dur="400" fill="hold"/>
                                        <p:tgtEl>
                                          <p:spTgt spid="92"/>
                                        </p:tgtEl>
                                        <p:attrNameLst>
                                          <p:attrName>ppt_y</p:attrName>
                                        </p:attrNameLst>
                                      </p:cBhvr>
                                      <p:tavLst>
                                        <p:tav tm="0">
                                          <p:val>
                                            <p:strVal val="#ppt_y"/>
                                          </p:val>
                                        </p:tav>
                                        <p:tav tm="100000">
                                          <p:val>
                                            <p:strVal val="#ppt_y"/>
                                          </p:val>
                                        </p:tav>
                                      </p:tavLst>
                                    </p:anim>
                                  </p:childTnLst>
                                </p:cTn>
                              </p:par>
                            </p:childTnLst>
                          </p:cTn>
                        </p:par>
                        <p:par>
                          <p:cTn id="51" fill="hold">
                            <p:stCondLst>
                              <p:cond delay="355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4050"/>
                            </p:stCondLst>
                            <p:childTnLst>
                              <p:par>
                                <p:cTn id="56" presetID="12" presetClass="entr" presetSubtype="4" fill="hold" grpId="0" nodeType="after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additive="base">
                                        <p:cTn id="58" dur="400"/>
                                        <p:tgtEl>
                                          <p:spTgt spid="94"/>
                                        </p:tgtEl>
                                        <p:attrNameLst>
                                          <p:attrName>ppt_y</p:attrName>
                                        </p:attrNameLst>
                                      </p:cBhvr>
                                      <p:tavLst>
                                        <p:tav tm="0">
                                          <p:val>
                                            <p:strVal val="#ppt_y+#ppt_h*1.125000"/>
                                          </p:val>
                                        </p:tav>
                                        <p:tav tm="100000">
                                          <p:val>
                                            <p:strVal val="#ppt_y"/>
                                          </p:val>
                                        </p:tav>
                                      </p:tavLst>
                                    </p:anim>
                                    <p:animEffect transition="in" filter="wipe(up)">
                                      <p:cBhvr>
                                        <p:cTn id="59" dur="400"/>
                                        <p:tgtEl>
                                          <p:spTgt spid="94"/>
                                        </p:tgtEl>
                                      </p:cBhvr>
                                    </p:animEffect>
                                  </p:childTnLst>
                                </p:cTn>
                              </p:par>
                            </p:childTnLst>
                          </p:cTn>
                        </p:par>
                        <p:par>
                          <p:cTn id="60" fill="hold">
                            <p:stCondLst>
                              <p:cond delay="4450"/>
                            </p:stCondLst>
                            <p:childTnLst>
                              <p:par>
                                <p:cTn id="61" presetID="47" presetClass="entr" presetSubtype="0"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600"/>
                                        <p:tgtEl>
                                          <p:spTgt spid="96"/>
                                        </p:tgtEl>
                                      </p:cBhvr>
                                    </p:animEffect>
                                    <p:anim calcmode="lin" valueType="num">
                                      <p:cBhvr>
                                        <p:cTn id="64" dur="600" fill="hold"/>
                                        <p:tgtEl>
                                          <p:spTgt spid="96"/>
                                        </p:tgtEl>
                                        <p:attrNameLst>
                                          <p:attrName>ppt_x</p:attrName>
                                        </p:attrNameLst>
                                      </p:cBhvr>
                                      <p:tavLst>
                                        <p:tav tm="0">
                                          <p:val>
                                            <p:strVal val="#ppt_x"/>
                                          </p:val>
                                        </p:tav>
                                        <p:tav tm="100000">
                                          <p:val>
                                            <p:strVal val="#ppt_x"/>
                                          </p:val>
                                        </p:tav>
                                      </p:tavLst>
                                    </p:anim>
                                    <p:anim calcmode="lin" valueType="num">
                                      <p:cBhvr>
                                        <p:cTn id="65" dur="600" fill="hold"/>
                                        <p:tgtEl>
                                          <p:spTgt spid="96"/>
                                        </p:tgtEl>
                                        <p:attrNameLst>
                                          <p:attrName>ppt_y</p:attrName>
                                        </p:attrNameLst>
                                      </p:cBhvr>
                                      <p:tavLst>
                                        <p:tav tm="0">
                                          <p:val>
                                            <p:strVal val="#ppt_y-.1"/>
                                          </p:val>
                                        </p:tav>
                                        <p:tav tm="100000">
                                          <p:val>
                                            <p:strVal val="#ppt_y"/>
                                          </p:val>
                                        </p:tav>
                                      </p:tavLst>
                                    </p:anim>
                                  </p:childTnLst>
                                </p:cTn>
                              </p:par>
                            </p:childTnLst>
                          </p:cTn>
                        </p:par>
                        <p:par>
                          <p:cTn id="66" fill="hold">
                            <p:stCondLst>
                              <p:cond delay="5050"/>
                            </p:stCondLst>
                            <p:childTnLst>
                              <p:par>
                                <p:cTn id="67" presetID="2" presetClass="entr" presetSubtype="8" decel="52500"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400" fill="hold"/>
                                        <p:tgtEl>
                                          <p:spTgt spid="95"/>
                                        </p:tgtEl>
                                        <p:attrNameLst>
                                          <p:attrName>ppt_x</p:attrName>
                                        </p:attrNameLst>
                                      </p:cBhvr>
                                      <p:tavLst>
                                        <p:tav tm="0">
                                          <p:val>
                                            <p:strVal val="0-#ppt_w/2"/>
                                          </p:val>
                                        </p:tav>
                                        <p:tav tm="100000">
                                          <p:val>
                                            <p:strVal val="#ppt_x"/>
                                          </p:val>
                                        </p:tav>
                                      </p:tavLst>
                                    </p:anim>
                                    <p:anim calcmode="lin" valueType="num">
                                      <p:cBhvr additive="base">
                                        <p:cTn id="70" dur="400" fill="hold"/>
                                        <p:tgtEl>
                                          <p:spTgt spid="95"/>
                                        </p:tgtEl>
                                        <p:attrNameLst>
                                          <p:attrName>ppt_y</p:attrName>
                                        </p:attrNameLst>
                                      </p:cBhvr>
                                      <p:tavLst>
                                        <p:tav tm="0">
                                          <p:val>
                                            <p:strVal val="#ppt_y"/>
                                          </p:val>
                                        </p:tav>
                                        <p:tav tm="100000">
                                          <p:val>
                                            <p:strVal val="#ppt_y"/>
                                          </p:val>
                                        </p:tav>
                                      </p:tavLst>
                                    </p:anim>
                                  </p:childTnLst>
                                </p:cTn>
                              </p:par>
                              <p:par>
                                <p:cTn id="71" presetID="2" presetClass="entr" presetSubtype="2" decel="52500" fill="hold" grpId="0" nodeType="withEffect">
                                  <p:stCondLst>
                                    <p:cond delay="0"/>
                                  </p:stCondLst>
                                  <p:childTnLst>
                                    <p:set>
                                      <p:cBhvr>
                                        <p:cTn id="72" dur="1" fill="hold">
                                          <p:stCondLst>
                                            <p:cond delay="0"/>
                                          </p:stCondLst>
                                        </p:cTn>
                                        <p:tgtEl>
                                          <p:spTgt spid="97"/>
                                        </p:tgtEl>
                                        <p:attrNameLst>
                                          <p:attrName>style.visibility</p:attrName>
                                        </p:attrNameLst>
                                      </p:cBhvr>
                                      <p:to>
                                        <p:strVal val="visible"/>
                                      </p:to>
                                    </p:set>
                                    <p:anim calcmode="lin" valueType="num">
                                      <p:cBhvr additive="base">
                                        <p:cTn id="73" dur="400" fill="hold"/>
                                        <p:tgtEl>
                                          <p:spTgt spid="97"/>
                                        </p:tgtEl>
                                        <p:attrNameLst>
                                          <p:attrName>ppt_x</p:attrName>
                                        </p:attrNameLst>
                                      </p:cBhvr>
                                      <p:tavLst>
                                        <p:tav tm="0">
                                          <p:val>
                                            <p:strVal val="1+#ppt_w/2"/>
                                          </p:val>
                                        </p:tav>
                                        <p:tav tm="100000">
                                          <p:val>
                                            <p:strVal val="#ppt_x"/>
                                          </p:val>
                                        </p:tav>
                                      </p:tavLst>
                                    </p:anim>
                                    <p:anim calcmode="lin" valueType="num">
                                      <p:cBhvr additive="base">
                                        <p:cTn id="74" dur="400" fill="hold"/>
                                        <p:tgtEl>
                                          <p:spTgt spid="97"/>
                                        </p:tgtEl>
                                        <p:attrNameLst>
                                          <p:attrName>ppt_y</p:attrName>
                                        </p:attrNameLst>
                                      </p:cBhvr>
                                      <p:tavLst>
                                        <p:tav tm="0">
                                          <p:val>
                                            <p:strVal val="#ppt_y"/>
                                          </p:val>
                                        </p:tav>
                                        <p:tav tm="100000">
                                          <p:val>
                                            <p:strVal val="#ppt_y"/>
                                          </p:val>
                                        </p:tav>
                                      </p:tavLst>
                                    </p:anim>
                                  </p:childTnLst>
                                </p:cTn>
                              </p:par>
                            </p:childTnLst>
                          </p:cTn>
                        </p:par>
                        <p:par>
                          <p:cTn id="75" fill="hold">
                            <p:stCondLst>
                              <p:cond delay="5450"/>
                            </p:stCondLst>
                            <p:childTnLst>
                              <p:par>
                                <p:cTn id="76" presetID="22" presetClass="entr" presetSubtype="8" fill="hold" nodeType="after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wipe(left)">
                                      <p:cBhvr>
                                        <p:cTn id="78" dur="500"/>
                                        <p:tgtEl>
                                          <p:spTgt spid="98"/>
                                        </p:tgtEl>
                                      </p:cBhvr>
                                    </p:animEffect>
                                  </p:childTnLst>
                                </p:cTn>
                              </p:par>
                            </p:childTnLst>
                          </p:cTn>
                        </p:par>
                        <p:par>
                          <p:cTn id="79" fill="hold">
                            <p:stCondLst>
                              <p:cond delay="5950"/>
                            </p:stCondLst>
                            <p:childTnLst>
                              <p:par>
                                <p:cTn id="80" presetID="12" presetClass="entr" presetSubtype="4" fill="hold" grpId="0" nodeType="afterEffect">
                                  <p:stCondLst>
                                    <p:cond delay="0"/>
                                  </p:stCondLst>
                                  <p:childTnLst>
                                    <p:set>
                                      <p:cBhvr>
                                        <p:cTn id="81" dur="1" fill="hold">
                                          <p:stCondLst>
                                            <p:cond delay="0"/>
                                          </p:stCondLst>
                                        </p:cTn>
                                        <p:tgtEl>
                                          <p:spTgt spid="99"/>
                                        </p:tgtEl>
                                        <p:attrNameLst>
                                          <p:attrName>style.visibility</p:attrName>
                                        </p:attrNameLst>
                                      </p:cBhvr>
                                      <p:to>
                                        <p:strVal val="visible"/>
                                      </p:to>
                                    </p:set>
                                    <p:anim calcmode="lin" valueType="num">
                                      <p:cBhvr additive="base">
                                        <p:cTn id="82" dur="400"/>
                                        <p:tgtEl>
                                          <p:spTgt spid="99"/>
                                        </p:tgtEl>
                                        <p:attrNameLst>
                                          <p:attrName>ppt_y</p:attrName>
                                        </p:attrNameLst>
                                      </p:cBhvr>
                                      <p:tavLst>
                                        <p:tav tm="0">
                                          <p:val>
                                            <p:strVal val="#ppt_y+#ppt_h*1.125000"/>
                                          </p:val>
                                        </p:tav>
                                        <p:tav tm="100000">
                                          <p:val>
                                            <p:strVal val="#ppt_y"/>
                                          </p:val>
                                        </p:tav>
                                      </p:tavLst>
                                    </p:anim>
                                    <p:animEffect transition="in" filter="wipe(up)">
                                      <p:cBhvr>
                                        <p:cTn id="83" dur="400"/>
                                        <p:tgtEl>
                                          <p:spTgt spid="99"/>
                                        </p:tgtEl>
                                      </p:cBhvr>
                                    </p:animEffect>
                                  </p:childTnLst>
                                </p:cTn>
                              </p:par>
                            </p:childTnLst>
                          </p:cTn>
                        </p:par>
                        <p:par>
                          <p:cTn id="84" fill="hold">
                            <p:stCondLst>
                              <p:cond delay="6350"/>
                            </p:stCondLst>
                            <p:childTnLst>
                              <p:par>
                                <p:cTn id="85" presetID="47" presetClass="entr" presetSubtype="0" fill="hold" nodeType="afterEffect">
                                  <p:stCondLst>
                                    <p:cond delay="0"/>
                                  </p:stCondLst>
                                  <p:childTnLst>
                                    <p:set>
                                      <p:cBhvr>
                                        <p:cTn id="86" dur="1" fill="hold">
                                          <p:stCondLst>
                                            <p:cond delay="0"/>
                                          </p:stCondLst>
                                        </p:cTn>
                                        <p:tgtEl>
                                          <p:spTgt spid="101"/>
                                        </p:tgtEl>
                                        <p:attrNameLst>
                                          <p:attrName>style.visibility</p:attrName>
                                        </p:attrNameLst>
                                      </p:cBhvr>
                                      <p:to>
                                        <p:strVal val="visible"/>
                                      </p:to>
                                    </p:set>
                                    <p:animEffect transition="in" filter="fade">
                                      <p:cBhvr>
                                        <p:cTn id="87" dur="600"/>
                                        <p:tgtEl>
                                          <p:spTgt spid="101"/>
                                        </p:tgtEl>
                                      </p:cBhvr>
                                    </p:animEffect>
                                    <p:anim calcmode="lin" valueType="num">
                                      <p:cBhvr>
                                        <p:cTn id="88" dur="600" fill="hold"/>
                                        <p:tgtEl>
                                          <p:spTgt spid="101"/>
                                        </p:tgtEl>
                                        <p:attrNameLst>
                                          <p:attrName>ppt_x</p:attrName>
                                        </p:attrNameLst>
                                      </p:cBhvr>
                                      <p:tavLst>
                                        <p:tav tm="0">
                                          <p:val>
                                            <p:strVal val="#ppt_x"/>
                                          </p:val>
                                        </p:tav>
                                        <p:tav tm="100000">
                                          <p:val>
                                            <p:strVal val="#ppt_x"/>
                                          </p:val>
                                        </p:tav>
                                      </p:tavLst>
                                    </p:anim>
                                    <p:anim calcmode="lin" valueType="num">
                                      <p:cBhvr>
                                        <p:cTn id="89" dur="600" fill="hold"/>
                                        <p:tgtEl>
                                          <p:spTgt spid="101"/>
                                        </p:tgtEl>
                                        <p:attrNameLst>
                                          <p:attrName>ppt_y</p:attrName>
                                        </p:attrNameLst>
                                      </p:cBhvr>
                                      <p:tavLst>
                                        <p:tav tm="0">
                                          <p:val>
                                            <p:strVal val="#ppt_y-.1"/>
                                          </p:val>
                                        </p:tav>
                                        <p:tav tm="100000">
                                          <p:val>
                                            <p:strVal val="#ppt_y"/>
                                          </p:val>
                                        </p:tav>
                                      </p:tavLst>
                                    </p:anim>
                                  </p:childTnLst>
                                </p:cTn>
                              </p:par>
                            </p:childTnLst>
                          </p:cTn>
                        </p:par>
                        <p:par>
                          <p:cTn id="90" fill="hold">
                            <p:stCondLst>
                              <p:cond delay="6950"/>
                            </p:stCondLst>
                            <p:childTnLst>
                              <p:par>
                                <p:cTn id="91" presetID="2" presetClass="entr" presetSubtype="8" decel="52500" fill="hold" grpId="0" nodeType="afterEffect">
                                  <p:stCondLst>
                                    <p:cond delay="0"/>
                                  </p:stCondLst>
                                  <p:childTnLst>
                                    <p:set>
                                      <p:cBhvr>
                                        <p:cTn id="92" dur="1" fill="hold">
                                          <p:stCondLst>
                                            <p:cond delay="0"/>
                                          </p:stCondLst>
                                        </p:cTn>
                                        <p:tgtEl>
                                          <p:spTgt spid="100"/>
                                        </p:tgtEl>
                                        <p:attrNameLst>
                                          <p:attrName>style.visibility</p:attrName>
                                        </p:attrNameLst>
                                      </p:cBhvr>
                                      <p:to>
                                        <p:strVal val="visible"/>
                                      </p:to>
                                    </p:set>
                                    <p:anim calcmode="lin" valueType="num">
                                      <p:cBhvr additive="base">
                                        <p:cTn id="93" dur="400" fill="hold"/>
                                        <p:tgtEl>
                                          <p:spTgt spid="100"/>
                                        </p:tgtEl>
                                        <p:attrNameLst>
                                          <p:attrName>ppt_x</p:attrName>
                                        </p:attrNameLst>
                                      </p:cBhvr>
                                      <p:tavLst>
                                        <p:tav tm="0">
                                          <p:val>
                                            <p:strVal val="0-#ppt_w/2"/>
                                          </p:val>
                                        </p:tav>
                                        <p:tav tm="100000">
                                          <p:val>
                                            <p:strVal val="#ppt_x"/>
                                          </p:val>
                                        </p:tav>
                                      </p:tavLst>
                                    </p:anim>
                                    <p:anim calcmode="lin" valueType="num">
                                      <p:cBhvr additive="base">
                                        <p:cTn id="94" dur="400" fill="hold"/>
                                        <p:tgtEl>
                                          <p:spTgt spid="100"/>
                                        </p:tgtEl>
                                        <p:attrNameLst>
                                          <p:attrName>ppt_y</p:attrName>
                                        </p:attrNameLst>
                                      </p:cBhvr>
                                      <p:tavLst>
                                        <p:tav tm="0">
                                          <p:val>
                                            <p:strVal val="#ppt_y"/>
                                          </p:val>
                                        </p:tav>
                                        <p:tav tm="100000">
                                          <p:val>
                                            <p:strVal val="#ppt_y"/>
                                          </p:val>
                                        </p:tav>
                                      </p:tavLst>
                                    </p:anim>
                                  </p:childTnLst>
                                </p:cTn>
                              </p:par>
                              <p:par>
                                <p:cTn id="95" presetID="2" presetClass="entr" presetSubtype="2" decel="52500"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 calcmode="lin" valueType="num">
                                      <p:cBhvr additive="base">
                                        <p:cTn id="97" dur="400" fill="hold"/>
                                        <p:tgtEl>
                                          <p:spTgt spid="102"/>
                                        </p:tgtEl>
                                        <p:attrNameLst>
                                          <p:attrName>ppt_x</p:attrName>
                                        </p:attrNameLst>
                                      </p:cBhvr>
                                      <p:tavLst>
                                        <p:tav tm="0">
                                          <p:val>
                                            <p:strVal val="1+#ppt_w/2"/>
                                          </p:val>
                                        </p:tav>
                                        <p:tav tm="100000">
                                          <p:val>
                                            <p:strVal val="#ppt_x"/>
                                          </p:val>
                                        </p:tav>
                                      </p:tavLst>
                                    </p:anim>
                                    <p:anim calcmode="lin" valueType="num">
                                      <p:cBhvr additive="base">
                                        <p:cTn id="98" dur="400" fill="hold"/>
                                        <p:tgtEl>
                                          <p:spTgt spid="102"/>
                                        </p:tgtEl>
                                        <p:attrNameLst>
                                          <p:attrName>ppt_y</p:attrName>
                                        </p:attrNameLst>
                                      </p:cBhvr>
                                      <p:tavLst>
                                        <p:tav tm="0">
                                          <p:val>
                                            <p:strVal val="#ppt_y"/>
                                          </p:val>
                                        </p:tav>
                                        <p:tav tm="100000">
                                          <p:val>
                                            <p:strVal val="#ppt_y"/>
                                          </p:val>
                                        </p:tav>
                                      </p:tavLst>
                                    </p:anim>
                                  </p:childTnLst>
                                </p:cTn>
                              </p:par>
                            </p:childTnLst>
                          </p:cTn>
                        </p:par>
                        <p:par>
                          <p:cTn id="99" fill="hold">
                            <p:stCondLst>
                              <p:cond delay="7350"/>
                            </p:stCondLst>
                            <p:childTnLst>
                              <p:par>
                                <p:cTn id="100" presetID="22" presetClass="entr" presetSubtype="8" fill="hold" nodeType="afterEffect">
                                  <p:stCondLst>
                                    <p:cond delay="0"/>
                                  </p:stCondLst>
                                  <p:childTnLst>
                                    <p:set>
                                      <p:cBhvr>
                                        <p:cTn id="101" dur="1" fill="hold">
                                          <p:stCondLst>
                                            <p:cond delay="0"/>
                                          </p:stCondLst>
                                        </p:cTn>
                                        <p:tgtEl>
                                          <p:spTgt spid="103"/>
                                        </p:tgtEl>
                                        <p:attrNameLst>
                                          <p:attrName>style.visibility</p:attrName>
                                        </p:attrNameLst>
                                      </p:cBhvr>
                                      <p:to>
                                        <p:strVal val="visible"/>
                                      </p:to>
                                    </p:set>
                                    <p:animEffect transition="in" filter="wipe(left)">
                                      <p:cBhvr>
                                        <p:cTn id="102" dur="500"/>
                                        <p:tgtEl>
                                          <p:spTgt spid="103"/>
                                        </p:tgtEl>
                                      </p:cBhvr>
                                    </p:animEffect>
                                  </p:childTnLst>
                                </p:cTn>
                              </p:par>
                            </p:childTnLst>
                          </p:cTn>
                        </p:par>
                        <p:par>
                          <p:cTn id="103" fill="hold">
                            <p:stCondLst>
                              <p:cond delay="7850"/>
                            </p:stCondLst>
                            <p:childTnLst>
                              <p:par>
                                <p:cTn id="104" presetID="12" presetClass="entr" presetSubtype="4" fill="hold" grpId="0" nodeType="after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additive="base">
                                        <p:cTn id="106" dur="400"/>
                                        <p:tgtEl>
                                          <p:spTgt spid="104"/>
                                        </p:tgtEl>
                                        <p:attrNameLst>
                                          <p:attrName>ppt_y</p:attrName>
                                        </p:attrNameLst>
                                      </p:cBhvr>
                                      <p:tavLst>
                                        <p:tav tm="0">
                                          <p:val>
                                            <p:strVal val="#ppt_y+#ppt_h*1.125000"/>
                                          </p:val>
                                        </p:tav>
                                        <p:tav tm="100000">
                                          <p:val>
                                            <p:strVal val="#ppt_y"/>
                                          </p:val>
                                        </p:tav>
                                      </p:tavLst>
                                    </p:anim>
                                    <p:animEffect transition="in" filter="wipe(up)">
                                      <p:cBhvr>
                                        <p:cTn id="107" dur="4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4" grpId="0"/>
      <p:bldP spid="90" grpId="0"/>
      <p:bldP spid="92" grpId="0"/>
      <p:bldP spid="94" grpId="0"/>
      <p:bldP spid="95" grpId="0"/>
      <p:bldP spid="97" grpId="0"/>
      <p:bldP spid="99" grpId="0"/>
      <p:bldP spid="100" grpId="0"/>
      <p:bldP spid="102" grpId="0"/>
      <p:bldP spid="104"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1956463" y="4157432"/>
            <a:ext cx="194708" cy="1551875"/>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solidFill>
            <a:schemeClr val="bg1">
              <a:lumMod val="50000"/>
            </a:schemeClr>
          </a:solidFill>
          <a:ln>
            <a:noFill/>
          </a:ln>
        </p:spPr>
        <p:txBody>
          <a:bodyPr vert="horz" wrap="square" lIns="121917" tIns="60958" rIns="121917" bIns="60958"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 name="Freeform 6"/>
          <p:cNvSpPr>
            <a:spLocks/>
          </p:cNvSpPr>
          <p:nvPr/>
        </p:nvSpPr>
        <p:spPr bwMode="auto">
          <a:xfrm>
            <a:off x="1956463" y="1970804"/>
            <a:ext cx="194708" cy="1551875"/>
          </a:xfrm>
          <a:custGeom>
            <a:avLst/>
            <a:gdLst>
              <a:gd name="T0" fmla="*/ 669 w 669"/>
              <a:gd name="T1" fmla="*/ 182 h 5308"/>
              <a:gd name="T2" fmla="*/ 256 w 669"/>
              <a:gd name="T3" fmla="*/ 1160 h 5308"/>
              <a:gd name="T4" fmla="*/ 256 w 669"/>
              <a:gd name="T5" fmla="*/ 5308 h 5308"/>
              <a:gd name="T6" fmla="*/ 0 w 669"/>
              <a:gd name="T7" fmla="*/ 5308 h 5308"/>
              <a:gd name="T8" fmla="*/ 0 w 669"/>
              <a:gd name="T9" fmla="*/ 1148 h 5308"/>
              <a:gd name="T10" fmla="*/ 486 w 669"/>
              <a:gd name="T11" fmla="*/ 0 h 5308"/>
              <a:gd name="T12" fmla="*/ 669 w 669"/>
              <a:gd name="T13" fmla="*/ 182 h 5308"/>
            </a:gdLst>
            <a:ahLst/>
            <a:cxnLst>
              <a:cxn ang="0">
                <a:pos x="T0" y="T1"/>
              </a:cxn>
              <a:cxn ang="0">
                <a:pos x="T2" y="T3"/>
              </a:cxn>
              <a:cxn ang="0">
                <a:pos x="T4" y="T5"/>
              </a:cxn>
              <a:cxn ang="0">
                <a:pos x="T6" y="T7"/>
              </a:cxn>
              <a:cxn ang="0">
                <a:pos x="T8" y="T9"/>
              </a:cxn>
              <a:cxn ang="0">
                <a:pos x="T10" y="T11"/>
              </a:cxn>
              <a:cxn ang="0">
                <a:pos x="T12" y="T13"/>
              </a:cxn>
            </a:cxnLst>
            <a:rect l="0" t="0" r="r" b="b"/>
            <a:pathLst>
              <a:path w="669" h="5308">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solidFill>
            <a:schemeClr val="bg1">
              <a:lumMod val="50000"/>
            </a:schemeClr>
          </a:solidFill>
          <a:ln>
            <a:noFill/>
          </a:ln>
        </p:spPr>
        <p:txBody>
          <a:bodyPr vert="horz" wrap="square" lIns="121917" tIns="60958" rIns="121917" bIns="60958"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 name="Freeform 8"/>
          <p:cNvSpPr>
            <a:spLocks/>
          </p:cNvSpPr>
          <p:nvPr/>
        </p:nvSpPr>
        <p:spPr bwMode="auto">
          <a:xfrm>
            <a:off x="2095558" y="1732741"/>
            <a:ext cx="1671440" cy="296402"/>
          </a:xfrm>
          <a:custGeom>
            <a:avLst/>
            <a:gdLst>
              <a:gd name="T0" fmla="*/ 6397 w 7145"/>
              <a:gd name="T1" fmla="*/ 375 h 1015"/>
              <a:gd name="T2" fmla="*/ 6279 w 7145"/>
              <a:gd name="T3" fmla="*/ 0 h 1015"/>
              <a:gd name="T4" fmla="*/ 7145 w 7145"/>
              <a:gd name="T5" fmla="*/ 499 h 1015"/>
              <a:gd name="T6" fmla="*/ 6279 w 7145"/>
              <a:gd name="T7" fmla="*/ 997 h 1015"/>
              <a:gd name="T8" fmla="*/ 6397 w 7145"/>
              <a:gd name="T9" fmla="*/ 623 h 1015"/>
              <a:gd name="T10" fmla="*/ 1140 w 7145"/>
              <a:gd name="T11" fmla="*/ 623 h 1015"/>
              <a:gd name="T12" fmla="*/ 183 w 7145"/>
              <a:gd name="T13" fmla="*/ 1015 h 1015"/>
              <a:gd name="T14" fmla="*/ 0 w 7145"/>
              <a:gd name="T15" fmla="*/ 833 h 1015"/>
              <a:gd name="T16" fmla="*/ 1120 w 7145"/>
              <a:gd name="T17" fmla="*/ 375 h 1015"/>
              <a:gd name="T18" fmla="*/ 6397 w 7145"/>
              <a:gd name="T19" fmla="*/ 37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solidFill>
            <a:schemeClr val="bg1">
              <a:lumMod val="50000"/>
            </a:schemeClr>
          </a:solidFill>
          <a:ln>
            <a:noFill/>
          </a:ln>
        </p:spPr>
        <p:txBody>
          <a:bodyPr vert="horz" wrap="square" lIns="121917" tIns="60958" rIns="121917" bIns="60958"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6" name="Freeform 9"/>
          <p:cNvSpPr>
            <a:spLocks/>
          </p:cNvSpPr>
          <p:nvPr/>
        </p:nvSpPr>
        <p:spPr bwMode="auto">
          <a:xfrm>
            <a:off x="2023240" y="3572670"/>
            <a:ext cx="1785248" cy="292168"/>
          </a:xfrm>
          <a:custGeom>
            <a:avLst/>
            <a:gdLst>
              <a:gd name="T0" fmla="*/ 6883 w 7631"/>
              <a:gd name="T1" fmla="*/ 375 h 997"/>
              <a:gd name="T2" fmla="*/ 6765 w 7631"/>
              <a:gd name="T3" fmla="*/ 0 h 997"/>
              <a:gd name="T4" fmla="*/ 7631 w 7631"/>
              <a:gd name="T5" fmla="*/ 499 h 997"/>
              <a:gd name="T6" fmla="*/ 6765 w 7631"/>
              <a:gd name="T7" fmla="*/ 997 h 997"/>
              <a:gd name="T8" fmla="*/ 6883 w 7631"/>
              <a:gd name="T9" fmla="*/ 623 h 997"/>
              <a:gd name="T10" fmla="*/ 0 w 7631"/>
              <a:gd name="T11" fmla="*/ 623 h 997"/>
              <a:gd name="T12" fmla="*/ 0 w 7631"/>
              <a:gd name="T13" fmla="*/ 375 h 997"/>
              <a:gd name="T14" fmla="*/ 6883 w 7631"/>
              <a:gd name="T15" fmla="*/ 375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6883" y="375"/>
                </a:moveTo>
                <a:lnTo>
                  <a:pt x="6765" y="0"/>
                </a:lnTo>
                <a:lnTo>
                  <a:pt x="7631" y="499"/>
                </a:lnTo>
                <a:lnTo>
                  <a:pt x="6765" y="997"/>
                </a:lnTo>
                <a:lnTo>
                  <a:pt x="6883" y="623"/>
                </a:lnTo>
                <a:lnTo>
                  <a:pt x="0" y="623"/>
                </a:lnTo>
                <a:lnTo>
                  <a:pt x="0" y="375"/>
                </a:lnTo>
                <a:lnTo>
                  <a:pt x="6883" y="375"/>
                </a:lnTo>
                <a:close/>
              </a:path>
            </a:pathLst>
          </a:custGeom>
          <a:solidFill>
            <a:schemeClr val="bg1">
              <a:lumMod val="50000"/>
            </a:schemeClr>
          </a:solidFill>
          <a:ln>
            <a:noFill/>
          </a:ln>
          <a:extLst/>
        </p:spPr>
        <p:txBody>
          <a:bodyPr vert="horz" wrap="square" lIns="121917" tIns="60958" rIns="121917" bIns="60958"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7" name="Freeform 10"/>
          <p:cNvSpPr>
            <a:spLocks/>
          </p:cNvSpPr>
          <p:nvPr/>
        </p:nvSpPr>
        <p:spPr bwMode="auto">
          <a:xfrm>
            <a:off x="2095558" y="5651556"/>
            <a:ext cx="1671440" cy="298518"/>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solidFill>
            <a:schemeClr val="bg1">
              <a:lumMod val="50000"/>
            </a:schemeClr>
          </a:solidFill>
          <a:ln>
            <a:noFill/>
          </a:ln>
        </p:spPr>
        <p:txBody>
          <a:bodyPr vert="horz" wrap="square" lIns="121917" tIns="60958" rIns="121917" bIns="60958"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nvGrpSpPr>
          <p:cNvPr id="8" name="组合 7"/>
          <p:cNvGrpSpPr/>
          <p:nvPr/>
        </p:nvGrpSpPr>
        <p:grpSpPr>
          <a:xfrm>
            <a:off x="1198662" y="3038305"/>
            <a:ext cx="1678953" cy="1679561"/>
            <a:chOff x="878699" y="1945606"/>
            <a:chExt cx="1705474" cy="1705474"/>
          </a:xfrm>
          <a:solidFill>
            <a:schemeClr val="tx2"/>
          </a:solidFill>
        </p:grpSpPr>
        <p:sp>
          <p:nvSpPr>
            <p:cNvPr id="9" name="八边形 8"/>
            <p:cNvSpPr/>
            <p:nvPr/>
          </p:nvSpPr>
          <p:spPr>
            <a:xfrm>
              <a:off x="878699" y="1945606"/>
              <a:ext cx="1705474" cy="1705474"/>
            </a:xfrm>
            <a:prstGeom prst="oc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gray">
            <a:xfrm>
              <a:off x="1195986" y="2193868"/>
              <a:ext cx="1070900" cy="1093838"/>
            </a:xfrm>
            <a:prstGeom prst="rect">
              <a:avLst/>
            </a:prstGeom>
            <a:noFill/>
            <a:ln>
              <a:noFill/>
            </a:ln>
            <a:extLst/>
          </p:spPr>
          <p:txBody>
            <a:bodyPr wrap="square">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学生受益</a:t>
              </a:r>
            </a:p>
          </p:txBody>
        </p:sp>
      </p:grpSp>
      <p:sp>
        <p:nvSpPr>
          <p:cNvPr id="11" name="六边形 10"/>
          <p:cNvSpPr/>
          <p:nvPr/>
        </p:nvSpPr>
        <p:spPr>
          <a:xfrm>
            <a:off x="4154757" y="1232350"/>
            <a:ext cx="8035656" cy="2268882"/>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六边形 11"/>
          <p:cNvSpPr/>
          <p:nvPr/>
        </p:nvSpPr>
        <p:spPr>
          <a:xfrm>
            <a:off x="4044297" y="3572670"/>
            <a:ext cx="8146116" cy="1500197"/>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六边形 12"/>
          <p:cNvSpPr/>
          <p:nvPr/>
        </p:nvSpPr>
        <p:spPr>
          <a:xfrm>
            <a:off x="3952066" y="3572670"/>
            <a:ext cx="3112799" cy="34455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六边形 13"/>
          <p:cNvSpPr/>
          <p:nvPr/>
        </p:nvSpPr>
        <p:spPr>
          <a:xfrm>
            <a:off x="4023504" y="5144306"/>
            <a:ext cx="8166909" cy="1428760"/>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六边形 14"/>
          <p:cNvSpPr/>
          <p:nvPr/>
        </p:nvSpPr>
        <p:spPr>
          <a:xfrm>
            <a:off x="3931273" y="5144306"/>
            <a:ext cx="3112799" cy="34455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TextBox 17"/>
          <p:cNvSpPr txBox="1"/>
          <p:nvPr/>
        </p:nvSpPr>
        <p:spPr>
          <a:xfrm>
            <a:off x="4452132" y="1572406"/>
            <a:ext cx="7429552" cy="1867174"/>
          </a:xfrm>
          <a:prstGeom prst="rect">
            <a:avLst/>
          </a:prstGeom>
          <a:noFill/>
        </p:spPr>
        <p:txBody>
          <a:bodyPr wrap="square" lIns="121917" tIns="60958" rIns="121917" bIns="60958" rtlCol="0">
            <a:spAutoFit/>
          </a:bodyPr>
          <a:lstStyle/>
          <a:p>
            <a:pPr marL="228600" indent="-228600" algn="just">
              <a:lnSpc>
                <a:spcPts val="1733"/>
              </a:lnSpc>
              <a:buAutoNum type="arabicPeriod"/>
            </a:pPr>
            <a:r>
              <a:rPr lang="zh-CN" altLang="en-US" sz="1200" dirty="0"/>
              <a:t>加大语篇输入，提高语类意识，掌握不同文体的写作技巧。</a:t>
            </a:r>
            <a:endParaRPr lang="en-US" altLang="zh-CN" sz="1200" dirty="0"/>
          </a:p>
          <a:p>
            <a:pPr marL="228600" indent="-228600" algn="just">
              <a:lnSpc>
                <a:spcPts val="1733"/>
              </a:lnSpc>
              <a:buAutoNum type="arabicPeriod"/>
            </a:pPr>
            <a:r>
              <a:rPr lang="zh-CN" altLang="en-US" sz="1200" dirty="0"/>
              <a:t>帮助学生认识到一篇好的文章，不单单要语法正确，选词恰当，句子多样，衔接连贯，文章的思想和观点至关重要。</a:t>
            </a:r>
            <a:endParaRPr lang="en-US" altLang="zh-CN" sz="1200" dirty="0"/>
          </a:p>
          <a:p>
            <a:pPr marL="228600" indent="-228600" algn="just">
              <a:lnSpc>
                <a:spcPts val="1733"/>
              </a:lnSpc>
              <a:buAutoNum type="arabicPeriod"/>
            </a:pPr>
            <a:r>
              <a:rPr lang="zh-CN" altLang="en-US" sz="1200" dirty="0"/>
              <a:t>历时三年的反复探索和实践使更多的学生的写作水平得到了质的飞跃，不再是什么文体都总分总三段式、套路化、模块化，一定程度上化解了学生的读写危机，教会了学生根据不同要求写作文，写好作文。</a:t>
            </a:r>
            <a:endParaRPr lang="en-US" altLang="zh-CN" sz="1200" dirty="0"/>
          </a:p>
          <a:p>
            <a:pPr marL="228600" indent="-228600" algn="just">
              <a:lnSpc>
                <a:spcPts val="1733"/>
              </a:lnSpc>
              <a:buAutoNum type="arabicPeriod"/>
            </a:pPr>
            <a:r>
              <a:rPr lang="zh-CN" altLang="en-US" sz="1200" dirty="0"/>
              <a:t>学生对于混合式教学认可度逐年攀升。学生近些年参加外研社英语类如“演讲”“阅读”和“写作”比赛也取得了不俗的成绩。我院英语专业四级的过级率略低于全国平均线，但是写作部分的成绩却一直高过全国平均线</a:t>
            </a:r>
            <a:r>
              <a:rPr lang="en-US" sz="1200" dirty="0"/>
              <a:t>2</a:t>
            </a:r>
            <a:r>
              <a:rPr lang="zh-CN" altLang="en-US" sz="1200" dirty="0"/>
              <a:t>分左右。</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六边形 18"/>
          <p:cNvSpPr/>
          <p:nvPr/>
        </p:nvSpPr>
        <p:spPr>
          <a:xfrm>
            <a:off x="4062526" y="1232350"/>
            <a:ext cx="3112799" cy="34455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TextBox 19"/>
          <p:cNvSpPr txBox="1"/>
          <p:nvPr/>
        </p:nvSpPr>
        <p:spPr>
          <a:xfrm>
            <a:off x="4406089" y="1202710"/>
            <a:ext cx="2265181" cy="415494"/>
          </a:xfrm>
          <a:prstGeom prst="rect">
            <a:avLst/>
          </a:prstGeom>
          <a:noFill/>
        </p:spPr>
        <p:txBody>
          <a:bodyPr wrap="square" lIns="121917" tIns="60958" rIns="121917" bIns="60958"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写作水平和能力</a:t>
            </a:r>
          </a:p>
        </p:txBody>
      </p:sp>
      <p:sp>
        <p:nvSpPr>
          <p:cNvPr id="21" name="TextBox 20"/>
          <p:cNvSpPr txBox="1"/>
          <p:nvPr/>
        </p:nvSpPr>
        <p:spPr>
          <a:xfrm>
            <a:off x="4288078" y="3894331"/>
            <a:ext cx="7522168" cy="1231102"/>
          </a:xfrm>
          <a:prstGeom prst="rect">
            <a:avLst/>
          </a:prstGeom>
          <a:noFill/>
        </p:spPr>
        <p:txBody>
          <a:bodyPr wrap="square" lIns="121917" tIns="60958" rIns="121917" bIns="60958" rtlCol="0">
            <a:spAutoFit/>
          </a:bodyPr>
          <a:lstStyle/>
          <a:p>
            <a:pPr marL="228600" indent="-228600">
              <a:buAutoNum type="arabicPeriod"/>
            </a:pPr>
            <a:r>
              <a:rPr lang="zh-CN" altLang="en-US" sz="1200" dirty="0"/>
              <a:t>学生写出的作文不再只见“树木”不见“森林”。</a:t>
            </a:r>
            <a:endParaRPr lang="en-US" altLang="zh-CN" sz="1200" dirty="0"/>
          </a:p>
          <a:p>
            <a:pPr marL="228600" indent="-228600">
              <a:buAutoNum type="arabicPeriod"/>
            </a:pPr>
            <a:r>
              <a:rPr lang="zh-CN" altLang="en-US" sz="1200" dirty="0"/>
              <a:t>帮助学生在关注选词的恰当与语法结构正确性的同时，更注重稳重所表现的思想观点和所展现的布局谋篇。不仅要关注语言的准确性和流利性，更要关注语言的批判性理解和创造性表达。</a:t>
            </a:r>
            <a:endParaRPr lang="en-US" altLang="zh-CN" sz="1200" dirty="0"/>
          </a:p>
          <a:p>
            <a:pPr marL="228600" indent="-228600">
              <a:buAutoNum type="arabicPeriod"/>
            </a:pPr>
            <a:r>
              <a:rPr lang="zh-CN" altLang="en-US" sz="1200" dirty="0"/>
              <a:t>“线上”教学活动如答疑讨论、反思日记等环节和“线下”学生作文的分析、评价等环节，更注重学生较高的思辨能力的培养。</a:t>
            </a:r>
            <a:endParaRPr lang="en-US" altLang="zh-CN" sz="1200" dirty="0"/>
          </a:p>
          <a:p>
            <a:pPr marL="228600" indent="-228600">
              <a:buAutoNum type="arabicPeriod"/>
            </a:pPr>
            <a:r>
              <a:rPr lang="zh-CN" altLang="en-US" sz="1200" dirty="0"/>
              <a:t>针对不同题材的文章，加大对文章主题的挖掘、思维的拓展以及内容之间的逻辑性关注。 </a:t>
            </a:r>
          </a:p>
        </p:txBody>
      </p:sp>
      <p:sp>
        <p:nvSpPr>
          <p:cNvPr id="22" name="TextBox 21"/>
          <p:cNvSpPr txBox="1"/>
          <p:nvPr/>
        </p:nvSpPr>
        <p:spPr>
          <a:xfrm>
            <a:off x="4295629" y="3546490"/>
            <a:ext cx="1220841" cy="415494"/>
          </a:xfrm>
          <a:prstGeom prst="rect">
            <a:avLst/>
          </a:prstGeom>
          <a:noFill/>
        </p:spPr>
        <p:txBody>
          <a:bodyPr wrap="none" lIns="121917" tIns="60958" rIns="121917" bIns="60958"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思辨能力</a:t>
            </a:r>
          </a:p>
        </p:txBody>
      </p:sp>
      <p:sp>
        <p:nvSpPr>
          <p:cNvPr id="23" name="TextBox 22"/>
          <p:cNvSpPr txBox="1"/>
          <p:nvPr/>
        </p:nvSpPr>
        <p:spPr>
          <a:xfrm>
            <a:off x="4267284" y="5469509"/>
            <a:ext cx="7542961" cy="1046436"/>
          </a:xfrm>
          <a:prstGeom prst="rect">
            <a:avLst/>
          </a:prstGeom>
          <a:noFill/>
        </p:spPr>
        <p:txBody>
          <a:bodyPr wrap="square" lIns="121917" tIns="60958" rIns="121917" bIns="60958" rtlCol="0">
            <a:spAutoFit/>
          </a:bodyPr>
          <a:lstStyle/>
          <a:p>
            <a:pPr marL="228600" indent="-228600">
              <a:buAutoNum type="arabicPeriod"/>
            </a:pPr>
            <a:r>
              <a:rPr lang="zh-CN" altLang="en-US" sz="1200" dirty="0"/>
              <a:t>教师充分意识到自我效能感在激发学生英语写作能力方面的潜在效果，并营造一个轻松的英语写作环境。</a:t>
            </a:r>
            <a:endParaRPr lang="en-US" altLang="zh-CN" sz="1200" dirty="0"/>
          </a:p>
          <a:p>
            <a:pPr marL="228600" indent="-228600">
              <a:buAutoNum type="arabicPeriod"/>
            </a:pPr>
            <a:r>
              <a:rPr lang="zh-CN" altLang="en-US" sz="1200" dirty="0"/>
              <a:t>批改网、同伴和教师积极正面的反馈和评价有助于学生体验到英语写作的成功。</a:t>
            </a:r>
            <a:endParaRPr lang="en-US" altLang="zh-CN" sz="1200" dirty="0"/>
          </a:p>
          <a:p>
            <a:pPr marL="228600" indent="-228600">
              <a:buAutoNum type="arabicPeriod"/>
            </a:pPr>
            <a:r>
              <a:rPr lang="zh-CN" altLang="en-US" sz="1200" dirty="0"/>
              <a:t>不同情境和体裁的写作任务帮助学生进行反复实践，能够促进学生写作自我效能感的培养和提高。</a:t>
            </a:r>
            <a:endParaRPr lang="en-US" altLang="zh-CN" sz="1200" dirty="0"/>
          </a:p>
          <a:p>
            <a:pPr marL="228600" indent="-228600">
              <a:buAutoNum type="arabicPeriod"/>
            </a:pPr>
            <a:r>
              <a:rPr lang="zh-CN" altLang="en-US" sz="1200" dirty="0"/>
              <a:t>大量的阅读输入，促进阅读对写作的正迁移作用，帮助学生拓宽知识与信息获取的渠道，养成良好的自主学习习惯，增强语言学习的内驱力，促进了自我效能感的提升。</a:t>
            </a:r>
          </a:p>
        </p:txBody>
      </p:sp>
      <p:sp>
        <p:nvSpPr>
          <p:cNvPr id="24" name="TextBox 23"/>
          <p:cNvSpPr txBox="1"/>
          <p:nvPr/>
        </p:nvSpPr>
        <p:spPr>
          <a:xfrm>
            <a:off x="4274836" y="5099153"/>
            <a:ext cx="1464497" cy="415494"/>
          </a:xfrm>
          <a:prstGeom prst="rect">
            <a:avLst/>
          </a:prstGeom>
          <a:noFill/>
        </p:spPr>
        <p:txBody>
          <a:bodyPr wrap="none" lIns="121917" tIns="60958" rIns="121917" bIns="60958"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自我效能感</a:t>
            </a:r>
          </a:p>
        </p:txBody>
      </p:sp>
      <p:cxnSp>
        <p:nvCxnSpPr>
          <p:cNvPr id="27" name="直接连接符 2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8" name="TextBox 43"/>
          <p:cNvSpPr txBox="1">
            <a:spLocks noChangeArrowheads="1"/>
          </p:cNvSpPr>
          <p:nvPr/>
        </p:nvSpPr>
        <p:spPr bwMode="auto">
          <a:xfrm>
            <a:off x="2590428" y="18943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chemeClr val="tx1">
                    <a:lumMod val="75000"/>
                    <a:lumOff val="25000"/>
                  </a:schemeClr>
                </a:solidFill>
                <a:latin typeface="微软雅黑" pitchFamily="34" charset="-122"/>
              </a:rPr>
              <a:t>点击此处添加标题内容</a:t>
            </a:r>
            <a:endParaRPr lang="en-US" altLang="zh-CN" sz="2800" b="1" dirty="0">
              <a:solidFill>
                <a:schemeClr val="tx1">
                  <a:lumMod val="75000"/>
                  <a:lumOff val="25000"/>
                </a:schemeClr>
              </a:solidFill>
              <a:latin typeface="微软雅黑" pitchFamily="34" charset="-122"/>
            </a:endParaRPr>
          </a:p>
        </p:txBody>
      </p:sp>
      <p:sp>
        <p:nvSpPr>
          <p:cNvPr id="29" name="燕尾形 28"/>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31"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
        <p:nvSpPr>
          <p:cNvPr id="32"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C00000"/>
                </a:solidFill>
                <a:latin typeface="微软雅黑" pitchFamily="34" charset="-122"/>
              </a:rPr>
              <a:t>教学反思</a:t>
            </a:r>
            <a:endParaRPr lang="en-US" altLang="zh-CN" sz="2800" b="1" dirty="0">
              <a:solidFill>
                <a:srgbClr val="C00000"/>
              </a:solidFill>
              <a:latin typeface="微软雅黑" pitchFamily="34" charset="-122"/>
            </a:endParaRPr>
          </a:p>
        </p:txBody>
      </p:sp>
    </p:spTree>
    <p:extLst>
      <p:ext uri="{BB962C8B-B14F-4D97-AF65-F5344CB8AC3E}">
        <p14:creationId xmlns:p14="http://schemas.microsoft.com/office/powerpoint/2010/main" val="2468750739"/>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00" fill="hold"/>
                                        <p:tgtEl>
                                          <p:spTgt spid="20"/>
                                        </p:tgtEl>
                                        <p:attrNameLst>
                                          <p:attrName>ppt_x</p:attrName>
                                        </p:attrNameLst>
                                      </p:cBhvr>
                                      <p:tavLst>
                                        <p:tav tm="0">
                                          <p:val>
                                            <p:strVal val="#ppt_x"/>
                                          </p:val>
                                        </p:tav>
                                        <p:tav tm="100000">
                                          <p:val>
                                            <p:strVal val="#ppt_x"/>
                                          </p:val>
                                        </p:tav>
                                      </p:tavLst>
                                    </p:anim>
                                    <p:anim calcmode="lin" valueType="num">
                                      <p:cBhvr additive="base">
                                        <p:cTn id="22" dur="2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 fill="hold"/>
                                        <p:tgtEl>
                                          <p:spTgt spid="19"/>
                                        </p:tgtEl>
                                        <p:attrNameLst>
                                          <p:attrName>ppt_x</p:attrName>
                                        </p:attrNameLst>
                                      </p:cBhvr>
                                      <p:tavLst>
                                        <p:tav tm="0">
                                          <p:val>
                                            <p:strVal val="#ppt_x"/>
                                          </p:val>
                                        </p:tav>
                                        <p:tav tm="100000">
                                          <p:val>
                                            <p:strVal val="#ppt_x"/>
                                          </p:val>
                                        </p:tav>
                                      </p:tavLst>
                                    </p:anim>
                                    <p:anim calcmode="lin" valueType="num">
                                      <p:cBhvr additive="base">
                                        <p:cTn id="26" dur="2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17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22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00" fill="hold"/>
                                        <p:tgtEl>
                                          <p:spTgt spid="13"/>
                                        </p:tgtEl>
                                        <p:attrNameLst>
                                          <p:attrName>ppt_x</p:attrName>
                                        </p:attrNameLst>
                                      </p:cBhvr>
                                      <p:tavLst>
                                        <p:tav tm="0">
                                          <p:val>
                                            <p:strVal val="#ppt_x"/>
                                          </p:val>
                                        </p:tav>
                                        <p:tav tm="100000">
                                          <p:val>
                                            <p:strVal val="#ppt_x"/>
                                          </p:val>
                                        </p:tav>
                                      </p:tavLst>
                                    </p:anim>
                                    <p:anim calcmode="lin" valueType="num">
                                      <p:cBhvr additive="base">
                                        <p:cTn id="38" dur="200" fill="hold"/>
                                        <p:tgtEl>
                                          <p:spTgt spid="13"/>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200" fill="hold"/>
                                        <p:tgtEl>
                                          <p:spTgt spid="22"/>
                                        </p:tgtEl>
                                        <p:attrNameLst>
                                          <p:attrName>ppt_x</p:attrName>
                                        </p:attrNameLst>
                                      </p:cBhvr>
                                      <p:tavLst>
                                        <p:tav tm="0">
                                          <p:val>
                                            <p:strVal val="#ppt_x"/>
                                          </p:val>
                                        </p:tav>
                                        <p:tav tm="100000">
                                          <p:val>
                                            <p:strVal val="#ppt_x"/>
                                          </p:val>
                                        </p:tav>
                                      </p:tavLst>
                                    </p:anim>
                                    <p:anim calcmode="lin" valueType="num">
                                      <p:cBhvr additive="base">
                                        <p:cTn id="42" dur="200" fill="hold"/>
                                        <p:tgtEl>
                                          <p:spTgt spid="22"/>
                                        </p:tgtEl>
                                        <p:attrNameLst>
                                          <p:attrName>ppt_y</p:attrName>
                                        </p:attrNameLst>
                                      </p:cBhvr>
                                      <p:tavLst>
                                        <p:tav tm="0">
                                          <p:val>
                                            <p:strVal val="0-#ppt_h/2"/>
                                          </p:val>
                                        </p:tav>
                                        <p:tav tm="100000">
                                          <p:val>
                                            <p:strVal val="#ppt_y"/>
                                          </p:val>
                                        </p:tav>
                                      </p:tavLst>
                                    </p:anim>
                                  </p:childTnLst>
                                </p:cTn>
                              </p:par>
                            </p:childTnLst>
                          </p:cTn>
                        </p:par>
                        <p:par>
                          <p:cTn id="43" fill="hold">
                            <p:stCondLst>
                              <p:cond delay="2400"/>
                            </p:stCondLst>
                            <p:childTnLst>
                              <p:par>
                                <p:cTn id="44" presetID="2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2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par>
                          <p:cTn id="54" fill="hold">
                            <p:stCondLst>
                              <p:cond delay="3400"/>
                            </p:stCondLst>
                            <p:childTnLst>
                              <p:par>
                                <p:cTn id="55" presetID="2" presetClass="entr" presetSubtype="1"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200" fill="hold"/>
                                        <p:tgtEl>
                                          <p:spTgt spid="15"/>
                                        </p:tgtEl>
                                        <p:attrNameLst>
                                          <p:attrName>ppt_x</p:attrName>
                                        </p:attrNameLst>
                                      </p:cBhvr>
                                      <p:tavLst>
                                        <p:tav tm="0">
                                          <p:val>
                                            <p:strVal val="#ppt_x"/>
                                          </p:val>
                                        </p:tav>
                                        <p:tav tm="100000">
                                          <p:val>
                                            <p:strVal val="#ppt_x"/>
                                          </p:val>
                                        </p:tav>
                                      </p:tavLst>
                                    </p:anim>
                                    <p:anim calcmode="lin" valueType="num">
                                      <p:cBhvr additive="base">
                                        <p:cTn id="58" dur="200" fill="hold"/>
                                        <p:tgtEl>
                                          <p:spTgt spid="15"/>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200" fill="hold"/>
                                        <p:tgtEl>
                                          <p:spTgt spid="24"/>
                                        </p:tgtEl>
                                        <p:attrNameLst>
                                          <p:attrName>ppt_x</p:attrName>
                                        </p:attrNameLst>
                                      </p:cBhvr>
                                      <p:tavLst>
                                        <p:tav tm="0">
                                          <p:val>
                                            <p:strVal val="#ppt_x"/>
                                          </p:val>
                                        </p:tav>
                                        <p:tav tm="100000">
                                          <p:val>
                                            <p:strVal val="#ppt_x"/>
                                          </p:val>
                                        </p:tav>
                                      </p:tavLst>
                                    </p:anim>
                                    <p:anim calcmode="lin" valueType="num">
                                      <p:cBhvr additive="base">
                                        <p:cTn id="62" dur="200" fill="hold"/>
                                        <p:tgtEl>
                                          <p:spTgt spid="24"/>
                                        </p:tgtEl>
                                        <p:attrNameLst>
                                          <p:attrName>ppt_y</p:attrName>
                                        </p:attrNameLst>
                                      </p:cBhvr>
                                      <p:tavLst>
                                        <p:tav tm="0">
                                          <p:val>
                                            <p:strVal val="0-#ppt_h/2"/>
                                          </p:val>
                                        </p:tav>
                                        <p:tav tm="100000">
                                          <p:val>
                                            <p:strVal val="#ppt_y"/>
                                          </p:val>
                                        </p:tav>
                                      </p:tavLst>
                                    </p:anim>
                                  </p:childTnLst>
                                </p:cTn>
                              </p:par>
                            </p:childTnLst>
                          </p:cTn>
                        </p:par>
                        <p:par>
                          <p:cTn id="63" fill="hold">
                            <p:stCondLst>
                              <p:cond delay="3600"/>
                            </p:stCondLst>
                            <p:childTnLst>
                              <p:par>
                                <p:cTn id="64" presetID="22" presetClass="entr" presetSubtype="1"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childTnLst>
                          </p:cTn>
                        </p:par>
                        <p:par>
                          <p:cTn id="70" fill="hold">
                            <p:stCondLst>
                              <p:cond delay="4100"/>
                            </p:stCondLst>
                            <p:childTnLst>
                              <p:par>
                                <p:cTn id="71" presetID="22" presetClass="entr" presetSubtype="1"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up)">
                                      <p:cBhvr>
                                        <p:cTn id="73" dur="500"/>
                                        <p:tgtEl>
                                          <p:spTgt spid="2"/>
                                        </p:tgtEl>
                                      </p:cBhvr>
                                    </p:animEffect>
                                  </p:childTnLst>
                                </p:cTn>
                              </p:par>
                            </p:childTnLst>
                          </p:cTn>
                        </p:par>
                        <p:par>
                          <p:cTn id="74" fill="hold">
                            <p:stCondLst>
                              <p:cond delay="4600"/>
                            </p:stCondLst>
                            <p:childTnLst>
                              <p:par>
                                <p:cTn id="75" presetID="22" presetClass="entr" presetSubtype="8" fill="hold" grpId="0"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11" grpId="0" animBg="1"/>
      <p:bldP spid="12" grpId="0" animBg="1"/>
      <p:bldP spid="13" grpId="0" animBg="1"/>
      <p:bldP spid="14" grpId="0" animBg="1"/>
      <p:bldP spid="15" grpId="0" animBg="1"/>
      <p:bldP spid="18" grpId="0"/>
      <p:bldP spid="19" grpId="0" animBg="1"/>
      <p:bldP spid="20" grpId="0"/>
      <p:bldP spid="21"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3864629" y="1550848"/>
            <a:ext cx="4489280" cy="4070708"/>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49"/>
          <p:cNvGrpSpPr>
            <a:grpSpLocks/>
          </p:cNvGrpSpPr>
          <p:nvPr/>
        </p:nvGrpSpPr>
        <p:grpSpPr bwMode="auto">
          <a:xfrm>
            <a:off x="5438066" y="3127733"/>
            <a:ext cx="1267269" cy="849632"/>
            <a:chOff x="0" y="0"/>
            <a:chExt cx="935038" cy="568325"/>
          </a:xfrm>
        </p:grpSpPr>
        <p:sp>
          <p:nvSpPr>
            <p:cNvPr id="59"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603874" y="1413570"/>
            <a:ext cx="1414257" cy="1599339"/>
            <a:chOff x="4603874" y="1557586"/>
            <a:chExt cx="1414257" cy="1599339"/>
          </a:xfrm>
        </p:grpSpPr>
        <p:sp>
          <p:nvSpPr>
            <p:cNvPr id="51" name="六边形 50"/>
            <p:cNvSpPr/>
            <p:nvPr/>
          </p:nvSpPr>
          <p:spPr>
            <a:xfrm rot="5400000">
              <a:off x="4511333" y="1650127"/>
              <a:ext cx="1599339" cy="1414257"/>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357"/>
            <p:cNvSpPr>
              <a:spLocks noChangeAspect="1" noEditPoints="1"/>
            </p:cNvSpPr>
            <p:nvPr/>
          </p:nvSpPr>
          <p:spPr bwMode="auto">
            <a:xfrm>
              <a:off x="4894938" y="2090517"/>
              <a:ext cx="783472" cy="555104"/>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89">
                <a:solidFill>
                  <a:schemeClr val="tx1">
                    <a:lumMod val="75000"/>
                    <a:lumOff val="25000"/>
                  </a:schemeClr>
                </a:solidFill>
              </a:endParaRPr>
            </a:p>
          </p:txBody>
        </p:sp>
      </p:grpSp>
      <p:grpSp>
        <p:nvGrpSpPr>
          <p:cNvPr id="10" name="组合 9"/>
          <p:cNvGrpSpPr/>
          <p:nvPr/>
        </p:nvGrpSpPr>
        <p:grpSpPr>
          <a:xfrm>
            <a:off x="6188049" y="1413570"/>
            <a:ext cx="1414257" cy="1599339"/>
            <a:chOff x="6188049" y="1557586"/>
            <a:chExt cx="1414257" cy="1599339"/>
          </a:xfrm>
        </p:grpSpPr>
        <p:sp>
          <p:nvSpPr>
            <p:cNvPr id="53" name="六边形 52"/>
            <p:cNvSpPr/>
            <p:nvPr/>
          </p:nvSpPr>
          <p:spPr>
            <a:xfrm rot="5400000">
              <a:off x="6095508" y="1650127"/>
              <a:ext cx="1599339" cy="1414257"/>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359"/>
            <p:cNvSpPr>
              <a:spLocks noChangeAspect="1" noEditPoints="1"/>
            </p:cNvSpPr>
            <p:nvPr/>
          </p:nvSpPr>
          <p:spPr bwMode="auto">
            <a:xfrm>
              <a:off x="6663814" y="2005646"/>
              <a:ext cx="563407" cy="61472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89">
                <a:solidFill>
                  <a:schemeClr val="tx1">
                    <a:lumMod val="75000"/>
                    <a:lumOff val="25000"/>
                  </a:schemeClr>
                </a:solidFill>
              </a:endParaRPr>
            </a:p>
          </p:txBody>
        </p:sp>
      </p:grpSp>
      <p:grpSp>
        <p:nvGrpSpPr>
          <p:cNvPr id="3" name="组合 2"/>
          <p:cNvGrpSpPr/>
          <p:nvPr/>
        </p:nvGrpSpPr>
        <p:grpSpPr>
          <a:xfrm>
            <a:off x="3811786" y="2781722"/>
            <a:ext cx="1414257" cy="1599339"/>
            <a:chOff x="3811786" y="2925738"/>
            <a:chExt cx="1414257" cy="1599339"/>
          </a:xfrm>
        </p:grpSpPr>
        <p:sp>
          <p:nvSpPr>
            <p:cNvPr id="55" name="六边形 54"/>
            <p:cNvSpPr/>
            <p:nvPr/>
          </p:nvSpPr>
          <p:spPr>
            <a:xfrm rot="5400000">
              <a:off x="3719245" y="3018279"/>
              <a:ext cx="1599339" cy="1414257"/>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42700" y="3370429"/>
              <a:ext cx="633615" cy="611925"/>
              <a:chOff x="4136908" y="3626190"/>
              <a:chExt cx="449941" cy="434538"/>
            </a:xfrm>
          </p:grpSpPr>
          <p:sp>
            <p:nvSpPr>
              <p:cNvPr id="67" name="Freeform 159"/>
              <p:cNvSpPr>
                <a:spLocks noChangeArrowheads="1"/>
              </p:cNvSpPr>
              <p:nvPr/>
            </p:nvSpPr>
            <p:spPr bwMode="auto">
              <a:xfrm>
                <a:off x="4184418" y="3708657"/>
                <a:ext cx="354922" cy="352071"/>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w="9525" cmpd="sng">
                <a:noFill/>
                <a:bevel/>
                <a:headEnd/>
                <a:tailEnd/>
              </a:ln>
              <a:extLst/>
            </p:spPr>
            <p:txBody>
              <a:bodyPr lIns="121920" tIns="60960" rIns="121920" bIns="60960"/>
              <a:lstStyle/>
              <a:p>
                <a:endParaRPr lang="zh-CN" altLang="en-US">
                  <a:solidFill>
                    <a:schemeClr val="tx1">
                      <a:lumMod val="75000"/>
                      <a:lumOff val="25000"/>
                    </a:schemeClr>
                  </a:solidFill>
                </a:endParaRPr>
              </a:p>
            </p:txBody>
          </p:sp>
          <p:sp>
            <p:nvSpPr>
              <p:cNvPr id="68" name="Freeform 160"/>
              <p:cNvSpPr>
                <a:spLocks noChangeArrowheads="1"/>
              </p:cNvSpPr>
              <p:nvPr/>
            </p:nvSpPr>
            <p:spPr bwMode="auto">
              <a:xfrm>
                <a:off x="4136908" y="3626190"/>
                <a:ext cx="449941" cy="196652"/>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w="9525" cmpd="sng">
                <a:noFill/>
                <a:bevel/>
                <a:headEnd/>
                <a:tailEnd/>
              </a:ln>
              <a:extLst/>
            </p:spPr>
            <p:txBody>
              <a:bodyPr lIns="121920" tIns="60960" rIns="121920" bIns="60960"/>
              <a:lstStyle/>
              <a:p>
                <a:endParaRPr lang="zh-CN" altLang="en-US">
                  <a:solidFill>
                    <a:schemeClr val="tx1">
                      <a:lumMod val="75000"/>
                      <a:lumOff val="25000"/>
                    </a:schemeClr>
                  </a:solidFill>
                </a:endParaRPr>
              </a:p>
            </p:txBody>
          </p:sp>
        </p:grpSp>
      </p:grpSp>
      <p:grpSp>
        <p:nvGrpSpPr>
          <p:cNvPr id="6" name="组合 5"/>
          <p:cNvGrpSpPr/>
          <p:nvPr/>
        </p:nvGrpSpPr>
        <p:grpSpPr>
          <a:xfrm>
            <a:off x="6954235" y="2781722"/>
            <a:ext cx="1414257" cy="1599339"/>
            <a:chOff x="6954235" y="2925738"/>
            <a:chExt cx="1414257" cy="1599339"/>
          </a:xfrm>
        </p:grpSpPr>
        <p:sp>
          <p:nvSpPr>
            <p:cNvPr id="54" name="六边形 53"/>
            <p:cNvSpPr/>
            <p:nvPr/>
          </p:nvSpPr>
          <p:spPr>
            <a:xfrm rot="5400000">
              <a:off x="6861694" y="3018279"/>
              <a:ext cx="1599339" cy="1414257"/>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355017" y="3486605"/>
              <a:ext cx="688535" cy="429165"/>
              <a:chOff x="7659896" y="3661627"/>
              <a:chExt cx="474499" cy="295756"/>
            </a:xfrm>
          </p:grpSpPr>
          <p:sp>
            <p:nvSpPr>
              <p:cNvPr id="69" name="Freeform 8"/>
              <p:cNvSpPr>
                <a:spLocks noEditPoints="1" noChangeArrowheads="1"/>
              </p:cNvSpPr>
              <p:nvPr/>
            </p:nvSpPr>
            <p:spPr bwMode="auto">
              <a:xfrm>
                <a:off x="7659896" y="3661627"/>
                <a:ext cx="474499" cy="295756"/>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solidFill>
                    <a:schemeClr val="tx1">
                      <a:lumMod val="75000"/>
                      <a:lumOff val="25000"/>
                    </a:schemeClr>
                  </a:solidFill>
                </a:endParaRPr>
              </a:p>
            </p:txBody>
          </p:sp>
          <p:sp>
            <p:nvSpPr>
              <p:cNvPr id="70" name="Rectangle 9"/>
              <p:cNvSpPr>
                <a:spLocks noChangeArrowheads="1"/>
              </p:cNvSpPr>
              <p:nvPr/>
            </p:nvSpPr>
            <p:spPr bwMode="auto">
              <a:xfrm>
                <a:off x="7723802" y="3725573"/>
                <a:ext cx="91066" cy="167862"/>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sz="2500">
                  <a:solidFill>
                    <a:schemeClr val="tx1">
                      <a:lumMod val="75000"/>
                      <a:lumOff val="25000"/>
                    </a:schemeClr>
                  </a:solidFill>
                  <a:latin typeface="微软雅黑" pitchFamily="34" charset="-122"/>
                  <a:ea typeface="微软雅黑" pitchFamily="34" charset="-122"/>
                  <a:cs typeface="Calibri" pitchFamily="34" charset="0"/>
                  <a:sym typeface="Calibri" pitchFamily="34" charset="0"/>
                </a:endParaRPr>
              </a:p>
            </p:txBody>
          </p:sp>
          <p:sp>
            <p:nvSpPr>
              <p:cNvPr id="71" name="Rectangle 10"/>
              <p:cNvSpPr>
                <a:spLocks noChangeArrowheads="1"/>
              </p:cNvSpPr>
              <p:nvPr/>
            </p:nvSpPr>
            <p:spPr bwMode="auto">
              <a:xfrm>
                <a:off x="7830843" y="3725573"/>
                <a:ext cx="86272" cy="167862"/>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lIns="121920" tIns="60960" rIns="121920" bIns="6096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sz="2500">
                  <a:solidFill>
                    <a:schemeClr val="tx1">
                      <a:lumMod val="75000"/>
                      <a:lumOff val="25000"/>
                    </a:schemeClr>
                  </a:solidFill>
                  <a:latin typeface="微软雅黑" pitchFamily="34" charset="-122"/>
                  <a:ea typeface="微软雅黑" pitchFamily="34" charset="-122"/>
                  <a:cs typeface="Calibri" pitchFamily="34" charset="0"/>
                  <a:sym typeface="Calibri" pitchFamily="34" charset="0"/>
                </a:endParaRPr>
              </a:p>
            </p:txBody>
          </p:sp>
        </p:grpSp>
      </p:grpSp>
      <p:grpSp>
        <p:nvGrpSpPr>
          <p:cNvPr id="7" name="组合 6"/>
          <p:cNvGrpSpPr/>
          <p:nvPr/>
        </p:nvGrpSpPr>
        <p:grpSpPr>
          <a:xfrm>
            <a:off x="6188049" y="4149874"/>
            <a:ext cx="1414257" cy="1599339"/>
            <a:chOff x="6188049" y="4293890"/>
            <a:chExt cx="1414257" cy="1599339"/>
          </a:xfrm>
        </p:grpSpPr>
        <p:sp>
          <p:nvSpPr>
            <p:cNvPr id="57" name="六边形 56"/>
            <p:cNvSpPr/>
            <p:nvPr/>
          </p:nvSpPr>
          <p:spPr>
            <a:xfrm rot="5400000">
              <a:off x="6095508" y="4386431"/>
              <a:ext cx="1599339" cy="1414257"/>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145"/>
            <p:cNvSpPr>
              <a:spLocks noChangeAspect="1" noEditPoints="1"/>
            </p:cNvSpPr>
            <p:nvPr/>
          </p:nvSpPr>
          <p:spPr bwMode="auto">
            <a:xfrm>
              <a:off x="6556876" y="4794197"/>
              <a:ext cx="670345" cy="66950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sz="2100">
                <a:solidFill>
                  <a:schemeClr val="bg1"/>
                </a:solidFill>
                <a:latin typeface="微软雅黑" pitchFamily="34" charset="-122"/>
                <a:ea typeface="微软雅黑" pitchFamily="34" charset="-122"/>
              </a:endParaRPr>
            </a:p>
          </p:txBody>
        </p:sp>
      </p:grpSp>
      <p:sp>
        <p:nvSpPr>
          <p:cNvPr id="78" name="直接连接符 17"/>
          <p:cNvSpPr>
            <a:spLocks noChangeShapeType="1"/>
          </p:cNvSpPr>
          <p:nvPr/>
        </p:nvSpPr>
        <p:spPr bwMode="auto">
          <a:xfrm flipH="1" flipV="1">
            <a:off x="3324494" y="5159730"/>
            <a:ext cx="1279379" cy="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直接连接符 14"/>
          <p:cNvSpPr>
            <a:spLocks noChangeShapeType="1"/>
          </p:cNvSpPr>
          <p:nvPr/>
        </p:nvSpPr>
        <p:spPr bwMode="auto">
          <a:xfrm flipH="1">
            <a:off x="3324498" y="3612737"/>
            <a:ext cx="487288" cy="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直接连接符 12"/>
          <p:cNvSpPr>
            <a:spLocks noChangeShapeType="1"/>
          </p:cNvSpPr>
          <p:nvPr/>
        </p:nvSpPr>
        <p:spPr bwMode="auto">
          <a:xfrm flipH="1">
            <a:off x="3324495" y="1961282"/>
            <a:ext cx="1279378" cy="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矩形 47"/>
          <p:cNvSpPr>
            <a:spLocks noChangeArrowheads="1"/>
          </p:cNvSpPr>
          <p:nvPr/>
        </p:nvSpPr>
        <p:spPr bwMode="auto">
          <a:xfrm>
            <a:off x="451604" y="1572406"/>
            <a:ext cx="2852980" cy="110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1" tIns="45716" rIns="91431" bIns="45716">
            <a:spAutoFit/>
          </a:bodyPr>
          <a:lstStyle/>
          <a:p>
            <a:pPr algn="just">
              <a:lnSpc>
                <a:spcPct val="120000"/>
              </a:lnSpc>
            </a:pPr>
            <a:r>
              <a:rPr lang="zh-CN" altLang="en-US" sz="1400" dirty="0"/>
              <a:t>丰富课程资源，上传的学习材料不再拘泥于微课、教学课件、文本等，将更多更优秀的网络资源上</a:t>
            </a:r>
            <a:endParaRPr lang="en-US" altLang="zh-CN" sz="1400" dirty="0"/>
          </a:p>
          <a:p>
            <a:pPr algn="just">
              <a:lnSpc>
                <a:spcPct val="120000"/>
              </a:lnSpc>
            </a:pPr>
            <a:r>
              <a:rPr lang="zh-CN" altLang="en-US" sz="1400" dirty="0"/>
              <a:t>到平台上。</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84" name="矩形 47"/>
          <p:cNvSpPr>
            <a:spLocks noChangeArrowheads="1"/>
          </p:cNvSpPr>
          <p:nvPr/>
        </p:nvSpPr>
        <p:spPr bwMode="auto">
          <a:xfrm>
            <a:off x="808794" y="3001166"/>
            <a:ext cx="2556496" cy="136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1" tIns="45716" rIns="91431" bIns="45716">
            <a:spAutoFit/>
          </a:bodyPr>
          <a:lstStyle/>
          <a:p>
            <a:pPr algn="r">
              <a:lnSpc>
                <a:spcPct val="120000"/>
              </a:lnSpc>
            </a:pPr>
            <a:r>
              <a:rPr lang="zh-CN" altLang="en-US" sz="1400" dirty="0"/>
              <a:t>将课程资源进行分类整理，方面学生查找和学习，考虑到学生的接受程度和学习水平的差异，课程资源分为了必学（有经验值）和选学（无经值）。</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86" name="矩形 47"/>
          <p:cNvSpPr>
            <a:spLocks noChangeArrowheads="1"/>
          </p:cNvSpPr>
          <p:nvPr/>
        </p:nvSpPr>
        <p:spPr bwMode="auto">
          <a:xfrm>
            <a:off x="703058" y="4926324"/>
            <a:ext cx="2556496" cy="84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1" tIns="45716" rIns="91431" bIns="45716">
            <a:spAutoFit/>
          </a:bodyPr>
          <a:lstStyle/>
          <a:p>
            <a:pPr algn="r">
              <a:lnSpc>
                <a:spcPct val="120000"/>
              </a:lnSpc>
            </a:pPr>
            <a:r>
              <a:rPr lang="zh-CN" altLang="en-US" sz="1400" dirty="0"/>
              <a:t>同伴互评加入了作业总评成绩中，占总成绩的</a:t>
            </a:r>
            <a:r>
              <a:rPr lang="en-US" sz="1400" dirty="0"/>
              <a:t>30%</a:t>
            </a:r>
            <a:r>
              <a:rPr lang="zh-CN" altLang="en-US" sz="1400" dirty="0"/>
              <a:t>，根据不同的文体设针对性的思辨量表。</a:t>
            </a:r>
            <a:endParaRPr lang="zh-CN" altLang="en-US" dirty="0">
              <a:solidFill>
                <a:schemeClr val="tx1">
                  <a:lumMod val="75000"/>
                  <a:lumOff val="25000"/>
                </a:schemeClr>
              </a:solidFill>
              <a:latin typeface="微软雅黑" pitchFamily="34" charset="-122"/>
              <a:ea typeface="微软雅黑" pitchFamily="34" charset="-122"/>
            </a:endParaRPr>
          </a:p>
        </p:txBody>
      </p:sp>
      <p:sp>
        <p:nvSpPr>
          <p:cNvPr id="88" name="矩形 47"/>
          <p:cNvSpPr>
            <a:spLocks noChangeArrowheads="1"/>
          </p:cNvSpPr>
          <p:nvPr/>
        </p:nvSpPr>
        <p:spPr bwMode="auto">
          <a:xfrm>
            <a:off x="8881288" y="1715282"/>
            <a:ext cx="2653758"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1" tIns="45716" rIns="91431" bIns="45716">
            <a:spAutoFit/>
          </a:bodyPr>
          <a:lstStyle/>
          <a:p>
            <a:r>
              <a:rPr lang="zh-CN" altLang="en-US" sz="1400" dirty="0"/>
              <a:t>让学生在思与辨中整体把握文章写作技巧。</a:t>
            </a:r>
          </a:p>
        </p:txBody>
      </p:sp>
      <p:sp>
        <p:nvSpPr>
          <p:cNvPr id="90" name="矩形 47"/>
          <p:cNvSpPr>
            <a:spLocks noChangeArrowheads="1"/>
          </p:cNvSpPr>
          <p:nvPr/>
        </p:nvSpPr>
        <p:spPr bwMode="auto">
          <a:xfrm>
            <a:off x="8881288" y="3144042"/>
            <a:ext cx="2653758"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1" tIns="45716" rIns="91431" bIns="45716">
            <a:spAutoFit/>
          </a:bodyPr>
          <a:lstStyle/>
          <a:p>
            <a:r>
              <a:rPr lang="zh-CN" altLang="en-US" sz="1400" dirty="0"/>
              <a:t>在有效的开展“线上”和“线下”教学活动的同时，帮助学生掌握教学中的重点和难点。</a:t>
            </a:r>
          </a:p>
        </p:txBody>
      </p:sp>
      <p:sp>
        <p:nvSpPr>
          <p:cNvPr id="94" name="直接连接符 17"/>
          <p:cNvSpPr>
            <a:spLocks noChangeShapeType="1"/>
          </p:cNvSpPr>
          <p:nvPr/>
        </p:nvSpPr>
        <p:spPr bwMode="auto">
          <a:xfrm flipH="1" flipV="1">
            <a:off x="7602306" y="5159730"/>
            <a:ext cx="1317072" cy="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直接连接符 14"/>
          <p:cNvSpPr>
            <a:spLocks noChangeShapeType="1"/>
          </p:cNvSpPr>
          <p:nvPr/>
        </p:nvSpPr>
        <p:spPr bwMode="auto">
          <a:xfrm flipH="1">
            <a:off x="8368492" y="3622958"/>
            <a:ext cx="468374" cy="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直接连接符 12"/>
          <p:cNvSpPr>
            <a:spLocks noChangeShapeType="1"/>
          </p:cNvSpPr>
          <p:nvPr/>
        </p:nvSpPr>
        <p:spPr bwMode="auto">
          <a:xfrm flipH="1">
            <a:off x="7603073" y="1971503"/>
            <a:ext cx="1290315" cy="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603874" y="4149874"/>
            <a:ext cx="1414257" cy="1599339"/>
            <a:chOff x="4603874" y="4293890"/>
            <a:chExt cx="1414257" cy="1599339"/>
          </a:xfrm>
        </p:grpSpPr>
        <p:sp>
          <p:nvSpPr>
            <p:cNvPr id="56" name="六边形 55"/>
            <p:cNvSpPr/>
            <p:nvPr/>
          </p:nvSpPr>
          <p:spPr>
            <a:xfrm rot="5400000">
              <a:off x="4511333" y="4386431"/>
              <a:ext cx="1599339" cy="1414257"/>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3"/>
            <p:cNvSpPr>
              <a:spLocks noEditPoints="1"/>
            </p:cNvSpPr>
            <p:nvPr/>
          </p:nvSpPr>
          <p:spPr bwMode="auto">
            <a:xfrm>
              <a:off x="5064412" y="4653930"/>
              <a:ext cx="493180" cy="909062"/>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cxnSp>
        <p:nvCxnSpPr>
          <p:cNvPr id="52" name="直接连接符 51"/>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72" name="TextBox 43"/>
          <p:cNvSpPr txBox="1">
            <a:spLocks noChangeArrowheads="1"/>
          </p:cNvSpPr>
          <p:nvPr/>
        </p:nvSpPr>
        <p:spPr bwMode="auto">
          <a:xfrm>
            <a:off x="2590428" y="18943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chemeClr val="tx1">
                    <a:lumMod val="75000"/>
                    <a:lumOff val="25000"/>
                  </a:schemeClr>
                </a:solidFill>
                <a:latin typeface="微软雅黑" pitchFamily="34" charset="-122"/>
              </a:rPr>
              <a:t>学生的积极反馈</a:t>
            </a:r>
            <a:endParaRPr lang="en-US" altLang="zh-CN" sz="2800" b="1" dirty="0">
              <a:solidFill>
                <a:schemeClr val="tx1">
                  <a:lumMod val="75000"/>
                  <a:lumOff val="25000"/>
                </a:schemeClr>
              </a:solidFill>
              <a:latin typeface="微软雅黑" pitchFamily="34" charset="-122"/>
            </a:endParaRPr>
          </a:p>
        </p:txBody>
      </p:sp>
      <p:sp>
        <p:nvSpPr>
          <p:cNvPr id="73" name="燕尾形 72"/>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76" name="矩形 47"/>
          <p:cNvSpPr>
            <a:spLocks noChangeArrowheads="1"/>
          </p:cNvSpPr>
          <p:nvPr/>
        </p:nvSpPr>
        <p:spPr bwMode="auto">
          <a:xfrm>
            <a:off x="9024164" y="4572802"/>
            <a:ext cx="2653758" cy="203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1" tIns="45716" rIns="91431" bIns="45716">
            <a:spAutoFit/>
          </a:bodyPr>
          <a:lstStyle/>
          <a:p>
            <a:r>
              <a:rPr lang="zh-CN" altLang="en-US" sz="1400" dirty="0"/>
              <a:t>在评价过程中，丰富测评方式，加强测评内容的思辨性，制定多方参与，统一评价标准，注重评价过程中的检测、监督和反思，保证评价过程和结果的真实性。加强线上答疑讨论和同伴互评准备过程中的全监控，确保班级全员参与讨论，避免部分学生钻空子。</a:t>
            </a:r>
          </a:p>
        </p:txBody>
      </p:sp>
      <p:sp>
        <p:nvSpPr>
          <p:cNvPr id="77"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
        <p:nvSpPr>
          <p:cNvPr id="93"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C00000"/>
                </a:solidFill>
                <a:latin typeface="微软雅黑" pitchFamily="34" charset="-122"/>
              </a:rPr>
              <a:t>教学反思</a:t>
            </a:r>
            <a:endParaRPr lang="en-US" altLang="zh-CN" sz="2800" b="1" dirty="0">
              <a:solidFill>
                <a:srgbClr val="C00000"/>
              </a:solidFill>
              <a:latin typeface="微软雅黑" pitchFamily="34" charset="-122"/>
            </a:endParaRPr>
          </a:p>
        </p:txBody>
      </p:sp>
    </p:spTree>
    <p:extLst>
      <p:ext uri="{BB962C8B-B14F-4D97-AF65-F5344CB8AC3E}">
        <p14:creationId xmlns:p14="http://schemas.microsoft.com/office/powerpoint/2010/main" val="418154056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right)">
                                      <p:cBhvr>
                                        <p:cTn id="25" dur="500"/>
                                        <p:tgtEl>
                                          <p:spTgt spid="80"/>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right)">
                                      <p:cBhvr>
                                        <p:cTn id="29" dur="500"/>
                                        <p:tgtEl>
                                          <p:spTgt spid="82"/>
                                        </p:tgtEl>
                                      </p:cBhvr>
                                    </p:animEffect>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 calcmode="lin" valueType="num">
                                      <p:cBhvr>
                                        <p:cTn id="35" dur="500" fill="hold"/>
                                        <p:tgtEl>
                                          <p:spTgt spid="3"/>
                                        </p:tgtEl>
                                        <p:attrNameLst>
                                          <p:attrName>style.rotation</p:attrName>
                                        </p:attrNameLst>
                                      </p:cBhvr>
                                      <p:tavLst>
                                        <p:tav tm="0">
                                          <p:val>
                                            <p:fltVal val="360"/>
                                          </p:val>
                                        </p:tav>
                                        <p:tav tm="100000">
                                          <p:val>
                                            <p:fltVal val="0"/>
                                          </p:val>
                                        </p:tav>
                                      </p:tavLst>
                                    </p:anim>
                                    <p:animEffect transition="in" filter="fade">
                                      <p:cBhvr>
                                        <p:cTn id="36" dur="500"/>
                                        <p:tgtEl>
                                          <p:spTgt spid="3"/>
                                        </p:tgtEl>
                                      </p:cBhvr>
                                    </p:animEffect>
                                  </p:childTnLst>
                                </p:cTn>
                              </p:par>
                            </p:childTnLst>
                          </p:cTn>
                        </p:par>
                        <p:par>
                          <p:cTn id="37" fill="hold">
                            <p:stCondLst>
                              <p:cond delay="3000"/>
                            </p:stCondLst>
                            <p:childTnLst>
                              <p:par>
                                <p:cTn id="38" presetID="22" presetClass="entr" presetSubtype="2" fill="hold" grpId="0" nodeType="after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right)">
                                      <p:cBhvr>
                                        <p:cTn id="40" dur="500"/>
                                        <p:tgtEl>
                                          <p:spTgt spid="79"/>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wipe(right)">
                                      <p:cBhvr>
                                        <p:cTn id="44" dur="500"/>
                                        <p:tgtEl>
                                          <p:spTgt spid="84"/>
                                        </p:tgtEl>
                                      </p:cBhvr>
                                    </p:animEffect>
                                  </p:childTnLst>
                                </p:cTn>
                              </p:par>
                            </p:childTnLst>
                          </p:cTn>
                        </p:par>
                        <p:par>
                          <p:cTn id="45" fill="hold">
                            <p:stCondLst>
                              <p:cond delay="4000"/>
                            </p:stCondLst>
                            <p:childTnLst>
                              <p:par>
                                <p:cTn id="46" presetID="49" presetClass="entr" presetSubtype="0" decel="10000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 calcmode="lin" valueType="num">
                                      <p:cBhvr>
                                        <p:cTn id="50" dur="500" fill="hold"/>
                                        <p:tgtEl>
                                          <p:spTgt spid="5"/>
                                        </p:tgtEl>
                                        <p:attrNameLst>
                                          <p:attrName>style.rotation</p:attrName>
                                        </p:attrNameLst>
                                      </p:cBhvr>
                                      <p:tavLst>
                                        <p:tav tm="0">
                                          <p:val>
                                            <p:fltVal val="360"/>
                                          </p:val>
                                        </p:tav>
                                        <p:tav tm="100000">
                                          <p:val>
                                            <p:fltVal val="0"/>
                                          </p:val>
                                        </p:tav>
                                      </p:tavLst>
                                    </p:anim>
                                    <p:animEffect transition="in" filter="fade">
                                      <p:cBhvr>
                                        <p:cTn id="51" dur="500"/>
                                        <p:tgtEl>
                                          <p:spTgt spid="5"/>
                                        </p:tgtEl>
                                      </p:cBhvr>
                                    </p:animEffect>
                                  </p:childTnLst>
                                </p:cTn>
                              </p:par>
                            </p:childTnLst>
                          </p:cTn>
                        </p:par>
                        <p:par>
                          <p:cTn id="52" fill="hold">
                            <p:stCondLst>
                              <p:cond delay="4500"/>
                            </p:stCondLst>
                            <p:childTnLst>
                              <p:par>
                                <p:cTn id="53" presetID="22" presetClass="entr" presetSubtype="2"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wipe(right)">
                                      <p:cBhvr>
                                        <p:cTn id="55" dur="500"/>
                                        <p:tgtEl>
                                          <p:spTgt spid="78"/>
                                        </p:tgtEl>
                                      </p:cBhvr>
                                    </p:animEffect>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wipe(right)">
                                      <p:cBhvr>
                                        <p:cTn id="59" dur="500"/>
                                        <p:tgtEl>
                                          <p:spTgt spid="86"/>
                                        </p:tgtEl>
                                      </p:cBhvr>
                                    </p:animEffect>
                                  </p:childTnLst>
                                </p:cTn>
                              </p:par>
                            </p:childTnLst>
                          </p:cTn>
                        </p:par>
                        <p:par>
                          <p:cTn id="60" fill="hold">
                            <p:stCondLst>
                              <p:cond delay="5500"/>
                            </p:stCondLst>
                            <p:childTnLst>
                              <p:par>
                                <p:cTn id="61" presetID="49" presetClass="entr" presetSubtype="0" decel="100000"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fltVal val="0"/>
                                          </p:val>
                                        </p:tav>
                                        <p:tav tm="100000">
                                          <p:val>
                                            <p:strVal val="#ppt_h"/>
                                          </p:val>
                                        </p:tav>
                                      </p:tavLst>
                                    </p:anim>
                                    <p:anim calcmode="lin" valueType="num">
                                      <p:cBhvr>
                                        <p:cTn id="65" dur="500" fill="hold"/>
                                        <p:tgtEl>
                                          <p:spTgt spid="7"/>
                                        </p:tgtEl>
                                        <p:attrNameLst>
                                          <p:attrName>style.rotation</p:attrName>
                                        </p:attrNameLst>
                                      </p:cBhvr>
                                      <p:tavLst>
                                        <p:tav tm="0">
                                          <p:val>
                                            <p:fltVal val="360"/>
                                          </p:val>
                                        </p:tav>
                                        <p:tav tm="100000">
                                          <p:val>
                                            <p:fltVal val="0"/>
                                          </p:val>
                                        </p:tav>
                                      </p:tavLst>
                                    </p:anim>
                                    <p:animEffect transition="in" filter="fade">
                                      <p:cBhvr>
                                        <p:cTn id="66" dur="500"/>
                                        <p:tgtEl>
                                          <p:spTgt spid="7"/>
                                        </p:tgtEl>
                                      </p:cBhvr>
                                    </p:animEffect>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wipe(left)">
                                      <p:cBhvr>
                                        <p:cTn id="70" dur="500"/>
                                        <p:tgtEl>
                                          <p:spTgt spid="94"/>
                                        </p:tgtEl>
                                      </p:cBhvr>
                                    </p:animEffect>
                                  </p:childTnLst>
                                </p:cTn>
                              </p:par>
                            </p:childTnLst>
                          </p:cTn>
                        </p:par>
                        <p:par>
                          <p:cTn id="71" fill="hold">
                            <p:stCondLst>
                              <p:cond delay="6500"/>
                            </p:stCondLst>
                            <p:childTnLst>
                              <p:par>
                                <p:cTn id="72" presetID="49" presetClass="entr" presetSubtype="0" decel="100000" fill="hold" nodeType="after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p:cTn id="74" dur="500" fill="hold"/>
                                        <p:tgtEl>
                                          <p:spTgt spid="6"/>
                                        </p:tgtEl>
                                        <p:attrNameLst>
                                          <p:attrName>ppt_w</p:attrName>
                                        </p:attrNameLst>
                                      </p:cBhvr>
                                      <p:tavLst>
                                        <p:tav tm="0">
                                          <p:val>
                                            <p:fltVal val="0"/>
                                          </p:val>
                                        </p:tav>
                                        <p:tav tm="100000">
                                          <p:val>
                                            <p:strVal val="#ppt_w"/>
                                          </p:val>
                                        </p:tav>
                                      </p:tavLst>
                                    </p:anim>
                                    <p:anim calcmode="lin" valueType="num">
                                      <p:cBhvr>
                                        <p:cTn id="75" dur="500" fill="hold"/>
                                        <p:tgtEl>
                                          <p:spTgt spid="6"/>
                                        </p:tgtEl>
                                        <p:attrNameLst>
                                          <p:attrName>ppt_h</p:attrName>
                                        </p:attrNameLst>
                                      </p:cBhvr>
                                      <p:tavLst>
                                        <p:tav tm="0">
                                          <p:val>
                                            <p:fltVal val="0"/>
                                          </p:val>
                                        </p:tav>
                                        <p:tav tm="100000">
                                          <p:val>
                                            <p:strVal val="#ppt_h"/>
                                          </p:val>
                                        </p:tav>
                                      </p:tavLst>
                                    </p:anim>
                                    <p:anim calcmode="lin" valueType="num">
                                      <p:cBhvr>
                                        <p:cTn id="76" dur="500" fill="hold"/>
                                        <p:tgtEl>
                                          <p:spTgt spid="6"/>
                                        </p:tgtEl>
                                        <p:attrNameLst>
                                          <p:attrName>style.rotation</p:attrName>
                                        </p:attrNameLst>
                                      </p:cBhvr>
                                      <p:tavLst>
                                        <p:tav tm="0">
                                          <p:val>
                                            <p:fltVal val="360"/>
                                          </p:val>
                                        </p:tav>
                                        <p:tav tm="100000">
                                          <p:val>
                                            <p:fltVal val="0"/>
                                          </p:val>
                                        </p:tav>
                                      </p:tavLst>
                                    </p:anim>
                                    <p:animEffect transition="in" filter="fade">
                                      <p:cBhvr>
                                        <p:cTn id="77" dur="500"/>
                                        <p:tgtEl>
                                          <p:spTgt spid="6"/>
                                        </p:tgtEl>
                                      </p:cBhvr>
                                    </p:animEffect>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wipe(left)">
                                      <p:cBhvr>
                                        <p:cTn id="81" dur="500"/>
                                        <p:tgtEl>
                                          <p:spTgt spid="95"/>
                                        </p:tgtEl>
                                      </p:cBhvr>
                                    </p:animEffect>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90"/>
                                        </p:tgtEl>
                                        <p:attrNameLst>
                                          <p:attrName>style.visibility</p:attrName>
                                        </p:attrNameLst>
                                      </p:cBhvr>
                                      <p:to>
                                        <p:strVal val="visible"/>
                                      </p:to>
                                    </p:set>
                                    <p:animEffect transition="in" filter="wipe(left)">
                                      <p:cBhvr>
                                        <p:cTn id="85" dur="500"/>
                                        <p:tgtEl>
                                          <p:spTgt spid="90"/>
                                        </p:tgtEl>
                                      </p:cBhvr>
                                    </p:animEffect>
                                  </p:childTnLst>
                                </p:cTn>
                              </p:par>
                            </p:childTnLst>
                          </p:cTn>
                        </p:par>
                        <p:par>
                          <p:cTn id="86" fill="hold">
                            <p:stCondLst>
                              <p:cond delay="8000"/>
                            </p:stCondLst>
                            <p:childTnLst>
                              <p:par>
                                <p:cTn id="87" presetID="49" presetClass="entr" presetSubtype="0" decel="100000"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500" fill="hold"/>
                                        <p:tgtEl>
                                          <p:spTgt spid="10"/>
                                        </p:tgtEl>
                                        <p:attrNameLst>
                                          <p:attrName>ppt_w</p:attrName>
                                        </p:attrNameLst>
                                      </p:cBhvr>
                                      <p:tavLst>
                                        <p:tav tm="0">
                                          <p:val>
                                            <p:fltVal val="0"/>
                                          </p:val>
                                        </p:tav>
                                        <p:tav tm="100000">
                                          <p:val>
                                            <p:strVal val="#ppt_w"/>
                                          </p:val>
                                        </p:tav>
                                      </p:tavLst>
                                    </p:anim>
                                    <p:anim calcmode="lin" valueType="num">
                                      <p:cBhvr>
                                        <p:cTn id="90" dur="500" fill="hold"/>
                                        <p:tgtEl>
                                          <p:spTgt spid="10"/>
                                        </p:tgtEl>
                                        <p:attrNameLst>
                                          <p:attrName>ppt_h</p:attrName>
                                        </p:attrNameLst>
                                      </p:cBhvr>
                                      <p:tavLst>
                                        <p:tav tm="0">
                                          <p:val>
                                            <p:fltVal val="0"/>
                                          </p:val>
                                        </p:tav>
                                        <p:tav tm="100000">
                                          <p:val>
                                            <p:strVal val="#ppt_h"/>
                                          </p:val>
                                        </p:tav>
                                      </p:tavLst>
                                    </p:anim>
                                    <p:anim calcmode="lin" valueType="num">
                                      <p:cBhvr>
                                        <p:cTn id="91" dur="500" fill="hold"/>
                                        <p:tgtEl>
                                          <p:spTgt spid="10"/>
                                        </p:tgtEl>
                                        <p:attrNameLst>
                                          <p:attrName>style.rotation</p:attrName>
                                        </p:attrNameLst>
                                      </p:cBhvr>
                                      <p:tavLst>
                                        <p:tav tm="0">
                                          <p:val>
                                            <p:fltVal val="360"/>
                                          </p:val>
                                        </p:tav>
                                        <p:tav tm="100000">
                                          <p:val>
                                            <p:fltVal val="0"/>
                                          </p:val>
                                        </p:tav>
                                      </p:tavLst>
                                    </p:anim>
                                    <p:animEffect transition="in" filter="fade">
                                      <p:cBhvr>
                                        <p:cTn id="92" dur="500"/>
                                        <p:tgtEl>
                                          <p:spTgt spid="10"/>
                                        </p:tgtEl>
                                      </p:cBhvr>
                                    </p:animEffect>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Effect transition="in" filter="wipe(left)">
                                      <p:cBhvr>
                                        <p:cTn id="96" dur="500"/>
                                        <p:tgtEl>
                                          <p:spTgt spid="96"/>
                                        </p:tgtEl>
                                      </p:cBhvr>
                                    </p:animEffect>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wipe(left)">
                                      <p:cBhvr>
                                        <p:cTn id="100" dur="500"/>
                                        <p:tgtEl>
                                          <p:spTgt spid="88"/>
                                        </p:tgtEl>
                                      </p:cBhvr>
                                    </p:animEffect>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wipe(left)">
                                      <p:cBhvr>
                                        <p:cTn id="10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 grpId="0" animBg="1"/>
      <p:bldP spid="79" grpId="0" animBg="1"/>
      <p:bldP spid="80" grpId="0" animBg="1"/>
      <p:bldP spid="82" grpId="0" bldLvl="0" autoUpdateAnimBg="0"/>
      <p:bldP spid="84" grpId="0" bldLvl="0" autoUpdateAnimBg="0"/>
      <p:bldP spid="86" grpId="0" bldLvl="0" autoUpdateAnimBg="0"/>
      <p:bldP spid="88" grpId="0" bldLvl="0" autoUpdateAnimBg="0"/>
      <p:bldP spid="90" grpId="0" bldLvl="0" autoUpdateAnimBg="0"/>
      <p:bldP spid="94" grpId="0" animBg="1"/>
      <p:bldP spid="95" grpId="0" animBg="1"/>
      <p:bldP spid="96" grpId="0" animBg="1"/>
      <p:bldP spid="76"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73050" y="2451926"/>
            <a:ext cx="2382671" cy="2383533"/>
          </a:xfrm>
          <a:prstGeom prst="ellipse">
            <a:avLst/>
          </a:prstGeom>
          <a:noFill/>
          <a:ln w="76200">
            <a:solidFill>
              <a:srgbClr val="A0BF0D"/>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6064386" y="1947628"/>
            <a:ext cx="0" cy="745450"/>
          </a:xfrm>
          <a:prstGeom prst="line">
            <a:avLst/>
          </a:prstGeom>
          <a:ln w="63500">
            <a:solidFill>
              <a:srgbClr val="A0BF0D"/>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6064386" y="4569098"/>
            <a:ext cx="0" cy="744172"/>
          </a:xfrm>
          <a:prstGeom prst="line">
            <a:avLst/>
          </a:prstGeom>
          <a:ln w="63500">
            <a:solidFill>
              <a:srgbClr val="A0BF0D"/>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rot="5400000">
            <a:off x="7396318" y="3271741"/>
            <a:ext cx="0" cy="743903"/>
          </a:xfrm>
          <a:prstGeom prst="line">
            <a:avLst/>
          </a:prstGeom>
          <a:ln w="63500">
            <a:solidFill>
              <a:srgbClr val="A0BF0D"/>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rot="5400000">
            <a:off x="4730481" y="3271741"/>
            <a:ext cx="0" cy="743903"/>
          </a:xfrm>
          <a:prstGeom prst="line">
            <a:avLst/>
          </a:prstGeom>
          <a:ln w="63500">
            <a:solidFill>
              <a:srgbClr val="A0BF0D"/>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8" name="TextBox 7"/>
          <p:cNvSpPr txBox="1"/>
          <p:nvPr/>
        </p:nvSpPr>
        <p:spPr>
          <a:xfrm>
            <a:off x="6881024" y="1215216"/>
            <a:ext cx="3928076" cy="1384995"/>
          </a:xfrm>
          <a:prstGeom prst="rect">
            <a:avLst/>
          </a:prstGeom>
          <a:noFill/>
        </p:spPr>
        <p:txBody>
          <a:bodyPr wrap="square" lIns="0" tIns="0" rIns="0" bIns="0" rtlCol="0">
            <a:spAutoFit/>
          </a:bodyPr>
          <a:lstStyle/>
          <a:p>
            <a:pPr>
              <a:lnSpc>
                <a:spcPts val="1800"/>
              </a:lnSpc>
            </a:pPr>
            <a:r>
              <a:rPr lang="zh-CN" altLang="en-US" sz="1600" dirty="0"/>
              <a:t>教师的理念要不断变化，了解英语专业的人才需求和能力需求，紧跟外语教学改革之路。不仅教学理念要从 “教师主导”转变为“以学生为中心”，现代信息技术对外语教学的辅助和承载功能也要最大限度的挖掘，实现与整个教学过程的紧密融合。</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745301" y="1282881"/>
            <a:ext cx="638169" cy="492557"/>
          </a:xfrm>
          <a:prstGeom prst="rect">
            <a:avLst/>
          </a:prstGeom>
          <a:noFill/>
        </p:spPr>
        <p:txBody>
          <a:bodyPr wrap="square" lIns="0" tIns="0" rIns="0" bIns="0" rtlCol="0">
            <a:spAutoFit/>
          </a:bodyPr>
          <a:lstStyle/>
          <a:p>
            <a:pPr algn="ctr"/>
            <a:r>
              <a:rPr lang="en-US" altLang="zh-CN" sz="3200" b="1" dirty="0">
                <a:solidFill>
                  <a:schemeClr val="tx2"/>
                </a:solidFill>
                <a:latin typeface="微软雅黑" pitchFamily="34" charset="-122"/>
                <a:ea typeface="微软雅黑" pitchFamily="34" charset="-122"/>
              </a:rPr>
              <a:t>01</a:t>
            </a:r>
            <a:endParaRPr lang="zh-CN" altLang="en-US" sz="3200" b="1" dirty="0">
              <a:solidFill>
                <a:schemeClr val="tx2"/>
              </a:solidFill>
              <a:latin typeface="微软雅黑" pitchFamily="34" charset="-122"/>
              <a:ea typeface="微软雅黑" pitchFamily="34" charset="-122"/>
            </a:endParaRPr>
          </a:p>
        </p:txBody>
      </p:sp>
      <p:sp>
        <p:nvSpPr>
          <p:cNvPr id="10" name="TextBox 9"/>
          <p:cNvSpPr txBox="1"/>
          <p:nvPr/>
        </p:nvSpPr>
        <p:spPr>
          <a:xfrm>
            <a:off x="7864268" y="3397415"/>
            <a:ext cx="638169" cy="492557"/>
          </a:xfrm>
          <a:prstGeom prst="rect">
            <a:avLst/>
          </a:prstGeom>
          <a:noFill/>
        </p:spPr>
        <p:txBody>
          <a:bodyPr wrap="square" lIns="0" tIns="0" rIns="0" bIns="0" rtlCol="0">
            <a:spAutoFit/>
          </a:bodyPr>
          <a:lstStyle/>
          <a:p>
            <a:pPr algn="ctr"/>
            <a:r>
              <a:rPr lang="en-US" altLang="zh-CN" sz="3200" b="1" dirty="0">
                <a:solidFill>
                  <a:schemeClr val="tx2"/>
                </a:solidFill>
                <a:latin typeface="微软雅黑" pitchFamily="34" charset="-122"/>
                <a:ea typeface="微软雅黑" pitchFamily="34" charset="-122"/>
              </a:rPr>
              <a:t>02</a:t>
            </a:r>
            <a:endParaRPr lang="zh-CN" altLang="en-US" sz="3200" b="1" dirty="0">
              <a:solidFill>
                <a:schemeClr val="tx2"/>
              </a:solidFill>
              <a:latin typeface="微软雅黑" pitchFamily="34" charset="-122"/>
              <a:ea typeface="微软雅黑" pitchFamily="34" charset="-122"/>
            </a:endParaRPr>
          </a:p>
        </p:txBody>
      </p:sp>
      <p:sp>
        <p:nvSpPr>
          <p:cNvPr id="12" name="TextBox 11"/>
          <p:cNvSpPr txBox="1"/>
          <p:nvPr/>
        </p:nvSpPr>
        <p:spPr>
          <a:xfrm>
            <a:off x="8960137" y="3565525"/>
            <a:ext cx="2319646" cy="1154162"/>
          </a:xfrm>
          <a:prstGeom prst="rect">
            <a:avLst/>
          </a:prstGeom>
          <a:noFill/>
        </p:spPr>
        <p:txBody>
          <a:bodyPr wrap="square" lIns="0" tIns="0" rIns="0" bIns="0" rtlCol="0">
            <a:spAutoFit/>
          </a:bodyPr>
          <a:lstStyle/>
          <a:p>
            <a:pPr algn="just">
              <a:lnSpc>
                <a:spcPts val="1800"/>
              </a:lnSpc>
            </a:pPr>
            <a:r>
              <a:rPr lang="zh-CN" altLang="en-US" sz="1600" dirty="0"/>
              <a:t>教师指导学生“线上”个性化自主学习，监督学生把握正确的学习方向，帮助完成学习任务，达到良好的教学效果。</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745301" y="5424127"/>
            <a:ext cx="638169" cy="492557"/>
          </a:xfrm>
          <a:prstGeom prst="rect">
            <a:avLst/>
          </a:prstGeom>
          <a:noFill/>
        </p:spPr>
        <p:txBody>
          <a:bodyPr wrap="square" lIns="0" tIns="0" rIns="0" bIns="0" rtlCol="0">
            <a:spAutoFit/>
          </a:bodyPr>
          <a:lstStyle/>
          <a:p>
            <a:pPr algn="ctr"/>
            <a:r>
              <a:rPr lang="en-US" altLang="zh-CN" sz="3200" b="1" dirty="0">
                <a:solidFill>
                  <a:schemeClr val="tx2"/>
                </a:solidFill>
                <a:latin typeface="微软雅黑" pitchFamily="34" charset="-122"/>
                <a:ea typeface="微软雅黑" pitchFamily="34" charset="-122"/>
              </a:rPr>
              <a:t>03</a:t>
            </a:r>
            <a:endParaRPr lang="zh-CN" altLang="en-US" sz="3200" b="1" dirty="0">
              <a:solidFill>
                <a:schemeClr val="tx2"/>
              </a:solidFill>
              <a:latin typeface="微软雅黑" pitchFamily="34" charset="-122"/>
              <a:ea typeface="微软雅黑" pitchFamily="34" charset="-122"/>
            </a:endParaRPr>
          </a:p>
        </p:txBody>
      </p:sp>
      <p:sp>
        <p:nvSpPr>
          <p:cNvPr id="14" name="TextBox 13"/>
          <p:cNvSpPr txBox="1"/>
          <p:nvPr/>
        </p:nvSpPr>
        <p:spPr>
          <a:xfrm>
            <a:off x="3683422" y="3397415"/>
            <a:ext cx="638169" cy="492557"/>
          </a:xfrm>
          <a:prstGeom prst="rect">
            <a:avLst/>
          </a:prstGeom>
          <a:noFill/>
        </p:spPr>
        <p:txBody>
          <a:bodyPr wrap="square" lIns="0" tIns="0" rIns="0" bIns="0" rtlCol="0">
            <a:spAutoFit/>
          </a:bodyPr>
          <a:lstStyle/>
          <a:p>
            <a:pPr algn="ctr"/>
            <a:r>
              <a:rPr lang="en-US" altLang="zh-CN" sz="3200" b="1" dirty="0">
                <a:solidFill>
                  <a:schemeClr val="tx2"/>
                </a:solidFill>
                <a:latin typeface="微软雅黑" pitchFamily="34" charset="-122"/>
                <a:ea typeface="微软雅黑" pitchFamily="34" charset="-122"/>
              </a:rPr>
              <a:t>04</a:t>
            </a:r>
            <a:endParaRPr lang="zh-CN" altLang="en-US" sz="3200" b="1" dirty="0">
              <a:solidFill>
                <a:schemeClr val="tx2"/>
              </a:solidFill>
              <a:latin typeface="微软雅黑" pitchFamily="34" charset="-122"/>
              <a:ea typeface="微软雅黑" pitchFamily="34" charset="-122"/>
            </a:endParaRPr>
          </a:p>
        </p:txBody>
      </p:sp>
      <p:cxnSp>
        <p:nvCxnSpPr>
          <p:cNvPr id="15" name="直接连接符 14"/>
          <p:cNvCxnSpPr/>
          <p:nvPr/>
        </p:nvCxnSpPr>
        <p:spPr>
          <a:xfrm>
            <a:off x="6730759" y="1197546"/>
            <a:ext cx="0" cy="112280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9" idx="3"/>
          </p:cNvCxnSpPr>
          <p:nvPr/>
        </p:nvCxnSpPr>
        <p:spPr>
          <a:xfrm>
            <a:off x="6383470" y="1529159"/>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832432" y="3069432"/>
            <a:ext cx="0" cy="160776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85142" y="3614366"/>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36987" y="5052041"/>
            <a:ext cx="0" cy="106349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336987" y="5670406"/>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5852" y="5001430"/>
            <a:ext cx="5137266" cy="1615827"/>
          </a:xfrm>
          <a:prstGeom prst="rect">
            <a:avLst/>
          </a:prstGeom>
          <a:noFill/>
        </p:spPr>
        <p:txBody>
          <a:bodyPr wrap="square" lIns="0" tIns="0" rIns="0" bIns="0" rtlCol="0">
            <a:spAutoFit/>
          </a:bodyPr>
          <a:lstStyle/>
          <a:p>
            <a:pPr>
              <a:lnSpc>
                <a:spcPts val="1800"/>
              </a:lnSpc>
            </a:pPr>
            <a:r>
              <a:rPr lang="zh-CN" altLang="en-US" sz="1800" dirty="0"/>
              <a:t>教师不仅承担传道授业解惑的角色，也是语言的传播者、学习过程的指导者、教学过程的监控者和教学效果的评价者。“优秀的教师与先进的网络技术相结合是未来发展的趋势”。教师在教学过程中语言和文化。作为学生模仿的对象，教师使用语言的准确性、逻辑性会在一定程度上影响学生的行为、思想和语言表达。</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309124" y="2072472"/>
            <a:ext cx="0" cy="160776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295794" y="3614366"/>
            <a:ext cx="352903" cy="0"/>
          </a:xfrm>
          <a:prstGeom prst="line">
            <a:avLst/>
          </a:prstGeom>
          <a:ln>
            <a:solidFill>
              <a:srgbClr val="333333"/>
            </a:solidFill>
            <a:headEnd type="ova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5918" y="1929596"/>
            <a:ext cx="2578441" cy="2308324"/>
          </a:xfrm>
          <a:prstGeom prst="rect">
            <a:avLst/>
          </a:prstGeom>
          <a:noFill/>
        </p:spPr>
        <p:txBody>
          <a:bodyPr wrap="square" lIns="0" tIns="0" rIns="0" bIns="0" rtlCol="0">
            <a:spAutoFit/>
          </a:bodyPr>
          <a:lstStyle/>
          <a:p>
            <a:pPr>
              <a:lnSpc>
                <a:spcPts val="1800"/>
              </a:lnSpc>
            </a:pPr>
            <a:r>
              <a:rPr lang="zh-CN" altLang="en-US" sz="1600" dirty="0"/>
              <a:t>帮助学生适应全新的混合式教学模式，克服非传统写作教学中的沟通焦虑、测试恐惧和评价抵触等负面情绪，减少学生的负面语言焦虑对学习效果的影响。学生学习效果评价的有效反馈能够及时帮助学生了解学习情况，明确教学中的重难点，做出适时调整。</a:t>
            </a:r>
          </a:p>
        </p:txBody>
      </p:sp>
      <p:sp>
        <p:nvSpPr>
          <p:cNvPr id="27" name="八边形 26"/>
          <p:cNvSpPr/>
          <p:nvPr/>
        </p:nvSpPr>
        <p:spPr>
          <a:xfrm>
            <a:off x="4965979" y="2544889"/>
            <a:ext cx="2196813" cy="2197607"/>
          </a:xfrm>
          <a:prstGeom prst="octagon">
            <a:avLst/>
          </a:prstGeom>
          <a:solidFill>
            <a:srgbClr val="3190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TextBox 27"/>
          <p:cNvSpPr txBox="1"/>
          <p:nvPr/>
        </p:nvSpPr>
        <p:spPr>
          <a:xfrm>
            <a:off x="5265773" y="2975621"/>
            <a:ext cx="1597228" cy="1354213"/>
          </a:xfrm>
          <a:prstGeom prst="rect">
            <a:avLst/>
          </a:prstGeom>
          <a:noFill/>
        </p:spPr>
        <p:txBody>
          <a:bodyPr wrap="square" lIns="121917" tIns="60958" rIns="121917" bIns="60958"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教师反思</a:t>
            </a:r>
          </a:p>
        </p:txBody>
      </p:sp>
      <p:cxnSp>
        <p:nvCxnSpPr>
          <p:cNvPr id="29" name="直接连接符 28"/>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30" name="TextBox 43"/>
          <p:cNvSpPr txBox="1">
            <a:spLocks noChangeArrowheads="1"/>
          </p:cNvSpPr>
          <p:nvPr/>
        </p:nvSpPr>
        <p:spPr bwMode="auto">
          <a:xfrm>
            <a:off x="2590428" y="18943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chemeClr val="tx1">
                    <a:lumMod val="75000"/>
                    <a:lumOff val="25000"/>
                  </a:schemeClr>
                </a:solidFill>
                <a:latin typeface="微软雅黑" pitchFamily="34" charset="-122"/>
              </a:rPr>
              <a:t>学生受益</a:t>
            </a:r>
            <a:endParaRPr lang="en-US" altLang="zh-CN" sz="2800" b="1" dirty="0">
              <a:solidFill>
                <a:schemeClr val="tx1">
                  <a:lumMod val="75000"/>
                  <a:lumOff val="25000"/>
                </a:schemeClr>
              </a:solidFill>
              <a:latin typeface="微软雅黑" pitchFamily="34" charset="-122"/>
            </a:endParaRPr>
          </a:p>
        </p:txBody>
      </p:sp>
      <p:sp>
        <p:nvSpPr>
          <p:cNvPr id="31" name="燕尾形 30"/>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33"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
        <p:nvSpPr>
          <p:cNvPr id="34"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C00000"/>
                </a:solidFill>
                <a:latin typeface="微软雅黑" pitchFamily="34" charset="-122"/>
              </a:rPr>
              <a:t>教学反思</a:t>
            </a:r>
            <a:endParaRPr lang="en-US" altLang="zh-CN" sz="2800" b="1" dirty="0">
              <a:solidFill>
                <a:srgbClr val="C00000"/>
              </a:solidFill>
              <a:latin typeface="微软雅黑" pitchFamily="34" charset="-122"/>
            </a:endParaRPr>
          </a:p>
        </p:txBody>
      </p:sp>
    </p:spTree>
    <p:extLst>
      <p:ext uri="{BB962C8B-B14F-4D97-AF65-F5344CB8AC3E}">
        <p14:creationId xmlns:p14="http://schemas.microsoft.com/office/powerpoint/2010/main" val="175256704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strVal val="(6*min(max(#ppt_w*#ppt_h,.3),1)-7.4)/-.7*#ppt_w"/>
                                          </p:val>
                                        </p:tav>
                                        <p:tav tm="100000">
                                          <p:val>
                                            <p:strVal val="#ppt_w"/>
                                          </p:val>
                                        </p:tav>
                                      </p:tavLst>
                                    </p:anim>
                                    <p:anim calcmode="lin" valueType="num">
                                      <p:cBhvr>
                                        <p:cTn id="8" dur="500" fill="hold"/>
                                        <p:tgtEl>
                                          <p:spTgt spid="27"/>
                                        </p:tgtEl>
                                        <p:attrNameLst>
                                          <p:attrName>ppt_h</p:attrName>
                                        </p:attrNameLst>
                                      </p:cBhvr>
                                      <p:tavLst>
                                        <p:tav tm="0">
                                          <p:val>
                                            <p:strVal val="(6*min(max(#ppt_w*#ppt_h,.3),1)-7.4)/-.7*#ppt_h"/>
                                          </p:val>
                                        </p:tav>
                                        <p:tav tm="100000">
                                          <p:val>
                                            <p:strVal val="#ppt_h"/>
                                          </p:val>
                                        </p:tav>
                                      </p:tavLst>
                                    </p:anim>
                                    <p:anim calcmode="lin" valueType="num">
                                      <p:cBhvr>
                                        <p:cTn id="9" dur="500" fill="hold"/>
                                        <p:tgtEl>
                                          <p:spTgt spid="27"/>
                                        </p:tgtEl>
                                        <p:attrNameLst>
                                          <p:attrName>ppt_x</p:attrName>
                                        </p:attrNameLst>
                                      </p:cBhvr>
                                      <p:tavLst>
                                        <p:tav tm="0">
                                          <p:val>
                                            <p:fltVal val="0.5"/>
                                          </p:val>
                                        </p:tav>
                                        <p:tav tm="100000">
                                          <p:val>
                                            <p:strVal val="#ppt_x"/>
                                          </p:val>
                                        </p:tav>
                                      </p:tavLst>
                                    </p:anim>
                                    <p:anim calcmode="lin" valueType="num">
                                      <p:cBhvr>
                                        <p:cTn id="10" dur="500" fill="hold"/>
                                        <p:tgtEl>
                                          <p:spTgt spid="27"/>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strVal val="(6*min(max(#ppt_w*#ppt_h,.3),1)-7.4)/-.7*#ppt_w"/>
                                          </p:val>
                                        </p:tav>
                                        <p:tav tm="100000">
                                          <p:val>
                                            <p:strVal val="#ppt_w"/>
                                          </p:val>
                                        </p:tav>
                                      </p:tavLst>
                                    </p:anim>
                                    <p:anim calcmode="lin" valueType="num">
                                      <p:cBhvr>
                                        <p:cTn id="14" dur="500" fill="hold"/>
                                        <p:tgtEl>
                                          <p:spTgt spid="28"/>
                                        </p:tgtEl>
                                        <p:attrNameLst>
                                          <p:attrName>ppt_h</p:attrName>
                                        </p:attrNameLst>
                                      </p:cBhvr>
                                      <p:tavLst>
                                        <p:tav tm="0">
                                          <p:val>
                                            <p:strVal val="(6*min(max(#ppt_w*#ppt_h,.3),1)-7.4)/-.7*#ppt_h"/>
                                          </p:val>
                                        </p:tav>
                                        <p:tav tm="100000">
                                          <p:val>
                                            <p:strVal val="#ppt_h"/>
                                          </p:val>
                                        </p:tav>
                                      </p:tavLst>
                                    </p:anim>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1000"/>
                            </p:stCondLst>
                            <p:childTnLst>
                              <p:par>
                                <p:cTn id="22" presetID="53" presetClass="entr" presetSubtype="52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anim calcmode="lin" valueType="num">
                                      <p:cBhvr>
                                        <p:cTn id="41" dur="500" fill="hold"/>
                                        <p:tgtEl>
                                          <p:spTgt spid="6"/>
                                        </p:tgtEl>
                                        <p:attrNameLst>
                                          <p:attrName>ppt_x</p:attrName>
                                        </p:attrNameLst>
                                      </p:cBhvr>
                                      <p:tavLst>
                                        <p:tav tm="0">
                                          <p:val>
                                            <p:fltVal val="0.5"/>
                                          </p:val>
                                        </p:tav>
                                        <p:tav tm="100000">
                                          <p:val>
                                            <p:strVal val="#ppt_x"/>
                                          </p:val>
                                        </p:tav>
                                      </p:tavLst>
                                    </p:anim>
                                    <p:anim calcmode="lin" valueType="num">
                                      <p:cBhvr>
                                        <p:cTn id="42" dur="500" fill="hold"/>
                                        <p:tgtEl>
                                          <p:spTgt spid="6"/>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anim calcmode="lin" valueType="num">
                                      <p:cBhvr>
                                        <p:cTn id="48" dur="500" fill="hold"/>
                                        <p:tgtEl>
                                          <p:spTgt spid="4"/>
                                        </p:tgtEl>
                                        <p:attrNameLst>
                                          <p:attrName>ppt_x</p:attrName>
                                        </p:attrNameLst>
                                      </p:cBhvr>
                                      <p:tavLst>
                                        <p:tav tm="0">
                                          <p:val>
                                            <p:fltVal val="0.5"/>
                                          </p:val>
                                        </p:tav>
                                        <p:tav tm="100000">
                                          <p:val>
                                            <p:strVal val="#ppt_x"/>
                                          </p:val>
                                        </p:tav>
                                      </p:tavLst>
                                    </p:anim>
                                    <p:anim calcmode="lin" valueType="num">
                                      <p:cBhvr>
                                        <p:cTn id="49" dur="500" fill="hold"/>
                                        <p:tgtEl>
                                          <p:spTgt spid="4"/>
                                        </p:tgtEl>
                                        <p:attrNameLst>
                                          <p:attrName>ppt_y</p:attrName>
                                        </p:attrNameLst>
                                      </p:cBhvr>
                                      <p:tavLst>
                                        <p:tav tm="0">
                                          <p:val>
                                            <p:fltVal val="0.5"/>
                                          </p:val>
                                        </p:tav>
                                        <p:tav tm="100000">
                                          <p:val>
                                            <p:strVal val="#ppt_y"/>
                                          </p:val>
                                        </p:tav>
                                      </p:tavLst>
                                    </p:anim>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2000"/>
                            </p:stCondLst>
                            <p:childTnLst>
                              <p:par>
                                <p:cTn id="55" presetID="16" presetClass="entr" presetSubtype="42"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Horizontal)">
                                      <p:cBhvr>
                                        <p:cTn id="57" dur="500"/>
                                        <p:tgtEl>
                                          <p:spTgt spid="15"/>
                                        </p:tgtEl>
                                      </p:cBhvr>
                                    </p:animEffect>
                                  </p:childTnLst>
                                </p:cTn>
                              </p:par>
                            </p:childTnLst>
                          </p:cTn>
                        </p:par>
                        <p:par>
                          <p:cTn id="58" fill="hold">
                            <p:stCondLst>
                              <p:cond delay="2500"/>
                            </p:stCondLst>
                            <p:childTnLst>
                              <p:par>
                                <p:cTn id="59" presetID="22" presetClass="entr" presetSubtype="2"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right)">
                                      <p:cBhvr>
                                        <p:cTn id="61" dur="500"/>
                                        <p:tgtEl>
                                          <p:spTgt spid="1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par>
                          <p:cTn id="65" fill="hold">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par>
                          <p:cTn id="69" fill="hold">
                            <p:stCondLst>
                              <p:cond delay="3500"/>
                            </p:stCondLst>
                            <p:childTnLst>
                              <p:par>
                                <p:cTn id="70" presetID="16" presetClass="entr" presetSubtype="42"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outHorizontal)">
                                      <p:cBhvr>
                                        <p:cTn id="72" dur="500"/>
                                        <p:tgtEl>
                                          <p:spTgt spid="17"/>
                                        </p:tgtEl>
                                      </p:cBhvr>
                                    </p:animEffect>
                                  </p:childTnLst>
                                </p:cTn>
                              </p:par>
                            </p:childTnLst>
                          </p:cTn>
                        </p:par>
                        <p:par>
                          <p:cTn id="73" fill="hold">
                            <p:stCondLst>
                              <p:cond delay="4000"/>
                            </p:stCondLst>
                            <p:childTnLst>
                              <p:par>
                                <p:cTn id="74" presetID="22" presetClass="entr" presetSubtype="2"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right)">
                                      <p:cBhvr>
                                        <p:cTn id="76" dur="500"/>
                                        <p:tgtEl>
                                          <p:spTgt spid="1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par>
                          <p:cTn id="80" fill="hold">
                            <p:stCondLst>
                              <p:cond delay="4500"/>
                            </p:stCondLst>
                            <p:childTnLst>
                              <p:par>
                                <p:cTn id="81" presetID="10"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par>
                          <p:cTn id="84" fill="hold">
                            <p:stCondLst>
                              <p:cond delay="5000"/>
                            </p:stCondLst>
                            <p:childTnLst>
                              <p:par>
                                <p:cTn id="85" presetID="16" presetClass="entr" presetSubtype="42"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outHorizontal)">
                                      <p:cBhvr>
                                        <p:cTn id="87" dur="500"/>
                                        <p:tgtEl>
                                          <p:spTgt spid="19"/>
                                        </p:tgtEl>
                                      </p:cBhvr>
                                    </p:animEffect>
                                  </p:childTnLst>
                                </p:cTn>
                              </p:par>
                            </p:childTnLst>
                          </p:cTn>
                        </p:par>
                        <p:par>
                          <p:cTn id="88" fill="hold">
                            <p:stCondLst>
                              <p:cond delay="5500"/>
                            </p:stCondLst>
                            <p:childTnLst>
                              <p:par>
                                <p:cTn id="89" presetID="22" presetClass="entr" presetSubtype="8"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left)">
                                      <p:cBhvr>
                                        <p:cTn id="91" dur="500"/>
                                        <p:tgtEl>
                                          <p:spTgt spid="20"/>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right)">
                                      <p:cBhvr>
                                        <p:cTn id="94" dur="500"/>
                                        <p:tgtEl>
                                          <p:spTgt spid="22"/>
                                        </p:tgtEl>
                                      </p:cBhvr>
                                    </p:animEffect>
                                  </p:childTnLst>
                                </p:cTn>
                              </p:par>
                            </p:childTnLst>
                          </p:cTn>
                        </p:par>
                        <p:par>
                          <p:cTn id="95" fill="hold">
                            <p:stCondLst>
                              <p:cond delay="600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childTnLst>
                          </p:cTn>
                        </p:par>
                        <p:par>
                          <p:cTn id="99" fill="hold">
                            <p:stCondLst>
                              <p:cond delay="6500"/>
                            </p:stCondLst>
                            <p:childTnLst>
                              <p:par>
                                <p:cTn id="100" presetID="16" presetClass="entr" presetSubtype="42" fill="hold"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arn(outHorizontal)">
                                      <p:cBhvr>
                                        <p:cTn id="102" dur="500"/>
                                        <p:tgtEl>
                                          <p:spTgt spid="23"/>
                                        </p:tgtEl>
                                      </p:cBhvr>
                                    </p:animEffect>
                                  </p:childTnLst>
                                </p:cTn>
                              </p:par>
                            </p:childTnLst>
                          </p:cTn>
                        </p:par>
                        <p:par>
                          <p:cTn id="103" fill="hold">
                            <p:stCondLst>
                              <p:cond delay="7000"/>
                            </p:stCondLst>
                            <p:childTnLst>
                              <p:par>
                                <p:cTn id="104" presetID="22" presetClass="entr" presetSubtype="8" fill="hold"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wipe(left)">
                                      <p:cBhvr>
                                        <p:cTn id="106" dur="500"/>
                                        <p:tgtEl>
                                          <p:spTgt spid="24"/>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right)">
                                      <p:cBhvr>
                                        <p:cTn id="10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2" grpId="0"/>
      <p:bldP spid="13" grpId="0"/>
      <p:bldP spid="14" grpId="0"/>
      <p:bldP spid="22" grpId="0"/>
      <p:bldP spid="26" grpId="0"/>
      <p:bldP spid="27"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nvSpPr>
        <p:spPr bwMode="auto">
          <a:xfrm>
            <a:off x="2906289" y="2133650"/>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38B1BF"/>
                </a:solidFill>
                <a:latin typeface="Impact" pitchFamily="34" charset="0"/>
                <a:ea typeface="微软雅黑" pitchFamily="34" charset="-122"/>
                <a:cs typeface="Arial" panose="020B0604020202020204" pitchFamily="34" charset="0"/>
              </a:rPr>
              <a:t>01</a:t>
            </a:r>
            <a:endParaRPr lang="zh-CN" altLang="en-US" sz="3700" kern="0" dirty="0">
              <a:solidFill>
                <a:srgbClr val="38B1BF"/>
              </a:solidFill>
              <a:latin typeface="Impact" pitchFamily="34" charset="0"/>
              <a:ea typeface="微软雅黑" pitchFamily="34" charset="-122"/>
              <a:cs typeface="Arial" panose="020B0604020202020204" pitchFamily="34" charset="0"/>
            </a:endParaRPr>
          </a:p>
        </p:txBody>
      </p:sp>
      <p:cxnSp>
        <p:nvCxnSpPr>
          <p:cNvPr id="71" name="直接连接符 70"/>
          <p:cNvCxnSpPr/>
          <p:nvPr/>
        </p:nvCxnSpPr>
        <p:spPr>
          <a:xfrm>
            <a:off x="3785261" y="2204251"/>
            <a:ext cx="0" cy="556586"/>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3876527" y="2133650"/>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38B1BF"/>
                </a:solidFill>
                <a:latin typeface="微软雅黑" pitchFamily="34" charset="-122"/>
                <a:ea typeface="微软雅黑" pitchFamily="34" charset="-122"/>
              </a:rPr>
              <a:t>学情分析</a:t>
            </a:r>
          </a:p>
        </p:txBody>
      </p:sp>
      <p:cxnSp>
        <p:nvCxnSpPr>
          <p:cNvPr id="73" name="直接连接符 72"/>
          <p:cNvCxnSpPr/>
          <p:nvPr/>
        </p:nvCxnSpPr>
        <p:spPr>
          <a:xfrm>
            <a:off x="5993219" y="2482544"/>
            <a:ext cx="2862459" cy="0"/>
          </a:xfrm>
          <a:prstGeom prst="line">
            <a:avLst/>
          </a:prstGeom>
          <a:noFill/>
          <a:ln w="9525" cap="flat" cmpd="sng" algn="ctr">
            <a:solidFill>
              <a:schemeClr val="tx1">
                <a:lumMod val="65000"/>
                <a:lumOff val="35000"/>
              </a:schemeClr>
            </a:solidFill>
            <a:prstDash val="dash"/>
            <a:tailEnd type="oval"/>
          </a:ln>
          <a:effectLst/>
        </p:spPr>
      </p:cxnSp>
      <p:sp>
        <p:nvSpPr>
          <p:cNvPr id="74" name="标题层"/>
          <p:cNvSpPr txBox="1"/>
          <p:nvPr/>
        </p:nvSpPr>
        <p:spPr bwMode="auto">
          <a:xfrm>
            <a:off x="8765499" y="2256789"/>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319095"/>
                </a:solidFill>
                <a:latin typeface="Impact" pitchFamily="34" charset="0"/>
                <a:ea typeface="微软雅黑" pitchFamily="34" charset="-122"/>
                <a:cs typeface="Arial" panose="020B0604020202020204" pitchFamily="34" charset="0"/>
              </a:rPr>
              <a:t>P3</a:t>
            </a:r>
            <a:endParaRPr lang="zh-CN" altLang="en-US" kern="0" dirty="0">
              <a:solidFill>
                <a:srgbClr val="319095"/>
              </a:solidFill>
              <a:latin typeface="Impact" pitchFamily="34" charset="0"/>
              <a:ea typeface="微软雅黑" pitchFamily="34" charset="-122"/>
              <a:cs typeface="Arial" panose="020B0604020202020204" pitchFamily="34" charset="0"/>
            </a:endParaRPr>
          </a:p>
        </p:txBody>
      </p:sp>
      <p:sp>
        <p:nvSpPr>
          <p:cNvPr id="90" name="标题层"/>
          <p:cNvSpPr txBox="1"/>
          <p:nvPr/>
        </p:nvSpPr>
        <p:spPr bwMode="auto">
          <a:xfrm>
            <a:off x="2906289" y="3166883"/>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8B8B8B"/>
                </a:solidFill>
                <a:latin typeface="Impact" pitchFamily="34" charset="0"/>
                <a:ea typeface="微软雅黑" pitchFamily="34" charset="-122"/>
                <a:cs typeface="Arial" panose="020B0604020202020204" pitchFamily="34" charset="0"/>
              </a:rPr>
              <a:t>02</a:t>
            </a:r>
            <a:endParaRPr lang="zh-CN" altLang="en-US" sz="3700" kern="0" dirty="0">
              <a:solidFill>
                <a:srgbClr val="8B8B8B"/>
              </a:solidFill>
              <a:latin typeface="Impact" pitchFamily="34" charset="0"/>
              <a:ea typeface="微软雅黑" pitchFamily="34" charset="-122"/>
              <a:cs typeface="Arial" panose="020B0604020202020204" pitchFamily="34" charset="0"/>
            </a:endParaRPr>
          </a:p>
        </p:txBody>
      </p:sp>
      <p:cxnSp>
        <p:nvCxnSpPr>
          <p:cNvPr id="91" name="直接连接符 90"/>
          <p:cNvCxnSpPr/>
          <p:nvPr/>
        </p:nvCxnSpPr>
        <p:spPr>
          <a:xfrm>
            <a:off x="3785261" y="3237484"/>
            <a:ext cx="0" cy="556586"/>
          </a:xfrm>
          <a:prstGeom prst="line">
            <a:avLst/>
          </a:prstGeom>
          <a:noFill/>
          <a:ln w="9525" cap="flat" cmpd="sng" algn="ctr">
            <a:solidFill>
              <a:schemeClr val="tx1">
                <a:lumMod val="65000"/>
                <a:lumOff val="35000"/>
              </a:schemeClr>
            </a:solidFill>
            <a:prstDash val="solid"/>
          </a:ln>
          <a:effectLst/>
        </p:spPr>
      </p:cxnSp>
      <p:sp>
        <p:nvSpPr>
          <p:cNvPr id="92" name="标题层"/>
          <p:cNvSpPr txBox="1"/>
          <p:nvPr/>
        </p:nvSpPr>
        <p:spPr bwMode="auto">
          <a:xfrm>
            <a:off x="3876527" y="3166883"/>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8B8B8B"/>
                </a:solidFill>
                <a:latin typeface="微软雅黑" pitchFamily="34" charset="-122"/>
                <a:ea typeface="微软雅黑" pitchFamily="34" charset="-122"/>
              </a:rPr>
              <a:t>教学设计</a:t>
            </a:r>
          </a:p>
        </p:txBody>
      </p:sp>
      <p:cxnSp>
        <p:nvCxnSpPr>
          <p:cNvPr id="93" name="直接连接符 92"/>
          <p:cNvCxnSpPr/>
          <p:nvPr/>
        </p:nvCxnSpPr>
        <p:spPr>
          <a:xfrm>
            <a:off x="5993219" y="3515777"/>
            <a:ext cx="2862459" cy="0"/>
          </a:xfrm>
          <a:prstGeom prst="line">
            <a:avLst/>
          </a:prstGeom>
          <a:noFill/>
          <a:ln w="9525" cap="flat" cmpd="sng" algn="ctr">
            <a:solidFill>
              <a:schemeClr val="tx1">
                <a:lumMod val="65000"/>
                <a:lumOff val="35000"/>
              </a:schemeClr>
            </a:solidFill>
            <a:prstDash val="dash"/>
            <a:tailEnd type="oval"/>
          </a:ln>
          <a:effectLst/>
        </p:spPr>
      </p:cxnSp>
      <p:sp>
        <p:nvSpPr>
          <p:cNvPr id="94" name="标题层"/>
          <p:cNvSpPr txBox="1"/>
          <p:nvPr/>
        </p:nvSpPr>
        <p:spPr bwMode="auto">
          <a:xfrm>
            <a:off x="8765499" y="3290022"/>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8B8B8B"/>
                </a:solidFill>
                <a:latin typeface="Impact" pitchFamily="34" charset="0"/>
                <a:ea typeface="微软雅黑" pitchFamily="34" charset="-122"/>
                <a:cs typeface="Arial" panose="020B0604020202020204" pitchFamily="34" charset="0"/>
              </a:rPr>
              <a:t>P5</a:t>
            </a:r>
            <a:endParaRPr lang="zh-CN" altLang="en-US" kern="0" dirty="0">
              <a:solidFill>
                <a:srgbClr val="8B8B8B"/>
              </a:solidFill>
              <a:latin typeface="Impact" pitchFamily="34" charset="0"/>
              <a:ea typeface="微软雅黑" pitchFamily="34" charset="-122"/>
              <a:cs typeface="Arial" panose="020B0604020202020204" pitchFamily="34" charset="0"/>
            </a:endParaRPr>
          </a:p>
        </p:txBody>
      </p:sp>
      <p:sp>
        <p:nvSpPr>
          <p:cNvPr id="95" name="标题层"/>
          <p:cNvSpPr txBox="1"/>
          <p:nvPr/>
        </p:nvSpPr>
        <p:spPr bwMode="auto">
          <a:xfrm>
            <a:off x="2906289" y="4200116"/>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8B8B8B"/>
                </a:solidFill>
                <a:latin typeface="Impact" pitchFamily="34" charset="0"/>
                <a:ea typeface="微软雅黑" pitchFamily="34" charset="-122"/>
                <a:cs typeface="Arial" panose="020B0604020202020204" pitchFamily="34" charset="0"/>
              </a:rPr>
              <a:t>03</a:t>
            </a:r>
            <a:endParaRPr lang="zh-CN" altLang="en-US" sz="3700" kern="0" dirty="0">
              <a:solidFill>
                <a:srgbClr val="8B8B8B"/>
              </a:solidFill>
              <a:latin typeface="Impact" pitchFamily="34" charset="0"/>
              <a:ea typeface="微软雅黑" pitchFamily="34" charset="-122"/>
              <a:cs typeface="Arial" panose="020B0604020202020204" pitchFamily="34" charset="0"/>
            </a:endParaRPr>
          </a:p>
        </p:txBody>
      </p:sp>
      <p:cxnSp>
        <p:nvCxnSpPr>
          <p:cNvPr id="96" name="直接连接符 95"/>
          <p:cNvCxnSpPr/>
          <p:nvPr/>
        </p:nvCxnSpPr>
        <p:spPr>
          <a:xfrm>
            <a:off x="3785261" y="4270717"/>
            <a:ext cx="0" cy="556586"/>
          </a:xfrm>
          <a:prstGeom prst="line">
            <a:avLst/>
          </a:prstGeom>
          <a:noFill/>
          <a:ln w="9525" cap="flat" cmpd="sng" algn="ctr">
            <a:solidFill>
              <a:schemeClr val="tx1">
                <a:lumMod val="65000"/>
                <a:lumOff val="35000"/>
              </a:schemeClr>
            </a:solidFill>
            <a:prstDash val="solid"/>
          </a:ln>
          <a:effectLst/>
        </p:spPr>
      </p:cxnSp>
      <p:sp>
        <p:nvSpPr>
          <p:cNvPr id="97" name="标题层"/>
          <p:cNvSpPr txBox="1"/>
          <p:nvPr/>
        </p:nvSpPr>
        <p:spPr bwMode="auto">
          <a:xfrm>
            <a:off x="3876527" y="4200116"/>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8B8B8B"/>
                </a:solidFill>
                <a:latin typeface="微软雅黑" pitchFamily="34" charset="-122"/>
                <a:ea typeface="微软雅黑" pitchFamily="34" charset="-122"/>
              </a:rPr>
              <a:t>创新之处</a:t>
            </a:r>
          </a:p>
        </p:txBody>
      </p:sp>
      <p:cxnSp>
        <p:nvCxnSpPr>
          <p:cNvPr id="98" name="直接连接符 97"/>
          <p:cNvCxnSpPr/>
          <p:nvPr/>
        </p:nvCxnSpPr>
        <p:spPr>
          <a:xfrm>
            <a:off x="5993219" y="4549010"/>
            <a:ext cx="2862459" cy="0"/>
          </a:xfrm>
          <a:prstGeom prst="line">
            <a:avLst/>
          </a:prstGeom>
          <a:noFill/>
          <a:ln w="9525" cap="flat" cmpd="sng" algn="ctr">
            <a:solidFill>
              <a:schemeClr val="tx1">
                <a:lumMod val="65000"/>
                <a:lumOff val="35000"/>
              </a:schemeClr>
            </a:solidFill>
            <a:prstDash val="dash"/>
            <a:tailEnd type="oval"/>
          </a:ln>
          <a:effectLst/>
        </p:spPr>
      </p:cxnSp>
      <p:sp>
        <p:nvSpPr>
          <p:cNvPr id="99" name="标题层"/>
          <p:cNvSpPr txBox="1"/>
          <p:nvPr/>
        </p:nvSpPr>
        <p:spPr bwMode="auto">
          <a:xfrm>
            <a:off x="8765499" y="4323255"/>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8B8B8B"/>
                </a:solidFill>
                <a:latin typeface="Impact" pitchFamily="34" charset="0"/>
                <a:ea typeface="微软雅黑" pitchFamily="34" charset="-122"/>
                <a:cs typeface="Arial" panose="020B0604020202020204" pitchFamily="34" charset="0"/>
              </a:rPr>
              <a:t>P11</a:t>
            </a:r>
            <a:endParaRPr lang="zh-CN" altLang="en-US" kern="0" dirty="0">
              <a:solidFill>
                <a:srgbClr val="8B8B8B"/>
              </a:solidFill>
              <a:latin typeface="Impact" pitchFamily="34" charset="0"/>
              <a:ea typeface="微软雅黑" pitchFamily="34" charset="-122"/>
              <a:cs typeface="Arial" panose="020B0604020202020204" pitchFamily="34" charset="0"/>
            </a:endParaRPr>
          </a:p>
        </p:txBody>
      </p:sp>
      <p:sp>
        <p:nvSpPr>
          <p:cNvPr id="100" name="标题层"/>
          <p:cNvSpPr txBox="1"/>
          <p:nvPr/>
        </p:nvSpPr>
        <p:spPr bwMode="auto">
          <a:xfrm>
            <a:off x="2906289" y="5233348"/>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8B8B8B"/>
                </a:solidFill>
                <a:latin typeface="Impact" pitchFamily="34" charset="0"/>
                <a:ea typeface="微软雅黑" pitchFamily="34" charset="-122"/>
                <a:cs typeface="Arial" panose="020B0604020202020204" pitchFamily="34" charset="0"/>
              </a:rPr>
              <a:t>04</a:t>
            </a:r>
            <a:endParaRPr lang="zh-CN" altLang="en-US" sz="3700" kern="0" dirty="0">
              <a:solidFill>
                <a:srgbClr val="8B8B8B"/>
              </a:solidFill>
              <a:latin typeface="Impact" pitchFamily="34" charset="0"/>
              <a:ea typeface="微软雅黑" pitchFamily="34" charset="-122"/>
              <a:cs typeface="Arial" panose="020B0604020202020204" pitchFamily="34" charset="0"/>
            </a:endParaRPr>
          </a:p>
        </p:txBody>
      </p:sp>
      <p:cxnSp>
        <p:nvCxnSpPr>
          <p:cNvPr id="101" name="直接连接符 100"/>
          <p:cNvCxnSpPr/>
          <p:nvPr/>
        </p:nvCxnSpPr>
        <p:spPr>
          <a:xfrm>
            <a:off x="3785261" y="5303949"/>
            <a:ext cx="0" cy="556586"/>
          </a:xfrm>
          <a:prstGeom prst="line">
            <a:avLst/>
          </a:prstGeom>
          <a:noFill/>
          <a:ln w="9525" cap="flat" cmpd="sng" algn="ctr">
            <a:solidFill>
              <a:schemeClr val="tx1">
                <a:lumMod val="65000"/>
                <a:lumOff val="35000"/>
              </a:schemeClr>
            </a:solidFill>
            <a:prstDash val="solid"/>
          </a:ln>
          <a:effectLst/>
        </p:spPr>
      </p:cxnSp>
      <p:sp>
        <p:nvSpPr>
          <p:cNvPr id="102" name="标题层"/>
          <p:cNvSpPr txBox="1"/>
          <p:nvPr/>
        </p:nvSpPr>
        <p:spPr bwMode="auto">
          <a:xfrm>
            <a:off x="3876527" y="5233348"/>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8B8B8B"/>
                </a:solidFill>
                <a:latin typeface="微软雅黑" pitchFamily="34" charset="-122"/>
                <a:ea typeface="微软雅黑" pitchFamily="34" charset="-122"/>
              </a:rPr>
              <a:t>教学反思</a:t>
            </a:r>
          </a:p>
        </p:txBody>
      </p:sp>
      <p:cxnSp>
        <p:nvCxnSpPr>
          <p:cNvPr id="103" name="直接连接符 102"/>
          <p:cNvCxnSpPr/>
          <p:nvPr/>
        </p:nvCxnSpPr>
        <p:spPr>
          <a:xfrm>
            <a:off x="5993219" y="5582242"/>
            <a:ext cx="2862459" cy="0"/>
          </a:xfrm>
          <a:prstGeom prst="line">
            <a:avLst/>
          </a:prstGeom>
          <a:noFill/>
          <a:ln w="9525" cap="flat" cmpd="sng" algn="ctr">
            <a:solidFill>
              <a:schemeClr val="tx1">
                <a:lumMod val="65000"/>
                <a:lumOff val="35000"/>
              </a:schemeClr>
            </a:solidFill>
            <a:prstDash val="dash"/>
            <a:tailEnd type="oval"/>
          </a:ln>
          <a:effectLst/>
        </p:spPr>
      </p:cxnSp>
      <p:sp>
        <p:nvSpPr>
          <p:cNvPr id="104" name="标题层"/>
          <p:cNvSpPr txBox="1"/>
          <p:nvPr/>
        </p:nvSpPr>
        <p:spPr bwMode="auto">
          <a:xfrm>
            <a:off x="8765499" y="5356487"/>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8B8B8B"/>
                </a:solidFill>
                <a:latin typeface="Impact" pitchFamily="34" charset="0"/>
                <a:ea typeface="微软雅黑" pitchFamily="34" charset="-122"/>
                <a:cs typeface="Arial" panose="020B0604020202020204" pitchFamily="34" charset="0"/>
              </a:rPr>
              <a:t>P14</a:t>
            </a:r>
            <a:endParaRPr lang="zh-CN" altLang="en-US" kern="0" dirty="0">
              <a:solidFill>
                <a:srgbClr val="8B8B8B"/>
              </a:solidFill>
              <a:latin typeface="Impact" pitchFamily="34" charset="0"/>
              <a:ea typeface="微软雅黑" pitchFamily="34" charset="-122"/>
              <a:cs typeface="Arial" panose="020B0604020202020204" pitchFamily="34" charset="0"/>
            </a:endParaRPr>
          </a:p>
        </p:txBody>
      </p:sp>
      <p:sp>
        <p:nvSpPr>
          <p:cNvPr id="31" name="矩形 30"/>
          <p:cNvSpPr/>
          <p:nvPr/>
        </p:nvSpPr>
        <p:spPr>
          <a:xfrm>
            <a:off x="0" y="0"/>
            <a:ext cx="12192000" cy="1125538"/>
          </a:xfrm>
          <a:prstGeom prst="rect">
            <a:avLst/>
          </a:prstGeom>
          <a:solidFill>
            <a:srgbClr val="319095"/>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32" name="矩形 31"/>
          <p:cNvSpPr/>
          <p:nvPr/>
        </p:nvSpPr>
        <p:spPr>
          <a:xfrm>
            <a:off x="237290" y="215084"/>
            <a:ext cx="2441694"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教学创新</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extLst>
      <p:ext uri="{BB962C8B-B14F-4D97-AF65-F5344CB8AC3E}">
        <p14:creationId xmlns:p14="http://schemas.microsoft.com/office/powerpoint/2010/main" val="26974459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65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1650"/>
                            </p:stCondLst>
                            <p:childTnLst>
                              <p:par>
                                <p:cTn id="28" presetID="22" presetClass="entr" presetSubtype="8"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2150"/>
                            </p:stCondLst>
                            <p:childTnLst>
                              <p:par>
                                <p:cTn id="32" presetID="12" presetClass="entr" presetSubtype="4"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400"/>
                                        <p:tgtEl>
                                          <p:spTgt spid="74"/>
                                        </p:tgtEl>
                                        <p:attrNameLst>
                                          <p:attrName>ppt_y</p:attrName>
                                        </p:attrNameLst>
                                      </p:cBhvr>
                                      <p:tavLst>
                                        <p:tav tm="0">
                                          <p:val>
                                            <p:strVal val="#ppt_y+#ppt_h*1.125000"/>
                                          </p:val>
                                        </p:tav>
                                        <p:tav tm="100000">
                                          <p:val>
                                            <p:strVal val="#ppt_y"/>
                                          </p:val>
                                        </p:tav>
                                      </p:tavLst>
                                    </p:anim>
                                    <p:animEffect transition="in" filter="wipe(up)">
                                      <p:cBhvr>
                                        <p:cTn id="35" dur="400"/>
                                        <p:tgtEl>
                                          <p:spTgt spid="74"/>
                                        </p:tgtEl>
                                      </p:cBhvr>
                                    </p:animEffect>
                                  </p:childTnLst>
                                </p:cTn>
                              </p:par>
                            </p:childTnLst>
                          </p:cTn>
                        </p:par>
                        <p:par>
                          <p:cTn id="36" fill="hold">
                            <p:stCondLst>
                              <p:cond delay="2550"/>
                            </p:stCondLst>
                            <p:childTnLst>
                              <p:par>
                                <p:cTn id="37" presetID="47" presetClass="entr" presetSubtype="0"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600"/>
                                        <p:tgtEl>
                                          <p:spTgt spid="91"/>
                                        </p:tgtEl>
                                      </p:cBhvr>
                                    </p:animEffect>
                                    <p:anim calcmode="lin" valueType="num">
                                      <p:cBhvr>
                                        <p:cTn id="40" dur="600" fill="hold"/>
                                        <p:tgtEl>
                                          <p:spTgt spid="91"/>
                                        </p:tgtEl>
                                        <p:attrNameLst>
                                          <p:attrName>ppt_x</p:attrName>
                                        </p:attrNameLst>
                                      </p:cBhvr>
                                      <p:tavLst>
                                        <p:tav tm="0">
                                          <p:val>
                                            <p:strVal val="#ppt_x"/>
                                          </p:val>
                                        </p:tav>
                                        <p:tav tm="100000">
                                          <p:val>
                                            <p:strVal val="#ppt_x"/>
                                          </p:val>
                                        </p:tav>
                                      </p:tavLst>
                                    </p:anim>
                                    <p:anim calcmode="lin" valueType="num">
                                      <p:cBhvr>
                                        <p:cTn id="41" dur="6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3150"/>
                            </p:stCondLst>
                            <p:childTnLst>
                              <p:par>
                                <p:cTn id="43" presetID="2" presetClass="entr" presetSubtype="8" decel="52500"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400" fill="hold"/>
                                        <p:tgtEl>
                                          <p:spTgt spid="90"/>
                                        </p:tgtEl>
                                        <p:attrNameLst>
                                          <p:attrName>ppt_x</p:attrName>
                                        </p:attrNameLst>
                                      </p:cBhvr>
                                      <p:tavLst>
                                        <p:tav tm="0">
                                          <p:val>
                                            <p:strVal val="0-#ppt_w/2"/>
                                          </p:val>
                                        </p:tav>
                                        <p:tav tm="100000">
                                          <p:val>
                                            <p:strVal val="#ppt_x"/>
                                          </p:val>
                                        </p:tav>
                                      </p:tavLst>
                                    </p:anim>
                                    <p:anim calcmode="lin" valueType="num">
                                      <p:cBhvr additive="base">
                                        <p:cTn id="46" dur="400" fill="hold"/>
                                        <p:tgtEl>
                                          <p:spTgt spid="90"/>
                                        </p:tgtEl>
                                        <p:attrNameLst>
                                          <p:attrName>ppt_y</p:attrName>
                                        </p:attrNameLst>
                                      </p:cBhvr>
                                      <p:tavLst>
                                        <p:tav tm="0">
                                          <p:val>
                                            <p:strVal val="#ppt_y"/>
                                          </p:val>
                                        </p:tav>
                                        <p:tav tm="100000">
                                          <p:val>
                                            <p:strVal val="#ppt_y"/>
                                          </p:val>
                                        </p:tav>
                                      </p:tavLst>
                                    </p:anim>
                                  </p:childTnLst>
                                </p:cTn>
                              </p:par>
                              <p:par>
                                <p:cTn id="47" presetID="2" presetClass="entr" presetSubtype="2" decel="5250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 calcmode="lin" valueType="num">
                                      <p:cBhvr additive="base">
                                        <p:cTn id="49" dur="400" fill="hold"/>
                                        <p:tgtEl>
                                          <p:spTgt spid="92"/>
                                        </p:tgtEl>
                                        <p:attrNameLst>
                                          <p:attrName>ppt_x</p:attrName>
                                        </p:attrNameLst>
                                      </p:cBhvr>
                                      <p:tavLst>
                                        <p:tav tm="0">
                                          <p:val>
                                            <p:strVal val="1+#ppt_w/2"/>
                                          </p:val>
                                        </p:tav>
                                        <p:tav tm="100000">
                                          <p:val>
                                            <p:strVal val="#ppt_x"/>
                                          </p:val>
                                        </p:tav>
                                      </p:tavLst>
                                    </p:anim>
                                    <p:anim calcmode="lin" valueType="num">
                                      <p:cBhvr additive="base">
                                        <p:cTn id="50" dur="400" fill="hold"/>
                                        <p:tgtEl>
                                          <p:spTgt spid="92"/>
                                        </p:tgtEl>
                                        <p:attrNameLst>
                                          <p:attrName>ppt_y</p:attrName>
                                        </p:attrNameLst>
                                      </p:cBhvr>
                                      <p:tavLst>
                                        <p:tav tm="0">
                                          <p:val>
                                            <p:strVal val="#ppt_y"/>
                                          </p:val>
                                        </p:tav>
                                        <p:tav tm="100000">
                                          <p:val>
                                            <p:strVal val="#ppt_y"/>
                                          </p:val>
                                        </p:tav>
                                      </p:tavLst>
                                    </p:anim>
                                  </p:childTnLst>
                                </p:cTn>
                              </p:par>
                            </p:childTnLst>
                          </p:cTn>
                        </p:par>
                        <p:par>
                          <p:cTn id="51" fill="hold">
                            <p:stCondLst>
                              <p:cond delay="355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4050"/>
                            </p:stCondLst>
                            <p:childTnLst>
                              <p:par>
                                <p:cTn id="56" presetID="12" presetClass="entr" presetSubtype="4" fill="hold" grpId="0" nodeType="after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additive="base">
                                        <p:cTn id="58" dur="400"/>
                                        <p:tgtEl>
                                          <p:spTgt spid="94"/>
                                        </p:tgtEl>
                                        <p:attrNameLst>
                                          <p:attrName>ppt_y</p:attrName>
                                        </p:attrNameLst>
                                      </p:cBhvr>
                                      <p:tavLst>
                                        <p:tav tm="0">
                                          <p:val>
                                            <p:strVal val="#ppt_y+#ppt_h*1.125000"/>
                                          </p:val>
                                        </p:tav>
                                        <p:tav tm="100000">
                                          <p:val>
                                            <p:strVal val="#ppt_y"/>
                                          </p:val>
                                        </p:tav>
                                      </p:tavLst>
                                    </p:anim>
                                    <p:animEffect transition="in" filter="wipe(up)">
                                      <p:cBhvr>
                                        <p:cTn id="59" dur="400"/>
                                        <p:tgtEl>
                                          <p:spTgt spid="94"/>
                                        </p:tgtEl>
                                      </p:cBhvr>
                                    </p:animEffect>
                                  </p:childTnLst>
                                </p:cTn>
                              </p:par>
                            </p:childTnLst>
                          </p:cTn>
                        </p:par>
                        <p:par>
                          <p:cTn id="60" fill="hold">
                            <p:stCondLst>
                              <p:cond delay="4450"/>
                            </p:stCondLst>
                            <p:childTnLst>
                              <p:par>
                                <p:cTn id="61" presetID="47" presetClass="entr" presetSubtype="0"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600"/>
                                        <p:tgtEl>
                                          <p:spTgt spid="96"/>
                                        </p:tgtEl>
                                      </p:cBhvr>
                                    </p:animEffect>
                                    <p:anim calcmode="lin" valueType="num">
                                      <p:cBhvr>
                                        <p:cTn id="64" dur="600" fill="hold"/>
                                        <p:tgtEl>
                                          <p:spTgt spid="96"/>
                                        </p:tgtEl>
                                        <p:attrNameLst>
                                          <p:attrName>ppt_x</p:attrName>
                                        </p:attrNameLst>
                                      </p:cBhvr>
                                      <p:tavLst>
                                        <p:tav tm="0">
                                          <p:val>
                                            <p:strVal val="#ppt_x"/>
                                          </p:val>
                                        </p:tav>
                                        <p:tav tm="100000">
                                          <p:val>
                                            <p:strVal val="#ppt_x"/>
                                          </p:val>
                                        </p:tav>
                                      </p:tavLst>
                                    </p:anim>
                                    <p:anim calcmode="lin" valueType="num">
                                      <p:cBhvr>
                                        <p:cTn id="65" dur="600" fill="hold"/>
                                        <p:tgtEl>
                                          <p:spTgt spid="96"/>
                                        </p:tgtEl>
                                        <p:attrNameLst>
                                          <p:attrName>ppt_y</p:attrName>
                                        </p:attrNameLst>
                                      </p:cBhvr>
                                      <p:tavLst>
                                        <p:tav tm="0">
                                          <p:val>
                                            <p:strVal val="#ppt_y-.1"/>
                                          </p:val>
                                        </p:tav>
                                        <p:tav tm="100000">
                                          <p:val>
                                            <p:strVal val="#ppt_y"/>
                                          </p:val>
                                        </p:tav>
                                      </p:tavLst>
                                    </p:anim>
                                  </p:childTnLst>
                                </p:cTn>
                              </p:par>
                            </p:childTnLst>
                          </p:cTn>
                        </p:par>
                        <p:par>
                          <p:cTn id="66" fill="hold">
                            <p:stCondLst>
                              <p:cond delay="5050"/>
                            </p:stCondLst>
                            <p:childTnLst>
                              <p:par>
                                <p:cTn id="67" presetID="2" presetClass="entr" presetSubtype="8" decel="52500"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400" fill="hold"/>
                                        <p:tgtEl>
                                          <p:spTgt spid="95"/>
                                        </p:tgtEl>
                                        <p:attrNameLst>
                                          <p:attrName>ppt_x</p:attrName>
                                        </p:attrNameLst>
                                      </p:cBhvr>
                                      <p:tavLst>
                                        <p:tav tm="0">
                                          <p:val>
                                            <p:strVal val="0-#ppt_w/2"/>
                                          </p:val>
                                        </p:tav>
                                        <p:tav tm="100000">
                                          <p:val>
                                            <p:strVal val="#ppt_x"/>
                                          </p:val>
                                        </p:tav>
                                      </p:tavLst>
                                    </p:anim>
                                    <p:anim calcmode="lin" valueType="num">
                                      <p:cBhvr additive="base">
                                        <p:cTn id="70" dur="400" fill="hold"/>
                                        <p:tgtEl>
                                          <p:spTgt spid="95"/>
                                        </p:tgtEl>
                                        <p:attrNameLst>
                                          <p:attrName>ppt_y</p:attrName>
                                        </p:attrNameLst>
                                      </p:cBhvr>
                                      <p:tavLst>
                                        <p:tav tm="0">
                                          <p:val>
                                            <p:strVal val="#ppt_y"/>
                                          </p:val>
                                        </p:tav>
                                        <p:tav tm="100000">
                                          <p:val>
                                            <p:strVal val="#ppt_y"/>
                                          </p:val>
                                        </p:tav>
                                      </p:tavLst>
                                    </p:anim>
                                  </p:childTnLst>
                                </p:cTn>
                              </p:par>
                              <p:par>
                                <p:cTn id="71" presetID="2" presetClass="entr" presetSubtype="2" decel="52500" fill="hold" grpId="0" nodeType="withEffect">
                                  <p:stCondLst>
                                    <p:cond delay="0"/>
                                  </p:stCondLst>
                                  <p:childTnLst>
                                    <p:set>
                                      <p:cBhvr>
                                        <p:cTn id="72" dur="1" fill="hold">
                                          <p:stCondLst>
                                            <p:cond delay="0"/>
                                          </p:stCondLst>
                                        </p:cTn>
                                        <p:tgtEl>
                                          <p:spTgt spid="97"/>
                                        </p:tgtEl>
                                        <p:attrNameLst>
                                          <p:attrName>style.visibility</p:attrName>
                                        </p:attrNameLst>
                                      </p:cBhvr>
                                      <p:to>
                                        <p:strVal val="visible"/>
                                      </p:to>
                                    </p:set>
                                    <p:anim calcmode="lin" valueType="num">
                                      <p:cBhvr additive="base">
                                        <p:cTn id="73" dur="400" fill="hold"/>
                                        <p:tgtEl>
                                          <p:spTgt spid="97"/>
                                        </p:tgtEl>
                                        <p:attrNameLst>
                                          <p:attrName>ppt_x</p:attrName>
                                        </p:attrNameLst>
                                      </p:cBhvr>
                                      <p:tavLst>
                                        <p:tav tm="0">
                                          <p:val>
                                            <p:strVal val="1+#ppt_w/2"/>
                                          </p:val>
                                        </p:tav>
                                        <p:tav tm="100000">
                                          <p:val>
                                            <p:strVal val="#ppt_x"/>
                                          </p:val>
                                        </p:tav>
                                      </p:tavLst>
                                    </p:anim>
                                    <p:anim calcmode="lin" valueType="num">
                                      <p:cBhvr additive="base">
                                        <p:cTn id="74" dur="400" fill="hold"/>
                                        <p:tgtEl>
                                          <p:spTgt spid="97"/>
                                        </p:tgtEl>
                                        <p:attrNameLst>
                                          <p:attrName>ppt_y</p:attrName>
                                        </p:attrNameLst>
                                      </p:cBhvr>
                                      <p:tavLst>
                                        <p:tav tm="0">
                                          <p:val>
                                            <p:strVal val="#ppt_y"/>
                                          </p:val>
                                        </p:tav>
                                        <p:tav tm="100000">
                                          <p:val>
                                            <p:strVal val="#ppt_y"/>
                                          </p:val>
                                        </p:tav>
                                      </p:tavLst>
                                    </p:anim>
                                  </p:childTnLst>
                                </p:cTn>
                              </p:par>
                            </p:childTnLst>
                          </p:cTn>
                        </p:par>
                        <p:par>
                          <p:cTn id="75" fill="hold">
                            <p:stCondLst>
                              <p:cond delay="5450"/>
                            </p:stCondLst>
                            <p:childTnLst>
                              <p:par>
                                <p:cTn id="76" presetID="22" presetClass="entr" presetSubtype="8" fill="hold" nodeType="after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wipe(left)">
                                      <p:cBhvr>
                                        <p:cTn id="78" dur="500"/>
                                        <p:tgtEl>
                                          <p:spTgt spid="98"/>
                                        </p:tgtEl>
                                      </p:cBhvr>
                                    </p:animEffect>
                                  </p:childTnLst>
                                </p:cTn>
                              </p:par>
                            </p:childTnLst>
                          </p:cTn>
                        </p:par>
                        <p:par>
                          <p:cTn id="79" fill="hold">
                            <p:stCondLst>
                              <p:cond delay="5950"/>
                            </p:stCondLst>
                            <p:childTnLst>
                              <p:par>
                                <p:cTn id="80" presetID="12" presetClass="entr" presetSubtype="4" fill="hold" grpId="0" nodeType="afterEffect">
                                  <p:stCondLst>
                                    <p:cond delay="0"/>
                                  </p:stCondLst>
                                  <p:childTnLst>
                                    <p:set>
                                      <p:cBhvr>
                                        <p:cTn id="81" dur="1" fill="hold">
                                          <p:stCondLst>
                                            <p:cond delay="0"/>
                                          </p:stCondLst>
                                        </p:cTn>
                                        <p:tgtEl>
                                          <p:spTgt spid="99"/>
                                        </p:tgtEl>
                                        <p:attrNameLst>
                                          <p:attrName>style.visibility</p:attrName>
                                        </p:attrNameLst>
                                      </p:cBhvr>
                                      <p:to>
                                        <p:strVal val="visible"/>
                                      </p:to>
                                    </p:set>
                                    <p:anim calcmode="lin" valueType="num">
                                      <p:cBhvr additive="base">
                                        <p:cTn id="82" dur="400"/>
                                        <p:tgtEl>
                                          <p:spTgt spid="99"/>
                                        </p:tgtEl>
                                        <p:attrNameLst>
                                          <p:attrName>ppt_y</p:attrName>
                                        </p:attrNameLst>
                                      </p:cBhvr>
                                      <p:tavLst>
                                        <p:tav tm="0">
                                          <p:val>
                                            <p:strVal val="#ppt_y+#ppt_h*1.125000"/>
                                          </p:val>
                                        </p:tav>
                                        <p:tav tm="100000">
                                          <p:val>
                                            <p:strVal val="#ppt_y"/>
                                          </p:val>
                                        </p:tav>
                                      </p:tavLst>
                                    </p:anim>
                                    <p:animEffect transition="in" filter="wipe(up)">
                                      <p:cBhvr>
                                        <p:cTn id="83" dur="400"/>
                                        <p:tgtEl>
                                          <p:spTgt spid="99"/>
                                        </p:tgtEl>
                                      </p:cBhvr>
                                    </p:animEffect>
                                  </p:childTnLst>
                                </p:cTn>
                              </p:par>
                            </p:childTnLst>
                          </p:cTn>
                        </p:par>
                        <p:par>
                          <p:cTn id="84" fill="hold">
                            <p:stCondLst>
                              <p:cond delay="6350"/>
                            </p:stCondLst>
                            <p:childTnLst>
                              <p:par>
                                <p:cTn id="85" presetID="47" presetClass="entr" presetSubtype="0" fill="hold" nodeType="afterEffect">
                                  <p:stCondLst>
                                    <p:cond delay="0"/>
                                  </p:stCondLst>
                                  <p:childTnLst>
                                    <p:set>
                                      <p:cBhvr>
                                        <p:cTn id="86" dur="1" fill="hold">
                                          <p:stCondLst>
                                            <p:cond delay="0"/>
                                          </p:stCondLst>
                                        </p:cTn>
                                        <p:tgtEl>
                                          <p:spTgt spid="101"/>
                                        </p:tgtEl>
                                        <p:attrNameLst>
                                          <p:attrName>style.visibility</p:attrName>
                                        </p:attrNameLst>
                                      </p:cBhvr>
                                      <p:to>
                                        <p:strVal val="visible"/>
                                      </p:to>
                                    </p:set>
                                    <p:animEffect transition="in" filter="fade">
                                      <p:cBhvr>
                                        <p:cTn id="87" dur="600"/>
                                        <p:tgtEl>
                                          <p:spTgt spid="101"/>
                                        </p:tgtEl>
                                      </p:cBhvr>
                                    </p:animEffect>
                                    <p:anim calcmode="lin" valueType="num">
                                      <p:cBhvr>
                                        <p:cTn id="88" dur="600" fill="hold"/>
                                        <p:tgtEl>
                                          <p:spTgt spid="101"/>
                                        </p:tgtEl>
                                        <p:attrNameLst>
                                          <p:attrName>ppt_x</p:attrName>
                                        </p:attrNameLst>
                                      </p:cBhvr>
                                      <p:tavLst>
                                        <p:tav tm="0">
                                          <p:val>
                                            <p:strVal val="#ppt_x"/>
                                          </p:val>
                                        </p:tav>
                                        <p:tav tm="100000">
                                          <p:val>
                                            <p:strVal val="#ppt_x"/>
                                          </p:val>
                                        </p:tav>
                                      </p:tavLst>
                                    </p:anim>
                                    <p:anim calcmode="lin" valueType="num">
                                      <p:cBhvr>
                                        <p:cTn id="89" dur="600" fill="hold"/>
                                        <p:tgtEl>
                                          <p:spTgt spid="101"/>
                                        </p:tgtEl>
                                        <p:attrNameLst>
                                          <p:attrName>ppt_y</p:attrName>
                                        </p:attrNameLst>
                                      </p:cBhvr>
                                      <p:tavLst>
                                        <p:tav tm="0">
                                          <p:val>
                                            <p:strVal val="#ppt_y-.1"/>
                                          </p:val>
                                        </p:tav>
                                        <p:tav tm="100000">
                                          <p:val>
                                            <p:strVal val="#ppt_y"/>
                                          </p:val>
                                        </p:tav>
                                      </p:tavLst>
                                    </p:anim>
                                  </p:childTnLst>
                                </p:cTn>
                              </p:par>
                            </p:childTnLst>
                          </p:cTn>
                        </p:par>
                        <p:par>
                          <p:cTn id="90" fill="hold">
                            <p:stCondLst>
                              <p:cond delay="6950"/>
                            </p:stCondLst>
                            <p:childTnLst>
                              <p:par>
                                <p:cTn id="91" presetID="2" presetClass="entr" presetSubtype="8" decel="52500" fill="hold" grpId="0" nodeType="afterEffect">
                                  <p:stCondLst>
                                    <p:cond delay="0"/>
                                  </p:stCondLst>
                                  <p:childTnLst>
                                    <p:set>
                                      <p:cBhvr>
                                        <p:cTn id="92" dur="1" fill="hold">
                                          <p:stCondLst>
                                            <p:cond delay="0"/>
                                          </p:stCondLst>
                                        </p:cTn>
                                        <p:tgtEl>
                                          <p:spTgt spid="100"/>
                                        </p:tgtEl>
                                        <p:attrNameLst>
                                          <p:attrName>style.visibility</p:attrName>
                                        </p:attrNameLst>
                                      </p:cBhvr>
                                      <p:to>
                                        <p:strVal val="visible"/>
                                      </p:to>
                                    </p:set>
                                    <p:anim calcmode="lin" valueType="num">
                                      <p:cBhvr additive="base">
                                        <p:cTn id="93" dur="400" fill="hold"/>
                                        <p:tgtEl>
                                          <p:spTgt spid="100"/>
                                        </p:tgtEl>
                                        <p:attrNameLst>
                                          <p:attrName>ppt_x</p:attrName>
                                        </p:attrNameLst>
                                      </p:cBhvr>
                                      <p:tavLst>
                                        <p:tav tm="0">
                                          <p:val>
                                            <p:strVal val="0-#ppt_w/2"/>
                                          </p:val>
                                        </p:tav>
                                        <p:tav tm="100000">
                                          <p:val>
                                            <p:strVal val="#ppt_x"/>
                                          </p:val>
                                        </p:tav>
                                      </p:tavLst>
                                    </p:anim>
                                    <p:anim calcmode="lin" valueType="num">
                                      <p:cBhvr additive="base">
                                        <p:cTn id="94" dur="400" fill="hold"/>
                                        <p:tgtEl>
                                          <p:spTgt spid="100"/>
                                        </p:tgtEl>
                                        <p:attrNameLst>
                                          <p:attrName>ppt_y</p:attrName>
                                        </p:attrNameLst>
                                      </p:cBhvr>
                                      <p:tavLst>
                                        <p:tav tm="0">
                                          <p:val>
                                            <p:strVal val="#ppt_y"/>
                                          </p:val>
                                        </p:tav>
                                        <p:tav tm="100000">
                                          <p:val>
                                            <p:strVal val="#ppt_y"/>
                                          </p:val>
                                        </p:tav>
                                      </p:tavLst>
                                    </p:anim>
                                  </p:childTnLst>
                                </p:cTn>
                              </p:par>
                              <p:par>
                                <p:cTn id="95" presetID="2" presetClass="entr" presetSubtype="2" decel="52500"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 calcmode="lin" valueType="num">
                                      <p:cBhvr additive="base">
                                        <p:cTn id="97" dur="400" fill="hold"/>
                                        <p:tgtEl>
                                          <p:spTgt spid="102"/>
                                        </p:tgtEl>
                                        <p:attrNameLst>
                                          <p:attrName>ppt_x</p:attrName>
                                        </p:attrNameLst>
                                      </p:cBhvr>
                                      <p:tavLst>
                                        <p:tav tm="0">
                                          <p:val>
                                            <p:strVal val="1+#ppt_w/2"/>
                                          </p:val>
                                        </p:tav>
                                        <p:tav tm="100000">
                                          <p:val>
                                            <p:strVal val="#ppt_x"/>
                                          </p:val>
                                        </p:tav>
                                      </p:tavLst>
                                    </p:anim>
                                    <p:anim calcmode="lin" valueType="num">
                                      <p:cBhvr additive="base">
                                        <p:cTn id="98" dur="400" fill="hold"/>
                                        <p:tgtEl>
                                          <p:spTgt spid="102"/>
                                        </p:tgtEl>
                                        <p:attrNameLst>
                                          <p:attrName>ppt_y</p:attrName>
                                        </p:attrNameLst>
                                      </p:cBhvr>
                                      <p:tavLst>
                                        <p:tav tm="0">
                                          <p:val>
                                            <p:strVal val="#ppt_y"/>
                                          </p:val>
                                        </p:tav>
                                        <p:tav tm="100000">
                                          <p:val>
                                            <p:strVal val="#ppt_y"/>
                                          </p:val>
                                        </p:tav>
                                      </p:tavLst>
                                    </p:anim>
                                  </p:childTnLst>
                                </p:cTn>
                              </p:par>
                            </p:childTnLst>
                          </p:cTn>
                        </p:par>
                        <p:par>
                          <p:cTn id="99" fill="hold">
                            <p:stCondLst>
                              <p:cond delay="7350"/>
                            </p:stCondLst>
                            <p:childTnLst>
                              <p:par>
                                <p:cTn id="100" presetID="22" presetClass="entr" presetSubtype="8" fill="hold" nodeType="afterEffect">
                                  <p:stCondLst>
                                    <p:cond delay="0"/>
                                  </p:stCondLst>
                                  <p:childTnLst>
                                    <p:set>
                                      <p:cBhvr>
                                        <p:cTn id="101" dur="1" fill="hold">
                                          <p:stCondLst>
                                            <p:cond delay="0"/>
                                          </p:stCondLst>
                                        </p:cTn>
                                        <p:tgtEl>
                                          <p:spTgt spid="103"/>
                                        </p:tgtEl>
                                        <p:attrNameLst>
                                          <p:attrName>style.visibility</p:attrName>
                                        </p:attrNameLst>
                                      </p:cBhvr>
                                      <p:to>
                                        <p:strVal val="visible"/>
                                      </p:to>
                                    </p:set>
                                    <p:animEffect transition="in" filter="wipe(left)">
                                      <p:cBhvr>
                                        <p:cTn id="102" dur="500"/>
                                        <p:tgtEl>
                                          <p:spTgt spid="103"/>
                                        </p:tgtEl>
                                      </p:cBhvr>
                                    </p:animEffect>
                                  </p:childTnLst>
                                </p:cTn>
                              </p:par>
                            </p:childTnLst>
                          </p:cTn>
                        </p:par>
                        <p:par>
                          <p:cTn id="103" fill="hold">
                            <p:stCondLst>
                              <p:cond delay="7850"/>
                            </p:stCondLst>
                            <p:childTnLst>
                              <p:par>
                                <p:cTn id="104" presetID="12" presetClass="entr" presetSubtype="4" fill="hold" grpId="0" nodeType="after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additive="base">
                                        <p:cTn id="106" dur="400"/>
                                        <p:tgtEl>
                                          <p:spTgt spid="104"/>
                                        </p:tgtEl>
                                        <p:attrNameLst>
                                          <p:attrName>ppt_y</p:attrName>
                                        </p:attrNameLst>
                                      </p:cBhvr>
                                      <p:tavLst>
                                        <p:tav tm="0">
                                          <p:val>
                                            <p:strVal val="#ppt_y+#ppt_h*1.125000"/>
                                          </p:val>
                                        </p:tav>
                                        <p:tav tm="100000">
                                          <p:val>
                                            <p:strVal val="#ppt_y"/>
                                          </p:val>
                                        </p:tav>
                                      </p:tavLst>
                                    </p:anim>
                                    <p:animEffect transition="in" filter="wipe(up)">
                                      <p:cBhvr>
                                        <p:cTn id="107" dur="4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4" grpId="0"/>
      <p:bldP spid="90" grpId="0"/>
      <p:bldP spid="92" grpId="0"/>
      <p:bldP spid="94" grpId="0"/>
      <p:bldP spid="95" grpId="0"/>
      <p:bldP spid="97" grpId="0"/>
      <p:bldP spid="99" grpId="0"/>
      <p:bldP spid="100" grpId="0"/>
      <p:bldP spid="102" grpId="0"/>
      <p:bldP spid="104"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0" name="TextBox 43"/>
          <p:cNvSpPr txBox="1">
            <a:spLocks noChangeArrowheads="1"/>
          </p:cNvSpPr>
          <p:nvPr/>
        </p:nvSpPr>
        <p:spPr bwMode="auto">
          <a:xfrm>
            <a:off x="2590428" y="18943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chemeClr val="tx1">
                    <a:lumMod val="75000"/>
                    <a:lumOff val="25000"/>
                  </a:schemeClr>
                </a:solidFill>
                <a:latin typeface="微软雅黑" pitchFamily="34" charset="-122"/>
              </a:rPr>
              <a:t>课程影响</a:t>
            </a:r>
            <a:endParaRPr lang="en-US" altLang="zh-CN" sz="2800" b="1" dirty="0">
              <a:solidFill>
                <a:schemeClr val="tx1">
                  <a:lumMod val="75000"/>
                  <a:lumOff val="25000"/>
                </a:schemeClr>
              </a:solidFill>
              <a:latin typeface="微软雅黑" pitchFamily="34" charset="-122"/>
            </a:endParaRPr>
          </a:p>
        </p:txBody>
      </p:sp>
      <p:sp>
        <p:nvSpPr>
          <p:cNvPr id="11" name="燕尾形 10"/>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grpSp>
        <p:nvGrpSpPr>
          <p:cNvPr id="3" name="组合 17"/>
          <p:cNvGrpSpPr/>
          <p:nvPr/>
        </p:nvGrpSpPr>
        <p:grpSpPr>
          <a:xfrm>
            <a:off x="6217954" y="1622166"/>
            <a:ext cx="2176017" cy="2162359"/>
            <a:chOff x="4607328" y="1129208"/>
            <a:chExt cx="1525938" cy="1516360"/>
          </a:xfrm>
        </p:grpSpPr>
        <p:sp>
          <p:nvSpPr>
            <p:cNvPr id="40" name="圆角矩形 26"/>
            <p:cNvSpPr/>
            <p:nvPr/>
          </p:nvSpPr>
          <p:spPr>
            <a:xfrm flipH="1">
              <a:off x="4607328"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rgbClr val="A0BF0D"/>
            </a:solidFill>
            <a:ln w="1079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TextBox 61"/>
            <p:cNvSpPr txBox="1"/>
            <p:nvPr/>
          </p:nvSpPr>
          <p:spPr>
            <a:xfrm>
              <a:off x="4922019" y="1444986"/>
              <a:ext cx="951826" cy="9280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latin typeface="微软雅黑" pitchFamily="34" charset="-122"/>
                  <a:ea typeface="微软雅黑" pitchFamily="34" charset="-122"/>
                </a:rPr>
                <a:t>对于本专业领域课程教学的影响</a:t>
              </a:r>
              <a:endParaRPr lang="zh-CN" altLang="en-US" sz="2000" dirty="0">
                <a:latin typeface="微软雅黑" pitchFamily="34" charset="-122"/>
                <a:ea typeface="微软雅黑" pitchFamily="34" charset="-122"/>
              </a:endParaRPr>
            </a:p>
          </p:txBody>
        </p:sp>
      </p:grpSp>
      <p:sp>
        <p:nvSpPr>
          <p:cNvPr id="39" name="TextBox 64"/>
          <p:cNvSpPr txBox="1"/>
          <p:nvPr/>
        </p:nvSpPr>
        <p:spPr>
          <a:xfrm>
            <a:off x="6905702" y="4488316"/>
            <a:ext cx="887392" cy="83390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Impact" pitchFamily="34" charset="0"/>
                <a:ea typeface="宋体" panose="02010600030101010101" pitchFamily="2" charset="-122"/>
                <a:cs typeface="+mn-cs"/>
              </a:rPr>
              <a:t>03</a:t>
            </a:r>
            <a:endParaRPr kumimoji="0" lang="zh-CN" altLang="en-US" sz="3200" b="0" i="0" u="none" strike="noStrike" kern="1200" cap="none" spc="0" normalizeH="0" baseline="0" noProof="0" dirty="0">
              <a:ln>
                <a:noFill/>
              </a:ln>
              <a:solidFill>
                <a:prstClr val="white"/>
              </a:solidFill>
              <a:effectLst/>
              <a:uLnTx/>
              <a:uFillTx/>
              <a:latin typeface="Impact" pitchFamily="34" charset="0"/>
              <a:ea typeface="宋体" panose="02010600030101010101" pitchFamily="2" charset="-122"/>
              <a:cs typeface="+mn-cs"/>
            </a:endParaRPr>
          </a:p>
        </p:txBody>
      </p:sp>
      <p:grpSp>
        <p:nvGrpSpPr>
          <p:cNvPr id="5" name="组合 19"/>
          <p:cNvGrpSpPr/>
          <p:nvPr/>
        </p:nvGrpSpPr>
        <p:grpSpPr>
          <a:xfrm>
            <a:off x="3935675" y="3927257"/>
            <a:ext cx="2176018" cy="2162359"/>
            <a:chOff x="3006872" y="2745660"/>
            <a:chExt cx="1525938" cy="1516360"/>
          </a:xfrm>
        </p:grpSpPr>
        <p:sp>
          <p:nvSpPr>
            <p:cNvPr id="36" name="圆角矩形 26"/>
            <p:cNvSpPr/>
            <p:nvPr/>
          </p:nvSpPr>
          <p:spPr>
            <a:xfrm flipV="1">
              <a:off x="3006872" y="2745660"/>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rgbClr val="F5841C"/>
            </a:solidFill>
            <a:ln w="1079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7" name="TextBox 67"/>
            <p:cNvSpPr txBox="1"/>
            <p:nvPr/>
          </p:nvSpPr>
          <p:spPr>
            <a:xfrm>
              <a:off x="3369039" y="3148254"/>
              <a:ext cx="928496" cy="71223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latin typeface="微软雅黑" pitchFamily="34" charset="-122"/>
                  <a:ea typeface="微软雅黑" pitchFamily="34" charset="-122"/>
                </a:rPr>
                <a:t>对于同类课程教学的影响</a:t>
              </a:r>
              <a:endParaRPr lang="zh-CN" altLang="en-US" sz="2000" dirty="0">
                <a:latin typeface="微软雅黑" pitchFamily="34" charset="-122"/>
                <a:ea typeface="微软雅黑" pitchFamily="34" charset="-122"/>
              </a:endParaRPr>
            </a:p>
          </p:txBody>
        </p:sp>
      </p:grpSp>
      <p:grpSp>
        <p:nvGrpSpPr>
          <p:cNvPr id="6" name="组合 2"/>
          <p:cNvGrpSpPr/>
          <p:nvPr/>
        </p:nvGrpSpPr>
        <p:grpSpPr>
          <a:xfrm>
            <a:off x="665918" y="1358092"/>
            <a:ext cx="3786214" cy="3357586"/>
            <a:chOff x="479722" y="2964495"/>
            <a:chExt cx="3786214" cy="3357586"/>
          </a:xfrm>
        </p:grpSpPr>
        <p:cxnSp>
          <p:nvCxnSpPr>
            <p:cNvPr id="28" name="直接连接符 27"/>
            <p:cNvCxnSpPr/>
            <p:nvPr/>
          </p:nvCxnSpPr>
          <p:spPr>
            <a:xfrm rot="16200000" flipV="1">
              <a:off x="3457757" y="5844376"/>
              <a:ext cx="928694" cy="26716"/>
            </a:xfrm>
            <a:prstGeom prst="line">
              <a:avLst/>
            </a:prstGeom>
            <a:noFill/>
            <a:ln w="6350" cap="flat" cmpd="sng" algn="ctr">
              <a:solidFill>
                <a:srgbClr val="E6325C">
                  <a:lumMod val="50000"/>
                  <a:alpha val="99000"/>
                </a:srgbClr>
              </a:solidFill>
              <a:prstDash val="sysDash"/>
              <a:headEnd type="oval" w="med" len="med"/>
              <a:tailEnd type="oval" w="med" len="med"/>
            </a:ln>
            <a:effectLst/>
          </p:spPr>
        </p:cxnSp>
        <p:sp>
          <p:nvSpPr>
            <p:cNvPr id="29" name="矩形 28"/>
            <p:cNvSpPr>
              <a:spLocks noChangeArrowheads="1"/>
            </p:cNvSpPr>
            <p:nvPr/>
          </p:nvSpPr>
          <p:spPr bwMode="auto">
            <a:xfrm>
              <a:off x="479722" y="2964495"/>
              <a:ext cx="378621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t>英语写作的后续课程包括应用文写作和毕业论文写作。这两类文写作课程在英语写作课中都有涉猎。学生在学习这些后续课程之前，就已经对应用文写作的基本格式和语言特征有了基本的了解和掌握。虽然学生没有接触过学术论文写作，但是在篇章写作教学中已经掌握了如何写撰写提纲。由此可以，从篇章出发的混合式教学模式能够更好的承接后续课程。</a:t>
              </a:r>
            </a:p>
          </p:txBody>
        </p:sp>
      </p:grpSp>
      <p:grpSp>
        <p:nvGrpSpPr>
          <p:cNvPr id="7" name="组合 3"/>
          <p:cNvGrpSpPr/>
          <p:nvPr/>
        </p:nvGrpSpPr>
        <p:grpSpPr>
          <a:xfrm>
            <a:off x="8166908" y="2286786"/>
            <a:ext cx="3439266" cy="2308324"/>
            <a:chOff x="8015905" y="2464429"/>
            <a:chExt cx="3439266" cy="2308324"/>
          </a:xfrm>
        </p:grpSpPr>
        <p:cxnSp>
          <p:nvCxnSpPr>
            <p:cNvPr id="30" name="直接连接符 29"/>
            <p:cNvCxnSpPr/>
            <p:nvPr/>
          </p:nvCxnSpPr>
          <p:spPr>
            <a:xfrm flipH="1">
              <a:off x="8015905" y="2921450"/>
              <a:ext cx="734705" cy="0"/>
            </a:xfrm>
            <a:prstGeom prst="line">
              <a:avLst/>
            </a:prstGeom>
            <a:noFill/>
            <a:ln w="6350" cap="flat" cmpd="sng" algn="ctr">
              <a:solidFill>
                <a:srgbClr val="E6325C">
                  <a:lumMod val="50000"/>
                  <a:alpha val="99000"/>
                </a:srgbClr>
              </a:solidFill>
              <a:prstDash val="sysDash"/>
              <a:headEnd type="oval" w="med" len="med"/>
              <a:tailEnd type="oval" w="med" len="med"/>
            </a:ln>
            <a:effectLst/>
          </p:spPr>
        </p:cxnSp>
        <p:sp>
          <p:nvSpPr>
            <p:cNvPr id="31" name="矩形 30"/>
            <p:cNvSpPr>
              <a:spLocks noChangeArrowheads="1"/>
            </p:cNvSpPr>
            <p:nvPr/>
          </p:nvSpPr>
          <p:spPr bwMode="auto">
            <a:xfrm>
              <a:off x="8754729" y="2464429"/>
              <a:ext cx="270044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t>英语写作混合式教学依序的是多输入、精输出的原则。这种理念也可以运用到其他专业课的教学中，如文化类课程、阅读类课程、演讲技能类课程。目前我院已经有多门课程在进行类似的混合式教学改革，也都取得了较好的成效，学生反馈也不错。</a:t>
              </a:r>
            </a:p>
          </p:txBody>
        </p:sp>
      </p:grpSp>
      <p:grpSp>
        <p:nvGrpSpPr>
          <p:cNvPr id="13" name="组合 5"/>
          <p:cNvGrpSpPr/>
          <p:nvPr/>
        </p:nvGrpSpPr>
        <p:grpSpPr>
          <a:xfrm>
            <a:off x="0" y="4072736"/>
            <a:ext cx="4978914" cy="2554545"/>
            <a:chOff x="0" y="4072736"/>
            <a:chExt cx="4978914" cy="2554545"/>
          </a:xfrm>
        </p:grpSpPr>
        <p:cxnSp>
          <p:nvCxnSpPr>
            <p:cNvPr id="34" name="直接连接符 33"/>
            <p:cNvCxnSpPr/>
            <p:nvPr/>
          </p:nvCxnSpPr>
          <p:spPr>
            <a:xfrm flipH="1">
              <a:off x="3952066" y="5715810"/>
              <a:ext cx="1026848" cy="0"/>
            </a:xfrm>
            <a:prstGeom prst="line">
              <a:avLst/>
            </a:prstGeom>
            <a:noFill/>
            <a:ln w="6350" cap="flat" cmpd="sng" algn="ctr">
              <a:solidFill>
                <a:srgbClr val="E6325C">
                  <a:lumMod val="50000"/>
                  <a:alpha val="99000"/>
                </a:srgbClr>
              </a:solidFill>
              <a:prstDash val="sysDash"/>
              <a:headEnd type="oval" w="med" len="med"/>
              <a:tailEnd type="oval" w="med" len="med"/>
            </a:ln>
            <a:effectLst/>
          </p:spPr>
        </p:cxnSp>
        <p:sp>
          <p:nvSpPr>
            <p:cNvPr id="35" name="矩形 34"/>
            <p:cNvSpPr>
              <a:spLocks noChangeArrowheads="1"/>
            </p:cNvSpPr>
            <p:nvPr/>
          </p:nvSpPr>
          <p:spPr bwMode="auto">
            <a:xfrm>
              <a:off x="0" y="4072736"/>
              <a:ext cx="385765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t>“线上”语篇输入“线下”思辨输出的混合式教学是最初实验对象是英语（五年制）的学生。经过三轮的实验之后，基本趋于成熟，无论是从教学内容、教学形式、教学方法和手段、评价机制等方面。现在尝试打破院系和专业之间的壁垒，初步尝试面向英语（五年制）和翻译专业的学生进行实验教学。之后将会对我校所有英语专业学生进行英语写作混合式教学改革和实践。</a:t>
              </a:r>
            </a:p>
          </p:txBody>
        </p:sp>
      </p:grpSp>
      <p:sp>
        <p:nvSpPr>
          <p:cNvPr id="46"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
        <p:nvSpPr>
          <p:cNvPr id="47"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C00000"/>
                </a:solidFill>
                <a:latin typeface="微软雅黑" pitchFamily="34" charset="-122"/>
              </a:rPr>
              <a:t>教学反思</a:t>
            </a:r>
            <a:endParaRPr lang="en-US" altLang="zh-CN" sz="2800" b="1" dirty="0">
              <a:solidFill>
                <a:srgbClr val="C00000"/>
              </a:solidFill>
              <a:latin typeface="微软雅黑" pitchFamily="34" charset="-122"/>
            </a:endParaRPr>
          </a:p>
        </p:txBody>
      </p:sp>
    </p:spTree>
    <p:extLst>
      <p:ext uri="{BB962C8B-B14F-4D97-AF65-F5344CB8AC3E}">
        <p14:creationId xmlns:p14="http://schemas.microsoft.com/office/powerpoint/2010/main" val="279860765"/>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left)">
                                      <p:cBhvr>
                                        <p:cTn id="18" dur="500"/>
                                        <p:tgtEl>
                                          <p:spTgt spid="13"/>
                                        </p:tgtEl>
                                      </p:cBhvr>
                                    </p:animEffect>
                                  </p:childTnLst>
                                </p:cTn>
                              </p:par>
                              <p:par>
                                <p:cTn id="19" presetID="12" presetClass="entr" presetSubtype="2"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ppt_x</p:attrName>
                                        </p:attrNameLst>
                                      </p:cBhvr>
                                      <p:tavLst>
                                        <p:tav tm="0">
                                          <p:val>
                                            <p:strVal val="#ppt_x+#ppt_w*1.125000"/>
                                          </p:val>
                                        </p:tav>
                                        <p:tav tm="100000">
                                          <p:val>
                                            <p:strVal val="#ppt_x"/>
                                          </p:val>
                                        </p:tav>
                                      </p:tavLst>
                                    </p:anim>
                                    <p:animEffect transition="in" filter="wipe(left)">
                                      <p:cBhvr>
                                        <p:cTn id="22" dur="500"/>
                                        <p:tgtEl>
                                          <p:spTgt spid="6"/>
                                        </p:tgtEl>
                                      </p:cBhvr>
                                    </p:animEffect>
                                  </p:childTnLst>
                                </p:cTn>
                              </p:par>
                              <p:par>
                                <p:cTn id="23" presetID="1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655046" y="1127493"/>
            <a:ext cx="2880320" cy="2483034"/>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六边形 31"/>
          <p:cNvSpPr/>
          <p:nvPr/>
        </p:nvSpPr>
        <p:spPr>
          <a:xfrm>
            <a:off x="1" y="6406814"/>
            <a:ext cx="3041773" cy="45277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六边形 32"/>
          <p:cNvSpPr/>
          <p:nvPr/>
        </p:nvSpPr>
        <p:spPr>
          <a:xfrm>
            <a:off x="3041775" y="6406814"/>
            <a:ext cx="3063750" cy="45277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六边形 33"/>
          <p:cNvSpPr/>
          <p:nvPr/>
        </p:nvSpPr>
        <p:spPr>
          <a:xfrm>
            <a:off x="6095207" y="6406814"/>
            <a:ext cx="3047603" cy="45277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六边形 34"/>
          <p:cNvSpPr/>
          <p:nvPr/>
        </p:nvSpPr>
        <p:spPr>
          <a:xfrm>
            <a:off x="9142810" y="6406814"/>
            <a:ext cx="3047603" cy="45277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六边形 35"/>
          <p:cNvSpPr/>
          <p:nvPr/>
        </p:nvSpPr>
        <p:spPr>
          <a:xfrm flipV="1">
            <a:off x="0" y="0"/>
            <a:ext cx="3047603" cy="93401"/>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4367240" y="1559294"/>
            <a:ext cx="3392241" cy="2062087"/>
          </a:xfrm>
          <a:prstGeom prst="rect">
            <a:avLst/>
          </a:prstGeom>
          <a:noFill/>
        </p:spPr>
        <p:txBody>
          <a:bodyPr wrap="none" lIns="91423" tIns="45712" rIns="91423" bIns="45712"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800" b="0" i="0" u="none" strike="noStrike" kern="0" cap="none" spc="0" normalizeH="0" baseline="0" noProof="0" dirty="0">
                <a:ln>
                  <a:noFill/>
                </a:ln>
                <a:solidFill>
                  <a:srgbClr val="319095"/>
                </a:solidFill>
                <a:effectLst/>
                <a:uLnTx/>
                <a:uFillTx/>
                <a:latin typeface="Impact" panose="020B0806030902050204" pitchFamily="34" charset="0"/>
              </a:rPr>
              <a:t>2018</a:t>
            </a:r>
            <a:endParaRPr kumimoji="0" lang="zh-CN" altLang="en-US" sz="12800" b="0" i="0" u="none" strike="noStrike" kern="0" cap="none" spc="0" normalizeH="0" baseline="0" noProof="0" dirty="0">
              <a:ln>
                <a:noFill/>
              </a:ln>
              <a:solidFill>
                <a:srgbClr val="319095"/>
              </a:solidFill>
              <a:effectLst/>
              <a:uLnTx/>
              <a:uFillTx/>
              <a:latin typeface="Impact" panose="020B0806030902050204" pitchFamily="34" charset="0"/>
            </a:endParaRPr>
          </a:p>
        </p:txBody>
      </p:sp>
      <p:sp>
        <p:nvSpPr>
          <p:cNvPr id="41" name="文本框 5"/>
          <p:cNvSpPr txBox="1"/>
          <p:nvPr/>
        </p:nvSpPr>
        <p:spPr>
          <a:xfrm>
            <a:off x="3725371" y="4778722"/>
            <a:ext cx="1890227" cy="384705"/>
          </a:xfrm>
          <a:prstGeom prst="rect">
            <a:avLst/>
          </a:prstGeom>
          <a:noFill/>
        </p:spPr>
        <p:txBody>
          <a:bodyPr wrap="none" lIns="91423" tIns="45712" rIns="91423" bIns="457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rPr>
              <a:t>汇报人：骆文婧</a:t>
            </a:r>
            <a:endParaRPr kumimoji="0" lang="en-US" altLang="zh-CN" sz="1900" b="0" i="0" u="none" strike="noStrike" kern="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endParaRPr>
          </a:p>
        </p:txBody>
      </p:sp>
      <p:sp>
        <p:nvSpPr>
          <p:cNvPr id="42" name="矩形 41"/>
          <p:cNvSpPr/>
          <p:nvPr/>
        </p:nvSpPr>
        <p:spPr>
          <a:xfrm>
            <a:off x="3693372" y="3552761"/>
            <a:ext cx="4801280" cy="1015647"/>
          </a:xfrm>
          <a:prstGeom prst="rect">
            <a:avLst/>
          </a:prstGeom>
          <a:noFill/>
          <a:ln>
            <a:noFill/>
          </a:ln>
          <a:effectLst>
            <a:glow rad="1905000">
              <a:srgbClr val="F14124">
                <a:alpha val="40000"/>
              </a:srgbClr>
            </a:glow>
            <a:softEdge rad="1270000"/>
          </a:effectLst>
        </p:spPr>
        <p:txBody>
          <a:bodyPr wrap="none" lIns="91423" tIns="45712" rIns="91423" bIns="45712">
            <a:spAutoFit/>
          </a:bodyPr>
          <a:lstStyle/>
          <a:p>
            <a:pPr lvl="0" algn="ctr" defTabSz="914400"/>
            <a:r>
              <a:rPr lang="zh-CN" altLang="en-US" sz="6000" b="1" kern="0" dirty="0">
                <a:solidFill>
                  <a:schemeClr val="tx1">
                    <a:lumMod val="75000"/>
                    <a:lumOff val="25000"/>
                  </a:schemeClr>
                </a:solidFill>
                <a:latin typeface="微软雅黑" pitchFamily="34" charset="-122"/>
                <a:ea typeface="微软雅黑" pitchFamily="34" charset="-122"/>
              </a:rPr>
              <a:t>谢谢您的聆听</a:t>
            </a:r>
          </a:p>
        </p:txBody>
      </p:sp>
      <p:sp>
        <p:nvSpPr>
          <p:cNvPr id="43" name="文本框 5"/>
          <p:cNvSpPr txBox="1"/>
          <p:nvPr/>
        </p:nvSpPr>
        <p:spPr>
          <a:xfrm>
            <a:off x="5736657" y="4778722"/>
            <a:ext cx="2787908" cy="384705"/>
          </a:xfrm>
          <a:prstGeom prst="rect">
            <a:avLst/>
          </a:prstGeom>
          <a:noFill/>
        </p:spPr>
        <p:txBody>
          <a:bodyPr wrap="none" lIns="91423" tIns="45712" rIns="91423" bIns="45712"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900" b="0" i="0" u="none" strike="noStrike" kern="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rPr>
              <a:t>日期：</a:t>
            </a:r>
            <a:r>
              <a:rPr kumimoji="0" lang="en-US" altLang="zh-CN" sz="1900" b="0" i="0" u="none" strike="noStrike" kern="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rPr>
              <a:t>2018</a:t>
            </a:r>
            <a:r>
              <a:rPr kumimoji="0" lang="zh-CN" altLang="en-US" sz="1900" b="0" i="0" u="none" strike="noStrike" kern="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rPr>
              <a:t>年</a:t>
            </a:r>
            <a:r>
              <a:rPr kumimoji="0" lang="en-US" altLang="zh-CN" sz="1900" b="0" i="0" u="none" strike="noStrike" kern="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rPr>
              <a:t>11</a:t>
            </a:r>
            <a:r>
              <a:rPr kumimoji="0" lang="zh-CN" altLang="en-US" sz="1900" b="0" i="0" u="none" strike="noStrike" kern="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rPr>
              <a:t>月</a:t>
            </a:r>
            <a:r>
              <a:rPr lang="en-US" altLang="zh-CN" sz="1900" kern="0" dirty="0">
                <a:solidFill>
                  <a:schemeClr val="tx1">
                    <a:lumMod val="85000"/>
                    <a:lumOff val="15000"/>
                  </a:schemeClr>
                </a:solidFill>
                <a:latin typeface="微软雅黑" pitchFamily="34" charset="-122"/>
                <a:ea typeface="微软雅黑" pitchFamily="34" charset="-122"/>
              </a:rPr>
              <a:t>20</a:t>
            </a:r>
            <a:r>
              <a:rPr kumimoji="0" lang="zh-CN" altLang="en-US" sz="1900" b="0" i="0" u="none" strike="noStrike" kern="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rPr>
              <a:t>日</a:t>
            </a:r>
            <a:endParaRPr kumimoji="0" lang="en-US" altLang="zh-CN" sz="1900" b="0" i="0" u="none" strike="noStrike" kern="0" cap="none" spc="0" normalizeH="0" baseline="0" noProof="0" dirty="0">
              <a:ln>
                <a:noFill/>
              </a:ln>
              <a:solidFill>
                <a:schemeClr val="tx1">
                  <a:lumMod val="85000"/>
                  <a:lumOff val="15000"/>
                </a:schemeClr>
              </a:solidFill>
              <a:effectLst/>
              <a:uLnTx/>
              <a:uFillTx/>
              <a:latin typeface="微软雅黑" pitchFamily="34" charset="-122"/>
              <a:ea typeface="微软雅黑" pitchFamily="34" charset="-122"/>
            </a:endParaRPr>
          </a:p>
        </p:txBody>
      </p:sp>
      <p:sp>
        <p:nvSpPr>
          <p:cNvPr id="45" name="TextBox 44"/>
          <p:cNvSpPr txBox="1"/>
          <p:nvPr/>
        </p:nvSpPr>
        <p:spPr>
          <a:xfrm>
            <a:off x="118542" y="113000"/>
            <a:ext cx="4516616" cy="692493"/>
          </a:xfrm>
          <a:prstGeom prst="rect">
            <a:avLst/>
          </a:prstGeom>
          <a:noFill/>
        </p:spPr>
        <p:txBody>
          <a:bodyPr wrap="none" lIns="121917" tIns="60958" rIns="121917" bIns="6095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700" b="0" i="0" u="none" strike="noStrike" kern="0" cap="none" spc="0" normalizeH="0" baseline="0" noProof="0" dirty="0">
                <a:ln>
                  <a:noFill/>
                </a:ln>
                <a:solidFill>
                  <a:schemeClr val="tx1">
                    <a:lumMod val="75000"/>
                    <a:lumOff val="25000"/>
                  </a:schemeClr>
                </a:solidFill>
                <a:effectLst/>
                <a:uLnTx/>
                <a:uFillTx/>
                <a:latin typeface="Eras Bold ITC" panose="020B0907030504020204" pitchFamily="34" charset="0"/>
                <a:ea typeface="微软雅黑" panose="020B0503020204020204" pitchFamily="34" charset="-122"/>
              </a:rPr>
              <a:t>吉林华桥外国语学院</a:t>
            </a:r>
          </a:p>
        </p:txBody>
      </p:sp>
      <p:pic>
        <p:nvPicPr>
          <p:cNvPr id="46" name="商务.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418122" y="6197364"/>
            <a:ext cx="812694" cy="812988"/>
          </a:xfrm>
          <a:prstGeom prst="rect">
            <a:avLst/>
          </a:prstGeom>
        </p:spPr>
      </p:pic>
      <p:sp>
        <p:nvSpPr>
          <p:cNvPr id="19" name="六边形 18"/>
          <p:cNvSpPr/>
          <p:nvPr/>
        </p:nvSpPr>
        <p:spPr>
          <a:xfrm flipV="1">
            <a:off x="3041774" y="2632"/>
            <a:ext cx="3047603" cy="93401"/>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六边形 19"/>
          <p:cNvSpPr/>
          <p:nvPr/>
        </p:nvSpPr>
        <p:spPr>
          <a:xfrm flipV="1">
            <a:off x="6083548" y="2632"/>
            <a:ext cx="3047603" cy="93401"/>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六边形 20"/>
          <p:cNvSpPr/>
          <p:nvPr/>
        </p:nvSpPr>
        <p:spPr>
          <a:xfrm flipV="1">
            <a:off x="9142810" y="2632"/>
            <a:ext cx="3047603" cy="93401"/>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1088569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6"/>
                                        </p:tgtEl>
                                      </p:cBhvr>
                                    </p:cmd>
                                  </p:childTnLst>
                                </p:cTn>
                              </p:par>
                              <p:par>
                                <p:cTn id="7" presetID="10"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animEffect transition="in" filter="fade">
                                      <p:cBhvr>
                                        <p:cTn id="9" dur="200"/>
                                        <p:tgtEl>
                                          <p:spTgt spid="3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2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2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200"/>
                                        <p:tgtEl>
                                          <p:spTgt spid="35"/>
                                        </p:tgtEl>
                                      </p:cBhvr>
                                    </p:animEffect>
                                  </p:childTnLst>
                                </p:cTn>
                              </p:par>
                            </p:childTnLst>
                          </p:cTn>
                        </p:par>
                        <p:par>
                          <p:cTn id="22" fill="hold">
                            <p:stCondLst>
                              <p:cond delay="200"/>
                            </p:stCondLst>
                            <p:childTnLst>
                              <p:par>
                                <p:cTn id="23" presetID="53" presetClass="entr" presetSubtype="16"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Effect transition="in" filter="fade">
                                      <p:cBhvr>
                                        <p:cTn id="27" dur="500"/>
                                        <p:tgtEl>
                                          <p:spTgt spid="45"/>
                                        </p:tgtEl>
                                      </p:cBhvr>
                                    </p:animEffect>
                                  </p:childTnLst>
                                </p:cTn>
                              </p:par>
                            </p:childTnLst>
                          </p:cTn>
                        </p:par>
                        <p:par>
                          <p:cTn id="28" fill="hold">
                            <p:stCondLst>
                              <p:cond delay="700"/>
                            </p:stCondLst>
                            <p:childTnLst>
                              <p:par>
                                <p:cTn id="29" presetID="37"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700"/>
                                        <p:tgtEl>
                                          <p:spTgt spid="40"/>
                                        </p:tgtEl>
                                      </p:cBhvr>
                                    </p:animEffect>
                                    <p:anim calcmode="lin" valueType="num">
                                      <p:cBhvr>
                                        <p:cTn id="32" dur="700" fill="hold"/>
                                        <p:tgtEl>
                                          <p:spTgt spid="40"/>
                                        </p:tgtEl>
                                        <p:attrNameLst>
                                          <p:attrName>ppt_x</p:attrName>
                                        </p:attrNameLst>
                                      </p:cBhvr>
                                      <p:tavLst>
                                        <p:tav tm="0">
                                          <p:val>
                                            <p:strVal val="#ppt_x"/>
                                          </p:val>
                                        </p:tav>
                                        <p:tav tm="100000">
                                          <p:val>
                                            <p:strVal val="#ppt_x"/>
                                          </p:val>
                                        </p:tav>
                                      </p:tavLst>
                                    </p:anim>
                                    <p:anim calcmode="lin" valueType="num">
                                      <p:cBhvr>
                                        <p:cTn id="33" dur="630" decel="100000" fill="hold"/>
                                        <p:tgtEl>
                                          <p:spTgt spid="40"/>
                                        </p:tgtEl>
                                        <p:attrNameLst>
                                          <p:attrName>ppt_y</p:attrName>
                                        </p:attrNameLst>
                                      </p:cBhvr>
                                      <p:tavLst>
                                        <p:tav tm="0">
                                          <p:val>
                                            <p:strVal val="#ppt_y+1"/>
                                          </p:val>
                                        </p:tav>
                                        <p:tav tm="100000">
                                          <p:val>
                                            <p:strVal val="#ppt_y-.03"/>
                                          </p:val>
                                        </p:tav>
                                      </p:tavLst>
                                    </p:anim>
                                    <p:anim calcmode="lin" valueType="num">
                                      <p:cBhvr>
                                        <p:cTn id="34" dur="70" accel="100000" fill="hold">
                                          <p:stCondLst>
                                            <p:cond delay="630"/>
                                          </p:stCondLst>
                                        </p:cTn>
                                        <p:tgtEl>
                                          <p:spTgt spid="40"/>
                                        </p:tgtEl>
                                        <p:attrNameLst>
                                          <p:attrName>ppt_y</p:attrName>
                                        </p:attrNameLst>
                                      </p:cBhvr>
                                      <p:tavLst>
                                        <p:tav tm="0">
                                          <p:val>
                                            <p:strVal val="#ppt_y-.03"/>
                                          </p:val>
                                        </p:tav>
                                        <p:tav tm="100000">
                                          <p:val>
                                            <p:strVal val="#ppt_y"/>
                                          </p:val>
                                        </p:tav>
                                      </p:tavLst>
                                    </p:anim>
                                  </p:childTnLst>
                                </p:cTn>
                              </p:par>
                            </p:childTnLst>
                          </p:cTn>
                        </p:par>
                        <p:par>
                          <p:cTn id="35" fill="hold">
                            <p:stCondLst>
                              <p:cond delay="1400"/>
                            </p:stCondLst>
                            <p:childTnLst>
                              <p:par>
                                <p:cTn id="36" presetID="16" presetClass="entr" presetSubtype="37"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arn(outVertical)">
                                      <p:cBhvr>
                                        <p:cTn id="38" dur="1000"/>
                                        <p:tgtEl>
                                          <p:spTgt spid="42"/>
                                        </p:tgtEl>
                                      </p:cBhvr>
                                    </p:animEffect>
                                  </p:childTnLst>
                                </p:cTn>
                              </p:par>
                            </p:childTnLst>
                          </p:cTn>
                        </p:par>
                        <p:par>
                          <p:cTn id="39" fill="hold">
                            <p:stCondLst>
                              <p:cond delay="2400"/>
                            </p:stCondLst>
                            <p:childTnLst>
                              <p:par>
                                <p:cTn id="40" presetID="12" presetClass="entr" presetSubtype="4"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p:tgtEl>
                                          <p:spTgt spid="41"/>
                                        </p:tgtEl>
                                        <p:attrNameLst>
                                          <p:attrName>ppt_y</p:attrName>
                                        </p:attrNameLst>
                                      </p:cBhvr>
                                      <p:tavLst>
                                        <p:tav tm="0">
                                          <p:val>
                                            <p:strVal val="#ppt_y+#ppt_h*1.125000"/>
                                          </p:val>
                                        </p:tav>
                                        <p:tav tm="100000">
                                          <p:val>
                                            <p:strVal val="#ppt_y"/>
                                          </p:val>
                                        </p:tav>
                                      </p:tavLst>
                                    </p:anim>
                                    <p:animEffect transition="in" filter="wipe(up)">
                                      <p:cBhvr>
                                        <p:cTn id="43" dur="500"/>
                                        <p:tgtEl>
                                          <p:spTgt spid="41"/>
                                        </p:tgtEl>
                                      </p:cBhvr>
                                    </p:animEffect>
                                  </p:childTnLst>
                                </p:cTn>
                              </p:par>
                            </p:childTnLst>
                          </p:cTn>
                        </p:par>
                        <p:par>
                          <p:cTn id="44" fill="hold">
                            <p:stCondLst>
                              <p:cond delay="2900"/>
                            </p:stCondLst>
                            <p:childTnLst>
                              <p:par>
                                <p:cTn id="45" presetID="12" presetClass="entr" presetSubtype="4"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ppt_y</p:attrName>
                                        </p:attrNameLst>
                                      </p:cBhvr>
                                      <p:tavLst>
                                        <p:tav tm="0">
                                          <p:val>
                                            <p:strVal val="#ppt_y+#ppt_h*1.125000"/>
                                          </p:val>
                                        </p:tav>
                                        <p:tav tm="100000">
                                          <p:val>
                                            <p:strVal val="#ppt_y"/>
                                          </p:val>
                                        </p:tav>
                                      </p:tavLst>
                                    </p:anim>
                                    <p:animEffect transition="in" filter="wipe(up)">
                                      <p:cBhvr>
                                        <p:cTn id="48" dur="500"/>
                                        <p:tgtEl>
                                          <p:spTgt spid="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2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8" repeatCount="indefinite" fill="hold" display="0">
                  <p:stCondLst>
                    <p:cond delay="indefinite"/>
                  </p:stCondLst>
                  <p:endCondLst>
                    <p:cond evt="onStopAudio" delay="0">
                      <p:tgtEl>
                        <p:sldTgt/>
                      </p:tgtEl>
                    </p:cond>
                  </p:endCondLst>
                </p:cTn>
                <p:tgtEl>
                  <p:spTgt spid="46"/>
                </p:tgtEl>
              </p:cMediaNode>
            </p:audio>
          </p:childTnLst>
        </p:cTn>
      </p:par>
    </p:tnLst>
    <p:bldLst>
      <p:bldP spid="32" grpId="0" animBg="1"/>
      <p:bldP spid="33" grpId="0" animBg="1"/>
      <p:bldP spid="34" grpId="0" animBg="1"/>
      <p:bldP spid="35" grpId="0" animBg="1"/>
      <p:bldP spid="36" grpId="0" animBg="1"/>
      <p:bldP spid="40" grpId="0"/>
      <p:bldP spid="41" grpId="0"/>
      <p:bldP spid="42" grpId="0"/>
      <p:bldP spid="43" grpId="0"/>
      <p:bldP spid="45" grpId="0"/>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3396345" y="1669213"/>
            <a:ext cx="7244427" cy="1295732"/>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nvSpPr>
        <p:spPr>
          <a:xfrm>
            <a:off x="4248291" y="1485578"/>
            <a:ext cx="5303299" cy="449555"/>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1800" b="1" dirty="0">
                <a:solidFill>
                  <a:srgbClr val="FF0000"/>
                </a:solidFill>
                <a:latin typeface="微软雅黑" pitchFamily="34" charset="-122"/>
                <a:ea typeface="微软雅黑" pitchFamily="34" charset="-122"/>
              </a:rPr>
              <a:t>知识输入的模块化、碎片化</a:t>
            </a:r>
          </a:p>
        </p:txBody>
      </p:sp>
      <p:sp>
        <p:nvSpPr>
          <p:cNvPr id="24" name="六边形 23"/>
          <p:cNvSpPr/>
          <p:nvPr/>
        </p:nvSpPr>
        <p:spPr>
          <a:xfrm>
            <a:off x="910630" y="3303864"/>
            <a:ext cx="1587056" cy="136846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dirty="0">
                <a:latin typeface="微软雅黑" pitchFamily="34" charset="-122"/>
                <a:ea typeface="微软雅黑" pitchFamily="34" charset="-122"/>
              </a:rPr>
              <a:t>学情分析</a:t>
            </a:r>
          </a:p>
        </p:txBody>
      </p:sp>
      <p:cxnSp>
        <p:nvCxnSpPr>
          <p:cNvPr id="25" name="直接箭头连接符 24"/>
          <p:cNvCxnSpPr>
            <a:stCxn id="24" idx="5"/>
          </p:cNvCxnSpPr>
          <p:nvPr/>
        </p:nvCxnSpPr>
        <p:spPr>
          <a:xfrm flipV="1">
            <a:off x="2155569" y="2317079"/>
            <a:ext cx="1240776" cy="98678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p:cNvCxnSpPr>
          <p:nvPr/>
        </p:nvCxnSpPr>
        <p:spPr>
          <a:xfrm>
            <a:off x="2497686" y="3988098"/>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p:cNvCxnSpPr>
          <p:nvPr/>
        </p:nvCxnSpPr>
        <p:spPr>
          <a:xfrm>
            <a:off x="2155569" y="4672333"/>
            <a:ext cx="1240776" cy="100076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56775" y="1989634"/>
            <a:ext cx="6492772" cy="701378"/>
          </a:xfrm>
          <a:prstGeom prst="rect">
            <a:avLst/>
          </a:prstGeom>
          <a:noFill/>
        </p:spPr>
        <p:txBody>
          <a:bodyPr wrap="square" lIns="91472" tIns="45736" rIns="91472" bIns="45736" rtlCol="0">
            <a:spAutoFit/>
          </a:bodyPr>
          <a:lstStyle/>
          <a:p>
            <a:pPr>
              <a:lnSpc>
                <a:spcPct val="130000"/>
              </a:lnSpc>
            </a:pPr>
            <a:r>
              <a:rPr lang="zh-CN" altLang="en-US" sz="1600" b="1" dirty="0">
                <a:solidFill>
                  <a:schemeClr val="tx1">
                    <a:lumMod val="75000"/>
                    <a:lumOff val="25000"/>
                  </a:schemeClr>
                </a:solidFill>
                <a:latin typeface="微软雅黑" pitchFamily="34" charset="-122"/>
                <a:ea typeface="微软雅黑" pitchFamily="34" charset="-122"/>
              </a:rPr>
              <a:t>内容浅显，深度不够。分散注意力，降低学习效率。</a:t>
            </a:r>
            <a:endParaRPr lang="en-US" altLang="zh-CN" sz="1600" b="1"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600" b="1" dirty="0">
                <a:solidFill>
                  <a:schemeClr val="tx1">
                    <a:lumMod val="75000"/>
                    <a:lumOff val="25000"/>
                  </a:schemeClr>
                </a:solidFill>
                <a:latin typeface="微软雅黑" pitchFamily="34" charset="-122"/>
                <a:ea typeface="微软雅黑" pitchFamily="34" charset="-122"/>
              </a:rPr>
              <a:t>虚涨自信，缺少思考。</a:t>
            </a:r>
          </a:p>
        </p:txBody>
      </p:sp>
      <p:sp>
        <p:nvSpPr>
          <p:cNvPr id="29" name="圆角矩形 28"/>
          <p:cNvSpPr/>
          <p:nvPr/>
        </p:nvSpPr>
        <p:spPr>
          <a:xfrm>
            <a:off x="3396345" y="3343484"/>
            <a:ext cx="7244427" cy="1295732"/>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0" name="六边形 29"/>
          <p:cNvSpPr/>
          <p:nvPr/>
        </p:nvSpPr>
        <p:spPr>
          <a:xfrm>
            <a:off x="4248291" y="3159848"/>
            <a:ext cx="5303299" cy="449555"/>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1800" b="1" dirty="0">
                <a:latin typeface="微软雅黑" pitchFamily="34" charset="-122"/>
                <a:ea typeface="微软雅黑" pitchFamily="34" charset="-122"/>
              </a:rPr>
              <a:t>英语专业学生的“读写危机”</a:t>
            </a:r>
          </a:p>
        </p:txBody>
      </p:sp>
      <p:sp>
        <p:nvSpPr>
          <p:cNvPr id="31" name="TextBox 30"/>
          <p:cNvSpPr txBox="1"/>
          <p:nvPr/>
        </p:nvSpPr>
        <p:spPr>
          <a:xfrm>
            <a:off x="3880628" y="3786984"/>
            <a:ext cx="6558911" cy="381291"/>
          </a:xfrm>
          <a:prstGeom prst="rect">
            <a:avLst/>
          </a:prstGeom>
          <a:noFill/>
        </p:spPr>
        <p:txBody>
          <a:bodyPr wrap="square" lIns="91472" tIns="45736" rIns="91472" bIns="45736" rtlCol="0">
            <a:spAutoFit/>
          </a:bodyPr>
          <a:lstStyle/>
          <a:p>
            <a:pPr>
              <a:lnSpc>
                <a:spcPct val="130000"/>
              </a:lnSpc>
            </a:pPr>
            <a:r>
              <a:rPr lang="zh-CN" altLang="en-US" sz="1600" b="1" dirty="0">
                <a:solidFill>
                  <a:srgbClr val="7030A0"/>
                </a:solidFill>
                <a:latin typeface="微软雅黑" pitchFamily="34" charset="-122"/>
                <a:ea typeface="微软雅黑" pitchFamily="34" charset="-122"/>
              </a:rPr>
              <a:t>读写危机是当今英语专业面临的最大挑战。</a:t>
            </a:r>
            <a:r>
              <a:rPr lang="en-US" altLang="zh-CN" sz="1600" b="1" dirty="0">
                <a:solidFill>
                  <a:srgbClr val="7030A0"/>
                </a:solidFill>
                <a:latin typeface="微软雅黑" pitchFamily="34" charset="-122"/>
                <a:ea typeface="微软雅黑" pitchFamily="34" charset="-122"/>
              </a:rPr>
              <a:t>——</a:t>
            </a:r>
            <a:r>
              <a:rPr lang="zh-CN" altLang="en-US" sz="1600" b="1" dirty="0">
                <a:solidFill>
                  <a:srgbClr val="7030A0"/>
                </a:solidFill>
                <a:latin typeface="微软雅黑" pitchFamily="34" charset="-122"/>
                <a:ea typeface="微软雅黑" pitchFamily="34" charset="-122"/>
              </a:rPr>
              <a:t>张绍杰</a:t>
            </a:r>
          </a:p>
        </p:txBody>
      </p:sp>
      <p:sp>
        <p:nvSpPr>
          <p:cNvPr id="32" name="圆角矩形 31"/>
          <p:cNvSpPr/>
          <p:nvPr/>
        </p:nvSpPr>
        <p:spPr>
          <a:xfrm>
            <a:off x="3380563" y="5036082"/>
            <a:ext cx="7260210" cy="1608422"/>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3" name="六边形 32"/>
          <p:cNvSpPr/>
          <p:nvPr/>
        </p:nvSpPr>
        <p:spPr>
          <a:xfrm>
            <a:off x="4248291" y="4852447"/>
            <a:ext cx="5303299" cy="449555"/>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1800" b="1" dirty="0">
                <a:solidFill>
                  <a:schemeClr val="tx1"/>
                </a:solidFill>
                <a:latin typeface="微软雅黑" pitchFamily="34" charset="-122"/>
                <a:ea typeface="微软雅黑" pitchFamily="34" charset="-122"/>
              </a:rPr>
              <a:t>英语专业学生的“思辨缺席”</a:t>
            </a:r>
          </a:p>
        </p:txBody>
      </p:sp>
      <p:sp>
        <p:nvSpPr>
          <p:cNvPr id="34" name="TextBox 33"/>
          <p:cNvSpPr txBox="1"/>
          <p:nvPr/>
        </p:nvSpPr>
        <p:spPr>
          <a:xfrm>
            <a:off x="3594877" y="5346564"/>
            <a:ext cx="6765692" cy="1652792"/>
          </a:xfrm>
          <a:prstGeom prst="rect">
            <a:avLst/>
          </a:prstGeom>
          <a:noFill/>
        </p:spPr>
        <p:txBody>
          <a:bodyPr wrap="square" lIns="91472" tIns="45736" rIns="91472" bIns="45736" rtlCol="0">
            <a:spAutoFit/>
          </a:bodyPr>
          <a:lstStyle/>
          <a:p>
            <a:pPr>
              <a:lnSpc>
                <a:spcPct val="130000"/>
              </a:lnSpc>
            </a:pPr>
            <a:r>
              <a:rPr lang="zh-CN" altLang="en-US" sz="1600" b="1" dirty="0">
                <a:solidFill>
                  <a:schemeClr val="tx1">
                    <a:lumMod val="75000"/>
                    <a:lumOff val="25000"/>
                  </a:schemeClr>
                </a:solidFill>
                <a:latin typeface="微软雅黑" pitchFamily="34" charset="-122"/>
                <a:ea typeface="微软雅黑" pitchFamily="34" charset="-122"/>
              </a:rPr>
              <a:t>语言技能训练往往强调模仿记忆，却忽略了学生思维能力、创新能</a:t>
            </a:r>
          </a:p>
          <a:p>
            <a:pPr>
              <a:lnSpc>
                <a:spcPct val="130000"/>
              </a:lnSpc>
            </a:pPr>
            <a:r>
              <a:rPr lang="zh-CN" altLang="en-US" sz="1600" b="1" dirty="0">
                <a:solidFill>
                  <a:schemeClr val="tx1">
                    <a:lumMod val="75000"/>
                    <a:lumOff val="25000"/>
                  </a:schemeClr>
                </a:solidFill>
                <a:latin typeface="微软雅黑" pitchFamily="34" charset="-122"/>
                <a:ea typeface="微软雅黑" pitchFamily="34" charset="-122"/>
              </a:rPr>
              <a:t>力、分析问题和独立提出见解能力的培养。</a:t>
            </a:r>
            <a:r>
              <a:rPr lang="en-US" altLang="zh-CN" sz="1600" b="1" dirty="0">
                <a:solidFill>
                  <a:schemeClr val="tx1">
                    <a:lumMod val="75000"/>
                    <a:lumOff val="25000"/>
                  </a:schemeClr>
                </a:solidFill>
                <a:latin typeface="微软雅黑" pitchFamily="34" charset="-122"/>
                <a:ea typeface="微软雅黑" pitchFamily="34" charset="-122"/>
              </a:rPr>
              <a:t>——</a:t>
            </a:r>
            <a:r>
              <a:rPr lang="zh-CN" altLang="en-US" sz="1600" b="1" dirty="0">
                <a:solidFill>
                  <a:schemeClr val="tx1">
                    <a:lumMod val="75000"/>
                    <a:lumOff val="25000"/>
                  </a:schemeClr>
                </a:solidFill>
                <a:latin typeface="微软雅黑" pitchFamily="34" charset="-122"/>
                <a:ea typeface="微软雅黑" pitchFamily="34" charset="-122"/>
              </a:rPr>
              <a:t>何其莘</a:t>
            </a:r>
            <a:endParaRPr lang="en-US" altLang="zh-CN" sz="1600" b="1"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600" b="1" dirty="0">
                <a:solidFill>
                  <a:srgbClr val="002060"/>
                </a:solidFill>
                <a:latin typeface="微软雅黑" pitchFamily="34" charset="-122"/>
                <a:ea typeface="微软雅黑" pitchFamily="34" charset="-122"/>
              </a:rPr>
              <a:t>我国英语专业教学严重忽略了思辨能力的培养，导致思辨缺席现象普遍存在，而且有愈演愈烈之势。</a:t>
            </a:r>
            <a:r>
              <a:rPr lang="en-US" altLang="zh-CN" sz="1600" b="1" dirty="0">
                <a:solidFill>
                  <a:srgbClr val="002060"/>
                </a:solidFill>
                <a:latin typeface="微软雅黑" pitchFamily="34" charset="-122"/>
                <a:ea typeface="微软雅黑" pitchFamily="34" charset="-122"/>
              </a:rPr>
              <a:t>——</a:t>
            </a:r>
            <a:r>
              <a:rPr lang="zh-CN" altLang="en-US" sz="1600" b="1" dirty="0">
                <a:solidFill>
                  <a:srgbClr val="002060"/>
                </a:solidFill>
                <a:latin typeface="微软雅黑" pitchFamily="34" charset="-122"/>
                <a:ea typeface="微软雅黑" pitchFamily="34" charset="-122"/>
              </a:rPr>
              <a:t>文秋芳</a:t>
            </a:r>
            <a:endParaRPr lang="en-US" altLang="zh-CN" sz="1600" b="1" dirty="0">
              <a:solidFill>
                <a:srgbClr val="002060"/>
              </a:solidFill>
              <a:latin typeface="微软雅黑" pitchFamily="34" charset="-122"/>
              <a:ea typeface="微软雅黑" pitchFamily="34" charset="-122"/>
            </a:endParaRPr>
          </a:p>
          <a:p>
            <a:pPr>
              <a:lnSpc>
                <a:spcPct val="130000"/>
              </a:lnSpc>
            </a:pPr>
            <a:endParaRPr lang="zh-CN" altLang="en-US" sz="1400" dirty="0">
              <a:solidFill>
                <a:schemeClr val="tx1">
                  <a:lumMod val="75000"/>
                  <a:lumOff val="25000"/>
                </a:schemeClr>
              </a:solidFill>
              <a:latin typeface="微软雅黑" pitchFamily="34" charset="-122"/>
              <a:ea typeface="微软雅黑" pitchFamily="34" charset="-122"/>
            </a:endParaRPr>
          </a:p>
        </p:txBody>
      </p:sp>
      <p:cxnSp>
        <p:nvCxnSpPr>
          <p:cNvPr id="15" name="直接连接符 14"/>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6"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38B1BF"/>
                </a:solidFill>
                <a:latin typeface="微软雅黑" pitchFamily="34" charset="-122"/>
              </a:rPr>
              <a:t>学情分析</a:t>
            </a:r>
            <a:endParaRPr lang="en-US" altLang="zh-CN" sz="2800" b="1" dirty="0">
              <a:solidFill>
                <a:srgbClr val="38B1BF"/>
              </a:solidFill>
              <a:latin typeface="微软雅黑" pitchFamily="34" charset="-122"/>
            </a:endParaRPr>
          </a:p>
        </p:txBody>
      </p:sp>
      <p:sp>
        <p:nvSpPr>
          <p:cNvPr id="17" name="燕尾形 16"/>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18"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Tree>
    <p:extLst>
      <p:ext uri="{BB962C8B-B14F-4D97-AF65-F5344CB8AC3E}">
        <p14:creationId xmlns:p14="http://schemas.microsoft.com/office/powerpoint/2010/main" val="2085957051"/>
      </p:ext>
    </p:ext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238214" y="1500968"/>
            <a:ext cx="3670253" cy="4032447"/>
            <a:chOff x="1331640" y="1707656"/>
            <a:chExt cx="2796076" cy="2835508"/>
          </a:xfrm>
        </p:grpSpPr>
        <p:sp>
          <p:nvSpPr>
            <p:cNvPr id="35" name="等腰三角形 5"/>
            <p:cNvSpPr/>
            <p:nvPr/>
          </p:nvSpPr>
          <p:spPr>
            <a:xfrm>
              <a:off x="1608860" y="1707656"/>
              <a:ext cx="1247249" cy="1186340"/>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Lst>
              <a:ahLst/>
              <a:cxnLst>
                <a:cxn ang="0">
                  <a:pos x="connsiteX0" y="connsiteY0"/>
                </a:cxn>
                <a:cxn ang="0">
                  <a:pos x="connsiteX1" y="connsiteY1"/>
                </a:cxn>
                <a:cxn ang="0">
                  <a:pos x="connsiteX2" y="connsiteY2"/>
                </a:cxn>
                <a:cxn ang="0">
                  <a:pos x="connsiteX3" y="connsiteY3"/>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36" name="等腰三角形 5"/>
            <p:cNvSpPr/>
            <p:nvPr/>
          </p:nvSpPr>
          <p:spPr>
            <a:xfrm>
              <a:off x="1619671" y="2445008"/>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0133"/>
                <a:gd name="connsiteY0" fmla="*/ 652643 h 652643"/>
                <a:gd name="connsiteX1" fmla="*/ 1240133 w 1240133"/>
                <a:gd name="connsiteY1" fmla="*/ 0 h 652643"/>
                <a:gd name="connsiteX2" fmla="*/ 1224300 w 1240133"/>
                <a:gd name="connsiteY2" fmla="*/ 638411 h 652643"/>
                <a:gd name="connsiteX3" fmla="*/ 0 w 1240133"/>
                <a:gd name="connsiteY3" fmla="*/ 652643 h 652643"/>
                <a:gd name="connsiteX0" fmla="*/ 0 w 1233017"/>
                <a:gd name="connsiteY0" fmla="*/ 629932 h 629932"/>
                <a:gd name="connsiteX1" fmla="*/ 1233017 w 1233017"/>
                <a:gd name="connsiteY1" fmla="*/ 9311 h 629932"/>
                <a:gd name="connsiteX2" fmla="*/ 1224300 w 1233017"/>
                <a:gd name="connsiteY2" fmla="*/ 615700 h 629932"/>
                <a:gd name="connsiteX3" fmla="*/ 0 w 1233017"/>
                <a:gd name="connsiteY3" fmla="*/ 629932 h 629932"/>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0606"/>
                <a:gd name="connsiteX1" fmla="*/ 1233017 w 1233017"/>
                <a:gd name="connsiteY1" fmla="*/ 9311 h 640606"/>
                <a:gd name="connsiteX2" fmla="*/ 1227858 w 1233017"/>
                <a:gd name="connsiteY2" fmla="*/ 640606 h 640606"/>
                <a:gd name="connsiteX3" fmla="*/ 0 w 1233017"/>
                <a:gd name="connsiteY3" fmla="*/ 629932 h 640606"/>
                <a:gd name="connsiteX0" fmla="*/ 0 w 1225901"/>
                <a:gd name="connsiteY0" fmla="*/ 632363 h 639479"/>
                <a:gd name="connsiteX1" fmla="*/ 1225901 w 1225901"/>
                <a:gd name="connsiteY1" fmla="*/ 8184 h 639479"/>
                <a:gd name="connsiteX2" fmla="*/ 1220742 w 1225901"/>
                <a:gd name="connsiteY2" fmla="*/ 639479 h 639479"/>
                <a:gd name="connsiteX3" fmla="*/ 0 w 1225901"/>
                <a:gd name="connsiteY3" fmla="*/ 632363 h 639479"/>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18785"/>
                <a:gd name="connsiteY0" fmla="*/ 631295 h 631295"/>
                <a:gd name="connsiteX1" fmla="*/ 1218785 w 1218785"/>
                <a:gd name="connsiteY1" fmla="*/ 0 h 631295"/>
                <a:gd name="connsiteX2" fmla="*/ 1213626 w 1218785"/>
                <a:gd name="connsiteY2" fmla="*/ 631295 h 631295"/>
                <a:gd name="connsiteX3" fmla="*/ 0 w 1218785"/>
                <a:gd name="connsiteY3" fmla="*/ 631295 h 631295"/>
                <a:gd name="connsiteX0" fmla="*/ 0 w 1229459"/>
                <a:gd name="connsiteY0" fmla="*/ 631295 h 631295"/>
                <a:gd name="connsiteX1" fmla="*/ 1229459 w 1229459"/>
                <a:gd name="connsiteY1" fmla="*/ 0 h 631295"/>
                <a:gd name="connsiteX2" fmla="*/ 1224300 w 1229459"/>
                <a:gd name="connsiteY2" fmla="*/ 631295 h 631295"/>
                <a:gd name="connsiteX3" fmla="*/ 0 w 1229459"/>
                <a:gd name="connsiteY3" fmla="*/ 631295 h 631295"/>
                <a:gd name="connsiteX0" fmla="*/ 0 w 1231416"/>
                <a:gd name="connsiteY0" fmla="*/ 631295 h 634853"/>
                <a:gd name="connsiteX1" fmla="*/ 1229459 w 1231416"/>
                <a:gd name="connsiteY1" fmla="*/ 0 h 634853"/>
                <a:gd name="connsiteX2" fmla="*/ 1231416 w 1231416"/>
                <a:gd name="connsiteY2" fmla="*/ 634853 h 634853"/>
                <a:gd name="connsiteX3" fmla="*/ 0 w 1231416"/>
                <a:gd name="connsiteY3" fmla="*/ 631295 h 634853"/>
                <a:gd name="connsiteX0" fmla="*/ 0 w 1234974"/>
                <a:gd name="connsiteY0" fmla="*/ 634853 h 634853"/>
                <a:gd name="connsiteX1" fmla="*/ 1233017 w 1234974"/>
                <a:gd name="connsiteY1" fmla="*/ 0 h 634853"/>
                <a:gd name="connsiteX2" fmla="*/ 1234974 w 1234974"/>
                <a:gd name="connsiteY2" fmla="*/ 634853 h 634853"/>
                <a:gd name="connsiteX3" fmla="*/ 0 w 1234974"/>
                <a:gd name="connsiteY3" fmla="*/ 634853 h 634853"/>
              </a:gdLst>
              <a:ahLst/>
              <a:cxnLst>
                <a:cxn ang="0">
                  <a:pos x="connsiteX0" y="connsiteY0"/>
                </a:cxn>
                <a:cxn ang="0">
                  <a:pos x="connsiteX1" y="connsiteY1"/>
                </a:cxn>
                <a:cxn ang="0">
                  <a:pos x="connsiteX2" y="connsiteY2"/>
                </a:cxn>
                <a:cxn ang="0">
                  <a:pos x="connsiteX3" y="connsiteY3"/>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37" name="等腰三角形 5"/>
            <p:cNvSpPr/>
            <p:nvPr/>
          </p:nvSpPr>
          <p:spPr>
            <a:xfrm flipV="1">
              <a:off x="1608860" y="3167486"/>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0133"/>
                <a:gd name="connsiteY0" fmla="*/ 652643 h 652643"/>
                <a:gd name="connsiteX1" fmla="*/ 1240133 w 1240133"/>
                <a:gd name="connsiteY1" fmla="*/ 0 h 652643"/>
                <a:gd name="connsiteX2" fmla="*/ 1224300 w 1240133"/>
                <a:gd name="connsiteY2" fmla="*/ 638411 h 652643"/>
                <a:gd name="connsiteX3" fmla="*/ 0 w 1240133"/>
                <a:gd name="connsiteY3" fmla="*/ 652643 h 652643"/>
                <a:gd name="connsiteX0" fmla="*/ 0 w 1233017"/>
                <a:gd name="connsiteY0" fmla="*/ 629932 h 629932"/>
                <a:gd name="connsiteX1" fmla="*/ 1233017 w 1233017"/>
                <a:gd name="connsiteY1" fmla="*/ 9311 h 629932"/>
                <a:gd name="connsiteX2" fmla="*/ 1224300 w 1233017"/>
                <a:gd name="connsiteY2" fmla="*/ 615700 h 629932"/>
                <a:gd name="connsiteX3" fmla="*/ 0 w 1233017"/>
                <a:gd name="connsiteY3" fmla="*/ 629932 h 629932"/>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0606"/>
                <a:gd name="connsiteX1" fmla="*/ 1233017 w 1233017"/>
                <a:gd name="connsiteY1" fmla="*/ 9311 h 640606"/>
                <a:gd name="connsiteX2" fmla="*/ 1227858 w 1233017"/>
                <a:gd name="connsiteY2" fmla="*/ 640606 h 640606"/>
                <a:gd name="connsiteX3" fmla="*/ 0 w 1233017"/>
                <a:gd name="connsiteY3" fmla="*/ 629932 h 640606"/>
                <a:gd name="connsiteX0" fmla="*/ 0 w 1225901"/>
                <a:gd name="connsiteY0" fmla="*/ 632363 h 639479"/>
                <a:gd name="connsiteX1" fmla="*/ 1225901 w 1225901"/>
                <a:gd name="connsiteY1" fmla="*/ 8184 h 639479"/>
                <a:gd name="connsiteX2" fmla="*/ 1220742 w 1225901"/>
                <a:gd name="connsiteY2" fmla="*/ 639479 h 639479"/>
                <a:gd name="connsiteX3" fmla="*/ 0 w 1225901"/>
                <a:gd name="connsiteY3" fmla="*/ 632363 h 639479"/>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18785"/>
                <a:gd name="connsiteY0" fmla="*/ 631295 h 631295"/>
                <a:gd name="connsiteX1" fmla="*/ 1218785 w 1218785"/>
                <a:gd name="connsiteY1" fmla="*/ 0 h 631295"/>
                <a:gd name="connsiteX2" fmla="*/ 1213626 w 1218785"/>
                <a:gd name="connsiteY2" fmla="*/ 631295 h 631295"/>
                <a:gd name="connsiteX3" fmla="*/ 0 w 1218785"/>
                <a:gd name="connsiteY3" fmla="*/ 631295 h 631295"/>
                <a:gd name="connsiteX0" fmla="*/ 0 w 1229459"/>
                <a:gd name="connsiteY0" fmla="*/ 631295 h 631295"/>
                <a:gd name="connsiteX1" fmla="*/ 1229459 w 1229459"/>
                <a:gd name="connsiteY1" fmla="*/ 0 h 631295"/>
                <a:gd name="connsiteX2" fmla="*/ 1224300 w 1229459"/>
                <a:gd name="connsiteY2" fmla="*/ 631295 h 631295"/>
                <a:gd name="connsiteX3" fmla="*/ 0 w 1229459"/>
                <a:gd name="connsiteY3" fmla="*/ 631295 h 631295"/>
                <a:gd name="connsiteX0" fmla="*/ 0 w 1231416"/>
                <a:gd name="connsiteY0" fmla="*/ 631295 h 634853"/>
                <a:gd name="connsiteX1" fmla="*/ 1229459 w 1231416"/>
                <a:gd name="connsiteY1" fmla="*/ 0 h 634853"/>
                <a:gd name="connsiteX2" fmla="*/ 1231416 w 1231416"/>
                <a:gd name="connsiteY2" fmla="*/ 634853 h 634853"/>
                <a:gd name="connsiteX3" fmla="*/ 0 w 1231416"/>
                <a:gd name="connsiteY3" fmla="*/ 631295 h 634853"/>
                <a:gd name="connsiteX0" fmla="*/ 0 w 1234974"/>
                <a:gd name="connsiteY0" fmla="*/ 634853 h 634853"/>
                <a:gd name="connsiteX1" fmla="*/ 1233017 w 1234974"/>
                <a:gd name="connsiteY1" fmla="*/ 0 h 634853"/>
                <a:gd name="connsiteX2" fmla="*/ 1234974 w 1234974"/>
                <a:gd name="connsiteY2" fmla="*/ 634853 h 634853"/>
                <a:gd name="connsiteX3" fmla="*/ 0 w 1234974"/>
                <a:gd name="connsiteY3" fmla="*/ 634853 h 634853"/>
              </a:gdLst>
              <a:ahLst/>
              <a:cxnLst>
                <a:cxn ang="0">
                  <a:pos x="connsiteX0" y="connsiteY0"/>
                </a:cxn>
                <a:cxn ang="0">
                  <a:pos x="connsiteX1" y="connsiteY1"/>
                </a:cxn>
                <a:cxn ang="0">
                  <a:pos x="connsiteX2" y="connsiteY2"/>
                </a:cxn>
                <a:cxn ang="0">
                  <a:pos x="connsiteX3" y="connsiteY3"/>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38" name="等腰三角形 5"/>
            <p:cNvSpPr/>
            <p:nvPr/>
          </p:nvSpPr>
          <p:spPr>
            <a:xfrm flipV="1">
              <a:off x="1619671" y="3356824"/>
              <a:ext cx="1247249" cy="1186340"/>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Lst>
              <a:ahLst/>
              <a:cxnLst>
                <a:cxn ang="0">
                  <a:pos x="connsiteX0" y="connsiteY0"/>
                </a:cxn>
                <a:cxn ang="0">
                  <a:pos x="connsiteX1" y="connsiteY1"/>
                </a:cxn>
                <a:cxn ang="0">
                  <a:pos x="connsiteX2" y="connsiteY2"/>
                </a:cxn>
                <a:cxn ang="0">
                  <a:pos x="connsiteX3" y="connsiteY3"/>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endParaRPr>
            </a:p>
          </p:txBody>
        </p:sp>
        <p:sp>
          <p:nvSpPr>
            <p:cNvPr id="39" name="圆角矩形 11"/>
            <p:cNvSpPr/>
            <p:nvPr/>
          </p:nvSpPr>
          <p:spPr>
            <a:xfrm>
              <a:off x="1331640" y="3079860"/>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40"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sp>
        <p:nvSpPr>
          <p:cNvPr id="15" name="矩形 14"/>
          <p:cNvSpPr>
            <a:spLocks noChangeArrowheads="1"/>
          </p:cNvSpPr>
          <p:nvPr/>
        </p:nvSpPr>
        <p:spPr bwMode="auto">
          <a:xfrm>
            <a:off x="308728" y="1286654"/>
            <a:ext cx="55602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CN" altLang="en-US" sz="2000" b="1" dirty="0"/>
              <a:t>第一阶段：从传统的照本宣科到借助</a:t>
            </a:r>
            <a:r>
              <a:rPr lang="en-US" sz="2000" b="1" dirty="0"/>
              <a:t>PPT</a:t>
            </a:r>
            <a:r>
              <a:rPr lang="zh-CN" altLang="en-US" sz="2000" b="1" dirty="0"/>
              <a:t>等多媒体资源的过渡。</a:t>
            </a:r>
            <a:endParaRPr lang="zh-CN" altLang="en-US" sz="2000" kern="0" dirty="0">
              <a:solidFill>
                <a:sysClr val="windowText" lastClr="000000">
                  <a:lumMod val="65000"/>
                  <a:lumOff val="35000"/>
                </a:sysClr>
              </a:solidFill>
              <a:latin typeface="微软雅黑" pitchFamily="34" charset="-122"/>
              <a:ea typeface="微软雅黑" pitchFamily="34" charset="-122"/>
            </a:endParaRPr>
          </a:p>
        </p:txBody>
      </p:sp>
      <p:sp>
        <p:nvSpPr>
          <p:cNvPr id="16" name="矩形 15"/>
          <p:cNvSpPr>
            <a:spLocks noChangeArrowheads="1"/>
          </p:cNvSpPr>
          <p:nvPr/>
        </p:nvSpPr>
        <p:spPr bwMode="auto">
          <a:xfrm>
            <a:off x="308728" y="2429662"/>
            <a:ext cx="56316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CN" altLang="en-US" sz="2000" b="1" dirty="0"/>
              <a:t>第二阶段：从写作教学到英语读写课程体系的变革。</a:t>
            </a:r>
            <a:endParaRPr lang="zh-CN" altLang="en-US" sz="2000" kern="0" dirty="0">
              <a:solidFill>
                <a:sysClr val="windowText" lastClr="000000">
                  <a:lumMod val="65000"/>
                  <a:lumOff val="35000"/>
                </a:sysClr>
              </a:solidFill>
              <a:latin typeface="微软雅黑" pitchFamily="34" charset="-122"/>
              <a:ea typeface="微软雅黑" pitchFamily="34" charset="-122"/>
            </a:endParaRPr>
          </a:p>
        </p:txBody>
      </p:sp>
      <p:sp>
        <p:nvSpPr>
          <p:cNvPr id="17" name="矩形 16"/>
          <p:cNvSpPr>
            <a:spLocks noChangeArrowheads="1"/>
          </p:cNvSpPr>
          <p:nvPr/>
        </p:nvSpPr>
        <p:spPr bwMode="auto">
          <a:xfrm>
            <a:off x="380166" y="3572670"/>
            <a:ext cx="54887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CN" altLang="en-US" sz="2000" b="1" dirty="0"/>
              <a:t>第三阶段：回归英语写作教学，借助现代信息技术辅助写作教学，确定实验班和对照版尝试混合式教学实验。</a:t>
            </a:r>
            <a:endParaRPr lang="zh-CN" altLang="en-US" sz="2000" kern="0" dirty="0">
              <a:solidFill>
                <a:sysClr val="windowText" lastClr="000000">
                  <a:lumMod val="65000"/>
                  <a:lumOff val="35000"/>
                </a:sysClr>
              </a:solidFill>
              <a:latin typeface="微软雅黑" pitchFamily="34" charset="-122"/>
              <a:ea typeface="微软雅黑" pitchFamily="34" charset="-122"/>
            </a:endParaRPr>
          </a:p>
        </p:txBody>
      </p:sp>
      <p:sp>
        <p:nvSpPr>
          <p:cNvPr id="20" name="矩形 19"/>
          <p:cNvSpPr>
            <a:spLocks noChangeArrowheads="1"/>
          </p:cNvSpPr>
          <p:nvPr/>
        </p:nvSpPr>
        <p:spPr bwMode="auto">
          <a:xfrm>
            <a:off x="308728" y="4858554"/>
            <a:ext cx="55934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zh-CN" altLang="en-US" sz="2000" b="1" dirty="0"/>
              <a:t>第四阶段：网络平台从</a:t>
            </a:r>
            <a:r>
              <a:rPr lang="en-US" sz="2000" b="1" dirty="0"/>
              <a:t>THEOL</a:t>
            </a:r>
            <a:r>
              <a:rPr lang="zh-CN" altLang="en-US" sz="2000" b="1" dirty="0"/>
              <a:t>网络教学综合平台到超星学习通到蓝墨云班课的选择与在选择的过程，打破院系间的壁垒，落实“以学生为中心”，全面进行“线上”语篇输入“线下”思辨输出的混合式教学。</a:t>
            </a:r>
            <a:endParaRPr lang="zh-CN" altLang="en-US" sz="2000" kern="0" dirty="0">
              <a:solidFill>
                <a:sysClr val="windowText" lastClr="000000">
                  <a:lumMod val="65000"/>
                  <a:lumOff val="35000"/>
                </a:sysClr>
              </a:solidFill>
              <a:latin typeface="微软雅黑" pitchFamily="34" charset="-122"/>
              <a:ea typeface="微软雅黑" pitchFamily="34" charset="-122"/>
            </a:endParaRPr>
          </a:p>
        </p:txBody>
      </p:sp>
      <p:cxnSp>
        <p:nvCxnSpPr>
          <p:cNvPr id="31" name="直接连接符 30"/>
          <p:cNvCxnSpPr/>
          <p:nvPr/>
        </p:nvCxnSpPr>
        <p:spPr>
          <a:xfrm flipH="1">
            <a:off x="6023768" y="1572406"/>
            <a:ext cx="1039728"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6023768" y="2715414"/>
            <a:ext cx="1039728"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6023768" y="4001298"/>
            <a:ext cx="1039728"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6020965" y="5676997"/>
            <a:ext cx="1039728"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47" name="TextBox 43"/>
          <p:cNvSpPr txBox="1">
            <a:spLocks noChangeArrowheads="1"/>
          </p:cNvSpPr>
          <p:nvPr/>
        </p:nvSpPr>
        <p:spPr bwMode="auto">
          <a:xfrm>
            <a:off x="2590428" y="189434"/>
            <a:ext cx="4933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pPr algn="just"/>
            <a:r>
              <a:rPr lang="zh-CN" altLang="en-US" sz="2800" b="1" dirty="0">
                <a:solidFill>
                  <a:schemeClr val="tx1">
                    <a:lumMod val="75000"/>
                    <a:lumOff val="25000"/>
                  </a:schemeClr>
                </a:solidFill>
                <a:latin typeface="微软雅黑" pitchFamily="34" charset="-122"/>
              </a:rPr>
              <a:t>教学改革的过程</a:t>
            </a:r>
            <a:r>
              <a:rPr lang="en-US" altLang="zh-CN" sz="2800" b="1" dirty="0">
                <a:solidFill>
                  <a:schemeClr val="tx1">
                    <a:lumMod val="75000"/>
                    <a:lumOff val="25000"/>
                  </a:schemeClr>
                </a:solidFill>
                <a:latin typeface="微软雅黑" pitchFamily="34" charset="-122"/>
              </a:rPr>
              <a:t>——</a:t>
            </a:r>
            <a:r>
              <a:rPr lang="zh-CN" altLang="en-US" sz="2800" b="1" dirty="0">
                <a:solidFill>
                  <a:schemeClr val="tx1">
                    <a:lumMod val="75000"/>
                    <a:lumOff val="25000"/>
                  </a:schemeClr>
                </a:solidFill>
                <a:latin typeface="微软雅黑" pitchFamily="34" charset="-122"/>
              </a:rPr>
              <a:t>四步走</a:t>
            </a:r>
            <a:endParaRPr lang="en-US" altLang="zh-CN" sz="2800" b="1" dirty="0">
              <a:solidFill>
                <a:schemeClr val="tx1">
                  <a:lumMod val="75000"/>
                  <a:lumOff val="25000"/>
                </a:schemeClr>
              </a:solidFill>
              <a:latin typeface="微软雅黑" pitchFamily="34" charset="-122"/>
            </a:endParaRPr>
          </a:p>
        </p:txBody>
      </p:sp>
      <p:sp>
        <p:nvSpPr>
          <p:cNvPr id="48" name="燕尾形 47"/>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22"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38B1BF"/>
                </a:solidFill>
                <a:latin typeface="微软雅黑" pitchFamily="34" charset="-122"/>
              </a:rPr>
              <a:t>学情分析</a:t>
            </a:r>
            <a:endParaRPr lang="en-US" altLang="zh-CN" sz="2800" b="1" dirty="0">
              <a:solidFill>
                <a:srgbClr val="38B1BF"/>
              </a:solidFill>
              <a:latin typeface="微软雅黑" pitchFamily="34" charset="-122"/>
            </a:endParaRPr>
          </a:p>
        </p:txBody>
      </p:sp>
      <p:sp>
        <p:nvSpPr>
          <p:cNvPr id="23"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Tree>
    <p:extLst>
      <p:ext uri="{BB962C8B-B14F-4D97-AF65-F5344CB8AC3E}">
        <p14:creationId xmlns:p14="http://schemas.microsoft.com/office/powerpoint/2010/main" val="3528849645"/>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childTnLst>
                          </p:cTn>
                        </p:par>
                        <p:par>
                          <p:cTn id="12" fill="hold">
                            <p:stCondLst>
                              <p:cond delay="1000"/>
                            </p:stCondLst>
                            <p:childTnLst>
                              <p:par>
                                <p:cTn id="13" presetID="1" presetClass="entr" presetSubtype="0" fill="hold" grpId="0" nodeType="afterEffect">
                                  <p:stCondLst>
                                    <p:cond delay="0"/>
                                  </p:stCondLst>
                                  <p:iterate type="lt">
                                    <p:tmAbs val="30"/>
                                  </p:iterate>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1841"/>
                            </p:stCondLst>
                            <p:childTnLst>
                              <p:par>
                                <p:cTn id="16" presetID="1" presetClass="entr" presetSubtype="0" fill="hold" nodeType="afterEffect">
                                  <p:stCondLst>
                                    <p:cond delay="0"/>
                                  </p:stCondLst>
                                  <p:iterate type="lt">
                                    <p:tmAbs val="500"/>
                                  </p:iterate>
                                  <p:childTnLst>
                                    <p:set>
                                      <p:cBhvr>
                                        <p:cTn id="17" dur="1" fill="hold">
                                          <p:stCondLst>
                                            <p:cond delay="0"/>
                                          </p:stCondLst>
                                        </p:cTn>
                                        <p:tgtEl>
                                          <p:spTgt spid="32"/>
                                        </p:tgtEl>
                                        <p:attrNameLst>
                                          <p:attrName>style.visibility</p:attrName>
                                        </p:attrNameLst>
                                      </p:cBhvr>
                                      <p:to>
                                        <p:strVal val="visible"/>
                                      </p:to>
                                    </p:set>
                                  </p:childTnLst>
                                </p:cTn>
                              </p:par>
                            </p:childTnLst>
                          </p:cTn>
                        </p:par>
                        <p:par>
                          <p:cTn id="18" fill="hold">
                            <p:stCondLst>
                              <p:cond delay="1841"/>
                            </p:stCondLst>
                            <p:childTnLst>
                              <p:par>
                                <p:cTn id="19" presetID="2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2341"/>
                            </p:stCondLst>
                            <p:childTnLst>
                              <p:par>
                                <p:cTn id="23" presetID="1" presetClass="entr" presetSubtype="0" fill="hold" nodeType="afterEffect">
                                  <p:stCondLst>
                                    <p:cond delay="0"/>
                                  </p:stCondLst>
                                  <p:iterate type="lt">
                                    <p:tmAbs val="500"/>
                                  </p:iterate>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2341"/>
                            </p:stCondLst>
                            <p:childTnLst>
                              <p:par>
                                <p:cTn id="26" presetID="2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500"/>
                                        <p:tgtEl>
                                          <p:spTgt spid="17"/>
                                        </p:tgtEl>
                                      </p:cBhvr>
                                    </p:animEffect>
                                  </p:childTnLst>
                                </p:cTn>
                              </p:par>
                            </p:childTnLst>
                          </p:cTn>
                        </p:par>
                        <p:par>
                          <p:cTn id="29" fill="hold">
                            <p:stCondLst>
                              <p:cond delay="2841"/>
                            </p:stCondLst>
                            <p:childTnLst>
                              <p:par>
                                <p:cTn id="30" presetID="1" presetClass="entr" presetSubtype="0" fill="hold" nodeType="afterEffect">
                                  <p:stCondLst>
                                    <p:cond delay="0"/>
                                  </p:stCondLst>
                                  <p:iterate type="lt">
                                    <p:tmAbs val="500"/>
                                  </p:iterate>
                                  <p:childTnLst>
                                    <p:set>
                                      <p:cBhvr>
                                        <p:cTn id="31" dur="1" fill="hold">
                                          <p:stCondLst>
                                            <p:cond delay="0"/>
                                          </p:stCondLst>
                                        </p:cTn>
                                        <p:tgtEl>
                                          <p:spTgt spid="34"/>
                                        </p:tgtEl>
                                        <p:attrNameLst>
                                          <p:attrName>style.visibility</p:attrName>
                                        </p:attrNameLst>
                                      </p:cBhvr>
                                      <p:to>
                                        <p:strVal val="visible"/>
                                      </p:to>
                                    </p:set>
                                  </p:childTnLst>
                                </p:cTn>
                              </p:par>
                            </p:childTnLst>
                          </p:cTn>
                        </p:par>
                        <p:par>
                          <p:cTn id="32" fill="hold">
                            <p:stCondLst>
                              <p:cond delay="2841"/>
                            </p:stCondLst>
                            <p:childTnLst>
                              <p:par>
                                <p:cTn id="33" presetID="22" presetClass="entr" presetSubtype="2"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nvSpPr>
        <p:spPr bwMode="auto">
          <a:xfrm>
            <a:off x="2906289" y="2133650"/>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8B8B8B"/>
                </a:solidFill>
                <a:latin typeface="Impact" pitchFamily="34" charset="0"/>
                <a:ea typeface="微软雅黑" pitchFamily="34" charset="-122"/>
                <a:cs typeface="Arial" panose="020B0604020202020204" pitchFamily="34" charset="0"/>
              </a:rPr>
              <a:t>01</a:t>
            </a:r>
            <a:endParaRPr lang="zh-CN" altLang="en-US" sz="3700" kern="0" dirty="0">
              <a:solidFill>
                <a:srgbClr val="8B8B8B"/>
              </a:solidFill>
              <a:latin typeface="Impact" pitchFamily="34" charset="0"/>
              <a:ea typeface="微软雅黑" pitchFamily="34" charset="-122"/>
              <a:cs typeface="Arial" panose="020B0604020202020204" pitchFamily="34" charset="0"/>
            </a:endParaRPr>
          </a:p>
        </p:txBody>
      </p:sp>
      <p:cxnSp>
        <p:nvCxnSpPr>
          <p:cNvPr id="71" name="直接连接符 70"/>
          <p:cNvCxnSpPr/>
          <p:nvPr/>
        </p:nvCxnSpPr>
        <p:spPr>
          <a:xfrm>
            <a:off x="3785261" y="2204251"/>
            <a:ext cx="0" cy="556586"/>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3876527" y="2133650"/>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8B8B8B"/>
                </a:solidFill>
                <a:latin typeface="微软雅黑" pitchFamily="34" charset="-122"/>
                <a:ea typeface="微软雅黑" pitchFamily="34" charset="-122"/>
              </a:rPr>
              <a:t>学情分析</a:t>
            </a:r>
          </a:p>
        </p:txBody>
      </p:sp>
      <p:cxnSp>
        <p:nvCxnSpPr>
          <p:cNvPr id="73" name="直接连接符 72"/>
          <p:cNvCxnSpPr/>
          <p:nvPr/>
        </p:nvCxnSpPr>
        <p:spPr>
          <a:xfrm>
            <a:off x="5993219" y="2482544"/>
            <a:ext cx="2862459" cy="0"/>
          </a:xfrm>
          <a:prstGeom prst="line">
            <a:avLst/>
          </a:prstGeom>
          <a:noFill/>
          <a:ln w="9525" cap="flat" cmpd="sng" algn="ctr">
            <a:solidFill>
              <a:schemeClr val="tx1">
                <a:lumMod val="65000"/>
                <a:lumOff val="35000"/>
              </a:schemeClr>
            </a:solidFill>
            <a:prstDash val="dash"/>
            <a:tailEnd type="oval"/>
          </a:ln>
          <a:effectLst/>
        </p:spPr>
      </p:cxnSp>
      <p:sp>
        <p:nvSpPr>
          <p:cNvPr id="74" name="标题层"/>
          <p:cNvSpPr txBox="1"/>
          <p:nvPr/>
        </p:nvSpPr>
        <p:spPr bwMode="auto">
          <a:xfrm>
            <a:off x="8765499" y="2256789"/>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8B8B8B"/>
                </a:solidFill>
                <a:latin typeface="Impact" pitchFamily="34" charset="0"/>
                <a:ea typeface="微软雅黑" pitchFamily="34" charset="-122"/>
                <a:cs typeface="Arial" panose="020B0604020202020204" pitchFamily="34" charset="0"/>
              </a:rPr>
              <a:t>P3</a:t>
            </a:r>
            <a:endParaRPr lang="zh-CN" altLang="en-US" kern="0" dirty="0">
              <a:solidFill>
                <a:srgbClr val="8B8B8B"/>
              </a:solidFill>
              <a:latin typeface="Impact" pitchFamily="34" charset="0"/>
              <a:ea typeface="微软雅黑" pitchFamily="34" charset="-122"/>
              <a:cs typeface="Arial" panose="020B0604020202020204" pitchFamily="34" charset="0"/>
            </a:endParaRPr>
          </a:p>
        </p:txBody>
      </p:sp>
      <p:sp>
        <p:nvSpPr>
          <p:cNvPr id="90" name="标题层"/>
          <p:cNvSpPr txBox="1"/>
          <p:nvPr/>
        </p:nvSpPr>
        <p:spPr bwMode="auto">
          <a:xfrm>
            <a:off x="2906289" y="3166883"/>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FFC000"/>
                </a:solidFill>
                <a:latin typeface="Impact" pitchFamily="34" charset="0"/>
                <a:ea typeface="微软雅黑" pitchFamily="34" charset="-122"/>
                <a:cs typeface="Arial" panose="020B0604020202020204" pitchFamily="34" charset="0"/>
              </a:rPr>
              <a:t>02</a:t>
            </a:r>
            <a:endParaRPr lang="zh-CN" altLang="en-US" sz="3700" kern="0" dirty="0">
              <a:solidFill>
                <a:srgbClr val="FFC000"/>
              </a:solidFill>
              <a:latin typeface="Impact" pitchFamily="34" charset="0"/>
              <a:ea typeface="微软雅黑" pitchFamily="34" charset="-122"/>
              <a:cs typeface="Arial" panose="020B0604020202020204" pitchFamily="34" charset="0"/>
            </a:endParaRPr>
          </a:p>
        </p:txBody>
      </p:sp>
      <p:cxnSp>
        <p:nvCxnSpPr>
          <p:cNvPr id="91" name="直接连接符 90"/>
          <p:cNvCxnSpPr/>
          <p:nvPr/>
        </p:nvCxnSpPr>
        <p:spPr>
          <a:xfrm>
            <a:off x="3785261" y="3237484"/>
            <a:ext cx="0" cy="556586"/>
          </a:xfrm>
          <a:prstGeom prst="line">
            <a:avLst/>
          </a:prstGeom>
          <a:noFill/>
          <a:ln w="9525" cap="flat" cmpd="sng" algn="ctr">
            <a:solidFill>
              <a:schemeClr val="tx1">
                <a:lumMod val="65000"/>
                <a:lumOff val="35000"/>
              </a:schemeClr>
            </a:solidFill>
            <a:prstDash val="solid"/>
          </a:ln>
          <a:effectLst/>
        </p:spPr>
      </p:cxnSp>
      <p:sp>
        <p:nvSpPr>
          <p:cNvPr id="92" name="标题层"/>
          <p:cNvSpPr txBox="1"/>
          <p:nvPr/>
        </p:nvSpPr>
        <p:spPr bwMode="auto">
          <a:xfrm>
            <a:off x="3876527" y="3166883"/>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FFC000"/>
                </a:solidFill>
                <a:latin typeface="微软雅黑" pitchFamily="34" charset="-122"/>
                <a:ea typeface="微软雅黑" pitchFamily="34" charset="-122"/>
              </a:rPr>
              <a:t>教学设计</a:t>
            </a:r>
          </a:p>
        </p:txBody>
      </p:sp>
      <p:cxnSp>
        <p:nvCxnSpPr>
          <p:cNvPr id="93" name="直接连接符 92"/>
          <p:cNvCxnSpPr/>
          <p:nvPr/>
        </p:nvCxnSpPr>
        <p:spPr>
          <a:xfrm>
            <a:off x="5993219" y="3515777"/>
            <a:ext cx="2862459" cy="0"/>
          </a:xfrm>
          <a:prstGeom prst="line">
            <a:avLst/>
          </a:prstGeom>
          <a:noFill/>
          <a:ln w="9525" cap="flat" cmpd="sng" algn="ctr">
            <a:solidFill>
              <a:schemeClr val="tx1">
                <a:lumMod val="65000"/>
                <a:lumOff val="35000"/>
              </a:schemeClr>
            </a:solidFill>
            <a:prstDash val="dash"/>
            <a:tailEnd type="oval"/>
          </a:ln>
          <a:effectLst/>
        </p:spPr>
      </p:cxnSp>
      <p:sp>
        <p:nvSpPr>
          <p:cNvPr id="94" name="标题层"/>
          <p:cNvSpPr txBox="1"/>
          <p:nvPr/>
        </p:nvSpPr>
        <p:spPr bwMode="auto">
          <a:xfrm>
            <a:off x="8765499" y="3290022"/>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FFC000"/>
                </a:solidFill>
                <a:latin typeface="Impact" pitchFamily="34" charset="0"/>
                <a:ea typeface="微软雅黑" pitchFamily="34" charset="-122"/>
                <a:cs typeface="Arial" panose="020B0604020202020204" pitchFamily="34" charset="0"/>
              </a:rPr>
              <a:t>P5</a:t>
            </a:r>
            <a:endParaRPr lang="zh-CN" altLang="en-US" kern="0" dirty="0">
              <a:solidFill>
                <a:srgbClr val="FFC000"/>
              </a:solidFill>
              <a:latin typeface="Impact" pitchFamily="34" charset="0"/>
              <a:ea typeface="微软雅黑" pitchFamily="34" charset="-122"/>
              <a:cs typeface="Arial" panose="020B0604020202020204" pitchFamily="34" charset="0"/>
            </a:endParaRPr>
          </a:p>
        </p:txBody>
      </p:sp>
      <p:sp>
        <p:nvSpPr>
          <p:cNvPr id="95" name="标题层"/>
          <p:cNvSpPr txBox="1"/>
          <p:nvPr/>
        </p:nvSpPr>
        <p:spPr bwMode="auto">
          <a:xfrm>
            <a:off x="2906289" y="4200116"/>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8B8B8B"/>
                </a:solidFill>
                <a:latin typeface="Impact" pitchFamily="34" charset="0"/>
                <a:ea typeface="微软雅黑" pitchFamily="34" charset="-122"/>
                <a:cs typeface="Arial" panose="020B0604020202020204" pitchFamily="34" charset="0"/>
              </a:rPr>
              <a:t>03</a:t>
            </a:r>
            <a:endParaRPr lang="zh-CN" altLang="en-US" sz="3700" kern="0" dirty="0">
              <a:solidFill>
                <a:srgbClr val="8B8B8B"/>
              </a:solidFill>
              <a:latin typeface="Impact" pitchFamily="34" charset="0"/>
              <a:ea typeface="微软雅黑" pitchFamily="34" charset="-122"/>
              <a:cs typeface="Arial" panose="020B0604020202020204" pitchFamily="34" charset="0"/>
            </a:endParaRPr>
          </a:p>
        </p:txBody>
      </p:sp>
      <p:cxnSp>
        <p:nvCxnSpPr>
          <p:cNvPr id="96" name="直接连接符 95"/>
          <p:cNvCxnSpPr/>
          <p:nvPr/>
        </p:nvCxnSpPr>
        <p:spPr>
          <a:xfrm>
            <a:off x="3785261" y="4270717"/>
            <a:ext cx="0" cy="556586"/>
          </a:xfrm>
          <a:prstGeom prst="line">
            <a:avLst/>
          </a:prstGeom>
          <a:noFill/>
          <a:ln w="9525" cap="flat" cmpd="sng" algn="ctr">
            <a:solidFill>
              <a:schemeClr val="tx1">
                <a:lumMod val="65000"/>
                <a:lumOff val="35000"/>
              </a:schemeClr>
            </a:solidFill>
            <a:prstDash val="solid"/>
          </a:ln>
          <a:effectLst/>
        </p:spPr>
      </p:cxnSp>
      <p:sp>
        <p:nvSpPr>
          <p:cNvPr id="97" name="标题层"/>
          <p:cNvSpPr txBox="1"/>
          <p:nvPr/>
        </p:nvSpPr>
        <p:spPr bwMode="auto">
          <a:xfrm>
            <a:off x="3876527" y="4200116"/>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8B8B8B"/>
                </a:solidFill>
                <a:latin typeface="微软雅黑" pitchFamily="34" charset="-122"/>
                <a:ea typeface="微软雅黑" pitchFamily="34" charset="-122"/>
              </a:rPr>
              <a:t>创新之处</a:t>
            </a:r>
          </a:p>
        </p:txBody>
      </p:sp>
      <p:cxnSp>
        <p:nvCxnSpPr>
          <p:cNvPr id="98" name="直接连接符 97"/>
          <p:cNvCxnSpPr/>
          <p:nvPr/>
        </p:nvCxnSpPr>
        <p:spPr>
          <a:xfrm>
            <a:off x="5993219" y="4549010"/>
            <a:ext cx="2862459" cy="0"/>
          </a:xfrm>
          <a:prstGeom prst="line">
            <a:avLst/>
          </a:prstGeom>
          <a:noFill/>
          <a:ln w="9525" cap="flat" cmpd="sng" algn="ctr">
            <a:solidFill>
              <a:schemeClr val="tx1">
                <a:lumMod val="65000"/>
                <a:lumOff val="35000"/>
              </a:schemeClr>
            </a:solidFill>
            <a:prstDash val="dash"/>
            <a:tailEnd type="oval"/>
          </a:ln>
          <a:effectLst/>
        </p:spPr>
      </p:cxnSp>
      <p:sp>
        <p:nvSpPr>
          <p:cNvPr id="99" name="标题层"/>
          <p:cNvSpPr txBox="1"/>
          <p:nvPr/>
        </p:nvSpPr>
        <p:spPr bwMode="auto">
          <a:xfrm>
            <a:off x="8765499" y="4323255"/>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8B8B8B"/>
                </a:solidFill>
                <a:latin typeface="Impact" pitchFamily="34" charset="0"/>
                <a:ea typeface="微软雅黑" pitchFamily="34" charset="-122"/>
                <a:cs typeface="Arial" panose="020B0604020202020204" pitchFamily="34" charset="0"/>
              </a:rPr>
              <a:t>P11</a:t>
            </a:r>
            <a:endParaRPr lang="zh-CN" altLang="en-US" kern="0" dirty="0">
              <a:solidFill>
                <a:srgbClr val="8B8B8B"/>
              </a:solidFill>
              <a:latin typeface="Impact" pitchFamily="34" charset="0"/>
              <a:ea typeface="微软雅黑" pitchFamily="34" charset="-122"/>
              <a:cs typeface="Arial" panose="020B0604020202020204" pitchFamily="34" charset="0"/>
            </a:endParaRPr>
          </a:p>
        </p:txBody>
      </p:sp>
      <p:sp>
        <p:nvSpPr>
          <p:cNvPr id="100" name="标题层"/>
          <p:cNvSpPr txBox="1"/>
          <p:nvPr/>
        </p:nvSpPr>
        <p:spPr bwMode="auto">
          <a:xfrm>
            <a:off x="2906289" y="5233348"/>
            <a:ext cx="799176" cy="697788"/>
          </a:xfrm>
          <a:prstGeom prst="rect">
            <a:avLst/>
          </a:prstGeom>
          <a:noFill/>
          <a:effectLst/>
        </p:spPr>
        <p:txBody>
          <a:bodyPr wrap="square" lIns="121898" tIns="60948" rIns="121898" bIns="60948">
            <a:spAutoFit/>
          </a:bodyPr>
          <a:lstStyle/>
          <a:p>
            <a:pPr algn="ctr" defTabSz="1219140">
              <a:defRPr/>
            </a:pPr>
            <a:r>
              <a:rPr lang="en-US" altLang="zh-CN" sz="3700" kern="0" dirty="0">
                <a:solidFill>
                  <a:srgbClr val="8B8B8B"/>
                </a:solidFill>
                <a:latin typeface="Impact" pitchFamily="34" charset="0"/>
                <a:ea typeface="微软雅黑" pitchFamily="34" charset="-122"/>
                <a:cs typeface="Arial" panose="020B0604020202020204" pitchFamily="34" charset="0"/>
              </a:rPr>
              <a:t>04</a:t>
            </a:r>
            <a:endParaRPr lang="zh-CN" altLang="en-US" sz="3700" kern="0" dirty="0">
              <a:solidFill>
                <a:srgbClr val="8B8B8B"/>
              </a:solidFill>
              <a:latin typeface="Impact" pitchFamily="34" charset="0"/>
              <a:ea typeface="微软雅黑" pitchFamily="34" charset="-122"/>
              <a:cs typeface="Arial" panose="020B0604020202020204" pitchFamily="34" charset="0"/>
            </a:endParaRPr>
          </a:p>
        </p:txBody>
      </p:sp>
      <p:cxnSp>
        <p:nvCxnSpPr>
          <p:cNvPr id="101" name="直接连接符 100"/>
          <p:cNvCxnSpPr/>
          <p:nvPr/>
        </p:nvCxnSpPr>
        <p:spPr>
          <a:xfrm>
            <a:off x="3785261" y="5303949"/>
            <a:ext cx="0" cy="556586"/>
          </a:xfrm>
          <a:prstGeom prst="line">
            <a:avLst/>
          </a:prstGeom>
          <a:noFill/>
          <a:ln w="9525" cap="flat" cmpd="sng" algn="ctr">
            <a:solidFill>
              <a:schemeClr val="tx1">
                <a:lumMod val="65000"/>
                <a:lumOff val="35000"/>
              </a:schemeClr>
            </a:solidFill>
            <a:prstDash val="solid"/>
          </a:ln>
          <a:effectLst/>
        </p:spPr>
      </p:cxnSp>
      <p:sp>
        <p:nvSpPr>
          <p:cNvPr id="102" name="标题层"/>
          <p:cNvSpPr txBox="1"/>
          <p:nvPr/>
        </p:nvSpPr>
        <p:spPr bwMode="auto">
          <a:xfrm>
            <a:off x="3876527" y="5233348"/>
            <a:ext cx="3359815" cy="697788"/>
          </a:xfrm>
          <a:prstGeom prst="rect">
            <a:avLst/>
          </a:prstGeom>
          <a:noFill/>
          <a:effectLst/>
        </p:spPr>
        <p:txBody>
          <a:bodyPr wrap="square" lIns="121898" tIns="60948" rIns="121898" bIns="60948">
            <a:spAutoFit/>
          </a:bodyPr>
          <a:lstStyle/>
          <a:p>
            <a:pPr defTabSz="1219140">
              <a:defRPr/>
            </a:pPr>
            <a:r>
              <a:rPr lang="zh-CN" altLang="en-US" sz="3700" b="1" dirty="0">
                <a:solidFill>
                  <a:srgbClr val="8B8B8B"/>
                </a:solidFill>
                <a:latin typeface="微软雅黑" pitchFamily="34" charset="-122"/>
                <a:ea typeface="微软雅黑" pitchFamily="34" charset="-122"/>
              </a:rPr>
              <a:t>教学反思</a:t>
            </a:r>
          </a:p>
        </p:txBody>
      </p:sp>
      <p:cxnSp>
        <p:nvCxnSpPr>
          <p:cNvPr id="103" name="直接连接符 102"/>
          <p:cNvCxnSpPr/>
          <p:nvPr/>
        </p:nvCxnSpPr>
        <p:spPr>
          <a:xfrm>
            <a:off x="5993219" y="5582242"/>
            <a:ext cx="2862459" cy="0"/>
          </a:xfrm>
          <a:prstGeom prst="line">
            <a:avLst/>
          </a:prstGeom>
          <a:noFill/>
          <a:ln w="9525" cap="flat" cmpd="sng" algn="ctr">
            <a:solidFill>
              <a:schemeClr val="tx1">
                <a:lumMod val="65000"/>
                <a:lumOff val="35000"/>
              </a:schemeClr>
            </a:solidFill>
            <a:prstDash val="dash"/>
            <a:tailEnd type="oval"/>
          </a:ln>
          <a:effectLst/>
        </p:spPr>
      </p:cxnSp>
      <p:sp>
        <p:nvSpPr>
          <p:cNvPr id="104" name="标题层"/>
          <p:cNvSpPr txBox="1"/>
          <p:nvPr/>
        </p:nvSpPr>
        <p:spPr bwMode="auto">
          <a:xfrm>
            <a:off x="8765499" y="5356487"/>
            <a:ext cx="875655" cy="451510"/>
          </a:xfrm>
          <a:prstGeom prst="rect">
            <a:avLst/>
          </a:prstGeom>
          <a:noFill/>
          <a:effectLst/>
        </p:spPr>
        <p:txBody>
          <a:bodyPr wrap="square" lIns="121898" tIns="60948" rIns="121898" bIns="60948">
            <a:spAutoFit/>
          </a:bodyPr>
          <a:lstStyle/>
          <a:p>
            <a:pPr algn="ctr" defTabSz="1219140">
              <a:defRPr/>
            </a:pPr>
            <a:r>
              <a:rPr lang="en-US" altLang="zh-CN" kern="0" dirty="0">
                <a:solidFill>
                  <a:srgbClr val="8B8B8B"/>
                </a:solidFill>
                <a:latin typeface="Impact" pitchFamily="34" charset="0"/>
                <a:ea typeface="微软雅黑" pitchFamily="34" charset="-122"/>
                <a:cs typeface="Arial" panose="020B0604020202020204" pitchFamily="34" charset="0"/>
              </a:rPr>
              <a:t>P14</a:t>
            </a:r>
            <a:endParaRPr lang="zh-CN" altLang="en-US" kern="0" dirty="0">
              <a:solidFill>
                <a:srgbClr val="8B8B8B"/>
              </a:solidFill>
              <a:latin typeface="Impact" pitchFamily="34" charset="0"/>
              <a:ea typeface="微软雅黑" pitchFamily="34" charset="-122"/>
              <a:cs typeface="Arial" panose="020B0604020202020204" pitchFamily="34" charset="0"/>
            </a:endParaRPr>
          </a:p>
        </p:txBody>
      </p:sp>
      <p:sp>
        <p:nvSpPr>
          <p:cNvPr id="31" name="矩形 30"/>
          <p:cNvSpPr/>
          <p:nvPr/>
        </p:nvSpPr>
        <p:spPr>
          <a:xfrm>
            <a:off x="0" y="0"/>
            <a:ext cx="12192000" cy="1125538"/>
          </a:xfrm>
          <a:prstGeom prst="rect">
            <a:avLst/>
          </a:prstGeom>
          <a:solidFill>
            <a:srgbClr val="319095"/>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32" name="矩形 31"/>
          <p:cNvSpPr/>
          <p:nvPr/>
        </p:nvSpPr>
        <p:spPr>
          <a:xfrm>
            <a:off x="237290" y="215084"/>
            <a:ext cx="2441694"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教学创新</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extLst>
      <p:ext uri="{BB962C8B-B14F-4D97-AF65-F5344CB8AC3E}">
        <p14:creationId xmlns:p14="http://schemas.microsoft.com/office/powerpoint/2010/main" val="26974459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65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1650"/>
                            </p:stCondLst>
                            <p:childTnLst>
                              <p:par>
                                <p:cTn id="28" presetID="22" presetClass="entr" presetSubtype="8"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par>
                          <p:cTn id="31" fill="hold">
                            <p:stCondLst>
                              <p:cond delay="2150"/>
                            </p:stCondLst>
                            <p:childTnLst>
                              <p:par>
                                <p:cTn id="32" presetID="12" presetClass="entr" presetSubtype="4"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400"/>
                                        <p:tgtEl>
                                          <p:spTgt spid="74"/>
                                        </p:tgtEl>
                                        <p:attrNameLst>
                                          <p:attrName>ppt_y</p:attrName>
                                        </p:attrNameLst>
                                      </p:cBhvr>
                                      <p:tavLst>
                                        <p:tav tm="0">
                                          <p:val>
                                            <p:strVal val="#ppt_y+#ppt_h*1.125000"/>
                                          </p:val>
                                        </p:tav>
                                        <p:tav tm="100000">
                                          <p:val>
                                            <p:strVal val="#ppt_y"/>
                                          </p:val>
                                        </p:tav>
                                      </p:tavLst>
                                    </p:anim>
                                    <p:animEffect transition="in" filter="wipe(up)">
                                      <p:cBhvr>
                                        <p:cTn id="35" dur="400"/>
                                        <p:tgtEl>
                                          <p:spTgt spid="74"/>
                                        </p:tgtEl>
                                      </p:cBhvr>
                                    </p:animEffect>
                                  </p:childTnLst>
                                </p:cTn>
                              </p:par>
                            </p:childTnLst>
                          </p:cTn>
                        </p:par>
                        <p:par>
                          <p:cTn id="36" fill="hold">
                            <p:stCondLst>
                              <p:cond delay="2550"/>
                            </p:stCondLst>
                            <p:childTnLst>
                              <p:par>
                                <p:cTn id="37" presetID="47" presetClass="entr" presetSubtype="0"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600"/>
                                        <p:tgtEl>
                                          <p:spTgt spid="91"/>
                                        </p:tgtEl>
                                      </p:cBhvr>
                                    </p:animEffect>
                                    <p:anim calcmode="lin" valueType="num">
                                      <p:cBhvr>
                                        <p:cTn id="40" dur="600" fill="hold"/>
                                        <p:tgtEl>
                                          <p:spTgt spid="91"/>
                                        </p:tgtEl>
                                        <p:attrNameLst>
                                          <p:attrName>ppt_x</p:attrName>
                                        </p:attrNameLst>
                                      </p:cBhvr>
                                      <p:tavLst>
                                        <p:tav tm="0">
                                          <p:val>
                                            <p:strVal val="#ppt_x"/>
                                          </p:val>
                                        </p:tav>
                                        <p:tav tm="100000">
                                          <p:val>
                                            <p:strVal val="#ppt_x"/>
                                          </p:val>
                                        </p:tav>
                                      </p:tavLst>
                                    </p:anim>
                                    <p:anim calcmode="lin" valueType="num">
                                      <p:cBhvr>
                                        <p:cTn id="41" dur="6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3150"/>
                            </p:stCondLst>
                            <p:childTnLst>
                              <p:par>
                                <p:cTn id="43" presetID="2" presetClass="entr" presetSubtype="8" decel="52500"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400" fill="hold"/>
                                        <p:tgtEl>
                                          <p:spTgt spid="90"/>
                                        </p:tgtEl>
                                        <p:attrNameLst>
                                          <p:attrName>ppt_x</p:attrName>
                                        </p:attrNameLst>
                                      </p:cBhvr>
                                      <p:tavLst>
                                        <p:tav tm="0">
                                          <p:val>
                                            <p:strVal val="0-#ppt_w/2"/>
                                          </p:val>
                                        </p:tav>
                                        <p:tav tm="100000">
                                          <p:val>
                                            <p:strVal val="#ppt_x"/>
                                          </p:val>
                                        </p:tav>
                                      </p:tavLst>
                                    </p:anim>
                                    <p:anim calcmode="lin" valueType="num">
                                      <p:cBhvr additive="base">
                                        <p:cTn id="46" dur="400" fill="hold"/>
                                        <p:tgtEl>
                                          <p:spTgt spid="90"/>
                                        </p:tgtEl>
                                        <p:attrNameLst>
                                          <p:attrName>ppt_y</p:attrName>
                                        </p:attrNameLst>
                                      </p:cBhvr>
                                      <p:tavLst>
                                        <p:tav tm="0">
                                          <p:val>
                                            <p:strVal val="#ppt_y"/>
                                          </p:val>
                                        </p:tav>
                                        <p:tav tm="100000">
                                          <p:val>
                                            <p:strVal val="#ppt_y"/>
                                          </p:val>
                                        </p:tav>
                                      </p:tavLst>
                                    </p:anim>
                                  </p:childTnLst>
                                </p:cTn>
                              </p:par>
                              <p:par>
                                <p:cTn id="47" presetID="2" presetClass="entr" presetSubtype="2" decel="5250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anim calcmode="lin" valueType="num">
                                      <p:cBhvr additive="base">
                                        <p:cTn id="49" dur="400" fill="hold"/>
                                        <p:tgtEl>
                                          <p:spTgt spid="92"/>
                                        </p:tgtEl>
                                        <p:attrNameLst>
                                          <p:attrName>ppt_x</p:attrName>
                                        </p:attrNameLst>
                                      </p:cBhvr>
                                      <p:tavLst>
                                        <p:tav tm="0">
                                          <p:val>
                                            <p:strVal val="1+#ppt_w/2"/>
                                          </p:val>
                                        </p:tav>
                                        <p:tav tm="100000">
                                          <p:val>
                                            <p:strVal val="#ppt_x"/>
                                          </p:val>
                                        </p:tav>
                                      </p:tavLst>
                                    </p:anim>
                                    <p:anim calcmode="lin" valueType="num">
                                      <p:cBhvr additive="base">
                                        <p:cTn id="50" dur="400" fill="hold"/>
                                        <p:tgtEl>
                                          <p:spTgt spid="92"/>
                                        </p:tgtEl>
                                        <p:attrNameLst>
                                          <p:attrName>ppt_y</p:attrName>
                                        </p:attrNameLst>
                                      </p:cBhvr>
                                      <p:tavLst>
                                        <p:tav tm="0">
                                          <p:val>
                                            <p:strVal val="#ppt_y"/>
                                          </p:val>
                                        </p:tav>
                                        <p:tav tm="100000">
                                          <p:val>
                                            <p:strVal val="#ppt_y"/>
                                          </p:val>
                                        </p:tav>
                                      </p:tavLst>
                                    </p:anim>
                                  </p:childTnLst>
                                </p:cTn>
                              </p:par>
                            </p:childTnLst>
                          </p:cTn>
                        </p:par>
                        <p:par>
                          <p:cTn id="51" fill="hold">
                            <p:stCondLst>
                              <p:cond delay="355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4050"/>
                            </p:stCondLst>
                            <p:childTnLst>
                              <p:par>
                                <p:cTn id="56" presetID="12" presetClass="entr" presetSubtype="4" fill="hold" grpId="0" nodeType="after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additive="base">
                                        <p:cTn id="58" dur="400"/>
                                        <p:tgtEl>
                                          <p:spTgt spid="94"/>
                                        </p:tgtEl>
                                        <p:attrNameLst>
                                          <p:attrName>ppt_y</p:attrName>
                                        </p:attrNameLst>
                                      </p:cBhvr>
                                      <p:tavLst>
                                        <p:tav tm="0">
                                          <p:val>
                                            <p:strVal val="#ppt_y+#ppt_h*1.125000"/>
                                          </p:val>
                                        </p:tav>
                                        <p:tav tm="100000">
                                          <p:val>
                                            <p:strVal val="#ppt_y"/>
                                          </p:val>
                                        </p:tav>
                                      </p:tavLst>
                                    </p:anim>
                                    <p:animEffect transition="in" filter="wipe(up)">
                                      <p:cBhvr>
                                        <p:cTn id="59" dur="400"/>
                                        <p:tgtEl>
                                          <p:spTgt spid="94"/>
                                        </p:tgtEl>
                                      </p:cBhvr>
                                    </p:animEffect>
                                  </p:childTnLst>
                                </p:cTn>
                              </p:par>
                            </p:childTnLst>
                          </p:cTn>
                        </p:par>
                        <p:par>
                          <p:cTn id="60" fill="hold">
                            <p:stCondLst>
                              <p:cond delay="4450"/>
                            </p:stCondLst>
                            <p:childTnLst>
                              <p:par>
                                <p:cTn id="61" presetID="47" presetClass="entr" presetSubtype="0"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600"/>
                                        <p:tgtEl>
                                          <p:spTgt spid="96"/>
                                        </p:tgtEl>
                                      </p:cBhvr>
                                    </p:animEffect>
                                    <p:anim calcmode="lin" valueType="num">
                                      <p:cBhvr>
                                        <p:cTn id="64" dur="600" fill="hold"/>
                                        <p:tgtEl>
                                          <p:spTgt spid="96"/>
                                        </p:tgtEl>
                                        <p:attrNameLst>
                                          <p:attrName>ppt_x</p:attrName>
                                        </p:attrNameLst>
                                      </p:cBhvr>
                                      <p:tavLst>
                                        <p:tav tm="0">
                                          <p:val>
                                            <p:strVal val="#ppt_x"/>
                                          </p:val>
                                        </p:tav>
                                        <p:tav tm="100000">
                                          <p:val>
                                            <p:strVal val="#ppt_x"/>
                                          </p:val>
                                        </p:tav>
                                      </p:tavLst>
                                    </p:anim>
                                    <p:anim calcmode="lin" valueType="num">
                                      <p:cBhvr>
                                        <p:cTn id="65" dur="600" fill="hold"/>
                                        <p:tgtEl>
                                          <p:spTgt spid="96"/>
                                        </p:tgtEl>
                                        <p:attrNameLst>
                                          <p:attrName>ppt_y</p:attrName>
                                        </p:attrNameLst>
                                      </p:cBhvr>
                                      <p:tavLst>
                                        <p:tav tm="0">
                                          <p:val>
                                            <p:strVal val="#ppt_y-.1"/>
                                          </p:val>
                                        </p:tav>
                                        <p:tav tm="100000">
                                          <p:val>
                                            <p:strVal val="#ppt_y"/>
                                          </p:val>
                                        </p:tav>
                                      </p:tavLst>
                                    </p:anim>
                                  </p:childTnLst>
                                </p:cTn>
                              </p:par>
                            </p:childTnLst>
                          </p:cTn>
                        </p:par>
                        <p:par>
                          <p:cTn id="66" fill="hold">
                            <p:stCondLst>
                              <p:cond delay="5050"/>
                            </p:stCondLst>
                            <p:childTnLst>
                              <p:par>
                                <p:cTn id="67" presetID="2" presetClass="entr" presetSubtype="8" decel="52500"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400" fill="hold"/>
                                        <p:tgtEl>
                                          <p:spTgt spid="95"/>
                                        </p:tgtEl>
                                        <p:attrNameLst>
                                          <p:attrName>ppt_x</p:attrName>
                                        </p:attrNameLst>
                                      </p:cBhvr>
                                      <p:tavLst>
                                        <p:tav tm="0">
                                          <p:val>
                                            <p:strVal val="0-#ppt_w/2"/>
                                          </p:val>
                                        </p:tav>
                                        <p:tav tm="100000">
                                          <p:val>
                                            <p:strVal val="#ppt_x"/>
                                          </p:val>
                                        </p:tav>
                                      </p:tavLst>
                                    </p:anim>
                                    <p:anim calcmode="lin" valueType="num">
                                      <p:cBhvr additive="base">
                                        <p:cTn id="70" dur="400" fill="hold"/>
                                        <p:tgtEl>
                                          <p:spTgt spid="95"/>
                                        </p:tgtEl>
                                        <p:attrNameLst>
                                          <p:attrName>ppt_y</p:attrName>
                                        </p:attrNameLst>
                                      </p:cBhvr>
                                      <p:tavLst>
                                        <p:tav tm="0">
                                          <p:val>
                                            <p:strVal val="#ppt_y"/>
                                          </p:val>
                                        </p:tav>
                                        <p:tav tm="100000">
                                          <p:val>
                                            <p:strVal val="#ppt_y"/>
                                          </p:val>
                                        </p:tav>
                                      </p:tavLst>
                                    </p:anim>
                                  </p:childTnLst>
                                </p:cTn>
                              </p:par>
                              <p:par>
                                <p:cTn id="71" presetID="2" presetClass="entr" presetSubtype="2" decel="52500" fill="hold" grpId="0" nodeType="withEffect">
                                  <p:stCondLst>
                                    <p:cond delay="0"/>
                                  </p:stCondLst>
                                  <p:childTnLst>
                                    <p:set>
                                      <p:cBhvr>
                                        <p:cTn id="72" dur="1" fill="hold">
                                          <p:stCondLst>
                                            <p:cond delay="0"/>
                                          </p:stCondLst>
                                        </p:cTn>
                                        <p:tgtEl>
                                          <p:spTgt spid="97"/>
                                        </p:tgtEl>
                                        <p:attrNameLst>
                                          <p:attrName>style.visibility</p:attrName>
                                        </p:attrNameLst>
                                      </p:cBhvr>
                                      <p:to>
                                        <p:strVal val="visible"/>
                                      </p:to>
                                    </p:set>
                                    <p:anim calcmode="lin" valueType="num">
                                      <p:cBhvr additive="base">
                                        <p:cTn id="73" dur="400" fill="hold"/>
                                        <p:tgtEl>
                                          <p:spTgt spid="97"/>
                                        </p:tgtEl>
                                        <p:attrNameLst>
                                          <p:attrName>ppt_x</p:attrName>
                                        </p:attrNameLst>
                                      </p:cBhvr>
                                      <p:tavLst>
                                        <p:tav tm="0">
                                          <p:val>
                                            <p:strVal val="1+#ppt_w/2"/>
                                          </p:val>
                                        </p:tav>
                                        <p:tav tm="100000">
                                          <p:val>
                                            <p:strVal val="#ppt_x"/>
                                          </p:val>
                                        </p:tav>
                                      </p:tavLst>
                                    </p:anim>
                                    <p:anim calcmode="lin" valueType="num">
                                      <p:cBhvr additive="base">
                                        <p:cTn id="74" dur="400" fill="hold"/>
                                        <p:tgtEl>
                                          <p:spTgt spid="97"/>
                                        </p:tgtEl>
                                        <p:attrNameLst>
                                          <p:attrName>ppt_y</p:attrName>
                                        </p:attrNameLst>
                                      </p:cBhvr>
                                      <p:tavLst>
                                        <p:tav tm="0">
                                          <p:val>
                                            <p:strVal val="#ppt_y"/>
                                          </p:val>
                                        </p:tav>
                                        <p:tav tm="100000">
                                          <p:val>
                                            <p:strVal val="#ppt_y"/>
                                          </p:val>
                                        </p:tav>
                                      </p:tavLst>
                                    </p:anim>
                                  </p:childTnLst>
                                </p:cTn>
                              </p:par>
                            </p:childTnLst>
                          </p:cTn>
                        </p:par>
                        <p:par>
                          <p:cTn id="75" fill="hold">
                            <p:stCondLst>
                              <p:cond delay="5450"/>
                            </p:stCondLst>
                            <p:childTnLst>
                              <p:par>
                                <p:cTn id="76" presetID="22" presetClass="entr" presetSubtype="8" fill="hold" nodeType="after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wipe(left)">
                                      <p:cBhvr>
                                        <p:cTn id="78" dur="500"/>
                                        <p:tgtEl>
                                          <p:spTgt spid="98"/>
                                        </p:tgtEl>
                                      </p:cBhvr>
                                    </p:animEffect>
                                  </p:childTnLst>
                                </p:cTn>
                              </p:par>
                            </p:childTnLst>
                          </p:cTn>
                        </p:par>
                        <p:par>
                          <p:cTn id="79" fill="hold">
                            <p:stCondLst>
                              <p:cond delay="5950"/>
                            </p:stCondLst>
                            <p:childTnLst>
                              <p:par>
                                <p:cTn id="80" presetID="12" presetClass="entr" presetSubtype="4" fill="hold" grpId="0" nodeType="afterEffect">
                                  <p:stCondLst>
                                    <p:cond delay="0"/>
                                  </p:stCondLst>
                                  <p:childTnLst>
                                    <p:set>
                                      <p:cBhvr>
                                        <p:cTn id="81" dur="1" fill="hold">
                                          <p:stCondLst>
                                            <p:cond delay="0"/>
                                          </p:stCondLst>
                                        </p:cTn>
                                        <p:tgtEl>
                                          <p:spTgt spid="99"/>
                                        </p:tgtEl>
                                        <p:attrNameLst>
                                          <p:attrName>style.visibility</p:attrName>
                                        </p:attrNameLst>
                                      </p:cBhvr>
                                      <p:to>
                                        <p:strVal val="visible"/>
                                      </p:to>
                                    </p:set>
                                    <p:anim calcmode="lin" valueType="num">
                                      <p:cBhvr additive="base">
                                        <p:cTn id="82" dur="400"/>
                                        <p:tgtEl>
                                          <p:spTgt spid="99"/>
                                        </p:tgtEl>
                                        <p:attrNameLst>
                                          <p:attrName>ppt_y</p:attrName>
                                        </p:attrNameLst>
                                      </p:cBhvr>
                                      <p:tavLst>
                                        <p:tav tm="0">
                                          <p:val>
                                            <p:strVal val="#ppt_y+#ppt_h*1.125000"/>
                                          </p:val>
                                        </p:tav>
                                        <p:tav tm="100000">
                                          <p:val>
                                            <p:strVal val="#ppt_y"/>
                                          </p:val>
                                        </p:tav>
                                      </p:tavLst>
                                    </p:anim>
                                    <p:animEffect transition="in" filter="wipe(up)">
                                      <p:cBhvr>
                                        <p:cTn id="83" dur="400"/>
                                        <p:tgtEl>
                                          <p:spTgt spid="99"/>
                                        </p:tgtEl>
                                      </p:cBhvr>
                                    </p:animEffect>
                                  </p:childTnLst>
                                </p:cTn>
                              </p:par>
                            </p:childTnLst>
                          </p:cTn>
                        </p:par>
                        <p:par>
                          <p:cTn id="84" fill="hold">
                            <p:stCondLst>
                              <p:cond delay="6350"/>
                            </p:stCondLst>
                            <p:childTnLst>
                              <p:par>
                                <p:cTn id="85" presetID="47" presetClass="entr" presetSubtype="0" fill="hold" nodeType="afterEffect">
                                  <p:stCondLst>
                                    <p:cond delay="0"/>
                                  </p:stCondLst>
                                  <p:childTnLst>
                                    <p:set>
                                      <p:cBhvr>
                                        <p:cTn id="86" dur="1" fill="hold">
                                          <p:stCondLst>
                                            <p:cond delay="0"/>
                                          </p:stCondLst>
                                        </p:cTn>
                                        <p:tgtEl>
                                          <p:spTgt spid="101"/>
                                        </p:tgtEl>
                                        <p:attrNameLst>
                                          <p:attrName>style.visibility</p:attrName>
                                        </p:attrNameLst>
                                      </p:cBhvr>
                                      <p:to>
                                        <p:strVal val="visible"/>
                                      </p:to>
                                    </p:set>
                                    <p:animEffect transition="in" filter="fade">
                                      <p:cBhvr>
                                        <p:cTn id="87" dur="600"/>
                                        <p:tgtEl>
                                          <p:spTgt spid="101"/>
                                        </p:tgtEl>
                                      </p:cBhvr>
                                    </p:animEffect>
                                    <p:anim calcmode="lin" valueType="num">
                                      <p:cBhvr>
                                        <p:cTn id="88" dur="600" fill="hold"/>
                                        <p:tgtEl>
                                          <p:spTgt spid="101"/>
                                        </p:tgtEl>
                                        <p:attrNameLst>
                                          <p:attrName>ppt_x</p:attrName>
                                        </p:attrNameLst>
                                      </p:cBhvr>
                                      <p:tavLst>
                                        <p:tav tm="0">
                                          <p:val>
                                            <p:strVal val="#ppt_x"/>
                                          </p:val>
                                        </p:tav>
                                        <p:tav tm="100000">
                                          <p:val>
                                            <p:strVal val="#ppt_x"/>
                                          </p:val>
                                        </p:tav>
                                      </p:tavLst>
                                    </p:anim>
                                    <p:anim calcmode="lin" valueType="num">
                                      <p:cBhvr>
                                        <p:cTn id="89" dur="600" fill="hold"/>
                                        <p:tgtEl>
                                          <p:spTgt spid="101"/>
                                        </p:tgtEl>
                                        <p:attrNameLst>
                                          <p:attrName>ppt_y</p:attrName>
                                        </p:attrNameLst>
                                      </p:cBhvr>
                                      <p:tavLst>
                                        <p:tav tm="0">
                                          <p:val>
                                            <p:strVal val="#ppt_y-.1"/>
                                          </p:val>
                                        </p:tav>
                                        <p:tav tm="100000">
                                          <p:val>
                                            <p:strVal val="#ppt_y"/>
                                          </p:val>
                                        </p:tav>
                                      </p:tavLst>
                                    </p:anim>
                                  </p:childTnLst>
                                </p:cTn>
                              </p:par>
                            </p:childTnLst>
                          </p:cTn>
                        </p:par>
                        <p:par>
                          <p:cTn id="90" fill="hold">
                            <p:stCondLst>
                              <p:cond delay="6950"/>
                            </p:stCondLst>
                            <p:childTnLst>
                              <p:par>
                                <p:cTn id="91" presetID="2" presetClass="entr" presetSubtype="8" decel="52500" fill="hold" grpId="0" nodeType="afterEffect">
                                  <p:stCondLst>
                                    <p:cond delay="0"/>
                                  </p:stCondLst>
                                  <p:childTnLst>
                                    <p:set>
                                      <p:cBhvr>
                                        <p:cTn id="92" dur="1" fill="hold">
                                          <p:stCondLst>
                                            <p:cond delay="0"/>
                                          </p:stCondLst>
                                        </p:cTn>
                                        <p:tgtEl>
                                          <p:spTgt spid="100"/>
                                        </p:tgtEl>
                                        <p:attrNameLst>
                                          <p:attrName>style.visibility</p:attrName>
                                        </p:attrNameLst>
                                      </p:cBhvr>
                                      <p:to>
                                        <p:strVal val="visible"/>
                                      </p:to>
                                    </p:set>
                                    <p:anim calcmode="lin" valueType="num">
                                      <p:cBhvr additive="base">
                                        <p:cTn id="93" dur="400" fill="hold"/>
                                        <p:tgtEl>
                                          <p:spTgt spid="100"/>
                                        </p:tgtEl>
                                        <p:attrNameLst>
                                          <p:attrName>ppt_x</p:attrName>
                                        </p:attrNameLst>
                                      </p:cBhvr>
                                      <p:tavLst>
                                        <p:tav tm="0">
                                          <p:val>
                                            <p:strVal val="0-#ppt_w/2"/>
                                          </p:val>
                                        </p:tav>
                                        <p:tav tm="100000">
                                          <p:val>
                                            <p:strVal val="#ppt_x"/>
                                          </p:val>
                                        </p:tav>
                                      </p:tavLst>
                                    </p:anim>
                                    <p:anim calcmode="lin" valueType="num">
                                      <p:cBhvr additive="base">
                                        <p:cTn id="94" dur="400" fill="hold"/>
                                        <p:tgtEl>
                                          <p:spTgt spid="100"/>
                                        </p:tgtEl>
                                        <p:attrNameLst>
                                          <p:attrName>ppt_y</p:attrName>
                                        </p:attrNameLst>
                                      </p:cBhvr>
                                      <p:tavLst>
                                        <p:tav tm="0">
                                          <p:val>
                                            <p:strVal val="#ppt_y"/>
                                          </p:val>
                                        </p:tav>
                                        <p:tav tm="100000">
                                          <p:val>
                                            <p:strVal val="#ppt_y"/>
                                          </p:val>
                                        </p:tav>
                                      </p:tavLst>
                                    </p:anim>
                                  </p:childTnLst>
                                </p:cTn>
                              </p:par>
                              <p:par>
                                <p:cTn id="95" presetID="2" presetClass="entr" presetSubtype="2" decel="52500"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 calcmode="lin" valueType="num">
                                      <p:cBhvr additive="base">
                                        <p:cTn id="97" dur="400" fill="hold"/>
                                        <p:tgtEl>
                                          <p:spTgt spid="102"/>
                                        </p:tgtEl>
                                        <p:attrNameLst>
                                          <p:attrName>ppt_x</p:attrName>
                                        </p:attrNameLst>
                                      </p:cBhvr>
                                      <p:tavLst>
                                        <p:tav tm="0">
                                          <p:val>
                                            <p:strVal val="1+#ppt_w/2"/>
                                          </p:val>
                                        </p:tav>
                                        <p:tav tm="100000">
                                          <p:val>
                                            <p:strVal val="#ppt_x"/>
                                          </p:val>
                                        </p:tav>
                                      </p:tavLst>
                                    </p:anim>
                                    <p:anim calcmode="lin" valueType="num">
                                      <p:cBhvr additive="base">
                                        <p:cTn id="98" dur="400" fill="hold"/>
                                        <p:tgtEl>
                                          <p:spTgt spid="102"/>
                                        </p:tgtEl>
                                        <p:attrNameLst>
                                          <p:attrName>ppt_y</p:attrName>
                                        </p:attrNameLst>
                                      </p:cBhvr>
                                      <p:tavLst>
                                        <p:tav tm="0">
                                          <p:val>
                                            <p:strVal val="#ppt_y"/>
                                          </p:val>
                                        </p:tav>
                                        <p:tav tm="100000">
                                          <p:val>
                                            <p:strVal val="#ppt_y"/>
                                          </p:val>
                                        </p:tav>
                                      </p:tavLst>
                                    </p:anim>
                                  </p:childTnLst>
                                </p:cTn>
                              </p:par>
                            </p:childTnLst>
                          </p:cTn>
                        </p:par>
                        <p:par>
                          <p:cTn id="99" fill="hold">
                            <p:stCondLst>
                              <p:cond delay="7350"/>
                            </p:stCondLst>
                            <p:childTnLst>
                              <p:par>
                                <p:cTn id="100" presetID="22" presetClass="entr" presetSubtype="8" fill="hold" nodeType="afterEffect">
                                  <p:stCondLst>
                                    <p:cond delay="0"/>
                                  </p:stCondLst>
                                  <p:childTnLst>
                                    <p:set>
                                      <p:cBhvr>
                                        <p:cTn id="101" dur="1" fill="hold">
                                          <p:stCondLst>
                                            <p:cond delay="0"/>
                                          </p:stCondLst>
                                        </p:cTn>
                                        <p:tgtEl>
                                          <p:spTgt spid="103"/>
                                        </p:tgtEl>
                                        <p:attrNameLst>
                                          <p:attrName>style.visibility</p:attrName>
                                        </p:attrNameLst>
                                      </p:cBhvr>
                                      <p:to>
                                        <p:strVal val="visible"/>
                                      </p:to>
                                    </p:set>
                                    <p:animEffect transition="in" filter="wipe(left)">
                                      <p:cBhvr>
                                        <p:cTn id="102" dur="500"/>
                                        <p:tgtEl>
                                          <p:spTgt spid="103"/>
                                        </p:tgtEl>
                                      </p:cBhvr>
                                    </p:animEffect>
                                  </p:childTnLst>
                                </p:cTn>
                              </p:par>
                            </p:childTnLst>
                          </p:cTn>
                        </p:par>
                        <p:par>
                          <p:cTn id="103" fill="hold">
                            <p:stCondLst>
                              <p:cond delay="7850"/>
                            </p:stCondLst>
                            <p:childTnLst>
                              <p:par>
                                <p:cTn id="104" presetID="12" presetClass="entr" presetSubtype="4" fill="hold" grpId="0" nodeType="after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additive="base">
                                        <p:cTn id="106" dur="400"/>
                                        <p:tgtEl>
                                          <p:spTgt spid="104"/>
                                        </p:tgtEl>
                                        <p:attrNameLst>
                                          <p:attrName>ppt_y</p:attrName>
                                        </p:attrNameLst>
                                      </p:cBhvr>
                                      <p:tavLst>
                                        <p:tav tm="0">
                                          <p:val>
                                            <p:strVal val="#ppt_y+#ppt_h*1.125000"/>
                                          </p:val>
                                        </p:tav>
                                        <p:tav tm="100000">
                                          <p:val>
                                            <p:strVal val="#ppt_y"/>
                                          </p:val>
                                        </p:tav>
                                      </p:tavLst>
                                    </p:anim>
                                    <p:animEffect transition="in" filter="wipe(up)">
                                      <p:cBhvr>
                                        <p:cTn id="107" dur="4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4" grpId="0"/>
      <p:bldP spid="90" grpId="0"/>
      <p:bldP spid="92" grpId="0"/>
      <p:bldP spid="94" grpId="0"/>
      <p:bldP spid="95" grpId="0"/>
      <p:bldP spid="97" grpId="0"/>
      <p:bldP spid="99" grpId="0"/>
      <p:bldP spid="100" grpId="0"/>
      <p:bldP spid="102" grpId="0"/>
      <p:bldP spid="104"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5"/>
          <p:cNvGrpSpPr/>
          <p:nvPr/>
        </p:nvGrpSpPr>
        <p:grpSpPr>
          <a:xfrm>
            <a:off x="6666710" y="1929595"/>
            <a:ext cx="5012953" cy="2640929"/>
            <a:chOff x="5161824" y="1994966"/>
            <a:chExt cx="3297964" cy="864943"/>
          </a:xfrm>
        </p:grpSpPr>
        <p:sp>
          <p:nvSpPr>
            <p:cNvPr id="37" name="六边形 36"/>
            <p:cNvSpPr/>
            <p:nvPr/>
          </p:nvSpPr>
          <p:spPr>
            <a:xfrm>
              <a:off x="5161824" y="1994966"/>
              <a:ext cx="3297964" cy="842292"/>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5490812" y="2023258"/>
              <a:ext cx="2725898" cy="836651"/>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600" b="1" dirty="0"/>
                <a:t>依托蓝墨云班课，改变传统的写作框架，从语篇出发，“线上”教学运用内容依托式教学理论，将语篇输入成功转化成写作输出；“线下”教学运用行动学习理论，以小组讨论、辩论为特色，激发学生参与讨论并积极思辨；构建英语写作“线上”语篇促输出“线下”思辨促输入教学模式并进行创新教学实践。</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40"/>
          <p:cNvGrpSpPr/>
          <p:nvPr/>
        </p:nvGrpSpPr>
        <p:grpSpPr>
          <a:xfrm>
            <a:off x="6809586" y="4572802"/>
            <a:ext cx="4714907" cy="1985586"/>
            <a:chOff x="5161824" y="1994966"/>
            <a:chExt cx="3297964" cy="756804"/>
          </a:xfrm>
        </p:grpSpPr>
        <p:sp>
          <p:nvSpPr>
            <p:cNvPr id="42" name="六边形 41"/>
            <p:cNvSpPr/>
            <p:nvPr/>
          </p:nvSpPr>
          <p:spPr>
            <a:xfrm>
              <a:off x="5161824" y="1994966"/>
              <a:ext cx="3297964" cy="75680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5411670" y="2076652"/>
              <a:ext cx="2812141" cy="610005"/>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600" b="1" dirty="0"/>
                <a:t>打破了我国传统的英语专业写作教学在内容、方法、手段、形式和评价机制的禁锢。整合教学内容、改进教学方法和手段、转变教学形式、创新评价方式，实现最优化的写作教学效果。</a:t>
              </a:r>
              <a:endParaRPr lang="zh-CN" altLang="en-US" sz="1600" b="1" kern="0" dirty="0">
                <a:solidFill>
                  <a:schemeClr val="bg1"/>
                </a:solidFill>
                <a:latin typeface="微软雅黑" panose="020B0503020204020204" pitchFamily="34" charset="-122"/>
                <a:ea typeface="微软雅黑" panose="020B0503020204020204" pitchFamily="34" charset="-122"/>
              </a:endParaRPr>
            </a:p>
          </p:txBody>
        </p:sp>
      </p:gr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980"/>
          <a:stretch/>
        </p:blipFill>
        <p:spPr bwMode="auto">
          <a:xfrm>
            <a:off x="734095" y="1845618"/>
            <a:ext cx="5937175" cy="368212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9" name="TextBox 43"/>
          <p:cNvSpPr txBox="1">
            <a:spLocks noChangeArrowheads="1"/>
          </p:cNvSpPr>
          <p:nvPr/>
        </p:nvSpPr>
        <p:spPr bwMode="auto">
          <a:xfrm>
            <a:off x="1523174" y="215084"/>
            <a:ext cx="80768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pPr algn="ctr"/>
            <a:r>
              <a:rPr lang="zh-CN" altLang="en-US" sz="2800" b="1" dirty="0">
                <a:solidFill>
                  <a:schemeClr val="tx1">
                    <a:lumMod val="75000"/>
                    <a:lumOff val="25000"/>
                  </a:schemeClr>
                </a:solidFill>
                <a:latin typeface="微软雅黑" pitchFamily="34" charset="-122"/>
              </a:rPr>
              <a:t>“线上”语篇输入“线下” 思辨输出</a:t>
            </a:r>
          </a:p>
        </p:txBody>
      </p: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14"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FFC000"/>
                </a:solidFill>
                <a:latin typeface="微软雅黑" pitchFamily="34" charset="-122"/>
              </a:rPr>
              <a:t>教学设计</a:t>
            </a:r>
            <a:endParaRPr lang="en-US" altLang="zh-CN" sz="2800" b="1" dirty="0">
              <a:solidFill>
                <a:srgbClr val="FFC000"/>
              </a:solidFill>
              <a:latin typeface="微软雅黑" pitchFamily="34" charset="-122"/>
            </a:endParaRPr>
          </a:p>
        </p:txBody>
      </p:sp>
      <p:sp>
        <p:nvSpPr>
          <p:cNvPr id="15"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Tree>
    <p:extLst>
      <p:ext uri="{BB962C8B-B14F-4D97-AF65-F5344CB8AC3E}">
        <p14:creationId xmlns:p14="http://schemas.microsoft.com/office/powerpoint/2010/main" val="1821686334"/>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534438" y="3934100"/>
            <a:ext cx="10944224" cy="438144"/>
            <a:chOff x="534438" y="3368953"/>
            <a:chExt cx="10944224" cy="438144"/>
          </a:xfrm>
          <a:solidFill>
            <a:schemeClr val="bg1">
              <a:lumMod val="65000"/>
            </a:schemeClr>
          </a:solidFill>
        </p:grpSpPr>
        <p:sp>
          <p:nvSpPr>
            <p:cNvPr id="19" name="矩形 18"/>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20" name="组合 19"/>
            <p:cNvGrpSpPr/>
            <p:nvPr/>
          </p:nvGrpSpPr>
          <p:grpSpPr>
            <a:xfrm>
              <a:off x="534438" y="3368953"/>
              <a:ext cx="10944224" cy="438144"/>
              <a:chOff x="623889" y="3209929"/>
              <a:chExt cx="10944224" cy="438144"/>
            </a:xfrm>
            <a:grpFill/>
          </p:grpSpPr>
          <p:sp>
            <p:nvSpPr>
              <p:cNvPr id="21" name="矩形 20"/>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 name="矩形 21"/>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矩形 22"/>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4" name="矩形 23"/>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5" name="矩形 24"/>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矩形 25"/>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等腰三角形 26"/>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28" name="肘形连接符 27"/>
          <p:cNvCxnSpPr>
            <a:stCxn id="31" idx="3"/>
            <a:endCxn id="49" idx="1"/>
          </p:cNvCxnSpPr>
          <p:nvPr/>
        </p:nvCxnSpPr>
        <p:spPr>
          <a:xfrm rot="5400000" flipH="1" flipV="1">
            <a:off x="834074" y="3193577"/>
            <a:ext cx="1101332" cy="145773"/>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020305" y="3817128"/>
            <a:ext cx="583096" cy="1112863"/>
            <a:chOff x="1109756" y="3090803"/>
            <a:chExt cx="583096" cy="676392"/>
          </a:xfrm>
          <a:solidFill>
            <a:schemeClr val="accent1"/>
          </a:solidFill>
        </p:grpSpPr>
        <p:sp>
          <p:nvSpPr>
            <p:cNvPr id="31" name="六边形 3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7" name="文本框 64"/>
            <p:cNvSpPr txBox="1"/>
            <p:nvPr/>
          </p:nvSpPr>
          <p:spPr>
            <a:xfrm>
              <a:off x="1115002" y="3298194"/>
              <a:ext cx="577850" cy="261891"/>
            </a:xfrm>
            <a:prstGeom prst="rect">
              <a:avLst/>
            </a:prstGeom>
            <a:grpFill/>
          </p:spPr>
          <p:txBody>
            <a:bodyPr wrap="square"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2016</a:t>
              </a:r>
              <a:r>
                <a:rPr lang="zh-CN" altLang="en-US" sz="1100" b="1" dirty="0">
                  <a:solidFill>
                    <a:schemeClr val="bg1"/>
                  </a:solidFill>
                  <a:latin typeface="微软雅黑" panose="020B0503020204020204" pitchFamily="34" charset="-122"/>
                  <a:ea typeface="微软雅黑" panose="020B0503020204020204" pitchFamily="34" charset="-122"/>
                </a:rPr>
                <a:t>年</a:t>
              </a:r>
              <a:r>
                <a:rPr lang="en-US" altLang="zh-CN" sz="1100" b="1" dirty="0">
                  <a:solidFill>
                    <a:schemeClr val="bg1"/>
                  </a:solidFill>
                  <a:latin typeface="微软雅黑" panose="020B0503020204020204" pitchFamily="34" charset="-122"/>
                  <a:ea typeface="微软雅黑" panose="020B0503020204020204" pitchFamily="34" charset="-122"/>
                </a:rPr>
                <a:t>9</a:t>
              </a:r>
              <a:r>
                <a:rPr lang="zh-CN" altLang="en-US" sz="1100" b="1" dirty="0">
                  <a:solidFill>
                    <a:schemeClr val="bg1"/>
                  </a:solidFill>
                  <a:latin typeface="微软雅黑" panose="020B0503020204020204" pitchFamily="34" charset="-122"/>
                  <a:ea typeface="微软雅黑" panose="020B0503020204020204" pitchFamily="34" charset="-122"/>
                </a:rPr>
                <a:t>月</a:t>
              </a:r>
            </a:p>
          </p:txBody>
        </p:sp>
      </p:grpSp>
      <p:grpSp>
        <p:nvGrpSpPr>
          <p:cNvPr id="48" name="组合 47"/>
          <p:cNvGrpSpPr/>
          <p:nvPr/>
        </p:nvGrpSpPr>
        <p:grpSpPr>
          <a:xfrm>
            <a:off x="1451736" y="2277666"/>
            <a:ext cx="1763149" cy="1086338"/>
            <a:chOff x="1849003" y="1952625"/>
            <a:chExt cx="1418072" cy="1086338"/>
          </a:xfrm>
          <a:solidFill>
            <a:schemeClr val="bg1">
              <a:lumMod val="75000"/>
            </a:schemeClr>
          </a:solidFill>
        </p:grpSpPr>
        <p:sp>
          <p:nvSpPr>
            <p:cNvPr id="49" name="矩形 4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50" name="文本框 66"/>
            <p:cNvSpPr txBox="1"/>
            <p:nvPr/>
          </p:nvSpPr>
          <p:spPr>
            <a:xfrm>
              <a:off x="1849003" y="1961745"/>
              <a:ext cx="1413334" cy="1077218"/>
            </a:xfrm>
            <a:prstGeom prst="rect">
              <a:avLst/>
            </a:prstGeom>
            <a:grpFill/>
          </p:spPr>
          <p:txBody>
            <a:bodyPr wrap="square" rtlCol="0">
              <a:spAutoFit/>
            </a:bodyPr>
            <a:lstStyle/>
            <a:p>
              <a:pPr algn="just"/>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整合教学内容</a:t>
              </a:r>
            </a:p>
          </p:txBody>
        </p:sp>
      </p:grpSp>
      <p:cxnSp>
        <p:nvCxnSpPr>
          <p:cNvPr id="51" name="肘形连接符 50"/>
          <p:cNvCxnSpPr>
            <a:endCxn id="56" idx="1"/>
          </p:cNvCxnSpPr>
          <p:nvPr/>
        </p:nvCxnSpPr>
        <p:spPr>
          <a:xfrm rot="5400000" flipH="1" flipV="1">
            <a:off x="3280854" y="3315572"/>
            <a:ext cx="1356939" cy="157391"/>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4038019" y="2277666"/>
            <a:ext cx="1757259" cy="1614906"/>
            <a:chOff x="1853741" y="1952625"/>
            <a:chExt cx="1413335" cy="1614906"/>
          </a:xfrm>
          <a:solidFill>
            <a:schemeClr val="bg1">
              <a:lumMod val="75000"/>
            </a:schemeClr>
          </a:solidFill>
        </p:grpSpPr>
        <p:sp>
          <p:nvSpPr>
            <p:cNvPr id="56" name="矩形 5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57" name="文本框 75"/>
            <p:cNvSpPr txBox="1"/>
            <p:nvPr/>
          </p:nvSpPr>
          <p:spPr>
            <a:xfrm>
              <a:off x="1853742" y="1997871"/>
              <a:ext cx="1413334" cy="1569660"/>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3200" b="1" dirty="0">
                  <a:solidFill>
                    <a:schemeClr val="tx1">
                      <a:lumMod val="85000"/>
                      <a:lumOff val="15000"/>
                    </a:schemeClr>
                  </a:solidFill>
                </a:rPr>
                <a:t>改进教学方法和手段</a:t>
              </a:r>
            </a:p>
          </p:txBody>
        </p:sp>
      </p:grpSp>
      <p:cxnSp>
        <p:nvCxnSpPr>
          <p:cNvPr id="58" name="肘形连接符 57"/>
          <p:cNvCxnSpPr>
            <a:stCxn id="60" idx="3"/>
            <a:endCxn id="63" idx="1"/>
          </p:cNvCxnSpPr>
          <p:nvPr/>
        </p:nvCxnSpPr>
        <p:spPr>
          <a:xfrm rot="5400000" flipH="1" flipV="1">
            <a:off x="5994858" y="3193577"/>
            <a:ext cx="1101332" cy="145773"/>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6181089" y="3817128"/>
            <a:ext cx="583096" cy="969987"/>
            <a:chOff x="1109756" y="3090803"/>
            <a:chExt cx="583096" cy="676392"/>
          </a:xfrm>
          <a:solidFill>
            <a:schemeClr val="accent1"/>
          </a:solidFill>
        </p:grpSpPr>
        <p:sp>
          <p:nvSpPr>
            <p:cNvPr id="60" name="六边形 5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61" name="文本框 79"/>
            <p:cNvSpPr txBox="1"/>
            <p:nvPr/>
          </p:nvSpPr>
          <p:spPr>
            <a:xfrm>
              <a:off x="1115002" y="3298194"/>
              <a:ext cx="577850" cy="300466"/>
            </a:xfrm>
            <a:prstGeom prst="rect">
              <a:avLst/>
            </a:prstGeom>
            <a:grpFill/>
          </p:spPr>
          <p:txBody>
            <a:bodyPr wrap="square"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2017</a:t>
              </a:r>
              <a:r>
                <a:rPr lang="zh-CN" altLang="en-US" sz="1100" b="1" dirty="0">
                  <a:solidFill>
                    <a:schemeClr val="bg1"/>
                  </a:solidFill>
                  <a:latin typeface="微软雅黑" panose="020B0503020204020204" pitchFamily="34" charset="-122"/>
                  <a:ea typeface="微软雅黑" panose="020B0503020204020204" pitchFamily="34" charset="-122"/>
                </a:rPr>
                <a:t>年</a:t>
              </a:r>
              <a:r>
                <a:rPr lang="en-US" altLang="zh-CN" sz="1100" b="1" dirty="0">
                  <a:solidFill>
                    <a:schemeClr val="bg1"/>
                  </a:solidFill>
                  <a:latin typeface="微软雅黑" panose="020B0503020204020204" pitchFamily="34" charset="-122"/>
                  <a:ea typeface="微软雅黑" panose="020B0503020204020204" pitchFamily="34" charset="-122"/>
                </a:rPr>
                <a:t>9</a:t>
              </a:r>
              <a:r>
                <a:rPr lang="zh-CN" altLang="en-US" sz="1100" b="1" dirty="0">
                  <a:solidFill>
                    <a:schemeClr val="bg1"/>
                  </a:solidFill>
                  <a:latin typeface="微软雅黑" panose="020B0503020204020204" pitchFamily="34" charset="-122"/>
                  <a:ea typeface="微软雅黑" panose="020B0503020204020204" pitchFamily="34" charset="-122"/>
                </a:rPr>
                <a:t>月</a:t>
              </a:r>
            </a:p>
          </p:txBody>
        </p:sp>
      </p:grpSp>
      <p:grpSp>
        <p:nvGrpSpPr>
          <p:cNvPr id="62" name="组合 61"/>
          <p:cNvGrpSpPr/>
          <p:nvPr/>
        </p:nvGrpSpPr>
        <p:grpSpPr>
          <a:xfrm>
            <a:off x="6618411" y="2277666"/>
            <a:ext cx="1757259" cy="1122464"/>
            <a:chOff x="1853741" y="1952625"/>
            <a:chExt cx="1413335" cy="1122464"/>
          </a:xfrm>
          <a:solidFill>
            <a:schemeClr val="bg1">
              <a:lumMod val="75000"/>
            </a:schemeClr>
          </a:solidFill>
        </p:grpSpPr>
        <p:sp>
          <p:nvSpPr>
            <p:cNvPr id="63" name="矩形 6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64" name="文本框 82"/>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3200" b="1" dirty="0">
                  <a:solidFill>
                    <a:schemeClr val="tx1">
                      <a:lumMod val="85000"/>
                      <a:lumOff val="15000"/>
                    </a:schemeClr>
                  </a:solidFill>
                </a:rPr>
                <a:t>转变教学形式</a:t>
              </a:r>
            </a:p>
          </p:txBody>
        </p:sp>
      </p:grpSp>
      <p:cxnSp>
        <p:nvCxnSpPr>
          <p:cNvPr id="65" name="肘形连接符 64"/>
          <p:cNvCxnSpPr>
            <a:stCxn id="67" idx="3"/>
            <a:endCxn id="70" idx="1"/>
          </p:cNvCxnSpPr>
          <p:nvPr/>
        </p:nvCxnSpPr>
        <p:spPr>
          <a:xfrm rot="5400000" flipH="1" flipV="1">
            <a:off x="8575250" y="3193576"/>
            <a:ext cx="1101332" cy="145774"/>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8691463" y="3817129"/>
            <a:ext cx="720080" cy="676392"/>
            <a:chOff x="1039738" y="3090803"/>
            <a:chExt cx="720080" cy="676392"/>
          </a:xfrm>
          <a:solidFill>
            <a:srgbClr val="005DA2"/>
          </a:solidFill>
        </p:grpSpPr>
        <p:sp>
          <p:nvSpPr>
            <p:cNvPr id="67" name="六边形 66"/>
            <p:cNvSpPr/>
            <p:nvPr/>
          </p:nvSpPr>
          <p:spPr>
            <a:xfrm rot="5400000">
              <a:off x="1063108" y="3137451"/>
              <a:ext cx="676392" cy="583096"/>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68" name="文本框 86"/>
            <p:cNvSpPr txBox="1"/>
            <p:nvPr/>
          </p:nvSpPr>
          <p:spPr>
            <a:xfrm>
              <a:off x="1039738" y="3298194"/>
              <a:ext cx="720080" cy="430887"/>
            </a:xfrm>
            <a:prstGeom prst="rect">
              <a:avLst/>
            </a:prstGeom>
            <a:noFill/>
          </p:spPr>
          <p:txBody>
            <a:bodyPr wrap="square" rtlCol="0">
              <a:spAutoFit/>
            </a:bodyPr>
            <a:lstStyle/>
            <a:p>
              <a:pPr algn="ctr"/>
              <a:r>
                <a:rPr lang="en-US" altLang="zh-CN" sz="1100" b="1" dirty="0">
                  <a:latin typeface="微软雅黑" panose="020B0503020204020204" pitchFamily="34" charset="-122"/>
                  <a:ea typeface="微软雅黑" panose="020B0503020204020204" pitchFamily="34" charset="-122"/>
                </a:rPr>
                <a:t>2017</a:t>
              </a:r>
              <a:r>
                <a:rPr lang="zh-CN" altLang="en-US" sz="1100" b="1" dirty="0">
                  <a:latin typeface="微软雅黑" panose="020B0503020204020204" pitchFamily="34" charset="-122"/>
                  <a:ea typeface="微软雅黑" panose="020B0503020204020204" pitchFamily="34" charset="-122"/>
                </a:rPr>
                <a:t>年</a:t>
              </a:r>
              <a:r>
                <a:rPr lang="en-US" altLang="zh-CN" sz="1100" b="1" dirty="0">
                  <a:latin typeface="微软雅黑" panose="020B0503020204020204" pitchFamily="34" charset="-122"/>
                  <a:ea typeface="微软雅黑" panose="020B0503020204020204" pitchFamily="34" charset="-122"/>
                </a:rPr>
                <a:t>3</a:t>
              </a:r>
              <a:r>
                <a:rPr lang="zh-CN" altLang="en-US" sz="1100" b="1" dirty="0">
                  <a:latin typeface="微软雅黑" panose="020B0503020204020204" pitchFamily="34" charset="-122"/>
                  <a:ea typeface="微软雅黑" panose="020B0503020204020204" pitchFamily="34" charset="-122"/>
                </a:rPr>
                <a:t>月</a:t>
              </a:r>
            </a:p>
          </p:txBody>
        </p:sp>
      </p:grpSp>
      <p:grpSp>
        <p:nvGrpSpPr>
          <p:cNvPr id="69" name="组合 68"/>
          <p:cNvGrpSpPr/>
          <p:nvPr/>
        </p:nvGrpSpPr>
        <p:grpSpPr>
          <a:xfrm>
            <a:off x="9198803" y="2277666"/>
            <a:ext cx="1757259" cy="1122464"/>
            <a:chOff x="1853741" y="1952625"/>
            <a:chExt cx="1413335" cy="1122464"/>
          </a:xfrm>
          <a:solidFill>
            <a:schemeClr val="bg1">
              <a:lumMod val="75000"/>
            </a:schemeClr>
          </a:solidFill>
        </p:grpSpPr>
        <p:sp>
          <p:nvSpPr>
            <p:cNvPr id="70" name="矩形 6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71" name="文本框 89"/>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3200" b="1" dirty="0">
                  <a:solidFill>
                    <a:schemeClr val="tx1">
                      <a:lumMod val="85000"/>
                      <a:lumOff val="15000"/>
                    </a:schemeClr>
                  </a:solidFill>
                </a:rPr>
                <a:t>创新测评方式</a:t>
              </a:r>
            </a:p>
          </p:txBody>
        </p:sp>
      </p:grpSp>
      <p:cxnSp>
        <p:nvCxnSpPr>
          <p:cNvPr id="72" name="肘形连接符 71"/>
          <p:cNvCxnSpPr/>
          <p:nvPr/>
        </p:nvCxnSpPr>
        <p:spPr>
          <a:xfrm>
            <a:off x="1308860" y="4929992"/>
            <a:ext cx="1357323" cy="714383"/>
          </a:xfrm>
          <a:prstGeom prst="bentConnector3">
            <a:avLst>
              <a:gd name="adj1" fmla="val 1880"/>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2666182" y="4760924"/>
            <a:ext cx="1757259" cy="1477328"/>
            <a:chOff x="1853741" y="1997871"/>
            <a:chExt cx="1413335" cy="1477328"/>
          </a:xfrm>
          <a:solidFill>
            <a:schemeClr val="bg1">
              <a:lumMod val="75000"/>
            </a:schemeClr>
          </a:solidFill>
        </p:grpSpPr>
        <p:sp>
          <p:nvSpPr>
            <p:cNvPr id="77" name="矩形 76"/>
            <p:cNvSpPr/>
            <p:nvPr/>
          </p:nvSpPr>
          <p:spPr>
            <a:xfrm>
              <a:off x="1853741" y="230981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78" name="文本框 96"/>
            <p:cNvSpPr txBox="1"/>
            <p:nvPr/>
          </p:nvSpPr>
          <p:spPr>
            <a:xfrm>
              <a:off x="1853742" y="1997871"/>
              <a:ext cx="1413334" cy="147732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b="1" dirty="0">
                  <a:solidFill>
                    <a:srgbClr val="C00000"/>
                  </a:solidFill>
                </a:rPr>
                <a:t>依托优慕课，确定实验班和对照版，尝试混合式教学改革。</a:t>
              </a:r>
            </a:p>
          </p:txBody>
        </p:sp>
      </p:grpSp>
      <p:cxnSp>
        <p:nvCxnSpPr>
          <p:cNvPr id="79" name="肘形连接符 78"/>
          <p:cNvCxnSpPr>
            <a:stCxn id="81" idx="0"/>
            <a:endCxn id="84" idx="1"/>
          </p:cNvCxnSpPr>
          <p:nvPr/>
        </p:nvCxnSpPr>
        <p:spPr>
          <a:xfrm rot="16200000" flipH="1">
            <a:off x="4781568" y="5330866"/>
            <a:ext cx="1071570" cy="269822"/>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890893" y="3817128"/>
            <a:ext cx="583096" cy="1112863"/>
            <a:chOff x="1109756" y="3090803"/>
            <a:chExt cx="583096" cy="676392"/>
          </a:xfrm>
          <a:solidFill>
            <a:schemeClr val="accent1"/>
          </a:solidFill>
        </p:grpSpPr>
        <p:sp>
          <p:nvSpPr>
            <p:cNvPr id="81" name="六边形 8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82" name="文本框 101"/>
            <p:cNvSpPr txBox="1"/>
            <p:nvPr/>
          </p:nvSpPr>
          <p:spPr>
            <a:xfrm>
              <a:off x="1115002" y="3298194"/>
              <a:ext cx="577850" cy="261891"/>
            </a:xfrm>
            <a:prstGeom prst="rect">
              <a:avLst/>
            </a:prstGeom>
            <a:grpFill/>
          </p:spPr>
          <p:txBody>
            <a:bodyPr wrap="square"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2017</a:t>
              </a:r>
              <a:r>
                <a:rPr lang="zh-CN" altLang="en-US" sz="1100" b="1" dirty="0">
                  <a:solidFill>
                    <a:schemeClr val="bg1"/>
                  </a:solidFill>
                  <a:latin typeface="微软雅黑" panose="020B0503020204020204" pitchFamily="34" charset="-122"/>
                  <a:ea typeface="微软雅黑" panose="020B0503020204020204" pitchFamily="34" charset="-122"/>
                </a:rPr>
                <a:t>年</a:t>
              </a:r>
              <a:r>
                <a:rPr lang="en-US" altLang="zh-CN" sz="1100" b="1" dirty="0">
                  <a:solidFill>
                    <a:schemeClr val="bg1"/>
                  </a:solidFill>
                  <a:latin typeface="微软雅黑" panose="020B0503020204020204" pitchFamily="34" charset="-122"/>
                  <a:ea typeface="微软雅黑" panose="020B0503020204020204" pitchFamily="34" charset="-122"/>
                </a:rPr>
                <a:t>7</a:t>
              </a:r>
              <a:r>
                <a:rPr lang="zh-CN" altLang="en-US" sz="1100" b="1" dirty="0">
                  <a:solidFill>
                    <a:schemeClr val="bg1"/>
                  </a:solidFill>
                  <a:latin typeface="微软雅黑" panose="020B0503020204020204" pitchFamily="34" charset="-122"/>
                  <a:ea typeface="微软雅黑" panose="020B0503020204020204" pitchFamily="34" charset="-122"/>
                </a:rPr>
                <a:t>月</a:t>
              </a:r>
            </a:p>
          </p:txBody>
        </p:sp>
      </p:grpSp>
      <p:grpSp>
        <p:nvGrpSpPr>
          <p:cNvPr id="83" name="组合 82"/>
          <p:cNvGrpSpPr/>
          <p:nvPr/>
        </p:nvGrpSpPr>
        <p:grpSpPr>
          <a:xfrm>
            <a:off x="5452264" y="5501496"/>
            <a:ext cx="2143140" cy="1251971"/>
            <a:chOff x="1853741" y="1952625"/>
            <a:chExt cx="1413335" cy="1096910"/>
          </a:xfrm>
          <a:solidFill>
            <a:schemeClr val="bg1">
              <a:lumMod val="75000"/>
            </a:schemeClr>
          </a:solidFill>
        </p:grpSpPr>
        <p:sp>
          <p:nvSpPr>
            <p:cNvPr id="84" name="矩形 8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85" name="文本框 104"/>
            <p:cNvSpPr txBox="1"/>
            <p:nvPr/>
          </p:nvSpPr>
          <p:spPr>
            <a:xfrm>
              <a:off x="1853742" y="1997871"/>
              <a:ext cx="1413334" cy="1051664"/>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b="1" dirty="0">
                  <a:solidFill>
                    <a:srgbClr val="C00000"/>
                  </a:solidFill>
                </a:rPr>
                <a:t>验收实验结果，全面进行“线上”语篇输入“线下”思辨输出教学</a:t>
              </a:r>
            </a:p>
          </p:txBody>
        </p:sp>
      </p:grpSp>
      <p:cxnSp>
        <p:nvCxnSpPr>
          <p:cNvPr id="86" name="肘形连接符 85"/>
          <p:cNvCxnSpPr/>
          <p:nvPr/>
        </p:nvCxnSpPr>
        <p:spPr>
          <a:xfrm rot="16200000" flipH="1">
            <a:off x="6273800" y="4965710"/>
            <a:ext cx="714382" cy="357189"/>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7908607" y="4735857"/>
            <a:ext cx="2044251" cy="968576"/>
            <a:chOff x="1853741" y="1952625"/>
            <a:chExt cx="1413335" cy="968576"/>
          </a:xfrm>
          <a:solidFill>
            <a:schemeClr val="bg1">
              <a:lumMod val="75000"/>
            </a:schemeClr>
          </a:solidFill>
        </p:grpSpPr>
        <p:sp>
          <p:nvSpPr>
            <p:cNvPr id="91" name="矩形 9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92" name="文本框 111"/>
            <p:cNvSpPr txBox="1"/>
            <p:nvPr/>
          </p:nvSpPr>
          <p:spPr>
            <a:xfrm>
              <a:off x="1853742" y="1997871"/>
              <a:ext cx="1413334" cy="923330"/>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b="1" dirty="0">
                  <a:solidFill>
                    <a:srgbClr val="007ADE"/>
                  </a:solidFill>
                </a:rPr>
                <a:t>依托蓝墨云班课进行教学改革</a:t>
              </a:r>
            </a:p>
          </p:txBody>
        </p:sp>
      </p:grpSp>
      <p:grpSp>
        <p:nvGrpSpPr>
          <p:cNvPr id="93" name="组合 92"/>
          <p:cNvGrpSpPr/>
          <p:nvPr/>
        </p:nvGrpSpPr>
        <p:grpSpPr>
          <a:xfrm>
            <a:off x="9987607" y="3817128"/>
            <a:ext cx="682162" cy="1255739"/>
            <a:chOff x="1045689" y="3090803"/>
            <a:chExt cx="682162" cy="676392"/>
          </a:xfrm>
          <a:solidFill>
            <a:schemeClr val="accent1"/>
          </a:solidFill>
        </p:grpSpPr>
        <p:sp>
          <p:nvSpPr>
            <p:cNvPr id="94" name="六边形 9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95" name="文本框 114"/>
            <p:cNvSpPr txBox="1"/>
            <p:nvPr/>
          </p:nvSpPr>
          <p:spPr>
            <a:xfrm>
              <a:off x="1045689" y="3298194"/>
              <a:ext cx="682162" cy="140914"/>
            </a:xfrm>
            <a:prstGeom prst="rect">
              <a:avLst/>
            </a:prstGeom>
            <a:noFill/>
          </p:spPr>
          <p:txBody>
            <a:bodyPr wrap="square" rtlCol="0">
              <a:spAutoFit/>
            </a:bodyPr>
            <a:lstStyle/>
            <a:p>
              <a:pPr algn="ctr"/>
              <a:r>
                <a:rPr lang="en-US" altLang="zh-CN" sz="1100" b="1" dirty="0">
                  <a:solidFill>
                    <a:schemeClr val="bg1"/>
                  </a:solidFill>
                  <a:latin typeface="微软雅黑" panose="020B0503020204020204" pitchFamily="34" charset="-122"/>
                  <a:ea typeface="微软雅黑" panose="020B0503020204020204" pitchFamily="34" charset="-122"/>
                </a:rPr>
                <a:t>11</a:t>
              </a:r>
              <a:r>
                <a:rPr lang="zh-CN" altLang="en-US" sz="1100" b="1" dirty="0">
                  <a:solidFill>
                    <a:schemeClr val="bg1"/>
                  </a:solidFill>
                  <a:latin typeface="微软雅黑" panose="020B0503020204020204" pitchFamily="34" charset="-122"/>
                  <a:ea typeface="微软雅黑" panose="020B0503020204020204" pitchFamily="34" charset="-122"/>
                </a:rPr>
                <a:t>月份</a:t>
              </a:r>
            </a:p>
          </p:txBody>
        </p:sp>
      </p:grpSp>
      <p:sp>
        <p:nvSpPr>
          <p:cNvPr id="96" name="圆角矩形 95"/>
          <p:cNvSpPr/>
          <p:nvPr/>
        </p:nvSpPr>
        <p:spPr>
          <a:xfrm>
            <a:off x="4154959" y="1269554"/>
            <a:ext cx="3842401" cy="463658"/>
          </a:xfrm>
          <a:prstGeom prst="roundRect">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b="1" dirty="0">
                <a:latin typeface="微软雅黑" pitchFamily="34" charset="-122"/>
                <a:ea typeface="微软雅黑" pitchFamily="34" charset="-122"/>
              </a:rPr>
              <a:t>混合式教学</a:t>
            </a:r>
          </a:p>
        </p:txBody>
      </p:sp>
      <p:cxnSp>
        <p:nvCxnSpPr>
          <p:cNvPr id="97" name="直接连接符 9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98" name="TextBox 43"/>
          <p:cNvSpPr txBox="1">
            <a:spLocks noChangeArrowheads="1"/>
          </p:cNvSpPr>
          <p:nvPr/>
        </p:nvSpPr>
        <p:spPr bwMode="auto">
          <a:xfrm>
            <a:off x="1808926" y="215084"/>
            <a:ext cx="75767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pPr algn="ctr"/>
            <a:r>
              <a:rPr lang="zh-CN" altLang="en-US" sz="2800" b="1" dirty="0">
                <a:solidFill>
                  <a:schemeClr val="tx1">
                    <a:lumMod val="75000"/>
                    <a:lumOff val="25000"/>
                  </a:schemeClr>
                </a:solidFill>
                <a:latin typeface="微软雅黑" pitchFamily="34" charset="-122"/>
              </a:rPr>
              <a:t>“线上”语篇输入“线下” 思辨输出</a:t>
            </a:r>
          </a:p>
        </p:txBody>
      </p:sp>
      <p:sp>
        <p:nvSpPr>
          <p:cNvPr id="99" name="燕尾形 98"/>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111"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FFC000"/>
                </a:solidFill>
                <a:latin typeface="微软雅黑" pitchFamily="34" charset="-122"/>
              </a:rPr>
              <a:t>教学设计</a:t>
            </a:r>
            <a:endParaRPr lang="en-US" altLang="zh-CN" sz="2800" b="1" dirty="0">
              <a:solidFill>
                <a:srgbClr val="FFC000"/>
              </a:solidFill>
              <a:latin typeface="微软雅黑" pitchFamily="34" charset="-122"/>
            </a:endParaRPr>
          </a:p>
        </p:txBody>
      </p:sp>
      <p:sp>
        <p:nvSpPr>
          <p:cNvPr id="112"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Tree>
    <p:extLst>
      <p:ext uri="{BB962C8B-B14F-4D97-AF65-F5344CB8AC3E}">
        <p14:creationId xmlns:p14="http://schemas.microsoft.com/office/powerpoint/2010/main" val="755721391"/>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outVertical)">
                                      <p:cBhvr>
                                        <p:cTn id="7" dur="500"/>
                                        <p:tgtEl>
                                          <p:spTgt spid="9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up)">
                                      <p:cBhvr>
                                        <p:cTn id="27" dur="500"/>
                                        <p:tgtEl>
                                          <p:spTgt spid="7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left)">
                                      <p:cBhvr>
                                        <p:cTn id="31" dur="500"/>
                                        <p:tgtEl>
                                          <p:spTgt spid="7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down)">
                                      <p:cBhvr>
                                        <p:cTn id="35" dur="500"/>
                                        <p:tgtEl>
                                          <p:spTgt spid="51"/>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left)">
                                      <p:cBhvr>
                                        <p:cTn id="39" dur="500"/>
                                        <p:tgtEl>
                                          <p:spTgt spid="5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up)">
                                      <p:cBhvr>
                                        <p:cTn id="47" dur="500"/>
                                        <p:tgtEl>
                                          <p:spTgt spid="79"/>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left)">
                                      <p:cBhvr>
                                        <p:cTn id="51" dur="500"/>
                                        <p:tgtEl>
                                          <p:spTgt spid="8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down)">
                                      <p:cBhvr>
                                        <p:cTn id="59" dur="500"/>
                                        <p:tgtEl>
                                          <p:spTgt spid="5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wipe(left)">
                                      <p:cBhvr>
                                        <p:cTn id="63" dur="500"/>
                                        <p:tgtEl>
                                          <p:spTgt spid="62"/>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up)">
                                      <p:cBhvr>
                                        <p:cTn id="67" dur="500"/>
                                        <p:tgtEl>
                                          <p:spTgt spid="86"/>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wipe(left)">
                                      <p:cBhvr>
                                        <p:cTn id="71" dur="500"/>
                                        <p:tgtEl>
                                          <p:spTgt spid="9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500"/>
                                        <p:tgtEl>
                                          <p:spTgt spid="66"/>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fade">
                                      <p:cBhvr>
                                        <p:cTn id="87" dur="500"/>
                                        <p:tgtEl>
                                          <p:spTgt spid="93"/>
                                        </p:tgtEl>
                                      </p:cBhvr>
                                    </p:animEffect>
                                  </p:childTnLst>
                                </p:cTn>
                              </p:par>
                            </p:childTnLst>
                          </p:cTn>
                        </p:par>
                        <p:par>
                          <p:cTn id="88" fill="hold">
                            <p:stCondLst>
                              <p:cond delay="10500"/>
                            </p:stCondLst>
                            <p:childTnLst>
                              <p:par>
                                <p:cTn id="89" presetID="26" presetClass="emph" presetSubtype="0" fill="hold" nodeType="afterEffect">
                                  <p:stCondLst>
                                    <p:cond delay="0"/>
                                  </p:stCondLst>
                                  <p:childTnLst>
                                    <p:animEffect transition="out" filter="fade">
                                      <p:cBhvr>
                                        <p:cTn id="90" dur="500" tmFilter="0, 0; .2, .5; .8, .5; 1, 0"/>
                                        <p:tgtEl>
                                          <p:spTgt spid="93"/>
                                        </p:tgtEl>
                                      </p:cBhvr>
                                    </p:animEffect>
                                    <p:animScale>
                                      <p:cBhvr>
                                        <p:cTn id="91"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2132" y="1500968"/>
            <a:ext cx="6689186" cy="1015663"/>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改变传统的写作框架</a:t>
            </a:r>
            <a:endParaRPr lang="en-US" altLang="zh-CN" sz="2800" b="1" dirty="0">
              <a:latin typeface="微软雅黑" panose="020B0503020204020204" pitchFamily="34" charset="-122"/>
              <a:ea typeface="微软雅黑" panose="020B0503020204020204" pitchFamily="34" charset="-122"/>
            </a:endParaRPr>
          </a:p>
          <a:p>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t>格式→题目→标点→词→句→段落→四大文体写作→应用文写作</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3" name="TextBox 2"/>
          <p:cNvSpPr txBox="1"/>
          <p:nvPr/>
        </p:nvSpPr>
        <p:spPr>
          <a:xfrm>
            <a:off x="4452132" y="2786852"/>
            <a:ext cx="6689186" cy="1015663"/>
          </a:xfrm>
          <a:prstGeom prst="rect">
            <a:avLst/>
          </a:prstGeom>
          <a:noFill/>
        </p:spPr>
        <p:txBody>
          <a:bodyPr wrap="square" rtlCol="0">
            <a:spAutoFit/>
          </a:bodyPr>
          <a:lstStyle/>
          <a:p>
            <a:pPr>
              <a:lnSpc>
                <a:spcPts val="1800"/>
              </a:lnSpc>
            </a:pPr>
            <a:r>
              <a:rPr lang="zh-CN" altLang="en-US" sz="2800" b="1" dirty="0">
                <a:latin typeface="微软雅黑" pitchFamily="34" charset="-122"/>
                <a:ea typeface="微软雅黑" pitchFamily="34" charset="-122"/>
              </a:rPr>
              <a:t>从语篇入手</a:t>
            </a:r>
            <a:endParaRPr lang="en-US" altLang="zh-CN" sz="2800" b="1" dirty="0">
              <a:latin typeface="微软雅黑" pitchFamily="34" charset="-122"/>
              <a:ea typeface="微软雅黑" pitchFamily="34" charset="-122"/>
            </a:endParaRPr>
          </a:p>
          <a:p>
            <a:pPr>
              <a:lnSpc>
                <a:spcPts val="1800"/>
              </a:lnSpc>
            </a:pPr>
            <a:endParaRPr lang="en-US" altLang="zh-CN" sz="2800" b="1" dirty="0">
              <a:latin typeface="微软雅黑" pitchFamily="34" charset="-122"/>
              <a:ea typeface="微软雅黑" pitchFamily="34" charset="-122"/>
            </a:endParaRPr>
          </a:p>
          <a:p>
            <a:pPr>
              <a:lnSpc>
                <a:spcPts val="1800"/>
              </a:lnSpc>
            </a:pPr>
            <a:r>
              <a:rPr lang="zh-CN" altLang="en-US" sz="1600" dirty="0"/>
              <a:t>将教学内容分成</a:t>
            </a:r>
            <a:r>
              <a:rPr lang="en-US" sz="1600" dirty="0"/>
              <a:t>6</a:t>
            </a:r>
            <a:r>
              <a:rPr lang="zh-CN" altLang="en-US" sz="1600" dirty="0"/>
              <a:t>个模块</a:t>
            </a:r>
            <a:r>
              <a:rPr lang="en-US" sz="1600" dirty="0"/>
              <a:t>16</a:t>
            </a:r>
            <a:r>
              <a:rPr lang="zh-CN" altLang="en-US" sz="1600" dirty="0"/>
              <a:t>个语类，将标点、词、句、段落讲解融入到篇章教学中</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4452132" y="4287050"/>
            <a:ext cx="6624736" cy="2169825"/>
          </a:xfrm>
          <a:prstGeom prst="rect">
            <a:avLst/>
          </a:prstGeom>
          <a:noFill/>
        </p:spPr>
        <p:txBody>
          <a:bodyPr wrap="square" rtlCol="0">
            <a:spAutoFit/>
          </a:bodyPr>
          <a:lstStyle/>
          <a:p>
            <a:pPr>
              <a:lnSpc>
                <a:spcPts val="1800"/>
              </a:lnSpc>
            </a:pPr>
            <a:r>
              <a:rPr lang="zh-CN" altLang="en-US" sz="2800" b="1" dirty="0">
                <a:latin typeface="微软雅黑" panose="020B0503020204020204" pitchFamily="34" charset="-122"/>
                <a:ea typeface="微软雅黑" panose="020B0503020204020204" pitchFamily="34" charset="-122"/>
              </a:rPr>
              <a:t>具体学习内容</a:t>
            </a:r>
            <a:endParaRPr lang="en-US" altLang="zh-CN" sz="2800" b="1" dirty="0">
              <a:latin typeface="微软雅黑" panose="020B0503020204020204" pitchFamily="34" charset="-122"/>
              <a:ea typeface="微软雅黑" panose="020B0503020204020204" pitchFamily="34" charset="-122"/>
            </a:endParaRPr>
          </a:p>
          <a:p>
            <a:pPr>
              <a:lnSpc>
                <a:spcPts val="1800"/>
              </a:lnSpc>
            </a:pPr>
            <a:endParaRPr lang="en-US" altLang="zh-CN" sz="2800" b="1" dirty="0">
              <a:latin typeface="微软雅黑" panose="020B0503020204020204" pitchFamily="34" charset="-122"/>
              <a:ea typeface="微软雅黑" panose="020B0503020204020204" pitchFamily="34" charset="-122"/>
            </a:endParaRPr>
          </a:p>
          <a:p>
            <a:pPr lvl="0">
              <a:lnSpc>
                <a:spcPts val="1800"/>
              </a:lnSpc>
            </a:pPr>
            <a:r>
              <a:rPr lang="zh-CN" altLang="en-US" sz="1600" dirty="0"/>
              <a:t>应用文写作：通知、便条、私人信件、公函、个人简历</a:t>
            </a:r>
          </a:p>
          <a:p>
            <a:pPr lvl="0">
              <a:lnSpc>
                <a:spcPts val="1800"/>
              </a:lnSpc>
            </a:pPr>
            <a:r>
              <a:rPr lang="zh-CN" altLang="en-US" sz="1600" dirty="0"/>
              <a:t>概要写作</a:t>
            </a:r>
          </a:p>
          <a:p>
            <a:pPr lvl="0">
              <a:lnSpc>
                <a:spcPts val="1800"/>
              </a:lnSpc>
            </a:pPr>
            <a:r>
              <a:rPr lang="zh-CN" altLang="en-US" sz="1600" dirty="0"/>
              <a:t>说明文写作：例证式说明文、因果分析式说明文、过程分析式说明文、对比或对照式说明文、分类式说明文</a:t>
            </a:r>
          </a:p>
          <a:p>
            <a:pPr lvl="0">
              <a:lnSpc>
                <a:spcPts val="1800"/>
              </a:lnSpc>
            </a:pPr>
            <a:r>
              <a:rPr lang="zh-CN" altLang="en-US" sz="1600" dirty="0"/>
              <a:t>议论文写作</a:t>
            </a:r>
          </a:p>
          <a:p>
            <a:pPr lvl="0">
              <a:lnSpc>
                <a:spcPts val="1800"/>
              </a:lnSpc>
            </a:pPr>
            <a:r>
              <a:rPr lang="zh-CN" altLang="en-US" sz="1600" dirty="0"/>
              <a:t>描写文写作：地点描写文、人物描写文</a:t>
            </a:r>
          </a:p>
          <a:p>
            <a:pPr lvl="0">
              <a:lnSpc>
                <a:spcPts val="1800"/>
              </a:lnSpc>
            </a:pPr>
            <a:r>
              <a:rPr lang="zh-CN" altLang="en-US" sz="1600" dirty="0"/>
              <a:t>读书报告</a:t>
            </a:r>
          </a:p>
        </p:txBody>
      </p:sp>
      <p:cxnSp>
        <p:nvCxnSpPr>
          <p:cNvPr id="5" name="直接连接符 4"/>
          <p:cNvCxnSpPr/>
          <p:nvPr/>
        </p:nvCxnSpPr>
        <p:spPr>
          <a:xfrm flipV="1">
            <a:off x="4452132" y="2572538"/>
            <a:ext cx="6689186" cy="26216"/>
          </a:xfrm>
          <a:prstGeom prst="line">
            <a:avLst/>
          </a:prstGeom>
          <a:noFill/>
          <a:ln w="9525" cap="flat" cmpd="sng" algn="ctr">
            <a:solidFill>
              <a:schemeClr val="tx1"/>
            </a:solidFill>
            <a:prstDash val="dash"/>
          </a:ln>
          <a:effectLst/>
        </p:spPr>
      </p:cxnSp>
      <p:cxnSp>
        <p:nvCxnSpPr>
          <p:cNvPr id="6" name="直接连接符 5"/>
          <p:cNvCxnSpPr/>
          <p:nvPr/>
        </p:nvCxnSpPr>
        <p:spPr>
          <a:xfrm>
            <a:off x="4452132" y="4072736"/>
            <a:ext cx="6833202" cy="0"/>
          </a:xfrm>
          <a:prstGeom prst="line">
            <a:avLst/>
          </a:prstGeom>
          <a:noFill/>
          <a:ln w="9525" cap="flat" cmpd="sng" algn="ctr">
            <a:solidFill>
              <a:schemeClr val="tx1"/>
            </a:solidFill>
            <a:prstDash val="dash"/>
          </a:ln>
          <a:effectLst/>
        </p:spPr>
      </p:cxnSp>
      <p:grpSp>
        <p:nvGrpSpPr>
          <p:cNvPr id="7" name="组合 6"/>
          <p:cNvGrpSpPr/>
          <p:nvPr/>
        </p:nvGrpSpPr>
        <p:grpSpPr>
          <a:xfrm>
            <a:off x="3358902" y="1841758"/>
            <a:ext cx="874557" cy="722774"/>
            <a:chOff x="5068579" y="1212105"/>
            <a:chExt cx="555066" cy="458732"/>
          </a:xfrm>
        </p:grpSpPr>
        <p:sp>
          <p:nvSpPr>
            <p:cNvPr id="8" name="六边形 7"/>
            <p:cNvSpPr/>
            <p:nvPr/>
          </p:nvSpPr>
          <p:spPr>
            <a:xfrm>
              <a:off x="5068579" y="1212105"/>
              <a:ext cx="555066" cy="458732"/>
            </a:xfrm>
            <a:prstGeom prst="hexagon">
              <a:avLst/>
            </a:prstGeom>
            <a:solidFill>
              <a:srgbClr val="5FCAC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358956" y="3437805"/>
            <a:ext cx="873509" cy="721908"/>
            <a:chOff x="5068633" y="2299928"/>
            <a:chExt cx="554400" cy="458182"/>
          </a:xfrm>
        </p:grpSpPr>
        <p:sp>
          <p:nvSpPr>
            <p:cNvPr id="11" name="六边形 10"/>
            <p:cNvSpPr/>
            <p:nvPr/>
          </p:nvSpPr>
          <p:spPr>
            <a:xfrm>
              <a:off x="5068633" y="2299928"/>
              <a:ext cx="554400" cy="458182"/>
            </a:xfrm>
            <a:prstGeom prst="hexagon">
              <a:avLst/>
            </a:prstGeom>
            <a:solidFill>
              <a:srgbClr val="A0BF0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Freeform 72"/>
            <p:cNvSpPr>
              <a:spLocks noEditPoints="1"/>
            </p:cNvSpPr>
            <p:nvPr/>
          </p:nvSpPr>
          <p:spPr bwMode="auto">
            <a:xfrm>
              <a:off x="5180447" y="2343925"/>
              <a:ext cx="369521" cy="370187"/>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359567" y="4837678"/>
            <a:ext cx="873509" cy="721908"/>
            <a:chOff x="5069244" y="3343865"/>
            <a:chExt cx="554400" cy="458182"/>
          </a:xfrm>
        </p:grpSpPr>
        <p:sp>
          <p:nvSpPr>
            <p:cNvPr id="14" name="六边形 13"/>
            <p:cNvSpPr/>
            <p:nvPr/>
          </p:nvSpPr>
          <p:spPr>
            <a:xfrm>
              <a:off x="5069244" y="3343865"/>
              <a:ext cx="554400" cy="458182"/>
            </a:xfrm>
            <a:prstGeom prst="hexagon">
              <a:avLst/>
            </a:prstGeom>
            <a:solidFill>
              <a:srgbClr val="3190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Freeform 13"/>
            <p:cNvSpPr>
              <a:spLocks noEditPoints="1"/>
            </p:cNvSpPr>
            <p:nvPr/>
          </p:nvSpPr>
          <p:spPr bwMode="auto">
            <a:xfrm>
              <a:off x="5230120" y="3374754"/>
              <a:ext cx="217568" cy="40103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201837" y="1664190"/>
            <a:ext cx="1865711" cy="4573916"/>
            <a:chOff x="10256838" y="1484313"/>
            <a:chExt cx="1163638" cy="2852737"/>
          </a:xfrm>
        </p:grpSpPr>
        <p:sp>
          <p:nvSpPr>
            <p:cNvPr id="18" name="Freeform 33"/>
            <p:cNvSpPr>
              <a:spLocks/>
            </p:cNvSpPr>
            <p:nvPr/>
          </p:nvSpPr>
          <p:spPr bwMode="auto">
            <a:xfrm>
              <a:off x="10591801" y="1736725"/>
              <a:ext cx="188913" cy="273050"/>
            </a:xfrm>
            <a:custGeom>
              <a:avLst/>
              <a:gdLst>
                <a:gd name="T0" fmla="*/ 0 w 132"/>
                <a:gd name="T1" fmla="*/ 83 h 190"/>
                <a:gd name="T2" fmla="*/ 5 w 132"/>
                <a:gd name="T3" fmla="*/ 7 h 190"/>
                <a:gd name="T4" fmla="*/ 90 w 132"/>
                <a:gd name="T5" fmla="*/ 44 h 190"/>
                <a:gd name="T6" fmla="*/ 124 w 132"/>
                <a:gd name="T7" fmla="*/ 131 h 190"/>
                <a:gd name="T8" fmla="*/ 62 w 132"/>
                <a:gd name="T9" fmla="*/ 190 h 190"/>
                <a:gd name="T10" fmla="*/ 0 w 132"/>
                <a:gd name="T11" fmla="*/ 83 h 190"/>
              </a:gdLst>
              <a:ahLst/>
              <a:cxnLst>
                <a:cxn ang="0">
                  <a:pos x="T0" y="T1"/>
                </a:cxn>
                <a:cxn ang="0">
                  <a:pos x="T2" y="T3"/>
                </a:cxn>
                <a:cxn ang="0">
                  <a:pos x="T4" y="T5"/>
                </a:cxn>
                <a:cxn ang="0">
                  <a:pos x="T6" y="T7"/>
                </a:cxn>
                <a:cxn ang="0">
                  <a:pos x="T8" y="T9"/>
                </a:cxn>
                <a:cxn ang="0">
                  <a:pos x="T10" y="T11"/>
                </a:cxn>
              </a:cxnLst>
              <a:rect l="0" t="0" r="r" b="b"/>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4"/>
            <p:cNvSpPr>
              <a:spLocks/>
            </p:cNvSpPr>
            <p:nvPr/>
          </p:nvSpPr>
          <p:spPr bwMode="auto">
            <a:xfrm>
              <a:off x="10456863" y="4075113"/>
              <a:ext cx="282575" cy="261937"/>
            </a:xfrm>
            <a:custGeom>
              <a:avLst/>
              <a:gdLst>
                <a:gd name="T0" fmla="*/ 27 w 196"/>
                <a:gd name="T1" fmla="*/ 16 h 182"/>
                <a:gd name="T2" fmla="*/ 16 w 196"/>
                <a:gd name="T3" fmla="*/ 102 h 182"/>
                <a:gd name="T4" fmla="*/ 11 w 196"/>
                <a:gd name="T5" fmla="*/ 126 h 182"/>
                <a:gd name="T6" fmla="*/ 38 w 196"/>
                <a:gd name="T7" fmla="*/ 126 h 182"/>
                <a:gd name="T8" fmla="*/ 129 w 196"/>
                <a:gd name="T9" fmla="*/ 174 h 182"/>
                <a:gd name="T10" fmla="*/ 196 w 196"/>
                <a:gd name="T11" fmla="*/ 153 h 182"/>
                <a:gd name="T12" fmla="*/ 161 w 196"/>
                <a:gd name="T13" fmla="*/ 96 h 182"/>
                <a:gd name="T14" fmla="*/ 121 w 196"/>
                <a:gd name="T15" fmla="*/ 16 h 182"/>
                <a:gd name="T16" fmla="*/ 27 w 196"/>
                <a:gd name="T17" fmla="*/ 1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5"/>
            <p:cNvSpPr>
              <a:spLocks/>
            </p:cNvSpPr>
            <p:nvPr/>
          </p:nvSpPr>
          <p:spPr bwMode="auto">
            <a:xfrm>
              <a:off x="11185526" y="2214563"/>
              <a:ext cx="234950" cy="152400"/>
            </a:xfrm>
            <a:custGeom>
              <a:avLst/>
              <a:gdLst>
                <a:gd name="T0" fmla="*/ 29 w 163"/>
                <a:gd name="T1" fmla="*/ 101 h 106"/>
                <a:gd name="T2" fmla="*/ 91 w 163"/>
                <a:gd name="T3" fmla="*/ 101 h 106"/>
                <a:gd name="T4" fmla="*/ 163 w 163"/>
                <a:gd name="T5" fmla="*/ 61 h 106"/>
                <a:gd name="T6" fmla="*/ 163 w 163"/>
                <a:gd name="T7" fmla="*/ 40 h 106"/>
                <a:gd name="T8" fmla="*/ 120 w 163"/>
                <a:gd name="T9" fmla="*/ 40 h 106"/>
                <a:gd name="T10" fmla="*/ 62 w 163"/>
                <a:gd name="T11" fmla="*/ 48 h 106"/>
                <a:gd name="T12" fmla="*/ 48 w 163"/>
                <a:gd name="T13" fmla="*/ 35 h 106"/>
                <a:gd name="T14" fmla="*/ 56 w 163"/>
                <a:gd name="T15" fmla="*/ 7 h 106"/>
                <a:gd name="T16" fmla="*/ 29 w 163"/>
                <a:gd name="T17" fmla="*/ 42 h 106"/>
                <a:gd name="T18" fmla="*/ 0 w 163"/>
                <a:gd name="T19" fmla="*/ 69 h 106"/>
                <a:gd name="T20" fmla="*/ 29 w 163"/>
                <a:gd name="T2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6"/>
            <p:cNvSpPr>
              <a:spLocks/>
            </p:cNvSpPr>
            <p:nvPr/>
          </p:nvSpPr>
          <p:spPr bwMode="auto">
            <a:xfrm>
              <a:off x="10599738" y="4027488"/>
              <a:ext cx="347663" cy="182562"/>
            </a:xfrm>
            <a:custGeom>
              <a:avLst/>
              <a:gdLst>
                <a:gd name="T0" fmla="*/ 22 w 241"/>
                <a:gd name="T1" fmla="*/ 99 h 127"/>
                <a:gd name="T2" fmla="*/ 118 w 241"/>
                <a:gd name="T3" fmla="*/ 126 h 127"/>
                <a:gd name="T4" fmla="*/ 228 w 241"/>
                <a:gd name="T5" fmla="*/ 126 h 127"/>
                <a:gd name="T6" fmla="*/ 201 w 241"/>
                <a:gd name="T7" fmla="*/ 99 h 127"/>
                <a:gd name="T8" fmla="*/ 126 w 241"/>
                <a:gd name="T9" fmla="*/ 72 h 127"/>
                <a:gd name="T10" fmla="*/ 57 w 241"/>
                <a:gd name="T11" fmla="*/ 0 h 127"/>
                <a:gd name="T12" fmla="*/ 5 w 241"/>
                <a:gd name="T13" fmla="*/ 10 h 127"/>
                <a:gd name="T14" fmla="*/ 22 w 241"/>
                <a:gd name="T15" fmla="*/ 99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7"/>
            <p:cNvSpPr>
              <a:spLocks/>
            </p:cNvSpPr>
            <p:nvPr/>
          </p:nvSpPr>
          <p:spPr bwMode="auto">
            <a:xfrm>
              <a:off x="10563226" y="2703513"/>
              <a:ext cx="322263" cy="1371600"/>
            </a:xfrm>
            <a:custGeom>
              <a:avLst/>
              <a:gdLst>
                <a:gd name="T0" fmla="*/ 20 w 224"/>
                <a:gd name="T1" fmla="*/ 954 h 954"/>
                <a:gd name="T2" fmla="*/ 91 w 224"/>
                <a:gd name="T3" fmla="*/ 933 h 954"/>
                <a:gd name="T4" fmla="*/ 91 w 224"/>
                <a:gd name="T5" fmla="*/ 901 h 954"/>
                <a:gd name="T6" fmla="*/ 75 w 224"/>
                <a:gd name="T7" fmla="*/ 873 h 954"/>
                <a:gd name="T8" fmla="*/ 84 w 224"/>
                <a:gd name="T9" fmla="*/ 842 h 954"/>
                <a:gd name="T10" fmla="*/ 70 w 224"/>
                <a:gd name="T11" fmla="*/ 816 h 954"/>
                <a:gd name="T12" fmla="*/ 94 w 224"/>
                <a:gd name="T13" fmla="*/ 796 h 954"/>
                <a:gd name="T14" fmla="*/ 81 w 224"/>
                <a:gd name="T15" fmla="*/ 750 h 954"/>
                <a:gd name="T16" fmla="*/ 94 w 224"/>
                <a:gd name="T17" fmla="*/ 668 h 954"/>
                <a:gd name="T18" fmla="*/ 103 w 224"/>
                <a:gd name="T19" fmla="*/ 613 h 954"/>
                <a:gd name="T20" fmla="*/ 101 w 224"/>
                <a:gd name="T21" fmla="*/ 605 h 954"/>
                <a:gd name="T22" fmla="*/ 132 w 224"/>
                <a:gd name="T23" fmla="*/ 580 h 954"/>
                <a:gd name="T24" fmla="*/ 123 w 224"/>
                <a:gd name="T25" fmla="*/ 545 h 954"/>
                <a:gd name="T26" fmla="*/ 143 w 224"/>
                <a:gd name="T27" fmla="*/ 503 h 954"/>
                <a:gd name="T28" fmla="*/ 213 w 224"/>
                <a:gd name="T29" fmla="*/ 156 h 954"/>
                <a:gd name="T30" fmla="*/ 214 w 224"/>
                <a:gd name="T31" fmla="*/ 0 h 954"/>
                <a:gd name="T32" fmla="*/ 143 w 224"/>
                <a:gd name="T33" fmla="*/ 18 h 954"/>
                <a:gd name="T34" fmla="*/ 101 w 224"/>
                <a:gd name="T35" fmla="*/ 66 h 954"/>
                <a:gd name="T36" fmla="*/ 31 w 224"/>
                <a:gd name="T37" fmla="*/ 279 h 954"/>
                <a:gd name="T38" fmla="*/ 40 w 224"/>
                <a:gd name="T39" fmla="*/ 477 h 954"/>
                <a:gd name="T40" fmla="*/ 7 w 224"/>
                <a:gd name="T41" fmla="*/ 640 h 954"/>
                <a:gd name="T42" fmla="*/ 7 w 224"/>
                <a:gd name="T43" fmla="*/ 879 h 954"/>
                <a:gd name="T44" fmla="*/ 20 w 224"/>
                <a:gd name="T45" fmla="*/ 95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8"/>
            <p:cNvSpPr>
              <a:spLocks/>
            </p:cNvSpPr>
            <p:nvPr/>
          </p:nvSpPr>
          <p:spPr bwMode="auto">
            <a:xfrm>
              <a:off x="10563226" y="2703513"/>
              <a:ext cx="307975" cy="1371600"/>
            </a:xfrm>
            <a:custGeom>
              <a:avLst/>
              <a:gdLst>
                <a:gd name="T0" fmla="*/ 214 w 214"/>
                <a:gd name="T1" fmla="*/ 0 h 954"/>
                <a:gd name="T2" fmla="*/ 143 w 214"/>
                <a:gd name="T3" fmla="*/ 18 h 954"/>
                <a:gd name="T4" fmla="*/ 101 w 214"/>
                <a:gd name="T5" fmla="*/ 66 h 954"/>
                <a:gd name="T6" fmla="*/ 31 w 214"/>
                <a:gd name="T7" fmla="*/ 279 h 954"/>
                <a:gd name="T8" fmla="*/ 40 w 214"/>
                <a:gd name="T9" fmla="*/ 477 h 954"/>
                <a:gd name="T10" fmla="*/ 7 w 214"/>
                <a:gd name="T11" fmla="*/ 640 h 954"/>
                <a:gd name="T12" fmla="*/ 7 w 214"/>
                <a:gd name="T13" fmla="*/ 879 h 954"/>
                <a:gd name="T14" fmla="*/ 20 w 214"/>
                <a:gd name="T15" fmla="*/ 954 h 954"/>
                <a:gd name="T16" fmla="*/ 91 w 214"/>
                <a:gd name="T17" fmla="*/ 933 h 954"/>
                <a:gd name="T18" fmla="*/ 93 w 214"/>
                <a:gd name="T19" fmla="*/ 919 h 954"/>
                <a:gd name="T20" fmla="*/ 62 w 214"/>
                <a:gd name="T21" fmla="*/ 887 h 954"/>
                <a:gd name="T22" fmla="*/ 76 w 214"/>
                <a:gd name="T23" fmla="*/ 875 h 954"/>
                <a:gd name="T24" fmla="*/ 75 w 214"/>
                <a:gd name="T25" fmla="*/ 873 h 954"/>
                <a:gd name="T26" fmla="*/ 85 w 214"/>
                <a:gd name="T27" fmla="*/ 854 h 954"/>
                <a:gd name="T28" fmla="*/ 55 w 214"/>
                <a:gd name="T29" fmla="*/ 810 h 954"/>
                <a:gd name="T30" fmla="*/ 73 w 214"/>
                <a:gd name="T31" fmla="*/ 814 h 954"/>
                <a:gd name="T32" fmla="*/ 94 w 214"/>
                <a:gd name="T33" fmla="*/ 796 h 954"/>
                <a:gd name="T34" fmla="*/ 93 w 214"/>
                <a:gd name="T35" fmla="*/ 794 h 954"/>
                <a:gd name="T36" fmla="*/ 55 w 214"/>
                <a:gd name="T37" fmla="*/ 773 h 954"/>
                <a:gd name="T38" fmla="*/ 40 w 214"/>
                <a:gd name="T39" fmla="*/ 716 h 954"/>
                <a:gd name="T40" fmla="*/ 82 w 214"/>
                <a:gd name="T41" fmla="*/ 757 h 954"/>
                <a:gd name="T42" fmla="*/ 66 w 214"/>
                <a:gd name="T43" fmla="*/ 675 h 954"/>
                <a:gd name="T44" fmla="*/ 87 w 214"/>
                <a:gd name="T45" fmla="*/ 714 h 954"/>
                <a:gd name="T46" fmla="*/ 93 w 214"/>
                <a:gd name="T47" fmla="*/ 671 h 954"/>
                <a:gd name="T48" fmla="*/ 66 w 214"/>
                <a:gd name="T49" fmla="*/ 608 h 954"/>
                <a:gd name="T50" fmla="*/ 78 w 214"/>
                <a:gd name="T51" fmla="*/ 558 h 954"/>
                <a:gd name="T52" fmla="*/ 106 w 214"/>
                <a:gd name="T53" fmla="*/ 600 h 954"/>
                <a:gd name="T54" fmla="*/ 132 w 214"/>
                <a:gd name="T55" fmla="*/ 580 h 954"/>
                <a:gd name="T56" fmla="*/ 78 w 214"/>
                <a:gd name="T57" fmla="*/ 519 h 954"/>
                <a:gd name="T58" fmla="*/ 93 w 214"/>
                <a:gd name="T59" fmla="*/ 491 h 954"/>
                <a:gd name="T60" fmla="*/ 140 w 214"/>
                <a:gd name="T61" fmla="*/ 510 h 954"/>
                <a:gd name="T62" fmla="*/ 143 w 214"/>
                <a:gd name="T63" fmla="*/ 504 h 954"/>
                <a:gd name="T64" fmla="*/ 94 w 214"/>
                <a:gd name="T65" fmla="*/ 448 h 954"/>
                <a:gd name="T66" fmla="*/ 143 w 214"/>
                <a:gd name="T67" fmla="*/ 295 h 954"/>
                <a:gd name="T68" fmla="*/ 212 w 214"/>
                <a:gd name="T69" fmla="*/ 153 h 954"/>
                <a:gd name="T70" fmla="*/ 214 w 214"/>
                <a:gd name="T71"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39"/>
            <p:cNvSpPr>
              <a:spLocks/>
            </p:cNvSpPr>
            <p:nvPr/>
          </p:nvSpPr>
          <p:spPr bwMode="auto">
            <a:xfrm>
              <a:off x="10394951" y="2676525"/>
              <a:ext cx="438150" cy="1462087"/>
            </a:xfrm>
            <a:custGeom>
              <a:avLst/>
              <a:gdLst>
                <a:gd name="T0" fmla="*/ 35 w 304"/>
                <a:gd name="T1" fmla="*/ 865 h 1016"/>
                <a:gd name="T2" fmla="*/ 61 w 304"/>
                <a:gd name="T3" fmla="*/ 1016 h 1016"/>
                <a:gd name="T4" fmla="*/ 121 w 304"/>
                <a:gd name="T5" fmla="*/ 1016 h 1016"/>
                <a:gd name="T6" fmla="*/ 164 w 304"/>
                <a:gd name="T7" fmla="*/ 988 h 1016"/>
                <a:gd name="T8" fmla="*/ 164 w 304"/>
                <a:gd name="T9" fmla="*/ 915 h 1016"/>
                <a:gd name="T10" fmla="*/ 147 w 304"/>
                <a:gd name="T11" fmla="*/ 856 h 1016"/>
                <a:gd name="T12" fmla="*/ 147 w 304"/>
                <a:gd name="T13" fmla="*/ 755 h 1016"/>
                <a:gd name="T14" fmla="*/ 160 w 304"/>
                <a:gd name="T15" fmla="*/ 587 h 1016"/>
                <a:gd name="T16" fmla="*/ 184 w 304"/>
                <a:gd name="T17" fmla="*/ 495 h 1016"/>
                <a:gd name="T18" fmla="*/ 184 w 304"/>
                <a:gd name="T19" fmla="*/ 385 h 1016"/>
                <a:gd name="T20" fmla="*/ 226 w 304"/>
                <a:gd name="T21" fmla="*/ 291 h 1016"/>
                <a:gd name="T22" fmla="*/ 283 w 304"/>
                <a:gd name="T23" fmla="*/ 108 h 1016"/>
                <a:gd name="T24" fmla="*/ 304 w 304"/>
                <a:gd name="T25" fmla="*/ 25 h 1016"/>
                <a:gd name="T26" fmla="*/ 177 w 304"/>
                <a:gd name="T27" fmla="*/ 5 h 1016"/>
                <a:gd name="T28" fmla="*/ 50 w 304"/>
                <a:gd name="T29" fmla="*/ 5 h 1016"/>
                <a:gd name="T30" fmla="*/ 13 w 304"/>
                <a:gd name="T31" fmla="*/ 162 h 1016"/>
                <a:gd name="T32" fmla="*/ 26 w 304"/>
                <a:gd name="T33" fmla="*/ 282 h 1016"/>
                <a:gd name="T34" fmla="*/ 30 w 304"/>
                <a:gd name="T35" fmla="*/ 346 h 1016"/>
                <a:gd name="T36" fmla="*/ 39 w 304"/>
                <a:gd name="T37" fmla="*/ 449 h 1016"/>
                <a:gd name="T38" fmla="*/ 12 w 304"/>
                <a:gd name="T39" fmla="*/ 521 h 1016"/>
                <a:gd name="T40" fmla="*/ 10 w 304"/>
                <a:gd name="T41" fmla="*/ 737 h 1016"/>
                <a:gd name="T42" fmla="*/ 35 w 304"/>
                <a:gd name="T43" fmla="*/ 86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0"/>
            <p:cNvSpPr>
              <a:spLocks/>
            </p:cNvSpPr>
            <p:nvPr/>
          </p:nvSpPr>
          <p:spPr bwMode="auto">
            <a:xfrm>
              <a:off x="10396538" y="3327400"/>
              <a:ext cx="238125" cy="811212"/>
            </a:xfrm>
            <a:custGeom>
              <a:avLst/>
              <a:gdLst>
                <a:gd name="T0" fmla="*/ 165 w 165"/>
                <a:gd name="T1" fmla="*/ 57 h 564"/>
                <a:gd name="T2" fmla="*/ 38 w 165"/>
                <a:gd name="T3" fmla="*/ 0 h 564"/>
                <a:gd name="T4" fmla="*/ 11 w 165"/>
                <a:gd name="T5" fmla="*/ 69 h 564"/>
                <a:gd name="T6" fmla="*/ 8 w 165"/>
                <a:gd name="T7" fmla="*/ 279 h 564"/>
                <a:gd name="T8" fmla="*/ 8 w 165"/>
                <a:gd name="T9" fmla="*/ 281 h 564"/>
                <a:gd name="T10" fmla="*/ 8 w 165"/>
                <a:gd name="T11" fmla="*/ 282 h 564"/>
                <a:gd name="T12" fmla="*/ 8 w 165"/>
                <a:gd name="T13" fmla="*/ 283 h 564"/>
                <a:gd name="T14" fmla="*/ 9 w 165"/>
                <a:gd name="T15" fmla="*/ 285 h 564"/>
                <a:gd name="T16" fmla="*/ 34 w 165"/>
                <a:gd name="T17" fmla="*/ 413 h 564"/>
                <a:gd name="T18" fmla="*/ 56 w 165"/>
                <a:gd name="T19" fmla="*/ 561 h 564"/>
                <a:gd name="T20" fmla="*/ 57 w 165"/>
                <a:gd name="T21" fmla="*/ 560 h 564"/>
                <a:gd name="T22" fmla="*/ 60 w 165"/>
                <a:gd name="T23" fmla="*/ 564 h 564"/>
                <a:gd name="T24" fmla="*/ 120 w 165"/>
                <a:gd name="T25" fmla="*/ 564 h 564"/>
                <a:gd name="T26" fmla="*/ 159 w 165"/>
                <a:gd name="T27" fmla="*/ 539 h 564"/>
                <a:gd name="T28" fmla="*/ 138 w 165"/>
                <a:gd name="T29" fmla="*/ 504 h 564"/>
                <a:gd name="T30" fmla="*/ 74 w 165"/>
                <a:gd name="T31" fmla="*/ 504 h 564"/>
                <a:gd name="T32" fmla="*/ 163 w 165"/>
                <a:gd name="T33" fmla="*/ 463 h 564"/>
                <a:gd name="T34" fmla="*/ 50 w 165"/>
                <a:gd name="T35" fmla="*/ 479 h 564"/>
                <a:gd name="T36" fmla="*/ 51 w 165"/>
                <a:gd name="T37" fmla="*/ 414 h 564"/>
                <a:gd name="T38" fmla="*/ 93 w 165"/>
                <a:gd name="T39" fmla="*/ 440 h 564"/>
                <a:gd name="T40" fmla="*/ 53 w 165"/>
                <a:gd name="T41" fmla="*/ 371 h 564"/>
                <a:gd name="T42" fmla="*/ 93 w 165"/>
                <a:gd name="T43" fmla="*/ 380 h 564"/>
                <a:gd name="T44" fmla="*/ 51 w 165"/>
                <a:gd name="T45" fmla="*/ 339 h 564"/>
                <a:gd name="T46" fmla="*/ 93 w 165"/>
                <a:gd name="T47" fmla="*/ 296 h 564"/>
                <a:gd name="T48" fmla="*/ 79 w 165"/>
                <a:gd name="T49" fmla="*/ 243 h 564"/>
                <a:gd name="T50" fmla="*/ 40 w 165"/>
                <a:gd name="T51" fmla="*/ 234 h 564"/>
                <a:gd name="T52" fmla="*/ 42 w 165"/>
                <a:gd name="T53" fmla="*/ 225 h 564"/>
                <a:gd name="T54" fmla="*/ 93 w 165"/>
                <a:gd name="T55" fmla="*/ 154 h 564"/>
                <a:gd name="T56" fmla="*/ 37 w 165"/>
                <a:gd name="T57" fmla="*/ 154 h 564"/>
                <a:gd name="T58" fmla="*/ 108 w 165"/>
                <a:gd name="T59" fmla="*/ 110 h 564"/>
                <a:gd name="T60" fmla="*/ 90 w 165"/>
                <a:gd name="T61" fmla="*/ 99 h 564"/>
                <a:gd name="T62" fmla="*/ 37 w 165"/>
                <a:gd name="T63" fmla="*/ 90 h 564"/>
                <a:gd name="T64" fmla="*/ 74 w 165"/>
                <a:gd name="T65" fmla="*/ 81 h 564"/>
                <a:gd name="T66" fmla="*/ 40 w 165"/>
                <a:gd name="T67" fmla="*/ 57 h 564"/>
                <a:gd name="T68" fmla="*/ 165 w 165"/>
                <a:gd name="T69" fmla="*/ 57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41"/>
            <p:cNvSpPr>
              <a:spLocks/>
            </p:cNvSpPr>
            <p:nvPr/>
          </p:nvSpPr>
          <p:spPr bwMode="auto">
            <a:xfrm>
              <a:off x="10380663" y="2678113"/>
              <a:ext cx="452438" cy="608012"/>
            </a:xfrm>
            <a:custGeom>
              <a:avLst/>
              <a:gdLst>
                <a:gd name="T0" fmla="*/ 187 w 314"/>
                <a:gd name="T1" fmla="*/ 4 h 422"/>
                <a:gd name="T2" fmla="*/ 60 w 314"/>
                <a:gd name="T3" fmla="*/ 4 h 422"/>
                <a:gd name="T4" fmla="*/ 7 w 314"/>
                <a:gd name="T5" fmla="*/ 146 h 422"/>
                <a:gd name="T6" fmla="*/ 9 w 314"/>
                <a:gd name="T7" fmla="*/ 267 h 422"/>
                <a:gd name="T8" fmla="*/ 18 w 314"/>
                <a:gd name="T9" fmla="*/ 349 h 422"/>
                <a:gd name="T10" fmla="*/ 46 w 314"/>
                <a:gd name="T11" fmla="*/ 422 h 422"/>
                <a:gd name="T12" fmla="*/ 104 w 314"/>
                <a:gd name="T13" fmla="*/ 337 h 422"/>
                <a:gd name="T14" fmla="*/ 62 w 314"/>
                <a:gd name="T15" fmla="*/ 353 h 422"/>
                <a:gd name="T16" fmla="*/ 89 w 314"/>
                <a:gd name="T17" fmla="*/ 209 h 422"/>
                <a:gd name="T18" fmla="*/ 104 w 314"/>
                <a:gd name="T19" fmla="*/ 99 h 422"/>
                <a:gd name="T20" fmla="*/ 236 w 314"/>
                <a:gd name="T21" fmla="*/ 99 h 422"/>
                <a:gd name="T22" fmla="*/ 288 w 314"/>
                <a:gd name="T23" fmla="*/ 119 h 422"/>
                <a:gd name="T24" fmla="*/ 293 w 314"/>
                <a:gd name="T25" fmla="*/ 107 h 422"/>
                <a:gd name="T26" fmla="*/ 314 w 314"/>
                <a:gd name="T27" fmla="*/ 24 h 422"/>
                <a:gd name="T28" fmla="*/ 187 w 314"/>
                <a:gd name="T29" fmla="*/ 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2"/>
            <p:cNvSpPr>
              <a:spLocks/>
            </p:cNvSpPr>
            <p:nvPr/>
          </p:nvSpPr>
          <p:spPr bwMode="auto">
            <a:xfrm>
              <a:off x="10531476" y="2614613"/>
              <a:ext cx="339725" cy="120650"/>
            </a:xfrm>
            <a:custGeom>
              <a:avLst/>
              <a:gdLst>
                <a:gd name="T0" fmla="*/ 0 w 236"/>
                <a:gd name="T1" fmla="*/ 39 h 83"/>
                <a:gd name="T2" fmla="*/ 191 w 236"/>
                <a:gd name="T3" fmla="*/ 81 h 83"/>
                <a:gd name="T4" fmla="*/ 236 w 236"/>
                <a:gd name="T5" fmla="*/ 61 h 83"/>
                <a:gd name="T6" fmla="*/ 230 w 236"/>
                <a:gd name="T7" fmla="*/ 17 h 83"/>
                <a:gd name="T8" fmla="*/ 9 w 236"/>
                <a:gd name="T9" fmla="*/ 0 h 83"/>
                <a:gd name="T10" fmla="*/ 0 w 236"/>
                <a:gd name="T11" fmla="*/ 39 h 83"/>
              </a:gdLst>
              <a:ahLst/>
              <a:cxnLst>
                <a:cxn ang="0">
                  <a:pos x="T0" y="T1"/>
                </a:cxn>
                <a:cxn ang="0">
                  <a:pos x="T2" y="T3"/>
                </a:cxn>
                <a:cxn ang="0">
                  <a:pos x="T4" y="T5"/>
                </a:cxn>
                <a:cxn ang="0">
                  <a:pos x="T6" y="T7"/>
                </a:cxn>
                <a:cxn ang="0">
                  <a:pos x="T8" y="T9"/>
                </a:cxn>
                <a:cxn ang="0">
                  <a:pos x="T10" y="T11"/>
                </a:cxn>
              </a:cxnLst>
              <a:rect l="0" t="0" r="r" b="b"/>
              <a:pathLst>
                <a:path w="236" h="83">
                  <a:moveTo>
                    <a:pt x="0" y="39"/>
                  </a:moveTo>
                  <a:cubicBezTo>
                    <a:pt x="0" y="39"/>
                    <a:pt x="136" y="83"/>
                    <a:pt x="191" y="81"/>
                  </a:cubicBezTo>
                  <a:lnTo>
                    <a:pt x="236" y="61"/>
                  </a:lnTo>
                  <a:lnTo>
                    <a:pt x="230" y="17"/>
                  </a:lnTo>
                  <a:lnTo>
                    <a:pt x="9" y="0"/>
                  </a:lnTo>
                  <a:lnTo>
                    <a:pt x="0" y="39"/>
                  </a:ln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3"/>
            <p:cNvSpPr>
              <a:spLocks/>
            </p:cNvSpPr>
            <p:nvPr/>
          </p:nvSpPr>
          <p:spPr bwMode="auto">
            <a:xfrm>
              <a:off x="10555288" y="1828800"/>
              <a:ext cx="309563" cy="857250"/>
            </a:xfrm>
            <a:custGeom>
              <a:avLst/>
              <a:gdLst>
                <a:gd name="T0" fmla="*/ 2 w 215"/>
                <a:gd name="T1" fmla="*/ 534 h 596"/>
                <a:gd name="T2" fmla="*/ 71 w 215"/>
                <a:gd name="T3" fmla="*/ 586 h 596"/>
                <a:gd name="T4" fmla="*/ 215 w 215"/>
                <a:gd name="T5" fmla="*/ 576 h 596"/>
                <a:gd name="T6" fmla="*/ 193 w 215"/>
                <a:gd name="T7" fmla="*/ 388 h 596"/>
                <a:gd name="T8" fmla="*/ 204 w 215"/>
                <a:gd name="T9" fmla="*/ 267 h 596"/>
                <a:gd name="T10" fmla="*/ 149 w 215"/>
                <a:gd name="T11" fmla="*/ 111 h 596"/>
                <a:gd name="T12" fmla="*/ 141 w 215"/>
                <a:gd name="T13" fmla="*/ 32 h 596"/>
                <a:gd name="T14" fmla="*/ 123 w 215"/>
                <a:gd name="T15" fmla="*/ 79 h 596"/>
                <a:gd name="T16" fmla="*/ 25 w 215"/>
                <a:gd name="T17" fmla="*/ 0 h 596"/>
                <a:gd name="T18" fmla="*/ 2 w 215"/>
                <a:gd name="T19" fmla="*/ 28 h 596"/>
                <a:gd name="T20" fmla="*/ 2 w 215"/>
                <a:gd name="T21" fmla="*/ 534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44"/>
            <p:cNvSpPr>
              <a:spLocks/>
            </p:cNvSpPr>
            <p:nvPr/>
          </p:nvSpPr>
          <p:spPr bwMode="auto">
            <a:xfrm>
              <a:off x="10555288" y="1828800"/>
              <a:ext cx="309563" cy="857250"/>
            </a:xfrm>
            <a:custGeom>
              <a:avLst/>
              <a:gdLst>
                <a:gd name="T0" fmla="*/ 149 w 215"/>
                <a:gd name="T1" fmla="*/ 578 h 596"/>
                <a:gd name="T2" fmla="*/ 39 w 215"/>
                <a:gd name="T3" fmla="*/ 509 h 596"/>
                <a:gd name="T4" fmla="*/ 45 w 215"/>
                <a:gd name="T5" fmla="*/ 470 h 596"/>
                <a:gd name="T6" fmla="*/ 149 w 215"/>
                <a:gd name="T7" fmla="*/ 530 h 596"/>
                <a:gd name="T8" fmla="*/ 47 w 215"/>
                <a:gd name="T9" fmla="*/ 372 h 596"/>
                <a:gd name="T10" fmla="*/ 32 w 215"/>
                <a:gd name="T11" fmla="*/ 79 h 596"/>
                <a:gd name="T12" fmla="*/ 78 w 215"/>
                <a:gd name="T13" fmla="*/ 121 h 596"/>
                <a:gd name="T14" fmla="*/ 47 w 215"/>
                <a:gd name="T15" fmla="*/ 69 h 596"/>
                <a:gd name="T16" fmla="*/ 96 w 215"/>
                <a:gd name="T17" fmla="*/ 63 h 596"/>
                <a:gd name="T18" fmla="*/ 25 w 215"/>
                <a:gd name="T19" fmla="*/ 0 h 596"/>
                <a:gd name="T20" fmla="*/ 2 w 215"/>
                <a:gd name="T21" fmla="*/ 28 h 596"/>
                <a:gd name="T22" fmla="*/ 2 w 215"/>
                <a:gd name="T23" fmla="*/ 534 h 596"/>
                <a:gd name="T24" fmla="*/ 71 w 215"/>
                <a:gd name="T25" fmla="*/ 586 h 596"/>
                <a:gd name="T26" fmla="*/ 215 w 215"/>
                <a:gd name="T27" fmla="*/ 576 h 596"/>
                <a:gd name="T28" fmla="*/ 215 w 215"/>
                <a:gd name="T29" fmla="*/ 575 h 596"/>
                <a:gd name="T30" fmla="*/ 149 w 215"/>
                <a:gd name="T31" fmla="*/ 57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45"/>
            <p:cNvSpPr>
              <a:spLocks/>
            </p:cNvSpPr>
            <p:nvPr/>
          </p:nvSpPr>
          <p:spPr bwMode="auto">
            <a:xfrm>
              <a:off x="10256838" y="1855788"/>
              <a:ext cx="457200" cy="1096962"/>
            </a:xfrm>
            <a:custGeom>
              <a:avLst/>
              <a:gdLst>
                <a:gd name="T0" fmla="*/ 0 w 318"/>
                <a:gd name="T1" fmla="*/ 730 h 763"/>
                <a:gd name="T2" fmla="*/ 116 w 318"/>
                <a:gd name="T3" fmla="*/ 763 h 763"/>
                <a:gd name="T4" fmla="*/ 263 w 318"/>
                <a:gd name="T5" fmla="*/ 490 h 763"/>
                <a:gd name="T6" fmla="*/ 309 w 318"/>
                <a:gd name="T7" fmla="*/ 362 h 763"/>
                <a:gd name="T8" fmla="*/ 203 w 318"/>
                <a:gd name="T9" fmla="*/ 0 h 763"/>
                <a:gd name="T10" fmla="*/ 116 w 318"/>
                <a:gd name="T11" fmla="*/ 48 h 763"/>
                <a:gd name="T12" fmla="*/ 118 w 318"/>
                <a:gd name="T13" fmla="*/ 238 h 763"/>
                <a:gd name="T14" fmla="*/ 0 w 318"/>
                <a:gd name="T15" fmla="*/ 730 h 7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46"/>
            <p:cNvSpPr>
              <a:spLocks/>
            </p:cNvSpPr>
            <p:nvPr/>
          </p:nvSpPr>
          <p:spPr bwMode="auto">
            <a:xfrm>
              <a:off x="10687051" y="1941513"/>
              <a:ext cx="184150" cy="730250"/>
            </a:xfrm>
            <a:custGeom>
              <a:avLst/>
              <a:gdLst>
                <a:gd name="T0" fmla="*/ 68 w 127"/>
                <a:gd name="T1" fmla="*/ 472 h 507"/>
                <a:gd name="T2" fmla="*/ 101 w 127"/>
                <a:gd name="T3" fmla="*/ 507 h 507"/>
                <a:gd name="T4" fmla="*/ 127 w 127"/>
                <a:gd name="T5" fmla="*/ 478 h 507"/>
                <a:gd name="T6" fmla="*/ 98 w 127"/>
                <a:gd name="T7" fmla="*/ 218 h 507"/>
                <a:gd name="T8" fmla="*/ 43 w 127"/>
                <a:gd name="T9" fmla="*/ 53 h 507"/>
                <a:gd name="T10" fmla="*/ 31 w 127"/>
                <a:gd name="T11" fmla="*/ 0 h 507"/>
                <a:gd name="T12" fmla="*/ 0 w 127"/>
                <a:gd name="T13" fmla="*/ 32 h 507"/>
                <a:gd name="T14" fmla="*/ 14 w 127"/>
                <a:gd name="T15" fmla="*/ 59 h 507"/>
                <a:gd name="T16" fmla="*/ 41 w 127"/>
                <a:gd name="T17" fmla="*/ 184 h 507"/>
                <a:gd name="T18" fmla="*/ 68 w 127"/>
                <a:gd name="T19" fmla="*/ 47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7"/>
            <p:cNvSpPr>
              <a:spLocks/>
            </p:cNvSpPr>
            <p:nvPr/>
          </p:nvSpPr>
          <p:spPr bwMode="auto">
            <a:xfrm>
              <a:off x="10871201" y="2209800"/>
              <a:ext cx="412750" cy="296862"/>
            </a:xfrm>
            <a:custGeom>
              <a:avLst/>
              <a:gdLst>
                <a:gd name="T0" fmla="*/ 277 w 287"/>
                <a:gd name="T1" fmla="*/ 151 h 206"/>
                <a:gd name="T2" fmla="*/ 239 w 287"/>
                <a:gd name="T3" fmla="*/ 54 h 206"/>
                <a:gd name="T4" fmla="*/ 154 w 287"/>
                <a:gd name="T5" fmla="*/ 76 h 206"/>
                <a:gd name="T6" fmla="*/ 127 w 287"/>
                <a:gd name="T7" fmla="*/ 90 h 206"/>
                <a:gd name="T8" fmla="*/ 87 w 287"/>
                <a:gd name="T9" fmla="*/ 90 h 206"/>
                <a:gd name="T10" fmla="*/ 50 w 287"/>
                <a:gd name="T11" fmla="*/ 90 h 206"/>
                <a:gd name="T12" fmla="*/ 37 w 287"/>
                <a:gd name="T13" fmla="*/ 77 h 206"/>
                <a:gd name="T14" fmla="*/ 12 w 287"/>
                <a:gd name="T15" fmla="*/ 0 h 206"/>
                <a:gd name="T16" fmla="*/ 0 w 287"/>
                <a:gd name="T17" fmla="*/ 175 h 206"/>
                <a:gd name="T18" fmla="*/ 6 w 287"/>
                <a:gd name="T19" fmla="*/ 205 h 206"/>
                <a:gd name="T20" fmla="*/ 122 w 287"/>
                <a:gd name="T21" fmla="*/ 192 h 206"/>
                <a:gd name="T22" fmla="*/ 277 w 287"/>
                <a:gd name="T23" fmla="*/ 15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48"/>
            <p:cNvSpPr>
              <a:spLocks/>
            </p:cNvSpPr>
            <p:nvPr/>
          </p:nvSpPr>
          <p:spPr bwMode="auto">
            <a:xfrm>
              <a:off x="10910888" y="2284413"/>
              <a:ext cx="357188" cy="190500"/>
            </a:xfrm>
            <a:custGeom>
              <a:avLst/>
              <a:gdLst>
                <a:gd name="T0" fmla="*/ 211 w 248"/>
                <a:gd name="T1" fmla="*/ 2 h 133"/>
                <a:gd name="T2" fmla="*/ 126 w 248"/>
                <a:gd name="T3" fmla="*/ 24 h 133"/>
                <a:gd name="T4" fmla="*/ 99 w 248"/>
                <a:gd name="T5" fmla="*/ 38 h 133"/>
                <a:gd name="T6" fmla="*/ 59 w 248"/>
                <a:gd name="T7" fmla="*/ 38 h 133"/>
                <a:gd name="T8" fmla="*/ 31 w 248"/>
                <a:gd name="T9" fmla="*/ 33 h 133"/>
                <a:gd name="T10" fmla="*/ 14 w 248"/>
                <a:gd name="T11" fmla="*/ 69 h 133"/>
                <a:gd name="T12" fmla="*/ 37 w 248"/>
                <a:gd name="T13" fmla="*/ 64 h 133"/>
                <a:gd name="T14" fmla="*/ 0 w 248"/>
                <a:gd name="T15" fmla="*/ 133 h 133"/>
                <a:gd name="T16" fmla="*/ 59 w 248"/>
                <a:gd name="T17" fmla="*/ 67 h 133"/>
                <a:gd name="T18" fmla="*/ 111 w 248"/>
                <a:gd name="T19" fmla="*/ 51 h 133"/>
                <a:gd name="T20" fmla="*/ 83 w 248"/>
                <a:gd name="T21" fmla="*/ 114 h 133"/>
                <a:gd name="T22" fmla="*/ 162 w 248"/>
                <a:gd name="T23" fmla="*/ 38 h 133"/>
                <a:gd name="T24" fmla="*/ 199 w 248"/>
                <a:gd name="T25" fmla="*/ 51 h 133"/>
                <a:gd name="T26" fmla="*/ 242 w 248"/>
                <a:gd name="T27" fmla="*/ 67 h 133"/>
                <a:gd name="T28" fmla="*/ 248 w 248"/>
                <a:gd name="T29" fmla="*/ 66 h 133"/>
                <a:gd name="T30" fmla="*/ 211 w 248"/>
                <a:gd name="T31"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49"/>
            <p:cNvSpPr>
              <a:spLocks/>
            </p:cNvSpPr>
            <p:nvPr/>
          </p:nvSpPr>
          <p:spPr bwMode="auto">
            <a:xfrm>
              <a:off x="10520363" y="1876425"/>
              <a:ext cx="173038" cy="774700"/>
            </a:xfrm>
            <a:custGeom>
              <a:avLst/>
              <a:gdLst>
                <a:gd name="T0" fmla="*/ 43 w 120"/>
                <a:gd name="T1" fmla="*/ 538 h 538"/>
                <a:gd name="T2" fmla="*/ 79 w 120"/>
                <a:gd name="T3" fmla="*/ 475 h 538"/>
                <a:gd name="T4" fmla="*/ 114 w 120"/>
                <a:gd name="T5" fmla="*/ 427 h 538"/>
                <a:gd name="T6" fmla="*/ 116 w 120"/>
                <a:gd name="T7" fmla="*/ 334 h 538"/>
                <a:gd name="T8" fmla="*/ 16 w 120"/>
                <a:gd name="T9" fmla="*/ 77 h 538"/>
                <a:gd name="T10" fmla="*/ 26 w 120"/>
                <a:gd name="T11" fmla="*/ 60 h 538"/>
                <a:gd name="T12" fmla="*/ 6 w 120"/>
                <a:gd name="T13" fmla="*/ 0 h 538"/>
                <a:gd name="T14" fmla="*/ 0 w 120"/>
                <a:gd name="T15" fmla="*/ 5 h 538"/>
                <a:gd name="T16" fmla="*/ 7 w 120"/>
                <a:gd name="T17" fmla="*/ 55 h 538"/>
                <a:gd name="T18" fmla="*/ 7 w 120"/>
                <a:gd name="T19" fmla="*/ 77 h 538"/>
                <a:gd name="T20" fmla="*/ 103 w 120"/>
                <a:gd name="T21" fmla="*/ 338 h 538"/>
                <a:gd name="T22" fmla="*/ 63 w 120"/>
                <a:gd name="T23" fmla="*/ 461 h 538"/>
                <a:gd name="T24" fmla="*/ 43 w 120"/>
                <a:gd name="T25"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0"/>
            <p:cNvSpPr>
              <a:spLocks/>
            </p:cNvSpPr>
            <p:nvPr/>
          </p:nvSpPr>
          <p:spPr bwMode="auto">
            <a:xfrm>
              <a:off x="10379076" y="1941513"/>
              <a:ext cx="198438" cy="841375"/>
            </a:xfrm>
            <a:custGeom>
              <a:avLst/>
              <a:gdLst>
                <a:gd name="T0" fmla="*/ 99 w 138"/>
                <a:gd name="T1" fmla="*/ 122 h 585"/>
                <a:gd name="T2" fmla="*/ 138 w 138"/>
                <a:gd name="T3" fmla="*/ 154 h 585"/>
                <a:gd name="T4" fmla="*/ 58 w 138"/>
                <a:gd name="T5" fmla="*/ 42 h 585"/>
                <a:gd name="T6" fmla="*/ 31 w 138"/>
                <a:gd name="T7" fmla="*/ 0 h 585"/>
                <a:gd name="T8" fmla="*/ 32 w 138"/>
                <a:gd name="T9" fmla="*/ 178 h 585"/>
                <a:gd name="T10" fmla="*/ 0 w 138"/>
                <a:gd name="T11" fmla="*/ 402 h 585"/>
                <a:gd name="T12" fmla="*/ 29 w 138"/>
                <a:gd name="T13" fmla="*/ 462 h 585"/>
                <a:gd name="T14" fmla="*/ 93 w 138"/>
                <a:gd name="T15" fmla="*/ 585 h 585"/>
                <a:gd name="T16" fmla="*/ 127 w 138"/>
                <a:gd name="T17" fmla="*/ 522 h 585"/>
                <a:gd name="T18" fmla="*/ 85 w 138"/>
                <a:gd name="T19" fmla="*/ 391 h 585"/>
                <a:gd name="T20" fmla="*/ 118 w 138"/>
                <a:gd name="T21" fmla="*/ 391 h 585"/>
                <a:gd name="T22" fmla="*/ 85 w 138"/>
                <a:gd name="T23" fmla="*/ 371 h 585"/>
                <a:gd name="T24" fmla="*/ 78 w 138"/>
                <a:gd name="T25" fmla="*/ 289 h 585"/>
                <a:gd name="T26" fmla="*/ 88 w 138"/>
                <a:gd name="T27" fmla="*/ 240 h 585"/>
                <a:gd name="T28" fmla="*/ 99 w 138"/>
                <a:gd name="T29" fmla="*/ 186 h 585"/>
                <a:gd name="T30" fmla="*/ 99 w 138"/>
                <a:gd name="T31" fmla="*/ 12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1"/>
            <p:cNvSpPr>
              <a:spLocks/>
            </p:cNvSpPr>
            <p:nvPr/>
          </p:nvSpPr>
          <p:spPr bwMode="auto">
            <a:xfrm>
              <a:off x="10453688" y="1912938"/>
              <a:ext cx="77788" cy="134937"/>
            </a:xfrm>
            <a:custGeom>
              <a:avLst/>
              <a:gdLst>
                <a:gd name="T0" fmla="*/ 54 w 54"/>
                <a:gd name="T1" fmla="*/ 94 h 94"/>
                <a:gd name="T2" fmla="*/ 18 w 54"/>
                <a:gd name="T3" fmla="*/ 0 h 94"/>
                <a:gd name="T4" fmla="*/ 0 w 54"/>
                <a:gd name="T5" fmla="*/ 6 h 94"/>
                <a:gd name="T6" fmla="*/ 54 w 54"/>
                <a:gd name="T7" fmla="*/ 94 h 94"/>
              </a:gdLst>
              <a:ahLst/>
              <a:cxnLst>
                <a:cxn ang="0">
                  <a:pos x="T0" y="T1"/>
                </a:cxn>
                <a:cxn ang="0">
                  <a:pos x="T2" y="T3"/>
                </a:cxn>
                <a:cxn ang="0">
                  <a:pos x="T4" y="T5"/>
                </a:cxn>
                <a:cxn ang="0">
                  <a:pos x="T6" y="T7"/>
                </a:cxn>
              </a:cxnLst>
              <a:rect l="0" t="0" r="r" b="b"/>
              <a:pathLst>
                <a:path w="54" h="94">
                  <a:moveTo>
                    <a:pt x="54" y="94"/>
                  </a:moveTo>
                  <a:lnTo>
                    <a:pt x="18" y="0"/>
                  </a:lnTo>
                  <a:cubicBezTo>
                    <a:pt x="12" y="3"/>
                    <a:pt x="6" y="5"/>
                    <a:pt x="0" y="6"/>
                  </a:cubicBezTo>
                  <a:cubicBezTo>
                    <a:pt x="14" y="21"/>
                    <a:pt x="32" y="48"/>
                    <a:pt x="54" y="94"/>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2"/>
            <p:cNvSpPr>
              <a:spLocks/>
            </p:cNvSpPr>
            <p:nvPr/>
          </p:nvSpPr>
          <p:spPr bwMode="auto">
            <a:xfrm>
              <a:off x="10467976" y="2744788"/>
              <a:ext cx="123825" cy="214312"/>
            </a:xfrm>
            <a:custGeom>
              <a:avLst/>
              <a:gdLst>
                <a:gd name="T0" fmla="*/ 4 w 86"/>
                <a:gd name="T1" fmla="*/ 46 h 149"/>
                <a:gd name="T2" fmla="*/ 15 w 86"/>
                <a:gd name="T3" fmla="*/ 115 h 149"/>
                <a:gd name="T4" fmla="*/ 15 w 86"/>
                <a:gd name="T5" fmla="*/ 149 h 149"/>
                <a:gd name="T6" fmla="*/ 86 w 86"/>
                <a:gd name="T7" fmla="*/ 88 h 149"/>
                <a:gd name="T8" fmla="*/ 59 w 86"/>
                <a:gd name="T9" fmla="*/ 24 h 149"/>
                <a:gd name="T10" fmla="*/ 4 w 86"/>
                <a:gd name="T11" fmla="*/ 46 h 149"/>
              </a:gdLst>
              <a:ahLst/>
              <a:cxnLst>
                <a:cxn ang="0">
                  <a:pos x="T0" y="T1"/>
                </a:cxn>
                <a:cxn ang="0">
                  <a:pos x="T2" y="T3"/>
                </a:cxn>
                <a:cxn ang="0">
                  <a:pos x="T4" y="T5"/>
                </a:cxn>
                <a:cxn ang="0">
                  <a:pos x="T6" y="T7"/>
                </a:cxn>
                <a:cxn ang="0">
                  <a:pos x="T8" y="T9"/>
                </a:cxn>
                <a:cxn ang="0">
                  <a:pos x="T10" y="T11"/>
                </a:cxn>
              </a:cxnLst>
              <a:rect l="0" t="0" r="r" b="b"/>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3"/>
            <p:cNvSpPr>
              <a:spLocks/>
            </p:cNvSpPr>
            <p:nvPr/>
          </p:nvSpPr>
          <p:spPr bwMode="auto">
            <a:xfrm>
              <a:off x="10277476" y="1924050"/>
              <a:ext cx="280988" cy="928687"/>
            </a:xfrm>
            <a:custGeom>
              <a:avLst/>
              <a:gdLst>
                <a:gd name="T0" fmla="*/ 109 w 195"/>
                <a:gd name="T1" fmla="*/ 645 h 645"/>
                <a:gd name="T2" fmla="*/ 195 w 195"/>
                <a:gd name="T3" fmla="*/ 587 h 645"/>
                <a:gd name="T4" fmla="*/ 134 w 195"/>
                <a:gd name="T5" fmla="*/ 383 h 645"/>
                <a:gd name="T6" fmla="*/ 140 w 195"/>
                <a:gd name="T7" fmla="*/ 243 h 645"/>
                <a:gd name="T8" fmla="*/ 169 w 195"/>
                <a:gd name="T9" fmla="*/ 134 h 645"/>
                <a:gd name="T10" fmla="*/ 101 w 195"/>
                <a:gd name="T11" fmla="*/ 0 h 645"/>
                <a:gd name="T12" fmla="*/ 50 w 195"/>
                <a:gd name="T13" fmla="*/ 25 h 645"/>
                <a:gd name="T14" fmla="*/ 40 w 195"/>
                <a:gd name="T15" fmla="*/ 39 h 645"/>
                <a:gd name="T16" fmla="*/ 19 w 195"/>
                <a:gd name="T17" fmla="*/ 92 h 645"/>
                <a:gd name="T18" fmla="*/ 19 w 195"/>
                <a:gd name="T19" fmla="*/ 157 h 645"/>
                <a:gd name="T20" fmla="*/ 5 w 195"/>
                <a:gd name="T21" fmla="*/ 173 h 645"/>
                <a:gd name="T22" fmla="*/ 5 w 195"/>
                <a:gd name="T23" fmla="*/ 213 h 645"/>
                <a:gd name="T24" fmla="*/ 22 w 195"/>
                <a:gd name="T25" fmla="*/ 229 h 645"/>
                <a:gd name="T26" fmla="*/ 12 w 195"/>
                <a:gd name="T27" fmla="*/ 288 h 645"/>
                <a:gd name="T28" fmla="*/ 10 w 195"/>
                <a:gd name="T29" fmla="*/ 361 h 645"/>
                <a:gd name="T30" fmla="*/ 27 w 195"/>
                <a:gd name="T31" fmla="*/ 430 h 645"/>
                <a:gd name="T32" fmla="*/ 109 w 195"/>
                <a:gd name="T33"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4"/>
            <p:cNvSpPr>
              <a:spLocks noEditPoints="1"/>
            </p:cNvSpPr>
            <p:nvPr/>
          </p:nvSpPr>
          <p:spPr bwMode="auto">
            <a:xfrm>
              <a:off x="10277476" y="1955800"/>
              <a:ext cx="214313" cy="896937"/>
            </a:xfrm>
            <a:custGeom>
              <a:avLst/>
              <a:gdLst>
                <a:gd name="T0" fmla="*/ 31 w 149"/>
                <a:gd name="T1" fmla="*/ 109 h 623"/>
                <a:gd name="T2" fmla="*/ 30 w 149"/>
                <a:gd name="T3" fmla="*/ 108 h 623"/>
                <a:gd name="T4" fmla="*/ 31 w 149"/>
                <a:gd name="T5" fmla="*/ 109 h 623"/>
                <a:gd name="T6" fmla="*/ 70 w 149"/>
                <a:gd name="T7" fmla="*/ 483 h 623"/>
                <a:gd name="T8" fmla="*/ 26 w 149"/>
                <a:gd name="T9" fmla="*/ 333 h 623"/>
                <a:gd name="T10" fmla="*/ 44 w 149"/>
                <a:gd name="T11" fmla="*/ 332 h 623"/>
                <a:gd name="T12" fmla="*/ 111 w 149"/>
                <a:gd name="T13" fmla="*/ 295 h 623"/>
                <a:gd name="T14" fmla="*/ 57 w 149"/>
                <a:gd name="T15" fmla="*/ 319 h 623"/>
                <a:gd name="T16" fmla="*/ 27 w 149"/>
                <a:gd name="T17" fmla="*/ 295 h 623"/>
                <a:gd name="T18" fmla="*/ 47 w 149"/>
                <a:gd name="T19" fmla="*/ 242 h 623"/>
                <a:gd name="T20" fmla="*/ 54 w 149"/>
                <a:gd name="T21" fmla="*/ 197 h 623"/>
                <a:gd name="T22" fmla="*/ 134 w 149"/>
                <a:gd name="T23" fmla="*/ 234 h 623"/>
                <a:gd name="T24" fmla="*/ 100 w 149"/>
                <a:gd name="T25" fmla="*/ 191 h 623"/>
                <a:gd name="T26" fmla="*/ 61 w 149"/>
                <a:gd name="T27" fmla="*/ 169 h 623"/>
                <a:gd name="T28" fmla="*/ 125 w 149"/>
                <a:gd name="T29" fmla="*/ 170 h 623"/>
                <a:gd name="T30" fmla="*/ 70 w 149"/>
                <a:gd name="T31" fmla="*/ 139 h 623"/>
                <a:gd name="T32" fmla="*/ 102 w 149"/>
                <a:gd name="T33" fmla="*/ 129 h 623"/>
                <a:gd name="T34" fmla="*/ 27 w 149"/>
                <a:gd name="T35" fmla="*/ 129 h 623"/>
                <a:gd name="T36" fmla="*/ 57 w 149"/>
                <a:gd name="T37" fmla="*/ 89 h 623"/>
                <a:gd name="T38" fmla="*/ 29 w 149"/>
                <a:gd name="T39" fmla="*/ 100 h 623"/>
                <a:gd name="T40" fmla="*/ 30 w 149"/>
                <a:gd name="T41" fmla="*/ 83 h 623"/>
                <a:gd name="T42" fmla="*/ 57 w 149"/>
                <a:gd name="T43" fmla="*/ 32 h 623"/>
                <a:gd name="T44" fmla="*/ 57 w 149"/>
                <a:gd name="T45" fmla="*/ 0 h 623"/>
                <a:gd name="T46" fmla="*/ 50 w 149"/>
                <a:gd name="T47" fmla="*/ 3 h 623"/>
                <a:gd name="T48" fmla="*/ 43 w 149"/>
                <a:gd name="T49" fmla="*/ 6 h 623"/>
                <a:gd name="T50" fmla="*/ 19 w 149"/>
                <a:gd name="T51" fmla="*/ 70 h 623"/>
                <a:gd name="T52" fmla="*/ 19 w 149"/>
                <a:gd name="T53" fmla="*/ 135 h 623"/>
                <a:gd name="T54" fmla="*/ 5 w 149"/>
                <a:gd name="T55" fmla="*/ 151 h 623"/>
                <a:gd name="T56" fmla="*/ 5 w 149"/>
                <a:gd name="T57" fmla="*/ 191 h 623"/>
                <a:gd name="T58" fmla="*/ 22 w 149"/>
                <a:gd name="T59" fmla="*/ 207 h 623"/>
                <a:gd name="T60" fmla="*/ 12 w 149"/>
                <a:gd name="T61" fmla="*/ 266 h 623"/>
                <a:gd name="T62" fmla="*/ 10 w 149"/>
                <a:gd name="T63" fmla="*/ 339 h 623"/>
                <a:gd name="T64" fmla="*/ 27 w 149"/>
                <a:gd name="T65" fmla="*/ 408 h 623"/>
                <a:gd name="T66" fmla="*/ 109 w 149"/>
                <a:gd name="T67" fmla="*/ 623 h 623"/>
                <a:gd name="T68" fmla="*/ 149 w 149"/>
                <a:gd name="T69" fmla="*/ 591 h 623"/>
                <a:gd name="T70" fmla="*/ 111 w 149"/>
                <a:gd name="T71" fmla="*/ 575 h 623"/>
                <a:gd name="T72" fmla="*/ 70 w 149"/>
                <a:gd name="T73" fmla="*/ 48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55"/>
            <p:cNvSpPr>
              <a:spLocks/>
            </p:cNvSpPr>
            <p:nvPr/>
          </p:nvSpPr>
          <p:spPr bwMode="auto">
            <a:xfrm>
              <a:off x="10467976" y="2203450"/>
              <a:ext cx="23813" cy="12700"/>
            </a:xfrm>
            <a:custGeom>
              <a:avLst/>
              <a:gdLst>
                <a:gd name="T0" fmla="*/ 17 w 17"/>
                <a:gd name="T1" fmla="*/ 4 h 9"/>
                <a:gd name="T2" fmla="*/ 0 w 17"/>
                <a:gd name="T3" fmla="*/ 0 h 9"/>
                <a:gd name="T4" fmla="*/ 17 w 17"/>
                <a:gd name="T5" fmla="*/ 4 h 9"/>
              </a:gdLst>
              <a:ahLst/>
              <a:cxnLst>
                <a:cxn ang="0">
                  <a:pos x="T0" y="T1"/>
                </a:cxn>
                <a:cxn ang="0">
                  <a:pos x="T2" y="T3"/>
                </a:cxn>
                <a:cxn ang="0">
                  <a:pos x="T4" y="T5"/>
                </a:cxn>
              </a:cxnLst>
              <a:rect l="0" t="0" r="r" b="b"/>
              <a:pathLst>
                <a:path w="17" h="9">
                  <a:moveTo>
                    <a:pt x="17" y="4"/>
                  </a:moveTo>
                  <a:cubicBezTo>
                    <a:pt x="17" y="4"/>
                    <a:pt x="14" y="3"/>
                    <a:pt x="0" y="0"/>
                  </a:cubicBezTo>
                  <a:cubicBezTo>
                    <a:pt x="14" y="9"/>
                    <a:pt x="14" y="6"/>
                    <a:pt x="17" y="4"/>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56"/>
            <p:cNvSpPr>
              <a:spLocks/>
            </p:cNvSpPr>
            <p:nvPr/>
          </p:nvSpPr>
          <p:spPr bwMode="auto">
            <a:xfrm>
              <a:off x="10560051" y="1558925"/>
              <a:ext cx="280988" cy="354012"/>
            </a:xfrm>
            <a:custGeom>
              <a:avLst/>
              <a:gdLst>
                <a:gd name="T0" fmla="*/ 107 w 196"/>
                <a:gd name="T1" fmla="*/ 244 h 246"/>
                <a:gd name="T2" fmla="*/ 142 w 196"/>
                <a:gd name="T3" fmla="*/ 219 h 246"/>
                <a:gd name="T4" fmla="*/ 177 w 196"/>
                <a:gd name="T5" fmla="*/ 155 h 246"/>
                <a:gd name="T6" fmla="*/ 186 w 196"/>
                <a:gd name="T7" fmla="*/ 155 h 246"/>
                <a:gd name="T8" fmla="*/ 192 w 196"/>
                <a:gd name="T9" fmla="*/ 121 h 246"/>
                <a:gd name="T10" fmla="*/ 186 w 196"/>
                <a:gd name="T11" fmla="*/ 91 h 246"/>
                <a:gd name="T12" fmla="*/ 192 w 196"/>
                <a:gd name="T13" fmla="*/ 14 h 246"/>
                <a:gd name="T14" fmla="*/ 79 w 196"/>
                <a:gd name="T15" fmla="*/ 0 h 246"/>
                <a:gd name="T16" fmla="*/ 30 w 196"/>
                <a:gd name="T17" fmla="*/ 26 h 246"/>
                <a:gd name="T18" fmla="*/ 30 w 196"/>
                <a:gd name="T19" fmla="*/ 91 h 246"/>
                <a:gd name="T20" fmla="*/ 9 w 196"/>
                <a:gd name="T21" fmla="*/ 91 h 246"/>
                <a:gd name="T22" fmla="*/ 30 w 196"/>
                <a:gd name="T23" fmla="*/ 149 h 246"/>
                <a:gd name="T24" fmla="*/ 49 w 196"/>
                <a:gd name="T25" fmla="*/ 213 h 246"/>
                <a:gd name="T26" fmla="*/ 107 w 196"/>
                <a:gd name="T2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57"/>
            <p:cNvSpPr>
              <a:spLocks/>
            </p:cNvSpPr>
            <p:nvPr/>
          </p:nvSpPr>
          <p:spPr bwMode="auto">
            <a:xfrm>
              <a:off x="10560051" y="1560513"/>
              <a:ext cx="134938" cy="341312"/>
            </a:xfrm>
            <a:custGeom>
              <a:avLst/>
              <a:gdLst>
                <a:gd name="T0" fmla="*/ 82 w 94"/>
                <a:gd name="T1" fmla="*/ 237 h 237"/>
                <a:gd name="T2" fmla="*/ 55 w 94"/>
                <a:gd name="T3" fmla="*/ 169 h 237"/>
                <a:gd name="T4" fmla="*/ 64 w 94"/>
                <a:gd name="T5" fmla="*/ 134 h 237"/>
                <a:gd name="T6" fmla="*/ 55 w 94"/>
                <a:gd name="T7" fmla="*/ 113 h 237"/>
                <a:gd name="T8" fmla="*/ 73 w 94"/>
                <a:gd name="T9" fmla="*/ 96 h 237"/>
                <a:gd name="T10" fmla="*/ 85 w 94"/>
                <a:gd name="T11" fmla="*/ 59 h 237"/>
                <a:gd name="T12" fmla="*/ 94 w 94"/>
                <a:gd name="T13" fmla="*/ 1 h 237"/>
                <a:gd name="T14" fmla="*/ 79 w 94"/>
                <a:gd name="T15" fmla="*/ 0 h 237"/>
                <a:gd name="T16" fmla="*/ 30 w 94"/>
                <a:gd name="T17" fmla="*/ 25 h 237"/>
                <a:gd name="T18" fmla="*/ 30 w 94"/>
                <a:gd name="T19" fmla="*/ 90 h 237"/>
                <a:gd name="T20" fmla="*/ 9 w 94"/>
                <a:gd name="T21" fmla="*/ 90 h 237"/>
                <a:gd name="T22" fmla="*/ 30 w 94"/>
                <a:gd name="T23" fmla="*/ 148 h 237"/>
                <a:gd name="T24" fmla="*/ 49 w 94"/>
                <a:gd name="T25" fmla="*/ 212 h 237"/>
                <a:gd name="T26" fmla="*/ 82 w 94"/>
                <a:gd name="T2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8"/>
            <p:cNvSpPr>
              <a:spLocks/>
            </p:cNvSpPr>
            <p:nvPr/>
          </p:nvSpPr>
          <p:spPr bwMode="auto">
            <a:xfrm>
              <a:off x="10775951" y="1690688"/>
              <a:ext cx="68263" cy="166687"/>
            </a:xfrm>
            <a:custGeom>
              <a:avLst/>
              <a:gdLst>
                <a:gd name="T0" fmla="*/ 27 w 48"/>
                <a:gd name="T1" fmla="*/ 64 h 116"/>
                <a:gd name="T2" fmla="*/ 36 w 48"/>
                <a:gd name="T3" fmla="*/ 64 h 116"/>
                <a:gd name="T4" fmla="*/ 48 w 48"/>
                <a:gd name="T5" fmla="*/ 19 h 116"/>
                <a:gd name="T6" fmla="*/ 36 w 48"/>
                <a:gd name="T7" fmla="*/ 0 h 116"/>
                <a:gd name="T8" fmla="*/ 21 w 48"/>
                <a:gd name="T9" fmla="*/ 56 h 116"/>
                <a:gd name="T10" fmla="*/ 0 w 48"/>
                <a:gd name="T11" fmla="*/ 75 h 116"/>
                <a:gd name="T12" fmla="*/ 0 w 48"/>
                <a:gd name="T13" fmla="*/ 116 h 116"/>
                <a:gd name="T14" fmla="*/ 27 w 48"/>
                <a:gd name="T15" fmla="*/ 64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59"/>
            <p:cNvSpPr>
              <a:spLocks/>
            </p:cNvSpPr>
            <p:nvPr/>
          </p:nvSpPr>
          <p:spPr bwMode="auto">
            <a:xfrm>
              <a:off x="10583863" y="1484313"/>
              <a:ext cx="268288" cy="255587"/>
            </a:xfrm>
            <a:custGeom>
              <a:avLst/>
              <a:gdLst>
                <a:gd name="T0" fmla="*/ 185 w 186"/>
                <a:gd name="T1" fmla="*/ 76 h 178"/>
                <a:gd name="T2" fmla="*/ 127 w 186"/>
                <a:gd name="T3" fmla="*/ 0 h 178"/>
                <a:gd name="T4" fmla="*/ 93 w 186"/>
                <a:gd name="T5" fmla="*/ 7 h 178"/>
                <a:gd name="T6" fmla="*/ 55 w 186"/>
                <a:gd name="T7" fmla="*/ 11 h 178"/>
                <a:gd name="T8" fmla="*/ 34 w 186"/>
                <a:gd name="T9" fmla="*/ 22 h 178"/>
                <a:gd name="T10" fmla="*/ 0 w 186"/>
                <a:gd name="T11" fmla="*/ 71 h 178"/>
                <a:gd name="T12" fmla="*/ 3 w 186"/>
                <a:gd name="T13" fmla="*/ 140 h 178"/>
                <a:gd name="T14" fmla="*/ 11 w 186"/>
                <a:gd name="T15" fmla="*/ 142 h 178"/>
                <a:gd name="T16" fmla="*/ 15 w 186"/>
                <a:gd name="T17" fmla="*/ 169 h 178"/>
                <a:gd name="T18" fmla="*/ 20 w 186"/>
                <a:gd name="T19" fmla="*/ 165 h 178"/>
                <a:gd name="T20" fmla="*/ 25 w 186"/>
                <a:gd name="T21" fmla="*/ 126 h 178"/>
                <a:gd name="T22" fmla="*/ 25 w 186"/>
                <a:gd name="T23" fmla="*/ 96 h 178"/>
                <a:gd name="T24" fmla="*/ 44 w 186"/>
                <a:gd name="T25" fmla="*/ 79 h 178"/>
                <a:gd name="T26" fmla="*/ 80 w 186"/>
                <a:gd name="T27" fmla="*/ 91 h 178"/>
                <a:gd name="T28" fmla="*/ 107 w 186"/>
                <a:gd name="T29" fmla="*/ 105 h 178"/>
                <a:gd name="T30" fmla="*/ 110 w 186"/>
                <a:gd name="T31" fmla="*/ 105 h 178"/>
                <a:gd name="T32" fmla="*/ 124 w 186"/>
                <a:gd name="T33" fmla="*/ 104 h 178"/>
                <a:gd name="T34" fmla="*/ 150 w 186"/>
                <a:gd name="T35" fmla="*/ 116 h 178"/>
                <a:gd name="T36" fmla="*/ 144 w 186"/>
                <a:gd name="T37" fmla="*/ 97 h 178"/>
                <a:gd name="T38" fmla="*/ 149 w 186"/>
                <a:gd name="T39" fmla="*/ 96 h 178"/>
                <a:gd name="T40" fmla="*/ 157 w 186"/>
                <a:gd name="T41" fmla="*/ 108 h 178"/>
                <a:gd name="T42" fmla="*/ 160 w 186"/>
                <a:gd name="T43" fmla="*/ 143 h 178"/>
                <a:gd name="T44" fmla="*/ 159 w 186"/>
                <a:gd name="T45" fmla="*/ 174 h 178"/>
                <a:gd name="T46" fmla="*/ 161 w 186"/>
                <a:gd name="T47" fmla="*/ 178 h 178"/>
                <a:gd name="T48" fmla="*/ 169 w 186"/>
                <a:gd name="T49" fmla="*/ 143 h 178"/>
                <a:gd name="T50" fmla="*/ 176 w 186"/>
                <a:gd name="T51" fmla="*/ 147 h 178"/>
                <a:gd name="T52" fmla="*/ 184 w 186"/>
                <a:gd name="T53" fmla="*/ 115 h 178"/>
                <a:gd name="T54" fmla="*/ 185 w 186"/>
                <a:gd name="T55" fmla="*/ 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60"/>
            <p:cNvSpPr>
              <a:spLocks/>
            </p:cNvSpPr>
            <p:nvPr/>
          </p:nvSpPr>
          <p:spPr bwMode="auto">
            <a:xfrm>
              <a:off x="10871201" y="2224088"/>
              <a:ext cx="50800" cy="280987"/>
            </a:xfrm>
            <a:custGeom>
              <a:avLst/>
              <a:gdLst>
                <a:gd name="T0" fmla="*/ 28 w 36"/>
                <a:gd name="T1" fmla="*/ 109 h 195"/>
                <a:gd name="T2" fmla="*/ 11 w 36"/>
                <a:gd name="T3" fmla="*/ 0 h 195"/>
                <a:gd name="T4" fmla="*/ 0 w 36"/>
                <a:gd name="T5" fmla="*/ 165 h 195"/>
                <a:gd name="T6" fmla="*/ 6 w 36"/>
                <a:gd name="T7" fmla="*/ 195 h 195"/>
                <a:gd name="T8" fmla="*/ 34 w 36"/>
                <a:gd name="T9" fmla="*/ 195 h 195"/>
                <a:gd name="T10" fmla="*/ 28 w 36"/>
                <a:gd name="T11" fmla="*/ 109 h 195"/>
              </a:gdLst>
              <a:ahLst/>
              <a:cxnLst>
                <a:cxn ang="0">
                  <a:pos x="T0" y="T1"/>
                </a:cxn>
                <a:cxn ang="0">
                  <a:pos x="T2" y="T3"/>
                </a:cxn>
                <a:cxn ang="0">
                  <a:pos x="T4" y="T5"/>
                </a:cxn>
                <a:cxn ang="0">
                  <a:pos x="T6" y="T7"/>
                </a:cxn>
                <a:cxn ang="0">
                  <a:pos x="T8" y="T9"/>
                </a:cxn>
                <a:cxn ang="0">
                  <a:pos x="T10" y="T11"/>
                </a:cxn>
              </a:cxnLst>
              <a:rect l="0" t="0" r="r" b="b"/>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61"/>
            <p:cNvSpPr>
              <a:spLocks/>
            </p:cNvSpPr>
            <p:nvPr/>
          </p:nvSpPr>
          <p:spPr bwMode="auto">
            <a:xfrm>
              <a:off x="10769601" y="1960563"/>
              <a:ext cx="173038" cy="1022350"/>
            </a:xfrm>
            <a:custGeom>
              <a:avLst/>
              <a:gdLst>
                <a:gd name="T0" fmla="*/ 55 w 120"/>
                <a:gd name="T1" fmla="*/ 694 h 711"/>
                <a:gd name="T2" fmla="*/ 108 w 120"/>
                <a:gd name="T3" fmla="*/ 711 h 711"/>
                <a:gd name="T4" fmla="*/ 120 w 120"/>
                <a:gd name="T5" fmla="*/ 703 h 711"/>
                <a:gd name="T6" fmla="*/ 88 w 120"/>
                <a:gd name="T7" fmla="*/ 368 h 711"/>
                <a:gd name="T8" fmla="*/ 88 w 120"/>
                <a:gd name="T9" fmla="*/ 218 h 711"/>
                <a:gd name="T10" fmla="*/ 88 w 120"/>
                <a:gd name="T11" fmla="*/ 126 h 711"/>
                <a:gd name="T12" fmla="*/ 55 w 120"/>
                <a:gd name="T13" fmla="*/ 40 h 711"/>
                <a:gd name="T14" fmla="*/ 1 w 120"/>
                <a:gd name="T15" fmla="*/ 0 h 711"/>
                <a:gd name="T16" fmla="*/ 0 w 120"/>
                <a:gd name="T17" fmla="*/ 40 h 711"/>
                <a:gd name="T18" fmla="*/ 55 w 120"/>
                <a:gd name="T19" fmla="*/ 193 h 711"/>
                <a:gd name="T20" fmla="*/ 44 w 120"/>
                <a:gd name="T21" fmla="*/ 296 h 711"/>
                <a:gd name="T22" fmla="*/ 66 w 120"/>
                <a:gd name="T23" fmla="*/ 509 h 711"/>
                <a:gd name="T24" fmla="*/ 55 w 120"/>
                <a:gd name="T25" fmla="*/ 694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cxnSp>
        <p:nvCxnSpPr>
          <p:cNvPr id="47" name="直接连接符 46"/>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48" name="TextBox 43"/>
          <p:cNvSpPr txBox="1">
            <a:spLocks noChangeArrowheads="1"/>
          </p:cNvSpPr>
          <p:nvPr/>
        </p:nvSpPr>
        <p:spPr bwMode="auto">
          <a:xfrm>
            <a:off x="2590428" y="18943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chemeClr val="tx1">
                    <a:lumMod val="75000"/>
                    <a:lumOff val="25000"/>
                  </a:schemeClr>
                </a:solidFill>
                <a:latin typeface="微软雅黑" pitchFamily="34" charset="-122"/>
              </a:rPr>
              <a:t>整合教学内容</a:t>
            </a:r>
            <a:endParaRPr lang="en-US" altLang="zh-CN" sz="2800" b="1" dirty="0">
              <a:solidFill>
                <a:schemeClr val="tx1">
                  <a:lumMod val="75000"/>
                  <a:lumOff val="25000"/>
                </a:schemeClr>
              </a:solidFill>
              <a:latin typeface="微软雅黑" pitchFamily="34" charset="-122"/>
            </a:endParaRPr>
          </a:p>
        </p:txBody>
      </p:sp>
      <p:sp>
        <p:nvSpPr>
          <p:cNvPr id="49" name="燕尾形 48"/>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51"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
        <p:nvSpPr>
          <p:cNvPr id="52"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FFC000"/>
                </a:solidFill>
                <a:latin typeface="微软雅黑" pitchFamily="34" charset="-122"/>
              </a:rPr>
              <a:t>教学设计</a:t>
            </a:r>
            <a:endParaRPr lang="en-US" altLang="zh-CN" sz="2800" b="1" dirty="0">
              <a:solidFill>
                <a:srgbClr val="FFC000"/>
              </a:solidFill>
              <a:latin typeface="微软雅黑" pitchFamily="34" charset="-122"/>
            </a:endParaRPr>
          </a:p>
        </p:txBody>
      </p:sp>
    </p:spTree>
    <p:extLst>
      <p:ext uri="{BB962C8B-B14F-4D97-AF65-F5344CB8AC3E}">
        <p14:creationId xmlns:p14="http://schemas.microsoft.com/office/powerpoint/2010/main" val="386677483"/>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1" name="直接连接符 2820"/>
          <p:cNvCxnSpPr/>
          <p:nvPr/>
        </p:nvCxnSpPr>
        <p:spPr>
          <a:xfrm rot="5400000">
            <a:off x="3487718" y="3965580"/>
            <a:ext cx="4929224" cy="158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24" name="11 Rectángulo"/>
          <p:cNvSpPr/>
          <p:nvPr/>
        </p:nvSpPr>
        <p:spPr>
          <a:xfrm>
            <a:off x="808794" y="1500968"/>
            <a:ext cx="3164004" cy="1261824"/>
          </a:xfrm>
          <a:prstGeom prst="hexagon">
            <a:avLst/>
          </a:prstGeom>
          <a:solidFill>
            <a:srgbClr val="5FCACB"/>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0" algn="ctr" fontAlgn="base">
              <a:spcBef>
                <a:spcPct val="0"/>
              </a:spcBef>
              <a:spcAft>
                <a:spcPct val="0"/>
              </a:spcAft>
              <a:defRPr/>
            </a:pPr>
            <a:r>
              <a:rPr lang="zh-CN" altLang="en-US" sz="28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“线上”教学</a:t>
            </a:r>
            <a:endParaRPr lang="en-US" altLang="zh-CN" sz="28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25" name="组合 2824"/>
          <p:cNvGrpSpPr/>
          <p:nvPr/>
        </p:nvGrpSpPr>
        <p:grpSpPr>
          <a:xfrm>
            <a:off x="308728" y="3001166"/>
            <a:ext cx="5429288" cy="3452603"/>
            <a:chOff x="503238" y="2612182"/>
            <a:chExt cx="2191599" cy="2500264"/>
          </a:xfrm>
        </p:grpSpPr>
        <p:sp>
          <p:nvSpPr>
            <p:cNvPr id="2826" name="矩形 2825"/>
            <p:cNvSpPr/>
            <p:nvPr/>
          </p:nvSpPr>
          <p:spPr>
            <a:xfrm>
              <a:off x="503238" y="2612182"/>
              <a:ext cx="1923329" cy="300890"/>
            </a:xfrm>
            <a:prstGeom prst="rect">
              <a:avLst/>
            </a:prstGeom>
          </p:spPr>
          <p:txBody>
            <a:bodyPr wrap="none">
              <a:spAutoFit/>
            </a:bodyPr>
            <a:lstStyle/>
            <a:p>
              <a:pPr lvl="0" eaLnBrk="0" fontAlgn="base" hangingPunct="0">
                <a:spcBef>
                  <a:spcPct val="0"/>
                </a:spcBef>
                <a:spcAft>
                  <a:spcPct val="0"/>
                </a:spcAft>
                <a:defRPr/>
              </a:pPr>
              <a:r>
                <a:rPr lang="zh-CN" altLang="en-US" b="1" kern="0" dirty="0">
                  <a:solidFill>
                    <a:srgbClr val="C00000"/>
                  </a:solidFill>
                  <a:latin typeface="微软雅黑" panose="020B0503020204020204" pitchFamily="34" charset="-122"/>
                  <a:ea typeface="微软雅黑" panose="020B0503020204020204" pitchFamily="34" charset="-122"/>
                </a:rPr>
                <a:t>有效运用多媒体网络资源</a:t>
              </a:r>
              <a:r>
                <a:rPr lang="en-US" altLang="zh-CN" b="1" kern="0" dirty="0">
                  <a:solidFill>
                    <a:srgbClr val="C00000"/>
                  </a:solidFill>
                  <a:latin typeface="微软雅黑" panose="020B0503020204020204" pitchFamily="34" charset="-122"/>
                  <a:ea typeface="微软雅黑" panose="020B0503020204020204" pitchFamily="34" charset="-122"/>
                </a:rPr>
                <a:t>+</a:t>
              </a:r>
              <a:r>
                <a:rPr lang="zh-CN" altLang="en-US" b="1" kern="0" dirty="0">
                  <a:solidFill>
                    <a:srgbClr val="C00000"/>
                  </a:solidFill>
                  <a:latin typeface="微软雅黑" panose="020B0503020204020204" pitchFamily="34" charset="-122"/>
                  <a:ea typeface="微软雅黑" panose="020B0503020204020204" pitchFamily="34" charset="-122"/>
                </a:rPr>
                <a:t>语篇输入</a:t>
              </a:r>
              <a:endParaRPr lang="en-US" altLang="zh-CN" b="1" kern="0" dirty="0">
                <a:solidFill>
                  <a:srgbClr val="C00000"/>
                </a:solidFill>
                <a:latin typeface="微软雅黑" panose="020B0503020204020204" pitchFamily="34" charset="-122"/>
                <a:ea typeface="微软雅黑" panose="020B0503020204020204" pitchFamily="34" charset="-122"/>
              </a:endParaRPr>
            </a:p>
          </p:txBody>
        </p:sp>
        <p:sp>
          <p:nvSpPr>
            <p:cNvPr id="2827" name="矩形 2826"/>
            <p:cNvSpPr/>
            <p:nvPr/>
          </p:nvSpPr>
          <p:spPr>
            <a:xfrm>
              <a:off x="503238" y="2905915"/>
              <a:ext cx="2191599" cy="2206531"/>
            </a:xfrm>
            <a:prstGeom prst="rect">
              <a:avLst/>
            </a:prstGeom>
          </p:spPr>
          <p:txBody>
            <a:bodyPr wrap="square">
              <a:spAutoFit/>
            </a:bodyPr>
            <a:lstStyle/>
            <a:p>
              <a:pPr marL="342900" indent="-342900">
                <a:buAutoNum type="arabicPeriod"/>
              </a:pPr>
              <a:r>
                <a:rPr lang="zh-CN" altLang="en-US" sz="2400" b="1" dirty="0"/>
                <a:t>利用课程资源和线上活动帮助学生掌握篇章写作要点。</a:t>
              </a:r>
              <a:endParaRPr lang="en-US" altLang="zh-CN" sz="2400" b="1" dirty="0"/>
            </a:p>
            <a:p>
              <a:pPr marL="342900" indent="-342900">
                <a:buAutoNum type="arabicPeriod"/>
              </a:pPr>
              <a:r>
                <a:rPr lang="zh-CN" altLang="en-US" sz="2400" b="1" dirty="0"/>
                <a:t>加大语篇输入。</a:t>
              </a:r>
              <a:endParaRPr lang="en-US" altLang="zh-CN" sz="2400" b="1" dirty="0"/>
            </a:p>
            <a:p>
              <a:pPr marL="342900" indent="-342900">
                <a:buAutoNum type="arabicPeriod"/>
              </a:pPr>
              <a:r>
                <a:rPr lang="zh-CN" altLang="en-US" sz="2400" b="1" dirty="0"/>
                <a:t>运用批改网辅助教学，完成作业模块中写作任务。</a:t>
              </a:r>
              <a:endParaRPr lang="en-US" altLang="zh-CN" sz="2400" b="1" dirty="0"/>
            </a:p>
            <a:p>
              <a:pPr marL="342900" indent="-342900">
                <a:buAutoNum type="arabicPeriod"/>
              </a:pPr>
              <a:r>
                <a:rPr lang="zh-CN" altLang="en-US" sz="2400" b="1" dirty="0"/>
                <a:t>鼓励学生充分利用网络工具查询搜索有效信息，并利用网络资源来检测用词的准确性。</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29" name="42 Rectángulo"/>
          <p:cNvSpPr/>
          <p:nvPr/>
        </p:nvSpPr>
        <p:spPr>
          <a:xfrm>
            <a:off x="7238214" y="1500968"/>
            <a:ext cx="3164006" cy="1261824"/>
          </a:xfrm>
          <a:prstGeom prst="hexagon">
            <a:avLst/>
          </a:prstGeom>
          <a:solidFill>
            <a:srgbClr val="A0BF0D"/>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800" b="1" kern="0" dirty="0">
                <a:solidFill>
                  <a:schemeClr val="bg1"/>
                </a:solidFill>
                <a:latin typeface="微软雅黑" panose="020B0503020204020204" pitchFamily="34" charset="-122"/>
                <a:ea typeface="微软雅黑" panose="020B0503020204020204" pitchFamily="34" charset="-122"/>
              </a:rPr>
              <a:t>“线下”教学</a:t>
            </a:r>
            <a:endParaRPr lang="en-US" altLang="zh-CN" sz="2800" b="1" kern="0" dirty="0">
              <a:solidFill>
                <a:schemeClr val="bg1"/>
              </a:solidFill>
              <a:latin typeface="微软雅黑" panose="020B0503020204020204" pitchFamily="34" charset="-122"/>
              <a:ea typeface="微软雅黑" panose="020B0503020204020204" pitchFamily="34" charset="-122"/>
            </a:endParaRPr>
          </a:p>
        </p:txBody>
      </p:sp>
      <p:grpSp>
        <p:nvGrpSpPr>
          <p:cNvPr id="2830" name="组合 2829"/>
          <p:cNvGrpSpPr/>
          <p:nvPr/>
        </p:nvGrpSpPr>
        <p:grpSpPr>
          <a:xfrm>
            <a:off x="6380958" y="3001166"/>
            <a:ext cx="5500726" cy="3082524"/>
            <a:chOff x="471218" y="2612182"/>
            <a:chExt cx="2191599" cy="2236394"/>
          </a:xfrm>
        </p:grpSpPr>
        <p:sp>
          <p:nvSpPr>
            <p:cNvPr id="2831" name="矩形 2830"/>
            <p:cNvSpPr/>
            <p:nvPr/>
          </p:nvSpPr>
          <p:spPr>
            <a:xfrm>
              <a:off x="471218" y="2612182"/>
              <a:ext cx="824648" cy="301447"/>
            </a:xfrm>
            <a:prstGeom prst="rect">
              <a:avLst/>
            </a:prstGeom>
          </p:spPr>
          <p:txBody>
            <a:bodyPr wrap="none">
              <a:spAutoFit/>
            </a:bodyPr>
            <a:lstStyle/>
            <a:p>
              <a:pPr lvl="0" eaLnBrk="0" fontAlgn="base" hangingPunct="0">
                <a:spcBef>
                  <a:spcPct val="0"/>
                </a:spcBef>
                <a:spcAft>
                  <a:spcPct val="0"/>
                </a:spcAft>
                <a:defRPr/>
              </a:pPr>
              <a:r>
                <a:rPr lang="zh-CN" altLang="en-US" b="1" kern="0" dirty="0">
                  <a:solidFill>
                    <a:srgbClr val="C00000"/>
                  </a:solidFill>
                  <a:latin typeface="微软雅黑" panose="020B0503020204020204" pitchFamily="34" charset="-122"/>
                  <a:ea typeface="微软雅黑" panose="020B0503020204020204" pitchFamily="34" charset="-122"/>
                </a:rPr>
                <a:t>思辨能力的培养</a:t>
              </a:r>
              <a:endParaRPr lang="en-US" altLang="zh-CN" b="1" kern="0" dirty="0">
                <a:solidFill>
                  <a:srgbClr val="C00000"/>
                </a:solidFill>
                <a:latin typeface="微软雅黑" panose="020B0503020204020204" pitchFamily="34" charset="-122"/>
                <a:ea typeface="微软雅黑" panose="020B0503020204020204" pitchFamily="34" charset="-122"/>
              </a:endParaRPr>
            </a:p>
          </p:txBody>
        </p:sp>
        <p:sp>
          <p:nvSpPr>
            <p:cNvPr id="2832" name="矩形 2831"/>
            <p:cNvSpPr/>
            <p:nvPr/>
          </p:nvSpPr>
          <p:spPr>
            <a:xfrm>
              <a:off x="471218" y="2905917"/>
              <a:ext cx="2191599" cy="1942659"/>
            </a:xfrm>
            <a:prstGeom prst="rect">
              <a:avLst/>
            </a:prstGeom>
          </p:spPr>
          <p:txBody>
            <a:bodyPr wrap="square">
              <a:spAutoFit/>
            </a:bodyPr>
            <a:lstStyle/>
            <a:p>
              <a:pPr marL="342900" indent="-342900">
                <a:buAutoNum type="arabicPeriod"/>
              </a:pPr>
              <a:r>
                <a:rPr lang="zh-CN" altLang="en-US" sz="2400" b="1" dirty="0"/>
                <a:t>学生进行批判性的思考、讨论和辩论</a:t>
              </a:r>
              <a:endParaRPr lang="en-US" altLang="zh-CN" sz="2400" b="1" dirty="0"/>
            </a:p>
            <a:p>
              <a:pPr marL="342900" indent="-342900">
                <a:buAutoNum type="arabicPeriod"/>
              </a:pPr>
              <a:r>
                <a:rPr lang="zh-CN" altLang="en-US" sz="2400" b="1" dirty="0"/>
                <a:t>从内容上的深刻性、相关性、公平性和组织上的清晰性、段落内逻辑性、段落间逻辑性这六个维度参与到作业点评中。</a:t>
              </a:r>
              <a:endParaRPr lang="en-US" altLang="zh-CN" sz="2400" b="1" dirty="0"/>
            </a:p>
            <a:p>
              <a:pPr marL="342900" indent="-342900">
                <a:buAutoNum type="arabicPeriod"/>
              </a:pPr>
              <a:r>
                <a:rPr lang="zh-CN" altLang="en-US" sz="2400" b="1" dirty="0"/>
                <a:t>讨论和评价由浅入深，从基础的语言技能向综合的批判性认知思辨发展</a:t>
              </a:r>
              <a:r>
                <a:rPr lang="zh-CN" altLang="en-US" sz="2400" dirty="0"/>
                <a:t>。</a:t>
              </a:r>
            </a:p>
          </p:txBody>
        </p:sp>
      </p:grpSp>
      <p:cxnSp>
        <p:nvCxnSpPr>
          <p:cNvPr id="16" name="直接连接符 15"/>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7" name="TextBox 43"/>
          <p:cNvSpPr txBox="1">
            <a:spLocks noChangeArrowheads="1"/>
          </p:cNvSpPr>
          <p:nvPr/>
        </p:nvSpPr>
        <p:spPr bwMode="auto">
          <a:xfrm>
            <a:off x="2590428" y="18943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chemeClr val="tx1">
                    <a:lumMod val="75000"/>
                    <a:lumOff val="25000"/>
                  </a:schemeClr>
                </a:solidFill>
                <a:latin typeface="微软雅黑" pitchFamily="34" charset="-122"/>
              </a:rPr>
              <a:t>改进教学方法和手段</a:t>
            </a:r>
            <a:endParaRPr lang="en-US" altLang="zh-CN" sz="2800" b="1" dirty="0">
              <a:solidFill>
                <a:schemeClr val="tx1">
                  <a:lumMod val="75000"/>
                  <a:lumOff val="25000"/>
                </a:schemeClr>
              </a:solidFill>
              <a:latin typeface="微软雅黑" pitchFamily="34" charset="-122"/>
            </a:endParaRPr>
          </a:p>
        </p:txBody>
      </p:sp>
      <p:sp>
        <p:nvSpPr>
          <p:cNvPr id="18" name="燕尾形 17"/>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a:ea typeface="微软雅黑"/>
              <a:cs typeface="微软雅黑"/>
            </a:endParaRPr>
          </a:p>
        </p:txBody>
      </p:sp>
      <p:sp>
        <p:nvSpPr>
          <p:cNvPr id="23" name="TextBox 7"/>
          <p:cNvSpPr txBox="1"/>
          <p:nvPr/>
        </p:nvSpPr>
        <p:spPr>
          <a:xfrm>
            <a:off x="9024164" y="215084"/>
            <a:ext cx="1826141" cy="584775"/>
          </a:xfrm>
          <a:prstGeom prst="rect">
            <a:avLst/>
          </a:prstGeom>
          <a:noFill/>
        </p:spPr>
        <p:txBody>
          <a:bodyPr wrap="none" rtlCol="0">
            <a:spAutoFit/>
          </a:bodyPr>
          <a:lstStyle/>
          <a:p>
            <a:r>
              <a:rPr lang="zh-CN" altLang="en-US" sz="3200" dirty="0">
                <a:solidFill>
                  <a:schemeClr val="tx2"/>
                </a:solidFill>
                <a:latin typeface="Eras Bold ITC" panose="020B0907030504020204" pitchFamily="34" charset="0"/>
                <a:ea typeface="微软雅黑" panose="020B0503020204020204" pitchFamily="34" charset="-122"/>
              </a:rPr>
              <a:t>英语写作</a:t>
            </a:r>
          </a:p>
        </p:txBody>
      </p:sp>
      <p:sp>
        <p:nvSpPr>
          <p:cNvPr id="24" name="TextBox 43"/>
          <p:cNvSpPr txBox="1">
            <a:spLocks noChangeArrowheads="1"/>
          </p:cNvSpPr>
          <p:nvPr/>
        </p:nvSpPr>
        <p:spPr bwMode="auto">
          <a:xfrm>
            <a:off x="0" y="215084"/>
            <a:ext cx="4080842"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ea typeface="微软雅黑" pitchFamily="34" charset="-122"/>
              </a:defRPr>
            </a:lvl1pPr>
            <a:lvl2pPr marL="742950" indent="-285750">
              <a:defRPr>
                <a:solidFill>
                  <a:schemeClr val="tx1"/>
                </a:solidFill>
                <a:latin typeface="Tahoma" pitchFamily="34" charset="0"/>
                <a:ea typeface="微软雅黑" pitchFamily="34" charset="-122"/>
              </a:defRPr>
            </a:lvl2pPr>
            <a:lvl3pPr marL="1143000" indent="-228600">
              <a:defRPr>
                <a:solidFill>
                  <a:schemeClr val="tx1"/>
                </a:solidFill>
                <a:latin typeface="Tahoma" pitchFamily="34" charset="0"/>
                <a:ea typeface="微软雅黑" pitchFamily="34" charset="-122"/>
              </a:defRPr>
            </a:lvl3pPr>
            <a:lvl4pPr marL="1600200" indent="-228600">
              <a:defRPr>
                <a:solidFill>
                  <a:schemeClr val="tx1"/>
                </a:solidFill>
                <a:latin typeface="Tahoma" pitchFamily="34" charset="0"/>
                <a:ea typeface="微软雅黑" pitchFamily="34" charset="-122"/>
              </a:defRPr>
            </a:lvl4pPr>
            <a:lvl5pPr marL="2057400" indent="-228600">
              <a:defRPr>
                <a:solidFill>
                  <a:schemeClr val="tx1"/>
                </a:solidFill>
                <a:latin typeface="Tahoma" pitchFamily="34" charset="0"/>
                <a:ea typeface="微软雅黑" pitchFamily="34" charset="-122"/>
              </a:defRPr>
            </a:lvl5pPr>
            <a:lvl6pPr marL="2514600" indent="-228600" fontAlgn="base">
              <a:spcBef>
                <a:spcPct val="0"/>
              </a:spcBef>
              <a:spcAft>
                <a:spcPct val="0"/>
              </a:spcAft>
              <a:defRPr>
                <a:solidFill>
                  <a:schemeClr val="tx1"/>
                </a:solidFill>
                <a:latin typeface="Tahoma" pitchFamily="34" charset="0"/>
                <a:ea typeface="微软雅黑" pitchFamily="34" charset="-122"/>
              </a:defRPr>
            </a:lvl6pPr>
            <a:lvl7pPr marL="2971800" indent="-228600" fontAlgn="base">
              <a:spcBef>
                <a:spcPct val="0"/>
              </a:spcBef>
              <a:spcAft>
                <a:spcPct val="0"/>
              </a:spcAft>
              <a:defRPr>
                <a:solidFill>
                  <a:schemeClr val="tx1"/>
                </a:solidFill>
                <a:latin typeface="Tahoma" pitchFamily="34" charset="0"/>
                <a:ea typeface="微软雅黑" pitchFamily="34" charset="-122"/>
              </a:defRPr>
            </a:lvl7pPr>
            <a:lvl8pPr marL="3429000" indent="-228600" fontAlgn="base">
              <a:spcBef>
                <a:spcPct val="0"/>
              </a:spcBef>
              <a:spcAft>
                <a:spcPct val="0"/>
              </a:spcAft>
              <a:defRPr>
                <a:solidFill>
                  <a:schemeClr val="tx1"/>
                </a:solidFill>
                <a:latin typeface="Tahoma" pitchFamily="34" charset="0"/>
                <a:ea typeface="微软雅黑" pitchFamily="34" charset="-122"/>
              </a:defRPr>
            </a:lvl8pPr>
            <a:lvl9pPr marL="3886200" indent="-228600" fontAlgn="base">
              <a:spcBef>
                <a:spcPct val="0"/>
              </a:spcBef>
              <a:spcAft>
                <a:spcPct val="0"/>
              </a:spcAft>
              <a:defRPr>
                <a:solidFill>
                  <a:schemeClr val="tx1"/>
                </a:solidFill>
                <a:latin typeface="Tahoma" pitchFamily="34" charset="0"/>
                <a:ea typeface="微软雅黑" pitchFamily="34" charset="-122"/>
              </a:defRPr>
            </a:lvl9pPr>
          </a:lstStyle>
          <a:p>
            <a:r>
              <a:rPr lang="zh-CN" altLang="en-US" sz="2800" b="1" dirty="0">
                <a:solidFill>
                  <a:srgbClr val="FFC000"/>
                </a:solidFill>
                <a:latin typeface="微软雅黑" pitchFamily="34" charset="-122"/>
              </a:rPr>
              <a:t>教学设计</a:t>
            </a:r>
            <a:endParaRPr lang="en-US" altLang="zh-CN" sz="2800" b="1" dirty="0">
              <a:solidFill>
                <a:srgbClr val="FFC000"/>
              </a:solidFill>
              <a:latin typeface="微软雅黑" pitchFamily="34" charset="-122"/>
            </a:endParaRPr>
          </a:p>
        </p:txBody>
      </p:sp>
    </p:spTree>
    <p:extLst>
      <p:ext uri="{BB962C8B-B14F-4D97-AF65-F5344CB8AC3E}">
        <p14:creationId xmlns:p14="http://schemas.microsoft.com/office/powerpoint/2010/main" val="1035742279"/>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randombar(horizontal)">
                                      <p:cBhvr>
                                        <p:cTn id="7" dur="500"/>
                                        <p:tgtEl>
                                          <p:spTgt spid="282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25"/>
                                        </p:tgtEl>
                                        <p:attrNameLst>
                                          <p:attrName>style.visibility</p:attrName>
                                        </p:attrNameLst>
                                      </p:cBhvr>
                                      <p:to>
                                        <p:strVal val="visible"/>
                                      </p:to>
                                    </p:set>
                                    <p:anim calcmode="lin" valueType="num">
                                      <p:cBhvr additive="base">
                                        <p:cTn id="11" dur="500" fill="hold"/>
                                        <p:tgtEl>
                                          <p:spTgt spid="2825"/>
                                        </p:tgtEl>
                                        <p:attrNameLst>
                                          <p:attrName>ppt_x</p:attrName>
                                        </p:attrNameLst>
                                      </p:cBhvr>
                                      <p:tavLst>
                                        <p:tav tm="0">
                                          <p:val>
                                            <p:strVal val="#ppt_x"/>
                                          </p:val>
                                        </p:tav>
                                        <p:tav tm="100000">
                                          <p:val>
                                            <p:strVal val="#ppt_x"/>
                                          </p:val>
                                        </p:tav>
                                      </p:tavLst>
                                    </p:anim>
                                    <p:anim calcmode="lin" valueType="num">
                                      <p:cBhvr additive="base">
                                        <p:cTn id="12" dur="500" fill="hold"/>
                                        <p:tgtEl>
                                          <p:spTgt spid="28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821"/>
                                        </p:tgtEl>
                                        <p:attrNameLst>
                                          <p:attrName>style.visibility</p:attrName>
                                        </p:attrNameLst>
                                      </p:cBhvr>
                                      <p:to>
                                        <p:strVal val="visible"/>
                                      </p:to>
                                    </p:set>
                                    <p:animEffect transition="in" filter="wipe(up)">
                                      <p:cBhvr>
                                        <p:cTn id="16" dur="500"/>
                                        <p:tgtEl>
                                          <p:spTgt spid="282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829"/>
                                        </p:tgtEl>
                                        <p:attrNameLst>
                                          <p:attrName>style.visibility</p:attrName>
                                        </p:attrNameLst>
                                      </p:cBhvr>
                                      <p:to>
                                        <p:strVal val="visible"/>
                                      </p:to>
                                    </p:set>
                                    <p:animEffect transition="in" filter="randombar(horizontal)">
                                      <p:cBhvr>
                                        <p:cTn id="20" dur="500"/>
                                        <p:tgtEl>
                                          <p:spTgt spid="282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830"/>
                                        </p:tgtEl>
                                        <p:attrNameLst>
                                          <p:attrName>style.visibility</p:attrName>
                                        </p:attrNameLst>
                                      </p:cBhvr>
                                      <p:to>
                                        <p:strVal val="visible"/>
                                      </p:to>
                                    </p:set>
                                    <p:anim calcmode="lin" valueType="num">
                                      <p:cBhvr additive="base">
                                        <p:cTn id="24" dur="500" fill="hold"/>
                                        <p:tgtEl>
                                          <p:spTgt spid="2830"/>
                                        </p:tgtEl>
                                        <p:attrNameLst>
                                          <p:attrName>ppt_x</p:attrName>
                                        </p:attrNameLst>
                                      </p:cBhvr>
                                      <p:tavLst>
                                        <p:tav tm="0">
                                          <p:val>
                                            <p:strVal val="#ppt_x"/>
                                          </p:val>
                                        </p:tav>
                                        <p:tav tm="100000">
                                          <p:val>
                                            <p:strVal val="#ppt_x"/>
                                          </p:val>
                                        </p:tav>
                                      </p:tavLst>
                                    </p:anim>
                                    <p:anim calcmode="lin" valueType="num">
                                      <p:cBhvr additive="base">
                                        <p:cTn id="25" dur="500" fill="hold"/>
                                        <p:tgtEl>
                                          <p:spTgt spid="28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28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我的主题色">
      <a:dk1>
        <a:sysClr val="windowText" lastClr="000000"/>
      </a:dk1>
      <a:lt1>
        <a:sysClr val="window" lastClr="FFFFFF"/>
      </a:lt1>
      <a:dk2>
        <a:srgbClr val="E6325C"/>
      </a:dk2>
      <a:lt2>
        <a:srgbClr val="E6325C"/>
      </a:lt2>
      <a:accent1>
        <a:srgbClr val="A3CD39"/>
      </a:accent1>
      <a:accent2>
        <a:srgbClr val="A3CD39"/>
      </a:accent2>
      <a:accent3>
        <a:srgbClr val="4EC0A5"/>
      </a:accent3>
      <a:accent4>
        <a:srgbClr val="4EC0A5"/>
      </a:accent4>
      <a:accent5>
        <a:srgbClr val="E4BE33"/>
      </a:accent5>
      <a:accent6>
        <a:srgbClr val="E4BE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2114</TotalTime>
  <Words>2741</Words>
  <Application>Microsoft Office PowerPoint</Application>
  <PresentationFormat>自定义</PresentationFormat>
  <Paragraphs>290</Paragraphs>
  <Slides>21</Slides>
  <Notes>16</Notes>
  <HiddenSlides>0</HiddenSlides>
  <MMClips>2</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21</vt:i4>
      </vt:variant>
    </vt:vector>
  </HeadingPairs>
  <TitlesOfParts>
    <vt:vector size="33" baseType="lpstr">
      <vt:lpstr>Arial Unicode MS</vt:lpstr>
      <vt:lpstr>宋体</vt:lpstr>
      <vt:lpstr>微软雅黑</vt:lpstr>
      <vt:lpstr>Arial</vt:lpstr>
      <vt:lpstr>Calibri</vt:lpstr>
      <vt:lpstr>Eras Bold ITC</vt:lpstr>
      <vt:lpstr>Impact</vt:lpstr>
      <vt:lpstr>Tahoma</vt:lpstr>
      <vt:lpstr>Times New Roman</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邦邦家园</dc:title>
  <dc:creator>邦邦家园</dc:creator>
  <cp:keywords>https://shop114556147.taobao.com</cp:keywords>
  <cp:lastModifiedBy>lenovo</cp:lastModifiedBy>
  <cp:revision>274</cp:revision>
  <dcterms:created xsi:type="dcterms:W3CDTF">2015-04-23T03:04:04Z</dcterms:created>
  <dcterms:modified xsi:type="dcterms:W3CDTF">2018-11-23T13:54:43Z</dcterms:modified>
  <cp:category>https://shop114556147.taobao.com</cp:category>
</cp:coreProperties>
</file>